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sldIdLst>
    <p:sldId id="285" r:id="rId3"/>
    <p:sldId id="315" r:id="rId4"/>
    <p:sldId id="349" r:id="rId5"/>
    <p:sldId id="351" r:id="rId6"/>
    <p:sldId id="352" r:id="rId7"/>
    <p:sldId id="353" r:id="rId8"/>
    <p:sldId id="354" r:id="rId9"/>
    <p:sldId id="355" r:id="rId10"/>
    <p:sldId id="356" r:id="rId11"/>
    <p:sldId id="357" r:id="rId12"/>
    <p:sldId id="358" r:id="rId13"/>
    <p:sldId id="359" r:id="rId14"/>
    <p:sldId id="360" r:id="rId15"/>
    <p:sldId id="361" r:id="rId16"/>
    <p:sldId id="363" r:id="rId17"/>
    <p:sldId id="364" r:id="rId18"/>
    <p:sldId id="365" r:id="rId19"/>
    <p:sldId id="366" r:id="rId20"/>
    <p:sldId id="367" r:id="rId21"/>
    <p:sldId id="368" r:id="rId22"/>
    <p:sldId id="369" r:id="rId23"/>
    <p:sldId id="370" r:id="rId24"/>
    <p:sldId id="371" r:id="rId25"/>
    <p:sldId id="372" r:id="rId26"/>
    <p:sldId id="373" r:id="rId27"/>
    <p:sldId id="374" r:id="rId28"/>
    <p:sldId id="375" r:id="rId29"/>
    <p:sldId id="376" r:id="rId30"/>
    <p:sldId id="377" r:id="rId31"/>
    <p:sldId id="378" r:id="rId32"/>
    <p:sldId id="379" r:id="rId33"/>
    <p:sldId id="380" r:id="rId34"/>
    <p:sldId id="381" r:id="rId35"/>
    <p:sldId id="382" r:id="rId36"/>
    <p:sldId id="383" r:id="rId37"/>
    <p:sldId id="384" r:id="rId38"/>
    <p:sldId id="385" r:id="rId39"/>
    <p:sldId id="386" r:id="rId40"/>
    <p:sldId id="403" r:id="rId41"/>
    <p:sldId id="404" r:id="rId42"/>
    <p:sldId id="405" r:id="rId43"/>
    <p:sldId id="406" r:id="rId44"/>
    <p:sldId id="407" r:id="rId45"/>
  </p:sldIdLst>
  <p:sldSz cx="9144000" cy="6858000" type="screen4x3"/>
  <p:notesSz cx="6858000" cy="9144000"/>
  <p:defaultTextStyle>
    <a:defPPr>
      <a:defRPr lang="en-US"/>
    </a:defPPr>
    <a:lvl1pPr marL="0" lvl="0" indent="0" algn="r" defTabSz="914400" eaLnBrk="1" fontAlgn="base" latinLnBrk="0" hangingPunct="1">
      <a:lnSpc>
        <a:spcPct val="100000"/>
      </a:lnSpc>
      <a:spcBef>
        <a:spcPct val="0"/>
      </a:spcBef>
      <a:spcAft>
        <a:spcPct val="0"/>
      </a:spcAft>
      <a:buNone/>
      <a:defRPr sz="1800" b="0" i="0" u="none" kern="1200" baseline="0">
        <a:solidFill>
          <a:schemeClr val="tx1"/>
        </a:solidFill>
        <a:latin typeface="Arial" charset="0"/>
      </a:defRPr>
    </a:lvl1pPr>
    <a:lvl2pPr marL="457200" lvl="1" indent="0" algn="r" defTabSz="914400" eaLnBrk="1" fontAlgn="base" latinLnBrk="0" hangingPunct="1">
      <a:lnSpc>
        <a:spcPct val="100000"/>
      </a:lnSpc>
      <a:spcBef>
        <a:spcPct val="0"/>
      </a:spcBef>
      <a:spcAft>
        <a:spcPct val="0"/>
      </a:spcAft>
      <a:buNone/>
      <a:defRPr sz="1800" b="0" i="0" u="none" kern="1200" baseline="0">
        <a:solidFill>
          <a:schemeClr val="tx1"/>
        </a:solidFill>
        <a:latin typeface="Arial" charset="0"/>
      </a:defRPr>
    </a:lvl2pPr>
    <a:lvl3pPr marL="914400" lvl="2" indent="0" algn="r" defTabSz="914400" eaLnBrk="1" fontAlgn="base" latinLnBrk="0" hangingPunct="1">
      <a:lnSpc>
        <a:spcPct val="100000"/>
      </a:lnSpc>
      <a:spcBef>
        <a:spcPct val="0"/>
      </a:spcBef>
      <a:spcAft>
        <a:spcPct val="0"/>
      </a:spcAft>
      <a:buNone/>
      <a:defRPr sz="1800" b="0" i="0" u="none" kern="1200" baseline="0">
        <a:solidFill>
          <a:schemeClr val="tx1"/>
        </a:solidFill>
        <a:latin typeface="Arial" charset="0"/>
      </a:defRPr>
    </a:lvl3pPr>
    <a:lvl4pPr marL="1371600" lvl="3" indent="0" algn="r" defTabSz="914400" eaLnBrk="1" fontAlgn="base" latinLnBrk="0" hangingPunct="1">
      <a:lnSpc>
        <a:spcPct val="100000"/>
      </a:lnSpc>
      <a:spcBef>
        <a:spcPct val="0"/>
      </a:spcBef>
      <a:spcAft>
        <a:spcPct val="0"/>
      </a:spcAft>
      <a:buNone/>
      <a:defRPr sz="1800" b="0" i="0" u="none" kern="1200" baseline="0">
        <a:solidFill>
          <a:schemeClr val="tx1"/>
        </a:solidFill>
        <a:latin typeface="Arial" charset="0"/>
      </a:defRPr>
    </a:lvl4pPr>
    <a:lvl5pPr marL="1828800" lvl="4" indent="0" algn="r" defTabSz="914400" eaLnBrk="1" fontAlgn="base" latinLnBrk="0" hangingPunct="1">
      <a:lnSpc>
        <a:spcPct val="100000"/>
      </a:lnSpc>
      <a:spcBef>
        <a:spcPct val="0"/>
      </a:spcBef>
      <a:spcAft>
        <a:spcPct val="0"/>
      </a:spcAft>
      <a:buNone/>
      <a:defRPr sz="1800" b="0" i="0" u="none" kern="1200" baseline="0">
        <a:solidFill>
          <a:schemeClr val="tx1"/>
        </a:solidFill>
        <a:latin typeface="Arial" charset="0"/>
      </a:defRPr>
    </a:lvl5pPr>
    <a:lvl6pPr marL="2286000" lvl="5" indent="0" algn="r" defTabSz="914400" eaLnBrk="1" fontAlgn="base" latinLnBrk="0" hangingPunct="1">
      <a:lnSpc>
        <a:spcPct val="100000"/>
      </a:lnSpc>
      <a:spcBef>
        <a:spcPct val="0"/>
      </a:spcBef>
      <a:spcAft>
        <a:spcPct val="0"/>
      </a:spcAft>
      <a:buNone/>
      <a:defRPr sz="1800" b="0" i="0" u="none" kern="1200" baseline="0">
        <a:solidFill>
          <a:schemeClr val="tx1"/>
        </a:solidFill>
        <a:latin typeface="Arial" charset="0"/>
      </a:defRPr>
    </a:lvl6pPr>
    <a:lvl7pPr marL="2743200" lvl="6" indent="0" algn="r" defTabSz="914400" eaLnBrk="1" fontAlgn="base" latinLnBrk="0" hangingPunct="1">
      <a:lnSpc>
        <a:spcPct val="100000"/>
      </a:lnSpc>
      <a:spcBef>
        <a:spcPct val="0"/>
      </a:spcBef>
      <a:spcAft>
        <a:spcPct val="0"/>
      </a:spcAft>
      <a:buNone/>
      <a:defRPr sz="1800" b="0" i="0" u="none" kern="1200" baseline="0">
        <a:solidFill>
          <a:schemeClr val="tx1"/>
        </a:solidFill>
        <a:latin typeface="Arial" charset="0"/>
      </a:defRPr>
    </a:lvl7pPr>
    <a:lvl8pPr marL="3200400" lvl="7" indent="0" algn="r" defTabSz="914400" eaLnBrk="1" fontAlgn="base" latinLnBrk="0" hangingPunct="1">
      <a:lnSpc>
        <a:spcPct val="100000"/>
      </a:lnSpc>
      <a:spcBef>
        <a:spcPct val="0"/>
      </a:spcBef>
      <a:spcAft>
        <a:spcPct val="0"/>
      </a:spcAft>
      <a:buNone/>
      <a:defRPr sz="1800" b="0" i="0" u="none" kern="1200" baseline="0">
        <a:solidFill>
          <a:schemeClr val="tx1"/>
        </a:solidFill>
        <a:latin typeface="Arial" charset="0"/>
      </a:defRPr>
    </a:lvl8pPr>
    <a:lvl9pPr marL="3657600" lvl="8" indent="0" algn="r" defTabSz="914400" eaLnBrk="1" fontAlgn="base" latinLnBrk="0" hangingPunct="1">
      <a:lnSpc>
        <a:spcPct val="100000"/>
      </a:lnSpc>
      <a:spcBef>
        <a:spcPct val="0"/>
      </a:spcBef>
      <a:spcAft>
        <a:spcPct val="0"/>
      </a:spcAft>
      <a:buNone/>
      <a:defRPr sz="1800" b="0" i="0" u="none" kern="1200" baseline="0">
        <a:solidFill>
          <a:schemeClr val="tx1"/>
        </a:solidFill>
        <a:latin typeface="Arial" charset="0"/>
      </a:defRPr>
    </a:lvl9pPr>
  </p:defaultTextStyle>
  <p:extLst>
    <p:ext uri="{521415D9-36F7-43E2-AB2F-B90AF26B5E84}">
      <p14:sectionLst xmlns:p14="http://schemas.microsoft.com/office/powerpoint/2010/main">
        <p14:section name="默认节" id="{B067FC94-FC00-407D-8CC8-C5AF29B5FAEF}">
          <p14:sldIdLst>
            <p14:sldId id="285"/>
            <p14:sldId id="315"/>
            <p14:sldId id="349"/>
            <p14:sldId id="351"/>
            <p14:sldId id="352"/>
            <p14:sldId id="353"/>
            <p14:sldId id="354"/>
            <p14:sldId id="355"/>
            <p14:sldId id="356"/>
            <p14:sldId id="357"/>
            <p14:sldId id="358"/>
            <p14:sldId id="359"/>
            <p14:sldId id="360"/>
            <p14:sldId id="361"/>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403"/>
            <p14:sldId id="404"/>
            <p14:sldId id="405"/>
            <p14:sldId id="406"/>
            <p14:sldId id="40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181F"/>
    <a:srgbClr val="000000"/>
    <a:srgbClr val="FFFFFF"/>
    <a:srgbClr val="CC3300"/>
    <a:srgbClr val="E0E4D0"/>
    <a:srgbClr val="FF3300"/>
    <a:srgbClr val="9900FF"/>
    <a:srgbClr val="FC1C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8" d="100"/>
          <a:sy n="108" d="100"/>
        </p:scale>
        <p:origin x="-1704" y="54"/>
      </p:cViewPr>
      <p:guideLst>
        <p:guide orient="horz" pos="2208"/>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notesMaster" Target="notesMasters/notesMaster1.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3074" name="Rectangle 2"/>
          <p:cNvSpPr>
            <a:spLocks noGrp="1"/>
          </p:cNvSpPr>
          <p:nvPr>
            <p:ph type="hdr" sz="quarter"/>
          </p:nvPr>
        </p:nvSpPr>
        <p:spPr>
          <a:xfrm>
            <a:off x="0" y="0"/>
            <a:ext cx="2971800" cy="457200"/>
          </a:xfrm>
          <a:prstGeom prst="rect">
            <a:avLst/>
          </a:prstGeom>
          <a:noFill/>
          <a:ln w="9525">
            <a:noFill/>
            <a:miter/>
          </a:ln>
        </p:spPr>
        <p:txBody>
          <a:bodyPr/>
          <a:lstStyle/>
          <a:p>
            <a:pPr lvl="0" algn="l" eaLnBrk="1" hangingPunct="1"/>
            <a:endParaRPr lang="zh-CN" altLang="en-US" sz="1200" dirty="0">
              <a:ea typeface="宋体" charset="-122"/>
            </a:endParaRPr>
          </a:p>
        </p:txBody>
      </p:sp>
      <p:sp>
        <p:nvSpPr>
          <p:cNvPr id="3075" name="Rectangle 3"/>
          <p:cNvSpPr>
            <a:spLocks noGrp="1"/>
          </p:cNvSpPr>
          <p:nvPr>
            <p:ph type="dt" idx="1"/>
          </p:nvPr>
        </p:nvSpPr>
        <p:spPr>
          <a:xfrm>
            <a:off x="3884613" y="0"/>
            <a:ext cx="2971800" cy="457200"/>
          </a:xfrm>
          <a:prstGeom prst="rect">
            <a:avLst/>
          </a:prstGeom>
          <a:noFill/>
          <a:ln w="9525">
            <a:noFill/>
            <a:miter/>
          </a:ln>
        </p:spPr>
        <p:txBody>
          <a:bodyPr/>
          <a:lstStyle/>
          <a:p>
            <a:pPr lvl="0" eaLnBrk="1" hangingPunct="1"/>
            <a:endParaRPr lang="en-US" altLang="x-none" sz="1200" dirty="0">
              <a:ea typeface="宋体" charset="-122"/>
            </a:endParaRPr>
          </a:p>
        </p:txBody>
      </p:sp>
      <p:sp>
        <p:nvSpPr>
          <p:cNvPr id="3076" name="Rectangle 4"/>
          <p:cNvSpPr>
            <a:spLocks noGrp="1" noRot="1" noChangeAspect="1"/>
          </p:cNvSpPr>
          <p:nvPr>
            <p:ph type="sldImg" idx="2"/>
          </p:nvPr>
        </p:nvSpPr>
        <p:spPr>
          <a:xfrm>
            <a:off x="1143000" y="685800"/>
            <a:ext cx="4572000" cy="3429000"/>
          </a:xfrm>
          <a:prstGeom prst="rect">
            <a:avLst/>
          </a:prstGeom>
          <a:noFill/>
          <a:ln w="9525">
            <a:noFill/>
            <a:miter/>
          </a:ln>
        </p:spPr>
        <p:txBody>
          <a:bodyPr/>
          <a:lstStyle/>
          <a:p>
            <a:endParaRPr lang="zh-CN" altLang="en-US"/>
          </a:p>
        </p:txBody>
      </p:sp>
      <p:sp>
        <p:nvSpPr>
          <p:cNvPr id="3077" name="Rectangle 5"/>
          <p:cNvSpPr>
            <a:spLocks noGrp="1"/>
          </p:cNvSpPr>
          <p:nvPr>
            <p:ph type="body" sz="quarter" idx="3"/>
          </p:nvPr>
        </p:nvSpPr>
        <p:spPr>
          <a:xfrm>
            <a:off x="685800" y="4343400"/>
            <a:ext cx="5486400" cy="4114800"/>
          </a:xfrm>
          <a:prstGeom prst="rect">
            <a:avLst/>
          </a:prstGeom>
          <a:noFill/>
          <a:ln w="9525">
            <a:noFill/>
            <a:miter/>
          </a:ln>
        </p:spPr>
        <p:txBody>
          <a:bodyPr anchor="ctr"/>
          <a:lstStyle/>
          <a:p>
            <a:pPr lvl="0"/>
            <a:r>
              <a:rPr lang="en-US" altLang="x-none" dirty="0"/>
              <a:t>Click to edit Master text styles</a:t>
            </a:r>
            <a:endParaRPr lang="en-US" altLang="x-none" dirty="0"/>
          </a:p>
          <a:p>
            <a:pPr lvl="1"/>
            <a:r>
              <a:rPr lang="en-US" altLang="x-none" dirty="0"/>
              <a:t>Second level</a:t>
            </a:r>
            <a:endParaRPr lang="en-US" altLang="x-none" dirty="0"/>
          </a:p>
          <a:p>
            <a:pPr lvl="2"/>
            <a:r>
              <a:rPr lang="en-US" altLang="x-none" dirty="0"/>
              <a:t>Third level</a:t>
            </a:r>
            <a:endParaRPr lang="en-US" altLang="x-none" dirty="0"/>
          </a:p>
          <a:p>
            <a:pPr lvl="3"/>
            <a:r>
              <a:rPr lang="en-US" altLang="x-none" dirty="0"/>
              <a:t>Fourth level</a:t>
            </a:r>
            <a:endParaRPr lang="en-US" altLang="x-none" dirty="0"/>
          </a:p>
          <a:p>
            <a:pPr lvl="4"/>
            <a:r>
              <a:rPr lang="en-US" altLang="x-none" dirty="0"/>
              <a:t>Fifth level</a:t>
            </a:r>
            <a:endParaRPr lang="en-US" altLang="x-none" dirty="0"/>
          </a:p>
        </p:txBody>
      </p:sp>
      <p:sp>
        <p:nvSpPr>
          <p:cNvPr id="3078" name="Rectangle 6"/>
          <p:cNvSpPr>
            <a:spLocks noGrp="1"/>
          </p:cNvSpPr>
          <p:nvPr>
            <p:ph type="ftr" sz="quarter" idx="4"/>
          </p:nvPr>
        </p:nvSpPr>
        <p:spPr>
          <a:xfrm>
            <a:off x="0" y="8685213"/>
            <a:ext cx="2971800" cy="457200"/>
          </a:xfrm>
          <a:prstGeom prst="rect">
            <a:avLst/>
          </a:prstGeom>
          <a:noFill/>
          <a:ln w="9525">
            <a:noFill/>
            <a:miter/>
          </a:ln>
        </p:spPr>
        <p:txBody>
          <a:bodyPr anchor="b"/>
          <a:lstStyle/>
          <a:p>
            <a:pPr lvl="0" algn="l" eaLnBrk="1" hangingPunct="1"/>
            <a:endParaRPr lang="en-US" altLang="x-none" sz="1200" dirty="0">
              <a:ea typeface="宋体" charset="-122"/>
            </a:endParaRPr>
          </a:p>
        </p:txBody>
      </p:sp>
      <p:sp>
        <p:nvSpPr>
          <p:cNvPr id="3079" name="Rectangle 7"/>
          <p:cNvSpPr>
            <a:spLocks noGrp="1"/>
          </p:cNvSpPr>
          <p:nvPr>
            <p:ph type="sldNum" sz="quarter" idx="5"/>
          </p:nvPr>
        </p:nvSpPr>
        <p:spPr>
          <a:xfrm>
            <a:off x="3884613" y="8685213"/>
            <a:ext cx="2971800" cy="457200"/>
          </a:xfrm>
          <a:prstGeom prst="rect">
            <a:avLst/>
          </a:prstGeom>
          <a:noFill/>
          <a:ln w="9525">
            <a:noFill/>
            <a:miter/>
          </a:ln>
        </p:spPr>
        <p:txBody>
          <a:bodyPr anchor="b"/>
          <a:lstStyle/>
          <a:p>
            <a:pPr lvl="0" eaLnBrk="1" hangingPunct="1"/>
            <a:fld id="{9A0DB2DC-4C9A-4742-B13C-FB6460FD3503}" type="slidenum">
              <a:rPr lang="zh-CN" altLang="en-US" sz="1200" dirty="0">
                <a:ea typeface="宋体" charset="-122"/>
              </a:rPr>
            </a:fld>
            <a:endParaRPr lang="en-US" altLang="x-none" sz="1200" dirty="0">
              <a:ea typeface="宋体" charset="-122"/>
            </a:endParaRPr>
          </a:p>
        </p:txBody>
      </p:sp>
    </p:spTree>
  </p:cSld>
  <p:clrMap bg1="lt1" tx1="dk1" bg2="lt2" tx2="dk2" accent1="accent1" accent2="accent2" accent3="accent3" accent4="accent4" accent5="accent5" accent6="accent6" hlink="hlink" folHlink="folHlink"/>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a:xfrm>
          <a:off x="0" y="0"/>
          <a:ext cx="0" cy="0"/>
          <a:chOff x="0" y="0"/>
          <a:chExt cx="0" cy="0"/>
        </a:xfrm>
      </p:grpSpPr>
      <p:pic>
        <p:nvPicPr>
          <p:cNvPr id="2050" name="Picture 183" descr="图片2"/>
          <p:cNvPicPr>
            <a:picLocks noChangeAspect="1"/>
          </p:cNvPicPr>
          <p:nvPr/>
        </p:nvPicPr>
        <p:blipFill>
          <a:blip r:embed="rId2"/>
          <a:stretch>
            <a:fillRect/>
          </a:stretch>
        </p:blipFill>
        <p:spPr>
          <a:xfrm>
            <a:off x="-303212" y="-227012"/>
            <a:ext cx="9752012" cy="7313612"/>
          </a:xfrm>
          <a:prstGeom prst="rect">
            <a:avLst/>
          </a:prstGeom>
          <a:noFill/>
          <a:ln w="9525">
            <a:noFill/>
            <a:miter/>
          </a:ln>
        </p:spPr>
      </p:pic>
      <p:sp>
        <p:nvSpPr>
          <p:cNvPr id="2051" name="日期占位符 2050"/>
          <p:cNvSpPr>
            <a:spLocks noGrp="1"/>
          </p:cNvSpPr>
          <p:nvPr>
            <p:ph type="dt" sz="half" idx="2"/>
          </p:nvPr>
        </p:nvSpPr>
        <p:spPr>
          <a:xfrm>
            <a:off x="457200" y="6245225"/>
            <a:ext cx="2133600" cy="476250"/>
          </a:xfrm>
          <a:prstGeom prst="rect">
            <a:avLst/>
          </a:prstGeom>
          <a:noFill/>
          <a:ln w="9525">
            <a:noFill/>
            <a:miter/>
          </a:ln>
        </p:spPr>
        <p:txBody>
          <a:bodyPr anchor="t"/>
          <a:lstStyle/>
          <a:p>
            <a:pPr algn="l"/>
            <a:fld id="{BB962C8B-B14F-4D97-AF65-F5344CB8AC3E}" type="datetimeFigureOut">
              <a:rPr lang="en-US" altLang="x-none" sz="1400" dirty="0"/>
            </a:fld>
            <a:endParaRPr lang="en-US" altLang="x-none" sz="1400" dirty="0"/>
          </a:p>
        </p:txBody>
      </p:sp>
      <p:sp>
        <p:nvSpPr>
          <p:cNvPr id="2052" name="副标题 2051"/>
          <p:cNvSpPr>
            <a:spLocks noGrp="1"/>
          </p:cNvSpPr>
          <p:nvPr>
            <p:ph type="subTitle" idx="1"/>
          </p:nvPr>
        </p:nvSpPr>
        <p:spPr>
          <a:xfrm>
            <a:off x="5435600" y="1628775"/>
            <a:ext cx="784225" cy="4032250"/>
          </a:xfrm>
          <a:prstGeom prst="rect">
            <a:avLst/>
          </a:prstGeom>
          <a:noFill/>
          <a:ln w="9525">
            <a:noFill/>
            <a:miter/>
          </a:ln>
        </p:spPr>
        <p:txBody>
          <a:bodyPr vert="eaVert" anchor="t"/>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灯片编号占位符 2052"/>
          <p:cNvSpPr>
            <a:spLocks noGrp="1"/>
          </p:cNvSpPr>
          <p:nvPr>
            <p:ph type="sldNum" sz="quarter" idx="4"/>
          </p:nvPr>
        </p:nvSpPr>
        <p:spPr>
          <a:xfrm>
            <a:off x="6553200" y="6245225"/>
            <a:ext cx="2133600" cy="476250"/>
          </a:xfrm>
          <a:prstGeom prst="rect">
            <a:avLst/>
          </a:prstGeom>
          <a:noFill/>
          <a:ln w="9525">
            <a:noFill/>
            <a:miter/>
          </a:ln>
        </p:spPr>
        <p:txBody>
          <a:bodyPr anchor="t"/>
          <a:lstStyle/>
          <a:p>
            <a:fld id="{9A0DB2DC-4C9A-4742-B13C-FB6460FD3503}" type="slidenum">
              <a:rPr lang="en-US" sz="1400"/>
            </a:fld>
            <a:endParaRPr lang="en-US" sz="1400"/>
          </a:p>
        </p:txBody>
      </p:sp>
      <p:sp>
        <p:nvSpPr>
          <p:cNvPr id="2054" name="标题 2053"/>
          <p:cNvSpPr>
            <a:spLocks noGrp="1"/>
          </p:cNvSpPr>
          <p:nvPr>
            <p:ph type="ctrTitle"/>
          </p:nvPr>
        </p:nvSpPr>
        <p:spPr>
          <a:xfrm>
            <a:off x="6516688" y="765175"/>
            <a:ext cx="935037" cy="4897438"/>
          </a:xfrm>
          <a:prstGeom prst="rect">
            <a:avLst/>
          </a:prstGeom>
          <a:noFill/>
          <a:ln w="9525">
            <a:noFill/>
            <a:miter/>
          </a:ln>
          <a:effectLst>
            <a:outerShdw dist="28398" dir="1593903" algn="ctr" rotWithShape="0">
              <a:schemeClr val="bg1">
                <a:alpha val="50000"/>
              </a:schemeClr>
            </a:outerShdw>
          </a:effectLst>
        </p:spPr>
        <p:txBody>
          <a:bodyPr vert="eaVert" anchor="ctr"/>
          <a:lstStyle>
            <a:lvl1pPr lvl="0" algn="ctr">
              <a:defRPr sz="2800" kern="1200"/>
            </a:lvl1pPr>
          </a:lstStyle>
          <a:p>
            <a:pPr lvl="0"/>
            <a:r>
              <a:rPr lang="zh-CN" altLang="en-US"/>
              <a:t>单击此处编辑母版标题样式</a:t>
            </a:r>
            <a:endParaRPr lang="zh-CN" altLang="en-US"/>
          </a:p>
        </p:txBody>
      </p:sp>
      <p:sp>
        <p:nvSpPr>
          <p:cNvPr id="2055" name="页脚占位符 2054"/>
          <p:cNvSpPr>
            <a:spLocks noGrp="1"/>
          </p:cNvSpPr>
          <p:nvPr>
            <p:ph type="ftr" sz="quarter" idx="3"/>
          </p:nvPr>
        </p:nvSpPr>
        <p:spPr>
          <a:xfrm>
            <a:off x="3124200" y="6245225"/>
            <a:ext cx="2895600" cy="476250"/>
          </a:xfrm>
          <a:prstGeom prst="rect">
            <a:avLst/>
          </a:prstGeom>
          <a:noFill/>
          <a:ln w="9525">
            <a:noFill/>
            <a:miter/>
          </a:ln>
        </p:spPr>
        <p:txBody>
          <a:bodyPr anchor="t"/>
          <a:lstStyle/>
          <a:p>
            <a:endParaRPr lang="en-US" altLang="x-none" dirty="0"/>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350838"/>
            <a:ext cx="2095500" cy="59737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350838"/>
            <a:ext cx="6165022" cy="59737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219200"/>
            <a:ext cx="4107180" cy="5105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579620" y="1219200"/>
            <a:ext cx="4107180" cy="5105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p>
        </p:txBody>
      </p:sp>
      <p:sp>
        <p:nvSpPr>
          <p:cNvPr id="8" name="页脚占位符 7"/>
          <p:cNvSpPr>
            <a:spLocks noGrp="1"/>
          </p:cNvSpPr>
          <p:nvPr>
            <p:ph type="ftr" sz="quarter" idx="11"/>
          </p:nvPr>
        </p:nvSpPr>
        <p:spPr/>
        <p:txBody>
          <a:bodyPr/>
          <a:lstStyle/>
          <a:p>
            <a:pPr lvl="0" eaLnBrk="1" hangingPunct="1"/>
            <a:endParaRPr lang="en-US" altLang="x-none"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p>
        </p:txBody>
      </p:sp>
      <p:sp>
        <p:nvSpPr>
          <p:cNvPr id="4" name="页脚占位符 3"/>
          <p:cNvSpPr>
            <a:spLocks noGrp="1"/>
          </p:cNvSpPr>
          <p:nvPr>
            <p:ph type="ftr" sz="quarter" idx="11"/>
          </p:nvPr>
        </p:nvSpPr>
        <p:spPr/>
        <p:txBody>
          <a:bodyPr/>
          <a:lstStyle/>
          <a:p>
            <a:pPr lvl="0" eaLnBrk="1" hangingPunct="1"/>
            <a:endParaRPr lang="en-US" altLang="x-none"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p>
        </p:txBody>
      </p:sp>
      <p:sp>
        <p:nvSpPr>
          <p:cNvPr id="3" name="页脚占位符 2"/>
          <p:cNvSpPr>
            <a:spLocks noGrp="1"/>
          </p:cNvSpPr>
          <p:nvPr>
            <p:ph type="ftr" sz="quarter" idx="11"/>
          </p:nvPr>
        </p:nvSpPr>
        <p:spPr/>
        <p:txBody>
          <a:bodyPr/>
          <a:lstStyle/>
          <a:p>
            <a:pPr lvl="0" eaLnBrk="1" hangingPunct="1"/>
            <a:endParaRPr lang="en-US" altLang="x-none"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a:xfrm>
          <a:off x="0" y="0"/>
          <a:ext cx="0" cy="0"/>
          <a:chOff x="0" y="0"/>
          <a:chExt cx="0" cy="0"/>
        </a:xfrm>
      </p:grpSpPr>
      <p:pic>
        <p:nvPicPr>
          <p:cNvPr id="1026" name="Picture 172" descr="图片1"/>
          <p:cNvPicPr>
            <a:picLocks noChangeAspect="1"/>
          </p:cNvPicPr>
          <p:nvPr/>
        </p:nvPicPr>
        <p:blipFill>
          <a:blip r:embed="rId12"/>
          <a:stretch>
            <a:fillRect/>
          </a:stretch>
        </p:blipFill>
        <p:spPr>
          <a:xfrm>
            <a:off x="-303212" y="-227012"/>
            <a:ext cx="9752012" cy="7313612"/>
          </a:xfrm>
          <a:prstGeom prst="rect">
            <a:avLst/>
          </a:prstGeom>
          <a:noFill/>
          <a:ln w="9525">
            <a:noFill/>
            <a:miter/>
          </a:ln>
        </p:spPr>
      </p:pic>
      <p:sp>
        <p:nvSpPr>
          <p:cNvPr id="1027" name="Rectangle 4"/>
          <p:cNvSpPr>
            <a:spLocks noGrp="1"/>
          </p:cNvSpPr>
          <p:nvPr>
            <p:ph type="dt" sz="half" idx="2"/>
          </p:nvPr>
        </p:nvSpPr>
        <p:spPr>
          <a:xfrm>
            <a:off x="4114800" y="6448425"/>
            <a:ext cx="2133600" cy="244475"/>
          </a:xfrm>
          <a:prstGeom prst="rect">
            <a:avLst/>
          </a:prstGeom>
          <a:noFill/>
          <a:ln w="9525">
            <a:noFill/>
            <a:miter/>
          </a:ln>
        </p:spPr>
        <p:txBody>
          <a:bodyPr/>
          <a:lstStyle>
            <a:lvl1pPr>
              <a:defRPr sz="1000" b="1">
                <a:latin typeface="Verdana" pitchFamily="2" charset="0"/>
                <a:ea typeface="宋体" charset="-122"/>
              </a:defRPr>
            </a:lvl1pPr>
          </a:lstStyle>
          <a:p>
            <a:pPr lvl="0" eaLnBrk="1" hangingPunct="1"/>
            <a:endParaRPr lang="zh-CN" altLang="en-US" dirty="0"/>
          </a:p>
        </p:txBody>
      </p:sp>
      <p:sp>
        <p:nvSpPr>
          <p:cNvPr id="1028" name="Rectangle 3"/>
          <p:cNvSpPr>
            <a:spLocks noGrp="1"/>
          </p:cNvSpPr>
          <p:nvPr>
            <p:ph type="body" idx="1"/>
          </p:nvPr>
        </p:nvSpPr>
        <p:spPr>
          <a:xfrm>
            <a:off x="304800" y="1219200"/>
            <a:ext cx="8382000" cy="5105400"/>
          </a:xfrm>
          <a:prstGeom prst="rect">
            <a:avLst/>
          </a:prstGeom>
          <a:noFill/>
          <a:ln w="9525">
            <a:noFill/>
            <a:miter/>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Rectangle 6"/>
          <p:cNvSpPr>
            <a:spLocks noGrp="1"/>
          </p:cNvSpPr>
          <p:nvPr>
            <p:ph type="sldNum" sz="quarter" idx="4"/>
          </p:nvPr>
        </p:nvSpPr>
        <p:spPr>
          <a:xfrm>
            <a:off x="304800" y="6448425"/>
            <a:ext cx="533400" cy="244475"/>
          </a:xfrm>
          <a:prstGeom prst="rect">
            <a:avLst/>
          </a:prstGeom>
          <a:noFill/>
          <a:ln w="9525">
            <a:noFill/>
            <a:miter/>
          </a:ln>
        </p:spPr>
        <p:txBody>
          <a:bodyPr/>
          <a:lstStyle>
            <a:lvl1pPr algn="l">
              <a:defRPr sz="1000">
                <a:latin typeface="Verdana" pitchFamily="2" charset="0"/>
                <a:ea typeface="宋体" charset="-122"/>
              </a:defRPr>
            </a:lvl1pPr>
          </a:lstStyle>
          <a:p>
            <a:pPr lvl="0" eaLnBrk="1" hangingPunct="1"/>
            <a:fld id="{9A0DB2DC-4C9A-4742-B13C-FB6460FD3503}" type="slidenum">
              <a:rPr lang="zh-CN" altLang="en-US" dirty="0"/>
            </a:fld>
            <a:endParaRPr lang="zh-CN" altLang="en-US" dirty="0"/>
          </a:p>
        </p:txBody>
      </p:sp>
      <p:sp>
        <p:nvSpPr>
          <p:cNvPr id="1030" name="Rectangle 2"/>
          <p:cNvSpPr>
            <a:spLocks noGrp="1"/>
          </p:cNvSpPr>
          <p:nvPr>
            <p:ph type="title"/>
          </p:nvPr>
        </p:nvSpPr>
        <p:spPr>
          <a:xfrm>
            <a:off x="838200" y="350838"/>
            <a:ext cx="7239000" cy="563562"/>
          </a:xfrm>
          <a:prstGeom prst="rect">
            <a:avLst/>
          </a:prstGeom>
          <a:noFill/>
          <a:ln w="9525">
            <a:noFill/>
            <a:miter/>
          </a:ln>
          <a:effectLst>
            <a:outerShdw dist="28398" dir="1593903" algn="ctr" rotWithShape="0">
              <a:schemeClr val="bg1">
                <a:alpha val="50000"/>
              </a:schemeClr>
            </a:outerShdw>
          </a:effectLst>
        </p:spPr>
        <p:txBody>
          <a:bodyPr anchor="ctr"/>
          <a:lstStyle/>
          <a:p>
            <a:pPr lvl="0"/>
            <a:r>
              <a:rPr lang="zh-CN" altLang="en-US"/>
              <a:t>单击此处编辑母版标题样式</a:t>
            </a:r>
            <a:endParaRPr lang="zh-CN" altLang="en-US"/>
          </a:p>
        </p:txBody>
      </p:sp>
      <p:sp>
        <p:nvSpPr>
          <p:cNvPr id="1031" name="Rectangle 159"/>
          <p:cNvSpPr>
            <a:spLocks noGrp="1"/>
          </p:cNvSpPr>
          <p:nvPr>
            <p:ph type="ftr" sz="quarter" idx="3"/>
          </p:nvPr>
        </p:nvSpPr>
        <p:spPr>
          <a:xfrm>
            <a:off x="914400" y="6448425"/>
            <a:ext cx="2895600" cy="244475"/>
          </a:xfrm>
          <a:prstGeom prst="rect">
            <a:avLst/>
          </a:prstGeom>
          <a:noFill/>
          <a:ln w="9525">
            <a:noFill/>
            <a:miter/>
          </a:ln>
        </p:spPr>
        <p:txBody>
          <a:bodyPr/>
          <a:lstStyle>
            <a:lvl1pPr algn="ctr">
              <a:defRPr sz="1400">
                <a:ea typeface="宋体" charset="-122"/>
              </a:defRPr>
            </a:lvl1pPr>
          </a:lstStyle>
          <a:p>
            <a:pPr lvl="0" eaLnBrk="1" hangingPunct="1"/>
            <a:endParaRPr lang="en-US" altLang="x-none"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wipe(left)">
                                      <p:cBhvr>
                                        <p:cTn id="7" dur="10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0" grpId="0"/>
    </p:bldLst>
  </p:timing>
  <p:txStyles>
    <p:titleStyle>
      <a:lvl1pPr marL="0" lvl="0" indent="0" algn="l" defTabSz="914400" eaLnBrk="0" fontAlgn="base" latinLnBrk="0" hangingPunct="0">
        <a:lnSpc>
          <a:spcPct val="100000"/>
        </a:lnSpc>
        <a:spcBef>
          <a:spcPct val="0"/>
        </a:spcBef>
        <a:spcAft>
          <a:spcPct val="0"/>
        </a:spcAft>
        <a:buClr>
          <a:srgbClr val="000000"/>
        </a:buClr>
        <a:buNone/>
        <a:defRPr sz="3200" b="1" i="0" u="none" kern="1200" baseline="0">
          <a:solidFill>
            <a:srgbClr val="000000"/>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lr>
          <a:schemeClr val="tx1"/>
        </a:buClr>
        <a:buFont typeface="Wingdings" charset="2"/>
        <a:buChar char="v"/>
        <a:defRPr sz="2800" b="1"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tx2"/>
        </a:buClr>
        <a:buFont typeface="Wingdings" charset="2"/>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hlink"/>
        </a:buClr>
        <a:buFont typeface="Wingdings" charset="2"/>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Wingdings" charset="2"/>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Wingdings" charset="2"/>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Wingdings"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Wingdings"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Wingdings"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Wingdings" charset="2"/>
        <a:buChar char="»"/>
        <a:defRPr sz="2000" b="0" i="0" u="none" kern="1200" baseline="0">
          <a:solidFill>
            <a:schemeClr val="tx1"/>
          </a:solidFill>
          <a:latin typeface="+mn-lt"/>
          <a:ea typeface="+mn-ea"/>
          <a:cs typeface="+mn-cs"/>
        </a:defRPr>
      </a:lvl9pPr>
    </p:bodyStyle>
    <p:otherStyle>
      <a:lvl1pPr marL="0" lvl="0" indent="0" algn="r" defTabSz="914400" eaLnBrk="0" fontAlgn="base" latinLnBrk="0" hangingPunct="0">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4097"/>
          <p:cNvSpPr>
            <a:spLocks noGrp="1"/>
          </p:cNvSpPr>
          <p:nvPr>
            <p:ph type="ctrTitle"/>
          </p:nvPr>
        </p:nvSpPr>
        <p:spPr/>
        <p:txBody>
          <a:bodyPr anchor="ctr"/>
          <a:lstStyle/>
          <a:p>
            <a:pPr defTabSz="914400">
              <a:buNone/>
            </a:pPr>
            <a:r>
              <a:rPr lang="zh-CN" sz="3600" kern="1200" baseline="0">
                <a:latin typeface="Verdana" pitchFamily="2" charset="0"/>
                <a:ea typeface="隶书" charset="-122"/>
              </a:rPr>
              <a:t>下编：</a:t>
            </a:r>
            <a:r>
              <a:rPr sz="3600" kern="1200" baseline="0">
                <a:latin typeface="Verdana" pitchFamily="2" charset="0"/>
                <a:ea typeface="隶书" charset="-122"/>
              </a:rPr>
              <a:t>应用文写作知识</a:t>
            </a:r>
            <a:endParaRPr sz="3600" kern="1200" baseline="0">
              <a:latin typeface="Verdana" pitchFamily="2" charset="0"/>
              <a:ea typeface="隶书" charset="-122"/>
            </a:endParaRPr>
          </a:p>
        </p:txBody>
      </p:sp>
      <p:sp>
        <p:nvSpPr>
          <p:cNvPr id="4099" name="副标题 4098"/>
          <p:cNvSpPr>
            <a:spLocks noGrp="1"/>
          </p:cNvSpPr>
          <p:nvPr>
            <p:ph type="subTitle" idx="1"/>
          </p:nvPr>
        </p:nvSpPr>
        <p:spPr>
          <a:xfrm>
            <a:off x="5579110" y="2332990"/>
            <a:ext cx="784225" cy="4045585"/>
          </a:xfrm>
        </p:spPr>
        <p:txBody>
          <a:bodyPr anchor="t"/>
          <a:lstStyle/>
          <a:p>
            <a:pPr defTabSz="914400">
              <a:buFont typeface="Wingdings" charset="2"/>
              <a:buNone/>
            </a:pPr>
            <a:r>
              <a:rPr lang="zh-CN" kern="1200" baseline="0">
                <a:latin typeface="Verdana" pitchFamily="2" charset="0"/>
                <a:ea typeface="隶书" charset="-122"/>
              </a:rPr>
              <a:t>主讲教师  </a:t>
            </a:r>
            <a:r>
              <a:rPr lang="en-US" altLang="zh-CN" kern="1200" baseline="0">
                <a:latin typeface="Verdana" pitchFamily="2" charset="0"/>
                <a:ea typeface="隶书" charset="-122"/>
              </a:rPr>
              <a:t>***</a:t>
            </a:r>
            <a:endParaRPr lang="en-US" altLang="zh-CN" kern="1200" baseline="0">
              <a:latin typeface="Verdana" pitchFamily="2" charset="0"/>
              <a:ea typeface="隶书"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第一节 党政机关公文概述</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47056" y="1412776"/>
            <a:ext cx="8496944" cy="538609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五、行文</a:t>
            </a:r>
            <a:r>
              <a:rPr lang="zh-CN" altLang="en-US" sz="2800" b="1" dirty="0" smtClean="0">
                <a:latin typeface="汉仪魏碑简" pitchFamily="49" charset="-122"/>
                <a:ea typeface="汉仪魏碑简" pitchFamily="49" charset="-122"/>
              </a:rPr>
              <a:t>规则</a:t>
            </a:r>
            <a:r>
              <a:rPr lang="en-US" altLang="zh-CN" sz="2800" b="1" dirty="0" smtClean="0">
                <a:latin typeface="汉仪魏碑简" pitchFamily="49" charset="-122"/>
                <a:ea typeface="汉仪魏碑简" pitchFamily="49" charset="-122"/>
              </a:rPr>
              <a:t>——</a:t>
            </a:r>
            <a:r>
              <a:rPr lang="zh-CN" altLang="en-US" sz="2800" b="1" dirty="0" smtClean="0">
                <a:latin typeface="汉仪魏碑简" pitchFamily="49" charset="-122"/>
                <a:ea typeface="汉仪魏碑简" pitchFamily="49" charset="-122"/>
              </a:rPr>
              <a:t>下</a:t>
            </a:r>
            <a:r>
              <a:rPr lang="zh-CN" altLang="en-US" sz="2800" b="1" dirty="0">
                <a:latin typeface="汉仪魏碑简" pitchFamily="49" charset="-122"/>
                <a:ea typeface="汉仪魏碑简" pitchFamily="49" charset="-122"/>
              </a:rPr>
              <a:t>行文规则</a:t>
            </a:r>
            <a:endParaRPr lang="en-US" altLang="zh-CN" sz="2800" b="1" dirty="0" smtClean="0">
              <a:latin typeface="汉仪魏碑简" pitchFamily="49" charset="-122"/>
              <a:ea typeface="汉仪魏碑简" pitchFamily="49" charset="-122"/>
            </a:endParaRPr>
          </a:p>
          <a:p>
            <a:pPr algn="l"/>
            <a:r>
              <a:rPr lang="en-US" altLang="zh-CN" sz="2800" b="1" dirty="0">
                <a:latin typeface="汉仪魏碑简" pitchFamily="49" charset="-122"/>
                <a:ea typeface="汉仪魏碑简" pitchFamily="49" charset="-122"/>
              </a:rPr>
              <a:t> </a:t>
            </a:r>
            <a:r>
              <a:rPr lang="en-US" altLang="zh-CN" sz="2800" b="1"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）主送受理机关，根据需要抄送相关机关</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）党委</a:t>
            </a:r>
            <a:r>
              <a:rPr lang="zh-CN" altLang="en-US" sz="2400" dirty="0">
                <a:latin typeface="汉仪魏碑简" pitchFamily="49" charset="-122"/>
                <a:ea typeface="汉仪魏碑简" pitchFamily="49" charset="-122"/>
              </a:rPr>
              <a:t>、政府的办公厅（室）根据本级党委、政府授权，可以向下级党委、政府行文，其他部门和单位不得向下级党委、政府发布指令性公文或者在公文中向下级党委、政府提出指令性要求。需经政府审批的具体事项，经政府同意后可以由政府职能部门行文，文中须注明已经政府同意。</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）党委、政府的部门在各自职权范围内可以向下级党委、政府的相关部门行文。</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4</a:t>
            </a:r>
            <a:r>
              <a:rPr lang="zh-CN" altLang="en-US" sz="2400" dirty="0">
                <a:latin typeface="汉仪魏碑简" pitchFamily="49" charset="-122"/>
                <a:ea typeface="汉仪魏碑简" pitchFamily="49" charset="-122"/>
              </a:rPr>
              <a:t>）涉及多个部门职权范围内的事务，部门之间未协商一致的，不得向下行文；擅自行文的，上级机关应当责令其纠正或者撤销。</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）上级机关向受双重领导的下级机关行文，必要时抄送该下级机关的另一个上级机关。 </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第一节 党政机关公文概述</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47056" y="1412776"/>
            <a:ext cx="8496944" cy="538609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五、行文</a:t>
            </a:r>
            <a:r>
              <a:rPr lang="zh-CN" altLang="en-US" sz="2800" b="1" dirty="0" smtClean="0">
                <a:latin typeface="汉仪魏碑简" pitchFamily="49" charset="-122"/>
                <a:ea typeface="汉仪魏碑简" pitchFamily="49" charset="-122"/>
              </a:rPr>
              <a:t>规则</a:t>
            </a:r>
            <a:r>
              <a:rPr lang="en-US" altLang="zh-CN" sz="2800" b="1" dirty="0" smtClean="0">
                <a:latin typeface="汉仪魏碑简" pitchFamily="49" charset="-122"/>
                <a:ea typeface="汉仪魏碑简" pitchFamily="49" charset="-122"/>
              </a:rPr>
              <a:t>——</a:t>
            </a:r>
            <a:r>
              <a:rPr lang="zh-CN" altLang="en-US" sz="2800" b="1" dirty="0">
                <a:latin typeface="汉仪魏碑简" pitchFamily="49" charset="-122"/>
                <a:ea typeface="汉仪魏碑简" pitchFamily="49" charset="-122"/>
              </a:rPr>
              <a:t>上</a:t>
            </a:r>
            <a:r>
              <a:rPr lang="zh-CN" altLang="en-US" sz="2800" b="1" dirty="0" smtClean="0">
                <a:latin typeface="汉仪魏碑简" pitchFamily="49" charset="-122"/>
                <a:ea typeface="汉仪魏碑简" pitchFamily="49" charset="-122"/>
              </a:rPr>
              <a:t>行文</a:t>
            </a:r>
            <a:r>
              <a:rPr lang="zh-CN" altLang="en-US" sz="2800" b="1" dirty="0">
                <a:latin typeface="汉仪魏碑简" pitchFamily="49" charset="-122"/>
                <a:ea typeface="汉仪魏碑简" pitchFamily="49" charset="-122"/>
              </a:rPr>
              <a:t>规则</a:t>
            </a:r>
            <a:endParaRPr lang="en-US" altLang="zh-CN" sz="2800" b="1" dirty="0" smtClean="0">
              <a:latin typeface="汉仪魏碑简" pitchFamily="49" charset="-122"/>
              <a:ea typeface="汉仪魏碑简" pitchFamily="49" charset="-122"/>
            </a:endParaRPr>
          </a:p>
          <a:p>
            <a:pPr algn="l"/>
            <a:r>
              <a:rPr lang="en-US" altLang="zh-CN" sz="2800" b="1" dirty="0">
                <a:latin typeface="汉仪魏碑简" pitchFamily="49" charset="-122"/>
                <a:ea typeface="汉仪魏碑简" pitchFamily="49" charset="-122"/>
              </a:rPr>
              <a:t> </a:t>
            </a:r>
            <a:r>
              <a:rPr lang="en-US" altLang="zh-CN" sz="2800" b="1"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）原则上主送一个上级机关，根据需要同时抄送相关上级机关和同级机关，不抄送下级机关。</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）党委、政府的部门向上级主管部门请示、报告重大事项，应当经本级党委、政府同意或者授权；属于部门职权范围内的事项应当直接报送上级主管部门。</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）下级机关的请示事项，如需以本机关名义向上级机关请示，应当提出倾向性意见后上报，不得原文转报上级机关。</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4</a:t>
            </a:r>
            <a:r>
              <a:rPr lang="zh-CN" altLang="en-US" sz="2400" dirty="0">
                <a:latin typeface="汉仪魏碑简" pitchFamily="49" charset="-122"/>
                <a:ea typeface="汉仪魏碑简" pitchFamily="49" charset="-122"/>
              </a:rPr>
              <a:t>）请示应当一文一事</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）除上级机关负责人直接交办事项外，不得以本机关名义向上级机关负责人报送公文，不得以本机关负责人名义向上级机关报送公文。</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6</a:t>
            </a:r>
            <a:r>
              <a:rPr lang="zh-CN" altLang="en-US" sz="2400" dirty="0">
                <a:latin typeface="汉仪魏碑简" pitchFamily="49" charset="-122"/>
                <a:ea typeface="汉仪魏碑简" pitchFamily="49" charset="-122"/>
              </a:rPr>
              <a:t>）受双重领导的机关向一个上级机关行文，必要时抄送另一个上级机关。 </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第一节 党政机关公文概述</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47056" y="1412776"/>
            <a:ext cx="8496944" cy="5447645"/>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五、行文</a:t>
            </a:r>
            <a:r>
              <a:rPr lang="zh-CN" altLang="en-US" sz="2800" b="1" dirty="0" smtClean="0">
                <a:latin typeface="汉仪魏碑简" pitchFamily="49" charset="-122"/>
                <a:ea typeface="汉仪魏碑简" pitchFamily="49" charset="-122"/>
              </a:rPr>
              <a:t>规则</a:t>
            </a:r>
            <a:r>
              <a:rPr lang="en-US" altLang="zh-CN" sz="2800" b="1" dirty="0" smtClean="0">
                <a:latin typeface="汉仪魏碑简" pitchFamily="49" charset="-122"/>
                <a:ea typeface="汉仪魏碑简" pitchFamily="49" charset="-122"/>
              </a:rPr>
              <a:t>——</a:t>
            </a:r>
            <a:r>
              <a:rPr lang="zh-CN" altLang="en-US" sz="2800" b="1" dirty="0">
                <a:latin typeface="汉仪魏碑简" pitchFamily="49" charset="-122"/>
                <a:ea typeface="汉仪魏碑简" pitchFamily="49" charset="-122"/>
              </a:rPr>
              <a:t>其他行文</a:t>
            </a:r>
            <a:r>
              <a:rPr lang="zh-CN" altLang="en-US" sz="2800" b="1" dirty="0" smtClean="0">
                <a:latin typeface="汉仪魏碑简" pitchFamily="49" charset="-122"/>
                <a:ea typeface="汉仪魏碑简" pitchFamily="49" charset="-122"/>
              </a:rPr>
              <a:t>规则</a:t>
            </a:r>
            <a:endParaRPr lang="en-US" altLang="zh-CN" sz="2800" b="1" dirty="0" smtClean="0">
              <a:latin typeface="汉仪魏碑简" pitchFamily="49" charset="-122"/>
              <a:ea typeface="汉仪魏碑简" pitchFamily="49" charset="-122"/>
            </a:endParaRPr>
          </a:p>
          <a:p>
            <a:pPr algn="l"/>
            <a:r>
              <a:rPr lang="en-US" altLang="zh-CN" sz="2800" b="1" dirty="0">
                <a:latin typeface="汉仪魏碑简" pitchFamily="49" charset="-122"/>
                <a:ea typeface="汉仪魏碑简" pitchFamily="49" charset="-122"/>
              </a:rPr>
              <a:t> </a:t>
            </a:r>
            <a:r>
              <a:rPr lang="en-US" altLang="zh-CN" sz="2800" b="1"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）行文应当确有必要，讲求</a:t>
            </a:r>
            <a:r>
              <a:rPr lang="zh-CN" altLang="en-US" sz="2400" dirty="0" smtClean="0">
                <a:latin typeface="汉仪魏碑简" pitchFamily="49" charset="-122"/>
                <a:ea typeface="汉仪魏碑简" pitchFamily="49" charset="-122"/>
              </a:rPr>
              <a:t>实效注重</a:t>
            </a:r>
            <a:r>
              <a:rPr lang="zh-CN" altLang="en-US" sz="2400" dirty="0">
                <a:latin typeface="汉仪魏碑简" pitchFamily="49" charset="-122"/>
                <a:ea typeface="汉仪魏碑简" pitchFamily="49" charset="-122"/>
              </a:rPr>
              <a:t>针对性和可操作性。</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）行文关系根据隶属关系和职权范围确定。一般不得越级行文，特殊情况需要越级行文的，应当同时抄送被越过的机关。</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）党委、政府的部门依据职权可以相互行文。</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部门内设机构除办公厅（室）外不得对外正式行文</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六、公文</a:t>
            </a:r>
            <a:r>
              <a:rPr lang="zh-CN" altLang="en-US" sz="2800" b="1" dirty="0" smtClean="0">
                <a:latin typeface="汉仪魏碑简" pitchFamily="49" charset="-122"/>
                <a:ea typeface="汉仪魏碑简" pitchFamily="49" charset="-122"/>
              </a:rPr>
              <a:t>格式</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一）版头</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主要标识份号、秘密等级和保密期限、紧急程度、发文机关标志、发文字号、签发人等要素</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二）主体</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主体由公文标题、主送机关、正文、附件、成文时间、发文机关印章、附注等要素组成。</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第一节 党政机关公文概述</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47056" y="1412776"/>
            <a:ext cx="8496944" cy="5324535"/>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六</a:t>
            </a:r>
            <a:r>
              <a:rPr lang="zh-CN" altLang="en-US" sz="2800" b="1" dirty="0">
                <a:latin typeface="汉仪魏碑简" pitchFamily="49" charset="-122"/>
                <a:ea typeface="汉仪魏碑简" pitchFamily="49" charset="-122"/>
              </a:rPr>
              <a:t>、公文</a:t>
            </a:r>
            <a:r>
              <a:rPr lang="zh-CN" altLang="en-US" sz="2800" b="1" dirty="0" smtClean="0">
                <a:latin typeface="汉仪魏碑简" pitchFamily="49" charset="-122"/>
                <a:ea typeface="汉仪魏碑简" pitchFamily="49" charset="-122"/>
              </a:rPr>
              <a:t>格式</a:t>
            </a:r>
            <a:endParaRPr lang="en-US" altLang="zh-CN" sz="2800" b="1" dirty="0" smtClean="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三）版记</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版记主要由抄送机关、印发机关和印发</a:t>
            </a:r>
            <a:r>
              <a:rPr lang="zh-CN" altLang="en-US" sz="2400" dirty="0" smtClean="0">
                <a:latin typeface="汉仪魏碑简" pitchFamily="49" charset="-122"/>
                <a:ea typeface="汉仪魏碑简" pitchFamily="49" charset="-122"/>
              </a:rPr>
              <a:t>时间等</a:t>
            </a:r>
            <a:r>
              <a:rPr lang="zh-CN" altLang="en-US" sz="2400" dirty="0">
                <a:latin typeface="汉仪魏碑简" pitchFamily="49" charset="-122"/>
                <a:ea typeface="汉仪魏碑简" pitchFamily="49" charset="-122"/>
              </a:rPr>
              <a:t>要素组成。   </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四）</a:t>
            </a:r>
            <a:r>
              <a:rPr lang="zh-CN" altLang="en-US" sz="2400" dirty="0" smtClean="0">
                <a:latin typeface="汉仪魏碑简" pitchFamily="49" charset="-122"/>
                <a:ea typeface="汉仪魏碑简" pitchFamily="49" charset="-122"/>
              </a:rPr>
              <a:t>其他</a:t>
            </a:r>
            <a:endParaRPr lang="en-US" altLang="zh-CN" sz="2400" dirty="0" smtClean="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．格式中的几个用线。</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①版头</a:t>
            </a:r>
            <a:r>
              <a:rPr lang="zh-CN" altLang="en-US" sz="2400" dirty="0">
                <a:latin typeface="汉仪魏碑简" pitchFamily="49" charset="-122"/>
                <a:ea typeface="汉仪魏碑简" pitchFamily="49" charset="-122"/>
              </a:rPr>
              <a:t>中的</a:t>
            </a:r>
            <a:r>
              <a:rPr lang="zh-CN" altLang="en-US" sz="2400" dirty="0" smtClean="0">
                <a:latin typeface="汉仪魏碑简" pitchFamily="49" charset="-122"/>
                <a:ea typeface="汉仪魏碑简" pitchFamily="49" charset="-122"/>
              </a:rPr>
              <a:t>分隔线 ②版</a:t>
            </a:r>
            <a:r>
              <a:rPr lang="zh-CN" altLang="en-US" sz="2400" dirty="0">
                <a:latin typeface="汉仪魏碑简" pitchFamily="49" charset="-122"/>
                <a:ea typeface="汉仪魏碑简" pitchFamily="49" charset="-122"/>
              </a:rPr>
              <a:t>记中的</a:t>
            </a:r>
            <a:r>
              <a:rPr lang="zh-CN" altLang="en-US" sz="2400" dirty="0" smtClean="0">
                <a:latin typeface="汉仪魏碑简" pitchFamily="49" charset="-122"/>
                <a:ea typeface="汉仪魏碑简" pitchFamily="49" charset="-122"/>
              </a:rPr>
              <a:t>分隔线  </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．用纸。公文用纸一般采用</a:t>
            </a:r>
            <a:r>
              <a:rPr lang="en-US" altLang="zh-CN" sz="2400" dirty="0">
                <a:latin typeface="汉仪魏碑简" pitchFamily="49" charset="-122"/>
                <a:ea typeface="汉仪魏碑简" pitchFamily="49" charset="-122"/>
              </a:rPr>
              <a:t>GBA 4</a:t>
            </a:r>
            <a:r>
              <a:rPr lang="zh-CN" altLang="en-US" sz="2400" dirty="0">
                <a:latin typeface="汉仪魏碑简" pitchFamily="49" charset="-122"/>
                <a:ea typeface="汉仪魏碑简" pitchFamily="49" charset="-122"/>
              </a:rPr>
              <a:t>型，成品幅面尺寸为</a:t>
            </a:r>
            <a:r>
              <a:rPr lang="en-US" altLang="zh-CN" sz="2400" dirty="0">
                <a:latin typeface="汉仪魏碑简" pitchFamily="49" charset="-122"/>
                <a:ea typeface="汉仪魏碑简" pitchFamily="49" charset="-122"/>
              </a:rPr>
              <a:t>210mm ×297mm</a:t>
            </a:r>
            <a:r>
              <a:rPr lang="zh-CN" altLang="en-US" sz="2400" dirty="0">
                <a:latin typeface="汉仪魏碑简" pitchFamily="49" charset="-122"/>
                <a:ea typeface="汉仪魏碑简" pitchFamily="49" charset="-122"/>
              </a:rPr>
              <a:t>，纸张定量为</a:t>
            </a:r>
            <a:r>
              <a:rPr lang="en-US" altLang="zh-CN" sz="2400" dirty="0">
                <a:latin typeface="汉仪魏碑简" pitchFamily="49" charset="-122"/>
                <a:ea typeface="汉仪魏碑简" pitchFamily="49" charset="-122"/>
              </a:rPr>
              <a:t>60g</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m2 </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80g</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m2 </a:t>
            </a:r>
            <a:r>
              <a:rPr lang="zh-CN" altLang="en-US" sz="2400" dirty="0">
                <a:latin typeface="汉仪魏碑简" pitchFamily="49" charset="-122"/>
                <a:ea typeface="汉仪魏碑简" pitchFamily="49" charset="-122"/>
              </a:rPr>
              <a:t>的胶版印刷纸或复印纸。纸张白度为</a:t>
            </a:r>
            <a:r>
              <a:rPr lang="en-US" altLang="zh-CN" sz="2400" dirty="0">
                <a:latin typeface="汉仪魏碑简" pitchFamily="49" charset="-122"/>
                <a:ea typeface="汉仪魏碑简" pitchFamily="49" charset="-122"/>
              </a:rPr>
              <a:t>85</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90</a:t>
            </a:r>
            <a:r>
              <a:rPr lang="zh-CN" altLang="en-US" sz="2400" dirty="0">
                <a:latin typeface="汉仪魏碑简" pitchFamily="49" charset="-122"/>
                <a:ea typeface="汉仪魏碑简" pitchFamily="49" charset="-122"/>
              </a:rPr>
              <a:t>％，横向耐折度≥</a:t>
            </a:r>
            <a:r>
              <a:rPr lang="en-US" altLang="zh-CN" sz="2400" dirty="0">
                <a:latin typeface="汉仪魏碑简" pitchFamily="49" charset="-122"/>
                <a:ea typeface="汉仪魏碑简" pitchFamily="49" charset="-122"/>
              </a:rPr>
              <a:t>15</a:t>
            </a:r>
            <a:r>
              <a:rPr lang="zh-CN" altLang="en-US" sz="2400" dirty="0">
                <a:latin typeface="汉仪魏碑简" pitchFamily="49" charset="-122"/>
                <a:ea typeface="汉仪魏碑简" pitchFamily="49" charset="-122"/>
              </a:rPr>
              <a:t>次，不透明度≥</a:t>
            </a:r>
            <a:r>
              <a:rPr lang="en-US" altLang="zh-CN" sz="2400" dirty="0">
                <a:latin typeface="汉仪魏碑简" pitchFamily="49" charset="-122"/>
                <a:ea typeface="汉仪魏碑简" pitchFamily="49" charset="-122"/>
              </a:rPr>
              <a:t>85</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PH</a:t>
            </a:r>
            <a:r>
              <a:rPr lang="zh-CN" altLang="en-US" sz="2400" dirty="0">
                <a:latin typeface="汉仪魏碑简" pitchFamily="49" charset="-122"/>
                <a:ea typeface="汉仪魏碑简" pitchFamily="49" charset="-122"/>
              </a:rPr>
              <a:t>值为</a:t>
            </a:r>
            <a:r>
              <a:rPr lang="en-US" altLang="zh-CN" sz="2400" dirty="0">
                <a:latin typeface="汉仪魏碑简" pitchFamily="49" charset="-122"/>
                <a:ea typeface="汉仪魏碑简" pitchFamily="49" charset="-122"/>
              </a:rPr>
              <a:t>7.5</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9.5</a:t>
            </a:r>
            <a:r>
              <a:rPr lang="zh-CN" altLang="en-US" sz="2400" dirty="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．当公文排版后所剩空白处不能容下印章位置时，应采取调整行距、字距的措施加以解决，务使印章与正文同处一面。</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4</a:t>
            </a:r>
            <a:r>
              <a:rPr lang="zh-CN" altLang="en-US" sz="2400" dirty="0">
                <a:latin typeface="汉仪魏碑简" pitchFamily="49" charset="-122"/>
                <a:ea typeface="汉仪魏碑简" pitchFamily="49" charset="-122"/>
              </a:rPr>
              <a:t>．排版规格与印制装订要求。</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①排版规格  ②印刷  ③装订要求</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第二节　命 令</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47056" y="1412776"/>
            <a:ext cx="8496944" cy="5447645"/>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一、命令的概念及</a:t>
            </a:r>
            <a:r>
              <a:rPr lang="zh-CN" altLang="en-US" sz="2800" b="1" dirty="0" smtClean="0">
                <a:latin typeface="汉仪魏碑简" pitchFamily="49" charset="-122"/>
                <a:ea typeface="汉仪魏碑简" pitchFamily="49" charset="-122"/>
              </a:rPr>
              <a:t>特点</a:t>
            </a:r>
            <a:endParaRPr lang="en-US" altLang="zh-CN" sz="2800" b="1" dirty="0" smtClean="0">
              <a:latin typeface="汉仪魏碑简" pitchFamily="49" charset="-122"/>
              <a:ea typeface="汉仪魏碑简" pitchFamily="49" charset="-122"/>
            </a:endParaRPr>
          </a:p>
          <a:p>
            <a:pPr algn="l"/>
            <a:r>
              <a:rPr lang="en-US" altLang="zh-CN" sz="2400" b="1" dirty="0">
                <a:latin typeface="汉仪魏碑简" pitchFamily="49" charset="-122"/>
                <a:ea typeface="汉仪魏碑简" pitchFamily="49" charset="-122"/>
              </a:rPr>
              <a:t> </a:t>
            </a:r>
            <a:r>
              <a:rPr lang="en-US" altLang="zh-CN" sz="2400" b="1"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．命令的概念</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命令</a:t>
            </a:r>
            <a:r>
              <a:rPr lang="zh-CN" altLang="en-US" sz="2400" dirty="0">
                <a:latin typeface="汉仪魏碑简" pitchFamily="49" charset="-122"/>
                <a:ea typeface="汉仪魏碑简" pitchFamily="49" charset="-122"/>
              </a:rPr>
              <a:t>（令）：“适用于依照有关法律公布行政法规和规章；宣布施行重大强制性行政措施；嘉奖有关单位及人员”。</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．命令的特点</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命令</a:t>
            </a:r>
            <a:r>
              <a:rPr lang="zh-CN" altLang="en-US" sz="2400" dirty="0">
                <a:latin typeface="汉仪魏碑简" pitchFamily="49" charset="-122"/>
                <a:ea typeface="汉仪魏碑简" pitchFamily="49" charset="-122"/>
              </a:rPr>
              <a:t>（令）有</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个特点，即：具有强制性、有限定的发令机关、发布命令必须以法律和法令为依据。</a:t>
            </a:r>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二、命令的种类及写作</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在</a:t>
            </a:r>
            <a:r>
              <a:rPr lang="zh-CN" altLang="en-US" sz="2400" dirty="0">
                <a:latin typeface="汉仪魏碑简" pitchFamily="49" charset="-122"/>
                <a:ea typeface="汉仪魏碑简" pitchFamily="49" charset="-122"/>
              </a:rPr>
              <a:t>具体使用中命令（令）可以分为公布令、行政令、任免令、嘉奖令等。</a:t>
            </a:r>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三、写作</a:t>
            </a:r>
            <a:r>
              <a:rPr lang="zh-CN" altLang="en-US" sz="2800" b="1" dirty="0" smtClean="0">
                <a:latin typeface="汉仪魏碑简" pitchFamily="49" charset="-122"/>
                <a:ea typeface="汉仪魏碑简" pitchFamily="49" charset="-122"/>
              </a:rPr>
              <a:t>要求</a:t>
            </a:r>
            <a:endParaRPr lang="en-US" altLang="zh-CN" sz="2800" b="1"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．注意“命令（令）”的</a:t>
            </a:r>
            <a:r>
              <a:rPr lang="zh-CN" altLang="en-US" sz="2400" dirty="0" smtClean="0">
                <a:latin typeface="汉仪魏碑简" pitchFamily="49" charset="-122"/>
                <a:ea typeface="汉仪魏碑简" pitchFamily="49" charset="-122"/>
              </a:rPr>
              <a:t>适用范围</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．文辞庄严、准确。</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．结构严谨、平直。</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第三节　决 定</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71382" y="1628800"/>
            <a:ext cx="8496944" cy="5324535"/>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一、决定的概念及</a:t>
            </a:r>
            <a:r>
              <a:rPr lang="zh-CN" altLang="en-US" sz="2800" b="1" dirty="0" smtClean="0">
                <a:latin typeface="汉仪魏碑简" pitchFamily="49" charset="-122"/>
                <a:ea typeface="汉仪魏碑简" pitchFamily="49" charset="-122"/>
              </a:rPr>
              <a:t>种类</a:t>
            </a:r>
            <a:endParaRPr lang="en-US" altLang="zh-CN" sz="2800" b="1" dirty="0" smtClean="0">
              <a:latin typeface="汉仪魏碑简" pitchFamily="49" charset="-122"/>
              <a:ea typeface="汉仪魏碑简" pitchFamily="49" charset="-122"/>
            </a:endParaRPr>
          </a:p>
          <a:p>
            <a:pPr algn="l"/>
            <a:r>
              <a:rPr lang="en-US" altLang="zh-CN" sz="2400" b="1" dirty="0">
                <a:latin typeface="汉仪魏碑简" pitchFamily="49" charset="-122"/>
                <a:ea typeface="汉仪魏碑简" pitchFamily="49" charset="-122"/>
              </a:rPr>
              <a:t> </a:t>
            </a:r>
            <a:r>
              <a:rPr lang="en-US" altLang="zh-CN" sz="2400" b="1"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．决定的概念</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决定</a:t>
            </a:r>
            <a:r>
              <a:rPr lang="zh-CN" altLang="en-US" sz="2400" dirty="0">
                <a:latin typeface="汉仪魏碑简" pitchFamily="49" charset="-122"/>
                <a:ea typeface="汉仪魏碑简" pitchFamily="49" charset="-122"/>
              </a:rPr>
              <a:t>：“适用于对重要事项或者重大行动做出安排，奖惩有关单位及人员。变更或者撤销下级机关不适当的决定事项”。决定的发文机关比较广泛，可以是国家最高权力机关，也可以是一般的行政、企事业单位。</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smtClean="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决定的特点</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①知照</a:t>
            </a:r>
            <a:r>
              <a:rPr lang="zh-CN" altLang="en-US" sz="2400" dirty="0">
                <a:latin typeface="汉仪魏碑简" pitchFamily="49" charset="-122"/>
                <a:ea typeface="汉仪魏碑简" pitchFamily="49" charset="-122"/>
              </a:rPr>
              <a:t>性</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决定</a:t>
            </a:r>
            <a:r>
              <a:rPr lang="zh-CN" altLang="en-US" sz="2400" dirty="0">
                <a:latin typeface="汉仪魏碑简" pitchFamily="49" charset="-122"/>
                <a:ea typeface="汉仪魏碑简" pitchFamily="49" charset="-122"/>
              </a:rPr>
              <a:t>是将某些事项的结论告知大众。</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②指挥</a:t>
            </a:r>
            <a:r>
              <a:rPr lang="zh-CN" altLang="en-US" sz="2400" dirty="0">
                <a:latin typeface="汉仪魏碑简" pitchFamily="49" charset="-122"/>
                <a:ea typeface="汉仪魏碑简" pitchFamily="49" charset="-122"/>
              </a:rPr>
              <a:t>性</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决定</a:t>
            </a:r>
            <a:r>
              <a:rPr lang="zh-CN" altLang="en-US" sz="2400" dirty="0">
                <a:latin typeface="汉仪魏碑简" pitchFamily="49" charset="-122"/>
                <a:ea typeface="汉仪魏碑简" pitchFamily="49" charset="-122"/>
              </a:rPr>
              <a:t>是对某些重大行动作具体部署。</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决定</a:t>
            </a:r>
            <a:r>
              <a:rPr lang="zh-CN" altLang="en-US" sz="2400" dirty="0">
                <a:latin typeface="汉仪魏碑简" pitchFamily="49" charset="-122"/>
                <a:ea typeface="汉仪魏碑简" pitchFamily="49" charset="-122"/>
              </a:rPr>
              <a:t>是领导机关发出的，带有制约、规范、指导作用的下行文。</a:t>
            </a:r>
            <a:endParaRPr lang="zh-CN" altLang="en-US" sz="2400" dirty="0">
              <a:latin typeface="汉仪魏碑简" pitchFamily="49" charset="-122"/>
              <a:ea typeface="汉仪魏碑简" pitchFamily="49" charset="-122"/>
            </a:endParaRPr>
          </a:p>
          <a:p>
            <a:pPr algn="l"/>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第三节　决 定</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32257" y="1556792"/>
            <a:ext cx="8496944" cy="4955203"/>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、决定的种类及写作</a:t>
            </a:r>
            <a:endParaRPr lang="en-US" altLang="zh-CN"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表彰决定：这类知照性决定，就是把决定事项简要地传达给有关单位，极少有要求执行的具体意见，它的内容比较单纯，主要是决定依据和决定事项，即使有号召或者鼓动性的结尾，也很简短。在写法上往往开门见山，直接陈述，篇段合一，语句简练、明快</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．处分决定的写法有所不同，应写受处分人的身份、错误事实、错误性质、根源、本人对错误的态度、处分内容等。</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．关于重大行动或重要事项的决定。这类决定用于安排较大范围的重大行动或重要事项，一经发出，震动较大</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400" b="1" dirty="0" smtClean="0">
                <a:latin typeface="汉仪魏碑简" pitchFamily="49" charset="-122"/>
                <a:ea typeface="汉仪魏碑简" pitchFamily="49" charset="-122"/>
              </a:rPr>
              <a:t>三</a:t>
            </a:r>
            <a:r>
              <a:rPr lang="zh-CN" altLang="en-US" sz="2400" b="1" dirty="0">
                <a:latin typeface="汉仪魏碑简" pitchFamily="49" charset="-122"/>
                <a:ea typeface="汉仪魏碑简" pitchFamily="49" charset="-122"/>
              </a:rPr>
              <a:t>、写作要求</a:t>
            </a:r>
            <a:endParaRPr lang="zh-CN" altLang="en-US" sz="24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．原因要写得简短明确。</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．决定事项要写得准确具体，具有可行性</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第四节　</a:t>
            </a:r>
            <a:r>
              <a:rPr lang="zh-CN" altLang="en-US" sz="3600" b="1" dirty="0" smtClean="0">
                <a:solidFill>
                  <a:srgbClr val="000000"/>
                </a:solidFill>
                <a:latin typeface="汉仪魏碑简" pitchFamily="49" charset="-122"/>
                <a:ea typeface="汉仪魏碑简" pitchFamily="49" charset="-122"/>
              </a:rPr>
              <a:t>公 告</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32257" y="1556792"/>
            <a:ext cx="8496944" cy="5016758"/>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一、公告的</a:t>
            </a:r>
            <a:r>
              <a:rPr lang="zh-CN" altLang="en-US" sz="2800" b="1" dirty="0" smtClean="0">
                <a:latin typeface="汉仪魏碑简" pitchFamily="49" charset="-122"/>
                <a:ea typeface="汉仪魏碑简" pitchFamily="49" charset="-122"/>
              </a:rPr>
              <a:t>概念</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公告</a:t>
            </a:r>
            <a:r>
              <a:rPr lang="zh-CN" altLang="en-US" sz="2400" dirty="0">
                <a:latin typeface="汉仪魏碑简" pitchFamily="49" charset="-122"/>
                <a:ea typeface="汉仪魏碑简" pitchFamily="49" charset="-122"/>
              </a:rPr>
              <a:t>：“适用于向国内外宣布重要事项或者法定事项”。</a:t>
            </a:r>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二、公告的种类</a:t>
            </a:r>
            <a:endParaRPr lang="zh-CN" altLang="en-US" sz="2800" b="1"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公告可以分为三种类型。</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第一类是向国内外宣布重大事项的公告。它通常以国家机关名义或者授权新华社向国内外庄重宣布某一重大事项。加宣布国家领导人的选举结果、出访、颁布法律、重要法令，公布重大科技成果等等。</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第二类是宣布影响面很大的专门事项的公告。这类公告，是由有关职能部门，按法定程序发布的，有的也因涉外工作的需要而发布。如按</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商标法</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规定的注册商标公告，以及公布企业破产的公告，企业换证公告，质量监督公告等等。</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第三</a:t>
            </a:r>
            <a:r>
              <a:rPr lang="zh-CN" altLang="en-US" sz="2400" dirty="0">
                <a:latin typeface="汉仪魏碑简" pitchFamily="49" charset="-122"/>
                <a:ea typeface="汉仪魏碑简" pitchFamily="49" charset="-122"/>
              </a:rPr>
              <a:t>类是向特定对象发布的公告。</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第四节　</a:t>
            </a:r>
            <a:r>
              <a:rPr lang="zh-CN" altLang="en-US" sz="3600" b="1" dirty="0" smtClean="0">
                <a:solidFill>
                  <a:srgbClr val="000000"/>
                </a:solidFill>
                <a:latin typeface="汉仪魏碑简" pitchFamily="49" charset="-122"/>
                <a:ea typeface="汉仪魏碑简" pitchFamily="49" charset="-122"/>
              </a:rPr>
              <a:t>公 告</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467544" y="1628800"/>
            <a:ext cx="8496944" cy="433965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三、公告的</a:t>
            </a:r>
            <a:r>
              <a:rPr lang="zh-CN" altLang="en-US" sz="2800" b="1" dirty="0" smtClean="0">
                <a:latin typeface="汉仪魏碑简" pitchFamily="49" charset="-122"/>
                <a:ea typeface="汉仪魏碑简" pitchFamily="49" charset="-122"/>
              </a:rPr>
              <a:t>写作</a:t>
            </a:r>
            <a:endParaRPr lang="en-US" altLang="zh-CN" sz="2800" b="1" dirty="0" smtClean="0">
              <a:latin typeface="汉仪魏碑简" pitchFamily="49" charset="-122"/>
              <a:ea typeface="汉仪魏碑简" pitchFamily="49" charset="-122"/>
            </a:endParaRPr>
          </a:p>
          <a:p>
            <a:pPr algn="l"/>
            <a:r>
              <a:rPr lang="en-US" altLang="zh-CN" sz="2800" b="1" dirty="0">
                <a:latin typeface="汉仪魏碑简" pitchFamily="49" charset="-122"/>
                <a:ea typeface="汉仪魏碑简" pitchFamily="49" charset="-122"/>
              </a:rPr>
              <a:t> </a:t>
            </a:r>
            <a:r>
              <a:rPr lang="en-US" altLang="zh-CN" sz="2800" b="1"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公告</a:t>
            </a:r>
            <a:r>
              <a:rPr lang="zh-CN" altLang="en-US" sz="2400" dirty="0">
                <a:latin typeface="汉仪魏碑简" pitchFamily="49" charset="-122"/>
                <a:ea typeface="汉仪魏碑简" pitchFamily="49" charset="-122"/>
              </a:rPr>
              <a:t>内容单一，篇幅一般比较简短，标题可以写成三种形式：由发文机关、事由、文体组成；由发文机关、文体组成；只有文体这一要素组成，如（</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公告</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）。标题下可依公告单独编号。在公告的正文中，要简明扼要地写出公告依据、公告事项。结尾一般以“现予公告”、“特此公告”作结语</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四、写作要求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．公告的作者有使用权限上的要求，公告通常是由国家领导机关制发。</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．一篇公告只公布一项专门事件或事项。</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．公告的语言要准确、通俗和简明。</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第五节　</a:t>
            </a:r>
            <a:r>
              <a:rPr lang="zh-CN" altLang="en-US" sz="3600" b="1" dirty="0" smtClean="0">
                <a:solidFill>
                  <a:srgbClr val="000000"/>
                </a:solidFill>
                <a:latin typeface="汉仪魏碑简" pitchFamily="49" charset="-122"/>
                <a:ea typeface="汉仪魏碑简" pitchFamily="49" charset="-122"/>
              </a:rPr>
              <a:t>通 告</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440278" y="1498114"/>
            <a:ext cx="8496944" cy="5078313"/>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a:t>
            </a:r>
            <a:r>
              <a:rPr lang="zh-CN" altLang="en-US" sz="2800" b="1" dirty="0">
                <a:latin typeface="汉仪魏碑简" pitchFamily="49" charset="-122"/>
                <a:ea typeface="汉仪魏碑简" pitchFamily="49" charset="-122"/>
              </a:rPr>
              <a:t>、通告的概念</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通告</a:t>
            </a:r>
            <a:r>
              <a:rPr lang="zh-CN" altLang="en-US" sz="2400" dirty="0">
                <a:latin typeface="汉仪魏碑简" pitchFamily="49" charset="-122"/>
                <a:ea typeface="汉仪魏碑简" pitchFamily="49" charset="-122"/>
              </a:rPr>
              <a:t>：“适用于公布社会各有关方面应当遵守或者周知的事项”。</a:t>
            </a:r>
            <a:endParaRPr lang="zh-CN" altLang="en-US" sz="2400" dirty="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、通告的写作</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通告</a:t>
            </a:r>
            <a:r>
              <a:rPr lang="zh-CN" altLang="en-US" sz="2400" dirty="0">
                <a:latin typeface="汉仪魏碑简" pitchFamily="49" charset="-122"/>
                <a:ea typeface="汉仪魏碑简" pitchFamily="49" charset="-122"/>
              </a:rPr>
              <a:t>的标题大体有三种：一是由发文机关、事由和文种三部分组成；二是只有发文机关和文种组成；三是只写文种</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通告</a:t>
            </a:r>
            <a:r>
              <a:rPr lang="en-US" altLang="zh-CN" sz="2400" dirty="0">
                <a:latin typeface="汉仪魏碑简" pitchFamily="49" charset="-122"/>
                <a:ea typeface="汉仪魏碑简" pitchFamily="49" charset="-122"/>
              </a:rPr>
              <a:t>》</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三</a:t>
            </a:r>
            <a:r>
              <a:rPr lang="zh-CN" altLang="en-US" sz="2800" b="1" dirty="0">
                <a:latin typeface="汉仪魏碑简" pitchFamily="49" charset="-122"/>
                <a:ea typeface="汉仪魏碑简" pitchFamily="49" charset="-122"/>
              </a:rPr>
              <a:t>、写作要求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．要突出中心。通告常常带有法规的性质，要明确“允许做什么和不允许做什么”。力求简明易懂</a:t>
            </a:r>
            <a:r>
              <a:rPr lang="zh-CN" altLang="en-US" sz="2400" dirty="0" smtClean="0">
                <a:latin typeface="汉仪魏碑简" pitchFamily="49" charset="-122"/>
                <a:ea typeface="汉仪魏碑简" pitchFamily="49" charset="-122"/>
              </a:rPr>
              <a:t>、有</a:t>
            </a:r>
            <a:r>
              <a:rPr lang="zh-CN" altLang="en-US" sz="2400" dirty="0">
                <a:latin typeface="汉仪魏碑简" pitchFamily="49" charset="-122"/>
                <a:ea typeface="汉仪魏碑简" pitchFamily="49" charset="-122"/>
              </a:rPr>
              <a:t>规可依。</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．要体现方针政策。必须正确地把握方针、政策，熟悉有关事项的具体情况。</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．要通俗易懂，切忌语言含糊，公众难以理解</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17567" y="260648"/>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第一章  应用写作基础知识</a:t>
            </a:r>
            <a:endParaRPr lang="en-US" altLang="x-none" sz="4000" b="0" dirty="0">
              <a:solidFill>
                <a:srgbClr val="FF3300"/>
              </a:solidFill>
              <a:latin typeface="汉仪竹节体简" pitchFamily="49" charset="-122"/>
              <a:ea typeface="汉仪竹节体简" pitchFamily="49" charset="-122"/>
            </a:endParaRPr>
          </a:p>
        </p:txBody>
      </p:sp>
      <p:pic>
        <p:nvPicPr>
          <p:cNvPr id="5147" name="Picture 27" descr="1"/>
          <p:cNvPicPr>
            <a:picLocks noGrp="1" noChangeAspect="1"/>
          </p:cNvPicPr>
          <p:nvPr>
            <p:ph idx="1"/>
          </p:nvPr>
        </p:nvPicPr>
        <p:blipFill>
          <a:blip r:embed="rId1">
            <a:lum bright="-6000" contrast="24000"/>
          </a:blip>
          <a:srcRect l="42606" t="64474" r="19473"/>
          <a:stretch>
            <a:fillRect/>
          </a:stretch>
        </p:blipFill>
        <p:spPr>
          <a:xfrm>
            <a:off x="827088" y="4994275"/>
            <a:ext cx="792162" cy="949325"/>
          </a:xfrm>
        </p:spPr>
      </p:pic>
      <p:pic>
        <p:nvPicPr>
          <p:cNvPr id="5148" name="Picture 28" descr="1"/>
          <p:cNvPicPr>
            <a:picLocks noGrp="1" noChangeAspect="1"/>
          </p:cNvPicPr>
          <p:nvPr>
            <p:ph idx="1"/>
          </p:nvPr>
        </p:nvPicPr>
        <p:blipFill>
          <a:blip r:embed="rId1">
            <a:lum bright="-6000" contrast="24000"/>
          </a:blip>
          <a:srcRect l="42606" t="64474" r="19473"/>
          <a:stretch>
            <a:fillRect/>
          </a:stretch>
        </p:blipFill>
        <p:spPr>
          <a:xfrm>
            <a:off x="827088" y="4148138"/>
            <a:ext cx="792162" cy="949325"/>
          </a:xfrm>
        </p:spPr>
      </p:pic>
      <p:pic>
        <p:nvPicPr>
          <p:cNvPr id="5149" name="Picture 29" descr="1"/>
          <p:cNvPicPr>
            <a:picLocks noGrp="1" noChangeAspect="1"/>
          </p:cNvPicPr>
          <p:nvPr>
            <p:ph idx="1"/>
          </p:nvPr>
        </p:nvPicPr>
        <p:blipFill>
          <a:blip r:embed="rId1">
            <a:lum bright="-6000" contrast="24000"/>
          </a:blip>
          <a:srcRect l="42606" t="64474" r="19473"/>
          <a:stretch>
            <a:fillRect/>
          </a:stretch>
        </p:blipFill>
        <p:spPr>
          <a:xfrm>
            <a:off x="827088" y="3297238"/>
            <a:ext cx="792162" cy="949325"/>
          </a:xfrm>
        </p:spPr>
      </p:pic>
      <p:pic>
        <p:nvPicPr>
          <p:cNvPr id="5150" name="Picture 30" descr="1"/>
          <p:cNvPicPr>
            <a:picLocks noGrp="1" noChangeAspect="1"/>
          </p:cNvPicPr>
          <p:nvPr>
            <p:ph idx="1"/>
          </p:nvPr>
        </p:nvPicPr>
        <p:blipFill>
          <a:blip r:embed="rId1">
            <a:lum bright="-6000" contrast="24000"/>
          </a:blip>
          <a:srcRect l="42606" t="64474" r="19473"/>
          <a:stretch>
            <a:fillRect/>
          </a:stretch>
        </p:blipFill>
        <p:spPr>
          <a:xfrm>
            <a:off x="827088" y="2439988"/>
            <a:ext cx="792162" cy="949325"/>
          </a:xfrm>
        </p:spPr>
      </p:pic>
      <p:sp>
        <p:nvSpPr>
          <p:cNvPr id="5155" name="AutoShape 35"/>
          <p:cNvSpPr/>
          <p:nvPr/>
        </p:nvSpPr>
        <p:spPr>
          <a:xfrm>
            <a:off x="1370040" y="980728"/>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第一节 什么叫应用文</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83568" y="1724600"/>
            <a:ext cx="7704856" cy="5016758"/>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a:t>
            </a:r>
            <a:r>
              <a:rPr lang="zh-CN" altLang="en-US" sz="2800" b="1" dirty="0">
                <a:latin typeface="汉仪魏碑简" pitchFamily="49" charset="-122"/>
                <a:ea typeface="汉仪魏碑简" pitchFamily="49" charset="-122"/>
              </a:rPr>
              <a:t>、应用文的概念</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应用文</a:t>
            </a:r>
            <a:r>
              <a:rPr lang="zh-CN" altLang="en-US" sz="2400" dirty="0">
                <a:latin typeface="汉仪魏碑简" pitchFamily="49" charset="-122"/>
                <a:ea typeface="汉仪魏碑简" pitchFamily="49" charset="-122"/>
              </a:rPr>
              <a:t>是单位或个人在处理事务、交流情况、传递信息和沟通关系时使用的实用性文体。</a:t>
            </a:r>
            <a:endParaRPr lang="zh-CN" altLang="en-US" sz="2400" dirty="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、应用文的分类</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应用文</a:t>
            </a:r>
            <a:r>
              <a:rPr lang="zh-CN" altLang="en-US" sz="2400" dirty="0">
                <a:latin typeface="汉仪魏碑简" pitchFamily="49" charset="-122"/>
                <a:ea typeface="汉仪魏碑简" pitchFamily="49" charset="-122"/>
              </a:rPr>
              <a:t>种类繁多，分类方法也多种多样。</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按照</a:t>
            </a:r>
            <a:r>
              <a:rPr lang="zh-CN" altLang="en-US" sz="2400" dirty="0">
                <a:latin typeface="汉仪魏碑简" pitchFamily="49" charset="-122"/>
                <a:ea typeface="汉仪魏碑简" pitchFamily="49" charset="-122"/>
              </a:rPr>
              <a:t>使用主体分，可分为公务文书和私人文书。</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按照</a:t>
            </a:r>
            <a:r>
              <a:rPr lang="zh-CN" altLang="en-US" sz="2400" dirty="0">
                <a:latin typeface="汉仪魏碑简" pitchFamily="49" charset="-122"/>
                <a:ea typeface="汉仪魏碑简" pitchFamily="49" charset="-122"/>
              </a:rPr>
              <a:t>应用领域分，可分为行政文书、财经文书、教育文书、科技文书、司法文书等。</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按照</a:t>
            </a:r>
            <a:r>
              <a:rPr lang="zh-CN" altLang="en-US" sz="2400" dirty="0">
                <a:latin typeface="汉仪魏碑简" pitchFamily="49" charset="-122"/>
                <a:ea typeface="汉仪魏碑简" pitchFamily="49" charset="-122"/>
              </a:rPr>
              <a:t>作用特征分，可分为指挥性文书、报请性文书、知照性文书、调研性文书、计划性文书、法规性文书、记录性文书等。</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根据</a:t>
            </a:r>
            <a:r>
              <a:rPr lang="zh-CN" altLang="en-US" sz="2400" dirty="0">
                <a:latin typeface="汉仪魏碑简" pitchFamily="49" charset="-122"/>
                <a:ea typeface="汉仪魏碑简" pitchFamily="49" charset="-122"/>
              </a:rPr>
              <a:t>性质与功能，可分为法定公文、日常文书、事务文书、专业文书等</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第六节　通 知</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39552" y="1484958"/>
            <a:ext cx="8496944" cy="5078313"/>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一、通知</a:t>
            </a:r>
            <a:r>
              <a:rPr lang="zh-CN" altLang="en-US" sz="2800" b="1" dirty="0">
                <a:latin typeface="汉仪魏碑简" pitchFamily="49" charset="-122"/>
                <a:ea typeface="汉仪魏碑简" pitchFamily="49" charset="-122"/>
              </a:rPr>
              <a:t>的概念和种类</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．通知的概念</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通知</a:t>
            </a:r>
            <a:r>
              <a:rPr lang="zh-CN" altLang="en-US" sz="2400" dirty="0">
                <a:latin typeface="汉仪魏碑简" pitchFamily="49" charset="-122"/>
                <a:ea typeface="汉仪魏碑简" pitchFamily="49" charset="-122"/>
              </a:rPr>
              <a:t>是“适用于批转下级机关的公文，转发上级机关和不相隶属机关的公文，传达要求下级机关办理和需要有关单位周知或者执行的事项，任免人员”的公文</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．通知的</a:t>
            </a:r>
            <a:r>
              <a:rPr lang="zh-CN" altLang="en-US" sz="2400" dirty="0" smtClean="0">
                <a:latin typeface="汉仪魏碑简" pitchFamily="49" charset="-122"/>
                <a:ea typeface="汉仪魏碑简" pitchFamily="49" charset="-122"/>
              </a:rPr>
              <a:t>种类：指示</a:t>
            </a:r>
            <a:r>
              <a:rPr lang="zh-CN" altLang="en-US" sz="2400" dirty="0">
                <a:latin typeface="汉仪魏碑简" pitchFamily="49" charset="-122"/>
                <a:ea typeface="汉仪魏碑简" pitchFamily="49" charset="-122"/>
              </a:rPr>
              <a:t>性通知、任免人员的通知、颁布、转发性通知、会议通知。</a:t>
            </a:r>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二、通知的写作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a:t>
            </a:r>
            <a:r>
              <a:rPr lang="zh-CN" altLang="en-US" sz="2400" dirty="0" smtClean="0">
                <a:latin typeface="汉仪魏碑简" pitchFamily="49" charset="-122"/>
                <a:ea typeface="汉仪魏碑简" pitchFamily="49" charset="-122"/>
              </a:rPr>
              <a:t>标题    </a:t>
            </a:r>
            <a:r>
              <a:rPr lang="en-US" altLang="zh-CN" sz="2400" dirty="0" smtClean="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．发文</a:t>
            </a:r>
            <a:r>
              <a:rPr lang="zh-CN" altLang="en-US" sz="2400" dirty="0" smtClean="0">
                <a:latin typeface="汉仪魏碑简" pitchFamily="49" charset="-122"/>
                <a:ea typeface="汉仪魏碑简" pitchFamily="49" charset="-122"/>
              </a:rPr>
              <a:t>字号     </a:t>
            </a:r>
            <a:r>
              <a:rPr lang="en-US" altLang="zh-CN" sz="2400" dirty="0" smtClean="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．主送</a:t>
            </a:r>
            <a:r>
              <a:rPr lang="zh-CN" altLang="en-US" sz="2400" dirty="0" smtClean="0">
                <a:latin typeface="汉仪魏碑简" pitchFamily="49" charset="-122"/>
                <a:ea typeface="汉仪魏碑简" pitchFamily="49" charset="-122"/>
              </a:rPr>
              <a:t>机关</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a:t>
            </a:r>
            <a:r>
              <a:rPr lang="zh-CN" altLang="en-US" sz="2400" dirty="0" smtClean="0">
                <a:latin typeface="汉仪魏碑简" pitchFamily="49" charset="-122"/>
                <a:ea typeface="汉仪魏碑简" pitchFamily="49" charset="-122"/>
              </a:rPr>
              <a:t>正文    </a:t>
            </a:r>
            <a:r>
              <a:rPr lang="en-US" altLang="zh-CN" sz="2400" dirty="0" smtClean="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a:t>
            </a:r>
            <a:r>
              <a:rPr lang="zh-CN" altLang="en-US" sz="2400" dirty="0" smtClean="0">
                <a:latin typeface="汉仪魏碑简" pitchFamily="49" charset="-122"/>
                <a:ea typeface="汉仪魏碑简" pitchFamily="49" charset="-122"/>
              </a:rPr>
              <a:t>落款         </a:t>
            </a:r>
            <a:r>
              <a:rPr lang="en-US" altLang="zh-CN" sz="2400" dirty="0" smtClean="0">
                <a:latin typeface="汉仪魏碑简" pitchFamily="49" charset="-122"/>
                <a:ea typeface="汉仪魏碑简" pitchFamily="49" charset="-122"/>
              </a:rPr>
              <a:t>6</a:t>
            </a:r>
            <a:r>
              <a:rPr lang="zh-CN" altLang="en-US" sz="2400" dirty="0">
                <a:latin typeface="汉仪魏碑简" pitchFamily="49" charset="-122"/>
                <a:ea typeface="汉仪魏碑简" pitchFamily="49" charset="-122"/>
              </a:rPr>
              <a:t>．成文</a:t>
            </a:r>
            <a:r>
              <a:rPr lang="zh-CN" altLang="en-US" sz="2400" dirty="0" smtClean="0">
                <a:latin typeface="汉仪魏碑简" pitchFamily="49" charset="-122"/>
                <a:ea typeface="汉仪魏碑简" pitchFamily="49" charset="-122"/>
              </a:rPr>
              <a:t>时间 </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．要突出中心</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．要体现方针政策</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．要通俗易懂，切忌语言含糊，公众难以理解</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第六节　通 知</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39552" y="1484958"/>
            <a:ext cx="8496944" cy="5078313"/>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一、通知</a:t>
            </a:r>
            <a:r>
              <a:rPr lang="zh-CN" altLang="en-US" sz="2800" b="1" dirty="0">
                <a:latin typeface="汉仪魏碑简" pitchFamily="49" charset="-122"/>
                <a:ea typeface="汉仪魏碑简" pitchFamily="49" charset="-122"/>
              </a:rPr>
              <a:t>的概念和种类</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．通知的概念</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通知</a:t>
            </a:r>
            <a:r>
              <a:rPr lang="zh-CN" altLang="en-US" sz="2400" dirty="0">
                <a:latin typeface="汉仪魏碑简" pitchFamily="49" charset="-122"/>
                <a:ea typeface="汉仪魏碑简" pitchFamily="49" charset="-122"/>
              </a:rPr>
              <a:t>是“适用于批转下级机关的公文，转发上级机关和不相隶属机关的公文，传达要求下级机关办理和需要有关单位周知或者执行的事项，任免人员”的公文</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．通知的</a:t>
            </a:r>
            <a:r>
              <a:rPr lang="zh-CN" altLang="en-US" sz="2400" dirty="0" smtClean="0">
                <a:latin typeface="汉仪魏碑简" pitchFamily="49" charset="-122"/>
                <a:ea typeface="汉仪魏碑简" pitchFamily="49" charset="-122"/>
              </a:rPr>
              <a:t>种类：指示</a:t>
            </a:r>
            <a:r>
              <a:rPr lang="zh-CN" altLang="en-US" sz="2400" dirty="0">
                <a:latin typeface="汉仪魏碑简" pitchFamily="49" charset="-122"/>
                <a:ea typeface="汉仪魏碑简" pitchFamily="49" charset="-122"/>
              </a:rPr>
              <a:t>性通知、任免人员的通知、颁布、转发性通知、会议通知。</a:t>
            </a:r>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二、通知的写作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a:t>
            </a:r>
            <a:r>
              <a:rPr lang="zh-CN" altLang="en-US" sz="2400" dirty="0" smtClean="0">
                <a:latin typeface="汉仪魏碑简" pitchFamily="49" charset="-122"/>
                <a:ea typeface="汉仪魏碑简" pitchFamily="49" charset="-122"/>
              </a:rPr>
              <a:t>标题    </a:t>
            </a:r>
            <a:r>
              <a:rPr lang="en-US" altLang="zh-CN" sz="2400" dirty="0" smtClean="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．发文</a:t>
            </a:r>
            <a:r>
              <a:rPr lang="zh-CN" altLang="en-US" sz="2400" dirty="0" smtClean="0">
                <a:latin typeface="汉仪魏碑简" pitchFamily="49" charset="-122"/>
                <a:ea typeface="汉仪魏碑简" pitchFamily="49" charset="-122"/>
              </a:rPr>
              <a:t>字号     </a:t>
            </a:r>
            <a:r>
              <a:rPr lang="en-US" altLang="zh-CN" sz="2400" dirty="0" smtClean="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．主送</a:t>
            </a:r>
            <a:r>
              <a:rPr lang="zh-CN" altLang="en-US" sz="2400" dirty="0" smtClean="0">
                <a:latin typeface="汉仪魏碑简" pitchFamily="49" charset="-122"/>
                <a:ea typeface="汉仪魏碑简" pitchFamily="49" charset="-122"/>
              </a:rPr>
              <a:t>机关</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a:t>
            </a:r>
            <a:r>
              <a:rPr lang="zh-CN" altLang="en-US" sz="2400" dirty="0" smtClean="0">
                <a:latin typeface="汉仪魏碑简" pitchFamily="49" charset="-122"/>
                <a:ea typeface="汉仪魏碑简" pitchFamily="49" charset="-122"/>
              </a:rPr>
              <a:t>正文    </a:t>
            </a:r>
            <a:r>
              <a:rPr lang="en-US" altLang="zh-CN" sz="2400" dirty="0" smtClean="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a:t>
            </a:r>
            <a:r>
              <a:rPr lang="zh-CN" altLang="en-US" sz="2400" dirty="0" smtClean="0">
                <a:latin typeface="汉仪魏碑简" pitchFamily="49" charset="-122"/>
                <a:ea typeface="汉仪魏碑简" pitchFamily="49" charset="-122"/>
              </a:rPr>
              <a:t>落款         </a:t>
            </a:r>
            <a:r>
              <a:rPr lang="en-US" altLang="zh-CN" sz="2400" dirty="0" smtClean="0">
                <a:latin typeface="汉仪魏碑简" pitchFamily="49" charset="-122"/>
                <a:ea typeface="汉仪魏碑简" pitchFamily="49" charset="-122"/>
              </a:rPr>
              <a:t>6</a:t>
            </a:r>
            <a:r>
              <a:rPr lang="zh-CN" altLang="en-US" sz="2400" dirty="0">
                <a:latin typeface="汉仪魏碑简" pitchFamily="49" charset="-122"/>
                <a:ea typeface="汉仪魏碑简" pitchFamily="49" charset="-122"/>
              </a:rPr>
              <a:t>．成文</a:t>
            </a:r>
            <a:r>
              <a:rPr lang="zh-CN" altLang="en-US" sz="2400" dirty="0" smtClean="0">
                <a:latin typeface="汉仪魏碑简" pitchFamily="49" charset="-122"/>
                <a:ea typeface="汉仪魏碑简" pitchFamily="49" charset="-122"/>
              </a:rPr>
              <a:t>时间 </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三、写作要求</a:t>
            </a:r>
            <a:endParaRPr lang="zh-CN" altLang="en-US" sz="2800" b="1"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．指示性</a:t>
            </a:r>
            <a:r>
              <a:rPr lang="zh-CN" altLang="en-US" sz="2400" dirty="0" smtClean="0">
                <a:latin typeface="汉仪魏碑简" pitchFamily="49" charset="-122"/>
                <a:ea typeface="汉仪魏碑简" pitchFamily="49" charset="-122"/>
              </a:rPr>
              <a:t>通知        </a:t>
            </a:r>
            <a:r>
              <a:rPr lang="en-US" altLang="zh-CN" sz="2400" dirty="0" smtClean="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．任免人员的</a:t>
            </a:r>
            <a:r>
              <a:rPr lang="zh-CN" altLang="en-US" sz="2400" dirty="0" smtClean="0">
                <a:latin typeface="汉仪魏碑简" pitchFamily="49" charset="-122"/>
                <a:ea typeface="汉仪魏碑简" pitchFamily="49" charset="-122"/>
              </a:rPr>
              <a:t>通知</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．颁布或转发性</a:t>
            </a:r>
            <a:r>
              <a:rPr lang="zh-CN" altLang="en-US" sz="2400" dirty="0" smtClean="0">
                <a:latin typeface="汉仪魏碑简" pitchFamily="49" charset="-122"/>
                <a:ea typeface="汉仪魏碑简" pitchFamily="49" charset="-122"/>
              </a:rPr>
              <a:t>通知  </a:t>
            </a:r>
            <a:r>
              <a:rPr lang="en-US" altLang="zh-CN" sz="2400" dirty="0" smtClean="0">
                <a:latin typeface="汉仪魏碑简" pitchFamily="49" charset="-122"/>
                <a:ea typeface="汉仪魏碑简" pitchFamily="49" charset="-122"/>
              </a:rPr>
              <a:t>4</a:t>
            </a:r>
            <a:r>
              <a:rPr lang="zh-CN" altLang="en-US" sz="2400" dirty="0">
                <a:latin typeface="汉仪魏碑简" pitchFamily="49" charset="-122"/>
                <a:ea typeface="汉仪魏碑简" pitchFamily="49" charset="-122"/>
              </a:rPr>
              <a:t>．会议</a:t>
            </a:r>
            <a:r>
              <a:rPr lang="zh-CN" altLang="en-US" sz="2400" dirty="0" smtClean="0">
                <a:latin typeface="汉仪魏碑简" pitchFamily="49" charset="-122"/>
                <a:ea typeface="汉仪魏碑简" pitchFamily="49" charset="-122"/>
              </a:rPr>
              <a:t>通知</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第七节　</a:t>
            </a:r>
            <a:r>
              <a:rPr lang="zh-CN" altLang="en-US" sz="3600" b="1" dirty="0" smtClean="0">
                <a:solidFill>
                  <a:srgbClr val="000000"/>
                </a:solidFill>
                <a:latin typeface="汉仪魏碑简" pitchFamily="49" charset="-122"/>
                <a:ea typeface="汉仪魏碑简" pitchFamily="49" charset="-122"/>
              </a:rPr>
              <a:t>通 报</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39552" y="1426998"/>
            <a:ext cx="8496944" cy="5447645"/>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a:t>
            </a:r>
            <a:r>
              <a:rPr lang="zh-CN" altLang="en-US" sz="2800" b="1" dirty="0">
                <a:latin typeface="汉仪魏碑简" pitchFamily="49" charset="-122"/>
                <a:ea typeface="汉仪魏碑简" pitchFamily="49" charset="-122"/>
              </a:rPr>
              <a:t>、通报的概念与种类</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通报</a:t>
            </a:r>
            <a:r>
              <a:rPr lang="zh-CN" altLang="en-US" sz="2400" dirty="0">
                <a:latin typeface="汉仪魏碑简" pitchFamily="49" charset="-122"/>
                <a:ea typeface="汉仪魏碑简" pitchFamily="49" charset="-122"/>
              </a:rPr>
              <a:t>：“适用于表彰先进，批评错误，传达重要精神或者情况”。</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通报</a:t>
            </a:r>
            <a:r>
              <a:rPr lang="zh-CN" altLang="en-US" sz="2400" dirty="0">
                <a:latin typeface="汉仪魏碑简" pitchFamily="49" charset="-122"/>
                <a:ea typeface="汉仪魏碑简" pitchFamily="49" charset="-122"/>
              </a:rPr>
              <a:t>和通知都具有知晓性和指导性，但通知大都要求贯彻执行，具有一定的约束力，而通报只起引导、警戒、启发、教育和沟通情况的作用。、通报可分为表扬性通报、批评性通报、情况通报等。</a:t>
            </a:r>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二、通报的写作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．标题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．发文字号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．主送机关</a:t>
            </a:r>
            <a:endParaRPr lang="zh-CN" altLang="en-US"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．正文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．落款         </a:t>
            </a:r>
            <a:r>
              <a:rPr lang="en-US" altLang="zh-CN" sz="2400" dirty="0">
                <a:latin typeface="汉仪魏碑简" pitchFamily="49" charset="-122"/>
                <a:ea typeface="汉仪魏碑简" pitchFamily="49" charset="-122"/>
              </a:rPr>
              <a:t>6</a:t>
            </a:r>
            <a:r>
              <a:rPr lang="zh-CN" altLang="en-US" sz="2400" dirty="0">
                <a:latin typeface="汉仪魏碑简" pitchFamily="49" charset="-122"/>
                <a:ea typeface="汉仪魏碑简" pitchFamily="49" charset="-122"/>
              </a:rPr>
              <a:t>．成文时间 </a:t>
            </a:r>
            <a:endParaRPr lang="en-US" altLang="zh-CN" sz="2400" dirty="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三</a:t>
            </a:r>
            <a:r>
              <a:rPr lang="zh-CN" altLang="en-US" sz="2800" b="1" dirty="0">
                <a:latin typeface="汉仪魏碑简" pitchFamily="49" charset="-122"/>
                <a:ea typeface="汉仪魏碑简" pitchFamily="49" charset="-122"/>
              </a:rPr>
              <a:t>、写作要求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．及时、快速。</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．材料必须新颖、典型、具有代表性。</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．通报的材料必须调查核实</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第八节　</a:t>
            </a:r>
            <a:r>
              <a:rPr lang="zh-CN" altLang="en-US" sz="3600" b="1" dirty="0" smtClean="0">
                <a:solidFill>
                  <a:srgbClr val="000000"/>
                </a:solidFill>
                <a:latin typeface="汉仪魏碑简" pitchFamily="49" charset="-122"/>
                <a:ea typeface="汉仪魏碑简" pitchFamily="49" charset="-122"/>
              </a:rPr>
              <a:t>议 案</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39552" y="1556792"/>
            <a:ext cx="8496944" cy="4708981"/>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a:t>
            </a:r>
            <a:r>
              <a:rPr lang="zh-CN" altLang="en-US" sz="2800" b="1" dirty="0">
                <a:latin typeface="汉仪魏碑简" pitchFamily="49" charset="-122"/>
                <a:ea typeface="汉仪魏碑简" pitchFamily="49" charset="-122"/>
              </a:rPr>
              <a:t>、议案的概念</a:t>
            </a:r>
            <a:endParaRPr lang="zh-CN" altLang="en-US" sz="2800" b="1"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议案</a:t>
            </a:r>
            <a:r>
              <a:rPr lang="zh-CN" altLang="en-US" sz="2400" dirty="0">
                <a:latin typeface="汉仪魏碑简" pitchFamily="49" charset="-122"/>
                <a:ea typeface="汉仪魏碑简" pitchFamily="49" charset="-122"/>
              </a:rPr>
              <a:t>：“适用于各级人民政府按照法律程序向同级人民代表大会或人民代表大会常务委员会提请审议事项”。</a:t>
            </a:r>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二、议案的写作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．标题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．发文字号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．主送机关</a:t>
            </a:r>
            <a:endParaRPr lang="zh-CN" altLang="en-US"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．正文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．落款         </a:t>
            </a:r>
            <a:r>
              <a:rPr lang="en-US" altLang="zh-CN" sz="2400" dirty="0">
                <a:latin typeface="汉仪魏碑简" pitchFamily="49" charset="-122"/>
                <a:ea typeface="汉仪魏碑简" pitchFamily="49" charset="-122"/>
              </a:rPr>
              <a:t>6</a:t>
            </a:r>
            <a:r>
              <a:rPr lang="zh-CN" altLang="en-US" sz="2400" dirty="0">
                <a:latin typeface="汉仪魏碑简" pitchFamily="49" charset="-122"/>
                <a:ea typeface="汉仪魏碑简" pitchFamily="49" charset="-122"/>
              </a:rPr>
              <a:t>．成文</a:t>
            </a:r>
            <a:r>
              <a:rPr lang="zh-CN" altLang="en-US" sz="2400" dirty="0" smtClean="0">
                <a:latin typeface="汉仪魏碑简" pitchFamily="49" charset="-122"/>
                <a:ea typeface="汉仪魏碑简" pitchFamily="49" charset="-122"/>
              </a:rPr>
              <a:t>时间</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．注意作者与受文单位都具有限定性</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．内容一案一事。</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．需要审议的法规草案、重大事项安排草案都需要将草案列为附件，以供审议。</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第九节　</a:t>
            </a:r>
            <a:r>
              <a:rPr lang="zh-CN" altLang="en-US" sz="3600" b="1" dirty="0" smtClean="0">
                <a:solidFill>
                  <a:srgbClr val="000000"/>
                </a:solidFill>
                <a:latin typeface="汉仪魏碑简" pitchFamily="49" charset="-122"/>
                <a:ea typeface="汉仪魏碑简" pitchFamily="49" charset="-122"/>
              </a:rPr>
              <a:t>报 告</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39552" y="1556792"/>
            <a:ext cx="8496944" cy="5078313"/>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a:t>
            </a:r>
            <a:r>
              <a:rPr lang="zh-CN" altLang="en-US" sz="2800" b="1" dirty="0">
                <a:latin typeface="汉仪魏碑简" pitchFamily="49" charset="-122"/>
                <a:ea typeface="汉仪魏碑简" pitchFamily="49" charset="-122"/>
              </a:rPr>
              <a:t>、报告的概念与种类</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报告</a:t>
            </a:r>
            <a:r>
              <a:rPr lang="zh-CN" altLang="en-US" sz="2400" dirty="0">
                <a:latin typeface="汉仪魏碑简" pitchFamily="49" charset="-122"/>
                <a:ea typeface="汉仪魏碑简" pitchFamily="49" charset="-122"/>
              </a:rPr>
              <a:t>：“适用于向上级机关汇报工作，反映情况，答复上级机关的询问”。</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报告种类多种多样，大致可分为工作报告、情况报告、答复报告、报送文件的报告等</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二、报告的写作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．标题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．发文字号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．主送机关</a:t>
            </a:r>
            <a:endParaRPr lang="zh-CN" altLang="en-US"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．正文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．落款         </a:t>
            </a:r>
            <a:r>
              <a:rPr lang="en-US" altLang="zh-CN" sz="2400" dirty="0">
                <a:latin typeface="汉仪魏碑简" pitchFamily="49" charset="-122"/>
                <a:ea typeface="汉仪魏碑简" pitchFamily="49" charset="-122"/>
              </a:rPr>
              <a:t>6</a:t>
            </a:r>
            <a:r>
              <a:rPr lang="zh-CN" altLang="en-US" sz="2400" dirty="0">
                <a:latin typeface="汉仪魏碑简" pitchFamily="49" charset="-122"/>
                <a:ea typeface="汉仪魏碑简" pitchFamily="49" charset="-122"/>
              </a:rPr>
              <a:t>．成文</a:t>
            </a:r>
            <a:r>
              <a:rPr lang="zh-CN" altLang="en-US" sz="2400" dirty="0" smtClean="0">
                <a:latin typeface="汉仪魏碑简" pitchFamily="49" charset="-122"/>
                <a:ea typeface="汉仪魏碑简" pitchFamily="49" charset="-122"/>
              </a:rPr>
              <a:t>时间</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．工作报告的</a:t>
            </a:r>
            <a:r>
              <a:rPr lang="zh-CN" altLang="en-US" sz="2400" dirty="0" smtClean="0">
                <a:latin typeface="汉仪魏碑简" pitchFamily="49" charset="-122"/>
                <a:ea typeface="汉仪魏碑简" pitchFamily="49" charset="-122"/>
              </a:rPr>
              <a:t>要求</a:t>
            </a:r>
            <a:r>
              <a:rPr lang="en-US" altLang="zh-CN" sz="2400" dirty="0" smtClean="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重点突出，点面结合</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．专题报告的</a:t>
            </a:r>
            <a:r>
              <a:rPr lang="zh-CN" altLang="en-US" sz="2400" dirty="0" smtClean="0">
                <a:latin typeface="汉仪魏碑简" pitchFamily="49" charset="-122"/>
                <a:ea typeface="汉仪魏碑简" pitchFamily="49" charset="-122"/>
              </a:rPr>
              <a:t>要求</a:t>
            </a:r>
            <a:r>
              <a:rPr lang="en-US" altLang="zh-CN" sz="2400" dirty="0" smtClean="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反映新事物、新问题、新</a:t>
            </a:r>
            <a:r>
              <a:rPr lang="zh-CN" altLang="en-US" sz="2400" dirty="0" smtClean="0">
                <a:latin typeface="汉仪魏碑简" pitchFamily="49" charset="-122"/>
                <a:ea typeface="汉仪魏碑简" pitchFamily="49" charset="-122"/>
              </a:rPr>
              <a:t>情况。</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．答复报告的</a:t>
            </a:r>
            <a:r>
              <a:rPr lang="zh-CN" altLang="en-US" sz="2400" dirty="0" smtClean="0">
                <a:latin typeface="汉仪魏碑简" pitchFamily="49" charset="-122"/>
                <a:ea typeface="汉仪魏碑简" pitchFamily="49" charset="-122"/>
              </a:rPr>
              <a:t>要求</a:t>
            </a:r>
            <a:r>
              <a:rPr lang="en-US" altLang="zh-CN" sz="2400" dirty="0" smtClean="0">
                <a:latin typeface="汉仪魏碑简" pitchFamily="49" charset="-122"/>
                <a:ea typeface="汉仪魏碑简" pitchFamily="49" charset="-122"/>
              </a:rPr>
              <a:t>:</a:t>
            </a:r>
            <a:r>
              <a:rPr lang="zh-CN" altLang="en-US" sz="2400" dirty="0" smtClean="0">
                <a:latin typeface="汉仪魏碑简" pitchFamily="49" charset="-122"/>
                <a:ea typeface="汉仪魏碑简" pitchFamily="49" charset="-122"/>
              </a:rPr>
              <a:t>针对询问，实事求是</a:t>
            </a:r>
            <a:r>
              <a:rPr lang="zh-CN" altLang="en-US" sz="2400" dirty="0">
                <a:latin typeface="汉仪魏碑简" pitchFamily="49" charset="-122"/>
                <a:ea typeface="汉仪魏碑简" pitchFamily="49" charset="-122"/>
              </a:rPr>
              <a:t>地回答问题。</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．递送报告的</a:t>
            </a:r>
            <a:r>
              <a:rPr lang="zh-CN" altLang="en-US" sz="2400" dirty="0" smtClean="0">
                <a:latin typeface="汉仪魏碑简" pitchFamily="49" charset="-122"/>
                <a:ea typeface="汉仪魏碑简" pitchFamily="49" charset="-122"/>
              </a:rPr>
              <a:t>要求</a:t>
            </a:r>
            <a:r>
              <a:rPr lang="en-US" altLang="zh-CN" sz="2400" dirty="0" smtClean="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将报送的</a:t>
            </a:r>
            <a:r>
              <a:rPr lang="zh-CN" altLang="en-US" sz="2400" dirty="0" smtClean="0">
                <a:latin typeface="汉仪魏碑简" pitchFamily="49" charset="-122"/>
                <a:ea typeface="汉仪魏碑简" pitchFamily="49" charset="-122"/>
              </a:rPr>
              <a:t>材料的</a:t>
            </a:r>
            <a:r>
              <a:rPr lang="zh-CN" altLang="en-US" sz="2400" dirty="0">
                <a:latin typeface="汉仪魏碑简" pitchFamily="49" charset="-122"/>
                <a:ea typeface="汉仪魏碑简" pitchFamily="49" charset="-122"/>
              </a:rPr>
              <a:t>名称、数量写</a:t>
            </a:r>
            <a:r>
              <a:rPr lang="zh-CN" altLang="en-US" sz="2400" dirty="0" smtClean="0">
                <a:latin typeface="汉仪魏碑简" pitchFamily="49" charset="-122"/>
                <a:ea typeface="汉仪魏碑简" pitchFamily="49" charset="-122"/>
              </a:rPr>
              <a:t>清楚。</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第十节　</a:t>
            </a:r>
            <a:r>
              <a:rPr lang="zh-CN" altLang="en-US" sz="3600" b="1" dirty="0" smtClean="0">
                <a:solidFill>
                  <a:srgbClr val="000000"/>
                </a:solidFill>
                <a:latin typeface="汉仪魏碑简" pitchFamily="49" charset="-122"/>
                <a:ea typeface="汉仪魏碑简" pitchFamily="49" charset="-122"/>
              </a:rPr>
              <a:t>请 示</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15180" y="1410355"/>
            <a:ext cx="8496944" cy="5447645"/>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a:t>
            </a:r>
            <a:r>
              <a:rPr lang="zh-CN" altLang="en-US" sz="2800" b="1" dirty="0">
                <a:latin typeface="汉仪魏碑简" pitchFamily="49" charset="-122"/>
                <a:ea typeface="汉仪魏碑简" pitchFamily="49" charset="-122"/>
              </a:rPr>
              <a:t>、请示的概念与种类</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请示</a:t>
            </a:r>
            <a:r>
              <a:rPr lang="zh-CN" altLang="en-US" sz="2400" dirty="0">
                <a:latin typeface="汉仪魏碑简" pitchFamily="49" charset="-122"/>
                <a:ea typeface="汉仪魏碑简" pitchFamily="49" charset="-122"/>
              </a:rPr>
              <a:t>：“适用于向上级机关请求指示、批准</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请示的分类</a:t>
            </a:r>
            <a:r>
              <a:rPr lang="en-US" altLang="zh-CN" sz="2400" dirty="0" smtClean="0">
                <a:latin typeface="汉仪魏碑简" pitchFamily="49" charset="-122"/>
                <a:ea typeface="汉仪魏碑简" pitchFamily="49" charset="-122"/>
              </a:rPr>
              <a:t>:</a:t>
            </a:r>
            <a:r>
              <a:rPr lang="zh-CN" altLang="en-US" sz="2400" dirty="0" smtClean="0">
                <a:latin typeface="汉仪魏碑简" pitchFamily="49" charset="-122"/>
                <a:ea typeface="汉仪魏碑简" pitchFamily="49" charset="-122"/>
              </a:rPr>
              <a:t>①请求指示。②请求</a:t>
            </a:r>
            <a:r>
              <a:rPr lang="zh-CN" altLang="en-US" sz="2400" dirty="0">
                <a:latin typeface="汉仪魏碑简" pitchFamily="49" charset="-122"/>
                <a:ea typeface="汉仪魏碑简" pitchFamily="49" charset="-122"/>
              </a:rPr>
              <a:t>批示、</a:t>
            </a:r>
            <a:r>
              <a:rPr lang="zh-CN" altLang="en-US" sz="2400" dirty="0" smtClean="0">
                <a:latin typeface="汉仪魏碑简" pitchFamily="49" charset="-122"/>
                <a:ea typeface="汉仪魏碑简" pitchFamily="49" charset="-122"/>
              </a:rPr>
              <a:t>解决问题。</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请示</a:t>
            </a:r>
            <a:r>
              <a:rPr lang="zh-CN" altLang="en-US" sz="2800" b="1" dirty="0" smtClean="0">
                <a:latin typeface="汉仪魏碑简" pitchFamily="49" charset="-122"/>
                <a:ea typeface="汉仪魏碑简" pitchFamily="49" charset="-122"/>
              </a:rPr>
              <a:t>的</a:t>
            </a:r>
            <a:r>
              <a:rPr lang="zh-CN" altLang="en-US" sz="2800" b="1" dirty="0">
                <a:latin typeface="汉仪魏碑简" pitchFamily="49" charset="-122"/>
                <a:ea typeface="汉仪魏碑简" pitchFamily="49" charset="-122"/>
              </a:rPr>
              <a:t>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．标题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．发文字号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．主送机关</a:t>
            </a:r>
            <a:endParaRPr lang="zh-CN" altLang="en-US"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．正文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．落款         </a:t>
            </a:r>
            <a:r>
              <a:rPr lang="en-US" altLang="zh-CN" sz="2400" dirty="0">
                <a:latin typeface="汉仪魏碑简" pitchFamily="49" charset="-122"/>
                <a:ea typeface="汉仪魏碑简" pitchFamily="49" charset="-122"/>
              </a:rPr>
              <a:t>6</a:t>
            </a:r>
            <a:r>
              <a:rPr lang="zh-CN" altLang="en-US" sz="2400" dirty="0">
                <a:latin typeface="汉仪魏碑简" pitchFamily="49" charset="-122"/>
                <a:ea typeface="汉仪魏碑简" pitchFamily="49" charset="-122"/>
              </a:rPr>
              <a:t>．成文</a:t>
            </a:r>
            <a:r>
              <a:rPr lang="zh-CN" altLang="en-US" sz="2400" dirty="0" smtClean="0">
                <a:latin typeface="汉仪魏碑简" pitchFamily="49" charset="-122"/>
                <a:ea typeface="汉仪魏碑简" pitchFamily="49" charset="-122"/>
              </a:rPr>
              <a:t>时间</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smtClean="0">
                <a:latin typeface="汉仪魏碑简" pitchFamily="49" charset="-122"/>
                <a:ea typeface="汉仪魏碑简" pitchFamily="49" charset="-122"/>
              </a:rPr>
              <a:t>．要</a:t>
            </a:r>
            <a:r>
              <a:rPr lang="zh-CN" altLang="en-US" sz="2400" dirty="0">
                <a:latin typeface="汉仪魏碑简" pitchFamily="49" charset="-122"/>
                <a:ea typeface="汉仪魏碑简" pitchFamily="49" charset="-122"/>
              </a:rPr>
              <a:t>控制使用，当用才用</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．要一文一事为宜，切忌把不相关联的问题放在一个请示里，使上级无法批复，影响工作。</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．要按级请示，确实必须越级请示的，也应同时抄送直接的上级机关</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．请示的格式也包括标题、正文和结尾，它的标题一定要写明事由</a:t>
            </a:r>
            <a:r>
              <a:rPr lang="zh-CN" altLang="en-US" sz="2400" dirty="0" smtClean="0">
                <a:latin typeface="汉仪魏碑简" pitchFamily="49" charset="-122"/>
                <a:ea typeface="汉仪魏碑简" pitchFamily="49" charset="-122"/>
              </a:rPr>
              <a:t>，以</a:t>
            </a:r>
            <a:r>
              <a:rPr lang="zh-CN" altLang="en-US" sz="2400" dirty="0">
                <a:latin typeface="汉仪魏碑简" pitchFamily="49" charset="-122"/>
                <a:ea typeface="汉仪魏碑简" pitchFamily="49" charset="-122"/>
              </a:rPr>
              <a:t>提请上级机关注意，及时处理。</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第十一节　</a:t>
            </a:r>
            <a:r>
              <a:rPr lang="zh-CN" altLang="en-US" sz="3600" b="1" dirty="0" smtClean="0">
                <a:solidFill>
                  <a:srgbClr val="000000"/>
                </a:solidFill>
                <a:latin typeface="汉仪魏碑简" pitchFamily="49" charset="-122"/>
                <a:ea typeface="汉仪魏碑简" pitchFamily="49" charset="-122"/>
              </a:rPr>
              <a:t>批 复</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15180" y="1410355"/>
            <a:ext cx="8496944" cy="5447645"/>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一、批复的概念与种类</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批复</a:t>
            </a:r>
            <a:r>
              <a:rPr lang="zh-CN" altLang="en-US" sz="2400" dirty="0">
                <a:latin typeface="汉仪魏碑简" pitchFamily="49" charset="-122"/>
                <a:ea typeface="汉仪魏碑简" pitchFamily="49" charset="-122"/>
              </a:rPr>
              <a:t>：“适用于答复下级机关的请示事项”。</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批复</a:t>
            </a:r>
            <a:r>
              <a:rPr lang="zh-CN" altLang="en-US" sz="2400" dirty="0">
                <a:latin typeface="汉仪魏碑简" pitchFamily="49" charset="-122"/>
                <a:ea typeface="汉仪魏碑简" pitchFamily="49" charset="-122"/>
              </a:rPr>
              <a:t>具有针对性、权威性、鲜明性。它是对某项具体工作发表指示、意见，对受文的下级有约束力，特别是关于重要事项或重大问题的批复，往往有明显的法规作用。</a:t>
            </a:r>
            <a:endParaRPr lang="zh-CN" altLang="en-US" sz="2400" dirty="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、批复的写作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．标题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．发文字号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．主送机关</a:t>
            </a:r>
            <a:endParaRPr lang="zh-CN" altLang="en-US"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．正文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．落款         </a:t>
            </a:r>
            <a:r>
              <a:rPr lang="en-US" altLang="zh-CN" sz="2400" dirty="0">
                <a:latin typeface="汉仪魏碑简" pitchFamily="49" charset="-122"/>
                <a:ea typeface="汉仪魏碑简" pitchFamily="49" charset="-122"/>
              </a:rPr>
              <a:t>6</a:t>
            </a:r>
            <a:r>
              <a:rPr lang="zh-CN" altLang="en-US" sz="2400" dirty="0">
                <a:latin typeface="汉仪魏碑简" pitchFamily="49" charset="-122"/>
                <a:ea typeface="汉仪魏碑简" pitchFamily="49" charset="-122"/>
              </a:rPr>
              <a:t>．成文</a:t>
            </a:r>
            <a:r>
              <a:rPr lang="zh-CN" altLang="en-US" sz="2400" dirty="0" smtClean="0">
                <a:latin typeface="汉仪魏碑简" pitchFamily="49" charset="-122"/>
                <a:ea typeface="汉仪魏碑简" pitchFamily="49" charset="-122"/>
              </a:rPr>
              <a:t>时间</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smtClean="0">
                <a:latin typeface="汉仪魏碑简" pitchFamily="49" charset="-122"/>
                <a:ea typeface="汉仪魏碑简" pitchFamily="49" charset="-122"/>
              </a:rPr>
              <a:t>．批复</a:t>
            </a:r>
            <a:r>
              <a:rPr lang="zh-CN" altLang="en-US" sz="2400" dirty="0">
                <a:latin typeface="汉仪魏碑简" pitchFamily="49" charset="-122"/>
                <a:ea typeface="汉仪魏碑简" pitchFamily="49" charset="-122"/>
              </a:rPr>
              <a:t>要紧扣请示明确作答，不要答非所问，复非所求，节外生枝</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．批复内容若涉及其他部门，起草批复时应同有关部门会签或商量，但不能互相推倭，造成公文旅行。</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．批复一定要有明确的受文单位</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62473" y="764704"/>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第十二节　</a:t>
            </a:r>
            <a:r>
              <a:rPr lang="zh-CN" altLang="en-US" sz="3600" b="1" dirty="0" smtClean="0">
                <a:solidFill>
                  <a:srgbClr val="000000"/>
                </a:solidFill>
                <a:latin typeface="汉仪魏碑简" pitchFamily="49" charset="-122"/>
                <a:ea typeface="汉仪魏碑简" pitchFamily="49" charset="-122"/>
              </a:rPr>
              <a:t>意 见</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15180" y="1628800"/>
            <a:ext cx="8496944" cy="4708981"/>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一、意见的概念与种类</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意见</a:t>
            </a:r>
            <a:r>
              <a:rPr lang="zh-CN" altLang="en-US" sz="2400" dirty="0">
                <a:latin typeface="汉仪魏碑简" pitchFamily="49" charset="-122"/>
                <a:ea typeface="汉仪魏碑简" pitchFamily="49" charset="-122"/>
              </a:rPr>
              <a:t>：“适用于对重要问题提出见解和处理办法。”</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意见</a:t>
            </a:r>
            <a:r>
              <a:rPr lang="zh-CN" altLang="en-US" sz="2400" dirty="0">
                <a:latin typeface="汉仪魏碑简" pitchFamily="49" charset="-122"/>
                <a:ea typeface="汉仪魏碑简" pitchFamily="49" charset="-122"/>
              </a:rPr>
              <a:t>是</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办法</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中新增加的文种。主要用于对重要问题提出见解和处理办法</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、意见的写作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．标题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．发文字号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．主送机关</a:t>
            </a:r>
            <a:endParaRPr lang="zh-CN" altLang="en-US"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．正文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．落款         </a:t>
            </a:r>
            <a:r>
              <a:rPr lang="en-US" altLang="zh-CN" sz="2400" dirty="0">
                <a:latin typeface="汉仪魏碑简" pitchFamily="49" charset="-122"/>
                <a:ea typeface="汉仪魏碑简" pitchFamily="49" charset="-122"/>
              </a:rPr>
              <a:t>6</a:t>
            </a:r>
            <a:r>
              <a:rPr lang="zh-CN" altLang="en-US" sz="2400" dirty="0">
                <a:latin typeface="汉仪魏碑简" pitchFamily="49" charset="-122"/>
                <a:ea typeface="汉仪魏碑简" pitchFamily="49" charset="-122"/>
              </a:rPr>
              <a:t>．成文</a:t>
            </a:r>
            <a:r>
              <a:rPr lang="zh-CN" altLang="en-US" sz="2400" dirty="0" smtClean="0">
                <a:latin typeface="汉仪魏碑简" pitchFamily="49" charset="-122"/>
                <a:ea typeface="汉仪魏碑简" pitchFamily="49" charset="-122"/>
              </a:rPr>
              <a:t>时间</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smtClean="0">
                <a:latin typeface="汉仪魏碑简" pitchFamily="49" charset="-122"/>
                <a:ea typeface="汉仪魏碑简" pitchFamily="49" charset="-122"/>
              </a:rPr>
              <a:t>．撰写</a:t>
            </a:r>
            <a:r>
              <a:rPr lang="zh-CN" altLang="en-US" sz="2400" dirty="0">
                <a:latin typeface="汉仪魏碑简" pitchFamily="49" charset="-122"/>
                <a:ea typeface="汉仪魏碑简" pitchFamily="49" charset="-122"/>
              </a:rPr>
              <a:t>意见的原因一般要写得有概括性，说清楚撰写意见的重要性。</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．意见的见解和事项，要围绕核心问题，采用夹叙夹议的方式，分条陈述</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259632" y="782062"/>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第十三节　函</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15180" y="1628800"/>
            <a:ext cx="8496944" cy="502920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一、函的概念与种类</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函</a:t>
            </a:r>
            <a:r>
              <a:rPr lang="zh-CN" altLang="en-US" sz="2400" dirty="0">
                <a:latin typeface="汉仪魏碑简" pitchFamily="49" charset="-122"/>
                <a:ea typeface="汉仪魏碑简" pitchFamily="49" charset="-122"/>
              </a:rPr>
              <a:t>：“适用于不相隶属机关之间商洽工作，询问和答复问题，请求批准和答复审批事项”。</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函</a:t>
            </a:r>
            <a:r>
              <a:rPr lang="zh-CN" altLang="en-US" sz="2400" dirty="0">
                <a:latin typeface="汉仪魏碑简" pitchFamily="49" charset="-122"/>
                <a:ea typeface="汉仪魏碑简" pitchFamily="49" charset="-122"/>
              </a:rPr>
              <a:t>的应用范围比较广泛，在上下级机关之间、平级机关之间或不相隶属的机关单位之间，都可使用。</a:t>
            </a:r>
            <a:endParaRPr lang="zh-CN" altLang="en-US" sz="2400" dirty="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、函的写作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．标题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．发文字号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．主送机关</a:t>
            </a:r>
            <a:endParaRPr lang="zh-CN" altLang="en-US"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．正文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．落款         </a:t>
            </a:r>
            <a:r>
              <a:rPr lang="en-US" altLang="zh-CN" sz="2400" dirty="0">
                <a:latin typeface="汉仪魏碑简" pitchFamily="49" charset="-122"/>
                <a:ea typeface="汉仪魏碑简" pitchFamily="49" charset="-122"/>
              </a:rPr>
              <a:t>6</a:t>
            </a:r>
            <a:r>
              <a:rPr lang="zh-CN" altLang="en-US" sz="2400" dirty="0">
                <a:latin typeface="汉仪魏碑简" pitchFamily="49" charset="-122"/>
                <a:ea typeface="汉仪魏碑简" pitchFamily="49" charset="-122"/>
              </a:rPr>
              <a:t>．成文</a:t>
            </a:r>
            <a:r>
              <a:rPr lang="zh-CN" altLang="en-US" sz="2400" dirty="0" smtClean="0">
                <a:latin typeface="汉仪魏碑简" pitchFamily="49" charset="-122"/>
                <a:ea typeface="汉仪魏碑简" pitchFamily="49" charset="-122"/>
              </a:rPr>
              <a:t>时间</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smtClean="0">
                <a:latin typeface="汉仪魏碑简" pitchFamily="49" charset="-122"/>
                <a:ea typeface="汉仪魏碑简" pitchFamily="49" charset="-122"/>
              </a:rPr>
              <a:t>．要</a:t>
            </a:r>
            <a:r>
              <a:rPr lang="zh-CN" altLang="en-US" sz="2400" dirty="0">
                <a:latin typeface="汉仪魏碑简" pitchFamily="49" charset="-122"/>
                <a:ea typeface="汉仪魏碑简" pitchFamily="49" charset="-122"/>
              </a:rPr>
              <a:t>写得内容专一、集中、中心突出，一般要一函一事。</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．要有分寸。对上应尊重，对下应谦逊，对平行或不相隶属机关，应以礼相待</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．恰当使用习惯用语。</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487052" y="771908"/>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第十四节　会议纪要</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515180" y="1666192"/>
            <a:ext cx="8496944" cy="4708981"/>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一、会议纪要的概念与种类</a:t>
            </a:r>
            <a:endParaRPr lang="zh-CN" altLang="en-US" sz="2800" b="1"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会议</a:t>
            </a:r>
            <a:r>
              <a:rPr lang="zh-CN" altLang="en-US" sz="2400" dirty="0">
                <a:latin typeface="汉仪魏碑简" pitchFamily="49" charset="-122"/>
                <a:ea typeface="汉仪魏碑简" pitchFamily="49" charset="-122"/>
              </a:rPr>
              <a:t>纪要：“适用于记载、传达会议情况和议定事项”。</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根据会议性质的不同，会议纪要可以分为办公会议纪要和其它专题会议纪要两大类</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、会议纪要的写作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．标题    </a:t>
            </a:r>
            <a:r>
              <a:rPr lang="en-US" altLang="zh-CN" sz="2400" dirty="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．正文    </a:t>
            </a:r>
            <a:endParaRPr lang="en-US" altLang="zh-CN" sz="2400" dirty="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三</a:t>
            </a:r>
            <a:r>
              <a:rPr lang="zh-CN" altLang="en-US" sz="2800" b="1" dirty="0">
                <a:latin typeface="汉仪魏碑简" pitchFamily="49" charset="-122"/>
                <a:ea typeface="汉仪魏碑简" pitchFamily="49" charset="-122"/>
              </a:rPr>
              <a:t>、写作要求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smtClean="0">
                <a:latin typeface="汉仪魏碑简" pitchFamily="49" charset="-122"/>
                <a:ea typeface="汉仪魏碑简" pitchFamily="49" charset="-122"/>
              </a:rPr>
              <a:t>．会议</a:t>
            </a:r>
            <a:r>
              <a:rPr lang="zh-CN" altLang="en-US" sz="2400" dirty="0">
                <a:latin typeface="汉仪魏碑简" pitchFamily="49" charset="-122"/>
                <a:ea typeface="汉仪魏碑简" pitchFamily="49" charset="-122"/>
              </a:rPr>
              <a:t>纪要是对所有会议材料的概括、综合和提炼，因此，要定好纪要必须做好处理材料的工作</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．纪要篇幅不宜过长，语言要简明扼要</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．会议纪要必须全面准确地反映会议情况和基本精神，其内容必须真实、准确</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17567" y="260648"/>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第一章  应用写作基础知识</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85066" y="908720"/>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第一节 什么叫应用文</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737210" y="1701453"/>
            <a:ext cx="8187879" cy="4175760"/>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三</a:t>
            </a:r>
            <a:r>
              <a:rPr lang="zh-CN" altLang="en-US" sz="2800" b="1" dirty="0">
                <a:latin typeface="汉仪魏碑简" pitchFamily="49" charset="-122"/>
                <a:ea typeface="汉仪魏碑简" pitchFamily="49" charset="-122"/>
              </a:rPr>
              <a:t>、应用文的特点与</a:t>
            </a:r>
            <a:r>
              <a:rPr lang="zh-CN" altLang="en-US" sz="2800" b="1" dirty="0" smtClean="0">
                <a:latin typeface="汉仪魏碑简" pitchFamily="49" charset="-122"/>
                <a:ea typeface="汉仪魏碑简" pitchFamily="49" charset="-122"/>
              </a:rPr>
              <a:t>作用</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sym typeface="+mn-ea"/>
              </a:rPr>
              <a:t>（</a:t>
            </a:r>
            <a:r>
              <a:rPr lang="zh-CN" altLang="en-US" sz="2400" dirty="0">
                <a:latin typeface="汉仪魏碑简" pitchFamily="49" charset="-122"/>
                <a:ea typeface="汉仪魏碑简" pitchFamily="49" charset="-122"/>
                <a:sym typeface="+mn-ea"/>
              </a:rPr>
              <a:t>一）</a:t>
            </a:r>
            <a:r>
              <a:rPr lang="zh-CN" altLang="en-US" sz="2400" dirty="0">
                <a:latin typeface="汉仪魏碑简" pitchFamily="49" charset="-122"/>
                <a:ea typeface="汉仪魏碑简" pitchFamily="49" charset="-122"/>
              </a:rPr>
              <a:t>应用文的特点</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容的实用性</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格式的规范性</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语体的事务性</a:t>
            </a:r>
            <a:endParaRPr lang="zh-CN" altLang="en-US" sz="2400" dirty="0">
              <a:latin typeface="汉仪魏碑简" pitchFamily="49" charset="-122"/>
              <a:ea typeface="汉仪魏碑简" pitchFamily="49" charset="-122"/>
            </a:endParaRPr>
          </a:p>
          <a:p>
            <a:pPr algn="l"/>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sym typeface="+mn-ea"/>
              </a:rPr>
              <a:t>（二</a:t>
            </a:r>
            <a:r>
              <a:rPr lang="zh-CN" altLang="en-US" sz="2400" dirty="0">
                <a:latin typeface="汉仪魏碑简" pitchFamily="49" charset="-122"/>
                <a:ea typeface="汉仪魏碑简" pitchFamily="49" charset="-122"/>
                <a:sym typeface="+mn-ea"/>
              </a:rPr>
              <a:t>）</a:t>
            </a:r>
            <a:r>
              <a:rPr lang="zh-CN" altLang="en-US" sz="2400" dirty="0">
                <a:latin typeface="汉仪魏碑简" pitchFamily="49" charset="-122"/>
                <a:ea typeface="汉仪魏碑简" pitchFamily="49" charset="-122"/>
              </a:rPr>
              <a:t>应用文的作用</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．指挥管理作用</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．联系交流作用</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．宣传教育作用</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．凭证史料</a:t>
            </a:r>
            <a:r>
              <a:rPr lang="zh-CN" altLang="en-US" sz="2400" dirty="0" smtClean="0">
                <a:latin typeface="汉仪魏碑简" pitchFamily="49" charset="-122"/>
                <a:ea typeface="汉仪魏碑简" pitchFamily="49" charset="-122"/>
              </a:rPr>
              <a:t>作用 </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第三</a:t>
            </a:r>
            <a:r>
              <a:rPr lang="zh-CN" altLang="en-US" sz="4000" b="0" dirty="0" smtClean="0">
                <a:solidFill>
                  <a:srgbClr val="FF3300"/>
                </a:solidFill>
                <a:latin typeface="汉仪竹节体简" pitchFamily="49" charset="-122"/>
                <a:ea typeface="汉仪竹节体简" pitchFamily="49" charset="-122"/>
              </a:rPr>
              <a:t>章 事务</a:t>
            </a:r>
            <a:r>
              <a:rPr lang="zh-CN" altLang="en-US" sz="4000" b="0" dirty="0">
                <a:solidFill>
                  <a:srgbClr val="FF3300"/>
                </a:solidFill>
                <a:latin typeface="汉仪竹节体简" pitchFamily="49" charset="-122"/>
                <a:ea typeface="汉仪竹节体简" pitchFamily="49" charset="-122"/>
              </a:rPr>
              <a:t>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403648" y="771908"/>
            <a:ext cx="5965268"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第一节 </a:t>
            </a:r>
            <a:r>
              <a:rPr lang="zh-CN" altLang="en-US" sz="3600" b="1" dirty="0" smtClean="0">
                <a:solidFill>
                  <a:srgbClr val="000000"/>
                </a:solidFill>
                <a:latin typeface="汉仪魏碑简" pitchFamily="49" charset="-122"/>
                <a:ea typeface="汉仪魏碑简" pitchFamily="49" charset="-122"/>
              </a:rPr>
              <a:t> 计 划</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485355" y="1340768"/>
            <a:ext cx="8496944" cy="5816977"/>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a:t>
            </a:r>
            <a:r>
              <a:rPr lang="zh-CN" altLang="en-US" sz="2800" b="1" dirty="0" smtClean="0">
                <a:latin typeface="汉仪魏碑简" pitchFamily="49" charset="-122"/>
                <a:ea typeface="汉仪魏碑简" pitchFamily="49" charset="-122"/>
              </a:rPr>
              <a:t>、</a:t>
            </a:r>
            <a:r>
              <a:rPr lang="zh-CN" altLang="en-US" sz="2800" b="1" dirty="0">
                <a:latin typeface="汉仪魏碑简" pitchFamily="49" charset="-122"/>
                <a:ea typeface="汉仪魏碑简" pitchFamily="49" charset="-122"/>
              </a:rPr>
              <a:t>计划</a:t>
            </a:r>
            <a:r>
              <a:rPr lang="zh-CN" altLang="en-US" sz="2800" b="1" dirty="0" smtClean="0">
                <a:latin typeface="汉仪魏碑简" pitchFamily="49" charset="-122"/>
                <a:ea typeface="汉仪魏碑简" pitchFamily="49" charset="-122"/>
              </a:rPr>
              <a:t>的概念和分类</a:t>
            </a:r>
            <a:endParaRPr lang="en-US" altLang="zh-CN" sz="2800" b="1" dirty="0" smtClean="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概念：计划是机关单位对今后一段时间将要开展的工作所作的预先性安排。</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分类：①按时</a:t>
            </a:r>
            <a:r>
              <a:rPr lang="zh-CN" altLang="en-US" sz="2400" dirty="0">
                <a:latin typeface="汉仪魏碑简" pitchFamily="49" charset="-122"/>
                <a:ea typeface="汉仪魏碑简" pitchFamily="49" charset="-122"/>
              </a:rPr>
              <a:t>间</a:t>
            </a:r>
            <a:r>
              <a:rPr lang="zh-CN" altLang="en-US" sz="2400" dirty="0" smtClean="0">
                <a:latin typeface="汉仪魏碑简" pitchFamily="49" charset="-122"/>
                <a:ea typeface="汉仪魏碑简" pitchFamily="49" charset="-122"/>
              </a:rPr>
              <a:t>分②按</a:t>
            </a:r>
            <a:r>
              <a:rPr lang="zh-CN" altLang="en-US" sz="2400" dirty="0">
                <a:latin typeface="汉仪魏碑简" pitchFamily="49" charset="-122"/>
                <a:ea typeface="汉仪魏碑简" pitchFamily="49" charset="-122"/>
              </a:rPr>
              <a:t>内容分 </a:t>
            </a:r>
            <a:r>
              <a:rPr lang="zh-CN" altLang="en-US" sz="2400" dirty="0" smtClean="0">
                <a:latin typeface="汉仪魏碑简" pitchFamily="49" charset="-122"/>
                <a:ea typeface="汉仪魏碑简" pitchFamily="49" charset="-122"/>
              </a:rPr>
              <a:t>③按</a:t>
            </a:r>
            <a:r>
              <a:rPr lang="zh-CN" altLang="en-US" sz="2400" dirty="0">
                <a:latin typeface="汉仪魏碑简" pitchFamily="49" charset="-122"/>
                <a:ea typeface="汉仪魏碑简" pitchFamily="49" charset="-122"/>
              </a:rPr>
              <a:t>范围分 </a:t>
            </a:r>
            <a:r>
              <a:rPr lang="zh-CN" altLang="en-US" sz="2400" dirty="0" smtClean="0">
                <a:latin typeface="汉仪魏碑简" pitchFamily="49" charset="-122"/>
                <a:ea typeface="汉仪魏碑简" pitchFamily="49" charset="-122"/>
              </a:rPr>
              <a:t>④按</a:t>
            </a:r>
            <a:r>
              <a:rPr lang="zh-CN" altLang="en-US" sz="2400" dirty="0">
                <a:latin typeface="汉仪魏碑简" pitchFamily="49" charset="-122"/>
                <a:ea typeface="汉仪魏碑简" pitchFamily="49" charset="-122"/>
              </a:rPr>
              <a:t>格式分</a:t>
            </a:r>
            <a:endParaRPr lang="en-US" altLang="zh-CN"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特点：①预见性  ②针对性   ③可行性</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文种：①规划    ②安排     ③要点   ④方案  ⑤设想</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二、计划的写作</a:t>
            </a:r>
            <a:endParaRPr lang="zh-CN" altLang="en-US" sz="2800" b="1"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．标题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．正文    </a:t>
            </a:r>
            <a:r>
              <a:rPr lang="en-US" altLang="zh-CN" sz="2400" dirty="0" smtClean="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．落款</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．写作前应当认真学习和领会党和国家的有关方针、政策和法律、法规的精神</a:t>
            </a:r>
            <a:r>
              <a:rPr lang="zh-CN" altLang="en-US" sz="2400" dirty="0" smtClean="0">
                <a:latin typeface="汉仪魏碑简" pitchFamily="49" charset="-122"/>
                <a:ea typeface="汉仪魏碑简" pitchFamily="49" charset="-122"/>
              </a:rPr>
              <a:t>，以此</a:t>
            </a:r>
            <a:r>
              <a:rPr lang="zh-CN" altLang="en-US" sz="2400" dirty="0">
                <a:latin typeface="汉仪魏碑简" pitchFamily="49" charset="-122"/>
                <a:ea typeface="汉仪魏碑简" pitchFamily="49" charset="-122"/>
              </a:rPr>
              <a:t>作为制定计划的指导思想。</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smtClean="0">
                <a:latin typeface="汉仪魏碑简" pitchFamily="49" charset="-122"/>
                <a:ea typeface="汉仪魏碑简" pitchFamily="49" charset="-122"/>
              </a:rPr>
              <a:t>．保证</a:t>
            </a:r>
            <a:r>
              <a:rPr lang="zh-CN" altLang="en-US" sz="2400" dirty="0">
                <a:latin typeface="汉仪魏碑简" pitchFamily="49" charset="-122"/>
                <a:ea typeface="汉仪魏碑简" pitchFamily="49" charset="-122"/>
              </a:rPr>
              <a:t>计划内容的现实可行性，不可将计划的任务指标定得过高或过低。</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smtClean="0">
                <a:latin typeface="汉仪魏碑简" pitchFamily="49" charset="-122"/>
                <a:ea typeface="汉仪魏碑简" pitchFamily="49" charset="-122"/>
              </a:rPr>
              <a:t>．语言</a:t>
            </a:r>
            <a:r>
              <a:rPr lang="zh-CN" altLang="en-US" sz="2400" dirty="0">
                <a:latin typeface="汉仪魏碑简" pitchFamily="49" charset="-122"/>
                <a:ea typeface="汉仪魏碑简" pitchFamily="49" charset="-122"/>
              </a:rPr>
              <a:t>因当简洁明了，措词准确，不生歧义。</a:t>
            </a:r>
            <a:endParaRPr lang="zh-CN" altLang="en-US" sz="2400" dirty="0">
              <a:latin typeface="汉仪魏碑简" pitchFamily="49" charset="-122"/>
              <a:ea typeface="汉仪魏碑简" pitchFamily="49" charset="-122"/>
            </a:endParaRPr>
          </a:p>
          <a:p>
            <a:pPr algn="l"/>
            <a:endParaRPr lang="en-US" altLang="zh-CN" sz="2400" dirty="0">
              <a:latin typeface="汉仪魏碑简" pitchFamily="49" charset="-122"/>
              <a:ea typeface="汉仪魏碑简" pitchFamily="49"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第三</a:t>
            </a:r>
            <a:r>
              <a:rPr lang="zh-CN" altLang="en-US" sz="4000" b="0" dirty="0" smtClean="0">
                <a:solidFill>
                  <a:srgbClr val="FF3300"/>
                </a:solidFill>
                <a:latin typeface="汉仪竹节体简" pitchFamily="49" charset="-122"/>
                <a:ea typeface="汉仪竹节体简" pitchFamily="49" charset="-122"/>
              </a:rPr>
              <a:t>章 事务</a:t>
            </a:r>
            <a:r>
              <a:rPr lang="zh-CN" altLang="en-US" sz="4000" b="0" dirty="0">
                <a:solidFill>
                  <a:srgbClr val="FF3300"/>
                </a:solidFill>
                <a:latin typeface="汉仪竹节体简" pitchFamily="49" charset="-122"/>
                <a:ea typeface="汉仪竹节体简" pitchFamily="49" charset="-122"/>
              </a:rPr>
              <a:t>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403648" y="771908"/>
            <a:ext cx="5965268"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第二节   </a:t>
            </a:r>
            <a:r>
              <a:rPr lang="zh-CN" altLang="en-US" sz="3600" b="1" dirty="0" smtClean="0">
                <a:solidFill>
                  <a:srgbClr val="000000"/>
                </a:solidFill>
                <a:latin typeface="汉仪魏碑简" pitchFamily="49" charset="-122"/>
                <a:ea typeface="汉仪魏碑简" pitchFamily="49" charset="-122"/>
              </a:rPr>
              <a:t>总 结</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467544" y="1512440"/>
            <a:ext cx="8496944" cy="5078313"/>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a:t>
            </a:r>
            <a:r>
              <a:rPr lang="zh-CN" altLang="en-US" sz="2800" b="1" dirty="0" smtClean="0">
                <a:latin typeface="汉仪魏碑简" pitchFamily="49" charset="-122"/>
                <a:ea typeface="汉仪魏碑简" pitchFamily="49" charset="-122"/>
              </a:rPr>
              <a:t>、总结的概念和特点</a:t>
            </a:r>
            <a:endParaRPr lang="en-US" altLang="zh-CN" sz="2800" b="1" dirty="0" smtClean="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概念：总结是党政机关、企事业单位、 社会团体或个人通过对前一阶段的工作进行全面回顾、检查、分析、评判，肯定成绩，找出不足，进而得出一些规律性的经验或教训，以明确努力方向，用以指导今后工作的一种机关事务文书。</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特点：①实践性  ②理论性   ③经验性</a:t>
            </a:r>
            <a:endParaRPr lang="zh-CN" altLang="en-US" sz="2400" dirty="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二、总结的</a:t>
            </a:r>
            <a:r>
              <a:rPr lang="zh-CN" altLang="en-US" sz="2800" b="1" dirty="0">
                <a:latin typeface="汉仪魏碑简" pitchFamily="49" charset="-122"/>
                <a:ea typeface="汉仪魏碑简" pitchFamily="49" charset="-122"/>
              </a:rPr>
              <a:t>写作</a:t>
            </a:r>
            <a:endParaRPr lang="zh-CN" altLang="en-US" sz="2800" b="1"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．标题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．正文    </a:t>
            </a:r>
            <a:r>
              <a:rPr lang="en-US" altLang="zh-CN" sz="2400" dirty="0" smtClean="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．署名和署时</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三</a:t>
            </a:r>
            <a:r>
              <a:rPr lang="zh-CN" altLang="en-US" sz="2800" b="1" dirty="0">
                <a:latin typeface="汉仪魏碑简" pitchFamily="49" charset="-122"/>
                <a:ea typeface="汉仪魏碑简" pitchFamily="49" charset="-122"/>
              </a:rPr>
              <a:t>、写作要求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．要坚持实事求是原则。</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．要注意突出特色与独特性。</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．要详略得当，突出重点。</a:t>
            </a:r>
            <a:endParaRPr lang="zh-CN" altLang="en-US" sz="2400" dirty="0">
              <a:latin typeface="汉仪魏碑简" pitchFamily="49" charset="-122"/>
              <a:ea typeface="汉仪魏碑简" pitchFamily="49" charset="-122"/>
            </a:endParaRPr>
          </a:p>
          <a:p>
            <a:pPr algn="l"/>
            <a:endParaRPr lang="en-US" altLang="zh-CN" sz="2400" dirty="0">
              <a:latin typeface="汉仪魏碑简" pitchFamily="49" charset="-122"/>
              <a:ea typeface="汉仪魏碑简" pitchFamily="49"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第三</a:t>
            </a:r>
            <a:r>
              <a:rPr lang="zh-CN" altLang="en-US" sz="4000" b="0" dirty="0" smtClean="0">
                <a:solidFill>
                  <a:srgbClr val="FF3300"/>
                </a:solidFill>
                <a:latin typeface="汉仪竹节体简" pitchFamily="49" charset="-122"/>
                <a:ea typeface="汉仪竹节体简" pitchFamily="49" charset="-122"/>
              </a:rPr>
              <a:t>章 事务</a:t>
            </a:r>
            <a:r>
              <a:rPr lang="zh-CN" altLang="en-US" sz="4000" b="0" dirty="0">
                <a:solidFill>
                  <a:srgbClr val="FF3300"/>
                </a:solidFill>
                <a:latin typeface="汉仪竹节体简" pitchFamily="49" charset="-122"/>
                <a:ea typeface="汉仪竹节体简" pitchFamily="49" charset="-122"/>
              </a:rPr>
              <a:t>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733382" y="771906"/>
            <a:ext cx="5965268"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第三节  </a:t>
            </a:r>
            <a:r>
              <a:rPr lang="zh-CN" altLang="en-US" sz="3600" b="1" dirty="0" smtClean="0">
                <a:solidFill>
                  <a:srgbClr val="000000"/>
                </a:solidFill>
                <a:latin typeface="汉仪魏碑简" pitchFamily="49" charset="-122"/>
                <a:ea typeface="汉仪魏碑简" pitchFamily="49" charset="-122"/>
              </a:rPr>
              <a:t>调查</a:t>
            </a:r>
            <a:r>
              <a:rPr lang="zh-CN" altLang="en-US" sz="3600" b="1" dirty="0">
                <a:solidFill>
                  <a:srgbClr val="000000"/>
                </a:solidFill>
                <a:latin typeface="汉仪魏碑简" pitchFamily="49" charset="-122"/>
                <a:ea typeface="汉仪魏碑简" pitchFamily="49" charset="-122"/>
              </a:rPr>
              <a:t>报告</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467544" y="1512440"/>
            <a:ext cx="8496944" cy="5078313"/>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a:t>
            </a:r>
            <a:r>
              <a:rPr lang="zh-CN" altLang="en-US" sz="2800" b="1" dirty="0" smtClean="0">
                <a:latin typeface="汉仪魏碑简" pitchFamily="49" charset="-122"/>
                <a:ea typeface="汉仪魏碑简" pitchFamily="49" charset="-122"/>
              </a:rPr>
              <a:t>、调查报告的概念和特点</a:t>
            </a:r>
            <a:endParaRPr lang="en-US" altLang="zh-CN" sz="2800" b="1" dirty="0" smtClean="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概念：调查报告是党政机关、企事业单位、社会团体对某一事件、现象、问题进行深入调查，经过分析、综合，从而揭示出其本质或客观规律的书面报告</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种类：①基本情况②典型经验③新生事物④揭露问题</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特点：①针对性 ②真实性 ③科学性 ④典型性 ⑤时效性</a:t>
            </a:r>
            <a:endParaRPr lang="zh-CN" altLang="en-US" sz="2400" dirty="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二、总结的</a:t>
            </a:r>
            <a:r>
              <a:rPr lang="zh-CN" altLang="en-US" sz="2800" b="1" dirty="0">
                <a:latin typeface="汉仪魏碑简" pitchFamily="49" charset="-122"/>
                <a:ea typeface="汉仪魏碑简" pitchFamily="49" charset="-122"/>
              </a:rPr>
              <a:t>写作</a:t>
            </a:r>
            <a:endParaRPr lang="zh-CN" altLang="en-US" sz="2800" b="1"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．标题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．正文    </a:t>
            </a:r>
            <a:r>
              <a:rPr lang="en-US" altLang="zh-CN" sz="2400" dirty="0" smtClean="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．结束语</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三</a:t>
            </a:r>
            <a:r>
              <a:rPr lang="zh-CN" altLang="en-US" sz="2800" b="1" dirty="0">
                <a:latin typeface="汉仪魏碑简" pitchFamily="49" charset="-122"/>
                <a:ea typeface="汉仪魏碑简" pitchFamily="49" charset="-122"/>
              </a:rPr>
              <a:t>、写作要求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smtClean="0">
                <a:latin typeface="汉仪魏碑简" pitchFamily="49" charset="-122"/>
                <a:ea typeface="汉仪魏碑简" pitchFamily="49" charset="-122"/>
              </a:rPr>
              <a:t>．要</a:t>
            </a:r>
            <a:r>
              <a:rPr lang="zh-CN" altLang="en-US" sz="2400" dirty="0">
                <a:latin typeface="汉仪魏碑简" pitchFamily="49" charset="-122"/>
                <a:ea typeface="汉仪魏碑简" pitchFamily="49" charset="-122"/>
              </a:rPr>
              <a:t>注意选题的现实性。</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．要本着实事求是的态度，做好写作材料的搜集</a:t>
            </a:r>
            <a:r>
              <a:rPr lang="zh-CN" altLang="en-US" sz="2400" dirty="0" smtClean="0">
                <a:latin typeface="汉仪魏碑简" pitchFamily="49" charset="-122"/>
                <a:ea typeface="汉仪魏碑简" pitchFamily="49" charset="-122"/>
              </a:rPr>
              <a:t>工作。</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．要注重材料的分析研究工作</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4. </a:t>
            </a:r>
            <a:r>
              <a:rPr lang="zh-CN" altLang="en-US" sz="2400" dirty="0" smtClean="0">
                <a:latin typeface="汉仪魏碑简" pitchFamily="49" charset="-122"/>
                <a:ea typeface="汉仪魏碑简" pitchFamily="49" charset="-122"/>
              </a:rPr>
              <a:t>要</a:t>
            </a:r>
            <a:r>
              <a:rPr lang="zh-CN" altLang="en-US" sz="2400" dirty="0">
                <a:latin typeface="汉仪魏碑简" pitchFamily="49" charset="-122"/>
                <a:ea typeface="汉仪魏碑简" pitchFamily="49" charset="-122"/>
              </a:rPr>
              <a:t>精心构思，恰当</a:t>
            </a:r>
            <a:r>
              <a:rPr lang="zh-CN" altLang="en-US" sz="2400" dirty="0" smtClean="0">
                <a:latin typeface="汉仪魏碑简" pitchFamily="49" charset="-122"/>
                <a:ea typeface="汉仪魏碑简" pitchFamily="49" charset="-122"/>
              </a:rPr>
              <a:t>布局。</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第三</a:t>
            </a:r>
            <a:r>
              <a:rPr lang="zh-CN" altLang="en-US" sz="4000" b="0" dirty="0" smtClean="0">
                <a:solidFill>
                  <a:srgbClr val="FF3300"/>
                </a:solidFill>
                <a:latin typeface="汉仪竹节体简" pitchFamily="49" charset="-122"/>
                <a:ea typeface="汉仪竹节体简" pitchFamily="49" charset="-122"/>
              </a:rPr>
              <a:t>章 事务</a:t>
            </a:r>
            <a:r>
              <a:rPr lang="zh-CN" altLang="en-US" sz="4000" b="0" dirty="0">
                <a:solidFill>
                  <a:srgbClr val="FF3300"/>
                </a:solidFill>
                <a:latin typeface="汉仪竹节体简" pitchFamily="49" charset="-122"/>
                <a:ea typeface="汉仪竹节体简" pitchFamily="49" charset="-122"/>
              </a:rPr>
              <a:t>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619672" y="771905"/>
            <a:ext cx="5965268" cy="720725"/>
          </a:xfrm>
          <a:prstGeom prst="roundRect">
            <a:avLst>
              <a:gd name="adj" fmla="val 42181"/>
            </a:avLst>
          </a:prstGeom>
          <a:noFill/>
          <a:ln w="9525">
            <a:noFill/>
          </a:ln>
        </p:spPr>
        <p:txBody>
          <a:bodyPr wrap="none" anchor="ctr"/>
          <a:lstStyle/>
          <a:p>
            <a:pPr lvl="0" algn="ctr"/>
            <a:r>
              <a:rPr lang="zh-CN" altLang="en-US" sz="3600" b="1" dirty="0" smtClean="0">
                <a:solidFill>
                  <a:srgbClr val="000000"/>
                </a:solidFill>
                <a:latin typeface="汉仪魏碑简" pitchFamily="49" charset="-122"/>
                <a:ea typeface="汉仪魏碑简" pitchFamily="49" charset="-122"/>
              </a:rPr>
              <a:t>第四节  简 报</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467544" y="1401726"/>
            <a:ext cx="8496944" cy="5447645"/>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a:t>
            </a:r>
            <a:r>
              <a:rPr lang="zh-CN" altLang="en-US" sz="2800" b="1" dirty="0" smtClean="0">
                <a:latin typeface="汉仪魏碑简" pitchFamily="49" charset="-122"/>
                <a:ea typeface="汉仪魏碑简" pitchFamily="49" charset="-122"/>
              </a:rPr>
              <a:t>、简报的概念和特点</a:t>
            </a:r>
            <a:endParaRPr lang="en-US" altLang="zh-CN" sz="2800" b="1" dirty="0" smtClean="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概念：简报是由党政机关、企事业单位、社会团体编发的，用以反映情况，汇报工作，交流信息，传达精神，它不属于正式文件，不具有公文的法律效力和行政约束力，但是它却是机关单位中使用频率较高的文种之一</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种类：①工作简报②会议简报③情况简报</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特点：①快 ②简 ③实 ④新 ⑤广</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二、总结的</a:t>
            </a:r>
            <a:r>
              <a:rPr lang="zh-CN" altLang="en-US" sz="2800" b="1" dirty="0">
                <a:latin typeface="汉仪魏碑简" pitchFamily="49" charset="-122"/>
                <a:ea typeface="汉仪魏碑简" pitchFamily="49" charset="-122"/>
              </a:rPr>
              <a:t>写作</a:t>
            </a:r>
            <a:endParaRPr lang="zh-CN" altLang="en-US" sz="2800" b="1"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dirty="0" smtClean="0">
                <a:latin typeface="汉仪魏碑简" pitchFamily="49" charset="-122"/>
                <a:ea typeface="汉仪魏碑简" pitchFamily="49" charset="-122"/>
              </a:rPr>
              <a:t>．报头        </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．报核    </a:t>
            </a:r>
            <a:r>
              <a:rPr lang="en-US" altLang="zh-CN" sz="2400" dirty="0" smtClean="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．报尾</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三</a:t>
            </a:r>
            <a:r>
              <a:rPr lang="zh-CN" altLang="en-US" sz="2800" b="1" dirty="0">
                <a:latin typeface="汉仪魏碑简" pitchFamily="49" charset="-122"/>
                <a:ea typeface="汉仪魏碑简" pitchFamily="49" charset="-122"/>
              </a:rPr>
              <a:t>、写作要求</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smtClean="0">
                <a:latin typeface="汉仪魏碑简" pitchFamily="49" charset="-122"/>
                <a:ea typeface="汉仪魏碑简" pitchFamily="49" charset="-122"/>
              </a:rPr>
              <a:t>．要</a:t>
            </a:r>
            <a:r>
              <a:rPr lang="zh-CN" altLang="en-US" sz="2400" dirty="0">
                <a:latin typeface="汉仪魏碑简" pitchFamily="49" charset="-122"/>
                <a:ea typeface="汉仪魏碑简" pitchFamily="49" charset="-122"/>
              </a:rPr>
              <a:t>注意简报选材的准确</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2</a:t>
            </a:r>
            <a:r>
              <a:rPr lang="zh-CN" altLang="en-US" sz="2400" dirty="0" smtClean="0">
                <a:latin typeface="汉仪魏碑简" pitchFamily="49" charset="-122"/>
                <a:ea typeface="汉仪魏碑简" pitchFamily="49" charset="-122"/>
              </a:rPr>
              <a:t>．反映</a:t>
            </a:r>
            <a:r>
              <a:rPr lang="zh-CN" altLang="en-US" sz="2400" dirty="0">
                <a:latin typeface="汉仪魏碑简" pitchFamily="49" charset="-122"/>
                <a:ea typeface="汉仪魏碑简" pitchFamily="49" charset="-122"/>
              </a:rPr>
              <a:t>单位系统内的新情况、新</a:t>
            </a:r>
            <a:r>
              <a:rPr lang="zh-CN" altLang="en-US" sz="2400" dirty="0" smtClean="0">
                <a:latin typeface="汉仪魏碑简" pitchFamily="49" charset="-122"/>
                <a:ea typeface="汉仪魏碑简" pitchFamily="49" charset="-122"/>
              </a:rPr>
              <a:t>问题等，必须</a:t>
            </a:r>
            <a:r>
              <a:rPr lang="zh-CN" altLang="en-US" sz="2400" dirty="0">
                <a:latin typeface="汉仪魏碑简" pitchFamily="49" charset="-122"/>
                <a:ea typeface="汉仪魏碑简" pitchFamily="49" charset="-122"/>
              </a:rPr>
              <a:t>迅速快捷。</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．简报反映的情况、信息、经验等必须是</a:t>
            </a:r>
            <a:r>
              <a:rPr lang="zh-CN" altLang="en-US" sz="2400" dirty="0" smtClean="0">
                <a:latin typeface="汉仪魏碑简" pitchFamily="49" charset="-122"/>
                <a:ea typeface="汉仪魏碑简" pitchFamily="49" charset="-122"/>
              </a:rPr>
              <a:t>部门真人真事。</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4</a:t>
            </a:r>
            <a:r>
              <a:rPr lang="zh-CN" altLang="en-US" sz="2400" dirty="0" smtClean="0">
                <a:latin typeface="汉仪魏碑简" pitchFamily="49" charset="-122"/>
                <a:ea typeface="汉仪魏碑简" pitchFamily="49" charset="-122"/>
              </a:rPr>
              <a:t>．内容</a:t>
            </a:r>
            <a:r>
              <a:rPr lang="zh-CN" altLang="en-US" sz="2400" dirty="0">
                <a:latin typeface="汉仪魏碑简" pitchFamily="49" charset="-122"/>
                <a:ea typeface="汉仪魏碑简" pitchFamily="49" charset="-122"/>
              </a:rPr>
              <a:t>必须简明扼要，内容精炼，篇幅短小，突出重点。</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smtClean="0">
                <a:solidFill>
                  <a:srgbClr val="FF3300"/>
                </a:solidFill>
                <a:latin typeface="汉仪竹节体简" pitchFamily="49" charset="-122"/>
                <a:ea typeface="汉仪竹节体简" pitchFamily="49" charset="-122"/>
              </a:rPr>
              <a:t>第四章 公关文书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619672" y="771905"/>
            <a:ext cx="5965268" cy="720725"/>
          </a:xfrm>
          <a:prstGeom prst="roundRect">
            <a:avLst>
              <a:gd name="adj" fmla="val 42181"/>
            </a:avLst>
          </a:prstGeom>
          <a:noFill/>
          <a:ln w="9525">
            <a:noFill/>
          </a:ln>
        </p:spPr>
        <p:txBody>
          <a:bodyPr wrap="none" anchor="ctr"/>
          <a:lstStyle/>
          <a:p>
            <a:pPr lvl="0" algn="ctr"/>
            <a:r>
              <a:rPr lang="zh-CN" altLang="en-US" sz="3600" b="1" dirty="0" smtClean="0">
                <a:solidFill>
                  <a:srgbClr val="000000"/>
                </a:solidFill>
                <a:latin typeface="汉仪魏碑简" pitchFamily="49" charset="-122"/>
                <a:ea typeface="汉仪魏碑简" pitchFamily="49" charset="-122"/>
              </a:rPr>
              <a:t>第一节  书 信</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11560" y="1493184"/>
            <a:ext cx="8496944" cy="4647426"/>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a:t>
            </a:r>
            <a:r>
              <a:rPr lang="zh-CN" altLang="en-US" sz="2800" b="1" dirty="0">
                <a:latin typeface="汉仪魏碑简" pitchFamily="49" charset="-122"/>
                <a:ea typeface="汉仪魏碑简" pitchFamily="49" charset="-122"/>
              </a:rPr>
              <a:t>、一般书信</a:t>
            </a:r>
            <a:endParaRPr lang="zh-CN" altLang="en-US" sz="2800" b="1"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定义：一般</a:t>
            </a:r>
            <a:r>
              <a:rPr lang="zh-CN" altLang="en-US" sz="2400" dirty="0">
                <a:latin typeface="汉仪魏碑简" pitchFamily="49" charset="-122"/>
                <a:ea typeface="汉仪魏碑简" pitchFamily="49" charset="-122"/>
              </a:rPr>
              <a:t>书信是私人来往的信函。</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写作：一般</a:t>
            </a:r>
            <a:r>
              <a:rPr lang="zh-CN" altLang="en-US" sz="2400" dirty="0">
                <a:latin typeface="汉仪魏碑简" pitchFamily="49" charset="-122"/>
                <a:ea typeface="汉仪魏碑简" pitchFamily="49" charset="-122"/>
              </a:rPr>
              <a:t>由称呼、问候语、正文、祝语、落款组成。</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要求：</a:t>
            </a:r>
            <a:r>
              <a:rPr lang="en-US" altLang="zh-CN" sz="2400" dirty="0" smtClean="0">
                <a:latin typeface="汉仪魏碑简" pitchFamily="49" charset="-122"/>
                <a:ea typeface="汉仪魏碑简" pitchFamily="49" charset="-122"/>
              </a:rPr>
              <a:t>1.</a:t>
            </a:r>
            <a:r>
              <a:rPr lang="zh-CN" altLang="en-US" sz="2400" dirty="0" smtClean="0">
                <a:latin typeface="汉仪魏碑简" pitchFamily="49" charset="-122"/>
                <a:ea typeface="汉仪魏碑简" pitchFamily="49" charset="-122"/>
              </a:rPr>
              <a:t>用语</a:t>
            </a:r>
            <a:r>
              <a:rPr lang="zh-CN" altLang="en-US" sz="2400" dirty="0">
                <a:latin typeface="汉仪魏碑简" pitchFamily="49" charset="-122"/>
                <a:ea typeface="汉仪魏碑简" pitchFamily="49" charset="-122"/>
              </a:rPr>
              <a:t>要简洁礼貌</a:t>
            </a:r>
            <a:r>
              <a:rPr lang="zh-CN" altLang="en-US" sz="2400" dirty="0" smtClean="0">
                <a:latin typeface="汉仪魏碑简" pitchFamily="49" charset="-122"/>
                <a:ea typeface="汉仪魏碑简" pitchFamily="49" charset="-122"/>
              </a:rPr>
              <a:t>。</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书写</a:t>
            </a:r>
            <a:r>
              <a:rPr lang="zh-CN" altLang="en-US" sz="2400" dirty="0">
                <a:latin typeface="汉仪魏碑简" pitchFamily="49" charset="-122"/>
                <a:ea typeface="汉仪魏碑简" pitchFamily="49" charset="-122"/>
              </a:rPr>
              <a:t>要端正规范</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、专用书信</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定义：专用</a:t>
            </a:r>
            <a:r>
              <a:rPr lang="zh-CN" altLang="en-US" sz="2400" dirty="0">
                <a:latin typeface="汉仪魏碑简" pitchFamily="49" charset="-122"/>
                <a:ea typeface="汉仪魏碑简" pitchFamily="49" charset="-122"/>
              </a:rPr>
              <a:t>书信是在特定的场合或因某种特殊需要而写的具有专门用途的书信</a:t>
            </a:r>
            <a:r>
              <a:rPr lang="zh-CN" altLang="en-US" sz="2400" dirty="0" smtClean="0">
                <a:latin typeface="汉仪魏碑简" pitchFamily="49" charset="-122"/>
                <a:ea typeface="汉仪魏碑简" pitchFamily="49" charset="-122"/>
              </a:rPr>
              <a:t>。常用的专用书信有邀请信、感谢信、慰问信、贺信、求职信、自荐信等。</a:t>
            </a:r>
            <a:endParaRPr lang="zh-CN" altLang="en-US"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写作：由</a:t>
            </a:r>
            <a:r>
              <a:rPr lang="zh-CN" altLang="en-US" sz="2400" dirty="0">
                <a:latin typeface="汉仪魏碑简" pitchFamily="49" charset="-122"/>
                <a:ea typeface="汉仪魏碑简" pitchFamily="49" charset="-122"/>
              </a:rPr>
              <a:t>标题、称呼、正文、结束语、落款组成</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要求：</a:t>
            </a:r>
            <a:r>
              <a:rPr lang="en-US" altLang="zh-CN" sz="2400" dirty="0" smtClean="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．感情要真挚</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．用语要得体</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．手续要完备。</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smtClean="0">
                <a:solidFill>
                  <a:srgbClr val="FF3300"/>
                </a:solidFill>
                <a:latin typeface="汉仪竹节体简" pitchFamily="49" charset="-122"/>
                <a:ea typeface="汉仪竹节体简" pitchFamily="49" charset="-122"/>
              </a:rPr>
              <a:t>第四章 公关文书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691680" y="761849"/>
            <a:ext cx="5965268"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第二</a:t>
            </a:r>
            <a:r>
              <a:rPr lang="zh-CN" altLang="en-US" sz="3600" b="1" dirty="0" smtClean="0">
                <a:solidFill>
                  <a:srgbClr val="000000"/>
                </a:solidFill>
                <a:latin typeface="汉仪魏碑简" pitchFamily="49" charset="-122"/>
                <a:ea typeface="汉仪魏碑简" pitchFamily="49" charset="-122"/>
              </a:rPr>
              <a:t>节 启事</a:t>
            </a:r>
            <a:r>
              <a:rPr lang="zh-CN" altLang="en-US" sz="3600" b="1" dirty="0">
                <a:solidFill>
                  <a:srgbClr val="000000"/>
                </a:solidFill>
                <a:latin typeface="汉仪魏碑简" pitchFamily="49" charset="-122"/>
                <a:ea typeface="汉仪魏碑简" pitchFamily="49" charset="-122"/>
              </a:rPr>
              <a:t>、海报</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11560" y="1410355"/>
            <a:ext cx="8496944" cy="5447645"/>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a:t>
            </a:r>
            <a:r>
              <a:rPr lang="zh-CN" altLang="en-US" sz="2800" b="1" dirty="0" smtClean="0">
                <a:latin typeface="汉仪魏碑简" pitchFamily="49" charset="-122"/>
                <a:ea typeface="汉仪魏碑简" pitchFamily="49" charset="-122"/>
              </a:rPr>
              <a:t>启事</a:t>
            </a:r>
            <a:endParaRPr lang="en-US" altLang="zh-CN" sz="2800" b="1" dirty="0" smtClean="0">
              <a:latin typeface="汉仪魏碑简" pitchFamily="49" charset="-122"/>
              <a:ea typeface="汉仪魏碑简" pitchFamily="49" charset="-122"/>
            </a:endParaRPr>
          </a:p>
          <a:p>
            <a:pPr algn="l"/>
            <a:r>
              <a:rPr lang="en-US" altLang="zh-CN" sz="2800" b="1" dirty="0">
                <a:latin typeface="汉仪魏碑简" pitchFamily="49" charset="-122"/>
                <a:ea typeface="汉仪魏碑简" pitchFamily="49" charset="-122"/>
              </a:rPr>
              <a:t> </a:t>
            </a:r>
            <a:r>
              <a:rPr lang="en-US" altLang="zh-CN" sz="2800" b="1"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概念</a:t>
            </a:r>
            <a:r>
              <a:rPr lang="zh-CN" altLang="en-US" sz="2400" dirty="0" smtClean="0">
                <a:latin typeface="汉仪魏碑简" pitchFamily="49" charset="-122"/>
                <a:ea typeface="汉仪魏碑简" pitchFamily="49" charset="-122"/>
              </a:rPr>
              <a:t>：启事</a:t>
            </a:r>
            <a:r>
              <a:rPr lang="zh-CN" altLang="en-US" sz="2400" dirty="0">
                <a:latin typeface="汉仪魏碑简" pitchFamily="49" charset="-122"/>
                <a:ea typeface="汉仪魏碑简" pitchFamily="49" charset="-122"/>
              </a:rPr>
              <a:t>，就是公开陈述事情</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分类</a:t>
            </a:r>
            <a:r>
              <a:rPr lang="zh-CN" altLang="en-US" sz="2400" dirty="0" smtClean="0">
                <a:latin typeface="汉仪魏碑简" pitchFamily="49" charset="-122"/>
                <a:ea typeface="汉仪魏碑简" pitchFamily="49" charset="-122"/>
              </a:rPr>
              <a:t>：</a:t>
            </a:r>
            <a:r>
              <a:rPr lang="en-US" altLang="zh-CN" sz="2400" dirty="0" smtClean="0">
                <a:latin typeface="汉仪魏碑简" pitchFamily="49" charset="-122"/>
                <a:ea typeface="汉仪魏碑简" pitchFamily="49" charset="-122"/>
              </a:rPr>
              <a:t>1.</a:t>
            </a:r>
            <a:r>
              <a:rPr lang="zh-CN" altLang="en-US" sz="2400" dirty="0" smtClean="0">
                <a:latin typeface="汉仪魏碑简" pitchFamily="49" charset="-122"/>
                <a:ea typeface="汉仪魏碑简" pitchFamily="49" charset="-122"/>
              </a:rPr>
              <a:t>征招</a:t>
            </a:r>
            <a:r>
              <a:rPr lang="zh-CN" altLang="en-US" sz="2400" dirty="0">
                <a:latin typeface="汉仪魏碑简" pitchFamily="49" charset="-122"/>
                <a:ea typeface="汉仪魏碑简" pitchFamily="49" charset="-122"/>
              </a:rPr>
              <a:t>类</a:t>
            </a:r>
            <a:r>
              <a:rPr lang="zh-CN" altLang="en-US" sz="2400" dirty="0" smtClean="0">
                <a:latin typeface="汉仪魏碑简" pitchFamily="49" charset="-122"/>
                <a:ea typeface="汉仪魏碑简" pitchFamily="49" charset="-122"/>
              </a:rPr>
              <a:t>启事</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声明</a:t>
            </a:r>
            <a:r>
              <a:rPr lang="zh-CN" altLang="en-US" sz="2400" dirty="0">
                <a:latin typeface="汉仪魏碑简" pitchFamily="49" charset="-122"/>
                <a:ea typeface="汉仪魏碑简" pitchFamily="49" charset="-122"/>
              </a:rPr>
              <a:t>类</a:t>
            </a:r>
            <a:r>
              <a:rPr lang="zh-CN" altLang="en-US" sz="2400" dirty="0" smtClean="0">
                <a:latin typeface="汉仪魏碑简" pitchFamily="49" charset="-122"/>
                <a:ea typeface="汉仪魏碑简" pitchFamily="49" charset="-122"/>
              </a:rPr>
              <a:t>启事</a:t>
            </a:r>
            <a:r>
              <a:rPr lang="en-US" altLang="zh-CN" sz="2400" dirty="0" smtClean="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寻找</a:t>
            </a:r>
            <a:r>
              <a:rPr lang="zh-CN" altLang="en-US" sz="2400" dirty="0">
                <a:latin typeface="汉仪魏碑简" pitchFamily="49" charset="-122"/>
                <a:ea typeface="汉仪魏碑简" pitchFamily="49" charset="-122"/>
              </a:rPr>
              <a:t>类</a:t>
            </a:r>
            <a:r>
              <a:rPr lang="zh-CN" altLang="en-US" sz="2400" dirty="0" smtClean="0">
                <a:latin typeface="汉仪魏碑简" pitchFamily="49" charset="-122"/>
                <a:ea typeface="汉仪魏碑简" pitchFamily="49" charset="-122"/>
              </a:rPr>
              <a:t>启事</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格式：</a:t>
            </a:r>
            <a:r>
              <a:rPr lang="en-US" altLang="zh-CN" sz="2400" dirty="0" smtClean="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．标题     </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正文      </a:t>
            </a:r>
            <a:r>
              <a:rPr lang="en-US" altLang="zh-CN" sz="2400" dirty="0" smtClean="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．落款</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写法：</a:t>
            </a:r>
            <a:r>
              <a:rPr lang="en-US" altLang="zh-CN" sz="2400" dirty="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．标题要简短、醒目。</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．内容要严密、完整。</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．用语要热情、恳切、文明。</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二、海报</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概念：海报是主办单位向公众报道举行文化、娱乐、体育等活动的一种事务文书</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格式</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．标题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正文      </a:t>
            </a:r>
            <a:r>
              <a:rPr lang="en-US" altLang="zh-CN" sz="2400" dirty="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．结尾。</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写作：</a:t>
            </a:r>
            <a:r>
              <a:rPr lang="en-US" altLang="zh-CN" sz="2400" dirty="0">
                <a:latin typeface="汉仪魏碑简" pitchFamily="49" charset="-122"/>
                <a:ea typeface="汉仪魏碑简" pitchFamily="49" charset="-122"/>
              </a:rPr>
              <a:t>1</a:t>
            </a:r>
            <a:r>
              <a:rPr lang="zh-CN" altLang="en-US" sz="2400" dirty="0" smtClean="0">
                <a:latin typeface="汉仪魏碑简" pitchFamily="49" charset="-122"/>
                <a:ea typeface="汉仪魏碑简" pitchFamily="49" charset="-122"/>
              </a:rPr>
              <a:t>．具体</a:t>
            </a:r>
            <a:r>
              <a:rPr lang="zh-CN" altLang="en-US" sz="2400" dirty="0">
                <a:latin typeface="汉仪魏碑简" pitchFamily="49" charset="-122"/>
                <a:ea typeface="汉仪魏碑简" pitchFamily="49" charset="-122"/>
              </a:rPr>
              <a:t>真实地写明活动的地点、时间及主要内容</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．文字</a:t>
            </a:r>
            <a:r>
              <a:rPr lang="zh-CN" altLang="en-US" sz="2400" dirty="0">
                <a:latin typeface="汉仪魏碑简" pitchFamily="49" charset="-122"/>
                <a:ea typeface="汉仪魏碑简" pitchFamily="49" charset="-122"/>
              </a:rPr>
              <a:t>要求简洁明了，篇幅要短小精悍。 </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．版式</a:t>
            </a:r>
            <a:r>
              <a:rPr lang="zh-CN" altLang="en-US" sz="2400" dirty="0">
                <a:latin typeface="汉仪魏碑简" pitchFamily="49" charset="-122"/>
                <a:ea typeface="汉仪魏碑简" pitchFamily="49" charset="-122"/>
              </a:rPr>
              <a:t>可以做些艺术性的处理，以吸引观众。 </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smtClean="0">
                <a:solidFill>
                  <a:srgbClr val="FF3300"/>
                </a:solidFill>
                <a:latin typeface="汉仪竹节体简" pitchFamily="49" charset="-122"/>
                <a:ea typeface="汉仪竹节体简" pitchFamily="49" charset="-122"/>
              </a:rPr>
              <a:t>第四章 公关文书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547664" y="785144"/>
            <a:ext cx="5965268" cy="720725"/>
          </a:xfrm>
          <a:prstGeom prst="roundRect">
            <a:avLst>
              <a:gd name="adj" fmla="val 42181"/>
            </a:avLst>
          </a:prstGeom>
          <a:noFill/>
          <a:ln w="9525">
            <a:noFill/>
          </a:ln>
        </p:spPr>
        <p:txBody>
          <a:bodyPr wrap="none" anchor="ctr"/>
          <a:lstStyle/>
          <a:p>
            <a:pPr lvl="0" algn="ctr"/>
            <a:r>
              <a:rPr lang="zh-CN" altLang="en-US" sz="3600" b="1" dirty="0" smtClean="0">
                <a:solidFill>
                  <a:srgbClr val="000000"/>
                </a:solidFill>
                <a:latin typeface="汉仪魏碑简" pitchFamily="49" charset="-122"/>
                <a:ea typeface="汉仪魏碑简" pitchFamily="49" charset="-122"/>
              </a:rPr>
              <a:t>第三节 讲话稿</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11560" y="1556792"/>
            <a:ext cx="8496944" cy="4770537"/>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一、讲话稿的定义和种类</a:t>
            </a:r>
            <a:endParaRPr lang="en-US" altLang="zh-CN" sz="2800" b="1" dirty="0" smtClean="0">
              <a:latin typeface="汉仪魏碑简" pitchFamily="49" charset="-122"/>
              <a:ea typeface="汉仪魏碑简" pitchFamily="49" charset="-122"/>
            </a:endParaRPr>
          </a:p>
          <a:p>
            <a:pPr algn="l"/>
            <a:r>
              <a:rPr lang="en-US" altLang="zh-CN" sz="2800" b="1" dirty="0">
                <a:latin typeface="汉仪魏碑简" pitchFamily="49" charset="-122"/>
                <a:ea typeface="汉仪魏碑简" pitchFamily="49" charset="-122"/>
              </a:rPr>
              <a:t> </a:t>
            </a:r>
            <a:r>
              <a:rPr lang="en-US" altLang="zh-CN" sz="2800" b="1"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定义</a:t>
            </a:r>
            <a:r>
              <a:rPr lang="zh-CN" altLang="en-US" sz="2400" dirty="0" smtClean="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讲话稿是指为讲演者的讲话取得良好的效果，而在讲话之前拟写的就某个问题叙述事件、发表见解、抒发某种情感的文稿。</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作用：</a:t>
            </a:r>
            <a:r>
              <a:rPr lang="en-US" altLang="zh-CN" sz="2400" dirty="0" smtClean="0">
                <a:latin typeface="汉仪魏碑简" pitchFamily="49" charset="-122"/>
                <a:ea typeface="汉仪魏碑简" pitchFamily="49" charset="-122"/>
              </a:rPr>
              <a:t>1.</a:t>
            </a:r>
            <a:r>
              <a:rPr lang="zh-CN" altLang="en-US" sz="2400" dirty="0" smtClean="0">
                <a:latin typeface="汉仪魏碑简" pitchFamily="49" charset="-122"/>
                <a:ea typeface="汉仪魏碑简" pitchFamily="49" charset="-122"/>
              </a:rPr>
              <a:t>理顺</a:t>
            </a:r>
            <a:r>
              <a:rPr lang="zh-CN" altLang="en-US" sz="2400" dirty="0">
                <a:latin typeface="汉仪魏碑简" pitchFamily="49" charset="-122"/>
                <a:ea typeface="汉仪魏碑简" pitchFamily="49" charset="-122"/>
              </a:rPr>
              <a:t>思路、提示</a:t>
            </a:r>
            <a:r>
              <a:rPr lang="zh-CN" altLang="en-US" sz="2400" dirty="0" smtClean="0">
                <a:latin typeface="汉仪魏碑简" pitchFamily="49" charset="-122"/>
                <a:ea typeface="汉仪魏碑简" pitchFamily="49" charset="-122"/>
              </a:rPr>
              <a:t>内容 </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掌握</a:t>
            </a:r>
            <a:r>
              <a:rPr lang="zh-CN" altLang="en-US" sz="2400" dirty="0">
                <a:latin typeface="汉仪魏碑简" pitchFamily="49" charset="-122"/>
                <a:ea typeface="汉仪魏碑简" pitchFamily="49" charset="-122"/>
              </a:rPr>
              <a:t>节奏、增强</a:t>
            </a:r>
            <a:r>
              <a:rPr lang="zh-CN" altLang="en-US" sz="2400" dirty="0" smtClean="0">
                <a:latin typeface="汉仪魏碑简" pitchFamily="49" charset="-122"/>
                <a:ea typeface="汉仪魏碑简" pitchFamily="49" charset="-122"/>
              </a:rPr>
              <a:t>效果</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种类：</a:t>
            </a:r>
            <a:r>
              <a:rPr lang="en-US" altLang="zh-CN" sz="2400" dirty="0" smtClean="0">
                <a:latin typeface="汉仪魏碑简" pitchFamily="49" charset="-122"/>
                <a:ea typeface="汉仪魏碑简" pitchFamily="49" charset="-122"/>
              </a:rPr>
              <a:t>1.</a:t>
            </a:r>
            <a:r>
              <a:rPr lang="zh-CN" altLang="en-US" sz="2400" dirty="0" smtClean="0">
                <a:latin typeface="汉仪魏碑简" pitchFamily="49" charset="-122"/>
                <a:ea typeface="汉仪魏碑简" pitchFamily="49" charset="-122"/>
              </a:rPr>
              <a:t>表演</a:t>
            </a:r>
            <a:r>
              <a:rPr lang="zh-CN" altLang="en-US" sz="2400" dirty="0">
                <a:latin typeface="汉仪魏碑简" pitchFamily="49" charset="-122"/>
                <a:ea typeface="汉仪魏碑简" pitchFamily="49" charset="-122"/>
              </a:rPr>
              <a:t>型讲话</a:t>
            </a:r>
            <a:r>
              <a:rPr lang="zh-CN" altLang="en-US" sz="2400" dirty="0" smtClean="0">
                <a:latin typeface="汉仪魏碑简" pitchFamily="49" charset="-122"/>
                <a:ea typeface="汉仪魏碑简" pitchFamily="49" charset="-122"/>
              </a:rPr>
              <a:t>稿</a:t>
            </a:r>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会议</a:t>
            </a:r>
            <a:r>
              <a:rPr lang="zh-CN" altLang="en-US" sz="2400" dirty="0">
                <a:latin typeface="汉仪魏碑简" pitchFamily="49" charset="-122"/>
                <a:ea typeface="汉仪魏碑简" pitchFamily="49" charset="-122"/>
              </a:rPr>
              <a:t>型讲话</a:t>
            </a:r>
            <a:r>
              <a:rPr lang="zh-CN" altLang="en-US" sz="2400" dirty="0" smtClean="0">
                <a:latin typeface="汉仪魏碑简" pitchFamily="49" charset="-122"/>
                <a:ea typeface="汉仪魏碑简" pitchFamily="49" charset="-122"/>
              </a:rPr>
              <a:t>稿</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、讲话稿的格式与</a:t>
            </a:r>
            <a:r>
              <a:rPr lang="zh-CN" altLang="en-US" sz="2800" b="1" dirty="0" smtClean="0">
                <a:latin typeface="汉仪魏碑简" pitchFamily="49" charset="-122"/>
                <a:ea typeface="汉仪魏碑简" pitchFamily="49" charset="-122"/>
              </a:rPr>
              <a:t>写法</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格式</a:t>
            </a:r>
            <a:r>
              <a:rPr lang="zh-CN" altLang="en-US" sz="2400" dirty="0">
                <a:latin typeface="汉仪魏碑简" pitchFamily="49" charset="-122"/>
                <a:ea typeface="汉仪魏碑简" pitchFamily="49" charset="-122"/>
              </a:rPr>
              <a:t>：</a:t>
            </a:r>
            <a:r>
              <a:rPr lang="en-US" altLang="zh-CN" sz="2400" dirty="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．标题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正文      </a:t>
            </a:r>
            <a:r>
              <a:rPr lang="en-US" altLang="zh-CN" sz="2400" dirty="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．署名日期</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三</a:t>
            </a:r>
            <a:r>
              <a:rPr lang="zh-CN" altLang="en-US" sz="2800" b="1" dirty="0">
                <a:latin typeface="汉仪魏碑简" pitchFamily="49" charset="-122"/>
                <a:ea typeface="汉仪魏碑简" pitchFamily="49" charset="-122"/>
              </a:rPr>
              <a:t>、讲话稿的写作要求</a:t>
            </a:r>
            <a:endParaRPr lang="zh-CN" altLang="en-US" sz="2800" b="1"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．内容应具有针对性</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．主题要集中鲜明</a:t>
            </a:r>
            <a:r>
              <a:rPr lang="zh-CN" altLang="en-US" sz="2400" dirty="0" smtClean="0">
                <a:latin typeface="汉仪魏碑简" pitchFamily="49" charset="-122"/>
                <a:ea typeface="汉仪魏碑简" pitchFamily="49" charset="-122"/>
              </a:rPr>
              <a:t>。 </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．语言要通俗易懂</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第五章  学术文书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547664" y="785144"/>
            <a:ext cx="5965268"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第一节  学术论文</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11560" y="1556792"/>
            <a:ext cx="8496944" cy="5139869"/>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a:t>
            </a:r>
            <a:r>
              <a:rPr lang="zh-CN" altLang="en-US" sz="2800" b="1" dirty="0" smtClean="0">
                <a:latin typeface="汉仪魏碑简" pitchFamily="49" charset="-122"/>
                <a:ea typeface="汉仪魏碑简" pitchFamily="49" charset="-122"/>
              </a:rPr>
              <a:t>、学术论文的概念和特点</a:t>
            </a:r>
            <a:endParaRPr lang="en-US" altLang="zh-CN" sz="2800" b="1" dirty="0" smtClean="0">
              <a:latin typeface="汉仪魏碑简" pitchFamily="49" charset="-122"/>
              <a:ea typeface="汉仪魏碑简" pitchFamily="49" charset="-122"/>
            </a:endParaRPr>
          </a:p>
          <a:p>
            <a:pPr algn="l"/>
            <a:r>
              <a:rPr lang="en-US" altLang="zh-CN" sz="2800" b="1"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概念：总结</a:t>
            </a:r>
            <a:r>
              <a:rPr lang="zh-CN" altLang="en-US" sz="2400" dirty="0">
                <a:latin typeface="汉仪魏碑简" pitchFamily="49" charset="-122"/>
                <a:ea typeface="汉仪魏碑简" pitchFamily="49" charset="-122"/>
              </a:rPr>
              <a:t>、研究、探讨自然科学和社会科学的理论问题的应用文。</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特点：学术</a:t>
            </a:r>
            <a:r>
              <a:rPr lang="zh-CN" altLang="en-US" sz="2400" dirty="0">
                <a:latin typeface="汉仪魏碑简" pitchFamily="49" charset="-122"/>
                <a:ea typeface="汉仪魏碑简" pitchFamily="49" charset="-122"/>
              </a:rPr>
              <a:t>论文具有创造性和理论性特点</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二</a:t>
            </a:r>
            <a:r>
              <a:rPr lang="zh-CN" altLang="en-US" sz="2800" b="1" dirty="0">
                <a:latin typeface="汉仪魏碑简" pitchFamily="49" charset="-122"/>
                <a:ea typeface="汉仪魏碑简" pitchFamily="49" charset="-122"/>
              </a:rPr>
              <a:t>、学术论文的</a:t>
            </a:r>
            <a:r>
              <a:rPr lang="zh-CN" altLang="en-US" sz="2800" b="1" dirty="0" smtClean="0">
                <a:latin typeface="汉仪魏碑简" pitchFamily="49" charset="-122"/>
                <a:ea typeface="汉仪魏碑简" pitchFamily="49" charset="-122"/>
              </a:rPr>
              <a:t>写作</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学术</a:t>
            </a:r>
            <a:r>
              <a:rPr lang="zh-CN" altLang="en-US" sz="2400" dirty="0">
                <a:latin typeface="汉仪魏碑简" pitchFamily="49" charset="-122"/>
                <a:ea typeface="汉仪魏碑简" pitchFamily="49" charset="-122"/>
              </a:rPr>
              <a:t>论文应当由标题、作者署名、摘要、关键词、前言、正文、注释、参考文献目录等部分构成</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smtClean="0">
                <a:latin typeface="汉仪魏碑简" pitchFamily="49" charset="-122"/>
                <a:ea typeface="汉仪魏碑简" pitchFamily="49" charset="-122"/>
              </a:rPr>
              <a:t>三、学术论文的</a:t>
            </a:r>
            <a:r>
              <a:rPr lang="zh-CN" altLang="en-US" sz="2800" b="1" dirty="0">
                <a:latin typeface="汉仪魏碑简" pitchFamily="49" charset="-122"/>
                <a:ea typeface="汉仪魏碑简" pitchFamily="49" charset="-122"/>
              </a:rPr>
              <a:t>写作要求</a:t>
            </a:r>
            <a:endParaRPr lang="zh-CN" altLang="en-US" sz="2800" b="1"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．论文内容之间的逻辑结构。</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．以意为主，首尾统一。 </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．层第有序，条理清晰</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4</a:t>
            </a:r>
            <a:r>
              <a:rPr lang="zh-CN" altLang="en-US" sz="2400" dirty="0">
                <a:latin typeface="汉仪魏碑简" pitchFamily="49" charset="-122"/>
                <a:ea typeface="汉仪魏碑简" pitchFamily="49" charset="-122"/>
              </a:rPr>
              <a:t>．接榫细密，转折自然</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5</a:t>
            </a:r>
            <a:r>
              <a:rPr lang="zh-CN" altLang="en-US" sz="2400" dirty="0">
                <a:latin typeface="汉仪魏碑简" pitchFamily="49" charset="-122"/>
                <a:ea typeface="汉仪魏碑简" pitchFamily="49" charset="-122"/>
              </a:rPr>
              <a:t>．瞻前顾后，调整结构</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第五章  学术文书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547664" y="785144"/>
            <a:ext cx="5965268" cy="720725"/>
          </a:xfrm>
          <a:prstGeom prst="roundRect">
            <a:avLst>
              <a:gd name="adj" fmla="val 42181"/>
            </a:avLst>
          </a:prstGeom>
          <a:noFill/>
          <a:ln w="9525">
            <a:noFill/>
          </a:ln>
        </p:spPr>
        <p:txBody>
          <a:bodyPr wrap="none" anchor="ctr"/>
          <a:lstStyle/>
          <a:p>
            <a:pPr lvl="0" algn="ctr"/>
            <a:r>
              <a:rPr lang="zh-CN" altLang="en-US" sz="3600" b="1" dirty="0" smtClean="0">
                <a:solidFill>
                  <a:srgbClr val="000000"/>
                </a:solidFill>
                <a:latin typeface="汉仪魏碑简" pitchFamily="49" charset="-122"/>
                <a:ea typeface="汉仪魏碑简" pitchFamily="49" charset="-122"/>
              </a:rPr>
              <a:t>第二</a:t>
            </a:r>
            <a:r>
              <a:rPr lang="zh-CN" altLang="en-US" sz="3600" b="1" dirty="0">
                <a:solidFill>
                  <a:srgbClr val="000000"/>
                </a:solidFill>
                <a:latin typeface="汉仪魏碑简" pitchFamily="49" charset="-122"/>
                <a:ea typeface="汉仪魏碑简" pitchFamily="49" charset="-122"/>
              </a:rPr>
              <a:t>节   毕业论文</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11560" y="1556792"/>
            <a:ext cx="8496944" cy="509016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a:t>
            </a:r>
            <a:r>
              <a:rPr lang="zh-CN" altLang="en-US" sz="2800" b="1" dirty="0" smtClean="0">
                <a:latin typeface="汉仪魏碑简" pitchFamily="49" charset="-122"/>
                <a:ea typeface="汉仪魏碑简" pitchFamily="49" charset="-122"/>
              </a:rPr>
              <a:t>、毕业论文的概念和特点</a:t>
            </a:r>
            <a:endParaRPr lang="en-US" altLang="zh-CN" sz="2800" b="1" dirty="0" smtClean="0">
              <a:latin typeface="汉仪魏碑简" pitchFamily="49" charset="-122"/>
              <a:ea typeface="汉仪魏碑简" pitchFamily="49" charset="-122"/>
            </a:endParaRPr>
          </a:p>
          <a:p>
            <a:pPr algn="l"/>
            <a:r>
              <a:rPr lang="en-US" altLang="zh-CN" sz="2800" b="1"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概念：毕业论文是大学生综合运用已学知识表述理论创造、或表述分析应用的应用文</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特点</a:t>
            </a:r>
            <a:r>
              <a:rPr lang="zh-CN" altLang="en-US" sz="2400" dirty="0" smtClean="0">
                <a:latin typeface="汉仪魏碑简" pitchFamily="49" charset="-122"/>
                <a:ea typeface="汉仪魏碑简" pitchFamily="49" charset="-122"/>
              </a:rPr>
              <a:t>：</a:t>
            </a:r>
            <a:r>
              <a:rPr lang="en-US" altLang="zh-CN" sz="2400" dirty="0" smtClean="0">
                <a:latin typeface="汉仪魏碑简" pitchFamily="49" charset="-122"/>
                <a:ea typeface="汉仪魏碑简" pitchFamily="49" charset="-122"/>
              </a:rPr>
              <a:t>1.</a:t>
            </a:r>
            <a:r>
              <a:rPr lang="zh-CN" altLang="en-US" sz="2400" dirty="0" smtClean="0">
                <a:latin typeface="汉仪魏碑简" pitchFamily="49" charset="-122"/>
                <a:ea typeface="汉仪魏碑简" pitchFamily="49" charset="-122"/>
              </a:rPr>
              <a:t>指导性</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习作性层次性</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二、毕业论文的选题问题</a:t>
            </a:r>
            <a:endParaRPr lang="en-US" altLang="zh-CN" sz="2800" b="1"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smtClean="0">
                <a:latin typeface="汉仪魏碑简" pitchFamily="49" charset="-122"/>
                <a:ea typeface="汉仪魏碑简" pitchFamily="49" charset="-122"/>
              </a:rPr>
              <a:t>从</a:t>
            </a:r>
            <a:r>
              <a:rPr lang="zh-CN" altLang="en-US" sz="2400" dirty="0">
                <a:latin typeface="汉仪魏碑简" pitchFamily="49" charset="-122"/>
                <a:ea typeface="汉仪魏碑简" pitchFamily="49" charset="-122"/>
              </a:rPr>
              <a:t>业务强项或兴趣出发进行选题。</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smtClean="0">
                <a:latin typeface="汉仪魏碑简" pitchFamily="49" charset="-122"/>
                <a:ea typeface="汉仪魏碑简" pitchFamily="49" charset="-122"/>
              </a:rPr>
              <a:t>从</a:t>
            </a:r>
            <a:r>
              <a:rPr lang="zh-CN" altLang="en-US" sz="2400" dirty="0">
                <a:latin typeface="汉仪魏碑简" pitchFamily="49" charset="-122"/>
                <a:ea typeface="汉仪魏碑简" pitchFamily="49" charset="-122"/>
              </a:rPr>
              <a:t>实习或实践中所发现的问题中进行选题。</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smtClean="0">
                <a:latin typeface="汉仪魏碑简" pitchFamily="49" charset="-122"/>
                <a:ea typeface="汉仪魏碑简" pitchFamily="49" charset="-122"/>
              </a:rPr>
              <a:t>从</a:t>
            </a:r>
            <a:r>
              <a:rPr lang="zh-CN" altLang="en-US" sz="2400" dirty="0">
                <a:latin typeface="汉仪魏碑简" pitchFamily="49" charset="-122"/>
                <a:ea typeface="汉仪魏碑简" pitchFamily="49" charset="-122"/>
              </a:rPr>
              <a:t>有必要进行补充或纠正的课题中进行选题</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三、毕业论文的</a:t>
            </a:r>
            <a:r>
              <a:rPr lang="zh-CN" altLang="en-US" sz="2800" b="1" dirty="0" smtClean="0">
                <a:latin typeface="汉仪魏碑简" pitchFamily="49" charset="-122"/>
                <a:ea typeface="汉仪魏碑简" pitchFamily="49" charset="-122"/>
              </a:rPr>
              <a:t>种类</a:t>
            </a:r>
            <a:endParaRPr lang="zh-CN" altLang="en-US"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smtClean="0">
                <a:latin typeface="汉仪魏碑简" pitchFamily="49" charset="-122"/>
                <a:ea typeface="汉仪魏碑简" pitchFamily="49" charset="-122"/>
              </a:rPr>
              <a:t>按内容性质可分为理论性论文与描述性论文。</a:t>
            </a:r>
            <a:endParaRPr lang="zh-CN" altLang="en-US" sz="240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2.按议论的性质可分为立论文和驳论文。</a:t>
            </a:r>
            <a:endParaRPr lang="en-US" altLang="zh-CN"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3.按研究问题的大小可分为宏观论文和微观论文。</a:t>
            </a:r>
            <a:endParaRPr lang="en-US" altLang="zh-CN"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4.综合分类</a:t>
            </a:r>
            <a:r>
              <a:rPr lang="zh-CN" altLang="en-US" sz="2400" dirty="0">
                <a:latin typeface="汉仪魏碑简" pitchFamily="49" charset="-122"/>
                <a:ea typeface="汉仪魏碑简" pitchFamily="49" charset="-122"/>
              </a:rPr>
              <a:t>可</a:t>
            </a:r>
            <a:r>
              <a:rPr lang="en-US" altLang="zh-CN" sz="2400" dirty="0">
                <a:latin typeface="汉仪魏碑简" pitchFamily="49" charset="-122"/>
                <a:ea typeface="汉仪魏碑简" pitchFamily="49" charset="-122"/>
              </a:rPr>
              <a:t>分为专题型、论辩型、综述型和综合型</a:t>
            </a:r>
            <a:r>
              <a:rPr lang="zh-CN" altLang="en-US" sz="2400" dirty="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第五章  学术文书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547664" y="785144"/>
            <a:ext cx="5965268" cy="720725"/>
          </a:xfrm>
          <a:prstGeom prst="roundRect">
            <a:avLst>
              <a:gd name="adj" fmla="val 42181"/>
            </a:avLst>
          </a:prstGeom>
          <a:noFill/>
          <a:ln w="9525">
            <a:noFill/>
          </a:ln>
        </p:spPr>
        <p:txBody>
          <a:bodyPr wrap="none" anchor="ctr"/>
          <a:lstStyle/>
          <a:p>
            <a:pPr lvl="0" algn="ctr"/>
            <a:r>
              <a:rPr lang="zh-CN" altLang="en-US" sz="3600" b="1" dirty="0" smtClean="0">
                <a:solidFill>
                  <a:srgbClr val="000000"/>
                </a:solidFill>
                <a:latin typeface="汉仪魏碑简" pitchFamily="49" charset="-122"/>
                <a:ea typeface="汉仪魏碑简" pitchFamily="49" charset="-122"/>
              </a:rPr>
              <a:t>第二</a:t>
            </a:r>
            <a:r>
              <a:rPr lang="zh-CN" altLang="en-US" sz="3600" b="1" dirty="0">
                <a:solidFill>
                  <a:srgbClr val="000000"/>
                </a:solidFill>
                <a:latin typeface="汉仪魏碑简" pitchFamily="49" charset="-122"/>
                <a:ea typeface="汉仪魏碑简" pitchFamily="49" charset="-122"/>
              </a:rPr>
              <a:t>节   毕业论文</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83950" y="1628547"/>
            <a:ext cx="8496944" cy="472440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四、资料的搜集</a:t>
            </a:r>
            <a:endParaRPr lang="zh-CN" altLang="en-US" sz="2800" b="1" dirty="0">
              <a:latin typeface="汉仪魏碑简" pitchFamily="49" charset="-122"/>
              <a:ea typeface="汉仪魏碑简" pitchFamily="49" charset="-122"/>
            </a:endParaRPr>
          </a:p>
          <a:p>
            <a:pPr algn="l"/>
            <a:r>
              <a:rPr lang="en-US" altLang="zh-CN" sz="2800" b="1" dirty="0" smtClean="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1.</a:t>
            </a:r>
            <a:r>
              <a:rPr lang="zh-CN" altLang="en-US" sz="2400" dirty="0">
                <a:latin typeface="汉仪魏碑简" pitchFamily="49" charset="-122"/>
                <a:ea typeface="汉仪魏碑简" pitchFamily="49" charset="-122"/>
              </a:rPr>
              <a:t>直接调查的形式获得</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也可以通过图书馆或档案馆查阅获得。</a:t>
            </a:r>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五、论文主体的撰写</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做好资料的分析工作。</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内容与结构的思考。</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zh-CN" altLang="en-US" sz="2400" dirty="0">
                <a:latin typeface="汉仪魏碑简" pitchFamily="49" charset="-122"/>
                <a:ea typeface="汉仪魏碑简" pitchFamily="49" charset="-122"/>
              </a:rPr>
              <a:t>进一步提炼论点</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六、需要注意的问题</a:t>
            </a:r>
            <a:endParaRPr lang="zh-CN" altLang="en-US" sz="2800" b="1"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1.</a:t>
            </a:r>
            <a:r>
              <a:rPr lang="zh-CN" altLang="en-US" sz="2400" smtClean="0">
                <a:latin typeface="汉仪魏碑简" pitchFamily="49" charset="-122"/>
                <a:ea typeface="汉仪魏碑简" pitchFamily="49" charset="-122"/>
              </a:rPr>
              <a:t>注意过渡。</a:t>
            </a:r>
            <a:endParaRPr lang="zh-CN" altLang="en-US" sz="240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2.完善整体。</a:t>
            </a:r>
            <a:endParaRPr lang="en-US" altLang="zh-CN"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3.语言的修改。</a:t>
            </a:r>
            <a:endParaRPr lang="en-US" altLang="zh-CN"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17567" y="260648"/>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第一章  应用写作基础知识</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85066" y="908720"/>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第二节  应用文写作基础</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716959" y="1916832"/>
            <a:ext cx="8031506" cy="4216539"/>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一、应用文的主题</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主题又称主旨，是指通过文章的全部内容所表达出来的写作意图或中心思想。它是文章的灵魂。</a:t>
            </a:r>
            <a:endParaRPr lang="zh-CN" altLang="en-US"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撰写应用文对主题有以下要求：</a:t>
            </a:r>
            <a:r>
              <a:rPr lang="en-US" altLang="zh-CN" sz="2400" dirty="0" smtClean="0">
                <a:latin typeface="汉仪魏碑简" pitchFamily="49" charset="-122"/>
                <a:ea typeface="汉仪魏碑简" pitchFamily="49" charset="-122"/>
              </a:rPr>
              <a:t>   </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smtClean="0">
                <a:latin typeface="汉仪魏碑简" pitchFamily="49" charset="-122"/>
                <a:ea typeface="汉仪魏碑简" pitchFamily="49" charset="-122"/>
              </a:rPr>
              <a:t>正确  </a:t>
            </a:r>
            <a:r>
              <a:rPr lang="en-US" altLang="zh-CN" sz="2400" dirty="0" smtClean="0">
                <a:latin typeface="汉仪魏碑简" pitchFamily="49" charset="-122"/>
                <a:ea typeface="汉仪魏碑简" pitchFamily="49" charset="-122"/>
              </a:rPr>
              <a:t>2.</a:t>
            </a:r>
            <a:r>
              <a:rPr lang="zh-CN" altLang="en-US" sz="2400" dirty="0" smtClean="0">
                <a:latin typeface="汉仪魏碑简" pitchFamily="49" charset="-122"/>
                <a:ea typeface="汉仪魏碑简" pitchFamily="49" charset="-122"/>
              </a:rPr>
              <a:t>集中  </a:t>
            </a:r>
            <a:r>
              <a:rPr lang="en-US" altLang="zh-CN" sz="2400" dirty="0" smtClean="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鲜明  </a:t>
            </a:r>
            <a:r>
              <a:rPr lang="en-US" altLang="zh-CN" sz="2400" dirty="0" smtClean="0">
                <a:latin typeface="汉仪魏碑简" pitchFamily="49" charset="-122"/>
                <a:ea typeface="汉仪魏碑简" pitchFamily="49" charset="-122"/>
              </a:rPr>
              <a:t>4.</a:t>
            </a:r>
            <a:r>
              <a:rPr lang="zh-CN" altLang="en-US" sz="2400" dirty="0" smtClean="0">
                <a:latin typeface="汉仪魏碑简" pitchFamily="49" charset="-122"/>
                <a:ea typeface="汉仪魏碑简" pitchFamily="49" charset="-122"/>
              </a:rPr>
              <a:t>深刻</a:t>
            </a:r>
            <a:endParaRPr lang="en-US" altLang="zh-CN" sz="2400" dirty="0" smtClean="0">
              <a:latin typeface="汉仪魏碑简" pitchFamily="49" charset="-122"/>
              <a:ea typeface="汉仪魏碑简" pitchFamily="49" charset="-122"/>
            </a:endParaRPr>
          </a:p>
          <a:p>
            <a:pPr algn="l"/>
            <a:endParaRPr lang="en-US" altLang="zh-CN" sz="2400" dirty="0" smtClean="0">
              <a:latin typeface="汉仪魏碑简" pitchFamily="49" charset="-122"/>
              <a:ea typeface="汉仪魏碑简" pitchFamily="49" charset="-122"/>
            </a:endParaRPr>
          </a:p>
          <a:p>
            <a:pPr algn="l"/>
            <a:r>
              <a:rPr lang="zh-CN" altLang="en-US" sz="2400" b="1" dirty="0" smtClean="0">
                <a:latin typeface="汉仪魏碑简" pitchFamily="49" charset="-122"/>
                <a:ea typeface="汉仪魏碑简" pitchFamily="49" charset="-122"/>
              </a:rPr>
              <a:t>二、应用文的材料</a:t>
            </a:r>
            <a:endParaRPr lang="en-US" altLang="zh-CN" sz="2400" b="1"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所谓材料是指用来表现主旨的理论依据和事实依据。它是文章的血肉。</a:t>
            </a:r>
            <a:endParaRPr lang="zh-CN" altLang="en-US"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应用文选材的要求：</a:t>
            </a:r>
            <a:r>
              <a:rPr lang="en-US" altLang="zh-CN" sz="2400" dirty="0" smtClean="0">
                <a:latin typeface="汉仪魏碑简" pitchFamily="49" charset="-122"/>
                <a:ea typeface="汉仪魏碑简" pitchFamily="49" charset="-122"/>
              </a:rPr>
              <a:t>     </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smtClean="0">
                <a:latin typeface="汉仪魏碑简" pitchFamily="49" charset="-122"/>
                <a:ea typeface="汉仪魏碑简" pitchFamily="49" charset="-122"/>
              </a:rPr>
              <a:t>确实 </a:t>
            </a:r>
            <a:r>
              <a:rPr lang="en-US" altLang="zh-CN" sz="2400" dirty="0" smtClean="0">
                <a:latin typeface="汉仪魏碑简" pitchFamily="49" charset="-122"/>
                <a:ea typeface="汉仪魏碑简" pitchFamily="49" charset="-122"/>
              </a:rPr>
              <a:t> 2.</a:t>
            </a:r>
            <a:r>
              <a:rPr lang="zh-CN" altLang="en-US" sz="2400" dirty="0" smtClean="0">
                <a:latin typeface="汉仪魏碑简" pitchFamily="49" charset="-122"/>
                <a:ea typeface="汉仪魏碑简" pitchFamily="49" charset="-122"/>
              </a:rPr>
              <a:t>典型  </a:t>
            </a:r>
            <a:r>
              <a:rPr lang="en-US" altLang="zh-CN" sz="2400" dirty="0" smtClean="0">
                <a:latin typeface="汉仪魏碑简" pitchFamily="49" charset="-122"/>
                <a:ea typeface="汉仪魏碑简" pitchFamily="49" charset="-122"/>
              </a:rPr>
              <a:t>3.</a:t>
            </a:r>
            <a:r>
              <a:rPr lang="zh-CN" altLang="en-US" sz="2400" dirty="0" smtClean="0">
                <a:latin typeface="汉仪魏碑简" pitchFamily="49" charset="-122"/>
                <a:ea typeface="汉仪魏碑简" pitchFamily="49" charset="-122"/>
              </a:rPr>
              <a:t>新颖  </a:t>
            </a:r>
            <a:r>
              <a:rPr lang="en-US" altLang="zh-CN" sz="2400" dirty="0" smtClean="0">
                <a:latin typeface="汉仪魏碑简" pitchFamily="49" charset="-122"/>
                <a:ea typeface="汉仪魏碑简" pitchFamily="49" charset="-122"/>
              </a:rPr>
              <a:t>4.</a:t>
            </a:r>
            <a:r>
              <a:rPr lang="zh-CN" altLang="en-US" sz="2400" dirty="0" smtClean="0">
                <a:latin typeface="汉仪魏碑简" pitchFamily="49" charset="-122"/>
                <a:ea typeface="汉仪魏碑简" pitchFamily="49" charset="-122"/>
              </a:rPr>
              <a:t>切题 </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第五章  学术文书</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691809" y="764824"/>
            <a:ext cx="5965268"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第三节  工科毕业设计报告</a:t>
            </a:r>
            <a:endParaRPr lang="zh-CN" altLang="en-US"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11560" y="1556792"/>
            <a:ext cx="8496944" cy="539496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一</a:t>
            </a:r>
            <a:r>
              <a:rPr lang="zh-CN" altLang="en-US" sz="2800" b="1" dirty="0" smtClean="0">
                <a:latin typeface="汉仪魏碑简" pitchFamily="49" charset="-122"/>
                <a:ea typeface="汉仪魏碑简" pitchFamily="49" charset="-122"/>
              </a:rPr>
              <a:t>、工科毕业设计报告的概念和要求</a:t>
            </a:r>
            <a:endParaRPr lang="zh-CN" altLang="en-US" sz="2800" b="1" dirty="0" smtClean="0">
              <a:latin typeface="汉仪魏碑简" pitchFamily="49" charset="-122"/>
              <a:ea typeface="汉仪魏碑简" pitchFamily="49" charset="-122"/>
            </a:endParaRPr>
          </a:p>
          <a:p>
            <a:pPr algn="l"/>
            <a:r>
              <a:rPr lang="en-US" altLang="zh-CN" sz="2800" b="1"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概念：工科毕业设计报告是工科大学生综合运用</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已学理论表述其工程设计情况的应用文。</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要求：</a:t>
            </a:r>
            <a:endParaRPr sz="2400" dirty="0" smtClean="0">
              <a:latin typeface="汉仪魏碑简" pitchFamily="49" charset="-122"/>
              <a:ea typeface="汉仪魏碑简" pitchFamily="49" charset="-122"/>
            </a:endParaRPr>
          </a:p>
          <a:p>
            <a:pPr algn="l"/>
            <a:r>
              <a:rPr sz="2400" dirty="0" smtClean="0">
                <a:latin typeface="汉仪魏碑简" pitchFamily="49" charset="-122"/>
                <a:ea typeface="汉仪魏碑简" pitchFamily="49" charset="-122"/>
              </a:rPr>
              <a:t>          </a:t>
            </a:r>
            <a:r>
              <a:rPr lang="zh-CN" sz="2400" dirty="0" smtClean="0">
                <a:latin typeface="汉仪魏碑简" pitchFamily="49" charset="-122"/>
                <a:ea typeface="汉仪魏碑简" pitchFamily="49" charset="-122"/>
              </a:rPr>
              <a:t>①</a:t>
            </a:r>
            <a:r>
              <a:rPr sz="2400" dirty="0" smtClean="0">
                <a:latin typeface="汉仪魏碑简" pitchFamily="49" charset="-122"/>
                <a:ea typeface="汉仪魏碑简" pitchFamily="49" charset="-122"/>
              </a:rPr>
              <a:t>考查运用原理（机械、电子、计算机）的能力。</a:t>
            </a:r>
            <a:endParaRPr sz="2400" dirty="0" smtClean="0">
              <a:latin typeface="汉仪魏碑简" pitchFamily="49" charset="-122"/>
              <a:ea typeface="汉仪魏碑简" pitchFamily="49" charset="-122"/>
            </a:endParaRPr>
          </a:p>
          <a:p>
            <a:pPr algn="l"/>
            <a:r>
              <a:rPr sz="2400" dirty="0" smtClean="0">
                <a:latin typeface="汉仪魏碑简" pitchFamily="49" charset="-122"/>
                <a:ea typeface="汉仪魏碑简" pitchFamily="49" charset="-122"/>
              </a:rPr>
              <a:t>          </a:t>
            </a:r>
            <a:r>
              <a:rPr lang="zh-CN" sz="2400" dirty="0" smtClean="0">
                <a:latin typeface="汉仪魏碑简" pitchFamily="49" charset="-122"/>
                <a:ea typeface="汉仪魏碑简" pitchFamily="49" charset="-122"/>
              </a:rPr>
              <a:t>②</a:t>
            </a:r>
            <a:r>
              <a:rPr sz="2400" dirty="0" smtClean="0">
                <a:latin typeface="汉仪魏碑简" pitchFamily="49" charset="-122"/>
                <a:ea typeface="汉仪魏碑简" pitchFamily="49" charset="-122"/>
              </a:rPr>
              <a:t>考查查阅资料、工程手册等方面的能力。</a:t>
            </a:r>
            <a:endParaRPr sz="2400" dirty="0" smtClean="0">
              <a:latin typeface="汉仪魏碑简" pitchFamily="49" charset="-122"/>
              <a:ea typeface="汉仪魏碑简" pitchFamily="49" charset="-122"/>
            </a:endParaRPr>
          </a:p>
          <a:p>
            <a:pPr algn="l"/>
            <a:r>
              <a:rPr sz="2400" dirty="0" smtClean="0">
                <a:latin typeface="汉仪魏碑简" pitchFamily="49" charset="-122"/>
                <a:ea typeface="汉仪魏碑简" pitchFamily="49" charset="-122"/>
              </a:rPr>
              <a:t>          </a:t>
            </a:r>
            <a:r>
              <a:rPr lang="zh-CN" sz="2400" dirty="0" smtClean="0">
                <a:latin typeface="汉仪魏碑简" pitchFamily="49" charset="-122"/>
                <a:ea typeface="汉仪魏碑简" pitchFamily="49" charset="-122"/>
              </a:rPr>
              <a:t>③</a:t>
            </a:r>
            <a:r>
              <a:rPr sz="2400" dirty="0" smtClean="0">
                <a:latin typeface="汉仪魏碑简" pitchFamily="49" charset="-122"/>
                <a:ea typeface="汉仪魏碑简" pitchFamily="49" charset="-122"/>
              </a:rPr>
              <a:t>考查绘制图纸的能力。</a:t>
            </a:r>
            <a:endParaRPr sz="2400" dirty="0" smtClean="0">
              <a:latin typeface="汉仪魏碑简" pitchFamily="49" charset="-122"/>
              <a:ea typeface="汉仪魏碑简" pitchFamily="49" charset="-122"/>
            </a:endParaRPr>
          </a:p>
          <a:p>
            <a:pPr algn="l"/>
            <a:r>
              <a:rPr sz="2400" dirty="0" smtClean="0">
                <a:latin typeface="汉仪魏碑简" pitchFamily="49" charset="-122"/>
                <a:ea typeface="汉仪魏碑简" pitchFamily="49" charset="-122"/>
              </a:rPr>
              <a:t>          </a:t>
            </a:r>
            <a:r>
              <a:rPr lang="zh-CN" sz="2400" dirty="0" smtClean="0">
                <a:latin typeface="汉仪魏碑简" pitchFamily="49" charset="-122"/>
                <a:ea typeface="汉仪魏碑简" pitchFamily="49" charset="-122"/>
              </a:rPr>
              <a:t>④</a:t>
            </a:r>
            <a:r>
              <a:rPr sz="2400" dirty="0" smtClean="0">
                <a:latin typeface="汉仪魏碑简" pitchFamily="49" charset="-122"/>
                <a:ea typeface="汉仪魏碑简" pitchFamily="49" charset="-122"/>
              </a:rPr>
              <a:t>考查分析模型数据的能力。</a:t>
            </a:r>
            <a:endParaRPr sz="2400" dirty="0" smtClean="0">
              <a:latin typeface="汉仪魏碑简" pitchFamily="49" charset="-122"/>
              <a:ea typeface="汉仪魏碑简" pitchFamily="49" charset="-122"/>
            </a:endParaRPr>
          </a:p>
          <a:p>
            <a:pPr algn="l"/>
            <a:r>
              <a:rPr sz="2400" dirty="0" smtClean="0">
                <a:latin typeface="汉仪魏碑简" pitchFamily="49" charset="-122"/>
                <a:ea typeface="汉仪魏碑简" pitchFamily="49" charset="-122"/>
              </a:rPr>
              <a:t>          </a:t>
            </a:r>
            <a:r>
              <a:rPr lang="zh-CN" sz="2400" dirty="0" smtClean="0">
                <a:latin typeface="汉仪魏碑简" pitchFamily="49" charset="-122"/>
                <a:ea typeface="汉仪魏碑简" pitchFamily="49" charset="-122"/>
              </a:rPr>
              <a:t>⑤</a:t>
            </a:r>
            <a:r>
              <a:rPr sz="2400" dirty="0" smtClean="0">
                <a:latin typeface="汉仪魏碑简" pitchFamily="49" charset="-122"/>
                <a:ea typeface="汉仪魏碑简" pitchFamily="49" charset="-122"/>
              </a:rPr>
              <a:t>考查实验工作的能力。</a:t>
            </a:r>
            <a:endParaRPr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二、工科毕业设计报告的写作</a:t>
            </a:r>
            <a:endParaRPr lang="zh-CN" altLang="en-US" sz="2800" b="1"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设计原理的表述。</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zh-CN" altLang="en-US" sz="2400" dirty="0">
                <a:latin typeface="汉仪魏碑简" pitchFamily="49" charset="-122"/>
                <a:ea typeface="汉仪魏碑简" pitchFamily="49" charset="-122"/>
              </a:rPr>
              <a:t>工程的特点或产品的性能表述。</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a:t>
            </a:r>
            <a:endParaRPr lang="en-US" altLang="zh-CN" sz="2400" dirty="0" smtClean="0">
              <a:latin typeface="汉仪魏碑简" pitchFamily="49" charset="-122"/>
              <a:ea typeface="汉仪魏碑简" pitchFamily="49" charset="-122"/>
            </a:endParaRPr>
          </a:p>
          <a:p>
            <a:pPr algn="l"/>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smtClean="0">
                <a:solidFill>
                  <a:srgbClr val="FF3300"/>
                </a:solidFill>
                <a:latin typeface="汉仪竹节体简" pitchFamily="49" charset="-122"/>
                <a:ea typeface="汉仪竹节体简" pitchFamily="49" charset="-122"/>
              </a:rPr>
              <a:t>第六章 条据 便笺</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547664" y="785144"/>
            <a:ext cx="5965268" cy="720725"/>
          </a:xfrm>
          <a:prstGeom prst="roundRect">
            <a:avLst>
              <a:gd name="adj" fmla="val 42181"/>
            </a:avLst>
          </a:prstGeom>
          <a:noFill/>
          <a:ln w="9525">
            <a:noFill/>
          </a:ln>
        </p:spPr>
        <p:txBody>
          <a:bodyPr wrap="none" anchor="ctr"/>
          <a:lstStyle/>
          <a:p>
            <a:pPr lvl="0" algn="ctr"/>
            <a:r>
              <a:rPr lang="zh-CN" altLang="en-US" sz="3600" b="1" dirty="0" smtClean="0">
                <a:solidFill>
                  <a:srgbClr val="000000"/>
                </a:solidFill>
                <a:latin typeface="汉仪魏碑简" pitchFamily="49" charset="-122"/>
                <a:ea typeface="汉仪魏碑简" pitchFamily="49" charset="-122"/>
              </a:rPr>
              <a:t>第一节 便 条</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11560" y="1556792"/>
            <a:ext cx="8496944" cy="466344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cs typeface="+mn-ea"/>
              </a:rPr>
              <a:t>一、便条的定义和种类</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定义：便条也是书信的一种形式。是指人们在日常事务 </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交往中出具给对方作为说明某个问题的简便字条。</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特点：内容简短。</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种类：主要有请假条、留言条、托事条等。  </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cs typeface="+mn-ea"/>
              </a:rPr>
              <a:t>二、便条的格式与写法</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1．标题。  2．称呼。  3．正文。   4．落款。</a:t>
            </a:r>
            <a:endParaRPr lang="zh-CN" altLang="en-US" sz="2400" dirty="0">
              <a:latin typeface="汉仪魏碑简" pitchFamily="49" charset="-122"/>
              <a:ea typeface="汉仪魏碑简" pitchFamily="49" charset="-122"/>
            </a:endParaRPr>
          </a:p>
          <a:p>
            <a:pPr algn="l"/>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cs typeface="+mn-ea"/>
              </a:rPr>
              <a:t>三、便条的写作要求</a:t>
            </a:r>
            <a:endParaRPr lang="zh-CN" altLang="en-US" sz="2800" b="1" dirty="0">
              <a:latin typeface="汉仪魏碑简" pitchFamily="49" charset="-122"/>
              <a:ea typeface="汉仪魏碑简" pitchFamily="49" charset="-122"/>
              <a:cs typeface="+mn-ea"/>
            </a:endParaRPr>
          </a:p>
          <a:p>
            <a:pPr algn="l"/>
            <a:r>
              <a:rPr lang="zh-CN" altLang="en-US" sz="2400" dirty="0">
                <a:latin typeface="汉仪魏碑简" pitchFamily="49" charset="-122"/>
                <a:ea typeface="汉仪魏碑简" pitchFamily="49" charset="-122"/>
              </a:rPr>
              <a:t>     1．语言表达要简练达意，一条一纸。</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2．用语要礼貌得体，多用敬词和商讨的语气。</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27140" y="188640"/>
            <a:ext cx="7239000" cy="563562"/>
          </a:xfrm>
        </p:spPr>
        <p:txBody>
          <a:bodyPr vert="horz" wrap="square" anchor="ctr"/>
          <a:lstStyle/>
          <a:p>
            <a:pPr algn="ctr" eaLnBrk="1" hangingPunct="1"/>
            <a:r>
              <a:rPr lang="zh-CN" altLang="en-US" sz="4000" b="0" dirty="0" smtClean="0">
                <a:solidFill>
                  <a:srgbClr val="FF3300"/>
                </a:solidFill>
                <a:latin typeface="汉仪竹节体简" pitchFamily="49" charset="-122"/>
                <a:ea typeface="汉仪竹节体简" pitchFamily="49" charset="-122"/>
              </a:rPr>
              <a:t>第六章 条据 便笺</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547664" y="785144"/>
            <a:ext cx="5965268" cy="720725"/>
          </a:xfrm>
          <a:prstGeom prst="roundRect">
            <a:avLst>
              <a:gd name="adj" fmla="val 42181"/>
            </a:avLst>
          </a:prstGeom>
          <a:noFill/>
          <a:ln w="9525">
            <a:noFill/>
          </a:ln>
        </p:spPr>
        <p:txBody>
          <a:bodyPr wrap="none" anchor="ctr"/>
          <a:lstStyle/>
          <a:p>
            <a:pPr lvl="0" algn="ctr"/>
            <a:r>
              <a:rPr lang="zh-CN" altLang="en-US" sz="3600" b="1" dirty="0" smtClean="0">
                <a:solidFill>
                  <a:srgbClr val="000000"/>
                </a:solidFill>
                <a:latin typeface="汉仪魏碑简" pitchFamily="49" charset="-122"/>
                <a:ea typeface="汉仪魏碑简" pitchFamily="49" charset="-122"/>
              </a:rPr>
              <a:t>第二节  凭据条</a:t>
            </a:r>
            <a:endParaRPr lang="zh-CN" altLang="en-US" sz="3600" b="1" dirty="0" smtClean="0">
              <a:solidFill>
                <a:srgbClr val="000000"/>
              </a:solidFill>
              <a:latin typeface="汉仪魏碑简" pitchFamily="49" charset="-122"/>
              <a:ea typeface="汉仪魏碑简" pitchFamily="49" charset="-122"/>
            </a:endParaRPr>
          </a:p>
        </p:txBody>
      </p:sp>
      <p:sp>
        <p:nvSpPr>
          <p:cNvPr id="2" name="TextBox 1"/>
          <p:cNvSpPr txBox="1"/>
          <p:nvPr/>
        </p:nvSpPr>
        <p:spPr>
          <a:xfrm>
            <a:off x="611560" y="1556792"/>
            <a:ext cx="8496944" cy="502920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cs typeface="+mn-ea"/>
              </a:rPr>
              <a:t>一、凭据条的定义和种类</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定义： 凭据条即凭证性条据。是指写条据的人出具给对 </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方作为凭证的字条，往往与经济活动有关。</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种类：</a:t>
            </a:r>
            <a:r>
              <a:rPr lang="zh-CN" altLang="en-US" sz="2400" dirty="0">
                <a:latin typeface="汉仪魏碑简" pitchFamily="49" charset="-122"/>
                <a:ea typeface="汉仪魏碑简" pitchFamily="49" charset="-122"/>
                <a:sym typeface="+mn-ea"/>
              </a:rPr>
              <a:t>常见的有借条、收条、领条、欠条等。</a:t>
            </a:r>
            <a:endParaRPr lang="zh-CN" altLang="en-US" sz="2400" dirty="0">
              <a:latin typeface="汉仪魏碑简" pitchFamily="49" charset="-122"/>
              <a:ea typeface="汉仪魏碑简" pitchFamily="49" charset="-122"/>
              <a:sym typeface="+mn-ea"/>
            </a:endParaRPr>
          </a:p>
          <a:p>
            <a:pPr algn="l"/>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cs typeface="+mn-ea"/>
              </a:rPr>
              <a:t>二、</a:t>
            </a:r>
            <a:r>
              <a:rPr lang="zh-CN" altLang="en-US" sz="2800" b="1" dirty="0">
                <a:latin typeface="汉仪魏碑简" pitchFamily="49" charset="-122"/>
                <a:ea typeface="汉仪魏碑简" pitchFamily="49" charset="-122"/>
                <a:cs typeface="+mn-ea"/>
                <a:sym typeface="+mn-ea"/>
              </a:rPr>
              <a:t>凭据条</a:t>
            </a:r>
            <a:r>
              <a:rPr lang="zh-CN" altLang="en-US" sz="2800" b="1" dirty="0">
                <a:latin typeface="汉仪魏碑简" pitchFamily="49" charset="-122"/>
                <a:ea typeface="汉仪魏碑简" pitchFamily="49" charset="-122"/>
                <a:cs typeface="+mn-ea"/>
              </a:rPr>
              <a:t>的格式与写法</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1．标题    2．正文    </a:t>
            </a:r>
            <a:r>
              <a:rPr lang="en-US" altLang="zh-CN" sz="2400" dirty="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．落款</a:t>
            </a:r>
            <a:endParaRPr lang="zh-CN" altLang="en-US" sz="2400" dirty="0">
              <a:latin typeface="汉仪魏碑简" pitchFamily="49" charset="-122"/>
              <a:ea typeface="汉仪魏碑简" pitchFamily="49" charset="-122"/>
            </a:endParaRPr>
          </a:p>
          <a:p>
            <a:pPr algn="l"/>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cs typeface="+mn-ea"/>
              </a:rPr>
              <a:t>三、</a:t>
            </a:r>
            <a:r>
              <a:rPr lang="zh-CN" altLang="en-US" sz="2800" b="1" dirty="0">
                <a:latin typeface="汉仪魏碑简" pitchFamily="49" charset="-122"/>
                <a:ea typeface="汉仪魏碑简" pitchFamily="49" charset="-122"/>
                <a:cs typeface="+mn-ea"/>
                <a:sym typeface="+mn-ea"/>
              </a:rPr>
              <a:t>凭据条</a:t>
            </a:r>
            <a:r>
              <a:rPr lang="zh-CN" altLang="en-US" sz="2800" b="1" dirty="0">
                <a:latin typeface="汉仪魏碑简" pitchFamily="49" charset="-122"/>
                <a:ea typeface="汉仪魏碑简" pitchFamily="49" charset="-122"/>
                <a:cs typeface="+mn-ea"/>
              </a:rPr>
              <a:t>的写作要求</a:t>
            </a:r>
            <a:endParaRPr lang="zh-CN" altLang="en-US" sz="2800" b="1" dirty="0">
              <a:latin typeface="汉仪魏碑简" pitchFamily="49" charset="-122"/>
              <a:ea typeface="汉仪魏碑简" pitchFamily="49" charset="-122"/>
              <a:cs typeface="+mn-ea"/>
            </a:endParaRPr>
          </a:p>
          <a:p>
            <a:pPr algn="l"/>
            <a:r>
              <a:rPr lang="zh-CN" altLang="en-US" sz="2400" dirty="0">
                <a:latin typeface="汉仪魏碑简" pitchFamily="49" charset="-122"/>
                <a:ea typeface="汉仪魏碑简" pitchFamily="49" charset="-122"/>
              </a:rPr>
              <a:t>     1．字迹要端正清楚，要用钢笔或毛笔书写。</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2．写清各要素，不宜涂改。</a:t>
            </a:r>
            <a:endParaRPr lang="zh-CN" altLang="en-US" sz="2400" dirty="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3. 忌使用同音同义字。姓名不要用同音同义字、多义字</a:t>
            </a:r>
            <a:endParaRPr lang="en-US" altLang="zh-CN" sz="2400" dirty="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代替，否则容易发生责任不清的纠纷。</a:t>
            </a:r>
            <a:endParaRPr lang="en-US" altLang="zh-CN" sz="2400" dirty="0">
              <a:latin typeface="汉仪魏碑简" pitchFamily="49" charset="-122"/>
              <a:ea typeface="汉仪魏碑简" pitchFamily="49"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ctrTitle"/>
          </p:nvPr>
        </p:nvSpPr>
        <p:spPr/>
        <p:txBody>
          <a:bodyPr vert="horz" wrap="square" anchor="ctr"/>
          <a:lstStyle/>
          <a:p>
            <a:pPr defTabSz="914400" eaLnBrk="1" hangingPunct="1">
              <a:buNone/>
            </a:pPr>
            <a:r>
              <a:rPr lang="zh-CN" altLang="en-US" sz="3600" kern="1200" baseline="0" dirty="0">
                <a:solidFill>
                  <a:schemeClr val="tx1"/>
                </a:solidFill>
                <a:latin typeface="Arial" charset="0"/>
                <a:ea typeface="隶书" charset="-122"/>
              </a:rPr>
              <a:t>感谢您的关注</a:t>
            </a:r>
            <a:endParaRPr lang="en-US" altLang="x-none" sz="3600" kern="1200" baseline="0" dirty="0">
              <a:solidFill>
                <a:schemeClr val="tx1"/>
              </a:solidFill>
              <a:latin typeface="Arial" charset="0"/>
              <a:ea typeface="隶书"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17567" y="260648"/>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第一章  应用写作基础知识</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85066" y="908720"/>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第二节  应用文写作基础</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45912" y="1655931"/>
            <a:ext cx="8390583" cy="454152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三、应用文的</a:t>
            </a:r>
            <a:r>
              <a:rPr lang="zh-CN" altLang="en-US" sz="2800" b="1" dirty="0" smtClean="0">
                <a:latin typeface="汉仪魏碑简" pitchFamily="49" charset="-122"/>
                <a:ea typeface="汉仪魏碑简" pitchFamily="49" charset="-122"/>
              </a:rPr>
              <a:t>结构</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一）结构的定义</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结构</a:t>
            </a:r>
            <a:r>
              <a:rPr lang="zh-CN" altLang="en-US" sz="2400" dirty="0">
                <a:latin typeface="汉仪魏碑简" pitchFamily="49" charset="-122"/>
                <a:ea typeface="汉仪魏碑简" pitchFamily="49" charset="-122"/>
              </a:rPr>
              <a:t>是指文章的组织形式和内部构造。它是文章的骨骼。</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二）安排结构的原则</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结构要为主旨服务</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结构要正确反映事物的客观规律</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结构要适合不同文体的特点</a:t>
            </a:r>
            <a:endParaRPr lang="en-US" altLang="zh-CN" sz="2400"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4</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结构要完整和谐</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三）结构的内容</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开头与结尾</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层次与段落</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过渡与</a:t>
            </a:r>
            <a:r>
              <a:rPr lang="zh-CN" altLang="en-US" sz="2400" dirty="0" smtClean="0">
                <a:latin typeface="汉仪魏碑简" pitchFamily="49" charset="-122"/>
                <a:ea typeface="汉仪魏碑简" pitchFamily="49" charset="-122"/>
              </a:rPr>
              <a:t>照应</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17567" y="260648"/>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第一章  应用写作基础知识</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85066" y="908720"/>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第二节  应用文写作基础</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45913" y="1655931"/>
            <a:ext cx="8031506" cy="4955203"/>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四、应用文的</a:t>
            </a:r>
            <a:r>
              <a:rPr lang="zh-CN" altLang="en-US" sz="2800" b="1" dirty="0" smtClean="0">
                <a:latin typeface="汉仪魏碑简" pitchFamily="49" charset="-122"/>
                <a:ea typeface="汉仪魏碑简" pitchFamily="49" charset="-122"/>
              </a:rPr>
              <a:t>语言</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（一</a:t>
            </a:r>
            <a:r>
              <a:rPr lang="zh-CN" altLang="en-US" sz="2400" dirty="0">
                <a:latin typeface="汉仪魏碑简" pitchFamily="49" charset="-122"/>
                <a:ea typeface="汉仪魏碑简" pitchFamily="49" charset="-122"/>
              </a:rPr>
              <a:t>）应用文语言的表述</a:t>
            </a:r>
            <a:r>
              <a:rPr lang="zh-CN" altLang="en-US" sz="2400" dirty="0" smtClean="0">
                <a:latin typeface="汉仪魏碑简" pitchFamily="49" charset="-122"/>
                <a:ea typeface="汉仪魏碑简" pitchFamily="49" charset="-122"/>
              </a:rPr>
              <a:t>要求</a:t>
            </a:r>
            <a:endParaRPr lang="en-US" altLang="zh-CN" sz="2400" dirty="0" smtClean="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应用文的语言表述，要求尽量做到：严谨庄重、恰当准确、朴实得体、简明生动</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二）应用文专用语</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称</a:t>
            </a:r>
            <a:r>
              <a:rPr lang="zh-CN" altLang="en-US" sz="2400" dirty="0" smtClean="0">
                <a:latin typeface="汉仪魏碑简" pitchFamily="49" charset="-122"/>
                <a:ea typeface="汉仪魏碑简" pitchFamily="49" charset="-122"/>
              </a:rPr>
              <a:t>谓词</a:t>
            </a:r>
            <a:r>
              <a:rPr lang="zh-CN" altLang="en-US"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领叙</a:t>
            </a:r>
            <a:r>
              <a:rPr lang="zh-CN" altLang="en-US" sz="2400" dirty="0" smtClean="0">
                <a:latin typeface="汉仪魏碑简" pitchFamily="49" charset="-122"/>
                <a:ea typeface="汉仪魏碑简" pitchFamily="49" charset="-122"/>
              </a:rPr>
              <a:t>词</a:t>
            </a:r>
            <a:r>
              <a:rPr lang="zh-CN" altLang="en-US"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追叙</a:t>
            </a:r>
            <a:r>
              <a:rPr lang="zh-CN" altLang="en-US" sz="2400" dirty="0" smtClean="0">
                <a:latin typeface="汉仪魏碑简" pitchFamily="49" charset="-122"/>
                <a:ea typeface="汉仪魏碑简" pitchFamily="49" charset="-122"/>
              </a:rPr>
              <a:t>词 </a:t>
            </a:r>
            <a:r>
              <a:rPr lang="en-US" altLang="zh-CN" sz="2400" dirty="0" smtClean="0">
                <a:latin typeface="汉仪魏碑简" pitchFamily="49" charset="-122"/>
                <a:ea typeface="汉仪魏碑简" pitchFamily="49" charset="-122"/>
              </a:rPr>
              <a:t>4.</a:t>
            </a:r>
            <a:r>
              <a:rPr lang="zh-CN" altLang="en-US" sz="2400" dirty="0">
                <a:latin typeface="汉仪魏碑简" pitchFamily="49" charset="-122"/>
                <a:ea typeface="汉仪魏碑简" pitchFamily="49" charset="-122"/>
              </a:rPr>
              <a:t>承转</a:t>
            </a:r>
            <a:r>
              <a:rPr lang="zh-CN" altLang="en-US" sz="2400" dirty="0" smtClean="0">
                <a:latin typeface="汉仪魏碑简" pitchFamily="49" charset="-122"/>
                <a:ea typeface="汉仪魏碑简" pitchFamily="49" charset="-122"/>
              </a:rPr>
              <a:t>词</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祈请</a:t>
            </a:r>
            <a:r>
              <a:rPr lang="zh-CN" altLang="en-US" sz="2400" dirty="0" smtClean="0">
                <a:latin typeface="汉仪魏碑简" pitchFamily="49" charset="-122"/>
                <a:ea typeface="汉仪魏碑简" pitchFamily="49" charset="-122"/>
              </a:rPr>
              <a:t>词</a:t>
            </a:r>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6</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商洽</a:t>
            </a:r>
            <a:r>
              <a:rPr lang="zh-CN" altLang="en-US" sz="2400" dirty="0" smtClean="0">
                <a:latin typeface="汉仪魏碑简" pitchFamily="49" charset="-122"/>
                <a:ea typeface="汉仪魏碑简" pitchFamily="49" charset="-122"/>
              </a:rPr>
              <a:t>词 </a:t>
            </a:r>
            <a:r>
              <a:rPr lang="en-US" altLang="zh-CN" sz="2400" dirty="0">
                <a:latin typeface="汉仪魏碑简" pitchFamily="49" charset="-122"/>
                <a:ea typeface="汉仪魏碑简" pitchFamily="49" charset="-122"/>
              </a:rPr>
              <a:t>7.</a:t>
            </a:r>
            <a:r>
              <a:rPr lang="zh-CN" altLang="en-US" sz="2400" dirty="0">
                <a:latin typeface="汉仪魏碑简" pitchFamily="49" charset="-122"/>
                <a:ea typeface="汉仪魏碑简" pitchFamily="49" charset="-122"/>
              </a:rPr>
              <a:t>受事</a:t>
            </a:r>
            <a:r>
              <a:rPr lang="zh-CN" altLang="en-US" sz="2400" dirty="0" smtClean="0">
                <a:latin typeface="汉仪魏碑简" pitchFamily="49" charset="-122"/>
                <a:ea typeface="汉仪魏碑简" pitchFamily="49" charset="-122"/>
              </a:rPr>
              <a:t>词 </a:t>
            </a:r>
            <a:r>
              <a:rPr lang="en-US" altLang="zh-CN" sz="2400" dirty="0">
                <a:latin typeface="汉仪魏碑简" pitchFamily="49" charset="-122"/>
                <a:ea typeface="汉仪魏碑简" pitchFamily="49" charset="-122"/>
              </a:rPr>
              <a:t>8.</a:t>
            </a:r>
            <a:r>
              <a:rPr lang="zh-CN" altLang="en-US" sz="2400" dirty="0">
                <a:latin typeface="汉仪魏碑简" pitchFamily="49" charset="-122"/>
                <a:ea typeface="汉仪魏碑简" pitchFamily="49" charset="-122"/>
              </a:rPr>
              <a:t>命令</a:t>
            </a:r>
            <a:r>
              <a:rPr lang="zh-CN" altLang="en-US" sz="2400" dirty="0" smtClean="0">
                <a:latin typeface="汉仪魏碑简" pitchFamily="49" charset="-122"/>
                <a:ea typeface="汉仪魏碑简" pitchFamily="49" charset="-122"/>
              </a:rPr>
              <a:t>词</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9</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目的</a:t>
            </a:r>
            <a:r>
              <a:rPr lang="zh-CN" altLang="en-US" sz="2400" dirty="0" smtClean="0">
                <a:latin typeface="汉仪魏碑简" pitchFamily="49" charset="-122"/>
                <a:ea typeface="汉仪魏碑简" pitchFamily="49" charset="-122"/>
              </a:rPr>
              <a:t>词 </a:t>
            </a:r>
            <a:r>
              <a:rPr lang="en-US" altLang="zh-CN" sz="2400" dirty="0" smtClean="0">
                <a:latin typeface="汉仪魏碑简" pitchFamily="49" charset="-122"/>
                <a:ea typeface="汉仪魏碑简" pitchFamily="49" charset="-122"/>
              </a:rPr>
              <a:t>10</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表态</a:t>
            </a:r>
            <a:r>
              <a:rPr lang="zh-CN" altLang="en-US" sz="2400" dirty="0" smtClean="0">
                <a:latin typeface="汉仪魏碑简" pitchFamily="49" charset="-122"/>
                <a:ea typeface="汉仪魏碑简" pitchFamily="49" charset="-122"/>
              </a:rPr>
              <a:t>词 </a:t>
            </a:r>
            <a:r>
              <a:rPr lang="en-US" altLang="zh-CN" sz="2400" dirty="0">
                <a:latin typeface="汉仪魏碑简" pitchFamily="49" charset="-122"/>
                <a:ea typeface="汉仪魏碑简" pitchFamily="49" charset="-122"/>
              </a:rPr>
              <a:t>11.</a:t>
            </a:r>
            <a:r>
              <a:rPr lang="zh-CN" altLang="en-US" sz="2400" dirty="0">
                <a:latin typeface="汉仪魏碑简" pitchFamily="49" charset="-122"/>
                <a:ea typeface="汉仪魏碑简" pitchFamily="49" charset="-122"/>
              </a:rPr>
              <a:t>结尾</a:t>
            </a:r>
            <a:r>
              <a:rPr lang="zh-CN" altLang="en-US" sz="2400" dirty="0" smtClean="0">
                <a:latin typeface="汉仪魏碑简" pitchFamily="49" charset="-122"/>
                <a:ea typeface="汉仪魏碑简" pitchFamily="49" charset="-122"/>
              </a:rPr>
              <a:t>词</a:t>
            </a:r>
            <a:endParaRPr lang="en-US" altLang="zh-CN" sz="2400" dirty="0" smtClean="0">
              <a:latin typeface="汉仪魏碑简" pitchFamily="49" charset="-122"/>
              <a:ea typeface="汉仪魏碑简" pitchFamily="49" charset="-122"/>
            </a:endParaRPr>
          </a:p>
          <a:p>
            <a:pPr algn="l"/>
            <a:r>
              <a:rPr lang="zh-CN" altLang="en-US" sz="2400" b="1" dirty="0">
                <a:latin typeface="汉仪魏碑简" pitchFamily="49" charset="-122"/>
                <a:ea typeface="汉仪魏碑简" pitchFamily="49" charset="-122"/>
              </a:rPr>
              <a:t>五、应用文的表达</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写作</a:t>
            </a:r>
            <a:r>
              <a:rPr lang="zh-CN" altLang="en-US" sz="2400" dirty="0">
                <a:latin typeface="汉仪魏碑简" pitchFamily="49" charset="-122"/>
                <a:ea typeface="汉仪魏碑简" pitchFamily="49" charset="-122"/>
              </a:rPr>
              <a:t>中表达方式主要有五种：叙述、描写、抒情、议论与说明。应用文作为一种实用性的文体</a:t>
            </a:r>
            <a:r>
              <a:rPr lang="zh-CN" altLang="en-US" sz="2400" dirty="0" smtClean="0">
                <a:latin typeface="汉仪魏碑简" pitchFamily="49" charset="-122"/>
                <a:ea typeface="汉仪魏碑简" pitchFamily="49" charset="-122"/>
              </a:rPr>
              <a:t>，它</a:t>
            </a:r>
            <a:r>
              <a:rPr lang="zh-CN" altLang="en-US" sz="2400" dirty="0">
                <a:latin typeface="汉仪魏碑简" pitchFamily="49" charset="-122"/>
                <a:ea typeface="汉仪魏碑简" pitchFamily="49" charset="-122"/>
              </a:rPr>
              <a:t>的表达方式通常只用叙述、议论和说明，至于描写与抒情除了在一些通讯报道、广告语、演讲稿、导游词</a:t>
            </a:r>
            <a:r>
              <a:rPr lang="zh-CN" altLang="en-US" sz="2400" dirty="0" smtClean="0">
                <a:latin typeface="汉仪魏碑简" pitchFamily="49" charset="-122"/>
                <a:ea typeface="汉仪魏碑简" pitchFamily="49" charset="-122"/>
              </a:rPr>
              <a:t>等。</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17567" y="260648"/>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第一章  应用写作基础知识</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85066" y="908720"/>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第二节  应用文写作基础</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45913" y="1655931"/>
            <a:ext cx="8031506" cy="4955203"/>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四、应用文的</a:t>
            </a:r>
            <a:r>
              <a:rPr lang="zh-CN" altLang="en-US" sz="2800" b="1" dirty="0" smtClean="0">
                <a:latin typeface="汉仪魏碑简" pitchFamily="49" charset="-122"/>
                <a:ea typeface="汉仪魏碑简" pitchFamily="49" charset="-122"/>
              </a:rPr>
              <a:t>语言</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（一</a:t>
            </a:r>
            <a:r>
              <a:rPr lang="zh-CN" altLang="en-US" sz="2400" dirty="0">
                <a:latin typeface="汉仪魏碑简" pitchFamily="49" charset="-122"/>
                <a:ea typeface="汉仪魏碑简" pitchFamily="49" charset="-122"/>
              </a:rPr>
              <a:t>）应用文语言的表述</a:t>
            </a:r>
            <a:r>
              <a:rPr lang="zh-CN" altLang="en-US" sz="2400" dirty="0" smtClean="0">
                <a:latin typeface="汉仪魏碑简" pitchFamily="49" charset="-122"/>
                <a:ea typeface="汉仪魏碑简" pitchFamily="49" charset="-122"/>
              </a:rPr>
              <a:t>要求</a:t>
            </a:r>
            <a:endParaRPr lang="en-US" altLang="zh-CN" sz="2400" dirty="0" smtClean="0">
              <a:latin typeface="汉仪魏碑简" pitchFamily="49" charset="-122"/>
              <a:ea typeface="汉仪魏碑简" pitchFamily="49" charset="-122"/>
            </a:endParaRPr>
          </a:p>
          <a:p>
            <a:pPr algn="l"/>
            <a:r>
              <a:rPr lang="zh-CN" altLang="en-US" sz="2400" dirty="0">
                <a:latin typeface="汉仪魏碑简" pitchFamily="49" charset="-122"/>
                <a:ea typeface="汉仪魏碑简" pitchFamily="49" charset="-122"/>
              </a:rPr>
              <a:t>应用文的语言表述，要求尽量做到：严谨庄重、恰当准确、朴实得体、简明生动</a:t>
            </a:r>
            <a:r>
              <a:rPr lang="zh-CN" altLang="en-US" sz="2400" dirty="0" smtClean="0">
                <a:latin typeface="汉仪魏碑简" pitchFamily="49" charset="-122"/>
                <a:ea typeface="汉仪魏碑简" pitchFamily="49" charset="-122"/>
              </a:rPr>
              <a:t>。</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二）应用文专用语</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zh-CN" altLang="en-US" sz="2400" dirty="0">
                <a:latin typeface="汉仪魏碑简" pitchFamily="49" charset="-122"/>
                <a:ea typeface="汉仪魏碑简" pitchFamily="49" charset="-122"/>
              </a:rPr>
              <a:t>称</a:t>
            </a:r>
            <a:r>
              <a:rPr lang="zh-CN" altLang="en-US" sz="2400" dirty="0" smtClean="0">
                <a:latin typeface="汉仪魏碑简" pitchFamily="49" charset="-122"/>
                <a:ea typeface="汉仪魏碑简" pitchFamily="49" charset="-122"/>
              </a:rPr>
              <a:t>谓词</a:t>
            </a:r>
            <a:r>
              <a:rPr lang="zh-CN" altLang="en-US"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2.</a:t>
            </a:r>
            <a:r>
              <a:rPr lang="zh-CN" altLang="en-US" sz="2400" dirty="0">
                <a:latin typeface="汉仪魏碑简" pitchFamily="49" charset="-122"/>
                <a:ea typeface="汉仪魏碑简" pitchFamily="49" charset="-122"/>
              </a:rPr>
              <a:t>领叙</a:t>
            </a:r>
            <a:r>
              <a:rPr lang="zh-CN" altLang="en-US" sz="2400" dirty="0" smtClean="0">
                <a:latin typeface="汉仪魏碑简" pitchFamily="49" charset="-122"/>
                <a:ea typeface="汉仪魏碑简" pitchFamily="49" charset="-122"/>
              </a:rPr>
              <a:t>词</a:t>
            </a:r>
            <a:r>
              <a:rPr lang="zh-CN" altLang="en-US"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3.</a:t>
            </a:r>
            <a:r>
              <a:rPr lang="zh-CN" altLang="en-US" sz="2400" dirty="0">
                <a:latin typeface="汉仪魏碑简" pitchFamily="49" charset="-122"/>
                <a:ea typeface="汉仪魏碑简" pitchFamily="49" charset="-122"/>
              </a:rPr>
              <a:t>追叙</a:t>
            </a:r>
            <a:r>
              <a:rPr lang="zh-CN" altLang="en-US" sz="2400" dirty="0" smtClean="0">
                <a:latin typeface="汉仪魏碑简" pitchFamily="49" charset="-122"/>
                <a:ea typeface="汉仪魏碑简" pitchFamily="49" charset="-122"/>
              </a:rPr>
              <a:t>词 </a:t>
            </a:r>
            <a:r>
              <a:rPr lang="en-US" altLang="zh-CN" sz="2400" dirty="0" smtClean="0">
                <a:latin typeface="汉仪魏碑简" pitchFamily="49" charset="-122"/>
                <a:ea typeface="汉仪魏碑简" pitchFamily="49" charset="-122"/>
              </a:rPr>
              <a:t>4.</a:t>
            </a:r>
            <a:r>
              <a:rPr lang="zh-CN" altLang="en-US" sz="2400" dirty="0">
                <a:latin typeface="汉仪魏碑简" pitchFamily="49" charset="-122"/>
                <a:ea typeface="汉仪魏碑简" pitchFamily="49" charset="-122"/>
              </a:rPr>
              <a:t>承转</a:t>
            </a:r>
            <a:r>
              <a:rPr lang="zh-CN" altLang="en-US" sz="2400" dirty="0" smtClean="0">
                <a:latin typeface="汉仪魏碑简" pitchFamily="49" charset="-122"/>
                <a:ea typeface="汉仪魏碑简" pitchFamily="49" charset="-122"/>
              </a:rPr>
              <a:t>词</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a:t>
            </a:r>
            <a:r>
              <a:rPr lang="zh-CN" altLang="en-US" sz="2400" dirty="0" smtClean="0">
                <a:latin typeface="汉仪魏碑简" pitchFamily="49" charset="-122"/>
                <a:ea typeface="汉仪魏碑简" pitchFamily="49" charset="-122"/>
              </a:rPr>
              <a:t> </a:t>
            </a:r>
            <a:r>
              <a:rPr lang="en-US" altLang="zh-CN" sz="2400" dirty="0">
                <a:latin typeface="汉仪魏碑简" pitchFamily="49" charset="-122"/>
                <a:ea typeface="汉仪魏碑简" pitchFamily="49" charset="-122"/>
              </a:rPr>
              <a:t>5.</a:t>
            </a:r>
            <a:r>
              <a:rPr lang="zh-CN" altLang="en-US" sz="2400" dirty="0">
                <a:latin typeface="汉仪魏碑简" pitchFamily="49" charset="-122"/>
                <a:ea typeface="汉仪魏碑简" pitchFamily="49" charset="-122"/>
              </a:rPr>
              <a:t>祈请</a:t>
            </a:r>
            <a:r>
              <a:rPr lang="zh-CN" altLang="en-US" sz="2400" dirty="0" smtClean="0">
                <a:latin typeface="汉仪魏碑简" pitchFamily="49" charset="-122"/>
                <a:ea typeface="汉仪魏碑简" pitchFamily="49" charset="-122"/>
              </a:rPr>
              <a:t>词</a:t>
            </a:r>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6</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商洽</a:t>
            </a:r>
            <a:r>
              <a:rPr lang="zh-CN" altLang="en-US" sz="2400" dirty="0" smtClean="0">
                <a:latin typeface="汉仪魏碑简" pitchFamily="49" charset="-122"/>
                <a:ea typeface="汉仪魏碑简" pitchFamily="49" charset="-122"/>
              </a:rPr>
              <a:t>词 </a:t>
            </a:r>
            <a:r>
              <a:rPr lang="en-US" altLang="zh-CN" sz="2400" dirty="0">
                <a:latin typeface="汉仪魏碑简" pitchFamily="49" charset="-122"/>
                <a:ea typeface="汉仪魏碑简" pitchFamily="49" charset="-122"/>
              </a:rPr>
              <a:t>7.</a:t>
            </a:r>
            <a:r>
              <a:rPr lang="zh-CN" altLang="en-US" sz="2400" dirty="0">
                <a:latin typeface="汉仪魏碑简" pitchFamily="49" charset="-122"/>
                <a:ea typeface="汉仪魏碑简" pitchFamily="49" charset="-122"/>
              </a:rPr>
              <a:t>受事</a:t>
            </a:r>
            <a:r>
              <a:rPr lang="zh-CN" altLang="en-US" sz="2400" dirty="0" smtClean="0">
                <a:latin typeface="汉仪魏碑简" pitchFamily="49" charset="-122"/>
                <a:ea typeface="汉仪魏碑简" pitchFamily="49" charset="-122"/>
              </a:rPr>
              <a:t>词 </a:t>
            </a:r>
            <a:r>
              <a:rPr lang="en-US" altLang="zh-CN" sz="2400" dirty="0">
                <a:latin typeface="汉仪魏碑简" pitchFamily="49" charset="-122"/>
                <a:ea typeface="汉仪魏碑简" pitchFamily="49" charset="-122"/>
              </a:rPr>
              <a:t>8.</a:t>
            </a:r>
            <a:r>
              <a:rPr lang="zh-CN" altLang="en-US" sz="2400" dirty="0">
                <a:latin typeface="汉仪魏碑简" pitchFamily="49" charset="-122"/>
                <a:ea typeface="汉仪魏碑简" pitchFamily="49" charset="-122"/>
              </a:rPr>
              <a:t>命令</a:t>
            </a:r>
            <a:r>
              <a:rPr lang="zh-CN" altLang="en-US" sz="2400" dirty="0" smtClean="0">
                <a:latin typeface="汉仪魏碑简" pitchFamily="49" charset="-122"/>
                <a:ea typeface="汉仪魏碑简" pitchFamily="49" charset="-122"/>
              </a:rPr>
              <a:t>词</a:t>
            </a:r>
            <a:endParaRPr lang="en-US" altLang="zh-CN" sz="2400" dirty="0" smtClean="0">
              <a:latin typeface="汉仪魏碑简" pitchFamily="49" charset="-122"/>
              <a:ea typeface="汉仪魏碑简" pitchFamily="49" charset="-122"/>
            </a:endParaRPr>
          </a:p>
          <a:p>
            <a:pPr algn="l"/>
            <a:r>
              <a:rPr lang="en-US" altLang="zh-CN" sz="2400" dirty="0">
                <a:latin typeface="汉仪魏碑简" pitchFamily="49" charset="-122"/>
                <a:ea typeface="汉仪魏碑简" pitchFamily="49" charset="-122"/>
              </a:rPr>
              <a:t> </a:t>
            </a:r>
            <a:r>
              <a:rPr lang="en-US" altLang="zh-CN" sz="2400" dirty="0" smtClean="0">
                <a:latin typeface="汉仪魏碑简" pitchFamily="49" charset="-122"/>
                <a:ea typeface="汉仪魏碑简" pitchFamily="49" charset="-122"/>
              </a:rPr>
              <a:t>     9</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目的</a:t>
            </a:r>
            <a:r>
              <a:rPr lang="zh-CN" altLang="en-US" sz="2400" dirty="0" smtClean="0">
                <a:latin typeface="汉仪魏碑简" pitchFamily="49" charset="-122"/>
                <a:ea typeface="汉仪魏碑简" pitchFamily="49" charset="-122"/>
              </a:rPr>
              <a:t>词 </a:t>
            </a:r>
            <a:r>
              <a:rPr lang="en-US" altLang="zh-CN" sz="2400" dirty="0" smtClean="0">
                <a:latin typeface="汉仪魏碑简" pitchFamily="49" charset="-122"/>
                <a:ea typeface="汉仪魏碑简" pitchFamily="49" charset="-122"/>
              </a:rPr>
              <a:t>10</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表态</a:t>
            </a:r>
            <a:r>
              <a:rPr lang="zh-CN" altLang="en-US" sz="2400" dirty="0" smtClean="0">
                <a:latin typeface="汉仪魏碑简" pitchFamily="49" charset="-122"/>
                <a:ea typeface="汉仪魏碑简" pitchFamily="49" charset="-122"/>
              </a:rPr>
              <a:t>词 </a:t>
            </a:r>
            <a:r>
              <a:rPr lang="en-US" altLang="zh-CN" sz="2400" dirty="0">
                <a:latin typeface="汉仪魏碑简" pitchFamily="49" charset="-122"/>
                <a:ea typeface="汉仪魏碑简" pitchFamily="49" charset="-122"/>
              </a:rPr>
              <a:t>11.</a:t>
            </a:r>
            <a:r>
              <a:rPr lang="zh-CN" altLang="en-US" sz="2400" dirty="0">
                <a:latin typeface="汉仪魏碑简" pitchFamily="49" charset="-122"/>
                <a:ea typeface="汉仪魏碑简" pitchFamily="49" charset="-122"/>
              </a:rPr>
              <a:t>结尾</a:t>
            </a:r>
            <a:r>
              <a:rPr lang="zh-CN" altLang="en-US" sz="2400" dirty="0" smtClean="0">
                <a:latin typeface="汉仪魏碑简" pitchFamily="49" charset="-122"/>
                <a:ea typeface="汉仪魏碑简" pitchFamily="49" charset="-122"/>
              </a:rPr>
              <a:t>词</a:t>
            </a:r>
            <a:endParaRPr lang="en-US" altLang="zh-CN" sz="2400" dirty="0" smtClean="0">
              <a:latin typeface="汉仪魏碑简" pitchFamily="49" charset="-122"/>
              <a:ea typeface="汉仪魏碑简" pitchFamily="49" charset="-122"/>
            </a:endParaRPr>
          </a:p>
          <a:p>
            <a:pPr algn="l"/>
            <a:r>
              <a:rPr lang="zh-CN" altLang="en-US" sz="2400" b="1" dirty="0">
                <a:latin typeface="汉仪魏碑简" pitchFamily="49" charset="-122"/>
                <a:ea typeface="汉仪魏碑简" pitchFamily="49" charset="-122"/>
              </a:rPr>
              <a:t>五、应用文的表达</a:t>
            </a:r>
            <a:endParaRPr lang="en-US" altLang="zh-CN" sz="2400"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写作</a:t>
            </a:r>
            <a:r>
              <a:rPr lang="zh-CN" altLang="en-US" sz="2400" dirty="0">
                <a:latin typeface="汉仪魏碑简" pitchFamily="49" charset="-122"/>
                <a:ea typeface="汉仪魏碑简" pitchFamily="49" charset="-122"/>
              </a:rPr>
              <a:t>中表达方式主要有五种：叙述、描写、抒情、议论与说明。应用文作为一种实用性的文体</a:t>
            </a:r>
            <a:r>
              <a:rPr lang="zh-CN" altLang="en-US" sz="2400" dirty="0" smtClean="0">
                <a:latin typeface="汉仪魏碑简" pitchFamily="49" charset="-122"/>
                <a:ea typeface="汉仪魏碑简" pitchFamily="49" charset="-122"/>
              </a:rPr>
              <a:t>，它</a:t>
            </a:r>
            <a:r>
              <a:rPr lang="zh-CN" altLang="en-US" sz="2400" dirty="0">
                <a:latin typeface="汉仪魏碑简" pitchFamily="49" charset="-122"/>
                <a:ea typeface="汉仪魏碑简" pitchFamily="49" charset="-122"/>
              </a:rPr>
              <a:t>的表达方式通常只用叙述、议论和说明，至于描写与抒情除了在一些通讯报道、广告语、演讲稿、导游词</a:t>
            </a:r>
            <a:r>
              <a:rPr lang="zh-CN" altLang="en-US" sz="2400" dirty="0" smtClean="0">
                <a:latin typeface="汉仪魏碑简" pitchFamily="49" charset="-122"/>
                <a:ea typeface="汉仪魏碑简" pitchFamily="49" charset="-122"/>
              </a:rPr>
              <a:t>等。</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17567" y="260648"/>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980728"/>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第一节 党政机关公文概述</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827584" y="1844823"/>
            <a:ext cx="7704856" cy="4708981"/>
          </a:xfrm>
          <a:prstGeom prst="rect">
            <a:avLst/>
          </a:prstGeom>
          <a:noFill/>
        </p:spPr>
        <p:txBody>
          <a:bodyPr wrap="square" rtlCol="0">
            <a:spAutoFit/>
          </a:bodyPr>
          <a:lstStyle/>
          <a:p>
            <a:pPr algn="l"/>
            <a:r>
              <a:rPr lang="zh-CN" altLang="en-US" sz="2800" b="1" dirty="0" smtClean="0">
                <a:latin typeface="汉仪魏碑简" pitchFamily="49" charset="-122"/>
                <a:ea typeface="汉仪魏碑简" pitchFamily="49" charset="-122"/>
              </a:rPr>
              <a:t>一</a:t>
            </a:r>
            <a:r>
              <a:rPr lang="zh-CN" altLang="en-US" sz="2800" b="1" dirty="0">
                <a:latin typeface="汉仪魏碑简" pitchFamily="49" charset="-122"/>
                <a:ea typeface="汉仪魏碑简" pitchFamily="49" charset="-122"/>
              </a:rPr>
              <a:t>、党政机关公文的</a:t>
            </a:r>
            <a:r>
              <a:rPr lang="zh-CN" altLang="en-US" sz="2800" b="1" dirty="0" smtClean="0">
                <a:latin typeface="汉仪魏碑简" pitchFamily="49" charset="-122"/>
                <a:ea typeface="汉仪魏碑简" pitchFamily="49" charset="-122"/>
              </a:rPr>
              <a:t>概念</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公文</a:t>
            </a:r>
            <a:r>
              <a:rPr lang="zh-CN" altLang="en-US" sz="2400" dirty="0">
                <a:latin typeface="汉仪魏碑简" pitchFamily="49" charset="-122"/>
                <a:ea typeface="汉仪魏碑简" pitchFamily="49" charset="-122"/>
              </a:rPr>
              <a:t>，即公务应用文，也称公务文书，是和私人文书相对而言的。它是党和国家机关及其他社会团体组织部门在行使职权和实施管理的过程中形成的具有法定效力与规范体式的文书，是进行公务活动的重要工具。</a:t>
            </a:r>
            <a:endParaRPr lang="zh-CN" altLang="en-US" sz="2400" dirty="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二、</a:t>
            </a:r>
            <a:r>
              <a:rPr lang="zh-CN" altLang="en-US" sz="2800" b="1" dirty="0" smtClean="0">
                <a:latin typeface="汉仪魏碑简" pitchFamily="49" charset="-122"/>
                <a:ea typeface="汉仪魏碑简" pitchFamily="49" charset="-122"/>
              </a:rPr>
              <a:t>特点</a:t>
            </a:r>
            <a:endParaRPr lang="en-US" altLang="zh-CN" sz="2800" b="1"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法定</a:t>
            </a:r>
            <a:r>
              <a:rPr lang="zh-CN" altLang="en-US" sz="2400" dirty="0" smtClean="0">
                <a:latin typeface="汉仪魏碑简" pitchFamily="49" charset="-122"/>
                <a:ea typeface="汉仪魏碑简" pitchFamily="49" charset="-122"/>
              </a:rPr>
              <a:t>作者 </a:t>
            </a:r>
            <a:r>
              <a:rPr lang="en-US" altLang="zh-CN" sz="2400" dirty="0" smtClean="0">
                <a:latin typeface="汉仪魏碑简" pitchFamily="49" charset="-122"/>
                <a:ea typeface="汉仪魏碑简" pitchFamily="49" charset="-122"/>
              </a:rPr>
              <a:t>2</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法定</a:t>
            </a:r>
            <a:r>
              <a:rPr lang="zh-CN" altLang="en-US" sz="2400" dirty="0" smtClean="0">
                <a:latin typeface="汉仪魏碑简" pitchFamily="49" charset="-122"/>
                <a:ea typeface="汉仪魏碑简" pitchFamily="49" charset="-122"/>
              </a:rPr>
              <a:t>效力 </a:t>
            </a:r>
            <a:r>
              <a:rPr lang="en-US" altLang="zh-CN" sz="2400" dirty="0" smtClean="0">
                <a:latin typeface="汉仪魏碑简" pitchFamily="49" charset="-122"/>
                <a:ea typeface="汉仪魏碑简" pitchFamily="49" charset="-122"/>
              </a:rPr>
              <a:t>3</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规范</a:t>
            </a:r>
            <a:r>
              <a:rPr lang="zh-CN" altLang="en-US" sz="2400" dirty="0" smtClean="0">
                <a:latin typeface="汉仪魏碑简" pitchFamily="49" charset="-122"/>
                <a:ea typeface="汉仪魏碑简" pitchFamily="49" charset="-122"/>
              </a:rPr>
              <a:t>体式</a:t>
            </a:r>
            <a:endParaRPr lang="en-US" altLang="zh-CN" sz="2400" dirty="0" smtClean="0">
              <a:latin typeface="汉仪魏碑简" pitchFamily="49" charset="-122"/>
              <a:ea typeface="汉仪魏碑简" pitchFamily="49" charset="-122"/>
            </a:endParaRPr>
          </a:p>
          <a:p>
            <a:pPr algn="l"/>
            <a:r>
              <a:rPr lang="zh-CN" altLang="en-US" sz="2800" b="1" dirty="0">
                <a:latin typeface="汉仪魏碑简" pitchFamily="49" charset="-122"/>
                <a:ea typeface="汉仪魏碑简" pitchFamily="49" charset="-122"/>
              </a:rPr>
              <a:t>三、</a:t>
            </a:r>
            <a:r>
              <a:rPr lang="zh-CN" altLang="en-US" sz="2800" b="1" dirty="0" smtClean="0">
                <a:latin typeface="汉仪魏碑简" pitchFamily="49" charset="-122"/>
                <a:ea typeface="汉仪魏碑简" pitchFamily="49" charset="-122"/>
              </a:rPr>
              <a:t>作用</a:t>
            </a:r>
            <a:endParaRPr lang="en-US" altLang="zh-CN" sz="2800" b="1" dirty="0" smtClean="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1</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领导和指导作用</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2</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公务联系作用</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3</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宣传教育作用</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4</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依据和凭证作用</a:t>
            </a:r>
            <a:endParaRPr lang="zh-CN" altLang="en-US" sz="2400" dirty="0">
              <a:latin typeface="汉仪魏碑简" pitchFamily="49" charset="-122"/>
              <a:ea typeface="汉仪魏碑简" pitchFamily="49"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xfrm>
            <a:off x="1017567" y="260648"/>
            <a:ext cx="7239000" cy="563562"/>
          </a:xfrm>
        </p:spPr>
        <p:txBody>
          <a:bodyPr vert="horz" wrap="square" anchor="ctr"/>
          <a:lstStyle/>
          <a:p>
            <a:pPr algn="ctr" eaLnBrk="1" hangingPunct="1"/>
            <a:r>
              <a:rPr lang="zh-CN" altLang="en-US" sz="4000" b="0" dirty="0">
                <a:solidFill>
                  <a:srgbClr val="FF3300"/>
                </a:solidFill>
                <a:latin typeface="汉仪竹节体简" pitchFamily="49" charset="-122"/>
                <a:ea typeface="汉仪竹节体简" pitchFamily="49" charset="-122"/>
              </a:rPr>
              <a:t>第二章 党政机关公文</a:t>
            </a:r>
            <a:endParaRPr lang="en-US" altLang="x-none" sz="4000" b="0" dirty="0">
              <a:solidFill>
                <a:srgbClr val="FF3300"/>
              </a:solidFill>
              <a:latin typeface="汉仪竹节体简" pitchFamily="49" charset="-122"/>
              <a:ea typeface="汉仪竹节体简" pitchFamily="49" charset="-122"/>
            </a:endParaRPr>
          </a:p>
        </p:txBody>
      </p:sp>
      <p:sp>
        <p:nvSpPr>
          <p:cNvPr id="5155" name="AutoShape 35"/>
          <p:cNvSpPr/>
          <p:nvPr/>
        </p:nvSpPr>
        <p:spPr>
          <a:xfrm>
            <a:off x="1370040" y="980728"/>
            <a:ext cx="6553200" cy="720725"/>
          </a:xfrm>
          <a:prstGeom prst="roundRect">
            <a:avLst>
              <a:gd name="adj" fmla="val 42181"/>
            </a:avLst>
          </a:prstGeom>
          <a:noFill/>
          <a:ln w="9525">
            <a:noFill/>
          </a:ln>
        </p:spPr>
        <p:txBody>
          <a:bodyPr wrap="none" anchor="ctr"/>
          <a:lstStyle/>
          <a:p>
            <a:pPr lvl="0" algn="ctr"/>
            <a:r>
              <a:rPr lang="zh-CN" altLang="en-US" sz="3600" b="1" dirty="0">
                <a:solidFill>
                  <a:srgbClr val="000000"/>
                </a:solidFill>
                <a:latin typeface="汉仪魏碑简" pitchFamily="49" charset="-122"/>
                <a:ea typeface="汉仪魏碑简" pitchFamily="49" charset="-122"/>
              </a:rPr>
              <a:t>第一节 党政机关公文概述</a:t>
            </a:r>
            <a:endParaRPr lang="en-US" altLang="x-none" sz="3600" b="1" dirty="0">
              <a:solidFill>
                <a:srgbClr val="000000"/>
              </a:solidFill>
              <a:latin typeface="汉仪魏碑简" pitchFamily="49" charset="-122"/>
              <a:ea typeface="汉仪魏碑简" pitchFamily="49" charset="-122"/>
            </a:endParaRPr>
          </a:p>
        </p:txBody>
      </p:sp>
      <p:sp>
        <p:nvSpPr>
          <p:cNvPr id="2" name="TextBox 1"/>
          <p:cNvSpPr txBox="1"/>
          <p:nvPr/>
        </p:nvSpPr>
        <p:spPr>
          <a:xfrm>
            <a:off x="647056" y="1628800"/>
            <a:ext cx="8496944" cy="4907280"/>
          </a:xfrm>
          <a:prstGeom prst="rect">
            <a:avLst/>
          </a:prstGeom>
          <a:noFill/>
        </p:spPr>
        <p:txBody>
          <a:bodyPr wrap="square" rtlCol="0">
            <a:spAutoFit/>
          </a:bodyPr>
          <a:lstStyle/>
          <a:p>
            <a:pPr algn="l"/>
            <a:r>
              <a:rPr lang="zh-CN" altLang="en-US" sz="2800" b="1" dirty="0">
                <a:latin typeface="汉仪魏碑简" pitchFamily="49" charset="-122"/>
                <a:ea typeface="汉仪魏碑简" pitchFamily="49" charset="-122"/>
              </a:rPr>
              <a:t>四、</a:t>
            </a:r>
            <a:r>
              <a:rPr lang="zh-CN" altLang="en-US" sz="2800" b="1" dirty="0" smtClean="0">
                <a:latin typeface="汉仪魏碑简" pitchFamily="49" charset="-122"/>
                <a:ea typeface="汉仪魏碑简" pitchFamily="49" charset="-122"/>
              </a:rPr>
              <a:t>种类</a:t>
            </a:r>
            <a:endParaRPr lang="en-US" altLang="zh-CN" sz="2800" b="1" dirty="0" smtClean="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（一</a:t>
            </a:r>
            <a:r>
              <a:rPr lang="zh-CN" altLang="en-US" sz="2400" dirty="0">
                <a:latin typeface="汉仪魏碑简" pitchFamily="49" charset="-122"/>
                <a:ea typeface="汉仪魏碑简" pitchFamily="49" charset="-122"/>
              </a:rPr>
              <a:t>）按适用范围来划分</a:t>
            </a:r>
            <a:endParaRPr lang="zh-CN" altLang="en-US" sz="2400" dirty="0">
              <a:latin typeface="汉仪魏碑简" pitchFamily="49" charset="-122"/>
              <a:ea typeface="汉仪魏碑简" pitchFamily="49" charset="-122"/>
            </a:endParaRPr>
          </a:p>
          <a:p>
            <a:pPr algn="l"/>
            <a:r>
              <a:rPr lang="en-US" altLang="zh-CN"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条例</a:t>
            </a:r>
            <a:r>
              <a:rPr lang="en-US" altLang="zh-CN" sz="2400" dirty="0">
                <a:latin typeface="汉仪魏碑简" pitchFamily="49" charset="-122"/>
                <a:ea typeface="汉仪魏碑简" pitchFamily="49" charset="-122"/>
              </a:rPr>
              <a:t>》</a:t>
            </a:r>
            <a:r>
              <a:rPr lang="zh-CN" altLang="en-US" sz="2400" dirty="0">
                <a:latin typeface="汉仪魏碑简" pitchFamily="49" charset="-122"/>
                <a:ea typeface="汉仪魏碑简" pitchFamily="49" charset="-122"/>
              </a:rPr>
              <a:t>规定的公文有十五种：决议、决定、命令（令）、公报、公告、通告、意见、通知、通报、报告、请示、批复、议案、函和纪要。</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二）按行文方向来</a:t>
            </a:r>
            <a:r>
              <a:rPr lang="zh-CN" altLang="en-US" sz="2400" dirty="0" smtClean="0">
                <a:latin typeface="汉仪魏碑简" pitchFamily="49" charset="-122"/>
                <a:ea typeface="汉仪魏碑简" pitchFamily="49" charset="-122"/>
              </a:rPr>
              <a:t>划分</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可</a:t>
            </a:r>
            <a:r>
              <a:rPr lang="zh-CN" altLang="en-US" sz="2400" dirty="0">
                <a:latin typeface="汉仪魏碑简" pitchFamily="49" charset="-122"/>
                <a:ea typeface="汉仪魏碑简" pitchFamily="49" charset="-122"/>
              </a:rPr>
              <a:t>分为下行文、上行文和平行文。</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三）按缓急程度来划分</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可</a:t>
            </a:r>
            <a:r>
              <a:rPr lang="zh-CN" altLang="en-US" sz="2400" dirty="0">
                <a:latin typeface="汉仪魏碑简" pitchFamily="49" charset="-122"/>
                <a:ea typeface="汉仪魏碑简" pitchFamily="49" charset="-122"/>
              </a:rPr>
              <a:t>分为特急、急件、一般文件三类。</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四）按保密级别来划分</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可</a:t>
            </a:r>
            <a:r>
              <a:rPr lang="zh-CN" altLang="en-US" sz="2400" dirty="0">
                <a:latin typeface="汉仪魏碑简" pitchFamily="49" charset="-122"/>
                <a:ea typeface="汉仪魏碑简" pitchFamily="49" charset="-122"/>
              </a:rPr>
              <a:t>分为三个等级：绝密、机密和秘密。</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a:t>
            </a:r>
            <a:r>
              <a:rPr lang="zh-CN" altLang="en-US" sz="2400" dirty="0">
                <a:latin typeface="汉仪魏碑简" pitchFamily="49" charset="-122"/>
                <a:ea typeface="汉仪魏碑简" pitchFamily="49" charset="-122"/>
              </a:rPr>
              <a:t>五）按公文的来源分</a:t>
            </a:r>
            <a:endParaRPr lang="zh-CN" altLang="en-US" sz="2400" dirty="0">
              <a:latin typeface="汉仪魏碑简" pitchFamily="49" charset="-122"/>
              <a:ea typeface="汉仪魏碑简" pitchFamily="49" charset="-122"/>
            </a:endParaRPr>
          </a:p>
          <a:p>
            <a:pPr algn="l"/>
            <a:r>
              <a:rPr lang="zh-CN" altLang="en-US" sz="2400" dirty="0" smtClean="0">
                <a:latin typeface="汉仪魏碑简" pitchFamily="49" charset="-122"/>
                <a:ea typeface="汉仪魏碑简" pitchFamily="49" charset="-122"/>
              </a:rPr>
              <a:t>    可</a:t>
            </a:r>
            <a:r>
              <a:rPr lang="zh-CN" altLang="en-US" sz="2400" dirty="0">
                <a:latin typeface="汉仪魏碑简" pitchFamily="49" charset="-122"/>
                <a:ea typeface="汉仪魏碑简" pitchFamily="49" charset="-122"/>
              </a:rPr>
              <a:t>分为外发公文（发文）、收来公文（收文</a:t>
            </a:r>
            <a:r>
              <a:rPr lang="zh-CN" altLang="en-US" sz="2400" dirty="0" smtClean="0">
                <a:latin typeface="汉仪魏碑简" pitchFamily="49" charset="-122"/>
                <a:ea typeface="汉仪魏碑简" pitchFamily="49" charset="-122"/>
              </a:rPr>
              <a:t>）。</a:t>
            </a:r>
            <a:endParaRPr lang="zh-CN" altLang="en-US" sz="2400" dirty="0">
              <a:latin typeface="汉仪魏碑简" pitchFamily="49" charset="-122"/>
              <a:ea typeface="汉仪魏碑简" pitchFamily="49" charset="-122"/>
            </a:endParaRPr>
          </a:p>
        </p:txBody>
      </p:sp>
    </p:spTree>
  </p:cSld>
  <p:clrMapOvr>
    <a:masterClrMapping/>
  </p:clrMapOvr>
  <p:transition/>
</p:sld>
</file>

<file path=ppt/theme/theme1.xml><?xml version="1.0" encoding="utf-8"?>
<a:theme xmlns:a="http://schemas.openxmlformats.org/drawingml/2006/main" name="中国荷花">
  <a:themeElements>
    <a:clrScheme name="">
      <a:dk1>
        <a:srgbClr val="000000"/>
      </a:dk1>
      <a:lt1>
        <a:srgbClr val="FFFFFF"/>
      </a:lt1>
      <a:dk2>
        <a:srgbClr val="51944E"/>
      </a:dk2>
      <a:lt2>
        <a:srgbClr val="DDDDDD"/>
      </a:lt2>
      <a:accent1>
        <a:srgbClr val="646ADE"/>
      </a:accent1>
      <a:accent2>
        <a:srgbClr val="1BAFC3"/>
      </a:accent2>
      <a:accent3>
        <a:srgbClr val="FFFFFF"/>
      </a:accent3>
      <a:accent4>
        <a:srgbClr val="000000"/>
      </a:accent4>
      <a:accent5>
        <a:srgbClr val="B8BAEB"/>
      </a:accent5>
      <a:accent6>
        <a:srgbClr val="179DAF"/>
      </a:accent6>
      <a:hlink>
        <a:srgbClr val="98BF1D"/>
      </a:hlink>
      <a:folHlink>
        <a:srgbClr val="90A8B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51944E"/>
        </a:dk2>
        <a:lt2>
          <a:srgbClr val="DDDDDD"/>
        </a:lt2>
        <a:accent1>
          <a:srgbClr val="646ADE"/>
        </a:accent1>
        <a:accent2>
          <a:srgbClr val="1BAFC3"/>
        </a:accent2>
        <a:accent3>
          <a:srgbClr val="FFFFFF"/>
        </a:accent3>
        <a:accent4>
          <a:srgbClr val="000000"/>
        </a:accent4>
        <a:accent5>
          <a:srgbClr val="B8BAEB"/>
        </a:accent5>
        <a:accent6>
          <a:srgbClr val="179DAF"/>
        </a:accent6>
        <a:hlink>
          <a:srgbClr val="98BF1D"/>
        </a:hlink>
        <a:folHlink>
          <a:srgbClr val="90A8B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1A578E"/>
        </a:dk2>
        <a:lt2>
          <a:srgbClr val="C0C0C0"/>
        </a:lt2>
        <a:accent1>
          <a:srgbClr val="5EB52D"/>
        </a:accent1>
        <a:accent2>
          <a:srgbClr val="F26D00"/>
        </a:accent2>
        <a:accent3>
          <a:srgbClr val="FFFFFF"/>
        </a:accent3>
        <a:accent4>
          <a:srgbClr val="000000"/>
        </a:accent4>
        <a:accent5>
          <a:srgbClr val="B6D6AC"/>
        </a:accent5>
        <a:accent6>
          <a:srgbClr val="D96100"/>
        </a:accent6>
        <a:hlink>
          <a:srgbClr val="5983D7"/>
        </a:hlink>
        <a:folHlink>
          <a:srgbClr val="AAAD25"/>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47436"/>
        </a:dk2>
        <a:lt2>
          <a:srgbClr val="DDDDDD"/>
        </a:lt2>
        <a:accent1>
          <a:srgbClr val="F28C1C"/>
        </a:accent1>
        <a:accent2>
          <a:srgbClr val="77AE26"/>
        </a:accent2>
        <a:accent3>
          <a:srgbClr val="FFFFFF"/>
        </a:accent3>
        <a:accent4>
          <a:srgbClr val="000000"/>
        </a:accent4>
        <a:accent5>
          <a:srgbClr val="F7C5AA"/>
        </a:accent5>
        <a:accent6>
          <a:srgbClr val="6A9C21"/>
        </a:accent6>
        <a:hlink>
          <a:srgbClr val="449878"/>
        </a:hlink>
        <a:folHlink>
          <a:srgbClr val="90A8B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中国荷花</Template>
  <TotalTime>0</TotalTime>
  <Words>11044</Words>
  <Application>WPS 演示</Application>
  <PresentationFormat>全屏显示(4:3)</PresentationFormat>
  <Paragraphs>622</Paragraphs>
  <Slides>43</Slides>
  <Notes>1</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中国荷花</vt:lpstr>
      <vt:lpstr>应用文写作知识</vt:lpstr>
      <vt:lpstr>第一章  应用写作基础知识</vt:lpstr>
      <vt:lpstr>第一章  应用写作基础知识</vt:lpstr>
      <vt:lpstr>第一章  应用写作基础知识</vt:lpstr>
      <vt:lpstr>第一章  应用写作基础知识</vt:lpstr>
      <vt:lpstr>第一章  应用写作基础知识</vt:lpstr>
      <vt:lpstr>第一章  应用写作基础知识</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第二章 党政机关公文</vt:lpstr>
      <vt:lpstr>第三章 事务文书</vt:lpstr>
      <vt:lpstr>第三章 事务文书</vt:lpstr>
      <vt:lpstr>第三章 事务文书</vt:lpstr>
      <vt:lpstr>第三章 事务文书</vt:lpstr>
      <vt:lpstr>第四章 公关文书</vt:lpstr>
      <vt:lpstr>第四章 公关文书</vt:lpstr>
      <vt:lpstr>第四章 公关文书</vt:lpstr>
      <vt:lpstr>第五章  学术文书</vt:lpstr>
      <vt:lpstr>第五章  学术文书</vt:lpstr>
      <vt:lpstr>第五章  学术文书</vt:lpstr>
      <vt:lpstr>第五章  学术文书</vt:lpstr>
      <vt:lpstr>第六章 条据 便笺</vt:lpstr>
      <vt:lpstr>第六章 条据 便笺</vt:lpstr>
      <vt:lpstr>感谢您的关注</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应用文写作知识</dc:title>
  <dc:creator/>
  <cp:lastModifiedBy>Administrator</cp:lastModifiedBy>
  <cp:revision>28</cp:revision>
  <dcterms:created xsi:type="dcterms:W3CDTF">2009-04-01T03:41:00Z</dcterms:created>
  <dcterms:modified xsi:type="dcterms:W3CDTF">2016-04-18T03:24:57Z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