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42" r:id="rId2"/>
    <p:sldId id="527" r:id="rId3"/>
    <p:sldId id="530" r:id="rId4"/>
    <p:sldId id="528" r:id="rId5"/>
    <p:sldId id="529" r:id="rId6"/>
    <p:sldId id="531" r:id="rId7"/>
    <p:sldId id="532" r:id="rId8"/>
    <p:sldId id="533" r:id="rId9"/>
    <p:sldId id="534" r:id="rId10"/>
    <p:sldId id="535" r:id="rId11"/>
    <p:sldId id="371" r:id="rId12"/>
    <p:sldId id="372" r:id="rId13"/>
  </p:sldIdLst>
  <p:sldSz cx="12198350" cy="6859588"/>
  <p:notesSz cx="6858000" cy="9144000"/>
  <p:custDataLst>
    <p:tags r:id="rId15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1D"/>
    <a:srgbClr val="FAFAFA"/>
    <a:srgbClr val="005DA2"/>
    <a:srgbClr val="FFC400"/>
    <a:srgbClr val="FFD347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738" y="66"/>
      </p:cViewPr>
      <p:guideLst>
        <p:guide orient="horz" pos="2160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929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388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526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81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087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959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07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19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4124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562671" y="981522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74" r:id="rId11"/>
    <p:sldLayoutId id="2147483675" r:id="rId12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103532" y="1869340"/>
            <a:ext cx="3468251" cy="160043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00595" y="3422135"/>
            <a:ext cx="7171188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数码抢答器电路的设计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327222" y="4390123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21200" y="4582189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734901" y="53049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056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90663" y="1269554"/>
            <a:ext cx="10009112" cy="2332979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层次原理图、模块，设计包含子图符号的父图（方块图）、子图的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含义；</a:t>
            </a:r>
            <a:endParaRPr lang="zh-CN" altLang="en-US" sz="2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“自上而下”和“自下而上”这两种层次电路设计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方法；</a:t>
            </a:r>
            <a:endParaRPr lang="zh-CN" altLang="en-US" sz="2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熟练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掌握自上而下、自下而上的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数码抢答电路设计。</a:t>
            </a:r>
            <a:endParaRPr lang="zh-CN" altLang="en-US" sz="2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90663" y="33345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教学目的及要求</a:t>
            </a:r>
          </a:p>
        </p:txBody>
      </p:sp>
    </p:spTree>
    <p:extLst>
      <p:ext uri="{BB962C8B-B14F-4D97-AF65-F5344CB8AC3E}">
        <p14:creationId xmlns:p14="http://schemas.microsoft.com/office/powerpoint/2010/main" val="393772385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22911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370983" y="2536984"/>
            <a:ext cx="150605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zh-CN" altLang="en-US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3-1</a:t>
            </a:r>
            <a:endParaRPr lang="zh-CN" altLang="en-US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221742" y="2536983"/>
            <a:ext cx="4413938" cy="604779"/>
            <a:chOff x="6339096" y="1573726"/>
            <a:chExt cx="3744417" cy="532771"/>
          </a:xfrm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339096" y="1614014"/>
              <a:ext cx="3604840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数码抢答器电路原理图</a:t>
              </a: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设计</a:t>
              </a:r>
              <a:endPara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338535" y="2219568"/>
            <a:ext cx="2806485" cy="1354243"/>
          </a:xfrm>
          <a:prstGeom prst="rect">
            <a:avLst/>
          </a:prstGeom>
          <a:noFill/>
        </p:spPr>
        <p:txBody>
          <a:bodyPr wrap="square" lIns="121880" tIns="60938" rIns="121880" bIns="60938">
            <a:spAutoFit/>
          </a:bodyPr>
          <a:lstStyle/>
          <a:p>
            <a:pPr algn="r">
              <a:defRPr/>
            </a:pPr>
            <a:r>
              <a:rPr lang="zh-CN" altLang="en-US" sz="48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8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370984" y="3789836"/>
            <a:ext cx="1506056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zh-CN" altLang="en-US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3-2</a:t>
            </a:r>
            <a:endParaRPr lang="zh-CN" altLang="en-US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21744" y="3789834"/>
            <a:ext cx="4413936" cy="564505"/>
            <a:chOff x="6339096" y="1573726"/>
            <a:chExt cx="3790435" cy="511504"/>
          </a:xfrm>
        </p:grpSpPr>
        <p:sp>
          <p:nvSpPr>
            <p:cNvPr id="14" name="圆角矩形 13"/>
            <p:cNvSpPr/>
            <p:nvPr/>
          </p:nvSpPr>
          <p:spPr>
            <a:xfrm>
              <a:off x="6339097" y="1573726"/>
              <a:ext cx="3790434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39096" y="1614014"/>
              <a:ext cx="3790433" cy="446244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数码抢答器</a:t>
              </a: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电路的</a:t>
              </a:r>
              <a:r>
                <a:rPr lang="en-US" altLang="zh-CN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505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19 L 4.5341E-6 3.522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19 L 4.5341E-6 1.31451E-6 " pathEditMode="relative" rAng="0" ptsTypes="AA">
                                      <p:cBhvr>
                                        <p:cTn id="30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7" grpId="1" animBg="1"/>
      <p:bldP spid="87" grpId="0"/>
      <p:bldP spid="12" grpId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1343" y="2277666"/>
            <a:ext cx="3939534" cy="123110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27222" y="3605001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21200" y="3797067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88811" y="50454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170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4" t="18491" r="20206" b="19344"/>
          <a:stretch>
            <a:fillRect/>
          </a:stretch>
        </p:blipFill>
        <p:spPr bwMode="auto">
          <a:xfrm>
            <a:off x="6747247" y="2238331"/>
            <a:ext cx="3821779" cy="2802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 5"/>
          <p:cNvSpPr/>
          <p:nvPr/>
        </p:nvSpPr>
        <p:spPr bwMode="auto">
          <a:xfrm>
            <a:off x="1103302" y="1113743"/>
            <a:ext cx="10019814" cy="5003801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defTabSz="816122"/>
            <a:endParaRPr lang="zh-CN" altLang="en-US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348344" y="1631451"/>
            <a:ext cx="9529730" cy="442613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72573" tIns="36286" rIns="72573" bIns="3628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依托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进行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数码抢答器电路的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掌握层次电路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的绘制方法。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007373" y="727133"/>
            <a:ext cx="2167871" cy="773220"/>
            <a:chOff x="2332469" y="809238"/>
            <a:chExt cx="1859969" cy="608493"/>
          </a:xfrm>
          <a:solidFill>
            <a:srgbClr val="0070C0"/>
          </a:solidFill>
        </p:grpSpPr>
        <p:sp>
          <p:nvSpPr>
            <p:cNvPr id="9" name="圆角矩形 8"/>
            <p:cNvSpPr/>
            <p:nvPr/>
          </p:nvSpPr>
          <p:spPr bwMode="auto">
            <a:xfrm>
              <a:off x="2332469" y="809238"/>
              <a:ext cx="1859969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08816" tIns="54408" rIns="108816" bIns="5440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88135"/>
              <a:endParaRPr lang="zh-CN" altLang="en-US" sz="3700" dirty="0">
                <a:solidFill>
                  <a:schemeClr val="bg1"/>
                </a:solidFill>
                <a:latin typeface="+mj-lt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05177" y="923027"/>
              <a:ext cx="1276709" cy="3795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项目描述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858815" y="5372835"/>
            <a:ext cx="2808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None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数码抢答器电路的原理图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253980" y="5372835"/>
            <a:ext cx="2808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None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数码抢答器电路的</a:t>
            </a:r>
            <a:r>
              <a:rPr kumimoji="0"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kumimoji="0"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" t="8424" r="3477" b="9869"/>
          <a:stretch/>
        </p:blipFill>
        <p:spPr bwMode="auto">
          <a:xfrm>
            <a:off x="1483057" y="2238331"/>
            <a:ext cx="5233742" cy="304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996806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727" y="2061642"/>
            <a:ext cx="7852329" cy="456020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30623" y="981522"/>
            <a:ext cx="103691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抢答器是竞赛问答中的一种必备装置，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一款八路智力竞赛抢答器电路，八名选手各用一个抢答开关，并将其编码，及形成锁存脉冲，通过锁存电路，后送往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数码管显示和响铃模块。主持人具有手动控制开关，清零复位为下一轮抢答做准备。</a:t>
            </a:r>
          </a:p>
        </p:txBody>
      </p:sp>
    </p:spTree>
    <p:extLst>
      <p:ext uri="{BB962C8B-B14F-4D97-AF65-F5344CB8AC3E}">
        <p14:creationId xmlns:p14="http://schemas.microsoft.com/office/powerpoint/2010/main" val="135059638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599" y="333450"/>
            <a:ext cx="10288483" cy="597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60541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274639" y="1269554"/>
            <a:ext cx="10081120" cy="47085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tx2"/>
              </a:buClr>
              <a:buSzPct val="50000"/>
              <a:buNone/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整体原理图主要由编码、锁存、显示、响铃四个模块组成，其编码部分主要将抢答开关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编码为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，以及形成锁存脉冲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LOCK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。而锁存电路主要将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锁存下来后送往显示和响铃模块，因此编码和锁存模块之间主要有四个连接端口，编码信号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以及锁存信号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LOCK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。而锁存和显示模块之间由于采用总线连接，所以只有一个复合连接端口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A[1..3]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，锁存和响铃模块之间通过响铃触发信号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XL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连接。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084373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90663" y="1269554"/>
            <a:ext cx="10153128" cy="339872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常规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电路图设计方法，是将整个原理图绘制在一张原理图纸上，这种设计方法对于规模较小，简单的电路图的设计提供了方便的工具支持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但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当设计大型、复杂系统的电路原理图时，若将整个图纸设计在一张图纸上，就会使图纸变得过分复杂不利于分析和检错，同时也难于多人参与系统设计。</a:t>
            </a:r>
          </a:p>
        </p:txBody>
      </p:sp>
      <p:sp>
        <p:nvSpPr>
          <p:cNvPr id="2" name="矩形 1"/>
          <p:cNvSpPr/>
          <p:nvPr/>
        </p:nvSpPr>
        <p:spPr>
          <a:xfrm>
            <a:off x="1482988" y="4054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</p:spTree>
    <p:extLst>
      <p:ext uri="{BB962C8B-B14F-4D97-AF65-F5344CB8AC3E}">
        <p14:creationId xmlns:p14="http://schemas.microsoft.com/office/powerpoint/2010/main" val="221921348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90663" y="1269554"/>
            <a:ext cx="10153128" cy="4013439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Altium Designer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支持多种设计复杂电路的方法，例如层次设计、多通道设计等，在增强了设计的规范性的同时减少了设计者的劳动量，提高了设计的可靠性。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以数码抢答器电路的设计为例介绍层次原理图及其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设计的方法。它将涵盖以下主题：</a:t>
            </a:r>
          </a:p>
          <a:p>
            <a:pPr indent="628650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自上而下数码抢答电路</a:t>
            </a:r>
            <a:endParaRPr lang="zh-CN" altLang="en-US" sz="2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628650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自下而上数码抢答电路</a:t>
            </a:r>
            <a:endParaRPr lang="zh-CN" altLang="en-US" sz="2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628650">
              <a:lnSpc>
                <a:spcPct val="130000"/>
              </a:lnSpc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数码抢答器电路的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sp>
        <p:nvSpPr>
          <p:cNvPr id="2" name="矩形 1"/>
          <p:cNvSpPr/>
          <p:nvPr/>
        </p:nvSpPr>
        <p:spPr>
          <a:xfrm>
            <a:off x="1482988" y="4054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</p:spTree>
    <p:extLst>
      <p:ext uri="{BB962C8B-B14F-4D97-AF65-F5344CB8AC3E}">
        <p14:creationId xmlns:p14="http://schemas.microsoft.com/office/powerpoint/2010/main" val="320290956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90663" y="1269554"/>
            <a:ext cx="10153128" cy="1212672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以数码抢答器电路为实例，介绍使用</a:t>
            </a:r>
            <a:r>
              <a:rPr lang="en-US" altLang="zh-CN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Altium Designer </a:t>
            </a: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进行层次设计的方法。</a:t>
            </a:r>
          </a:p>
        </p:txBody>
      </p:sp>
      <p:sp>
        <p:nvSpPr>
          <p:cNvPr id="2" name="矩形 1"/>
          <p:cNvSpPr/>
          <p:nvPr/>
        </p:nvSpPr>
        <p:spPr>
          <a:xfrm>
            <a:off x="1482988" y="4054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</p:spTree>
    <p:extLst>
      <p:ext uri="{BB962C8B-B14F-4D97-AF65-F5344CB8AC3E}">
        <p14:creationId xmlns:p14="http://schemas.microsoft.com/office/powerpoint/2010/main" val="420951782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2988" y="4054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86598" y="6134337"/>
            <a:ext cx="8231505" cy="503353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zh-CN" altLang="en-US" sz="2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数码抢答器电路原理图（图纸幅面</a:t>
            </a:r>
            <a:r>
              <a:rPr lang="en-US" altLang="zh-CN" sz="2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A3</a:t>
            </a:r>
            <a:r>
              <a:rPr lang="zh-CN" altLang="en-US" sz="2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59" y="1269554"/>
            <a:ext cx="11534995" cy="403680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338535" y="1485577"/>
            <a:ext cx="4536504" cy="382078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FF0000"/>
                </a:solidFill>
              </a:rPr>
              <a:t>编码</a:t>
            </a:r>
            <a:r>
              <a:rPr lang="zh-CN" altLang="en-US" dirty="0" smtClean="0">
                <a:solidFill>
                  <a:srgbClr val="FF0000"/>
                </a:solidFill>
              </a:rPr>
              <a:t>模块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947046" y="1260353"/>
            <a:ext cx="3168353" cy="339357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锁存模块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122149" y="981522"/>
            <a:ext cx="3967405" cy="20162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显示模块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187406" y="3071932"/>
            <a:ext cx="3967405" cy="21602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altLang="zh-CN" dirty="0" smtClean="0">
              <a:solidFill>
                <a:srgbClr val="FF0000"/>
              </a:solidFill>
            </a:endParaRPr>
          </a:p>
          <a:p>
            <a:pPr algn="r"/>
            <a:endParaRPr lang="en-US" altLang="zh-CN" dirty="0">
              <a:solidFill>
                <a:srgbClr val="FF0000"/>
              </a:solidFill>
            </a:endParaRPr>
          </a:p>
          <a:p>
            <a:pPr algn="r"/>
            <a:endParaRPr lang="en-US" altLang="zh-CN" dirty="0" smtClean="0">
              <a:solidFill>
                <a:srgbClr val="FF0000"/>
              </a:solidFill>
            </a:endParaRPr>
          </a:p>
          <a:p>
            <a:pPr algn="r"/>
            <a:endParaRPr lang="en-US" altLang="zh-CN" dirty="0">
              <a:solidFill>
                <a:srgbClr val="FF0000"/>
              </a:solidFill>
            </a:endParaRPr>
          </a:p>
          <a:p>
            <a:pPr algn="r"/>
            <a:endParaRPr lang="en-US" altLang="zh-CN" dirty="0" smtClean="0">
              <a:solidFill>
                <a:srgbClr val="FF0000"/>
              </a:solidFill>
            </a:endParaRPr>
          </a:p>
          <a:p>
            <a:pPr algn="r"/>
            <a:r>
              <a:rPr lang="zh-CN" altLang="en-US" dirty="0" smtClean="0">
                <a:solidFill>
                  <a:srgbClr val="FF0000"/>
                </a:solidFill>
              </a:rPr>
              <a:t>响铃模块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60344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531</Words>
  <Application>Microsoft Office PowerPoint</Application>
  <PresentationFormat>自定义</PresentationFormat>
  <Paragraphs>67</Paragraphs>
  <Slides>12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 Unicode MS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174</cp:revision>
  <dcterms:created xsi:type="dcterms:W3CDTF">2014-08-23T07:50:08Z</dcterms:created>
  <dcterms:modified xsi:type="dcterms:W3CDTF">2023-10-18T01:50:21Z</dcterms:modified>
</cp:coreProperties>
</file>