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342" r:id="rId2"/>
    <p:sldId id="371" r:id="rId3"/>
    <p:sldId id="435" r:id="rId4"/>
    <p:sldId id="374" r:id="rId5"/>
    <p:sldId id="375" r:id="rId6"/>
    <p:sldId id="376" r:id="rId7"/>
    <p:sldId id="377" r:id="rId8"/>
    <p:sldId id="380" r:id="rId9"/>
    <p:sldId id="381" r:id="rId10"/>
    <p:sldId id="382" r:id="rId11"/>
    <p:sldId id="383" r:id="rId12"/>
    <p:sldId id="384" r:id="rId13"/>
    <p:sldId id="433" r:id="rId14"/>
    <p:sldId id="385" r:id="rId15"/>
    <p:sldId id="386" r:id="rId16"/>
    <p:sldId id="387" r:id="rId17"/>
    <p:sldId id="388" r:id="rId18"/>
    <p:sldId id="389" r:id="rId19"/>
    <p:sldId id="390" r:id="rId20"/>
    <p:sldId id="400" r:id="rId21"/>
    <p:sldId id="401" r:id="rId22"/>
    <p:sldId id="412" r:id="rId23"/>
    <p:sldId id="413" r:id="rId24"/>
    <p:sldId id="391" r:id="rId25"/>
    <p:sldId id="394" r:id="rId26"/>
    <p:sldId id="402" r:id="rId27"/>
    <p:sldId id="403" r:id="rId28"/>
    <p:sldId id="409" r:id="rId29"/>
    <p:sldId id="434" r:id="rId30"/>
    <p:sldId id="406" r:id="rId31"/>
    <p:sldId id="407" r:id="rId32"/>
    <p:sldId id="408" r:id="rId33"/>
    <p:sldId id="410" r:id="rId34"/>
    <p:sldId id="395" r:id="rId35"/>
    <p:sldId id="411" r:id="rId36"/>
    <p:sldId id="396" r:id="rId37"/>
    <p:sldId id="418" r:id="rId38"/>
    <p:sldId id="419" r:id="rId39"/>
    <p:sldId id="420" r:id="rId40"/>
    <p:sldId id="421" r:id="rId41"/>
    <p:sldId id="422" r:id="rId42"/>
    <p:sldId id="423" r:id="rId43"/>
    <p:sldId id="424" r:id="rId44"/>
    <p:sldId id="425" r:id="rId45"/>
    <p:sldId id="426" r:id="rId46"/>
    <p:sldId id="427" r:id="rId47"/>
    <p:sldId id="432" r:id="rId48"/>
    <p:sldId id="429" r:id="rId49"/>
    <p:sldId id="430" r:id="rId50"/>
    <p:sldId id="431" r:id="rId51"/>
    <p:sldId id="372" r:id="rId52"/>
  </p:sldIdLst>
  <p:sldSz cx="12198350" cy="6859588"/>
  <p:notesSz cx="6858000" cy="9144000"/>
  <p:custDataLst>
    <p:tags r:id="rId54"/>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guide id="3" pos="304">
          <p15:clr>
            <a:srgbClr val="A4A3A4"/>
          </p15:clr>
        </p15:guide>
        <p15:guide id="4" pos="1892">
          <p15:clr>
            <a:srgbClr val="A4A3A4"/>
          </p15:clr>
        </p15:guide>
        <p15:guide id="5" pos="1211">
          <p15:clr>
            <a:srgbClr val="A4A3A4"/>
          </p15:clr>
        </p15:guide>
        <p15:guide id="6" pos="3942" userDrawn="1">
          <p15:clr>
            <a:srgbClr val="A4A3A4"/>
          </p15:clr>
        </p15:guide>
        <p15:guide id="7" orient="horz" pos="22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FFC91D"/>
    <a:srgbClr val="FAFAFA"/>
    <a:srgbClr val="005DA2"/>
    <a:srgbClr val="FFC400"/>
    <a:srgbClr val="FFD347"/>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59" autoAdjust="0"/>
    <p:restoredTop sz="94660"/>
  </p:normalViewPr>
  <p:slideViewPr>
    <p:cSldViewPr>
      <p:cViewPr varScale="1">
        <p:scale>
          <a:sx n="64" d="100"/>
          <a:sy n="64" d="100"/>
        </p:scale>
        <p:origin x="822" y="48"/>
      </p:cViewPr>
      <p:guideLst>
        <p:guide orient="horz" pos="2160"/>
        <p:guide pos="3842"/>
        <p:guide pos="304"/>
        <p:guide pos="1892"/>
        <p:guide pos="1211"/>
        <p:guide pos="3942"/>
        <p:guide orient="horz" pos="2260"/>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8C1287-C528-4182-8899-EE35AE039820}" type="doc">
      <dgm:prSet loTypeId="urn:microsoft.com/office/officeart/2005/8/layout/list1" loCatId="list" qsTypeId="urn:microsoft.com/office/officeart/2005/8/quickstyle/3d1" qsCatId="3D" csTypeId="urn:microsoft.com/office/officeart/2005/8/colors/accent1_3" csCatId="accent1" phldr="1"/>
      <dgm:spPr/>
      <dgm:t>
        <a:bodyPr/>
        <a:lstStyle/>
        <a:p>
          <a:endParaRPr lang="zh-CN" altLang="en-US"/>
        </a:p>
      </dgm:t>
    </dgm:pt>
    <dgm:pt modelId="{0768D957-0DF0-4299-BB4F-E43CE59BF37B}">
      <dgm:prSet/>
      <dgm:spPr/>
      <dgm:t>
        <a:bodyPr/>
        <a:lstStyle/>
        <a:p>
          <a:pPr rtl="0"/>
          <a:r>
            <a:rPr lang="zh-CN" b="1" smtClean="0"/>
            <a:t>知识目标</a:t>
          </a:r>
          <a:endParaRPr lang="zh-CN"/>
        </a:p>
      </dgm:t>
    </dgm:pt>
    <dgm:pt modelId="{50DC5647-649E-4D35-8495-3C3992F6F895}" type="parTrans" cxnId="{853369E1-C1B9-4264-883B-7DEDFB82BD1C}">
      <dgm:prSet/>
      <dgm:spPr/>
      <dgm:t>
        <a:bodyPr/>
        <a:lstStyle/>
        <a:p>
          <a:endParaRPr lang="zh-CN" altLang="en-US"/>
        </a:p>
      </dgm:t>
    </dgm:pt>
    <dgm:pt modelId="{81B7FAC0-D936-42F3-8EA2-7BBA3F2ED2C8}" type="sibTrans" cxnId="{853369E1-C1B9-4264-883B-7DEDFB82BD1C}">
      <dgm:prSet/>
      <dgm:spPr/>
      <dgm:t>
        <a:bodyPr/>
        <a:lstStyle/>
        <a:p>
          <a:endParaRPr lang="zh-CN" altLang="en-US"/>
        </a:p>
      </dgm:t>
    </dgm:pt>
    <dgm:pt modelId="{B4114301-08F5-4CB2-BE78-3FD7F8E886DB}">
      <dgm:prSet/>
      <dgm:spPr/>
      <dgm:t>
        <a:bodyPr/>
        <a:lstStyle/>
        <a:p>
          <a:pPr rtl="0"/>
          <a:r>
            <a:rPr lang="zh-CN" dirty="0" smtClean="0"/>
            <a:t>熟悉项目及工作空间的概念。</a:t>
          </a:r>
          <a:endParaRPr lang="zh-CN" dirty="0"/>
        </a:p>
      </dgm:t>
    </dgm:pt>
    <dgm:pt modelId="{6D47A024-A7AD-4DB8-8034-137485B978D4}" type="parTrans" cxnId="{7C4AEB46-A62A-44AD-AEE6-99E0CD8FF970}">
      <dgm:prSet/>
      <dgm:spPr/>
      <dgm:t>
        <a:bodyPr/>
        <a:lstStyle/>
        <a:p>
          <a:endParaRPr lang="zh-CN" altLang="en-US"/>
        </a:p>
      </dgm:t>
    </dgm:pt>
    <dgm:pt modelId="{9311AA2E-5ADE-480C-A736-97829017F2A7}" type="sibTrans" cxnId="{7C4AEB46-A62A-44AD-AEE6-99E0CD8FF970}">
      <dgm:prSet/>
      <dgm:spPr/>
      <dgm:t>
        <a:bodyPr/>
        <a:lstStyle/>
        <a:p>
          <a:endParaRPr lang="zh-CN" altLang="en-US"/>
        </a:p>
      </dgm:t>
    </dgm:pt>
    <dgm:pt modelId="{7D238F1A-0E49-47B9-B6CA-4AE5EF3E306C}">
      <dgm:prSet/>
      <dgm:spPr/>
      <dgm:t>
        <a:bodyPr/>
        <a:lstStyle/>
        <a:p>
          <a:pPr rtl="0"/>
          <a:r>
            <a:rPr lang="zh-CN" dirty="0" smtClean="0"/>
            <a:t>掌握原理图绘制的基本流程。</a:t>
          </a:r>
          <a:endParaRPr lang="zh-CN" dirty="0"/>
        </a:p>
      </dgm:t>
    </dgm:pt>
    <dgm:pt modelId="{78BB32F5-4395-43BE-B30E-60E028634E12}" type="parTrans" cxnId="{59BDCCD0-4CAA-422E-96E8-A117255CC6F8}">
      <dgm:prSet/>
      <dgm:spPr/>
      <dgm:t>
        <a:bodyPr/>
        <a:lstStyle/>
        <a:p>
          <a:endParaRPr lang="zh-CN" altLang="en-US"/>
        </a:p>
      </dgm:t>
    </dgm:pt>
    <dgm:pt modelId="{B83EB0EB-9CD9-41DB-A4E8-D0EFAF03D695}" type="sibTrans" cxnId="{59BDCCD0-4CAA-422E-96E8-A117255CC6F8}">
      <dgm:prSet/>
      <dgm:spPr/>
      <dgm:t>
        <a:bodyPr/>
        <a:lstStyle/>
        <a:p>
          <a:endParaRPr lang="zh-CN" altLang="en-US"/>
        </a:p>
      </dgm:t>
    </dgm:pt>
    <dgm:pt modelId="{6F48CA87-82A3-4EB7-92F9-018D915481E6}">
      <dgm:prSet/>
      <dgm:spPr/>
      <dgm:t>
        <a:bodyPr/>
        <a:lstStyle/>
        <a:p>
          <a:pPr rtl="0"/>
          <a:r>
            <a:rPr lang="zh-CN" dirty="0" smtClean="0"/>
            <a:t>掌握电路原理图中的错误原因。</a:t>
          </a:r>
          <a:endParaRPr lang="zh-CN" dirty="0"/>
        </a:p>
      </dgm:t>
    </dgm:pt>
    <dgm:pt modelId="{8C0AA80C-2CCD-4E71-B9F4-253C9BFDEA19}" type="parTrans" cxnId="{37510AE6-0293-48F9-B737-9ACA21B1CD83}">
      <dgm:prSet/>
      <dgm:spPr/>
      <dgm:t>
        <a:bodyPr/>
        <a:lstStyle/>
        <a:p>
          <a:endParaRPr lang="zh-CN" altLang="en-US"/>
        </a:p>
      </dgm:t>
    </dgm:pt>
    <dgm:pt modelId="{7F8BEA7F-1C1C-447A-994B-C43FE005C132}" type="sibTrans" cxnId="{37510AE6-0293-48F9-B737-9ACA21B1CD83}">
      <dgm:prSet/>
      <dgm:spPr/>
      <dgm:t>
        <a:bodyPr/>
        <a:lstStyle/>
        <a:p>
          <a:endParaRPr lang="zh-CN" altLang="en-US"/>
        </a:p>
      </dgm:t>
    </dgm:pt>
    <dgm:pt modelId="{AB534CEF-12DE-4106-92B2-E589CDFF6E16}">
      <dgm:prSet/>
      <dgm:spPr/>
      <dgm:t>
        <a:bodyPr/>
        <a:lstStyle/>
        <a:p>
          <a:pPr rtl="0"/>
          <a:r>
            <a:rPr lang="zh-CN" b="1" dirty="0" smtClean="0"/>
            <a:t>能力目标</a:t>
          </a:r>
          <a:endParaRPr lang="zh-CN" dirty="0"/>
        </a:p>
      </dgm:t>
    </dgm:pt>
    <dgm:pt modelId="{793EDB7B-E927-4191-B383-D06A07D94E71}" type="parTrans" cxnId="{EB1810C8-1EFE-405D-B5A9-3D5D9A12E69E}">
      <dgm:prSet/>
      <dgm:spPr/>
      <dgm:t>
        <a:bodyPr/>
        <a:lstStyle/>
        <a:p>
          <a:endParaRPr lang="zh-CN" altLang="en-US"/>
        </a:p>
      </dgm:t>
    </dgm:pt>
    <dgm:pt modelId="{6D470DEE-55C5-4A9C-8325-F873CCEBFA60}" type="sibTrans" cxnId="{EB1810C8-1EFE-405D-B5A9-3D5D9A12E69E}">
      <dgm:prSet/>
      <dgm:spPr/>
      <dgm:t>
        <a:bodyPr/>
        <a:lstStyle/>
        <a:p>
          <a:endParaRPr lang="zh-CN" altLang="en-US"/>
        </a:p>
      </dgm:t>
    </dgm:pt>
    <dgm:pt modelId="{15D2FAC9-38FA-4483-8999-57073516C4D1}">
      <dgm:prSet/>
      <dgm:spPr/>
      <dgm:t>
        <a:bodyPr/>
        <a:lstStyle/>
        <a:p>
          <a:pPr rtl="0"/>
          <a:r>
            <a:rPr lang="zh-CN" dirty="0" smtClean="0"/>
            <a:t>能够创建一个新的项目。</a:t>
          </a:r>
          <a:endParaRPr lang="zh-CN" dirty="0"/>
        </a:p>
      </dgm:t>
    </dgm:pt>
    <dgm:pt modelId="{540F76AC-A92A-4433-AFB8-BB3B0BA92369}" type="parTrans" cxnId="{DD522E77-1077-4B8B-9413-AFE57D168172}">
      <dgm:prSet/>
      <dgm:spPr/>
      <dgm:t>
        <a:bodyPr/>
        <a:lstStyle/>
        <a:p>
          <a:endParaRPr lang="zh-CN" altLang="en-US"/>
        </a:p>
      </dgm:t>
    </dgm:pt>
    <dgm:pt modelId="{7366EF6E-A4CA-49AA-A1F1-374051997BD6}" type="sibTrans" cxnId="{DD522E77-1077-4B8B-9413-AFE57D168172}">
      <dgm:prSet/>
      <dgm:spPr/>
      <dgm:t>
        <a:bodyPr/>
        <a:lstStyle/>
        <a:p>
          <a:endParaRPr lang="zh-CN" altLang="en-US"/>
        </a:p>
      </dgm:t>
    </dgm:pt>
    <dgm:pt modelId="{D1C2A334-0132-45D0-B0A9-24C4069CC88A}">
      <dgm:prSet/>
      <dgm:spPr/>
      <dgm:t>
        <a:bodyPr/>
        <a:lstStyle/>
        <a:p>
          <a:pPr rtl="0"/>
          <a:r>
            <a:rPr lang="zh-CN" dirty="0" smtClean="0"/>
            <a:t>能够创建一个新的原理图图纸。</a:t>
          </a:r>
          <a:endParaRPr lang="zh-CN" dirty="0"/>
        </a:p>
      </dgm:t>
    </dgm:pt>
    <dgm:pt modelId="{F3260BE5-1706-43E3-9A15-7E19D75E8B36}" type="parTrans" cxnId="{062D0797-9C07-44EB-ACF6-340669E81AE3}">
      <dgm:prSet/>
      <dgm:spPr/>
      <dgm:t>
        <a:bodyPr/>
        <a:lstStyle/>
        <a:p>
          <a:endParaRPr lang="zh-CN" altLang="en-US"/>
        </a:p>
      </dgm:t>
    </dgm:pt>
    <dgm:pt modelId="{7CDC2DCB-04F6-408F-8A0F-E36633AC8B59}" type="sibTrans" cxnId="{062D0797-9C07-44EB-ACF6-340669E81AE3}">
      <dgm:prSet/>
      <dgm:spPr/>
      <dgm:t>
        <a:bodyPr/>
        <a:lstStyle/>
        <a:p>
          <a:endParaRPr lang="zh-CN" altLang="en-US"/>
        </a:p>
      </dgm:t>
    </dgm:pt>
    <dgm:pt modelId="{0A68BD61-7A34-492D-A3C3-7D4D7EB3F0F0}">
      <dgm:prSet/>
      <dgm:spPr/>
      <dgm:t>
        <a:bodyPr/>
        <a:lstStyle/>
        <a:p>
          <a:pPr rtl="0"/>
          <a:r>
            <a:rPr lang="zh-CN" dirty="0" smtClean="0"/>
            <a:t>能够绘制电路原理图。</a:t>
          </a:r>
          <a:endParaRPr lang="zh-CN" dirty="0"/>
        </a:p>
      </dgm:t>
    </dgm:pt>
    <dgm:pt modelId="{46134ECF-1D32-4BCA-A355-030C88928622}" type="parTrans" cxnId="{69EED17B-4F44-4BB0-9DAB-F05B0783BE12}">
      <dgm:prSet/>
      <dgm:spPr/>
      <dgm:t>
        <a:bodyPr/>
        <a:lstStyle/>
        <a:p>
          <a:endParaRPr lang="zh-CN" altLang="en-US"/>
        </a:p>
      </dgm:t>
    </dgm:pt>
    <dgm:pt modelId="{318AB934-BE23-4905-98B0-5A815042FE6E}" type="sibTrans" cxnId="{69EED17B-4F44-4BB0-9DAB-F05B0783BE12}">
      <dgm:prSet/>
      <dgm:spPr/>
      <dgm:t>
        <a:bodyPr/>
        <a:lstStyle/>
        <a:p>
          <a:endParaRPr lang="zh-CN" altLang="en-US"/>
        </a:p>
      </dgm:t>
    </dgm:pt>
    <dgm:pt modelId="{A6A12B69-B252-4626-BB65-8AA8C9936145}">
      <dgm:prSet/>
      <dgm:spPr/>
      <dgm:t>
        <a:bodyPr/>
        <a:lstStyle/>
        <a:p>
          <a:pPr rtl="0"/>
          <a:r>
            <a:rPr lang="zh-CN" dirty="0" smtClean="0"/>
            <a:t>能够检查设计电路图中的错误。</a:t>
          </a:r>
          <a:endParaRPr lang="zh-CN" dirty="0"/>
        </a:p>
      </dgm:t>
    </dgm:pt>
    <dgm:pt modelId="{087F96C2-3565-4355-8FC1-A82219047830}" type="parTrans" cxnId="{F5C7866A-04C3-4753-A95B-6D54AAB69217}">
      <dgm:prSet/>
      <dgm:spPr/>
      <dgm:t>
        <a:bodyPr/>
        <a:lstStyle/>
        <a:p>
          <a:endParaRPr lang="zh-CN" altLang="en-US"/>
        </a:p>
      </dgm:t>
    </dgm:pt>
    <dgm:pt modelId="{426B20B2-E0A9-4454-AD77-77614262F736}" type="sibTrans" cxnId="{F5C7866A-04C3-4753-A95B-6D54AAB69217}">
      <dgm:prSet/>
      <dgm:spPr/>
      <dgm:t>
        <a:bodyPr/>
        <a:lstStyle/>
        <a:p>
          <a:endParaRPr lang="zh-CN" altLang="en-US"/>
        </a:p>
      </dgm:t>
    </dgm:pt>
    <dgm:pt modelId="{F4DDBE45-DEE8-4D87-99F4-5120A0D7F8E9}">
      <dgm:prSet/>
      <dgm:spPr/>
      <dgm:t>
        <a:bodyPr/>
        <a:lstStyle/>
        <a:p>
          <a:pPr rtl="0"/>
          <a:r>
            <a:rPr lang="zh-CN" b="1" dirty="0" smtClean="0"/>
            <a:t>素质目标</a:t>
          </a:r>
          <a:endParaRPr lang="zh-CN" dirty="0"/>
        </a:p>
      </dgm:t>
    </dgm:pt>
    <dgm:pt modelId="{A3705D19-86C0-4DA7-8D44-A84D003A906E}" type="parTrans" cxnId="{1B0051E3-35A5-4F14-B1B2-07FF02886F18}">
      <dgm:prSet/>
      <dgm:spPr/>
      <dgm:t>
        <a:bodyPr/>
        <a:lstStyle/>
        <a:p>
          <a:endParaRPr lang="zh-CN" altLang="en-US"/>
        </a:p>
      </dgm:t>
    </dgm:pt>
    <dgm:pt modelId="{220EA381-2A48-46C7-8E86-D4BE7CAE80AB}" type="sibTrans" cxnId="{1B0051E3-35A5-4F14-B1B2-07FF02886F18}">
      <dgm:prSet/>
      <dgm:spPr/>
      <dgm:t>
        <a:bodyPr/>
        <a:lstStyle/>
        <a:p>
          <a:endParaRPr lang="zh-CN" altLang="en-US"/>
        </a:p>
      </dgm:t>
    </dgm:pt>
    <dgm:pt modelId="{08C6C6B4-828C-42E8-83C3-4127446E2753}">
      <dgm:prSet/>
      <dgm:spPr/>
      <dgm:t>
        <a:bodyPr/>
        <a:lstStyle/>
        <a:p>
          <a:pPr rtl="0"/>
          <a:r>
            <a:rPr lang="zh-CN" altLang="en-US" dirty="0" smtClean="0"/>
            <a:t>培养</a:t>
          </a:r>
          <a:r>
            <a:rPr lang="zh-CN" dirty="0" smtClean="0"/>
            <a:t>专注</a:t>
          </a:r>
          <a:r>
            <a:rPr lang="zh-CN" dirty="0" smtClean="0"/>
            <a:t>的做事态度。</a:t>
          </a:r>
          <a:endParaRPr lang="zh-CN" dirty="0"/>
        </a:p>
      </dgm:t>
    </dgm:pt>
    <dgm:pt modelId="{7D4395A9-8460-4138-B1B9-2175B6A95EEB}" type="parTrans" cxnId="{146E07D2-8EEA-4D14-8F18-F5F81E07B05D}">
      <dgm:prSet/>
      <dgm:spPr/>
      <dgm:t>
        <a:bodyPr/>
        <a:lstStyle/>
        <a:p>
          <a:endParaRPr lang="zh-CN" altLang="en-US"/>
        </a:p>
      </dgm:t>
    </dgm:pt>
    <dgm:pt modelId="{E2AED91E-18B0-4E7A-A694-6AE5F099D285}" type="sibTrans" cxnId="{146E07D2-8EEA-4D14-8F18-F5F81E07B05D}">
      <dgm:prSet/>
      <dgm:spPr/>
      <dgm:t>
        <a:bodyPr/>
        <a:lstStyle/>
        <a:p>
          <a:endParaRPr lang="zh-CN" altLang="en-US"/>
        </a:p>
      </dgm:t>
    </dgm:pt>
    <dgm:pt modelId="{A29856DE-576C-44B1-9FA1-A0F8459E086E}">
      <dgm:prSet/>
      <dgm:spPr/>
      <dgm:t>
        <a:bodyPr/>
        <a:lstStyle/>
        <a:p>
          <a:r>
            <a:rPr lang="zh-CN" altLang="en-US" dirty="0" smtClean="0"/>
            <a:t>培养</a:t>
          </a:r>
          <a:r>
            <a:rPr lang="zh-CN" dirty="0" smtClean="0"/>
            <a:t>尽职尽责</a:t>
          </a:r>
          <a:r>
            <a:rPr lang="zh-CN" dirty="0" smtClean="0"/>
            <a:t>的职业精神。</a:t>
          </a:r>
          <a:endParaRPr lang="zh-CN" dirty="0"/>
        </a:p>
      </dgm:t>
    </dgm:pt>
    <dgm:pt modelId="{733974DF-D2A3-4E17-9759-A46797020881}" type="parTrans" cxnId="{ABE670CC-3AC8-4815-98D1-3E789FA3C546}">
      <dgm:prSet/>
      <dgm:spPr/>
      <dgm:t>
        <a:bodyPr/>
        <a:lstStyle/>
        <a:p>
          <a:endParaRPr lang="zh-CN" altLang="en-US"/>
        </a:p>
      </dgm:t>
    </dgm:pt>
    <dgm:pt modelId="{BE083AEC-825F-4E3A-9D32-3B37C461DF12}" type="sibTrans" cxnId="{ABE670CC-3AC8-4815-98D1-3E789FA3C546}">
      <dgm:prSet/>
      <dgm:spPr/>
      <dgm:t>
        <a:bodyPr/>
        <a:lstStyle/>
        <a:p>
          <a:endParaRPr lang="zh-CN" altLang="en-US"/>
        </a:p>
      </dgm:t>
    </dgm:pt>
    <dgm:pt modelId="{4E72ACB9-35E7-478E-BC71-262CC5336381}" type="pres">
      <dgm:prSet presAssocID="{908C1287-C528-4182-8899-EE35AE039820}" presName="linear" presStyleCnt="0">
        <dgm:presLayoutVars>
          <dgm:dir/>
          <dgm:animLvl val="lvl"/>
          <dgm:resizeHandles val="exact"/>
        </dgm:presLayoutVars>
      </dgm:prSet>
      <dgm:spPr/>
      <dgm:t>
        <a:bodyPr/>
        <a:lstStyle/>
        <a:p>
          <a:endParaRPr lang="zh-CN" altLang="en-US"/>
        </a:p>
      </dgm:t>
    </dgm:pt>
    <dgm:pt modelId="{06C8C3A0-E35F-40CC-B541-9A3D5C7E44DE}" type="pres">
      <dgm:prSet presAssocID="{0768D957-0DF0-4299-BB4F-E43CE59BF37B}" presName="parentLin" presStyleCnt="0"/>
      <dgm:spPr/>
    </dgm:pt>
    <dgm:pt modelId="{AD5BB04B-2838-4AAF-868F-847E76B8F695}" type="pres">
      <dgm:prSet presAssocID="{0768D957-0DF0-4299-BB4F-E43CE59BF37B}" presName="parentLeftMargin" presStyleLbl="node1" presStyleIdx="0" presStyleCnt="3"/>
      <dgm:spPr/>
      <dgm:t>
        <a:bodyPr/>
        <a:lstStyle/>
        <a:p>
          <a:endParaRPr lang="zh-CN" altLang="en-US"/>
        </a:p>
      </dgm:t>
    </dgm:pt>
    <dgm:pt modelId="{6DFF374E-6CCE-4048-8EB1-66CC02FF03F5}" type="pres">
      <dgm:prSet presAssocID="{0768D957-0DF0-4299-BB4F-E43CE59BF37B}" presName="parentText" presStyleLbl="node1" presStyleIdx="0" presStyleCnt="3">
        <dgm:presLayoutVars>
          <dgm:chMax val="0"/>
          <dgm:bulletEnabled val="1"/>
        </dgm:presLayoutVars>
      </dgm:prSet>
      <dgm:spPr/>
      <dgm:t>
        <a:bodyPr/>
        <a:lstStyle/>
        <a:p>
          <a:endParaRPr lang="zh-CN" altLang="en-US"/>
        </a:p>
      </dgm:t>
    </dgm:pt>
    <dgm:pt modelId="{A069F2C2-E51C-4E60-810F-39254C767BBF}" type="pres">
      <dgm:prSet presAssocID="{0768D957-0DF0-4299-BB4F-E43CE59BF37B}" presName="negativeSpace" presStyleCnt="0"/>
      <dgm:spPr/>
    </dgm:pt>
    <dgm:pt modelId="{41334536-4810-4809-8C8C-65569C30EFB2}" type="pres">
      <dgm:prSet presAssocID="{0768D957-0DF0-4299-BB4F-E43CE59BF37B}" presName="childText" presStyleLbl="conFgAcc1" presStyleIdx="0" presStyleCnt="3">
        <dgm:presLayoutVars>
          <dgm:bulletEnabled val="1"/>
        </dgm:presLayoutVars>
      </dgm:prSet>
      <dgm:spPr/>
      <dgm:t>
        <a:bodyPr/>
        <a:lstStyle/>
        <a:p>
          <a:endParaRPr lang="zh-CN" altLang="en-US"/>
        </a:p>
      </dgm:t>
    </dgm:pt>
    <dgm:pt modelId="{F9C2BFCA-808A-45A7-83E8-9B1A618A21BF}" type="pres">
      <dgm:prSet presAssocID="{81B7FAC0-D936-42F3-8EA2-7BBA3F2ED2C8}" presName="spaceBetweenRectangles" presStyleCnt="0"/>
      <dgm:spPr/>
    </dgm:pt>
    <dgm:pt modelId="{14A2056A-99BF-48AC-BBFB-9AFB0187508B}" type="pres">
      <dgm:prSet presAssocID="{AB534CEF-12DE-4106-92B2-E589CDFF6E16}" presName="parentLin" presStyleCnt="0"/>
      <dgm:spPr/>
    </dgm:pt>
    <dgm:pt modelId="{D616F3CF-475F-413A-A0A2-049AA3EA5AE2}" type="pres">
      <dgm:prSet presAssocID="{AB534CEF-12DE-4106-92B2-E589CDFF6E16}" presName="parentLeftMargin" presStyleLbl="node1" presStyleIdx="0" presStyleCnt="3"/>
      <dgm:spPr/>
      <dgm:t>
        <a:bodyPr/>
        <a:lstStyle/>
        <a:p>
          <a:endParaRPr lang="zh-CN" altLang="en-US"/>
        </a:p>
      </dgm:t>
    </dgm:pt>
    <dgm:pt modelId="{71CA85D1-89DB-479C-A773-F90507E52122}" type="pres">
      <dgm:prSet presAssocID="{AB534CEF-12DE-4106-92B2-E589CDFF6E16}" presName="parentText" presStyleLbl="node1" presStyleIdx="1" presStyleCnt="3">
        <dgm:presLayoutVars>
          <dgm:chMax val="0"/>
          <dgm:bulletEnabled val="1"/>
        </dgm:presLayoutVars>
      </dgm:prSet>
      <dgm:spPr/>
      <dgm:t>
        <a:bodyPr/>
        <a:lstStyle/>
        <a:p>
          <a:endParaRPr lang="zh-CN" altLang="en-US"/>
        </a:p>
      </dgm:t>
    </dgm:pt>
    <dgm:pt modelId="{9CB257D0-B937-4720-A653-8677F64FFA98}" type="pres">
      <dgm:prSet presAssocID="{AB534CEF-12DE-4106-92B2-E589CDFF6E16}" presName="negativeSpace" presStyleCnt="0"/>
      <dgm:spPr/>
    </dgm:pt>
    <dgm:pt modelId="{CB4DEBEA-28BD-401C-9569-3BD3CC0EEA9C}" type="pres">
      <dgm:prSet presAssocID="{AB534CEF-12DE-4106-92B2-E589CDFF6E16}" presName="childText" presStyleLbl="conFgAcc1" presStyleIdx="1" presStyleCnt="3">
        <dgm:presLayoutVars>
          <dgm:bulletEnabled val="1"/>
        </dgm:presLayoutVars>
      </dgm:prSet>
      <dgm:spPr/>
      <dgm:t>
        <a:bodyPr/>
        <a:lstStyle/>
        <a:p>
          <a:endParaRPr lang="zh-CN" altLang="en-US"/>
        </a:p>
      </dgm:t>
    </dgm:pt>
    <dgm:pt modelId="{2A29A2C9-F8DF-494A-9B55-0267544333D6}" type="pres">
      <dgm:prSet presAssocID="{6D470DEE-55C5-4A9C-8325-F873CCEBFA60}" presName="spaceBetweenRectangles" presStyleCnt="0"/>
      <dgm:spPr/>
    </dgm:pt>
    <dgm:pt modelId="{AC5F6CAA-3775-4D51-9694-D322BE63E7B6}" type="pres">
      <dgm:prSet presAssocID="{F4DDBE45-DEE8-4D87-99F4-5120A0D7F8E9}" presName="parentLin" presStyleCnt="0"/>
      <dgm:spPr/>
    </dgm:pt>
    <dgm:pt modelId="{CB385FD1-3098-4B27-9D8B-1BEE4641F556}" type="pres">
      <dgm:prSet presAssocID="{F4DDBE45-DEE8-4D87-99F4-5120A0D7F8E9}" presName="parentLeftMargin" presStyleLbl="node1" presStyleIdx="1" presStyleCnt="3"/>
      <dgm:spPr/>
      <dgm:t>
        <a:bodyPr/>
        <a:lstStyle/>
        <a:p>
          <a:endParaRPr lang="zh-CN" altLang="en-US"/>
        </a:p>
      </dgm:t>
    </dgm:pt>
    <dgm:pt modelId="{97E31AA5-B6A5-477C-B320-F5B6BD5D3087}" type="pres">
      <dgm:prSet presAssocID="{F4DDBE45-DEE8-4D87-99F4-5120A0D7F8E9}" presName="parentText" presStyleLbl="node1" presStyleIdx="2" presStyleCnt="3">
        <dgm:presLayoutVars>
          <dgm:chMax val="0"/>
          <dgm:bulletEnabled val="1"/>
        </dgm:presLayoutVars>
      </dgm:prSet>
      <dgm:spPr/>
      <dgm:t>
        <a:bodyPr/>
        <a:lstStyle/>
        <a:p>
          <a:endParaRPr lang="zh-CN" altLang="en-US"/>
        </a:p>
      </dgm:t>
    </dgm:pt>
    <dgm:pt modelId="{8833326D-837D-4898-AFD8-8AC51184EA4C}" type="pres">
      <dgm:prSet presAssocID="{F4DDBE45-DEE8-4D87-99F4-5120A0D7F8E9}" presName="negativeSpace" presStyleCnt="0"/>
      <dgm:spPr/>
    </dgm:pt>
    <dgm:pt modelId="{CD91BD11-E514-4C53-888D-F8984EE84683}" type="pres">
      <dgm:prSet presAssocID="{F4DDBE45-DEE8-4D87-99F4-5120A0D7F8E9}" presName="childText" presStyleLbl="conFgAcc1" presStyleIdx="2" presStyleCnt="3">
        <dgm:presLayoutVars>
          <dgm:bulletEnabled val="1"/>
        </dgm:presLayoutVars>
      </dgm:prSet>
      <dgm:spPr/>
      <dgm:t>
        <a:bodyPr/>
        <a:lstStyle/>
        <a:p>
          <a:endParaRPr lang="zh-CN" altLang="en-US"/>
        </a:p>
      </dgm:t>
    </dgm:pt>
  </dgm:ptLst>
  <dgm:cxnLst>
    <dgm:cxn modelId="{EFAB05DD-6C9E-487E-B574-FE68B9E5DB96}" type="presOf" srcId="{0A68BD61-7A34-492D-A3C3-7D4D7EB3F0F0}" destId="{CB4DEBEA-28BD-401C-9569-3BD3CC0EEA9C}" srcOrd="0" destOrd="2" presId="urn:microsoft.com/office/officeart/2005/8/layout/list1"/>
    <dgm:cxn modelId="{3F807E00-FE8D-4236-A11E-1F5531F30998}" type="presOf" srcId="{0768D957-0DF0-4299-BB4F-E43CE59BF37B}" destId="{AD5BB04B-2838-4AAF-868F-847E76B8F695}" srcOrd="0" destOrd="0" presId="urn:microsoft.com/office/officeart/2005/8/layout/list1"/>
    <dgm:cxn modelId="{C1AF821C-D985-4071-928C-4A5E37B4BF6F}" type="presOf" srcId="{AB534CEF-12DE-4106-92B2-E589CDFF6E16}" destId="{71CA85D1-89DB-479C-A773-F90507E52122}" srcOrd="1" destOrd="0" presId="urn:microsoft.com/office/officeart/2005/8/layout/list1"/>
    <dgm:cxn modelId="{DD522E77-1077-4B8B-9413-AFE57D168172}" srcId="{AB534CEF-12DE-4106-92B2-E589CDFF6E16}" destId="{15D2FAC9-38FA-4483-8999-57073516C4D1}" srcOrd="0" destOrd="0" parTransId="{540F76AC-A92A-4433-AFB8-BB3B0BA92369}" sibTransId="{7366EF6E-A4CA-49AA-A1F1-374051997BD6}"/>
    <dgm:cxn modelId="{062D0797-9C07-44EB-ACF6-340669E81AE3}" srcId="{AB534CEF-12DE-4106-92B2-E589CDFF6E16}" destId="{D1C2A334-0132-45D0-B0A9-24C4069CC88A}" srcOrd="1" destOrd="0" parTransId="{F3260BE5-1706-43E3-9A15-7E19D75E8B36}" sibTransId="{7CDC2DCB-04F6-408F-8A0F-E36633AC8B59}"/>
    <dgm:cxn modelId="{ABE670CC-3AC8-4815-98D1-3E789FA3C546}" srcId="{F4DDBE45-DEE8-4D87-99F4-5120A0D7F8E9}" destId="{A29856DE-576C-44B1-9FA1-A0F8459E086E}" srcOrd="1" destOrd="0" parTransId="{733974DF-D2A3-4E17-9759-A46797020881}" sibTransId="{BE083AEC-825F-4E3A-9D32-3B37C461DF12}"/>
    <dgm:cxn modelId="{DC5D9262-BE2E-48C7-9FEB-F15CC8A00CE3}" type="presOf" srcId="{B4114301-08F5-4CB2-BE78-3FD7F8E886DB}" destId="{41334536-4810-4809-8C8C-65569C30EFB2}" srcOrd="0" destOrd="0" presId="urn:microsoft.com/office/officeart/2005/8/layout/list1"/>
    <dgm:cxn modelId="{61DB9CB5-C39A-408F-9F6E-2A1863EDE976}" type="presOf" srcId="{6F48CA87-82A3-4EB7-92F9-018D915481E6}" destId="{41334536-4810-4809-8C8C-65569C30EFB2}" srcOrd="0" destOrd="2" presId="urn:microsoft.com/office/officeart/2005/8/layout/list1"/>
    <dgm:cxn modelId="{86325A02-DFE6-4DD8-A356-05161CFF3E27}" type="presOf" srcId="{908C1287-C528-4182-8899-EE35AE039820}" destId="{4E72ACB9-35E7-478E-BC71-262CC5336381}" srcOrd="0" destOrd="0" presId="urn:microsoft.com/office/officeart/2005/8/layout/list1"/>
    <dgm:cxn modelId="{EB1810C8-1EFE-405D-B5A9-3D5D9A12E69E}" srcId="{908C1287-C528-4182-8899-EE35AE039820}" destId="{AB534CEF-12DE-4106-92B2-E589CDFF6E16}" srcOrd="1" destOrd="0" parTransId="{793EDB7B-E927-4191-B383-D06A07D94E71}" sibTransId="{6D470DEE-55C5-4A9C-8325-F873CCEBFA60}"/>
    <dgm:cxn modelId="{146E07D2-8EEA-4D14-8F18-F5F81E07B05D}" srcId="{F4DDBE45-DEE8-4D87-99F4-5120A0D7F8E9}" destId="{08C6C6B4-828C-42E8-83C3-4127446E2753}" srcOrd="0" destOrd="0" parTransId="{7D4395A9-8460-4138-B1B9-2175B6A95EEB}" sibTransId="{E2AED91E-18B0-4E7A-A694-6AE5F099D285}"/>
    <dgm:cxn modelId="{F5C7866A-04C3-4753-A95B-6D54AAB69217}" srcId="{AB534CEF-12DE-4106-92B2-E589CDFF6E16}" destId="{A6A12B69-B252-4626-BB65-8AA8C9936145}" srcOrd="3" destOrd="0" parTransId="{087F96C2-3565-4355-8FC1-A82219047830}" sibTransId="{426B20B2-E0A9-4454-AD77-77614262F736}"/>
    <dgm:cxn modelId="{4F188ED5-B85D-4275-AA38-1CF918C318D0}" type="presOf" srcId="{0768D957-0DF0-4299-BB4F-E43CE59BF37B}" destId="{6DFF374E-6CCE-4048-8EB1-66CC02FF03F5}" srcOrd="1" destOrd="0" presId="urn:microsoft.com/office/officeart/2005/8/layout/list1"/>
    <dgm:cxn modelId="{1B0051E3-35A5-4F14-B1B2-07FF02886F18}" srcId="{908C1287-C528-4182-8899-EE35AE039820}" destId="{F4DDBE45-DEE8-4D87-99F4-5120A0D7F8E9}" srcOrd="2" destOrd="0" parTransId="{A3705D19-86C0-4DA7-8D44-A84D003A906E}" sibTransId="{220EA381-2A48-46C7-8E86-D4BE7CAE80AB}"/>
    <dgm:cxn modelId="{7C4AEB46-A62A-44AD-AEE6-99E0CD8FF970}" srcId="{0768D957-0DF0-4299-BB4F-E43CE59BF37B}" destId="{B4114301-08F5-4CB2-BE78-3FD7F8E886DB}" srcOrd="0" destOrd="0" parTransId="{6D47A024-A7AD-4DB8-8034-137485B978D4}" sibTransId="{9311AA2E-5ADE-480C-A736-97829017F2A7}"/>
    <dgm:cxn modelId="{853369E1-C1B9-4264-883B-7DEDFB82BD1C}" srcId="{908C1287-C528-4182-8899-EE35AE039820}" destId="{0768D957-0DF0-4299-BB4F-E43CE59BF37B}" srcOrd="0" destOrd="0" parTransId="{50DC5647-649E-4D35-8495-3C3992F6F895}" sibTransId="{81B7FAC0-D936-42F3-8EA2-7BBA3F2ED2C8}"/>
    <dgm:cxn modelId="{59BDCCD0-4CAA-422E-96E8-A117255CC6F8}" srcId="{0768D957-0DF0-4299-BB4F-E43CE59BF37B}" destId="{7D238F1A-0E49-47B9-B6CA-4AE5EF3E306C}" srcOrd="1" destOrd="0" parTransId="{78BB32F5-4395-43BE-B30E-60E028634E12}" sibTransId="{B83EB0EB-9CD9-41DB-A4E8-D0EFAF03D695}"/>
    <dgm:cxn modelId="{0802070F-CA5D-4EAA-B60E-B3157DFEA84D}" type="presOf" srcId="{08C6C6B4-828C-42E8-83C3-4127446E2753}" destId="{CD91BD11-E514-4C53-888D-F8984EE84683}" srcOrd="0" destOrd="0" presId="urn:microsoft.com/office/officeart/2005/8/layout/list1"/>
    <dgm:cxn modelId="{DE264BB6-5258-475A-9C17-4374C38881C8}" type="presOf" srcId="{F4DDBE45-DEE8-4D87-99F4-5120A0D7F8E9}" destId="{97E31AA5-B6A5-477C-B320-F5B6BD5D3087}" srcOrd="1" destOrd="0" presId="urn:microsoft.com/office/officeart/2005/8/layout/list1"/>
    <dgm:cxn modelId="{E223F5E2-70B1-401C-8382-CD1274610D1B}" type="presOf" srcId="{A6A12B69-B252-4626-BB65-8AA8C9936145}" destId="{CB4DEBEA-28BD-401C-9569-3BD3CC0EEA9C}" srcOrd="0" destOrd="3" presId="urn:microsoft.com/office/officeart/2005/8/layout/list1"/>
    <dgm:cxn modelId="{37510AE6-0293-48F9-B737-9ACA21B1CD83}" srcId="{0768D957-0DF0-4299-BB4F-E43CE59BF37B}" destId="{6F48CA87-82A3-4EB7-92F9-018D915481E6}" srcOrd="2" destOrd="0" parTransId="{8C0AA80C-2CCD-4E71-B9F4-253C9BFDEA19}" sibTransId="{7F8BEA7F-1C1C-447A-994B-C43FE005C132}"/>
    <dgm:cxn modelId="{6DE756DB-E6B5-4CEE-B8F7-BA878C332B86}" type="presOf" srcId="{15D2FAC9-38FA-4483-8999-57073516C4D1}" destId="{CB4DEBEA-28BD-401C-9569-3BD3CC0EEA9C}" srcOrd="0" destOrd="0" presId="urn:microsoft.com/office/officeart/2005/8/layout/list1"/>
    <dgm:cxn modelId="{AB0DB509-2907-47EA-9335-BFF2FFBAF114}" type="presOf" srcId="{A29856DE-576C-44B1-9FA1-A0F8459E086E}" destId="{CD91BD11-E514-4C53-888D-F8984EE84683}" srcOrd="0" destOrd="1" presId="urn:microsoft.com/office/officeart/2005/8/layout/list1"/>
    <dgm:cxn modelId="{69EED17B-4F44-4BB0-9DAB-F05B0783BE12}" srcId="{AB534CEF-12DE-4106-92B2-E589CDFF6E16}" destId="{0A68BD61-7A34-492D-A3C3-7D4D7EB3F0F0}" srcOrd="2" destOrd="0" parTransId="{46134ECF-1D32-4BCA-A355-030C88928622}" sibTransId="{318AB934-BE23-4905-98B0-5A815042FE6E}"/>
    <dgm:cxn modelId="{FBF81DA2-B65D-45E4-8AFB-CF8FE6BF069E}" type="presOf" srcId="{7D238F1A-0E49-47B9-B6CA-4AE5EF3E306C}" destId="{41334536-4810-4809-8C8C-65569C30EFB2}" srcOrd="0" destOrd="1" presId="urn:microsoft.com/office/officeart/2005/8/layout/list1"/>
    <dgm:cxn modelId="{07B65324-4F21-437F-B6B2-B55C37F56212}" type="presOf" srcId="{AB534CEF-12DE-4106-92B2-E589CDFF6E16}" destId="{D616F3CF-475F-413A-A0A2-049AA3EA5AE2}" srcOrd="0" destOrd="0" presId="urn:microsoft.com/office/officeart/2005/8/layout/list1"/>
    <dgm:cxn modelId="{1121C711-B719-4754-A74A-A135466E546D}" type="presOf" srcId="{D1C2A334-0132-45D0-B0A9-24C4069CC88A}" destId="{CB4DEBEA-28BD-401C-9569-3BD3CC0EEA9C}" srcOrd="0" destOrd="1" presId="urn:microsoft.com/office/officeart/2005/8/layout/list1"/>
    <dgm:cxn modelId="{249424BB-D400-4FB1-BCBD-42FB63D6BF99}" type="presOf" srcId="{F4DDBE45-DEE8-4D87-99F4-5120A0D7F8E9}" destId="{CB385FD1-3098-4B27-9D8B-1BEE4641F556}" srcOrd="0" destOrd="0" presId="urn:microsoft.com/office/officeart/2005/8/layout/list1"/>
    <dgm:cxn modelId="{D5BB05D1-0CF0-4413-B47C-EA3B6CDB18C4}" type="presParOf" srcId="{4E72ACB9-35E7-478E-BC71-262CC5336381}" destId="{06C8C3A0-E35F-40CC-B541-9A3D5C7E44DE}" srcOrd="0" destOrd="0" presId="urn:microsoft.com/office/officeart/2005/8/layout/list1"/>
    <dgm:cxn modelId="{9A118162-F4A4-4AE0-ADB7-C851B4DC2C69}" type="presParOf" srcId="{06C8C3A0-E35F-40CC-B541-9A3D5C7E44DE}" destId="{AD5BB04B-2838-4AAF-868F-847E76B8F695}" srcOrd="0" destOrd="0" presId="urn:microsoft.com/office/officeart/2005/8/layout/list1"/>
    <dgm:cxn modelId="{7D3AE339-6372-47BD-8311-A18B0BA46E5F}" type="presParOf" srcId="{06C8C3A0-E35F-40CC-B541-9A3D5C7E44DE}" destId="{6DFF374E-6CCE-4048-8EB1-66CC02FF03F5}" srcOrd="1" destOrd="0" presId="urn:microsoft.com/office/officeart/2005/8/layout/list1"/>
    <dgm:cxn modelId="{F3E84A42-57A8-4AD8-9541-CBC002F0D924}" type="presParOf" srcId="{4E72ACB9-35E7-478E-BC71-262CC5336381}" destId="{A069F2C2-E51C-4E60-810F-39254C767BBF}" srcOrd="1" destOrd="0" presId="urn:microsoft.com/office/officeart/2005/8/layout/list1"/>
    <dgm:cxn modelId="{A583606F-C259-43CF-BD42-BD4CD170ED28}" type="presParOf" srcId="{4E72ACB9-35E7-478E-BC71-262CC5336381}" destId="{41334536-4810-4809-8C8C-65569C30EFB2}" srcOrd="2" destOrd="0" presId="urn:microsoft.com/office/officeart/2005/8/layout/list1"/>
    <dgm:cxn modelId="{6956CD8B-8A34-429C-9DD9-9FF05CDE282B}" type="presParOf" srcId="{4E72ACB9-35E7-478E-BC71-262CC5336381}" destId="{F9C2BFCA-808A-45A7-83E8-9B1A618A21BF}" srcOrd="3" destOrd="0" presId="urn:microsoft.com/office/officeart/2005/8/layout/list1"/>
    <dgm:cxn modelId="{4B419258-0AB4-412E-8ACB-BEF6A2495BED}" type="presParOf" srcId="{4E72ACB9-35E7-478E-BC71-262CC5336381}" destId="{14A2056A-99BF-48AC-BBFB-9AFB0187508B}" srcOrd="4" destOrd="0" presId="urn:microsoft.com/office/officeart/2005/8/layout/list1"/>
    <dgm:cxn modelId="{D5B65752-9AEC-4FD4-83B7-E1B2D8010C40}" type="presParOf" srcId="{14A2056A-99BF-48AC-BBFB-9AFB0187508B}" destId="{D616F3CF-475F-413A-A0A2-049AA3EA5AE2}" srcOrd="0" destOrd="0" presId="urn:microsoft.com/office/officeart/2005/8/layout/list1"/>
    <dgm:cxn modelId="{BA237264-CC0F-4F21-9A72-52A22CA8426B}" type="presParOf" srcId="{14A2056A-99BF-48AC-BBFB-9AFB0187508B}" destId="{71CA85D1-89DB-479C-A773-F90507E52122}" srcOrd="1" destOrd="0" presId="urn:microsoft.com/office/officeart/2005/8/layout/list1"/>
    <dgm:cxn modelId="{1A521258-84F3-498B-9BEF-3D43D811BFE8}" type="presParOf" srcId="{4E72ACB9-35E7-478E-BC71-262CC5336381}" destId="{9CB257D0-B937-4720-A653-8677F64FFA98}" srcOrd="5" destOrd="0" presId="urn:microsoft.com/office/officeart/2005/8/layout/list1"/>
    <dgm:cxn modelId="{3C423718-E9CA-4DED-BAFC-EC4430C9A9DF}" type="presParOf" srcId="{4E72ACB9-35E7-478E-BC71-262CC5336381}" destId="{CB4DEBEA-28BD-401C-9569-3BD3CC0EEA9C}" srcOrd="6" destOrd="0" presId="urn:microsoft.com/office/officeart/2005/8/layout/list1"/>
    <dgm:cxn modelId="{7354093F-43A2-44BD-BDF8-A673F893B5FF}" type="presParOf" srcId="{4E72ACB9-35E7-478E-BC71-262CC5336381}" destId="{2A29A2C9-F8DF-494A-9B55-0267544333D6}" srcOrd="7" destOrd="0" presId="urn:microsoft.com/office/officeart/2005/8/layout/list1"/>
    <dgm:cxn modelId="{BD8394A5-CBCF-4420-9D37-CD3D16C34B4A}" type="presParOf" srcId="{4E72ACB9-35E7-478E-BC71-262CC5336381}" destId="{AC5F6CAA-3775-4D51-9694-D322BE63E7B6}" srcOrd="8" destOrd="0" presId="urn:microsoft.com/office/officeart/2005/8/layout/list1"/>
    <dgm:cxn modelId="{EDDADFB4-5968-41D4-8A34-E2118CBD56C5}" type="presParOf" srcId="{AC5F6CAA-3775-4D51-9694-D322BE63E7B6}" destId="{CB385FD1-3098-4B27-9D8B-1BEE4641F556}" srcOrd="0" destOrd="0" presId="urn:microsoft.com/office/officeart/2005/8/layout/list1"/>
    <dgm:cxn modelId="{8362F69A-3224-4904-AAE0-9512242DCF16}" type="presParOf" srcId="{AC5F6CAA-3775-4D51-9694-D322BE63E7B6}" destId="{97E31AA5-B6A5-477C-B320-F5B6BD5D3087}" srcOrd="1" destOrd="0" presId="urn:microsoft.com/office/officeart/2005/8/layout/list1"/>
    <dgm:cxn modelId="{B8DDE2A3-945C-43EF-9AB2-278A8DFE0C99}" type="presParOf" srcId="{4E72ACB9-35E7-478E-BC71-262CC5336381}" destId="{8833326D-837D-4898-AFD8-8AC51184EA4C}" srcOrd="9" destOrd="0" presId="urn:microsoft.com/office/officeart/2005/8/layout/list1"/>
    <dgm:cxn modelId="{8588ABAA-3BD8-4354-AB9F-F6957DD17F4C}" type="presParOf" srcId="{4E72ACB9-35E7-478E-BC71-262CC5336381}" destId="{CD91BD11-E514-4C53-888D-F8984EE84683}"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334536-4810-4809-8C8C-65569C30EFB2}">
      <dsp:nvSpPr>
        <dsp:cNvPr id="0" name=""/>
        <dsp:cNvSpPr/>
      </dsp:nvSpPr>
      <dsp:spPr>
        <a:xfrm>
          <a:off x="0" y="307821"/>
          <a:ext cx="6449335" cy="1496250"/>
        </a:xfrm>
        <a:prstGeom prst="rect">
          <a:avLst/>
        </a:prstGeom>
        <a:solidFill>
          <a:schemeClr val="lt1">
            <a:alpha val="90000"/>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00540" tIns="395732" rIns="500540" bIns="135128" numCol="1" spcCol="1270" anchor="t" anchorCtr="0">
          <a:noAutofit/>
        </a:bodyPr>
        <a:lstStyle/>
        <a:p>
          <a:pPr marL="171450" lvl="1" indent="-171450" algn="l" defTabSz="844550" rtl="0">
            <a:lnSpc>
              <a:spcPct val="90000"/>
            </a:lnSpc>
            <a:spcBef>
              <a:spcPct val="0"/>
            </a:spcBef>
            <a:spcAft>
              <a:spcPct val="15000"/>
            </a:spcAft>
            <a:buChar char="••"/>
          </a:pPr>
          <a:r>
            <a:rPr lang="zh-CN" sz="1900" kern="1200" dirty="0" smtClean="0"/>
            <a:t>熟悉项目及工作空间的概念。</a:t>
          </a:r>
          <a:endParaRPr lang="zh-CN" sz="1900" kern="1200" dirty="0"/>
        </a:p>
        <a:p>
          <a:pPr marL="171450" lvl="1" indent="-171450" algn="l" defTabSz="844550" rtl="0">
            <a:lnSpc>
              <a:spcPct val="90000"/>
            </a:lnSpc>
            <a:spcBef>
              <a:spcPct val="0"/>
            </a:spcBef>
            <a:spcAft>
              <a:spcPct val="15000"/>
            </a:spcAft>
            <a:buChar char="••"/>
          </a:pPr>
          <a:r>
            <a:rPr lang="zh-CN" sz="1900" kern="1200" dirty="0" smtClean="0"/>
            <a:t>掌握原理图绘制的基本流程。</a:t>
          </a:r>
          <a:endParaRPr lang="zh-CN" sz="1900" kern="1200" dirty="0"/>
        </a:p>
        <a:p>
          <a:pPr marL="171450" lvl="1" indent="-171450" algn="l" defTabSz="844550" rtl="0">
            <a:lnSpc>
              <a:spcPct val="90000"/>
            </a:lnSpc>
            <a:spcBef>
              <a:spcPct val="0"/>
            </a:spcBef>
            <a:spcAft>
              <a:spcPct val="15000"/>
            </a:spcAft>
            <a:buChar char="••"/>
          </a:pPr>
          <a:r>
            <a:rPr lang="zh-CN" sz="1900" kern="1200" dirty="0" smtClean="0"/>
            <a:t>掌握电路原理图中的错误原因。</a:t>
          </a:r>
          <a:endParaRPr lang="zh-CN" sz="1900" kern="1200" dirty="0"/>
        </a:p>
      </dsp:txBody>
      <dsp:txXfrm>
        <a:off x="0" y="307821"/>
        <a:ext cx="6449335" cy="1496250"/>
      </dsp:txXfrm>
    </dsp:sp>
    <dsp:sp modelId="{6DFF374E-6CCE-4048-8EB1-66CC02FF03F5}">
      <dsp:nvSpPr>
        <dsp:cNvPr id="0" name=""/>
        <dsp:cNvSpPr/>
      </dsp:nvSpPr>
      <dsp:spPr>
        <a:xfrm>
          <a:off x="322466" y="27381"/>
          <a:ext cx="4514534" cy="560880"/>
        </a:xfrm>
        <a:prstGeom prst="roundRect">
          <a:avLst/>
        </a:prstGeom>
        <a:gradFill rotWithShape="0">
          <a:gsLst>
            <a:gs pos="0">
              <a:schemeClr val="accent1">
                <a:shade val="80000"/>
                <a:hueOff val="0"/>
                <a:satOff val="0"/>
                <a:lumOff val="0"/>
                <a:alphaOff val="0"/>
                <a:shade val="51000"/>
                <a:satMod val="130000"/>
              </a:schemeClr>
            </a:gs>
            <a:gs pos="80000">
              <a:schemeClr val="accent1">
                <a:shade val="80000"/>
                <a:hueOff val="0"/>
                <a:satOff val="0"/>
                <a:lumOff val="0"/>
                <a:alphaOff val="0"/>
                <a:shade val="93000"/>
                <a:satMod val="130000"/>
              </a:schemeClr>
            </a:gs>
            <a:gs pos="100000">
              <a:schemeClr val="accent1">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0639" tIns="0" rIns="170639" bIns="0" numCol="1" spcCol="1270" anchor="ctr" anchorCtr="0">
          <a:noAutofit/>
        </a:bodyPr>
        <a:lstStyle/>
        <a:p>
          <a:pPr lvl="0" algn="l" defTabSz="844550" rtl="0">
            <a:lnSpc>
              <a:spcPct val="90000"/>
            </a:lnSpc>
            <a:spcBef>
              <a:spcPct val="0"/>
            </a:spcBef>
            <a:spcAft>
              <a:spcPct val="35000"/>
            </a:spcAft>
          </a:pPr>
          <a:r>
            <a:rPr lang="zh-CN" sz="1900" b="1" kern="1200" smtClean="0"/>
            <a:t>知识目标</a:t>
          </a:r>
          <a:endParaRPr lang="zh-CN" sz="1900" kern="1200"/>
        </a:p>
      </dsp:txBody>
      <dsp:txXfrm>
        <a:off x="349846" y="54761"/>
        <a:ext cx="4459774" cy="506120"/>
      </dsp:txXfrm>
    </dsp:sp>
    <dsp:sp modelId="{CB4DEBEA-28BD-401C-9569-3BD3CC0EEA9C}">
      <dsp:nvSpPr>
        <dsp:cNvPr id="0" name=""/>
        <dsp:cNvSpPr/>
      </dsp:nvSpPr>
      <dsp:spPr>
        <a:xfrm>
          <a:off x="0" y="2187111"/>
          <a:ext cx="6449335" cy="1825425"/>
        </a:xfrm>
        <a:prstGeom prst="rect">
          <a:avLst/>
        </a:prstGeom>
        <a:solidFill>
          <a:schemeClr val="lt1">
            <a:alpha val="90000"/>
            <a:hueOff val="0"/>
            <a:satOff val="0"/>
            <a:lumOff val="0"/>
            <a:alphaOff val="0"/>
          </a:schemeClr>
        </a:solidFill>
        <a:ln w="9525" cap="flat" cmpd="sng" algn="ctr">
          <a:solidFill>
            <a:schemeClr val="accent1">
              <a:shade val="80000"/>
              <a:hueOff val="396048"/>
              <a:satOff val="-28108"/>
              <a:lumOff val="18498"/>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00540" tIns="395732" rIns="500540" bIns="135128" numCol="1" spcCol="1270" anchor="t" anchorCtr="0">
          <a:noAutofit/>
        </a:bodyPr>
        <a:lstStyle/>
        <a:p>
          <a:pPr marL="171450" lvl="1" indent="-171450" algn="l" defTabSz="844550" rtl="0">
            <a:lnSpc>
              <a:spcPct val="90000"/>
            </a:lnSpc>
            <a:spcBef>
              <a:spcPct val="0"/>
            </a:spcBef>
            <a:spcAft>
              <a:spcPct val="15000"/>
            </a:spcAft>
            <a:buChar char="••"/>
          </a:pPr>
          <a:r>
            <a:rPr lang="zh-CN" sz="1900" kern="1200" dirty="0" smtClean="0"/>
            <a:t>能够创建一个新的项目。</a:t>
          </a:r>
          <a:endParaRPr lang="zh-CN" sz="1900" kern="1200" dirty="0"/>
        </a:p>
        <a:p>
          <a:pPr marL="171450" lvl="1" indent="-171450" algn="l" defTabSz="844550" rtl="0">
            <a:lnSpc>
              <a:spcPct val="90000"/>
            </a:lnSpc>
            <a:spcBef>
              <a:spcPct val="0"/>
            </a:spcBef>
            <a:spcAft>
              <a:spcPct val="15000"/>
            </a:spcAft>
            <a:buChar char="••"/>
          </a:pPr>
          <a:r>
            <a:rPr lang="zh-CN" sz="1900" kern="1200" dirty="0" smtClean="0"/>
            <a:t>能够创建一个新的原理图图纸。</a:t>
          </a:r>
          <a:endParaRPr lang="zh-CN" sz="1900" kern="1200" dirty="0"/>
        </a:p>
        <a:p>
          <a:pPr marL="171450" lvl="1" indent="-171450" algn="l" defTabSz="844550" rtl="0">
            <a:lnSpc>
              <a:spcPct val="90000"/>
            </a:lnSpc>
            <a:spcBef>
              <a:spcPct val="0"/>
            </a:spcBef>
            <a:spcAft>
              <a:spcPct val="15000"/>
            </a:spcAft>
            <a:buChar char="••"/>
          </a:pPr>
          <a:r>
            <a:rPr lang="zh-CN" sz="1900" kern="1200" dirty="0" smtClean="0"/>
            <a:t>能够绘制电路原理图。</a:t>
          </a:r>
          <a:endParaRPr lang="zh-CN" sz="1900" kern="1200" dirty="0"/>
        </a:p>
        <a:p>
          <a:pPr marL="171450" lvl="1" indent="-171450" algn="l" defTabSz="844550" rtl="0">
            <a:lnSpc>
              <a:spcPct val="90000"/>
            </a:lnSpc>
            <a:spcBef>
              <a:spcPct val="0"/>
            </a:spcBef>
            <a:spcAft>
              <a:spcPct val="15000"/>
            </a:spcAft>
            <a:buChar char="••"/>
          </a:pPr>
          <a:r>
            <a:rPr lang="zh-CN" sz="1900" kern="1200" dirty="0" smtClean="0"/>
            <a:t>能够检查设计电路图中的错误。</a:t>
          </a:r>
          <a:endParaRPr lang="zh-CN" sz="1900" kern="1200" dirty="0"/>
        </a:p>
      </dsp:txBody>
      <dsp:txXfrm>
        <a:off x="0" y="2187111"/>
        <a:ext cx="6449335" cy="1825425"/>
      </dsp:txXfrm>
    </dsp:sp>
    <dsp:sp modelId="{71CA85D1-89DB-479C-A773-F90507E52122}">
      <dsp:nvSpPr>
        <dsp:cNvPr id="0" name=""/>
        <dsp:cNvSpPr/>
      </dsp:nvSpPr>
      <dsp:spPr>
        <a:xfrm>
          <a:off x="322466" y="1906671"/>
          <a:ext cx="4514534" cy="560880"/>
        </a:xfrm>
        <a:prstGeom prst="roundRect">
          <a:avLst/>
        </a:prstGeom>
        <a:gradFill rotWithShape="0">
          <a:gsLst>
            <a:gs pos="0">
              <a:schemeClr val="accent1">
                <a:shade val="80000"/>
                <a:hueOff val="396048"/>
                <a:satOff val="-28108"/>
                <a:lumOff val="18498"/>
                <a:alphaOff val="0"/>
                <a:shade val="51000"/>
                <a:satMod val="130000"/>
              </a:schemeClr>
            </a:gs>
            <a:gs pos="80000">
              <a:schemeClr val="accent1">
                <a:shade val="80000"/>
                <a:hueOff val="396048"/>
                <a:satOff val="-28108"/>
                <a:lumOff val="18498"/>
                <a:alphaOff val="0"/>
                <a:shade val="93000"/>
                <a:satMod val="130000"/>
              </a:schemeClr>
            </a:gs>
            <a:gs pos="100000">
              <a:schemeClr val="accent1">
                <a:shade val="80000"/>
                <a:hueOff val="396048"/>
                <a:satOff val="-28108"/>
                <a:lumOff val="1849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0639" tIns="0" rIns="170639" bIns="0" numCol="1" spcCol="1270" anchor="ctr" anchorCtr="0">
          <a:noAutofit/>
        </a:bodyPr>
        <a:lstStyle/>
        <a:p>
          <a:pPr lvl="0" algn="l" defTabSz="844550" rtl="0">
            <a:lnSpc>
              <a:spcPct val="90000"/>
            </a:lnSpc>
            <a:spcBef>
              <a:spcPct val="0"/>
            </a:spcBef>
            <a:spcAft>
              <a:spcPct val="35000"/>
            </a:spcAft>
          </a:pPr>
          <a:r>
            <a:rPr lang="zh-CN" sz="1900" b="1" kern="1200" dirty="0" smtClean="0"/>
            <a:t>能力目标</a:t>
          </a:r>
          <a:endParaRPr lang="zh-CN" sz="1900" kern="1200" dirty="0"/>
        </a:p>
      </dsp:txBody>
      <dsp:txXfrm>
        <a:off x="349846" y="1934051"/>
        <a:ext cx="4459774" cy="506120"/>
      </dsp:txXfrm>
    </dsp:sp>
    <dsp:sp modelId="{CD91BD11-E514-4C53-888D-F8984EE84683}">
      <dsp:nvSpPr>
        <dsp:cNvPr id="0" name=""/>
        <dsp:cNvSpPr/>
      </dsp:nvSpPr>
      <dsp:spPr>
        <a:xfrm>
          <a:off x="0" y="4395577"/>
          <a:ext cx="6449335" cy="1167075"/>
        </a:xfrm>
        <a:prstGeom prst="rect">
          <a:avLst/>
        </a:prstGeom>
        <a:solidFill>
          <a:schemeClr val="lt1">
            <a:alpha val="90000"/>
            <a:hueOff val="0"/>
            <a:satOff val="0"/>
            <a:lumOff val="0"/>
            <a:alphaOff val="0"/>
          </a:schemeClr>
        </a:solidFill>
        <a:ln w="9525" cap="flat" cmpd="sng" algn="ctr">
          <a:solidFill>
            <a:schemeClr val="accent1">
              <a:shade val="80000"/>
              <a:hueOff val="792097"/>
              <a:satOff val="-56215"/>
              <a:lumOff val="36995"/>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00540" tIns="395732" rIns="500540" bIns="135128" numCol="1" spcCol="1270" anchor="t" anchorCtr="0">
          <a:noAutofit/>
        </a:bodyPr>
        <a:lstStyle/>
        <a:p>
          <a:pPr marL="171450" lvl="1" indent="-171450" algn="l" defTabSz="844550" rtl="0">
            <a:lnSpc>
              <a:spcPct val="90000"/>
            </a:lnSpc>
            <a:spcBef>
              <a:spcPct val="0"/>
            </a:spcBef>
            <a:spcAft>
              <a:spcPct val="15000"/>
            </a:spcAft>
            <a:buChar char="••"/>
          </a:pPr>
          <a:r>
            <a:rPr lang="zh-CN" altLang="en-US" sz="1900" kern="1200" dirty="0" smtClean="0"/>
            <a:t>培养</a:t>
          </a:r>
          <a:r>
            <a:rPr lang="zh-CN" sz="1900" kern="1200" dirty="0" smtClean="0"/>
            <a:t>专注</a:t>
          </a:r>
          <a:r>
            <a:rPr lang="zh-CN" sz="1900" kern="1200" dirty="0" smtClean="0"/>
            <a:t>的做事态度。</a:t>
          </a:r>
          <a:endParaRPr lang="zh-CN" sz="1900" kern="1200" dirty="0"/>
        </a:p>
        <a:p>
          <a:pPr marL="171450" lvl="1" indent="-171450" algn="l" defTabSz="844550">
            <a:lnSpc>
              <a:spcPct val="90000"/>
            </a:lnSpc>
            <a:spcBef>
              <a:spcPct val="0"/>
            </a:spcBef>
            <a:spcAft>
              <a:spcPct val="15000"/>
            </a:spcAft>
            <a:buChar char="••"/>
          </a:pPr>
          <a:r>
            <a:rPr lang="zh-CN" altLang="en-US" sz="1900" kern="1200" dirty="0" smtClean="0"/>
            <a:t>培养</a:t>
          </a:r>
          <a:r>
            <a:rPr lang="zh-CN" sz="1900" kern="1200" dirty="0" smtClean="0"/>
            <a:t>尽职尽责</a:t>
          </a:r>
          <a:r>
            <a:rPr lang="zh-CN" sz="1900" kern="1200" dirty="0" smtClean="0"/>
            <a:t>的职业精神。</a:t>
          </a:r>
          <a:endParaRPr lang="zh-CN" sz="1900" kern="1200" dirty="0"/>
        </a:p>
      </dsp:txBody>
      <dsp:txXfrm>
        <a:off x="0" y="4395577"/>
        <a:ext cx="6449335" cy="1167075"/>
      </dsp:txXfrm>
    </dsp:sp>
    <dsp:sp modelId="{97E31AA5-B6A5-477C-B320-F5B6BD5D3087}">
      <dsp:nvSpPr>
        <dsp:cNvPr id="0" name=""/>
        <dsp:cNvSpPr/>
      </dsp:nvSpPr>
      <dsp:spPr>
        <a:xfrm>
          <a:off x="322466" y="4115137"/>
          <a:ext cx="4514534" cy="560880"/>
        </a:xfrm>
        <a:prstGeom prst="roundRect">
          <a:avLst/>
        </a:prstGeom>
        <a:gradFill rotWithShape="0">
          <a:gsLst>
            <a:gs pos="0">
              <a:schemeClr val="accent1">
                <a:shade val="80000"/>
                <a:hueOff val="792097"/>
                <a:satOff val="-56215"/>
                <a:lumOff val="36995"/>
                <a:alphaOff val="0"/>
                <a:shade val="51000"/>
                <a:satMod val="130000"/>
              </a:schemeClr>
            </a:gs>
            <a:gs pos="80000">
              <a:schemeClr val="accent1">
                <a:shade val="80000"/>
                <a:hueOff val="792097"/>
                <a:satOff val="-56215"/>
                <a:lumOff val="36995"/>
                <a:alphaOff val="0"/>
                <a:shade val="93000"/>
                <a:satMod val="130000"/>
              </a:schemeClr>
            </a:gs>
            <a:gs pos="100000">
              <a:schemeClr val="accent1">
                <a:shade val="80000"/>
                <a:hueOff val="792097"/>
                <a:satOff val="-56215"/>
                <a:lumOff val="3699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0639" tIns="0" rIns="170639" bIns="0" numCol="1" spcCol="1270" anchor="ctr" anchorCtr="0">
          <a:noAutofit/>
        </a:bodyPr>
        <a:lstStyle/>
        <a:p>
          <a:pPr lvl="0" algn="l" defTabSz="844550" rtl="0">
            <a:lnSpc>
              <a:spcPct val="90000"/>
            </a:lnSpc>
            <a:spcBef>
              <a:spcPct val="0"/>
            </a:spcBef>
            <a:spcAft>
              <a:spcPct val="35000"/>
            </a:spcAft>
          </a:pPr>
          <a:r>
            <a:rPr lang="zh-CN" sz="1900" b="1" kern="1200" dirty="0" smtClean="0"/>
            <a:t>素质目标</a:t>
          </a:r>
          <a:endParaRPr lang="zh-CN" sz="1900" kern="1200" dirty="0"/>
        </a:p>
      </dsp:txBody>
      <dsp:txXfrm>
        <a:off x="349846" y="4142517"/>
        <a:ext cx="4459774" cy="50612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2023/11/30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a:t>
            </a:fld>
            <a:endParaRPr lang="zh-CN" altLang="en-US"/>
          </a:p>
        </p:txBody>
      </p:sp>
    </p:spTree>
    <p:extLst>
      <p:ext uri="{BB962C8B-B14F-4D97-AF65-F5344CB8AC3E}">
        <p14:creationId xmlns:p14="http://schemas.microsoft.com/office/powerpoint/2010/main" val="42476070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1850399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19302259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kumimoji="0" lang="zh-CN" altLang="en-US" smtClean="0"/>
          </a:p>
        </p:txBody>
      </p:sp>
      <p:sp>
        <p:nvSpPr>
          <p:cNvPr id="204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0465B1A-22FB-4750-B5CE-74CD18389F74}" type="slidenum">
              <a:rPr lang="zh-CN" altLang="en-US" smtClean="0"/>
              <a:pPr/>
              <a:t>29</a:t>
            </a:fld>
            <a:endParaRPr lang="zh-CN" altLang="en-US" smtClean="0"/>
          </a:p>
        </p:txBody>
      </p:sp>
    </p:spTree>
    <p:extLst>
      <p:ext uri="{BB962C8B-B14F-4D97-AF65-F5344CB8AC3E}">
        <p14:creationId xmlns:p14="http://schemas.microsoft.com/office/powerpoint/2010/main" val="8122843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kumimoji="0" lang="zh-CN" altLang="en-US" smtClean="0"/>
          </a:p>
        </p:txBody>
      </p:sp>
      <p:sp>
        <p:nvSpPr>
          <p:cNvPr id="204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0465B1A-22FB-4750-B5CE-74CD18389F74}" type="slidenum">
              <a:rPr lang="zh-CN" altLang="en-US" smtClean="0"/>
              <a:pPr/>
              <a:t>30</a:t>
            </a:fld>
            <a:endParaRPr lang="zh-CN" altLang="en-US" smtClean="0"/>
          </a:p>
        </p:txBody>
      </p:sp>
    </p:spTree>
    <p:extLst>
      <p:ext uri="{BB962C8B-B14F-4D97-AF65-F5344CB8AC3E}">
        <p14:creationId xmlns:p14="http://schemas.microsoft.com/office/powerpoint/2010/main" val="11742470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kumimoji="0" lang="zh-CN" altLang="en-US" smtClean="0"/>
          </a:p>
        </p:txBody>
      </p:sp>
      <p:sp>
        <p:nvSpPr>
          <p:cNvPr id="22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1CEB479-B535-46F4-8E11-E43091EF43FF}" type="slidenum">
              <a:rPr lang="zh-CN" altLang="en-US" smtClean="0"/>
              <a:pPr/>
              <a:t>31</a:t>
            </a:fld>
            <a:endParaRPr lang="zh-CN" altLang="en-US" smtClean="0"/>
          </a:p>
        </p:txBody>
      </p:sp>
    </p:spTree>
    <p:extLst>
      <p:ext uri="{BB962C8B-B14F-4D97-AF65-F5344CB8AC3E}">
        <p14:creationId xmlns:p14="http://schemas.microsoft.com/office/powerpoint/2010/main" val="17339052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kumimoji="0" lang="zh-CN" altLang="en-US" smtClean="0"/>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0255FB3-4A99-4FE7-9028-902E874A500A}" type="slidenum">
              <a:rPr lang="zh-CN" altLang="en-US" smtClean="0"/>
              <a:pPr/>
              <a:t>32</a:t>
            </a:fld>
            <a:endParaRPr lang="zh-CN" altLang="en-US" smtClean="0"/>
          </a:p>
        </p:txBody>
      </p:sp>
    </p:spTree>
    <p:extLst>
      <p:ext uri="{BB962C8B-B14F-4D97-AF65-F5344CB8AC3E}">
        <p14:creationId xmlns:p14="http://schemas.microsoft.com/office/powerpoint/2010/main" val="31584636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51</a:t>
            </a:fld>
            <a:endParaRPr lang="zh-CN" altLang="en-US"/>
          </a:p>
        </p:txBody>
      </p:sp>
    </p:spTree>
    <p:extLst>
      <p:ext uri="{BB962C8B-B14F-4D97-AF65-F5344CB8AC3E}">
        <p14:creationId xmlns:p14="http://schemas.microsoft.com/office/powerpoint/2010/main" val="27350191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Tree>
    <p:extLst>
      <p:ext uri="{BB962C8B-B14F-4D97-AF65-F5344CB8AC3E}">
        <p14:creationId xmlns:p14="http://schemas.microsoft.com/office/powerpoint/2010/main" val="2102489632"/>
      </p:ext>
    </p:extLst>
  </p:cSld>
  <p:clrMapOvr>
    <a:masterClrMapping/>
  </p:clrMapOvr>
  <p:transition spd="slow" advTm="0">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smtClean="0"/>
              <a:t>单击此处编辑母版标题样式</a:t>
            </a:r>
            <a:endParaRPr lang="zh-CN" altLang="en-US"/>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2023/11/30</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advTm="0">
    <p:wip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AndClipArt">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914876" y="152435"/>
            <a:ext cx="9165705" cy="1600571"/>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876"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6150002" y="1829223"/>
            <a:ext cx="5031819" cy="3658447"/>
          </a:xfrm>
        </p:spPr>
        <p:txBody>
          <a:bodyPr/>
          <a:lstStyle/>
          <a:p>
            <a:pPr lvl="0"/>
            <a:endParaRPr lang="zh-CN" altLang="en-US" noProof="0" smtClean="0"/>
          </a:p>
        </p:txBody>
      </p:sp>
    </p:spTree>
    <p:extLst>
      <p:ext uri="{BB962C8B-B14F-4D97-AF65-F5344CB8AC3E}">
        <p14:creationId xmlns:p14="http://schemas.microsoft.com/office/powerpoint/2010/main" val="2841244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876" y="152435"/>
            <a:ext cx="9165705" cy="1600571"/>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876"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50002"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31635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1562671" y="981522"/>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transition spd="slow" advTm="0">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8350" cy="6859588"/>
          </a:xfrm>
          <a:prstGeom prst="rect">
            <a:avLst/>
          </a:prstGeom>
        </p:spPr>
      </p:pic>
    </p:spTree>
    <p:extLst>
      <p:ext uri="{BB962C8B-B14F-4D97-AF65-F5344CB8AC3E}">
        <p14:creationId xmlns:p14="http://schemas.microsoft.com/office/powerpoint/2010/main" val="3222144123"/>
      </p:ext>
    </p:extLst>
  </p:cSld>
  <p:clrMapOvr>
    <a:masterClrMapping/>
  </p:clrMapOvr>
  <p:transition spd="slow" advTm="0">
    <p:wip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transition spd="slow" advTm="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transition spd="slow"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transition spd="slow"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transition spd="slow" advTm="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transition spd="slow" advTm="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602758"/>
      </p:ext>
    </p:extLst>
  </p:cSld>
  <p:clrMapOvr>
    <a:masterClrMapping/>
  </p:clrMapOvr>
  <p:transition spd="slow" advTm="0">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74" r:id="rId11"/>
    <p:sldLayoutId id="2147483675" r:id="rId12"/>
  </p:sldLayoutIdLst>
  <p:transition spd="slow" advTm="0">
    <p:wipe/>
  </p:transition>
  <p:timing>
    <p:tnLst>
      <p:par>
        <p:cTn id="1" dur="indefinite" restart="never" nodeType="tmRoot"/>
      </p:par>
    </p:tnLst>
  </p:timing>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22" name="TextBox 21"/>
          <p:cNvSpPr txBox="1"/>
          <p:nvPr/>
        </p:nvSpPr>
        <p:spPr>
          <a:xfrm>
            <a:off x="6806702" y="1413570"/>
            <a:ext cx="4765081" cy="1600434"/>
          </a:xfrm>
          <a:prstGeom prst="rect">
            <a:avLst/>
          </a:prstGeom>
          <a:noFill/>
        </p:spPr>
        <p:txBody>
          <a:bodyPr wrap="none" lIns="121917" tIns="60958" rIns="121917" bIns="60958" rtlCol="0">
            <a:spAutoFit/>
          </a:bodyPr>
          <a:lstStyle/>
          <a:p>
            <a:pPr algn="r"/>
            <a:r>
              <a:rPr lang="zh-CN" altLang="en-US" sz="9600" b="1" dirty="0" smtClean="0">
                <a:solidFill>
                  <a:schemeClr val="accent1"/>
                </a:solidFill>
                <a:latin typeface="微软雅黑" panose="020B0503020204020204" pitchFamily="34" charset="-122"/>
                <a:ea typeface="微软雅黑" panose="020B0503020204020204" pitchFamily="34" charset="-122"/>
              </a:rPr>
              <a:t>任务</a:t>
            </a:r>
            <a:r>
              <a:rPr lang="en-US" altLang="zh-CN" sz="9600" b="1" dirty="0" smtClean="0">
                <a:solidFill>
                  <a:schemeClr val="accent1"/>
                </a:solidFill>
                <a:latin typeface="微软雅黑" panose="020B0503020204020204" pitchFamily="34" charset="-122"/>
                <a:ea typeface="微软雅黑" panose="020B0503020204020204" pitchFamily="34" charset="-122"/>
              </a:rPr>
              <a:t>1-2</a:t>
            </a:r>
            <a:endParaRPr lang="zh-CN" altLang="en-US" sz="12800" b="1" dirty="0">
              <a:solidFill>
                <a:schemeClr val="accent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2332594" y="3321310"/>
            <a:ext cx="9248680" cy="954103"/>
          </a:xfrm>
          <a:prstGeom prst="rect">
            <a:avLst/>
          </a:prstGeom>
          <a:noFill/>
        </p:spPr>
        <p:txBody>
          <a:bodyPr wrap="none" lIns="121917" tIns="60958" rIns="121917" bIns="60958" rtlCol="0">
            <a:spAutoFit/>
          </a:bodyPr>
          <a:lstStyle/>
          <a:p>
            <a:pPr algn="r"/>
            <a:r>
              <a:rPr lang="zh-CN" altLang="en-US" sz="5400" b="1" dirty="0" smtClean="0">
                <a:solidFill>
                  <a:schemeClr val="accent1"/>
                </a:solidFill>
                <a:latin typeface="微软雅黑" panose="020B0503020204020204" pitchFamily="34" charset="-122"/>
                <a:ea typeface="微软雅黑" panose="020B0503020204020204" pitchFamily="34" charset="-122"/>
              </a:rPr>
              <a:t>手机</a:t>
            </a:r>
            <a:r>
              <a:rPr lang="zh-CN" altLang="en-US" sz="5400" b="1" dirty="0">
                <a:solidFill>
                  <a:schemeClr val="accent1"/>
                </a:solidFill>
                <a:latin typeface="微软雅黑" panose="020B0503020204020204" pitchFamily="34" charset="-122"/>
                <a:ea typeface="微软雅黑" panose="020B0503020204020204" pitchFamily="34" charset="-122"/>
              </a:rPr>
              <a:t>充电器电路原理图的</a:t>
            </a:r>
            <a:r>
              <a:rPr lang="zh-CN" altLang="en-US" sz="5400" b="1" dirty="0" smtClean="0">
                <a:solidFill>
                  <a:schemeClr val="accent1"/>
                </a:solidFill>
                <a:latin typeface="微软雅黑" panose="020B0503020204020204" pitchFamily="34" charset="-122"/>
                <a:ea typeface="微软雅黑" panose="020B0503020204020204" pitchFamily="34" charset="-122"/>
              </a:rPr>
              <a:t>绘制</a:t>
            </a:r>
            <a:endParaRPr lang="en-US" altLang="zh-CN" sz="5400" b="1" dirty="0" smtClean="0">
              <a:solidFill>
                <a:schemeClr val="accent1"/>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5327222" y="4390123"/>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121200" y="4582189"/>
            <a:ext cx="4349904" cy="615549"/>
          </a:xfrm>
          <a:prstGeom prst="rect">
            <a:avLst/>
          </a:prstGeom>
          <a:noFill/>
        </p:spPr>
        <p:txBody>
          <a:bodyPr wrap="none" lIns="121917" tIns="60958" rIns="121917" bIns="60958" rtlCol="0">
            <a:spAutoFit/>
          </a:bodyPr>
          <a:lstStyle/>
          <a:p>
            <a:pPr algn="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山东商业职业技术学院</a:t>
            </a:r>
          </a:p>
        </p:txBody>
      </p:sp>
      <p:sp>
        <p:nvSpPr>
          <p:cNvPr id="32" name="TextBox 31"/>
          <p:cNvSpPr txBox="1"/>
          <p:nvPr/>
        </p:nvSpPr>
        <p:spPr>
          <a:xfrm>
            <a:off x="9837657" y="5464702"/>
            <a:ext cx="1071762" cy="553994"/>
          </a:xfrm>
          <a:prstGeom prst="rect">
            <a:avLst/>
          </a:prstGeom>
          <a:noFill/>
        </p:spPr>
        <p:txBody>
          <a:bodyPr wrap="none" lIns="121917" tIns="60958" rIns="121917" bIns="60958"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闫 青</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47056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4"/>
                                        </p:tgtEl>
                                        <p:attrNameLst>
                                          <p:attrName>ppt_y</p:attrName>
                                        </p:attrNameLst>
                                      </p:cBhvr>
                                      <p:tavLst>
                                        <p:tav tm="0">
                                          <p:val>
                                            <p:strVal val="#ppt_y"/>
                                          </p:val>
                                        </p:tav>
                                        <p:tav tm="100000">
                                          <p:val>
                                            <p:strVal val="#ppt_y"/>
                                          </p:val>
                                        </p:tav>
                                      </p:tavLst>
                                    </p:anim>
                                    <p:anim calcmode="lin" valueType="num">
                                      <p:cBhvr>
                                        <p:cTn id="20"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4"/>
                                        </p:tgtEl>
                                      </p:cBhvr>
                                    </p:animEffect>
                                  </p:childTnLst>
                                </p:cTn>
                              </p:par>
                            </p:childTnLst>
                          </p:cTn>
                        </p:par>
                        <p:par>
                          <p:cTn id="23" fill="hold">
                            <p:stCondLst>
                              <p:cond delay="260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3100"/>
                            </p:stCondLst>
                            <p:childTnLst>
                              <p:par>
                                <p:cTn id="28" presetID="22" presetClass="entr" presetSubtype="8"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3600"/>
                            </p:stCondLst>
                            <p:childTnLst>
                              <p:par>
                                <p:cTn id="32" presetID="2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down)">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30"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rrowheads="1"/>
          </p:cNvSpPr>
          <p:nvPr>
            <p:ph type="title" idx="4294967295"/>
          </p:nvPr>
        </p:nvSpPr>
        <p:spPr>
          <a:xfrm>
            <a:off x="1346647" y="342206"/>
            <a:ext cx="8643937" cy="1908100"/>
          </a:xfrm>
          <a:prstGeom prst="rect">
            <a:avLst/>
          </a:prstGeom>
        </p:spPr>
        <p:txBody>
          <a:bodyPr/>
          <a:lstStyle/>
          <a:p>
            <a:pPr algn="l" eaLnBrk="1" hangingPunct="1"/>
            <a:r>
              <a:rPr lang="en-US" altLang="zh-CN" sz="3200" b="1" dirty="0" smtClean="0">
                <a:solidFill>
                  <a:srgbClr val="0033CC"/>
                </a:solidFill>
                <a:latin typeface="微软雅黑" pitchFamily="34" charset="-122"/>
                <a:ea typeface="微软雅黑" pitchFamily="34" charset="-122"/>
                <a:cs typeface="+mn-cs"/>
              </a:rPr>
              <a:t>2.3</a:t>
            </a:r>
            <a:r>
              <a:rPr lang="zh-CN" altLang="en-US" sz="3200" b="1" dirty="0" smtClean="0">
                <a:solidFill>
                  <a:srgbClr val="0033CC"/>
                </a:solidFill>
                <a:latin typeface="微软雅黑" pitchFamily="34" charset="-122"/>
                <a:ea typeface="微软雅黑" pitchFamily="34" charset="-122"/>
                <a:cs typeface="+mn-cs"/>
              </a:rPr>
              <a:t>创建</a:t>
            </a:r>
            <a:r>
              <a:rPr lang="zh-CN" altLang="en-US" sz="3200" b="1" dirty="0">
                <a:solidFill>
                  <a:srgbClr val="0033CC"/>
                </a:solidFill>
                <a:latin typeface="微软雅黑" pitchFamily="34" charset="-122"/>
                <a:ea typeface="微软雅黑" pitchFamily="34" charset="-122"/>
                <a:cs typeface="+mn-cs"/>
              </a:rPr>
              <a:t>一个新的原理图图纸</a:t>
            </a:r>
          </a:p>
        </p:txBody>
      </p:sp>
      <p:sp>
        <p:nvSpPr>
          <p:cNvPr id="10243" name="Rectangle 3"/>
          <p:cNvSpPr>
            <a:spLocks noGrp="1" noRot="1" noChangeArrowheads="1"/>
          </p:cNvSpPr>
          <p:nvPr>
            <p:ph type="body" idx="4294967295"/>
          </p:nvPr>
        </p:nvSpPr>
        <p:spPr>
          <a:xfrm>
            <a:off x="1562671" y="1319236"/>
            <a:ext cx="9743083" cy="2727325"/>
          </a:xfrm>
          <a:prstGeom prst="rect">
            <a:avLst/>
          </a:prstGeom>
        </p:spPr>
        <p:txBody>
          <a:bodyPr/>
          <a:lstStyle/>
          <a:p>
            <a:pPr marL="0" indent="0">
              <a:buNone/>
            </a:pPr>
            <a:r>
              <a:rPr lang="en-US" altLang="zh-CN" sz="2400" dirty="0">
                <a:solidFill>
                  <a:srgbClr val="0033CC"/>
                </a:solidFill>
                <a:latin typeface="微软雅黑" panose="020B0503020204020204" pitchFamily="34" charset="-122"/>
                <a:ea typeface="微软雅黑" panose="020B0503020204020204" pitchFamily="34" charset="-122"/>
              </a:rPr>
              <a:t>1</a:t>
            </a:r>
            <a:r>
              <a:rPr lang="zh-CN" altLang="en-US" sz="2400" dirty="0">
                <a:solidFill>
                  <a:srgbClr val="0033CC"/>
                </a:solidFill>
                <a:latin typeface="微软雅黑" panose="020B0503020204020204" pitchFamily="34" charset="-122"/>
                <a:ea typeface="微软雅黑" panose="020B0503020204020204" pitchFamily="34" charset="-122"/>
              </a:rPr>
              <a:t>．单击</a:t>
            </a:r>
            <a:r>
              <a:rPr lang="en-US" altLang="zh-CN" sz="2400" dirty="0">
                <a:solidFill>
                  <a:srgbClr val="0033CC"/>
                </a:solidFill>
                <a:latin typeface="微软雅黑" panose="020B0503020204020204" pitchFamily="34" charset="-122"/>
                <a:ea typeface="微软雅黑" panose="020B0503020204020204" pitchFamily="34" charset="-122"/>
              </a:rPr>
              <a:t>File → New → Schematic</a:t>
            </a:r>
            <a:r>
              <a:rPr lang="zh-CN" altLang="en-US" sz="2400" dirty="0">
                <a:solidFill>
                  <a:srgbClr val="0033CC"/>
                </a:solidFill>
                <a:latin typeface="微软雅黑" panose="020B0503020204020204" pitchFamily="34" charset="-122"/>
                <a:ea typeface="微软雅黑" panose="020B0503020204020204" pitchFamily="34" charset="-122"/>
              </a:rPr>
              <a:t>，或者在</a:t>
            </a:r>
            <a:r>
              <a:rPr lang="en-US" altLang="zh-CN" sz="2400" dirty="0">
                <a:solidFill>
                  <a:srgbClr val="0033CC"/>
                </a:solidFill>
                <a:latin typeface="微软雅黑" panose="020B0503020204020204" pitchFamily="34" charset="-122"/>
                <a:ea typeface="微软雅黑" panose="020B0503020204020204" pitchFamily="34" charset="-122"/>
              </a:rPr>
              <a:t>Files</a:t>
            </a:r>
            <a:r>
              <a:rPr lang="zh-CN" altLang="en-US" sz="2400" dirty="0">
                <a:solidFill>
                  <a:srgbClr val="0033CC"/>
                </a:solidFill>
                <a:latin typeface="微软雅黑" panose="020B0503020204020204" pitchFamily="34" charset="-122"/>
                <a:ea typeface="微软雅黑" panose="020B0503020204020204" pitchFamily="34" charset="-122"/>
              </a:rPr>
              <a:t>面板的</a:t>
            </a:r>
            <a:r>
              <a:rPr lang="en-US" altLang="zh-CN" sz="2400" dirty="0">
                <a:solidFill>
                  <a:srgbClr val="0033CC"/>
                </a:solidFill>
                <a:latin typeface="微软雅黑" panose="020B0503020204020204" pitchFamily="34" charset="-122"/>
                <a:ea typeface="微软雅黑" panose="020B0503020204020204" pitchFamily="34" charset="-122"/>
              </a:rPr>
              <a:t>New</a:t>
            </a:r>
            <a:r>
              <a:rPr lang="zh-CN" altLang="en-US" sz="2400" dirty="0">
                <a:solidFill>
                  <a:srgbClr val="0033CC"/>
                </a:solidFill>
                <a:latin typeface="微软雅黑" panose="020B0503020204020204" pitchFamily="34" charset="-122"/>
                <a:ea typeface="微软雅黑" panose="020B0503020204020204" pitchFamily="34" charset="-122"/>
              </a:rPr>
              <a:t>单元选择</a:t>
            </a:r>
            <a:r>
              <a:rPr lang="en-US" altLang="zh-CN" sz="2400" dirty="0">
                <a:solidFill>
                  <a:srgbClr val="0033CC"/>
                </a:solidFill>
                <a:latin typeface="微软雅黑" panose="020B0503020204020204" pitchFamily="34" charset="-122"/>
                <a:ea typeface="微软雅黑" panose="020B0503020204020204" pitchFamily="34" charset="-122"/>
              </a:rPr>
              <a:t>:Schematic Sheet</a:t>
            </a:r>
            <a:r>
              <a:rPr lang="zh-CN" altLang="en-US" sz="2400" dirty="0">
                <a:solidFill>
                  <a:srgbClr val="0033CC"/>
                </a:solidFill>
                <a:latin typeface="微软雅黑" panose="020B0503020204020204" pitchFamily="34" charset="-122"/>
                <a:ea typeface="微软雅黑" panose="020B0503020204020204" pitchFamily="34" charset="-122"/>
              </a:rPr>
              <a:t>。</a:t>
            </a:r>
          </a:p>
          <a:p>
            <a:pPr marL="0" indent="0">
              <a:buNone/>
            </a:pPr>
            <a:r>
              <a:rPr lang="en-US" altLang="zh-CN" sz="2400" dirty="0">
                <a:solidFill>
                  <a:srgbClr val="0033CC"/>
                </a:solidFill>
                <a:latin typeface="微软雅黑" panose="020B0503020204020204" pitchFamily="34" charset="-122"/>
                <a:ea typeface="微软雅黑" panose="020B0503020204020204" pitchFamily="34" charset="-122"/>
              </a:rPr>
              <a:t>2</a:t>
            </a:r>
            <a:r>
              <a:rPr lang="zh-CN" altLang="en-US" sz="2400" dirty="0">
                <a:solidFill>
                  <a:srgbClr val="0033CC"/>
                </a:solidFill>
                <a:latin typeface="微软雅黑" panose="020B0503020204020204" pitchFamily="34" charset="-122"/>
                <a:ea typeface="微软雅黑" panose="020B0503020204020204" pitchFamily="34" charset="-122"/>
              </a:rPr>
              <a:t>．通过选择</a:t>
            </a:r>
            <a:r>
              <a:rPr lang="en-US" altLang="zh-CN" sz="2400" dirty="0">
                <a:solidFill>
                  <a:srgbClr val="0033CC"/>
                </a:solidFill>
                <a:latin typeface="微软雅黑" panose="020B0503020204020204" pitchFamily="34" charset="-122"/>
                <a:ea typeface="微软雅黑" panose="020B0503020204020204" pitchFamily="34" charset="-122"/>
              </a:rPr>
              <a:t>File → Save As</a:t>
            </a:r>
            <a:r>
              <a:rPr lang="zh-CN" altLang="en-US" sz="2400" dirty="0">
                <a:solidFill>
                  <a:srgbClr val="0033CC"/>
                </a:solidFill>
                <a:latin typeface="微软雅黑" panose="020B0503020204020204" pitchFamily="34" charset="-122"/>
                <a:ea typeface="微软雅黑" panose="020B0503020204020204" pitchFamily="34" charset="-122"/>
              </a:rPr>
              <a:t>来将新原理图文件重命名（扩展名为*</a:t>
            </a:r>
            <a:r>
              <a:rPr lang="en-US" altLang="zh-CN" sz="2400" dirty="0">
                <a:solidFill>
                  <a:srgbClr val="0033CC"/>
                </a:solidFill>
                <a:latin typeface="微软雅黑" panose="020B0503020204020204" pitchFamily="34" charset="-122"/>
                <a:ea typeface="微软雅黑" panose="020B0503020204020204" pitchFamily="34" charset="-122"/>
              </a:rPr>
              <a:t>.</a:t>
            </a:r>
            <a:r>
              <a:rPr lang="en-US" altLang="zh-CN" sz="2400" dirty="0" err="1">
                <a:solidFill>
                  <a:srgbClr val="0033CC"/>
                </a:solidFill>
                <a:latin typeface="微软雅黑" panose="020B0503020204020204" pitchFamily="34" charset="-122"/>
                <a:ea typeface="微软雅黑" panose="020B0503020204020204" pitchFamily="34" charset="-122"/>
              </a:rPr>
              <a:t>SchDoc</a:t>
            </a:r>
            <a:r>
              <a:rPr lang="zh-CN" altLang="en-US" sz="2400" dirty="0">
                <a:solidFill>
                  <a:srgbClr val="0033CC"/>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422260944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Rot="1" noChangeArrowheads="1"/>
          </p:cNvSpPr>
          <p:nvPr>
            <p:ph type="body" idx="4294967295"/>
          </p:nvPr>
        </p:nvSpPr>
        <p:spPr>
          <a:xfrm>
            <a:off x="1634679" y="1196975"/>
            <a:ext cx="9577064" cy="2448843"/>
          </a:xfrm>
          <a:prstGeom prst="rect">
            <a:avLst/>
          </a:prstGeom>
        </p:spPr>
        <p:txBody>
          <a:bodyPr/>
          <a:lstStyle/>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如果设计者想添加到一个项目文件中的原理图图纸是作为自由文件夹被打开如</a:t>
            </a:r>
            <a:r>
              <a:rPr lang="zh-CN" altLang="en-US" sz="2400" dirty="0" smtClean="0">
                <a:solidFill>
                  <a:srgbClr val="0033CC"/>
                </a:solidFill>
                <a:latin typeface="微软雅黑" panose="020B0503020204020204" pitchFamily="34" charset="-122"/>
                <a:ea typeface="微软雅黑" panose="020B0503020204020204" pitchFamily="34" charset="-122"/>
              </a:rPr>
              <a:t>图</a:t>
            </a:r>
            <a:r>
              <a:rPr lang="en-US" altLang="zh-CN" sz="2400" dirty="0" smtClean="0">
                <a:solidFill>
                  <a:srgbClr val="0033CC"/>
                </a:solidFill>
                <a:latin typeface="微软雅黑" panose="020B0503020204020204" pitchFamily="34" charset="-122"/>
                <a:ea typeface="微软雅黑" panose="020B0503020204020204" pitchFamily="34" charset="-122"/>
              </a:rPr>
              <a:t>1</a:t>
            </a:r>
            <a:r>
              <a:rPr lang="zh-CN" altLang="en-US" sz="2400" dirty="0" smtClean="0">
                <a:solidFill>
                  <a:srgbClr val="0033CC"/>
                </a:solidFill>
                <a:latin typeface="微软雅黑" panose="020B0503020204020204" pitchFamily="34" charset="-122"/>
                <a:ea typeface="微软雅黑" panose="020B0503020204020204" pitchFamily="34" charset="-122"/>
              </a:rPr>
              <a:t>，</a:t>
            </a:r>
            <a:r>
              <a:rPr lang="zh-CN" altLang="en-US" sz="2400" dirty="0">
                <a:solidFill>
                  <a:srgbClr val="0033CC"/>
                </a:solidFill>
                <a:latin typeface="微软雅黑" panose="020B0503020204020204" pitchFamily="34" charset="-122"/>
                <a:ea typeface="微软雅黑" panose="020B0503020204020204" pitchFamily="34" charset="-122"/>
              </a:rPr>
              <a:t>那么在</a:t>
            </a:r>
            <a:r>
              <a:rPr lang="en-US" altLang="zh-CN" sz="2400" dirty="0">
                <a:solidFill>
                  <a:srgbClr val="0033CC"/>
                </a:solidFill>
                <a:latin typeface="微软雅黑" panose="020B0503020204020204" pitchFamily="34" charset="-122"/>
                <a:ea typeface="微软雅黑" panose="020B0503020204020204" pitchFamily="34" charset="-122"/>
              </a:rPr>
              <a:t>Projects</a:t>
            </a:r>
            <a:r>
              <a:rPr lang="zh-CN" altLang="en-US" sz="2400" dirty="0">
                <a:solidFill>
                  <a:srgbClr val="0033CC"/>
                </a:solidFill>
                <a:latin typeface="微软雅黑" panose="020B0503020204020204" pitchFamily="34" charset="-122"/>
                <a:ea typeface="微软雅黑" panose="020B0503020204020204" pitchFamily="34" charset="-122"/>
              </a:rPr>
              <a:t>面板的</a:t>
            </a:r>
            <a:r>
              <a:rPr lang="en-US" altLang="zh-CN" sz="2400" dirty="0">
                <a:solidFill>
                  <a:srgbClr val="0033CC"/>
                </a:solidFill>
                <a:latin typeface="微软雅黑" panose="020B0503020204020204" pitchFamily="34" charset="-122"/>
                <a:ea typeface="微软雅黑" panose="020B0503020204020204" pitchFamily="34" charset="-122"/>
              </a:rPr>
              <a:t>Free Documents</a:t>
            </a:r>
            <a:r>
              <a:rPr lang="zh-CN" altLang="en-US" sz="2400" dirty="0">
                <a:solidFill>
                  <a:srgbClr val="0033CC"/>
                </a:solidFill>
                <a:latin typeface="微软雅黑" panose="020B0503020204020204" pitchFamily="34" charset="-122"/>
                <a:ea typeface="微软雅黑" panose="020B0503020204020204" pitchFamily="34" charset="-122"/>
              </a:rPr>
              <a:t>单元 </a:t>
            </a:r>
            <a:r>
              <a:rPr lang="en-US" altLang="zh-CN" sz="2400" dirty="0">
                <a:solidFill>
                  <a:srgbClr val="0033CC"/>
                </a:solidFill>
                <a:latin typeface="微软雅黑" panose="020B0503020204020204" pitchFamily="34" charset="-122"/>
                <a:ea typeface="微软雅黑" panose="020B0503020204020204" pitchFamily="34" charset="-122"/>
              </a:rPr>
              <a:t>Source document</a:t>
            </a:r>
            <a:r>
              <a:rPr lang="zh-CN" altLang="en-US" sz="2400" dirty="0">
                <a:solidFill>
                  <a:srgbClr val="0033CC"/>
                </a:solidFill>
                <a:latin typeface="微软雅黑" panose="020B0503020204020204" pitchFamily="34" charset="-122"/>
                <a:ea typeface="微软雅黑" panose="020B0503020204020204" pitchFamily="34" charset="-122"/>
              </a:rPr>
              <a:t>文件夹下用鼠标拖拽要移动的文件</a:t>
            </a:r>
            <a:r>
              <a:rPr lang="en-US" altLang="zh-CN" sz="2400" dirty="0">
                <a:solidFill>
                  <a:srgbClr val="0033CC"/>
                </a:solidFill>
                <a:latin typeface="微软雅黑" panose="020B0503020204020204" pitchFamily="34" charset="-122"/>
                <a:ea typeface="微软雅黑" panose="020B0503020204020204" pitchFamily="34" charset="-122"/>
              </a:rPr>
              <a:t>sheet1.sch</a:t>
            </a:r>
            <a:r>
              <a:rPr lang="zh-CN" altLang="en-US" sz="2400" dirty="0">
                <a:solidFill>
                  <a:srgbClr val="0033CC"/>
                </a:solidFill>
                <a:latin typeface="微软雅黑" panose="020B0503020204020204" pitchFamily="34" charset="-122"/>
                <a:ea typeface="微软雅黑" panose="020B0503020204020204" pitchFamily="34" charset="-122"/>
              </a:rPr>
              <a:t>到目标项目文件夹下的</a:t>
            </a:r>
            <a:r>
              <a:rPr lang="en-US" altLang="zh-CN" sz="2400" dirty="0">
                <a:solidFill>
                  <a:srgbClr val="0033CC"/>
                </a:solidFill>
                <a:latin typeface="微软雅黑" panose="020B0503020204020204" pitchFamily="34" charset="-122"/>
                <a:ea typeface="微软雅黑" panose="020B0503020204020204" pitchFamily="34" charset="-122"/>
              </a:rPr>
              <a:t>Source document</a:t>
            </a:r>
            <a:r>
              <a:rPr lang="zh-CN" altLang="en-US" sz="2400" dirty="0">
                <a:solidFill>
                  <a:srgbClr val="0033CC"/>
                </a:solidFill>
                <a:latin typeface="微软雅黑" panose="020B0503020204020204" pitchFamily="34" charset="-122"/>
                <a:ea typeface="微软雅黑" panose="020B0503020204020204" pitchFamily="34" charset="-122"/>
              </a:rPr>
              <a:t>上即可。</a:t>
            </a:r>
          </a:p>
        </p:txBody>
      </p:sp>
      <p:pic>
        <p:nvPicPr>
          <p:cNvPr id="1536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4552" y="3645818"/>
            <a:ext cx="6229205" cy="1395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Rectangle 5"/>
          <p:cNvSpPr>
            <a:spLocks noChangeArrowheads="1"/>
          </p:cNvSpPr>
          <p:nvPr/>
        </p:nvSpPr>
        <p:spPr bwMode="auto">
          <a:xfrm>
            <a:off x="4867864" y="5309934"/>
            <a:ext cx="37946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defTabSz="914583" fontAlgn="base">
              <a:spcBef>
                <a:spcPct val="0"/>
              </a:spcBef>
              <a:spcAft>
                <a:spcPct val="0"/>
              </a:spcAft>
              <a:buClrTx/>
              <a:buSzTx/>
              <a:buNone/>
            </a:pPr>
            <a:r>
              <a:rPr lang="zh-CN" altLang="en-US" sz="2400" dirty="0">
                <a:solidFill>
                  <a:srgbClr val="0033CC"/>
                </a:solidFill>
                <a:latin typeface="+mn-lt"/>
                <a:ea typeface="+mn-ea"/>
              </a:rPr>
              <a:t>图</a:t>
            </a:r>
            <a:r>
              <a:rPr lang="en-US" altLang="zh-CN" sz="2400" dirty="0">
                <a:solidFill>
                  <a:srgbClr val="0033CC"/>
                </a:solidFill>
                <a:latin typeface="+mn-lt"/>
                <a:ea typeface="+mn-ea"/>
              </a:rPr>
              <a:t>1 </a:t>
            </a:r>
            <a:r>
              <a:rPr lang="zh-CN" altLang="en-US" sz="2400" dirty="0">
                <a:solidFill>
                  <a:srgbClr val="0033CC"/>
                </a:solidFill>
                <a:latin typeface="+mn-lt"/>
                <a:ea typeface="+mn-ea"/>
              </a:rPr>
              <a:t>自由文件夹下的原理图</a:t>
            </a:r>
          </a:p>
        </p:txBody>
      </p:sp>
    </p:spTree>
    <p:extLst>
      <p:ext uri="{BB962C8B-B14F-4D97-AF65-F5344CB8AC3E}">
        <p14:creationId xmlns:p14="http://schemas.microsoft.com/office/powerpoint/2010/main" val="68920969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3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P spid="1536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title" idx="4294967295"/>
          </p:nvPr>
        </p:nvSpPr>
        <p:spPr>
          <a:xfrm>
            <a:off x="1418655" y="530226"/>
            <a:ext cx="8543925" cy="306387"/>
          </a:xfrm>
          <a:prstGeom prst="rect">
            <a:avLst/>
          </a:prstGeom>
        </p:spPr>
        <p:txBody>
          <a:bodyPr/>
          <a:lstStyle/>
          <a:p>
            <a:pPr algn="l"/>
            <a:r>
              <a:rPr lang="en-US" altLang="zh-CN" sz="2800" dirty="0" smtClean="0">
                <a:solidFill>
                  <a:srgbClr val="0033CC"/>
                </a:solidFill>
                <a:latin typeface="微软雅黑" pitchFamily="34" charset="-122"/>
                <a:ea typeface="微软雅黑" pitchFamily="34" charset="-122"/>
                <a:cs typeface="+mn-cs"/>
              </a:rPr>
              <a:t>3</a:t>
            </a:r>
            <a:r>
              <a:rPr lang="en-US" altLang="zh-CN" sz="2800" dirty="0">
                <a:solidFill>
                  <a:srgbClr val="0033CC"/>
                </a:solidFill>
                <a:latin typeface="微软雅黑" pitchFamily="34" charset="-122"/>
                <a:ea typeface="微软雅黑" pitchFamily="34" charset="-122"/>
                <a:cs typeface="+mn-cs"/>
              </a:rPr>
              <a:t>.</a:t>
            </a:r>
            <a:r>
              <a:rPr lang="zh-CN" altLang="en-US" sz="2800" dirty="0" smtClean="0">
                <a:solidFill>
                  <a:srgbClr val="0033CC"/>
                </a:solidFill>
                <a:latin typeface="微软雅黑" pitchFamily="34" charset="-122"/>
                <a:ea typeface="微软雅黑" pitchFamily="34" charset="-122"/>
              </a:rPr>
              <a:t>进行</a:t>
            </a:r>
            <a:r>
              <a:rPr lang="zh-CN" altLang="en-US" sz="2800" dirty="0">
                <a:solidFill>
                  <a:srgbClr val="0033CC"/>
                </a:solidFill>
                <a:latin typeface="微软雅黑" pitchFamily="34" charset="-122"/>
                <a:ea typeface="微软雅黑" pitchFamily="34" charset="-122"/>
              </a:rPr>
              <a:t>一般的原理图参数设置</a:t>
            </a:r>
            <a:endParaRPr lang="zh-CN" altLang="en-US" sz="2800" dirty="0">
              <a:solidFill>
                <a:srgbClr val="0033CC"/>
              </a:solidFill>
              <a:latin typeface="微软雅黑" pitchFamily="34" charset="-122"/>
              <a:ea typeface="微软雅黑" pitchFamily="34" charset="-122"/>
              <a:cs typeface="+mn-cs"/>
            </a:endParaRPr>
          </a:p>
        </p:txBody>
      </p:sp>
      <p:sp>
        <p:nvSpPr>
          <p:cNvPr id="16387" name="Rectangle 3"/>
          <p:cNvSpPr>
            <a:spLocks noGrp="1" noRot="1" noChangeArrowheads="1"/>
          </p:cNvSpPr>
          <p:nvPr>
            <p:ph type="body" idx="4294967295"/>
          </p:nvPr>
        </p:nvSpPr>
        <p:spPr>
          <a:xfrm>
            <a:off x="1202631" y="1125538"/>
            <a:ext cx="10275639" cy="1951037"/>
          </a:xfrm>
          <a:prstGeom prst="rect">
            <a:avLst/>
          </a:prstGeom>
        </p:spPr>
        <p:txBody>
          <a:bodyPr/>
          <a:lstStyle/>
          <a:p>
            <a:pPr marL="0" indent="0">
              <a:buNone/>
            </a:pPr>
            <a:r>
              <a:rPr lang="zh-CN" altLang="en-US" sz="2400" dirty="0">
                <a:solidFill>
                  <a:srgbClr val="0033CC"/>
                </a:solidFill>
                <a:latin typeface="微软雅黑" panose="020B0503020204020204" pitchFamily="34" charset="-122"/>
                <a:ea typeface="微软雅黑" panose="020B0503020204020204" pitchFamily="34" charset="-122"/>
              </a:rPr>
              <a:t>从菜单执行“</a:t>
            </a:r>
            <a:r>
              <a:rPr lang="en-US" altLang="zh-CN" sz="2400" dirty="0">
                <a:solidFill>
                  <a:srgbClr val="0033CC"/>
                </a:solidFill>
                <a:latin typeface="微软雅黑" panose="020B0503020204020204" pitchFamily="34" charset="-122"/>
                <a:ea typeface="微软雅黑" panose="020B0503020204020204" pitchFamily="34" charset="-122"/>
              </a:rPr>
              <a:t>Tools” → “Preferences”</a:t>
            </a:r>
            <a:r>
              <a:rPr lang="zh-CN" altLang="en-US" sz="2400" dirty="0">
                <a:solidFill>
                  <a:srgbClr val="0033CC"/>
                </a:solidFill>
                <a:latin typeface="微软雅黑" panose="020B0503020204020204" pitchFamily="34" charset="-122"/>
                <a:ea typeface="微软雅黑" panose="020B0503020204020204" pitchFamily="34" charset="-122"/>
              </a:rPr>
              <a:t>（快捷键</a:t>
            </a:r>
            <a:r>
              <a:rPr lang="en-US" altLang="zh-CN" sz="2400" dirty="0">
                <a:solidFill>
                  <a:srgbClr val="0033CC"/>
                </a:solidFill>
                <a:latin typeface="微软雅黑" panose="020B0503020204020204" pitchFamily="34" charset="-122"/>
                <a:ea typeface="微软雅黑" panose="020B0503020204020204" pitchFamily="34" charset="-122"/>
              </a:rPr>
              <a:t>T</a:t>
            </a: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P</a:t>
            </a:r>
            <a:r>
              <a:rPr lang="zh-CN" altLang="en-US" sz="2400" dirty="0">
                <a:solidFill>
                  <a:srgbClr val="0033CC"/>
                </a:solidFill>
                <a:latin typeface="微软雅黑" panose="020B0503020204020204" pitchFamily="34" charset="-122"/>
                <a:ea typeface="微软雅黑" panose="020B0503020204020204" pitchFamily="34" charset="-122"/>
              </a:rPr>
              <a:t>）命令，打开原理图参数对话框如图</a:t>
            </a:r>
            <a:r>
              <a:rPr lang="en-US" altLang="zh-CN" sz="2400" dirty="0">
                <a:solidFill>
                  <a:srgbClr val="0033CC"/>
                </a:solidFill>
                <a:latin typeface="微软雅黑" panose="020B0503020204020204" pitchFamily="34" charset="-122"/>
                <a:ea typeface="微软雅黑" panose="020B0503020204020204" pitchFamily="34" charset="-122"/>
              </a:rPr>
              <a:t>1-37</a:t>
            </a:r>
            <a:r>
              <a:rPr lang="zh-CN" altLang="en-US" sz="2400" dirty="0">
                <a:solidFill>
                  <a:srgbClr val="0033CC"/>
                </a:solidFill>
                <a:latin typeface="微软雅黑" panose="020B0503020204020204" pitchFamily="34" charset="-122"/>
                <a:ea typeface="微软雅黑" panose="020B0503020204020204" pitchFamily="34" charset="-122"/>
              </a:rPr>
              <a:t>所示。这个对话框允许设计者设置全部参数，这些设置将应用到设计者继续工作的所有原理图图纸</a:t>
            </a:r>
            <a:r>
              <a:rPr lang="en-US" altLang="zh-CN" sz="2400" dirty="0">
                <a:solidFill>
                  <a:srgbClr val="0033CC"/>
                </a:solidFill>
                <a:latin typeface="微软雅黑" panose="020B0503020204020204" pitchFamily="34" charset="-122"/>
                <a:ea typeface="微软雅黑" panose="020B0503020204020204" pitchFamily="34" charset="-122"/>
              </a:rPr>
              <a:t>(</a:t>
            </a:r>
            <a:r>
              <a:rPr lang="zh-CN" altLang="en-US" sz="2400" dirty="0">
                <a:solidFill>
                  <a:srgbClr val="0033CC"/>
                </a:solidFill>
                <a:latin typeface="微软雅黑" panose="020B0503020204020204" pitchFamily="34" charset="-122"/>
                <a:ea typeface="微软雅黑" panose="020B0503020204020204" pitchFamily="34" charset="-122"/>
              </a:rPr>
              <a:t>具体设置将在后面详细介绍</a:t>
            </a:r>
            <a:r>
              <a:rPr lang="en-US" altLang="zh-CN" sz="2400" dirty="0">
                <a:solidFill>
                  <a:srgbClr val="0033CC"/>
                </a:solidFill>
                <a:latin typeface="微软雅黑" panose="020B0503020204020204" pitchFamily="34" charset="-122"/>
                <a:ea typeface="微软雅黑" panose="020B0503020204020204" pitchFamily="34" charset="-122"/>
              </a:rPr>
              <a:t>)</a:t>
            </a:r>
            <a:r>
              <a:rPr lang="zh-CN" altLang="en-US" sz="2400" dirty="0">
                <a:solidFill>
                  <a:srgbClr val="0033CC"/>
                </a:solidFill>
                <a:latin typeface="微软雅黑" panose="020B0503020204020204" pitchFamily="34" charset="-122"/>
                <a:ea typeface="微软雅黑" panose="020B0503020204020204" pitchFamily="34" charset="-122"/>
              </a:rPr>
              <a:t>，在此唯一需要修改的是将图纸大小（</a:t>
            </a:r>
            <a:r>
              <a:rPr lang="en-US" altLang="zh-CN" sz="2400" dirty="0">
                <a:solidFill>
                  <a:srgbClr val="0033CC"/>
                </a:solidFill>
                <a:latin typeface="微软雅黑" panose="020B0503020204020204" pitchFamily="34" charset="-122"/>
                <a:ea typeface="微软雅黑" panose="020B0503020204020204" pitchFamily="34" charset="-122"/>
              </a:rPr>
              <a:t>Sheet Size</a:t>
            </a:r>
            <a:r>
              <a:rPr lang="zh-CN" altLang="en-US" sz="2400" dirty="0">
                <a:solidFill>
                  <a:srgbClr val="0033CC"/>
                </a:solidFill>
                <a:latin typeface="微软雅黑" panose="020B0503020204020204" pitchFamily="34" charset="-122"/>
                <a:ea typeface="微软雅黑" panose="020B0503020204020204" pitchFamily="34" charset="-122"/>
              </a:rPr>
              <a:t>）设置为标准</a:t>
            </a:r>
            <a:r>
              <a:rPr lang="en-US" altLang="zh-CN" sz="2400" dirty="0">
                <a:solidFill>
                  <a:srgbClr val="0033CC"/>
                </a:solidFill>
                <a:latin typeface="微软雅黑" panose="020B0503020204020204" pitchFamily="34" charset="-122"/>
                <a:ea typeface="微软雅黑" panose="020B0503020204020204" pitchFamily="34" charset="-122"/>
              </a:rPr>
              <a:t>A4</a:t>
            </a:r>
            <a:r>
              <a:rPr lang="zh-CN" altLang="en-US" sz="2400" dirty="0">
                <a:solidFill>
                  <a:srgbClr val="0033CC"/>
                </a:solidFill>
                <a:latin typeface="微软雅黑" panose="020B0503020204020204" pitchFamily="34" charset="-122"/>
                <a:ea typeface="微软雅黑" panose="020B0503020204020204" pitchFamily="34" charset="-122"/>
              </a:rPr>
              <a:t>格式。</a:t>
            </a:r>
          </a:p>
        </p:txBody>
      </p:sp>
      <p:pic>
        <p:nvPicPr>
          <p:cNvPr id="5" name="图片 4"/>
          <p:cNvPicPr/>
          <p:nvPr/>
        </p:nvPicPr>
        <p:blipFill>
          <a:blip r:embed="rId2"/>
          <a:stretch>
            <a:fillRect/>
          </a:stretch>
        </p:blipFill>
        <p:spPr>
          <a:xfrm>
            <a:off x="3849369" y="2709714"/>
            <a:ext cx="4499610" cy="3514725"/>
          </a:xfrm>
          <a:prstGeom prst="rect">
            <a:avLst/>
          </a:prstGeom>
        </p:spPr>
      </p:pic>
      <p:sp>
        <p:nvSpPr>
          <p:cNvPr id="2" name="矩形 1"/>
          <p:cNvSpPr/>
          <p:nvPr/>
        </p:nvSpPr>
        <p:spPr>
          <a:xfrm>
            <a:off x="4272392" y="6341554"/>
            <a:ext cx="3653564" cy="461665"/>
          </a:xfrm>
          <a:prstGeom prst="rect">
            <a:avLst/>
          </a:prstGeom>
        </p:spPr>
        <p:txBody>
          <a:bodyPr wrap="none">
            <a:spAutoFit/>
          </a:bodyPr>
          <a:lstStyle/>
          <a:p>
            <a:pPr algn="ctr">
              <a:spcAft>
                <a:spcPts val="0"/>
              </a:spcAft>
              <a:tabLst>
                <a:tab pos="2011680" algn="l"/>
              </a:tabLst>
            </a:pPr>
            <a:r>
              <a:rPr lang="zh-CN" altLang="zh-CN" dirty="0">
                <a:solidFill>
                  <a:srgbClr val="0033CC"/>
                </a:solidFill>
              </a:rPr>
              <a:t>图</a:t>
            </a:r>
            <a:r>
              <a:rPr lang="en-US" altLang="zh-CN" dirty="0">
                <a:solidFill>
                  <a:srgbClr val="0033CC"/>
                </a:solidFill>
              </a:rPr>
              <a:t>1-37 </a:t>
            </a:r>
            <a:r>
              <a:rPr lang="zh-CN" altLang="zh-CN" dirty="0">
                <a:solidFill>
                  <a:srgbClr val="0033CC"/>
                </a:solidFill>
              </a:rPr>
              <a:t>原理图参数对话框 </a:t>
            </a:r>
          </a:p>
        </p:txBody>
      </p:sp>
    </p:spTree>
    <p:extLst>
      <p:ext uri="{BB962C8B-B14F-4D97-AF65-F5344CB8AC3E}">
        <p14:creationId xmlns:p14="http://schemas.microsoft.com/office/powerpoint/2010/main" val="386561453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Rot="1" noChangeArrowheads="1"/>
          </p:cNvSpPr>
          <p:nvPr>
            <p:ph type="body" idx="4294967295"/>
          </p:nvPr>
        </p:nvSpPr>
        <p:spPr>
          <a:xfrm>
            <a:off x="1562671" y="1102519"/>
            <a:ext cx="9721080" cy="4970462"/>
          </a:xfrm>
          <a:prstGeom prst="rect">
            <a:avLst/>
          </a:prstGeom>
        </p:spPr>
        <p:txBody>
          <a:bodyPr/>
          <a:lstStyle/>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2</a:t>
            </a:r>
            <a:r>
              <a:rPr lang="zh-CN" altLang="en-US" sz="2400" dirty="0">
                <a:solidFill>
                  <a:srgbClr val="0033CC"/>
                </a:solidFill>
                <a:latin typeface="微软雅黑" panose="020B0503020204020204" pitchFamily="34" charset="-122"/>
                <a:ea typeface="微软雅黑" panose="020B0503020204020204" pitchFamily="34" charset="-122"/>
              </a:rPr>
              <a:t>）在图</a:t>
            </a:r>
            <a:r>
              <a:rPr lang="en-US" altLang="zh-CN" sz="2400" dirty="0">
                <a:solidFill>
                  <a:srgbClr val="0033CC"/>
                </a:solidFill>
                <a:latin typeface="微软雅黑" panose="020B0503020204020204" pitchFamily="34" charset="-122"/>
                <a:ea typeface="微软雅黑" panose="020B0503020204020204" pitchFamily="34" charset="-122"/>
              </a:rPr>
              <a:t>1-37</a:t>
            </a:r>
            <a:r>
              <a:rPr lang="zh-CN" altLang="en-US" sz="2400" dirty="0">
                <a:solidFill>
                  <a:srgbClr val="0033CC"/>
                </a:solidFill>
                <a:latin typeface="微软雅黑" panose="020B0503020204020204" pitchFamily="34" charset="-122"/>
                <a:ea typeface="微软雅黑" panose="020B0503020204020204" pitchFamily="34" charset="-122"/>
              </a:rPr>
              <a:t>的对话框左边的目录中执行“</a:t>
            </a:r>
            <a:r>
              <a:rPr lang="en-US" altLang="zh-CN" sz="2400" dirty="0">
                <a:solidFill>
                  <a:srgbClr val="0033CC"/>
                </a:solidFill>
                <a:latin typeface="微软雅黑" panose="020B0503020204020204" pitchFamily="34" charset="-122"/>
                <a:ea typeface="微软雅黑" panose="020B0503020204020204" pitchFamily="34" charset="-122"/>
              </a:rPr>
              <a:t>Schematic” →“Defaults”(</a:t>
            </a:r>
            <a:r>
              <a:rPr lang="zh-CN" altLang="en-US" sz="2400" dirty="0">
                <a:solidFill>
                  <a:srgbClr val="0033CC"/>
                </a:solidFill>
                <a:latin typeface="微软雅黑" panose="020B0503020204020204" pitchFamily="34" charset="-122"/>
                <a:ea typeface="微软雅黑" panose="020B0503020204020204" pitchFamily="34" charset="-122"/>
              </a:rPr>
              <a:t>常用图件默认值</a:t>
            </a:r>
            <a:r>
              <a:rPr lang="en-US" altLang="zh-CN" sz="2400" dirty="0">
                <a:solidFill>
                  <a:srgbClr val="0033CC"/>
                </a:solidFill>
                <a:latin typeface="微软雅黑" panose="020B0503020204020204" pitchFamily="34" charset="-122"/>
                <a:ea typeface="微软雅黑" panose="020B0503020204020204" pitchFamily="34" charset="-122"/>
              </a:rPr>
              <a:t>)</a:t>
            </a:r>
            <a:r>
              <a:rPr lang="zh-CN" altLang="en-US" sz="2400" dirty="0">
                <a:solidFill>
                  <a:srgbClr val="0033CC"/>
                </a:solidFill>
                <a:latin typeface="微软雅黑" panose="020B0503020204020204" pitchFamily="34" charset="-122"/>
                <a:ea typeface="微软雅黑" panose="020B0503020204020204" pitchFamily="34" charset="-122"/>
              </a:rPr>
              <a:t>，勾选“</a:t>
            </a:r>
            <a:r>
              <a:rPr lang="en-US" altLang="zh-CN" sz="2400" dirty="0">
                <a:solidFill>
                  <a:srgbClr val="0033CC"/>
                </a:solidFill>
                <a:latin typeface="微软雅黑" panose="020B0503020204020204" pitchFamily="34" charset="-122"/>
                <a:ea typeface="微软雅黑" panose="020B0503020204020204" pitchFamily="34" charset="-122"/>
              </a:rPr>
              <a:t>Permanent”</a:t>
            </a:r>
            <a:r>
              <a:rPr lang="zh-CN" altLang="en-US" sz="2400" dirty="0">
                <a:solidFill>
                  <a:srgbClr val="0033CC"/>
                </a:solidFill>
                <a:latin typeface="微软雅黑" panose="020B0503020204020204" pitchFamily="34" charset="-122"/>
                <a:ea typeface="微软雅黑" panose="020B0503020204020204" pitchFamily="34" charset="-122"/>
              </a:rPr>
              <a:t>使其为当前，具体如图</a:t>
            </a:r>
            <a:r>
              <a:rPr lang="en-US" altLang="zh-CN" sz="2400" dirty="0">
                <a:solidFill>
                  <a:srgbClr val="0033CC"/>
                </a:solidFill>
                <a:latin typeface="微软雅黑" panose="020B0503020204020204" pitchFamily="34" charset="-122"/>
                <a:ea typeface="微软雅黑" panose="020B0503020204020204" pitchFamily="34" charset="-122"/>
              </a:rPr>
              <a:t>1-38</a:t>
            </a:r>
            <a:r>
              <a:rPr lang="zh-CN" altLang="en-US" sz="2400" dirty="0">
                <a:solidFill>
                  <a:srgbClr val="0033CC"/>
                </a:solidFill>
                <a:latin typeface="微软雅黑" panose="020B0503020204020204" pitchFamily="34" charset="-122"/>
                <a:ea typeface="微软雅黑" panose="020B0503020204020204" pitchFamily="34" charset="-122"/>
              </a:rPr>
              <a:t>所示，单击“</a:t>
            </a:r>
            <a:r>
              <a:rPr lang="en-US" altLang="zh-CN" sz="2400" dirty="0">
                <a:solidFill>
                  <a:srgbClr val="0033CC"/>
                </a:solidFill>
                <a:latin typeface="微软雅黑" panose="020B0503020204020204" pitchFamily="34" charset="-122"/>
                <a:ea typeface="微软雅黑" panose="020B0503020204020204" pitchFamily="34" charset="-122"/>
              </a:rPr>
              <a:t>OK”</a:t>
            </a:r>
            <a:r>
              <a:rPr lang="zh-CN" altLang="en-US" sz="2400" dirty="0">
                <a:solidFill>
                  <a:srgbClr val="0033CC"/>
                </a:solidFill>
                <a:latin typeface="微软雅黑" panose="020B0503020204020204" pitchFamily="34" charset="-122"/>
                <a:ea typeface="微软雅黑" panose="020B0503020204020204" pitchFamily="34" charset="-122"/>
              </a:rPr>
              <a:t>按钮关闭对话框</a:t>
            </a:r>
            <a:r>
              <a:rPr lang="zh-CN" altLang="en-US" sz="2400" dirty="0" smtClean="0">
                <a:solidFill>
                  <a:srgbClr val="0033CC"/>
                </a:solidFill>
                <a:latin typeface="微软雅黑" panose="020B0503020204020204" pitchFamily="34" charset="-122"/>
                <a:ea typeface="微软雅黑" panose="020B0503020204020204" pitchFamily="34" charset="-122"/>
              </a:rPr>
              <a:t>。</a:t>
            </a:r>
            <a:endParaRPr lang="en-US" altLang="zh-CN" sz="2400" dirty="0" smtClean="0">
              <a:solidFill>
                <a:srgbClr val="0033CC"/>
              </a:solidFill>
              <a:latin typeface="微软雅黑" panose="020B0503020204020204" pitchFamily="34" charset="-122"/>
              <a:ea typeface="微软雅黑" panose="020B0503020204020204" pitchFamily="34" charset="-122"/>
            </a:endParaRPr>
          </a:p>
        </p:txBody>
      </p:sp>
      <p:pic>
        <p:nvPicPr>
          <p:cNvPr id="5" name="图片 4"/>
          <p:cNvPicPr/>
          <p:nvPr/>
        </p:nvPicPr>
        <p:blipFill>
          <a:blip r:embed="rId2"/>
          <a:stretch>
            <a:fillRect/>
          </a:stretch>
        </p:blipFill>
        <p:spPr>
          <a:xfrm>
            <a:off x="4173406" y="2706131"/>
            <a:ext cx="4499610" cy="3518535"/>
          </a:xfrm>
          <a:prstGeom prst="rect">
            <a:avLst/>
          </a:prstGeom>
        </p:spPr>
      </p:pic>
      <p:sp>
        <p:nvSpPr>
          <p:cNvPr id="2" name="矩形 1"/>
          <p:cNvSpPr/>
          <p:nvPr/>
        </p:nvSpPr>
        <p:spPr>
          <a:xfrm>
            <a:off x="4850055" y="6243716"/>
            <a:ext cx="3146311" cy="461665"/>
          </a:xfrm>
          <a:prstGeom prst="rect">
            <a:avLst/>
          </a:prstGeom>
        </p:spPr>
        <p:txBody>
          <a:bodyPr wrap="none">
            <a:spAutoFit/>
          </a:bodyPr>
          <a:lstStyle/>
          <a:p>
            <a:pPr algn="ctr">
              <a:spcAft>
                <a:spcPts val="0"/>
              </a:spcAft>
              <a:tabLst>
                <a:tab pos="2011680" algn="l"/>
              </a:tabLst>
            </a:pPr>
            <a:r>
              <a:rPr lang="zh-CN" altLang="zh-CN" dirty="0">
                <a:solidFill>
                  <a:srgbClr val="0033CC"/>
                </a:solidFill>
              </a:rPr>
              <a:t>图</a:t>
            </a:r>
            <a:r>
              <a:rPr lang="en-US" altLang="zh-CN" dirty="0">
                <a:solidFill>
                  <a:srgbClr val="0033CC"/>
                </a:solidFill>
              </a:rPr>
              <a:t>1-38  Defaults</a:t>
            </a:r>
            <a:r>
              <a:rPr lang="zh-CN" altLang="zh-CN" dirty="0">
                <a:solidFill>
                  <a:srgbClr val="0033CC"/>
                </a:solidFill>
              </a:rPr>
              <a:t>对话框</a:t>
            </a:r>
          </a:p>
        </p:txBody>
      </p:sp>
    </p:spTree>
    <p:extLst>
      <p:ext uri="{BB962C8B-B14F-4D97-AF65-F5344CB8AC3E}">
        <p14:creationId xmlns:p14="http://schemas.microsoft.com/office/powerpoint/2010/main" val="219525841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Rot="1" noChangeArrowheads="1"/>
          </p:cNvSpPr>
          <p:nvPr>
            <p:ph type="body" idx="4294967295"/>
          </p:nvPr>
        </p:nvSpPr>
        <p:spPr>
          <a:xfrm>
            <a:off x="1706687" y="1340496"/>
            <a:ext cx="9721080" cy="4970462"/>
          </a:xfrm>
          <a:prstGeom prst="rect">
            <a:avLst/>
          </a:prstGeom>
        </p:spPr>
        <p:txBody>
          <a:bodyPr/>
          <a:lstStyle/>
          <a:p>
            <a:pPr marL="0" indent="0">
              <a:lnSpc>
                <a:spcPct val="150000"/>
              </a:lnSpc>
              <a:buNone/>
            </a:pPr>
            <a:r>
              <a:rPr lang="en-US" altLang="zh-CN" sz="2400" dirty="0" smtClean="0">
                <a:solidFill>
                  <a:srgbClr val="0033CC"/>
                </a:solidFill>
                <a:latin typeface="微软雅黑" panose="020B0503020204020204" pitchFamily="34" charset="-122"/>
                <a:ea typeface="微软雅黑" panose="020B0503020204020204" pitchFamily="34" charset="-122"/>
              </a:rPr>
              <a:t>(3)</a:t>
            </a:r>
            <a:r>
              <a:rPr lang="zh-CN" altLang="en-US" sz="2400" dirty="0" smtClean="0">
                <a:solidFill>
                  <a:srgbClr val="0033CC"/>
                </a:solidFill>
                <a:latin typeface="微软雅黑" panose="020B0503020204020204" pitchFamily="34" charset="-122"/>
                <a:ea typeface="微软雅黑" panose="020B0503020204020204" pitchFamily="34" charset="-122"/>
              </a:rPr>
              <a:t>在</a:t>
            </a:r>
            <a:r>
              <a:rPr lang="zh-CN" altLang="en-US" sz="2400" dirty="0">
                <a:solidFill>
                  <a:srgbClr val="0033CC"/>
                </a:solidFill>
                <a:latin typeface="微软雅黑" panose="020B0503020204020204" pitchFamily="34" charset="-122"/>
                <a:ea typeface="微软雅黑" panose="020B0503020204020204" pitchFamily="34" charset="-122"/>
              </a:rPr>
              <a:t>开始绘制原理图之前，保存这个原理图图纸，因此选择</a:t>
            </a:r>
            <a:r>
              <a:rPr lang="en-US" altLang="zh-CN" sz="2400" dirty="0">
                <a:solidFill>
                  <a:srgbClr val="0033CC"/>
                </a:solidFill>
                <a:latin typeface="微软雅黑" panose="020B0503020204020204" pitchFamily="34" charset="-122"/>
                <a:ea typeface="微软雅黑" panose="020B0503020204020204" pitchFamily="34" charset="-122"/>
              </a:rPr>
              <a:t>File → Save</a:t>
            </a:r>
            <a:r>
              <a:rPr lang="zh-CN" altLang="en-US" sz="2400" dirty="0">
                <a:solidFill>
                  <a:srgbClr val="0033CC"/>
                </a:solidFill>
                <a:latin typeface="微软雅黑" panose="020B0503020204020204" pitchFamily="34" charset="-122"/>
                <a:ea typeface="微软雅黑" panose="020B0503020204020204" pitchFamily="34" charset="-122"/>
              </a:rPr>
              <a:t>（热键</a:t>
            </a:r>
            <a:r>
              <a:rPr lang="en-US" altLang="zh-CN" sz="2400" dirty="0">
                <a:solidFill>
                  <a:srgbClr val="0033CC"/>
                </a:solidFill>
                <a:latin typeface="微软雅黑" panose="020B0503020204020204" pitchFamily="34" charset="-122"/>
                <a:ea typeface="微软雅黑" panose="020B0503020204020204" pitchFamily="34" charset="-122"/>
              </a:rPr>
              <a:t>F</a:t>
            </a: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S</a:t>
            </a:r>
            <a:r>
              <a:rPr lang="zh-CN" altLang="en-US" sz="2400" dirty="0">
                <a:solidFill>
                  <a:srgbClr val="0033CC"/>
                </a:solidFill>
                <a:latin typeface="微软雅黑" panose="020B0503020204020204" pitchFamily="34" charset="-122"/>
                <a:ea typeface="微软雅黑" panose="020B0503020204020204" pitchFamily="34" charset="-122"/>
              </a:rPr>
              <a:t>）或按工具栏上的“       ”图标。</a:t>
            </a:r>
          </a:p>
        </p:txBody>
      </p:sp>
      <p:pic>
        <p:nvPicPr>
          <p:cNvPr id="174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1263" y="2061642"/>
            <a:ext cx="360446" cy="34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29762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4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rrowheads="1"/>
          </p:cNvSpPr>
          <p:nvPr>
            <p:ph type="title" idx="4294967295"/>
          </p:nvPr>
        </p:nvSpPr>
        <p:spPr>
          <a:xfrm>
            <a:off x="1490663" y="422752"/>
            <a:ext cx="8328025" cy="1439863"/>
          </a:xfrm>
          <a:prstGeom prst="rect">
            <a:avLst/>
          </a:prstGeom>
          <a:noFill/>
        </p:spPr>
        <p:txBody>
          <a:bodyPr/>
          <a:lstStyle/>
          <a:p>
            <a:pPr algn="l" eaLnBrk="1" hangingPunct="1"/>
            <a:r>
              <a:rPr lang="en-US" altLang="zh-CN" sz="3200" b="1" dirty="0" smtClean="0">
                <a:solidFill>
                  <a:srgbClr val="0033CC"/>
                </a:solidFill>
                <a:latin typeface="微软雅黑" pitchFamily="34" charset="-122"/>
                <a:ea typeface="微软雅黑" pitchFamily="34" charset="-122"/>
                <a:cs typeface="+mn-cs"/>
              </a:rPr>
              <a:t>2.4</a:t>
            </a:r>
            <a:r>
              <a:rPr lang="zh-CN" altLang="en-US" sz="3200" b="1" dirty="0" smtClean="0">
                <a:solidFill>
                  <a:srgbClr val="0033CC"/>
                </a:solidFill>
                <a:latin typeface="微软雅黑" pitchFamily="34" charset="-122"/>
                <a:ea typeface="微软雅黑" pitchFamily="34" charset="-122"/>
                <a:cs typeface="+mn-cs"/>
              </a:rPr>
              <a:t>绘制原理图</a:t>
            </a:r>
            <a:endParaRPr lang="zh-CN" altLang="en-US" sz="2800" b="1" dirty="0">
              <a:solidFill>
                <a:srgbClr val="0033CC"/>
              </a:solidFill>
              <a:latin typeface="微软雅黑" pitchFamily="34" charset="-122"/>
              <a:ea typeface="微软雅黑" pitchFamily="34" charset="-122"/>
              <a:cs typeface="+mn-cs"/>
            </a:endParaRPr>
          </a:p>
        </p:txBody>
      </p:sp>
      <p:sp>
        <p:nvSpPr>
          <p:cNvPr id="18435" name="TextBox 2"/>
          <p:cNvSpPr txBox="1">
            <a:spLocks noChangeArrowheads="1"/>
          </p:cNvSpPr>
          <p:nvPr/>
        </p:nvSpPr>
        <p:spPr bwMode="auto">
          <a:xfrm>
            <a:off x="2399407" y="1710804"/>
            <a:ext cx="7717036" cy="461665"/>
          </a:xfrm>
          <a:prstGeom prst="rect">
            <a:avLst/>
          </a:prstGeom>
          <a:extLst/>
        </p:spPr>
        <p:txBody>
          <a:bodyPr/>
          <a:lstStyle>
            <a:lvl1pPr indent="0">
              <a:spcBef>
                <a:spcPct val="20000"/>
              </a:spcBef>
              <a:buFont typeface="Arial" pitchFamily="34" charset="0"/>
              <a:buNone/>
              <a:defRPr>
                <a:solidFill>
                  <a:schemeClr val="accent1"/>
                </a:solidFill>
                <a:latin typeface="微软雅黑" panose="020B0503020204020204" pitchFamily="34" charset="-122"/>
                <a:ea typeface="微软雅黑" panose="020B0503020204020204" pitchFamily="34" charset="-122"/>
              </a:defRPr>
            </a:lvl1pPr>
            <a:lvl2pPr marL="990947" indent="-381133">
              <a:spcBef>
                <a:spcPct val="20000"/>
              </a:spcBef>
              <a:buFont typeface="Arial" pitchFamily="34" charset="0"/>
              <a:buChar char="–"/>
              <a:defRPr sz="3700"/>
            </a:lvl2pPr>
            <a:lvl3pPr marL="1524533" indent="-304907">
              <a:spcBef>
                <a:spcPct val="20000"/>
              </a:spcBef>
              <a:buFont typeface="Arial" pitchFamily="34" charset="0"/>
              <a:buChar char="•"/>
              <a:defRPr sz="3200"/>
            </a:lvl3pPr>
            <a:lvl4pPr marL="2134347" indent="-304907">
              <a:spcBef>
                <a:spcPct val="20000"/>
              </a:spcBef>
              <a:buFont typeface="Arial" pitchFamily="34" charset="0"/>
              <a:buChar char="–"/>
              <a:defRPr sz="2700"/>
            </a:lvl4pPr>
            <a:lvl5pPr marL="2744160" indent="-304907">
              <a:spcBef>
                <a:spcPct val="20000"/>
              </a:spcBef>
              <a:buFont typeface="Arial" pitchFamily="34" charset="0"/>
              <a:buChar char="»"/>
              <a:defRPr sz="2700"/>
            </a:lvl5pPr>
            <a:lvl6pPr marL="3353973" indent="-304907">
              <a:spcBef>
                <a:spcPct val="20000"/>
              </a:spcBef>
              <a:buFont typeface="Arial" pitchFamily="34" charset="0"/>
              <a:buChar char="•"/>
              <a:defRPr sz="2700"/>
            </a:lvl6pPr>
            <a:lvl7pPr marL="3963787" indent="-304907">
              <a:spcBef>
                <a:spcPct val="20000"/>
              </a:spcBef>
              <a:buFont typeface="Arial" pitchFamily="34" charset="0"/>
              <a:buChar char="•"/>
              <a:defRPr sz="2700"/>
            </a:lvl7pPr>
            <a:lvl8pPr marL="4573600" indent="-304907">
              <a:spcBef>
                <a:spcPct val="20000"/>
              </a:spcBef>
              <a:buFont typeface="Arial" pitchFamily="34" charset="0"/>
              <a:buChar char="•"/>
              <a:defRPr sz="2700"/>
            </a:lvl8pPr>
            <a:lvl9pPr marL="5183414" indent="-304907">
              <a:spcBef>
                <a:spcPct val="20000"/>
              </a:spcBef>
              <a:buFont typeface="Arial" pitchFamily="34" charset="0"/>
              <a:buChar char="•"/>
              <a:defRPr sz="2700"/>
            </a:lvl9pPr>
          </a:lstStyle>
          <a:p>
            <a:r>
              <a:rPr lang="en-US" altLang="zh-CN" dirty="0">
                <a:solidFill>
                  <a:srgbClr val="0033CC"/>
                </a:solidFill>
              </a:rPr>
              <a:t>Altium Designer</a:t>
            </a:r>
            <a:r>
              <a:rPr lang="zh-CN" altLang="zh-CN" dirty="0">
                <a:solidFill>
                  <a:srgbClr val="0033CC"/>
                </a:solidFill>
              </a:rPr>
              <a:t>系统默认打开的元件库有两个：</a:t>
            </a:r>
            <a:endParaRPr lang="en-US" altLang="zh-CN" dirty="0">
              <a:solidFill>
                <a:srgbClr val="0033CC"/>
              </a:solidFill>
            </a:endParaRPr>
          </a:p>
        </p:txBody>
      </p:sp>
      <p:sp>
        <p:nvSpPr>
          <p:cNvPr id="18436" name="TextBox 3"/>
          <p:cNvSpPr txBox="1">
            <a:spLocks noChangeArrowheads="1"/>
          </p:cNvSpPr>
          <p:nvPr/>
        </p:nvSpPr>
        <p:spPr bwMode="auto">
          <a:xfrm>
            <a:off x="3424006" y="2239445"/>
            <a:ext cx="4384534" cy="904863"/>
          </a:xfrm>
          <a:prstGeom prst="rect">
            <a:avLst/>
          </a:prstGeom>
          <a:extLst/>
        </p:spPr>
        <p:txBody>
          <a:bodyPr/>
          <a:lstStyle>
            <a:lvl1pPr indent="0">
              <a:spcBef>
                <a:spcPct val="20000"/>
              </a:spcBef>
              <a:buFont typeface="Arial" pitchFamily="34" charset="0"/>
              <a:buNone/>
              <a:defRPr>
                <a:solidFill>
                  <a:schemeClr val="accent1"/>
                </a:solidFill>
                <a:latin typeface="微软雅黑" panose="020B0503020204020204" pitchFamily="34" charset="-122"/>
                <a:ea typeface="微软雅黑" panose="020B0503020204020204" pitchFamily="34" charset="-122"/>
              </a:defRPr>
            </a:lvl1pPr>
            <a:lvl2pPr marL="990947" indent="-381133">
              <a:spcBef>
                <a:spcPct val="20000"/>
              </a:spcBef>
              <a:buFont typeface="Arial" pitchFamily="34" charset="0"/>
              <a:buChar char="–"/>
              <a:defRPr sz="3700"/>
            </a:lvl2pPr>
            <a:lvl3pPr marL="1524533" indent="-304907">
              <a:spcBef>
                <a:spcPct val="20000"/>
              </a:spcBef>
              <a:buFont typeface="Arial" pitchFamily="34" charset="0"/>
              <a:buChar char="•"/>
              <a:defRPr sz="3200"/>
            </a:lvl3pPr>
            <a:lvl4pPr marL="2134347" indent="-304907">
              <a:spcBef>
                <a:spcPct val="20000"/>
              </a:spcBef>
              <a:buFont typeface="Arial" pitchFamily="34" charset="0"/>
              <a:buChar char="–"/>
              <a:defRPr sz="2700"/>
            </a:lvl4pPr>
            <a:lvl5pPr marL="2744160" indent="-304907">
              <a:spcBef>
                <a:spcPct val="20000"/>
              </a:spcBef>
              <a:buFont typeface="Arial" pitchFamily="34" charset="0"/>
              <a:buChar char="»"/>
              <a:defRPr sz="2700"/>
            </a:lvl5pPr>
            <a:lvl6pPr marL="3353973" indent="-304907">
              <a:spcBef>
                <a:spcPct val="20000"/>
              </a:spcBef>
              <a:buFont typeface="Arial" pitchFamily="34" charset="0"/>
              <a:buChar char="•"/>
              <a:defRPr sz="2700"/>
            </a:lvl6pPr>
            <a:lvl7pPr marL="3963787" indent="-304907">
              <a:spcBef>
                <a:spcPct val="20000"/>
              </a:spcBef>
              <a:buFont typeface="Arial" pitchFamily="34" charset="0"/>
              <a:buChar char="•"/>
              <a:defRPr sz="2700"/>
            </a:lvl7pPr>
            <a:lvl8pPr marL="4573600" indent="-304907">
              <a:spcBef>
                <a:spcPct val="20000"/>
              </a:spcBef>
              <a:buFont typeface="Arial" pitchFamily="34" charset="0"/>
              <a:buChar char="•"/>
              <a:defRPr sz="2700"/>
            </a:lvl8pPr>
            <a:lvl9pPr marL="5183414" indent="-304907">
              <a:spcBef>
                <a:spcPct val="20000"/>
              </a:spcBef>
              <a:buFont typeface="Arial" pitchFamily="34" charset="0"/>
              <a:buChar char="•"/>
              <a:defRPr sz="2700"/>
            </a:lvl9pPr>
          </a:lstStyle>
          <a:p>
            <a:r>
              <a:rPr lang="zh-CN" altLang="zh-CN" dirty="0">
                <a:solidFill>
                  <a:srgbClr val="0033CC"/>
                </a:solidFill>
              </a:rPr>
              <a:t>常用分立元器件库</a:t>
            </a:r>
            <a:endParaRPr lang="en-US" altLang="zh-CN" dirty="0">
              <a:solidFill>
                <a:srgbClr val="0033CC"/>
              </a:solidFill>
            </a:endParaRPr>
          </a:p>
          <a:p>
            <a:r>
              <a:rPr lang="en-US" altLang="zh-CN" dirty="0">
                <a:solidFill>
                  <a:srgbClr val="0033CC"/>
                </a:solidFill>
              </a:rPr>
              <a:t>Miscellaneous </a:t>
            </a:r>
            <a:r>
              <a:rPr lang="en-US" altLang="zh-CN" dirty="0" err="1">
                <a:solidFill>
                  <a:srgbClr val="0033CC"/>
                </a:solidFill>
              </a:rPr>
              <a:t>Devices.IntLib</a:t>
            </a:r>
            <a:endParaRPr lang="zh-CN" altLang="en-US" dirty="0">
              <a:solidFill>
                <a:srgbClr val="0033CC"/>
              </a:solidFill>
            </a:endParaRPr>
          </a:p>
        </p:txBody>
      </p:sp>
      <p:sp>
        <p:nvSpPr>
          <p:cNvPr id="18437" name="TextBox 4"/>
          <p:cNvSpPr txBox="1">
            <a:spLocks noChangeArrowheads="1"/>
          </p:cNvSpPr>
          <p:nvPr/>
        </p:nvSpPr>
        <p:spPr bwMode="auto">
          <a:xfrm>
            <a:off x="3424006" y="3233350"/>
            <a:ext cx="4938853" cy="904863"/>
          </a:xfrm>
          <a:prstGeom prst="rect">
            <a:avLst/>
          </a:prstGeom>
          <a:extLst/>
        </p:spPr>
        <p:txBody>
          <a:bodyPr/>
          <a:lstStyle>
            <a:lvl1pPr indent="0">
              <a:spcBef>
                <a:spcPct val="20000"/>
              </a:spcBef>
              <a:buFont typeface="Arial" pitchFamily="34" charset="0"/>
              <a:buNone/>
              <a:defRPr>
                <a:solidFill>
                  <a:schemeClr val="accent1"/>
                </a:solidFill>
                <a:latin typeface="微软雅黑" panose="020B0503020204020204" pitchFamily="34" charset="-122"/>
                <a:ea typeface="微软雅黑" panose="020B0503020204020204" pitchFamily="34" charset="-122"/>
              </a:defRPr>
            </a:lvl1pPr>
            <a:lvl2pPr marL="990947" indent="-381133">
              <a:spcBef>
                <a:spcPct val="20000"/>
              </a:spcBef>
              <a:buFont typeface="Arial" pitchFamily="34" charset="0"/>
              <a:buChar char="–"/>
              <a:defRPr sz="3700"/>
            </a:lvl2pPr>
            <a:lvl3pPr marL="1524533" indent="-304907">
              <a:spcBef>
                <a:spcPct val="20000"/>
              </a:spcBef>
              <a:buFont typeface="Arial" pitchFamily="34" charset="0"/>
              <a:buChar char="•"/>
              <a:defRPr sz="3200"/>
            </a:lvl3pPr>
            <a:lvl4pPr marL="2134347" indent="-304907">
              <a:spcBef>
                <a:spcPct val="20000"/>
              </a:spcBef>
              <a:buFont typeface="Arial" pitchFamily="34" charset="0"/>
              <a:buChar char="–"/>
              <a:defRPr sz="2700"/>
            </a:lvl4pPr>
            <a:lvl5pPr marL="2744160" indent="-304907">
              <a:spcBef>
                <a:spcPct val="20000"/>
              </a:spcBef>
              <a:buFont typeface="Arial" pitchFamily="34" charset="0"/>
              <a:buChar char="»"/>
              <a:defRPr sz="2700"/>
            </a:lvl5pPr>
            <a:lvl6pPr marL="3353973" indent="-304907">
              <a:spcBef>
                <a:spcPct val="20000"/>
              </a:spcBef>
              <a:buFont typeface="Arial" pitchFamily="34" charset="0"/>
              <a:buChar char="•"/>
              <a:defRPr sz="2700"/>
            </a:lvl6pPr>
            <a:lvl7pPr marL="3963787" indent="-304907">
              <a:spcBef>
                <a:spcPct val="20000"/>
              </a:spcBef>
              <a:buFont typeface="Arial" pitchFamily="34" charset="0"/>
              <a:buChar char="•"/>
              <a:defRPr sz="2700"/>
            </a:lvl7pPr>
            <a:lvl8pPr marL="4573600" indent="-304907">
              <a:spcBef>
                <a:spcPct val="20000"/>
              </a:spcBef>
              <a:buFont typeface="Arial" pitchFamily="34" charset="0"/>
              <a:buChar char="•"/>
              <a:defRPr sz="2700"/>
            </a:lvl8pPr>
            <a:lvl9pPr marL="5183414" indent="-304907">
              <a:spcBef>
                <a:spcPct val="20000"/>
              </a:spcBef>
              <a:buFont typeface="Arial" pitchFamily="34" charset="0"/>
              <a:buChar char="•"/>
              <a:defRPr sz="2700"/>
            </a:lvl9pPr>
          </a:lstStyle>
          <a:p>
            <a:r>
              <a:rPr lang="zh-CN" altLang="zh-CN" dirty="0">
                <a:solidFill>
                  <a:srgbClr val="0033CC"/>
                </a:solidFill>
              </a:rPr>
              <a:t>常用接插件库</a:t>
            </a:r>
            <a:endParaRPr lang="en-US" altLang="zh-CN" dirty="0">
              <a:solidFill>
                <a:srgbClr val="0033CC"/>
              </a:solidFill>
            </a:endParaRPr>
          </a:p>
          <a:p>
            <a:r>
              <a:rPr lang="en-US" altLang="zh-CN" dirty="0">
                <a:solidFill>
                  <a:srgbClr val="0033CC"/>
                </a:solidFill>
              </a:rPr>
              <a:t>Miscellaneous </a:t>
            </a:r>
            <a:r>
              <a:rPr lang="en-US" altLang="zh-CN" dirty="0" err="1">
                <a:solidFill>
                  <a:srgbClr val="0033CC"/>
                </a:solidFill>
              </a:rPr>
              <a:t>Connectors.IntLib</a:t>
            </a:r>
            <a:endParaRPr lang="zh-CN" altLang="en-US" dirty="0">
              <a:solidFill>
                <a:srgbClr val="0033CC"/>
              </a:solidFill>
            </a:endParaRPr>
          </a:p>
        </p:txBody>
      </p:sp>
      <p:sp>
        <p:nvSpPr>
          <p:cNvPr id="6" name="Rectangle 2"/>
          <p:cNvSpPr txBox="1">
            <a:spLocks noRot="1" noChangeArrowheads="1"/>
          </p:cNvSpPr>
          <p:nvPr/>
        </p:nvSpPr>
        <p:spPr>
          <a:xfrm>
            <a:off x="1490662" y="1170706"/>
            <a:ext cx="8328025" cy="691909"/>
          </a:xfrm>
          <a:prstGeom prst="rect">
            <a:avLst/>
          </a:prstGeom>
          <a:noFill/>
        </p:spPr>
        <p:txBody>
          <a:bodyPr/>
          <a:lstStyle>
            <a:lvl1pPr algn="ctr" defTabSz="1219627" rtl="0" eaLnBrk="1" latinLnBrk="0" hangingPunct="1">
              <a:spcBef>
                <a:spcPct val="0"/>
              </a:spcBef>
              <a:buNone/>
              <a:defRPr sz="5900" kern="1200">
                <a:solidFill>
                  <a:schemeClr val="tx1"/>
                </a:solidFill>
                <a:latin typeface="+mj-lt"/>
                <a:ea typeface="+mj-ea"/>
                <a:cs typeface="+mj-cs"/>
              </a:defRPr>
            </a:lvl1pPr>
          </a:lstStyle>
          <a:p>
            <a:pPr algn="l"/>
            <a:r>
              <a:rPr lang="en-US" altLang="zh-CN" sz="2800" b="1" dirty="0" smtClean="0">
                <a:solidFill>
                  <a:srgbClr val="0033CC"/>
                </a:solidFill>
                <a:latin typeface="微软雅黑" pitchFamily="34" charset="-122"/>
                <a:ea typeface="微软雅黑" pitchFamily="34" charset="-122"/>
                <a:cs typeface="+mn-cs"/>
              </a:rPr>
              <a:t>2.4.1</a:t>
            </a:r>
            <a:r>
              <a:rPr lang="zh-CN" altLang="en-US" sz="2800" b="1" dirty="0" smtClean="0">
                <a:solidFill>
                  <a:srgbClr val="0033CC"/>
                </a:solidFill>
                <a:latin typeface="微软雅黑" pitchFamily="34" charset="-122"/>
                <a:ea typeface="微软雅黑" pitchFamily="34" charset="-122"/>
                <a:cs typeface="+mn-cs"/>
              </a:rPr>
              <a:t>在原理图中放置元件</a:t>
            </a:r>
            <a:endParaRPr lang="zh-CN" altLang="en-US" sz="2800" b="1" dirty="0">
              <a:solidFill>
                <a:srgbClr val="0033CC"/>
              </a:solidFill>
              <a:latin typeface="微软雅黑" pitchFamily="34" charset="-122"/>
              <a:ea typeface="微软雅黑" pitchFamily="34" charset="-122"/>
              <a:cs typeface="+mn-cs"/>
            </a:endParaRPr>
          </a:p>
        </p:txBody>
      </p:sp>
      <p:sp>
        <p:nvSpPr>
          <p:cNvPr id="3" name="矩形 2"/>
          <p:cNvSpPr/>
          <p:nvPr/>
        </p:nvSpPr>
        <p:spPr>
          <a:xfrm>
            <a:off x="1634679" y="4243063"/>
            <a:ext cx="9843244" cy="2308324"/>
          </a:xfrm>
          <a:prstGeom prst="rect">
            <a:avLst/>
          </a:prstGeom>
        </p:spPr>
        <p:txBody>
          <a:bodyPr wrap="square">
            <a:spAutoFit/>
          </a:bodyPr>
          <a:lstStyle/>
          <a:p>
            <a:pPr indent="630238"/>
            <a:r>
              <a:rPr lang="zh-CN" altLang="en-US" dirty="0">
                <a:solidFill>
                  <a:srgbClr val="0033CC"/>
                </a:solidFill>
                <a:latin typeface="微软雅黑" panose="020B0503020204020204" pitchFamily="34" charset="-122"/>
                <a:ea typeface="微软雅黑" panose="020B0503020204020204" pitchFamily="34" charset="-122"/>
              </a:rPr>
              <a:t>常用分立元器件库</a:t>
            </a:r>
            <a:r>
              <a:rPr lang="en-US" altLang="zh-CN" dirty="0">
                <a:solidFill>
                  <a:srgbClr val="0033CC"/>
                </a:solidFill>
                <a:latin typeface="微软雅黑" panose="020B0503020204020204" pitchFamily="34" charset="-122"/>
                <a:ea typeface="微软雅黑" panose="020B0503020204020204" pitchFamily="34" charset="-122"/>
              </a:rPr>
              <a:t>Miscellaneous </a:t>
            </a:r>
            <a:r>
              <a:rPr lang="en-US" altLang="zh-CN" dirty="0" err="1">
                <a:solidFill>
                  <a:srgbClr val="0033CC"/>
                </a:solidFill>
                <a:latin typeface="微软雅黑" panose="020B0503020204020204" pitchFamily="34" charset="-122"/>
                <a:ea typeface="微软雅黑" panose="020B0503020204020204" pitchFamily="34" charset="-122"/>
              </a:rPr>
              <a:t>Devices.IntLib</a:t>
            </a:r>
            <a:r>
              <a:rPr lang="zh-CN" altLang="en-US" dirty="0">
                <a:solidFill>
                  <a:srgbClr val="0033CC"/>
                </a:solidFill>
                <a:latin typeface="微软雅黑" panose="020B0503020204020204" pitchFamily="34" charset="-122"/>
                <a:ea typeface="微软雅黑" panose="020B0503020204020204" pitchFamily="34" charset="-122"/>
              </a:rPr>
              <a:t>中存放的是常用的分离元器件，如电阻、电容、电感、二极管、三极管、场效应管、开关、晶振、电池、天线等，具体的分立元件在附表中</a:t>
            </a:r>
            <a:r>
              <a:rPr lang="en-US" altLang="zh-CN" dirty="0">
                <a:solidFill>
                  <a:srgbClr val="0033CC"/>
                </a:solidFill>
                <a:latin typeface="微软雅黑" panose="020B0503020204020204" pitchFamily="34" charset="-122"/>
                <a:ea typeface="微软雅黑" panose="020B0503020204020204" pitchFamily="34" charset="-122"/>
              </a:rPr>
              <a:t>1</a:t>
            </a:r>
            <a:r>
              <a:rPr lang="zh-CN" altLang="en-US" dirty="0">
                <a:solidFill>
                  <a:srgbClr val="0033CC"/>
                </a:solidFill>
                <a:latin typeface="微软雅黑" panose="020B0503020204020204" pitchFamily="34" charset="-122"/>
                <a:ea typeface="微软雅黑" panose="020B0503020204020204" pitchFamily="34" charset="-122"/>
              </a:rPr>
              <a:t>中有详细的说明。</a:t>
            </a:r>
          </a:p>
          <a:p>
            <a:pPr indent="630238"/>
            <a:r>
              <a:rPr lang="zh-CN" altLang="en-US" dirty="0">
                <a:solidFill>
                  <a:srgbClr val="0033CC"/>
                </a:solidFill>
                <a:latin typeface="微软雅黑" panose="020B0503020204020204" pitchFamily="34" charset="-122"/>
                <a:ea typeface="微软雅黑" panose="020B0503020204020204" pitchFamily="34" charset="-122"/>
              </a:rPr>
              <a:t>常用接插件库</a:t>
            </a:r>
            <a:r>
              <a:rPr lang="en-US" altLang="zh-CN" dirty="0">
                <a:solidFill>
                  <a:srgbClr val="0033CC"/>
                </a:solidFill>
                <a:latin typeface="微软雅黑" panose="020B0503020204020204" pitchFamily="34" charset="-122"/>
                <a:ea typeface="微软雅黑" panose="020B0503020204020204" pitchFamily="34" charset="-122"/>
              </a:rPr>
              <a:t>Miscellaneous </a:t>
            </a:r>
            <a:r>
              <a:rPr lang="en-US" altLang="zh-CN" dirty="0" err="1">
                <a:solidFill>
                  <a:srgbClr val="0033CC"/>
                </a:solidFill>
                <a:latin typeface="微软雅黑" panose="020B0503020204020204" pitchFamily="34" charset="-122"/>
                <a:ea typeface="微软雅黑" panose="020B0503020204020204" pitchFamily="34" charset="-122"/>
              </a:rPr>
              <a:t>Connectors.IntLib</a:t>
            </a:r>
            <a:r>
              <a:rPr lang="zh-CN" altLang="en-US" dirty="0">
                <a:solidFill>
                  <a:srgbClr val="0033CC"/>
                </a:solidFill>
                <a:latin typeface="微软雅黑" panose="020B0503020204020204" pitchFamily="34" charset="-122"/>
                <a:ea typeface="微软雅黑" panose="020B0503020204020204" pitchFamily="34" charset="-122"/>
              </a:rPr>
              <a:t>中存放的是常用的接插件。接插件是指连接电路板和其他设备的器件，比如排针，</a:t>
            </a:r>
            <a:r>
              <a:rPr lang="en-US" altLang="zh-CN" dirty="0">
                <a:solidFill>
                  <a:srgbClr val="0033CC"/>
                </a:solidFill>
                <a:latin typeface="微软雅黑" panose="020B0503020204020204" pitchFamily="34" charset="-122"/>
                <a:ea typeface="微软雅黑" panose="020B0503020204020204" pitchFamily="34" charset="-122"/>
              </a:rPr>
              <a:t>DB9</a:t>
            </a:r>
            <a:r>
              <a:rPr lang="zh-CN" altLang="en-US" dirty="0">
                <a:solidFill>
                  <a:srgbClr val="0033CC"/>
                </a:solidFill>
                <a:latin typeface="微软雅黑" panose="020B0503020204020204" pitchFamily="34" charset="-122"/>
                <a:ea typeface="微软雅黑" panose="020B0503020204020204" pitchFamily="34" charset="-122"/>
              </a:rPr>
              <a:t>串口接头，</a:t>
            </a:r>
            <a:r>
              <a:rPr lang="en-US" altLang="zh-CN" dirty="0">
                <a:solidFill>
                  <a:srgbClr val="0033CC"/>
                </a:solidFill>
                <a:latin typeface="微软雅黑" panose="020B0503020204020204" pitchFamily="34" charset="-122"/>
                <a:ea typeface="微软雅黑" panose="020B0503020204020204" pitchFamily="34" charset="-122"/>
              </a:rPr>
              <a:t>DB25</a:t>
            </a:r>
            <a:r>
              <a:rPr lang="zh-CN" altLang="en-US" dirty="0">
                <a:solidFill>
                  <a:srgbClr val="0033CC"/>
                </a:solidFill>
                <a:latin typeface="微软雅黑" panose="020B0503020204020204" pitchFamily="34" charset="-122"/>
                <a:ea typeface="微软雅黑" panose="020B0503020204020204" pitchFamily="34" charset="-122"/>
              </a:rPr>
              <a:t>并口接头之类。</a:t>
            </a:r>
          </a:p>
        </p:txBody>
      </p:sp>
    </p:spTree>
    <p:extLst>
      <p:ext uri="{BB962C8B-B14F-4D97-AF65-F5344CB8AC3E}">
        <p14:creationId xmlns:p14="http://schemas.microsoft.com/office/powerpoint/2010/main" val="76715099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4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4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8436" grpId="0"/>
      <p:bldP spid="18437"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4"/>
          <p:cNvSpPr txBox="1">
            <a:spLocks noChangeArrowheads="1"/>
          </p:cNvSpPr>
          <p:nvPr/>
        </p:nvSpPr>
        <p:spPr bwMode="auto">
          <a:xfrm>
            <a:off x="1362856" y="439024"/>
            <a:ext cx="8355359" cy="461665"/>
          </a:xfrm>
          <a:prstGeom prst="rect">
            <a:avLst/>
          </a:prstGeom>
          <a:extLst/>
        </p:spPr>
        <p:txBody>
          <a:bodyPr/>
          <a:lstStyle>
            <a:lvl1pPr indent="0">
              <a:spcBef>
                <a:spcPct val="20000"/>
              </a:spcBef>
              <a:buFont typeface="Arial" pitchFamily="34" charset="0"/>
              <a:buNone/>
              <a:defRPr>
                <a:solidFill>
                  <a:schemeClr val="accent1"/>
                </a:solidFill>
                <a:latin typeface="微软雅黑" panose="020B0503020204020204" pitchFamily="34" charset="-122"/>
                <a:ea typeface="微软雅黑" panose="020B0503020204020204" pitchFamily="34" charset="-122"/>
              </a:defRPr>
            </a:lvl1pPr>
            <a:lvl2pPr marL="990947" indent="-381133">
              <a:spcBef>
                <a:spcPct val="20000"/>
              </a:spcBef>
              <a:buFont typeface="Arial" pitchFamily="34" charset="0"/>
              <a:buChar char="–"/>
              <a:defRPr sz="3700"/>
            </a:lvl2pPr>
            <a:lvl3pPr marL="1524533" indent="-304907">
              <a:spcBef>
                <a:spcPct val="20000"/>
              </a:spcBef>
              <a:buFont typeface="Arial" pitchFamily="34" charset="0"/>
              <a:buChar char="•"/>
              <a:defRPr sz="3200"/>
            </a:lvl3pPr>
            <a:lvl4pPr marL="2134347" indent="-304907">
              <a:spcBef>
                <a:spcPct val="20000"/>
              </a:spcBef>
              <a:buFont typeface="Arial" pitchFamily="34" charset="0"/>
              <a:buChar char="–"/>
              <a:defRPr sz="2700"/>
            </a:lvl4pPr>
            <a:lvl5pPr marL="2744160" indent="-304907">
              <a:spcBef>
                <a:spcPct val="20000"/>
              </a:spcBef>
              <a:buFont typeface="Arial" pitchFamily="34" charset="0"/>
              <a:buChar char="»"/>
              <a:defRPr sz="2700"/>
            </a:lvl5pPr>
            <a:lvl6pPr marL="3353973" indent="-304907">
              <a:spcBef>
                <a:spcPct val="20000"/>
              </a:spcBef>
              <a:buFont typeface="Arial" pitchFamily="34" charset="0"/>
              <a:buChar char="•"/>
              <a:defRPr sz="2700"/>
            </a:lvl6pPr>
            <a:lvl7pPr marL="3963787" indent="-304907">
              <a:spcBef>
                <a:spcPct val="20000"/>
              </a:spcBef>
              <a:buFont typeface="Arial" pitchFamily="34" charset="0"/>
              <a:buChar char="•"/>
              <a:defRPr sz="2700"/>
            </a:lvl7pPr>
            <a:lvl8pPr marL="4573600" indent="-304907">
              <a:spcBef>
                <a:spcPct val="20000"/>
              </a:spcBef>
              <a:buFont typeface="Arial" pitchFamily="34" charset="0"/>
              <a:buChar char="•"/>
              <a:defRPr sz="2700"/>
            </a:lvl8pPr>
            <a:lvl9pPr marL="5183414" indent="-304907">
              <a:spcBef>
                <a:spcPct val="20000"/>
              </a:spcBef>
              <a:buFont typeface="Arial" pitchFamily="34" charset="0"/>
              <a:buChar char="•"/>
              <a:defRPr sz="2700"/>
            </a:lvl9pPr>
          </a:lstStyle>
          <a:p>
            <a:r>
              <a:rPr lang="zh-CN" altLang="en-US" dirty="0">
                <a:solidFill>
                  <a:srgbClr val="0033CC"/>
                </a:solidFill>
              </a:rPr>
              <a:t>接插件：连接电路板和其他设备的器件，种类很多</a:t>
            </a:r>
          </a:p>
        </p:txBody>
      </p:sp>
      <p:pic>
        <p:nvPicPr>
          <p:cNvPr id="19459" name="Picture 6" descr="2010110120494946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7991" y="1389385"/>
            <a:ext cx="3571113" cy="272795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9460" name="Picture 10" descr="25-7059665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5125" y="1241713"/>
            <a:ext cx="3367867" cy="279623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9461" name="Picture 16" descr="25-8391770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83225" y="4117341"/>
            <a:ext cx="2718429" cy="268667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9751477"/>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descr="46590166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922" y="1053530"/>
            <a:ext cx="3440908" cy="344090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0483" name="Picture 6" descr="122472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8855" y="3595698"/>
            <a:ext cx="3456788" cy="285181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0484" name="Picture 7" descr="2011100815122384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63271" y="1917626"/>
            <a:ext cx="3679088" cy="450319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537399"/>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rrowheads="1"/>
          </p:cNvSpPr>
          <p:nvPr>
            <p:ph type="title" idx="4294967295"/>
          </p:nvPr>
        </p:nvSpPr>
        <p:spPr>
          <a:xfrm>
            <a:off x="1634679" y="477466"/>
            <a:ext cx="8399462" cy="504302"/>
          </a:xfrm>
          <a:prstGeom prst="rect">
            <a:avLst/>
          </a:prstGeom>
          <a:noFill/>
        </p:spPr>
        <p:txBody>
          <a:bodyPr/>
          <a:lstStyle/>
          <a:p>
            <a:pPr algn="l" eaLnBrk="1" hangingPunct="1"/>
            <a:r>
              <a:rPr lang="en-US" altLang="zh-CN" sz="2800" b="1" dirty="0" smtClean="0">
                <a:solidFill>
                  <a:srgbClr val="0033CC"/>
                </a:solidFill>
                <a:latin typeface="微软雅黑" pitchFamily="34" charset="-122"/>
                <a:ea typeface="微软雅黑" pitchFamily="34" charset="-122"/>
                <a:cs typeface="+mn-cs"/>
              </a:rPr>
              <a:t>2.4.1</a:t>
            </a:r>
            <a:r>
              <a:rPr lang="zh-CN" altLang="en-US" sz="2800" b="1" dirty="0">
                <a:solidFill>
                  <a:srgbClr val="0033CC"/>
                </a:solidFill>
                <a:latin typeface="微软雅黑" pitchFamily="34" charset="-122"/>
                <a:ea typeface="微软雅黑" pitchFamily="34" charset="-122"/>
                <a:cs typeface="+mn-cs"/>
              </a:rPr>
              <a:t>在原理图中放置元件</a:t>
            </a:r>
          </a:p>
        </p:txBody>
      </p:sp>
      <p:sp>
        <p:nvSpPr>
          <p:cNvPr id="13315" name="Rectangle 3"/>
          <p:cNvSpPr>
            <a:spLocks noGrp="1" noRot="1" noChangeArrowheads="1"/>
          </p:cNvSpPr>
          <p:nvPr>
            <p:ph type="body" idx="4294967295"/>
          </p:nvPr>
        </p:nvSpPr>
        <p:spPr>
          <a:xfrm>
            <a:off x="1634679" y="1197546"/>
            <a:ext cx="9577064" cy="5086350"/>
          </a:xfrm>
          <a:prstGeom prst="rect">
            <a:avLst/>
          </a:prstGeom>
        </p:spPr>
        <p:txBody>
          <a:bodyPr/>
          <a:lstStyle/>
          <a:p>
            <a:pPr marL="0" indent="0">
              <a:buNone/>
            </a:pPr>
            <a:r>
              <a:rPr lang="en-US" altLang="zh-CN" sz="2400" b="1" dirty="0">
                <a:solidFill>
                  <a:srgbClr val="0033CC"/>
                </a:solidFill>
                <a:latin typeface="微软雅黑" panose="020B0503020204020204" pitchFamily="34" charset="-122"/>
                <a:ea typeface="微软雅黑" panose="020B0503020204020204" pitchFamily="34" charset="-122"/>
              </a:rPr>
              <a:t>1.</a:t>
            </a:r>
            <a:r>
              <a:rPr lang="zh-CN" altLang="en-US" sz="2400" b="1" dirty="0">
                <a:solidFill>
                  <a:srgbClr val="0033CC"/>
                </a:solidFill>
                <a:latin typeface="微软雅黑" panose="020B0503020204020204" pitchFamily="34" charset="-122"/>
                <a:ea typeface="微软雅黑" panose="020B0503020204020204" pitchFamily="34" charset="-122"/>
              </a:rPr>
              <a:t> 放置四个电容</a:t>
            </a:r>
            <a:r>
              <a:rPr lang="en-US" altLang="zh-CN" sz="2400" b="1" dirty="0">
                <a:solidFill>
                  <a:srgbClr val="0033CC"/>
                </a:solidFill>
                <a:latin typeface="微软雅黑" panose="020B0503020204020204" pitchFamily="34" charset="-122"/>
                <a:ea typeface="微软雅黑" panose="020B0503020204020204" pitchFamily="34" charset="-122"/>
              </a:rPr>
              <a:t>C1</a:t>
            </a:r>
            <a:r>
              <a:rPr lang="zh-CN" altLang="en-US" sz="2400" b="1" dirty="0">
                <a:solidFill>
                  <a:srgbClr val="0033CC"/>
                </a:solidFill>
                <a:latin typeface="微软雅黑" panose="020B0503020204020204" pitchFamily="34" charset="-122"/>
                <a:ea typeface="微软雅黑" panose="020B0503020204020204" pitchFamily="34" charset="-122"/>
              </a:rPr>
              <a:t>、</a:t>
            </a:r>
            <a:r>
              <a:rPr lang="en-US" altLang="zh-CN" sz="2400" b="1" dirty="0">
                <a:solidFill>
                  <a:srgbClr val="0033CC"/>
                </a:solidFill>
                <a:latin typeface="微软雅黑" panose="020B0503020204020204" pitchFamily="34" charset="-122"/>
                <a:ea typeface="微软雅黑" panose="020B0503020204020204" pitchFamily="34" charset="-122"/>
              </a:rPr>
              <a:t>C2</a:t>
            </a:r>
            <a:r>
              <a:rPr lang="zh-CN" altLang="en-US" sz="2400" b="1" dirty="0">
                <a:solidFill>
                  <a:srgbClr val="0033CC"/>
                </a:solidFill>
                <a:latin typeface="微软雅黑" panose="020B0503020204020204" pitchFamily="34" charset="-122"/>
                <a:ea typeface="微软雅黑" panose="020B0503020204020204" pitchFamily="34" charset="-122"/>
              </a:rPr>
              <a:t>、</a:t>
            </a:r>
            <a:r>
              <a:rPr lang="en-US" altLang="zh-CN" sz="2400" b="1" dirty="0">
                <a:solidFill>
                  <a:srgbClr val="0033CC"/>
                </a:solidFill>
                <a:latin typeface="微软雅黑" panose="020B0503020204020204" pitchFamily="34" charset="-122"/>
                <a:ea typeface="微软雅黑" panose="020B0503020204020204" pitchFamily="34" charset="-122"/>
              </a:rPr>
              <a:t>C3</a:t>
            </a:r>
            <a:r>
              <a:rPr lang="zh-CN" altLang="en-US" sz="2400" b="1" dirty="0">
                <a:solidFill>
                  <a:srgbClr val="0033CC"/>
                </a:solidFill>
                <a:latin typeface="微软雅黑" panose="020B0503020204020204" pitchFamily="34" charset="-122"/>
                <a:ea typeface="微软雅黑" panose="020B0503020204020204" pitchFamily="34" charset="-122"/>
              </a:rPr>
              <a:t>、</a:t>
            </a:r>
            <a:r>
              <a:rPr lang="en-US" altLang="zh-CN" sz="2400" b="1" dirty="0">
                <a:solidFill>
                  <a:srgbClr val="0033CC"/>
                </a:solidFill>
                <a:latin typeface="微软雅黑" panose="020B0503020204020204" pitchFamily="34" charset="-122"/>
                <a:ea typeface="微软雅黑" panose="020B0503020204020204" pitchFamily="34" charset="-122"/>
              </a:rPr>
              <a:t>C4</a:t>
            </a:r>
          </a:p>
          <a:p>
            <a:pPr marL="0" indent="0">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1</a:t>
            </a:r>
            <a:r>
              <a:rPr lang="zh-CN" altLang="en-US" sz="2400" dirty="0">
                <a:solidFill>
                  <a:srgbClr val="0033CC"/>
                </a:solidFill>
                <a:latin typeface="微软雅黑" panose="020B0503020204020204" pitchFamily="34" charset="-122"/>
                <a:ea typeface="微软雅黑" panose="020B0503020204020204" pitchFamily="34" charset="-122"/>
              </a:rPr>
              <a:t>）从菜单选择</a:t>
            </a:r>
            <a:r>
              <a:rPr lang="en-US" altLang="zh-CN" sz="2400" dirty="0">
                <a:solidFill>
                  <a:srgbClr val="0033CC"/>
                </a:solidFill>
                <a:latin typeface="微软雅黑" panose="020B0503020204020204" pitchFamily="34" charset="-122"/>
                <a:ea typeface="微软雅黑" panose="020B0503020204020204" pitchFamily="34" charset="-122"/>
              </a:rPr>
              <a:t>View → Fit Document</a:t>
            </a:r>
            <a:r>
              <a:rPr lang="zh-CN" altLang="en-US" sz="2400" dirty="0">
                <a:solidFill>
                  <a:srgbClr val="0033CC"/>
                </a:solidFill>
                <a:latin typeface="微软雅黑" panose="020B0503020204020204" pitchFamily="34" charset="-122"/>
                <a:ea typeface="微软雅黑" panose="020B0503020204020204" pitchFamily="34" charset="-122"/>
              </a:rPr>
              <a:t>（热键</a:t>
            </a:r>
            <a:r>
              <a:rPr lang="en-US" altLang="zh-CN" sz="2400" dirty="0">
                <a:solidFill>
                  <a:srgbClr val="0033CC"/>
                </a:solidFill>
                <a:latin typeface="微软雅黑" panose="020B0503020204020204" pitchFamily="34" charset="-122"/>
                <a:ea typeface="微软雅黑" panose="020B0503020204020204" pitchFamily="34" charset="-122"/>
              </a:rPr>
              <a:t>V</a:t>
            </a: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D</a:t>
            </a:r>
            <a:r>
              <a:rPr lang="zh-CN" altLang="en-US" sz="2400" dirty="0">
                <a:solidFill>
                  <a:srgbClr val="0033CC"/>
                </a:solidFill>
                <a:latin typeface="微软雅黑" panose="020B0503020204020204" pitchFamily="34" charset="-122"/>
                <a:ea typeface="微软雅黑" panose="020B0503020204020204" pitchFamily="34" charset="-122"/>
              </a:rPr>
              <a:t>）确认设计者的原理图纸显示在整个窗口中。</a:t>
            </a:r>
          </a:p>
          <a:p>
            <a:pPr marL="0" indent="0">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2</a:t>
            </a:r>
            <a:r>
              <a:rPr lang="zh-CN" altLang="en-US" sz="2400" dirty="0">
                <a:solidFill>
                  <a:srgbClr val="0033CC"/>
                </a:solidFill>
                <a:latin typeface="微软雅黑" panose="020B0503020204020204" pitchFamily="34" charset="-122"/>
                <a:ea typeface="微软雅黑" panose="020B0503020204020204" pitchFamily="34" charset="-122"/>
              </a:rPr>
              <a:t>）单击“</a:t>
            </a:r>
            <a:r>
              <a:rPr lang="en-US" altLang="zh-CN" sz="2400" dirty="0">
                <a:solidFill>
                  <a:srgbClr val="0033CC"/>
                </a:solidFill>
                <a:latin typeface="微软雅黑" panose="020B0503020204020204" pitchFamily="34" charset="-122"/>
                <a:ea typeface="微软雅黑" panose="020B0503020204020204" pitchFamily="34" charset="-122"/>
              </a:rPr>
              <a:t>Components”</a:t>
            </a:r>
            <a:r>
              <a:rPr lang="zh-CN" altLang="en-US" sz="2400" dirty="0">
                <a:solidFill>
                  <a:srgbClr val="0033CC"/>
                </a:solidFill>
                <a:latin typeface="微软雅黑" panose="020B0503020204020204" pitchFamily="34" charset="-122"/>
                <a:ea typeface="微软雅黑" panose="020B0503020204020204" pitchFamily="34" charset="-122"/>
              </a:rPr>
              <a:t>标签以显示“</a:t>
            </a:r>
            <a:r>
              <a:rPr lang="en-US" altLang="zh-CN" sz="2400" dirty="0">
                <a:solidFill>
                  <a:srgbClr val="0033CC"/>
                </a:solidFill>
                <a:latin typeface="微软雅黑" panose="020B0503020204020204" pitchFamily="34" charset="-122"/>
                <a:ea typeface="微软雅黑" panose="020B0503020204020204" pitchFamily="34" charset="-122"/>
              </a:rPr>
              <a:t>Components”</a:t>
            </a:r>
            <a:r>
              <a:rPr lang="zh-CN" altLang="en-US" sz="2400" dirty="0">
                <a:solidFill>
                  <a:srgbClr val="0033CC"/>
                </a:solidFill>
                <a:latin typeface="微软雅黑" panose="020B0503020204020204" pitchFamily="34" charset="-122"/>
                <a:ea typeface="微软雅黑" panose="020B0503020204020204" pitchFamily="34" charset="-122"/>
              </a:rPr>
              <a:t>面板。</a:t>
            </a:r>
          </a:p>
          <a:p>
            <a:pPr marL="0" indent="0">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3</a:t>
            </a:r>
            <a:r>
              <a:rPr lang="zh-CN" altLang="en-US" sz="2400" dirty="0" smtClean="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C1</a:t>
            </a:r>
            <a:r>
              <a:rPr lang="zh-CN" altLang="en-US" sz="2400" dirty="0">
                <a:solidFill>
                  <a:srgbClr val="0033CC"/>
                </a:solidFill>
                <a:latin typeface="微软雅黑" panose="020B0503020204020204" pitchFamily="34" charset="-122"/>
                <a:ea typeface="微软雅黑" panose="020B0503020204020204" pitchFamily="34" charset="-122"/>
              </a:rPr>
              <a:t>和</a:t>
            </a:r>
            <a:r>
              <a:rPr lang="en-US" altLang="zh-CN" sz="2400" dirty="0">
                <a:solidFill>
                  <a:srgbClr val="0033CC"/>
                </a:solidFill>
                <a:latin typeface="微软雅黑" panose="020B0503020204020204" pitchFamily="34" charset="-122"/>
                <a:ea typeface="微软雅黑" panose="020B0503020204020204" pitchFamily="34" charset="-122"/>
              </a:rPr>
              <a:t>C4</a:t>
            </a:r>
            <a:r>
              <a:rPr lang="zh-CN" altLang="en-US" sz="2400" dirty="0">
                <a:solidFill>
                  <a:srgbClr val="0033CC"/>
                </a:solidFill>
                <a:latin typeface="微软雅黑" panose="020B0503020204020204" pitchFamily="34" charset="-122"/>
                <a:ea typeface="微软雅黑" panose="020B0503020204020204" pitchFamily="34" charset="-122"/>
              </a:rPr>
              <a:t>是有极性的电容 “</a:t>
            </a:r>
            <a:r>
              <a:rPr lang="en-US" altLang="zh-CN" sz="2400" dirty="0">
                <a:solidFill>
                  <a:srgbClr val="0033CC"/>
                </a:solidFill>
                <a:latin typeface="微软雅黑" panose="020B0503020204020204" pitchFamily="34" charset="-122"/>
                <a:ea typeface="微软雅黑" panose="020B0503020204020204" pitchFamily="34" charset="-122"/>
              </a:rPr>
              <a:t>Cap Pol1”</a:t>
            </a: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C2</a:t>
            </a:r>
            <a:r>
              <a:rPr lang="zh-CN" altLang="en-US" sz="2400" dirty="0">
                <a:solidFill>
                  <a:srgbClr val="0033CC"/>
                </a:solidFill>
                <a:latin typeface="微软雅黑" panose="020B0503020204020204" pitchFamily="34" charset="-122"/>
                <a:ea typeface="微软雅黑" panose="020B0503020204020204" pitchFamily="34" charset="-122"/>
              </a:rPr>
              <a:t>和</a:t>
            </a:r>
            <a:r>
              <a:rPr lang="en-US" altLang="zh-CN" sz="2400" dirty="0">
                <a:solidFill>
                  <a:srgbClr val="0033CC"/>
                </a:solidFill>
                <a:latin typeface="微软雅黑" panose="020B0503020204020204" pitchFamily="34" charset="-122"/>
                <a:ea typeface="微软雅黑" panose="020B0503020204020204" pitchFamily="34" charset="-122"/>
              </a:rPr>
              <a:t>C3</a:t>
            </a:r>
            <a:r>
              <a:rPr lang="zh-CN" altLang="en-US" sz="2400" dirty="0">
                <a:solidFill>
                  <a:srgbClr val="0033CC"/>
                </a:solidFill>
                <a:latin typeface="微软雅黑" panose="020B0503020204020204" pitchFamily="34" charset="-122"/>
                <a:ea typeface="微软雅黑" panose="020B0503020204020204" pitchFamily="34" charset="-122"/>
              </a:rPr>
              <a:t>是无极性的电容“</a:t>
            </a:r>
            <a:r>
              <a:rPr lang="en-US" altLang="zh-CN" sz="2400" dirty="0">
                <a:solidFill>
                  <a:srgbClr val="0033CC"/>
                </a:solidFill>
                <a:latin typeface="微软雅黑" panose="020B0503020204020204" pitchFamily="34" charset="-122"/>
                <a:ea typeface="微软雅黑" panose="020B0503020204020204" pitchFamily="34" charset="-122"/>
              </a:rPr>
              <a:t>Cap”</a:t>
            </a:r>
            <a:r>
              <a:rPr lang="zh-CN" altLang="en-US" sz="2400" dirty="0">
                <a:solidFill>
                  <a:srgbClr val="0033CC"/>
                </a:solidFill>
                <a:latin typeface="微软雅黑" panose="020B0503020204020204" pitchFamily="34" charset="-122"/>
                <a:ea typeface="微软雅黑" panose="020B0503020204020204" pitchFamily="34" charset="-122"/>
              </a:rPr>
              <a:t>，电容放在“</a:t>
            </a:r>
            <a:r>
              <a:rPr lang="en-US" altLang="zh-CN" sz="2400" dirty="0">
                <a:solidFill>
                  <a:srgbClr val="0033CC"/>
                </a:solidFill>
                <a:latin typeface="微软雅黑" panose="020B0503020204020204" pitchFamily="34" charset="-122"/>
                <a:ea typeface="微软雅黑" panose="020B0503020204020204" pitchFamily="34" charset="-122"/>
              </a:rPr>
              <a:t>Miscellaneous </a:t>
            </a:r>
            <a:r>
              <a:rPr lang="en-US" altLang="zh-CN" sz="2400" dirty="0" err="1">
                <a:solidFill>
                  <a:srgbClr val="0033CC"/>
                </a:solidFill>
                <a:latin typeface="微软雅黑" panose="020B0503020204020204" pitchFamily="34" charset="-122"/>
                <a:ea typeface="微软雅黑" panose="020B0503020204020204" pitchFamily="34" charset="-122"/>
              </a:rPr>
              <a:t>Devices.IntLib</a:t>
            </a:r>
            <a:r>
              <a:rPr lang="en-US" altLang="zh-CN" sz="2400" dirty="0">
                <a:solidFill>
                  <a:srgbClr val="0033CC"/>
                </a:solidFill>
                <a:latin typeface="微软雅黑" panose="020B0503020204020204" pitchFamily="34" charset="-122"/>
                <a:ea typeface="微软雅黑" panose="020B0503020204020204" pitchFamily="34" charset="-122"/>
              </a:rPr>
              <a:t>”</a:t>
            </a:r>
            <a:r>
              <a:rPr lang="zh-CN" altLang="en-US" sz="2400" dirty="0">
                <a:solidFill>
                  <a:srgbClr val="0033CC"/>
                </a:solidFill>
                <a:latin typeface="微软雅黑" panose="020B0503020204020204" pitchFamily="34" charset="-122"/>
                <a:ea typeface="微软雅黑" panose="020B0503020204020204" pitchFamily="34" charset="-122"/>
              </a:rPr>
              <a:t>集成库内，所以从“</a:t>
            </a:r>
            <a:r>
              <a:rPr lang="en-US" altLang="zh-CN" sz="2400" dirty="0">
                <a:solidFill>
                  <a:srgbClr val="0033CC"/>
                </a:solidFill>
                <a:latin typeface="微软雅黑" panose="020B0503020204020204" pitchFamily="34" charset="-122"/>
                <a:ea typeface="微软雅黑" panose="020B0503020204020204" pitchFamily="34" charset="-122"/>
              </a:rPr>
              <a:t>Components”</a:t>
            </a:r>
            <a:r>
              <a:rPr lang="zh-CN" altLang="en-US" sz="2400" dirty="0">
                <a:solidFill>
                  <a:srgbClr val="0033CC"/>
                </a:solidFill>
                <a:latin typeface="微软雅黑" panose="020B0503020204020204" pitchFamily="34" charset="-122"/>
                <a:ea typeface="微软雅黑" panose="020B0503020204020204" pitchFamily="34" charset="-122"/>
              </a:rPr>
              <a:t>面板的   </a:t>
            </a:r>
            <a:r>
              <a:rPr lang="zh-CN" altLang="en-US" sz="2400" dirty="0" smtClean="0">
                <a:solidFill>
                  <a:srgbClr val="0033CC"/>
                </a:solidFill>
                <a:latin typeface="微软雅黑" panose="020B0503020204020204" pitchFamily="34" charset="-122"/>
                <a:ea typeface="微软雅黑" panose="020B0503020204020204" pitchFamily="34" charset="-122"/>
              </a:rPr>
              <a:t> ，</a:t>
            </a:r>
            <a:r>
              <a:rPr lang="zh-CN" altLang="en-US" sz="2400" dirty="0">
                <a:solidFill>
                  <a:srgbClr val="0033CC"/>
                </a:solidFill>
                <a:latin typeface="微软雅黑" panose="020B0503020204020204" pitchFamily="34" charset="-122"/>
                <a:ea typeface="微软雅黑" panose="020B0503020204020204" pitchFamily="34" charset="-122"/>
              </a:rPr>
              <a:t>从库下拉列表中选择“</a:t>
            </a:r>
            <a:r>
              <a:rPr lang="en-US" altLang="zh-CN" sz="2400" dirty="0">
                <a:solidFill>
                  <a:srgbClr val="0033CC"/>
                </a:solidFill>
                <a:latin typeface="微软雅黑" panose="020B0503020204020204" pitchFamily="34" charset="-122"/>
                <a:ea typeface="微软雅黑" panose="020B0503020204020204" pitchFamily="34" charset="-122"/>
              </a:rPr>
              <a:t>Miscellaneous </a:t>
            </a:r>
            <a:r>
              <a:rPr lang="en-US" altLang="zh-CN" sz="2400" dirty="0" err="1">
                <a:solidFill>
                  <a:srgbClr val="0033CC"/>
                </a:solidFill>
                <a:latin typeface="微软雅黑" panose="020B0503020204020204" pitchFamily="34" charset="-122"/>
                <a:ea typeface="微软雅黑" panose="020B0503020204020204" pitchFamily="34" charset="-122"/>
              </a:rPr>
              <a:t>Devices.IntLib</a:t>
            </a:r>
            <a:r>
              <a:rPr lang="en-US" altLang="zh-CN" sz="2400" dirty="0">
                <a:solidFill>
                  <a:srgbClr val="0033CC"/>
                </a:solidFill>
                <a:latin typeface="微软雅黑" panose="020B0503020204020204" pitchFamily="34" charset="-122"/>
                <a:ea typeface="微软雅黑" panose="020B0503020204020204" pitchFamily="34" charset="-122"/>
              </a:rPr>
              <a:t>”</a:t>
            </a:r>
            <a:r>
              <a:rPr lang="zh-CN" altLang="en-US" sz="2400" dirty="0">
                <a:solidFill>
                  <a:srgbClr val="0033CC"/>
                </a:solidFill>
                <a:latin typeface="微软雅黑" panose="020B0503020204020204" pitchFamily="34" charset="-122"/>
                <a:ea typeface="微软雅黑" panose="020B0503020204020204" pitchFamily="34" charset="-122"/>
              </a:rPr>
              <a:t>来激活这个库。</a:t>
            </a:r>
          </a:p>
          <a:p>
            <a:pPr marL="0" indent="0">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4</a:t>
            </a:r>
            <a:r>
              <a:rPr lang="zh-CN" altLang="en-US" sz="2400" dirty="0">
                <a:solidFill>
                  <a:srgbClr val="0033CC"/>
                </a:solidFill>
                <a:latin typeface="微软雅黑" panose="020B0503020204020204" pitchFamily="34" charset="-122"/>
                <a:ea typeface="微软雅黑" panose="020B0503020204020204" pitchFamily="34" charset="-122"/>
              </a:rPr>
              <a:t>）使用过滤器快速定位设计者需要的元件。默认通配符“</a:t>
            </a:r>
            <a:r>
              <a:rPr lang="en-US" altLang="zh-CN" sz="2400" dirty="0">
                <a:solidFill>
                  <a:srgbClr val="0033CC"/>
                </a:solidFill>
                <a:latin typeface="微软雅黑" panose="020B0503020204020204" pitchFamily="34" charset="-122"/>
                <a:ea typeface="微软雅黑" panose="020B0503020204020204" pitchFamily="34" charset="-122"/>
              </a:rPr>
              <a:t>search”</a:t>
            </a:r>
            <a:r>
              <a:rPr lang="zh-CN" altLang="en-US" sz="2400" dirty="0">
                <a:solidFill>
                  <a:srgbClr val="0033CC"/>
                </a:solidFill>
                <a:latin typeface="微软雅黑" panose="020B0503020204020204" pitchFamily="34" charset="-122"/>
                <a:ea typeface="微软雅黑" panose="020B0503020204020204" pitchFamily="34" charset="-122"/>
              </a:rPr>
              <a:t>可以列出所有能在库中找到的元件。在库名下的过滤器栏内键入“</a:t>
            </a:r>
            <a:r>
              <a:rPr lang="en-US" altLang="zh-CN" sz="2400" dirty="0">
                <a:solidFill>
                  <a:srgbClr val="0033CC"/>
                </a:solidFill>
                <a:latin typeface="微软雅黑" panose="020B0503020204020204" pitchFamily="34" charset="-122"/>
                <a:ea typeface="微软雅黑" panose="020B0503020204020204" pitchFamily="34" charset="-122"/>
              </a:rPr>
              <a:t>cap”</a:t>
            </a:r>
            <a:r>
              <a:rPr lang="zh-CN" altLang="en-US" sz="2400" dirty="0">
                <a:solidFill>
                  <a:srgbClr val="0033CC"/>
                </a:solidFill>
                <a:latin typeface="微软雅黑" panose="020B0503020204020204" pitchFamily="34" charset="-122"/>
                <a:ea typeface="微软雅黑" panose="020B0503020204020204" pitchFamily="34" charset="-122"/>
              </a:rPr>
              <a:t>设置过滤器，将会列出所有包含“</a:t>
            </a:r>
            <a:r>
              <a:rPr lang="en-US" altLang="zh-CN" sz="2400" dirty="0">
                <a:solidFill>
                  <a:srgbClr val="0033CC"/>
                </a:solidFill>
                <a:latin typeface="微软雅黑" panose="020B0503020204020204" pitchFamily="34" charset="-122"/>
                <a:ea typeface="微软雅黑" panose="020B0503020204020204" pitchFamily="34" charset="-122"/>
              </a:rPr>
              <a:t>cap”</a:t>
            </a:r>
            <a:r>
              <a:rPr lang="zh-CN" altLang="en-US" sz="2400" dirty="0">
                <a:solidFill>
                  <a:srgbClr val="0033CC"/>
                </a:solidFill>
                <a:latin typeface="微软雅黑" panose="020B0503020204020204" pitchFamily="34" charset="-122"/>
                <a:ea typeface="微软雅黑" panose="020B0503020204020204" pitchFamily="34" charset="-122"/>
              </a:rPr>
              <a:t>的元件。</a:t>
            </a:r>
          </a:p>
        </p:txBody>
      </p:sp>
      <p:pic>
        <p:nvPicPr>
          <p:cNvPr id="7" name="图片 6"/>
          <p:cNvPicPr/>
          <p:nvPr/>
        </p:nvPicPr>
        <p:blipFill>
          <a:blip r:embed="rId2"/>
          <a:stretch>
            <a:fillRect/>
          </a:stretch>
        </p:blipFill>
        <p:spPr>
          <a:xfrm>
            <a:off x="6022402" y="3652811"/>
            <a:ext cx="354707" cy="354707"/>
          </a:xfrm>
          <a:prstGeom prst="rect">
            <a:avLst/>
          </a:prstGeom>
        </p:spPr>
      </p:pic>
    </p:spTree>
    <p:extLst>
      <p:ext uri="{BB962C8B-B14F-4D97-AF65-F5344CB8AC3E}">
        <p14:creationId xmlns:p14="http://schemas.microsoft.com/office/powerpoint/2010/main" val="1921361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31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31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31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31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idx="4294967295"/>
          </p:nvPr>
        </p:nvSpPr>
        <p:spPr>
          <a:xfrm>
            <a:off x="0" y="685800"/>
            <a:ext cx="11395075" cy="1143000"/>
          </a:xfrm>
          <a:prstGeom prst="rect">
            <a:avLst/>
          </a:prstGeom>
        </p:spPr>
        <p:txBody>
          <a:bodyPr/>
          <a:lstStyle/>
          <a:p>
            <a:pPr eaLnBrk="1" hangingPunct="1"/>
            <a:r>
              <a:rPr lang="en-US" altLang="zh-CN" smtClean="0">
                <a:solidFill>
                  <a:srgbClr val="0033CC"/>
                </a:solidFill>
                <a:latin typeface="黑体" panose="02010609060101010101" pitchFamily="49" charset="-122"/>
                <a:ea typeface="黑体" panose="02010609060101010101" pitchFamily="49" charset="-122"/>
              </a:rPr>
              <a:t> </a:t>
            </a:r>
          </a:p>
        </p:txBody>
      </p:sp>
      <p:sp>
        <p:nvSpPr>
          <p:cNvPr id="22531" name="Rectangle 3"/>
          <p:cNvSpPr>
            <a:spLocks noGrp="1" noRot="1" noChangeArrowheads="1"/>
          </p:cNvSpPr>
          <p:nvPr>
            <p:ph type="body" idx="4294967295"/>
          </p:nvPr>
        </p:nvSpPr>
        <p:spPr>
          <a:xfrm>
            <a:off x="1457971" y="1053530"/>
            <a:ext cx="9937104" cy="5491610"/>
          </a:xfrm>
          <a:prstGeom prst="rect">
            <a:avLst/>
          </a:prstGeom>
        </p:spPr>
        <p:txBody>
          <a:bodyPr/>
          <a:lstStyle/>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5</a:t>
            </a:r>
            <a:r>
              <a:rPr lang="zh-CN" altLang="en-US" sz="2400" dirty="0">
                <a:solidFill>
                  <a:srgbClr val="0033CC"/>
                </a:solidFill>
                <a:latin typeface="微软雅黑" panose="020B0503020204020204" pitchFamily="34" charset="-122"/>
                <a:ea typeface="微软雅黑" panose="020B0503020204020204" pitchFamily="34" charset="-122"/>
              </a:rPr>
              <a:t>）在列表中单击</a:t>
            </a:r>
            <a:r>
              <a:rPr lang="en-US" altLang="zh-CN" sz="2400" dirty="0">
                <a:solidFill>
                  <a:srgbClr val="0033CC"/>
                </a:solidFill>
                <a:latin typeface="微软雅黑" panose="020B0503020204020204" pitchFamily="34" charset="-122"/>
                <a:ea typeface="微软雅黑" panose="020B0503020204020204" pitchFamily="34" charset="-122"/>
              </a:rPr>
              <a:t>Cap Pol1</a:t>
            </a:r>
            <a:r>
              <a:rPr lang="zh-CN" altLang="en-US" sz="2400" dirty="0">
                <a:solidFill>
                  <a:srgbClr val="0033CC"/>
                </a:solidFill>
                <a:latin typeface="微软雅黑" panose="020B0503020204020204" pitchFamily="34" charset="-122"/>
                <a:ea typeface="微软雅黑" panose="020B0503020204020204" pitchFamily="34" charset="-122"/>
              </a:rPr>
              <a:t>以选择它，然后单击</a:t>
            </a:r>
            <a:r>
              <a:rPr lang="en-US" altLang="zh-CN" sz="2400" dirty="0">
                <a:solidFill>
                  <a:srgbClr val="0033CC"/>
                </a:solidFill>
                <a:latin typeface="微软雅黑" panose="020B0503020204020204" pitchFamily="34" charset="-122"/>
                <a:ea typeface="微软雅黑" panose="020B0503020204020204" pitchFamily="34" charset="-122"/>
              </a:rPr>
              <a:t>Place</a:t>
            </a:r>
            <a:r>
              <a:rPr lang="zh-CN" altLang="en-US" sz="2400" dirty="0">
                <a:solidFill>
                  <a:srgbClr val="0033CC"/>
                </a:solidFill>
                <a:latin typeface="微软雅黑" panose="020B0503020204020204" pitchFamily="34" charset="-122"/>
                <a:ea typeface="微软雅黑" panose="020B0503020204020204" pitchFamily="34" charset="-122"/>
              </a:rPr>
              <a:t>按钮。另外，还可以双击元件名。光标将变成十字状，并且在光标上“悬浮”着一个电容的轮廓。现在设计者处于元件放置状态，如果设计者移动光标，电容轮廓也会随之移动。 </a:t>
            </a:r>
          </a:p>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6</a:t>
            </a:r>
            <a:r>
              <a:rPr lang="zh-CN" altLang="en-US" sz="2400" dirty="0">
                <a:solidFill>
                  <a:srgbClr val="0033CC"/>
                </a:solidFill>
                <a:latin typeface="微软雅黑" panose="020B0503020204020204" pitchFamily="34" charset="-122"/>
                <a:ea typeface="微软雅黑" panose="020B0503020204020204" pitchFamily="34" charset="-122"/>
              </a:rPr>
              <a:t>）在原理图上放置元件之前，首先要编辑其属性。在电容悬浮在光标上时，按下“</a:t>
            </a:r>
            <a:r>
              <a:rPr lang="en-US" altLang="zh-CN" sz="2400" dirty="0">
                <a:solidFill>
                  <a:srgbClr val="0033CC"/>
                </a:solidFill>
                <a:latin typeface="微软雅黑" panose="020B0503020204020204" pitchFamily="34" charset="-122"/>
                <a:ea typeface="微软雅黑" panose="020B0503020204020204" pitchFamily="34" charset="-122"/>
              </a:rPr>
              <a:t>TAB”</a:t>
            </a:r>
            <a:r>
              <a:rPr lang="zh-CN" altLang="en-US" sz="2400" dirty="0">
                <a:solidFill>
                  <a:srgbClr val="0033CC"/>
                </a:solidFill>
                <a:latin typeface="微软雅黑" panose="020B0503020204020204" pitchFamily="34" charset="-122"/>
                <a:ea typeface="微软雅黑" panose="020B0503020204020204" pitchFamily="34" charset="-122"/>
              </a:rPr>
              <a:t>键，这将弹出”</a:t>
            </a:r>
            <a:r>
              <a:rPr lang="en-US" altLang="zh-CN" sz="2400" dirty="0">
                <a:solidFill>
                  <a:srgbClr val="0033CC"/>
                </a:solidFill>
                <a:latin typeface="微软雅黑" panose="020B0503020204020204" pitchFamily="34" charset="-122"/>
                <a:ea typeface="微软雅黑" panose="020B0503020204020204" pitchFamily="34" charset="-122"/>
              </a:rPr>
              <a:t>Properties”</a:t>
            </a:r>
            <a:r>
              <a:rPr lang="zh-CN" altLang="en-US" sz="2400" dirty="0">
                <a:solidFill>
                  <a:srgbClr val="0033CC"/>
                </a:solidFill>
                <a:latin typeface="微软雅黑" panose="020B0503020204020204" pitchFamily="34" charset="-122"/>
                <a:ea typeface="微软雅黑" panose="020B0503020204020204" pitchFamily="34" charset="-122"/>
              </a:rPr>
              <a:t>（元件属性）面板，现在要设置对话框选项如下</a:t>
            </a:r>
            <a:r>
              <a:rPr lang="zh-CN" altLang="en-US" sz="2400" dirty="0" smtClean="0">
                <a:solidFill>
                  <a:srgbClr val="0033CC"/>
                </a:solidFill>
                <a:latin typeface="微软雅黑" panose="020B0503020204020204" pitchFamily="34" charset="-122"/>
                <a:ea typeface="微软雅黑" panose="020B0503020204020204" pitchFamily="34" charset="-122"/>
              </a:rPr>
              <a:t>图</a:t>
            </a:r>
            <a:r>
              <a:rPr lang="en-US" altLang="zh-CN" sz="2400" dirty="0" smtClean="0">
                <a:solidFill>
                  <a:srgbClr val="0033CC"/>
                </a:solidFill>
                <a:latin typeface="微软雅黑" panose="020B0503020204020204" pitchFamily="34" charset="-122"/>
                <a:ea typeface="微软雅黑" panose="020B0503020204020204" pitchFamily="34" charset="-122"/>
              </a:rPr>
              <a:t>1-40</a:t>
            </a:r>
            <a:r>
              <a:rPr lang="zh-CN" altLang="en-US" sz="2400" dirty="0" smtClean="0">
                <a:solidFill>
                  <a:srgbClr val="0033CC"/>
                </a:solidFill>
                <a:latin typeface="微软雅黑" panose="020B0503020204020204" pitchFamily="34" charset="-122"/>
                <a:ea typeface="微软雅黑" panose="020B0503020204020204" pitchFamily="34" charset="-122"/>
              </a:rPr>
              <a:t>所</a:t>
            </a:r>
            <a:r>
              <a:rPr lang="zh-CN" altLang="en-US" sz="2400" dirty="0">
                <a:solidFill>
                  <a:srgbClr val="0033CC"/>
                </a:solidFill>
                <a:latin typeface="微软雅黑" panose="020B0503020204020204" pitchFamily="34" charset="-122"/>
                <a:ea typeface="微软雅黑" panose="020B0503020204020204" pitchFamily="34" charset="-122"/>
              </a:rPr>
              <a:t>示。</a:t>
            </a:r>
          </a:p>
        </p:txBody>
      </p:sp>
    </p:spTree>
    <p:extLst>
      <p:ext uri="{BB962C8B-B14F-4D97-AF65-F5344CB8AC3E}">
        <p14:creationId xmlns:p14="http://schemas.microsoft.com/office/powerpoint/2010/main" val="312269485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53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5379095" y="1197547"/>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2.1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6673144" y="1197546"/>
            <a:ext cx="3741980" cy="532771"/>
            <a:chOff x="6339097" y="1573726"/>
            <a:chExt cx="3744416" cy="532771"/>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3220587"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项目及工作空间介绍</a:t>
              </a:r>
            </a:p>
          </p:txBody>
        </p:sp>
      </p:grpSp>
      <p:sp>
        <p:nvSpPr>
          <p:cNvPr id="71" name="圆角矩形 70"/>
          <p:cNvSpPr/>
          <p:nvPr/>
        </p:nvSpPr>
        <p:spPr>
          <a:xfrm>
            <a:off x="5379095" y="2033999"/>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2.2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6649262" y="2033999"/>
            <a:ext cx="3741980" cy="532771"/>
            <a:chOff x="6315199" y="2410178"/>
            <a:chExt cx="3744416" cy="532771"/>
          </a:xfrm>
        </p:grpSpPr>
        <p:sp>
          <p:nvSpPr>
            <p:cNvPr id="73" name="圆角矩形 72"/>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dirty="0">
                <a:latin typeface="+mj-lt"/>
                <a:ea typeface="Arial Unicode MS" panose="020B0604020202020204" pitchFamily="34" charset="-122"/>
                <a:cs typeface="Arial Unicode MS" panose="020B0604020202020204" pitchFamily="34" charset="-122"/>
              </a:endParaRPr>
            </a:p>
          </p:txBody>
        </p:sp>
        <p:sp>
          <p:nvSpPr>
            <p:cNvPr id="74" name="矩形 73"/>
            <p:cNvSpPr/>
            <p:nvPr/>
          </p:nvSpPr>
          <p:spPr>
            <a:xfrm>
              <a:off x="6747248" y="2450466"/>
              <a:ext cx="3312367"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创建一个新项目</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5379095" y="2919853"/>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2.3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6673144" y="2919851"/>
            <a:ext cx="3741980" cy="532771"/>
            <a:chOff x="6339097" y="3296031"/>
            <a:chExt cx="3744416" cy="532771"/>
          </a:xfrm>
        </p:grpSpPr>
        <p:sp>
          <p:nvSpPr>
            <p:cNvPr id="77" name="圆角矩形 76"/>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dirty="0">
                <a:latin typeface="+mj-lt"/>
                <a:ea typeface="Arial Unicode MS" panose="020B0604020202020204" pitchFamily="34" charset="-122"/>
                <a:cs typeface="Arial Unicode MS" panose="020B0604020202020204" pitchFamily="34" charset="-122"/>
              </a:endParaRPr>
            </a:p>
          </p:txBody>
        </p:sp>
        <p:sp>
          <p:nvSpPr>
            <p:cNvPr id="78" name="矩形 77"/>
            <p:cNvSpPr/>
            <p:nvPr/>
          </p:nvSpPr>
          <p:spPr>
            <a:xfrm>
              <a:off x="6723349" y="3336319"/>
              <a:ext cx="3360164"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创建一个新的原理图</a:t>
              </a: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图 </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9" name="圆角矩形 78"/>
          <p:cNvSpPr/>
          <p:nvPr/>
        </p:nvSpPr>
        <p:spPr>
          <a:xfrm>
            <a:off x="5379095" y="3804724"/>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2.4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0" name="组合 79"/>
          <p:cNvGrpSpPr/>
          <p:nvPr/>
        </p:nvGrpSpPr>
        <p:grpSpPr>
          <a:xfrm>
            <a:off x="6673144" y="3804729"/>
            <a:ext cx="3741980" cy="533460"/>
            <a:chOff x="6339097" y="4180903"/>
            <a:chExt cx="3744416" cy="533460"/>
          </a:xfrm>
        </p:grpSpPr>
        <p:sp>
          <p:nvSpPr>
            <p:cNvPr id="81" name="圆角矩形 8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dirty="0">
                <a:latin typeface="+mj-lt"/>
                <a:ea typeface="Arial Unicode MS" panose="020B0604020202020204" pitchFamily="34" charset="-122"/>
                <a:cs typeface="Arial Unicode MS" panose="020B0604020202020204" pitchFamily="34" charset="-122"/>
              </a:endParaRPr>
            </a:p>
          </p:txBody>
        </p:sp>
        <p:sp>
          <p:nvSpPr>
            <p:cNvPr id="82" name="矩形 81"/>
            <p:cNvSpPr/>
            <p:nvPr/>
          </p:nvSpPr>
          <p:spPr>
            <a:xfrm>
              <a:off x="6723349" y="4221880"/>
              <a:ext cx="3360164"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绘制</a:t>
              </a: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原理图</a:t>
              </a:r>
              <a:endPar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20" name="圆角矩形 19"/>
          <p:cNvSpPr/>
          <p:nvPr/>
        </p:nvSpPr>
        <p:spPr>
          <a:xfrm>
            <a:off x="5379095" y="4637791"/>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2.5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21" name="组合 20"/>
          <p:cNvGrpSpPr/>
          <p:nvPr/>
        </p:nvGrpSpPr>
        <p:grpSpPr>
          <a:xfrm>
            <a:off x="6649262" y="4637791"/>
            <a:ext cx="3741980" cy="532771"/>
            <a:chOff x="6315199" y="2410178"/>
            <a:chExt cx="3744416" cy="532771"/>
          </a:xfrm>
        </p:grpSpPr>
        <p:sp>
          <p:nvSpPr>
            <p:cNvPr id="22" name="圆角矩形 21"/>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747248" y="2450466"/>
              <a:ext cx="3312367" cy="492483"/>
            </a:xfrm>
            <a:prstGeom prst="rect">
              <a:avLst/>
            </a:prstGeom>
          </p:spPr>
          <p:txBody>
            <a:bodyPr wrap="square" lIns="121960" tIns="60980" rIns="121960" bIns="60980">
              <a:spAutoFit/>
            </a:bodyPr>
            <a:lstStyle/>
            <a:p>
              <a:pPr>
                <a:defRPr/>
              </a:pP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编译项目</a:t>
              </a:r>
              <a:endParaRPr lang="zh-CN"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34165055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7"/>
                                        </p:tgtEl>
                                        <p:attrNameLst>
                                          <p:attrName>style.visibility</p:attrName>
                                        </p:attrNameLst>
                                      </p:cBhvr>
                                      <p:to>
                                        <p:strVal val="visible"/>
                                      </p:to>
                                    </p:set>
                                    <p:anim calcmode="lin" valueType="num">
                                      <p:cBhvr>
                                        <p:cTn id="12" dur="250" fill="hold"/>
                                        <p:tgtEl>
                                          <p:spTgt spid="87"/>
                                        </p:tgtEl>
                                        <p:attrNameLst>
                                          <p:attrName>ppt_x</p:attrName>
                                        </p:attrNameLst>
                                      </p:cBhvr>
                                      <p:tavLst>
                                        <p:tav tm="0">
                                          <p:val>
                                            <p:strVal val="#ppt_x"/>
                                          </p:val>
                                        </p:tav>
                                        <p:tav tm="100000">
                                          <p:val>
                                            <p:strVal val="#ppt_x"/>
                                          </p:val>
                                        </p:tav>
                                      </p:tavLst>
                                    </p:anim>
                                    <p:anim calcmode="lin" valueType="num">
                                      <p:cBhvr>
                                        <p:cTn id="13" dur="250" fill="hold"/>
                                        <p:tgtEl>
                                          <p:spTgt spid="87"/>
                                        </p:tgtEl>
                                        <p:attrNameLst>
                                          <p:attrName>ppt_y</p:attrName>
                                        </p:attrNameLst>
                                      </p:cBhvr>
                                      <p:tavLst>
                                        <p:tav tm="0">
                                          <p:val>
                                            <p:strVal val="#ppt_y-#ppt_h/2"/>
                                          </p:val>
                                        </p:tav>
                                        <p:tav tm="100000">
                                          <p:val>
                                            <p:strVal val="#ppt_y"/>
                                          </p:val>
                                        </p:tav>
                                      </p:tavLst>
                                    </p:anim>
                                    <p:anim calcmode="lin" valueType="num">
                                      <p:cBhvr>
                                        <p:cTn id="14" dur="250" fill="hold"/>
                                        <p:tgtEl>
                                          <p:spTgt spid="87"/>
                                        </p:tgtEl>
                                        <p:attrNameLst>
                                          <p:attrName>ppt_w</p:attrName>
                                        </p:attrNameLst>
                                      </p:cBhvr>
                                      <p:tavLst>
                                        <p:tav tm="0">
                                          <p:val>
                                            <p:strVal val="#ppt_w"/>
                                          </p:val>
                                        </p:tav>
                                        <p:tav tm="100000">
                                          <p:val>
                                            <p:strVal val="#ppt_w"/>
                                          </p:val>
                                        </p:tav>
                                      </p:tavLst>
                                    </p:anim>
                                    <p:anim calcmode="lin" valueType="num">
                                      <p:cBhvr>
                                        <p:cTn id="15" dur="250" fill="hold"/>
                                        <p:tgtEl>
                                          <p:spTgt spid="8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childTnLst>
                                </p:cTn>
                              </p:par>
                              <p:par>
                                <p:cTn id="20" presetID="56" presetClass="path" presetSubtype="0" accel="50000" decel="50000" fill="hold" grpId="1" nodeType="withEffect">
                                  <p:stCondLst>
                                    <p:cond delay="0"/>
                                  </p:stCondLst>
                                  <p:childTnLst>
                                    <p:animMotion origin="layout" path="M -0.03737 0.04121 L -6.25E-7 -3.33333E-6 " pathEditMode="relative" rAng="0" ptsTypes="AA">
                                      <p:cBhvr>
                                        <p:cTn id="21" dur="700" fill="hold"/>
                                        <p:tgtEl>
                                          <p:spTgt spid="67"/>
                                        </p:tgtEl>
                                        <p:attrNameLst>
                                          <p:attrName>ppt_x</p:attrName>
                                          <p:attrName>ppt_y</p:attrName>
                                        </p:attrNameLst>
                                      </p:cBhvr>
                                      <p:rCtr x="1862" y="-2060"/>
                                    </p:animMotion>
                                  </p:childTnLst>
                                </p:cTn>
                              </p:par>
                              <p:par>
                                <p:cTn id="22" presetID="22" presetClass="entr" presetSubtype="8" fill="hold" nodeType="withEffect">
                                  <p:stCondLst>
                                    <p:cond delay="250"/>
                                  </p:stCondLst>
                                  <p:childTnLst>
                                    <p:set>
                                      <p:cBhvr>
                                        <p:cTn id="23" dur="1" fill="hold">
                                          <p:stCondLst>
                                            <p:cond delay="0"/>
                                          </p:stCondLst>
                                        </p:cTn>
                                        <p:tgtEl>
                                          <p:spTgt spid="68"/>
                                        </p:tgtEl>
                                        <p:attrNameLst>
                                          <p:attrName>style.visibility</p:attrName>
                                        </p:attrNameLst>
                                      </p:cBhvr>
                                      <p:to>
                                        <p:strVal val="visible"/>
                                      </p:to>
                                    </p:set>
                                    <p:animEffect transition="in" filter="wipe(left)">
                                      <p:cBhvr>
                                        <p:cTn id="24" dur="500"/>
                                        <p:tgtEl>
                                          <p:spTgt spid="6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childTnLst>
                                </p:cTn>
                              </p:par>
                              <p:par>
                                <p:cTn id="28" presetID="56" presetClass="path" presetSubtype="0" accel="50000" decel="50000" fill="hold" grpId="1" nodeType="withEffect">
                                  <p:stCondLst>
                                    <p:cond delay="250"/>
                                  </p:stCondLst>
                                  <p:childTnLst>
                                    <p:animMotion origin="layout" path="M -0.03737 0.0412 L -6.25E-7 2.96296E-6 " pathEditMode="relative" rAng="0" ptsTypes="AA">
                                      <p:cBhvr>
                                        <p:cTn id="29" dur="700" fill="hold"/>
                                        <p:tgtEl>
                                          <p:spTgt spid="71"/>
                                        </p:tgtEl>
                                        <p:attrNameLst>
                                          <p:attrName>ppt_x</p:attrName>
                                          <p:attrName>ppt_y</p:attrName>
                                        </p:attrNameLst>
                                      </p:cBhvr>
                                      <p:rCtr x="1862" y="-2060"/>
                                    </p:animMotion>
                                  </p:childTnLst>
                                </p:cTn>
                              </p:par>
                              <p:par>
                                <p:cTn id="30" presetID="22" presetClass="entr" presetSubtype="8" fill="hold" nodeType="withEffect">
                                  <p:stCondLst>
                                    <p:cond delay="500"/>
                                  </p:stCondLst>
                                  <p:childTnLst>
                                    <p:set>
                                      <p:cBhvr>
                                        <p:cTn id="31" dur="1" fill="hold">
                                          <p:stCondLst>
                                            <p:cond delay="0"/>
                                          </p:stCondLst>
                                        </p:cTn>
                                        <p:tgtEl>
                                          <p:spTgt spid="72"/>
                                        </p:tgtEl>
                                        <p:attrNameLst>
                                          <p:attrName>style.visibility</p:attrName>
                                        </p:attrNameLst>
                                      </p:cBhvr>
                                      <p:to>
                                        <p:strVal val="visible"/>
                                      </p:to>
                                    </p:set>
                                    <p:animEffect transition="in" filter="wipe(left)">
                                      <p:cBhvr>
                                        <p:cTn id="32" dur="500"/>
                                        <p:tgtEl>
                                          <p:spTgt spid="72"/>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1000"/>
                                        <p:tgtEl>
                                          <p:spTgt spid="75"/>
                                        </p:tgtEl>
                                      </p:cBhvr>
                                    </p:animEffect>
                                  </p:childTnLst>
                                </p:cTn>
                              </p:par>
                              <p:par>
                                <p:cTn id="36" presetID="56" presetClass="path" presetSubtype="0" accel="50000" decel="50000" fill="hold" grpId="1" nodeType="withEffect">
                                  <p:stCondLst>
                                    <p:cond delay="500"/>
                                  </p:stCondLst>
                                  <p:childTnLst>
                                    <p:animMotion origin="layout" path="M -0.03737 0.0412 L -6.25E-7 -7.40741E-7 " pathEditMode="relative" rAng="0" ptsTypes="AA">
                                      <p:cBhvr>
                                        <p:cTn id="37" dur="700" fill="hold"/>
                                        <p:tgtEl>
                                          <p:spTgt spid="75"/>
                                        </p:tgtEl>
                                        <p:attrNameLst>
                                          <p:attrName>ppt_x</p:attrName>
                                          <p:attrName>ppt_y</p:attrName>
                                        </p:attrNameLst>
                                      </p:cBhvr>
                                      <p:rCtr x="1862" y="-2060"/>
                                    </p:animMotion>
                                  </p:childTnLst>
                                </p:cTn>
                              </p:par>
                              <p:par>
                                <p:cTn id="38" presetID="22" presetClass="entr" presetSubtype="8" fill="hold" nodeType="withEffect">
                                  <p:stCondLst>
                                    <p:cond delay="750"/>
                                  </p:stCondLst>
                                  <p:childTnLst>
                                    <p:set>
                                      <p:cBhvr>
                                        <p:cTn id="39" dur="1" fill="hold">
                                          <p:stCondLst>
                                            <p:cond delay="0"/>
                                          </p:stCondLst>
                                        </p:cTn>
                                        <p:tgtEl>
                                          <p:spTgt spid="76"/>
                                        </p:tgtEl>
                                        <p:attrNameLst>
                                          <p:attrName>style.visibility</p:attrName>
                                        </p:attrNameLst>
                                      </p:cBhvr>
                                      <p:to>
                                        <p:strVal val="visible"/>
                                      </p:to>
                                    </p:set>
                                    <p:animEffect transition="in" filter="wipe(left)">
                                      <p:cBhvr>
                                        <p:cTn id="40" dur="500"/>
                                        <p:tgtEl>
                                          <p:spTgt spid="76"/>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1000"/>
                                        <p:tgtEl>
                                          <p:spTgt spid="79"/>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79"/>
                                        </p:tgtEl>
                                        <p:attrNameLst>
                                          <p:attrName>ppt_x</p:attrName>
                                          <p:attrName>ppt_y</p:attrName>
                                        </p:attrNameLst>
                                      </p:cBhvr>
                                      <p:rCtr x="1862" y="-2060"/>
                                    </p:animMotion>
                                  </p:childTnLst>
                                </p:cTn>
                              </p:par>
                              <p:par>
                                <p:cTn id="46" presetID="22" presetClass="entr" presetSubtype="8" fill="hold" nodeType="withEffect">
                                  <p:stCondLst>
                                    <p:cond delay="1000"/>
                                  </p:stCondLst>
                                  <p:childTnLst>
                                    <p:set>
                                      <p:cBhvr>
                                        <p:cTn id="47" dur="1" fill="hold">
                                          <p:stCondLst>
                                            <p:cond delay="0"/>
                                          </p:stCondLst>
                                        </p:cTn>
                                        <p:tgtEl>
                                          <p:spTgt spid="80"/>
                                        </p:tgtEl>
                                        <p:attrNameLst>
                                          <p:attrName>style.visibility</p:attrName>
                                        </p:attrNameLst>
                                      </p:cBhvr>
                                      <p:to>
                                        <p:strVal val="visible"/>
                                      </p:to>
                                    </p:set>
                                    <p:animEffect transition="in" filter="wipe(left)">
                                      <p:cBhvr>
                                        <p:cTn id="48" dur="500"/>
                                        <p:tgtEl>
                                          <p:spTgt spid="80"/>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childTnLst>
                                </p:cTn>
                              </p:par>
                              <p:par>
                                <p:cTn id="52" presetID="56" presetClass="path" presetSubtype="0" accel="50000" decel="50000" fill="hold" grpId="1" nodeType="withEffect">
                                  <p:stCondLst>
                                    <p:cond delay="250"/>
                                  </p:stCondLst>
                                  <p:childTnLst>
                                    <p:animMotion origin="layout" path="M -0.03737 0.0412 L -6.25E-7 2.96296E-6 " pathEditMode="relative" rAng="0" ptsTypes="AA">
                                      <p:cBhvr>
                                        <p:cTn id="53" dur="700" fill="hold"/>
                                        <p:tgtEl>
                                          <p:spTgt spid="20"/>
                                        </p:tgtEl>
                                        <p:attrNameLst>
                                          <p:attrName>ppt_x</p:attrName>
                                          <p:attrName>ppt_y</p:attrName>
                                        </p:attrNameLst>
                                      </p:cBhvr>
                                      <p:rCtr x="1862" y="-2060"/>
                                    </p:animMotion>
                                  </p:childTnLst>
                                </p:cTn>
                              </p:par>
                              <p:par>
                                <p:cTn id="54" presetID="22" presetClass="entr" presetSubtype="8" fill="hold" nodeType="withEffect">
                                  <p:stCondLst>
                                    <p:cond delay="500"/>
                                  </p:stCondLst>
                                  <p:childTnLst>
                                    <p:set>
                                      <p:cBhvr>
                                        <p:cTn id="55" dur="1" fill="hold">
                                          <p:stCondLst>
                                            <p:cond delay="0"/>
                                          </p:stCondLst>
                                        </p:cTn>
                                        <p:tgtEl>
                                          <p:spTgt spid="21"/>
                                        </p:tgtEl>
                                        <p:attrNameLst>
                                          <p:attrName>style.visibility</p:attrName>
                                        </p:attrNameLst>
                                      </p:cBhvr>
                                      <p:to>
                                        <p:strVal val="visible"/>
                                      </p:to>
                                    </p:set>
                                    <p:animEffect transition="in" filter="wipe(left)">
                                      <p:cBhvr>
                                        <p:cTn id="5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7" grpId="0" animBg="1"/>
      <p:bldP spid="67" grpId="1" animBg="1"/>
      <p:bldP spid="71" grpId="0" animBg="1"/>
      <p:bldP spid="71" grpId="1" animBg="1"/>
      <p:bldP spid="75" grpId="0" animBg="1"/>
      <p:bldP spid="75" grpId="1" animBg="1"/>
      <p:bldP spid="79" grpId="0" animBg="1"/>
      <p:bldP spid="79" grpId="1" animBg="1"/>
      <p:bldP spid="87" grpId="0"/>
      <p:bldP spid="20" grpId="0" animBg="1"/>
      <p:bldP spid="20"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26767" y="6130397"/>
            <a:ext cx="7289697" cy="461665"/>
          </a:xfrm>
          <a:prstGeom prst="rect">
            <a:avLst/>
          </a:prstGeom>
        </p:spPr>
        <p:txBody>
          <a:bodyPr wrap="square">
            <a:spAutoFit/>
          </a:bodyPr>
          <a:lstStyle/>
          <a:p>
            <a:r>
              <a:rPr lang="zh-CN" altLang="en-US" dirty="0">
                <a:solidFill>
                  <a:srgbClr val="0033CC"/>
                </a:solidFill>
              </a:rPr>
              <a:t>图</a:t>
            </a:r>
            <a:r>
              <a:rPr lang="en-US" altLang="zh-CN" dirty="0">
                <a:solidFill>
                  <a:srgbClr val="0033CC"/>
                </a:solidFill>
              </a:rPr>
              <a:t>1-40  Properties</a:t>
            </a:r>
            <a:r>
              <a:rPr lang="zh-CN" altLang="en-US" dirty="0">
                <a:solidFill>
                  <a:srgbClr val="0033CC"/>
                </a:solidFill>
              </a:rPr>
              <a:t>（元件属性）面板</a:t>
            </a:r>
          </a:p>
        </p:txBody>
      </p:sp>
      <p:pic>
        <p:nvPicPr>
          <p:cNvPr id="4" name="图片 3"/>
          <p:cNvPicPr/>
          <p:nvPr/>
        </p:nvPicPr>
        <p:blipFill>
          <a:blip r:embed="rId3"/>
          <a:stretch>
            <a:fillRect/>
          </a:stretch>
        </p:blipFill>
        <p:spPr>
          <a:xfrm>
            <a:off x="4082951" y="1125220"/>
            <a:ext cx="2733675" cy="4925060"/>
          </a:xfrm>
          <a:prstGeom prst="rect">
            <a:avLst/>
          </a:prstGeom>
        </p:spPr>
      </p:pic>
    </p:spTree>
    <p:extLst>
      <p:ext uri="{BB962C8B-B14F-4D97-AF65-F5344CB8AC3E}">
        <p14:creationId xmlns:p14="http://schemas.microsoft.com/office/powerpoint/2010/main" val="2948453392"/>
      </p:ext>
    </p:extLst>
  </p:cSld>
  <p:clrMapOvr>
    <a:masterClrMapping/>
  </p:clrMapOvr>
  <p:transition spd="slow" advTm="0">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Rot="1" noChangeArrowheads="1"/>
          </p:cNvSpPr>
          <p:nvPr>
            <p:ph type="body" idx="4294967295"/>
          </p:nvPr>
        </p:nvSpPr>
        <p:spPr>
          <a:xfrm>
            <a:off x="1463431" y="1053530"/>
            <a:ext cx="9937104" cy="5491610"/>
          </a:xfrm>
          <a:prstGeom prst="rect">
            <a:avLst/>
          </a:prstGeom>
        </p:spPr>
        <p:txBody>
          <a:bodyPr/>
          <a:lstStyle/>
          <a:p>
            <a:pPr marL="0" indent="0">
              <a:lnSpc>
                <a:spcPct val="150000"/>
              </a:lnSpc>
              <a:buNone/>
            </a:pPr>
            <a:r>
              <a:rPr lang="zh-CN" altLang="en-US" sz="2400" dirty="0" smtClean="0">
                <a:solidFill>
                  <a:srgbClr val="0033CC"/>
                </a:solidFill>
                <a:latin typeface="微软雅黑" panose="020B0503020204020204" pitchFamily="34" charset="-122"/>
                <a:ea typeface="微软雅黑" panose="020B0503020204020204" pitchFamily="34" charset="-122"/>
              </a:rPr>
              <a:t>（</a:t>
            </a:r>
            <a:r>
              <a:rPr lang="en-US" altLang="zh-CN" sz="2400" dirty="0" smtClean="0">
                <a:solidFill>
                  <a:srgbClr val="0033CC"/>
                </a:solidFill>
                <a:latin typeface="微软雅黑" panose="020B0503020204020204" pitchFamily="34" charset="-122"/>
                <a:ea typeface="微软雅黑" panose="020B0503020204020204" pitchFamily="34" charset="-122"/>
              </a:rPr>
              <a:t>7</a:t>
            </a:r>
            <a:r>
              <a:rPr lang="zh-CN" altLang="en-US" sz="2400" dirty="0">
                <a:solidFill>
                  <a:srgbClr val="0033CC"/>
                </a:solidFill>
                <a:latin typeface="微软雅黑" panose="020B0503020204020204" pitchFamily="34" charset="-122"/>
                <a:ea typeface="微软雅黑" panose="020B0503020204020204" pitchFamily="34" charset="-122"/>
              </a:rPr>
              <a:t>）在对话框“</a:t>
            </a:r>
            <a:r>
              <a:rPr lang="en-US" altLang="zh-CN" sz="2400" dirty="0">
                <a:solidFill>
                  <a:srgbClr val="0033CC"/>
                </a:solidFill>
                <a:latin typeface="微软雅黑" panose="020B0503020204020204" pitchFamily="34" charset="-122"/>
                <a:ea typeface="微软雅黑" panose="020B0503020204020204" pitchFamily="34" charset="-122"/>
              </a:rPr>
              <a:t>Properties”</a:t>
            </a:r>
            <a:r>
              <a:rPr lang="zh-CN" altLang="en-US" sz="2400" dirty="0">
                <a:solidFill>
                  <a:srgbClr val="0033CC"/>
                </a:solidFill>
                <a:latin typeface="微软雅黑" panose="020B0503020204020204" pitchFamily="34" charset="-122"/>
                <a:ea typeface="微软雅黑" panose="020B0503020204020204" pitchFamily="34" charset="-122"/>
              </a:rPr>
              <a:t>单元，在“</a:t>
            </a:r>
            <a:r>
              <a:rPr lang="en-US" altLang="zh-CN" sz="2400" dirty="0">
                <a:solidFill>
                  <a:srgbClr val="0033CC"/>
                </a:solidFill>
                <a:latin typeface="微软雅黑" panose="020B0503020204020204" pitchFamily="34" charset="-122"/>
                <a:ea typeface="微软雅黑" panose="020B0503020204020204" pitchFamily="34" charset="-122"/>
              </a:rPr>
              <a:t>Designator”</a:t>
            </a:r>
            <a:r>
              <a:rPr lang="zh-CN" altLang="en-US" sz="2400" dirty="0">
                <a:solidFill>
                  <a:srgbClr val="0033CC"/>
                </a:solidFill>
                <a:latin typeface="微软雅黑" panose="020B0503020204020204" pitchFamily="34" charset="-122"/>
                <a:ea typeface="微软雅黑" panose="020B0503020204020204" pitchFamily="34" charset="-122"/>
              </a:rPr>
              <a:t>栏中键入</a:t>
            </a:r>
            <a:r>
              <a:rPr lang="en-US" altLang="zh-CN" sz="2400" dirty="0">
                <a:solidFill>
                  <a:srgbClr val="0033CC"/>
                </a:solidFill>
                <a:latin typeface="微软雅黑" panose="020B0503020204020204" pitchFamily="34" charset="-122"/>
                <a:ea typeface="微软雅黑" panose="020B0503020204020204" pitchFamily="34" charset="-122"/>
              </a:rPr>
              <a:t>C1</a:t>
            </a:r>
            <a:r>
              <a:rPr lang="zh-CN" altLang="en-US" sz="2400" dirty="0">
                <a:solidFill>
                  <a:srgbClr val="0033CC"/>
                </a:solidFill>
                <a:latin typeface="微软雅黑" panose="020B0503020204020204" pitchFamily="34" charset="-122"/>
                <a:ea typeface="微软雅黑" panose="020B0503020204020204" pitchFamily="34" charset="-122"/>
              </a:rPr>
              <a:t>以将其值作为第一个元件序号。</a:t>
            </a:r>
          </a:p>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8</a:t>
            </a:r>
            <a:r>
              <a:rPr lang="zh-CN" altLang="en-US" sz="2400" dirty="0" smtClean="0">
                <a:solidFill>
                  <a:srgbClr val="0033CC"/>
                </a:solidFill>
                <a:latin typeface="微软雅黑" panose="020B0503020204020204" pitchFamily="34" charset="-122"/>
                <a:ea typeface="微软雅黑" panose="020B0503020204020204" pitchFamily="34" charset="-122"/>
              </a:rPr>
              <a:t>）使用</a:t>
            </a: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Comment”</a:t>
            </a:r>
            <a:r>
              <a:rPr lang="zh-CN" altLang="en-US" sz="2400" dirty="0">
                <a:solidFill>
                  <a:srgbClr val="0033CC"/>
                </a:solidFill>
                <a:latin typeface="微软雅黑" panose="020B0503020204020204" pitchFamily="34" charset="-122"/>
                <a:ea typeface="微软雅黑" panose="020B0503020204020204" pitchFamily="34" charset="-122"/>
              </a:rPr>
              <a:t>栏可以输入元件的描述，例如</a:t>
            </a:r>
            <a:r>
              <a:rPr lang="en-US" altLang="zh-CN" sz="2400" dirty="0">
                <a:solidFill>
                  <a:srgbClr val="0033CC"/>
                </a:solidFill>
                <a:latin typeface="微软雅黑" panose="020B0503020204020204" pitchFamily="34" charset="-122"/>
                <a:ea typeface="微软雅黑" panose="020B0503020204020204" pitchFamily="34" charset="-122"/>
              </a:rPr>
              <a:t>Cap Pol1</a:t>
            </a:r>
            <a:r>
              <a:rPr lang="zh-CN" altLang="en-US" sz="2400" dirty="0">
                <a:solidFill>
                  <a:srgbClr val="0033CC"/>
                </a:solidFill>
                <a:latin typeface="微软雅黑" panose="020B0503020204020204" pitchFamily="34" charset="-122"/>
                <a:ea typeface="微软雅黑" panose="020B0503020204020204" pitchFamily="34" charset="-122"/>
              </a:rPr>
              <a:t>或者</a:t>
            </a:r>
            <a:r>
              <a:rPr lang="en-US" altLang="zh-CN" sz="2400" dirty="0">
                <a:solidFill>
                  <a:srgbClr val="0033CC"/>
                </a:solidFill>
                <a:latin typeface="微软雅黑" panose="020B0503020204020204" pitchFamily="34" charset="-122"/>
                <a:ea typeface="微软雅黑" panose="020B0503020204020204" pitchFamily="34" charset="-122"/>
              </a:rPr>
              <a:t>4700uF</a:t>
            </a:r>
            <a:r>
              <a:rPr lang="zh-CN" altLang="en-US" sz="2400" dirty="0">
                <a:solidFill>
                  <a:srgbClr val="0033CC"/>
                </a:solidFill>
                <a:latin typeface="微软雅黑" panose="020B0503020204020204" pitchFamily="34" charset="-122"/>
                <a:ea typeface="微软雅黑" panose="020B0503020204020204" pitchFamily="34" charset="-122"/>
              </a:rPr>
              <a:t>。当原理图与</a:t>
            </a:r>
            <a:r>
              <a:rPr lang="en-US" altLang="zh-CN" sz="2400" dirty="0">
                <a:solidFill>
                  <a:srgbClr val="0033CC"/>
                </a:solidFill>
                <a:latin typeface="微软雅黑" panose="020B0503020204020204" pitchFamily="34" charset="-122"/>
                <a:ea typeface="微软雅黑" panose="020B0503020204020204" pitchFamily="34" charset="-122"/>
              </a:rPr>
              <a:t>PCB</a:t>
            </a:r>
            <a:r>
              <a:rPr lang="zh-CN" altLang="en-US" sz="2400" dirty="0">
                <a:solidFill>
                  <a:srgbClr val="0033CC"/>
                </a:solidFill>
                <a:latin typeface="微软雅黑" panose="020B0503020204020204" pitchFamily="34" charset="-122"/>
                <a:ea typeface="微软雅黑" panose="020B0503020204020204" pitchFamily="34" charset="-122"/>
              </a:rPr>
              <a:t>图同步时，这一栏的值将更新到</a:t>
            </a:r>
            <a:r>
              <a:rPr lang="en-US" altLang="zh-CN" sz="2400" dirty="0">
                <a:solidFill>
                  <a:srgbClr val="0033CC"/>
                </a:solidFill>
                <a:latin typeface="微软雅黑" panose="020B0503020204020204" pitchFamily="34" charset="-122"/>
                <a:ea typeface="微软雅黑" panose="020B0503020204020204" pitchFamily="34" charset="-122"/>
              </a:rPr>
              <a:t>PCB</a:t>
            </a:r>
            <a:r>
              <a:rPr lang="zh-CN" altLang="en-US" sz="2400" dirty="0">
                <a:solidFill>
                  <a:srgbClr val="0033CC"/>
                </a:solidFill>
                <a:latin typeface="微软雅黑" panose="020B0503020204020204" pitchFamily="34" charset="-122"/>
                <a:ea typeface="微软雅黑" panose="020B0503020204020204" pitchFamily="34" charset="-122"/>
              </a:rPr>
              <a:t>文件中。</a:t>
            </a:r>
          </a:p>
          <a:p>
            <a:pPr marL="0" indent="0">
              <a:lnSpc>
                <a:spcPct val="150000"/>
              </a:lnSpc>
              <a:buNone/>
            </a:pPr>
            <a:r>
              <a:rPr lang="zh-CN" altLang="en-US" sz="2400" dirty="0" smtClean="0">
                <a:solidFill>
                  <a:srgbClr val="0033CC"/>
                </a:solidFill>
                <a:latin typeface="微软雅黑" panose="020B0503020204020204" pitchFamily="34" charset="-122"/>
                <a:ea typeface="微软雅黑" panose="020B0503020204020204" pitchFamily="34" charset="-122"/>
              </a:rPr>
              <a:t>（</a:t>
            </a:r>
            <a:r>
              <a:rPr lang="en-US" altLang="zh-CN" sz="2400" dirty="0" smtClean="0">
                <a:solidFill>
                  <a:srgbClr val="0033CC"/>
                </a:solidFill>
                <a:latin typeface="微软雅黑" panose="020B0503020204020204" pitchFamily="34" charset="-122"/>
                <a:ea typeface="微软雅黑" panose="020B0503020204020204" pitchFamily="34" charset="-122"/>
              </a:rPr>
              <a:t>9</a:t>
            </a:r>
            <a:r>
              <a:rPr lang="zh-CN" altLang="en-US" sz="2400" dirty="0" smtClean="0">
                <a:solidFill>
                  <a:srgbClr val="0033CC"/>
                </a:solidFill>
                <a:latin typeface="微软雅黑" panose="020B0503020204020204" pitchFamily="34" charset="-122"/>
                <a:ea typeface="微软雅黑" panose="020B0503020204020204" pitchFamily="34" charset="-122"/>
              </a:rPr>
              <a:t>） </a:t>
            </a:r>
            <a:r>
              <a:rPr lang="en-US" altLang="zh-CN" sz="2400" dirty="0" smtClean="0">
                <a:solidFill>
                  <a:srgbClr val="0033CC"/>
                </a:solidFill>
                <a:latin typeface="微软雅黑" panose="020B0503020204020204" pitchFamily="34" charset="-122"/>
                <a:ea typeface="微软雅黑" panose="020B0503020204020204" pitchFamily="34" charset="-122"/>
              </a:rPr>
              <a:t>PCB</a:t>
            </a:r>
            <a:r>
              <a:rPr lang="zh-CN" altLang="en-US" sz="2400" dirty="0">
                <a:solidFill>
                  <a:srgbClr val="0033CC"/>
                </a:solidFill>
                <a:latin typeface="微软雅黑" panose="020B0503020204020204" pitchFamily="34" charset="-122"/>
                <a:ea typeface="微软雅黑" panose="020B0503020204020204" pitchFamily="34" charset="-122"/>
              </a:rPr>
              <a:t>元件的内容由原理图映射过去，所以在“</a:t>
            </a:r>
            <a:r>
              <a:rPr lang="en-US" altLang="zh-CN" sz="2400" dirty="0">
                <a:solidFill>
                  <a:srgbClr val="0033CC"/>
                </a:solidFill>
                <a:latin typeface="微软雅黑" panose="020B0503020204020204" pitchFamily="34" charset="-122"/>
                <a:ea typeface="微软雅黑" panose="020B0503020204020204" pitchFamily="34" charset="-122"/>
              </a:rPr>
              <a:t>Parameters”</a:t>
            </a:r>
            <a:r>
              <a:rPr lang="zh-CN" altLang="en-US" sz="2400" dirty="0">
                <a:solidFill>
                  <a:srgbClr val="0033CC"/>
                </a:solidFill>
                <a:latin typeface="微软雅黑" panose="020B0503020204020204" pitchFamily="34" charset="-122"/>
                <a:ea typeface="微软雅黑" panose="020B0503020204020204" pitchFamily="34" charset="-122"/>
              </a:rPr>
              <a:t>栏将</a:t>
            </a:r>
            <a:r>
              <a:rPr lang="en-US" altLang="zh-CN" sz="2400" dirty="0">
                <a:solidFill>
                  <a:srgbClr val="0033CC"/>
                </a:solidFill>
                <a:latin typeface="微软雅黑" panose="020B0503020204020204" pitchFamily="34" charset="-122"/>
                <a:ea typeface="微软雅黑" panose="020B0503020204020204" pitchFamily="34" charset="-122"/>
              </a:rPr>
              <a:t>C1</a:t>
            </a:r>
            <a:r>
              <a:rPr lang="zh-CN" altLang="en-US" sz="2400" dirty="0">
                <a:solidFill>
                  <a:srgbClr val="0033CC"/>
                </a:solidFill>
                <a:latin typeface="微软雅黑" panose="020B0503020204020204" pitchFamily="34" charset="-122"/>
                <a:ea typeface="微软雅黑" panose="020B0503020204020204" pitchFamily="34" charset="-122"/>
              </a:rPr>
              <a:t>的值</a:t>
            </a:r>
            <a:r>
              <a:rPr lang="en-US" altLang="zh-CN" sz="2400" dirty="0">
                <a:solidFill>
                  <a:srgbClr val="0033CC"/>
                </a:solidFill>
                <a:latin typeface="微软雅黑" panose="020B0503020204020204" pitchFamily="34" charset="-122"/>
                <a:ea typeface="微软雅黑" panose="020B0503020204020204" pitchFamily="34" charset="-122"/>
              </a:rPr>
              <a:t>(Value)</a:t>
            </a:r>
            <a:r>
              <a:rPr lang="zh-CN" altLang="en-US" sz="2400" dirty="0">
                <a:solidFill>
                  <a:srgbClr val="0033CC"/>
                </a:solidFill>
                <a:latin typeface="微软雅黑" panose="020B0503020204020204" pitchFamily="34" charset="-122"/>
                <a:ea typeface="微软雅黑" panose="020B0503020204020204" pitchFamily="34" charset="-122"/>
              </a:rPr>
              <a:t>改为</a:t>
            </a:r>
            <a:r>
              <a:rPr lang="en-US" altLang="zh-CN" sz="2400" dirty="0">
                <a:solidFill>
                  <a:srgbClr val="0033CC"/>
                </a:solidFill>
                <a:latin typeface="微软雅黑" panose="020B0503020204020204" pitchFamily="34" charset="-122"/>
                <a:ea typeface="微软雅黑" panose="020B0503020204020204" pitchFamily="34" charset="-122"/>
              </a:rPr>
              <a:t>4700uF</a:t>
            </a:r>
            <a:r>
              <a:rPr lang="zh-CN" altLang="en-US" sz="2400" dirty="0" smtClean="0">
                <a:solidFill>
                  <a:srgbClr val="0033CC"/>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68794244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53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53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a:spLocks noChangeArrowheads="1"/>
          </p:cNvSpPr>
          <p:nvPr/>
        </p:nvSpPr>
        <p:spPr bwMode="auto">
          <a:xfrm>
            <a:off x="4675624" y="5373665"/>
            <a:ext cx="27772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SzTx/>
              <a:buFontTx/>
              <a:buNone/>
            </a:pPr>
            <a:r>
              <a:rPr lang="zh-CN" altLang="en-US" sz="1800" dirty="0" smtClean="0">
                <a:solidFill>
                  <a:srgbClr val="0033CC"/>
                </a:solidFill>
              </a:rPr>
              <a:t>图</a:t>
            </a:r>
            <a:r>
              <a:rPr lang="en-US" altLang="zh-CN" sz="1800" dirty="0" smtClean="0">
                <a:solidFill>
                  <a:srgbClr val="0033CC"/>
                </a:solidFill>
              </a:rPr>
              <a:t>3 </a:t>
            </a:r>
            <a:r>
              <a:rPr lang="zh-CN" altLang="en-US" sz="1800" dirty="0">
                <a:solidFill>
                  <a:srgbClr val="0033CC"/>
                </a:solidFill>
              </a:rPr>
              <a:t>选择</a:t>
            </a:r>
            <a:r>
              <a:rPr lang="en-US" altLang="zh-CN" sz="1800" dirty="0">
                <a:solidFill>
                  <a:srgbClr val="0033CC"/>
                </a:solidFill>
              </a:rPr>
              <a:t>Comment=Value</a:t>
            </a:r>
          </a:p>
        </p:txBody>
      </p:sp>
      <p:pic>
        <p:nvPicPr>
          <p:cNvPr id="3" name="图片 2"/>
          <p:cNvPicPr>
            <a:picLocks noChangeAspect="1"/>
          </p:cNvPicPr>
          <p:nvPr/>
        </p:nvPicPr>
        <p:blipFill rotWithShape="1">
          <a:blip r:embed="rId2"/>
          <a:srcRect l="15133" t="5704" r="53874" b="43109"/>
          <a:stretch/>
        </p:blipFill>
        <p:spPr>
          <a:xfrm>
            <a:off x="4048016" y="1624163"/>
            <a:ext cx="4032449" cy="3744416"/>
          </a:xfrm>
          <a:prstGeom prst="rect">
            <a:avLst/>
          </a:prstGeom>
        </p:spPr>
      </p:pic>
    </p:spTree>
    <p:extLst>
      <p:ext uri="{BB962C8B-B14F-4D97-AF65-F5344CB8AC3E}">
        <p14:creationId xmlns:p14="http://schemas.microsoft.com/office/powerpoint/2010/main" val="4038934748"/>
      </p:ext>
    </p:extLst>
  </p:cSld>
  <p:clrMapOvr>
    <a:masterClrMapping/>
  </p:clrMapOvr>
  <p:transition spd="slow" advTm="0">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Rot="1" noChangeArrowheads="1"/>
          </p:cNvSpPr>
          <p:nvPr>
            <p:ph type="body" idx="4294967295"/>
          </p:nvPr>
        </p:nvSpPr>
        <p:spPr>
          <a:xfrm>
            <a:off x="1418655" y="909514"/>
            <a:ext cx="10081120" cy="5103813"/>
          </a:xfrm>
          <a:prstGeom prst="rect">
            <a:avLst/>
          </a:prstGeom>
        </p:spPr>
        <p:txBody>
          <a:bodyPr/>
          <a:lstStyle/>
          <a:p>
            <a:pPr marL="0" indent="0">
              <a:lnSpc>
                <a:spcPct val="150000"/>
              </a:lnSpc>
              <a:buNone/>
            </a:pPr>
            <a:r>
              <a:rPr lang="zh-CN" altLang="en-US" sz="2400" dirty="0" smtClean="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10</a:t>
            </a:r>
            <a:r>
              <a:rPr lang="zh-CN" altLang="en-US" sz="2400" dirty="0">
                <a:solidFill>
                  <a:srgbClr val="0033CC"/>
                </a:solidFill>
                <a:latin typeface="微软雅黑" panose="020B0503020204020204" pitchFamily="34" charset="-122"/>
                <a:ea typeface="微软雅黑" panose="020B0503020204020204" pitchFamily="34" charset="-122"/>
              </a:rPr>
              <a:t>）下面将检查在</a:t>
            </a:r>
            <a:r>
              <a:rPr lang="en-US" altLang="zh-CN" sz="2400" dirty="0">
                <a:solidFill>
                  <a:srgbClr val="0033CC"/>
                </a:solidFill>
                <a:latin typeface="微软雅黑" panose="020B0503020204020204" pitchFamily="34" charset="-122"/>
                <a:ea typeface="微软雅黑" panose="020B0503020204020204" pitchFamily="34" charset="-122"/>
              </a:rPr>
              <a:t>PCB</a:t>
            </a:r>
            <a:r>
              <a:rPr lang="zh-CN" altLang="en-US" sz="2400" dirty="0">
                <a:solidFill>
                  <a:srgbClr val="0033CC"/>
                </a:solidFill>
                <a:latin typeface="微软雅黑" panose="020B0503020204020204" pitchFamily="34" charset="-122"/>
                <a:ea typeface="微软雅黑" panose="020B0503020204020204" pitchFamily="34" charset="-122"/>
              </a:rPr>
              <a:t>中用于表示元件的封装。在本教程中，我们已经使用了集成库，这些库已经包括了封装和电路仿真的模型。确认在模型列表中（</a:t>
            </a:r>
            <a:r>
              <a:rPr lang="en-US" altLang="zh-CN" sz="2400" dirty="0">
                <a:solidFill>
                  <a:srgbClr val="0033CC"/>
                </a:solidFill>
                <a:latin typeface="微软雅黑" panose="020B0503020204020204" pitchFamily="34" charset="-122"/>
                <a:ea typeface="微软雅黑" panose="020B0503020204020204" pitchFamily="34" charset="-122"/>
              </a:rPr>
              <a:t>Models </a:t>
            </a:r>
            <a:r>
              <a:rPr lang="zh-CN" altLang="en-US" sz="2400" dirty="0">
                <a:solidFill>
                  <a:srgbClr val="0033CC"/>
                </a:solidFill>
                <a:latin typeface="微软雅黑" panose="020B0503020204020204" pitchFamily="34" charset="-122"/>
                <a:ea typeface="微软雅黑" panose="020B0503020204020204" pitchFamily="34" charset="-122"/>
              </a:rPr>
              <a:t>）含有模型名</a:t>
            </a:r>
            <a:r>
              <a:rPr lang="en-US" altLang="zh-CN" sz="2400" dirty="0">
                <a:solidFill>
                  <a:srgbClr val="0033CC"/>
                </a:solidFill>
                <a:latin typeface="微软雅黑" panose="020B0503020204020204" pitchFamily="34" charset="-122"/>
                <a:ea typeface="微软雅黑" panose="020B0503020204020204" pitchFamily="34" charset="-122"/>
              </a:rPr>
              <a:t>RB7.6-15</a:t>
            </a:r>
            <a:r>
              <a:rPr lang="zh-CN" altLang="en-US" sz="2400" dirty="0">
                <a:solidFill>
                  <a:srgbClr val="0033CC"/>
                </a:solidFill>
                <a:latin typeface="微软雅黑" panose="020B0503020204020204" pitchFamily="34" charset="-122"/>
                <a:ea typeface="微软雅黑" panose="020B0503020204020204" pitchFamily="34" charset="-122"/>
              </a:rPr>
              <a:t>的封装，保留其余栏为默认值，并单击</a:t>
            </a:r>
            <a:r>
              <a:rPr lang="en-US" altLang="zh-CN" sz="2400" dirty="0">
                <a:solidFill>
                  <a:srgbClr val="0033CC"/>
                </a:solidFill>
                <a:latin typeface="微软雅黑" panose="020B0503020204020204" pitchFamily="34" charset="-122"/>
                <a:ea typeface="微软雅黑" panose="020B0503020204020204" pitchFamily="34" charset="-122"/>
              </a:rPr>
              <a:t>OK</a:t>
            </a:r>
            <a:r>
              <a:rPr lang="zh-CN" altLang="en-US" sz="2400" dirty="0">
                <a:solidFill>
                  <a:srgbClr val="0033CC"/>
                </a:solidFill>
                <a:latin typeface="微软雅黑" panose="020B0503020204020204" pitchFamily="34" charset="-122"/>
                <a:ea typeface="微软雅黑" panose="020B0503020204020204" pitchFamily="34" charset="-122"/>
              </a:rPr>
              <a:t>按钮关闭对话框。</a:t>
            </a:r>
            <a:endParaRPr lang="en-US" altLang="zh-CN" sz="2400" dirty="0">
              <a:solidFill>
                <a:srgbClr val="0033CC"/>
              </a:solidFill>
              <a:latin typeface="微软雅黑" panose="020B0503020204020204" pitchFamily="34" charset="-122"/>
              <a:ea typeface="微软雅黑" panose="020B0503020204020204" pitchFamily="34" charset="-122"/>
            </a:endParaRPr>
          </a:p>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11</a:t>
            </a:r>
            <a:r>
              <a:rPr lang="zh-CN" altLang="en-US" sz="2400" dirty="0">
                <a:solidFill>
                  <a:srgbClr val="0033CC"/>
                </a:solidFill>
                <a:latin typeface="微软雅黑" panose="020B0503020204020204" pitchFamily="34" charset="-122"/>
                <a:ea typeface="微软雅黑" panose="020B0503020204020204" pitchFamily="34" charset="-122"/>
              </a:rPr>
              <a:t>）按</a:t>
            </a:r>
            <a:r>
              <a:rPr lang="en-US" altLang="zh-CN" sz="2400" dirty="0">
                <a:solidFill>
                  <a:srgbClr val="0033CC"/>
                </a:solidFill>
                <a:latin typeface="微软雅黑" panose="020B0503020204020204" pitchFamily="34" charset="-122"/>
                <a:ea typeface="微软雅黑" panose="020B0503020204020204" pitchFamily="34" charset="-122"/>
              </a:rPr>
              <a:t>SPACEBAR</a:t>
            </a:r>
            <a:r>
              <a:rPr lang="zh-CN" altLang="en-US" sz="2400" dirty="0">
                <a:solidFill>
                  <a:srgbClr val="0033CC"/>
                </a:solidFill>
                <a:latin typeface="微软雅黑" panose="020B0503020204020204" pitchFamily="34" charset="-122"/>
                <a:ea typeface="微软雅黑" panose="020B0503020204020204" pitchFamily="34" charset="-122"/>
              </a:rPr>
              <a:t>（空格键）可以将电容旋转</a:t>
            </a:r>
            <a:r>
              <a:rPr lang="en-US" altLang="zh-CN" sz="2400" dirty="0">
                <a:solidFill>
                  <a:srgbClr val="0033CC"/>
                </a:solidFill>
                <a:latin typeface="微软雅黑" panose="020B0503020204020204" pitchFamily="34" charset="-122"/>
                <a:ea typeface="微软雅黑" panose="020B0503020204020204" pitchFamily="34" charset="-122"/>
              </a:rPr>
              <a:t>90°</a:t>
            </a:r>
            <a:r>
              <a:rPr lang="zh-CN" altLang="en-US" sz="2400" dirty="0">
                <a:solidFill>
                  <a:srgbClr val="0033CC"/>
                </a:solidFill>
                <a:latin typeface="微软雅黑" panose="020B0503020204020204" pitchFamily="34" charset="-122"/>
                <a:ea typeface="微软雅黑" panose="020B0503020204020204" pitchFamily="34" charset="-122"/>
              </a:rPr>
              <a:t>。</a:t>
            </a:r>
            <a:endParaRPr lang="en-US" altLang="zh-CN" sz="2400" dirty="0">
              <a:solidFill>
                <a:srgbClr val="0033CC"/>
              </a:solidFill>
              <a:latin typeface="微软雅黑" panose="020B0503020204020204" pitchFamily="34" charset="-122"/>
              <a:ea typeface="微软雅黑" panose="020B0503020204020204" pitchFamily="34" charset="-122"/>
            </a:endParaRPr>
          </a:p>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12</a:t>
            </a:r>
            <a:r>
              <a:rPr lang="zh-CN" altLang="en-US" sz="2400" dirty="0">
                <a:solidFill>
                  <a:srgbClr val="0033CC"/>
                </a:solidFill>
                <a:latin typeface="微软雅黑" panose="020B0503020204020204" pitchFamily="34" charset="-122"/>
                <a:ea typeface="微软雅黑" panose="020B0503020204020204" pitchFamily="34" charset="-122"/>
              </a:rPr>
              <a:t>）移动光标在图纸的合适位置上单击鼠标左键放置元件。</a:t>
            </a:r>
            <a:endParaRPr lang="en-US" altLang="zh-CN" sz="2400" dirty="0">
              <a:solidFill>
                <a:srgbClr val="0033CC"/>
              </a:solidFill>
              <a:latin typeface="微软雅黑" panose="020B0503020204020204" pitchFamily="34" charset="-122"/>
              <a:ea typeface="微软雅黑" panose="020B0503020204020204" pitchFamily="34" charset="-122"/>
            </a:endParaRPr>
          </a:p>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13</a:t>
            </a:r>
            <a:r>
              <a:rPr lang="zh-CN" altLang="en-US" sz="2400" dirty="0">
                <a:solidFill>
                  <a:srgbClr val="0033CC"/>
                </a:solidFill>
                <a:latin typeface="微软雅黑" panose="020B0503020204020204" pitchFamily="34" charset="-122"/>
                <a:ea typeface="微软雅黑" panose="020B0503020204020204" pitchFamily="34" charset="-122"/>
              </a:rPr>
              <a:t>）同样的步骤放置</a:t>
            </a:r>
            <a:r>
              <a:rPr lang="en-US" altLang="zh-CN" sz="2400" dirty="0">
                <a:solidFill>
                  <a:srgbClr val="0033CC"/>
                </a:solidFill>
                <a:latin typeface="微软雅黑" panose="020B0503020204020204" pitchFamily="34" charset="-122"/>
                <a:ea typeface="微软雅黑" panose="020B0503020204020204" pitchFamily="34" charset="-122"/>
              </a:rPr>
              <a:t>C4</a:t>
            </a: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C2</a:t>
            </a: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C3.</a:t>
            </a:r>
          </a:p>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               注意</a:t>
            </a:r>
            <a:r>
              <a:rPr lang="en-US" altLang="zh-CN" sz="2400" dirty="0">
                <a:solidFill>
                  <a:srgbClr val="0033CC"/>
                </a:solidFill>
                <a:latin typeface="微软雅黑" panose="020B0503020204020204" pitchFamily="34" charset="-122"/>
                <a:ea typeface="微软雅黑" panose="020B0503020204020204" pitchFamily="34" charset="-122"/>
              </a:rPr>
              <a:t>C2</a:t>
            </a: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C3</a:t>
            </a:r>
            <a:r>
              <a:rPr lang="zh-CN" altLang="en-US" sz="2400" dirty="0">
                <a:solidFill>
                  <a:srgbClr val="0033CC"/>
                </a:solidFill>
                <a:latin typeface="微软雅黑" panose="020B0503020204020204" pitchFamily="34" charset="-122"/>
                <a:ea typeface="微软雅黑" panose="020B0503020204020204" pitchFamily="34" charset="-122"/>
              </a:rPr>
              <a:t>为无极性电容</a:t>
            </a:r>
            <a:r>
              <a:rPr lang="en-US" altLang="zh-CN" sz="2400" dirty="0">
                <a:solidFill>
                  <a:srgbClr val="0033CC"/>
                </a:solidFill>
                <a:latin typeface="微软雅黑" panose="020B0503020204020204" pitchFamily="34" charset="-122"/>
                <a:ea typeface="微软雅黑" panose="020B0503020204020204" pitchFamily="34" charset="-122"/>
              </a:rPr>
              <a:t>CAP.</a:t>
            </a:r>
          </a:p>
          <a:p>
            <a:pPr marL="0" indent="0">
              <a:buNone/>
            </a:pPr>
            <a:endParaRPr lang="en-US" altLang="zh-CN" sz="2400" dirty="0">
              <a:solidFill>
                <a:srgbClr val="0033CC"/>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3991095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60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60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60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60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rrowheads="1"/>
          </p:cNvSpPr>
          <p:nvPr>
            <p:ph type="title" idx="4294967295"/>
          </p:nvPr>
        </p:nvSpPr>
        <p:spPr>
          <a:xfrm>
            <a:off x="1562671" y="333450"/>
            <a:ext cx="8535987" cy="621482"/>
          </a:xfrm>
          <a:prstGeom prst="rect">
            <a:avLst/>
          </a:prstGeom>
        </p:spPr>
        <p:txBody>
          <a:bodyPr/>
          <a:lstStyle/>
          <a:p>
            <a:pPr algn="l">
              <a:spcBef>
                <a:spcPct val="20000"/>
              </a:spcBef>
              <a:defRPr/>
            </a:pPr>
            <a:r>
              <a:rPr lang="en-US" altLang="zh-CN" sz="2800" b="1" dirty="0">
                <a:solidFill>
                  <a:srgbClr val="0033CC"/>
                </a:solidFill>
                <a:latin typeface="Arial Narrow" panose="020B0606020202030204" pitchFamily="34" charset="0"/>
                <a:ea typeface="+mn-ea"/>
                <a:cs typeface="+mn-cs"/>
              </a:rPr>
              <a:t>2.</a:t>
            </a:r>
            <a:r>
              <a:rPr lang="zh-CN" altLang="en-US" sz="2800" b="1" dirty="0" smtClean="0">
                <a:solidFill>
                  <a:srgbClr val="0033CC"/>
                </a:solidFill>
                <a:latin typeface="Arial Narrow" panose="020B0606020202030204" pitchFamily="34" charset="0"/>
                <a:ea typeface="+mn-ea"/>
                <a:cs typeface="+mn-cs"/>
              </a:rPr>
              <a:t>放置</a:t>
            </a:r>
            <a:r>
              <a:rPr lang="zh-CN" altLang="en-US" sz="2800" b="1" dirty="0">
                <a:solidFill>
                  <a:srgbClr val="0033CC"/>
                </a:solidFill>
                <a:latin typeface="Arial Narrow" panose="020B0606020202030204" pitchFamily="34" charset="0"/>
                <a:ea typeface="+mn-ea"/>
                <a:cs typeface="+mn-cs"/>
              </a:rPr>
              <a:t>整流桥</a:t>
            </a:r>
            <a:r>
              <a:rPr lang="zh-CN" altLang="en-US" sz="2800" b="1" dirty="0" smtClean="0">
                <a:solidFill>
                  <a:srgbClr val="0033CC"/>
                </a:solidFill>
                <a:latin typeface="Arial Narrow" panose="020B0606020202030204" pitchFamily="34" charset="0"/>
              </a:rPr>
              <a:t>（</a:t>
            </a:r>
            <a:r>
              <a:rPr lang="en-US" altLang="zh-CN" sz="2800" b="1" dirty="0" smtClean="0">
                <a:solidFill>
                  <a:srgbClr val="0033CC"/>
                </a:solidFill>
                <a:latin typeface="Arial Narrow" panose="020B0606020202030204" pitchFamily="34" charset="0"/>
              </a:rPr>
              <a:t>bridge1</a:t>
            </a:r>
            <a:r>
              <a:rPr lang="zh-CN" altLang="en-US" sz="2800" b="1" dirty="0" smtClean="0">
                <a:solidFill>
                  <a:srgbClr val="0033CC"/>
                </a:solidFill>
                <a:latin typeface="Arial Narrow" panose="020B0606020202030204" pitchFamily="34" charset="0"/>
              </a:rPr>
              <a:t>）</a:t>
            </a:r>
            <a:endParaRPr lang="zh-CN" altLang="en-US" sz="2800" b="1" dirty="0">
              <a:solidFill>
                <a:srgbClr val="0033CC"/>
              </a:solidFill>
              <a:latin typeface="Arial Narrow" panose="020B0606020202030204" pitchFamily="34" charset="0"/>
              <a:ea typeface="+mn-ea"/>
              <a:cs typeface="+mn-cs"/>
            </a:endParaRPr>
          </a:p>
        </p:txBody>
      </p:sp>
      <p:sp>
        <p:nvSpPr>
          <p:cNvPr id="15363" name="Rectangle 3"/>
          <p:cNvSpPr>
            <a:spLocks noGrp="1" noRot="1" noChangeArrowheads="1"/>
          </p:cNvSpPr>
          <p:nvPr>
            <p:ph type="body" idx="4294967295"/>
          </p:nvPr>
        </p:nvSpPr>
        <p:spPr>
          <a:xfrm>
            <a:off x="1418655" y="1053530"/>
            <a:ext cx="10081120" cy="5041900"/>
          </a:xfrm>
          <a:prstGeom prst="rect">
            <a:avLst/>
          </a:prstGeom>
        </p:spPr>
        <p:txBody>
          <a:bodyPr/>
          <a:lstStyle/>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1</a:t>
            </a:r>
            <a:r>
              <a:rPr lang="zh-CN" altLang="en-US" sz="2400" dirty="0">
                <a:solidFill>
                  <a:srgbClr val="0033CC"/>
                </a:solidFill>
                <a:latin typeface="微软雅黑" panose="020B0503020204020204" pitchFamily="34" charset="-122"/>
                <a:ea typeface="微软雅黑" panose="020B0503020204020204" pitchFamily="34" charset="-122"/>
              </a:rPr>
              <a:t>）在“</a:t>
            </a:r>
            <a:r>
              <a:rPr lang="en-US" altLang="zh-CN" sz="2400" dirty="0">
                <a:solidFill>
                  <a:srgbClr val="0033CC"/>
                </a:solidFill>
                <a:latin typeface="微软雅黑" panose="020B0503020204020204" pitchFamily="34" charset="-122"/>
                <a:ea typeface="微软雅黑" panose="020B0503020204020204" pitchFamily="34" charset="-122"/>
              </a:rPr>
              <a:t>Components”</a:t>
            </a:r>
            <a:r>
              <a:rPr lang="zh-CN" altLang="en-US" sz="2400" dirty="0">
                <a:solidFill>
                  <a:srgbClr val="0033CC"/>
                </a:solidFill>
                <a:latin typeface="微软雅黑" panose="020B0503020204020204" pitchFamily="34" charset="-122"/>
                <a:ea typeface="微软雅黑" panose="020B0503020204020204" pitchFamily="34" charset="-122"/>
              </a:rPr>
              <a:t>面板中，确认“</a:t>
            </a:r>
            <a:r>
              <a:rPr lang="en-US" altLang="zh-CN" sz="2400" dirty="0">
                <a:solidFill>
                  <a:srgbClr val="0033CC"/>
                </a:solidFill>
                <a:latin typeface="微软雅黑" panose="020B0503020204020204" pitchFamily="34" charset="-122"/>
                <a:ea typeface="微软雅黑" panose="020B0503020204020204" pitchFamily="34" charset="-122"/>
              </a:rPr>
              <a:t>Miscellaneous </a:t>
            </a:r>
            <a:r>
              <a:rPr lang="en-US" altLang="zh-CN" sz="2400" dirty="0" err="1">
                <a:solidFill>
                  <a:srgbClr val="0033CC"/>
                </a:solidFill>
                <a:latin typeface="微软雅黑" panose="020B0503020204020204" pitchFamily="34" charset="-122"/>
                <a:ea typeface="微软雅黑" panose="020B0503020204020204" pitchFamily="34" charset="-122"/>
              </a:rPr>
              <a:t>Devices.IntLib</a:t>
            </a:r>
            <a:r>
              <a:rPr lang="en-US" altLang="zh-CN" sz="2400" dirty="0">
                <a:solidFill>
                  <a:srgbClr val="0033CC"/>
                </a:solidFill>
                <a:latin typeface="微软雅黑" panose="020B0503020204020204" pitchFamily="34" charset="-122"/>
                <a:ea typeface="微软雅黑" panose="020B0503020204020204" pitchFamily="34" charset="-122"/>
              </a:rPr>
              <a:t>”</a:t>
            </a:r>
            <a:r>
              <a:rPr lang="zh-CN" altLang="en-US" sz="2400" dirty="0">
                <a:solidFill>
                  <a:srgbClr val="0033CC"/>
                </a:solidFill>
                <a:latin typeface="微软雅黑" panose="020B0503020204020204" pitchFamily="34" charset="-122"/>
                <a:ea typeface="微软雅黑" panose="020B0503020204020204" pitchFamily="34" charset="-122"/>
              </a:rPr>
              <a:t>库为当前。在库名下的过滤器栏里键入“</a:t>
            </a:r>
            <a:r>
              <a:rPr lang="en-US" altLang="zh-CN" sz="2400" dirty="0">
                <a:solidFill>
                  <a:srgbClr val="0033CC"/>
                </a:solidFill>
                <a:latin typeface="微软雅黑" panose="020B0503020204020204" pitchFamily="34" charset="-122"/>
                <a:ea typeface="微软雅黑" panose="020B0503020204020204" pitchFamily="34" charset="-122"/>
              </a:rPr>
              <a:t>bridge”</a:t>
            </a:r>
            <a:r>
              <a:rPr lang="zh-CN" altLang="en-US" sz="2400" dirty="0">
                <a:solidFill>
                  <a:srgbClr val="0033CC"/>
                </a:solidFill>
                <a:latin typeface="微软雅黑" panose="020B0503020204020204" pitchFamily="34" charset="-122"/>
                <a:ea typeface="微软雅黑" panose="020B0503020204020204" pitchFamily="34" charset="-122"/>
              </a:rPr>
              <a:t>来设置过滤器。</a:t>
            </a:r>
          </a:p>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2</a:t>
            </a:r>
            <a:r>
              <a:rPr lang="zh-CN" altLang="en-US" sz="2400" dirty="0">
                <a:solidFill>
                  <a:srgbClr val="0033CC"/>
                </a:solidFill>
                <a:latin typeface="微软雅黑" panose="020B0503020204020204" pitchFamily="34" charset="-122"/>
                <a:ea typeface="微软雅黑" panose="020B0503020204020204" pitchFamily="34" charset="-122"/>
              </a:rPr>
              <a:t>）在元件列表中单击</a:t>
            </a:r>
            <a:r>
              <a:rPr lang="en-US" altLang="zh-CN" sz="2400" dirty="0">
                <a:solidFill>
                  <a:srgbClr val="0033CC"/>
                </a:solidFill>
                <a:latin typeface="微软雅黑" panose="020B0503020204020204" pitchFamily="34" charset="-122"/>
                <a:ea typeface="微软雅黑" panose="020B0503020204020204" pitchFamily="34" charset="-122"/>
              </a:rPr>
              <a:t>bridge1</a:t>
            </a:r>
            <a:r>
              <a:rPr lang="zh-CN" altLang="en-US" sz="2400" dirty="0">
                <a:solidFill>
                  <a:srgbClr val="0033CC"/>
                </a:solidFill>
                <a:latin typeface="微软雅黑" panose="020B0503020204020204" pitchFamily="34" charset="-122"/>
                <a:ea typeface="微软雅黑" panose="020B0503020204020204" pitchFamily="34" charset="-122"/>
              </a:rPr>
              <a:t>以选择它，然后单击</a:t>
            </a:r>
            <a:r>
              <a:rPr lang="en-US" altLang="zh-CN" sz="2400" dirty="0">
                <a:solidFill>
                  <a:srgbClr val="0033CC"/>
                </a:solidFill>
                <a:latin typeface="微软雅黑" panose="020B0503020204020204" pitchFamily="34" charset="-122"/>
                <a:ea typeface="微软雅黑" panose="020B0503020204020204" pitchFamily="34" charset="-122"/>
              </a:rPr>
              <a:t>Place</a:t>
            </a:r>
            <a:r>
              <a:rPr lang="zh-CN" altLang="en-US" sz="2400" dirty="0">
                <a:solidFill>
                  <a:srgbClr val="0033CC"/>
                </a:solidFill>
                <a:latin typeface="微软雅黑" panose="020B0503020204020204" pitchFamily="34" charset="-122"/>
                <a:ea typeface="微软雅黑" panose="020B0503020204020204" pitchFamily="34" charset="-122"/>
              </a:rPr>
              <a:t>按钮，现在设计者会有一个“悬浮”在光标上的整流桥符号。</a:t>
            </a:r>
          </a:p>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3</a:t>
            </a:r>
            <a:r>
              <a:rPr lang="zh-CN" altLang="en-US" sz="2400" dirty="0">
                <a:solidFill>
                  <a:srgbClr val="0033CC"/>
                </a:solidFill>
                <a:latin typeface="微软雅黑" panose="020B0503020204020204" pitchFamily="34" charset="-122"/>
                <a:ea typeface="微软雅黑" panose="020B0503020204020204" pitchFamily="34" charset="-122"/>
              </a:rPr>
              <a:t>）按</a:t>
            </a:r>
            <a:r>
              <a:rPr lang="en-US" altLang="zh-CN" sz="2400" dirty="0">
                <a:solidFill>
                  <a:srgbClr val="0033CC"/>
                </a:solidFill>
                <a:latin typeface="微软雅黑" panose="020B0503020204020204" pitchFamily="34" charset="-122"/>
                <a:ea typeface="微软雅黑" panose="020B0503020204020204" pitchFamily="34" charset="-122"/>
              </a:rPr>
              <a:t>TAB</a:t>
            </a:r>
            <a:r>
              <a:rPr lang="zh-CN" altLang="en-US" sz="2400" dirty="0">
                <a:solidFill>
                  <a:srgbClr val="0033CC"/>
                </a:solidFill>
                <a:latin typeface="微软雅黑" panose="020B0503020204020204" pitchFamily="34" charset="-122"/>
                <a:ea typeface="微软雅黑" panose="020B0503020204020204" pitchFamily="34" charset="-122"/>
              </a:rPr>
              <a:t>键编辑电阻的属性。在对话框的</a:t>
            </a:r>
            <a:r>
              <a:rPr lang="en-US" altLang="zh-CN" sz="2400" dirty="0">
                <a:solidFill>
                  <a:srgbClr val="0033CC"/>
                </a:solidFill>
                <a:latin typeface="微软雅黑" panose="020B0503020204020204" pitchFamily="34" charset="-122"/>
                <a:ea typeface="微软雅黑" panose="020B0503020204020204" pitchFamily="34" charset="-122"/>
              </a:rPr>
              <a:t>Properties</a:t>
            </a:r>
            <a:r>
              <a:rPr lang="zh-CN" altLang="en-US" sz="2400" dirty="0">
                <a:solidFill>
                  <a:srgbClr val="0033CC"/>
                </a:solidFill>
                <a:latin typeface="微软雅黑" panose="020B0503020204020204" pitchFamily="34" charset="-122"/>
                <a:ea typeface="微软雅黑" panose="020B0503020204020204" pitchFamily="34" charset="-122"/>
              </a:rPr>
              <a:t>单元，在</a:t>
            </a:r>
            <a:r>
              <a:rPr lang="en-US" altLang="zh-CN" sz="2400" dirty="0">
                <a:solidFill>
                  <a:srgbClr val="0033CC"/>
                </a:solidFill>
                <a:latin typeface="微软雅黑" panose="020B0503020204020204" pitchFamily="34" charset="-122"/>
                <a:ea typeface="微软雅黑" panose="020B0503020204020204" pitchFamily="34" charset="-122"/>
              </a:rPr>
              <a:t>Designator</a:t>
            </a:r>
            <a:r>
              <a:rPr lang="zh-CN" altLang="en-US" sz="2400" dirty="0">
                <a:solidFill>
                  <a:srgbClr val="0033CC"/>
                </a:solidFill>
                <a:latin typeface="微软雅黑" panose="020B0503020204020204" pitchFamily="34" charset="-122"/>
                <a:ea typeface="微软雅黑" panose="020B0503020204020204" pitchFamily="34" charset="-122"/>
              </a:rPr>
              <a:t>栏中键入</a:t>
            </a:r>
            <a:r>
              <a:rPr lang="en-US" altLang="zh-CN" sz="2400" dirty="0">
                <a:solidFill>
                  <a:srgbClr val="0033CC"/>
                </a:solidFill>
                <a:latin typeface="微软雅黑" panose="020B0503020204020204" pitchFamily="34" charset="-122"/>
                <a:ea typeface="微软雅黑" panose="020B0503020204020204" pitchFamily="34" charset="-122"/>
              </a:rPr>
              <a:t>D1</a:t>
            </a:r>
            <a:r>
              <a:rPr lang="zh-CN" altLang="en-US" sz="2400" dirty="0">
                <a:solidFill>
                  <a:srgbClr val="0033CC"/>
                </a:solidFill>
                <a:latin typeface="微软雅黑" panose="020B0503020204020204" pitchFamily="34" charset="-122"/>
                <a:ea typeface="微软雅黑" panose="020B0503020204020204" pitchFamily="34" charset="-122"/>
              </a:rPr>
              <a:t>以将其值作为元件序号。</a:t>
            </a:r>
          </a:p>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4</a:t>
            </a:r>
            <a:r>
              <a:rPr lang="zh-CN" altLang="en-US" sz="2400" dirty="0">
                <a:solidFill>
                  <a:srgbClr val="0033CC"/>
                </a:solidFill>
                <a:latin typeface="微软雅黑" panose="020B0503020204020204" pitchFamily="34" charset="-122"/>
                <a:ea typeface="微软雅黑" panose="020B0503020204020204" pitchFamily="34" charset="-122"/>
              </a:rPr>
              <a:t>）在模型列表中确定封装“</a:t>
            </a:r>
            <a:r>
              <a:rPr lang="en-US" altLang="zh-CN" sz="2400" dirty="0">
                <a:solidFill>
                  <a:srgbClr val="0033CC"/>
                </a:solidFill>
                <a:latin typeface="微软雅黑" panose="020B0503020204020204" pitchFamily="34" charset="-122"/>
                <a:ea typeface="微软雅黑" panose="020B0503020204020204" pitchFamily="34" charset="-122"/>
              </a:rPr>
              <a:t>D-38”</a:t>
            </a:r>
            <a:r>
              <a:rPr lang="zh-CN" altLang="en-US" sz="2400" dirty="0">
                <a:solidFill>
                  <a:srgbClr val="0033CC"/>
                </a:solidFill>
                <a:latin typeface="微软雅黑" panose="020B0503020204020204" pitchFamily="34" charset="-122"/>
                <a:ea typeface="微软雅黑" panose="020B0503020204020204" pitchFamily="34" charset="-122"/>
              </a:rPr>
              <a:t> ，单击</a:t>
            </a:r>
            <a:r>
              <a:rPr lang="en-US" altLang="zh-CN" sz="2400" dirty="0">
                <a:solidFill>
                  <a:srgbClr val="0033CC"/>
                </a:solidFill>
                <a:latin typeface="微软雅黑" panose="020B0503020204020204" pitchFamily="34" charset="-122"/>
                <a:ea typeface="微软雅黑" panose="020B0503020204020204" pitchFamily="34" charset="-122"/>
              </a:rPr>
              <a:t>OK</a:t>
            </a:r>
            <a:r>
              <a:rPr lang="zh-CN" altLang="en-US" sz="2400" dirty="0">
                <a:solidFill>
                  <a:srgbClr val="0033CC"/>
                </a:solidFill>
                <a:latin typeface="微软雅黑" panose="020B0503020204020204" pitchFamily="34" charset="-122"/>
                <a:ea typeface="微软雅黑" panose="020B0503020204020204" pitchFamily="34" charset="-122"/>
              </a:rPr>
              <a:t>按钮返回放置模式。 </a:t>
            </a:r>
          </a:p>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5</a:t>
            </a:r>
            <a:r>
              <a:rPr lang="zh-CN" altLang="en-US" sz="2400" dirty="0">
                <a:solidFill>
                  <a:srgbClr val="0033CC"/>
                </a:solidFill>
                <a:latin typeface="微软雅黑" panose="020B0503020204020204" pitchFamily="34" charset="-122"/>
                <a:ea typeface="微软雅黑" panose="020B0503020204020204" pitchFamily="34" charset="-122"/>
              </a:rPr>
              <a:t>）在图纸的合适位置放置该元件。</a:t>
            </a:r>
          </a:p>
        </p:txBody>
      </p:sp>
    </p:spTree>
    <p:extLst>
      <p:ext uri="{BB962C8B-B14F-4D97-AF65-F5344CB8AC3E}">
        <p14:creationId xmlns:p14="http://schemas.microsoft.com/office/powerpoint/2010/main" val="63896958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36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rrowheads="1"/>
          </p:cNvSpPr>
          <p:nvPr>
            <p:ph type="title" idx="4294967295"/>
          </p:nvPr>
        </p:nvSpPr>
        <p:spPr>
          <a:xfrm>
            <a:off x="1490663" y="405458"/>
            <a:ext cx="8543925" cy="1143000"/>
          </a:xfrm>
          <a:prstGeom prst="rect">
            <a:avLst/>
          </a:prstGeom>
        </p:spPr>
        <p:txBody>
          <a:bodyPr/>
          <a:lstStyle/>
          <a:p>
            <a:pPr algn="l">
              <a:spcBef>
                <a:spcPct val="20000"/>
              </a:spcBef>
              <a:defRPr/>
            </a:pPr>
            <a:r>
              <a:rPr lang="en-US" altLang="zh-CN" sz="2800" b="1" dirty="0">
                <a:solidFill>
                  <a:srgbClr val="0033CC"/>
                </a:solidFill>
                <a:latin typeface="Arial Narrow" panose="020B0606020202030204" pitchFamily="34" charset="0"/>
                <a:ea typeface="+mn-ea"/>
                <a:cs typeface="+mn-cs"/>
              </a:rPr>
              <a:t>3.</a:t>
            </a:r>
            <a:r>
              <a:rPr lang="zh-CN" altLang="en-US" sz="2800" b="1" dirty="0" smtClean="0">
                <a:solidFill>
                  <a:srgbClr val="0033CC"/>
                </a:solidFill>
                <a:latin typeface="Arial Narrow" panose="020B0606020202030204" pitchFamily="34" charset="0"/>
                <a:ea typeface="+mn-ea"/>
                <a:cs typeface="+mn-cs"/>
              </a:rPr>
              <a:t>放置电阻丝（</a:t>
            </a:r>
            <a:r>
              <a:rPr lang="en-US" altLang="zh-CN" sz="2800" b="1" dirty="0" smtClean="0">
                <a:solidFill>
                  <a:srgbClr val="0033CC"/>
                </a:solidFill>
                <a:latin typeface="Arial Narrow" panose="020B0606020202030204" pitchFamily="34" charset="0"/>
                <a:ea typeface="+mn-ea"/>
                <a:cs typeface="+mn-cs"/>
              </a:rPr>
              <a:t>fuse</a:t>
            </a:r>
            <a:r>
              <a:rPr lang="zh-CN" altLang="en-US" sz="2800" b="1" dirty="0" smtClean="0">
                <a:solidFill>
                  <a:srgbClr val="0033CC"/>
                </a:solidFill>
                <a:latin typeface="Arial Narrow" panose="020B0606020202030204" pitchFamily="34" charset="0"/>
                <a:ea typeface="+mn-ea"/>
                <a:cs typeface="+mn-cs"/>
              </a:rPr>
              <a:t>）</a:t>
            </a:r>
            <a:endParaRPr lang="zh-CN" altLang="en-US" sz="2800" b="1" dirty="0">
              <a:solidFill>
                <a:srgbClr val="0033CC"/>
              </a:solidFill>
              <a:latin typeface="Arial Narrow" panose="020B0606020202030204" pitchFamily="34" charset="0"/>
              <a:ea typeface="+mn-ea"/>
              <a:cs typeface="+mn-cs"/>
            </a:endParaRPr>
          </a:p>
        </p:txBody>
      </p:sp>
      <p:sp>
        <p:nvSpPr>
          <p:cNvPr id="4" name="Rectangle 3"/>
          <p:cNvSpPr txBox="1">
            <a:spLocks noRot="1" noChangeArrowheads="1"/>
          </p:cNvSpPr>
          <p:nvPr/>
        </p:nvSpPr>
        <p:spPr>
          <a:xfrm>
            <a:off x="1418655" y="1053530"/>
            <a:ext cx="10081120" cy="5041900"/>
          </a:xfrm>
          <a:prstGeom prst="rect">
            <a:avLst/>
          </a:prstGeom>
        </p:spPr>
        <p:txBody>
          <a:bodyPr/>
          <a:lstStyle>
            <a:lvl1pPr indent="0">
              <a:spcBef>
                <a:spcPct val="20000"/>
              </a:spcBef>
              <a:buFont typeface="Arial" pitchFamily="34" charset="0"/>
              <a:buNone/>
              <a:defRPr>
                <a:solidFill>
                  <a:schemeClr val="accent1"/>
                </a:solidFill>
                <a:latin typeface="微软雅黑" panose="020B0503020204020204" pitchFamily="34" charset="-122"/>
                <a:ea typeface="微软雅黑" panose="020B0503020204020204" pitchFamily="34" charset="-122"/>
              </a:defRPr>
            </a:lvl1pPr>
            <a:lvl2pPr marL="990947" indent="-381133">
              <a:spcBef>
                <a:spcPct val="20000"/>
              </a:spcBef>
              <a:buFont typeface="Arial" pitchFamily="34" charset="0"/>
              <a:buChar char="–"/>
              <a:defRPr sz="3700"/>
            </a:lvl2pPr>
            <a:lvl3pPr marL="1524533" indent="-304907">
              <a:spcBef>
                <a:spcPct val="20000"/>
              </a:spcBef>
              <a:buFont typeface="Arial" pitchFamily="34" charset="0"/>
              <a:buChar char="•"/>
              <a:defRPr sz="3200"/>
            </a:lvl3pPr>
            <a:lvl4pPr marL="2134347" indent="-304907">
              <a:spcBef>
                <a:spcPct val="20000"/>
              </a:spcBef>
              <a:buFont typeface="Arial" pitchFamily="34" charset="0"/>
              <a:buChar char="–"/>
              <a:defRPr sz="2700"/>
            </a:lvl4pPr>
            <a:lvl5pPr marL="2744160" indent="-304907">
              <a:spcBef>
                <a:spcPct val="20000"/>
              </a:spcBef>
              <a:buFont typeface="Arial" pitchFamily="34" charset="0"/>
              <a:buChar char="»"/>
              <a:defRPr sz="2700"/>
            </a:lvl5pPr>
            <a:lvl6pPr marL="3353973" indent="-304907">
              <a:spcBef>
                <a:spcPct val="20000"/>
              </a:spcBef>
              <a:buFont typeface="Arial" pitchFamily="34" charset="0"/>
              <a:buChar char="•"/>
              <a:defRPr sz="2700"/>
            </a:lvl6pPr>
            <a:lvl7pPr marL="3963787" indent="-304907">
              <a:spcBef>
                <a:spcPct val="20000"/>
              </a:spcBef>
              <a:buFont typeface="Arial" pitchFamily="34" charset="0"/>
              <a:buChar char="•"/>
              <a:defRPr sz="2700"/>
            </a:lvl7pPr>
            <a:lvl8pPr marL="4573600" indent="-304907">
              <a:spcBef>
                <a:spcPct val="20000"/>
              </a:spcBef>
              <a:buFont typeface="Arial" pitchFamily="34" charset="0"/>
              <a:buChar char="•"/>
              <a:defRPr sz="2700"/>
            </a:lvl8pPr>
            <a:lvl9pPr marL="5183414" indent="-304907">
              <a:spcBef>
                <a:spcPct val="20000"/>
              </a:spcBef>
              <a:buFont typeface="Arial" pitchFamily="34" charset="0"/>
              <a:buChar char="•"/>
              <a:defRPr sz="2700"/>
            </a:lvl9pPr>
          </a:lstStyle>
          <a:p>
            <a:pPr>
              <a:lnSpc>
                <a:spcPct val="150000"/>
              </a:lnSpc>
            </a:pPr>
            <a:r>
              <a:rPr lang="zh-CN" altLang="en-US" dirty="0">
                <a:solidFill>
                  <a:srgbClr val="0033CC"/>
                </a:solidFill>
              </a:rPr>
              <a:t>（</a:t>
            </a:r>
            <a:r>
              <a:rPr lang="en-US" altLang="zh-CN" dirty="0">
                <a:solidFill>
                  <a:srgbClr val="0033CC"/>
                </a:solidFill>
              </a:rPr>
              <a:t>1</a:t>
            </a:r>
            <a:r>
              <a:rPr lang="zh-CN" altLang="en-US" dirty="0">
                <a:solidFill>
                  <a:srgbClr val="0033CC"/>
                </a:solidFill>
              </a:rPr>
              <a:t>）在“</a:t>
            </a:r>
            <a:r>
              <a:rPr lang="en-US" altLang="zh-CN" dirty="0">
                <a:solidFill>
                  <a:srgbClr val="0033CC"/>
                </a:solidFill>
              </a:rPr>
              <a:t>Components”</a:t>
            </a:r>
            <a:r>
              <a:rPr lang="zh-CN" altLang="en-US" dirty="0">
                <a:solidFill>
                  <a:srgbClr val="0033CC"/>
                </a:solidFill>
              </a:rPr>
              <a:t>面板中，确认“</a:t>
            </a:r>
            <a:r>
              <a:rPr lang="en-US" altLang="zh-CN" dirty="0">
                <a:solidFill>
                  <a:srgbClr val="0033CC"/>
                </a:solidFill>
              </a:rPr>
              <a:t>Miscellaneous </a:t>
            </a:r>
            <a:r>
              <a:rPr lang="en-US" altLang="zh-CN" dirty="0" err="1">
                <a:solidFill>
                  <a:srgbClr val="0033CC"/>
                </a:solidFill>
              </a:rPr>
              <a:t>Devices.IntLib</a:t>
            </a:r>
            <a:r>
              <a:rPr lang="en-US" altLang="zh-CN" dirty="0">
                <a:solidFill>
                  <a:srgbClr val="0033CC"/>
                </a:solidFill>
              </a:rPr>
              <a:t>”</a:t>
            </a:r>
            <a:r>
              <a:rPr lang="zh-CN" altLang="en-US" dirty="0">
                <a:solidFill>
                  <a:srgbClr val="0033CC"/>
                </a:solidFill>
              </a:rPr>
              <a:t>库为当前。在库名下的过滤器栏里键入“</a:t>
            </a:r>
            <a:r>
              <a:rPr lang="en-US" altLang="zh-CN" dirty="0">
                <a:solidFill>
                  <a:srgbClr val="0033CC"/>
                </a:solidFill>
              </a:rPr>
              <a:t>fuse”</a:t>
            </a:r>
            <a:r>
              <a:rPr lang="zh-CN" altLang="en-US" dirty="0">
                <a:solidFill>
                  <a:srgbClr val="0033CC"/>
                </a:solidFill>
              </a:rPr>
              <a:t>来设置过滤器。 </a:t>
            </a:r>
            <a:r>
              <a:rPr lang="zh-CN" altLang="en-US" dirty="0" smtClean="0">
                <a:solidFill>
                  <a:srgbClr val="0033CC"/>
                </a:solidFill>
              </a:rPr>
              <a:t> </a:t>
            </a:r>
            <a:endParaRPr lang="zh-CN" altLang="en-US" dirty="0">
              <a:solidFill>
                <a:srgbClr val="0033CC"/>
              </a:solidFill>
            </a:endParaRPr>
          </a:p>
          <a:p>
            <a:pPr>
              <a:lnSpc>
                <a:spcPct val="150000"/>
              </a:lnSpc>
            </a:pPr>
            <a:r>
              <a:rPr lang="zh-CN" altLang="en-US" dirty="0">
                <a:solidFill>
                  <a:srgbClr val="0033CC"/>
                </a:solidFill>
              </a:rPr>
              <a:t>（</a:t>
            </a:r>
            <a:r>
              <a:rPr lang="en-US" altLang="zh-CN" dirty="0">
                <a:solidFill>
                  <a:srgbClr val="0033CC"/>
                </a:solidFill>
              </a:rPr>
              <a:t>2</a:t>
            </a:r>
            <a:r>
              <a:rPr lang="zh-CN" altLang="en-US" dirty="0">
                <a:solidFill>
                  <a:srgbClr val="0033CC"/>
                </a:solidFill>
              </a:rPr>
              <a:t>）在元件列表中单击</a:t>
            </a:r>
            <a:r>
              <a:rPr lang="en-US" altLang="zh-CN" dirty="0">
                <a:solidFill>
                  <a:srgbClr val="0033CC"/>
                </a:solidFill>
              </a:rPr>
              <a:t>fuse 1</a:t>
            </a:r>
            <a:r>
              <a:rPr lang="zh-CN" altLang="en-US" dirty="0">
                <a:solidFill>
                  <a:srgbClr val="0033CC"/>
                </a:solidFill>
              </a:rPr>
              <a:t>以选择它，然后单击</a:t>
            </a:r>
            <a:r>
              <a:rPr lang="en-US" altLang="zh-CN" dirty="0">
                <a:solidFill>
                  <a:srgbClr val="0033CC"/>
                </a:solidFill>
              </a:rPr>
              <a:t>Place</a:t>
            </a:r>
            <a:r>
              <a:rPr lang="zh-CN" altLang="en-US" dirty="0">
                <a:solidFill>
                  <a:srgbClr val="0033CC"/>
                </a:solidFill>
              </a:rPr>
              <a:t>按钮，现在设计者会有一个“悬浮”在光标上的电阻丝符号。</a:t>
            </a:r>
          </a:p>
          <a:p>
            <a:pPr>
              <a:lnSpc>
                <a:spcPct val="150000"/>
              </a:lnSpc>
            </a:pPr>
            <a:r>
              <a:rPr lang="zh-CN" altLang="en-US" dirty="0">
                <a:solidFill>
                  <a:srgbClr val="0033CC"/>
                </a:solidFill>
              </a:rPr>
              <a:t>（</a:t>
            </a:r>
            <a:r>
              <a:rPr lang="en-US" altLang="zh-CN" dirty="0">
                <a:solidFill>
                  <a:srgbClr val="0033CC"/>
                </a:solidFill>
              </a:rPr>
              <a:t>3</a:t>
            </a:r>
            <a:r>
              <a:rPr lang="zh-CN" altLang="en-US" dirty="0">
                <a:solidFill>
                  <a:srgbClr val="0033CC"/>
                </a:solidFill>
              </a:rPr>
              <a:t>）按</a:t>
            </a:r>
            <a:r>
              <a:rPr lang="en-US" altLang="zh-CN" dirty="0">
                <a:solidFill>
                  <a:srgbClr val="0033CC"/>
                </a:solidFill>
              </a:rPr>
              <a:t>TAB</a:t>
            </a:r>
            <a:r>
              <a:rPr lang="zh-CN" altLang="en-US" dirty="0">
                <a:solidFill>
                  <a:srgbClr val="0033CC"/>
                </a:solidFill>
              </a:rPr>
              <a:t>键编辑电阻的属性。在对话框的</a:t>
            </a:r>
            <a:r>
              <a:rPr lang="en-US" altLang="zh-CN" dirty="0">
                <a:solidFill>
                  <a:srgbClr val="0033CC"/>
                </a:solidFill>
              </a:rPr>
              <a:t>Properties</a:t>
            </a:r>
            <a:r>
              <a:rPr lang="zh-CN" altLang="en-US" dirty="0">
                <a:solidFill>
                  <a:srgbClr val="0033CC"/>
                </a:solidFill>
              </a:rPr>
              <a:t>单元，在</a:t>
            </a:r>
            <a:r>
              <a:rPr lang="en-US" altLang="zh-CN" dirty="0">
                <a:solidFill>
                  <a:srgbClr val="0033CC"/>
                </a:solidFill>
              </a:rPr>
              <a:t>Designator</a:t>
            </a:r>
            <a:r>
              <a:rPr lang="zh-CN" altLang="en-US" dirty="0">
                <a:solidFill>
                  <a:srgbClr val="0033CC"/>
                </a:solidFill>
              </a:rPr>
              <a:t>栏中键入</a:t>
            </a:r>
            <a:r>
              <a:rPr lang="en-US" altLang="zh-CN" dirty="0">
                <a:solidFill>
                  <a:srgbClr val="0033CC"/>
                </a:solidFill>
              </a:rPr>
              <a:t>F1</a:t>
            </a:r>
            <a:r>
              <a:rPr lang="zh-CN" altLang="en-US" dirty="0">
                <a:solidFill>
                  <a:srgbClr val="0033CC"/>
                </a:solidFill>
              </a:rPr>
              <a:t>以将其值作为元件序号。</a:t>
            </a:r>
          </a:p>
          <a:p>
            <a:pPr>
              <a:lnSpc>
                <a:spcPct val="150000"/>
              </a:lnSpc>
            </a:pPr>
            <a:r>
              <a:rPr lang="zh-CN" altLang="en-US" dirty="0">
                <a:solidFill>
                  <a:srgbClr val="0033CC"/>
                </a:solidFill>
              </a:rPr>
              <a:t>（</a:t>
            </a:r>
            <a:r>
              <a:rPr lang="en-US" altLang="zh-CN" dirty="0">
                <a:solidFill>
                  <a:srgbClr val="0033CC"/>
                </a:solidFill>
              </a:rPr>
              <a:t>4</a:t>
            </a:r>
            <a:r>
              <a:rPr lang="zh-CN" altLang="en-US" dirty="0">
                <a:solidFill>
                  <a:srgbClr val="0033CC"/>
                </a:solidFill>
              </a:rPr>
              <a:t>）在模型列表中确定封装，单击</a:t>
            </a:r>
            <a:r>
              <a:rPr lang="en-US" altLang="zh-CN" dirty="0">
                <a:solidFill>
                  <a:srgbClr val="0033CC"/>
                </a:solidFill>
              </a:rPr>
              <a:t>OK</a:t>
            </a:r>
            <a:r>
              <a:rPr lang="zh-CN" altLang="en-US" dirty="0">
                <a:solidFill>
                  <a:srgbClr val="0033CC"/>
                </a:solidFill>
              </a:rPr>
              <a:t>按钮返回放置模式。 </a:t>
            </a:r>
          </a:p>
          <a:p>
            <a:pPr>
              <a:lnSpc>
                <a:spcPct val="150000"/>
              </a:lnSpc>
            </a:pPr>
            <a:r>
              <a:rPr lang="zh-CN" altLang="en-US" dirty="0">
                <a:solidFill>
                  <a:srgbClr val="0033CC"/>
                </a:solidFill>
              </a:rPr>
              <a:t>（</a:t>
            </a:r>
            <a:r>
              <a:rPr lang="en-US" altLang="zh-CN" dirty="0">
                <a:solidFill>
                  <a:srgbClr val="0033CC"/>
                </a:solidFill>
              </a:rPr>
              <a:t>5</a:t>
            </a:r>
            <a:r>
              <a:rPr lang="zh-CN" altLang="en-US" dirty="0">
                <a:solidFill>
                  <a:srgbClr val="0033CC"/>
                </a:solidFill>
              </a:rPr>
              <a:t>）在图纸的合适位置放置该元件。</a:t>
            </a:r>
          </a:p>
        </p:txBody>
      </p:sp>
    </p:spTree>
    <p:extLst>
      <p:ext uri="{BB962C8B-B14F-4D97-AF65-F5344CB8AC3E}">
        <p14:creationId xmlns:p14="http://schemas.microsoft.com/office/powerpoint/2010/main" val="293298015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rrowheads="1"/>
          </p:cNvSpPr>
          <p:nvPr>
            <p:ph type="title" idx="4294967295"/>
          </p:nvPr>
        </p:nvSpPr>
        <p:spPr>
          <a:xfrm>
            <a:off x="1490663" y="405458"/>
            <a:ext cx="8543925" cy="1143000"/>
          </a:xfrm>
          <a:prstGeom prst="rect">
            <a:avLst/>
          </a:prstGeom>
        </p:spPr>
        <p:txBody>
          <a:bodyPr/>
          <a:lstStyle/>
          <a:p>
            <a:pPr algn="l">
              <a:spcBef>
                <a:spcPct val="20000"/>
              </a:spcBef>
              <a:defRPr/>
            </a:pPr>
            <a:r>
              <a:rPr lang="en-US" altLang="zh-CN" sz="2800" b="1" dirty="0" smtClean="0">
                <a:solidFill>
                  <a:srgbClr val="0033CC"/>
                </a:solidFill>
                <a:latin typeface="Arial Narrow" panose="020B0606020202030204" pitchFamily="34" charset="0"/>
                <a:ea typeface="+mn-ea"/>
                <a:cs typeface="+mn-cs"/>
              </a:rPr>
              <a:t>4.</a:t>
            </a:r>
            <a:r>
              <a:rPr lang="zh-CN" altLang="en-US" sz="2800" b="1" dirty="0" smtClean="0">
                <a:solidFill>
                  <a:srgbClr val="0033CC"/>
                </a:solidFill>
                <a:latin typeface="Arial Narrow" panose="020B0606020202030204" pitchFamily="34" charset="0"/>
                <a:ea typeface="+mn-ea"/>
                <a:cs typeface="+mn-cs"/>
              </a:rPr>
              <a:t>放置变压器（</a:t>
            </a:r>
            <a:r>
              <a:rPr lang="en-US" altLang="zh-CN" sz="2800" b="1" dirty="0" smtClean="0">
                <a:solidFill>
                  <a:srgbClr val="0033CC"/>
                </a:solidFill>
                <a:latin typeface="Arial Narrow" panose="020B0606020202030204" pitchFamily="34" charset="0"/>
                <a:ea typeface="+mn-ea"/>
                <a:cs typeface="+mn-cs"/>
              </a:rPr>
              <a:t>trans</a:t>
            </a:r>
            <a:r>
              <a:rPr lang="zh-CN" altLang="en-US" sz="2800" b="1" dirty="0" smtClean="0">
                <a:solidFill>
                  <a:srgbClr val="0033CC"/>
                </a:solidFill>
                <a:latin typeface="Arial Narrow" panose="020B0606020202030204" pitchFamily="34" charset="0"/>
                <a:ea typeface="+mn-ea"/>
                <a:cs typeface="+mn-cs"/>
              </a:rPr>
              <a:t>）</a:t>
            </a:r>
            <a:endParaRPr lang="zh-CN" altLang="en-US" sz="2800" b="1" dirty="0">
              <a:solidFill>
                <a:srgbClr val="0033CC"/>
              </a:solidFill>
              <a:latin typeface="Arial Narrow" panose="020B0606020202030204" pitchFamily="34" charset="0"/>
              <a:ea typeface="+mn-ea"/>
              <a:cs typeface="+mn-cs"/>
            </a:endParaRPr>
          </a:p>
        </p:txBody>
      </p:sp>
      <p:sp>
        <p:nvSpPr>
          <p:cNvPr id="4" name="Rectangle 3"/>
          <p:cNvSpPr txBox="1">
            <a:spLocks noRot="1" noChangeArrowheads="1"/>
          </p:cNvSpPr>
          <p:nvPr/>
        </p:nvSpPr>
        <p:spPr>
          <a:xfrm>
            <a:off x="1418655" y="1053530"/>
            <a:ext cx="10081120" cy="5041900"/>
          </a:xfrm>
          <a:prstGeom prst="rect">
            <a:avLst/>
          </a:prstGeom>
        </p:spPr>
        <p:txBody>
          <a:bodyPr/>
          <a:lstStyle>
            <a:lvl1pPr indent="0">
              <a:spcBef>
                <a:spcPct val="20000"/>
              </a:spcBef>
              <a:buFont typeface="Arial" pitchFamily="34" charset="0"/>
              <a:buNone/>
              <a:defRPr>
                <a:solidFill>
                  <a:schemeClr val="accent1"/>
                </a:solidFill>
                <a:latin typeface="微软雅黑" panose="020B0503020204020204" pitchFamily="34" charset="-122"/>
                <a:ea typeface="微软雅黑" panose="020B0503020204020204" pitchFamily="34" charset="-122"/>
              </a:defRPr>
            </a:lvl1pPr>
            <a:lvl2pPr marL="990947" indent="-381133">
              <a:spcBef>
                <a:spcPct val="20000"/>
              </a:spcBef>
              <a:buFont typeface="Arial" pitchFamily="34" charset="0"/>
              <a:buChar char="–"/>
              <a:defRPr sz="3700"/>
            </a:lvl2pPr>
            <a:lvl3pPr marL="1524533" indent="-304907">
              <a:spcBef>
                <a:spcPct val="20000"/>
              </a:spcBef>
              <a:buFont typeface="Arial" pitchFamily="34" charset="0"/>
              <a:buChar char="•"/>
              <a:defRPr sz="3200"/>
            </a:lvl3pPr>
            <a:lvl4pPr marL="2134347" indent="-304907">
              <a:spcBef>
                <a:spcPct val="20000"/>
              </a:spcBef>
              <a:buFont typeface="Arial" pitchFamily="34" charset="0"/>
              <a:buChar char="–"/>
              <a:defRPr sz="2700"/>
            </a:lvl4pPr>
            <a:lvl5pPr marL="2744160" indent="-304907">
              <a:spcBef>
                <a:spcPct val="20000"/>
              </a:spcBef>
              <a:buFont typeface="Arial" pitchFamily="34" charset="0"/>
              <a:buChar char="»"/>
              <a:defRPr sz="2700"/>
            </a:lvl5pPr>
            <a:lvl6pPr marL="3353973" indent="-304907">
              <a:spcBef>
                <a:spcPct val="20000"/>
              </a:spcBef>
              <a:buFont typeface="Arial" pitchFamily="34" charset="0"/>
              <a:buChar char="•"/>
              <a:defRPr sz="2700"/>
            </a:lvl6pPr>
            <a:lvl7pPr marL="3963787" indent="-304907">
              <a:spcBef>
                <a:spcPct val="20000"/>
              </a:spcBef>
              <a:buFont typeface="Arial" pitchFamily="34" charset="0"/>
              <a:buChar char="•"/>
              <a:defRPr sz="2700"/>
            </a:lvl7pPr>
            <a:lvl8pPr marL="4573600" indent="-304907">
              <a:spcBef>
                <a:spcPct val="20000"/>
              </a:spcBef>
              <a:buFont typeface="Arial" pitchFamily="34" charset="0"/>
              <a:buChar char="•"/>
              <a:defRPr sz="2700"/>
            </a:lvl8pPr>
            <a:lvl9pPr marL="5183414" indent="-304907">
              <a:spcBef>
                <a:spcPct val="20000"/>
              </a:spcBef>
              <a:buFont typeface="Arial" pitchFamily="34" charset="0"/>
              <a:buChar char="•"/>
              <a:defRPr sz="2700"/>
            </a:lvl9pPr>
          </a:lstStyle>
          <a:p>
            <a:pPr>
              <a:lnSpc>
                <a:spcPct val="150000"/>
              </a:lnSpc>
            </a:pPr>
            <a:r>
              <a:rPr lang="zh-CN" altLang="en-US" dirty="0">
                <a:solidFill>
                  <a:srgbClr val="0033CC"/>
                </a:solidFill>
              </a:rPr>
              <a:t>（</a:t>
            </a:r>
            <a:r>
              <a:rPr lang="en-US" altLang="zh-CN" dirty="0">
                <a:solidFill>
                  <a:srgbClr val="0033CC"/>
                </a:solidFill>
              </a:rPr>
              <a:t>1</a:t>
            </a:r>
            <a:r>
              <a:rPr lang="zh-CN" altLang="en-US" dirty="0">
                <a:solidFill>
                  <a:srgbClr val="0033CC"/>
                </a:solidFill>
              </a:rPr>
              <a:t>）在“</a:t>
            </a:r>
            <a:r>
              <a:rPr lang="en-US" altLang="zh-CN" dirty="0">
                <a:solidFill>
                  <a:srgbClr val="0033CC"/>
                </a:solidFill>
              </a:rPr>
              <a:t>Components”</a:t>
            </a:r>
            <a:r>
              <a:rPr lang="zh-CN" altLang="en-US" dirty="0">
                <a:solidFill>
                  <a:srgbClr val="0033CC"/>
                </a:solidFill>
              </a:rPr>
              <a:t>面板中，确认</a:t>
            </a:r>
            <a:r>
              <a:rPr lang="en-US" altLang="zh-CN" dirty="0">
                <a:solidFill>
                  <a:srgbClr val="0033CC"/>
                </a:solidFill>
              </a:rPr>
              <a:t>Miscellaneous Devices.IntLib</a:t>
            </a:r>
            <a:r>
              <a:rPr lang="zh-CN" altLang="en-US" dirty="0">
                <a:solidFill>
                  <a:srgbClr val="0033CC"/>
                </a:solidFill>
              </a:rPr>
              <a:t>库为当前。在库名下的过滤器栏里键入</a:t>
            </a:r>
            <a:r>
              <a:rPr lang="en-US" altLang="zh-CN" dirty="0">
                <a:solidFill>
                  <a:srgbClr val="0033CC"/>
                </a:solidFill>
              </a:rPr>
              <a:t>trans</a:t>
            </a:r>
            <a:r>
              <a:rPr lang="zh-CN" altLang="en-US" dirty="0">
                <a:solidFill>
                  <a:srgbClr val="0033CC"/>
                </a:solidFill>
              </a:rPr>
              <a:t>来设置过滤器。 </a:t>
            </a:r>
          </a:p>
          <a:p>
            <a:pPr>
              <a:lnSpc>
                <a:spcPct val="150000"/>
              </a:lnSpc>
            </a:pPr>
            <a:r>
              <a:rPr lang="zh-CN" altLang="en-US" dirty="0">
                <a:solidFill>
                  <a:srgbClr val="0033CC"/>
                </a:solidFill>
              </a:rPr>
              <a:t>（</a:t>
            </a:r>
            <a:r>
              <a:rPr lang="en-US" altLang="zh-CN" dirty="0">
                <a:solidFill>
                  <a:srgbClr val="0033CC"/>
                </a:solidFill>
              </a:rPr>
              <a:t>2</a:t>
            </a:r>
            <a:r>
              <a:rPr lang="zh-CN" altLang="en-US" dirty="0">
                <a:solidFill>
                  <a:srgbClr val="0033CC"/>
                </a:solidFill>
              </a:rPr>
              <a:t>）在元件列表中单击</a:t>
            </a:r>
            <a:r>
              <a:rPr lang="en-US" altLang="zh-CN" dirty="0">
                <a:solidFill>
                  <a:srgbClr val="0033CC"/>
                </a:solidFill>
              </a:rPr>
              <a:t>fuse 1</a:t>
            </a:r>
            <a:r>
              <a:rPr lang="zh-CN" altLang="en-US" dirty="0">
                <a:solidFill>
                  <a:srgbClr val="0033CC"/>
                </a:solidFill>
              </a:rPr>
              <a:t>以选择它，然后单击</a:t>
            </a:r>
            <a:r>
              <a:rPr lang="en-US" altLang="zh-CN" dirty="0">
                <a:solidFill>
                  <a:srgbClr val="0033CC"/>
                </a:solidFill>
              </a:rPr>
              <a:t>Place</a:t>
            </a:r>
            <a:r>
              <a:rPr lang="zh-CN" altLang="en-US" dirty="0">
                <a:solidFill>
                  <a:srgbClr val="0033CC"/>
                </a:solidFill>
              </a:rPr>
              <a:t>按钮，现在设计者会有一个“悬浮”在光标上的变压器符号。</a:t>
            </a:r>
          </a:p>
          <a:p>
            <a:pPr>
              <a:lnSpc>
                <a:spcPct val="150000"/>
              </a:lnSpc>
            </a:pPr>
            <a:r>
              <a:rPr lang="zh-CN" altLang="en-US" dirty="0">
                <a:solidFill>
                  <a:srgbClr val="0033CC"/>
                </a:solidFill>
              </a:rPr>
              <a:t>（</a:t>
            </a:r>
            <a:r>
              <a:rPr lang="en-US" altLang="zh-CN" dirty="0">
                <a:solidFill>
                  <a:srgbClr val="0033CC"/>
                </a:solidFill>
              </a:rPr>
              <a:t>3</a:t>
            </a:r>
            <a:r>
              <a:rPr lang="zh-CN" altLang="en-US" dirty="0">
                <a:solidFill>
                  <a:srgbClr val="0033CC"/>
                </a:solidFill>
              </a:rPr>
              <a:t>）按</a:t>
            </a:r>
            <a:r>
              <a:rPr lang="en-US" altLang="zh-CN" dirty="0">
                <a:solidFill>
                  <a:srgbClr val="0033CC"/>
                </a:solidFill>
              </a:rPr>
              <a:t>TAB</a:t>
            </a:r>
            <a:r>
              <a:rPr lang="zh-CN" altLang="en-US" dirty="0">
                <a:solidFill>
                  <a:srgbClr val="0033CC"/>
                </a:solidFill>
              </a:rPr>
              <a:t>键编辑电阻的属性。在对话框的</a:t>
            </a:r>
            <a:r>
              <a:rPr lang="en-US" altLang="zh-CN" dirty="0">
                <a:solidFill>
                  <a:srgbClr val="0033CC"/>
                </a:solidFill>
              </a:rPr>
              <a:t>Properties</a:t>
            </a:r>
            <a:r>
              <a:rPr lang="zh-CN" altLang="en-US" dirty="0">
                <a:solidFill>
                  <a:srgbClr val="0033CC"/>
                </a:solidFill>
              </a:rPr>
              <a:t>单元，在</a:t>
            </a:r>
            <a:r>
              <a:rPr lang="en-US" altLang="zh-CN" dirty="0">
                <a:solidFill>
                  <a:srgbClr val="0033CC"/>
                </a:solidFill>
              </a:rPr>
              <a:t>Designator</a:t>
            </a:r>
            <a:r>
              <a:rPr lang="zh-CN" altLang="en-US" dirty="0">
                <a:solidFill>
                  <a:srgbClr val="0033CC"/>
                </a:solidFill>
              </a:rPr>
              <a:t>栏中键入</a:t>
            </a:r>
            <a:r>
              <a:rPr lang="en-US" altLang="zh-CN" dirty="0">
                <a:solidFill>
                  <a:srgbClr val="0033CC"/>
                </a:solidFill>
              </a:rPr>
              <a:t>T1</a:t>
            </a:r>
            <a:r>
              <a:rPr lang="zh-CN" altLang="en-US" dirty="0">
                <a:solidFill>
                  <a:srgbClr val="0033CC"/>
                </a:solidFill>
              </a:rPr>
              <a:t>以将其值作为元件序号。</a:t>
            </a:r>
          </a:p>
          <a:p>
            <a:pPr>
              <a:lnSpc>
                <a:spcPct val="150000"/>
              </a:lnSpc>
            </a:pPr>
            <a:r>
              <a:rPr lang="zh-CN" altLang="en-US" dirty="0">
                <a:solidFill>
                  <a:srgbClr val="0033CC"/>
                </a:solidFill>
              </a:rPr>
              <a:t>（</a:t>
            </a:r>
            <a:r>
              <a:rPr lang="en-US" altLang="zh-CN" dirty="0">
                <a:solidFill>
                  <a:srgbClr val="0033CC"/>
                </a:solidFill>
              </a:rPr>
              <a:t>4</a:t>
            </a:r>
            <a:r>
              <a:rPr lang="zh-CN" altLang="en-US" dirty="0">
                <a:solidFill>
                  <a:srgbClr val="0033CC"/>
                </a:solidFill>
              </a:rPr>
              <a:t>）在模型列表中确定封装，单击</a:t>
            </a:r>
            <a:r>
              <a:rPr lang="en-US" altLang="zh-CN" dirty="0">
                <a:solidFill>
                  <a:srgbClr val="0033CC"/>
                </a:solidFill>
              </a:rPr>
              <a:t>OK</a:t>
            </a:r>
            <a:r>
              <a:rPr lang="zh-CN" altLang="en-US" dirty="0">
                <a:solidFill>
                  <a:srgbClr val="0033CC"/>
                </a:solidFill>
              </a:rPr>
              <a:t>按钮返回放置模式。 </a:t>
            </a:r>
          </a:p>
          <a:p>
            <a:pPr>
              <a:lnSpc>
                <a:spcPct val="150000"/>
              </a:lnSpc>
            </a:pPr>
            <a:r>
              <a:rPr lang="zh-CN" altLang="en-US" dirty="0">
                <a:solidFill>
                  <a:srgbClr val="0033CC"/>
                </a:solidFill>
              </a:rPr>
              <a:t>（</a:t>
            </a:r>
            <a:r>
              <a:rPr lang="en-US" altLang="zh-CN" dirty="0">
                <a:solidFill>
                  <a:srgbClr val="0033CC"/>
                </a:solidFill>
              </a:rPr>
              <a:t>5</a:t>
            </a:r>
            <a:r>
              <a:rPr lang="zh-CN" altLang="en-US" dirty="0">
                <a:solidFill>
                  <a:srgbClr val="0033CC"/>
                </a:solidFill>
              </a:rPr>
              <a:t>）在图纸的合适位置放置该元件。</a:t>
            </a:r>
          </a:p>
        </p:txBody>
      </p:sp>
    </p:spTree>
    <p:extLst>
      <p:ext uri="{BB962C8B-B14F-4D97-AF65-F5344CB8AC3E}">
        <p14:creationId xmlns:p14="http://schemas.microsoft.com/office/powerpoint/2010/main" val="214572973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rrowheads="1"/>
          </p:cNvSpPr>
          <p:nvPr>
            <p:ph type="title" idx="4294967295"/>
          </p:nvPr>
        </p:nvSpPr>
        <p:spPr>
          <a:xfrm>
            <a:off x="1490663" y="405458"/>
            <a:ext cx="8543925" cy="1143000"/>
          </a:xfrm>
          <a:prstGeom prst="rect">
            <a:avLst/>
          </a:prstGeom>
        </p:spPr>
        <p:txBody>
          <a:bodyPr/>
          <a:lstStyle/>
          <a:p>
            <a:pPr algn="l">
              <a:spcBef>
                <a:spcPct val="20000"/>
              </a:spcBef>
              <a:defRPr/>
            </a:pPr>
            <a:r>
              <a:rPr lang="en-US" altLang="zh-CN" sz="2800" b="1" dirty="0">
                <a:solidFill>
                  <a:srgbClr val="0033CC"/>
                </a:solidFill>
                <a:latin typeface="Arial Narrow" panose="020B0606020202030204" pitchFamily="34" charset="0"/>
                <a:ea typeface="+mn-ea"/>
                <a:cs typeface="+mn-cs"/>
              </a:rPr>
              <a:t>5</a:t>
            </a:r>
            <a:r>
              <a:rPr lang="en-US" altLang="zh-CN" sz="2800" b="1" dirty="0" smtClean="0">
                <a:solidFill>
                  <a:srgbClr val="0033CC"/>
                </a:solidFill>
                <a:latin typeface="Arial Narrow" panose="020B0606020202030204" pitchFamily="34" charset="0"/>
                <a:ea typeface="+mn-ea"/>
                <a:cs typeface="+mn-cs"/>
              </a:rPr>
              <a:t>.</a:t>
            </a:r>
            <a:r>
              <a:rPr lang="zh-CN" altLang="en-US" sz="2800" b="1" dirty="0">
                <a:solidFill>
                  <a:srgbClr val="0033CC"/>
                </a:solidFill>
                <a:latin typeface="Arial Narrow" panose="020B0606020202030204" pitchFamily="34" charset="0"/>
                <a:ea typeface="+mn-ea"/>
                <a:cs typeface="+mn-cs"/>
              </a:rPr>
              <a:t>放置三端稳压</a:t>
            </a:r>
            <a:r>
              <a:rPr lang="zh-CN" altLang="en-US" sz="2800" b="1" dirty="0" smtClean="0">
                <a:solidFill>
                  <a:srgbClr val="0033CC"/>
                </a:solidFill>
                <a:latin typeface="Arial Narrow" panose="020B0606020202030204" pitchFamily="34" charset="0"/>
                <a:ea typeface="+mn-ea"/>
                <a:cs typeface="+mn-cs"/>
              </a:rPr>
              <a:t>集成电路（</a:t>
            </a:r>
            <a:r>
              <a:rPr lang="en-US" altLang="zh-CN" sz="2800" b="1" dirty="0" smtClean="0">
                <a:solidFill>
                  <a:srgbClr val="0033CC"/>
                </a:solidFill>
                <a:latin typeface="Arial Narrow" panose="020B0606020202030204" pitchFamily="34" charset="0"/>
                <a:ea typeface="+mn-ea"/>
                <a:cs typeface="+mn-cs"/>
              </a:rPr>
              <a:t>MC7805CT</a:t>
            </a:r>
            <a:r>
              <a:rPr lang="zh-CN" altLang="en-US" sz="2800" b="1" dirty="0" smtClean="0">
                <a:solidFill>
                  <a:srgbClr val="0033CC"/>
                </a:solidFill>
                <a:latin typeface="Arial Narrow" panose="020B0606020202030204" pitchFamily="34" charset="0"/>
                <a:ea typeface="+mn-ea"/>
                <a:cs typeface="+mn-cs"/>
              </a:rPr>
              <a:t>）</a:t>
            </a:r>
            <a:endParaRPr lang="zh-CN" altLang="en-US" sz="2800" b="1" dirty="0">
              <a:solidFill>
                <a:srgbClr val="0033CC"/>
              </a:solidFill>
              <a:latin typeface="Arial Narrow" panose="020B0606020202030204" pitchFamily="34" charset="0"/>
              <a:ea typeface="+mn-ea"/>
              <a:cs typeface="+mn-cs"/>
            </a:endParaRPr>
          </a:p>
        </p:txBody>
      </p:sp>
      <p:sp>
        <p:nvSpPr>
          <p:cNvPr id="4" name="Rectangle 3"/>
          <p:cNvSpPr txBox="1">
            <a:spLocks noRot="1" noChangeArrowheads="1"/>
          </p:cNvSpPr>
          <p:nvPr/>
        </p:nvSpPr>
        <p:spPr>
          <a:xfrm>
            <a:off x="1418655" y="1053530"/>
            <a:ext cx="10081120" cy="5041900"/>
          </a:xfrm>
          <a:prstGeom prst="rect">
            <a:avLst/>
          </a:prstGeom>
        </p:spPr>
        <p:txBody>
          <a:bodyPr/>
          <a:lstStyle>
            <a:lvl1pPr indent="0">
              <a:spcBef>
                <a:spcPct val="20000"/>
              </a:spcBef>
              <a:buFont typeface="Arial" pitchFamily="34" charset="0"/>
              <a:buNone/>
              <a:defRPr>
                <a:solidFill>
                  <a:schemeClr val="accent1"/>
                </a:solidFill>
                <a:latin typeface="微软雅黑" panose="020B0503020204020204" pitchFamily="34" charset="-122"/>
                <a:ea typeface="微软雅黑" panose="020B0503020204020204" pitchFamily="34" charset="-122"/>
              </a:defRPr>
            </a:lvl1pPr>
            <a:lvl2pPr marL="990947" indent="-381133">
              <a:spcBef>
                <a:spcPct val="20000"/>
              </a:spcBef>
              <a:buFont typeface="Arial" pitchFamily="34" charset="0"/>
              <a:buChar char="–"/>
              <a:defRPr sz="3700"/>
            </a:lvl2pPr>
            <a:lvl3pPr marL="1524533" indent="-304907">
              <a:spcBef>
                <a:spcPct val="20000"/>
              </a:spcBef>
              <a:buFont typeface="Arial" pitchFamily="34" charset="0"/>
              <a:buChar char="•"/>
              <a:defRPr sz="3200"/>
            </a:lvl3pPr>
            <a:lvl4pPr marL="2134347" indent="-304907">
              <a:spcBef>
                <a:spcPct val="20000"/>
              </a:spcBef>
              <a:buFont typeface="Arial" pitchFamily="34" charset="0"/>
              <a:buChar char="–"/>
              <a:defRPr sz="2700"/>
            </a:lvl4pPr>
            <a:lvl5pPr marL="2744160" indent="-304907">
              <a:spcBef>
                <a:spcPct val="20000"/>
              </a:spcBef>
              <a:buFont typeface="Arial" pitchFamily="34" charset="0"/>
              <a:buChar char="»"/>
              <a:defRPr sz="2700"/>
            </a:lvl5pPr>
            <a:lvl6pPr marL="3353973" indent="-304907">
              <a:spcBef>
                <a:spcPct val="20000"/>
              </a:spcBef>
              <a:buFont typeface="Arial" pitchFamily="34" charset="0"/>
              <a:buChar char="•"/>
              <a:defRPr sz="2700"/>
            </a:lvl6pPr>
            <a:lvl7pPr marL="3963787" indent="-304907">
              <a:spcBef>
                <a:spcPct val="20000"/>
              </a:spcBef>
              <a:buFont typeface="Arial" pitchFamily="34" charset="0"/>
              <a:buChar char="•"/>
              <a:defRPr sz="2700"/>
            </a:lvl7pPr>
            <a:lvl8pPr marL="4573600" indent="-304907">
              <a:spcBef>
                <a:spcPct val="20000"/>
              </a:spcBef>
              <a:buFont typeface="Arial" pitchFamily="34" charset="0"/>
              <a:buChar char="•"/>
              <a:defRPr sz="2700"/>
            </a:lvl8pPr>
            <a:lvl9pPr marL="5183414" indent="-304907">
              <a:spcBef>
                <a:spcPct val="20000"/>
              </a:spcBef>
              <a:buFont typeface="Arial" pitchFamily="34" charset="0"/>
              <a:buChar char="•"/>
              <a:defRPr sz="2700"/>
            </a:lvl9pPr>
          </a:lstStyle>
          <a:p>
            <a:pPr>
              <a:lnSpc>
                <a:spcPct val="150000"/>
              </a:lnSpc>
            </a:pPr>
            <a:r>
              <a:rPr lang="zh-CN" altLang="en-US" dirty="0">
                <a:solidFill>
                  <a:srgbClr val="0033CC"/>
                </a:solidFill>
              </a:rPr>
              <a:t>该三端稳压集成电路（</a:t>
            </a:r>
            <a:r>
              <a:rPr lang="en-US" altLang="zh-CN" dirty="0">
                <a:solidFill>
                  <a:srgbClr val="0033CC"/>
                </a:solidFill>
              </a:rPr>
              <a:t>MC7805CT</a:t>
            </a:r>
            <a:r>
              <a:rPr lang="zh-CN" altLang="en-US" dirty="0">
                <a:solidFill>
                  <a:srgbClr val="0033CC"/>
                </a:solidFill>
              </a:rPr>
              <a:t>）元件不在常用的元件库中，我们需要通过</a:t>
            </a:r>
            <a:r>
              <a:rPr lang="zh-CN" altLang="en-US" dirty="0">
                <a:solidFill>
                  <a:srgbClr val="FF0000"/>
                </a:solidFill>
              </a:rPr>
              <a:t>搜索的方式</a:t>
            </a:r>
            <a:r>
              <a:rPr lang="zh-CN" altLang="en-US" dirty="0">
                <a:solidFill>
                  <a:srgbClr val="0033CC"/>
                </a:solidFill>
              </a:rPr>
              <a:t>来添加元件</a:t>
            </a:r>
            <a:endParaRPr lang="en-US" altLang="zh-CN" dirty="0">
              <a:solidFill>
                <a:srgbClr val="0033CC"/>
              </a:solidFill>
            </a:endParaRPr>
          </a:p>
          <a:p>
            <a:pPr>
              <a:lnSpc>
                <a:spcPct val="150000"/>
              </a:lnSpc>
            </a:pPr>
            <a:r>
              <a:rPr lang="zh-CN" altLang="en-US" dirty="0">
                <a:solidFill>
                  <a:srgbClr val="0033CC"/>
                </a:solidFill>
              </a:rPr>
              <a:t>（</a:t>
            </a:r>
            <a:r>
              <a:rPr lang="en-US" altLang="zh-CN" dirty="0">
                <a:solidFill>
                  <a:srgbClr val="0033CC"/>
                </a:solidFill>
              </a:rPr>
              <a:t>1</a:t>
            </a:r>
            <a:r>
              <a:rPr lang="zh-CN" altLang="en-US" dirty="0">
                <a:solidFill>
                  <a:srgbClr val="0033CC"/>
                </a:solidFill>
              </a:rPr>
              <a:t>）单击“</a:t>
            </a:r>
            <a:r>
              <a:rPr lang="en-US" altLang="zh-CN" dirty="0">
                <a:solidFill>
                  <a:srgbClr val="0033CC"/>
                </a:solidFill>
              </a:rPr>
              <a:t>Components”</a:t>
            </a:r>
            <a:r>
              <a:rPr lang="zh-CN" altLang="en-US" dirty="0">
                <a:solidFill>
                  <a:srgbClr val="0033CC"/>
                </a:solidFill>
              </a:rPr>
              <a:t>标签，显示“</a:t>
            </a:r>
            <a:r>
              <a:rPr lang="en-US" altLang="zh-CN" dirty="0">
                <a:solidFill>
                  <a:srgbClr val="0033CC"/>
                </a:solidFill>
              </a:rPr>
              <a:t>Components”</a:t>
            </a:r>
            <a:r>
              <a:rPr lang="zh-CN" altLang="en-US" dirty="0">
                <a:solidFill>
                  <a:srgbClr val="0033CC"/>
                </a:solidFill>
              </a:rPr>
              <a:t>面板</a:t>
            </a:r>
            <a:r>
              <a:rPr lang="zh-CN" altLang="en-US" dirty="0" smtClean="0">
                <a:solidFill>
                  <a:srgbClr val="0033CC"/>
                </a:solidFill>
              </a:rPr>
              <a:t>。</a:t>
            </a:r>
            <a:endParaRPr lang="en-US" altLang="zh-CN" dirty="0" smtClean="0">
              <a:solidFill>
                <a:srgbClr val="0033CC"/>
              </a:solidFill>
            </a:endParaRPr>
          </a:p>
          <a:p>
            <a:pPr>
              <a:lnSpc>
                <a:spcPct val="150000"/>
              </a:lnSpc>
            </a:pPr>
            <a:r>
              <a:rPr lang="zh-CN" altLang="en-US" dirty="0" smtClean="0">
                <a:solidFill>
                  <a:srgbClr val="0033CC"/>
                </a:solidFill>
              </a:rPr>
              <a:t>（</a:t>
            </a:r>
            <a:r>
              <a:rPr lang="en-US" altLang="zh-CN" dirty="0" smtClean="0">
                <a:solidFill>
                  <a:srgbClr val="0033CC"/>
                </a:solidFill>
              </a:rPr>
              <a:t>2</a:t>
            </a:r>
            <a:r>
              <a:rPr lang="zh-CN" altLang="en-US" dirty="0" smtClean="0">
                <a:solidFill>
                  <a:srgbClr val="0033CC"/>
                </a:solidFill>
              </a:rPr>
              <a:t>）在“</a:t>
            </a:r>
            <a:r>
              <a:rPr lang="en-US" altLang="zh-CN" dirty="0" smtClean="0">
                <a:solidFill>
                  <a:srgbClr val="0033CC"/>
                </a:solidFill>
              </a:rPr>
              <a:t>Components”</a:t>
            </a:r>
            <a:r>
              <a:rPr lang="zh-CN" altLang="en-US" dirty="0" smtClean="0">
                <a:solidFill>
                  <a:srgbClr val="0033CC"/>
                </a:solidFill>
              </a:rPr>
              <a:t>面板中单击       按钮</a:t>
            </a:r>
            <a:r>
              <a:rPr lang="zh-CN" altLang="en-US" dirty="0">
                <a:solidFill>
                  <a:srgbClr val="0033CC"/>
                </a:solidFill>
              </a:rPr>
              <a:t>，弹出对话框选择“</a:t>
            </a:r>
            <a:r>
              <a:rPr lang="en-US" altLang="zh-CN" dirty="0">
                <a:solidFill>
                  <a:srgbClr val="0033CC"/>
                </a:solidFill>
              </a:rPr>
              <a:t>File-based Libraries Search...”</a:t>
            </a:r>
            <a:r>
              <a:rPr lang="zh-CN" altLang="en-US" dirty="0">
                <a:solidFill>
                  <a:srgbClr val="0033CC"/>
                </a:solidFill>
              </a:rPr>
              <a:t>，如图</a:t>
            </a:r>
            <a:r>
              <a:rPr lang="en-US" altLang="zh-CN" dirty="0">
                <a:solidFill>
                  <a:srgbClr val="0033CC"/>
                </a:solidFill>
              </a:rPr>
              <a:t>1-42</a:t>
            </a:r>
            <a:r>
              <a:rPr lang="zh-CN" altLang="en-US" dirty="0">
                <a:solidFill>
                  <a:srgbClr val="0033CC"/>
                </a:solidFill>
              </a:rPr>
              <a:t>所示</a:t>
            </a:r>
            <a:r>
              <a:rPr lang="zh-CN" altLang="en-US" dirty="0" smtClean="0">
                <a:solidFill>
                  <a:srgbClr val="0033CC"/>
                </a:solidFill>
              </a:rPr>
              <a:t>。</a:t>
            </a:r>
            <a:endParaRPr lang="zh-CN" altLang="en-US" dirty="0">
              <a:solidFill>
                <a:srgbClr val="0033CC"/>
              </a:solidFill>
            </a:endParaRPr>
          </a:p>
        </p:txBody>
      </p:sp>
      <p:pic>
        <p:nvPicPr>
          <p:cNvPr id="5" name="图片 4"/>
          <p:cNvPicPr/>
          <p:nvPr/>
        </p:nvPicPr>
        <p:blipFill>
          <a:blip r:embed="rId2"/>
          <a:stretch>
            <a:fillRect/>
          </a:stretch>
        </p:blipFill>
        <p:spPr>
          <a:xfrm>
            <a:off x="6603231" y="2925738"/>
            <a:ext cx="584448" cy="416620"/>
          </a:xfrm>
          <a:prstGeom prst="rect">
            <a:avLst/>
          </a:prstGeom>
        </p:spPr>
      </p:pic>
      <p:pic>
        <p:nvPicPr>
          <p:cNvPr id="6" name="图片 5"/>
          <p:cNvPicPr/>
          <p:nvPr/>
        </p:nvPicPr>
        <p:blipFill>
          <a:blip r:embed="rId3"/>
          <a:stretch>
            <a:fillRect/>
          </a:stretch>
        </p:blipFill>
        <p:spPr>
          <a:xfrm>
            <a:off x="4637087" y="3933850"/>
            <a:ext cx="2924175" cy="2667000"/>
          </a:xfrm>
          <a:prstGeom prst="rect">
            <a:avLst/>
          </a:prstGeom>
        </p:spPr>
      </p:pic>
      <p:sp>
        <p:nvSpPr>
          <p:cNvPr id="2" name="矩形 1"/>
          <p:cNvSpPr/>
          <p:nvPr/>
        </p:nvSpPr>
        <p:spPr>
          <a:xfrm>
            <a:off x="3890877" y="6450463"/>
            <a:ext cx="44165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zh-CN" sz="1800" dirty="0">
                <a:solidFill>
                  <a:srgbClr val="0033CC"/>
                </a:solidFill>
                <a:latin typeface="Arial" panose="020B0604020202020204" pitchFamily="34" charset="0"/>
                <a:ea typeface="宋体" panose="02010600030101010101" pitchFamily="2" charset="-122"/>
              </a:rPr>
              <a:t>图</a:t>
            </a:r>
            <a:r>
              <a:rPr lang="en-US" altLang="zh-CN" sz="1800" dirty="0">
                <a:solidFill>
                  <a:srgbClr val="0033CC"/>
                </a:solidFill>
                <a:latin typeface="Arial" panose="020B0604020202020204" pitchFamily="34" charset="0"/>
                <a:ea typeface="宋体" panose="02010600030101010101" pitchFamily="2" charset="-122"/>
              </a:rPr>
              <a:t>1-4</a:t>
            </a:r>
            <a:r>
              <a:rPr lang="zh-CN" altLang="zh-CN" sz="1800" dirty="0">
                <a:solidFill>
                  <a:srgbClr val="0033CC"/>
                </a:solidFill>
                <a:latin typeface="Arial" panose="020B0604020202020204" pitchFamily="34" charset="0"/>
                <a:ea typeface="宋体" panose="02010600030101010101" pitchFamily="2" charset="-122"/>
              </a:rPr>
              <a:t>2 选择File-based Libraries Search...</a:t>
            </a:r>
          </a:p>
        </p:txBody>
      </p:sp>
    </p:spTree>
    <p:extLst>
      <p:ext uri="{BB962C8B-B14F-4D97-AF65-F5344CB8AC3E}">
        <p14:creationId xmlns:p14="http://schemas.microsoft.com/office/powerpoint/2010/main" val="300183146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rrowheads="1"/>
          </p:cNvSpPr>
          <p:nvPr>
            <p:ph type="title" idx="4294967295"/>
          </p:nvPr>
        </p:nvSpPr>
        <p:spPr>
          <a:xfrm>
            <a:off x="1490663" y="405458"/>
            <a:ext cx="8543925" cy="648072"/>
          </a:xfrm>
          <a:prstGeom prst="rect">
            <a:avLst/>
          </a:prstGeom>
        </p:spPr>
        <p:txBody>
          <a:bodyPr/>
          <a:lstStyle/>
          <a:p>
            <a:pPr algn="l">
              <a:spcBef>
                <a:spcPct val="20000"/>
              </a:spcBef>
              <a:defRPr/>
            </a:pPr>
            <a:r>
              <a:rPr lang="en-US" altLang="zh-CN" sz="2800" b="1" dirty="0">
                <a:solidFill>
                  <a:srgbClr val="0033CC"/>
                </a:solidFill>
                <a:latin typeface="Arial Narrow" panose="020B0606020202030204" pitchFamily="34" charset="0"/>
                <a:ea typeface="+mn-ea"/>
                <a:cs typeface="+mn-cs"/>
              </a:rPr>
              <a:t>5</a:t>
            </a:r>
            <a:r>
              <a:rPr lang="en-US" altLang="zh-CN" sz="2800" b="1" dirty="0" smtClean="0">
                <a:solidFill>
                  <a:srgbClr val="0033CC"/>
                </a:solidFill>
                <a:latin typeface="Arial Narrow" panose="020B0606020202030204" pitchFamily="34" charset="0"/>
                <a:ea typeface="+mn-ea"/>
                <a:cs typeface="+mn-cs"/>
              </a:rPr>
              <a:t>.</a:t>
            </a:r>
            <a:r>
              <a:rPr lang="zh-CN" altLang="en-US" sz="2800" b="1" dirty="0">
                <a:solidFill>
                  <a:srgbClr val="0033CC"/>
                </a:solidFill>
                <a:latin typeface="Arial Narrow" panose="020B0606020202030204" pitchFamily="34" charset="0"/>
                <a:ea typeface="+mn-ea"/>
                <a:cs typeface="+mn-cs"/>
              </a:rPr>
              <a:t>放置三端稳压</a:t>
            </a:r>
            <a:r>
              <a:rPr lang="zh-CN" altLang="en-US" sz="2800" b="1" dirty="0" smtClean="0">
                <a:solidFill>
                  <a:srgbClr val="0033CC"/>
                </a:solidFill>
                <a:latin typeface="Arial Narrow" panose="020B0606020202030204" pitchFamily="34" charset="0"/>
                <a:ea typeface="+mn-ea"/>
                <a:cs typeface="+mn-cs"/>
              </a:rPr>
              <a:t>集成电路（</a:t>
            </a:r>
            <a:r>
              <a:rPr lang="en-US" altLang="zh-CN" sz="2800" b="1" dirty="0" smtClean="0">
                <a:solidFill>
                  <a:srgbClr val="0033CC"/>
                </a:solidFill>
                <a:latin typeface="Arial Narrow" panose="020B0606020202030204" pitchFamily="34" charset="0"/>
                <a:ea typeface="+mn-ea"/>
                <a:cs typeface="+mn-cs"/>
              </a:rPr>
              <a:t>MC7805CT</a:t>
            </a:r>
            <a:r>
              <a:rPr lang="zh-CN" altLang="en-US" sz="2800" b="1" dirty="0" smtClean="0">
                <a:solidFill>
                  <a:srgbClr val="0033CC"/>
                </a:solidFill>
                <a:latin typeface="Arial Narrow" panose="020B0606020202030204" pitchFamily="34" charset="0"/>
                <a:ea typeface="+mn-ea"/>
                <a:cs typeface="+mn-cs"/>
              </a:rPr>
              <a:t>）</a:t>
            </a:r>
            <a:endParaRPr lang="zh-CN" altLang="en-US" sz="2800" b="1" dirty="0">
              <a:solidFill>
                <a:srgbClr val="0033CC"/>
              </a:solidFill>
              <a:latin typeface="Arial Narrow" panose="020B0606020202030204" pitchFamily="34" charset="0"/>
              <a:ea typeface="+mn-ea"/>
              <a:cs typeface="+mn-cs"/>
            </a:endParaRPr>
          </a:p>
        </p:txBody>
      </p:sp>
      <p:sp>
        <p:nvSpPr>
          <p:cNvPr id="4" name="Rectangle 3"/>
          <p:cNvSpPr txBox="1">
            <a:spLocks noRot="1" noChangeArrowheads="1"/>
          </p:cNvSpPr>
          <p:nvPr/>
        </p:nvSpPr>
        <p:spPr>
          <a:xfrm>
            <a:off x="1418655" y="1053530"/>
            <a:ext cx="10081120" cy="5041900"/>
          </a:xfrm>
          <a:prstGeom prst="rect">
            <a:avLst/>
          </a:prstGeom>
        </p:spPr>
        <p:txBody>
          <a:bodyPr/>
          <a:lstStyle>
            <a:lvl1pPr indent="0">
              <a:spcBef>
                <a:spcPct val="20000"/>
              </a:spcBef>
              <a:buFont typeface="Arial" pitchFamily="34" charset="0"/>
              <a:buNone/>
              <a:defRPr>
                <a:solidFill>
                  <a:schemeClr val="accent1"/>
                </a:solidFill>
                <a:latin typeface="微软雅黑" panose="020B0503020204020204" pitchFamily="34" charset="-122"/>
                <a:ea typeface="微软雅黑" panose="020B0503020204020204" pitchFamily="34" charset="-122"/>
              </a:defRPr>
            </a:lvl1pPr>
            <a:lvl2pPr marL="990947" indent="-381133">
              <a:spcBef>
                <a:spcPct val="20000"/>
              </a:spcBef>
              <a:buFont typeface="Arial" pitchFamily="34" charset="0"/>
              <a:buChar char="–"/>
              <a:defRPr sz="3700"/>
            </a:lvl2pPr>
            <a:lvl3pPr marL="1524533" indent="-304907">
              <a:spcBef>
                <a:spcPct val="20000"/>
              </a:spcBef>
              <a:buFont typeface="Arial" pitchFamily="34" charset="0"/>
              <a:buChar char="•"/>
              <a:defRPr sz="3200"/>
            </a:lvl3pPr>
            <a:lvl4pPr marL="2134347" indent="-304907">
              <a:spcBef>
                <a:spcPct val="20000"/>
              </a:spcBef>
              <a:buFont typeface="Arial" pitchFamily="34" charset="0"/>
              <a:buChar char="–"/>
              <a:defRPr sz="2700"/>
            </a:lvl4pPr>
            <a:lvl5pPr marL="2744160" indent="-304907">
              <a:spcBef>
                <a:spcPct val="20000"/>
              </a:spcBef>
              <a:buFont typeface="Arial" pitchFamily="34" charset="0"/>
              <a:buChar char="»"/>
              <a:defRPr sz="2700"/>
            </a:lvl5pPr>
            <a:lvl6pPr marL="3353973" indent="-304907">
              <a:spcBef>
                <a:spcPct val="20000"/>
              </a:spcBef>
              <a:buFont typeface="Arial" pitchFamily="34" charset="0"/>
              <a:buChar char="•"/>
              <a:defRPr sz="2700"/>
            </a:lvl6pPr>
            <a:lvl7pPr marL="3963787" indent="-304907">
              <a:spcBef>
                <a:spcPct val="20000"/>
              </a:spcBef>
              <a:buFont typeface="Arial" pitchFamily="34" charset="0"/>
              <a:buChar char="•"/>
              <a:defRPr sz="2700"/>
            </a:lvl7pPr>
            <a:lvl8pPr marL="4573600" indent="-304907">
              <a:spcBef>
                <a:spcPct val="20000"/>
              </a:spcBef>
              <a:buFont typeface="Arial" pitchFamily="34" charset="0"/>
              <a:buChar char="•"/>
              <a:defRPr sz="2700"/>
            </a:lvl8pPr>
            <a:lvl9pPr marL="5183414" indent="-304907">
              <a:spcBef>
                <a:spcPct val="20000"/>
              </a:spcBef>
              <a:buFont typeface="Arial" pitchFamily="34" charset="0"/>
              <a:buChar char="•"/>
              <a:defRPr sz="2700"/>
            </a:lvl9pPr>
          </a:lstStyle>
          <a:p>
            <a:pPr>
              <a:lnSpc>
                <a:spcPct val="150000"/>
              </a:lnSpc>
            </a:pPr>
            <a:r>
              <a:rPr lang="zh-CN" altLang="en-US" dirty="0">
                <a:solidFill>
                  <a:srgbClr val="0033CC"/>
                </a:solidFill>
              </a:rPr>
              <a:t>弹出“</a:t>
            </a:r>
            <a:r>
              <a:rPr lang="en-US" altLang="zh-CN" dirty="0">
                <a:solidFill>
                  <a:srgbClr val="0033CC"/>
                </a:solidFill>
              </a:rPr>
              <a:t>File-based Libraries Search”</a:t>
            </a:r>
            <a:r>
              <a:rPr lang="zh-CN" altLang="en-US" dirty="0">
                <a:solidFill>
                  <a:srgbClr val="0033CC"/>
                </a:solidFill>
              </a:rPr>
              <a:t>对话框，如图</a:t>
            </a:r>
            <a:r>
              <a:rPr lang="en-US" altLang="zh-CN" dirty="0">
                <a:solidFill>
                  <a:srgbClr val="0033CC"/>
                </a:solidFill>
              </a:rPr>
              <a:t>1-43</a:t>
            </a:r>
            <a:r>
              <a:rPr lang="zh-CN" altLang="en-US" dirty="0">
                <a:solidFill>
                  <a:srgbClr val="0033CC"/>
                </a:solidFill>
              </a:rPr>
              <a:t>所示。</a:t>
            </a:r>
          </a:p>
        </p:txBody>
      </p:sp>
      <p:pic>
        <p:nvPicPr>
          <p:cNvPr id="5" name="图片 4"/>
          <p:cNvPicPr/>
          <p:nvPr/>
        </p:nvPicPr>
        <p:blipFill>
          <a:blip r:embed="rId2"/>
          <a:stretch>
            <a:fillRect/>
          </a:stretch>
        </p:blipFill>
        <p:spPr>
          <a:xfrm>
            <a:off x="3849370" y="1618774"/>
            <a:ext cx="4499610" cy="3622040"/>
          </a:xfrm>
          <a:prstGeom prst="rect">
            <a:avLst/>
          </a:prstGeom>
        </p:spPr>
      </p:pic>
      <p:sp>
        <p:nvSpPr>
          <p:cNvPr id="2" name="矩形 1"/>
          <p:cNvSpPr/>
          <p:nvPr/>
        </p:nvSpPr>
        <p:spPr>
          <a:xfrm>
            <a:off x="2378137" y="5257450"/>
            <a:ext cx="7442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zh-CN" sz="1800" dirty="0">
                <a:solidFill>
                  <a:srgbClr val="0033CC"/>
                </a:solidFill>
                <a:latin typeface="Arial" panose="020B0604020202020204" pitchFamily="34" charset="0"/>
                <a:ea typeface="宋体" panose="02010600030101010101" pitchFamily="2" charset="-122"/>
              </a:rPr>
              <a:t>图</a:t>
            </a:r>
            <a:r>
              <a:rPr lang="en-US" altLang="zh-CN" sz="1800" dirty="0">
                <a:solidFill>
                  <a:srgbClr val="0033CC"/>
                </a:solidFill>
                <a:latin typeface="Arial" panose="020B0604020202020204" pitchFamily="34" charset="0"/>
                <a:ea typeface="宋体" panose="02010600030101010101" pitchFamily="2" charset="-122"/>
              </a:rPr>
              <a:t>1-4</a:t>
            </a:r>
            <a:r>
              <a:rPr lang="zh-CN" altLang="zh-CN" sz="1800" dirty="0">
                <a:solidFill>
                  <a:srgbClr val="0033CC"/>
                </a:solidFill>
                <a:latin typeface="Arial" panose="020B0604020202020204" pitchFamily="34" charset="0"/>
                <a:ea typeface="宋体" panose="02010600030101010101" pitchFamily="2" charset="-122"/>
              </a:rPr>
              <a:t>3 “File-based Libraries Search”对话框</a:t>
            </a:r>
          </a:p>
        </p:txBody>
      </p:sp>
    </p:spTree>
    <p:extLst>
      <p:ext uri="{BB962C8B-B14F-4D97-AF65-F5344CB8AC3E}">
        <p14:creationId xmlns:p14="http://schemas.microsoft.com/office/powerpoint/2010/main" val="146938833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body" idx="4294967295"/>
          </p:nvPr>
        </p:nvSpPr>
        <p:spPr>
          <a:xfrm>
            <a:off x="1562671" y="1063913"/>
            <a:ext cx="9649072" cy="2653913"/>
          </a:xfrm>
          <a:prstGeom prst="rect">
            <a:avLst/>
          </a:prstGeom>
        </p:spPr>
        <p:txBody>
          <a:bodyPr/>
          <a:lstStyle/>
          <a:p>
            <a:pPr marL="0" indent="0">
              <a:lnSpc>
                <a:spcPct val="150000"/>
              </a:lnSpc>
              <a:buNone/>
            </a:pPr>
            <a:r>
              <a:rPr lang="zh-CN" altLang="en-US" sz="2400" noProof="1" smtClean="0">
                <a:solidFill>
                  <a:srgbClr val="0033CC"/>
                </a:solidFill>
                <a:latin typeface="微软雅黑" panose="020B0503020204020204" pitchFamily="34" charset="-122"/>
                <a:ea typeface="微软雅黑" panose="020B0503020204020204" pitchFamily="34" charset="-122"/>
              </a:rPr>
              <a:t>（</a:t>
            </a:r>
            <a:r>
              <a:rPr lang="en-US" altLang="zh-CN" sz="2400" noProof="1" smtClean="0">
                <a:solidFill>
                  <a:srgbClr val="0033CC"/>
                </a:solidFill>
                <a:latin typeface="微软雅黑" panose="020B0503020204020204" pitchFamily="34" charset="-122"/>
                <a:ea typeface="微软雅黑" panose="020B0503020204020204" pitchFamily="34" charset="-122"/>
              </a:rPr>
              <a:t>3</a:t>
            </a:r>
            <a:r>
              <a:rPr lang="zh-CN" altLang="en-US" sz="2400" noProof="1">
                <a:solidFill>
                  <a:srgbClr val="0033CC"/>
                </a:solidFill>
                <a:latin typeface="微软雅黑" panose="020B0503020204020204" pitchFamily="34" charset="-122"/>
                <a:ea typeface="微软雅黑" panose="020B0503020204020204" pitchFamily="34" charset="-122"/>
              </a:rPr>
              <a:t>）对于本例必须确认“</a:t>
            </a:r>
            <a:r>
              <a:rPr lang="en-US" altLang="zh-CN" sz="2400" noProof="1">
                <a:solidFill>
                  <a:srgbClr val="0033CC"/>
                </a:solidFill>
                <a:latin typeface="微软雅黑" panose="020B0503020204020204" pitchFamily="34" charset="-122"/>
                <a:ea typeface="微软雅黑" panose="020B0503020204020204" pitchFamily="34" charset="-122"/>
              </a:rPr>
              <a:t>Scope”</a:t>
            </a:r>
            <a:r>
              <a:rPr lang="zh-CN" altLang="en-US" sz="2400" noProof="1">
                <a:solidFill>
                  <a:srgbClr val="0033CC"/>
                </a:solidFill>
                <a:latin typeface="微软雅黑" panose="020B0503020204020204" pitchFamily="34" charset="-122"/>
                <a:ea typeface="微软雅黑" panose="020B0503020204020204" pitchFamily="34" charset="-122"/>
              </a:rPr>
              <a:t>设置中，“</a:t>
            </a:r>
            <a:r>
              <a:rPr lang="en-US" altLang="zh-CN" sz="2400" noProof="1">
                <a:solidFill>
                  <a:srgbClr val="0033CC"/>
                </a:solidFill>
                <a:latin typeface="微软雅黑" panose="020B0503020204020204" pitchFamily="34" charset="-122"/>
                <a:ea typeface="微软雅黑" panose="020B0503020204020204" pitchFamily="34" charset="-122"/>
              </a:rPr>
              <a:t>Search in”</a:t>
            </a:r>
            <a:r>
              <a:rPr lang="zh-CN" altLang="en-US" sz="2400" noProof="1">
                <a:solidFill>
                  <a:srgbClr val="0033CC"/>
                </a:solidFill>
                <a:latin typeface="微软雅黑" panose="020B0503020204020204" pitchFamily="34" charset="-122"/>
                <a:ea typeface="微软雅黑" panose="020B0503020204020204" pitchFamily="34" charset="-122"/>
              </a:rPr>
              <a:t>选择为“</a:t>
            </a:r>
            <a:r>
              <a:rPr lang="en-US" altLang="zh-CN" sz="2400" noProof="1">
                <a:solidFill>
                  <a:srgbClr val="0033CC"/>
                </a:solidFill>
                <a:latin typeface="微软雅黑" panose="020B0503020204020204" pitchFamily="34" charset="-122"/>
                <a:ea typeface="微软雅黑" panose="020B0503020204020204" pitchFamily="34" charset="-122"/>
              </a:rPr>
              <a:t>Components”</a:t>
            </a:r>
            <a:r>
              <a:rPr lang="zh-CN" altLang="en-US" sz="2400" noProof="1">
                <a:solidFill>
                  <a:srgbClr val="0033CC"/>
                </a:solidFill>
                <a:latin typeface="微软雅黑" panose="020B0503020204020204" pitchFamily="34" charset="-122"/>
                <a:ea typeface="微软雅黑" panose="020B0503020204020204" pitchFamily="34" charset="-122"/>
              </a:rPr>
              <a:t>（对于库搜索存在不同的情况，使用不同的选项）。必须确保“</a:t>
            </a:r>
            <a:r>
              <a:rPr lang="en-US" altLang="zh-CN" sz="2400" noProof="1">
                <a:solidFill>
                  <a:srgbClr val="0033CC"/>
                </a:solidFill>
                <a:latin typeface="微软雅黑" panose="020B0503020204020204" pitchFamily="34" charset="-122"/>
                <a:ea typeface="微软雅黑" panose="020B0503020204020204" pitchFamily="34" charset="-122"/>
              </a:rPr>
              <a:t>Scope”</a:t>
            </a:r>
            <a:r>
              <a:rPr lang="zh-CN" altLang="en-US" sz="2400" noProof="1">
                <a:solidFill>
                  <a:srgbClr val="0033CC"/>
                </a:solidFill>
                <a:latin typeface="微软雅黑" panose="020B0503020204020204" pitchFamily="34" charset="-122"/>
                <a:ea typeface="微软雅黑" panose="020B0503020204020204" pitchFamily="34" charset="-122"/>
              </a:rPr>
              <a:t>设置中，选择“</a:t>
            </a:r>
            <a:r>
              <a:rPr lang="en-US" altLang="zh-CN" sz="2400" noProof="1">
                <a:solidFill>
                  <a:srgbClr val="0033CC"/>
                </a:solidFill>
                <a:latin typeface="微软雅黑" panose="020B0503020204020204" pitchFamily="34" charset="-122"/>
                <a:ea typeface="微软雅黑" panose="020B0503020204020204" pitchFamily="34" charset="-122"/>
              </a:rPr>
              <a:t>Libraries on Path”</a:t>
            </a:r>
            <a:r>
              <a:rPr lang="zh-CN" altLang="en-US" sz="2400" noProof="1">
                <a:solidFill>
                  <a:srgbClr val="0033CC"/>
                </a:solidFill>
                <a:latin typeface="微软雅黑" panose="020B0503020204020204" pitchFamily="34" charset="-122"/>
                <a:ea typeface="微软雅黑" panose="020B0503020204020204" pitchFamily="34" charset="-122"/>
              </a:rPr>
              <a:t>单选按钮，并且“</a:t>
            </a:r>
            <a:r>
              <a:rPr lang="en-US" altLang="zh-CN" sz="2400" noProof="1">
                <a:solidFill>
                  <a:srgbClr val="0033CC"/>
                </a:solidFill>
                <a:latin typeface="微软雅黑" panose="020B0503020204020204" pitchFamily="34" charset="-122"/>
                <a:ea typeface="微软雅黑" panose="020B0503020204020204" pitchFamily="34" charset="-122"/>
              </a:rPr>
              <a:t>Path”</a:t>
            </a:r>
            <a:r>
              <a:rPr lang="zh-CN" altLang="en-US" sz="2400" noProof="1">
                <a:solidFill>
                  <a:srgbClr val="0033CC"/>
                </a:solidFill>
                <a:latin typeface="微软雅黑" panose="020B0503020204020204" pitchFamily="34" charset="-122"/>
                <a:ea typeface="微软雅黑" panose="020B0503020204020204" pitchFamily="34" charset="-122"/>
              </a:rPr>
              <a:t>包含了正确的连接到库的路径。</a:t>
            </a:r>
          </a:p>
          <a:p>
            <a:pPr marL="0" indent="0">
              <a:lnSpc>
                <a:spcPct val="150000"/>
              </a:lnSpc>
              <a:buNone/>
            </a:pPr>
            <a:r>
              <a:rPr lang="zh-CN" altLang="en-US" sz="2400" noProof="1">
                <a:solidFill>
                  <a:srgbClr val="0033CC"/>
                </a:solidFill>
                <a:latin typeface="微软雅黑" panose="020B0503020204020204" pitchFamily="34" charset="-122"/>
                <a:ea typeface="微软雅黑" panose="020B0503020204020204" pitchFamily="34" charset="-122"/>
              </a:rPr>
              <a:t>如果用户接受安装过程中的默认目录，路径中会显示</a:t>
            </a:r>
            <a:r>
              <a:rPr lang="en-US" altLang="zh-CN" sz="2400" noProof="1">
                <a:solidFill>
                  <a:srgbClr val="0033CC"/>
                </a:solidFill>
                <a:latin typeface="微软雅黑" panose="020B0503020204020204" pitchFamily="34" charset="-122"/>
                <a:ea typeface="微软雅黑" panose="020B0503020204020204" pitchFamily="34" charset="-122"/>
              </a:rPr>
              <a:t>C:\Program Files\Altium\AD22\Library</a:t>
            </a:r>
            <a:r>
              <a:rPr lang="zh-CN" altLang="en-US" sz="2400" noProof="1">
                <a:solidFill>
                  <a:srgbClr val="0033CC"/>
                </a:solidFill>
                <a:latin typeface="微软雅黑" panose="020B0503020204020204" pitchFamily="34" charset="-122"/>
                <a:ea typeface="微软雅黑" panose="020B0503020204020204" pitchFamily="34" charset="-122"/>
              </a:rPr>
              <a:t>。可以通过单击文件浏览按钮来改变库文件夹的路径。还需要确保已经选中“</a:t>
            </a:r>
            <a:r>
              <a:rPr lang="en-US" altLang="zh-CN" sz="2400" noProof="1">
                <a:solidFill>
                  <a:srgbClr val="0033CC"/>
                </a:solidFill>
                <a:latin typeface="微软雅黑" panose="020B0503020204020204" pitchFamily="34" charset="-122"/>
                <a:ea typeface="微软雅黑" panose="020B0503020204020204" pitchFamily="34" charset="-122"/>
              </a:rPr>
              <a:t>Include Subdirectories“</a:t>
            </a:r>
            <a:r>
              <a:rPr lang="zh-CN" altLang="en-US" sz="2400" noProof="1">
                <a:solidFill>
                  <a:srgbClr val="0033CC"/>
                </a:solidFill>
                <a:latin typeface="微软雅黑" panose="020B0503020204020204" pitchFamily="34" charset="-122"/>
                <a:ea typeface="微软雅黑" panose="020B0503020204020204" pitchFamily="34" charset="-122"/>
              </a:rPr>
              <a:t>复选框。</a:t>
            </a:r>
          </a:p>
        </p:txBody>
      </p:sp>
    </p:spTree>
    <p:extLst>
      <p:ext uri="{BB962C8B-B14F-4D97-AF65-F5344CB8AC3E}">
        <p14:creationId xmlns:p14="http://schemas.microsoft.com/office/powerpoint/2010/main" val="353837611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45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utoShape 3"/>
          <p:cNvSpPr>
            <a:spLocks noChangeArrowheads="1"/>
          </p:cNvSpPr>
          <p:nvPr/>
        </p:nvSpPr>
        <p:spPr bwMode="gray">
          <a:xfrm>
            <a:off x="3377572" y="4141160"/>
            <a:ext cx="5459088" cy="1305227"/>
          </a:xfrm>
          <a:prstGeom prst="roundRect">
            <a:avLst>
              <a:gd name="adj" fmla="val 11505"/>
            </a:avLst>
          </a:prstGeom>
          <a:gradFill rotWithShape="1">
            <a:gsLst>
              <a:gs pos="0">
                <a:srgbClr val="703DFF"/>
              </a:gs>
              <a:gs pos="100000">
                <a:srgbClr val="703DFF">
                  <a:gamma/>
                  <a:shade val="46275"/>
                  <a:invGamma/>
                  <a:alpha val="0"/>
                </a:srgbClr>
              </a:gs>
            </a:gsLst>
            <a:lin ang="0" scaled="1"/>
          </a:gradFill>
          <a:ln>
            <a:noFill/>
          </a:ln>
          <a:effectLst/>
          <a:extLst/>
        </p:spPr>
        <p:txBody>
          <a:bodyPr wrap="none" anchor="ctr"/>
          <a:lstStyle/>
          <a:p>
            <a:pPr>
              <a:defRPr/>
            </a:pPr>
            <a:endParaRPr lang="zh-CN" altLang="en-US" sz="4401" ker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AutoShape 4"/>
          <p:cNvSpPr>
            <a:spLocks noChangeArrowheads="1"/>
          </p:cNvSpPr>
          <p:nvPr/>
        </p:nvSpPr>
        <p:spPr bwMode="gray">
          <a:xfrm>
            <a:off x="4257249" y="4587351"/>
            <a:ext cx="376325" cy="344567"/>
          </a:xfrm>
          <a:prstGeom prst="rightArrow">
            <a:avLst>
              <a:gd name="adj1" fmla="val 50000"/>
              <a:gd name="adj2" fmla="val 45507"/>
            </a:avLst>
          </a:prstGeom>
          <a:solidFill>
            <a:srgbClr val="FEFEFE"/>
          </a:solidFill>
          <a:ln w="9525">
            <a:noFill/>
            <a:miter lim="800000"/>
            <a:headEnd/>
            <a:tailEnd/>
          </a:ln>
        </p:spPr>
        <p:txBody>
          <a:bodyPr wrap="none" anchor="ctr"/>
          <a:lstStyle/>
          <a:p>
            <a:pPr algn="l">
              <a:defRPr/>
            </a:pPr>
            <a:endParaRPr lang="zh-CN" altLang="en-US" sz="4401">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AutoShape 5"/>
          <p:cNvSpPr>
            <a:spLocks noChangeArrowheads="1"/>
          </p:cNvSpPr>
          <p:nvPr/>
        </p:nvSpPr>
        <p:spPr bwMode="gray">
          <a:xfrm>
            <a:off x="3377572" y="2149974"/>
            <a:ext cx="5459088" cy="1305227"/>
          </a:xfrm>
          <a:prstGeom prst="roundRect">
            <a:avLst>
              <a:gd name="adj" fmla="val 11505"/>
            </a:avLst>
          </a:prstGeom>
          <a:gradFill rotWithShape="1">
            <a:gsLst>
              <a:gs pos="0">
                <a:srgbClr val="00B200">
                  <a:alpha val="80000"/>
                </a:srgbClr>
              </a:gs>
              <a:gs pos="100000">
                <a:srgbClr val="00B200">
                  <a:gamma/>
                  <a:shade val="46275"/>
                  <a:invGamma/>
                  <a:alpha val="0"/>
                </a:srgbClr>
              </a:gs>
            </a:gsLst>
            <a:lin ang="0" scaled="1"/>
          </a:gradFill>
          <a:ln>
            <a:noFill/>
          </a:ln>
          <a:effectLst/>
          <a:extLst/>
        </p:spPr>
        <p:txBody>
          <a:bodyPr wrap="none" anchor="ct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4" name="AutoShape 6"/>
          <p:cNvSpPr>
            <a:spLocks noChangeArrowheads="1"/>
          </p:cNvSpPr>
          <p:nvPr/>
        </p:nvSpPr>
        <p:spPr bwMode="gray">
          <a:xfrm>
            <a:off x="4238194" y="2596165"/>
            <a:ext cx="376325" cy="344567"/>
          </a:xfrm>
          <a:prstGeom prst="rightArrow">
            <a:avLst>
              <a:gd name="adj1" fmla="val 50000"/>
              <a:gd name="adj2" fmla="val 45507"/>
            </a:avLst>
          </a:prstGeom>
          <a:solidFill>
            <a:srgbClr val="FEFEFE"/>
          </a:solidFill>
          <a:ln w="9525">
            <a:noFill/>
            <a:miter lim="800000"/>
            <a:headEnd/>
            <a:tailEnd/>
          </a:ln>
        </p:spPr>
        <p:txBody>
          <a:bodyPr wrap="none" anchor="ctr"/>
          <a:lstStyle/>
          <a:p>
            <a:pPr algn="l">
              <a:defRPr/>
            </a:pPr>
            <a:endParaRPr lang="zh-CN" altLang="en-US" sz="4401">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AutoShape 7"/>
          <p:cNvSpPr>
            <a:spLocks noChangeArrowheads="1"/>
          </p:cNvSpPr>
          <p:nvPr/>
        </p:nvSpPr>
        <p:spPr bwMode="gray">
          <a:xfrm>
            <a:off x="2794825" y="2134095"/>
            <a:ext cx="1629152" cy="1298876"/>
          </a:xfrm>
          <a:prstGeom prst="roundRect">
            <a:avLst>
              <a:gd name="adj" fmla="val 11921"/>
            </a:avLst>
          </a:prstGeom>
          <a:gradFill rotWithShape="1">
            <a:gsLst>
              <a:gs pos="0">
                <a:srgbClr val="00B200"/>
              </a:gs>
              <a:gs pos="100000">
                <a:srgbClr val="00B200">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lgn="ctr">
              <a:defRPr/>
            </a:pPr>
            <a:endParaRPr lang="zh-CN" altLang="en-US" sz="4401" kern="0" dirty="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6" name="Freeform 8"/>
          <p:cNvSpPr>
            <a:spLocks/>
          </p:cNvSpPr>
          <p:nvPr/>
        </p:nvSpPr>
        <p:spPr bwMode="gray">
          <a:xfrm>
            <a:off x="2858338" y="2199199"/>
            <a:ext cx="811400" cy="64943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00B200">
                  <a:gamma/>
                  <a:tint val="48627"/>
                  <a:invGamma/>
                </a:srgbClr>
              </a:gs>
              <a:gs pos="50000">
                <a:srgbClr val="00B200">
                  <a:alpha val="0"/>
                </a:srgbClr>
              </a:gs>
              <a:gs pos="100000">
                <a:srgbClr val="00B200">
                  <a:gamma/>
                  <a:tint val="48627"/>
                  <a:invGamma/>
                </a:srgbClr>
              </a:gs>
            </a:gsLst>
            <a:lin ang="2700000" scaled="1"/>
          </a:gradFill>
          <a:ln>
            <a:noFill/>
          </a:ln>
          <a:extLst/>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7" name="AutoShape 9"/>
          <p:cNvSpPr>
            <a:spLocks noChangeArrowheads="1"/>
          </p:cNvSpPr>
          <p:nvPr/>
        </p:nvSpPr>
        <p:spPr bwMode="gray">
          <a:xfrm>
            <a:off x="2807528" y="4131633"/>
            <a:ext cx="1629152" cy="1298876"/>
          </a:xfrm>
          <a:prstGeom prst="roundRect">
            <a:avLst>
              <a:gd name="adj" fmla="val 11921"/>
            </a:avLst>
          </a:prstGeom>
          <a:gradFill rotWithShape="1">
            <a:gsLst>
              <a:gs pos="0">
                <a:srgbClr val="703DFF"/>
              </a:gs>
              <a:gs pos="100000">
                <a:srgbClr val="703DFF">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8" name="Freeform 10"/>
          <p:cNvSpPr>
            <a:spLocks/>
          </p:cNvSpPr>
          <p:nvPr/>
        </p:nvSpPr>
        <p:spPr bwMode="gray">
          <a:xfrm>
            <a:off x="2861514" y="4196736"/>
            <a:ext cx="811400" cy="64943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703DFF">
                  <a:gamma/>
                  <a:tint val="48627"/>
                  <a:invGamma/>
                </a:srgbClr>
              </a:gs>
              <a:gs pos="50000">
                <a:srgbClr val="703DFF">
                  <a:alpha val="0"/>
                </a:srgbClr>
              </a:gs>
              <a:gs pos="100000">
                <a:srgbClr val="703DFF">
                  <a:gamma/>
                  <a:tint val="48627"/>
                  <a:invGamma/>
                </a:srgbClr>
              </a:gs>
            </a:gsLst>
            <a:lin ang="2700000" scaled="1"/>
          </a:gradFill>
          <a:ln>
            <a:noFill/>
          </a:ln>
          <a:extLst/>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Text Box 11"/>
          <p:cNvSpPr txBox="1">
            <a:spLocks noChangeArrowheads="1"/>
          </p:cNvSpPr>
          <p:nvPr/>
        </p:nvSpPr>
        <p:spPr bwMode="black">
          <a:xfrm>
            <a:off x="4576414" y="2338420"/>
            <a:ext cx="4485288" cy="941796"/>
          </a:xfrm>
          <a:prstGeom prst="rect">
            <a:avLst/>
          </a:prstGeom>
          <a:noFill/>
          <a:ln w="9525" algn="ctr">
            <a:noFill/>
            <a:miter lim="800000"/>
            <a:headEnd/>
            <a:tailEnd/>
          </a:ln>
        </p:spPr>
        <p:txBody>
          <a:bodyPr wrap="square">
            <a:spAutoFit/>
          </a:bodyPr>
          <a:lstStyle/>
          <a:p>
            <a:pPr>
              <a:lnSpc>
                <a:spcPct val="115000"/>
              </a:lnSpc>
              <a:buFont typeface="Wingdings" pitchFamily="2" charset="2"/>
              <a:buChar char="Ø"/>
              <a:defRPr/>
            </a:pPr>
            <a:r>
              <a:rPr lang="zh-CN" altLang="en-US" kern="100" dirty="0">
                <a:solidFill>
                  <a:schemeClr val="tx2">
                    <a:lumMod val="75000"/>
                  </a:schemeClr>
                </a:solidFill>
                <a:latin typeface="微软雅黑" panose="020B0503020204020204" pitchFamily="34" charset="-122"/>
                <a:ea typeface="微软雅黑" panose="020B0503020204020204" pitchFamily="34" charset="-122"/>
                <a:cs typeface="Times New Roman"/>
              </a:rPr>
              <a:t>基于</a:t>
            </a:r>
            <a:r>
              <a:rPr lang="en-US" altLang="zh-CN" kern="100" dirty="0">
                <a:solidFill>
                  <a:schemeClr val="tx2">
                    <a:lumMod val="75000"/>
                  </a:schemeClr>
                </a:solidFill>
                <a:latin typeface="微软雅黑" panose="020B0503020204020204" pitchFamily="34" charset="-122"/>
                <a:ea typeface="微软雅黑" panose="020B0503020204020204" pitchFamily="34" charset="-122"/>
                <a:cs typeface="Times New Roman"/>
              </a:rPr>
              <a:t>Altium Designer</a:t>
            </a:r>
            <a:r>
              <a:rPr lang="zh-CN" altLang="en-US" kern="100" dirty="0">
                <a:solidFill>
                  <a:schemeClr val="tx2">
                    <a:lumMod val="75000"/>
                  </a:schemeClr>
                </a:solidFill>
                <a:latin typeface="微软雅黑" panose="020B0503020204020204" pitchFamily="34" charset="-122"/>
                <a:ea typeface="微软雅黑" panose="020B0503020204020204" pitchFamily="34" charset="-122"/>
                <a:cs typeface="Times New Roman"/>
              </a:rPr>
              <a:t>的电路原理图绘制</a:t>
            </a:r>
          </a:p>
        </p:txBody>
      </p:sp>
      <p:sp>
        <p:nvSpPr>
          <p:cNvPr id="30" name="Text Box 12"/>
          <p:cNvSpPr txBox="1">
            <a:spLocks noChangeArrowheads="1"/>
          </p:cNvSpPr>
          <p:nvPr/>
        </p:nvSpPr>
        <p:spPr bwMode="black">
          <a:xfrm>
            <a:off x="4578793" y="4258661"/>
            <a:ext cx="445238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lr>
                <a:schemeClr val="hlink"/>
              </a:buClr>
              <a:buFont typeface="Wingdings" pitchFamily="2" charset="2"/>
              <a:buChar char="v"/>
              <a:defRPr sz="2800">
                <a:solidFill>
                  <a:schemeClr val="bg2"/>
                </a:solidFill>
                <a:latin typeface="Verdana" pitchFamily="34" charset="0"/>
              </a:defRPr>
            </a:lvl1pPr>
            <a:lvl2pPr marL="742950" indent="-285750" algn="l" eaLnBrk="0" hangingPunct="0">
              <a:spcBef>
                <a:spcPct val="20000"/>
              </a:spcBef>
              <a:buClr>
                <a:schemeClr val="accent1"/>
              </a:buClr>
              <a:buFont typeface="Wingdings" pitchFamily="2" charset="2"/>
              <a:buChar char="§"/>
              <a:defRPr sz="2400">
                <a:solidFill>
                  <a:schemeClr val="bg2"/>
                </a:solidFill>
                <a:latin typeface="Arial" charset="0"/>
              </a:defRPr>
            </a:lvl2pPr>
            <a:lvl3pPr marL="1143000" indent="-228600" algn="l" eaLnBrk="0" hangingPunct="0">
              <a:spcBef>
                <a:spcPct val="20000"/>
              </a:spcBef>
              <a:buClr>
                <a:schemeClr val="tx1"/>
              </a:buClr>
              <a:buChar char="•"/>
              <a:defRPr sz="2200">
                <a:solidFill>
                  <a:schemeClr val="bg2"/>
                </a:solidFill>
                <a:latin typeface="Arial" charset="0"/>
              </a:defRPr>
            </a:lvl3pPr>
            <a:lvl4pPr marL="1600200" indent="-228600" algn="l" eaLnBrk="0" hangingPunct="0">
              <a:spcBef>
                <a:spcPct val="20000"/>
              </a:spcBef>
              <a:buChar char="–"/>
              <a:defRPr sz="2000">
                <a:solidFill>
                  <a:schemeClr val="bg2"/>
                </a:solidFill>
                <a:latin typeface="Arial" charset="0"/>
              </a:defRPr>
            </a:lvl4pPr>
            <a:lvl5pPr marL="2057400" indent="-228600" algn="l" eaLnBrk="0" hangingPunct="0">
              <a:spcBef>
                <a:spcPct val="20000"/>
              </a:spcBef>
              <a:buChar char="»"/>
              <a:defRPr sz="2000">
                <a:solidFill>
                  <a:schemeClr val="bg2"/>
                </a:solidFill>
                <a:latin typeface="Arial" charset="0"/>
              </a:defRPr>
            </a:lvl5pPr>
            <a:lvl6pPr marL="2514600" indent="-228600" eaLnBrk="0" fontAlgn="base" hangingPunct="0">
              <a:spcBef>
                <a:spcPct val="20000"/>
              </a:spcBef>
              <a:spcAft>
                <a:spcPct val="0"/>
              </a:spcAft>
              <a:buChar char="»"/>
              <a:defRPr sz="2000">
                <a:solidFill>
                  <a:schemeClr val="bg2"/>
                </a:solidFill>
                <a:latin typeface="Arial" charset="0"/>
              </a:defRPr>
            </a:lvl6pPr>
            <a:lvl7pPr marL="2971800" indent="-228600" eaLnBrk="0" fontAlgn="base" hangingPunct="0">
              <a:spcBef>
                <a:spcPct val="20000"/>
              </a:spcBef>
              <a:spcAft>
                <a:spcPct val="0"/>
              </a:spcAft>
              <a:buChar char="»"/>
              <a:defRPr sz="2000">
                <a:solidFill>
                  <a:schemeClr val="bg2"/>
                </a:solidFill>
                <a:latin typeface="Arial" charset="0"/>
              </a:defRPr>
            </a:lvl7pPr>
            <a:lvl8pPr marL="3429000" indent="-228600" eaLnBrk="0" fontAlgn="base" hangingPunct="0">
              <a:spcBef>
                <a:spcPct val="20000"/>
              </a:spcBef>
              <a:spcAft>
                <a:spcPct val="0"/>
              </a:spcAft>
              <a:buChar char="»"/>
              <a:defRPr sz="2000">
                <a:solidFill>
                  <a:schemeClr val="bg2"/>
                </a:solidFill>
                <a:latin typeface="Arial" charset="0"/>
              </a:defRPr>
            </a:lvl8pPr>
            <a:lvl9pPr marL="3886200" indent="-228600" eaLnBrk="0" fontAlgn="base" hangingPunct="0">
              <a:spcBef>
                <a:spcPct val="20000"/>
              </a:spcBef>
              <a:spcAft>
                <a:spcPct val="0"/>
              </a:spcAft>
              <a:buChar char="»"/>
              <a:defRPr sz="2000">
                <a:solidFill>
                  <a:schemeClr val="bg2"/>
                </a:solidFill>
                <a:latin typeface="Arial" charset="0"/>
              </a:defRPr>
            </a:lvl9pPr>
          </a:lstStyle>
          <a:p>
            <a:pPr eaLnBrk="1" hangingPunct="1">
              <a:spcBef>
                <a:spcPct val="0"/>
              </a:spcBef>
              <a:buClrTx/>
              <a:buFont typeface="Wingdings" pitchFamily="2" charset="2"/>
              <a:buChar char="Ø"/>
            </a:pPr>
            <a:r>
              <a:rPr lang="zh-CN" altLang="en-US" sz="2400" dirty="0">
                <a:solidFill>
                  <a:srgbClr val="C00000"/>
                </a:solidFill>
                <a:latin typeface="微软雅黑" panose="020B0503020204020204" pitchFamily="34" charset="-122"/>
                <a:ea typeface="微软雅黑" panose="020B0503020204020204" pitchFamily="34" charset="-122"/>
              </a:rPr>
              <a:t>绘制电路原理图。</a:t>
            </a:r>
          </a:p>
          <a:p>
            <a:pPr eaLnBrk="1" hangingPunct="1">
              <a:spcBef>
                <a:spcPct val="0"/>
              </a:spcBef>
              <a:buClrTx/>
              <a:buFont typeface="Wingdings" pitchFamily="2" charset="2"/>
              <a:buChar char="Ø"/>
            </a:pPr>
            <a:r>
              <a:rPr lang="zh-CN" altLang="en-US" sz="2400" dirty="0">
                <a:solidFill>
                  <a:srgbClr val="C00000"/>
                </a:solidFill>
                <a:latin typeface="微软雅黑" panose="020B0503020204020204" pitchFamily="34" charset="-122"/>
                <a:ea typeface="微软雅黑" panose="020B0503020204020204" pitchFamily="34" charset="-122"/>
              </a:rPr>
              <a:t>检查设计电路图中的错误。</a:t>
            </a:r>
          </a:p>
        </p:txBody>
      </p:sp>
      <p:sp>
        <p:nvSpPr>
          <p:cNvPr id="31" name="Text Box 13"/>
          <p:cNvSpPr txBox="1">
            <a:spLocks noChangeArrowheads="1"/>
          </p:cNvSpPr>
          <p:nvPr/>
        </p:nvSpPr>
        <p:spPr bwMode="white">
          <a:xfrm>
            <a:off x="2785298" y="2218252"/>
            <a:ext cx="1673612" cy="1016235"/>
          </a:xfrm>
          <a:prstGeom prst="rect">
            <a:avLst/>
          </a:prstGeom>
          <a:noFill/>
          <a:ln w="9525" algn="ctr">
            <a:noFill/>
            <a:miter lim="800000"/>
            <a:headEnd/>
            <a:tailEnd/>
          </a:ln>
        </p:spPr>
        <p:txBody>
          <a:bodyPr>
            <a:spAutoFit/>
          </a:bodyPr>
          <a:lstStyle/>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dirty="0" smtClean="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  习</a:t>
            </a:r>
            <a:endParaRPr lang="en-US" altLang="zh-CN"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重  点</a:t>
            </a:r>
          </a:p>
        </p:txBody>
      </p:sp>
      <p:sp>
        <p:nvSpPr>
          <p:cNvPr id="32" name="Text Box 14"/>
          <p:cNvSpPr txBox="1">
            <a:spLocks noChangeArrowheads="1"/>
          </p:cNvSpPr>
          <p:nvPr/>
        </p:nvSpPr>
        <p:spPr bwMode="white">
          <a:xfrm>
            <a:off x="2775771" y="4258661"/>
            <a:ext cx="1673612" cy="1016235"/>
          </a:xfrm>
          <a:prstGeom prst="rect">
            <a:avLst/>
          </a:prstGeom>
          <a:noFill/>
          <a:ln w="9525" algn="ctr">
            <a:noFill/>
            <a:miter lim="800000"/>
            <a:headEnd/>
            <a:tailEnd/>
          </a:ln>
        </p:spPr>
        <p:txBody>
          <a:bodyPr>
            <a:spAutoFit/>
          </a:bodyPr>
          <a:lstStyle/>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dirty="0" smtClean="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  习</a:t>
            </a:r>
            <a:endParaRPr lang="en-US" altLang="zh-CN"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难  点</a:t>
            </a:r>
          </a:p>
        </p:txBody>
      </p:sp>
      <p:sp>
        <p:nvSpPr>
          <p:cNvPr id="33" name="Freeform 15"/>
          <p:cNvSpPr>
            <a:spLocks/>
          </p:cNvSpPr>
          <p:nvPr/>
        </p:nvSpPr>
        <p:spPr bwMode="gray">
          <a:xfrm>
            <a:off x="2642388" y="2708904"/>
            <a:ext cx="2019767"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00B200">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4" name="Freeform 16"/>
          <p:cNvSpPr>
            <a:spLocks/>
          </p:cNvSpPr>
          <p:nvPr/>
        </p:nvSpPr>
        <p:spPr bwMode="gray">
          <a:xfrm rot="10800000">
            <a:off x="7323422" y="1989600"/>
            <a:ext cx="1924495"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00B200">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5" name="Freeform 17"/>
          <p:cNvSpPr>
            <a:spLocks/>
          </p:cNvSpPr>
          <p:nvPr/>
        </p:nvSpPr>
        <p:spPr bwMode="gray">
          <a:xfrm>
            <a:off x="2642388" y="4654042"/>
            <a:ext cx="2019767"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FFEF66">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Freeform 18"/>
          <p:cNvSpPr>
            <a:spLocks/>
          </p:cNvSpPr>
          <p:nvPr/>
        </p:nvSpPr>
        <p:spPr bwMode="gray">
          <a:xfrm rot="10800000">
            <a:off x="7301191" y="3983962"/>
            <a:ext cx="1924495"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FFEF66">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矩形 18"/>
          <p:cNvSpPr/>
          <p:nvPr/>
        </p:nvSpPr>
        <p:spPr>
          <a:xfrm>
            <a:off x="1555877" y="333450"/>
            <a:ext cx="3416321" cy="646331"/>
          </a:xfrm>
          <a:prstGeom prst="rect">
            <a:avLst/>
          </a:prstGeom>
        </p:spPr>
        <p:txBody>
          <a:bodyPr wrap="none">
            <a:spAutoFit/>
          </a:bodyPr>
          <a:lstStyle/>
          <a:p>
            <a:pPr algn="ctr"/>
            <a:r>
              <a:rPr lang="zh-CN" altLang="en-US" sz="3600" b="1" dirty="0" smtClean="0">
                <a:solidFill>
                  <a:schemeClr val="accent1"/>
                </a:solidFill>
                <a:latin typeface="微软雅黑" pitchFamily="34" charset="-122"/>
                <a:ea typeface="微软雅黑" pitchFamily="34" charset="-122"/>
              </a:rPr>
              <a:t>学习重点及难点</a:t>
            </a:r>
            <a:endParaRPr lang="zh-CN" altLang="en-US" sz="36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45672560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checkerboard(across)">
                                      <p:cBhvr>
                                        <p:cTn id="7" dur="500"/>
                                        <p:tgtEl>
                                          <p:spTgt spid="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checkerboard(across)">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body" idx="4294967295"/>
          </p:nvPr>
        </p:nvSpPr>
        <p:spPr>
          <a:xfrm>
            <a:off x="1562671" y="1063913"/>
            <a:ext cx="9649072" cy="1800225"/>
          </a:xfrm>
          <a:prstGeom prst="rect">
            <a:avLst/>
          </a:prstGeom>
        </p:spPr>
        <p:txBody>
          <a:bodyPr/>
          <a:lstStyle/>
          <a:p>
            <a:pPr marL="0" indent="0">
              <a:buNone/>
            </a:pPr>
            <a:r>
              <a:rPr lang="zh-CN" altLang="en-US" sz="2400" noProof="1">
                <a:solidFill>
                  <a:srgbClr val="0033CC"/>
                </a:solidFill>
                <a:latin typeface="微软雅黑" panose="020B0503020204020204" pitchFamily="34" charset="-122"/>
                <a:ea typeface="微软雅黑" panose="020B0503020204020204" pitchFamily="34" charset="-122"/>
              </a:rPr>
              <a:t>（</a:t>
            </a:r>
            <a:r>
              <a:rPr lang="zh-CN" altLang="zh-CN" sz="2400" noProof="1">
                <a:solidFill>
                  <a:srgbClr val="0033CC"/>
                </a:solidFill>
                <a:latin typeface="微软雅黑" panose="020B0503020204020204" pitchFamily="34" charset="-122"/>
                <a:ea typeface="微软雅黑" panose="020B0503020204020204" pitchFamily="34" charset="-122"/>
              </a:rPr>
              <a:t>4</a:t>
            </a:r>
            <a:r>
              <a:rPr lang="zh-CN" altLang="en-US" sz="2400" noProof="1">
                <a:solidFill>
                  <a:srgbClr val="0033CC"/>
                </a:solidFill>
                <a:latin typeface="微软雅黑" panose="020B0503020204020204" pitchFamily="34" charset="-122"/>
                <a:ea typeface="微软雅黑" panose="020B0503020204020204" pitchFamily="34" charset="-122"/>
              </a:rPr>
              <a:t>）在“</a:t>
            </a:r>
            <a:r>
              <a:rPr lang="en-US" altLang="zh-CN" sz="2400" noProof="1">
                <a:solidFill>
                  <a:srgbClr val="0033CC"/>
                </a:solidFill>
                <a:latin typeface="微软雅黑" panose="020B0503020204020204" pitchFamily="34" charset="-122"/>
                <a:ea typeface="微软雅黑" panose="020B0503020204020204" pitchFamily="34" charset="-122"/>
              </a:rPr>
              <a:t>Filters”</a:t>
            </a:r>
            <a:r>
              <a:rPr lang="zh-CN" altLang="en-US" sz="2400" noProof="1">
                <a:solidFill>
                  <a:srgbClr val="0033CC"/>
                </a:solidFill>
                <a:latin typeface="微软雅黑" panose="020B0503020204020204" pitchFamily="34" charset="-122"/>
                <a:ea typeface="微软雅黑" panose="020B0503020204020204" pitchFamily="34" charset="-122"/>
              </a:rPr>
              <a:t>的“</a:t>
            </a:r>
            <a:r>
              <a:rPr lang="en-US" altLang="zh-CN" sz="2400" noProof="1">
                <a:solidFill>
                  <a:srgbClr val="0033CC"/>
                </a:solidFill>
                <a:latin typeface="微软雅黑" panose="020B0503020204020204" pitchFamily="34" charset="-122"/>
                <a:ea typeface="微软雅黑" panose="020B0503020204020204" pitchFamily="34" charset="-122"/>
              </a:rPr>
              <a:t>Field”</a:t>
            </a:r>
            <a:r>
              <a:rPr lang="zh-CN" altLang="en-US" sz="2400" noProof="1">
                <a:solidFill>
                  <a:srgbClr val="0033CC"/>
                </a:solidFill>
                <a:latin typeface="微软雅黑" panose="020B0503020204020204" pitchFamily="34" charset="-122"/>
                <a:ea typeface="微软雅黑" panose="020B0503020204020204" pitchFamily="34" charset="-122"/>
              </a:rPr>
              <a:t>列的第</a:t>
            </a:r>
            <a:r>
              <a:rPr lang="en-US" altLang="zh-CN" sz="2400" noProof="1">
                <a:solidFill>
                  <a:srgbClr val="0033CC"/>
                </a:solidFill>
                <a:latin typeface="微软雅黑" panose="020B0503020204020204" pitchFamily="34" charset="-122"/>
                <a:ea typeface="微软雅黑" panose="020B0503020204020204" pitchFamily="34" charset="-122"/>
              </a:rPr>
              <a:t>1</a:t>
            </a:r>
            <a:r>
              <a:rPr lang="zh-CN" altLang="en-US" sz="2400" noProof="1">
                <a:solidFill>
                  <a:srgbClr val="0033CC"/>
                </a:solidFill>
                <a:latin typeface="微软雅黑" panose="020B0503020204020204" pitchFamily="34" charset="-122"/>
                <a:ea typeface="微软雅黑" panose="020B0503020204020204" pitchFamily="34" charset="-122"/>
              </a:rPr>
              <a:t>行选“</a:t>
            </a:r>
            <a:r>
              <a:rPr lang="en-US" altLang="zh-CN" sz="2400" noProof="1">
                <a:solidFill>
                  <a:srgbClr val="0033CC"/>
                </a:solidFill>
                <a:latin typeface="微软雅黑" panose="020B0503020204020204" pitchFamily="34" charset="-122"/>
                <a:ea typeface="微软雅黑" panose="020B0503020204020204" pitchFamily="34" charset="-122"/>
              </a:rPr>
              <a:t>Name”,“Operator”</a:t>
            </a:r>
            <a:r>
              <a:rPr lang="zh-CN" altLang="en-US" sz="2400" noProof="1">
                <a:solidFill>
                  <a:srgbClr val="0033CC"/>
                </a:solidFill>
                <a:latin typeface="微软雅黑" panose="020B0503020204020204" pitchFamily="34" charset="-122"/>
                <a:ea typeface="微软雅黑" panose="020B0503020204020204" pitchFamily="34" charset="-122"/>
              </a:rPr>
              <a:t>列选“</a:t>
            </a:r>
            <a:r>
              <a:rPr lang="en-US" altLang="zh-CN" sz="2400" noProof="1">
                <a:solidFill>
                  <a:srgbClr val="0033CC"/>
                </a:solidFill>
                <a:latin typeface="微软雅黑" panose="020B0503020204020204" pitchFamily="34" charset="-122"/>
                <a:ea typeface="微软雅黑" panose="020B0503020204020204" pitchFamily="34" charset="-122"/>
              </a:rPr>
              <a:t>Contains”,“Value”</a:t>
            </a:r>
            <a:r>
              <a:rPr lang="zh-CN" altLang="en-US" sz="2400" noProof="1">
                <a:solidFill>
                  <a:srgbClr val="0033CC"/>
                </a:solidFill>
                <a:latin typeface="微软雅黑" panose="020B0503020204020204" pitchFamily="34" charset="-122"/>
                <a:ea typeface="微软雅黑" panose="020B0503020204020204" pitchFamily="34" charset="-122"/>
              </a:rPr>
              <a:t>列输入元件名，如图</a:t>
            </a:r>
            <a:r>
              <a:rPr lang="en-US" altLang="zh-CN" sz="2400" noProof="1">
                <a:solidFill>
                  <a:srgbClr val="0033CC"/>
                </a:solidFill>
                <a:latin typeface="微软雅黑" panose="020B0503020204020204" pitchFamily="34" charset="-122"/>
                <a:ea typeface="微软雅黑" panose="020B0503020204020204" pitchFamily="34" charset="-122"/>
              </a:rPr>
              <a:t>1-44</a:t>
            </a:r>
            <a:r>
              <a:rPr lang="zh-CN" altLang="en-US" sz="2400" noProof="1">
                <a:solidFill>
                  <a:srgbClr val="0033CC"/>
                </a:solidFill>
                <a:latin typeface="微软雅黑" panose="020B0503020204020204" pitchFamily="34" charset="-122"/>
                <a:ea typeface="微软雅黑" panose="020B0503020204020204" pitchFamily="34" charset="-122"/>
              </a:rPr>
              <a:t>所示。</a:t>
            </a:r>
            <a:endParaRPr lang="en-US" altLang="zh-CN" sz="2400" dirty="0">
              <a:solidFill>
                <a:srgbClr val="0033CC"/>
              </a:solidFill>
              <a:latin typeface="微软雅黑" panose="020B0503020204020204" pitchFamily="34" charset="-122"/>
              <a:ea typeface="微软雅黑" panose="020B0503020204020204" pitchFamily="34" charset="-122"/>
            </a:endParaRPr>
          </a:p>
        </p:txBody>
      </p:sp>
      <p:sp>
        <p:nvSpPr>
          <p:cNvPr id="19460" name="Text Box 5"/>
          <p:cNvSpPr txBox="1">
            <a:spLocks noChangeArrowheads="1"/>
          </p:cNvSpPr>
          <p:nvPr/>
        </p:nvSpPr>
        <p:spPr bwMode="auto">
          <a:xfrm>
            <a:off x="4875039" y="6022082"/>
            <a:ext cx="2880392" cy="3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ClrTx/>
              <a:buFontTx/>
              <a:buNone/>
            </a:pPr>
            <a:r>
              <a:rPr kumimoji="0" lang="zh-CN" altLang="en-US" sz="1800" noProof="1" smtClean="0">
                <a:solidFill>
                  <a:srgbClr val="0033CC"/>
                </a:solidFill>
              </a:rPr>
              <a:t>图</a:t>
            </a:r>
            <a:r>
              <a:rPr kumimoji="0" lang="en-US" altLang="zh-CN" sz="1800" noProof="1" smtClean="0">
                <a:solidFill>
                  <a:srgbClr val="0033CC"/>
                </a:solidFill>
              </a:rPr>
              <a:t>1-44 </a:t>
            </a:r>
            <a:r>
              <a:rPr kumimoji="0" lang="zh-CN" altLang="en-US" sz="1800" noProof="1" smtClean="0">
                <a:solidFill>
                  <a:srgbClr val="0033CC"/>
                </a:solidFill>
              </a:rPr>
              <a:t>库</a:t>
            </a:r>
            <a:r>
              <a:rPr kumimoji="0" lang="zh-CN" altLang="en-US" sz="1800" noProof="1">
                <a:solidFill>
                  <a:srgbClr val="0033CC"/>
                </a:solidFill>
              </a:rPr>
              <a:t>搜索对话框</a:t>
            </a:r>
            <a:endParaRPr kumimoji="0" lang="zh-CN" altLang="en-US" sz="1800" dirty="0">
              <a:solidFill>
                <a:srgbClr val="0033CC"/>
              </a:solidFill>
            </a:endParaRPr>
          </a:p>
        </p:txBody>
      </p:sp>
      <p:pic>
        <p:nvPicPr>
          <p:cNvPr id="5" name="图片 4"/>
          <p:cNvPicPr/>
          <p:nvPr/>
        </p:nvPicPr>
        <p:blipFill>
          <a:blip r:embed="rId3"/>
          <a:stretch>
            <a:fillRect/>
          </a:stretch>
        </p:blipFill>
        <p:spPr>
          <a:xfrm>
            <a:off x="3849370" y="1936977"/>
            <a:ext cx="4499610" cy="3623310"/>
          </a:xfrm>
          <a:prstGeom prst="rect">
            <a:avLst/>
          </a:prstGeom>
        </p:spPr>
      </p:pic>
    </p:spTree>
    <p:extLst>
      <p:ext uri="{BB962C8B-B14F-4D97-AF65-F5344CB8AC3E}">
        <p14:creationId xmlns:p14="http://schemas.microsoft.com/office/powerpoint/2010/main" val="154717001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4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uild="p"/>
      <p:bldP spid="1946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1419319" y="981522"/>
            <a:ext cx="10080456" cy="1325563"/>
          </a:xfrm>
          <a:prstGeom prst="rect">
            <a:avLst/>
          </a:prstGeom>
        </p:spPr>
        <p:txBody>
          <a:bodyPr/>
          <a:lstStyle/>
          <a:p>
            <a:pPr algn="l">
              <a:spcBef>
                <a:spcPct val="20000"/>
              </a:spcBef>
              <a:buFont typeface="Arial" pitchFamily="34" charset="0"/>
            </a:pPr>
            <a:r>
              <a:rPr lang="zh-CN" altLang="en-US" sz="2400" dirty="0">
                <a:solidFill>
                  <a:srgbClr val="0033CC"/>
                </a:solidFill>
                <a:latin typeface="微软雅黑" panose="020B0503020204020204" pitchFamily="34" charset="-122"/>
                <a:ea typeface="微软雅黑" panose="020B0503020204020204" pitchFamily="34" charset="-122"/>
                <a:cs typeface="+mn-cs"/>
              </a:rPr>
              <a:t>（</a:t>
            </a:r>
            <a:r>
              <a:rPr lang="en-US" altLang="zh-CN" sz="2400" dirty="0">
                <a:solidFill>
                  <a:srgbClr val="0033CC"/>
                </a:solidFill>
                <a:latin typeface="微软雅黑" panose="020B0503020204020204" pitchFamily="34" charset="-122"/>
                <a:ea typeface="微软雅黑" panose="020B0503020204020204" pitchFamily="34" charset="-122"/>
                <a:cs typeface="+mn-cs"/>
              </a:rPr>
              <a:t>5</a:t>
            </a:r>
            <a:r>
              <a:rPr lang="zh-CN" altLang="en-US" sz="2400" dirty="0">
                <a:solidFill>
                  <a:srgbClr val="0033CC"/>
                </a:solidFill>
                <a:latin typeface="微软雅黑" panose="020B0503020204020204" pitchFamily="34" charset="-122"/>
                <a:ea typeface="微软雅黑" panose="020B0503020204020204" pitchFamily="34" charset="-122"/>
                <a:cs typeface="+mn-cs"/>
              </a:rPr>
              <a:t>）单击</a:t>
            </a:r>
            <a:r>
              <a:rPr lang="en-US" altLang="zh-CN" sz="2400" dirty="0">
                <a:solidFill>
                  <a:srgbClr val="0033CC"/>
                </a:solidFill>
                <a:latin typeface="微软雅黑" panose="020B0503020204020204" pitchFamily="34" charset="-122"/>
                <a:ea typeface="微软雅黑" panose="020B0503020204020204" pitchFamily="34" charset="-122"/>
                <a:cs typeface="+mn-cs"/>
              </a:rPr>
              <a:t>Search</a:t>
            </a:r>
            <a:r>
              <a:rPr lang="zh-CN" altLang="en-US" sz="2400" dirty="0">
                <a:solidFill>
                  <a:srgbClr val="0033CC"/>
                </a:solidFill>
                <a:latin typeface="微软雅黑" panose="020B0503020204020204" pitchFamily="34" charset="-122"/>
                <a:ea typeface="微软雅黑" panose="020B0503020204020204" pitchFamily="34" charset="-122"/>
                <a:cs typeface="+mn-cs"/>
              </a:rPr>
              <a:t>按钮开始查找。搜索启动后，搜索结果如</a:t>
            </a:r>
            <a:r>
              <a:rPr lang="zh-CN" altLang="en-US" sz="2400" dirty="0" smtClean="0">
                <a:solidFill>
                  <a:srgbClr val="0033CC"/>
                </a:solidFill>
                <a:latin typeface="微软雅黑" panose="020B0503020204020204" pitchFamily="34" charset="-122"/>
                <a:ea typeface="微软雅黑" panose="020B0503020204020204" pitchFamily="34" charset="-122"/>
                <a:cs typeface="+mn-cs"/>
              </a:rPr>
              <a:t>图</a:t>
            </a:r>
            <a:r>
              <a:rPr lang="en-US" altLang="zh-CN" sz="2400" dirty="0" smtClean="0">
                <a:solidFill>
                  <a:srgbClr val="0033CC"/>
                </a:solidFill>
                <a:latin typeface="微软雅黑" panose="020B0503020204020204" pitchFamily="34" charset="-122"/>
                <a:ea typeface="微软雅黑" panose="020B0503020204020204" pitchFamily="34" charset="-122"/>
                <a:cs typeface="+mn-cs"/>
              </a:rPr>
              <a:t>1-45</a:t>
            </a:r>
            <a:r>
              <a:rPr lang="zh-CN" altLang="en-US" sz="2400" dirty="0" smtClean="0">
                <a:solidFill>
                  <a:srgbClr val="0033CC"/>
                </a:solidFill>
                <a:latin typeface="微软雅黑" panose="020B0503020204020204" pitchFamily="34" charset="-122"/>
                <a:ea typeface="微软雅黑" panose="020B0503020204020204" pitchFamily="34" charset="-122"/>
                <a:cs typeface="+mn-cs"/>
              </a:rPr>
              <a:t>所</a:t>
            </a:r>
            <a:r>
              <a:rPr lang="zh-CN" altLang="en-US" sz="2400" dirty="0">
                <a:solidFill>
                  <a:srgbClr val="0033CC"/>
                </a:solidFill>
                <a:latin typeface="微软雅黑" panose="020B0503020204020204" pitchFamily="34" charset="-122"/>
                <a:ea typeface="微软雅黑" panose="020B0503020204020204" pitchFamily="34" charset="-122"/>
                <a:cs typeface="+mn-cs"/>
              </a:rPr>
              <a:t>示</a:t>
            </a:r>
          </a:p>
        </p:txBody>
      </p:sp>
      <p:sp>
        <p:nvSpPr>
          <p:cNvPr id="21508" name="Text Box 5"/>
          <p:cNvSpPr txBox="1">
            <a:spLocks noChangeArrowheads="1"/>
          </p:cNvSpPr>
          <p:nvPr/>
        </p:nvSpPr>
        <p:spPr bwMode="auto">
          <a:xfrm>
            <a:off x="5213108" y="6397250"/>
            <a:ext cx="2089634" cy="36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FontTx/>
              <a:buNone/>
            </a:pPr>
            <a:r>
              <a:rPr kumimoji="0" lang="zh-CN" altLang="en-US" sz="1800" noProof="1" smtClean="0">
                <a:solidFill>
                  <a:srgbClr val="0033CC"/>
                </a:solidFill>
              </a:rPr>
              <a:t>图</a:t>
            </a:r>
            <a:r>
              <a:rPr kumimoji="0" lang="en-US" altLang="zh-CN" sz="1800" noProof="1" smtClean="0">
                <a:solidFill>
                  <a:srgbClr val="0033CC"/>
                </a:solidFill>
              </a:rPr>
              <a:t>1-45 </a:t>
            </a:r>
            <a:r>
              <a:rPr kumimoji="0" lang="zh-CN" altLang="en-US" sz="1800" noProof="1" smtClean="0">
                <a:solidFill>
                  <a:srgbClr val="0033CC"/>
                </a:solidFill>
              </a:rPr>
              <a:t>搜索结果</a:t>
            </a:r>
            <a:endParaRPr kumimoji="0" lang="zh-CN" altLang="en-US" sz="1800" dirty="0">
              <a:solidFill>
                <a:srgbClr val="0033CC"/>
              </a:solidFill>
            </a:endParaRPr>
          </a:p>
        </p:txBody>
      </p:sp>
      <p:pic>
        <p:nvPicPr>
          <p:cNvPr id="5" name="图片 4"/>
          <p:cNvPicPr/>
          <p:nvPr/>
        </p:nvPicPr>
        <p:blipFill>
          <a:blip r:embed="rId3"/>
          <a:stretch>
            <a:fillRect/>
          </a:stretch>
        </p:blipFill>
        <p:spPr>
          <a:xfrm>
            <a:off x="4756150" y="1462665"/>
            <a:ext cx="2686050" cy="4934585"/>
          </a:xfrm>
          <a:prstGeom prst="rect">
            <a:avLst/>
          </a:prstGeom>
        </p:spPr>
      </p:pic>
    </p:spTree>
    <p:extLst>
      <p:ext uri="{BB962C8B-B14F-4D97-AF65-F5344CB8AC3E}">
        <p14:creationId xmlns:p14="http://schemas.microsoft.com/office/powerpoint/2010/main" val="262455172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5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body" idx="4294967295"/>
          </p:nvPr>
        </p:nvSpPr>
        <p:spPr>
          <a:xfrm>
            <a:off x="1562671" y="1125538"/>
            <a:ext cx="10009112" cy="1900237"/>
          </a:xfrm>
          <a:prstGeom prst="rect">
            <a:avLst/>
          </a:prstGeom>
        </p:spPr>
        <p:txBody>
          <a:bodyPr/>
          <a:lstStyle/>
          <a:p>
            <a:pPr marL="0" indent="0">
              <a:buNone/>
            </a:pPr>
            <a:r>
              <a:rPr lang="zh-CN" altLang="en-US" sz="2400" noProof="1">
                <a:solidFill>
                  <a:srgbClr val="0033CC"/>
                </a:solidFill>
                <a:latin typeface="微软雅黑" panose="020B0503020204020204" pitchFamily="34" charset="-122"/>
                <a:ea typeface="微软雅黑" panose="020B0503020204020204" pitchFamily="34" charset="-122"/>
              </a:rPr>
              <a:t>（</a:t>
            </a:r>
            <a:r>
              <a:rPr lang="zh-CN" altLang="zh-CN" sz="2400" noProof="1">
                <a:solidFill>
                  <a:srgbClr val="0033CC"/>
                </a:solidFill>
                <a:latin typeface="微软雅黑" panose="020B0503020204020204" pitchFamily="34" charset="-122"/>
                <a:ea typeface="微软雅黑" panose="020B0503020204020204" pitchFamily="34" charset="-122"/>
              </a:rPr>
              <a:t>6</a:t>
            </a:r>
            <a:r>
              <a:rPr lang="zh-CN" altLang="en-US" sz="2400" noProof="1">
                <a:solidFill>
                  <a:srgbClr val="0033CC"/>
                </a:solidFill>
                <a:latin typeface="微软雅黑" panose="020B0503020204020204" pitchFamily="34" charset="-122"/>
                <a:ea typeface="微软雅黑" panose="020B0503020204020204" pitchFamily="34" charset="-122"/>
              </a:rPr>
              <a:t>）</a:t>
            </a:r>
            <a:r>
              <a:rPr lang="zh-CN" altLang="zh-CN" sz="2400" noProof="1">
                <a:solidFill>
                  <a:srgbClr val="0033CC"/>
                </a:solidFill>
                <a:latin typeface="微软雅黑" panose="020B0503020204020204" pitchFamily="34" charset="-122"/>
                <a:ea typeface="微软雅黑" panose="020B0503020204020204" pitchFamily="34" charset="-122"/>
              </a:rPr>
              <a:t> </a:t>
            </a:r>
            <a:r>
              <a:rPr lang="zh-CN" altLang="en-US" sz="2400" noProof="1">
                <a:solidFill>
                  <a:srgbClr val="0033CC"/>
                </a:solidFill>
                <a:latin typeface="微软雅黑" panose="020B0503020204020204" pitchFamily="34" charset="-122"/>
                <a:ea typeface="微软雅黑" panose="020B0503020204020204" pitchFamily="34" charset="-122"/>
              </a:rPr>
              <a:t>鼠标左击“</a:t>
            </a:r>
            <a:r>
              <a:rPr lang="en-US" altLang="zh-CN" sz="2400" noProof="1">
                <a:solidFill>
                  <a:srgbClr val="0033CC"/>
                </a:solidFill>
                <a:latin typeface="微软雅黑" panose="020B0503020204020204" pitchFamily="34" charset="-122"/>
                <a:ea typeface="微软雅黑" panose="020B0503020204020204" pitchFamily="34" charset="-122"/>
              </a:rPr>
              <a:t>Place MC7805CT”</a:t>
            </a:r>
            <a:r>
              <a:rPr lang="zh-CN" altLang="en-US" sz="2400" noProof="1">
                <a:solidFill>
                  <a:srgbClr val="0033CC"/>
                </a:solidFill>
                <a:latin typeface="微软雅黑" panose="020B0503020204020204" pitchFamily="34" charset="-122"/>
                <a:ea typeface="微软雅黑" panose="020B0503020204020204" pitchFamily="34" charset="-122"/>
              </a:rPr>
              <a:t>按钮，弹出</a:t>
            </a:r>
            <a:r>
              <a:rPr lang="en-US" altLang="zh-CN" sz="2400" noProof="1">
                <a:solidFill>
                  <a:srgbClr val="0033CC"/>
                </a:solidFill>
                <a:latin typeface="微软雅黑" panose="020B0503020204020204" pitchFamily="34" charset="-122"/>
                <a:ea typeface="微软雅黑" panose="020B0503020204020204" pitchFamily="34" charset="-122"/>
              </a:rPr>
              <a:t>Confirm</a:t>
            </a:r>
            <a:r>
              <a:rPr lang="zh-CN" altLang="en-US" sz="2400" noProof="1">
                <a:solidFill>
                  <a:srgbClr val="0033CC"/>
                </a:solidFill>
                <a:latin typeface="微软雅黑" panose="020B0503020204020204" pitchFamily="34" charset="-122"/>
                <a:ea typeface="微软雅黑" panose="020B0503020204020204" pitchFamily="34" charset="-122"/>
              </a:rPr>
              <a:t>对话框如</a:t>
            </a:r>
            <a:r>
              <a:rPr lang="zh-CN" altLang="en-US" sz="2400" noProof="1" smtClean="0">
                <a:solidFill>
                  <a:srgbClr val="0033CC"/>
                </a:solidFill>
                <a:latin typeface="微软雅黑" panose="020B0503020204020204" pitchFamily="34" charset="-122"/>
                <a:ea typeface="微软雅黑" panose="020B0503020204020204" pitchFamily="34" charset="-122"/>
              </a:rPr>
              <a:t>图</a:t>
            </a:r>
            <a:r>
              <a:rPr lang="en-US" altLang="zh-CN" sz="2400" noProof="1" smtClean="0">
                <a:solidFill>
                  <a:srgbClr val="0033CC"/>
                </a:solidFill>
                <a:latin typeface="微软雅黑" panose="020B0503020204020204" pitchFamily="34" charset="-122"/>
                <a:ea typeface="微软雅黑" panose="020B0503020204020204" pitchFamily="34" charset="-122"/>
              </a:rPr>
              <a:t>1-46</a:t>
            </a:r>
            <a:r>
              <a:rPr lang="zh-CN" altLang="en-US" sz="2400" noProof="1" smtClean="0">
                <a:solidFill>
                  <a:srgbClr val="0033CC"/>
                </a:solidFill>
                <a:latin typeface="微软雅黑" panose="020B0503020204020204" pitchFamily="34" charset="-122"/>
                <a:ea typeface="微软雅黑" panose="020B0503020204020204" pitchFamily="34" charset="-122"/>
              </a:rPr>
              <a:t>，</a:t>
            </a:r>
            <a:r>
              <a:rPr lang="zh-CN" altLang="en-US" sz="2400" noProof="1">
                <a:solidFill>
                  <a:srgbClr val="0033CC"/>
                </a:solidFill>
                <a:latin typeface="微软雅黑" panose="020B0503020204020204" pitchFamily="34" charset="-122"/>
                <a:ea typeface="微软雅黑" panose="020B0503020204020204" pitchFamily="34" charset="-122"/>
              </a:rPr>
              <a:t>确认是否安装元件</a:t>
            </a:r>
            <a:r>
              <a:rPr lang="en-US" altLang="zh-CN" sz="2400" noProof="1">
                <a:solidFill>
                  <a:srgbClr val="0033CC"/>
                </a:solidFill>
                <a:latin typeface="微软雅黑" panose="020B0503020204020204" pitchFamily="34" charset="-122"/>
                <a:ea typeface="微软雅黑" panose="020B0503020204020204" pitchFamily="34" charset="-122"/>
              </a:rPr>
              <a:t>MC7805CT</a:t>
            </a:r>
            <a:r>
              <a:rPr lang="zh-CN" altLang="en-US" sz="2400" noProof="1">
                <a:solidFill>
                  <a:srgbClr val="0033CC"/>
                </a:solidFill>
                <a:latin typeface="微软雅黑" panose="020B0503020204020204" pitchFamily="34" charset="-122"/>
                <a:ea typeface="微软雅黑" panose="020B0503020204020204" pitchFamily="34" charset="-122"/>
              </a:rPr>
              <a:t>所在的库文件“</a:t>
            </a:r>
            <a:r>
              <a:rPr lang="en-US" altLang="zh-CN" sz="2400" noProof="1">
                <a:solidFill>
                  <a:srgbClr val="0033CC"/>
                </a:solidFill>
                <a:latin typeface="微软雅黑" panose="020B0503020204020204" pitchFamily="34" charset="-122"/>
                <a:ea typeface="微软雅黑" panose="020B0503020204020204" pitchFamily="34" charset="-122"/>
              </a:rPr>
              <a:t>Motorola Power Mgt Voltage Regulator.IntLib”,</a:t>
            </a:r>
            <a:r>
              <a:rPr lang="zh-CN" altLang="en-US" sz="2400" noProof="1">
                <a:solidFill>
                  <a:srgbClr val="0033CC"/>
                </a:solidFill>
                <a:latin typeface="微软雅黑" panose="020B0503020204020204" pitchFamily="34" charset="-122"/>
                <a:ea typeface="微软雅黑" panose="020B0503020204020204" pitchFamily="34" charset="-122"/>
              </a:rPr>
              <a:t>按</a:t>
            </a:r>
            <a:r>
              <a:rPr lang="en-US" altLang="zh-CN" sz="2400" noProof="1">
                <a:solidFill>
                  <a:srgbClr val="0033CC"/>
                </a:solidFill>
                <a:latin typeface="微软雅黑" panose="020B0503020204020204" pitchFamily="34" charset="-122"/>
                <a:ea typeface="微软雅黑" panose="020B0503020204020204" pitchFamily="34" charset="-122"/>
              </a:rPr>
              <a:t>Yes</a:t>
            </a:r>
            <a:r>
              <a:rPr lang="zh-CN" altLang="en-US" sz="2400" noProof="1">
                <a:solidFill>
                  <a:srgbClr val="0033CC"/>
                </a:solidFill>
                <a:latin typeface="微软雅黑" panose="020B0503020204020204" pitchFamily="34" charset="-122"/>
                <a:ea typeface="微软雅黑" panose="020B0503020204020204" pitchFamily="34" charset="-122"/>
              </a:rPr>
              <a:t>按钮，即安装该库文件。</a:t>
            </a:r>
            <a:endParaRPr lang="zh-CN" altLang="zh-CN" sz="2400" noProof="1">
              <a:solidFill>
                <a:srgbClr val="0033CC"/>
              </a:solidFill>
              <a:latin typeface="微软雅黑" panose="020B0503020204020204" pitchFamily="34" charset="-122"/>
              <a:ea typeface="微软雅黑" panose="020B0503020204020204" pitchFamily="34" charset="-122"/>
            </a:endParaRPr>
          </a:p>
        </p:txBody>
      </p:sp>
      <p:sp>
        <p:nvSpPr>
          <p:cNvPr id="23556" name="Text Box 5"/>
          <p:cNvSpPr txBox="1">
            <a:spLocks noChangeArrowheads="1"/>
          </p:cNvSpPr>
          <p:nvPr/>
        </p:nvSpPr>
        <p:spPr bwMode="auto">
          <a:xfrm>
            <a:off x="4730434" y="5085940"/>
            <a:ext cx="3458375" cy="36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spcBef>
                <a:spcPct val="50000"/>
              </a:spcBef>
              <a:buClrTx/>
              <a:buFontTx/>
              <a:buNone/>
              <a:defRPr kumimoji="0" sz="1800">
                <a:solidFill>
                  <a:schemeClr val="accent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000">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latin typeface="Arial" panose="020B0604020202020204" pitchFamily="34" charset="0"/>
                <a:ea typeface="宋体" panose="02010600030101010101" pitchFamily="2" charset="-122"/>
              </a:defRPr>
            </a:lvl9pPr>
          </a:lstStyle>
          <a:p>
            <a:r>
              <a:rPr lang="zh-CN" altLang="en-US" noProof="1" smtClean="0">
                <a:solidFill>
                  <a:srgbClr val="0033CC"/>
                </a:solidFill>
              </a:rPr>
              <a:t>图</a:t>
            </a:r>
            <a:r>
              <a:rPr lang="en-US" altLang="zh-CN" noProof="1" smtClean="0">
                <a:solidFill>
                  <a:srgbClr val="0033CC"/>
                </a:solidFill>
              </a:rPr>
              <a:t>1-46 </a:t>
            </a:r>
            <a:r>
              <a:rPr lang="zh-CN" altLang="zh-CN" noProof="1" smtClean="0">
                <a:solidFill>
                  <a:srgbClr val="0033CC"/>
                </a:solidFill>
              </a:rPr>
              <a:t> </a:t>
            </a:r>
            <a:r>
              <a:rPr lang="zh-CN" altLang="en-US" noProof="1">
                <a:solidFill>
                  <a:srgbClr val="0033CC"/>
                </a:solidFill>
              </a:rPr>
              <a:t>确认是否安装库文件</a:t>
            </a:r>
            <a:endParaRPr lang="zh-CN" altLang="en-US" dirty="0">
              <a:solidFill>
                <a:srgbClr val="0033CC"/>
              </a:solidFill>
            </a:endParaRPr>
          </a:p>
        </p:txBody>
      </p:sp>
      <p:pic>
        <p:nvPicPr>
          <p:cNvPr id="6" name="图片 5"/>
          <p:cNvPicPr/>
          <p:nvPr/>
        </p:nvPicPr>
        <p:blipFill>
          <a:blip r:embed="rId3"/>
          <a:stretch>
            <a:fillRect/>
          </a:stretch>
        </p:blipFill>
        <p:spPr>
          <a:xfrm>
            <a:off x="3003550" y="2439319"/>
            <a:ext cx="7050829" cy="2296861"/>
          </a:xfrm>
          <a:prstGeom prst="rect">
            <a:avLst/>
          </a:prstGeom>
        </p:spPr>
      </p:pic>
    </p:spTree>
    <p:extLst>
      <p:ext uri="{BB962C8B-B14F-4D97-AF65-F5344CB8AC3E}">
        <p14:creationId xmlns:p14="http://schemas.microsoft.com/office/powerpoint/2010/main" val="307377397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5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uild="p"/>
      <p:bldP spid="2355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90663" y="1269554"/>
            <a:ext cx="9793088" cy="3240360"/>
          </a:xfrm>
          <a:prstGeom prst="rect">
            <a:avLst/>
          </a:prstGeom>
        </p:spPr>
        <p:txBody>
          <a:bodyPr/>
          <a:lstStyle/>
          <a:p>
            <a:pPr>
              <a:lnSpc>
                <a:spcPct val="150000"/>
              </a:lnSpc>
              <a:spcBef>
                <a:spcPct val="20000"/>
              </a:spcBef>
              <a:buFont typeface="Arial" pitchFamily="34" charset="0"/>
              <a:buNone/>
            </a:pPr>
            <a:r>
              <a:rPr lang="zh-CN" altLang="en-US" dirty="0">
                <a:solidFill>
                  <a:srgbClr val="0033CC"/>
                </a:solidFill>
                <a:latin typeface="微软雅黑" panose="020B0503020204020204" pitchFamily="34" charset="-122"/>
                <a:ea typeface="微软雅黑" panose="020B0503020204020204" pitchFamily="34" charset="-122"/>
              </a:rPr>
              <a:t>（</a:t>
            </a:r>
            <a:r>
              <a:rPr lang="en-US" altLang="zh-CN" dirty="0">
                <a:solidFill>
                  <a:srgbClr val="0033CC"/>
                </a:solidFill>
                <a:latin typeface="微软雅黑" panose="020B0503020204020204" pitchFamily="34" charset="-122"/>
                <a:ea typeface="微软雅黑" panose="020B0503020204020204" pitchFamily="34" charset="-122"/>
              </a:rPr>
              <a:t>7</a:t>
            </a:r>
            <a:r>
              <a:rPr lang="zh-CN" altLang="en-US" dirty="0">
                <a:solidFill>
                  <a:srgbClr val="0033CC"/>
                </a:solidFill>
                <a:latin typeface="微软雅黑" panose="020B0503020204020204" pitchFamily="34" charset="-122"/>
                <a:ea typeface="微软雅黑" panose="020B0503020204020204" pitchFamily="34" charset="-122"/>
              </a:rPr>
              <a:t>）现在设计者会有一个“悬浮”在光标上的三端稳压集成电路符号，按</a:t>
            </a:r>
            <a:r>
              <a:rPr lang="en-US" altLang="zh-CN" dirty="0">
                <a:solidFill>
                  <a:srgbClr val="0033CC"/>
                </a:solidFill>
                <a:latin typeface="微软雅黑" panose="020B0503020204020204" pitchFamily="34" charset="-122"/>
                <a:ea typeface="微软雅黑" panose="020B0503020204020204" pitchFamily="34" charset="-122"/>
              </a:rPr>
              <a:t>TAB</a:t>
            </a:r>
            <a:r>
              <a:rPr lang="zh-CN" altLang="en-US" dirty="0">
                <a:solidFill>
                  <a:srgbClr val="0033CC"/>
                </a:solidFill>
                <a:latin typeface="微软雅黑" panose="020B0503020204020204" pitchFamily="34" charset="-122"/>
                <a:ea typeface="微软雅黑" panose="020B0503020204020204" pitchFamily="34" charset="-122"/>
              </a:rPr>
              <a:t>键编辑电阻的属性。在对话框的</a:t>
            </a:r>
            <a:r>
              <a:rPr lang="en-US" altLang="zh-CN" dirty="0">
                <a:solidFill>
                  <a:srgbClr val="0033CC"/>
                </a:solidFill>
                <a:latin typeface="微软雅黑" panose="020B0503020204020204" pitchFamily="34" charset="-122"/>
                <a:ea typeface="微软雅黑" panose="020B0503020204020204" pitchFamily="34" charset="-122"/>
              </a:rPr>
              <a:t>Properties</a:t>
            </a:r>
            <a:r>
              <a:rPr lang="zh-CN" altLang="en-US" dirty="0">
                <a:solidFill>
                  <a:srgbClr val="0033CC"/>
                </a:solidFill>
                <a:latin typeface="微软雅黑" panose="020B0503020204020204" pitchFamily="34" charset="-122"/>
                <a:ea typeface="微软雅黑" panose="020B0503020204020204" pitchFamily="34" charset="-122"/>
              </a:rPr>
              <a:t>单元，在</a:t>
            </a:r>
            <a:r>
              <a:rPr lang="en-US" altLang="zh-CN" dirty="0">
                <a:solidFill>
                  <a:srgbClr val="0033CC"/>
                </a:solidFill>
                <a:latin typeface="微软雅黑" panose="020B0503020204020204" pitchFamily="34" charset="-122"/>
                <a:ea typeface="微软雅黑" panose="020B0503020204020204" pitchFamily="34" charset="-122"/>
              </a:rPr>
              <a:t>Designator</a:t>
            </a:r>
            <a:r>
              <a:rPr lang="zh-CN" altLang="en-US" dirty="0">
                <a:solidFill>
                  <a:srgbClr val="0033CC"/>
                </a:solidFill>
                <a:latin typeface="微软雅黑" panose="020B0503020204020204" pitchFamily="34" charset="-122"/>
                <a:ea typeface="微软雅黑" panose="020B0503020204020204" pitchFamily="34" charset="-122"/>
              </a:rPr>
              <a:t>栏中键入</a:t>
            </a:r>
            <a:r>
              <a:rPr lang="en-US" altLang="zh-CN" dirty="0">
                <a:solidFill>
                  <a:srgbClr val="0033CC"/>
                </a:solidFill>
                <a:latin typeface="微软雅黑" panose="020B0503020204020204" pitchFamily="34" charset="-122"/>
                <a:ea typeface="微软雅黑" panose="020B0503020204020204" pitchFamily="34" charset="-122"/>
              </a:rPr>
              <a:t>U1</a:t>
            </a:r>
            <a:r>
              <a:rPr lang="zh-CN" altLang="en-US" dirty="0">
                <a:solidFill>
                  <a:srgbClr val="0033CC"/>
                </a:solidFill>
                <a:latin typeface="微软雅黑" panose="020B0503020204020204" pitchFamily="34" charset="-122"/>
                <a:ea typeface="微软雅黑" panose="020B0503020204020204" pitchFamily="34" charset="-122"/>
              </a:rPr>
              <a:t>以将其值作为元件序号。</a:t>
            </a:r>
          </a:p>
          <a:p>
            <a:pPr>
              <a:lnSpc>
                <a:spcPct val="150000"/>
              </a:lnSpc>
              <a:spcBef>
                <a:spcPct val="20000"/>
              </a:spcBef>
              <a:buFont typeface="Arial" pitchFamily="34" charset="0"/>
              <a:buNone/>
            </a:pPr>
            <a:r>
              <a:rPr lang="zh-CN" altLang="en-US" dirty="0">
                <a:solidFill>
                  <a:srgbClr val="0033CC"/>
                </a:solidFill>
                <a:latin typeface="微软雅黑" panose="020B0503020204020204" pitchFamily="34" charset="-122"/>
                <a:ea typeface="微软雅黑" panose="020B0503020204020204" pitchFamily="34" charset="-122"/>
              </a:rPr>
              <a:t>（</a:t>
            </a:r>
            <a:r>
              <a:rPr lang="en-US" altLang="zh-CN" dirty="0">
                <a:solidFill>
                  <a:srgbClr val="0033CC"/>
                </a:solidFill>
                <a:latin typeface="微软雅黑" panose="020B0503020204020204" pitchFamily="34" charset="-122"/>
                <a:ea typeface="微软雅黑" panose="020B0503020204020204" pitchFamily="34" charset="-122"/>
              </a:rPr>
              <a:t>8</a:t>
            </a:r>
            <a:r>
              <a:rPr lang="zh-CN" altLang="en-US" dirty="0">
                <a:solidFill>
                  <a:srgbClr val="0033CC"/>
                </a:solidFill>
                <a:latin typeface="微软雅黑" panose="020B0503020204020204" pitchFamily="34" charset="-122"/>
                <a:ea typeface="微软雅黑" panose="020B0503020204020204" pitchFamily="34" charset="-122"/>
              </a:rPr>
              <a:t>）在模型列表中确定封装，单击</a:t>
            </a:r>
            <a:r>
              <a:rPr lang="en-US" altLang="zh-CN" dirty="0">
                <a:solidFill>
                  <a:srgbClr val="0033CC"/>
                </a:solidFill>
                <a:latin typeface="微软雅黑" panose="020B0503020204020204" pitchFamily="34" charset="-122"/>
                <a:ea typeface="微软雅黑" panose="020B0503020204020204" pitchFamily="34" charset="-122"/>
              </a:rPr>
              <a:t>OK</a:t>
            </a:r>
            <a:r>
              <a:rPr lang="zh-CN" altLang="en-US" dirty="0">
                <a:solidFill>
                  <a:srgbClr val="0033CC"/>
                </a:solidFill>
                <a:latin typeface="微软雅黑" panose="020B0503020204020204" pitchFamily="34" charset="-122"/>
                <a:ea typeface="微软雅黑" panose="020B0503020204020204" pitchFamily="34" charset="-122"/>
              </a:rPr>
              <a:t>按钮返回放置模式。 </a:t>
            </a:r>
          </a:p>
          <a:p>
            <a:pPr>
              <a:lnSpc>
                <a:spcPct val="150000"/>
              </a:lnSpc>
              <a:spcBef>
                <a:spcPct val="20000"/>
              </a:spcBef>
              <a:buFont typeface="Arial" pitchFamily="34" charset="0"/>
              <a:buNone/>
            </a:pPr>
            <a:r>
              <a:rPr lang="zh-CN" altLang="en-US" dirty="0">
                <a:solidFill>
                  <a:srgbClr val="0033CC"/>
                </a:solidFill>
                <a:latin typeface="微软雅黑" panose="020B0503020204020204" pitchFamily="34" charset="-122"/>
                <a:ea typeface="微软雅黑" panose="020B0503020204020204" pitchFamily="34" charset="-122"/>
              </a:rPr>
              <a:t>（</a:t>
            </a:r>
            <a:r>
              <a:rPr lang="en-US" altLang="zh-CN" dirty="0">
                <a:solidFill>
                  <a:srgbClr val="0033CC"/>
                </a:solidFill>
                <a:latin typeface="微软雅黑" panose="020B0503020204020204" pitchFamily="34" charset="-122"/>
                <a:ea typeface="微软雅黑" panose="020B0503020204020204" pitchFamily="34" charset="-122"/>
              </a:rPr>
              <a:t>9</a:t>
            </a:r>
            <a:r>
              <a:rPr lang="zh-CN" altLang="en-US" dirty="0">
                <a:solidFill>
                  <a:srgbClr val="0033CC"/>
                </a:solidFill>
                <a:latin typeface="微软雅黑" panose="020B0503020204020204" pitchFamily="34" charset="-122"/>
                <a:ea typeface="微软雅黑" panose="020B0503020204020204" pitchFamily="34" charset="-122"/>
              </a:rPr>
              <a:t>）在图纸的合适位置放置该元件。</a:t>
            </a:r>
          </a:p>
        </p:txBody>
      </p:sp>
    </p:spTree>
    <p:extLst>
      <p:ext uri="{BB962C8B-B14F-4D97-AF65-F5344CB8AC3E}">
        <p14:creationId xmlns:p14="http://schemas.microsoft.com/office/powerpoint/2010/main" val="20755093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rrowheads="1"/>
          </p:cNvSpPr>
          <p:nvPr>
            <p:ph type="title" idx="4294967295"/>
          </p:nvPr>
        </p:nvSpPr>
        <p:spPr>
          <a:xfrm>
            <a:off x="1634679" y="333450"/>
            <a:ext cx="7967662" cy="720080"/>
          </a:xfrm>
          <a:prstGeom prst="rect">
            <a:avLst/>
          </a:prstGeom>
        </p:spPr>
        <p:txBody>
          <a:bodyPr/>
          <a:lstStyle/>
          <a:p>
            <a:pPr algn="l">
              <a:spcBef>
                <a:spcPct val="20000"/>
              </a:spcBef>
              <a:buFont typeface="Arial" pitchFamily="34" charset="0"/>
            </a:pPr>
            <a:r>
              <a:rPr lang="en-US" altLang="zh-CN" sz="2800" b="1" dirty="0">
                <a:solidFill>
                  <a:srgbClr val="0033CC"/>
                </a:solidFill>
                <a:latin typeface="微软雅黑" panose="020B0503020204020204" pitchFamily="34" charset="-122"/>
                <a:ea typeface="微软雅黑" panose="020B0503020204020204" pitchFamily="34" charset="-122"/>
                <a:cs typeface="+mn-cs"/>
              </a:rPr>
              <a:t>6.</a:t>
            </a:r>
            <a:r>
              <a:rPr lang="zh-CN" altLang="en-US" sz="2800" b="1" dirty="0">
                <a:solidFill>
                  <a:srgbClr val="0033CC"/>
                </a:solidFill>
                <a:latin typeface="微软雅黑" panose="020B0503020204020204" pitchFamily="34" charset="-122"/>
                <a:ea typeface="微软雅黑" panose="020B0503020204020204" pitchFamily="34" charset="-122"/>
                <a:cs typeface="+mn-cs"/>
              </a:rPr>
              <a:t>连接器（</a:t>
            </a:r>
            <a:r>
              <a:rPr lang="en-US" altLang="zh-CN" sz="2800" b="1" dirty="0">
                <a:solidFill>
                  <a:srgbClr val="0033CC"/>
                </a:solidFill>
                <a:latin typeface="微软雅黑" panose="020B0503020204020204" pitchFamily="34" charset="-122"/>
                <a:ea typeface="微软雅黑" panose="020B0503020204020204" pitchFamily="34" charset="-122"/>
                <a:cs typeface="+mn-cs"/>
              </a:rPr>
              <a:t>connector</a:t>
            </a:r>
            <a:r>
              <a:rPr lang="zh-CN" altLang="en-US" sz="2800" b="1" dirty="0">
                <a:solidFill>
                  <a:srgbClr val="0033CC"/>
                </a:solidFill>
                <a:latin typeface="微软雅黑" panose="020B0503020204020204" pitchFamily="34" charset="-122"/>
                <a:ea typeface="微软雅黑" panose="020B0503020204020204" pitchFamily="34" charset="-122"/>
                <a:cs typeface="+mn-cs"/>
              </a:rPr>
              <a:t>）</a:t>
            </a:r>
            <a:r>
              <a:rPr lang="en-US" altLang="zh-CN" sz="2800" b="1" dirty="0">
                <a:solidFill>
                  <a:srgbClr val="0033CC"/>
                </a:solidFill>
                <a:latin typeface="微软雅黑" panose="020B0503020204020204" pitchFamily="34" charset="-122"/>
                <a:ea typeface="微软雅黑" panose="020B0503020204020204" pitchFamily="34" charset="-122"/>
                <a:cs typeface="+mn-cs"/>
              </a:rPr>
              <a:t>P1</a:t>
            </a:r>
            <a:r>
              <a:rPr lang="zh-CN" altLang="en-US" sz="2800" b="1" dirty="0">
                <a:solidFill>
                  <a:srgbClr val="0033CC"/>
                </a:solidFill>
                <a:latin typeface="微软雅黑" panose="020B0503020204020204" pitchFamily="34" charset="-122"/>
                <a:ea typeface="微软雅黑" panose="020B0503020204020204" pitchFamily="34" charset="-122"/>
                <a:cs typeface="+mn-cs"/>
              </a:rPr>
              <a:t>和</a:t>
            </a:r>
            <a:r>
              <a:rPr lang="en-US" altLang="zh-CN" sz="2800" b="1" dirty="0">
                <a:solidFill>
                  <a:srgbClr val="0033CC"/>
                </a:solidFill>
                <a:latin typeface="微软雅黑" panose="020B0503020204020204" pitchFamily="34" charset="-122"/>
                <a:ea typeface="微软雅黑" panose="020B0503020204020204" pitchFamily="34" charset="-122"/>
                <a:cs typeface="+mn-cs"/>
              </a:rPr>
              <a:t>P2</a:t>
            </a:r>
            <a:endParaRPr lang="zh-CN" altLang="en-US" sz="2800" b="1" dirty="0">
              <a:solidFill>
                <a:srgbClr val="0033CC"/>
              </a:solidFill>
              <a:latin typeface="微软雅黑" panose="020B0503020204020204" pitchFamily="34" charset="-122"/>
              <a:ea typeface="微软雅黑" panose="020B0503020204020204" pitchFamily="34" charset="-122"/>
              <a:cs typeface="+mn-cs"/>
            </a:endParaRPr>
          </a:p>
        </p:txBody>
      </p:sp>
      <p:sp>
        <p:nvSpPr>
          <p:cNvPr id="27651" name="Rectangle 3"/>
          <p:cNvSpPr>
            <a:spLocks noGrp="1" noRot="1" noChangeArrowheads="1"/>
          </p:cNvSpPr>
          <p:nvPr>
            <p:ph type="body" idx="4294967295"/>
          </p:nvPr>
        </p:nvSpPr>
        <p:spPr>
          <a:xfrm>
            <a:off x="1634679" y="1269554"/>
            <a:ext cx="9721080" cy="5302250"/>
          </a:xfrm>
          <a:prstGeom prst="rect">
            <a:avLst/>
          </a:prstGeom>
        </p:spPr>
        <p:txBody>
          <a:bodyPr/>
          <a:lstStyle/>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连接器在</a:t>
            </a:r>
            <a:r>
              <a:rPr lang="en-US" altLang="zh-CN" sz="2400" dirty="0">
                <a:solidFill>
                  <a:srgbClr val="0033CC"/>
                </a:solidFill>
                <a:latin typeface="微软雅黑" panose="020B0503020204020204" pitchFamily="34" charset="-122"/>
                <a:ea typeface="微软雅黑" panose="020B0503020204020204" pitchFamily="34" charset="-122"/>
              </a:rPr>
              <a:t>Miscellaneous </a:t>
            </a:r>
            <a:r>
              <a:rPr lang="en-US" altLang="zh-CN" sz="2400" dirty="0" err="1">
                <a:solidFill>
                  <a:srgbClr val="0033CC"/>
                </a:solidFill>
                <a:latin typeface="微软雅黑" panose="020B0503020204020204" pitchFamily="34" charset="-122"/>
                <a:ea typeface="微软雅黑" panose="020B0503020204020204" pitchFamily="34" charset="-122"/>
              </a:rPr>
              <a:t>Connectors.IntLib</a:t>
            </a:r>
            <a:r>
              <a:rPr lang="zh-CN" altLang="en-US" sz="2400" dirty="0">
                <a:solidFill>
                  <a:srgbClr val="0033CC"/>
                </a:solidFill>
                <a:latin typeface="微软雅黑" panose="020B0503020204020204" pitchFamily="34" charset="-122"/>
                <a:ea typeface="微软雅黑" panose="020B0503020204020204" pitchFamily="34" charset="-122"/>
              </a:rPr>
              <a:t>库里。</a:t>
            </a:r>
            <a:r>
              <a:rPr lang="zh-CN" altLang="en-US" sz="2400" dirty="0" smtClean="0">
                <a:solidFill>
                  <a:srgbClr val="0033CC"/>
                </a:solidFill>
                <a:latin typeface="微软雅黑" panose="020B0503020204020204" pitchFamily="34" charset="-122"/>
                <a:ea typeface="微软雅黑" panose="020B0503020204020204" pitchFamily="34" charset="-122"/>
              </a:rPr>
              <a:t>从</a:t>
            </a:r>
            <a:r>
              <a:rPr lang="en-US" altLang="zh-CN" sz="2400" dirty="0">
                <a:solidFill>
                  <a:srgbClr val="0033CC"/>
                </a:solidFill>
                <a:latin typeface="微软雅黑" panose="020B0503020204020204" pitchFamily="34" charset="-122"/>
                <a:ea typeface="微软雅黑" panose="020B0503020204020204" pitchFamily="34" charset="-122"/>
              </a:rPr>
              <a:t>“Components”</a:t>
            </a:r>
            <a:r>
              <a:rPr lang="zh-CN" altLang="en-US" sz="2400" dirty="0" smtClean="0">
                <a:solidFill>
                  <a:srgbClr val="0033CC"/>
                </a:solidFill>
                <a:latin typeface="微软雅黑" panose="020B0503020204020204" pitchFamily="34" charset="-122"/>
                <a:ea typeface="微软雅黑" panose="020B0503020204020204" pitchFamily="34" charset="-122"/>
              </a:rPr>
              <a:t>面</a:t>
            </a:r>
            <a:r>
              <a:rPr lang="zh-CN" altLang="en-US" sz="2400" dirty="0">
                <a:solidFill>
                  <a:srgbClr val="0033CC"/>
                </a:solidFill>
                <a:latin typeface="微软雅黑" panose="020B0503020204020204" pitchFamily="34" charset="-122"/>
                <a:ea typeface="微软雅黑" panose="020B0503020204020204" pitchFamily="34" charset="-122"/>
              </a:rPr>
              <a:t>板“安装的库名”栏内，从库下拉列表中选择</a:t>
            </a:r>
            <a:r>
              <a:rPr lang="en-US" altLang="zh-CN" sz="2400" dirty="0">
                <a:solidFill>
                  <a:srgbClr val="0033CC"/>
                </a:solidFill>
                <a:latin typeface="微软雅黑" panose="020B0503020204020204" pitchFamily="34" charset="-122"/>
                <a:ea typeface="微软雅黑" panose="020B0503020204020204" pitchFamily="34" charset="-122"/>
              </a:rPr>
              <a:t>Miscellaneous </a:t>
            </a:r>
            <a:r>
              <a:rPr lang="en-US" altLang="zh-CN" sz="2400" dirty="0" err="1">
                <a:solidFill>
                  <a:srgbClr val="0033CC"/>
                </a:solidFill>
                <a:latin typeface="微软雅黑" panose="020B0503020204020204" pitchFamily="34" charset="-122"/>
                <a:ea typeface="微软雅黑" panose="020B0503020204020204" pitchFamily="34" charset="-122"/>
              </a:rPr>
              <a:t>Connectors.IntLib</a:t>
            </a:r>
            <a:r>
              <a:rPr lang="zh-CN" altLang="en-US" sz="2400" dirty="0">
                <a:solidFill>
                  <a:srgbClr val="0033CC"/>
                </a:solidFill>
                <a:latin typeface="微软雅黑" panose="020B0503020204020204" pitchFamily="34" charset="-122"/>
                <a:ea typeface="微软雅黑" panose="020B0503020204020204" pitchFamily="34" charset="-122"/>
              </a:rPr>
              <a:t>来激活这个库。</a:t>
            </a:r>
          </a:p>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1</a:t>
            </a:r>
            <a:r>
              <a:rPr lang="zh-CN" altLang="en-US" sz="2400" dirty="0">
                <a:solidFill>
                  <a:srgbClr val="0033CC"/>
                </a:solidFill>
                <a:latin typeface="微软雅黑" panose="020B0503020204020204" pitchFamily="34" charset="-122"/>
                <a:ea typeface="微软雅黑" panose="020B0503020204020204" pitchFamily="34" charset="-122"/>
              </a:rPr>
              <a:t>）我们想要的连接器是两个引脚的插座，所以设置过滤器为</a:t>
            </a:r>
            <a:r>
              <a:rPr lang="en-US" altLang="zh-CN" sz="2400" dirty="0">
                <a:solidFill>
                  <a:srgbClr val="0033CC"/>
                </a:solidFill>
                <a:latin typeface="微软雅黑" panose="020B0503020204020204" pitchFamily="34" charset="-122"/>
                <a:ea typeface="微软雅黑" panose="020B0503020204020204" pitchFamily="34" charset="-122"/>
              </a:rPr>
              <a:t>H*2*</a:t>
            </a:r>
            <a:r>
              <a:rPr lang="zh-CN" altLang="en-US" sz="2400" dirty="0">
                <a:solidFill>
                  <a:srgbClr val="0033CC"/>
                </a:solidFill>
                <a:latin typeface="微软雅黑" panose="020B0503020204020204" pitchFamily="34" charset="-122"/>
                <a:ea typeface="微软雅黑" panose="020B0503020204020204" pitchFamily="34" charset="-122"/>
              </a:rPr>
              <a:t>。</a:t>
            </a:r>
          </a:p>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2</a:t>
            </a:r>
            <a:r>
              <a:rPr lang="zh-CN" altLang="en-US" sz="2400" dirty="0">
                <a:solidFill>
                  <a:srgbClr val="0033CC"/>
                </a:solidFill>
                <a:latin typeface="微软雅黑" panose="020B0503020204020204" pitchFamily="34" charset="-122"/>
                <a:ea typeface="微软雅黑" panose="020B0503020204020204" pitchFamily="34" charset="-122"/>
              </a:rPr>
              <a:t>）在元件列表中选择</a:t>
            </a:r>
            <a:r>
              <a:rPr lang="en-US" altLang="zh-CN" sz="2400" dirty="0">
                <a:solidFill>
                  <a:srgbClr val="0033CC"/>
                </a:solidFill>
                <a:latin typeface="微软雅黑" panose="020B0503020204020204" pitchFamily="34" charset="-122"/>
                <a:ea typeface="微软雅黑" panose="020B0503020204020204" pitchFamily="34" charset="-122"/>
              </a:rPr>
              <a:t>HEADER2</a:t>
            </a:r>
            <a:r>
              <a:rPr lang="zh-CN" altLang="en-US" sz="2400" dirty="0">
                <a:solidFill>
                  <a:srgbClr val="0033CC"/>
                </a:solidFill>
                <a:latin typeface="微软雅黑" panose="020B0503020204020204" pitchFamily="34" charset="-122"/>
                <a:ea typeface="微软雅黑" panose="020B0503020204020204" pitchFamily="34" charset="-122"/>
              </a:rPr>
              <a:t>并单击</a:t>
            </a:r>
            <a:r>
              <a:rPr lang="en-US" altLang="zh-CN" sz="2400" dirty="0">
                <a:solidFill>
                  <a:srgbClr val="0033CC"/>
                </a:solidFill>
                <a:latin typeface="微软雅黑" panose="020B0503020204020204" pitchFamily="34" charset="-122"/>
                <a:ea typeface="微软雅黑" panose="020B0503020204020204" pitchFamily="34" charset="-122"/>
              </a:rPr>
              <a:t>Place</a:t>
            </a:r>
            <a:r>
              <a:rPr lang="zh-CN" altLang="en-US" sz="2400" dirty="0">
                <a:solidFill>
                  <a:srgbClr val="0033CC"/>
                </a:solidFill>
                <a:latin typeface="微软雅黑" panose="020B0503020204020204" pitchFamily="34" charset="-122"/>
                <a:ea typeface="微软雅黑" panose="020B0503020204020204" pitchFamily="34" charset="-122"/>
              </a:rPr>
              <a:t>按钮。按</a:t>
            </a:r>
            <a:r>
              <a:rPr lang="en-US" altLang="zh-CN" sz="2400" dirty="0">
                <a:solidFill>
                  <a:srgbClr val="0033CC"/>
                </a:solidFill>
                <a:latin typeface="微软雅黑" panose="020B0503020204020204" pitchFamily="34" charset="-122"/>
                <a:ea typeface="微软雅黑" panose="020B0503020204020204" pitchFamily="34" charset="-122"/>
              </a:rPr>
              <a:t>TAB</a:t>
            </a:r>
            <a:r>
              <a:rPr lang="zh-CN" altLang="en-US" sz="2400" dirty="0">
                <a:solidFill>
                  <a:srgbClr val="0033CC"/>
                </a:solidFill>
                <a:latin typeface="微软雅黑" panose="020B0503020204020204" pitchFamily="34" charset="-122"/>
                <a:ea typeface="微软雅黑" panose="020B0503020204020204" pitchFamily="34" charset="-122"/>
              </a:rPr>
              <a:t>编辑其属性并设置</a:t>
            </a:r>
            <a:r>
              <a:rPr lang="en-US" altLang="zh-CN" sz="2400" dirty="0">
                <a:solidFill>
                  <a:srgbClr val="0033CC"/>
                </a:solidFill>
                <a:latin typeface="微软雅黑" panose="020B0503020204020204" pitchFamily="34" charset="-122"/>
                <a:ea typeface="微软雅黑" panose="020B0503020204020204" pitchFamily="34" charset="-122"/>
              </a:rPr>
              <a:t>Designator</a:t>
            </a:r>
            <a:r>
              <a:rPr lang="zh-CN" altLang="en-US" sz="2400" dirty="0">
                <a:solidFill>
                  <a:srgbClr val="0033CC"/>
                </a:solidFill>
                <a:latin typeface="微软雅黑" panose="020B0503020204020204" pitchFamily="34" charset="-122"/>
                <a:ea typeface="微软雅黑" panose="020B0503020204020204" pitchFamily="34" charset="-122"/>
              </a:rPr>
              <a:t>为</a:t>
            </a:r>
            <a:r>
              <a:rPr lang="en-US" altLang="zh-CN" sz="2400" dirty="0">
                <a:solidFill>
                  <a:srgbClr val="0033CC"/>
                </a:solidFill>
                <a:latin typeface="微软雅黑" panose="020B0503020204020204" pitchFamily="34" charset="-122"/>
                <a:ea typeface="微软雅黑" panose="020B0503020204020204" pitchFamily="34" charset="-122"/>
              </a:rPr>
              <a:t>P1</a:t>
            </a: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Comment</a:t>
            </a:r>
            <a:r>
              <a:rPr lang="zh-CN" altLang="en-US" sz="2400" dirty="0">
                <a:solidFill>
                  <a:srgbClr val="0033CC"/>
                </a:solidFill>
                <a:latin typeface="微软雅黑" panose="020B0503020204020204" pitchFamily="34" charset="-122"/>
                <a:ea typeface="微软雅黑" panose="020B0503020204020204" pitchFamily="34" charset="-122"/>
              </a:rPr>
              <a:t>为</a:t>
            </a:r>
            <a:r>
              <a:rPr lang="en-US" altLang="zh-CN" sz="2400" dirty="0">
                <a:solidFill>
                  <a:srgbClr val="0033CC"/>
                </a:solidFill>
                <a:latin typeface="微软雅黑" panose="020B0503020204020204" pitchFamily="34" charset="-122"/>
                <a:ea typeface="微软雅黑" panose="020B0503020204020204" pitchFamily="34" charset="-122"/>
              </a:rPr>
              <a:t>220V</a:t>
            </a:r>
            <a:r>
              <a:rPr lang="zh-CN" altLang="en-US" sz="2400" dirty="0">
                <a:solidFill>
                  <a:srgbClr val="0033CC"/>
                </a:solidFill>
                <a:latin typeface="微软雅黑" panose="020B0503020204020204" pitchFamily="34" charset="-122"/>
                <a:ea typeface="微软雅黑" panose="020B0503020204020204" pitchFamily="34" charset="-122"/>
              </a:rPr>
              <a:t>，检查</a:t>
            </a:r>
            <a:r>
              <a:rPr lang="en-US" altLang="zh-CN" sz="2400" dirty="0">
                <a:solidFill>
                  <a:srgbClr val="0033CC"/>
                </a:solidFill>
                <a:latin typeface="微软雅黑" panose="020B0503020204020204" pitchFamily="34" charset="-122"/>
                <a:ea typeface="微软雅黑" panose="020B0503020204020204" pitchFamily="34" charset="-122"/>
              </a:rPr>
              <a:t>PCB</a:t>
            </a:r>
            <a:r>
              <a:rPr lang="zh-CN" altLang="en-US" sz="2400" dirty="0">
                <a:solidFill>
                  <a:srgbClr val="0033CC"/>
                </a:solidFill>
                <a:latin typeface="微软雅黑" panose="020B0503020204020204" pitchFamily="34" charset="-122"/>
                <a:ea typeface="微软雅黑" panose="020B0503020204020204" pitchFamily="34" charset="-122"/>
              </a:rPr>
              <a:t>封装模型为</a:t>
            </a:r>
            <a:r>
              <a:rPr lang="en-US" altLang="zh-CN" sz="2400" dirty="0">
                <a:solidFill>
                  <a:srgbClr val="0033CC"/>
                </a:solidFill>
                <a:latin typeface="微软雅黑" panose="020B0503020204020204" pitchFamily="34" charset="-122"/>
                <a:ea typeface="微软雅黑" panose="020B0503020204020204" pitchFamily="34" charset="-122"/>
              </a:rPr>
              <a:t>HDR1X2</a:t>
            </a:r>
            <a:r>
              <a:rPr lang="zh-CN" altLang="en-US" sz="2400" dirty="0">
                <a:solidFill>
                  <a:srgbClr val="0033CC"/>
                </a:solidFill>
                <a:latin typeface="微软雅黑" panose="020B0503020204020204" pitchFamily="34" charset="-122"/>
                <a:ea typeface="微软雅黑" panose="020B0503020204020204" pitchFamily="34" charset="-122"/>
              </a:rPr>
              <a:t>，单击</a:t>
            </a:r>
            <a:r>
              <a:rPr lang="en-US" altLang="zh-CN" sz="2400" dirty="0">
                <a:solidFill>
                  <a:srgbClr val="0033CC"/>
                </a:solidFill>
                <a:latin typeface="微软雅黑" panose="020B0503020204020204" pitchFamily="34" charset="-122"/>
                <a:ea typeface="微软雅黑" panose="020B0503020204020204" pitchFamily="34" charset="-122"/>
              </a:rPr>
              <a:t>OK</a:t>
            </a:r>
            <a:r>
              <a:rPr lang="zh-CN" altLang="en-US" sz="2400" dirty="0">
                <a:solidFill>
                  <a:srgbClr val="0033CC"/>
                </a:solidFill>
                <a:latin typeface="微软雅黑" panose="020B0503020204020204" pitchFamily="34" charset="-122"/>
                <a:ea typeface="微软雅黑" panose="020B0503020204020204" pitchFamily="34" charset="-122"/>
              </a:rPr>
              <a:t>关闭对话框。 </a:t>
            </a:r>
          </a:p>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3</a:t>
            </a:r>
            <a:r>
              <a:rPr lang="zh-CN" altLang="en-US" sz="2400" dirty="0">
                <a:solidFill>
                  <a:srgbClr val="0033CC"/>
                </a:solidFill>
                <a:latin typeface="微软雅黑" panose="020B0503020204020204" pitchFamily="34" charset="-122"/>
                <a:ea typeface="微软雅黑" panose="020B0503020204020204" pitchFamily="34" charset="-122"/>
              </a:rPr>
              <a:t>）在原理图中放下连接器。右击或按</a:t>
            </a:r>
            <a:r>
              <a:rPr lang="en-US" altLang="zh-CN" sz="2400" dirty="0">
                <a:solidFill>
                  <a:srgbClr val="0033CC"/>
                </a:solidFill>
                <a:latin typeface="微软雅黑" panose="020B0503020204020204" pitchFamily="34" charset="-122"/>
                <a:ea typeface="微软雅黑" panose="020B0503020204020204" pitchFamily="34" charset="-122"/>
              </a:rPr>
              <a:t>ESC</a:t>
            </a:r>
            <a:r>
              <a:rPr lang="zh-CN" altLang="en-US" sz="2400" dirty="0">
                <a:solidFill>
                  <a:srgbClr val="0033CC"/>
                </a:solidFill>
                <a:latin typeface="微软雅黑" panose="020B0503020204020204" pitchFamily="34" charset="-122"/>
                <a:ea typeface="微软雅黑" panose="020B0503020204020204" pitchFamily="34" charset="-122"/>
              </a:rPr>
              <a:t>退出放置模式。 </a:t>
            </a:r>
          </a:p>
        </p:txBody>
      </p:sp>
    </p:spTree>
    <p:extLst>
      <p:ext uri="{BB962C8B-B14F-4D97-AF65-F5344CB8AC3E}">
        <p14:creationId xmlns:p14="http://schemas.microsoft.com/office/powerpoint/2010/main" val="130058682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65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65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65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rrowheads="1"/>
          </p:cNvSpPr>
          <p:nvPr>
            <p:ph type="title" idx="4294967295"/>
          </p:nvPr>
        </p:nvSpPr>
        <p:spPr>
          <a:xfrm>
            <a:off x="1634679" y="333450"/>
            <a:ext cx="7967662" cy="720080"/>
          </a:xfrm>
          <a:prstGeom prst="rect">
            <a:avLst/>
          </a:prstGeom>
        </p:spPr>
        <p:txBody>
          <a:bodyPr/>
          <a:lstStyle/>
          <a:p>
            <a:pPr algn="l">
              <a:spcBef>
                <a:spcPct val="20000"/>
              </a:spcBef>
              <a:buFont typeface="Arial" pitchFamily="34" charset="0"/>
            </a:pPr>
            <a:r>
              <a:rPr lang="en-US" altLang="zh-CN" sz="2800" b="1" dirty="0">
                <a:solidFill>
                  <a:srgbClr val="0033CC"/>
                </a:solidFill>
                <a:latin typeface="微软雅黑" panose="020B0503020204020204" pitchFamily="34" charset="-122"/>
                <a:ea typeface="微软雅黑" panose="020B0503020204020204" pitchFamily="34" charset="-122"/>
                <a:cs typeface="+mn-cs"/>
              </a:rPr>
              <a:t>6.</a:t>
            </a:r>
            <a:r>
              <a:rPr lang="zh-CN" altLang="en-US" sz="2800" b="1" dirty="0">
                <a:solidFill>
                  <a:srgbClr val="0033CC"/>
                </a:solidFill>
                <a:latin typeface="微软雅黑" panose="020B0503020204020204" pitchFamily="34" charset="-122"/>
                <a:ea typeface="微软雅黑" panose="020B0503020204020204" pitchFamily="34" charset="-122"/>
                <a:cs typeface="+mn-cs"/>
              </a:rPr>
              <a:t>连接器（</a:t>
            </a:r>
            <a:r>
              <a:rPr lang="en-US" altLang="zh-CN" sz="2800" b="1" dirty="0">
                <a:solidFill>
                  <a:srgbClr val="0033CC"/>
                </a:solidFill>
                <a:latin typeface="微软雅黑" panose="020B0503020204020204" pitchFamily="34" charset="-122"/>
                <a:ea typeface="微软雅黑" panose="020B0503020204020204" pitchFamily="34" charset="-122"/>
                <a:cs typeface="+mn-cs"/>
              </a:rPr>
              <a:t>connector</a:t>
            </a:r>
            <a:r>
              <a:rPr lang="zh-CN" altLang="en-US" sz="2800" b="1" dirty="0">
                <a:solidFill>
                  <a:srgbClr val="0033CC"/>
                </a:solidFill>
                <a:latin typeface="微软雅黑" panose="020B0503020204020204" pitchFamily="34" charset="-122"/>
                <a:ea typeface="微软雅黑" panose="020B0503020204020204" pitchFamily="34" charset="-122"/>
                <a:cs typeface="+mn-cs"/>
              </a:rPr>
              <a:t>）</a:t>
            </a:r>
            <a:r>
              <a:rPr lang="en-US" altLang="zh-CN" sz="2800" b="1" dirty="0">
                <a:solidFill>
                  <a:srgbClr val="0033CC"/>
                </a:solidFill>
                <a:latin typeface="微软雅黑" panose="020B0503020204020204" pitchFamily="34" charset="-122"/>
                <a:ea typeface="微软雅黑" panose="020B0503020204020204" pitchFamily="34" charset="-122"/>
                <a:cs typeface="+mn-cs"/>
              </a:rPr>
              <a:t>P1</a:t>
            </a:r>
            <a:r>
              <a:rPr lang="zh-CN" altLang="en-US" sz="2800" b="1" dirty="0">
                <a:solidFill>
                  <a:srgbClr val="0033CC"/>
                </a:solidFill>
                <a:latin typeface="微软雅黑" panose="020B0503020204020204" pitchFamily="34" charset="-122"/>
                <a:ea typeface="微软雅黑" panose="020B0503020204020204" pitchFamily="34" charset="-122"/>
                <a:cs typeface="+mn-cs"/>
              </a:rPr>
              <a:t>和</a:t>
            </a:r>
            <a:r>
              <a:rPr lang="en-US" altLang="zh-CN" sz="2800" b="1" dirty="0">
                <a:solidFill>
                  <a:srgbClr val="0033CC"/>
                </a:solidFill>
                <a:latin typeface="微软雅黑" panose="020B0503020204020204" pitchFamily="34" charset="-122"/>
                <a:ea typeface="微软雅黑" panose="020B0503020204020204" pitchFamily="34" charset="-122"/>
                <a:cs typeface="+mn-cs"/>
              </a:rPr>
              <a:t>P2</a:t>
            </a:r>
            <a:endParaRPr lang="zh-CN" altLang="en-US" sz="2800" b="1" dirty="0">
              <a:solidFill>
                <a:srgbClr val="0033CC"/>
              </a:solidFill>
              <a:latin typeface="微软雅黑" panose="020B0503020204020204" pitchFamily="34" charset="-122"/>
              <a:ea typeface="微软雅黑" panose="020B0503020204020204" pitchFamily="34" charset="-122"/>
              <a:cs typeface="+mn-cs"/>
            </a:endParaRPr>
          </a:p>
        </p:txBody>
      </p:sp>
      <p:sp>
        <p:nvSpPr>
          <p:cNvPr id="27651" name="Rectangle 3"/>
          <p:cNvSpPr>
            <a:spLocks noGrp="1" noRot="1" noChangeArrowheads="1"/>
          </p:cNvSpPr>
          <p:nvPr>
            <p:ph type="body" idx="4294967295"/>
          </p:nvPr>
        </p:nvSpPr>
        <p:spPr>
          <a:xfrm>
            <a:off x="1634679" y="1269554"/>
            <a:ext cx="9505056" cy="5302250"/>
          </a:xfrm>
          <a:prstGeom prst="rect">
            <a:avLst/>
          </a:prstGeom>
        </p:spPr>
        <p:txBody>
          <a:bodyPr/>
          <a:lstStyle/>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4</a:t>
            </a: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P2</a:t>
            </a:r>
            <a:r>
              <a:rPr lang="zh-CN" altLang="en-US" sz="2400" dirty="0">
                <a:solidFill>
                  <a:srgbClr val="0033CC"/>
                </a:solidFill>
                <a:latin typeface="微软雅黑" panose="020B0503020204020204" pitchFamily="34" charset="-122"/>
                <a:ea typeface="微软雅黑" panose="020B0503020204020204" pitchFamily="34" charset="-122"/>
              </a:rPr>
              <a:t>连接器是</a:t>
            </a:r>
            <a:r>
              <a:rPr lang="en-US" altLang="zh-CN" sz="2400" dirty="0">
                <a:solidFill>
                  <a:srgbClr val="0033CC"/>
                </a:solidFill>
                <a:latin typeface="微软雅黑" panose="020B0503020204020204" pitchFamily="34" charset="-122"/>
                <a:ea typeface="微软雅黑" panose="020B0503020204020204" pitchFamily="34" charset="-122"/>
              </a:rPr>
              <a:t>4</a:t>
            </a:r>
            <a:r>
              <a:rPr lang="zh-CN" altLang="en-US" sz="2400" dirty="0">
                <a:solidFill>
                  <a:srgbClr val="0033CC"/>
                </a:solidFill>
                <a:latin typeface="微软雅黑" panose="020B0503020204020204" pitchFamily="34" charset="-122"/>
                <a:ea typeface="微软雅黑" panose="020B0503020204020204" pitchFamily="34" charset="-122"/>
              </a:rPr>
              <a:t>个引脚的插座，所以设置过滤器为</a:t>
            </a:r>
            <a:r>
              <a:rPr lang="en-US" altLang="zh-CN" sz="2400" dirty="0">
                <a:solidFill>
                  <a:srgbClr val="0033CC"/>
                </a:solidFill>
                <a:latin typeface="微软雅黑" panose="020B0503020204020204" pitchFamily="34" charset="-122"/>
                <a:ea typeface="微软雅黑" panose="020B0503020204020204" pitchFamily="34" charset="-122"/>
              </a:rPr>
              <a:t>H*4*</a:t>
            </a:r>
            <a:r>
              <a:rPr lang="zh-CN" altLang="en-US" sz="2400" dirty="0">
                <a:solidFill>
                  <a:srgbClr val="0033CC"/>
                </a:solidFill>
                <a:latin typeface="微软雅黑" panose="020B0503020204020204" pitchFamily="34" charset="-122"/>
                <a:ea typeface="微软雅黑" panose="020B0503020204020204" pitchFamily="34" charset="-122"/>
              </a:rPr>
              <a:t>。</a:t>
            </a:r>
          </a:p>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5</a:t>
            </a:r>
            <a:r>
              <a:rPr lang="zh-CN" altLang="en-US" sz="2400" dirty="0">
                <a:solidFill>
                  <a:srgbClr val="0033CC"/>
                </a:solidFill>
                <a:latin typeface="微软雅黑" panose="020B0503020204020204" pitchFamily="34" charset="-122"/>
                <a:ea typeface="微软雅黑" panose="020B0503020204020204" pitchFamily="34" charset="-122"/>
              </a:rPr>
              <a:t>）在元件列表中选择</a:t>
            </a:r>
            <a:r>
              <a:rPr lang="en-US" altLang="zh-CN" sz="2400" dirty="0">
                <a:solidFill>
                  <a:srgbClr val="0033CC"/>
                </a:solidFill>
                <a:latin typeface="微软雅黑" panose="020B0503020204020204" pitchFamily="34" charset="-122"/>
                <a:ea typeface="微软雅黑" panose="020B0503020204020204" pitchFamily="34" charset="-122"/>
              </a:rPr>
              <a:t>HEADER4</a:t>
            </a:r>
            <a:r>
              <a:rPr lang="zh-CN" altLang="en-US" sz="2400" dirty="0">
                <a:solidFill>
                  <a:srgbClr val="0033CC"/>
                </a:solidFill>
                <a:latin typeface="微软雅黑" panose="020B0503020204020204" pitchFamily="34" charset="-122"/>
                <a:ea typeface="微软雅黑" panose="020B0503020204020204" pitchFamily="34" charset="-122"/>
              </a:rPr>
              <a:t>并单击</a:t>
            </a:r>
            <a:r>
              <a:rPr lang="en-US" altLang="zh-CN" sz="2400" dirty="0">
                <a:solidFill>
                  <a:srgbClr val="0033CC"/>
                </a:solidFill>
                <a:latin typeface="微软雅黑" panose="020B0503020204020204" pitchFamily="34" charset="-122"/>
                <a:ea typeface="微软雅黑" panose="020B0503020204020204" pitchFamily="34" charset="-122"/>
              </a:rPr>
              <a:t>Place</a:t>
            </a:r>
            <a:r>
              <a:rPr lang="zh-CN" altLang="en-US" sz="2400" dirty="0">
                <a:solidFill>
                  <a:srgbClr val="0033CC"/>
                </a:solidFill>
                <a:latin typeface="微软雅黑" panose="020B0503020204020204" pitchFamily="34" charset="-122"/>
                <a:ea typeface="微软雅黑" panose="020B0503020204020204" pitchFamily="34" charset="-122"/>
              </a:rPr>
              <a:t>按钮。按</a:t>
            </a:r>
            <a:r>
              <a:rPr lang="en-US" altLang="zh-CN" sz="2400" dirty="0">
                <a:solidFill>
                  <a:srgbClr val="0033CC"/>
                </a:solidFill>
                <a:latin typeface="微软雅黑" panose="020B0503020204020204" pitchFamily="34" charset="-122"/>
                <a:ea typeface="微软雅黑" panose="020B0503020204020204" pitchFamily="34" charset="-122"/>
              </a:rPr>
              <a:t>TAB</a:t>
            </a:r>
            <a:r>
              <a:rPr lang="zh-CN" altLang="en-US" sz="2400" dirty="0">
                <a:solidFill>
                  <a:srgbClr val="0033CC"/>
                </a:solidFill>
                <a:latin typeface="微软雅黑" panose="020B0503020204020204" pitchFamily="34" charset="-122"/>
                <a:ea typeface="微软雅黑" panose="020B0503020204020204" pitchFamily="34" charset="-122"/>
              </a:rPr>
              <a:t>编辑其属性并设置</a:t>
            </a:r>
            <a:r>
              <a:rPr lang="en-US" altLang="zh-CN" sz="2400" dirty="0">
                <a:solidFill>
                  <a:srgbClr val="0033CC"/>
                </a:solidFill>
                <a:latin typeface="微软雅黑" panose="020B0503020204020204" pitchFamily="34" charset="-122"/>
                <a:ea typeface="微软雅黑" panose="020B0503020204020204" pitchFamily="34" charset="-122"/>
              </a:rPr>
              <a:t>Designator</a:t>
            </a:r>
            <a:r>
              <a:rPr lang="zh-CN" altLang="en-US" sz="2400" dirty="0">
                <a:solidFill>
                  <a:srgbClr val="0033CC"/>
                </a:solidFill>
                <a:latin typeface="微软雅黑" panose="020B0503020204020204" pitchFamily="34" charset="-122"/>
                <a:ea typeface="微软雅黑" panose="020B0503020204020204" pitchFamily="34" charset="-122"/>
              </a:rPr>
              <a:t>为</a:t>
            </a:r>
            <a:r>
              <a:rPr lang="en-US" altLang="zh-CN" sz="2400" dirty="0">
                <a:solidFill>
                  <a:srgbClr val="0033CC"/>
                </a:solidFill>
                <a:latin typeface="微软雅黑" panose="020B0503020204020204" pitchFamily="34" charset="-122"/>
                <a:ea typeface="微软雅黑" panose="020B0503020204020204" pitchFamily="34" charset="-122"/>
              </a:rPr>
              <a:t>P2</a:t>
            </a: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 Comment</a:t>
            </a:r>
            <a:r>
              <a:rPr lang="zh-CN" altLang="en-US" sz="2400" dirty="0">
                <a:solidFill>
                  <a:srgbClr val="0033CC"/>
                </a:solidFill>
                <a:latin typeface="微软雅黑" panose="020B0503020204020204" pitchFamily="34" charset="-122"/>
                <a:ea typeface="微软雅黑" panose="020B0503020204020204" pitchFamily="34" charset="-122"/>
              </a:rPr>
              <a:t>为</a:t>
            </a:r>
            <a:r>
              <a:rPr lang="en-US" altLang="zh-CN" sz="2400" dirty="0">
                <a:solidFill>
                  <a:srgbClr val="0033CC"/>
                </a:solidFill>
                <a:latin typeface="微软雅黑" panose="020B0503020204020204" pitchFamily="34" charset="-122"/>
                <a:ea typeface="微软雅黑" panose="020B0503020204020204" pitchFamily="34" charset="-122"/>
              </a:rPr>
              <a:t>5V</a:t>
            </a:r>
            <a:r>
              <a:rPr lang="zh-CN" altLang="en-US" sz="2400" dirty="0">
                <a:solidFill>
                  <a:srgbClr val="0033CC"/>
                </a:solidFill>
                <a:latin typeface="微软雅黑" panose="020B0503020204020204" pitchFamily="34" charset="-122"/>
                <a:ea typeface="微软雅黑" panose="020B0503020204020204" pitchFamily="34" charset="-122"/>
              </a:rPr>
              <a:t>，检查</a:t>
            </a:r>
            <a:r>
              <a:rPr lang="en-US" altLang="zh-CN" sz="2400" dirty="0">
                <a:solidFill>
                  <a:srgbClr val="0033CC"/>
                </a:solidFill>
                <a:latin typeface="微软雅黑" panose="020B0503020204020204" pitchFamily="34" charset="-122"/>
                <a:ea typeface="微软雅黑" panose="020B0503020204020204" pitchFamily="34" charset="-122"/>
              </a:rPr>
              <a:t>PCB</a:t>
            </a:r>
            <a:r>
              <a:rPr lang="zh-CN" altLang="en-US" sz="2400" dirty="0">
                <a:solidFill>
                  <a:srgbClr val="0033CC"/>
                </a:solidFill>
                <a:latin typeface="微软雅黑" panose="020B0503020204020204" pitchFamily="34" charset="-122"/>
                <a:ea typeface="微软雅黑" panose="020B0503020204020204" pitchFamily="34" charset="-122"/>
              </a:rPr>
              <a:t>封装模型为</a:t>
            </a:r>
            <a:r>
              <a:rPr lang="en-US" altLang="zh-CN" sz="2400" dirty="0">
                <a:solidFill>
                  <a:srgbClr val="0033CC"/>
                </a:solidFill>
                <a:latin typeface="微软雅黑" panose="020B0503020204020204" pitchFamily="34" charset="-122"/>
                <a:ea typeface="微软雅黑" panose="020B0503020204020204" pitchFamily="34" charset="-122"/>
              </a:rPr>
              <a:t>HDR1X4</a:t>
            </a:r>
            <a:r>
              <a:rPr lang="zh-CN" altLang="en-US" sz="2400" dirty="0">
                <a:solidFill>
                  <a:srgbClr val="0033CC"/>
                </a:solidFill>
                <a:latin typeface="微软雅黑" panose="020B0503020204020204" pitchFamily="34" charset="-122"/>
                <a:ea typeface="微软雅黑" panose="020B0503020204020204" pitchFamily="34" charset="-122"/>
              </a:rPr>
              <a:t>，单击</a:t>
            </a:r>
            <a:r>
              <a:rPr lang="en-US" altLang="zh-CN" sz="2400" dirty="0">
                <a:solidFill>
                  <a:srgbClr val="0033CC"/>
                </a:solidFill>
                <a:latin typeface="微软雅黑" panose="020B0503020204020204" pitchFamily="34" charset="-122"/>
                <a:ea typeface="微软雅黑" panose="020B0503020204020204" pitchFamily="34" charset="-122"/>
              </a:rPr>
              <a:t>OK</a:t>
            </a:r>
            <a:r>
              <a:rPr lang="zh-CN" altLang="en-US" sz="2400" dirty="0">
                <a:solidFill>
                  <a:srgbClr val="0033CC"/>
                </a:solidFill>
                <a:latin typeface="微软雅黑" panose="020B0503020204020204" pitchFamily="34" charset="-122"/>
                <a:ea typeface="微软雅黑" panose="020B0503020204020204" pitchFamily="34" charset="-122"/>
              </a:rPr>
              <a:t>关闭对话框。 </a:t>
            </a:r>
          </a:p>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6</a:t>
            </a:r>
            <a:r>
              <a:rPr lang="zh-CN" altLang="en-US" sz="2400" dirty="0">
                <a:solidFill>
                  <a:srgbClr val="0033CC"/>
                </a:solidFill>
                <a:latin typeface="微软雅黑" panose="020B0503020204020204" pitchFamily="34" charset="-122"/>
                <a:ea typeface="微软雅黑" panose="020B0503020204020204" pitchFamily="34" charset="-122"/>
              </a:rPr>
              <a:t>）在原理图中合适位置放下连接器。右击或按</a:t>
            </a:r>
            <a:r>
              <a:rPr lang="en-US" altLang="zh-CN" sz="2400" dirty="0">
                <a:solidFill>
                  <a:srgbClr val="0033CC"/>
                </a:solidFill>
                <a:latin typeface="微软雅黑" panose="020B0503020204020204" pitchFamily="34" charset="-122"/>
                <a:ea typeface="微软雅黑" panose="020B0503020204020204" pitchFamily="34" charset="-122"/>
              </a:rPr>
              <a:t>ESC</a:t>
            </a:r>
            <a:r>
              <a:rPr lang="zh-CN" altLang="en-US" sz="2400" dirty="0">
                <a:solidFill>
                  <a:srgbClr val="0033CC"/>
                </a:solidFill>
                <a:latin typeface="微软雅黑" panose="020B0503020204020204" pitchFamily="34" charset="-122"/>
                <a:ea typeface="微软雅黑" panose="020B0503020204020204" pitchFamily="34" charset="-122"/>
              </a:rPr>
              <a:t>退出放置模式。 </a:t>
            </a:r>
          </a:p>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7</a:t>
            </a:r>
            <a:r>
              <a:rPr lang="zh-CN" altLang="en-US" sz="2400" dirty="0">
                <a:solidFill>
                  <a:srgbClr val="0033CC"/>
                </a:solidFill>
                <a:latin typeface="微软雅黑" panose="020B0503020204020204" pitchFamily="34" charset="-122"/>
                <a:ea typeface="微软雅黑" panose="020B0503020204020204" pitchFamily="34" charset="-122"/>
              </a:rPr>
              <a:t>）从菜单选择</a:t>
            </a:r>
            <a:r>
              <a:rPr lang="en-US" altLang="zh-CN" sz="2400" dirty="0">
                <a:solidFill>
                  <a:srgbClr val="0033CC"/>
                </a:solidFill>
                <a:latin typeface="微软雅黑" panose="020B0503020204020204" pitchFamily="34" charset="-122"/>
                <a:ea typeface="微软雅黑" panose="020B0503020204020204" pitchFamily="34" charset="-122"/>
              </a:rPr>
              <a:t>File → Save</a:t>
            </a:r>
            <a:r>
              <a:rPr lang="zh-CN" altLang="en-US" sz="2400" dirty="0">
                <a:solidFill>
                  <a:srgbClr val="0033CC"/>
                </a:solidFill>
                <a:latin typeface="微软雅黑" panose="020B0503020204020204" pitchFamily="34" charset="-122"/>
                <a:ea typeface="微软雅黑" panose="020B0503020204020204" pitchFamily="34" charset="-122"/>
              </a:rPr>
              <a:t>（热键</a:t>
            </a:r>
            <a:r>
              <a:rPr lang="en-US" altLang="zh-CN" sz="2400" dirty="0">
                <a:solidFill>
                  <a:srgbClr val="0033CC"/>
                </a:solidFill>
                <a:latin typeface="微软雅黑" panose="020B0503020204020204" pitchFamily="34" charset="-122"/>
                <a:ea typeface="微软雅黑" panose="020B0503020204020204" pitchFamily="34" charset="-122"/>
              </a:rPr>
              <a:t>F</a:t>
            </a: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S</a:t>
            </a:r>
            <a:r>
              <a:rPr lang="zh-CN" altLang="en-US" sz="2400" dirty="0">
                <a:solidFill>
                  <a:srgbClr val="0033CC"/>
                </a:solidFill>
                <a:latin typeface="微软雅黑" panose="020B0503020204020204" pitchFamily="34" charset="-122"/>
                <a:ea typeface="微软雅黑" panose="020B0503020204020204" pitchFamily="34" charset="-122"/>
              </a:rPr>
              <a:t>）保存设计者的原理图。</a:t>
            </a:r>
          </a:p>
        </p:txBody>
      </p:sp>
    </p:spTree>
    <p:extLst>
      <p:ext uri="{BB962C8B-B14F-4D97-AF65-F5344CB8AC3E}">
        <p14:creationId xmlns:p14="http://schemas.microsoft.com/office/powerpoint/2010/main" val="180051057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65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65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65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Rot="1" noChangeArrowheads="1"/>
          </p:cNvSpPr>
          <p:nvPr>
            <p:ph type="body" idx="4294967295"/>
          </p:nvPr>
        </p:nvSpPr>
        <p:spPr>
          <a:xfrm>
            <a:off x="1562671" y="1125538"/>
            <a:ext cx="9793088" cy="1368152"/>
          </a:xfrm>
          <a:prstGeom prst="rect">
            <a:avLst/>
          </a:prstGeom>
        </p:spPr>
        <p:txBody>
          <a:bodyPr/>
          <a:lstStyle/>
          <a:p>
            <a:pPr marL="0" indent="0">
              <a:lnSpc>
                <a:spcPct val="150000"/>
              </a:lnSpc>
              <a:buNone/>
            </a:pPr>
            <a:r>
              <a:rPr lang="zh-CN" altLang="en-US" sz="2400" dirty="0">
                <a:solidFill>
                  <a:srgbClr val="0033CC"/>
                </a:solidFill>
                <a:latin typeface="微软雅黑" panose="020B0503020204020204" pitchFamily="34" charset="-122"/>
                <a:ea typeface="微软雅黑" panose="020B0503020204020204" pitchFamily="34" charset="-122"/>
              </a:rPr>
              <a:t>现在已经放完了</a:t>
            </a:r>
            <a:r>
              <a:rPr lang="zh-CN" altLang="en-US" sz="2400" dirty="0" smtClean="0">
                <a:solidFill>
                  <a:srgbClr val="0033CC"/>
                </a:solidFill>
                <a:latin typeface="微软雅黑" panose="020B0503020204020204" pitchFamily="34" charset="-122"/>
                <a:ea typeface="微软雅黑" panose="020B0503020204020204" pitchFamily="34" charset="-122"/>
              </a:rPr>
              <a:t>所有元件</a:t>
            </a:r>
            <a:r>
              <a:rPr lang="zh-CN" altLang="en-US" sz="2400" dirty="0">
                <a:solidFill>
                  <a:srgbClr val="0033CC"/>
                </a:solidFill>
                <a:latin typeface="微软雅黑" panose="020B0503020204020204" pitchFamily="34" charset="-122"/>
                <a:ea typeface="微软雅黑" panose="020B0503020204020204" pitchFamily="34" charset="-122"/>
              </a:rPr>
              <a:t>。元件的摆放如</a:t>
            </a:r>
            <a:r>
              <a:rPr lang="zh-CN" altLang="en-US" sz="2400" dirty="0" smtClean="0">
                <a:solidFill>
                  <a:srgbClr val="0033CC"/>
                </a:solidFill>
                <a:latin typeface="微软雅黑" panose="020B0503020204020204" pitchFamily="34" charset="-122"/>
                <a:ea typeface="微软雅黑" panose="020B0503020204020204" pitchFamily="34" charset="-122"/>
              </a:rPr>
              <a:t>图</a:t>
            </a:r>
            <a:r>
              <a:rPr lang="en-US" altLang="zh-CN" sz="2400" dirty="0" smtClean="0">
                <a:solidFill>
                  <a:srgbClr val="0033CC"/>
                </a:solidFill>
                <a:latin typeface="微软雅黑" panose="020B0503020204020204" pitchFamily="34" charset="-122"/>
                <a:ea typeface="微软雅黑" panose="020B0503020204020204" pitchFamily="34" charset="-122"/>
              </a:rPr>
              <a:t>1-47</a:t>
            </a:r>
            <a:r>
              <a:rPr lang="zh-CN" altLang="en-US" sz="2400" dirty="0" smtClean="0">
                <a:solidFill>
                  <a:srgbClr val="0033CC"/>
                </a:solidFill>
                <a:latin typeface="微软雅黑" panose="020B0503020204020204" pitchFamily="34" charset="-122"/>
                <a:ea typeface="微软雅黑" panose="020B0503020204020204" pitchFamily="34" charset="-122"/>
              </a:rPr>
              <a:t>所</a:t>
            </a:r>
            <a:r>
              <a:rPr lang="zh-CN" altLang="en-US" sz="2400" dirty="0">
                <a:solidFill>
                  <a:srgbClr val="0033CC"/>
                </a:solidFill>
                <a:latin typeface="微软雅黑" panose="020B0503020204020204" pitchFamily="34" charset="-122"/>
                <a:ea typeface="微软雅黑" panose="020B0503020204020204" pitchFamily="34" charset="-122"/>
              </a:rPr>
              <a:t>示，从中可以看出元件之间留有间隔，这样就有大量的空间用来将导线连接到每个元件引脚上。</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4715" y="2781722"/>
            <a:ext cx="11049000" cy="2390775"/>
          </a:xfrm>
          <a:prstGeom prst="rect">
            <a:avLst/>
          </a:prstGeom>
        </p:spPr>
      </p:pic>
      <p:sp>
        <p:nvSpPr>
          <p:cNvPr id="4" name="Rectangle 2"/>
          <p:cNvSpPr txBox="1">
            <a:spLocks noRot="1" noChangeArrowheads="1"/>
          </p:cNvSpPr>
          <p:nvPr/>
        </p:nvSpPr>
        <p:spPr>
          <a:xfrm>
            <a:off x="4011290" y="5172497"/>
            <a:ext cx="48958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spcBef>
                <a:spcPct val="50000"/>
              </a:spcBef>
              <a:buClrTx/>
              <a:buFontTx/>
              <a:buNone/>
              <a:defRPr kumimoji="0" sz="1800">
                <a:solidFill>
                  <a:srgbClr val="0033CC"/>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000">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latin typeface="Arial" panose="020B0604020202020204" pitchFamily="34" charset="0"/>
                <a:ea typeface="宋体" panose="02010600030101010101" pitchFamily="2" charset="-122"/>
              </a:defRPr>
            </a:lvl9pPr>
          </a:lstStyle>
          <a:p>
            <a:pPr algn="ctr"/>
            <a:r>
              <a:rPr lang="zh-CN" altLang="en-US" dirty="0"/>
              <a:t>图</a:t>
            </a:r>
            <a:r>
              <a:rPr lang="en-US" altLang="zh-CN" dirty="0"/>
              <a:t>1-47 </a:t>
            </a:r>
            <a:r>
              <a:rPr lang="zh-CN" altLang="en-US" dirty="0"/>
              <a:t>元件摆放完后的电路图</a:t>
            </a:r>
          </a:p>
        </p:txBody>
      </p:sp>
      <p:sp>
        <p:nvSpPr>
          <p:cNvPr id="5" name="Rectangle 3"/>
          <p:cNvSpPr txBox="1">
            <a:spLocks noRot="1" noChangeArrowheads="1"/>
          </p:cNvSpPr>
          <p:nvPr/>
        </p:nvSpPr>
        <p:spPr>
          <a:xfrm>
            <a:off x="1562671" y="5832376"/>
            <a:ext cx="9545535" cy="720080"/>
          </a:xfrm>
          <a:prstGeom prst="rect">
            <a:avLst/>
          </a:prstGeom>
        </p:spPr>
        <p:txBody>
          <a:bodyPr/>
          <a:lst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buFont typeface="Arial" pitchFamily="34" charset="0"/>
              <a:buNone/>
            </a:pPr>
            <a:r>
              <a:rPr lang="zh-CN" altLang="en-US" sz="2400" dirty="0" smtClean="0">
                <a:solidFill>
                  <a:srgbClr val="0033CC"/>
                </a:solidFill>
                <a:latin typeface="微软雅黑" panose="020B0503020204020204" pitchFamily="34" charset="-122"/>
                <a:ea typeface="微软雅黑" panose="020B0503020204020204" pitchFamily="34" charset="-122"/>
              </a:rPr>
              <a:t>如果设计者需要移动元件，鼠标左击并拖动元件体，拖到需要的位置放开鼠标左键即可。</a:t>
            </a:r>
            <a:endParaRPr lang="zh-CN" altLang="en-US" sz="2400" dirty="0">
              <a:solidFill>
                <a:srgbClr val="0033CC"/>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634548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uild="p"/>
      <p:bldP spid="4"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idx="4294967295"/>
          </p:nvPr>
        </p:nvSpPr>
        <p:spPr>
          <a:xfrm>
            <a:off x="1490663" y="434446"/>
            <a:ext cx="8543925" cy="720725"/>
          </a:xfrm>
          <a:prstGeom prst="rect">
            <a:avLst/>
          </a:prstGeom>
          <a:noFill/>
        </p:spPr>
        <p:txBody>
          <a:bodyPr/>
          <a:lstStyle/>
          <a:p>
            <a:pPr algn="l"/>
            <a:r>
              <a:rPr lang="en-US" altLang="zh-CN" sz="2800" b="1" dirty="0">
                <a:solidFill>
                  <a:srgbClr val="0033CC"/>
                </a:solidFill>
                <a:latin typeface="微软雅黑" pitchFamily="34" charset="-122"/>
                <a:ea typeface="微软雅黑" pitchFamily="34" charset="-122"/>
                <a:cs typeface="+mn-cs"/>
              </a:rPr>
              <a:t>2.4.2</a:t>
            </a:r>
            <a:r>
              <a:rPr lang="zh-CN" altLang="en-US" sz="2800" b="1" dirty="0">
                <a:solidFill>
                  <a:srgbClr val="0033CC"/>
                </a:solidFill>
                <a:latin typeface="微软雅黑" pitchFamily="34" charset="-122"/>
                <a:ea typeface="微软雅黑" pitchFamily="34" charset="-122"/>
                <a:cs typeface="+mn-cs"/>
              </a:rPr>
              <a:t>连接电路 </a:t>
            </a:r>
          </a:p>
        </p:txBody>
      </p:sp>
      <p:sp>
        <p:nvSpPr>
          <p:cNvPr id="5123" name="Rectangle 3"/>
          <p:cNvSpPr>
            <a:spLocks noGrp="1" noRot="1" noChangeArrowheads="1"/>
          </p:cNvSpPr>
          <p:nvPr>
            <p:ph type="body" idx="4294967295"/>
          </p:nvPr>
        </p:nvSpPr>
        <p:spPr>
          <a:xfrm>
            <a:off x="1490663" y="1160934"/>
            <a:ext cx="10131623" cy="4285084"/>
          </a:xfrm>
          <a:prstGeom prst="rect">
            <a:avLst/>
          </a:prstGeom>
        </p:spPr>
        <p:txBody>
          <a:bodyPr/>
          <a:lstStyle/>
          <a:p>
            <a:pPr marL="0" indent="0">
              <a:buNone/>
              <a:defRPr/>
            </a:pPr>
            <a:r>
              <a:rPr lang="zh-CN" altLang="en-US" sz="2801" dirty="0">
                <a:solidFill>
                  <a:srgbClr val="0000FF"/>
                </a:solidFill>
                <a:latin typeface="微软雅黑" panose="020B0503020204020204" pitchFamily="34" charset="-122"/>
                <a:ea typeface="微软雅黑" panose="020B0503020204020204" pitchFamily="34" charset="-122"/>
              </a:rPr>
              <a:t>连线起着在设计者的电路中的各种元器件之间建立连接的作用。要在原理图中连线，参照</a:t>
            </a:r>
            <a:r>
              <a:rPr lang="zh-CN" altLang="en-US" sz="2801" dirty="0" smtClean="0">
                <a:solidFill>
                  <a:srgbClr val="0000FF"/>
                </a:solidFill>
                <a:latin typeface="微软雅黑" panose="020B0503020204020204" pitchFamily="34" charset="-122"/>
                <a:ea typeface="微软雅黑" panose="020B0503020204020204" pitchFamily="34" charset="-122"/>
              </a:rPr>
              <a:t>图</a:t>
            </a:r>
            <a:r>
              <a:rPr lang="en-US" altLang="zh-CN" sz="2801" dirty="0" smtClean="0">
                <a:solidFill>
                  <a:srgbClr val="0000FF"/>
                </a:solidFill>
                <a:latin typeface="微软雅黑" panose="020B0503020204020204" pitchFamily="34" charset="-122"/>
                <a:ea typeface="微软雅黑" panose="020B0503020204020204" pitchFamily="34" charset="-122"/>
              </a:rPr>
              <a:t>1</a:t>
            </a:r>
            <a:r>
              <a:rPr lang="zh-CN" altLang="en-US" sz="2801" dirty="0" smtClean="0">
                <a:solidFill>
                  <a:srgbClr val="0000FF"/>
                </a:solidFill>
                <a:latin typeface="微软雅黑" panose="020B0503020204020204" pitchFamily="34" charset="-122"/>
                <a:ea typeface="微软雅黑" panose="020B0503020204020204" pitchFamily="34" charset="-122"/>
              </a:rPr>
              <a:t>所</a:t>
            </a:r>
            <a:r>
              <a:rPr lang="zh-CN" altLang="en-US" sz="2801" dirty="0">
                <a:solidFill>
                  <a:srgbClr val="0000FF"/>
                </a:solidFill>
                <a:latin typeface="微软雅黑" panose="020B0503020204020204" pitchFamily="34" charset="-122"/>
                <a:ea typeface="微软雅黑" panose="020B0503020204020204" pitchFamily="34" charset="-122"/>
              </a:rPr>
              <a:t>示并完成以下步骤：</a:t>
            </a:r>
          </a:p>
          <a:p>
            <a:pPr marL="0" indent="0" eaLnBrk="1" hangingPunct="1">
              <a:buNone/>
              <a:defRPr/>
            </a:pPr>
            <a:r>
              <a:rPr lang="en-US" altLang="zh-CN" sz="2400" dirty="0">
                <a:solidFill>
                  <a:srgbClr val="0000FF"/>
                </a:solidFill>
                <a:latin typeface="微软雅黑" panose="020B0503020204020204" pitchFamily="34" charset="-122"/>
                <a:ea typeface="微软雅黑" panose="020B0503020204020204" pitchFamily="34" charset="-122"/>
              </a:rPr>
              <a:t>1</a:t>
            </a:r>
            <a:r>
              <a:rPr lang="zh-CN" altLang="en-US" sz="2400" dirty="0">
                <a:solidFill>
                  <a:srgbClr val="0000FF"/>
                </a:solidFill>
                <a:latin typeface="微软雅黑" panose="020B0503020204020204" pitchFamily="34" charset="-122"/>
                <a:ea typeface="微软雅黑" panose="020B0503020204020204" pitchFamily="34" charset="-122"/>
              </a:rPr>
              <a:t>．为了使电路图清晰，可以使用</a:t>
            </a:r>
            <a:r>
              <a:rPr lang="en-US" altLang="zh-CN" sz="2400" dirty="0">
                <a:solidFill>
                  <a:srgbClr val="0000FF"/>
                </a:solidFill>
                <a:latin typeface="微软雅黑" panose="020B0503020204020204" pitchFamily="34" charset="-122"/>
                <a:ea typeface="微软雅黑" panose="020B0503020204020204" pitchFamily="34" charset="-122"/>
              </a:rPr>
              <a:t>Page Up</a:t>
            </a:r>
            <a:r>
              <a:rPr lang="zh-CN" altLang="en-US" sz="2400" dirty="0">
                <a:solidFill>
                  <a:srgbClr val="0000FF"/>
                </a:solidFill>
                <a:latin typeface="微软雅黑" panose="020B0503020204020204" pitchFamily="34" charset="-122"/>
                <a:ea typeface="微软雅黑" panose="020B0503020204020204" pitchFamily="34" charset="-122"/>
              </a:rPr>
              <a:t>键来放大，或</a:t>
            </a:r>
            <a:r>
              <a:rPr lang="en-US" altLang="zh-CN" sz="2400" dirty="0">
                <a:solidFill>
                  <a:srgbClr val="0000FF"/>
                </a:solidFill>
                <a:latin typeface="微软雅黑" panose="020B0503020204020204" pitchFamily="34" charset="-122"/>
                <a:ea typeface="微软雅黑" panose="020B0503020204020204" pitchFamily="34" charset="-122"/>
              </a:rPr>
              <a:t>Page Down</a:t>
            </a:r>
            <a:r>
              <a:rPr lang="zh-CN" altLang="en-US" sz="2400" dirty="0">
                <a:solidFill>
                  <a:srgbClr val="0000FF"/>
                </a:solidFill>
                <a:latin typeface="微软雅黑" panose="020B0503020204020204" pitchFamily="34" charset="-122"/>
                <a:ea typeface="微软雅黑" panose="020B0503020204020204" pitchFamily="34" charset="-122"/>
              </a:rPr>
              <a:t>键来缩小；保持</a:t>
            </a:r>
            <a:r>
              <a:rPr lang="en-US" altLang="zh-CN" sz="2400" dirty="0">
                <a:solidFill>
                  <a:srgbClr val="0000FF"/>
                </a:solidFill>
                <a:latin typeface="微软雅黑" panose="020B0503020204020204" pitchFamily="34" charset="-122"/>
                <a:ea typeface="微软雅黑" panose="020B0503020204020204" pitchFamily="34" charset="-122"/>
              </a:rPr>
              <a:t>Ctrl</a:t>
            </a:r>
            <a:r>
              <a:rPr lang="zh-CN" altLang="en-US" sz="2400" dirty="0">
                <a:solidFill>
                  <a:srgbClr val="0000FF"/>
                </a:solidFill>
                <a:latin typeface="微软雅黑" panose="020B0503020204020204" pitchFamily="34" charset="-122"/>
                <a:ea typeface="微软雅黑" panose="020B0503020204020204" pitchFamily="34" charset="-122"/>
              </a:rPr>
              <a:t>键按下，使用鼠标的滑轮也可以放大或缩小；如果要查看全部视图，从菜单选择</a:t>
            </a:r>
            <a:r>
              <a:rPr lang="en-US" altLang="zh-CN" sz="2400" dirty="0">
                <a:solidFill>
                  <a:srgbClr val="0000FF"/>
                </a:solidFill>
                <a:latin typeface="微软雅黑" panose="020B0503020204020204" pitchFamily="34" charset="-122"/>
                <a:ea typeface="微软雅黑" panose="020B0503020204020204" pitchFamily="34" charset="-122"/>
              </a:rPr>
              <a:t>View → Fit All Objects</a:t>
            </a:r>
            <a:r>
              <a:rPr lang="zh-CN" altLang="en-US" sz="2400" dirty="0">
                <a:solidFill>
                  <a:srgbClr val="0000FF"/>
                </a:solidFill>
                <a:latin typeface="微软雅黑" panose="020B0503020204020204" pitchFamily="34" charset="-122"/>
                <a:ea typeface="微软雅黑" panose="020B0503020204020204" pitchFamily="34" charset="-122"/>
              </a:rPr>
              <a:t>（热键</a:t>
            </a:r>
            <a:r>
              <a:rPr lang="en-US" altLang="zh-CN" sz="2400" dirty="0">
                <a:solidFill>
                  <a:srgbClr val="0000FF"/>
                </a:solidFill>
                <a:latin typeface="微软雅黑" panose="020B0503020204020204" pitchFamily="34" charset="-122"/>
                <a:ea typeface="微软雅黑" panose="020B0503020204020204" pitchFamily="34" charset="-122"/>
              </a:rPr>
              <a:t>V</a:t>
            </a:r>
            <a:r>
              <a:rPr lang="zh-CN" altLang="en-US" sz="2400" dirty="0">
                <a:solidFill>
                  <a:srgbClr val="0000FF"/>
                </a:solidFill>
                <a:latin typeface="微软雅黑" panose="020B0503020204020204" pitchFamily="34" charset="-122"/>
                <a:ea typeface="微软雅黑" panose="020B0503020204020204" pitchFamily="34" charset="-122"/>
              </a:rPr>
              <a:t>，</a:t>
            </a:r>
            <a:r>
              <a:rPr lang="en-US" altLang="zh-CN" sz="2400" dirty="0">
                <a:solidFill>
                  <a:srgbClr val="0000FF"/>
                </a:solidFill>
                <a:latin typeface="微软雅黑" panose="020B0503020204020204" pitchFamily="34" charset="-122"/>
                <a:ea typeface="微软雅黑" panose="020B0503020204020204" pitchFamily="34" charset="-122"/>
              </a:rPr>
              <a:t>F</a:t>
            </a:r>
            <a:r>
              <a:rPr lang="zh-CN" altLang="en-US" sz="2400" dirty="0">
                <a:solidFill>
                  <a:srgbClr val="0000FF"/>
                </a:solidFill>
                <a:latin typeface="微软雅黑" panose="020B0503020204020204" pitchFamily="34" charset="-122"/>
                <a:ea typeface="微软雅黑" panose="020B0503020204020204" pitchFamily="34" charset="-122"/>
              </a:rPr>
              <a:t>）。</a:t>
            </a:r>
          </a:p>
          <a:p>
            <a:pPr marL="0" indent="0" eaLnBrk="1" hangingPunct="1">
              <a:buNone/>
              <a:defRPr/>
            </a:pPr>
            <a:r>
              <a:rPr lang="en-US" altLang="zh-CN" sz="2400" dirty="0">
                <a:solidFill>
                  <a:srgbClr val="0000FF"/>
                </a:solidFill>
                <a:latin typeface="微软雅黑" panose="020B0503020204020204" pitchFamily="34" charset="-122"/>
                <a:ea typeface="微软雅黑" panose="020B0503020204020204" pitchFamily="34" charset="-122"/>
              </a:rPr>
              <a:t>2</a:t>
            </a:r>
            <a:r>
              <a:rPr lang="zh-CN" altLang="en-US" sz="2400" dirty="0">
                <a:solidFill>
                  <a:srgbClr val="0000FF"/>
                </a:solidFill>
                <a:latin typeface="微软雅黑" panose="020B0503020204020204" pitchFamily="34" charset="-122"/>
                <a:ea typeface="微软雅黑" panose="020B0503020204020204" pitchFamily="34" charset="-122"/>
              </a:rPr>
              <a:t>．首先用以下方法将</a:t>
            </a:r>
            <a:r>
              <a:rPr lang="zh-CN" altLang="en-US" sz="2400" dirty="0" smtClean="0">
                <a:solidFill>
                  <a:srgbClr val="0000FF"/>
                </a:solidFill>
                <a:latin typeface="微软雅黑" panose="020B0503020204020204" pitchFamily="34" charset="-122"/>
                <a:ea typeface="微软雅黑" panose="020B0503020204020204" pitchFamily="34" charset="-122"/>
              </a:rPr>
              <a:t>电桥</a:t>
            </a:r>
            <a:r>
              <a:rPr lang="en-US" altLang="zh-CN" sz="2400" dirty="0" smtClean="0">
                <a:solidFill>
                  <a:srgbClr val="0000FF"/>
                </a:solidFill>
                <a:latin typeface="微软雅黑" panose="020B0503020204020204" pitchFamily="34" charset="-122"/>
                <a:ea typeface="微软雅黑" panose="020B0503020204020204" pitchFamily="34" charset="-122"/>
              </a:rPr>
              <a:t>D1</a:t>
            </a:r>
            <a:r>
              <a:rPr lang="zh-CN" altLang="en-US" sz="2400" dirty="0" smtClean="0">
                <a:solidFill>
                  <a:srgbClr val="0000FF"/>
                </a:solidFill>
                <a:latin typeface="微软雅黑" panose="020B0503020204020204" pitchFamily="34" charset="-122"/>
                <a:ea typeface="微软雅黑" panose="020B0503020204020204" pitchFamily="34" charset="-122"/>
              </a:rPr>
              <a:t>与稳压器</a:t>
            </a:r>
            <a:r>
              <a:rPr lang="en-US" altLang="zh-CN" sz="2400" dirty="0" smtClean="0">
                <a:solidFill>
                  <a:srgbClr val="0000FF"/>
                </a:solidFill>
                <a:latin typeface="微软雅黑" panose="020B0503020204020204" pitchFamily="34" charset="-122"/>
                <a:ea typeface="微软雅黑" panose="020B0503020204020204" pitchFamily="34" charset="-122"/>
              </a:rPr>
              <a:t>U1</a:t>
            </a:r>
            <a:r>
              <a:rPr lang="zh-CN" altLang="en-US" sz="2400" dirty="0" smtClean="0">
                <a:solidFill>
                  <a:srgbClr val="0000FF"/>
                </a:solidFill>
                <a:latin typeface="微软雅黑" panose="020B0503020204020204" pitchFamily="34" charset="-122"/>
                <a:ea typeface="微软雅黑" panose="020B0503020204020204" pitchFamily="34" charset="-122"/>
              </a:rPr>
              <a:t>的</a:t>
            </a:r>
            <a:r>
              <a:rPr lang="en-US" altLang="zh-CN" sz="2400" dirty="0" smtClean="0">
                <a:solidFill>
                  <a:srgbClr val="0000FF"/>
                </a:solidFill>
                <a:latin typeface="微软雅黑" panose="020B0503020204020204" pitchFamily="34" charset="-122"/>
                <a:ea typeface="微软雅黑" panose="020B0503020204020204" pitchFamily="34" charset="-122"/>
              </a:rPr>
              <a:t>1</a:t>
            </a:r>
            <a:r>
              <a:rPr lang="zh-CN" altLang="en-US" sz="2400" dirty="0" smtClean="0">
                <a:solidFill>
                  <a:srgbClr val="0000FF"/>
                </a:solidFill>
                <a:latin typeface="微软雅黑" panose="020B0503020204020204" pitchFamily="34" charset="-122"/>
                <a:ea typeface="微软雅黑" panose="020B0503020204020204" pitchFamily="34" charset="-122"/>
              </a:rPr>
              <a:t>引脚连接</a:t>
            </a:r>
            <a:r>
              <a:rPr lang="zh-CN" altLang="en-US" sz="2400" dirty="0">
                <a:solidFill>
                  <a:srgbClr val="0000FF"/>
                </a:solidFill>
                <a:latin typeface="微软雅黑" panose="020B0503020204020204" pitchFamily="34" charset="-122"/>
                <a:ea typeface="微软雅黑" panose="020B0503020204020204" pitchFamily="34" charset="-122"/>
              </a:rPr>
              <a:t>起来。从菜单选择</a:t>
            </a:r>
            <a:r>
              <a:rPr lang="en-US" altLang="zh-CN" sz="2400" dirty="0">
                <a:solidFill>
                  <a:srgbClr val="0000FF"/>
                </a:solidFill>
                <a:latin typeface="微软雅黑" panose="020B0503020204020204" pitchFamily="34" charset="-122"/>
                <a:ea typeface="微软雅黑" panose="020B0503020204020204" pitchFamily="34" charset="-122"/>
              </a:rPr>
              <a:t>Place → Wire</a:t>
            </a:r>
            <a:r>
              <a:rPr lang="zh-CN" altLang="en-US" sz="2400" dirty="0">
                <a:solidFill>
                  <a:srgbClr val="0000FF"/>
                </a:solidFill>
                <a:latin typeface="微软雅黑" panose="020B0503020204020204" pitchFamily="34" charset="-122"/>
                <a:ea typeface="微软雅黑" panose="020B0503020204020204" pitchFamily="34" charset="-122"/>
              </a:rPr>
              <a:t>（热键</a:t>
            </a:r>
            <a:r>
              <a:rPr lang="en-US" altLang="zh-CN" sz="2400" dirty="0">
                <a:solidFill>
                  <a:srgbClr val="0000FF"/>
                </a:solidFill>
                <a:latin typeface="微软雅黑" panose="020B0503020204020204" pitchFamily="34" charset="-122"/>
                <a:ea typeface="微软雅黑" panose="020B0503020204020204" pitchFamily="34" charset="-122"/>
              </a:rPr>
              <a:t>P</a:t>
            </a:r>
            <a:r>
              <a:rPr lang="zh-CN" altLang="en-US" sz="2400" dirty="0">
                <a:solidFill>
                  <a:srgbClr val="0000FF"/>
                </a:solidFill>
                <a:latin typeface="微软雅黑" panose="020B0503020204020204" pitchFamily="34" charset="-122"/>
                <a:ea typeface="微软雅黑" panose="020B0503020204020204" pitchFamily="34" charset="-122"/>
              </a:rPr>
              <a:t>，</a:t>
            </a:r>
            <a:r>
              <a:rPr lang="en-US" altLang="zh-CN" sz="2400" dirty="0">
                <a:solidFill>
                  <a:srgbClr val="0000FF"/>
                </a:solidFill>
                <a:latin typeface="微软雅黑" panose="020B0503020204020204" pitchFamily="34" charset="-122"/>
                <a:ea typeface="微软雅黑" panose="020B0503020204020204" pitchFamily="34" charset="-122"/>
              </a:rPr>
              <a:t>W</a:t>
            </a:r>
            <a:r>
              <a:rPr lang="zh-CN" altLang="en-US" sz="2400" dirty="0">
                <a:solidFill>
                  <a:srgbClr val="0000FF"/>
                </a:solidFill>
                <a:latin typeface="微软雅黑" panose="020B0503020204020204" pitchFamily="34" charset="-122"/>
                <a:ea typeface="微软雅黑" panose="020B0503020204020204" pitchFamily="34" charset="-122"/>
              </a:rPr>
              <a:t>）或从连线工具栏单击‘      ’工具进入连线模式，光标将变为十字形状。</a:t>
            </a:r>
          </a:p>
          <a:p>
            <a:pPr marL="0" indent="0">
              <a:buNone/>
              <a:defRPr/>
            </a:pPr>
            <a:r>
              <a:rPr lang="en-US" altLang="zh-CN" sz="2400" dirty="0">
                <a:solidFill>
                  <a:srgbClr val="0000FF"/>
                </a:solidFill>
                <a:latin typeface="微软雅黑" panose="020B0503020204020204" pitchFamily="34" charset="-122"/>
                <a:ea typeface="微软雅黑" panose="020B0503020204020204" pitchFamily="34" charset="-122"/>
              </a:rPr>
              <a:t>3</a:t>
            </a:r>
            <a:r>
              <a:rPr lang="zh-CN" altLang="en-US" sz="2400" dirty="0">
                <a:solidFill>
                  <a:srgbClr val="0000FF"/>
                </a:solidFill>
                <a:latin typeface="微软雅黑" panose="020B0503020204020204" pitchFamily="34" charset="-122"/>
                <a:ea typeface="微软雅黑" panose="020B0503020204020204" pitchFamily="34" charset="-122"/>
              </a:rPr>
              <a:t>．将光标放</a:t>
            </a:r>
            <a:r>
              <a:rPr lang="zh-CN" altLang="en-US" sz="2400" dirty="0" smtClean="0">
                <a:solidFill>
                  <a:srgbClr val="0000FF"/>
                </a:solidFill>
                <a:latin typeface="微软雅黑" panose="020B0503020204020204" pitchFamily="34" charset="-122"/>
                <a:ea typeface="微软雅黑" panose="020B0503020204020204" pitchFamily="34" charset="-122"/>
              </a:rPr>
              <a:t>在</a:t>
            </a:r>
            <a:r>
              <a:rPr lang="en-US" altLang="zh-CN" sz="2400" dirty="0">
                <a:solidFill>
                  <a:srgbClr val="0000FF"/>
                </a:solidFill>
                <a:latin typeface="微软雅黑" panose="020B0503020204020204" pitchFamily="34" charset="-122"/>
                <a:ea typeface="微软雅黑" panose="020B0503020204020204" pitchFamily="34" charset="-122"/>
              </a:rPr>
              <a:t>D</a:t>
            </a:r>
            <a:r>
              <a:rPr lang="en-US" altLang="zh-CN" sz="2400" dirty="0" smtClean="0">
                <a:solidFill>
                  <a:srgbClr val="0000FF"/>
                </a:solidFill>
                <a:latin typeface="微软雅黑" panose="020B0503020204020204" pitchFamily="34" charset="-122"/>
                <a:ea typeface="微软雅黑" panose="020B0503020204020204" pitchFamily="34" charset="-122"/>
              </a:rPr>
              <a:t>1</a:t>
            </a:r>
            <a:r>
              <a:rPr lang="zh-CN" altLang="en-US" sz="2400" dirty="0" smtClean="0">
                <a:solidFill>
                  <a:srgbClr val="0000FF"/>
                </a:solidFill>
                <a:latin typeface="微软雅黑" panose="020B0503020204020204" pitchFamily="34" charset="-122"/>
                <a:ea typeface="微软雅黑" panose="020B0503020204020204" pitchFamily="34" charset="-122"/>
              </a:rPr>
              <a:t>的</a:t>
            </a:r>
            <a:r>
              <a:rPr lang="zh-CN" altLang="en-US" sz="2400" dirty="0">
                <a:solidFill>
                  <a:srgbClr val="0000FF"/>
                </a:solidFill>
                <a:latin typeface="微软雅黑" panose="020B0503020204020204" pitchFamily="34" charset="-122"/>
                <a:ea typeface="微软雅黑" panose="020B0503020204020204" pitchFamily="34" charset="-122"/>
              </a:rPr>
              <a:t>右</a:t>
            </a:r>
            <a:r>
              <a:rPr lang="zh-CN" altLang="en-US" sz="2400" dirty="0" smtClean="0">
                <a:solidFill>
                  <a:srgbClr val="0000FF"/>
                </a:solidFill>
                <a:latin typeface="微软雅黑" panose="020B0503020204020204" pitchFamily="34" charset="-122"/>
                <a:ea typeface="微软雅黑" panose="020B0503020204020204" pitchFamily="34" charset="-122"/>
              </a:rPr>
              <a:t>端</a:t>
            </a:r>
            <a:r>
              <a:rPr lang="zh-CN" altLang="en-US" sz="2400" dirty="0">
                <a:solidFill>
                  <a:srgbClr val="0000FF"/>
                </a:solidFill>
                <a:latin typeface="微软雅黑" panose="020B0503020204020204" pitchFamily="34" charset="-122"/>
                <a:ea typeface="微软雅黑" panose="020B0503020204020204" pitchFamily="34" charset="-122"/>
              </a:rPr>
              <a:t>，当设计者放对位置时，一个红色的连接标记会出现在光标处，这表示光标在元件的一个电气连接点上。</a:t>
            </a:r>
          </a:p>
        </p:txBody>
      </p:sp>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91463" y="3789834"/>
            <a:ext cx="288992" cy="242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549275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1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Rot="1" noChangeArrowheads="1"/>
          </p:cNvSpPr>
          <p:nvPr>
            <p:ph type="body" idx="4294967295"/>
          </p:nvPr>
        </p:nvSpPr>
        <p:spPr>
          <a:xfrm>
            <a:off x="1147344" y="1125538"/>
            <a:ext cx="5688632" cy="5402263"/>
          </a:xfrm>
          <a:prstGeom prst="rect">
            <a:avLst/>
          </a:prstGeom>
        </p:spPr>
        <p:txBody>
          <a:bodyPr/>
          <a:lstStyle/>
          <a:p>
            <a:pPr marL="0" indent="0">
              <a:buNone/>
              <a:defRPr/>
            </a:pPr>
            <a:r>
              <a:rPr lang="en-US" altLang="zh-CN" sz="2400" dirty="0" smtClean="0">
                <a:solidFill>
                  <a:srgbClr val="0000FF"/>
                </a:solidFill>
                <a:latin typeface="微软雅黑" panose="020B0503020204020204" pitchFamily="34" charset="-122"/>
                <a:ea typeface="微软雅黑" panose="020B0503020204020204" pitchFamily="34" charset="-122"/>
              </a:rPr>
              <a:t>4</a:t>
            </a:r>
            <a:r>
              <a:rPr lang="zh-CN" altLang="en-US" sz="2400" dirty="0" smtClean="0">
                <a:solidFill>
                  <a:srgbClr val="0000FF"/>
                </a:solidFill>
                <a:latin typeface="微软雅黑" panose="020B0503020204020204" pitchFamily="34" charset="-122"/>
                <a:ea typeface="微软雅黑" panose="020B0503020204020204" pitchFamily="34" charset="-122"/>
              </a:rPr>
              <a:t>．左击或按</a:t>
            </a:r>
            <a:r>
              <a:rPr lang="en-US" altLang="zh-CN" sz="2400" dirty="0" smtClean="0">
                <a:solidFill>
                  <a:srgbClr val="0000FF"/>
                </a:solidFill>
                <a:latin typeface="微软雅黑" panose="020B0503020204020204" pitchFamily="34" charset="-122"/>
                <a:ea typeface="微软雅黑" panose="020B0503020204020204" pitchFamily="34" charset="-122"/>
              </a:rPr>
              <a:t>ENTER</a:t>
            </a:r>
            <a:r>
              <a:rPr lang="zh-CN" altLang="en-US" sz="2400" dirty="0" smtClean="0">
                <a:solidFill>
                  <a:srgbClr val="0000FF"/>
                </a:solidFill>
                <a:latin typeface="微软雅黑" panose="020B0503020204020204" pitchFamily="34" charset="-122"/>
                <a:ea typeface="微软雅黑" panose="020B0503020204020204" pitchFamily="34" charset="-122"/>
              </a:rPr>
              <a:t>固定第一个导线点，移动光标</a:t>
            </a:r>
            <a:r>
              <a:rPr lang="zh-CN" altLang="en-US" sz="2400" dirty="0">
                <a:solidFill>
                  <a:srgbClr val="0000FF"/>
                </a:solidFill>
                <a:latin typeface="微软雅黑" panose="020B0503020204020204" pitchFamily="34" charset="-122"/>
                <a:ea typeface="微软雅黑" panose="020B0503020204020204" pitchFamily="34" charset="-122"/>
              </a:rPr>
              <a:t>设计者会看见一根导线从光标处</a:t>
            </a:r>
            <a:r>
              <a:rPr lang="zh-CN" altLang="en-US" sz="2400" dirty="0" smtClean="0">
                <a:solidFill>
                  <a:srgbClr val="0000FF"/>
                </a:solidFill>
                <a:latin typeface="微软雅黑" panose="020B0503020204020204" pitchFamily="34" charset="-122"/>
                <a:ea typeface="微软雅黑" panose="020B0503020204020204" pitchFamily="34" charset="-122"/>
              </a:rPr>
              <a:t>延伸到</a:t>
            </a:r>
            <a:r>
              <a:rPr lang="zh-CN" altLang="en-US" sz="2400" dirty="0">
                <a:solidFill>
                  <a:srgbClr val="0000FF"/>
                </a:solidFill>
                <a:latin typeface="微软雅黑" panose="020B0503020204020204" pitchFamily="34" charset="-122"/>
                <a:ea typeface="微软雅黑" panose="020B0503020204020204" pitchFamily="34" charset="-122"/>
              </a:rPr>
              <a:t>固定点。</a:t>
            </a:r>
          </a:p>
          <a:p>
            <a:pPr marL="0" indent="0">
              <a:buNone/>
              <a:defRPr/>
            </a:pPr>
            <a:r>
              <a:rPr lang="en-US" altLang="zh-CN" sz="2400" dirty="0">
                <a:solidFill>
                  <a:srgbClr val="0000FF"/>
                </a:solidFill>
                <a:latin typeface="微软雅黑" panose="020B0503020204020204" pitchFamily="34" charset="-122"/>
                <a:ea typeface="微软雅黑" panose="020B0503020204020204" pitchFamily="34" charset="-122"/>
              </a:rPr>
              <a:t>5</a:t>
            </a:r>
            <a:r>
              <a:rPr lang="zh-CN" altLang="en-US" sz="2400" dirty="0">
                <a:solidFill>
                  <a:srgbClr val="0000FF"/>
                </a:solidFill>
                <a:latin typeface="微软雅黑" panose="020B0503020204020204" pitchFamily="34" charset="-122"/>
                <a:ea typeface="微软雅黑" panose="020B0503020204020204" pitchFamily="34" charset="-122"/>
              </a:rPr>
              <a:t>．将光标移</a:t>
            </a:r>
            <a:r>
              <a:rPr lang="zh-CN" altLang="en-US" sz="2400" dirty="0" smtClean="0">
                <a:solidFill>
                  <a:srgbClr val="0000FF"/>
                </a:solidFill>
                <a:latin typeface="微软雅黑" panose="020B0503020204020204" pitchFamily="34" charset="-122"/>
                <a:ea typeface="微软雅黑" panose="020B0503020204020204" pitchFamily="34" charset="-122"/>
              </a:rPr>
              <a:t>到</a:t>
            </a:r>
            <a:r>
              <a:rPr lang="zh-CN" altLang="en-US" sz="2400" dirty="0">
                <a:solidFill>
                  <a:srgbClr val="0000FF"/>
                </a:solidFill>
                <a:latin typeface="微软雅黑" panose="020B0503020204020204" pitchFamily="34" charset="-122"/>
                <a:ea typeface="微软雅黑" panose="020B0503020204020204" pitchFamily="34" charset="-122"/>
              </a:rPr>
              <a:t>稳压器</a:t>
            </a:r>
            <a:r>
              <a:rPr lang="en-US" altLang="zh-CN" sz="2400" dirty="0">
                <a:solidFill>
                  <a:srgbClr val="0000FF"/>
                </a:solidFill>
                <a:latin typeface="微软雅黑" panose="020B0503020204020204" pitchFamily="34" charset="-122"/>
                <a:ea typeface="微软雅黑" panose="020B0503020204020204" pitchFamily="34" charset="-122"/>
              </a:rPr>
              <a:t>U1</a:t>
            </a:r>
            <a:r>
              <a:rPr lang="zh-CN" altLang="en-US" sz="2400" dirty="0">
                <a:solidFill>
                  <a:srgbClr val="0000FF"/>
                </a:solidFill>
                <a:latin typeface="微软雅黑" panose="020B0503020204020204" pitchFamily="34" charset="-122"/>
                <a:ea typeface="微软雅黑" panose="020B0503020204020204" pitchFamily="34" charset="-122"/>
              </a:rPr>
              <a:t>的</a:t>
            </a:r>
            <a:r>
              <a:rPr lang="en-US" altLang="zh-CN" sz="2400" dirty="0">
                <a:solidFill>
                  <a:srgbClr val="0000FF"/>
                </a:solidFill>
                <a:latin typeface="微软雅黑" panose="020B0503020204020204" pitchFamily="34" charset="-122"/>
                <a:ea typeface="微软雅黑" panose="020B0503020204020204" pitchFamily="34" charset="-122"/>
              </a:rPr>
              <a:t>1</a:t>
            </a:r>
            <a:r>
              <a:rPr lang="zh-CN" altLang="en-US" sz="2400" dirty="0">
                <a:solidFill>
                  <a:srgbClr val="0000FF"/>
                </a:solidFill>
                <a:latin typeface="微软雅黑" panose="020B0503020204020204" pitchFamily="34" charset="-122"/>
                <a:ea typeface="微软雅黑" panose="020B0503020204020204" pitchFamily="34" charset="-122"/>
              </a:rPr>
              <a:t>引脚</a:t>
            </a:r>
            <a:r>
              <a:rPr lang="zh-CN" altLang="en-US" sz="2400" dirty="0" smtClean="0">
                <a:solidFill>
                  <a:srgbClr val="0000FF"/>
                </a:solidFill>
                <a:latin typeface="微软雅黑" panose="020B0503020204020204" pitchFamily="34" charset="-122"/>
                <a:ea typeface="微软雅黑" panose="020B0503020204020204" pitchFamily="34" charset="-122"/>
              </a:rPr>
              <a:t>位置</a:t>
            </a:r>
            <a:r>
              <a:rPr lang="zh-CN" altLang="en-US" sz="2400" dirty="0">
                <a:solidFill>
                  <a:srgbClr val="0000FF"/>
                </a:solidFill>
                <a:latin typeface="微软雅黑" panose="020B0503020204020204" pitchFamily="34" charset="-122"/>
                <a:ea typeface="微软雅黑" panose="020B0503020204020204" pitchFamily="34" charset="-122"/>
              </a:rPr>
              <a:t>上，设计者会看见光标变为一个红色连接标记如</a:t>
            </a:r>
            <a:r>
              <a:rPr lang="zh-CN" altLang="en-US" sz="2400" dirty="0" smtClean="0">
                <a:solidFill>
                  <a:srgbClr val="0000FF"/>
                </a:solidFill>
                <a:latin typeface="微软雅黑" panose="020B0503020204020204" pitchFamily="34" charset="-122"/>
                <a:ea typeface="微软雅黑" panose="020B0503020204020204" pitchFamily="34" charset="-122"/>
              </a:rPr>
              <a:t>图</a:t>
            </a:r>
            <a:r>
              <a:rPr lang="en-US" altLang="zh-CN" sz="2400" dirty="0" smtClean="0">
                <a:solidFill>
                  <a:srgbClr val="0000FF"/>
                </a:solidFill>
                <a:latin typeface="微软雅黑" panose="020B0503020204020204" pitchFamily="34" charset="-122"/>
                <a:ea typeface="微软雅黑" panose="020B0503020204020204" pitchFamily="34" charset="-122"/>
              </a:rPr>
              <a:t>1-48</a:t>
            </a:r>
            <a:r>
              <a:rPr lang="zh-CN" altLang="en-US" sz="2400" dirty="0" smtClean="0">
                <a:solidFill>
                  <a:srgbClr val="0000FF"/>
                </a:solidFill>
                <a:latin typeface="微软雅黑" panose="020B0503020204020204" pitchFamily="34" charset="-122"/>
                <a:ea typeface="微软雅黑" panose="020B0503020204020204" pitchFamily="34" charset="-122"/>
              </a:rPr>
              <a:t>所</a:t>
            </a:r>
            <a:r>
              <a:rPr lang="zh-CN" altLang="en-US" sz="2400" dirty="0">
                <a:solidFill>
                  <a:srgbClr val="0000FF"/>
                </a:solidFill>
                <a:latin typeface="微软雅黑" panose="020B0503020204020204" pitchFamily="34" charset="-122"/>
                <a:ea typeface="微软雅黑" panose="020B0503020204020204" pitchFamily="34" charset="-122"/>
              </a:rPr>
              <a:t>示，左击或按</a:t>
            </a:r>
            <a:r>
              <a:rPr lang="en-US" altLang="zh-CN" sz="2400" dirty="0">
                <a:solidFill>
                  <a:srgbClr val="0000FF"/>
                </a:solidFill>
                <a:latin typeface="微软雅黑" panose="020B0503020204020204" pitchFamily="34" charset="-122"/>
                <a:ea typeface="微软雅黑" panose="020B0503020204020204" pitchFamily="34" charset="-122"/>
              </a:rPr>
              <a:t>ENTER</a:t>
            </a:r>
            <a:r>
              <a:rPr lang="zh-CN" altLang="en-US" sz="2400" dirty="0">
                <a:solidFill>
                  <a:srgbClr val="0000FF"/>
                </a:solidFill>
                <a:latin typeface="微软雅黑" panose="020B0503020204020204" pitchFamily="34" charset="-122"/>
                <a:ea typeface="微软雅黑" panose="020B0503020204020204" pitchFamily="34" charset="-122"/>
              </a:rPr>
              <a:t>在该点固定导线。在第一个和第二个固定点之间的导线就放好了。</a:t>
            </a:r>
          </a:p>
          <a:p>
            <a:pPr marL="0" indent="0">
              <a:buNone/>
              <a:defRPr/>
            </a:pPr>
            <a:r>
              <a:rPr lang="en-US" altLang="zh-CN" sz="2400" dirty="0">
                <a:solidFill>
                  <a:srgbClr val="0000FF"/>
                </a:solidFill>
                <a:latin typeface="微软雅黑" panose="020B0503020204020204" pitchFamily="34" charset="-122"/>
                <a:ea typeface="微软雅黑" panose="020B0503020204020204" pitchFamily="34" charset="-122"/>
              </a:rPr>
              <a:t>6</a:t>
            </a:r>
            <a:r>
              <a:rPr lang="zh-CN" altLang="en-US" sz="2400" dirty="0">
                <a:solidFill>
                  <a:srgbClr val="0000FF"/>
                </a:solidFill>
                <a:latin typeface="微软雅黑" panose="020B0503020204020204" pitchFamily="34" charset="-122"/>
                <a:ea typeface="微软雅黑" panose="020B0503020204020204" pitchFamily="34" charset="-122"/>
              </a:rPr>
              <a:t>．完成了这根导线的放置，注意光标仍然为十字形状，表示设计者准备放置其它导线。要完全退出放置模式恢复箭头光标，设计者应该再一次右击或按</a:t>
            </a:r>
            <a:r>
              <a:rPr lang="en-US" altLang="zh-CN" sz="2400" dirty="0">
                <a:solidFill>
                  <a:srgbClr val="0000FF"/>
                </a:solidFill>
                <a:latin typeface="微软雅黑" panose="020B0503020204020204" pitchFamily="34" charset="-122"/>
                <a:ea typeface="微软雅黑" panose="020B0503020204020204" pitchFamily="34" charset="-122"/>
              </a:rPr>
              <a:t>ESC</a:t>
            </a:r>
            <a:r>
              <a:rPr lang="zh-CN" altLang="en-US" sz="2400" dirty="0">
                <a:solidFill>
                  <a:srgbClr val="0000FF"/>
                </a:solidFill>
                <a:latin typeface="微软雅黑" panose="020B0503020204020204" pitchFamily="34" charset="-122"/>
                <a:ea typeface="微软雅黑" panose="020B0503020204020204" pitchFamily="34" charset="-122"/>
              </a:rPr>
              <a:t>键。</a:t>
            </a:r>
            <a:endParaRPr lang="en-US" altLang="zh-CN" sz="2400" dirty="0">
              <a:solidFill>
                <a:srgbClr val="0000FF"/>
              </a:solidFill>
              <a:latin typeface="微软雅黑" panose="020B0503020204020204" pitchFamily="34" charset="-122"/>
              <a:ea typeface="微软雅黑" panose="020B0503020204020204" pitchFamily="34" charset="-122"/>
            </a:endParaRPr>
          </a:p>
          <a:p>
            <a:pPr marL="0" indent="0">
              <a:buNone/>
              <a:defRPr/>
            </a:pPr>
            <a:r>
              <a:rPr lang="en-US" altLang="zh-CN" sz="2400" dirty="0">
                <a:solidFill>
                  <a:srgbClr val="0000FF"/>
                </a:solidFill>
                <a:latin typeface="微软雅黑" panose="020B0503020204020204" pitchFamily="34" charset="-122"/>
                <a:ea typeface="微软雅黑" panose="020B0503020204020204" pitchFamily="34" charset="-122"/>
              </a:rPr>
              <a:t>                 </a:t>
            </a:r>
            <a:r>
              <a:rPr lang="zh-CN" altLang="en-US" sz="2400" dirty="0">
                <a:solidFill>
                  <a:srgbClr val="0000FF"/>
                </a:solidFill>
                <a:latin typeface="微软雅黑" panose="020B0503020204020204" pitchFamily="34" charset="-122"/>
                <a:ea typeface="微软雅黑" panose="020B0503020204020204" pitchFamily="34" charset="-122"/>
              </a:rPr>
              <a:t> </a:t>
            </a:r>
            <a:r>
              <a:rPr lang="en-US" altLang="zh-CN" sz="2400" dirty="0">
                <a:solidFill>
                  <a:srgbClr val="0000FF"/>
                </a:solidFill>
                <a:latin typeface="微软雅黑" panose="020B0503020204020204" pitchFamily="34" charset="-122"/>
                <a:ea typeface="微软雅黑" panose="020B0503020204020204" pitchFamily="34" charset="-122"/>
              </a:rPr>
              <a:t>---</a:t>
            </a:r>
            <a:r>
              <a:rPr lang="zh-CN" altLang="en-US" sz="2400" dirty="0">
                <a:solidFill>
                  <a:srgbClr val="0000FF"/>
                </a:solidFill>
                <a:latin typeface="微软雅黑" panose="020B0503020204020204" pitchFamily="34" charset="-122"/>
                <a:ea typeface="微软雅黑" panose="020B0503020204020204" pitchFamily="34" charset="-122"/>
              </a:rPr>
              <a:t>但现在还不能这样做</a:t>
            </a:r>
            <a:r>
              <a:rPr lang="zh-CN" altLang="en-US" sz="2400" dirty="0" smtClean="0">
                <a:solidFill>
                  <a:srgbClr val="0000FF"/>
                </a:solidFill>
                <a:latin typeface="微软雅黑" panose="020B0503020204020204" pitchFamily="34" charset="-122"/>
                <a:ea typeface="微软雅黑" panose="020B0503020204020204" pitchFamily="34" charset="-122"/>
              </a:rPr>
              <a:t>。                                                           </a:t>
            </a:r>
            <a:endParaRPr lang="zh-CN" altLang="en-US" sz="2400" dirty="0">
              <a:solidFill>
                <a:srgbClr val="0000FF"/>
              </a:solidFill>
              <a:latin typeface="微软雅黑" panose="020B0503020204020204" pitchFamily="34" charset="-122"/>
              <a:ea typeface="微软雅黑" panose="020B0503020204020204" pitchFamily="34" charset="-122"/>
            </a:endParaRPr>
          </a:p>
        </p:txBody>
      </p:sp>
      <p:sp>
        <p:nvSpPr>
          <p:cNvPr id="6148" name="Text Box 5"/>
          <p:cNvSpPr txBox="1">
            <a:spLocks noChangeArrowheads="1"/>
          </p:cNvSpPr>
          <p:nvPr/>
        </p:nvSpPr>
        <p:spPr bwMode="auto">
          <a:xfrm>
            <a:off x="7971383" y="4437906"/>
            <a:ext cx="2916912" cy="3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zh-CN" altLang="en-US" sz="1800" dirty="0" smtClean="0">
                <a:solidFill>
                  <a:srgbClr val="0000FF"/>
                </a:solidFill>
              </a:rPr>
              <a:t>图</a:t>
            </a:r>
            <a:r>
              <a:rPr lang="en-US" altLang="zh-CN" sz="1800" dirty="0" smtClean="0">
                <a:solidFill>
                  <a:srgbClr val="0000FF"/>
                </a:solidFill>
              </a:rPr>
              <a:t>1-48 </a:t>
            </a:r>
            <a:r>
              <a:rPr lang="zh-CN" altLang="en-US" sz="1800" dirty="0">
                <a:solidFill>
                  <a:srgbClr val="0000FF"/>
                </a:solidFill>
              </a:rPr>
              <a:t>连线时的红色标记</a:t>
            </a:r>
          </a:p>
        </p:txBody>
      </p:sp>
      <p:pic>
        <p:nvPicPr>
          <p:cNvPr id="2" name="图片 1"/>
          <p:cNvPicPr>
            <a:picLocks noChangeAspect="1"/>
          </p:cNvPicPr>
          <p:nvPr/>
        </p:nvPicPr>
        <p:blipFill rotWithShape="1">
          <a:blip r:embed="rId2"/>
          <a:srcRect l="32845" t="14563" r="28415" b="50000"/>
          <a:stretch/>
        </p:blipFill>
        <p:spPr>
          <a:xfrm>
            <a:off x="6819255" y="1413570"/>
            <a:ext cx="5040561" cy="2592288"/>
          </a:xfrm>
          <a:prstGeom prst="rect">
            <a:avLst/>
          </a:prstGeom>
          <a:ln>
            <a:solidFill>
              <a:schemeClr val="tx1"/>
            </a:solidFill>
          </a:ln>
        </p:spPr>
      </p:pic>
    </p:spTree>
    <p:extLst>
      <p:ext uri="{BB962C8B-B14F-4D97-AF65-F5344CB8AC3E}">
        <p14:creationId xmlns:p14="http://schemas.microsoft.com/office/powerpoint/2010/main" val="145708108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14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146">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14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uiExpand="1" build="p"/>
      <p:bldP spid="614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Rot="1" noChangeArrowheads="1"/>
          </p:cNvSpPr>
          <p:nvPr>
            <p:ph type="body" idx="4294967295"/>
          </p:nvPr>
        </p:nvSpPr>
        <p:spPr>
          <a:xfrm>
            <a:off x="1346647" y="1269554"/>
            <a:ext cx="10275639" cy="4897438"/>
          </a:xfrm>
          <a:prstGeom prst="rect">
            <a:avLst/>
          </a:prstGeom>
        </p:spPr>
        <p:txBody>
          <a:bodyPr/>
          <a:lstStyle/>
          <a:p>
            <a:pPr marL="0" indent="0" eaLnBrk="1" hangingPunct="1">
              <a:buNone/>
            </a:pPr>
            <a:r>
              <a:rPr lang="en-US" altLang="zh-CN" sz="2400" dirty="0">
                <a:solidFill>
                  <a:srgbClr val="0000FF"/>
                </a:solidFill>
                <a:latin typeface="微软雅黑" panose="020B0503020204020204" pitchFamily="34" charset="-122"/>
                <a:ea typeface="微软雅黑" panose="020B0503020204020204" pitchFamily="34" charset="-122"/>
              </a:rPr>
              <a:t>7</a:t>
            </a:r>
            <a:r>
              <a:rPr lang="zh-CN" altLang="en-US" sz="2400" dirty="0">
                <a:solidFill>
                  <a:srgbClr val="0000FF"/>
                </a:solidFill>
                <a:latin typeface="微软雅黑" panose="020B0503020204020204" pitchFamily="34" charset="-122"/>
                <a:ea typeface="微软雅黑" panose="020B0503020204020204" pitchFamily="34" charset="-122"/>
              </a:rPr>
              <a:t>．现在我们要将</a:t>
            </a:r>
            <a:r>
              <a:rPr lang="en-US" altLang="zh-CN" sz="2400" dirty="0">
                <a:solidFill>
                  <a:srgbClr val="0000FF"/>
                </a:solidFill>
                <a:latin typeface="微软雅黑" panose="020B0503020204020204" pitchFamily="34" charset="-122"/>
                <a:ea typeface="微软雅黑" panose="020B0503020204020204" pitchFamily="34" charset="-122"/>
              </a:rPr>
              <a:t>C1</a:t>
            </a:r>
            <a:r>
              <a:rPr lang="zh-CN" altLang="en-US" sz="2400" dirty="0">
                <a:solidFill>
                  <a:srgbClr val="0000FF"/>
                </a:solidFill>
                <a:latin typeface="微软雅黑" panose="020B0503020204020204" pitchFamily="34" charset="-122"/>
                <a:ea typeface="微软雅黑" panose="020B0503020204020204" pitchFamily="34" charset="-122"/>
              </a:rPr>
              <a:t>连接</a:t>
            </a:r>
            <a:r>
              <a:rPr lang="zh-CN" altLang="en-US" sz="2400" dirty="0" smtClean="0">
                <a:solidFill>
                  <a:srgbClr val="0000FF"/>
                </a:solidFill>
                <a:latin typeface="微软雅黑" panose="020B0503020204020204" pitchFamily="34" charset="-122"/>
                <a:ea typeface="微软雅黑" panose="020B0503020204020204" pitchFamily="34" charset="-122"/>
              </a:rPr>
              <a:t>到</a:t>
            </a:r>
            <a:r>
              <a:rPr lang="en-US" altLang="zh-CN" sz="2400" dirty="0" smtClean="0">
                <a:solidFill>
                  <a:srgbClr val="0000FF"/>
                </a:solidFill>
                <a:latin typeface="微软雅黑" panose="020B0503020204020204" pitchFamily="34" charset="-122"/>
                <a:ea typeface="微软雅黑" panose="020B0503020204020204" pitchFamily="34" charset="-122"/>
              </a:rPr>
              <a:t>D1</a:t>
            </a:r>
            <a:r>
              <a:rPr lang="zh-CN" altLang="en-US" sz="2400" dirty="0" smtClean="0">
                <a:solidFill>
                  <a:srgbClr val="0000FF"/>
                </a:solidFill>
                <a:latin typeface="微软雅黑" panose="020B0503020204020204" pitchFamily="34" charset="-122"/>
                <a:ea typeface="微软雅黑" panose="020B0503020204020204" pitchFamily="34" charset="-122"/>
              </a:rPr>
              <a:t>和</a:t>
            </a:r>
            <a:r>
              <a:rPr lang="en-US" altLang="zh-CN" sz="2400" dirty="0" smtClean="0">
                <a:solidFill>
                  <a:srgbClr val="0000FF"/>
                </a:solidFill>
                <a:latin typeface="微软雅黑" panose="020B0503020204020204" pitchFamily="34" charset="-122"/>
                <a:ea typeface="微软雅黑" panose="020B0503020204020204" pitchFamily="34" charset="-122"/>
              </a:rPr>
              <a:t>U1</a:t>
            </a:r>
            <a:r>
              <a:rPr lang="zh-CN" altLang="en-US" sz="2400" dirty="0">
                <a:solidFill>
                  <a:srgbClr val="0000FF"/>
                </a:solidFill>
                <a:latin typeface="微软雅黑" panose="020B0503020204020204" pitchFamily="34" charset="-122"/>
                <a:ea typeface="微软雅黑" panose="020B0503020204020204" pitchFamily="34" charset="-122"/>
              </a:rPr>
              <a:t>的连线上。将光标放在</a:t>
            </a:r>
            <a:r>
              <a:rPr lang="en-US" altLang="zh-CN" sz="2400" dirty="0" smtClean="0">
                <a:solidFill>
                  <a:srgbClr val="0000FF"/>
                </a:solidFill>
                <a:latin typeface="微软雅黑" panose="020B0503020204020204" pitchFamily="34" charset="-122"/>
                <a:ea typeface="微软雅黑" panose="020B0503020204020204" pitchFamily="34" charset="-122"/>
              </a:rPr>
              <a:t>C1</a:t>
            </a:r>
            <a:r>
              <a:rPr lang="zh-CN" altLang="en-US" sz="2400" dirty="0" smtClean="0">
                <a:solidFill>
                  <a:srgbClr val="0000FF"/>
                </a:solidFill>
                <a:latin typeface="微软雅黑" panose="020B0503020204020204" pitchFamily="34" charset="-122"/>
                <a:ea typeface="微软雅黑" panose="020B0503020204020204" pitchFamily="34" charset="-122"/>
              </a:rPr>
              <a:t>上边</a:t>
            </a:r>
            <a:r>
              <a:rPr lang="zh-CN" altLang="en-US" sz="2400" dirty="0">
                <a:solidFill>
                  <a:srgbClr val="0000FF"/>
                </a:solidFill>
                <a:latin typeface="微软雅黑" panose="020B0503020204020204" pitchFamily="34" charset="-122"/>
                <a:ea typeface="微软雅黑" panose="020B0503020204020204" pitchFamily="34" charset="-122"/>
              </a:rPr>
              <a:t>的连接点上，左击或按</a:t>
            </a:r>
            <a:r>
              <a:rPr lang="en-US" altLang="zh-CN" sz="2400" dirty="0">
                <a:solidFill>
                  <a:srgbClr val="0000FF"/>
                </a:solidFill>
                <a:latin typeface="微软雅黑" panose="020B0503020204020204" pitchFamily="34" charset="-122"/>
                <a:ea typeface="微软雅黑" panose="020B0503020204020204" pitchFamily="34" charset="-122"/>
              </a:rPr>
              <a:t>ENTER</a:t>
            </a:r>
            <a:r>
              <a:rPr lang="zh-CN" altLang="en-US" sz="2400" dirty="0">
                <a:solidFill>
                  <a:srgbClr val="0000FF"/>
                </a:solidFill>
                <a:latin typeface="微软雅黑" panose="020B0503020204020204" pitchFamily="34" charset="-122"/>
                <a:ea typeface="微软雅黑" panose="020B0503020204020204" pitchFamily="34" charset="-122"/>
              </a:rPr>
              <a:t>开始新的连线。</a:t>
            </a:r>
          </a:p>
          <a:p>
            <a:pPr marL="0" indent="0">
              <a:buNone/>
            </a:pPr>
            <a:r>
              <a:rPr lang="en-US" altLang="zh-CN" sz="2400" dirty="0">
                <a:solidFill>
                  <a:srgbClr val="0000FF"/>
                </a:solidFill>
                <a:latin typeface="微软雅黑" panose="020B0503020204020204" pitchFamily="34" charset="-122"/>
                <a:ea typeface="微软雅黑" panose="020B0503020204020204" pitchFamily="34" charset="-122"/>
              </a:rPr>
              <a:t>8</a:t>
            </a:r>
            <a:r>
              <a:rPr lang="zh-CN" altLang="en-US" sz="2400" dirty="0">
                <a:solidFill>
                  <a:srgbClr val="0000FF"/>
                </a:solidFill>
                <a:latin typeface="微软雅黑" panose="020B0503020204020204" pitchFamily="34" charset="-122"/>
                <a:ea typeface="微软雅黑" panose="020B0503020204020204" pitchFamily="34" charset="-122"/>
              </a:rPr>
              <a:t>．水平移动光标一直</a:t>
            </a:r>
            <a:r>
              <a:rPr lang="zh-CN" altLang="en-US" sz="2400" dirty="0" smtClean="0">
                <a:solidFill>
                  <a:srgbClr val="0000FF"/>
                </a:solidFill>
                <a:latin typeface="微软雅黑" panose="020B0503020204020204" pitchFamily="34" charset="-122"/>
                <a:ea typeface="微软雅黑" panose="020B0503020204020204" pitchFamily="34" charset="-122"/>
              </a:rPr>
              <a:t>到</a:t>
            </a:r>
            <a:r>
              <a:rPr lang="en-US" altLang="zh-CN" sz="2400" dirty="0">
                <a:solidFill>
                  <a:srgbClr val="0000FF"/>
                </a:solidFill>
                <a:latin typeface="微软雅黑" panose="020B0503020204020204" pitchFamily="34" charset="-122"/>
                <a:ea typeface="微软雅黑" panose="020B0503020204020204" pitchFamily="34" charset="-122"/>
              </a:rPr>
              <a:t>D1</a:t>
            </a:r>
            <a:r>
              <a:rPr lang="zh-CN" altLang="en-US" sz="2400" dirty="0">
                <a:solidFill>
                  <a:srgbClr val="0000FF"/>
                </a:solidFill>
                <a:latin typeface="微软雅黑" panose="020B0503020204020204" pitchFamily="34" charset="-122"/>
                <a:ea typeface="微软雅黑" panose="020B0503020204020204" pitchFamily="34" charset="-122"/>
              </a:rPr>
              <a:t>和</a:t>
            </a:r>
            <a:r>
              <a:rPr lang="en-US" altLang="zh-CN" sz="2400" dirty="0">
                <a:solidFill>
                  <a:srgbClr val="0000FF"/>
                </a:solidFill>
                <a:latin typeface="微软雅黑" panose="020B0503020204020204" pitchFamily="34" charset="-122"/>
                <a:ea typeface="微软雅黑" panose="020B0503020204020204" pitchFamily="34" charset="-122"/>
              </a:rPr>
              <a:t>U1</a:t>
            </a:r>
            <a:r>
              <a:rPr lang="zh-CN" altLang="en-US" sz="2400" dirty="0">
                <a:solidFill>
                  <a:srgbClr val="0000FF"/>
                </a:solidFill>
                <a:latin typeface="微软雅黑" panose="020B0503020204020204" pitchFamily="34" charset="-122"/>
                <a:ea typeface="微软雅黑" panose="020B0503020204020204" pitchFamily="34" charset="-122"/>
              </a:rPr>
              <a:t>的连线</a:t>
            </a:r>
            <a:r>
              <a:rPr lang="zh-CN" altLang="en-US" sz="2400" dirty="0" smtClean="0">
                <a:solidFill>
                  <a:srgbClr val="0000FF"/>
                </a:solidFill>
                <a:latin typeface="微软雅黑" panose="020B0503020204020204" pitchFamily="34" charset="-122"/>
                <a:ea typeface="微软雅黑" panose="020B0503020204020204" pitchFamily="34" charset="-122"/>
              </a:rPr>
              <a:t>上</a:t>
            </a:r>
            <a:r>
              <a:rPr lang="zh-CN" altLang="en-US" sz="2400" dirty="0">
                <a:solidFill>
                  <a:srgbClr val="0000FF"/>
                </a:solidFill>
                <a:latin typeface="微软雅黑" panose="020B0503020204020204" pitchFamily="34" charset="-122"/>
                <a:ea typeface="微软雅黑" panose="020B0503020204020204" pitchFamily="34" charset="-122"/>
              </a:rPr>
              <a:t>，左击或按</a:t>
            </a:r>
            <a:r>
              <a:rPr lang="en-US" altLang="zh-CN" sz="2400" dirty="0">
                <a:solidFill>
                  <a:srgbClr val="0000FF"/>
                </a:solidFill>
                <a:latin typeface="微软雅黑" panose="020B0503020204020204" pitchFamily="34" charset="-122"/>
                <a:ea typeface="微软雅黑" panose="020B0503020204020204" pitchFamily="34" charset="-122"/>
              </a:rPr>
              <a:t>ENTER</a:t>
            </a:r>
            <a:r>
              <a:rPr lang="zh-CN" altLang="en-US" sz="2400" dirty="0">
                <a:solidFill>
                  <a:srgbClr val="0000FF"/>
                </a:solidFill>
                <a:latin typeface="微软雅黑" panose="020B0503020204020204" pitchFamily="34" charset="-122"/>
                <a:ea typeface="微软雅黑" panose="020B0503020204020204" pitchFamily="34" charset="-122"/>
              </a:rPr>
              <a:t>放置导线段，然后右击或按</a:t>
            </a:r>
            <a:r>
              <a:rPr lang="en-US" altLang="zh-CN" sz="2400" dirty="0">
                <a:solidFill>
                  <a:srgbClr val="0000FF"/>
                </a:solidFill>
                <a:latin typeface="微软雅黑" panose="020B0503020204020204" pitchFamily="34" charset="-122"/>
                <a:ea typeface="微软雅黑" panose="020B0503020204020204" pitchFamily="34" charset="-122"/>
              </a:rPr>
              <a:t>ESC</a:t>
            </a:r>
            <a:r>
              <a:rPr lang="zh-CN" altLang="en-US" sz="2400" dirty="0">
                <a:solidFill>
                  <a:srgbClr val="0000FF"/>
                </a:solidFill>
                <a:latin typeface="微软雅黑" panose="020B0503020204020204" pitchFamily="34" charset="-122"/>
                <a:ea typeface="微软雅黑" panose="020B0503020204020204" pitchFamily="34" charset="-122"/>
              </a:rPr>
              <a:t>表示设计者已经完成该导线的放置。注意两条导线是怎样自动连接上的。 </a:t>
            </a:r>
          </a:p>
          <a:p>
            <a:pPr marL="0" indent="0" eaLnBrk="1" hangingPunct="1">
              <a:buNone/>
            </a:pPr>
            <a:r>
              <a:rPr lang="en-US" altLang="zh-CN" sz="2400" dirty="0">
                <a:solidFill>
                  <a:srgbClr val="0000FF"/>
                </a:solidFill>
                <a:latin typeface="微软雅黑" panose="020B0503020204020204" pitchFamily="34" charset="-122"/>
                <a:ea typeface="微软雅黑" panose="020B0503020204020204" pitchFamily="34" charset="-122"/>
              </a:rPr>
              <a:t>9</a:t>
            </a:r>
            <a:r>
              <a:rPr lang="zh-CN" altLang="en-US" sz="2400" dirty="0">
                <a:solidFill>
                  <a:srgbClr val="0000FF"/>
                </a:solidFill>
                <a:latin typeface="微软雅黑" panose="020B0503020204020204" pitchFamily="34" charset="-122"/>
                <a:ea typeface="微软雅黑" panose="020B0503020204020204" pitchFamily="34" charset="-122"/>
              </a:rPr>
              <a:t>．参照</a:t>
            </a:r>
            <a:r>
              <a:rPr lang="zh-CN" altLang="en-US" sz="2400" dirty="0" smtClean="0">
                <a:solidFill>
                  <a:srgbClr val="0000FF"/>
                </a:solidFill>
                <a:latin typeface="微软雅黑" panose="020B0503020204020204" pitchFamily="34" charset="-122"/>
                <a:ea typeface="微软雅黑" panose="020B0503020204020204" pitchFamily="34" charset="-122"/>
              </a:rPr>
              <a:t>图</a:t>
            </a:r>
            <a:r>
              <a:rPr lang="en-US" altLang="zh-CN" sz="2400" dirty="0" smtClean="0">
                <a:solidFill>
                  <a:srgbClr val="0000FF"/>
                </a:solidFill>
                <a:latin typeface="微软雅黑" panose="020B0503020204020204" pitchFamily="34" charset="-122"/>
                <a:ea typeface="微软雅黑" panose="020B0503020204020204" pitchFamily="34" charset="-122"/>
              </a:rPr>
              <a:t>1-1</a:t>
            </a:r>
            <a:r>
              <a:rPr lang="zh-CN" altLang="en-US" sz="2400" dirty="0" smtClean="0">
                <a:solidFill>
                  <a:srgbClr val="0000FF"/>
                </a:solidFill>
                <a:latin typeface="微软雅黑" panose="020B0503020204020204" pitchFamily="34" charset="-122"/>
                <a:ea typeface="微软雅黑" panose="020B0503020204020204" pitchFamily="34" charset="-122"/>
              </a:rPr>
              <a:t>连接</a:t>
            </a:r>
            <a:r>
              <a:rPr lang="zh-CN" altLang="en-US" sz="2400" dirty="0">
                <a:solidFill>
                  <a:srgbClr val="0000FF"/>
                </a:solidFill>
                <a:latin typeface="微软雅黑" panose="020B0503020204020204" pitchFamily="34" charset="-122"/>
                <a:ea typeface="微软雅黑" panose="020B0503020204020204" pitchFamily="34" charset="-122"/>
              </a:rPr>
              <a:t>电路中的剩余部分。 </a:t>
            </a:r>
          </a:p>
          <a:p>
            <a:pPr marL="0" indent="0" eaLnBrk="1" hangingPunct="1">
              <a:buNone/>
            </a:pPr>
            <a:r>
              <a:rPr lang="en-US" altLang="zh-CN" sz="2400" dirty="0">
                <a:solidFill>
                  <a:srgbClr val="0000FF"/>
                </a:solidFill>
                <a:latin typeface="微软雅黑" panose="020B0503020204020204" pitchFamily="34" charset="-122"/>
                <a:ea typeface="微软雅黑" panose="020B0503020204020204" pitchFamily="34" charset="-122"/>
              </a:rPr>
              <a:t>10</a:t>
            </a:r>
            <a:r>
              <a:rPr lang="zh-CN" altLang="en-US" sz="2400" dirty="0">
                <a:solidFill>
                  <a:srgbClr val="0000FF"/>
                </a:solidFill>
                <a:latin typeface="微软雅黑" panose="020B0503020204020204" pitchFamily="34" charset="-122"/>
                <a:ea typeface="微软雅黑" panose="020B0503020204020204" pitchFamily="34" charset="-122"/>
              </a:rPr>
              <a:t>．在完成所有的导线之后，右击或按</a:t>
            </a:r>
            <a:r>
              <a:rPr lang="en-US" altLang="zh-CN" sz="2400" dirty="0">
                <a:solidFill>
                  <a:srgbClr val="0000FF"/>
                </a:solidFill>
                <a:latin typeface="微软雅黑" panose="020B0503020204020204" pitchFamily="34" charset="-122"/>
                <a:ea typeface="微软雅黑" panose="020B0503020204020204" pitchFamily="34" charset="-122"/>
              </a:rPr>
              <a:t>ESC</a:t>
            </a:r>
            <a:r>
              <a:rPr lang="zh-CN" altLang="en-US" sz="2400" dirty="0">
                <a:solidFill>
                  <a:srgbClr val="0000FF"/>
                </a:solidFill>
                <a:latin typeface="微软雅黑" panose="020B0503020204020204" pitchFamily="34" charset="-122"/>
                <a:ea typeface="微软雅黑" panose="020B0503020204020204" pitchFamily="34" charset="-122"/>
              </a:rPr>
              <a:t>退出放置模式，光标恢复为箭头形状。 </a:t>
            </a:r>
          </a:p>
          <a:p>
            <a:pPr marL="0" indent="0" eaLnBrk="1" hangingPunct="1">
              <a:buNone/>
            </a:pPr>
            <a:r>
              <a:rPr lang="en-US" altLang="zh-CN" sz="2400" dirty="0">
                <a:solidFill>
                  <a:srgbClr val="0000FF"/>
                </a:solidFill>
                <a:latin typeface="微软雅黑" panose="020B0503020204020204" pitchFamily="34" charset="-122"/>
                <a:ea typeface="微软雅黑" panose="020B0503020204020204" pitchFamily="34" charset="-122"/>
              </a:rPr>
              <a:t>11</a:t>
            </a:r>
            <a:r>
              <a:rPr lang="zh-CN" altLang="en-US" sz="2400" dirty="0">
                <a:solidFill>
                  <a:srgbClr val="0000FF"/>
                </a:solidFill>
                <a:latin typeface="微软雅黑" panose="020B0503020204020204" pitchFamily="34" charset="-122"/>
                <a:ea typeface="微软雅黑" panose="020B0503020204020204" pitchFamily="34" charset="-122"/>
              </a:rPr>
              <a:t>．如果想移动元件，让连接该元件的连线一起移动，当移动元件的时候按下并保持按下</a:t>
            </a:r>
            <a:r>
              <a:rPr lang="en-US" altLang="zh-CN" sz="2400" dirty="0">
                <a:solidFill>
                  <a:srgbClr val="0000FF"/>
                </a:solidFill>
                <a:latin typeface="微软雅黑" panose="020B0503020204020204" pitchFamily="34" charset="-122"/>
                <a:ea typeface="微软雅黑" panose="020B0503020204020204" pitchFamily="34" charset="-122"/>
              </a:rPr>
              <a:t>Ctrl</a:t>
            </a:r>
            <a:r>
              <a:rPr lang="zh-CN" altLang="en-US" sz="2400" dirty="0">
                <a:solidFill>
                  <a:srgbClr val="0000FF"/>
                </a:solidFill>
                <a:latin typeface="微软雅黑" panose="020B0503020204020204" pitchFamily="34" charset="-122"/>
                <a:ea typeface="微软雅黑" panose="020B0503020204020204" pitchFamily="34" charset="-122"/>
              </a:rPr>
              <a:t>键，或者从菜单上选择</a:t>
            </a:r>
            <a:r>
              <a:rPr lang="en-US" altLang="zh-CN" sz="2400" dirty="0">
                <a:solidFill>
                  <a:srgbClr val="0000FF"/>
                </a:solidFill>
                <a:latin typeface="微软雅黑" panose="020B0503020204020204" pitchFamily="34" charset="-122"/>
                <a:ea typeface="微软雅黑" panose="020B0503020204020204" pitchFamily="34" charset="-122"/>
              </a:rPr>
              <a:t>Edit → Move → Drag</a:t>
            </a:r>
            <a:r>
              <a:rPr lang="zh-CN" altLang="en-US" sz="2400" dirty="0">
                <a:solidFill>
                  <a:srgbClr val="0000FF"/>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37166985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7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17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7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17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2168988374"/>
              </p:ext>
            </p:extLst>
          </p:nvPr>
        </p:nvGraphicFramePr>
        <p:xfrm>
          <a:off x="2602168" y="1269554"/>
          <a:ext cx="6449335" cy="55900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矩形 9"/>
          <p:cNvSpPr/>
          <p:nvPr/>
        </p:nvSpPr>
        <p:spPr>
          <a:xfrm>
            <a:off x="1562671" y="333450"/>
            <a:ext cx="2031325" cy="646331"/>
          </a:xfrm>
          <a:prstGeom prst="rect">
            <a:avLst/>
          </a:prstGeom>
        </p:spPr>
        <p:txBody>
          <a:bodyPr wrap="none">
            <a:spAutoFit/>
          </a:bodyPr>
          <a:lstStyle/>
          <a:p>
            <a:pPr algn="ctr"/>
            <a:r>
              <a:rPr lang="zh-CN" altLang="en-US" sz="3600" b="1" dirty="0" smtClean="0">
                <a:solidFill>
                  <a:schemeClr val="accent1"/>
                </a:solidFill>
                <a:latin typeface="微软雅黑" pitchFamily="34" charset="-122"/>
                <a:ea typeface="微软雅黑" pitchFamily="34" charset="-122"/>
              </a:rPr>
              <a:t>学习目标</a:t>
            </a:r>
            <a:endParaRPr lang="zh-CN" altLang="en-US" sz="36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280882606"/>
      </p:ext>
    </p:extLst>
  </p:cSld>
  <p:clrMapOvr>
    <a:masterClrMapping/>
  </p:clrMapOvr>
  <p:transition spd="slow" advTm="0">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idx="4294967295"/>
          </p:nvPr>
        </p:nvSpPr>
        <p:spPr>
          <a:xfrm>
            <a:off x="986607" y="270397"/>
            <a:ext cx="10779695" cy="783133"/>
          </a:xfrm>
          <a:prstGeom prst="rect">
            <a:avLst/>
          </a:prstGeom>
        </p:spPr>
        <p:txBody>
          <a:bodyPr/>
          <a:lstStyle/>
          <a:p>
            <a:pPr eaLnBrk="1" hangingPunct="1"/>
            <a:r>
              <a:rPr lang="zh-CN" altLang="en-US" sz="3600" dirty="0">
                <a:solidFill>
                  <a:srgbClr val="0000FF"/>
                </a:solidFill>
                <a:latin typeface="微软雅黑" panose="020B0503020204020204" pitchFamily="34" charset="-122"/>
                <a:ea typeface="微软雅黑" panose="020B0503020204020204" pitchFamily="34" charset="-122"/>
              </a:rPr>
              <a:t>如果电路图有某处画错了，需要删除，方法如下：</a:t>
            </a:r>
          </a:p>
        </p:txBody>
      </p:sp>
      <p:sp>
        <p:nvSpPr>
          <p:cNvPr id="11267" name="Rectangle 3"/>
          <p:cNvSpPr>
            <a:spLocks noGrp="1" noRot="1" noChangeArrowheads="1"/>
          </p:cNvSpPr>
          <p:nvPr>
            <p:ph type="body" idx="4294967295"/>
          </p:nvPr>
        </p:nvSpPr>
        <p:spPr>
          <a:xfrm>
            <a:off x="989457" y="1341562"/>
            <a:ext cx="10923711" cy="4824412"/>
          </a:xfrm>
          <a:prstGeom prst="rect">
            <a:avLst/>
          </a:prstGeom>
        </p:spPr>
        <p:txBody>
          <a:bodyPr/>
          <a:lstStyle/>
          <a:p>
            <a:pPr marL="0" indent="0" eaLnBrk="1" hangingPunct="1">
              <a:lnSpc>
                <a:spcPct val="150000"/>
              </a:lnSpc>
              <a:buNone/>
            </a:pPr>
            <a:r>
              <a:rPr lang="zh-CN" altLang="en-US" sz="3200" dirty="0" smtClean="0">
                <a:solidFill>
                  <a:srgbClr val="0000FF"/>
                </a:solidFill>
                <a:latin typeface="微软雅黑" panose="020B0503020204020204" pitchFamily="34" charset="-122"/>
                <a:ea typeface="微软雅黑" panose="020B0503020204020204" pitchFamily="34" charset="-122"/>
              </a:rPr>
              <a:t>方法</a:t>
            </a:r>
            <a:r>
              <a:rPr lang="en-US" altLang="zh-CN" sz="3200" dirty="0" smtClean="0">
                <a:solidFill>
                  <a:srgbClr val="0000FF"/>
                </a:solidFill>
                <a:latin typeface="微软雅黑" panose="020B0503020204020204" pitchFamily="34" charset="-122"/>
                <a:ea typeface="微软雅黑" panose="020B0503020204020204" pitchFamily="34" charset="-122"/>
              </a:rPr>
              <a:t>1</a:t>
            </a:r>
            <a:r>
              <a:rPr lang="zh-CN" altLang="en-US" sz="3200" dirty="0" smtClean="0">
                <a:solidFill>
                  <a:srgbClr val="0000FF"/>
                </a:solidFill>
                <a:latin typeface="微软雅黑" panose="020B0503020204020204" pitchFamily="34" charset="-122"/>
                <a:ea typeface="微软雅黑" panose="020B0503020204020204" pitchFamily="34" charset="-122"/>
              </a:rPr>
              <a:t>：</a:t>
            </a:r>
            <a:r>
              <a:rPr lang="zh-CN" altLang="en-US" sz="2400" dirty="0">
                <a:solidFill>
                  <a:srgbClr val="0000FF"/>
                </a:solidFill>
                <a:latin typeface="微软雅黑" panose="020B0503020204020204" pitchFamily="34" charset="-122"/>
                <a:ea typeface="微软雅黑" panose="020B0503020204020204" pitchFamily="34" charset="-122"/>
              </a:rPr>
              <a:t>从菜单栏选择</a:t>
            </a:r>
            <a:r>
              <a:rPr lang="en-US" altLang="zh-CN" sz="2400" dirty="0">
                <a:solidFill>
                  <a:srgbClr val="0000FF"/>
                </a:solidFill>
                <a:latin typeface="微软雅黑" panose="020B0503020204020204" pitchFamily="34" charset="-122"/>
                <a:ea typeface="微软雅黑" panose="020B0503020204020204" pitchFamily="34" charset="-122"/>
              </a:rPr>
              <a:t>Edit → Delete</a:t>
            </a:r>
            <a:r>
              <a:rPr lang="zh-CN" altLang="en-US" sz="2400" dirty="0">
                <a:solidFill>
                  <a:srgbClr val="0000FF"/>
                </a:solidFill>
                <a:latin typeface="微软雅黑" panose="020B0503020204020204" pitchFamily="34" charset="-122"/>
                <a:ea typeface="微软雅黑" panose="020B0503020204020204" pitchFamily="34" charset="-122"/>
              </a:rPr>
              <a:t>（热键</a:t>
            </a:r>
            <a:r>
              <a:rPr lang="en-US" altLang="zh-CN" sz="2400" dirty="0">
                <a:solidFill>
                  <a:srgbClr val="0000FF"/>
                </a:solidFill>
                <a:latin typeface="微软雅黑" panose="020B0503020204020204" pitchFamily="34" charset="-122"/>
                <a:ea typeface="微软雅黑" panose="020B0503020204020204" pitchFamily="34" charset="-122"/>
              </a:rPr>
              <a:t>E</a:t>
            </a:r>
            <a:r>
              <a:rPr lang="zh-CN" altLang="en-US" sz="2400" dirty="0">
                <a:solidFill>
                  <a:srgbClr val="0000FF"/>
                </a:solidFill>
                <a:latin typeface="微软雅黑" panose="020B0503020204020204" pitchFamily="34" charset="-122"/>
                <a:ea typeface="微软雅黑" panose="020B0503020204020204" pitchFamily="34" charset="-122"/>
              </a:rPr>
              <a:t>，</a:t>
            </a:r>
            <a:r>
              <a:rPr lang="en-US" altLang="zh-CN" sz="2400" dirty="0">
                <a:solidFill>
                  <a:srgbClr val="0000FF"/>
                </a:solidFill>
                <a:latin typeface="微软雅黑" panose="020B0503020204020204" pitchFamily="34" charset="-122"/>
                <a:ea typeface="微软雅黑" panose="020B0503020204020204" pitchFamily="34" charset="-122"/>
              </a:rPr>
              <a:t>D</a:t>
            </a:r>
            <a:r>
              <a:rPr lang="zh-CN" altLang="en-US" sz="2400" dirty="0">
                <a:solidFill>
                  <a:srgbClr val="0000FF"/>
                </a:solidFill>
                <a:latin typeface="微软雅黑" panose="020B0503020204020204" pitchFamily="34" charset="-122"/>
                <a:ea typeface="微软雅黑" panose="020B0503020204020204" pitchFamily="34" charset="-122"/>
              </a:rPr>
              <a:t>）</a:t>
            </a:r>
            <a:r>
              <a:rPr lang="en-US" altLang="zh-CN" sz="2400" dirty="0">
                <a:solidFill>
                  <a:srgbClr val="0000FF"/>
                </a:solidFill>
                <a:latin typeface="微软雅黑" panose="020B0503020204020204" pitchFamily="34" charset="-122"/>
                <a:ea typeface="微软雅黑" panose="020B0503020204020204" pitchFamily="34" charset="-122"/>
              </a:rPr>
              <a:t>,</a:t>
            </a:r>
            <a:r>
              <a:rPr lang="zh-CN" altLang="en-US" sz="2400" dirty="0">
                <a:solidFill>
                  <a:srgbClr val="0000FF"/>
                </a:solidFill>
                <a:latin typeface="微软雅黑" panose="020B0503020204020204" pitchFamily="34" charset="-122"/>
                <a:ea typeface="微软雅黑" panose="020B0503020204020204" pitchFamily="34" charset="-122"/>
              </a:rPr>
              <a:t>然后选择需要删除的元件、连线或网络标记等即可</a:t>
            </a:r>
            <a:r>
              <a:rPr lang="zh-CN" altLang="en-US" sz="2400" dirty="0" smtClean="0">
                <a:solidFill>
                  <a:srgbClr val="0000FF"/>
                </a:solidFill>
                <a:latin typeface="微软雅黑" panose="020B0503020204020204" pitchFamily="34" charset="-122"/>
                <a:ea typeface="微软雅黑" panose="020B0503020204020204" pitchFamily="34" charset="-122"/>
              </a:rPr>
              <a:t>。右</a:t>
            </a:r>
            <a:r>
              <a:rPr lang="zh-CN" altLang="en-US" sz="2400" dirty="0">
                <a:solidFill>
                  <a:srgbClr val="0000FF"/>
                </a:solidFill>
                <a:latin typeface="微软雅黑" panose="020B0503020204020204" pitchFamily="34" charset="-122"/>
                <a:ea typeface="微软雅黑" panose="020B0503020204020204" pitchFamily="34" charset="-122"/>
              </a:rPr>
              <a:t>击或按</a:t>
            </a:r>
            <a:r>
              <a:rPr lang="en-US" altLang="zh-CN" sz="2400" dirty="0">
                <a:solidFill>
                  <a:srgbClr val="0000FF"/>
                </a:solidFill>
                <a:latin typeface="微软雅黑" panose="020B0503020204020204" pitchFamily="34" charset="-122"/>
                <a:ea typeface="微软雅黑" panose="020B0503020204020204" pitchFamily="34" charset="-122"/>
              </a:rPr>
              <a:t>ESC</a:t>
            </a:r>
            <a:r>
              <a:rPr lang="zh-CN" altLang="en-US" sz="2400" dirty="0">
                <a:solidFill>
                  <a:srgbClr val="0000FF"/>
                </a:solidFill>
                <a:latin typeface="微软雅黑" panose="020B0503020204020204" pitchFamily="34" charset="-122"/>
                <a:ea typeface="微软雅黑" panose="020B0503020204020204" pitchFamily="34" charset="-122"/>
              </a:rPr>
              <a:t>键退出删除状态。</a:t>
            </a:r>
          </a:p>
          <a:p>
            <a:pPr marL="0" indent="0" eaLnBrk="1" hangingPunct="1">
              <a:lnSpc>
                <a:spcPct val="150000"/>
              </a:lnSpc>
              <a:buNone/>
            </a:pPr>
            <a:r>
              <a:rPr lang="zh-CN" altLang="en-US" sz="3200" dirty="0" smtClean="0">
                <a:solidFill>
                  <a:srgbClr val="0000FF"/>
                </a:solidFill>
                <a:latin typeface="微软雅黑" panose="020B0503020204020204" pitchFamily="34" charset="-122"/>
                <a:ea typeface="微软雅黑" panose="020B0503020204020204" pitchFamily="34" charset="-122"/>
              </a:rPr>
              <a:t>方法</a:t>
            </a:r>
            <a:r>
              <a:rPr lang="en-US" altLang="zh-CN" sz="3200" dirty="0" smtClean="0">
                <a:solidFill>
                  <a:srgbClr val="0000FF"/>
                </a:solidFill>
                <a:latin typeface="微软雅黑" panose="020B0503020204020204" pitchFamily="34" charset="-122"/>
                <a:ea typeface="微软雅黑" panose="020B0503020204020204" pitchFamily="34" charset="-122"/>
              </a:rPr>
              <a:t>2</a:t>
            </a:r>
            <a:r>
              <a:rPr lang="zh-CN" altLang="en-US" sz="3200" dirty="0" smtClean="0">
                <a:solidFill>
                  <a:srgbClr val="0000FF"/>
                </a:solidFill>
                <a:latin typeface="微软雅黑" panose="020B0503020204020204" pitchFamily="34" charset="-122"/>
                <a:ea typeface="微软雅黑" panose="020B0503020204020204" pitchFamily="34" charset="-122"/>
              </a:rPr>
              <a:t>：</a:t>
            </a:r>
            <a:r>
              <a:rPr lang="zh-CN" altLang="en-US" sz="2400" dirty="0">
                <a:solidFill>
                  <a:srgbClr val="0000FF"/>
                </a:solidFill>
                <a:latin typeface="微软雅黑" panose="020B0503020204020204" pitchFamily="34" charset="-122"/>
                <a:ea typeface="微软雅黑" panose="020B0503020204020204" pitchFamily="34" charset="-122"/>
              </a:rPr>
              <a:t>可以先选择要删除的元件、连线或网络标记等，选中的元件有绿色的小方块包围住如</a:t>
            </a:r>
            <a:r>
              <a:rPr lang="zh-CN" altLang="en-US" sz="2400" dirty="0" smtClean="0">
                <a:solidFill>
                  <a:srgbClr val="0000FF"/>
                </a:solidFill>
                <a:latin typeface="微软雅黑" panose="020B0503020204020204" pitchFamily="34" charset="-122"/>
                <a:ea typeface="微软雅黑" panose="020B0503020204020204" pitchFamily="34" charset="-122"/>
              </a:rPr>
              <a:t>图</a:t>
            </a:r>
            <a:r>
              <a:rPr lang="en-US" altLang="zh-CN" sz="2400" dirty="0" smtClean="0">
                <a:solidFill>
                  <a:srgbClr val="0000FF"/>
                </a:solidFill>
                <a:latin typeface="微软雅黑" panose="020B0503020204020204" pitchFamily="34" charset="-122"/>
                <a:ea typeface="微软雅黑" panose="020B0503020204020204" pitchFamily="34" charset="-122"/>
              </a:rPr>
              <a:t>1-49</a:t>
            </a:r>
            <a:r>
              <a:rPr lang="zh-CN" altLang="en-US" sz="2400" dirty="0" smtClean="0">
                <a:solidFill>
                  <a:srgbClr val="0000FF"/>
                </a:solidFill>
                <a:latin typeface="微软雅黑" panose="020B0503020204020204" pitchFamily="34" charset="-122"/>
                <a:ea typeface="微软雅黑" panose="020B0503020204020204" pitchFamily="34" charset="-122"/>
              </a:rPr>
              <a:t>，</a:t>
            </a:r>
            <a:r>
              <a:rPr lang="zh-CN" altLang="en-US" sz="2400" dirty="0">
                <a:solidFill>
                  <a:srgbClr val="0000FF"/>
                </a:solidFill>
                <a:latin typeface="微软雅黑" panose="020B0503020204020204" pitchFamily="34" charset="-122"/>
                <a:ea typeface="微软雅黑" panose="020B0503020204020204" pitchFamily="34" charset="-122"/>
              </a:rPr>
              <a:t>然后按</a:t>
            </a:r>
            <a:r>
              <a:rPr lang="en-US" altLang="zh-CN" sz="2400" dirty="0">
                <a:solidFill>
                  <a:srgbClr val="0000FF"/>
                </a:solidFill>
                <a:latin typeface="微软雅黑" panose="020B0503020204020204" pitchFamily="34" charset="-122"/>
                <a:ea typeface="微软雅黑" panose="020B0503020204020204" pitchFamily="34" charset="-122"/>
              </a:rPr>
              <a:t>Delete</a:t>
            </a:r>
            <a:r>
              <a:rPr lang="zh-CN" altLang="en-US" sz="2400" dirty="0">
                <a:solidFill>
                  <a:srgbClr val="0000FF"/>
                </a:solidFill>
                <a:latin typeface="微软雅黑" panose="020B0503020204020204" pitchFamily="34" charset="-122"/>
                <a:ea typeface="微软雅黑" panose="020B0503020204020204" pitchFamily="34" charset="-122"/>
              </a:rPr>
              <a:t>键即可。</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55359" y="3753767"/>
            <a:ext cx="3915899" cy="1659279"/>
          </a:xfrm>
          <a:prstGeom prst="rect">
            <a:avLst/>
          </a:prstGeom>
        </p:spPr>
      </p:pic>
      <p:sp>
        <p:nvSpPr>
          <p:cNvPr id="7" name="Text Box 5"/>
          <p:cNvSpPr txBox="1">
            <a:spLocks noChangeArrowheads="1"/>
          </p:cNvSpPr>
          <p:nvPr/>
        </p:nvSpPr>
        <p:spPr bwMode="auto">
          <a:xfrm>
            <a:off x="8254852" y="5606111"/>
            <a:ext cx="2916912" cy="3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eaLnBrk="1" hangingPunct="1">
              <a:buFont typeface="Wingdings" panose="05000000000000000000" pitchFamily="2" charset="2"/>
              <a:buNone/>
            </a:pPr>
            <a:r>
              <a:rPr lang="zh-CN" altLang="en-US" sz="1800" b="1" dirty="0" smtClean="0">
                <a:solidFill>
                  <a:srgbClr val="0000FF"/>
                </a:solidFill>
                <a:latin typeface="微软雅黑" panose="020B0503020204020204" pitchFamily="34" charset="-122"/>
                <a:ea typeface="微软雅黑" panose="020B0503020204020204" pitchFamily="34" charset="-122"/>
              </a:rPr>
              <a:t>图</a:t>
            </a:r>
            <a:r>
              <a:rPr lang="en-US" altLang="zh-CN" sz="1800" b="1" dirty="0" smtClean="0">
                <a:solidFill>
                  <a:srgbClr val="0000FF"/>
                </a:solidFill>
                <a:latin typeface="微软雅黑" panose="020B0503020204020204" pitchFamily="34" charset="-122"/>
                <a:ea typeface="微软雅黑" panose="020B0503020204020204" pitchFamily="34" charset="-122"/>
              </a:rPr>
              <a:t>1-49 </a:t>
            </a:r>
            <a:r>
              <a:rPr lang="zh-CN" altLang="en-US" sz="1800" b="1" dirty="0" smtClean="0">
                <a:solidFill>
                  <a:srgbClr val="0000FF"/>
                </a:solidFill>
                <a:latin typeface="微软雅黑" panose="020B0503020204020204" pitchFamily="34" charset="-122"/>
                <a:ea typeface="微软雅黑" panose="020B0503020204020204" pitchFamily="34" charset="-122"/>
              </a:rPr>
              <a:t>选中导线</a:t>
            </a:r>
            <a:endParaRPr lang="zh-CN" altLang="en-US" sz="1800" b="1" dirty="0">
              <a:solidFill>
                <a:srgbClr val="0000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130199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rrowheads="1"/>
          </p:cNvSpPr>
          <p:nvPr>
            <p:ph type="title" idx="4294967295"/>
          </p:nvPr>
        </p:nvSpPr>
        <p:spPr>
          <a:xfrm>
            <a:off x="1562671" y="117426"/>
            <a:ext cx="8543925" cy="1143000"/>
          </a:xfrm>
          <a:prstGeom prst="rect">
            <a:avLst/>
          </a:prstGeom>
        </p:spPr>
        <p:txBody>
          <a:bodyPr/>
          <a:lstStyle/>
          <a:p>
            <a:pPr algn="l" eaLnBrk="1" hangingPunct="1"/>
            <a:r>
              <a:rPr lang="en-US" altLang="zh-CN" sz="3200" b="1" dirty="0" smtClean="0">
                <a:solidFill>
                  <a:srgbClr val="0000FF"/>
                </a:solidFill>
                <a:latin typeface="微软雅黑" pitchFamily="34" charset="-122"/>
                <a:ea typeface="微软雅黑" pitchFamily="34" charset="-122"/>
                <a:cs typeface="+mn-cs"/>
              </a:rPr>
              <a:t>2.5</a:t>
            </a:r>
            <a:r>
              <a:rPr lang="zh-CN" altLang="en-US" sz="3200" b="1" dirty="0" smtClean="0">
                <a:solidFill>
                  <a:srgbClr val="0000FF"/>
                </a:solidFill>
                <a:latin typeface="微软雅黑" pitchFamily="34" charset="-122"/>
                <a:ea typeface="微软雅黑" pitchFamily="34" charset="-122"/>
                <a:cs typeface="+mn-cs"/>
              </a:rPr>
              <a:t>编译</a:t>
            </a:r>
            <a:r>
              <a:rPr lang="zh-CN" altLang="en-US" sz="3200" b="1" dirty="0">
                <a:solidFill>
                  <a:srgbClr val="0000FF"/>
                </a:solidFill>
                <a:latin typeface="微软雅黑" pitchFamily="34" charset="-122"/>
                <a:ea typeface="微软雅黑" pitchFamily="34" charset="-122"/>
                <a:cs typeface="+mn-cs"/>
              </a:rPr>
              <a:t>项目</a:t>
            </a:r>
            <a:r>
              <a:rPr lang="zh-CN" altLang="en-US" dirty="0" smtClean="0">
                <a:solidFill>
                  <a:srgbClr val="0000FF"/>
                </a:solidFill>
                <a:latin typeface="黑体" panose="02010609060101010101" pitchFamily="49" charset="-122"/>
                <a:ea typeface="黑体" panose="02010609060101010101" pitchFamily="49" charset="-122"/>
              </a:rPr>
              <a:t> </a:t>
            </a:r>
          </a:p>
        </p:txBody>
      </p:sp>
      <p:sp>
        <p:nvSpPr>
          <p:cNvPr id="12291" name="Rectangle 3"/>
          <p:cNvSpPr>
            <a:spLocks noGrp="1" noRot="1" noChangeArrowheads="1"/>
          </p:cNvSpPr>
          <p:nvPr>
            <p:ph type="body" idx="4294967295"/>
          </p:nvPr>
        </p:nvSpPr>
        <p:spPr>
          <a:xfrm>
            <a:off x="1850703" y="1629594"/>
            <a:ext cx="8543925" cy="2952750"/>
          </a:xfrm>
          <a:prstGeom prst="rect">
            <a:avLst/>
          </a:prstGeom>
        </p:spPr>
        <p:txBody>
          <a:bodyPr/>
          <a:lstStyle/>
          <a:p>
            <a:pPr marL="0" indent="800260">
              <a:lnSpc>
                <a:spcPct val="150000"/>
              </a:lnSpc>
              <a:buNone/>
              <a:tabLst>
                <a:tab pos="4927600" algn="l"/>
              </a:tabLst>
            </a:pPr>
            <a:r>
              <a:rPr lang="zh-CN" altLang="en-US" sz="2800" dirty="0" smtClean="0">
                <a:solidFill>
                  <a:srgbClr val="0000FF"/>
                </a:solidFill>
                <a:latin typeface="微软雅黑" panose="020B0503020204020204" pitchFamily="34" charset="-122"/>
                <a:ea typeface="微软雅黑" panose="020B0503020204020204" pitchFamily="34" charset="-122"/>
              </a:rPr>
              <a:t>编译项目可以检查设计文件中的设计草图和电气规则的错误，并提供给设计者一个排除错误的环境。</a:t>
            </a:r>
          </a:p>
        </p:txBody>
      </p:sp>
    </p:spTree>
    <p:extLst>
      <p:ext uri="{BB962C8B-B14F-4D97-AF65-F5344CB8AC3E}">
        <p14:creationId xmlns:p14="http://schemas.microsoft.com/office/powerpoint/2010/main" val="188150412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Rot="1" noChangeArrowheads="1"/>
          </p:cNvSpPr>
          <p:nvPr>
            <p:ph type="body" idx="4294967295"/>
          </p:nvPr>
        </p:nvSpPr>
        <p:spPr>
          <a:xfrm>
            <a:off x="1346647" y="1053530"/>
            <a:ext cx="10009112" cy="4032448"/>
          </a:xfrm>
          <a:prstGeom prst="rect">
            <a:avLst/>
          </a:prstGeom>
        </p:spPr>
        <p:txBody>
          <a:bodyPr/>
          <a:lstStyle/>
          <a:p>
            <a:pPr marL="0" indent="0">
              <a:lnSpc>
                <a:spcPct val="150000"/>
              </a:lnSpc>
              <a:buNone/>
            </a:pPr>
            <a:r>
              <a:rPr lang="en-US" altLang="zh-CN" sz="2801" dirty="0" smtClean="0">
                <a:solidFill>
                  <a:srgbClr val="0000FF"/>
                </a:solidFill>
                <a:latin typeface="微软雅黑" panose="020B0503020204020204" pitchFamily="34" charset="-122"/>
                <a:ea typeface="微软雅黑" panose="020B0503020204020204" pitchFamily="34" charset="-122"/>
              </a:rPr>
              <a:t>1</a:t>
            </a:r>
            <a:r>
              <a:rPr lang="zh-CN" altLang="en-US" sz="2801" dirty="0" smtClean="0">
                <a:solidFill>
                  <a:srgbClr val="0000FF"/>
                </a:solidFill>
                <a:latin typeface="微软雅黑" panose="020B0503020204020204" pitchFamily="34" charset="-122"/>
                <a:ea typeface="微软雅黑" panose="020B0503020204020204" pitchFamily="34" charset="-122"/>
              </a:rPr>
              <a:t>．要编译手机充电器电路项目，</a:t>
            </a:r>
            <a:r>
              <a:rPr lang="en-US" altLang="zh-CN" sz="2801" dirty="0">
                <a:solidFill>
                  <a:srgbClr val="0000FF"/>
                </a:solidFill>
                <a:latin typeface="微软雅黑" panose="020B0503020204020204" pitchFamily="34" charset="-122"/>
                <a:ea typeface="微软雅黑" panose="020B0503020204020204" pitchFamily="34" charset="-122"/>
              </a:rPr>
              <a:t>“Project” → “Validate PCB Project</a:t>
            </a:r>
            <a:r>
              <a:rPr lang="zh-CN" altLang="en-US" sz="2801" dirty="0">
                <a:solidFill>
                  <a:srgbClr val="0000FF"/>
                </a:solidFill>
                <a:latin typeface="微软雅黑" panose="020B0503020204020204" pitchFamily="34" charset="-122"/>
                <a:ea typeface="微软雅黑" panose="020B0503020204020204" pitchFamily="34" charset="-122"/>
              </a:rPr>
              <a:t>手机充电器</a:t>
            </a:r>
            <a:r>
              <a:rPr lang="en-US" altLang="zh-CN" sz="2801" dirty="0">
                <a:solidFill>
                  <a:srgbClr val="0000FF"/>
                </a:solidFill>
                <a:latin typeface="微软雅黑" panose="020B0503020204020204" pitchFamily="34" charset="-122"/>
                <a:ea typeface="微软雅黑" panose="020B0503020204020204" pitchFamily="34" charset="-122"/>
              </a:rPr>
              <a:t>.</a:t>
            </a:r>
            <a:r>
              <a:rPr lang="en-US" altLang="zh-CN" sz="2801" dirty="0" err="1">
                <a:solidFill>
                  <a:srgbClr val="0000FF"/>
                </a:solidFill>
                <a:latin typeface="微软雅黑" panose="020B0503020204020204" pitchFamily="34" charset="-122"/>
                <a:ea typeface="微软雅黑" panose="020B0503020204020204" pitchFamily="34" charset="-122"/>
              </a:rPr>
              <a:t>PrjPcb</a:t>
            </a:r>
            <a:r>
              <a:rPr lang="en-US" altLang="zh-CN" sz="2801" dirty="0">
                <a:solidFill>
                  <a:srgbClr val="0000FF"/>
                </a:solidFill>
                <a:latin typeface="微软雅黑" panose="020B0503020204020204" pitchFamily="34" charset="-122"/>
                <a:ea typeface="微软雅黑" panose="020B0503020204020204" pitchFamily="34" charset="-122"/>
              </a:rPr>
              <a:t>”</a:t>
            </a:r>
            <a:r>
              <a:rPr lang="zh-CN" altLang="en-US" sz="2801" dirty="0" smtClean="0">
                <a:solidFill>
                  <a:srgbClr val="0000FF"/>
                </a:solidFill>
                <a:latin typeface="微软雅黑" panose="020B0503020204020204" pitchFamily="34" charset="-122"/>
                <a:ea typeface="微软雅黑" panose="020B0503020204020204" pitchFamily="34" charset="-122"/>
              </a:rPr>
              <a:t>命令。</a:t>
            </a:r>
            <a:endParaRPr lang="zh-CN" altLang="en-US" sz="2801" dirty="0">
              <a:solidFill>
                <a:srgbClr val="0000FF"/>
              </a:solidFill>
              <a:latin typeface="微软雅黑" panose="020B0503020204020204" pitchFamily="34" charset="-122"/>
              <a:ea typeface="微软雅黑" panose="020B0503020204020204" pitchFamily="34" charset="-122"/>
            </a:endParaRPr>
          </a:p>
          <a:p>
            <a:pPr marL="0" indent="0">
              <a:lnSpc>
                <a:spcPct val="150000"/>
              </a:lnSpc>
              <a:buNone/>
            </a:pPr>
            <a:r>
              <a:rPr lang="en-US" altLang="zh-CN" sz="2801" dirty="0" smtClean="0">
                <a:solidFill>
                  <a:srgbClr val="0000FF"/>
                </a:solidFill>
                <a:latin typeface="微软雅黑" panose="020B0503020204020204" pitchFamily="34" charset="-122"/>
                <a:ea typeface="微软雅黑" panose="020B0503020204020204" pitchFamily="34" charset="-122"/>
              </a:rPr>
              <a:t>2</a:t>
            </a:r>
            <a:r>
              <a:rPr lang="zh-CN" altLang="en-US" sz="2801" dirty="0" smtClean="0">
                <a:solidFill>
                  <a:srgbClr val="0000FF"/>
                </a:solidFill>
                <a:latin typeface="微软雅黑" panose="020B0503020204020204" pitchFamily="34" charset="-122"/>
                <a:ea typeface="微软雅黑" panose="020B0503020204020204" pitchFamily="34" charset="-122"/>
              </a:rPr>
              <a:t>．当项目被编译后，任何错误都将显示在</a:t>
            </a:r>
            <a:r>
              <a:rPr lang="en-US" altLang="zh-CN" sz="2801" dirty="0" smtClean="0">
                <a:solidFill>
                  <a:srgbClr val="0000FF"/>
                </a:solidFill>
                <a:latin typeface="微软雅黑" panose="020B0503020204020204" pitchFamily="34" charset="-122"/>
                <a:ea typeface="微软雅黑" panose="020B0503020204020204" pitchFamily="34" charset="-122"/>
              </a:rPr>
              <a:t>Messages</a:t>
            </a:r>
            <a:r>
              <a:rPr lang="zh-CN" altLang="en-US" sz="2801" dirty="0" smtClean="0">
                <a:solidFill>
                  <a:srgbClr val="0000FF"/>
                </a:solidFill>
                <a:latin typeface="微软雅黑" panose="020B0503020204020204" pitchFamily="34" charset="-122"/>
                <a:ea typeface="微软雅黑" panose="020B0503020204020204" pitchFamily="34" charset="-122"/>
              </a:rPr>
              <a:t>面板上，如果电路图有严重的错误，</a:t>
            </a:r>
            <a:r>
              <a:rPr lang="en-US" altLang="zh-CN" sz="2801" dirty="0" smtClean="0">
                <a:solidFill>
                  <a:srgbClr val="0000FF"/>
                </a:solidFill>
                <a:latin typeface="微软雅黑" panose="020B0503020204020204" pitchFamily="34" charset="-122"/>
                <a:ea typeface="微软雅黑" panose="020B0503020204020204" pitchFamily="34" charset="-122"/>
              </a:rPr>
              <a:t>Messages</a:t>
            </a:r>
            <a:r>
              <a:rPr lang="zh-CN" altLang="en-US" sz="2801" dirty="0" smtClean="0">
                <a:solidFill>
                  <a:srgbClr val="0000FF"/>
                </a:solidFill>
                <a:latin typeface="微软雅黑" panose="020B0503020204020204" pitchFamily="34" charset="-122"/>
                <a:ea typeface="微软雅黑" panose="020B0503020204020204" pitchFamily="34" charset="-122"/>
              </a:rPr>
              <a:t>面板将自动弹出，否则</a:t>
            </a:r>
            <a:r>
              <a:rPr lang="en-US" altLang="zh-CN" sz="2801" dirty="0" smtClean="0">
                <a:solidFill>
                  <a:srgbClr val="0000FF"/>
                </a:solidFill>
                <a:latin typeface="微软雅黑" panose="020B0503020204020204" pitchFamily="34" charset="-122"/>
                <a:ea typeface="微软雅黑" panose="020B0503020204020204" pitchFamily="34" charset="-122"/>
              </a:rPr>
              <a:t>Messages</a:t>
            </a:r>
            <a:r>
              <a:rPr lang="zh-CN" altLang="en-US" sz="2801" dirty="0">
                <a:solidFill>
                  <a:srgbClr val="0000FF"/>
                </a:solidFill>
                <a:latin typeface="微软雅黑" panose="020B0503020204020204" pitchFamily="34" charset="-122"/>
                <a:ea typeface="微软雅黑" panose="020B0503020204020204" pitchFamily="34" charset="-122"/>
              </a:rPr>
              <a:t>面板不出现，这时需要执行屏幕下方“</a:t>
            </a:r>
            <a:r>
              <a:rPr lang="en-US" altLang="zh-CN" sz="2801" dirty="0" err="1">
                <a:solidFill>
                  <a:srgbClr val="0000FF"/>
                </a:solidFill>
                <a:latin typeface="微软雅黑" panose="020B0503020204020204" pitchFamily="34" charset="-122"/>
                <a:ea typeface="微软雅黑" panose="020B0503020204020204" pitchFamily="34" charset="-122"/>
              </a:rPr>
              <a:t>Panels”→“Messages</a:t>
            </a:r>
            <a:r>
              <a:rPr lang="en-US" altLang="zh-CN" sz="2801" dirty="0">
                <a:solidFill>
                  <a:srgbClr val="0000FF"/>
                </a:solidFill>
                <a:latin typeface="微软雅黑" panose="020B0503020204020204" pitchFamily="34" charset="-122"/>
                <a:ea typeface="微软雅黑" panose="020B0503020204020204" pitchFamily="34" charset="-122"/>
              </a:rPr>
              <a:t>”</a:t>
            </a:r>
            <a:r>
              <a:rPr lang="zh-CN" altLang="en-US" sz="2801" dirty="0">
                <a:solidFill>
                  <a:srgbClr val="0000FF"/>
                </a:solidFill>
                <a:latin typeface="微软雅黑" panose="020B0503020204020204" pitchFamily="34" charset="-122"/>
                <a:ea typeface="微软雅黑" panose="020B0503020204020204" pitchFamily="34" charset="-122"/>
              </a:rPr>
              <a:t>命令</a:t>
            </a:r>
            <a:r>
              <a:rPr lang="zh-CN" altLang="en-US" sz="2801" dirty="0" smtClean="0">
                <a:solidFill>
                  <a:srgbClr val="0000FF"/>
                </a:solidFill>
                <a:latin typeface="微软雅黑" panose="020B0503020204020204" pitchFamily="34" charset="-122"/>
                <a:ea typeface="微软雅黑" panose="020B0503020204020204" pitchFamily="34" charset="-122"/>
              </a:rPr>
              <a:t>。</a:t>
            </a:r>
            <a:endParaRPr lang="zh-CN" altLang="en-US" sz="2801" dirty="0">
              <a:solidFill>
                <a:srgbClr val="0000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341866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31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rrowheads="1"/>
          </p:cNvSpPr>
          <p:nvPr>
            <p:ph type="title" idx="4294967295"/>
          </p:nvPr>
        </p:nvSpPr>
        <p:spPr>
          <a:xfrm>
            <a:off x="1274639" y="181817"/>
            <a:ext cx="10405706" cy="871538"/>
          </a:xfrm>
          <a:prstGeom prst="rect">
            <a:avLst/>
          </a:prstGeom>
        </p:spPr>
        <p:txBody>
          <a:bodyPr/>
          <a:lstStyle/>
          <a:p>
            <a:pPr>
              <a:lnSpc>
                <a:spcPct val="150000"/>
              </a:lnSpc>
            </a:pPr>
            <a:r>
              <a:rPr lang="zh-CN" altLang="en-US" sz="2801" dirty="0">
                <a:solidFill>
                  <a:srgbClr val="0000FF"/>
                </a:solidFill>
                <a:latin typeface="微软雅黑" panose="020B0503020204020204" pitchFamily="34" charset="-122"/>
                <a:ea typeface="微软雅黑" panose="020B0503020204020204" pitchFamily="34" charset="-122"/>
              </a:rPr>
              <a:t>项目编译完后，在“</a:t>
            </a:r>
            <a:r>
              <a:rPr lang="en-US" altLang="zh-CN" sz="2801" dirty="0">
                <a:solidFill>
                  <a:srgbClr val="0000FF"/>
                </a:solidFill>
                <a:latin typeface="微软雅黑" panose="020B0503020204020204" pitchFamily="34" charset="-122"/>
                <a:ea typeface="微软雅黑" panose="020B0503020204020204" pitchFamily="34" charset="-122"/>
              </a:rPr>
              <a:t>Navigator”</a:t>
            </a:r>
            <a:r>
              <a:rPr lang="zh-CN" altLang="en-US" sz="2801" dirty="0">
                <a:solidFill>
                  <a:srgbClr val="0000FF"/>
                </a:solidFill>
                <a:latin typeface="微软雅黑" panose="020B0503020204020204" pitchFamily="34" charset="-122"/>
                <a:ea typeface="微软雅黑" panose="020B0503020204020204" pitchFamily="34" charset="-122"/>
              </a:rPr>
              <a:t>面板中将列出所有对象的连接关系。（如图</a:t>
            </a:r>
            <a:r>
              <a:rPr lang="en-US" altLang="zh-CN" sz="2801" dirty="0">
                <a:solidFill>
                  <a:srgbClr val="0000FF"/>
                </a:solidFill>
                <a:latin typeface="微软雅黑" panose="020B0503020204020204" pitchFamily="34" charset="-122"/>
                <a:ea typeface="微软雅黑" panose="020B0503020204020204" pitchFamily="34" charset="-122"/>
              </a:rPr>
              <a:t>1-50</a:t>
            </a:r>
            <a:r>
              <a:rPr lang="zh-CN" altLang="en-US" sz="2801" dirty="0">
                <a:solidFill>
                  <a:srgbClr val="0000FF"/>
                </a:solidFill>
                <a:latin typeface="微软雅黑" panose="020B0503020204020204" pitchFamily="34" charset="-122"/>
                <a:ea typeface="微软雅黑" panose="020B0503020204020204" pitchFamily="34" charset="-122"/>
              </a:rPr>
              <a:t>所示）</a:t>
            </a:r>
          </a:p>
        </p:txBody>
      </p:sp>
      <p:sp>
        <p:nvSpPr>
          <p:cNvPr id="14340" name="Rectangle 5"/>
          <p:cNvSpPr>
            <a:spLocks noRot="1" noChangeArrowheads="1"/>
          </p:cNvSpPr>
          <p:nvPr/>
        </p:nvSpPr>
        <p:spPr bwMode="auto">
          <a:xfrm>
            <a:off x="3915082" y="6434882"/>
            <a:ext cx="4685685" cy="423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a:spcBef>
                <a:spcPts val="750"/>
              </a:spcBef>
              <a:spcAft>
                <a:spcPts val="800"/>
              </a:spcAft>
              <a:buClrTx/>
              <a:buSzTx/>
              <a:buNone/>
            </a:pPr>
            <a:r>
              <a:rPr lang="zh-CN" altLang="en-US" sz="2000" dirty="0" smtClean="0">
                <a:solidFill>
                  <a:srgbClr val="0000FF"/>
                </a:solidFill>
                <a:latin typeface="微软雅黑" panose="020B0503020204020204" pitchFamily="34" charset="-122"/>
                <a:ea typeface="微软雅黑" panose="020B0503020204020204" pitchFamily="34" charset="-122"/>
              </a:rPr>
              <a:t>图</a:t>
            </a:r>
            <a:r>
              <a:rPr lang="en-US" altLang="zh-CN" sz="2000" dirty="0" smtClean="0">
                <a:solidFill>
                  <a:srgbClr val="0000FF"/>
                </a:solidFill>
                <a:latin typeface="微软雅黑" panose="020B0503020204020204" pitchFamily="34" charset="-122"/>
                <a:ea typeface="微软雅黑" panose="020B0503020204020204" pitchFamily="34" charset="-122"/>
              </a:rPr>
              <a:t>1-50 </a:t>
            </a:r>
            <a:r>
              <a:rPr lang="en-US" altLang="zh-CN" sz="2000" dirty="0">
                <a:solidFill>
                  <a:srgbClr val="0000FF"/>
                </a:solidFill>
                <a:latin typeface="微软雅黑" panose="020B0503020204020204" pitchFamily="34" charset="-122"/>
                <a:ea typeface="微软雅黑" panose="020B0503020204020204" pitchFamily="34" charset="-122"/>
              </a:rPr>
              <a:t>Navigator</a:t>
            </a:r>
            <a:r>
              <a:rPr lang="zh-CN" altLang="en-US" sz="2000" dirty="0">
                <a:solidFill>
                  <a:srgbClr val="0000FF"/>
                </a:solidFill>
                <a:latin typeface="微软雅黑" panose="020B0503020204020204" pitchFamily="34" charset="-122"/>
                <a:ea typeface="微软雅黑" panose="020B0503020204020204" pitchFamily="34" charset="-122"/>
              </a:rPr>
              <a:t>面板</a:t>
            </a:r>
          </a:p>
        </p:txBody>
      </p:sp>
      <p:pic>
        <p:nvPicPr>
          <p:cNvPr id="5" name="图片 4"/>
          <p:cNvPicPr/>
          <p:nvPr/>
        </p:nvPicPr>
        <p:blipFill>
          <a:blip r:embed="rId2"/>
          <a:stretch>
            <a:fillRect/>
          </a:stretch>
        </p:blipFill>
        <p:spPr>
          <a:xfrm>
            <a:off x="5307087" y="1485578"/>
            <a:ext cx="2120825" cy="4992533"/>
          </a:xfrm>
          <a:prstGeom prst="rect">
            <a:avLst/>
          </a:prstGeom>
        </p:spPr>
      </p:pic>
    </p:spTree>
    <p:extLst>
      <p:ext uri="{BB962C8B-B14F-4D97-AF65-F5344CB8AC3E}">
        <p14:creationId xmlns:p14="http://schemas.microsoft.com/office/powerpoint/2010/main" val="883865838"/>
      </p:ext>
    </p:extLst>
  </p:cSld>
  <p:clrMapOvr>
    <a:masterClrMapping/>
  </p:clrMapOvr>
  <p:transition spd="slow" advTm="0">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rrowheads="1"/>
          </p:cNvSpPr>
          <p:nvPr>
            <p:ph type="title" idx="4294967295"/>
          </p:nvPr>
        </p:nvSpPr>
        <p:spPr>
          <a:xfrm>
            <a:off x="1214195" y="0"/>
            <a:ext cx="10213572" cy="909514"/>
          </a:xfrm>
          <a:prstGeom prst="rect">
            <a:avLst/>
          </a:prstGeom>
        </p:spPr>
        <p:txBody>
          <a:bodyPr/>
          <a:lstStyle/>
          <a:p>
            <a:pPr algn="l" eaLnBrk="1" hangingPunct="1"/>
            <a:r>
              <a:rPr lang="zh-CN" altLang="en-US" sz="3201" dirty="0">
                <a:solidFill>
                  <a:srgbClr val="0000FF"/>
                </a:solidFill>
                <a:latin typeface="微软雅黑" panose="020B0503020204020204" pitchFamily="34" charset="-122"/>
                <a:ea typeface="微软雅黑" panose="020B0503020204020204" pitchFamily="34" charset="-122"/>
              </a:rPr>
              <a:t>现在故意在电路中引入一个错误，并重新编译一次项目：</a:t>
            </a:r>
            <a:r>
              <a:rPr lang="zh-CN" altLang="en-US" noProof="1" smtClean="0">
                <a:solidFill>
                  <a:srgbClr val="0000FF"/>
                </a:solidFill>
                <a:latin typeface="微软雅黑" panose="020B0503020204020204" pitchFamily="34" charset="-122"/>
                <a:ea typeface="微软雅黑" panose="020B0503020204020204" pitchFamily="34" charset="-122"/>
              </a:rPr>
              <a:t> </a:t>
            </a:r>
          </a:p>
        </p:txBody>
      </p:sp>
      <p:sp>
        <p:nvSpPr>
          <p:cNvPr id="15363" name="Rectangle 3"/>
          <p:cNvSpPr>
            <a:spLocks noGrp="1" noRot="1" noChangeArrowheads="1"/>
          </p:cNvSpPr>
          <p:nvPr>
            <p:ph type="body" idx="4294967295"/>
          </p:nvPr>
        </p:nvSpPr>
        <p:spPr>
          <a:xfrm>
            <a:off x="1418655" y="1341562"/>
            <a:ext cx="4249738" cy="4536724"/>
          </a:xfrm>
          <a:prstGeom prst="rect">
            <a:avLst/>
          </a:prstGeom>
        </p:spPr>
        <p:txBody>
          <a:bodyPr/>
          <a:lstStyle/>
          <a:p>
            <a:pPr marL="0" indent="0">
              <a:buNone/>
            </a:pPr>
            <a:r>
              <a:rPr lang="en-US" altLang="zh-CN" sz="2400" dirty="0">
                <a:solidFill>
                  <a:srgbClr val="0000FF"/>
                </a:solidFill>
                <a:latin typeface="微软雅黑" panose="020B0503020204020204" pitchFamily="34" charset="-122"/>
                <a:ea typeface="微软雅黑" panose="020B0503020204020204" pitchFamily="34" charset="-122"/>
              </a:rPr>
              <a:t>1</a:t>
            </a:r>
            <a:r>
              <a:rPr lang="zh-CN" altLang="en-US" sz="2400" dirty="0">
                <a:solidFill>
                  <a:srgbClr val="0000FF"/>
                </a:solidFill>
                <a:latin typeface="微软雅黑" panose="020B0503020204020204" pitchFamily="34" charset="-122"/>
                <a:ea typeface="微软雅黑" panose="020B0503020204020204" pitchFamily="34" charset="-122"/>
              </a:rPr>
              <a:t>．在设计窗口的顶部单击手机充电器</a:t>
            </a:r>
            <a:r>
              <a:rPr lang="zh-CN" altLang="en-US" sz="2400" dirty="0" smtClean="0">
                <a:solidFill>
                  <a:srgbClr val="0000FF"/>
                </a:solidFill>
                <a:latin typeface="微软雅黑" panose="020B0503020204020204" pitchFamily="34" charset="-122"/>
                <a:ea typeface="微软雅黑" panose="020B0503020204020204" pitchFamily="34" charset="-122"/>
              </a:rPr>
              <a:t>电路原理图</a:t>
            </a:r>
            <a:r>
              <a:rPr lang="en-US" altLang="zh-CN" sz="2400" dirty="0" smtClean="0">
                <a:solidFill>
                  <a:srgbClr val="0000FF"/>
                </a:solidFill>
                <a:latin typeface="微软雅黑" panose="020B0503020204020204" pitchFamily="34" charset="-122"/>
                <a:ea typeface="微软雅黑" panose="020B0503020204020204" pitchFamily="34" charset="-122"/>
              </a:rPr>
              <a:t>.SchDoc</a:t>
            </a:r>
            <a:r>
              <a:rPr lang="zh-CN" altLang="en-US" sz="2400" dirty="0">
                <a:solidFill>
                  <a:srgbClr val="0000FF"/>
                </a:solidFill>
                <a:latin typeface="微软雅黑" panose="020B0503020204020204" pitchFamily="34" charset="-122"/>
                <a:ea typeface="微软雅黑" panose="020B0503020204020204" pitchFamily="34" charset="-122"/>
              </a:rPr>
              <a:t>标签，以使原理图为当前文档。 </a:t>
            </a:r>
          </a:p>
          <a:p>
            <a:pPr marL="0" indent="0" eaLnBrk="1" hangingPunct="1">
              <a:buNone/>
            </a:pPr>
            <a:r>
              <a:rPr lang="en-US" altLang="zh-CN" sz="2400" dirty="0">
                <a:solidFill>
                  <a:srgbClr val="0000FF"/>
                </a:solidFill>
                <a:latin typeface="微软雅黑" panose="020B0503020204020204" pitchFamily="34" charset="-122"/>
                <a:ea typeface="微软雅黑" panose="020B0503020204020204" pitchFamily="34" charset="-122"/>
              </a:rPr>
              <a:t>2</a:t>
            </a:r>
            <a:r>
              <a:rPr lang="zh-CN" altLang="en-US" sz="2400" dirty="0" smtClean="0">
                <a:solidFill>
                  <a:srgbClr val="0000FF"/>
                </a:solidFill>
                <a:latin typeface="微软雅黑" panose="020B0503020204020204" pitchFamily="34" charset="-122"/>
                <a:ea typeface="微软雅黑" panose="020B0503020204020204" pitchFamily="34" charset="-122"/>
              </a:rPr>
              <a:t>．从</a:t>
            </a:r>
            <a:r>
              <a:rPr lang="zh-CN" altLang="en-US" sz="2400" dirty="0">
                <a:solidFill>
                  <a:srgbClr val="0000FF"/>
                </a:solidFill>
                <a:latin typeface="微软雅黑" panose="020B0503020204020204" pitchFamily="34" charset="-122"/>
                <a:ea typeface="微软雅黑" panose="020B0503020204020204" pitchFamily="34" charset="-122"/>
              </a:rPr>
              <a:t>菜单选择</a:t>
            </a:r>
            <a:r>
              <a:rPr lang="en-US" altLang="zh-CN" sz="2400" dirty="0" smtClean="0">
                <a:solidFill>
                  <a:srgbClr val="0000FF"/>
                </a:solidFill>
                <a:latin typeface="微软雅黑" panose="020B0503020204020204" pitchFamily="34" charset="-122"/>
                <a:ea typeface="微软雅黑" panose="020B0503020204020204" pitchFamily="34" charset="-122"/>
              </a:rPr>
              <a:t>Project </a:t>
            </a:r>
            <a:r>
              <a:rPr lang="en-US" altLang="zh-CN" sz="2400" dirty="0">
                <a:solidFill>
                  <a:srgbClr val="0000FF"/>
                </a:solidFill>
                <a:latin typeface="微软雅黑" panose="020B0503020204020204" pitchFamily="34" charset="-122"/>
                <a:ea typeface="微软雅黑" panose="020B0503020204020204" pitchFamily="34" charset="-122"/>
              </a:rPr>
              <a:t>→ </a:t>
            </a:r>
            <a:r>
              <a:rPr lang="en-US" altLang="zh-CN" sz="2400" dirty="0" smtClean="0">
                <a:solidFill>
                  <a:srgbClr val="0000FF"/>
                </a:solidFill>
                <a:latin typeface="微软雅黑" panose="020B0503020204020204" pitchFamily="34" charset="-122"/>
                <a:ea typeface="微软雅黑" panose="020B0503020204020204" pitchFamily="34" charset="-122"/>
              </a:rPr>
              <a:t>Project </a:t>
            </a:r>
            <a:r>
              <a:rPr lang="en-US" altLang="zh-CN" sz="2400" dirty="0">
                <a:solidFill>
                  <a:srgbClr val="0000FF"/>
                </a:solidFill>
                <a:latin typeface="微软雅黑" panose="020B0503020204020204" pitchFamily="34" charset="-122"/>
                <a:ea typeface="微软雅黑" panose="020B0503020204020204" pitchFamily="34" charset="-122"/>
              </a:rPr>
              <a:t>Options,</a:t>
            </a:r>
            <a:r>
              <a:rPr lang="zh-CN" altLang="en-US" sz="2400" dirty="0">
                <a:solidFill>
                  <a:srgbClr val="0000FF"/>
                </a:solidFill>
                <a:latin typeface="微软雅黑" panose="020B0503020204020204" pitchFamily="34" charset="-122"/>
                <a:ea typeface="微软雅黑" panose="020B0503020204020204" pitchFamily="34" charset="-122"/>
              </a:rPr>
              <a:t>弹出</a:t>
            </a:r>
            <a:r>
              <a:rPr lang="en-US" altLang="zh-CN" sz="2400" dirty="0">
                <a:solidFill>
                  <a:srgbClr val="0000FF"/>
                </a:solidFill>
                <a:latin typeface="微软雅黑" panose="020B0503020204020204" pitchFamily="34" charset="-122"/>
                <a:ea typeface="微软雅黑" panose="020B0503020204020204" pitchFamily="34" charset="-122"/>
              </a:rPr>
              <a:t>Options for PCB </a:t>
            </a:r>
            <a:r>
              <a:rPr lang="en-US" altLang="zh-CN" sz="2400" dirty="0" smtClean="0">
                <a:solidFill>
                  <a:srgbClr val="0000FF"/>
                </a:solidFill>
                <a:latin typeface="微软雅黑" panose="020B0503020204020204" pitchFamily="34" charset="-122"/>
                <a:ea typeface="微软雅黑" panose="020B0503020204020204" pitchFamily="34" charset="-122"/>
              </a:rPr>
              <a:t>Project </a:t>
            </a:r>
            <a:r>
              <a:rPr lang="zh-CN" altLang="en-US" sz="2400" dirty="0" smtClean="0">
                <a:solidFill>
                  <a:srgbClr val="0000FF"/>
                </a:solidFill>
                <a:latin typeface="微软雅黑" panose="020B0503020204020204" pitchFamily="34" charset="-122"/>
                <a:ea typeface="微软雅黑" panose="020B0503020204020204" pitchFamily="34" charset="-122"/>
              </a:rPr>
              <a:t>手机</a:t>
            </a:r>
            <a:r>
              <a:rPr lang="zh-CN" altLang="en-US" sz="2400" dirty="0">
                <a:solidFill>
                  <a:srgbClr val="0000FF"/>
                </a:solidFill>
                <a:latin typeface="微软雅黑" panose="020B0503020204020204" pitchFamily="34" charset="-122"/>
                <a:ea typeface="微软雅黑" panose="020B0503020204020204" pitchFamily="34" charset="-122"/>
              </a:rPr>
              <a:t>充电器电路</a:t>
            </a:r>
            <a:r>
              <a:rPr lang="en-US" altLang="zh-CN" sz="2400" dirty="0" smtClean="0">
                <a:solidFill>
                  <a:srgbClr val="0000FF"/>
                </a:solidFill>
                <a:latin typeface="微软雅黑" panose="020B0503020204020204" pitchFamily="34" charset="-122"/>
                <a:ea typeface="微软雅黑" panose="020B0503020204020204" pitchFamily="34" charset="-122"/>
              </a:rPr>
              <a:t>.PrjPCB</a:t>
            </a:r>
            <a:r>
              <a:rPr lang="zh-CN" altLang="en-US" sz="2400" dirty="0">
                <a:solidFill>
                  <a:srgbClr val="0000FF"/>
                </a:solidFill>
                <a:latin typeface="微软雅黑" panose="020B0503020204020204" pitchFamily="34" charset="-122"/>
                <a:ea typeface="微软雅黑" panose="020B0503020204020204" pitchFamily="34" charset="-122"/>
              </a:rPr>
              <a:t>对话框，</a:t>
            </a:r>
            <a:r>
              <a:rPr lang="zh-CN" altLang="en-US" sz="2400" dirty="0" smtClean="0">
                <a:solidFill>
                  <a:srgbClr val="0000FF"/>
                </a:solidFill>
                <a:latin typeface="微软雅黑" panose="020B0503020204020204" pitchFamily="34" charset="-122"/>
                <a:ea typeface="微软雅黑" panose="020B0503020204020204" pitchFamily="34" charset="-122"/>
              </a:rPr>
              <a:t>选择</a:t>
            </a:r>
            <a:r>
              <a:rPr lang="en-US" altLang="zh-CN" sz="2400" dirty="0" smtClean="0">
                <a:solidFill>
                  <a:srgbClr val="0000FF"/>
                </a:solidFill>
                <a:latin typeface="微软雅黑" panose="020B0503020204020204" pitchFamily="34" charset="-122"/>
                <a:ea typeface="微软雅黑" panose="020B0503020204020204" pitchFamily="34" charset="-122"/>
              </a:rPr>
              <a:t>Connection </a:t>
            </a:r>
            <a:r>
              <a:rPr lang="en-US" altLang="zh-CN" sz="2400" dirty="0">
                <a:solidFill>
                  <a:srgbClr val="0000FF"/>
                </a:solidFill>
                <a:latin typeface="微软雅黑" panose="020B0503020204020204" pitchFamily="34" charset="-122"/>
                <a:ea typeface="微软雅黑" panose="020B0503020204020204" pitchFamily="34" charset="-122"/>
              </a:rPr>
              <a:t>Matrix</a:t>
            </a:r>
            <a:r>
              <a:rPr lang="zh-CN" altLang="en-US" sz="2400" dirty="0">
                <a:solidFill>
                  <a:srgbClr val="0000FF"/>
                </a:solidFill>
                <a:latin typeface="微软雅黑" panose="020B0503020204020204" pitchFamily="34" charset="-122"/>
                <a:ea typeface="微软雅黑" panose="020B0503020204020204" pitchFamily="34" charset="-122"/>
              </a:rPr>
              <a:t>标签，如</a:t>
            </a:r>
            <a:r>
              <a:rPr lang="zh-CN" altLang="en-US" sz="2400" dirty="0" smtClean="0">
                <a:solidFill>
                  <a:srgbClr val="0000FF"/>
                </a:solidFill>
                <a:latin typeface="微软雅黑" panose="020B0503020204020204" pitchFamily="34" charset="-122"/>
                <a:ea typeface="微软雅黑" panose="020B0503020204020204" pitchFamily="34" charset="-122"/>
              </a:rPr>
              <a:t>图</a:t>
            </a:r>
            <a:r>
              <a:rPr lang="en-US" altLang="zh-CN" sz="2400" dirty="0" smtClean="0">
                <a:solidFill>
                  <a:srgbClr val="0000FF"/>
                </a:solidFill>
                <a:latin typeface="微软雅黑" panose="020B0503020204020204" pitchFamily="34" charset="-122"/>
                <a:ea typeface="微软雅黑" panose="020B0503020204020204" pitchFamily="34" charset="-122"/>
              </a:rPr>
              <a:t>1-51</a:t>
            </a:r>
            <a:r>
              <a:rPr lang="zh-CN" altLang="en-US" sz="2400" dirty="0" smtClean="0">
                <a:solidFill>
                  <a:srgbClr val="0000FF"/>
                </a:solidFill>
                <a:latin typeface="微软雅黑" panose="020B0503020204020204" pitchFamily="34" charset="-122"/>
                <a:ea typeface="微软雅黑" panose="020B0503020204020204" pitchFamily="34" charset="-122"/>
              </a:rPr>
              <a:t>所</a:t>
            </a:r>
            <a:r>
              <a:rPr lang="zh-CN" altLang="en-US" sz="2400" dirty="0">
                <a:solidFill>
                  <a:srgbClr val="0000FF"/>
                </a:solidFill>
                <a:latin typeface="微软雅黑" panose="020B0503020204020204" pitchFamily="34" charset="-122"/>
                <a:ea typeface="微软雅黑" panose="020B0503020204020204" pitchFamily="34" charset="-122"/>
              </a:rPr>
              <a:t>示。</a:t>
            </a:r>
          </a:p>
        </p:txBody>
      </p:sp>
      <p:sp>
        <p:nvSpPr>
          <p:cNvPr id="15365" name="Text Box 5"/>
          <p:cNvSpPr txBox="1">
            <a:spLocks noChangeArrowheads="1"/>
          </p:cNvSpPr>
          <p:nvPr/>
        </p:nvSpPr>
        <p:spPr bwMode="auto">
          <a:xfrm>
            <a:off x="6846468" y="5678231"/>
            <a:ext cx="39596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algn="ctr">
              <a:spcBef>
                <a:spcPts val="750"/>
              </a:spcBef>
              <a:spcAft>
                <a:spcPts val="800"/>
              </a:spcAft>
              <a:buClrTx/>
              <a:buSzTx/>
              <a:buFont typeface="Wingdings" panose="05000000000000000000" pitchFamily="2" charset="2"/>
              <a:buNone/>
              <a:defRPr sz="2000">
                <a:solidFill>
                  <a:schemeClr val="accent1"/>
                </a:solidFill>
                <a:latin typeface="微软雅黑" panose="020B0503020204020204" pitchFamily="34" charset="-122"/>
                <a:ea typeface="微软雅黑" panose="020B0503020204020204" pitchFamily="34" charset="-122"/>
              </a:defRPr>
            </a:lvl1pPr>
            <a:lvl2pPr marL="742950" indent="-285750">
              <a:spcBef>
                <a:spcPct val="20000"/>
              </a:spcBef>
              <a:buClr>
                <a:schemeClr val="accent2"/>
              </a:buClr>
              <a:buSzPct val="85000"/>
              <a:buFont typeface="Wingdings" panose="05000000000000000000" pitchFamily="2" charset="2"/>
              <a:buChar char=""/>
              <a:defRPr sz="2800">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latin typeface="Arial" panose="020B0604020202020204" pitchFamily="34" charset="0"/>
                <a:ea typeface="宋体" panose="02010600030101010101" pitchFamily="2" charset="-122"/>
              </a:defRPr>
            </a:lvl9pPr>
          </a:lstStyle>
          <a:p>
            <a:r>
              <a:rPr lang="zh-CN" altLang="en-US" dirty="0" smtClean="0">
                <a:solidFill>
                  <a:srgbClr val="0000FF"/>
                </a:solidFill>
              </a:rPr>
              <a:t>图</a:t>
            </a:r>
            <a:r>
              <a:rPr lang="en-US" altLang="zh-CN" dirty="0" smtClean="0">
                <a:solidFill>
                  <a:srgbClr val="0000FF"/>
                </a:solidFill>
              </a:rPr>
              <a:t>1-51  </a:t>
            </a:r>
            <a:r>
              <a:rPr lang="zh-CN" altLang="en-US" dirty="0">
                <a:solidFill>
                  <a:srgbClr val="0000FF"/>
                </a:solidFill>
              </a:rPr>
              <a:t>设置错误检查条件</a:t>
            </a:r>
          </a:p>
        </p:txBody>
      </p:sp>
      <p:pic>
        <p:nvPicPr>
          <p:cNvPr id="6" name="图片 5"/>
          <p:cNvPicPr/>
          <p:nvPr/>
        </p:nvPicPr>
        <p:blipFill>
          <a:blip r:embed="rId2"/>
          <a:stretch>
            <a:fillRect/>
          </a:stretch>
        </p:blipFill>
        <p:spPr>
          <a:xfrm>
            <a:off x="6008775" y="1326285"/>
            <a:ext cx="5635015" cy="3975717"/>
          </a:xfrm>
          <a:prstGeom prst="rect">
            <a:avLst/>
          </a:prstGeom>
        </p:spPr>
      </p:pic>
    </p:spTree>
    <p:extLst>
      <p:ext uri="{BB962C8B-B14F-4D97-AF65-F5344CB8AC3E}">
        <p14:creationId xmlns:p14="http://schemas.microsoft.com/office/powerpoint/2010/main" val="71933340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3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P spid="1536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2831" y="3706012"/>
            <a:ext cx="7343775" cy="2390775"/>
          </a:xfrm>
          <a:prstGeom prst="rect">
            <a:avLst/>
          </a:prstGeom>
        </p:spPr>
      </p:pic>
      <p:sp>
        <p:nvSpPr>
          <p:cNvPr id="16386" name="Rectangle 3"/>
          <p:cNvSpPr>
            <a:spLocks noGrp="1" noRot="1" noChangeArrowheads="1"/>
          </p:cNvSpPr>
          <p:nvPr>
            <p:ph type="body" idx="4294967295"/>
          </p:nvPr>
        </p:nvSpPr>
        <p:spPr>
          <a:xfrm>
            <a:off x="1562671" y="1023356"/>
            <a:ext cx="9748314" cy="2881313"/>
          </a:xfrm>
          <a:prstGeom prst="rect">
            <a:avLst/>
          </a:prstGeom>
        </p:spPr>
        <p:txBody>
          <a:bodyPr/>
          <a:lstStyle/>
          <a:p>
            <a:pPr marL="0" indent="0" eaLnBrk="1" hangingPunct="1">
              <a:buNone/>
            </a:pPr>
            <a:r>
              <a:rPr lang="en-US" altLang="zh-CN" sz="2400" dirty="0">
                <a:solidFill>
                  <a:srgbClr val="0000FF"/>
                </a:solidFill>
                <a:latin typeface="微软雅黑" panose="020B0503020204020204" pitchFamily="34" charset="-122"/>
                <a:ea typeface="微软雅黑" panose="020B0503020204020204" pitchFamily="34" charset="-122"/>
              </a:rPr>
              <a:t>4</a:t>
            </a:r>
            <a:r>
              <a:rPr lang="zh-CN" altLang="en-US" sz="2400" dirty="0">
                <a:solidFill>
                  <a:srgbClr val="0000FF"/>
                </a:solidFill>
                <a:latin typeface="微软雅黑" panose="020B0503020204020204" pitchFamily="34" charset="-122"/>
                <a:ea typeface="微软雅黑" panose="020B0503020204020204" pitchFamily="34" charset="-122"/>
              </a:rPr>
              <a:t>．点击鼠标箭头所示的地方（即</a:t>
            </a:r>
            <a:r>
              <a:rPr lang="en-US" altLang="zh-CN" sz="2400" dirty="0">
                <a:solidFill>
                  <a:srgbClr val="0000FF"/>
                </a:solidFill>
                <a:latin typeface="微软雅黑" panose="020B0503020204020204" pitchFamily="34" charset="-122"/>
                <a:ea typeface="微软雅黑" panose="020B0503020204020204" pitchFamily="34" charset="-122"/>
              </a:rPr>
              <a:t>Unconnected</a:t>
            </a:r>
            <a:r>
              <a:rPr lang="zh-CN" altLang="en-US" sz="2400" dirty="0">
                <a:solidFill>
                  <a:srgbClr val="0000FF"/>
                </a:solidFill>
                <a:latin typeface="微软雅黑" panose="020B0503020204020204" pitchFamily="34" charset="-122"/>
                <a:ea typeface="微软雅黑" panose="020B0503020204020204" pitchFamily="34" charset="-122"/>
              </a:rPr>
              <a:t>与</a:t>
            </a:r>
            <a:r>
              <a:rPr lang="en-US" altLang="zh-CN" sz="2400" dirty="0">
                <a:solidFill>
                  <a:srgbClr val="0000FF"/>
                </a:solidFill>
                <a:latin typeface="微软雅黑" panose="020B0503020204020204" pitchFamily="34" charset="-122"/>
                <a:ea typeface="微软雅黑" panose="020B0503020204020204" pitchFamily="34" charset="-122"/>
              </a:rPr>
              <a:t>Passive Pin</a:t>
            </a:r>
            <a:r>
              <a:rPr lang="zh-CN" altLang="en-US" sz="2400" dirty="0">
                <a:solidFill>
                  <a:srgbClr val="0000FF"/>
                </a:solidFill>
                <a:latin typeface="微软雅黑" panose="020B0503020204020204" pitchFamily="34" charset="-122"/>
                <a:ea typeface="微软雅黑" panose="020B0503020204020204" pitchFamily="34" charset="-122"/>
              </a:rPr>
              <a:t>相交处的方块），在方块变为图例中的</a:t>
            </a:r>
            <a:r>
              <a:rPr lang="en-US" altLang="zh-CN" sz="2400" dirty="0">
                <a:solidFill>
                  <a:srgbClr val="0000FF"/>
                </a:solidFill>
                <a:latin typeface="微软雅黑" panose="020B0503020204020204" pitchFamily="34" charset="-122"/>
                <a:ea typeface="微软雅黑" panose="020B0503020204020204" pitchFamily="34" charset="-122"/>
              </a:rPr>
              <a:t>Fatal Errors</a:t>
            </a:r>
            <a:r>
              <a:rPr lang="zh-CN" altLang="en-US" sz="2400" dirty="0">
                <a:solidFill>
                  <a:srgbClr val="0000FF"/>
                </a:solidFill>
                <a:latin typeface="微软雅黑" panose="020B0503020204020204" pitchFamily="34" charset="-122"/>
                <a:ea typeface="微软雅黑" panose="020B0503020204020204" pitchFamily="34" charset="-122"/>
              </a:rPr>
              <a:t>表示的颜色</a:t>
            </a:r>
            <a:r>
              <a:rPr lang="en-US" altLang="zh-CN" sz="2400" dirty="0">
                <a:solidFill>
                  <a:srgbClr val="0000FF"/>
                </a:solidFill>
                <a:latin typeface="微软雅黑" panose="020B0503020204020204" pitchFamily="34" charset="-122"/>
                <a:ea typeface="微软雅黑" panose="020B0503020204020204" pitchFamily="34" charset="-122"/>
              </a:rPr>
              <a:t>(</a:t>
            </a:r>
            <a:r>
              <a:rPr lang="zh-CN" altLang="en-US" sz="2400" dirty="0">
                <a:solidFill>
                  <a:srgbClr val="0000FF"/>
                </a:solidFill>
                <a:latin typeface="微软雅黑" panose="020B0503020204020204" pitchFamily="34" charset="-122"/>
                <a:ea typeface="微软雅黑" panose="020B0503020204020204" pitchFamily="34" charset="-122"/>
              </a:rPr>
              <a:t>红色</a:t>
            </a:r>
            <a:r>
              <a:rPr lang="en-US" altLang="zh-CN" sz="2400" dirty="0">
                <a:solidFill>
                  <a:srgbClr val="0000FF"/>
                </a:solidFill>
                <a:latin typeface="微软雅黑" panose="020B0503020204020204" pitchFamily="34" charset="-122"/>
                <a:ea typeface="微软雅黑" panose="020B0503020204020204" pitchFamily="34" charset="-122"/>
              </a:rPr>
              <a:t>)</a:t>
            </a:r>
            <a:r>
              <a:rPr lang="zh-CN" altLang="en-US" sz="2400" dirty="0">
                <a:solidFill>
                  <a:srgbClr val="0000FF"/>
                </a:solidFill>
                <a:latin typeface="微软雅黑" panose="020B0503020204020204" pitchFamily="34" charset="-122"/>
                <a:ea typeface="微软雅黑" panose="020B0503020204020204" pitchFamily="34" charset="-122"/>
              </a:rPr>
              <a:t>时停止点击，表示元件管脚如果未连线，报告错误</a:t>
            </a:r>
            <a:r>
              <a:rPr lang="en-US" altLang="zh-CN" sz="2400" dirty="0">
                <a:solidFill>
                  <a:srgbClr val="0000FF"/>
                </a:solidFill>
                <a:latin typeface="微软雅黑" panose="020B0503020204020204" pitchFamily="34" charset="-122"/>
                <a:ea typeface="微软雅黑" panose="020B0503020204020204" pitchFamily="34" charset="-122"/>
              </a:rPr>
              <a:t>(</a:t>
            </a:r>
            <a:r>
              <a:rPr lang="zh-CN" altLang="en-US" sz="2400" dirty="0">
                <a:solidFill>
                  <a:srgbClr val="0000FF"/>
                </a:solidFill>
                <a:latin typeface="微软雅黑" panose="020B0503020204020204" pitchFamily="34" charset="-122"/>
                <a:ea typeface="微软雅黑" panose="020B0503020204020204" pitchFamily="34" charset="-122"/>
              </a:rPr>
              <a:t>默认是一个绿色方块，表示运行时不给出错误报告</a:t>
            </a:r>
            <a:r>
              <a:rPr lang="en-US" altLang="zh-CN" sz="2400" dirty="0">
                <a:solidFill>
                  <a:srgbClr val="0000FF"/>
                </a:solidFill>
                <a:latin typeface="微软雅黑" panose="020B0503020204020204" pitchFamily="34" charset="-122"/>
                <a:ea typeface="微软雅黑" panose="020B0503020204020204" pitchFamily="34" charset="-122"/>
              </a:rPr>
              <a:t>)</a:t>
            </a:r>
            <a:r>
              <a:rPr lang="zh-CN" altLang="en-US" sz="2400" dirty="0">
                <a:solidFill>
                  <a:srgbClr val="0000FF"/>
                </a:solidFill>
                <a:latin typeface="微软雅黑" panose="020B0503020204020204" pitchFamily="34" charset="-122"/>
                <a:ea typeface="微软雅黑" panose="020B0503020204020204" pitchFamily="34" charset="-122"/>
              </a:rPr>
              <a:t>。</a:t>
            </a:r>
          </a:p>
          <a:p>
            <a:pPr marL="0" indent="0">
              <a:buNone/>
            </a:pPr>
            <a:r>
              <a:rPr lang="en-US" altLang="zh-CN" sz="2400" dirty="0">
                <a:solidFill>
                  <a:srgbClr val="0000FF"/>
                </a:solidFill>
                <a:latin typeface="微软雅黑" panose="020B0503020204020204" pitchFamily="34" charset="-122"/>
                <a:ea typeface="微软雅黑" panose="020B0503020204020204" pitchFamily="34" charset="-122"/>
              </a:rPr>
              <a:t>5</a:t>
            </a:r>
            <a:r>
              <a:rPr lang="zh-CN" altLang="en-US" sz="2400" dirty="0">
                <a:solidFill>
                  <a:srgbClr val="0000FF"/>
                </a:solidFill>
                <a:latin typeface="微软雅黑" panose="020B0503020204020204" pitchFamily="34" charset="-122"/>
                <a:ea typeface="微软雅黑" panose="020B0503020204020204" pitchFamily="34" charset="-122"/>
              </a:rPr>
              <a:t>．重新编译项目（</a:t>
            </a:r>
            <a:r>
              <a:rPr lang="en-US" altLang="zh-CN" sz="2400" dirty="0">
                <a:solidFill>
                  <a:srgbClr val="0000FF"/>
                </a:solidFill>
                <a:latin typeface="微软雅黑" panose="020B0503020204020204" pitchFamily="34" charset="-122"/>
                <a:ea typeface="微软雅黑" panose="020B0503020204020204" pitchFamily="34" charset="-122"/>
              </a:rPr>
              <a:t>Project → Validate PCB </a:t>
            </a:r>
            <a:r>
              <a:rPr lang="en-US" altLang="zh-CN" sz="2400" dirty="0" smtClean="0">
                <a:solidFill>
                  <a:srgbClr val="0000FF"/>
                </a:solidFill>
                <a:latin typeface="微软雅黑" panose="020B0503020204020204" pitchFamily="34" charset="-122"/>
                <a:ea typeface="微软雅黑" panose="020B0503020204020204" pitchFamily="34" charset="-122"/>
              </a:rPr>
              <a:t>Project </a:t>
            </a:r>
            <a:r>
              <a:rPr lang="zh-CN" altLang="en-US" sz="2400" dirty="0" smtClean="0">
                <a:solidFill>
                  <a:srgbClr val="0000FF"/>
                </a:solidFill>
                <a:latin typeface="微软雅黑" panose="020B0503020204020204" pitchFamily="34" charset="-122"/>
                <a:ea typeface="微软雅黑" panose="020B0503020204020204" pitchFamily="34" charset="-122"/>
              </a:rPr>
              <a:t>手机</a:t>
            </a:r>
            <a:r>
              <a:rPr lang="zh-CN" altLang="en-US" sz="2400" dirty="0">
                <a:solidFill>
                  <a:srgbClr val="0000FF"/>
                </a:solidFill>
                <a:latin typeface="微软雅黑" panose="020B0503020204020204" pitchFamily="34" charset="-122"/>
                <a:ea typeface="微软雅黑" panose="020B0503020204020204" pitchFamily="34" charset="-122"/>
              </a:rPr>
              <a:t>充电器电路</a:t>
            </a:r>
            <a:r>
              <a:rPr lang="en-US" altLang="zh-CN" sz="2400" dirty="0" smtClean="0">
                <a:solidFill>
                  <a:srgbClr val="0000FF"/>
                </a:solidFill>
                <a:latin typeface="微软雅黑" panose="020B0503020204020204" pitchFamily="34" charset="-122"/>
                <a:ea typeface="微软雅黑" panose="020B0503020204020204" pitchFamily="34" charset="-122"/>
              </a:rPr>
              <a:t>.</a:t>
            </a:r>
            <a:r>
              <a:rPr lang="en-US" altLang="zh-CN" sz="2400" dirty="0">
                <a:solidFill>
                  <a:srgbClr val="0000FF"/>
                </a:solidFill>
                <a:latin typeface="微软雅黑" panose="020B0503020204020204" pitchFamily="34" charset="-122"/>
                <a:ea typeface="微软雅黑" panose="020B0503020204020204" pitchFamily="34" charset="-122"/>
              </a:rPr>
              <a:t>PrjPcb</a:t>
            </a:r>
            <a:r>
              <a:rPr lang="zh-CN" altLang="en-US" sz="2400" dirty="0">
                <a:solidFill>
                  <a:srgbClr val="0000FF"/>
                </a:solidFill>
                <a:latin typeface="微软雅黑" panose="020B0503020204020204" pitchFamily="34" charset="-122"/>
                <a:ea typeface="微软雅黑" panose="020B0503020204020204" pitchFamily="34" charset="-122"/>
              </a:rPr>
              <a:t>）来检查错误，自动弹出“</a:t>
            </a:r>
            <a:r>
              <a:rPr lang="en-US" altLang="zh-CN" sz="2400" dirty="0">
                <a:solidFill>
                  <a:srgbClr val="0000FF"/>
                </a:solidFill>
                <a:latin typeface="微软雅黑" panose="020B0503020204020204" pitchFamily="34" charset="-122"/>
                <a:ea typeface="微软雅黑" panose="020B0503020204020204" pitchFamily="34" charset="-122"/>
              </a:rPr>
              <a:t>Messages”</a:t>
            </a:r>
            <a:r>
              <a:rPr lang="zh-CN" altLang="en-US" sz="2400" dirty="0">
                <a:solidFill>
                  <a:srgbClr val="0000FF"/>
                </a:solidFill>
                <a:latin typeface="微软雅黑" panose="020B0503020204020204" pitchFamily="34" charset="-122"/>
                <a:ea typeface="微软雅黑" panose="020B0503020204020204" pitchFamily="34" charset="-122"/>
              </a:rPr>
              <a:t>窗口如</a:t>
            </a:r>
            <a:r>
              <a:rPr lang="zh-CN" altLang="en-US" sz="2400" dirty="0" smtClean="0">
                <a:solidFill>
                  <a:srgbClr val="0000FF"/>
                </a:solidFill>
                <a:latin typeface="微软雅黑" panose="020B0503020204020204" pitchFamily="34" charset="-122"/>
                <a:ea typeface="微软雅黑" panose="020B0503020204020204" pitchFamily="34" charset="-122"/>
              </a:rPr>
              <a:t>图</a:t>
            </a:r>
            <a:r>
              <a:rPr lang="en-US" altLang="zh-CN" sz="2400" dirty="0" smtClean="0">
                <a:solidFill>
                  <a:srgbClr val="0000FF"/>
                </a:solidFill>
                <a:latin typeface="微软雅黑" panose="020B0503020204020204" pitchFamily="34" charset="-122"/>
                <a:ea typeface="微软雅黑" panose="020B0503020204020204" pitchFamily="34" charset="-122"/>
              </a:rPr>
              <a:t>1-52</a:t>
            </a:r>
            <a:r>
              <a:rPr lang="zh-CN" altLang="en-US" sz="2400" dirty="0" smtClean="0">
                <a:solidFill>
                  <a:srgbClr val="0000FF"/>
                </a:solidFill>
                <a:latin typeface="微软雅黑" panose="020B0503020204020204" pitchFamily="34" charset="-122"/>
                <a:ea typeface="微软雅黑" panose="020B0503020204020204" pitchFamily="34" charset="-122"/>
              </a:rPr>
              <a:t>所</a:t>
            </a:r>
            <a:r>
              <a:rPr lang="zh-CN" altLang="en-US" sz="2400" dirty="0">
                <a:solidFill>
                  <a:srgbClr val="0000FF"/>
                </a:solidFill>
                <a:latin typeface="微软雅黑" panose="020B0503020204020204" pitchFamily="34" charset="-122"/>
                <a:ea typeface="微软雅黑" panose="020B0503020204020204" pitchFamily="34" charset="-122"/>
              </a:rPr>
              <a:t>示，指出错误信息</a:t>
            </a:r>
            <a:r>
              <a:rPr lang="zh-CN" altLang="en-US" sz="2400" dirty="0" smtClean="0">
                <a:solidFill>
                  <a:srgbClr val="0000FF"/>
                </a:solidFill>
                <a:latin typeface="微软雅黑" panose="020B0503020204020204" pitchFamily="34" charset="-122"/>
                <a:ea typeface="微软雅黑" panose="020B0503020204020204" pitchFamily="34" charset="-122"/>
              </a:rPr>
              <a:t>：</a:t>
            </a:r>
            <a:r>
              <a:rPr lang="en-US" altLang="zh-CN" sz="2400" dirty="0" smtClean="0">
                <a:solidFill>
                  <a:srgbClr val="0000FF"/>
                </a:solidFill>
                <a:latin typeface="微软雅黑" panose="020B0503020204020204" pitchFamily="34" charset="-122"/>
                <a:ea typeface="微软雅黑" panose="020B0503020204020204" pitchFamily="34" charset="-122"/>
              </a:rPr>
              <a:t>P2-2</a:t>
            </a:r>
            <a:r>
              <a:rPr lang="zh-CN" altLang="en-US" sz="2400" dirty="0">
                <a:solidFill>
                  <a:srgbClr val="0000FF"/>
                </a:solidFill>
                <a:latin typeface="微软雅黑" panose="020B0503020204020204" pitchFamily="34" charset="-122"/>
                <a:ea typeface="微软雅黑" panose="020B0503020204020204" pitchFamily="34" charset="-122"/>
              </a:rPr>
              <a:t>脚没有</a:t>
            </a:r>
            <a:r>
              <a:rPr lang="zh-CN" altLang="en-US" sz="2400" dirty="0" smtClean="0">
                <a:solidFill>
                  <a:srgbClr val="0000FF"/>
                </a:solidFill>
                <a:latin typeface="微软雅黑" panose="020B0503020204020204" pitchFamily="34" charset="-122"/>
                <a:ea typeface="微软雅黑" panose="020B0503020204020204" pitchFamily="34" charset="-122"/>
              </a:rPr>
              <a:t>连接、</a:t>
            </a:r>
            <a:r>
              <a:rPr lang="en-US" altLang="zh-CN" sz="2400" dirty="0">
                <a:solidFill>
                  <a:srgbClr val="0000FF"/>
                </a:solidFill>
                <a:latin typeface="微软雅黑" panose="020B0503020204020204" pitchFamily="34" charset="-122"/>
                <a:ea typeface="微软雅黑" panose="020B0503020204020204" pitchFamily="34" charset="-122"/>
              </a:rPr>
              <a:t> </a:t>
            </a:r>
            <a:r>
              <a:rPr lang="en-US" altLang="zh-CN" sz="2400" dirty="0" smtClean="0">
                <a:solidFill>
                  <a:srgbClr val="0000FF"/>
                </a:solidFill>
                <a:latin typeface="微软雅黑" panose="020B0503020204020204" pitchFamily="34" charset="-122"/>
                <a:ea typeface="微软雅黑" panose="020B0503020204020204" pitchFamily="34" charset="-122"/>
              </a:rPr>
              <a:t>P2-3</a:t>
            </a:r>
            <a:r>
              <a:rPr lang="zh-CN" altLang="en-US" sz="2400" dirty="0" smtClean="0">
                <a:solidFill>
                  <a:srgbClr val="0000FF"/>
                </a:solidFill>
                <a:latin typeface="微软雅黑" panose="020B0503020204020204" pitchFamily="34" charset="-122"/>
                <a:ea typeface="微软雅黑" panose="020B0503020204020204" pitchFamily="34" charset="-122"/>
              </a:rPr>
              <a:t>脚</a:t>
            </a:r>
            <a:r>
              <a:rPr lang="zh-CN" altLang="en-US" sz="2400" dirty="0">
                <a:solidFill>
                  <a:srgbClr val="0000FF"/>
                </a:solidFill>
                <a:latin typeface="微软雅黑" panose="020B0503020204020204" pitchFamily="34" charset="-122"/>
                <a:ea typeface="微软雅黑" panose="020B0503020204020204" pitchFamily="34" charset="-122"/>
              </a:rPr>
              <a:t>没有连接。</a:t>
            </a:r>
            <a:endParaRPr lang="en-US" altLang="zh-CN" sz="2400" dirty="0">
              <a:solidFill>
                <a:srgbClr val="0000FF"/>
              </a:solidFill>
              <a:latin typeface="微软雅黑" panose="020B0503020204020204" pitchFamily="34" charset="-122"/>
              <a:ea typeface="微软雅黑" panose="020B0503020204020204" pitchFamily="34" charset="-122"/>
            </a:endParaRPr>
          </a:p>
        </p:txBody>
      </p:sp>
      <p:sp>
        <p:nvSpPr>
          <p:cNvPr id="16388" name="Text Box 5"/>
          <p:cNvSpPr txBox="1">
            <a:spLocks noChangeArrowheads="1"/>
          </p:cNvSpPr>
          <p:nvPr/>
        </p:nvSpPr>
        <p:spPr bwMode="auto">
          <a:xfrm>
            <a:off x="5595119" y="6086865"/>
            <a:ext cx="34563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algn="ctr">
              <a:spcBef>
                <a:spcPts val="750"/>
              </a:spcBef>
              <a:spcAft>
                <a:spcPts val="800"/>
              </a:spcAft>
              <a:buClrTx/>
              <a:buSzTx/>
              <a:buFont typeface="Wingdings" panose="05000000000000000000" pitchFamily="2" charset="2"/>
              <a:buNone/>
              <a:defRPr sz="2000">
                <a:solidFill>
                  <a:schemeClr val="accent1"/>
                </a:solidFill>
                <a:latin typeface="微软雅黑" panose="020B0503020204020204" pitchFamily="34" charset="-122"/>
                <a:ea typeface="微软雅黑" panose="020B0503020204020204" pitchFamily="34" charset="-122"/>
              </a:defRPr>
            </a:lvl1pPr>
            <a:lvl2pPr marL="742950" indent="-285750">
              <a:spcBef>
                <a:spcPct val="20000"/>
              </a:spcBef>
              <a:buClr>
                <a:schemeClr val="accent2"/>
              </a:buClr>
              <a:buSzPct val="85000"/>
              <a:buFont typeface="Wingdings" panose="05000000000000000000" pitchFamily="2" charset="2"/>
              <a:buChar char=""/>
              <a:defRPr sz="2800">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latin typeface="Arial" panose="020B0604020202020204" pitchFamily="34" charset="0"/>
                <a:ea typeface="宋体" panose="02010600030101010101" pitchFamily="2" charset="-122"/>
              </a:defRPr>
            </a:lvl9pPr>
          </a:lstStyle>
          <a:p>
            <a:r>
              <a:rPr lang="zh-CN" altLang="en-US" dirty="0" smtClean="0">
                <a:solidFill>
                  <a:srgbClr val="0000FF"/>
                </a:solidFill>
              </a:rPr>
              <a:t>图</a:t>
            </a:r>
            <a:r>
              <a:rPr lang="en-US" altLang="zh-CN" dirty="0" smtClean="0">
                <a:solidFill>
                  <a:srgbClr val="0000FF"/>
                </a:solidFill>
              </a:rPr>
              <a:t>1-52  </a:t>
            </a:r>
            <a:r>
              <a:rPr lang="zh-CN" altLang="en-US" dirty="0">
                <a:solidFill>
                  <a:srgbClr val="0000FF"/>
                </a:solidFill>
              </a:rPr>
              <a:t>给出错误信息</a:t>
            </a:r>
          </a:p>
        </p:txBody>
      </p:sp>
    </p:spTree>
    <p:extLst>
      <p:ext uri="{BB962C8B-B14F-4D97-AF65-F5344CB8AC3E}">
        <p14:creationId xmlns:p14="http://schemas.microsoft.com/office/powerpoint/2010/main" val="155048454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38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3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uild="p"/>
      <p:bldP spid="1638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Rot="1" noChangeArrowheads="1"/>
          </p:cNvSpPr>
          <p:nvPr>
            <p:ph type="body" idx="4294967295"/>
          </p:nvPr>
        </p:nvSpPr>
        <p:spPr>
          <a:xfrm>
            <a:off x="1562671" y="1053530"/>
            <a:ext cx="9577064" cy="2016224"/>
          </a:xfrm>
          <a:prstGeom prst="rect">
            <a:avLst/>
          </a:prstGeom>
        </p:spPr>
        <p:txBody>
          <a:bodyPr/>
          <a:lstStyle/>
          <a:p>
            <a:pPr marL="0" indent="0" eaLnBrk="1" hangingPunct="1">
              <a:lnSpc>
                <a:spcPct val="150000"/>
              </a:lnSpc>
              <a:buNone/>
            </a:pPr>
            <a:r>
              <a:rPr lang="en-US" altLang="zh-CN" sz="2400" dirty="0" smtClean="0">
                <a:solidFill>
                  <a:srgbClr val="0000FF"/>
                </a:solidFill>
                <a:latin typeface="微软雅黑" panose="020B0503020204020204" pitchFamily="34" charset="-122"/>
                <a:ea typeface="微软雅黑" panose="020B0503020204020204" pitchFamily="34" charset="-122"/>
              </a:rPr>
              <a:t>6</a:t>
            </a:r>
            <a:r>
              <a:rPr lang="zh-CN" altLang="en-US" sz="2400" dirty="0" smtClean="0">
                <a:solidFill>
                  <a:srgbClr val="0000FF"/>
                </a:solidFill>
                <a:latin typeface="微软雅黑" panose="020B0503020204020204" pitchFamily="34" charset="-122"/>
                <a:ea typeface="微软雅黑" panose="020B0503020204020204" pitchFamily="34" charset="-122"/>
              </a:rPr>
              <a:t>．</a:t>
            </a:r>
            <a:r>
              <a:rPr lang="zh-CN" altLang="en-US" sz="2400" dirty="0">
                <a:solidFill>
                  <a:srgbClr val="0000FF"/>
                </a:solidFill>
                <a:latin typeface="微软雅黑" panose="020B0503020204020204" pitchFamily="34" charset="-122"/>
                <a:ea typeface="微软雅黑" panose="020B0503020204020204" pitchFamily="34" charset="-122"/>
              </a:rPr>
              <a:t>双击</a:t>
            </a:r>
            <a:r>
              <a:rPr lang="en-US" altLang="zh-CN" sz="2400" dirty="0">
                <a:solidFill>
                  <a:srgbClr val="0000FF"/>
                </a:solidFill>
                <a:latin typeface="微软雅黑" panose="020B0503020204020204" pitchFamily="34" charset="-122"/>
                <a:ea typeface="微软雅黑" panose="020B0503020204020204" pitchFamily="34" charset="-122"/>
              </a:rPr>
              <a:t>Messages</a:t>
            </a:r>
            <a:r>
              <a:rPr lang="zh-CN" altLang="en-US" sz="2400" dirty="0">
                <a:solidFill>
                  <a:srgbClr val="0000FF"/>
                </a:solidFill>
                <a:latin typeface="微软雅黑" panose="020B0503020204020204" pitchFamily="34" charset="-122"/>
                <a:ea typeface="微软雅黑" panose="020B0503020204020204" pitchFamily="34" charset="-122"/>
              </a:rPr>
              <a:t>面板中的错误或者警告，弹出</a:t>
            </a:r>
            <a:r>
              <a:rPr lang="en-US" altLang="zh-CN" sz="2400" dirty="0">
                <a:solidFill>
                  <a:srgbClr val="0000FF"/>
                </a:solidFill>
                <a:latin typeface="微软雅黑" panose="020B0503020204020204" pitchFamily="34" charset="-122"/>
                <a:ea typeface="微软雅黑" panose="020B0503020204020204" pitchFamily="34" charset="-122"/>
              </a:rPr>
              <a:t>Compile Error </a:t>
            </a:r>
            <a:r>
              <a:rPr lang="zh-CN" altLang="en-US" sz="2400" dirty="0">
                <a:solidFill>
                  <a:srgbClr val="0000FF"/>
                </a:solidFill>
                <a:latin typeface="微软雅黑" panose="020B0503020204020204" pitchFamily="34" charset="-122"/>
                <a:ea typeface="微软雅黑" panose="020B0503020204020204" pitchFamily="34" charset="-122"/>
              </a:rPr>
              <a:t>窗口，将显示错误的详细信息。从这个窗口，设计者可单击一个错误或者警告直接跳转到原理图相应位置去检查或修改错误</a:t>
            </a:r>
            <a:r>
              <a:rPr lang="zh-CN" altLang="en-US" sz="2400" dirty="0" smtClean="0">
                <a:solidFill>
                  <a:srgbClr val="0000FF"/>
                </a:solidFill>
                <a:latin typeface="微软雅黑" panose="020B0503020204020204" pitchFamily="34" charset="-122"/>
                <a:ea typeface="微软雅黑" panose="020B0503020204020204" pitchFamily="34" charset="-122"/>
              </a:rPr>
              <a:t>。</a:t>
            </a:r>
            <a:endParaRPr lang="zh-CN" altLang="en-US" sz="2400" dirty="0">
              <a:solidFill>
                <a:srgbClr val="0000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7276855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type="title" idx="4294967295"/>
          </p:nvPr>
        </p:nvSpPr>
        <p:spPr>
          <a:xfrm>
            <a:off x="1706687" y="477466"/>
            <a:ext cx="8543925" cy="520824"/>
          </a:xfrm>
          <a:prstGeom prst="rect">
            <a:avLst/>
          </a:prstGeom>
        </p:spPr>
        <p:txBody>
          <a:bodyPr/>
          <a:lstStyle/>
          <a:p>
            <a:pPr algn="l"/>
            <a:r>
              <a:rPr lang="zh-CN" altLang="en-US" sz="3200" b="1" dirty="0" smtClean="0">
                <a:solidFill>
                  <a:srgbClr val="0033CC"/>
                </a:solidFill>
                <a:latin typeface="微软雅黑" pitchFamily="34" charset="-122"/>
                <a:ea typeface="微软雅黑" pitchFamily="34" charset="-122"/>
                <a:cs typeface="+mn-cs"/>
              </a:rPr>
              <a:t>小结</a:t>
            </a:r>
            <a:r>
              <a:rPr lang="en-US" altLang="zh-CN" sz="3200" b="1" dirty="0" smtClean="0">
                <a:solidFill>
                  <a:srgbClr val="0033CC"/>
                </a:solidFill>
                <a:latin typeface="微软雅黑" pitchFamily="34" charset="-122"/>
                <a:ea typeface="微软雅黑" pitchFamily="34" charset="-122"/>
                <a:cs typeface="+mn-cs"/>
              </a:rPr>
              <a:t>:</a:t>
            </a:r>
            <a:r>
              <a:rPr lang="zh-CN" altLang="en-US" sz="2800" dirty="0" smtClean="0">
                <a:solidFill>
                  <a:srgbClr val="0033CC"/>
                </a:solidFill>
                <a:latin typeface="微软雅黑" panose="020B0503020204020204" pitchFamily="34" charset="-122"/>
                <a:ea typeface="微软雅黑" panose="020B0503020204020204" pitchFamily="34" charset="-122"/>
              </a:rPr>
              <a:t>任务</a:t>
            </a:r>
            <a:r>
              <a:rPr lang="en-US" altLang="zh-CN" sz="2800" dirty="0">
                <a:solidFill>
                  <a:srgbClr val="0033CC"/>
                </a:solidFill>
                <a:latin typeface="微软雅黑" panose="020B0503020204020204" pitchFamily="34" charset="-122"/>
                <a:ea typeface="微软雅黑" panose="020B0503020204020204" pitchFamily="34" charset="-122"/>
              </a:rPr>
              <a:t>1-2</a:t>
            </a:r>
            <a:r>
              <a:rPr lang="zh-CN" altLang="en-US" sz="2800" dirty="0">
                <a:solidFill>
                  <a:srgbClr val="0033CC"/>
                </a:solidFill>
                <a:latin typeface="微软雅黑" panose="020B0503020204020204" pitchFamily="34" charset="-122"/>
                <a:ea typeface="微软雅黑" panose="020B0503020204020204" pitchFamily="34" charset="-122"/>
              </a:rPr>
              <a:t> 手机充电器电路原理图的绘制</a:t>
            </a:r>
            <a:br>
              <a:rPr lang="zh-CN" altLang="en-US" sz="2800" dirty="0">
                <a:solidFill>
                  <a:srgbClr val="0033CC"/>
                </a:solidFill>
                <a:latin typeface="微软雅黑" panose="020B0503020204020204" pitchFamily="34" charset="-122"/>
                <a:ea typeface="微软雅黑" panose="020B0503020204020204" pitchFamily="34" charset="-122"/>
              </a:rPr>
            </a:br>
            <a:endParaRPr lang="zh-CN" altLang="en-US" sz="2800" b="1" dirty="0">
              <a:solidFill>
                <a:srgbClr val="0033CC"/>
              </a:solidFill>
              <a:latin typeface="Arial Narrow" panose="020B0606020202030204" pitchFamily="34" charset="0"/>
              <a:ea typeface="+mn-ea"/>
              <a:cs typeface="+mn-cs"/>
            </a:endParaRPr>
          </a:p>
        </p:txBody>
      </p:sp>
      <p:sp>
        <p:nvSpPr>
          <p:cNvPr id="22531" name="Rectangle 3"/>
          <p:cNvSpPr>
            <a:spLocks noGrp="1" noRot="1" noChangeArrowheads="1"/>
          </p:cNvSpPr>
          <p:nvPr>
            <p:ph type="body" idx="4294967295"/>
          </p:nvPr>
        </p:nvSpPr>
        <p:spPr>
          <a:xfrm>
            <a:off x="1985962" y="998290"/>
            <a:ext cx="8543925" cy="5329237"/>
          </a:xfrm>
          <a:prstGeom prst="rect">
            <a:avLst/>
          </a:prstGeom>
        </p:spPr>
        <p:txBody>
          <a:bodyPr/>
          <a:lstStyle/>
          <a:p>
            <a:pPr marL="0" indent="0">
              <a:buNone/>
            </a:pPr>
            <a:r>
              <a:rPr lang="en-US" altLang="zh-CN" sz="2800" dirty="0" smtClean="0">
                <a:solidFill>
                  <a:srgbClr val="0033CC"/>
                </a:solidFill>
                <a:latin typeface="微软雅黑" panose="020B0503020204020204" pitchFamily="34" charset="-122"/>
                <a:ea typeface="微软雅黑" panose="020B0503020204020204" pitchFamily="34" charset="-122"/>
              </a:rPr>
              <a:t>2.1 </a:t>
            </a:r>
            <a:r>
              <a:rPr lang="zh-CN" altLang="en-US" sz="2800" dirty="0">
                <a:solidFill>
                  <a:srgbClr val="0033CC"/>
                </a:solidFill>
                <a:latin typeface="微软雅黑" panose="020B0503020204020204" pitchFamily="34" charset="-122"/>
                <a:ea typeface="微软雅黑" panose="020B0503020204020204" pitchFamily="34" charset="-122"/>
              </a:rPr>
              <a:t>项目及工作空间介绍</a:t>
            </a:r>
          </a:p>
          <a:p>
            <a:pPr marL="0" indent="0">
              <a:buNone/>
            </a:pPr>
            <a:r>
              <a:rPr lang="en-US" altLang="zh-CN" sz="2800" dirty="0" smtClean="0">
                <a:solidFill>
                  <a:srgbClr val="0033CC"/>
                </a:solidFill>
                <a:latin typeface="微软雅黑" panose="020B0503020204020204" pitchFamily="34" charset="-122"/>
                <a:ea typeface="微软雅黑" panose="020B0503020204020204" pitchFamily="34" charset="-122"/>
              </a:rPr>
              <a:t>2.2 </a:t>
            </a:r>
            <a:r>
              <a:rPr lang="zh-CN" altLang="en-US" sz="2800" dirty="0">
                <a:solidFill>
                  <a:srgbClr val="0033CC"/>
                </a:solidFill>
                <a:latin typeface="微软雅黑" panose="020B0503020204020204" pitchFamily="34" charset="-122"/>
                <a:ea typeface="微软雅黑" panose="020B0503020204020204" pitchFamily="34" charset="-122"/>
              </a:rPr>
              <a:t>创建一个新项目</a:t>
            </a:r>
            <a:r>
              <a:rPr lang="en-US" altLang="zh-CN" sz="2800" dirty="0">
                <a:solidFill>
                  <a:srgbClr val="0033CC"/>
                </a:solidFill>
                <a:latin typeface="微软雅黑" panose="020B0503020204020204" pitchFamily="34" charset="-122"/>
                <a:ea typeface="微软雅黑" panose="020B0503020204020204" pitchFamily="34" charset="-122"/>
              </a:rPr>
              <a:t>·</a:t>
            </a:r>
          </a:p>
          <a:p>
            <a:pPr marL="0" indent="0">
              <a:buNone/>
            </a:pPr>
            <a:r>
              <a:rPr lang="en-US" altLang="zh-CN" sz="2800" dirty="0" smtClean="0">
                <a:solidFill>
                  <a:srgbClr val="0033CC"/>
                </a:solidFill>
                <a:latin typeface="微软雅黑" panose="020B0503020204020204" pitchFamily="34" charset="-122"/>
                <a:ea typeface="微软雅黑" panose="020B0503020204020204" pitchFamily="34" charset="-122"/>
              </a:rPr>
              <a:t>2.3 </a:t>
            </a:r>
            <a:r>
              <a:rPr lang="zh-CN" altLang="en-US" sz="2800" dirty="0">
                <a:solidFill>
                  <a:srgbClr val="0033CC"/>
                </a:solidFill>
                <a:latin typeface="微软雅黑" panose="020B0503020204020204" pitchFamily="34" charset="-122"/>
                <a:ea typeface="微软雅黑" panose="020B0503020204020204" pitchFamily="34" charset="-122"/>
              </a:rPr>
              <a:t>创建一个新的原理图图纸</a:t>
            </a:r>
          </a:p>
          <a:p>
            <a:pPr marL="0" indent="0">
              <a:buNone/>
            </a:pPr>
            <a:r>
              <a:rPr lang="en-US" altLang="zh-CN" sz="2800" dirty="0">
                <a:solidFill>
                  <a:srgbClr val="0033CC"/>
                </a:solidFill>
                <a:latin typeface="微软雅黑" panose="020B0503020204020204" pitchFamily="34" charset="-122"/>
                <a:ea typeface="微软雅黑" panose="020B0503020204020204" pitchFamily="34" charset="-122"/>
              </a:rPr>
              <a:t>    </a:t>
            </a:r>
            <a:r>
              <a:rPr lang="en-US" altLang="zh-CN" sz="2800" dirty="0" smtClean="0">
                <a:solidFill>
                  <a:srgbClr val="0033CC"/>
                </a:solidFill>
                <a:latin typeface="微软雅黑" panose="020B0503020204020204" pitchFamily="34" charset="-122"/>
                <a:ea typeface="微软雅黑" panose="020B0503020204020204" pitchFamily="34" charset="-122"/>
              </a:rPr>
              <a:t>2.3.1 </a:t>
            </a:r>
            <a:r>
              <a:rPr lang="zh-CN" altLang="en-US" sz="2800" dirty="0">
                <a:solidFill>
                  <a:srgbClr val="0033CC"/>
                </a:solidFill>
                <a:latin typeface="微软雅黑" panose="020B0503020204020204" pitchFamily="34" charset="-122"/>
                <a:ea typeface="微软雅黑" panose="020B0503020204020204" pitchFamily="34" charset="-122"/>
              </a:rPr>
              <a:t>创建一个新的原理图图纸的步骤</a:t>
            </a:r>
          </a:p>
          <a:p>
            <a:pPr marL="0" indent="0">
              <a:buNone/>
            </a:pPr>
            <a:r>
              <a:rPr lang="zh-CN" altLang="en-US" sz="2800" dirty="0">
                <a:solidFill>
                  <a:srgbClr val="0033CC"/>
                </a:solidFill>
                <a:latin typeface="微软雅黑" panose="020B0503020204020204" pitchFamily="34" charset="-122"/>
                <a:ea typeface="微软雅黑" panose="020B0503020204020204" pitchFamily="34" charset="-122"/>
              </a:rPr>
              <a:t>    </a:t>
            </a:r>
            <a:r>
              <a:rPr lang="en-US" altLang="zh-CN" sz="2800" dirty="0" smtClean="0">
                <a:solidFill>
                  <a:srgbClr val="0033CC"/>
                </a:solidFill>
                <a:latin typeface="微软雅黑" panose="020B0503020204020204" pitchFamily="34" charset="-122"/>
                <a:ea typeface="微软雅黑" panose="020B0503020204020204" pitchFamily="34" charset="-122"/>
              </a:rPr>
              <a:t>2.3.2 </a:t>
            </a:r>
            <a:r>
              <a:rPr lang="zh-CN" altLang="en-US" sz="2800" dirty="0">
                <a:solidFill>
                  <a:srgbClr val="0033CC"/>
                </a:solidFill>
                <a:latin typeface="微软雅黑" panose="020B0503020204020204" pitchFamily="34" charset="-122"/>
                <a:ea typeface="微软雅黑" panose="020B0503020204020204" pitchFamily="34" charset="-122"/>
              </a:rPr>
              <a:t>将原理图图纸添加到项目</a:t>
            </a:r>
          </a:p>
          <a:p>
            <a:pPr marL="0" indent="0">
              <a:buNone/>
            </a:pPr>
            <a:r>
              <a:rPr lang="zh-CN" altLang="en-US" sz="2800" dirty="0">
                <a:solidFill>
                  <a:srgbClr val="0033CC"/>
                </a:solidFill>
                <a:latin typeface="微软雅黑" panose="020B0503020204020204" pitchFamily="34" charset="-122"/>
                <a:ea typeface="微软雅黑" panose="020B0503020204020204" pitchFamily="34" charset="-122"/>
              </a:rPr>
              <a:t>    </a:t>
            </a:r>
            <a:r>
              <a:rPr lang="en-US" altLang="zh-CN" sz="2800" dirty="0" smtClean="0">
                <a:solidFill>
                  <a:srgbClr val="0033CC"/>
                </a:solidFill>
                <a:latin typeface="微软雅黑" panose="020B0503020204020204" pitchFamily="34" charset="-122"/>
                <a:ea typeface="微软雅黑" panose="020B0503020204020204" pitchFamily="34" charset="-122"/>
              </a:rPr>
              <a:t>2.3.3 </a:t>
            </a:r>
            <a:r>
              <a:rPr lang="zh-CN" altLang="en-US" sz="2800" dirty="0">
                <a:solidFill>
                  <a:srgbClr val="0033CC"/>
                </a:solidFill>
                <a:latin typeface="微软雅黑" panose="020B0503020204020204" pitchFamily="34" charset="-122"/>
                <a:ea typeface="微软雅黑" panose="020B0503020204020204" pitchFamily="34" charset="-122"/>
              </a:rPr>
              <a:t>设置原理图选项</a:t>
            </a:r>
          </a:p>
          <a:p>
            <a:pPr marL="0" indent="0">
              <a:buNone/>
            </a:pPr>
            <a:r>
              <a:rPr lang="zh-CN" altLang="en-US" sz="2800" dirty="0">
                <a:solidFill>
                  <a:srgbClr val="0033CC"/>
                </a:solidFill>
                <a:latin typeface="微软雅黑" panose="020B0503020204020204" pitchFamily="34" charset="-122"/>
                <a:ea typeface="微软雅黑" panose="020B0503020204020204" pitchFamily="34" charset="-122"/>
              </a:rPr>
              <a:t>    </a:t>
            </a:r>
            <a:r>
              <a:rPr lang="en-US" altLang="zh-CN" sz="2800" dirty="0" smtClean="0">
                <a:solidFill>
                  <a:srgbClr val="0033CC"/>
                </a:solidFill>
                <a:latin typeface="微软雅黑" panose="020B0503020204020204" pitchFamily="34" charset="-122"/>
                <a:ea typeface="微软雅黑" panose="020B0503020204020204" pitchFamily="34" charset="-122"/>
              </a:rPr>
              <a:t>2.2.4 </a:t>
            </a:r>
            <a:r>
              <a:rPr lang="zh-CN" altLang="en-US" sz="2800" dirty="0">
                <a:solidFill>
                  <a:srgbClr val="0033CC"/>
                </a:solidFill>
                <a:latin typeface="微软雅黑" panose="020B0503020204020204" pitchFamily="34" charset="-122"/>
                <a:ea typeface="微软雅黑" panose="020B0503020204020204" pitchFamily="34" charset="-122"/>
              </a:rPr>
              <a:t>进行一般的原理图参数设置</a:t>
            </a:r>
          </a:p>
          <a:p>
            <a:pPr marL="0" indent="0">
              <a:buNone/>
            </a:pPr>
            <a:r>
              <a:rPr lang="en-US" altLang="zh-CN" sz="2800" dirty="0" smtClean="0">
                <a:solidFill>
                  <a:srgbClr val="0033CC"/>
                </a:solidFill>
                <a:latin typeface="微软雅黑" panose="020B0503020204020204" pitchFamily="34" charset="-122"/>
                <a:ea typeface="微软雅黑" panose="020B0503020204020204" pitchFamily="34" charset="-122"/>
              </a:rPr>
              <a:t>2.4 </a:t>
            </a:r>
            <a:r>
              <a:rPr lang="zh-CN" altLang="en-US" sz="2800" dirty="0">
                <a:solidFill>
                  <a:srgbClr val="0033CC"/>
                </a:solidFill>
                <a:latin typeface="微软雅黑" panose="020B0503020204020204" pitchFamily="34" charset="-122"/>
                <a:ea typeface="微软雅黑" panose="020B0503020204020204" pitchFamily="34" charset="-122"/>
              </a:rPr>
              <a:t>绘制原理图</a:t>
            </a:r>
          </a:p>
          <a:p>
            <a:pPr marL="0" indent="0">
              <a:buNone/>
            </a:pPr>
            <a:r>
              <a:rPr lang="zh-CN" altLang="en-US" sz="2800" dirty="0">
                <a:solidFill>
                  <a:srgbClr val="0033CC"/>
                </a:solidFill>
                <a:latin typeface="微软雅黑" panose="020B0503020204020204" pitchFamily="34" charset="-122"/>
                <a:ea typeface="微软雅黑" panose="020B0503020204020204" pitchFamily="34" charset="-122"/>
              </a:rPr>
              <a:t>   </a:t>
            </a:r>
            <a:r>
              <a:rPr lang="en-US" altLang="zh-CN" sz="2800" dirty="0" smtClean="0">
                <a:solidFill>
                  <a:srgbClr val="0033CC"/>
                </a:solidFill>
                <a:latin typeface="微软雅黑" panose="020B0503020204020204" pitchFamily="34" charset="-122"/>
                <a:ea typeface="微软雅黑" panose="020B0503020204020204" pitchFamily="34" charset="-122"/>
              </a:rPr>
              <a:t>2.4.1 </a:t>
            </a:r>
            <a:r>
              <a:rPr lang="zh-CN" altLang="en-US" sz="2800" dirty="0">
                <a:solidFill>
                  <a:srgbClr val="0033CC"/>
                </a:solidFill>
                <a:latin typeface="微软雅黑" panose="020B0503020204020204" pitchFamily="34" charset="-122"/>
                <a:ea typeface="微软雅黑" panose="020B0503020204020204" pitchFamily="34" charset="-122"/>
              </a:rPr>
              <a:t>在原理图中放置</a:t>
            </a:r>
            <a:r>
              <a:rPr lang="zh-CN" altLang="en-US" sz="2800" dirty="0" smtClean="0">
                <a:solidFill>
                  <a:srgbClr val="0033CC"/>
                </a:solidFill>
                <a:latin typeface="微软雅黑" panose="020B0503020204020204" pitchFamily="34" charset="-122"/>
                <a:ea typeface="微软雅黑" panose="020B0503020204020204" pitchFamily="34" charset="-122"/>
              </a:rPr>
              <a:t>元件</a:t>
            </a:r>
            <a:endParaRPr lang="en-US" altLang="zh-CN" sz="2800" dirty="0" smtClean="0">
              <a:solidFill>
                <a:srgbClr val="0033CC"/>
              </a:solidFill>
              <a:latin typeface="微软雅黑" panose="020B0503020204020204" pitchFamily="34" charset="-122"/>
              <a:ea typeface="微软雅黑" panose="020B0503020204020204" pitchFamily="34" charset="-122"/>
            </a:endParaRPr>
          </a:p>
          <a:p>
            <a:pPr marL="0" indent="0">
              <a:buNone/>
            </a:pPr>
            <a:r>
              <a:rPr lang="en-US" altLang="zh-CN" sz="2800" dirty="0" smtClean="0">
                <a:solidFill>
                  <a:srgbClr val="0033CC"/>
                </a:solidFill>
                <a:latin typeface="微软雅黑" panose="020B0503020204020204" pitchFamily="34" charset="-122"/>
                <a:ea typeface="微软雅黑" panose="020B0503020204020204" pitchFamily="34" charset="-122"/>
              </a:rPr>
              <a:t>   2.4.2</a:t>
            </a:r>
            <a:r>
              <a:rPr lang="zh-CN" altLang="en-US" sz="2800" dirty="0" smtClean="0">
                <a:solidFill>
                  <a:srgbClr val="0033CC"/>
                </a:solidFill>
                <a:latin typeface="微软雅黑" panose="020B0503020204020204" pitchFamily="34" charset="-122"/>
                <a:ea typeface="微软雅黑" panose="020B0503020204020204" pitchFamily="34" charset="-122"/>
              </a:rPr>
              <a:t>连接</a:t>
            </a:r>
            <a:r>
              <a:rPr lang="zh-CN" altLang="en-US" sz="2800" dirty="0">
                <a:solidFill>
                  <a:srgbClr val="0033CC"/>
                </a:solidFill>
                <a:latin typeface="微软雅黑" panose="020B0503020204020204" pitchFamily="34" charset="-122"/>
                <a:ea typeface="微软雅黑" panose="020B0503020204020204" pitchFamily="34" charset="-122"/>
              </a:rPr>
              <a:t>电路</a:t>
            </a:r>
          </a:p>
          <a:p>
            <a:pPr marL="0" indent="0">
              <a:buNone/>
            </a:pPr>
            <a:r>
              <a:rPr lang="en-US" altLang="zh-CN" sz="2800" dirty="0" smtClean="0">
                <a:solidFill>
                  <a:srgbClr val="0033CC"/>
                </a:solidFill>
                <a:latin typeface="微软雅黑" panose="020B0503020204020204" pitchFamily="34" charset="-122"/>
                <a:ea typeface="微软雅黑" panose="020B0503020204020204" pitchFamily="34" charset="-122"/>
              </a:rPr>
              <a:t>2.5 </a:t>
            </a:r>
            <a:r>
              <a:rPr lang="zh-CN" altLang="en-US" sz="2800" dirty="0">
                <a:solidFill>
                  <a:srgbClr val="0033CC"/>
                </a:solidFill>
                <a:latin typeface="微软雅黑" panose="020B0503020204020204" pitchFamily="34" charset="-122"/>
                <a:ea typeface="微软雅黑" panose="020B0503020204020204" pitchFamily="34" charset="-122"/>
              </a:rPr>
              <a:t>编译项目</a:t>
            </a:r>
          </a:p>
          <a:p>
            <a:pPr marL="0" indent="0">
              <a:buNone/>
            </a:pPr>
            <a:endParaRPr lang="zh-CN" altLang="en-US" sz="2800" dirty="0">
              <a:solidFill>
                <a:srgbClr val="0033CC"/>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15438150"/>
      </p:ext>
    </p:extLst>
  </p:cSld>
  <p:clrMapOvr>
    <a:masterClrMapping/>
  </p:clrMapOvr>
  <p:transition spd="slow" advTm="0">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Rot="1" noChangeArrowheads="1"/>
          </p:cNvSpPr>
          <p:nvPr>
            <p:ph type="title" idx="4294967295"/>
          </p:nvPr>
        </p:nvSpPr>
        <p:spPr>
          <a:xfrm>
            <a:off x="1274639" y="333450"/>
            <a:ext cx="8543925" cy="809625"/>
          </a:xfrm>
          <a:prstGeom prst="rect">
            <a:avLst/>
          </a:prstGeom>
        </p:spPr>
        <p:txBody>
          <a:bodyPr/>
          <a:lstStyle/>
          <a:p>
            <a:pPr algn="l" eaLnBrk="1" hangingPunct="1"/>
            <a:r>
              <a:rPr lang="zh-CN" altLang="en-US" sz="3200" dirty="0">
                <a:solidFill>
                  <a:srgbClr val="0000FF"/>
                </a:solidFill>
                <a:latin typeface="微软雅黑" panose="020B0503020204020204" pitchFamily="34" charset="-122"/>
                <a:ea typeface="微软雅黑" panose="020B0503020204020204" pitchFamily="34" charset="-122"/>
              </a:rPr>
              <a:t>作业</a:t>
            </a:r>
          </a:p>
        </p:txBody>
      </p:sp>
      <p:sp>
        <p:nvSpPr>
          <p:cNvPr id="17412" name="Rectangle 3"/>
          <p:cNvSpPr>
            <a:spLocks noGrp="1" noRot="1" noChangeArrowheads="1"/>
          </p:cNvSpPr>
          <p:nvPr>
            <p:ph type="body" idx="4294967295"/>
          </p:nvPr>
        </p:nvSpPr>
        <p:spPr>
          <a:xfrm>
            <a:off x="698575" y="1341562"/>
            <a:ext cx="7570788" cy="792162"/>
          </a:xfrm>
          <a:prstGeom prst="rect">
            <a:avLst/>
          </a:prstGeom>
        </p:spPr>
        <p:txBody>
          <a:bodyPr/>
          <a:lstStyle/>
          <a:p>
            <a:pPr marL="0" indent="0">
              <a:spcBef>
                <a:spcPct val="0"/>
              </a:spcBef>
              <a:buNone/>
              <a:defRPr/>
            </a:pPr>
            <a:r>
              <a:rPr lang="zh-CN" altLang="en-US" sz="3200" dirty="0">
                <a:solidFill>
                  <a:srgbClr val="0000FF"/>
                </a:solidFill>
                <a:latin typeface="微软雅黑" panose="020B0503020204020204" pitchFamily="34" charset="-122"/>
                <a:ea typeface="微软雅黑" panose="020B0503020204020204" pitchFamily="34" charset="-122"/>
                <a:cs typeface="+mj-cs"/>
              </a:rPr>
              <a:t>上机题</a:t>
            </a:r>
            <a:r>
              <a:rPr lang="en-US" altLang="zh-CN" sz="3200" dirty="0">
                <a:solidFill>
                  <a:srgbClr val="0000FF"/>
                </a:solidFill>
                <a:latin typeface="微软雅黑" panose="020B0503020204020204" pitchFamily="34" charset="-122"/>
                <a:ea typeface="微软雅黑" panose="020B0503020204020204" pitchFamily="34" charset="-122"/>
                <a:cs typeface="+mj-cs"/>
              </a:rPr>
              <a:t>1</a:t>
            </a:r>
            <a:r>
              <a:rPr lang="en-US" altLang="zh-CN" sz="3200" dirty="0" smtClean="0">
                <a:solidFill>
                  <a:srgbClr val="0000FF"/>
                </a:solidFill>
                <a:latin typeface="微软雅黑" panose="020B0503020204020204" pitchFamily="34" charset="-122"/>
                <a:ea typeface="微软雅黑" panose="020B0503020204020204" pitchFamily="34" charset="-122"/>
                <a:cs typeface="+mj-cs"/>
              </a:rPr>
              <a:t>:</a:t>
            </a:r>
            <a:r>
              <a:rPr lang="zh-CN" altLang="en-US" sz="3200" dirty="0">
                <a:solidFill>
                  <a:srgbClr val="0000FF"/>
                </a:solidFill>
                <a:latin typeface="微软雅黑" panose="020B0503020204020204" pitchFamily="34" charset="-122"/>
                <a:ea typeface="微软雅黑" panose="020B0503020204020204" pitchFamily="34" charset="-122"/>
                <a:cs typeface="+mj-cs"/>
              </a:rPr>
              <a:t>手机充电器电路</a:t>
            </a:r>
            <a:r>
              <a:rPr lang="zh-CN" altLang="en-US" sz="3200" dirty="0" smtClean="0">
                <a:solidFill>
                  <a:srgbClr val="0000FF"/>
                </a:solidFill>
                <a:latin typeface="微软雅黑" panose="020B0503020204020204" pitchFamily="34" charset="-122"/>
                <a:ea typeface="微软雅黑" panose="020B0503020204020204" pitchFamily="34" charset="-122"/>
                <a:cs typeface="+mj-cs"/>
              </a:rPr>
              <a:t>原理图补</a:t>
            </a:r>
            <a:r>
              <a:rPr lang="zh-CN" altLang="en-US" sz="3200" dirty="0">
                <a:solidFill>
                  <a:srgbClr val="0000FF"/>
                </a:solidFill>
                <a:latin typeface="微软雅黑" panose="020B0503020204020204" pitchFamily="34" charset="-122"/>
                <a:ea typeface="微软雅黑" panose="020B0503020204020204" pitchFamily="34" charset="-122"/>
                <a:cs typeface="+mj-cs"/>
              </a:rPr>
              <a:t>全</a:t>
            </a:r>
          </a:p>
        </p:txBody>
      </p:sp>
      <p:pic>
        <p:nvPicPr>
          <p:cNvPr id="2" name="图片 1"/>
          <p:cNvPicPr>
            <a:picLocks noChangeAspect="1"/>
          </p:cNvPicPr>
          <p:nvPr/>
        </p:nvPicPr>
        <p:blipFill>
          <a:blip r:embed="rId2"/>
          <a:stretch>
            <a:fillRect/>
          </a:stretch>
        </p:blipFill>
        <p:spPr>
          <a:xfrm>
            <a:off x="698575" y="2153173"/>
            <a:ext cx="11241102" cy="3011009"/>
          </a:xfrm>
          <a:prstGeom prst="rect">
            <a:avLst/>
          </a:prstGeom>
          <a:ln>
            <a:noFill/>
          </a:ln>
        </p:spPr>
      </p:pic>
    </p:spTree>
    <p:extLst>
      <p:ext uri="{BB962C8B-B14F-4D97-AF65-F5344CB8AC3E}">
        <p14:creationId xmlns:p14="http://schemas.microsoft.com/office/powerpoint/2010/main" val="553962495"/>
      </p:ext>
    </p:extLst>
  </p:cSld>
  <p:clrMapOvr>
    <a:masterClrMapping/>
  </p:clrMapOvr>
  <p:transition spd="slow" advTm="0">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idx="4294967295"/>
          </p:nvPr>
        </p:nvSpPr>
        <p:spPr>
          <a:xfrm>
            <a:off x="1346647" y="333450"/>
            <a:ext cx="8153400" cy="1489075"/>
          </a:xfrm>
          <a:prstGeom prst="rect">
            <a:avLst/>
          </a:prstGeom>
        </p:spPr>
        <p:txBody>
          <a:bodyPr/>
          <a:lstStyle/>
          <a:p>
            <a:pPr algn="l" eaLnBrk="1" hangingPunct="1"/>
            <a:r>
              <a:rPr lang="zh-CN" altLang="en-US" sz="3201" dirty="0">
                <a:solidFill>
                  <a:srgbClr val="0000FF"/>
                </a:solidFill>
                <a:latin typeface="华文中宋" panose="02010600040101010101" pitchFamily="2" charset="-122"/>
                <a:ea typeface="华文中宋" panose="02010600040101010101" pitchFamily="2" charset="-122"/>
              </a:rPr>
              <a:t>上机题</a:t>
            </a:r>
            <a:r>
              <a:rPr lang="en-US" altLang="zh-CN" sz="3201" dirty="0">
                <a:solidFill>
                  <a:srgbClr val="0000FF"/>
                </a:solidFill>
                <a:latin typeface="华文中宋" panose="02010600040101010101" pitchFamily="2" charset="-122"/>
                <a:ea typeface="华文中宋" panose="02010600040101010101" pitchFamily="2" charset="-122"/>
              </a:rPr>
              <a:t>2:A4</a:t>
            </a:r>
            <a:r>
              <a:rPr lang="zh-CN" altLang="en-US" sz="3201" dirty="0">
                <a:solidFill>
                  <a:srgbClr val="0000FF"/>
                </a:solidFill>
                <a:latin typeface="华文中宋" panose="02010600040101010101" pitchFamily="2" charset="-122"/>
                <a:ea typeface="华文中宋" panose="02010600040101010101" pitchFamily="2" charset="-122"/>
              </a:rPr>
              <a:t>图纸绘制振荡器和积分器电路</a:t>
            </a:r>
          </a:p>
        </p:txBody>
      </p:sp>
      <p:pic>
        <p:nvPicPr>
          <p:cNvPr id="20483"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3841" y="1700607"/>
            <a:ext cx="7202567" cy="4825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5684690"/>
      </p:ext>
    </p:extLst>
  </p:cSld>
  <p:clrMapOvr>
    <a:masterClrMapping/>
  </p:clrMapOvr>
  <p:transition spd="slow" advTm="0">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3394" y="261442"/>
            <a:ext cx="5314275" cy="707886"/>
          </a:xfrm>
          <a:prstGeom prst="rect">
            <a:avLst/>
          </a:prstGeom>
        </p:spPr>
        <p:txBody>
          <a:bodyPr wrap="none">
            <a:spAutoFit/>
          </a:bodyPr>
          <a:lstStyle/>
          <a:p>
            <a:pPr eaLnBrk="1" hangingPunct="1">
              <a:defRPr/>
            </a:pPr>
            <a:r>
              <a:rPr lang="zh-CN" altLang="en-US" sz="4000" kern="0" dirty="0">
                <a:solidFill>
                  <a:schemeClr val="accent1"/>
                </a:solidFill>
                <a:latin typeface="微软雅黑" panose="020B0503020204020204" pitchFamily="34" charset="-122"/>
                <a:ea typeface="微软雅黑" panose="020B0503020204020204" pitchFamily="34" charset="-122"/>
                <a:cs typeface="+mj-cs"/>
              </a:rPr>
              <a:t>手机充电器电路原理图</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pic>
        <p:nvPicPr>
          <p:cNvPr id="7171" name="内容占位符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42591" y="1701602"/>
            <a:ext cx="11171279" cy="3063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3"/>
          <a:stretch>
            <a:fillRect/>
          </a:stretch>
        </p:blipFill>
        <p:spPr>
          <a:xfrm>
            <a:off x="770583" y="4564125"/>
            <a:ext cx="11134774" cy="1865556"/>
          </a:xfrm>
          <a:prstGeom prst="rect">
            <a:avLst/>
          </a:prstGeom>
        </p:spPr>
      </p:pic>
    </p:spTree>
    <p:extLst>
      <p:ext uri="{BB962C8B-B14F-4D97-AF65-F5344CB8AC3E}">
        <p14:creationId xmlns:p14="http://schemas.microsoft.com/office/powerpoint/2010/main" val="143511176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idx="4294967295"/>
          </p:nvPr>
        </p:nvSpPr>
        <p:spPr>
          <a:xfrm>
            <a:off x="1434171" y="261442"/>
            <a:ext cx="8513762" cy="696912"/>
          </a:xfrm>
          <a:prstGeom prst="rect">
            <a:avLst/>
          </a:prstGeom>
        </p:spPr>
        <p:txBody>
          <a:bodyPr/>
          <a:lstStyle/>
          <a:p>
            <a:pPr algn="l" eaLnBrk="1" hangingPunct="1"/>
            <a:r>
              <a:rPr lang="zh-CN" altLang="en-US" sz="3201" dirty="0">
                <a:solidFill>
                  <a:srgbClr val="0000FF"/>
                </a:solidFill>
                <a:latin typeface="华文中宋" panose="02010600040101010101" pitchFamily="2" charset="-122"/>
                <a:ea typeface="华文中宋" panose="02010600040101010101" pitchFamily="2" charset="-122"/>
              </a:rPr>
              <a:t>课后练习</a:t>
            </a:r>
            <a:r>
              <a:rPr lang="en-US" altLang="zh-CN" sz="3201" dirty="0">
                <a:solidFill>
                  <a:srgbClr val="0000FF"/>
                </a:solidFill>
                <a:latin typeface="华文中宋" panose="02010600040101010101" pitchFamily="2" charset="-122"/>
                <a:ea typeface="华文中宋" panose="02010600040101010101" pitchFamily="2" charset="-122"/>
              </a:rPr>
              <a:t>:A4</a:t>
            </a:r>
            <a:r>
              <a:rPr lang="zh-CN" altLang="en-US" sz="3201" dirty="0">
                <a:solidFill>
                  <a:srgbClr val="0000FF"/>
                </a:solidFill>
                <a:latin typeface="华文中宋" panose="02010600040101010101" pitchFamily="2" charset="-122"/>
                <a:ea typeface="华文中宋" panose="02010600040101010101" pitchFamily="2" charset="-122"/>
              </a:rPr>
              <a:t>图纸绘制</a:t>
            </a:r>
            <a:r>
              <a:rPr lang="zh-CN" altLang="zh-CN" sz="3201" dirty="0">
                <a:solidFill>
                  <a:srgbClr val="0000FF"/>
                </a:solidFill>
                <a:latin typeface="华文中宋" panose="02010600040101010101" pitchFamily="2" charset="-122"/>
                <a:ea typeface="华文中宋" panose="02010600040101010101" pitchFamily="2" charset="-122"/>
              </a:rPr>
              <a:t>接触式防盗报警电路</a:t>
            </a:r>
            <a:endParaRPr lang="zh-CN" altLang="en-US" sz="3201" dirty="0">
              <a:solidFill>
                <a:srgbClr val="0000FF"/>
              </a:solidFill>
              <a:latin typeface="华文中宋" panose="02010600040101010101" pitchFamily="2" charset="-122"/>
              <a:ea typeface="华文中宋" panose="02010600040101010101" pitchFamily="2" charset="-122"/>
            </a:endParaRPr>
          </a:p>
        </p:txBody>
      </p:sp>
      <p:pic>
        <p:nvPicPr>
          <p:cNvPr id="21507" name="Picture 2"/>
          <p:cNvPicPr>
            <a:picLocks noChangeAspect="1" noChangeArrowheads="1"/>
          </p:cNvPicPr>
          <p:nvPr/>
        </p:nvPicPr>
        <p:blipFill>
          <a:blip r:embed="rId2">
            <a:lum bright="12000" contrast="12000"/>
            <a:extLst>
              <a:ext uri="{28A0092B-C50C-407E-A947-70E740481C1C}">
                <a14:useLocalDpi xmlns:a14="http://schemas.microsoft.com/office/drawing/2010/main" val="0"/>
              </a:ext>
            </a:extLst>
          </a:blip>
          <a:srcRect/>
          <a:stretch>
            <a:fillRect/>
          </a:stretch>
        </p:blipFill>
        <p:spPr bwMode="auto">
          <a:xfrm>
            <a:off x="1778695" y="1413570"/>
            <a:ext cx="8688811" cy="3520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spTree>
    <p:extLst>
      <p:ext uri="{BB962C8B-B14F-4D97-AF65-F5344CB8AC3E}">
        <p14:creationId xmlns:p14="http://schemas.microsoft.com/office/powerpoint/2010/main" val="1004660708"/>
      </p:ext>
    </p:extLst>
  </p:cSld>
  <p:clrMapOvr>
    <a:masterClrMapping/>
  </p:clrMapOvr>
  <p:transition spd="slow" advTm="0">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10" name="TextBox 9"/>
          <p:cNvSpPr txBox="1"/>
          <p:nvPr/>
        </p:nvSpPr>
        <p:spPr>
          <a:xfrm>
            <a:off x="7611343" y="2277666"/>
            <a:ext cx="3939534" cy="1231102"/>
          </a:xfrm>
          <a:prstGeom prst="rect">
            <a:avLst/>
          </a:prstGeom>
          <a:noFill/>
        </p:spPr>
        <p:txBody>
          <a:bodyPr wrap="none" lIns="121917" tIns="60958" rIns="121917" bIns="60958" rtlCol="0">
            <a:spAutoFit/>
          </a:bodyPr>
          <a:lstStyle/>
          <a:p>
            <a:pPr algn="r"/>
            <a:r>
              <a:rPr lang="zh-CN" altLang="en-US" sz="7200" b="1" dirty="0" smtClean="0">
                <a:solidFill>
                  <a:schemeClr val="accent1"/>
                </a:solidFill>
                <a:latin typeface="微软雅黑" panose="020B0503020204020204" pitchFamily="34" charset="-122"/>
                <a:ea typeface="微软雅黑" panose="020B0503020204020204" pitchFamily="34" charset="-122"/>
              </a:rPr>
              <a:t>谢谢观看</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5327222" y="3605001"/>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121200" y="3797067"/>
            <a:ext cx="4349904" cy="615549"/>
          </a:xfrm>
          <a:prstGeom prst="rect">
            <a:avLst/>
          </a:prstGeom>
          <a:noFill/>
        </p:spPr>
        <p:txBody>
          <a:bodyPr wrap="none" lIns="121917" tIns="60958" rIns="121917" bIns="60958" rtlCol="0">
            <a:spAutoFit/>
          </a:bodyPr>
          <a:lstStyle/>
          <a:p>
            <a:pPr algn="r"/>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rPr>
              <a:t>山东商业职业技术学院</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9788811" y="5045495"/>
            <a:ext cx="1071762" cy="553994"/>
          </a:xfrm>
          <a:prstGeom prst="rect">
            <a:avLst/>
          </a:prstGeom>
          <a:noFill/>
        </p:spPr>
        <p:txBody>
          <a:bodyPr wrap="none" lIns="121917" tIns="60958" rIns="121917" bIns="60958"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闫</a:t>
            </a: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青</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5617087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0"/>
                                        </p:tgtEl>
                                        <p:attrNameLst>
                                          <p:attrName>ppt_y</p:attrName>
                                        </p:attrNameLst>
                                      </p:cBhvr>
                                      <p:tavLst>
                                        <p:tav tm="0">
                                          <p:val>
                                            <p:strVal val="#ppt_y"/>
                                          </p:val>
                                        </p:tav>
                                        <p:tav tm="100000">
                                          <p:val>
                                            <p:strVal val="#ppt_y"/>
                                          </p:val>
                                        </p:tav>
                                      </p:tavLst>
                                    </p:anim>
                                    <p:anim calcmode="lin" valueType="num">
                                      <p:cBhvr>
                                        <p:cTn id="1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0"/>
                                        </p:tgtEl>
                                      </p:cBhvr>
                                    </p:animEffect>
                                  </p:childTnLst>
                                </p:cTn>
                              </p:par>
                            </p:childTnLst>
                          </p:cTn>
                        </p:par>
                        <p:par>
                          <p:cTn id="18" fill="hold">
                            <p:stCondLst>
                              <p:cond delay="165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15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2650"/>
                            </p:stCondLst>
                            <p:childTnLst>
                              <p:par>
                                <p:cTn id="27" presetID="22" presetClass="entr" presetSubtype="4"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2" descr="c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6807" y="1197546"/>
            <a:ext cx="6054538" cy="5457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4" name="Rectangle 2"/>
          <p:cNvSpPr>
            <a:spLocks noChangeArrowheads="1"/>
          </p:cNvSpPr>
          <p:nvPr/>
        </p:nvSpPr>
        <p:spPr bwMode="auto">
          <a:xfrm>
            <a:off x="1526117" y="-184708"/>
            <a:ext cx="184774" cy="369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8195" name="矩形 3"/>
          <p:cNvSpPr>
            <a:spLocks noChangeArrowheads="1"/>
          </p:cNvSpPr>
          <p:nvPr/>
        </p:nvSpPr>
        <p:spPr bwMode="auto">
          <a:xfrm>
            <a:off x="3218855" y="243490"/>
            <a:ext cx="5827236" cy="769570"/>
          </a:xfrm>
          <a:prstGeom prst="rect">
            <a:avLst/>
          </a:prstGeom>
        </p:spPr>
        <p:txBody>
          <a:bodyPr wrap="none">
            <a:spAutoFit/>
          </a:bodyPr>
          <a:lstStyle/>
          <a:p>
            <a:r>
              <a:rPr lang="zh-CN" altLang="zh-CN" sz="4401" kern="0" dirty="0">
                <a:solidFill>
                  <a:srgbClr val="0033CC"/>
                </a:solidFill>
                <a:latin typeface="黑体" pitchFamily="49" charset="-122"/>
                <a:ea typeface="黑体" pitchFamily="49" charset="-122"/>
                <a:cs typeface="+mj-cs"/>
              </a:rPr>
              <a:t>电路原理图设计流程图</a:t>
            </a:r>
          </a:p>
        </p:txBody>
      </p:sp>
    </p:spTree>
    <p:extLst>
      <p:ext uri="{BB962C8B-B14F-4D97-AF65-F5344CB8AC3E}">
        <p14:creationId xmlns:p14="http://schemas.microsoft.com/office/powerpoint/2010/main" val="1858932108"/>
      </p:ext>
    </p:extLst>
  </p:cSld>
  <p:clrMapOvr>
    <a:masterClrMapping/>
  </p:clrMapOvr>
  <p:transition spd="slow" advTm="0">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1294163" y="405458"/>
            <a:ext cx="8543925" cy="576064"/>
          </a:xfrm>
          <a:prstGeom prst="rect">
            <a:avLst/>
          </a:prstGeom>
        </p:spPr>
        <p:txBody>
          <a:bodyPr/>
          <a:lstStyle/>
          <a:p>
            <a:pPr algn="l" eaLnBrk="1" hangingPunct="1"/>
            <a:r>
              <a:rPr lang="en-US" altLang="zh-CN" sz="3200" b="1" dirty="0" smtClean="0">
                <a:latin typeface="微软雅黑" pitchFamily="34" charset="-122"/>
                <a:ea typeface="微软雅黑" pitchFamily="34" charset="-122"/>
                <a:cs typeface="+mn-cs"/>
              </a:rPr>
              <a:t>2.1</a:t>
            </a:r>
            <a:r>
              <a:rPr lang="zh-CN" altLang="en-US" sz="3200" b="1" dirty="0">
                <a:latin typeface="微软雅黑" pitchFamily="34" charset="-122"/>
                <a:ea typeface="微软雅黑" pitchFamily="34" charset="-122"/>
                <a:cs typeface="+mn-cs"/>
              </a:rPr>
              <a:t>项目及工作空间介绍</a:t>
            </a:r>
          </a:p>
        </p:txBody>
      </p:sp>
      <p:sp>
        <p:nvSpPr>
          <p:cNvPr id="9219" name="Rectangle 3"/>
          <p:cNvSpPr>
            <a:spLocks noGrp="1" noRot="1" noChangeArrowheads="1"/>
          </p:cNvSpPr>
          <p:nvPr>
            <p:ph type="body" idx="4294967295"/>
          </p:nvPr>
        </p:nvSpPr>
        <p:spPr>
          <a:xfrm>
            <a:off x="1418655" y="1306574"/>
            <a:ext cx="10009112" cy="4211452"/>
          </a:xfrm>
          <a:prstGeom prst="rect">
            <a:avLst/>
          </a:prstGeom>
        </p:spPr>
        <p:txBody>
          <a:bodyPr/>
          <a:lstStyle/>
          <a:p>
            <a:pPr marL="0" indent="633413">
              <a:lnSpc>
                <a:spcPct val="150000"/>
              </a:lnSpc>
              <a:buNone/>
            </a:pPr>
            <a:r>
              <a:rPr lang="zh-CN" altLang="en-US" sz="2400" dirty="0">
                <a:latin typeface="微软雅黑" panose="020B0503020204020204" pitchFamily="34" charset="-122"/>
                <a:ea typeface="微软雅黑" panose="020B0503020204020204" pitchFamily="34" charset="-122"/>
              </a:rPr>
              <a:t>项目是每项电子产品设计的基础，在一个项目文件中包括设计中生成的一切文件，比如原理图文件、</a:t>
            </a:r>
            <a:r>
              <a:rPr lang="en-US" altLang="zh-CN" sz="2400" dirty="0">
                <a:latin typeface="微软雅黑" panose="020B0503020204020204" pitchFamily="34" charset="-122"/>
                <a:ea typeface="微软雅黑" panose="020B0503020204020204" pitchFamily="34" charset="-122"/>
              </a:rPr>
              <a:t>PCB</a:t>
            </a:r>
            <a:r>
              <a:rPr lang="zh-CN" altLang="en-US" sz="2400" dirty="0">
                <a:latin typeface="微软雅黑" panose="020B0503020204020204" pitchFamily="34" charset="-122"/>
                <a:ea typeface="微软雅黑" panose="020B0503020204020204" pitchFamily="34" charset="-122"/>
              </a:rPr>
              <a:t>图文件、各种报表文件及保留在项目中的所有库或模型。</a:t>
            </a:r>
            <a:endParaRPr lang="en-US" altLang="zh-CN" sz="2400" dirty="0">
              <a:latin typeface="微软雅黑" panose="020B0503020204020204" pitchFamily="34" charset="-122"/>
              <a:ea typeface="微软雅黑" panose="020B0503020204020204" pitchFamily="34" charset="-122"/>
            </a:endParaRPr>
          </a:p>
          <a:p>
            <a:pPr marL="0" indent="633413">
              <a:lnSpc>
                <a:spcPct val="150000"/>
              </a:lnSpc>
              <a:buNone/>
            </a:pPr>
            <a:r>
              <a:rPr lang="zh-CN" altLang="en-US" sz="2400" dirty="0">
                <a:latin typeface="微软雅黑" panose="020B0503020204020204" pitchFamily="34" charset="-122"/>
                <a:ea typeface="微软雅黑" panose="020B0503020204020204" pitchFamily="34" charset="-122"/>
              </a:rPr>
              <a:t>一个项目文件类似</a:t>
            </a:r>
            <a:r>
              <a:rPr lang="en-US" altLang="zh-CN" sz="2400" dirty="0">
                <a:latin typeface="微软雅黑" panose="020B0503020204020204" pitchFamily="34" charset="-122"/>
                <a:ea typeface="微软雅黑" panose="020B0503020204020204" pitchFamily="34" charset="-122"/>
              </a:rPr>
              <a:t>Windows</a:t>
            </a:r>
            <a:r>
              <a:rPr lang="zh-CN" altLang="en-US" sz="2400" dirty="0">
                <a:latin typeface="微软雅黑" panose="020B0503020204020204" pitchFamily="34" charset="-122"/>
                <a:ea typeface="微软雅黑" panose="020B0503020204020204" pitchFamily="34" charset="-122"/>
              </a:rPr>
              <a:t>系统中的“文件夹”，在项目文件中可以执行对文件的各种操作，如新建、打开、关闭、复制与删除等。但需注意的是，项目文件只是起到管理的作用，在保存文件时，项目中的各个文件是以单个文件的形式保存的。</a:t>
            </a:r>
          </a:p>
        </p:txBody>
      </p:sp>
    </p:spTree>
    <p:extLst>
      <p:ext uri="{BB962C8B-B14F-4D97-AF65-F5344CB8AC3E}">
        <p14:creationId xmlns:p14="http://schemas.microsoft.com/office/powerpoint/2010/main" val="1474691766"/>
      </p:ext>
    </p:extLst>
  </p:cSld>
  <p:clrMapOvr>
    <a:overrideClrMapping bg1="lt1" tx1="dk1" bg2="lt2" tx2="dk2" accent1="accent1" accent2="accent2" accent3="accent3" accent4="accent4" accent5="accent5" accent6="accent6" hlink="hlink" folHlink="folHlink"/>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Rot="1" noChangeArrowheads="1"/>
          </p:cNvSpPr>
          <p:nvPr>
            <p:ph type="body" idx="4294967295"/>
          </p:nvPr>
        </p:nvSpPr>
        <p:spPr>
          <a:xfrm>
            <a:off x="1418655" y="1197546"/>
            <a:ext cx="10131623" cy="4752975"/>
          </a:xfrm>
          <a:prstGeom prst="rect">
            <a:avLst/>
          </a:prstGeom>
        </p:spPr>
        <p:txBody>
          <a:bodyPr/>
          <a:lstStyle/>
          <a:p>
            <a:pPr marL="0" indent="633413">
              <a:lnSpc>
                <a:spcPct val="150000"/>
              </a:lnSpc>
              <a:buNone/>
            </a:pPr>
            <a:r>
              <a:rPr lang="en-US" altLang="zh-CN" sz="2400" dirty="0">
                <a:solidFill>
                  <a:srgbClr val="0033CC"/>
                </a:solidFill>
                <a:latin typeface="微软雅黑" panose="020B0503020204020204" pitchFamily="34" charset="-122"/>
                <a:ea typeface="微软雅黑" panose="020B0503020204020204" pitchFamily="34" charset="-122"/>
              </a:rPr>
              <a:t>Workspace</a:t>
            </a:r>
            <a:r>
              <a:rPr lang="zh-CN" altLang="en-US" sz="2400" dirty="0">
                <a:solidFill>
                  <a:srgbClr val="0033CC"/>
                </a:solidFill>
                <a:latin typeface="微软雅黑" panose="020B0503020204020204" pitchFamily="34" charset="-122"/>
                <a:ea typeface="微软雅黑" panose="020B0503020204020204" pitchFamily="34" charset="-122"/>
              </a:rPr>
              <a:t>（工作空间）比项目高一层次，可以通过</a:t>
            </a:r>
            <a:r>
              <a:rPr lang="en-US" altLang="zh-CN" sz="2400" dirty="0">
                <a:solidFill>
                  <a:srgbClr val="0033CC"/>
                </a:solidFill>
                <a:latin typeface="微软雅黑" panose="020B0503020204020204" pitchFamily="34" charset="-122"/>
                <a:ea typeface="微软雅黑" panose="020B0503020204020204" pitchFamily="34" charset="-122"/>
              </a:rPr>
              <a:t>Workspace</a:t>
            </a:r>
            <a:r>
              <a:rPr lang="zh-CN" altLang="en-US" sz="2400" dirty="0">
                <a:solidFill>
                  <a:srgbClr val="0033CC"/>
                </a:solidFill>
                <a:latin typeface="微软雅黑" panose="020B0503020204020204" pitchFamily="34" charset="-122"/>
                <a:ea typeface="微软雅黑" panose="020B0503020204020204" pitchFamily="34" charset="-122"/>
              </a:rPr>
              <a:t>（工作空间）连接相关项目，设计者通过</a:t>
            </a:r>
            <a:r>
              <a:rPr lang="en-US" altLang="zh-CN" sz="2400" dirty="0">
                <a:solidFill>
                  <a:srgbClr val="0033CC"/>
                </a:solidFill>
                <a:latin typeface="微软雅黑" panose="020B0503020204020204" pitchFamily="34" charset="-122"/>
                <a:ea typeface="微软雅黑" panose="020B0503020204020204" pitchFamily="34" charset="-122"/>
              </a:rPr>
              <a:t>Workspace</a:t>
            </a:r>
            <a:r>
              <a:rPr lang="zh-CN" altLang="en-US" sz="2400" dirty="0">
                <a:solidFill>
                  <a:srgbClr val="0033CC"/>
                </a:solidFill>
                <a:latin typeface="微软雅黑" panose="020B0503020204020204" pitchFamily="34" charset="-122"/>
                <a:ea typeface="微软雅黑" panose="020B0503020204020204" pitchFamily="34" charset="-122"/>
              </a:rPr>
              <a:t>（工作空间）可以轻松访问目前正在开发的某种产品相关的所有项目。</a:t>
            </a:r>
            <a:endParaRPr lang="en-US" altLang="zh-CN" sz="2400" dirty="0">
              <a:solidFill>
                <a:srgbClr val="0033CC"/>
              </a:solidFill>
              <a:latin typeface="微软雅黑" panose="020B0503020204020204" pitchFamily="34" charset="-122"/>
              <a:ea typeface="微软雅黑" panose="020B0503020204020204" pitchFamily="34" charset="-122"/>
            </a:endParaRPr>
          </a:p>
          <a:p>
            <a:pPr marL="0" indent="633413">
              <a:lnSpc>
                <a:spcPct val="150000"/>
              </a:lnSpc>
              <a:buNone/>
            </a:pPr>
            <a:r>
              <a:rPr lang="en-US" altLang="zh-CN" sz="2400" b="1" dirty="0">
                <a:solidFill>
                  <a:srgbClr val="0033CC"/>
                </a:solidFill>
                <a:latin typeface="微软雅黑" panose="020B0503020204020204" pitchFamily="34" charset="-122"/>
                <a:ea typeface="微软雅黑" panose="020B0503020204020204" pitchFamily="34" charset="-122"/>
              </a:rPr>
              <a:t>Workspace </a:t>
            </a:r>
            <a:r>
              <a:rPr lang="zh-CN" altLang="en-US" sz="2400" b="1" dirty="0">
                <a:solidFill>
                  <a:srgbClr val="0033CC"/>
                </a:solidFill>
                <a:latin typeface="微软雅黑" panose="020B0503020204020204" pitchFamily="34" charset="-122"/>
                <a:ea typeface="微软雅黑" panose="020B0503020204020204" pitchFamily="34" charset="-122"/>
              </a:rPr>
              <a:t>在 </a:t>
            </a:r>
            <a:r>
              <a:rPr lang="en-US" altLang="zh-CN" sz="2400" b="1" dirty="0">
                <a:solidFill>
                  <a:srgbClr val="0033CC"/>
                </a:solidFill>
                <a:latin typeface="微软雅黑" panose="020B0503020204020204" pitchFamily="34" charset="-122"/>
                <a:ea typeface="微软雅黑" panose="020B0503020204020204" pitchFamily="34" charset="-122"/>
              </a:rPr>
              <a:t>PCB Project </a:t>
            </a:r>
            <a:r>
              <a:rPr lang="zh-CN" altLang="en-US" sz="2400" b="1" dirty="0">
                <a:solidFill>
                  <a:srgbClr val="0033CC"/>
                </a:solidFill>
                <a:latin typeface="微软雅黑" panose="020B0503020204020204" pitchFamily="34" charset="-122"/>
                <a:ea typeface="微软雅黑" panose="020B0503020204020204" pitchFamily="34" charset="-122"/>
              </a:rPr>
              <a:t>中可有可无。 </a:t>
            </a:r>
            <a:r>
              <a:rPr lang="en-US" altLang="zh-CN" sz="2400" b="1" dirty="0">
                <a:solidFill>
                  <a:srgbClr val="0033CC"/>
                </a:solidFill>
                <a:latin typeface="微软雅黑" panose="020B0503020204020204" pitchFamily="34" charset="-122"/>
                <a:ea typeface="微软雅黑" panose="020B0503020204020204" pitchFamily="34" charset="-122"/>
              </a:rPr>
              <a:t>workspace </a:t>
            </a:r>
            <a:r>
              <a:rPr lang="zh-CN" altLang="en-US" sz="2400" b="1" dirty="0">
                <a:solidFill>
                  <a:srgbClr val="0033CC"/>
                </a:solidFill>
                <a:latin typeface="微软雅黑" panose="020B0503020204020204" pitchFamily="34" charset="-122"/>
                <a:ea typeface="微软雅黑" panose="020B0503020204020204" pitchFamily="34" charset="-122"/>
              </a:rPr>
              <a:t>就相当于一个桌子，而 </a:t>
            </a:r>
            <a:r>
              <a:rPr lang="en-US" altLang="zh-CN" sz="2400" b="1" dirty="0">
                <a:solidFill>
                  <a:srgbClr val="0033CC"/>
                </a:solidFill>
                <a:latin typeface="微软雅黑" panose="020B0503020204020204" pitchFamily="34" charset="-122"/>
                <a:ea typeface="微软雅黑" panose="020B0503020204020204" pitchFamily="34" charset="-122"/>
              </a:rPr>
              <a:t>PCB Project </a:t>
            </a:r>
            <a:r>
              <a:rPr lang="zh-CN" altLang="en-US" sz="2400" b="1" dirty="0">
                <a:solidFill>
                  <a:srgbClr val="0033CC"/>
                </a:solidFill>
                <a:latin typeface="微软雅黑" panose="020B0503020204020204" pitchFamily="34" charset="-122"/>
                <a:ea typeface="微软雅黑" panose="020B0503020204020204" pitchFamily="34" charset="-122"/>
              </a:rPr>
              <a:t>就相当于一份资料。没有桌子，可以把资料拿在手上看。但是如果资料多了，这样就不方便了。这时如果有了桌子，就方便多了，一个桌子上放一份资料，需要看哪份资料，直接在哪个桌子上去找就可以了。</a:t>
            </a:r>
          </a:p>
        </p:txBody>
      </p:sp>
    </p:spTree>
    <p:extLst>
      <p:ext uri="{BB962C8B-B14F-4D97-AF65-F5344CB8AC3E}">
        <p14:creationId xmlns:p14="http://schemas.microsoft.com/office/powerpoint/2010/main" val="127832886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9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775607" y="3069349"/>
            <a:ext cx="3667974" cy="354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ctangle 2"/>
          <p:cNvSpPr>
            <a:spLocks noGrp="1" noRot="1" noChangeArrowheads="1"/>
          </p:cNvSpPr>
          <p:nvPr>
            <p:ph type="title" idx="4294967295"/>
          </p:nvPr>
        </p:nvSpPr>
        <p:spPr>
          <a:xfrm>
            <a:off x="1490663" y="361821"/>
            <a:ext cx="8543925" cy="762274"/>
          </a:xfrm>
          <a:prstGeom prst="rect">
            <a:avLst/>
          </a:prstGeom>
        </p:spPr>
        <p:txBody>
          <a:bodyPr/>
          <a:lstStyle/>
          <a:p>
            <a:pPr algn="l" eaLnBrk="1" hangingPunct="1"/>
            <a:r>
              <a:rPr lang="en-US" altLang="zh-CN" sz="3200" b="1" dirty="0" smtClean="0">
                <a:solidFill>
                  <a:srgbClr val="0033CC"/>
                </a:solidFill>
                <a:latin typeface="微软雅黑" pitchFamily="34" charset="-122"/>
                <a:ea typeface="微软雅黑" pitchFamily="34" charset="-122"/>
                <a:cs typeface="+mn-cs"/>
              </a:rPr>
              <a:t>2.2</a:t>
            </a:r>
            <a:r>
              <a:rPr lang="zh-CN" altLang="en-US" sz="3200" b="1" dirty="0">
                <a:solidFill>
                  <a:srgbClr val="0033CC"/>
                </a:solidFill>
                <a:latin typeface="微软雅黑" pitchFamily="34" charset="-122"/>
                <a:ea typeface="微软雅黑" pitchFamily="34" charset="-122"/>
                <a:cs typeface="+mn-cs"/>
              </a:rPr>
              <a:t>创建一个新项目</a:t>
            </a:r>
          </a:p>
        </p:txBody>
      </p:sp>
      <p:sp>
        <p:nvSpPr>
          <p:cNvPr id="9219" name="Rectangle 3"/>
          <p:cNvSpPr>
            <a:spLocks noGrp="1" noRot="1" noChangeArrowheads="1"/>
          </p:cNvSpPr>
          <p:nvPr>
            <p:ph type="body" idx="4294967295"/>
          </p:nvPr>
        </p:nvSpPr>
        <p:spPr>
          <a:xfrm>
            <a:off x="1490663" y="1341438"/>
            <a:ext cx="10707687" cy="1871013"/>
          </a:xfrm>
          <a:prstGeom prst="rect">
            <a:avLst/>
          </a:prstGeom>
        </p:spPr>
        <p:txBody>
          <a:bodyPr/>
          <a:lstStyle/>
          <a:p>
            <a:pPr marL="0" indent="0">
              <a:buNone/>
            </a:pPr>
            <a:r>
              <a:rPr lang="en-US" altLang="zh-CN" sz="2400" dirty="0">
                <a:solidFill>
                  <a:srgbClr val="0033CC"/>
                </a:solidFill>
                <a:latin typeface="微软雅黑" panose="020B0503020204020204" pitchFamily="34" charset="-122"/>
                <a:ea typeface="微软雅黑" panose="020B0503020204020204" pitchFamily="34" charset="-122"/>
              </a:rPr>
              <a:t>1</a:t>
            </a:r>
            <a:r>
              <a:rPr lang="zh-CN" altLang="en-US" sz="2400" dirty="0">
                <a:solidFill>
                  <a:srgbClr val="0033CC"/>
                </a:solidFill>
                <a:latin typeface="微软雅黑" panose="020B0503020204020204" pitchFamily="34" charset="-122"/>
                <a:ea typeface="微软雅黑" panose="020B0503020204020204" pitchFamily="34" charset="-122"/>
              </a:rPr>
              <a:t>．在菜单栏选择</a:t>
            </a:r>
            <a:r>
              <a:rPr lang="en-US" altLang="zh-CN" sz="2400" dirty="0">
                <a:solidFill>
                  <a:srgbClr val="0033CC"/>
                </a:solidFill>
                <a:latin typeface="微软雅黑" panose="020B0503020204020204" pitchFamily="34" charset="-122"/>
                <a:ea typeface="微软雅黑" panose="020B0503020204020204" pitchFamily="34" charset="-122"/>
              </a:rPr>
              <a:t>File → New → Project → PCB Project</a:t>
            </a:r>
            <a:r>
              <a:rPr lang="zh-CN" altLang="en-US" sz="2400" dirty="0">
                <a:solidFill>
                  <a:srgbClr val="0033CC"/>
                </a:solidFill>
                <a:latin typeface="微软雅黑" panose="020B0503020204020204" pitchFamily="34" charset="-122"/>
                <a:ea typeface="微软雅黑" panose="020B0503020204020204" pitchFamily="34" charset="-122"/>
              </a:rPr>
              <a:t>。</a:t>
            </a:r>
          </a:p>
          <a:p>
            <a:pPr marL="0" indent="0">
              <a:buNone/>
            </a:pPr>
            <a:r>
              <a:rPr lang="en-US" altLang="zh-CN" sz="2400" dirty="0">
                <a:solidFill>
                  <a:srgbClr val="0033CC"/>
                </a:solidFill>
                <a:latin typeface="微软雅黑" panose="020B0503020204020204" pitchFamily="34" charset="-122"/>
                <a:ea typeface="微软雅黑" panose="020B0503020204020204" pitchFamily="34" charset="-122"/>
              </a:rPr>
              <a:t>2</a:t>
            </a:r>
            <a:r>
              <a:rPr lang="zh-CN" altLang="en-US" sz="2400" dirty="0">
                <a:solidFill>
                  <a:srgbClr val="0033CC"/>
                </a:solidFill>
                <a:latin typeface="微软雅黑" panose="020B0503020204020204" pitchFamily="34" charset="-122"/>
                <a:ea typeface="微软雅黑" panose="020B0503020204020204" pitchFamily="34" charset="-122"/>
              </a:rPr>
              <a:t>．</a:t>
            </a:r>
            <a:r>
              <a:rPr lang="en-US" altLang="zh-CN" sz="2400" dirty="0">
                <a:solidFill>
                  <a:srgbClr val="0033CC"/>
                </a:solidFill>
                <a:latin typeface="微软雅黑" panose="020B0503020204020204" pitchFamily="34" charset="-122"/>
                <a:ea typeface="微软雅黑" panose="020B0503020204020204" pitchFamily="34" charset="-122"/>
              </a:rPr>
              <a:t>Projects</a:t>
            </a:r>
            <a:r>
              <a:rPr lang="zh-CN" altLang="en-US" sz="2400" dirty="0">
                <a:solidFill>
                  <a:srgbClr val="0033CC"/>
                </a:solidFill>
                <a:latin typeface="微软雅黑" panose="020B0503020204020204" pitchFamily="34" charset="-122"/>
                <a:ea typeface="微软雅黑" panose="020B0503020204020204" pitchFamily="34" charset="-122"/>
              </a:rPr>
              <a:t>面板出现。</a:t>
            </a:r>
          </a:p>
          <a:p>
            <a:pPr marL="0" indent="0">
              <a:buNone/>
            </a:pPr>
            <a:r>
              <a:rPr lang="en-US" altLang="zh-CN" sz="2400" dirty="0">
                <a:solidFill>
                  <a:srgbClr val="0033CC"/>
                </a:solidFill>
                <a:latin typeface="微软雅黑" panose="020B0503020204020204" pitchFamily="34" charset="-122"/>
                <a:ea typeface="微软雅黑" panose="020B0503020204020204" pitchFamily="34" charset="-122"/>
              </a:rPr>
              <a:t>3</a:t>
            </a:r>
            <a:r>
              <a:rPr lang="zh-CN" altLang="en-US" sz="2400" dirty="0">
                <a:solidFill>
                  <a:srgbClr val="0033CC"/>
                </a:solidFill>
                <a:latin typeface="微软雅黑" panose="020B0503020204020204" pitchFamily="34" charset="-122"/>
                <a:ea typeface="微软雅黑" panose="020B0503020204020204" pitchFamily="34" charset="-122"/>
              </a:rPr>
              <a:t>．重新命名项目文件。</a:t>
            </a:r>
          </a:p>
          <a:p>
            <a:pPr marL="0" indent="0">
              <a:buNone/>
            </a:pPr>
            <a:r>
              <a:rPr lang="zh-CN" altLang="en-US" sz="2400" dirty="0">
                <a:solidFill>
                  <a:srgbClr val="0033CC"/>
                </a:solidFill>
                <a:latin typeface="微软雅黑" panose="020B0503020204020204" pitchFamily="34" charset="-122"/>
                <a:ea typeface="微软雅黑" panose="020B0503020204020204" pitchFamily="34" charset="-122"/>
              </a:rPr>
              <a:t>在</a:t>
            </a:r>
            <a:r>
              <a:rPr lang="en-US" altLang="zh-CN" sz="2400" dirty="0">
                <a:solidFill>
                  <a:srgbClr val="0033CC"/>
                </a:solidFill>
                <a:latin typeface="微软雅黑" panose="020B0503020204020204" pitchFamily="34" charset="-122"/>
                <a:ea typeface="微软雅黑" panose="020B0503020204020204" pitchFamily="34" charset="-122"/>
              </a:rPr>
              <a:t>E:</a:t>
            </a:r>
            <a:r>
              <a:rPr lang="zh-CN" altLang="en-US" sz="2400" dirty="0">
                <a:solidFill>
                  <a:srgbClr val="0033CC"/>
                </a:solidFill>
                <a:latin typeface="微软雅黑" panose="020B0503020204020204" pitchFamily="34" charset="-122"/>
                <a:ea typeface="微软雅黑" panose="020B0503020204020204" pitchFamily="34" charset="-122"/>
              </a:rPr>
              <a:t>盘上建立“手机充电器”文件夹</a:t>
            </a:r>
            <a:endParaRPr lang="en-US" altLang="zh-CN" sz="2400" dirty="0">
              <a:solidFill>
                <a:srgbClr val="0033CC"/>
              </a:solidFill>
              <a:latin typeface="微软雅黑" panose="020B0503020204020204" pitchFamily="34" charset="-122"/>
              <a:ea typeface="微软雅黑" panose="020B0503020204020204" pitchFamily="34" charset="-122"/>
            </a:endParaRPr>
          </a:p>
        </p:txBody>
      </p:sp>
      <p:grpSp>
        <p:nvGrpSpPr>
          <p:cNvPr id="9221" name="Group 5"/>
          <p:cNvGrpSpPr>
            <a:grpSpLocks/>
          </p:cNvGrpSpPr>
          <p:nvPr/>
        </p:nvGrpSpPr>
        <p:grpSpPr bwMode="auto">
          <a:xfrm>
            <a:off x="8074483" y="3429794"/>
            <a:ext cx="1541820" cy="2407207"/>
            <a:chOff x="4492" y="3362"/>
            <a:chExt cx="1766" cy="3064"/>
          </a:xfrm>
        </p:grpSpPr>
        <p:sp>
          <p:nvSpPr>
            <p:cNvPr id="13320" name="AutoShape 6"/>
            <p:cNvSpPr>
              <a:spLocks noChangeArrowheads="1"/>
            </p:cNvSpPr>
            <p:nvPr/>
          </p:nvSpPr>
          <p:spPr bwMode="auto">
            <a:xfrm>
              <a:off x="4998" y="3362"/>
              <a:ext cx="1260" cy="468"/>
            </a:xfrm>
            <a:prstGeom prst="wedgeRectCallout">
              <a:avLst>
                <a:gd name="adj1" fmla="val -52065"/>
                <a:gd name="adj2" fmla="val 92523"/>
              </a:avLst>
            </a:prstGeom>
            <a:solidFill>
              <a:srgbClr val="FFFFFF"/>
            </a:solidFill>
            <a:ln w="9525">
              <a:solidFill>
                <a:srgbClr val="000000"/>
              </a:solidFill>
              <a:miter lim="800000"/>
              <a:headEnd/>
              <a:tailEnd/>
            </a:ln>
          </p:spPr>
          <p:txBody>
            <a:bodyPr/>
            <a:lstStyle>
              <a:lvl1pPr>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just" defTabSz="914583" fontAlgn="base">
                <a:spcBef>
                  <a:spcPct val="0"/>
                </a:spcBef>
                <a:spcAft>
                  <a:spcPct val="0"/>
                </a:spcAft>
                <a:buClrTx/>
                <a:buSzTx/>
                <a:buNone/>
              </a:pPr>
              <a:r>
                <a:rPr lang="zh-CN" altLang="en-US" sz="1600" b="1" dirty="0">
                  <a:solidFill>
                    <a:srgbClr val="0033CC"/>
                  </a:solidFill>
                  <a:latin typeface="微软雅黑" panose="020B0503020204020204" pitchFamily="34" charset="-122"/>
                  <a:ea typeface="微软雅黑" panose="020B0503020204020204" pitchFamily="34" charset="-122"/>
                </a:rPr>
                <a:t>工作空间</a:t>
              </a:r>
            </a:p>
          </p:txBody>
        </p:sp>
        <p:sp>
          <p:nvSpPr>
            <p:cNvPr id="13321" name="AutoShape 7"/>
            <p:cNvSpPr>
              <a:spLocks noChangeArrowheads="1"/>
            </p:cNvSpPr>
            <p:nvPr/>
          </p:nvSpPr>
          <p:spPr bwMode="auto">
            <a:xfrm>
              <a:off x="4492" y="4880"/>
              <a:ext cx="1260" cy="468"/>
            </a:xfrm>
            <a:prstGeom prst="wedgeRectCallout">
              <a:avLst>
                <a:gd name="adj1" fmla="val -7935"/>
                <a:gd name="adj2" fmla="val -157907"/>
              </a:avLst>
            </a:prstGeom>
            <a:solidFill>
              <a:srgbClr val="FFFFFF"/>
            </a:solidFill>
            <a:ln w="9525">
              <a:solidFill>
                <a:srgbClr val="000000"/>
              </a:solidFill>
              <a:miter lim="800000"/>
              <a:headEnd/>
              <a:tailEnd/>
            </a:ln>
          </p:spPr>
          <p:txBody>
            <a:bodyPr/>
            <a:lstStyle>
              <a:lvl1pPr>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just" defTabSz="914583" fontAlgn="base">
                <a:spcBef>
                  <a:spcPct val="0"/>
                </a:spcBef>
                <a:spcAft>
                  <a:spcPct val="0"/>
                </a:spcAft>
                <a:buClrTx/>
                <a:buSzTx/>
                <a:buNone/>
              </a:pPr>
              <a:r>
                <a:rPr lang="zh-CN" altLang="en-US" sz="1600" b="1">
                  <a:solidFill>
                    <a:srgbClr val="0033CC"/>
                  </a:solidFill>
                  <a:latin typeface="微软雅黑" panose="020B0503020204020204" pitchFamily="34" charset="-122"/>
                  <a:ea typeface="微软雅黑" panose="020B0503020204020204" pitchFamily="34" charset="-122"/>
                </a:rPr>
                <a:t>项目文件</a:t>
              </a:r>
              <a:endParaRPr lang="zh-CN" altLang="en-US" sz="3601" b="1">
                <a:solidFill>
                  <a:srgbClr val="0033CC"/>
                </a:solidFill>
                <a:latin typeface="微软雅黑" panose="020B0503020204020204" pitchFamily="34" charset="-122"/>
                <a:ea typeface="微软雅黑" panose="020B0503020204020204" pitchFamily="34" charset="-122"/>
              </a:endParaRPr>
            </a:p>
          </p:txBody>
        </p:sp>
        <p:sp>
          <p:nvSpPr>
            <p:cNvPr id="13322" name="AutoShape 8"/>
            <p:cNvSpPr>
              <a:spLocks noChangeArrowheads="1"/>
            </p:cNvSpPr>
            <p:nvPr/>
          </p:nvSpPr>
          <p:spPr bwMode="auto">
            <a:xfrm>
              <a:off x="4787" y="5958"/>
              <a:ext cx="1260" cy="468"/>
            </a:xfrm>
            <a:prstGeom prst="wedgeRectCallout">
              <a:avLst>
                <a:gd name="adj1" fmla="val -50792"/>
                <a:gd name="adj2" fmla="val -118806"/>
              </a:avLst>
            </a:prstGeom>
            <a:solidFill>
              <a:srgbClr val="FFFFFF"/>
            </a:solidFill>
            <a:ln w="9525">
              <a:solidFill>
                <a:srgbClr val="000000"/>
              </a:solidFill>
              <a:miter lim="800000"/>
              <a:headEnd/>
              <a:tailEnd/>
            </a:ln>
          </p:spPr>
          <p:txBody>
            <a:bodyPr/>
            <a:lstStyle>
              <a:lvl1pPr>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just" defTabSz="914583" fontAlgn="base">
                <a:spcBef>
                  <a:spcPct val="0"/>
                </a:spcBef>
                <a:spcAft>
                  <a:spcPct val="0"/>
                </a:spcAft>
                <a:buClrTx/>
                <a:buSzTx/>
                <a:buNone/>
              </a:pPr>
              <a:r>
                <a:rPr lang="zh-CN" altLang="en-US" sz="1600" b="1">
                  <a:solidFill>
                    <a:srgbClr val="0033CC"/>
                  </a:solidFill>
                  <a:latin typeface="微软雅黑" panose="020B0503020204020204" pitchFamily="34" charset="-122"/>
                  <a:ea typeface="微软雅黑" panose="020B0503020204020204" pitchFamily="34" charset="-122"/>
                </a:rPr>
                <a:t>项目文件</a:t>
              </a:r>
              <a:endParaRPr lang="zh-CN" altLang="en-US" sz="3601" b="1">
                <a:solidFill>
                  <a:srgbClr val="0033CC"/>
                </a:solidFill>
                <a:latin typeface="微软雅黑" panose="020B0503020204020204" pitchFamily="34" charset="-122"/>
                <a:ea typeface="微软雅黑" panose="020B0503020204020204" pitchFamily="34" charset="-122"/>
              </a:endParaRPr>
            </a:p>
          </p:txBody>
        </p:sp>
      </p:grpSp>
      <p:sp>
        <p:nvSpPr>
          <p:cNvPr id="13318" name="Text Box 9"/>
          <p:cNvSpPr txBox="1">
            <a:spLocks noChangeArrowheads="1"/>
          </p:cNvSpPr>
          <p:nvPr/>
        </p:nvSpPr>
        <p:spPr bwMode="auto">
          <a:xfrm>
            <a:off x="2045350" y="4660392"/>
            <a:ext cx="3190025" cy="36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defTabSz="914583" fontAlgn="base">
              <a:spcBef>
                <a:spcPct val="0"/>
              </a:spcBef>
              <a:spcAft>
                <a:spcPct val="0"/>
              </a:spcAft>
              <a:buClrTx/>
              <a:buSzTx/>
              <a:buNone/>
            </a:pPr>
            <a:endParaRPr lang="zh-CN" altLang="zh-CN" sz="1800">
              <a:solidFill>
                <a:srgbClr val="0033CC"/>
              </a:solidFill>
              <a:latin typeface="微软雅黑" panose="020B0503020204020204" pitchFamily="34" charset="-122"/>
              <a:ea typeface="微软雅黑" panose="020B0503020204020204" pitchFamily="34" charset="-122"/>
            </a:endParaRPr>
          </a:p>
        </p:txBody>
      </p:sp>
      <p:sp>
        <p:nvSpPr>
          <p:cNvPr id="9223" name="Text Box 10"/>
          <p:cNvSpPr txBox="1">
            <a:spLocks noChangeArrowheads="1"/>
          </p:cNvSpPr>
          <p:nvPr/>
        </p:nvSpPr>
        <p:spPr bwMode="auto">
          <a:xfrm>
            <a:off x="1751052" y="3504962"/>
            <a:ext cx="4752487" cy="2677656"/>
          </a:xfrm>
          <a:prstGeom prst="rect">
            <a:avLst/>
          </a:prstGeom>
          <a:extLst/>
        </p:spPr>
        <p:txBody>
          <a:bodyPr/>
          <a:lstStyle>
            <a:lvl1pPr indent="0">
              <a:spcBef>
                <a:spcPct val="20000"/>
              </a:spcBef>
              <a:buFont typeface="Arial" pitchFamily="34" charset="0"/>
              <a:buNone/>
              <a:defRPr>
                <a:solidFill>
                  <a:schemeClr val="accent1"/>
                </a:solidFill>
                <a:latin typeface="微软雅黑" panose="020B0503020204020204" pitchFamily="34" charset="-122"/>
                <a:ea typeface="微软雅黑" panose="020B0503020204020204" pitchFamily="34" charset="-122"/>
              </a:defRPr>
            </a:lvl1pPr>
            <a:lvl2pPr marL="990947" indent="-381133">
              <a:spcBef>
                <a:spcPct val="20000"/>
              </a:spcBef>
              <a:buFont typeface="Arial" pitchFamily="34" charset="0"/>
              <a:buChar char="–"/>
              <a:defRPr sz="3700"/>
            </a:lvl2pPr>
            <a:lvl3pPr marL="1524533" indent="-304907">
              <a:spcBef>
                <a:spcPct val="20000"/>
              </a:spcBef>
              <a:buFont typeface="Arial" pitchFamily="34" charset="0"/>
              <a:buChar char="•"/>
              <a:defRPr sz="3200"/>
            </a:lvl3pPr>
            <a:lvl4pPr marL="2134347" indent="-304907">
              <a:spcBef>
                <a:spcPct val="20000"/>
              </a:spcBef>
              <a:buFont typeface="Arial" pitchFamily="34" charset="0"/>
              <a:buChar char="–"/>
              <a:defRPr sz="2700"/>
            </a:lvl4pPr>
            <a:lvl5pPr marL="2744160" indent="-304907">
              <a:spcBef>
                <a:spcPct val="20000"/>
              </a:spcBef>
              <a:buFont typeface="Arial" pitchFamily="34" charset="0"/>
              <a:buChar char="»"/>
              <a:defRPr sz="2700"/>
            </a:lvl5pPr>
            <a:lvl6pPr marL="3353973" indent="-304907">
              <a:spcBef>
                <a:spcPct val="20000"/>
              </a:spcBef>
              <a:buFont typeface="Arial" pitchFamily="34" charset="0"/>
              <a:buChar char="•"/>
              <a:defRPr sz="2700"/>
            </a:lvl6pPr>
            <a:lvl7pPr marL="3963787" indent="-304907">
              <a:spcBef>
                <a:spcPct val="20000"/>
              </a:spcBef>
              <a:buFont typeface="Arial" pitchFamily="34" charset="0"/>
              <a:buChar char="•"/>
              <a:defRPr sz="2700"/>
            </a:lvl7pPr>
            <a:lvl8pPr marL="4573600" indent="-304907">
              <a:spcBef>
                <a:spcPct val="20000"/>
              </a:spcBef>
              <a:buFont typeface="Arial" pitchFamily="34" charset="0"/>
              <a:buChar char="•"/>
              <a:defRPr sz="2700"/>
            </a:lvl8pPr>
            <a:lvl9pPr marL="5183414" indent="-304907">
              <a:spcBef>
                <a:spcPct val="20000"/>
              </a:spcBef>
              <a:buFont typeface="Arial" pitchFamily="34" charset="0"/>
              <a:buChar char="•"/>
              <a:defRPr sz="2700"/>
            </a:lvl9pPr>
          </a:lstStyle>
          <a:p>
            <a:r>
              <a:rPr lang="zh-CN" altLang="en-US" dirty="0">
                <a:solidFill>
                  <a:srgbClr val="0033CC"/>
                </a:solidFill>
              </a:rPr>
              <a:t>通过选择</a:t>
            </a:r>
            <a:r>
              <a:rPr lang="en-US" altLang="zh-CN" dirty="0">
                <a:solidFill>
                  <a:srgbClr val="0033CC"/>
                </a:solidFill>
              </a:rPr>
              <a:t>File →Save Project As</a:t>
            </a:r>
            <a:r>
              <a:rPr lang="zh-CN" altLang="en-US" dirty="0">
                <a:solidFill>
                  <a:srgbClr val="0033CC"/>
                </a:solidFill>
              </a:rPr>
              <a:t>来将新项目重命名（扩展名为</a:t>
            </a:r>
            <a:r>
              <a:rPr lang="en-US" altLang="zh-CN" dirty="0">
                <a:solidFill>
                  <a:srgbClr val="0033CC"/>
                </a:solidFill>
              </a:rPr>
              <a:t>.</a:t>
            </a:r>
            <a:r>
              <a:rPr lang="en-US" altLang="zh-CN" dirty="0" err="1">
                <a:solidFill>
                  <a:srgbClr val="0033CC"/>
                </a:solidFill>
              </a:rPr>
              <a:t>PrjPCB</a:t>
            </a:r>
            <a:r>
              <a:rPr lang="zh-CN" altLang="en-US" dirty="0">
                <a:solidFill>
                  <a:srgbClr val="0033CC"/>
                </a:solidFill>
              </a:rPr>
              <a:t>）。指定把这个项目保存在设计者硬盘上的“手机充电器”文件夹的位置，在文件名栏里键入文件名</a:t>
            </a:r>
            <a:r>
              <a:rPr lang="en-US" altLang="zh-CN" dirty="0">
                <a:solidFill>
                  <a:srgbClr val="0033CC"/>
                </a:solidFill>
              </a:rPr>
              <a:t>:</a:t>
            </a:r>
            <a:r>
              <a:rPr lang="zh-CN" altLang="en-US" dirty="0">
                <a:solidFill>
                  <a:srgbClr val="0033CC"/>
                </a:solidFill>
              </a:rPr>
              <a:t>手机充电器</a:t>
            </a:r>
            <a:r>
              <a:rPr lang="en-US" altLang="zh-CN" dirty="0">
                <a:solidFill>
                  <a:srgbClr val="0033CC"/>
                </a:solidFill>
              </a:rPr>
              <a:t>.</a:t>
            </a:r>
            <a:r>
              <a:rPr lang="en-US" altLang="zh-CN" dirty="0" err="1">
                <a:solidFill>
                  <a:srgbClr val="0033CC"/>
                </a:solidFill>
              </a:rPr>
              <a:t>PrjPCB</a:t>
            </a:r>
            <a:r>
              <a:rPr lang="zh-CN" altLang="en-US" dirty="0">
                <a:solidFill>
                  <a:srgbClr val="0033CC"/>
                </a:solidFill>
              </a:rPr>
              <a:t>并单击保存按钮。 </a:t>
            </a:r>
          </a:p>
        </p:txBody>
      </p:sp>
    </p:spTree>
    <p:extLst>
      <p:ext uri="{BB962C8B-B14F-4D97-AF65-F5344CB8AC3E}">
        <p14:creationId xmlns:p14="http://schemas.microsoft.com/office/powerpoint/2010/main" val="245411890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922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9219">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219">
                                            <p:txEl>
                                              <p:pRg st="3" end="3"/>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2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PowerPoint 演示文稿"/>
  <p:tag name="ISPRING_RESOURCE_PATHS_HASH_PRESENTER" val="af3f2d575d923f6e4ff64f325e7b41567660d7"/>
</p:tagLst>
</file>

<file path=ppt/theme/theme1.xml><?xml version="1.0" encoding="utf-8"?>
<a:theme xmlns:a="http://schemas.openxmlformats.org/drawingml/2006/main" name="Office 主题​​">
  <a:themeElements>
    <a:clrScheme name="自定义 107">
      <a:dk1>
        <a:sysClr val="windowText" lastClr="000000"/>
      </a:dk1>
      <a:lt1>
        <a:sysClr val="window" lastClr="FFFFFF"/>
      </a:lt1>
      <a:dk2>
        <a:srgbClr val="1F497D"/>
      </a:dk2>
      <a:lt2>
        <a:srgbClr val="EEECE1"/>
      </a:lt2>
      <a:accent1>
        <a:srgbClr val="0070C0"/>
      </a:accent1>
      <a:accent2>
        <a:srgbClr val="FFC000"/>
      </a:accent2>
      <a:accent3>
        <a:srgbClr val="BFBFBF"/>
      </a:accent3>
      <a:accent4>
        <a:srgbClr val="BFBFBF"/>
      </a:accent4>
      <a:accent5>
        <a:srgbClr val="BFBFBF"/>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themeOverride>
</file>

<file path=docProps/app.xml><?xml version="1.0" encoding="utf-8"?>
<Properties xmlns="http://schemas.openxmlformats.org/officeDocument/2006/extended-properties" xmlns:vt="http://schemas.openxmlformats.org/officeDocument/2006/docPropsVTypes">
  <TotalTime>1190</TotalTime>
  <Words>3644</Words>
  <Application>Microsoft Office PowerPoint</Application>
  <PresentationFormat>自定义</PresentationFormat>
  <Paragraphs>204</Paragraphs>
  <Slides>51</Slides>
  <Notes>9</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51</vt:i4>
      </vt:variant>
    </vt:vector>
  </HeadingPairs>
  <TitlesOfParts>
    <vt:vector size="62" baseType="lpstr">
      <vt:lpstr>Arial Unicode MS</vt:lpstr>
      <vt:lpstr>黑体</vt:lpstr>
      <vt:lpstr>华文中宋</vt:lpstr>
      <vt:lpstr>宋体</vt:lpstr>
      <vt:lpstr>微软雅黑</vt:lpstr>
      <vt:lpstr>Arial</vt:lpstr>
      <vt:lpstr>Arial Narrow</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2.1项目及工作空间介绍</vt:lpstr>
      <vt:lpstr>PowerPoint 演示文稿</vt:lpstr>
      <vt:lpstr>2.2创建一个新项目</vt:lpstr>
      <vt:lpstr>2.3创建一个新的原理图图纸</vt:lpstr>
      <vt:lpstr>PowerPoint 演示文稿</vt:lpstr>
      <vt:lpstr>3.进行一般的原理图参数设置</vt:lpstr>
      <vt:lpstr>PowerPoint 演示文稿</vt:lpstr>
      <vt:lpstr>PowerPoint 演示文稿</vt:lpstr>
      <vt:lpstr>2.4绘制原理图</vt:lpstr>
      <vt:lpstr>PowerPoint 演示文稿</vt:lpstr>
      <vt:lpstr>PowerPoint 演示文稿</vt:lpstr>
      <vt:lpstr>2.4.1在原理图中放置元件</vt:lpstr>
      <vt:lpstr> </vt:lpstr>
      <vt:lpstr>PowerPoint 演示文稿</vt:lpstr>
      <vt:lpstr>PowerPoint 演示文稿</vt:lpstr>
      <vt:lpstr>PowerPoint 演示文稿</vt:lpstr>
      <vt:lpstr>PowerPoint 演示文稿</vt:lpstr>
      <vt:lpstr>2.放置整流桥（bridge1）</vt:lpstr>
      <vt:lpstr>3.放置电阻丝（fuse）</vt:lpstr>
      <vt:lpstr>4.放置变压器（trans）</vt:lpstr>
      <vt:lpstr>5.放置三端稳压集成电路（MC7805CT）</vt:lpstr>
      <vt:lpstr>5.放置三端稳压集成电路（MC7805CT）</vt:lpstr>
      <vt:lpstr>PowerPoint 演示文稿</vt:lpstr>
      <vt:lpstr>PowerPoint 演示文稿</vt:lpstr>
      <vt:lpstr>（5）单击Search按钮开始查找。搜索启动后，搜索结果如图1-45所示</vt:lpstr>
      <vt:lpstr>PowerPoint 演示文稿</vt:lpstr>
      <vt:lpstr>PowerPoint 演示文稿</vt:lpstr>
      <vt:lpstr>6.连接器（connector）P1和P2</vt:lpstr>
      <vt:lpstr>6.连接器（connector）P1和P2</vt:lpstr>
      <vt:lpstr>PowerPoint 演示文稿</vt:lpstr>
      <vt:lpstr>2.4.2连接电路 </vt:lpstr>
      <vt:lpstr>PowerPoint 演示文稿</vt:lpstr>
      <vt:lpstr>PowerPoint 演示文稿</vt:lpstr>
      <vt:lpstr>如果电路图有某处画错了，需要删除，方法如下：</vt:lpstr>
      <vt:lpstr>2.5编译项目 </vt:lpstr>
      <vt:lpstr>PowerPoint 演示文稿</vt:lpstr>
      <vt:lpstr>项目编译完后，在“Navigator”面板中将列出所有对象的连接关系。（如图1-50所示）</vt:lpstr>
      <vt:lpstr>现在故意在电路中引入一个错误，并重新编译一次项目： </vt:lpstr>
      <vt:lpstr>PowerPoint 演示文稿</vt:lpstr>
      <vt:lpstr>PowerPoint 演示文稿</vt:lpstr>
      <vt:lpstr>小结:任务1-2 手机充电器电路原理图的绘制 </vt:lpstr>
      <vt:lpstr>作业</vt:lpstr>
      <vt:lpstr>上机题2:A4图纸绘制振荡器和积分器电路</vt:lpstr>
      <vt:lpstr>课后练习:A4图纸绘制接触式防盗报警电路</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Windows 用户</cp:lastModifiedBy>
  <cp:revision>165</cp:revision>
  <dcterms:created xsi:type="dcterms:W3CDTF">2014-08-23T07:50:08Z</dcterms:created>
  <dcterms:modified xsi:type="dcterms:W3CDTF">2023-11-30T08:36:18Z</dcterms:modified>
</cp:coreProperties>
</file>