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42" r:id="rId2"/>
    <p:sldId id="616" r:id="rId3"/>
    <p:sldId id="564" r:id="rId4"/>
    <p:sldId id="576" r:id="rId5"/>
    <p:sldId id="566" r:id="rId6"/>
    <p:sldId id="567" r:id="rId7"/>
    <p:sldId id="568" r:id="rId8"/>
    <p:sldId id="569" r:id="rId9"/>
    <p:sldId id="587" r:id="rId10"/>
    <p:sldId id="617" r:id="rId11"/>
    <p:sldId id="570" r:id="rId12"/>
    <p:sldId id="588" r:id="rId13"/>
    <p:sldId id="571" r:id="rId14"/>
    <p:sldId id="572" r:id="rId15"/>
    <p:sldId id="534" r:id="rId16"/>
    <p:sldId id="535" r:id="rId17"/>
    <p:sldId id="536" r:id="rId18"/>
    <p:sldId id="537" r:id="rId19"/>
    <p:sldId id="538" r:id="rId20"/>
    <p:sldId id="578" r:id="rId21"/>
    <p:sldId id="539" r:id="rId22"/>
    <p:sldId id="611" r:id="rId23"/>
    <p:sldId id="541" r:id="rId24"/>
    <p:sldId id="542" r:id="rId25"/>
    <p:sldId id="543" r:id="rId26"/>
    <p:sldId id="577" r:id="rId27"/>
    <p:sldId id="544" r:id="rId28"/>
    <p:sldId id="545" r:id="rId29"/>
    <p:sldId id="546" r:id="rId30"/>
    <p:sldId id="547" r:id="rId31"/>
    <p:sldId id="618" r:id="rId32"/>
    <p:sldId id="548" r:id="rId33"/>
    <p:sldId id="549" r:id="rId34"/>
    <p:sldId id="550" r:id="rId35"/>
    <p:sldId id="551" r:id="rId36"/>
    <p:sldId id="552" r:id="rId37"/>
    <p:sldId id="553" r:id="rId38"/>
    <p:sldId id="554" r:id="rId39"/>
    <p:sldId id="555" r:id="rId40"/>
    <p:sldId id="589" r:id="rId41"/>
    <p:sldId id="556" r:id="rId42"/>
    <p:sldId id="557" r:id="rId43"/>
    <p:sldId id="558" r:id="rId44"/>
    <p:sldId id="559" r:id="rId45"/>
    <p:sldId id="619" r:id="rId46"/>
    <p:sldId id="623" r:id="rId47"/>
    <p:sldId id="624" r:id="rId48"/>
    <p:sldId id="590" r:id="rId49"/>
    <p:sldId id="594" r:id="rId50"/>
    <p:sldId id="595" r:id="rId51"/>
    <p:sldId id="596" r:id="rId52"/>
    <p:sldId id="597" r:id="rId53"/>
    <p:sldId id="598" r:id="rId54"/>
    <p:sldId id="599" r:id="rId55"/>
    <p:sldId id="600" r:id="rId56"/>
    <p:sldId id="601" r:id="rId57"/>
    <p:sldId id="602" r:id="rId58"/>
    <p:sldId id="603" r:id="rId59"/>
    <p:sldId id="625" r:id="rId60"/>
    <p:sldId id="626" r:id="rId61"/>
    <p:sldId id="615" r:id="rId62"/>
    <p:sldId id="372" r:id="rId63"/>
  </p:sldIdLst>
  <p:sldSz cx="12198350" cy="6859588"/>
  <p:notesSz cx="6858000" cy="9144000"/>
  <p:custDataLst>
    <p:tags r:id="rId65"/>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AFAFA"/>
    <a:srgbClr val="FFC91D"/>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E2189E-8B1C-42CD-90FF-E711069731A3}" type="doc">
      <dgm:prSet loTypeId="urn:microsoft.com/office/officeart/2005/8/layout/list1" loCatId="list" qsTypeId="urn:microsoft.com/office/officeart/2005/8/quickstyle/3d1" qsCatId="3D" csTypeId="urn:microsoft.com/office/officeart/2005/8/colors/accent1_2" csCatId="accent1" phldr="1"/>
      <dgm:spPr/>
      <dgm:t>
        <a:bodyPr/>
        <a:lstStyle/>
        <a:p>
          <a:endParaRPr lang="zh-CN" altLang="en-US"/>
        </a:p>
      </dgm:t>
    </dgm:pt>
    <dgm:pt modelId="{90FFC384-132D-411E-B55A-ECDC157253F6}">
      <dgm:prSet/>
      <dgm:spPr/>
      <dgm:t>
        <a:bodyPr/>
        <a:lstStyle/>
        <a:p>
          <a:pPr rtl="0"/>
          <a:r>
            <a:rPr lang="zh-CN" b="1" smtClean="0"/>
            <a:t>知识目标</a:t>
          </a:r>
          <a:endParaRPr lang="zh-CN"/>
        </a:p>
      </dgm:t>
    </dgm:pt>
    <dgm:pt modelId="{FF2BF43D-E015-4CCE-BE66-EC1817BD7651}" type="parTrans" cxnId="{64580C19-6D95-4ED7-9771-15AA29E2DB4A}">
      <dgm:prSet/>
      <dgm:spPr/>
      <dgm:t>
        <a:bodyPr/>
        <a:lstStyle/>
        <a:p>
          <a:endParaRPr lang="zh-CN" altLang="en-US"/>
        </a:p>
      </dgm:t>
    </dgm:pt>
    <dgm:pt modelId="{D40E271A-7094-4831-BCA7-12283634520D}" type="sibTrans" cxnId="{64580C19-6D95-4ED7-9771-15AA29E2DB4A}">
      <dgm:prSet/>
      <dgm:spPr/>
      <dgm:t>
        <a:bodyPr/>
        <a:lstStyle/>
        <a:p>
          <a:endParaRPr lang="zh-CN" altLang="en-US"/>
        </a:p>
      </dgm:t>
    </dgm:pt>
    <dgm:pt modelId="{A9679330-4932-4260-B14B-0B03B6B16B83}">
      <dgm:prSet/>
      <dgm:spPr/>
      <dgm:t>
        <a:bodyPr/>
        <a:lstStyle/>
        <a:p>
          <a:pPr rtl="0"/>
          <a:r>
            <a:rPr lang="zh-CN" dirty="0" smtClean="0"/>
            <a:t>了解层次原理图、模块、父图（方块图）、子图的含义。 </a:t>
          </a:r>
          <a:endParaRPr lang="zh-CN" dirty="0"/>
        </a:p>
      </dgm:t>
    </dgm:pt>
    <dgm:pt modelId="{3ED58986-E586-4ACC-AFA7-C0D95A946819}" type="parTrans" cxnId="{3198C852-37BC-40F2-86F9-0FB292C5AF56}">
      <dgm:prSet/>
      <dgm:spPr/>
      <dgm:t>
        <a:bodyPr/>
        <a:lstStyle/>
        <a:p>
          <a:endParaRPr lang="zh-CN" altLang="en-US"/>
        </a:p>
      </dgm:t>
    </dgm:pt>
    <dgm:pt modelId="{44C56D5B-A373-44C8-9B76-C81620EC972C}" type="sibTrans" cxnId="{3198C852-37BC-40F2-86F9-0FB292C5AF56}">
      <dgm:prSet/>
      <dgm:spPr/>
      <dgm:t>
        <a:bodyPr/>
        <a:lstStyle/>
        <a:p>
          <a:endParaRPr lang="zh-CN" altLang="en-US"/>
        </a:p>
      </dgm:t>
    </dgm:pt>
    <dgm:pt modelId="{86782FF7-4990-4852-98F7-8F96E064003E}">
      <dgm:prSet/>
      <dgm:spPr/>
      <dgm:t>
        <a:bodyPr/>
        <a:lstStyle/>
        <a:p>
          <a:pPr rtl="0"/>
          <a:r>
            <a:rPr lang="zh-CN" dirty="0" smtClean="0"/>
            <a:t>掌握“自上而下”和“自下而上”这两种层次电路设计方法。</a:t>
          </a:r>
          <a:endParaRPr lang="zh-CN" dirty="0"/>
        </a:p>
      </dgm:t>
    </dgm:pt>
    <dgm:pt modelId="{7E6D2BDD-82D5-4D92-8FB3-E6860EDB68A0}" type="parTrans" cxnId="{DA25482F-D66B-4D27-9477-69D25F12BB70}">
      <dgm:prSet/>
      <dgm:spPr/>
      <dgm:t>
        <a:bodyPr/>
        <a:lstStyle/>
        <a:p>
          <a:endParaRPr lang="zh-CN" altLang="en-US"/>
        </a:p>
      </dgm:t>
    </dgm:pt>
    <dgm:pt modelId="{7BBCCAA5-A7AE-4162-AFDD-41F081D10479}" type="sibTrans" cxnId="{DA25482F-D66B-4D27-9477-69D25F12BB70}">
      <dgm:prSet/>
      <dgm:spPr/>
      <dgm:t>
        <a:bodyPr/>
        <a:lstStyle/>
        <a:p>
          <a:endParaRPr lang="zh-CN" altLang="en-US"/>
        </a:p>
      </dgm:t>
    </dgm:pt>
    <dgm:pt modelId="{800DB727-53ED-4784-BA2F-DA831A9BD4A0}">
      <dgm:prSet/>
      <dgm:spPr/>
      <dgm:t>
        <a:bodyPr/>
        <a:lstStyle/>
        <a:p>
          <a:pPr rtl="0"/>
          <a:r>
            <a:rPr lang="zh-CN" b="1" dirty="0" smtClean="0"/>
            <a:t>能力目标</a:t>
          </a:r>
          <a:endParaRPr lang="zh-CN" dirty="0"/>
        </a:p>
      </dgm:t>
    </dgm:pt>
    <dgm:pt modelId="{DD65BEBE-625F-4CF9-85FC-A19D4DF7923B}" type="parTrans" cxnId="{E41B62A6-44FF-4B2E-B288-274F0A3E0767}">
      <dgm:prSet/>
      <dgm:spPr/>
      <dgm:t>
        <a:bodyPr/>
        <a:lstStyle/>
        <a:p>
          <a:endParaRPr lang="zh-CN" altLang="en-US"/>
        </a:p>
      </dgm:t>
    </dgm:pt>
    <dgm:pt modelId="{C013823D-7147-4236-959B-8FC7025B9BEB}" type="sibTrans" cxnId="{E41B62A6-44FF-4B2E-B288-274F0A3E0767}">
      <dgm:prSet/>
      <dgm:spPr/>
      <dgm:t>
        <a:bodyPr/>
        <a:lstStyle/>
        <a:p>
          <a:endParaRPr lang="zh-CN" altLang="en-US"/>
        </a:p>
      </dgm:t>
    </dgm:pt>
    <dgm:pt modelId="{DF787886-001E-4ABF-9F9F-0EBE3D12C63C}">
      <dgm:prSet/>
      <dgm:spPr/>
      <dgm:t>
        <a:bodyPr/>
        <a:lstStyle/>
        <a:p>
          <a:pPr rtl="0"/>
          <a:r>
            <a:rPr lang="zh-CN" dirty="0" smtClean="0"/>
            <a:t>能够进行自上而下的数码抢答电路的原理图设计。</a:t>
          </a:r>
          <a:endParaRPr lang="zh-CN" dirty="0"/>
        </a:p>
      </dgm:t>
    </dgm:pt>
    <dgm:pt modelId="{6B8C7660-8A40-48A9-9607-6227340C328C}" type="parTrans" cxnId="{BA4E6158-A7B6-4414-9AF5-EEF431982F61}">
      <dgm:prSet/>
      <dgm:spPr/>
      <dgm:t>
        <a:bodyPr/>
        <a:lstStyle/>
        <a:p>
          <a:endParaRPr lang="zh-CN" altLang="en-US"/>
        </a:p>
      </dgm:t>
    </dgm:pt>
    <dgm:pt modelId="{A4E06283-2892-4C22-A185-884B98014345}" type="sibTrans" cxnId="{BA4E6158-A7B6-4414-9AF5-EEF431982F61}">
      <dgm:prSet/>
      <dgm:spPr/>
      <dgm:t>
        <a:bodyPr/>
        <a:lstStyle/>
        <a:p>
          <a:endParaRPr lang="zh-CN" altLang="en-US"/>
        </a:p>
      </dgm:t>
    </dgm:pt>
    <dgm:pt modelId="{73D3FDB3-B8A1-4E51-B919-00F5D084AB4B}">
      <dgm:prSet/>
      <dgm:spPr/>
      <dgm:t>
        <a:bodyPr/>
        <a:lstStyle/>
        <a:p>
          <a:pPr rtl="0"/>
          <a:r>
            <a:rPr lang="zh-CN" dirty="0" smtClean="0"/>
            <a:t>能够进行自下而上的数码抢答电路的原理图设计。</a:t>
          </a:r>
          <a:endParaRPr lang="zh-CN" dirty="0"/>
        </a:p>
      </dgm:t>
    </dgm:pt>
    <dgm:pt modelId="{7B8090DD-F023-4E0D-8BAE-2691CE0C9849}" type="parTrans" cxnId="{89063F0F-B229-4EE4-B9EB-CD243D41AFA9}">
      <dgm:prSet/>
      <dgm:spPr/>
      <dgm:t>
        <a:bodyPr/>
        <a:lstStyle/>
        <a:p>
          <a:endParaRPr lang="zh-CN" altLang="en-US"/>
        </a:p>
      </dgm:t>
    </dgm:pt>
    <dgm:pt modelId="{0F2678A8-F83B-4539-BE1B-3BA2839EF659}" type="sibTrans" cxnId="{89063F0F-B229-4EE4-B9EB-CD243D41AFA9}">
      <dgm:prSet/>
      <dgm:spPr/>
      <dgm:t>
        <a:bodyPr/>
        <a:lstStyle/>
        <a:p>
          <a:endParaRPr lang="zh-CN" altLang="en-US"/>
        </a:p>
      </dgm:t>
    </dgm:pt>
    <dgm:pt modelId="{78335C63-F07C-4212-BDE7-EC5DF7A8D1A7}">
      <dgm:prSet/>
      <dgm:spPr/>
      <dgm:t>
        <a:bodyPr/>
        <a:lstStyle/>
        <a:p>
          <a:pPr rtl="0"/>
          <a:r>
            <a:rPr lang="zh-CN" b="1" dirty="0" smtClean="0"/>
            <a:t>素质目标</a:t>
          </a:r>
          <a:endParaRPr lang="zh-CN" dirty="0"/>
        </a:p>
      </dgm:t>
    </dgm:pt>
    <dgm:pt modelId="{AAAE1685-BEA9-4554-8012-8748A9DC1142}" type="parTrans" cxnId="{B22FC79F-9693-4047-898E-FEAADD647AF6}">
      <dgm:prSet/>
      <dgm:spPr/>
      <dgm:t>
        <a:bodyPr/>
        <a:lstStyle/>
        <a:p>
          <a:endParaRPr lang="zh-CN" altLang="en-US"/>
        </a:p>
      </dgm:t>
    </dgm:pt>
    <dgm:pt modelId="{345E2A76-FD3C-4994-99E5-5FD387E498A4}" type="sibTrans" cxnId="{B22FC79F-9693-4047-898E-FEAADD647AF6}">
      <dgm:prSet/>
      <dgm:spPr/>
      <dgm:t>
        <a:bodyPr/>
        <a:lstStyle/>
        <a:p>
          <a:endParaRPr lang="zh-CN" altLang="en-US"/>
        </a:p>
      </dgm:t>
    </dgm:pt>
    <dgm:pt modelId="{5EDF2400-C7C4-41F2-A2DE-725FF67B51A8}">
      <dgm:prSet/>
      <dgm:spPr/>
      <dgm:t>
        <a:bodyPr/>
        <a:lstStyle/>
        <a:p>
          <a:pPr rtl="0"/>
          <a:r>
            <a:rPr lang="zh-CN" altLang="en-US" dirty="0" smtClean="0"/>
            <a:t>培养</a:t>
          </a:r>
          <a:r>
            <a:rPr lang="zh-CN" dirty="0" smtClean="0"/>
            <a:t>较强</a:t>
          </a:r>
          <a:r>
            <a:rPr lang="zh-CN" dirty="0" smtClean="0"/>
            <a:t>的团队意识。</a:t>
          </a:r>
          <a:endParaRPr lang="zh-CN" dirty="0"/>
        </a:p>
      </dgm:t>
    </dgm:pt>
    <dgm:pt modelId="{4304A1DE-E816-4C6B-8E84-E04C960567D5}" type="parTrans" cxnId="{8857B35C-9B02-436B-86FB-E15A02532C3D}">
      <dgm:prSet/>
      <dgm:spPr/>
      <dgm:t>
        <a:bodyPr/>
        <a:lstStyle/>
        <a:p>
          <a:endParaRPr lang="zh-CN" altLang="en-US"/>
        </a:p>
      </dgm:t>
    </dgm:pt>
    <dgm:pt modelId="{BE5EB7D6-F29D-4696-AD21-604E8695EA60}" type="sibTrans" cxnId="{8857B35C-9B02-436B-86FB-E15A02532C3D}">
      <dgm:prSet/>
      <dgm:spPr/>
      <dgm:t>
        <a:bodyPr/>
        <a:lstStyle/>
        <a:p>
          <a:endParaRPr lang="zh-CN" altLang="en-US"/>
        </a:p>
      </dgm:t>
    </dgm:pt>
    <dgm:pt modelId="{773A787A-4316-48F7-9794-383CC14ABA1C}">
      <dgm:prSet/>
      <dgm:spPr/>
      <dgm:t>
        <a:bodyPr/>
        <a:lstStyle/>
        <a:p>
          <a:r>
            <a:rPr lang="zh-CN" altLang="en-US" dirty="0" smtClean="0"/>
            <a:t>培养</a:t>
          </a:r>
          <a:r>
            <a:rPr lang="zh-CN" dirty="0" smtClean="0"/>
            <a:t>良好</a:t>
          </a:r>
          <a:r>
            <a:rPr lang="zh-CN" dirty="0" smtClean="0"/>
            <a:t>的沟通协作能力。</a:t>
          </a:r>
          <a:endParaRPr lang="zh-CN" dirty="0"/>
        </a:p>
      </dgm:t>
    </dgm:pt>
    <dgm:pt modelId="{9970AD52-C20F-42B8-86C0-6B7B038FF63B}" type="parTrans" cxnId="{71BC5FAE-650C-4A45-AA48-C6C480AE826A}">
      <dgm:prSet/>
      <dgm:spPr/>
      <dgm:t>
        <a:bodyPr/>
        <a:lstStyle/>
        <a:p>
          <a:endParaRPr lang="zh-CN" altLang="en-US"/>
        </a:p>
      </dgm:t>
    </dgm:pt>
    <dgm:pt modelId="{414F61BE-35AE-4801-AC68-09A1F7E0D7B2}" type="sibTrans" cxnId="{71BC5FAE-650C-4A45-AA48-C6C480AE826A}">
      <dgm:prSet/>
      <dgm:spPr/>
      <dgm:t>
        <a:bodyPr/>
        <a:lstStyle/>
        <a:p>
          <a:endParaRPr lang="zh-CN" altLang="en-US"/>
        </a:p>
      </dgm:t>
    </dgm:pt>
    <dgm:pt modelId="{EB62AD17-0BE2-430A-A84E-1A76592ECC28}" type="pres">
      <dgm:prSet presAssocID="{F4E2189E-8B1C-42CD-90FF-E711069731A3}" presName="linear" presStyleCnt="0">
        <dgm:presLayoutVars>
          <dgm:dir/>
          <dgm:animLvl val="lvl"/>
          <dgm:resizeHandles val="exact"/>
        </dgm:presLayoutVars>
      </dgm:prSet>
      <dgm:spPr/>
      <dgm:t>
        <a:bodyPr/>
        <a:lstStyle/>
        <a:p>
          <a:endParaRPr lang="zh-CN" altLang="en-US"/>
        </a:p>
      </dgm:t>
    </dgm:pt>
    <dgm:pt modelId="{27D1AFB8-CB69-4ABE-ACB7-F92A76B58DF6}" type="pres">
      <dgm:prSet presAssocID="{90FFC384-132D-411E-B55A-ECDC157253F6}" presName="parentLin" presStyleCnt="0"/>
      <dgm:spPr/>
    </dgm:pt>
    <dgm:pt modelId="{3A9D6399-5883-4A0D-BE23-CCFE56C7699A}" type="pres">
      <dgm:prSet presAssocID="{90FFC384-132D-411E-B55A-ECDC157253F6}" presName="parentLeftMargin" presStyleLbl="node1" presStyleIdx="0" presStyleCnt="3"/>
      <dgm:spPr/>
      <dgm:t>
        <a:bodyPr/>
        <a:lstStyle/>
        <a:p>
          <a:endParaRPr lang="zh-CN" altLang="en-US"/>
        </a:p>
      </dgm:t>
    </dgm:pt>
    <dgm:pt modelId="{A9FFAB11-4D31-4807-AB23-5E3D282407E6}" type="pres">
      <dgm:prSet presAssocID="{90FFC384-132D-411E-B55A-ECDC157253F6}" presName="parentText" presStyleLbl="node1" presStyleIdx="0" presStyleCnt="3">
        <dgm:presLayoutVars>
          <dgm:chMax val="0"/>
          <dgm:bulletEnabled val="1"/>
        </dgm:presLayoutVars>
      </dgm:prSet>
      <dgm:spPr/>
      <dgm:t>
        <a:bodyPr/>
        <a:lstStyle/>
        <a:p>
          <a:endParaRPr lang="zh-CN" altLang="en-US"/>
        </a:p>
      </dgm:t>
    </dgm:pt>
    <dgm:pt modelId="{6A79CBB7-D0C5-44F1-9B13-BEEDA86D12BD}" type="pres">
      <dgm:prSet presAssocID="{90FFC384-132D-411E-B55A-ECDC157253F6}" presName="negativeSpace" presStyleCnt="0"/>
      <dgm:spPr/>
    </dgm:pt>
    <dgm:pt modelId="{0D9E0B9A-E5FC-4E46-B672-2452DB8A5530}" type="pres">
      <dgm:prSet presAssocID="{90FFC384-132D-411E-B55A-ECDC157253F6}" presName="childText" presStyleLbl="conFgAcc1" presStyleIdx="0" presStyleCnt="3">
        <dgm:presLayoutVars>
          <dgm:bulletEnabled val="1"/>
        </dgm:presLayoutVars>
      </dgm:prSet>
      <dgm:spPr/>
      <dgm:t>
        <a:bodyPr/>
        <a:lstStyle/>
        <a:p>
          <a:endParaRPr lang="zh-CN" altLang="en-US"/>
        </a:p>
      </dgm:t>
    </dgm:pt>
    <dgm:pt modelId="{6471D744-702E-4EDA-8DDD-5C1C35DA4114}" type="pres">
      <dgm:prSet presAssocID="{D40E271A-7094-4831-BCA7-12283634520D}" presName="spaceBetweenRectangles" presStyleCnt="0"/>
      <dgm:spPr/>
    </dgm:pt>
    <dgm:pt modelId="{F2F1D825-BC43-4D9A-891D-2AA790FE5C72}" type="pres">
      <dgm:prSet presAssocID="{800DB727-53ED-4784-BA2F-DA831A9BD4A0}" presName="parentLin" presStyleCnt="0"/>
      <dgm:spPr/>
    </dgm:pt>
    <dgm:pt modelId="{C12237B7-56E7-424C-A78B-56D8B40CF3BA}" type="pres">
      <dgm:prSet presAssocID="{800DB727-53ED-4784-BA2F-DA831A9BD4A0}" presName="parentLeftMargin" presStyleLbl="node1" presStyleIdx="0" presStyleCnt="3"/>
      <dgm:spPr/>
      <dgm:t>
        <a:bodyPr/>
        <a:lstStyle/>
        <a:p>
          <a:endParaRPr lang="zh-CN" altLang="en-US"/>
        </a:p>
      </dgm:t>
    </dgm:pt>
    <dgm:pt modelId="{2761B844-F108-4A50-83E6-6E88E4C3AE1C}" type="pres">
      <dgm:prSet presAssocID="{800DB727-53ED-4784-BA2F-DA831A9BD4A0}" presName="parentText" presStyleLbl="node1" presStyleIdx="1" presStyleCnt="3">
        <dgm:presLayoutVars>
          <dgm:chMax val="0"/>
          <dgm:bulletEnabled val="1"/>
        </dgm:presLayoutVars>
      </dgm:prSet>
      <dgm:spPr/>
      <dgm:t>
        <a:bodyPr/>
        <a:lstStyle/>
        <a:p>
          <a:endParaRPr lang="zh-CN" altLang="en-US"/>
        </a:p>
      </dgm:t>
    </dgm:pt>
    <dgm:pt modelId="{43E6296D-5C0D-4557-9B67-C8D5C3884DF9}" type="pres">
      <dgm:prSet presAssocID="{800DB727-53ED-4784-BA2F-DA831A9BD4A0}" presName="negativeSpace" presStyleCnt="0"/>
      <dgm:spPr/>
    </dgm:pt>
    <dgm:pt modelId="{0E4608A7-1AAC-4A54-B01D-BF6B03900A73}" type="pres">
      <dgm:prSet presAssocID="{800DB727-53ED-4784-BA2F-DA831A9BD4A0}" presName="childText" presStyleLbl="conFgAcc1" presStyleIdx="1" presStyleCnt="3">
        <dgm:presLayoutVars>
          <dgm:bulletEnabled val="1"/>
        </dgm:presLayoutVars>
      </dgm:prSet>
      <dgm:spPr/>
      <dgm:t>
        <a:bodyPr/>
        <a:lstStyle/>
        <a:p>
          <a:endParaRPr lang="zh-CN" altLang="en-US"/>
        </a:p>
      </dgm:t>
    </dgm:pt>
    <dgm:pt modelId="{6837BCE6-5446-4561-845C-DBD4171271D3}" type="pres">
      <dgm:prSet presAssocID="{C013823D-7147-4236-959B-8FC7025B9BEB}" presName="spaceBetweenRectangles" presStyleCnt="0"/>
      <dgm:spPr/>
    </dgm:pt>
    <dgm:pt modelId="{82DEF726-9131-4217-9390-EE0C5E034842}" type="pres">
      <dgm:prSet presAssocID="{78335C63-F07C-4212-BDE7-EC5DF7A8D1A7}" presName="parentLin" presStyleCnt="0"/>
      <dgm:spPr/>
    </dgm:pt>
    <dgm:pt modelId="{7B063F17-7A58-4262-A193-FC8A3834F634}" type="pres">
      <dgm:prSet presAssocID="{78335C63-F07C-4212-BDE7-EC5DF7A8D1A7}" presName="parentLeftMargin" presStyleLbl="node1" presStyleIdx="1" presStyleCnt="3"/>
      <dgm:spPr/>
      <dgm:t>
        <a:bodyPr/>
        <a:lstStyle/>
        <a:p>
          <a:endParaRPr lang="zh-CN" altLang="en-US"/>
        </a:p>
      </dgm:t>
    </dgm:pt>
    <dgm:pt modelId="{8C3483D8-D708-462C-9AC1-504B47755A77}" type="pres">
      <dgm:prSet presAssocID="{78335C63-F07C-4212-BDE7-EC5DF7A8D1A7}" presName="parentText" presStyleLbl="node1" presStyleIdx="2" presStyleCnt="3">
        <dgm:presLayoutVars>
          <dgm:chMax val="0"/>
          <dgm:bulletEnabled val="1"/>
        </dgm:presLayoutVars>
      </dgm:prSet>
      <dgm:spPr/>
      <dgm:t>
        <a:bodyPr/>
        <a:lstStyle/>
        <a:p>
          <a:endParaRPr lang="zh-CN" altLang="en-US"/>
        </a:p>
      </dgm:t>
    </dgm:pt>
    <dgm:pt modelId="{10A0D8B3-C869-484D-ADC3-AB6219EC8A15}" type="pres">
      <dgm:prSet presAssocID="{78335C63-F07C-4212-BDE7-EC5DF7A8D1A7}" presName="negativeSpace" presStyleCnt="0"/>
      <dgm:spPr/>
    </dgm:pt>
    <dgm:pt modelId="{10FA4495-CD37-4F9C-AE1B-AECAB7A87578}" type="pres">
      <dgm:prSet presAssocID="{78335C63-F07C-4212-BDE7-EC5DF7A8D1A7}" presName="childText" presStyleLbl="conFgAcc1" presStyleIdx="2" presStyleCnt="3">
        <dgm:presLayoutVars>
          <dgm:bulletEnabled val="1"/>
        </dgm:presLayoutVars>
      </dgm:prSet>
      <dgm:spPr/>
      <dgm:t>
        <a:bodyPr/>
        <a:lstStyle/>
        <a:p>
          <a:endParaRPr lang="zh-CN" altLang="en-US"/>
        </a:p>
      </dgm:t>
    </dgm:pt>
  </dgm:ptLst>
  <dgm:cxnLst>
    <dgm:cxn modelId="{71BC5FAE-650C-4A45-AA48-C6C480AE826A}" srcId="{78335C63-F07C-4212-BDE7-EC5DF7A8D1A7}" destId="{773A787A-4316-48F7-9794-383CC14ABA1C}" srcOrd="1" destOrd="0" parTransId="{9970AD52-C20F-42B8-86C0-6B7B038FF63B}" sibTransId="{414F61BE-35AE-4801-AC68-09A1F7E0D7B2}"/>
    <dgm:cxn modelId="{F26013DB-B7D7-4F0F-9842-8F972E65EDCA}" type="presOf" srcId="{773A787A-4316-48F7-9794-383CC14ABA1C}" destId="{10FA4495-CD37-4F9C-AE1B-AECAB7A87578}" srcOrd="0" destOrd="1" presId="urn:microsoft.com/office/officeart/2005/8/layout/list1"/>
    <dgm:cxn modelId="{BA4E6158-A7B6-4414-9AF5-EEF431982F61}" srcId="{800DB727-53ED-4784-BA2F-DA831A9BD4A0}" destId="{DF787886-001E-4ABF-9F9F-0EBE3D12C63C}" srcOrd="0" destOrd="0" parTransId="{6B8C7660-8A40-48A9-9607-6227340C328C}" sibTransId="{A4E06283-2892-4C22-A185-884B98014345}"/>
    <dgm:cxn modelId="{68EA8C6A-F784-43D7-909F-C637FC2B927C}" type="presOf" srcId="{90FFC384-132D-411E-B55A-ECDC157253F6}" destId="{3A9D6399-5883-4A0D-BE23-CCFE56C7699A}" srcOrd="0" destOrd="0" presId="urn:microsoft.com/office/officeart/2005/8/layout/list1"/>
    <dgm:cxn modelId="{E41B62A6-44FF-4B2E-B288-274F0A3E0767}" srcId="{F4E2189E-8B1C-42CD-90FF-E711069731A3}" destId="{800DB727-53ED-4784-BA2F-DA831A9BD4A0}" srcOrd="1" destOrd="0" parTransId="{DD65BEBE-625F-4CF9-85FC-A19D4DF7923B}" sibTransId="{C013823D-7147-4236-959B-8FC7025B9BEB}"/>
    <dgm:cxn modelId="{1BEE7C2D-96F5-4F91-8AB7-6807A3290803}" type="presOf" srcId="{800DB727-53ED-4784-BA2F-DA831A9BD4A0}" destId="{C12237B7-56E7-424C-A78B-56D8B40CF3BA}" srcOrd="0" destOrd="0" presId="urn:microsoft.com/office/officeart/2005/8/layout/list1"/>
    <dgm:cxn modelId="{2CE57725-167F-4118-8668-B539AC5C8C32}" type="presOf" srcId="{5EDF2400-C7C4-41F2-A2DE-725FF67B51A8}" destId="{10FA4495-CD37-4F9C-AE1B-AECAB7A87578}" srcOrd="0" destOrd="0" presId="urn:microsoft.com/office/officeart/2005/8/layout/list1"/>
    <dgm:cxn modelId="{89063F0F-B229-4EE4-B9EB-CD243D41AFA9}" srcId="{800DB727-53ED-4784-BA2F-DA831A9BD4A0}" destId="{73D3FDB3-B8A1-4E51-B919-00F5D084AB4B}" srcOrd="1" destOrd="0" parTransId="{7B8090DD-F023-4E0D-8BAE-2691CE0C9849}" sibTransId="{0F2678A8-F83B-4539-BE1B-3BA2839EF659}"/>
    <dgm:cxn modelId="{25858ABF-4B2E-48D7-B30D-0996953CCBF1}" type="presOf" srcId="{78335C63-F07C-4212-BDE7-EC5DF7A8D1A7}" destId="{7B063F17-7A58-4262-A193-FC8A3834F634}" srcOrd="0" destOrd="0" presId="urn:microsoft.com/office/officeart/2005/8/layout/list1"/>
    <dgm:cxn modelId="{681502DA-523B-437B-B48B-A9FEAA805B1D}" type="presOf" srcId="{800DB727-53ED-4784-BA2F-DA831A9BD4A0}" destId="{2761B844-F108-4A50-83E6-6E88E4C3AE1C}" srcOrd="1" destOrd="0" presId="urn:microsoft.com/office/officeart/2005/8/layout/list1"/>
    <dgm:cxn modelId="{163B9A90-3BCD-448E-9836-3B8211223F5B}" type="presOf" srcId="{F4E2189E-8B1C-42CD-90FF-E711069731A3}" destId="{EB62AD17-0BE2-430A-A84E-1A76592ECC28}" srcOrd="0" destOrd="0" presId="urn:microsoft.com/office/officeart/2005/8/layout/list1"/>
    <dgm:cxn modelId="{8857B35C-9B02-436B-86FB-E15A02532C3D}" srcId="{78335C63-F07C-4212-BDE7-EC5DF7A8D1A7}" destId="{5EDF2400-C7C4-41F2-A2DE-725FF67B51A8}" srcOrd="0" destOrd="0" parTransId="{4304A1DE-E816-4C6B-8E84-E04C960567D5}" sibTransId="{BE5EB7D6-F29D-4696-AD21-604E8695EA60}"/>
    <dgm:cxn modelId="{64580C19-6D95-4ED7-9771-15AA29E2DB4A}" srcId="{F4E2189E-8B1C-42CD-90FF-E711069731A3}" destId="{90FFC384-132D-411E-B55A-ECDC157253F6}" srcOrd="0" destOrd="0" parTransId="{FF2BF43D-E015-4CCE-BE66-EC1817BD7651}" sibTransId="{D40E271A-7094-4831-BCA7-12283634520D}"/>
    <dgm:cxn modelId="{3198C852-37BC-40F2-86F9-0FB292C5AF56}" srcId="{90FFC384-132D-411E-B55A-ECDC157253F6}" destId="{A9679330-4932-4260-B14B-0B03B6B16B83}" srcOrd="0" destOrd="0" parTransId="{3ED58986-E586-4ACC-AFA7-C0D95A946819}" sibTransId="{44C56D5B-A373-44C8-9B76-C81620EC972C}"/>
    <dgm:cxn modelId="{BD6A3DA2-EB4E-48E9-AC20-405873693B51}" type="presOf" srcId="{A9679330-4932-4260-B14B-0B03B6B16B83}" destId="{0D9E0B9A-E5FC-4E46-B672-2452DB8A5530}" srcOrd="0" destOrd="0" presId="urn:microsoft.com/office/officeart/2005/8/layout/list1"/>
    <dgm:cxn modelId="{DA25482F-D66B-4D27-9477-69D25F12BB70}" srcId="{90FFC384-132D-411E-B55A-ECDC157253F6}" destId="{86782FF7-4990-4852-98F7-8F96E064003E}" srcOrd="1" destOrd="0" parTransId="{7E6D2BDD-82D5-4D92-8FB3-E6860EDB68A0}" sibTransId="{7BBCCAA5-A7AE-4162-AFDD-41F081D10479}"/>
    <dgm:cxn modelId="{B22FC79F-9693-4047-898E-FEAADD647AF6}" srcId="{F4E2189E-8B1C-42CD-90FF-E711069731A3}" destId="{78335C63-F07C-4212-BDE7-EC5DF7A8D1A7}" srcOrd="2" destOrd="0" parTransId="{AAAE1685-BEA9-4554-8012-8748A9DC1142}" sibTransId="{345E2A76-FD3C-4994-99E5-5FD387E498A4}"/>
    <dgm:cxn modelId="{66F6554E-515D-45EC-A1AE-64568E63DAC5}" type="presOf" srcId="{78335C63-F07C-4212-BDE7-EC5DF7A8D1A7}" destId="{8C3483D8-D708-462C-9AC1-504B47755A77}" srcOrd="1" destOrd="0" presId="urn:microsoft.com/office/officeart/2005/8/layout/list1"/>
    <dgm:cxn modelId="{4EFEF55B-48E2-4755-A58D-5A57D0EC2F1C}" type="presOf" srcId="{86782FF7-4990-4852-98F7-8F96E064003E}" destId="{0D9E0B9A-E5FC-4E46-B672-2452DB8A5530}" srcOrd="0" destOrd="1" presId="urn:microsoft.com/office/officeart/2005/8/layout/list1"/>
    <dgm:cxn modelId="{0121AE84-6BA2-427A-B501-AEAE375294BF}" type="presOf" srcId="{73D3FDB3-B8A1-4E51-B919-00F5D084AB4B}" destId="{0E4608A7-1AAC-4A54-B01D-BF6B03900A73}" srcOrd="0" destOrd="1" presId="urn:microsoft.com/office/officeart/2005/8/layout/list1"/>
    <dgm:cxn modelId="{85A27353-9125-4114-A833-5B12A6F5DB30}" type="presOf" srcId="{DF787886-001E-4ABF-9F9F-0EBE3D12C63C}" destId="{0E4608A7-1AAC-4A54-B01D-BF6B03900A73}" srcOrd="0" destOrd="0" presId="urn:microsoft.com/office/officeart/2005/8/layout/list1"/>
    <dgm:cxn modelId="{2953A69A-17F6-40CA-A053-10148C274AF6}" type="presOf" srcId="{90FFC384-132D-411E-B55A-ECDC157253F6}" destId="{A9FFAB11-4D31-4807-AB23-5E3D282407E6}" srcOrd="1" destOrd="0" presId="urn:microsoft.com/office/officeart/2005/8/layout/list1"/>
    <dgm:cxn modelId="{B783BB0B-E6A9-4F8C-B8FA-55E3D9CFEFC1}" type="presParOf" srcId="{EB62AD17-0BE2-430A-A84E-1A76592ECC28}" destId="{27D1AFB8-CB69-4ABE-ACB7-F92A76B58DF6}" srcOrd="0" destOrd="0" presId="urn:microsoft.com/office/officeart/2005/8/layout/list1"/>
    <dgm:cxn modelId="{D72F0C9B-3C97-45A5-82E3-49C22E6A0CBF}" type="presParOf" srcId="{27D1AFB8-CB69-4ABE-ACB7-F92A76B58DF6}" destId="{3A9D6399-5883-4A0D-BE23-CCFE56C7699A}" srcOrd="0" destOrd="0" presId="urn:microsoft.com/office/officeart/2005/8/layout/list1"/>
    <dgm:cxn modelId="{DBD3FADF-8B3D-4B89-B3AD-164E203F1931}" type="presParOf" srcId="{27D1AFB8-CB69-4ABE-ACB7-F92A76B58DF6}" destId="{A9FFAB11-4D31-4807-AB23-5E3D282407E6}" srcOrd="1" destOrd="0" presId="urn:microsoft.com/office/officeart/2005/8/layout/list1"/>
    <dgm:cxn modelId="{F00AC496-2613-46AB-997A-70C8979DBB36}" type="presParOf" srcId="{EB62AD17-0BE2-430A-A84E-1A76592ECC28}" destId="{6A79CBB7-D0C5-44F1-9B13-BEEDA86D12BD}" srcOrd="1" destOrd="0" presId="urn:microsoft.com/office/officeart/2005/8/layout/list1"/>
    <dgm:cxn modelId="{55892558-3E5C-4F2F-BF61-7DA866FCE962}" type="presParOf" srcId="{EB62AD17-0BE2-430A-A84E-1A76592ECC28}" destId="{0D9E0B9A-E5FC-4E46-B672-2452DB8A5530}" srcOrd="2" destOrd="0" presId="urn:microsoft.com/office/officeart/2005/8/layout/list1"/>
    <dgm:cxn modelId="{DD8BEA6A-D9A5-4FA9-8860-B5B7A1DAA185}" type="presParOf" srcId="{EB62AD17-0BE2-430A-A84E-1A76592ECC28}" destId="{6471D744-702E-4EDA-8DDD-5C1C35DA4114}" srcOrd="3" destOrd="0" presId="urn:microsoft.com/office/officeart/2005/8/layout/list1"/>
    <dgm:cxn modelId="{A2A2CA2E-B572-485F-8777-2DAF662FEF6E}" type="presParOf" srcId="{EB62AD17-0BE2-430A-A84E-1A76592ECC28}" destId="{F2F1D825-BC43-4D9A-891D-2AA790FE5C72}" srcOrd="4" destOrd="0" presId="urn:microsoft.com/office/officeart/2005/8/layout/list1"/>
    <dgm:cxn modelId="{B7368876-C958-4DCE-9C46-E3875E1A3639}" type="presParOf" srcId="{F2F1D825-BC43-4D9A-891D-2AA790FE5C72}" destId="{C12237B7-56E7-424C-A78B-56D8B40CF3BA}" srcOrd="0" destOrd="0" presId="urn:microsoft.com/office/officeart/2005/8/layout/list1"/>
    <dgm:cxn modelId="{B1619C07-6B59-4907-96BF-FB68021DCD97}" type="presParOf" srcId="{F2F1D825-BC43-4D9A-891D-2AA790FE5C72}" destId="{2761B844-F108-4A50-83E6-6E88E4C3AE1C}" srcOrd="1" destOrd="0" presId="urn:microsoft.com/office/officeart/2005/8/layout/list1"/>
    <dgm:cxn modelId="{12D03AF9-BB95-429C-9299-CF8A6DCC7589}" type="presParOf" srcId="{EB62AD17-0BE2-430A-A84E-1A76592ECC28}" destId="{43E6296D-5C0D-4557-9B67-C8D5C3884DF9}" srcOrd="5" destOrd="0" presId="urn:microsoft.com/office/officeart/2005/8/layout/list1"/>
    <dgm:cxn modelId="{94E38B2A-6257-48DA-BE59-B521F54FCCE4}" type="presParOf" srcId="{EB62AD17-0BE2-430A-A84E-1A76592ECC28}" destId="{0E4608A7-1AAC-4A54-B01D-BF6B03900A73}" srcOrd="6" destOrd="0" presId="urn:microsoft.com/office/officeart/2005/8/layout/list1"/>
    <dgm:cxn modelId="{FDFE41C8-40C3-4E6C-8EAA-CFE8674BCF45}" type="presParOf" srcId="{EB62AD17-0BE2-430A-A84E-1A76592ECC28}" destId="{6837BCE6-5446-4561-845C-DBD4171271D3}" srcOrd="7" destOrd="0" presId="urn:microsoft.com/office/officeart/2005/8/layout/list1"/>
    <dgm:cxn modelId="{A1E98617-8922-4C24-841F-3CF56F680FC6}" type="presParOf" srcId="{EB62AD17-0BE2-430A-A84E-1A76592ECC28}" destId="{82DEF726-9131-4217-9390-EE0C5E034842}" srcOrd="8" destOrd="0" presId="urn:microsoft.com/office/officeart/2005/8/layout/list1"/>
    <dgm:cxn modelId="{251EEC07-F8B9-45C6-B8B2-02DDBF50A563}" type="presParOf" srcId="{82DEF726-9131-4217-9390-EE0C5E034842}" destId="{7B063F17-7A58-4262-A193-FC8A3834F634}" srcOrd="0" destOrd="0" presId="urn:microsoft.com/office/officeart/2005/8/layout/list1"/>
    <dgm:cxn modelId="{5AD0F2EB-B00C-4E6F-A8F2-094F2BAFBCC1}" type="presParOf" srcId="{82DEF726-9131-4217-9390-EE0C5E034842}" destId="{8C3483D8-D708-462C-9AC1-504B47755A77}" srcOrd="1" destOrd="0" presId="urn:microsoft.com/office/officeart/2005/8/layout/list1"/>
    <dgm:cxn modelId="{505A86C3-B995-4AEB-9EAE-4B388254A6FA}" type="presParOf" srcId="{EB62AD17-0BE2-430A-A84E-1A76592ECC28}" destId="{10A0D8B3-C869-484D-ADC3-AB6219EC8A15}" srcOrd="9" destOrd="0" presId="urn:microsoft.com/office/officeart/2005/8/layout/list1"/>
    <dgm:cxn modelId="{FA2AA4DB-397E-400E-A16A-3F2258EA03B2}" type="presParOf" srcId="{EB62AD17-0BE2-430A-A84E-1A76592ECC28}" destId="{10FA4495-CD37-4F9C-AE1B-AECAB7A87578}"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E0B9A-E5FC-4E46-B672-2452DB8A5530}">
      <dsp:nvSpPr>
        <dsp:cNvPr id="0" name=""/>
        <dsp:cNvSpPr/>
      </dsp:nvSpPr>
      <dsp:spPr>
        <a:xfrm>
          <a:off x="0" y="320176"/>
          <a:ext cx="7488832" cy="1436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81217" tIns="395732" rIns="581217"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了解层次原理图、模块、父图（方块图）、子图的含义。 </a:t>
          </a:r>
          <a:endParaRPr lang="zh-CN" sz="1900" kern="1200" dirty="0"/>
        </a:p>
        <a:p>
          <a:pPr marL="171450" lvl="1" indent="-171450" algn="l" defTabSz="844550" rtl="0">
            <a:lnSpc>
              <a:spcPct val="90000"/>
            </a:lnSpc>
            <a:spcBef>
              <a:spcPct val="0"/>
            </a:spcBef>
            <a:spcAft>
              <a:spcPct val="15000"/>
            </a:spcAft>
            <a:buChar char="••"/>
          </a:pPr>
          <a:r>
            <a:rPr lang="zh-CN" sz="1900" kern="1200" dirty="0" smtClean="0"/>
            <a:t>掌握“自上而下”和“自下而上”这两种层次电路设计方法。</a:t>
          </a:r>
          <a:endParaRPr lang="zh-CN" sz="1900" kern="1200" dirty="0"/>
        </a:p>
      </dsp:txBody>
      <dsp:txXfrm>
        <a:off x="0" y="320176"/>
        <a:ext cx="7488832" cy="1436400"/>
      </dsp:txXfrm>
    </dsp:sp>
    <dsp:sp modelId="{A9FFAB11-4D31-4807-AB23-5E3D282407E6}">
      <dsp:nvSpPr>
        <dsp:cNvPr id="0" name=""/>
        <dsp:cNvSpPr/>
      </dsp:nvSpPr>
      <dsp:spPr>
        <a:xfrm>
          <a:off x="374441" y="39736"/>
          <a:ext cx="5242182"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8142" tIns="0" rIns="198142" bIns="0" numCol="1" spcCol="1270" anchor="ctr" anchorCtr="0">
          <a:noAutofit/>
        </a:bodyPr>
        <a:lstStyle/>
        <a:p>
          <a:pPr lvl="0" algn="l" defTabSz="844550" rtl="0">
            <a:lnSpc>
              <a:spcPct val="90000"/>
            </a:lnSpc>
            <a:spcBef>
              <a:spcPct val="0"/>
            </a:spcBef>
            <a:spcAft>
              <a:spcPct val="35000"/>
            </a:spcAft>
          </a:pPr>
          <a:r>
            <a:rPr lang="zh-CN" sz="1900" b="1" kern="1200" smtClean="0"/>
            <a:t>知识目标</a:t>
          </a:r>
          <a:endParaRPr lang="zh-CN" sz="1900" kern="1200"/>
        </a:p>
      </dsp:txBody>
      <dsp:txXfrm>
        <a:off x="401821" y="67116"/>
        <a:ext cx="5187422" cy="506120"/>
      </dsp:txXfrm>
    </dsp:sp>
    <dsp:sp modelId="{0E4608A7-1AAC-4A54-B01D-BF6B03900A73}">
      <dsp:nvSpPr>
        <dsp:cNvPr id="0" name=""/>
        <dsp:cNvSpPr/>
      </dsp:nvSpPr>
      <dsp:spPr>
        <a:xfrm>
          <a:off x="0" y="2139617"/>
          <a:ext cx="7488832" cy="11670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81217" tIns="395732" rIns="581217"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能够进行自上而下的数码抢答电路的原理图设计。</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能够进行自下而上的数码抢答电路的原理图设计。</a:t>
          </a:r>
          <a:endParaRPr lang="zh-CN" sz="1900" kern="1200" dirty="0"/>
        </a:p>
      </dsp:txBody>
      <dsp:txXfrm>
        <a:off x="0" y="2139617"/>
        <a:ext cx="7488832" cy="1167075"/>
      </dsp:txXfrm>
    </dsp:sp>
    <dsp:sp modelId="{2761B844-F108-4A50-83E6-6E88E4C3AE1C}">
      <dsp:nvSpPr>
        <dsp:cNvPr id="0" name=""/>
        <dsp:cNvSpPr/>
      </dsp:nvSpPr>
      <dsp:spPr>
        <a:xfrm>
          <a:off x="374441" y="1859177"/>
          <a:ext cx="5242182"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8142" tIns="0" rIns="198142" bIns="0" numCol="1" spcCol="1270" anchor="ctr" anchorCtr="0">
          <a:noAutofit/>
        </a:bodyPr>
        <a:lstStyle/>
        <a:p>
          <a:pPr lvl="0" algn="l" defTabSz="844550" rtl="0">
            <a:lnSpc>
              <a:spcPct val="90000"/>
            </a:lnSpc>
            <a:spcBef>
              <a:spcPct val="0"/>
            </a:spcBef>
            <a:spcAft>
              <a:spcPct val="35000"/>
            </a:spcAft>
          </a:pPr>
          <a:r>
            <a:rPr lang="zh-CN" sz="1900" b="1" kern="1200" dirty="0" smtClean="0"/>
            <a:t>能力目标</a:t>
          </a:r>
          <a:endParaRPr lang="zh-CN" sz="1900" kern="1200" dirty="0"/>
        </a:p>
      </dsp:txBody>
      <dsp:txXfrm>
        <a:off x="401821" y="1886557"/>
        <a:ext cx="5187422" cy="506120"/>
      </dsp:txXfrm>
    </dsp:sp>
    <dsp:sp modelId="{10FA4495-CD37-4F9C-AE1B-AECAB7A87578}">
      <dsp:nvSpPr>
        <dsp:cNvPr id="0" name=""/>
        <dsp:cNvSpPr/>
      </dsp:nvSpPr>
      <dsp:spPr>
        <a:xfrm>
          <a:off x="0" y="3689732"/>
          <a:ext cx="7488832" cy="11670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81217" tIns="395732" rIns="581217" bIns="135128" numCol="1" spcCol="1270" anchor="t" anchorCtr="0">
          <a:noAutofit/>
        </a:bodyPr>
        <a:lstStyle/>
        <a:p>
          <a:pPr marL="171450" lvl="1" indent="-171450" algn="l" defTabSz="844550" rtl="0">
            <a:lnSpc>
              <a:spcPct val="90000"/>
            </a:lnSpc>
            <a:spcBef>
              <a:spcPct val="0"/>
            </a:spcBef>
            <a:spcAft>
              <a:spcPct val="15000"/>
            </a:spcAft>
            <a:buChar char="••"/>
          </a:pPr>
          <a:r>
            <a:rPr lang="zh-CN" altLang="en-US" sz="1900" kern="1200" dirty="0" smtClean="0"/>
            <a:t>培养</a:t>
          </a:r>
          <a:r>
            <a:rPr lang="zh-CN" sz="1900" kern="1200" dirty="0" smtClean="0"/>
            <a:t>较强</a:t>
          </a:r>
          <a:r>
            <a:rPr lang="zh-CN" sz="1900" kern="1200" dirty="0" smtClean="0"/>
            <a:t>的团队意识。</a:t>
          </a:r>
          <a:endParaRPr lang="zh-CN" sz="1900" kern="1200" dirty="0"/>
        </a:p>
        <a:p>
          <a:pPr marL="171450" lvl="1" indent="-171450" algn="l" defTabSz="844550">
            <a:lnSpc>
              <a:spcPct val="90000"/>
            </a:lnSpc>
            <a:spcBef>
              <a:spcPct val="0"/>
            </a:spcBef>
            <a:spcAft>
              <a:spcPct val="15000"/>
            </a:spcAft>
            <a:buChar char="••"/>
          </a:pPr>
          <a:r>
            <a:rPr lang="zh-CN" altLang="en-US" sz="1900" kern="1200" dirty="0" smtClean="0"/>
            <a:t>培养</a:t>
          </a:r>
          <a:r>
            <a:rPr lang="zh-CN" sz="1900" kern="1200" dirty="0" smtClean="0"/>
            <a:t>良好</a:t>
          </a:r>
          <a:r>
            <a:rPr lang="zh-CN" sz="1900" kern="1200" dirty="0" smtClean="0"/>
            <a:t>的沟通协作能力。</a:t>
          </a:r>
          <a:endParaRPr lang="zh-CN" sz="1900" kern="1200" dirty="0"/>
        </a:p>
      </dsp:txBody>
      <dsp:txXfrm>
        <a:off x="0" y="3689732"/>
        <a:ext cx="7488832" cy="1167075"/>
      </dsp:txXfrm>
    </dsp:sp>
    <dsp:sp modelId="{8C3483D8-D708-462C-9AC1-504B47755A77}">
      <dsp:nvSpPr>
        <dsp:cNvPr id="0" name=""/>
        <dsp:cNvSpPr/>
      </dsp:nvSpPr>
      <dsp:spPr>
        <a:xfrm>
          <a:off x="374441" y="3409292"/>
          <a:ext cx="5242182" cy="5608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8142" tIns="0" rIns="198142" bIns="0" numCol="1" spcCol="1270" anchor="ctr" anchorCtr="0">
          <a:noAutofit/>
        </a:bodyPr>
        <a:lstStyle/>
        <a:p>
          <a:pPr lvl="0" algn="l" defTabSz="844550" rtl="0">
            <a:lnSpc>
              <a:spcPct val="90000"/>
            </a:lnSpc>
            <a:spcBef>
              <a:spcPct val="0"/>
            </a:spcBef>
            <a:spcAft>
              <a:spcPct val="35000"/>
            </a:spcAft>
          </a:pPr>
          <a:r>
            <a:rPr lang="zh-CN" sz="1900" b="1" kern="1200" dirty="0" smtClean="0"/>
            <a:t>素质目标</a:t>
          </a:r>
          <a:endParaRPr lang="zh-CN" sz="1900" kern="1200" dirty="0"/>
        </a:p>
      </dsp:txBody>
      <dsp:txXfrm>
        <a:off x="401821" y="3436672"/>
        <a:ext cx="5187422"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a:t>
            </a:fld>
            <a:endParaRPr lang="zh-CN" altLang="en-US"/>
          </a:p>
        </p:txBody>
      </p:sp>
    </p:spTree>
    <p:extLst>
      <p:ext uri="{BB962C8B-B14F-4D97-AF65-F5344CB8AC3E}">
        <p14:creationId xmlns:p14="http://schemas.microsoft.com/office/powerpoint/2010/main" val="310700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1276903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1776601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kumimoji="0" lang="zh-CN" altLang="en-US"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6AE8BFD-8A59-4477-A88F-FD133D2565B1}" type="slidenum">
              <a:rPr lang="zh-CN" altLang="en-US"/>
              <a:pPr/>
              <a:t>16</a:t>
            </a:fld>
            <a:endParaRPr lang="zh-CN" altLang="en-US"/>
          </a:p>
        </p:txBody>
      </p:sp>
    </p:spTree>
    <p:extLst>
      <p:ext uri="{BB962C8B-B14F-4D97-AF65-F5344CB8AC3E}">
        <p14:creationId xmlns:p14="http://schemas.microsoft.com/office/powerpoint/2010/main" val="3399715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48</a:t>
            </a:fld>
            <a:endParaRPr lang="zh-CN" altLang="en-US"/>
          </a:p>
        </p:txBody>
      </p:sp>
    </p:spTree>
    <p:extLst>
      <p:ext uri="{BB962C8B-B14F-4D97-AF65-F5344CB8AC3E}">
        <p14:creationId xmlns:p14="http://schemas.microsoft.com/office/powerpoint/2010/main" val="2700441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62</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3-1</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362871" y="3377518"/>
            <a:ext cx="8556182"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数码抢答器电路原理图</a:t>
            </a:r>
            <a:r>
              <a:rPr lang="zh-CN" altLang="en-US" sz="5400" b="1" dirty="0" smtClean="0">
                <a:solidFill>
                  <a:schemeClr val="accent1"/>
                </a:solidFill>
                <a:latin typeface="微软雅黑" panose="020B0503020204020204" pitchFamily="34" charset="-122"/>
                <a:ea typeface="微软雅黑" panose="020B0503020204020204" pitchFamily="34" charset="-122"/>
              </a:rPr>
              <a:t>设计</a:t>
            </a:r>
            <a:endParaRPr lang="en-US" altLang="zh-CN" sz="5400" b="1" dirty="0" smtClean="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5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55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562671" y="1087692"/>
            <a:ext cx="9866791" cy="363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Clr>
                <a:srgbClr val="009999"/>
              </a:buClr>
              <a:buSzPct val="90000"/>
              <a:buNone/>
            </a:pPr>
            <a:r>
              <a:rPr kumimoji="0" lang="en-US" altLang="zh-CN" sz="2800" b="1" dirty="0">
                <a:solidFill>
                  <a:schemeClr val="accent1"/>
                </a:solidFill>
                <a:latin typeface="微软雅黑" panose="020B0503020204020204" pitchFamily="34" charset="-122"/>
                <a:ea typeface="微软雅黑" panose="020B0503020204020204" pitchFamily="34" charset="-122"/>
              </a:rPr>
              <a:t>2.</a:t>
            </a:r>
            <a:r>
              <a:rPr kumimoji="0" lang="zh-CN" altLang="en-US" sz="2800" b="1" dirty="0">
                <a:solidFill>
                  <a:schemeClr val="accent1"/>
                </a:solidFill>
                <a:latin typeface="微软雅黑" panose="020B0503020204020204" pitchFamily="34" charset="-122"/>
                <a:ea typeface="微软雅黑" panose="020B0503020204020204" pitchFamily="34" charset="-122"/>
              </a:rPr>
              <a:t>层次设计方式</a:t>
            </a:r>
          </a:p>
          <a:p>
            <a:pPr>
              <a:lnSpc>
                <a:spcPct val="150000"/>
              </a:lnSpc>
              <a:spcBef>
                <a:spcPct val="50000"/>
              </a:spcBef>
              <a:buClr>
                <a:srgbClr val="009999"/>
              </a:buClr>
              <a:buSzPct val="90000"/>
              <a:buNone/>
            </a:pPr>
            <a:r>
              <a:rPr kumimoji="0" lang="zh-CN" altLang="en-US" sz="2800" dirty="0" smtClean="0">
                <a:solidFill>
                  <a:schemeClr val="accent1"/>
                </a:solidFill>
                <a:latin typeface="微软雅黑" panose="020B0503020204020204" pitchFamily="34" charset="-122"/>
                <a:ea typeface="微软雅黑" panose="020B0503020204020204" pitchFamily="34" charset="-122"/>
              </a:rPr>
              <a:t>自</a:t>
            </a:r>
            <a:r>
              <a:rPr kumimoji="0" lang="zh-CN" altLang="en-US" sz="2800" dirty="0">
                <a:solidFill>
                  <a:schemeClr val="accent1"/>
                </a:solidFill>
                <a:latin typeface="微软雅黑" panose="020B0503020204020204" pitchFamily="34" charset="-122"/>
                <a:ea typeface="微软雅黑" panose="020B0503020204020204" pitchFamily="34" charset="-122"/>
              </a:rPr>
              <a:t>上向下的设计方法适用于较复杂的电路设计。与之相反，通常还有一些相对简单的电路我们还可以采用另一种方法来设计，首先设计各个子模块，再将子模块连接起来，成为功能强大的上层模块。这种设计方法又称为“自下而上”设计方法。</a:t>
            </a: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b="1">
                <a:solidFill>
                  <a:schemeClr val="accent1"/>
                </a:solidFill>
                <a:latin typeface="微软雅黑" panose="020B0503020204020204" pitchFamily="34" charset="-122"/>
                <a:ea typeface="微软雅黑" panose="020B0503020204020204" pitchFamily="34" charset="-122"/>
              </a:rPr>
              <a:t>1.1</a:t>
            </a:r>
            <a:r>
              <a:rPr kumimoji="0" lang="zh-CN" altLang="en-US" b="1">
                <a:solidFill>
                  <a:schemeClr val="accent1"/>
                </a:solidFill>
                <a:latin typeface="微软雅黑" panose="020B0503020204020204" pitchFamily="34" charset="-122"/>
                <a:ea typeface="微软雅黑" panose="020B0503020204020204" pitchFamily="34" charset="-122"/>
              </a:rPr>
              <a:t>层次电路设计</a:t>
            </a:r>
            <a:endParaRPr kumimoji="0"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1280061"/>
      </p:ext>
    </p:extLst>
  </p:cSld>
  <p:clrMapOvr>
    <a:masterClrMapping/>
  </p:clrMapOvr>
  <p:transition spd="slow" advTm="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605820" y="1485578"/>
            <a:ext cx="9866791" cy="2603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Clr>
                <a:srgbClr val="009999"/>
              </a:buClr>
              <a:buSzPct val="90000"/>
              <a:buNone/>
            </a:pPr>
            <a:r>
              <a:rPr kumimoji="0" lang="zh-CN" altLang="en-US" sz="2800" dirty="0" smtClean="0">
                <a:solidFill>
                  <a:schemeClr val="accent1"/>
                </a:solidFill>
                <a:latin typeface="微软雅黑" panose="020B0503020204020204" pitchFamily="34" charset="-122"/>
                <a:ea typeface="微软雅黑" panose="020B0503020204020204" pitchFamily="34" charset="-122"/>
              </a:rPr>
              <a:t>自下而上</a:t>
            </a:r>
            <a:r>
              <a:rPr kumimoji="0" lang="zh-CN" altLang="en-US" sz="2800" dirty="0">
                <a:solidFill>
                  <a:schemeClr val="accent1"/>
                </a:solidFill>
                <a:latin typeface="微软雅黑" panose="020B0503020204020204" pitchFamily="34" charset="-122"/>
                <a:ea typeface="微软雅黑" panose="020B0503020204020204" pitchFamily="34" charset="-122"/>
              </a:rPr>
              <a:t>设计时，则预先设计各子模块（子图），接着创建一个父图（模块或方块图），将各个子模块连接起来，成为功能更强大的上层模块，完成一个层次的设计，经过多个层次的设计后，直至满足项目要求。</a:t>
            </a: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sz="3600" b="1">
                <a:solidFill>
                  <a:schemeClr val="accent1"/>
                </a:solidFill>
                <a:latin typeface="微软雅黑" panose="020B0503020204020204" pitchFamily="34" charset="-122"/>
                <a:ea typeface="微软雅黑" panose="020B0503020204020204" pitchFamily="34" charset="-122"/>
              </a:rPr>
              <a:t>1.1</a:t>
            </a:r>
            <a:r>
              <a:rPr kumimoji="0" lang="zh-CN" altLang="en-US" sz="3600" b="1">
                <a:solidFill>
                  <a:schemeClr val="accent1"/>
                </a:solidFill>
                <a:latin typeface="微软雅黑" panose="020B0503020204020204" pitchFamily="34" charset="-122"/>
                <a:ea typeface="微软雅黑" panose="020B0503020204020204" pitchFamily="34" charset="-122"/>
              </a:rPr>
              <a:t>层次电路设计</a:t>
            </a:r>
            <a:endParaRPr kumimoji="0" lang="zh-CN" altLang="en-US" sz="36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2967082"/>
      </p:ext>
    </p:extLst>
  </p:cSld>
  <p:clrMapOvr>
    <a:masterClrMapping/>
  </p:clrMapOvr>
  <p:transition spd="slow" advTm="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62671" y="477466"/>
            <a:ext cx="2339102" cy="523220"/>
          </a:xfrm>
          <a:prstGeom prst="rect">
            <a:avLst/>
          </a:prstGeom>
        </p:spPr>
        <p:txBody>
          <a:bodyPr wrap="none">
            <a:spAutoFit/>
          </a:bodyPr>
          <a:lstStyle/>
          <a:p>
            <a:r>
              <a:rPr lang="zh-CN" altLang="en-US" sz="2800" dirty="0" smtClean="0">
                <a:solidFill>
                  <a:schemeClr val="accent1"/>
                </a:solidFill>
                <a:latin typeface="微软雅黑" panose="020B0503020204020204" pitchFamily="34" charset="-122"/>
                <a:ea typeface="微软雅黑" panose="020B0503020204020204" pitchFamily="34" charset="-122"/>
              </a:rPr>
              <a:t>自</a:t>
            </a:r>
            <a:r>
              <a:rPr lang="zh-CN" altLang="en-US" sz="2800" dirty="0">
                <a:solidFill>
                  <a:schemeClr val="accent1"/>
                </a:solidFill>
                <a:latin typeface="微软雅黑" panose="020B0503020204020204" pitchFamily="34" charset="-122"/>
                <a:ea typeface="微软雅黑" panose="020B0503020204020204" pitchFamily="34" charset="-122"/>
              </a:rPr>
              <a:t>下</a:t>
            </a:r>
            <a:r>
              <a:rPr lang="zh-CN" altLang="en-US" sz="2800" dirty="0" smtClean="0">
                <a:solidFill>
                  <a:schemeClr val="accent1"/>
                </a:solidFill>
                <a:latin typeface="微软雅黑" panose="020B0503020204020204" pitchFamily="34" charset="-122"/>
                <a:ea typeface="微软雅黑" panose="020B0503020204020204" pitchFamily="34" charset="-122"/>
              </a:rPr>
              <a:t>而上设计</a:t>
            </a:r>
            <a:endParaRPr lang="zh-CN" altLang="en-US" dirty="0"/>
          </a:p>
        </p:txBody>
      </p:sp>
      <p:pic>
        <p:nvPicPr>
          <p:cNvPr id="4" name="图片 471">
            <a:extLst>
              <a:ext uri="{FF2B5EF4-FFF2-40B4-BE49-F238E27FC236}">
                <a16:creationId xmlns:a16="http://schemas.microsoft.com/office/drawing/2014/main" id="{5C132D6D-25F2-40C9-ABFE-538FA7CF6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647" y="1603518"/>
            <a:ext cx="10232820" cy="36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0190557"/>
      </p:ext>
    </p:extLst>
  </p:cSld>
  <p:clrMapOvr>
    <a:masterClrMapping/>
  </p:clrMapOvr>
  <p:transition spd="slow" advTm="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418655" y="1723168"/>
            <a:ext cx="9866791" cy="341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200000"/>
              </a:lnSpc>
              <a:spcBef>
                <a:spcPct val="50000"/>
              </a:spcBef>
              <a:buClr>
                <a:srgbClr val="009999"/>
              </a:buClr>
              <a:buSzPct val="90000"/>
              <a:buNone/>
            </a:pPr>
            <a:r>
              <a:rPr kumimoji="0" lang="zh-CN" altLang="en-US" sz="2800" dirty="0">
                <a:solidFill>
                  <a:schemeClr val="accent1"/>
                </a:solidFill>
                <a:latin typeface="微软雅黑" panose="020B0503020204020204" pitchFamily="34" charset="-122"/>
                <a:ea typeface="微软雅黑" panose="020B0503020204020204" pitchFamily="34" charset="-122"/>
              </a:rPr>
              <a:t>层次电路图设计的关键在于正确地传递各层次之间的信号。在层次原理图的设计中，信号的传递主要通过电路方块图、方块图输入／输出端口、电路输入</a:t>
            </a:r>
            <a:r>
              <a:rPr kumimoji="0" lang="en-US" altLang="zh-CN" sz="2800" dirty="0">
                <a:solidFill>
                  <a:schemeClr val="accent1"/>
                </a:solidFill>
                <a:latin typeface="微软雅黑" panose="020B0503020204020204" pitchFamily="34" charset="-122"/>
                <a:ea typeface="微软雅黑" panose="020B0503020204020204" pitchFamily="34" charset="-122"/>
              </a:rPr>
              <a:t>/</a:t>
            </a:r>
            <a:r>
              <a:rPr kumimoji="0" lang="zh-CN" altLang="en-US" sz="2800" dirty="0">
                <a:solidFill>
                  <a:schemeClr val="accent1"/>
                </a:solidFill>
                <a:latin typeface="微软雅黑" panose="020B0503020204020204" pitchFamily="34" charset="-122"/>
                <a:ea typeface="微软雅黑" panose="020B0503020204020204" pitchFamily="34" charset="-122"/>
              </a:rPr>
              <a:t>输出端口来实现</a:t>
            </a:r>
            <a:r>
              <a:rPr kumimoji="0" lang="en-US" altLang="zh-CN" sz="2800" dirty="0">
                <a:solidFill>
                  <a:schemeClr val="accent1"/>
                </a:solidFill>
                <a:latin typeface="微软雅黑" panose="020B0503020204020204" pitchFamily="34" charset="-122"/>
                <a:ea typeface="微软雅黑" panose="020B0503020204020204" pitchFamily="34" charset="-122"/>
              </a:rPr>
              <a:t>,</a:t>
            </a:r>
            <a:r>
              <a:rPr kumimoji="0" lang="zh-CN" altLang="en-US" sz="2800" dirty="0">
                <a:solidFill>
                  <a:schemeClr val="accent1"/>
                </a:solidFill>
                <a:latin typeface="微软雅黑" panose="020B0503020204020204" pitchFamily="34" charset="-122"/>
                <a:ea typeface="微软雅黑" panose="020B0503020204020204" pitchFamily="34" charset="-122"/>
              </a:rPr>
              <a:t>他们之间有着密切的联系。</a:t>
            </a: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sz="3901" b="1" dirty="0" smtClean="0">
                <a:solidFill>
                  <a:schemeClr val="accent1"/>
                </a:solidFill>
                <a:latin typeface="微软雅黑" panose="020B0503020204020204" pitchFamily="34" charset="-122"/>
                <a:ea typeface="微软雅黑" panose="020B0503020204020204" pitchFamily="34" charset="-122"/>
              </a:rPr>
              <a:t>1.1</a:t>
            </a:r>
            <a:r>
              <a:rPr kumimoji="0" lang="zh-CN" altLang="en-US" sz="3901" b="1" dirty="0" smtClean="0">
                <a:solidFill>
                  <a:schemeClr val="accent1"/>
                </a:solidFill>
                <a:latin typeface="微软雅黑" panose="020B0503020204020204" pitchFamily="34" charset="-122"/>
                <a:ea typeface="微软雅黑" panose="020B0503020204020204" pitchFamily="34" charset="-122"/>
              </a:rPr>
              <a:t>层次电路设计</a:t>
            </a:r>
            <a:endParaRPr kumimoji="0" lang="zh-CN" altLang="en-US" sz="3901"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9273863"/>
      </p:ext>
    </p:extLst>
  </p:cSld>
  <p:clrMapOvr>
    <a:masterClrMapping/>
  </p:clrMapOvr>
  <p:transition spd="slow" advTm="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562672" y="1087692"/>
            <a:ext cx="9577064" cy="454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Clr>
                <a:srgbClr val="009999"/>
              </a:buClr>
              <a:buSzPct val="90000"/>
              <a:buNone/>
            </a:pPr>
            <a:r>
              <a:rPr kumimoji="0" lang="zh-CN" altLang="en-US" sz="2800" dirty="0">
                <a:solidFill>
                  <a:schemeClr val="accent1"/>
                </a:solidFill>
                <a:latin typeface="微软雅黑" panose="020B0503020204020204" pitchFamily="34" charset="-122"/>
                <a:ea typeface="微软雅黑" panose="020B0503020204020204" pitchFamily="34" charset="-122"/>
              </a:rPr>
              <a:t>层次电路图的所有方块图符号都必须有与该方块图符号相对应的电路图存在（该图称为子图），并且子图符号的内部也必须有子图输入输出端口。同时，在与子图符号相对应的方块图中也必须有输入／输出端口</a:t>
            </a:r>
            <a:r>
              <a:rPr kumimoji="0" lang="en-US" altLang="zh-CN" sz="2800" dirty="0">
                <a:solidFill>
                  <a:schemeClr val="accent1"/>
                </a:solidFill>
                <a:latin typeface="微软雅黑" panose="020B0503020204020204" pitchFamily="34" charset="-122"/>
                <a:ea typeface="微软雅黑" panose="020B0503020204020204" pitchFamily="34" charset="-122"/>
              </a:rPr>
              <a:t>,</a:t>
            </a:r>
            <a:r>
              <a:rPr kumimoji="0" lang="zh-CN" altLang="en-US" sz="2800" dirty="0">
                <a:solidFill>
                  <a:schemeClr val="accent1"/>
                </a:solidFill>
                <a:latin typeface="微软雅黑" panose="020B0503020204020204" pitchFamily="34" charset="-122"/>
                <a:ea typeface="微软雅黑" panose="020B0503020204020204" pitchFamily="34" charset="-122"/>
              </a:rPr>
              <a:t>该端口与子图符号中的输入</a:t>
            </a:r>
            <a:r>
              <a:rPr kumimoji="0" lang="en-US" altLang="zh-CN" sz="2800" dirty="0">
                <a:solidFill>
                  <a:schemeClr val="accent1"/>
                </a:solidFill>
                <a:latin typeface="微软雅黑" panose="020B0503020204020204" pitchFamily="34" charset="-122"/>
                <a:ea typeface="微软雅黑" panose="020B0503020204020204" pitchFamily="34" charset="-122"/>
              </a:rPr>
              <a:t>/</a:t>
            </a:r>
            <a:r>
              <a:rPr kumimoji="0" lang="zh-CN" altLang="en-US" sz="2800" dirty="0">
                <a:solidFill>
                  <a:schemeClr val="accent1"/>
                </a:solidFill>
                <a:latin typeface="微软雅黑" panose="020B0503020204020204" pitchFamily="34" charset="-122"/>
                <a:ea typeface="微软雅黑" panose="020B0503020204020204" pitchFamily="34" charset="-122"/>
              </a:rPr>
              <a:t>输出端口相对应，且必须同名。在同一项目的所有电路图中，同名的输入／输出端口（方块图与子图）之间，在电气上是相互连接的。</a:t>
            </a: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sz="3901" b="1" dirty="0" smtClean="0">
                <a:solidFill>
                  <a:schemeClr val="accent1"/>
                </a:solidFill>
                <a:latin typeface="微软雅黑" panose="020B0503020204020204" pitchFamily="34" charset="-122"/>
                <a:ea typeface="微软雅黑" panose="020B0503020204020204" pitchFamily="34" charset="-122"/>
              </a:rPr>
              <a:t>1.1</a:t>
            </a:r>
            <a:r>
              <a:rPr kumimoji="0" lang="zh-CN" altLang="en-US" sz="3901" b="1" dirty="0" smtClean="0">
                <a:solidFill>
                  <a:schemeClr val="accent1"/>
                </a:solidFill>
                <a:latin typeface="微软雅黑" panose="020B0503020204020204" pitchFamily="34" charset="-122"/>
                <a:ea typeface="微软雅黑" panose="020B0503020204020204" pitchFamily="34" charset="-122"/>
              </a:rPr>
              <a:t>层次电路设计</a:t>
            </a:r>
            <a:endParaRPr kumimoji="0" lang="zh-CN" altLang="en-US" sz="3901"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6731143"/>
      </p:ext>
    </p:extLst>
  </p:cSld>
  <p:clrMapOvr>
    <a:masterClrMapping/>
  </p:clrMapOvr>
  <p:transition spd="slow" advTm="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4294967295"/>
          </p:nvPr>
        </p:nvSpPr>
        <p:spPr>
          <a:xfrm>
            <a:off x="1562671" y="1125538"/>
            <a:ext cx="9721080" cy="2448272"/>
          </a:xfrm>
          <a:prstGeom prst="rect">
            <a:avLst/>
          </a:prstGeom>
        </p:spPr>
        <p:txBody>
          <a:bodyPr/>
          <a:lstStyle/>
          <a:p>
            <a:pPr marL="0" indent="719138">
              <a:lnSpc>
                <a:spcPct val="200000"/>
              </a:lnSpc>
              <a:buNone/>
            </a:pPr>
            <a:r>
              <a:rPr lang="zh-CN" altLang="en-US" sz="2800" dirty="0" smtClean="0">
                <a:solidFill>
                  <a:schemeClr val="accent1"/>
                </a:solidFill>
                <a:latin typeface="微软雅黑" panose="020B0503020204020204" pitchFamily="34" charset="-122"/>
                <a:ea typeface="微软雅黑" panose="020B0503020204020204" pitchFamily="34" charset="-122"/>
              </a:rPr>
              <a:t>本任务将以数码抢答器电路为实例，介绍使用</a:t>
            </a:r>
            <a:r>
              <a:rPr lang="en-US" altLang="zh-CN" sz="2800" dirty="0" smtClean="0">
                <a:solidFill>
                  <a:schemeClr val="accent1"/>
                </a:solidFill>
                <a:latin typeface="微软雅黑" panose="020B0503020204020204" pitchFamily="34" charset="-122"/>
                <a:ea typeface="微软雅黑" panose="020B0503020204020204" pitchFamily="34" charset="-122"/>
              </a:rPr>
              <a:t>Altium Designer </a:t>
            </a:r>
            <a:r>
              <a:rPr lang="zh-CN" altLang="en-US" sz="2800" dirty="0" smtClean="0">
                <a:solidFill>
                  <a:schemeClr val="accent1"/>
                </a:solidFill>
                <a:latin typeface="微软雅黑" panose="020B0503020204020204" pitchFamily="34" charset="-122"/>
                <a:ea typeface="微软雅黑" panose="020B0503020204020204" pitchFamily="34" charset="-122"/>
              </a:rPr>
              <a:t>进行层次设计的</a:t>
            </a:r>
            <a:r>
              <a:rPr lang="zh-CN" altLang="en-US" sz="2800" dirty="0">
                <a:solidFill>
                  <a:schemeClr val="accent1"/>
                </a:solidFill>
                <a:latin typeface="微软雅黑" panose="020B0503020204020204" pitchFamily="34" charset="-122"/>
                <a:ea typeface="微软雅黑" panose="020B0503020204020204" pitchFamily="34" charset="-122"/>
              </a:rPr>
              <a:t>方法。。将电路原理图按照功能分成编码、锁存、显示、响铃四个模块，如图</a:t>
            </a:r>
            <a:r>
              <a:rPr lang="en-US" altLang="zh-CN" sz="2800" dirty="0">
                <a:solidFill>
                  <a:schemeClr val="accent1"/>
                </a:solidFill>
                <a:latin typeface="微软雅黑" panose="020B0503020204020204" pitchFamily="34" charset="-122"/>
                <a:ea typeface="微软雅黑" panose="020B0503020204020204" pitchFamily="34" charset="-122"/>
              </a:rPr>
              <a:t>3-3</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2241820414"/>
      </p:ext>
    </p:extLst>
  </p:cSld>
  <p:clrMapOvr>
    <a:masterClrMapping/>
  </p:clrMapOvr>
  <p:transition spd="slow" advTm="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1986598" y="6137109"/>
            <a:ext cx="8231505" cy="503353"/>
          </a:xfrm>
        </p:spPr>
        <p:txBody>
          <a:bodyPr/>
          <a:lstStyle/>
          <a:p>
            <a:pPr marL="0" indent="0" algn="ctr">
              <a:lnSpc>
                <a:spcPct val="80000"/>
              </a:lnSpc>
              <a:buNone/>
            </a:pPr>
            <a:r>
              <a:rPr lang="zh-CN" altLang="en-US" sz="2100" b="1" dirty="0" smtClean="0">
                <a:solidFill>
                  <a:schemeClr val="accent1"/>
                </a:solidFill>
                <a:latin typeface="微软雅黑" panose="020B0503020204020204" pitchFamily="34" charset="-122"/>
                <a:ea typeface="微软雅黑" panose="020B0503020204020204" pitchFamily="34" charset="-122"/>
              </a:rPr>
              <a:t>图</a:t>
            </a:r>
            <a:r>
              <a:rPr lang="en-US" altLang="zh-CN" sz="2100" b="1" dirty="0" smtClean="0">
                <a:solidFill>
                  <a:schemeClr val="accent1"/>
                </a:solidFill>
                <a:latin typeface="微软雅黑" panose="020B0503020204020204" pitchFamily="34" charset="-122"/>
                <a:ea typeface="微软雅黑" panose="020B0503020204020204" pitchFamily="34" charset="-122"/>
              </a:rPr>
              <a:t>3-3</a:t>
            </a:r>
            <a:r>
              <a:rPr lang="zh-CN" altLang="en-US" sz="2100" b="1" dirty="0" smtClean="0">
                <a:solidFill>
                  <a:schemeClr val="accent1"/>
                </a:solidFill>
                <a:latin typeface="微软雅黑" panose="020B0503020204020204" pitchFamily="34" charset="-122"/>
                <a:ea typeface="微软雅黑" panose="020B0503020204020204" pitchFamily="34" charset="-122"/>
              </a:rPr>
              <a:t>数码</a:t>
            </a:r>
            <a:r>
              <a:rPr lang="zh-CN" altLang="en-US" sz="2100" b="1" dirty="0">
                <a:solidFill>
                  <a:schemeClr val="accent1"/>
                </a:solidFill>
                <a:latin typeface="微软雅黑" panose="020B0503020204020204" pitchFamily="34" charset="-122"/>
                <a:ea typeface="微软雅黑" panose="020B0503020204020204" pitchFamily="34" charset="-122"/>
              </a:rPr>
              <a:t>抢答器电路原理图（图纸幅面</a:t>
            </a:r>
            <a:r>
              <a:rPr lang="en-US" altLang="zh-CN" sz="2100" b="1" dirty="0">
                <a:solidFill>
                  <a:schemeClr val="accent1"/>
                </a:solidFill>
                <a:latin typeface="微软雅黑" panose="020B0503020204020204" pitchFamily="34" charset="-122"/>
                <a:ea typeface="微软雅黑" panose="020B0503020204020204" pitchFamily="34" charset="-122"/>
              </a:rPr>
              <a:t>A3</a:t>
            </a:r>
            <a:r>
              <a:rPr lang="zh-CN" altLang="en-US" sz="2100" b="1" dirty="0">
                <a:solidFill>
                  <a:schemeClr val="accent1"/>
                </a:solidFill>
                <a:latin typeface="微软雅黑" panose="020B0503020204020204" pitchFamily="34" charset="-122"/>
                <a:ea typeface="微软雅黑" panose="020B0503020204020204" pitchFamily="34" charset="-122"/>
              </a:rPr>
              <a:t>）</a:t>
            </a:r>
          </a:p>
        </p:txBody>
      </p:sp>
      <p:pic>
        <p:nvPicPr>
          <p:cNvPr id="2" name="图片 1"/>
          <p:cNvPicPr>
            <a:picLocks noChangeAspect="1"/>
          </p:cNvPicPr>
          <p:nvPr/>
        </p:nvPicPr>
        <p:blipFill>
          <a:blip r:embed="rId3"/>
          <a:stretch>
            <a:fillRect/>
          </a:stretch>
        </p:blipFill>
        <p:spPr>
          <a:xfrm>
            <a:off x="554559" y="1269554"/>
            <a:ext cx="11534995" cy="4036805"/>
          </a:xfrm>
          <a:prstGeom prst="rect">
            <a:avLst/>
          </a:prstGeom>
        </p:spPr>
      </p:pic>
      <p:sp>
        <p:nvSpPr>
          <p:cNvPr id="3" name="圆角矩形 2"/>
          <p:cNvSpPr/>
          <p:nvPr/>
        </p:nvSpPr>
        <p:spPr>
          <a:xfrm>
            <a:off x="338535" y="1485577"/>
            <a:ext cx="4536504" cy="38207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FF0000"/>
                </a:solidFill>
              </a:rPr>
              <a:t>编码</a:t>
            </a:r>
            <a:r>
              <a:rPr lang="zh-CN" altLang="en-US" dirty="0" smtClean="0">
                <a:solidFill>
                  <a:srgbClr val="FF0000"/>
                </a:solidFill>
              </a:rPr>
              <a:t>模块</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zh-CN" altLang="en-US" dirty="0">
              <a:solidFill>
                <a:srgbClr val="FF0000"/>
              </a:solidFill>
            </a:endParaRPr>
          </a:p>
        </p:txBody>
      </p:sp>
      <p:sp>
        <p:nvSpPr>
          <p:cNvPr id="6" name="圆角矩形 5"/>
          <p:cNvSpPr/>
          <p:nvPr/>
        </p:nvSpPr>
        <p:spPr>
          <a:xfrm>
            <a:off x="4947046" y="1260353"/>
            <a:ext cx="3168353" cy="339357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FF0000"/>
                </a:solidFill>
              </a:rPr>
              <a:t>锁存模块</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zh-CN" altLang="en-US" dirty="0">
              <a:solidFill>
                <a:srgbClr val="FF0000"/>
              </a:solidFill>
            </a:endParaRPr>
          </a:p>
        </p:txBody>
      </p:sp>
      <p:sp>
        <p:nvSpPr>
          <p:cNvPr id="7" name="圆角矩形 6"/>
          <p:cNvSpPr/>
          <p:nvPr/>
        </p:nvSpPr>
        <p:spPr>
          <a:xfrm>
            <a:off x="8122149" y="981522"/>
            <a:ext cx="3967405" cy="20162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FF0000"/>
                </a:solidFill>
              </a:rPr>
              <a:t>显示模块</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zh-CN" altLang="en-US" dirty="0">
              <a:solidFill>
                <a:srgbClr val="FF0000"/>
              </a:solidFill>
            </a:endParaRPr>
          </a:p>
        </p:txBody>
      </p:sp>
      <p:sp>
        <p:nvSpPr>
          <p:cNvPr id="8" name="圆角矩形 7"/>
          <p:cNvSpPr/>
          <p:nvPr/>
        </p:nvSpPr>
        <p:spPr>
          <a:xfrm>
            <a:off x="8187406" y="3071932"/>
            <a:ext cx="3967405" cy="21602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ltLang="zh-CN" dirty="0" smtClean="0">
              <a:solidFill>
                <a:srgbClr val="FF0000"/>
              </a:solidFill>
            </a:endParaRPr>
          </a:p>
          <a:p>
            <a:pPr algn="r"/>
            <a:endParaRPr lang="en-US" altLang="zh-CN" dirty="0">
              <a:solidFill>
                <a:srgbClr val="FF0000"/>
              </a:solidFill>
            </a:endParaRPr>
          </a:p>
          <a:p>
            <a:pPr algn="r"/>
            <a:endParaRPr lang="en-US" altLang="zh-CN" dirty="0" smtClean="0">
              <a:solidFill>
                <a:srgbClr val="FF0000"/>
              </a:solidFill>
            </a:endParaRPr>
          </a:p>
          <a:p>
            <a:pPr algn="r"/>
            <a:endParaRPr lang="en-US" altLang="zh-CN" dirty="0">
              <a:solidFill>
                <a:srgbClr val="FF0000"/>
              </a:solidFill>
            </a:endParaRPr>
          </a:p>
          <a:p>
            <a:pPr algn="r"/>
            <a:endParaRPr lang="en-US" altLang="zh-CN" dirty="0" smtClean="0">
              <a:solidFill>
                <a:srgbClr val="FF0000"/>
              </a:solidFill>
            </a:endParaRPr>
          </a:p>
          <a:p>
            <a:pPr algn="r"/>
            <a:r>
              <a:rPr lang="zh-CN" altLang="en-US" dirty="0" smtClean="0">
                <a:solidFill>
                  <a:srgbClr val="FF0000"/>
                </a:solidFill>
              </a:rPr>
              <a:t>响铃模块</a:t>
            </a:r>
            <a:endParaRPr lang="zh-CN" altLang="en-US" dirty="0">
              <a:solidFill>
                <a:srgbClr val="FF0000"/>
              </a:solidFill>
            </a:endParaRPr>
          </a:p>
        </p:txBody>
      </p:sp>
    </p:spTree>
    <p:extLst>
      <p:ext uri="{BB962C8B-B14F-4D97-AF65-F5344CB8AC3E}">
        <p14:creationId xmlns:p14="http://schemas.microsoft.com/office/powerpoint/2010/main" val="188186023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1"/>
          <p:cNvSpPr>
            <a:spLocks noChangeArrowheads="1"/>
          </p:cNvSpPr>
          <p:nvPr/>
        </p:nvSpPr>
        <p:spPr bwMode="auto">
          <a:xfrm>
            <a:off x="4514999" y="6166098"/>
            <a:ext cx="357501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3-4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子图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1</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编码</a:t>
            </a:r>
            <a:r>
              <a:rPr kumimoji="0" lang="zh-CN" altLang="en-US" sz="2100" b="1" dirty="0">
                <a:solidFill>
                  <a:schemeClr val="accent1"/>
                </a:solidFill>
                <a:latin typeface="微软雅黑" panose="020B0503020204020204" pitchFamily="34" charset="-122"/>
                <a:ea typeface="微软雅黑" panose="020B0503020204020204" pitchFamily="34" charset="-122"/>
              </a:rPr>
              <a:t>模块电路</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endParaRPr kumimoji="0" lang="zh-CN" altLang="en-US" sz="2100" b="1"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218855" y="1097556"/>
            <a:ext cx="6960952" cy="5088946"/>
          </a:xfrm>
          <a:prstGeom prst="rect">
            <a:avLst/>
          </a:prstGeom>
        </p:spPr>
      </p:pic>
      <p:sp>
        <p:nvSpPr>
          <p:cNvPr id="3" name="矩形 2"/>
          <p:cNvSpPr/>
          <p:nvPr/>
        </p:nvSpPr>
        <p:spPr>
          <a:xfrm>
            <a:off x="1514755" y="477466"/>
            <a:ext cx="10369152" cy="2554995"/>
          </a:xfrm>
          <a:prstGeom prst="rect">
            <a:avLst/>
          </a:prstGeom>
        </p:spPr>
        <p:txBody>
          <a:bodyPr/>
          <a:lstStyle/>
          <a:p>
            <a:pPr>
              <a:spcBef>
                <a:spcPct val="20000"/>
              </a:spcBef>
              <a:buFont typeface="Arial" pitchFamily="34" charset="0"/>
              <a:buNone/>
            </a:pPr>
            <a:r>
              <a:rPr lang="zh-CN" altLang="zh-CN" sz="2800" dirty="0">
                <a:solidFill>
                  <a:schemeClr val="accent1"/>
                </a:solidFill>
                <a:latin typeface="微软雅黑" panose="020B0503020204020204" pitchFamily="34" charset="-122"/>
                <a:ea typeface="微软雅黑" panose="020B0503020204020204" pitchFamily="34" charset="-122"/>
              </a:rPr>
              <a:t>按照层次设计的思路分成4张子图和一张总图，如图3-4、3-5、3-6、3-7、3-8所示。</a:t>
            </a:r>
          </a:p>
        </p:txBody>
      </p:sp>
    </p:spTree>
    <p:extLst>
      <p:ext uri="{BB962C8B-B14F-4D97-AF65-F5344CB8AC3E}">
        <p14:creationId xmlns:p14="http://schemas.microsoft.com/office/powerpoint/2010/main" val="3440500109"/>
      </p:ext>
    </p:extLst>
  </p:cSld>
  <p:clrMapOvr>
    <a:masterClrMapping/>
  </p:clrMapOvr>
  <p:transition spd="slow" advTm="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矩形 1"/>
          <p:cNvSpPr>
            <a:spLocks noChangeArrowheads="1"/>
          </p:cNvSpPr>
          <p:nvPr/>
        </p:nvSpPr>
        <p:spPr bwMode="auto">
          <a:xfrm>
            <a:off x="4022678" y="6310185"/>
            <a:ext cx="357501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a:spcBef>
                <a:spcPct val="0"/>
              </a:spcBef>
              <a:buClr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3-5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子图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2</a:t>
            </a:r>
            <a:r>
              <a:rPr kumimoji="0" lang="zh-CN" altLang="en-US" sz="2100" b="1" dirty="0">
                <a:solidFill>
                  <a:schemeClr val="accent1"/>
                </a:solidFill>
                <a:latin typeface="微软雅黑" panose="020B0503020204020204" pitchFamily="34" charset="-122"/>
                <a:ea typeface="微软雅黑" panose="020B0503020204020204" pitchFamily="34" charset="-122"/>
              </a:rPr>
              <a:t>锁存</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模块电路图</a:t>
            </a:r>
            <a:endParaRPr kumimoji="0" lang="en-US" altLang="zh-CN" sz="2100" b="1"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994719" y="446434"/>
            <a:ext cx="8352928" cy="5888130"/>
          </a:xfrm>
          <a:prstGeom prst="rect">
            <a:avLst/>
          </a:prstGeom>
        </p:spPr>
      </p:pic>
    </p:spTree>
    <p:extLst>
      <p:ext uri="{BB962C8B-B14F-4D97-AF65-F5344CB8AC3E}">
        <p14:creationId xmlns:p14="http://schemas.microsoft.com/office/powerpoint/2010/main" val="3825673808"/>
      </p:ext>
    </p:extLst>
  </p:cSld>
  <p:clrMapOvr>
    <a:masterClrMapping/>
  </p:clrMapOvr>
  <p:transition spd="slow" advTm="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矩形 1"/>
          <p:cNvSpPr>
            <a:spLocks noChangeArrowheads="1"/>
          </p:cNvSpPr>
          <p:nvPr/>
        </p:nvSpPr>
        <p:spPr bwMode="auto">
          <a:xfrm>
            <a:off x="4668507" y="6167277"/>
            <a:ext cx="357501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3-6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子图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显示模块电路图</a:t>
            </a:r>
            <a:endParaRPr kumimoji="0" lang="zh-CN" altLang="en-US" sz="2100" b="1"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842591" y="1269554"/>
            <a:ext cx="11156429" cy="4175209"/>
          </a:xfrm>
          <a:prstGeom prst="rect">
            <a:avLst/>
          </a:prstGeom>
        </p:spPr>
      </p:pic>
    </p:spTree>
    <p:extLst>
      <p:ext uri="{BB962C8B-B14F-4D97-AF65-F5344CB8AC3E}">
        <p14:creationId xmlns:p14="http://schemas.microsoft.com/office/powerpoint/2010/main" val="170731637"/>
      </p:ext>
    </p:extLst>
  </p:cSld>
  <p:clrMapOvr>
    <a:masterClrMapping/>
  </p:clrMapOvr>
  <p:transition spd="slow" advTm="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517828"/>
            <a:ext cx="4485288" cy="484107"/>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层次电路原理图的设计</a:t>
            </a:r>
          </a:p>
        </p:txBody>
      </p:sp>
      <p:sp>
        <p:nvSpPr>
          <p:cNvPr id="30" name="Text Box 12"/>
          <p:cNvSpPr txBox="1">
            <a:spLocks noChangeArrowheads="1"/>
          </p:cNvSpPr>
          <p:nvPr/>
        </p:nvSpPr>
        <p:spPr bwMode="black">
          <a:xfrm>
            <a:off x="4608667" y="4528801"/>
            <a:ext cx="4452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层次电路原理图的设计</a:t>
            </a:r>
            <a:endParaRPr lang="en-US" altLang="zh-CN" sz="2400" dirty="0">
              <a:solidFill>
                <a:srgbClr val="C00000"/>
              </a:solidFill>
              <a:latin typeface="微软雅黑" panose="020B0503020204020204" pitchFamily="34" charset="-122"/>
              <a:ea typeface="微软雅黑" panose="020B0503020204020204" pitchFamily="34" charset="-122"/>
            </a:endParaRP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711885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矩形 1"/>
          <p:cNvSpPr>
            <a:spLocks noChangeArrowheads="1"/>
          </p:cNvSpPr>
          <p:nvPr/>
        </p:nvSpPr>
        <p:spPr bwMode="auto">
          <a:xfrm>
            <a:off x="4668507" y="6167277"/>
            <a:ext cx="365516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3-7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子图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4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响铃模块电路图</a:t>
            </a:r>
            <a:endParaRPr kumimoji="0" lang="zh-CN" altLang="en-US" sz="2100" b="1" dirty="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2282751" y="693490"/>
            <a:ext cx="7820548" cy="5135462"/>
          </a:xfrm>
          <a:prstGeom prst="rect">
            <a:avLst/>
          </a:prstGeom>
        </p:spPr>
      </p:pic>
    </p:spTree>
    <p:extLst>
      <p:ext uri="{BB962C8B-B14F-4D97-AF65-F5344CB8AC3E}">
        <p14:creationId xmlns:p14="http://schemas.microsoft.com/office/powerpoint/2010/main" val="1262259056"/>
      </p:ext>
    </p:extLst>
  </p:cSld>
  <p:clrMapOvr>
    <a:masterClrMapping/>
  </p:clrMapOvr>
  <p:transition spd="slow" advTm="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矩形 2"/>
          <p:cNvSpPr>
            <a:spLocks noChangeArrowheads="1"/>
          </p:cNvSpPr>
          <p:nvPr/>
        </p:nvSpPr>
        <p:spPr bwMode="auto">
          <a:xfrm>
            <a:off x="5118414" y="5662042"/>
            <a:ext cx="19688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28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800" b="1" dirty="0" smtClean="0">
                <a:solidFill>
                  <a:schemeClr val="accent1"/>
                </a:solidFill>
                <a:latin typeface="微软雅黑" panose="020B0503020204020204" pitchFamily="34" charset="-122"/>
                <a:ea typeface="微软雅黑" panose="020B0503020204020204" pitchFamily="34" charset="-122"/>
              </a:rPr>
              <a:t>3-8 </a:t>
            </a:r>
            <a:r>
              <a:rPr kumimoji="0" lang="zh-CN" altLang="en-US" sz="2800" b="1" dirty="0" smtClean="0">
                <a:solidFill>
                  <a:schemeClr val="accent1"/>
                </a:solidFill>
                <a:latin typeface="微软雅黑" panose="020B0503020204020204" pitchFamily="34" charset="-122"/>
                <a:ea typeface="微软雅黑" panose="020B0503020204020204" pitchFamily="34" charset="-122"/>
              </a:rPr>
              <a:t>总图</a:t>
            </a:r>
            <a:endParaRPr kumimoji="0" lang="en-US" altLang="zh-CN" sz="2800" b="1" dirty="0">
              <a:solidFill>
                <a:schemeClr val="accent1"/>
              </a:solidFill>
              <a:latin typeface="微软雅黑" panose="020B0503020204020204" pitchFamily="34" charset="-122"/>
              <a:ea typeface="微软雅黑" panose="020B0503020204020204" pitchFamily="34" charset="-122"/>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663" y="1485578"/>
            <a:ext cx="10127121" cy="3920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1831626"/>
      </p:ext>
    </p:extLst>
  </p:cSld>
  <p:clrMapOvr>
    <a:masterClrMapping/>
  </p:clrMapOvr>
  <p:transition spd="slow" advTm="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1490663" y="22423"/>
            <a:ext cx="8232775" cy="936104"/>
          </a:xfrm>
          <a:prstGeom prst="rect">
            <a:avLst/>
          </a:prstGeom>
        </p:spPr>
        <p:txBody>
          <a:bodyPr/>
          <a:lstStyle/>
          <a:p>
            <a:pPr algn="l" eaLnBrk="1" hangingPunct="1"/>
            <a:r>
              <a:rPr lang="en-US" altLang="zh-CN" sz="3901" b="1" dirty="0" smtClean="0">
                <a:solidFill>
                  <a:schemeClr val="accent1"/>
                </a:solidFill>
                <a:latin typeface="微软雅黑" panose="020B0503020204020204" pitchFamily="34" charset="-122"/>
                <a:ea typeface="微软雅黑" panose="020B0503020204020204" pitchFamily="34" charset="-122"/>
                <a:cs typeface="+mn-cs"/>
              </a:rPr>
              <a:t>1.2</a:t>
            </a:r>
            <a:r>
              <a:rPr kumimoji="0" lang="en-US" altLang="zh-CN" b="1" dirty="0" smtClean="0">
                <a:latin typeface="黑体" panose="02010609060101010101" pitchFamily="49" charset="-122"/>
              </a:rPr>
              <a:t> </a:t>
            </a:r>
            <a:r>
              <a:rPr lang="zh-CN" altLang="en-US" sz="3901" b="1" dirty="0">
                <a:solidFill>
                  <a:schemeClr val="accent1"/>
                </a:solidFill>
                <a:latin typeface="微软雅黑" panose="020B0503020204020204" pitchFamily="34" charset="-122"/>
                <a:ea typeface="微软雅黑" panose="020B0503020204020204" pitchFamily="34" charset="-122"/>
                <a:cs typeface="+mn-cs"/>
              </a:rPr>
              <a:t>自上而下层次电路图设计</a:t>
            </a:r>
          </a:p>
        </p:txBody>
      </p:sp>
      <p:sp>
        <p:nvSpPr>
          <p:cNvPr id="21507" name="Rectangle 3"/>
          <p:cNvSpPr>
            <a:spLocks noGrp="1" noChangeArrowheads="1"/>
          </p:cNvSpPr>
          <p:nvPr>
            <p:ph type="body" idx="4294967295"/>
          </p:nvPr>
        </p:nvSpPr>
        <p:spPr>
          <a:xfrm>
            <a:off x="1561730" y="1413570"/>
            <a:ext cx="9794029" cy="3745806"/>
          </a:xfrm>
          <a:prstGeom prst="rect">
            <a:avLst/>
          </a:prstGeom>
        </p:spPr>
        <p:txBody>
          <a:bodyPr/>
          <a:lstStyle/>
          <a:p>
            <a:pPr marL="0" indent="0">
              <a:lnSpc>
                <a:spcPct val="200000"/>
              </a:lnSpc>
              <a:buNone/>
            </a:pPr>
            <a:r>
              <a:rPr lang="zh-CN" altLang="en-US" sz="2800" dirty="0">
                <a:solidFill>
                  <a:schemeClr val="accent1"/>
                </a:solidFill>
                <a:latin typeface="微软雅黑" panose="020B0503020204020204" pitchFamily="34" charset="-122"/>
                <a:ea typeface="微软雅黑" panose="020B0503020204020204" pitchFamily="34" charset="-122"/>
              </a:rPr>
              <a:t>先用图</a:t>
            </a:r>
            <a:r>
              <a:rPr lang="en-US" altLang="zh-CN" sz="2800" dirty="0">
                <a:solidFill>
                  <a:schemeClr val="accent1"/>
                </a:solidFill>
                <a:latin typeface="微软雅黑" panose="020B0503020204020204" pitchFamily="34" charset="-122"/>
                <a:ea typeface="微软雅黑" panose="020B0503020204020204" pitchFamily="34" charset="-122"/>
              </a:rPr>
              <a:t>3-4</a:t>
            </a:r>
            <a:r>
              <a:rPr lang="zh-CN" altLang="en-US" sz="2800" dirty="0">
                <a:solidFill>
                  <a:schemeClr val="accent1"/>
                </a:solidFill>
                <a:latin typeface="微软雅黑" panose="020B0503020204020204" pitchFamily="34" charset="-122"/>
                <a:ea typeface="微软雅黑" panose="020B0503020204020204" pitchFamily="34" charset="-122"/>
              </a:rPr>
              <a:t>子图</a:t>
            </a:r>
            <a:r>
              <a:rPr lang="en-US" altLang="zh-CN" sz="2800" dirty="0">
                <a:solidFill>
                  <a:schemeClr val="accent1"/>
                </a:solidFill>
                <a:latin typeface="微软雅黑" panose="020B0503020204020204" pitchFamily="34" charset="-122"/>
                <a:ea typeface="微软雅黑" panose="020B0503020204020204" pitchFamily="34" charset="-122"/>
              </a:rPr>
              <a:t>1</a:t>
            </a:r>
            <a:r>
              <a:rPr lang="zh-CN" altLang="en-US" sz="2800" dirty="0">
                <a:solidFill>
                  <a:schemeClr val="accent1"/>
                </a:solidFill>
                <a:latin typeface="微软雅黑" panose="020B0503020204020204" pitchFamily="34" charset="-122"/>
                <a:ea typeface="微软雅黑" panose="020B0503020204020204" pitchFamily="34" charset="-122"/>
              </a:rPr>
              <a:t>编码模块电路图，图</a:t>
            </a:r>
            <a:r>
              <a:rPr lang="en-US" altLang="zh-CN" sz="2800" dirty="0">
                <a:solidFill>
                  <a:schemeClr val="accent1"/>
                </a:solidFill>
                <a:latin typeface="微软雅黑" panose="020B0503020204020204" pitchFamily="34" charset="-122"/>
                <a:ea typeface="微软雅黑" panose="020B0503020204020204" pitchFamily="34" charset="-122"/>
              </a:rPr>
              <a:t>3-5</a:t>
            </a:r>
            <a:r>
              <a:rPr lang="zh-CN" altLang="en-US" sz="2800" dirty="0">
                <a:solidFill>
                  <a:schemeClr val="accent1"/>
                </a:solidFill>
                <a:latin typeface="微软雅黑" panose="020B0503020204020204" pitchFamily="34" charset="-122"/>
                <a:ea typeface="微软雅黑" panose="020B0503020204020204" pitchFamily="34" charset="-122"/>
              </a:rPr>
              <a:t>子图</a:t>
            </a:r>
            <a:r>
              <a:rPr lang="en-US" altLang="zh-CN" sz="2800" dirty="0">
                <a:solidFill>
                  <a:schemeClr val="accent1"/>
                </a:solidFill>
                <a:latin typeface="微软雅黑" panose="020B0503020204020204" pitchFamily="34" charset="-122"/>
                <a:ea typeface="微软雅黑" panose="020B0503020204020204" pitchFamily="34" charset="-122"/>
              </a:rPr>
              <a:t>2</a:t>
            </a:r>
            <a:r>
              <a:rPr lang="zh-CN" altLang="en-US" sz="2800" dirty="0">
                <a:solidFill>
                  <a:schemeClr val="accent1"/>
                </a:solidFill>
                <a:latin typeface="微软雅黑" panose="020B0503020204020204" pitchFamily="34" charset="-122"/>
                <a:ea typeface="微软雅黑" panose="020B0503020204020204" pitchFamily="34" charset="-122"/>
              </a:rPr>
              <a:t>锁存模块电路图，练习自上而下的层次电路设计方法。</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45081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4294967295"/>
          </p:nvPr>
        </p:nvSpPr>
        <p:spPr>
          <a:xfrm>
            <a:off x="1562671" y="981522"/>
            <a:ext cx="9794029" cy="4033838"/>
          </a:xfrm>
          <a:prstGeom prst="rect">
            <a:avLst/>
          </a:prstGeom>
        </p:spPr>
        <p:txBody>
          <a:bodyPr/>
          <a:lstStyle/>
          <a:p>
            <a:pPr marL="0" indent="0">
              <a:lnSpc>
                <a:spcPct val="150000"/>
              </a:lnSpc>
              <a:buNone/>
            </a:pPr>
            <a:r>
              <a:rPr lang="zh-CN" altLang="en-US" sz="3200" b="1" dirty="0">
                <a:solidFill>
                  <a:schemeClr val="accent1"/>
                </a:solidFill>
                <a:latin typeface="微软雅黑" panose="020B0503020204020204" pitchFamily="34" charset="-122"/>
                <a:ea typeface="微软雅黑" panose="020B0503020204020204" pitchFamily="34" charset="-122"/>
              </a:rPr>
              <a:t>自上而下的层次电路设计操作步骤如下</a:t>
            </a:r>
            <a:r>
              <a:rPr lang="en-US" altLang="zh-CN" sz="3200" b="1" dirty="0">
                <a:solidFill>
                  <a:schemeClr val="accent1"/>
                </a:solidFill>
                <a:latin typeface="微软雅黑" panose="020B0503020204020204" pitchFamily="34" charset="-122"/>
                <a:ea typeface="微软雅黑" panose="020B0503020204020204" pitchFamily="34" charset="-122"/>
              </a:rPr>
              <a:t>:</a:t>
            </a:r>
            <a:endParaRPr lang="zh-CN" altLang="en-US" sz="3200" b="1" dirty="0">
              <a:solidFill>
                <a:schemeClr val="accent1"/>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3200" b="1" dirty="0">
                <a:solidFill>
                  <a:schemeClr val="accent1"/>
                </a:solidFill>
                <a:latin typeface="微软雅黑" panose="020B0503020204020204" pitchFamily="34" charset="-122"/>
                <a:ea typeface="微软雅黑" panose="020B0503020204020204" pitchFamily="34" charset="-122"/>
              </a:rPr>
              <a:t>1</a:t>
            </a:r>
            <a:r>
              <a:rPr lang="zh-CN" altLang="en-US" sz="3200" b="1" dirty="0">
                <a:solidFill>
                  <a:schemeClr val="accent1"/>
                </a:solidFill>
                <a:latin typeface="微软雅黑" panose="020B0503020204020204" pitchFamily="34" charset="-122"/>
                <a:ea typeface="微软雅黑" panose="020B0503020204020204" pitchFamily="34" charset="-122"/>
              </a:rPr>
              <a:t>．建立一个项目文件</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）启动</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File”→“New”→“Project”→“PCB</a:t>
            </a:r>
            <a:r>
              <a:rPr lang="en-US" altLang="zh-CN" sz="2400" dirty="0">
                <a:solidFill>
                  <a:schemeClr val="accent1"/>
                </a:solidFill>
                <a:latin typeface="微软雅黑" panose="020B0503020204020204" pitchFamily="34" charset="-122"/>
                <a:ea typeface="微软雅黑" panose="020B0503020204020204" pitchFamily="34" charset="-122"/>
              </a:rPr>
              <a:t> Project”</a:t>
            </a:r>
            <a:r>
              <a:rPr lang="zh-CN" altLang="en-US" sz="2400" dirty="0">
                <a:solidFill>
                  <a:schemeClr val="accent1"/>
                </a:solidFill>
                <a:latin typeface="微软雅黑" panose="020B0503020204020204" pitchFamily="34" charset="-122"/>
                <a:ea typeface="微软雅黑" panose="020B0503020204020204" pitchFamily="34" charset="-122"/>
              </a:rPr>
              <a:t>命令，在当前工作空间中添加一个默认名为“</a:t>
            </a:r>
            <a:r>
              <a:rPr lang="en-US" altLang="zh-CN" sz="2400" dirty="0">
                <a:solidFill>
                  <a:schemeClr val="accent1"/>
                </a:solidFill>
                <a:latin typeface="微软雅黑" panose="020B0503020204020204" pitchFamily="34" charset="-122"/>
                <a:ea typeface="微软雅黑" panose="020B0503020204020204" pitchFamily="34" charset="-122"/>
              </a:rPr>
              <a:t>PCB_Project1.PrjPCB”</a:t>
            </a:r>
            <a:r>
              <a:rPr lang="zh-CN" altLang="en-US" sz="2400" dirty="0">
                <a:solidFill>
                  <a:schemeClr val="accent1"/>
                </a:solidFill>
                <a:latin typeface="微软雅黑" panose="020B0503020204020204" pitchFamily="34" charset="-122"/>
                <a:ea typeface="微软雅黑" panose="020B0503020204020204" pitchFamily="34" charset="-122"/>
              </a:rPr>
              <a:t>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项目文件，将它另存为</a:t>
            </a:r>
            <a:r>
              <a:rPr lang="zh-CN" altLang="en-US" sz="2400" dirty="0" smtClean="0">
                <a:solidFill>
                  <a:schemeClr val="accent1"/>
                </a:solidFill>
                <a:latin typeface="微软雅黑" panose="020B0503020204020204" pitchFamily="34" charset="-122"/>
                <a:ea typeface="微软雅黑" panose="020B0503020204020204" pitchFamily="34" charset="-122"/>
              </a:rPr>
              <a:t>“数码抢答电路</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PrjPCB”</a:t>
            </a:r>
            <a:r>
              <a:rPr lang="zh-CN" altLang="en-US" sz="2400" dirty="0">
                <a:solidFill>
                  <a:schemeClr val="accent1"/>
                </a:solidFill>
                <a:latin typeface="微软雅黑" panose="020B0503020204020204" pitchFamily="34" charset="-122"/>
                <a:ea typeface="微软雅黑" panose="020B0503020204020204" pitchFamily="34" charset="-122"/>
              </a:rPr>
              <a:t>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项目文件。</a:t>
            </a:r>
          </a:p>
        </p:txBody>
      </p:sp>
    </p:spTree>
    <p:extLst>
      <p:ext uri="{BB962C8B-B14F-4D97-AF65-F5344CB8AC3E}">
        <p14:creationId xmlns:p14="http://schemas.microsoft.com/office/powerpoint/2010/main" val="201718615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4294967295"/>
          </p:nvPr>
        </p:nvSpPr>
        <p:spPr>
          <a:xfrm>
            <a:off x="1346647" y="477466"/>
            <a:ext cx="9627567" cy="5186362"/>
          </a:xfrm>
          <a:prstGeom prst="rect">
            <a:avLst/>
          </a:prstGeom>
        </p:spPr>
        <p:txBody>
          <a:bodyPr/>
          <a:lstStyle/>
          <a:p>
            <a:pPr marL="0" indent="457291">
              <a:buNone/>
            </a:pPr>
            <a:r>
              <a:rPr lang="en-US" altLang="zh-CN" sz="2800" b="1" dirty="0" smtClean="0">
                <a:solidFill>
                  <a:schemeClr val="accent1"/>
                </a:solidFill>
                <a:latin typeface="微软雅黑" panose="020B0503020204020204" pitchFamily="34" charset="-122"/>
                <a:ea typeface="微软雅黑" panose="020B0503020204020204" pitchFamily="34" charset="-122"/>
              </a:rPr>
              <a:t>2</a:t>
            </a:r>
            <a:r>
              <a:rPr lang="zh-CN" altLang="en-US" sz="2800" b="1" dirty="0">
                <a:solidFill>
                  <a:schemeClr val="accent1"/>
                </a:solidFill>
                <a:latin typeface="微软雅黑" panose="020B0503020204020204" pitchFamily="34" charset="-122"/>
                <a:ea typeface="微软雅黑" panose="020B0503020204020204" pitchFamily="34" charset="-122"/>
              </a:rPr>
              <a:t>．新建主电路图放置</a:t>
            </a:r>
            <a:r>
              <a:rPr lang="zh-CN" altLang="en-US" sz="2800" b="1" dirty="0" smtClean="0">
                <a:solidFill>
                  <a:schemeClr val="accent1"/>
                </a:solidFill>
                <a:latin typeface="微软雅黑" panose="020B0503020204020204" pitchFamily="34" charset="-122"/>
                <a:ea typeface="微软雅黑" panose="020B0503020204020204" pitchFamily="34" charset="-122"/>
              </a:rPr>
              <a:t>方块图</a:t>
            </a:r>
            <a:endParaRPr lang="en-US" altLang="zh-CN" sz="2800" b="1" dirty="0" smtClean="0">
              <a:solidFill>
                <a:schemeClr val="accent1"/>
              </a:solidFill>
              <a:latin typeface="微软雅黑" panose="020B0503020204020204" pitchFamily="34" charset="-122"/>
              <a:ea typeface="微软雅黑" panose="020B0503020204020204" pitchFamily="34" charset="-122"/>
            </a:endParaRPr>
          </a:p>
          <a:p>
            <a:pPr marL="0" indent="457291">
              <a:buNone/>
            </a:pPr>
            <a:r>
              <a:rPr lang="zh-CN" altLang="en-US" sz="2800" b="1" dirty="0" smtClean="0">
                <a:solidFill>
                  <a:schemeClr val="accent1"/>
                </a:solidFill>
                <a:latin typeface="微软雅黑" panose="020B0503020204020204" pitchFamily="34" charset="-122"/>
                <a:ea typeface="微软雅黑" panose="020B0503020204020204" pitchFamily="34" charset="-122"/>
              </a:rPr>
              <a:t>画</a:t>
            </a:r>
            <a:r>
              <a:rPr lang="zh-CN" altLang="en-US" sz="2800" b="1" dirty="0">
                <a:solidFill>
                  <a:schemeClr val="accent1"/>
                </a:solidFill>
                <a:latin typeface="微软雅黑" panose="020B0503020204020204" pitchFamily="34" charset="-122"/>
                <a:ea typeface="微软雅黑" panose="020B0503020204020204" pitchFamily="34" charset="-122"/>
              </a:rPr>
              <a:t>一张主电路图（如：总图</a:t>
            </a:r>
            <a:r>
              <a:rPr lang="en-US" altLang="zh-CN" sz="2800" b="1" dirty="0" smtClean="0">
                <a:solidFill>
                  <a:schemeClr val="accent1"/>
                </a:solidFill>
                <a:latin typeface="微软雅黑" panose="020B0503020204020204" pitchFamily="34" charset="-122"/>
                <a:ea typeface="微软雅黑" panose="020B0503020204020204" pitchFamily="34" charset="-122"/>
              </a:rPr>
              <a:t>.</a:t>
            </a:r>
            <a:r>
              <a:rPr lang="en-US" altLang="zh-CN" sz="2800" b="1" dirty="0" err="1" smtClean="0">
                <a:solidFill>
                  <a:schemeClr val="accent1"/>
                </a:solidFill>
                <a:latin typeface="微软雅黑" panose="020B0503020204020204" pitchFamily="34" charset="-122"/>
                <a:ea typeface="微软雅黑" panose="020B0503020204020204" pitchFamily="34" charset="-122"/>
              </a:rPr>
              <a:t>SchDoc</a:t>
            </a:r>
            <a:r>
              <a:rPr lang="zh-CN" altLang="en-US" sz="2800" b="1" dirty="0" smtClean="0">
                <a:solidFill>
                  <a:schemeClr val="accent1"/>
                </a:solidFill>
                <a:latin typeface="微软雅黑" panose="020B0503020204020204" pitchFamily="34" charset="-122"/>
                <a:ea typeface="微软雅黑" panose="020B0503020204020204" pitchFamily="34" charset="-122"/>
              </a:rPr>
              <a:t>）来放置方块图（</a:t>
            </a:r>
            <a:r>
              <a:rPr lang="en-US" altLang="zh-CN" sz="2800" b="1" dirty="0" smtClean="0">
                <a:solidFill>
                  <a:schemeClr val="accent1"/>
                </a:solidFill>
                <a:latin typeface="微软雅黑" panose="020B0503020204020204" pitchFamily="34" charset="-122"/>
                <a:ea typeface="微软雅黑" panose="020B0503020204020204" pitchFamily="34" charset="-122"/>
              </a:rPr>
              <a:t>Sheet Symbol</a:t>
            </a:r>
            <a:r>
              <a:rPr lang="zh-CN" altLang="en-US" sz="2800" b="1" dirty="0" smtClean="0">
                <a:solidFill>
                  <a:schemeClr val="accent1"/>
                </a:solidFill>
                <a:latin typeface="微软雅黑" panose="020B0503020204020204" pitchFamily="34" charset="-122"/>
                <a:ea typeface="微软雅黑" panose="020B0503020204020204" pitchFamily="34" charset="-122"/>
              </a:rPr>
              <a:t>）符号</a:t>
            </a:r>
          </a:p>
          <a:p>
            <a:pPr marL="0" indent="457291">
              <a:lnSpc>
                <a:spcPct val="12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）选择“</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工作面板中的</a:t>
            </a:r>
            <a:r>
              <a:rPr lang="zh-CN" altLang="en-US" sz="2400" dirty="0" smtClean="0">
                <a:solidFill>
                  <a:schemeClr val="accent1"/>
                </a:solidFill>
                <a:latin typeface="微软雅黑" panose="020B0503020204020204" pitchFamily="34" charset="-122"/>
                <a:ea typeface="微软雅黑" panose="020B0503020204020204" pitchFamily="34" charset="-122"/>
              </a:rPr>
              <a:t>“数码抢答电路</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PrjPCB”</a:t>
            </a:r>
            <a:r>
              <a:rPr lang="zh-CN" altLang="en-US" sz="2400" dirty="0">
                <a:solidFill>
                  <a:schemeClr val="accent1"/>
                </a:solidFill>
                <a:latin typeface="微软雅黑" panose="020B0503020204020204" pitchFamily="34" charset="-122"/>
                <a:ea typeface="微软雅黑" panose="020B0503020204020204" pitchFamily="34" charset="-122"/>
              </a:rPr>
              <a:t>按鼠标右键，在弹出的菜单中选择“</a:t>
            </a:r>
            <a:r>
              <a:rPr lang="en-US" altLang="zh-CN" sz="2400" dirty="0">
                <a:solidFill>
                  <a:schemeClr val="accent1"/>
                </a:solidFill>
                <a:latin typeface="微软雅黑" panose="020B0503020204020204" pitchFamily="34" charset="-122"/>
                <a:ea typeface="微软雅黑" panose="020B0503020204020204" pitchFamily="34" charset="-122"/>
              </a:rPr>
              <a:t>Add New to </a:t>
            </a:r>
            <a:r>
              <a:rPr lang="en-US" altLang="zh-CN" sz="2400" dirty="0" err="1">
                <a:solidFill>
                  <a:schemeClr val="accent1"/>
                </a:solidFill>
                <a:latin typeface="微软雅黑" panose="020B0503020204020204" pitchFamily="34" charset="-122"/>
                <a:ea typeface="微软雅黑" panose="020B0503020204020204" pitchFamily="34" charset="-122"/>
              </a:rPr>
              <a:t>Project”→“Schematic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命令，在新建的</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PrjPCB</a:t>
            </a:r>
            <a:r>
              <a:rPr lang="zh-CN" altLang="en-US" sz="2400" dirty="0">
                <a:solidFill>
                  <a:schemeClr val="accent1"/>
                </a:solidFill>
                <a:latin typeface="微软雅黑" panose="020B0503020204020204" pitchFamily="34" charset="-122"/>
                <a:ea typeface="微软雅黑" panose="020B0503020204020204" pitchFamily="34" charset="-122"/>
              </a:rPr>
              <a:t>项目中添加一个默认名为“</a:t>
            </a:r>
            <a:r>
              <a:rPr lang="en-US" altLang="zh-CN" sz="2400" dirty="0">
                <a:solidFill>
                  <a:schemeClr val="accent1"/>
                </a:solidFill>
                <a:latin typeface="微软雅黑" panose="020B0503020204020204" pitchFamily="34" charset="-122"/>
                <a:ea typeface="微软雅黑" panose="020B0503020204020204" pitchFamily="34" charset="-122"/>
              </a:rPr>
              <a:t>Sheet1.SchDoc”</a:t>
            </a:r>
            <a:r>
              <a:rPr lang="zh-CN" altLang="en-US" sz="2400" dirty="0">
                <a:solidFill>
                  <a:schemeClr val="accent1"/>
                </a:solidFill>
                <a:latin typeface="微软雅黑" panose="020B0503020204020204" pitchFamily="34" charset="-122"/>
                <a:ea typeface="微软雅黑" panose="020B0503020204020204" pitchFamily="34" charset="-122"/>
              </a:rPr>
              <a:t>的原理图文件。</a:t>
            </a:r>
          </a:p>
          <a:p>
            <a:pPr marL="0" indent="457291">
              <a:lnSpc>
                <a:spcPct val="12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）将原理图文件另存为“总图</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，用缺省的设计图纸尺寸：</a:t>
            </a:r>
            <a:r>
              <a:rPr lang="en-US" altLang="zh-CN" sz="2400" dirty="0">
                <a:solidFill>
                  <a:schemeClr val="accent1"/>
                </a:solidFill>
                <a:latin typeface="微软雅黑" panose="020B0503020204020204" pitchFamily="34" charset="-122"/>
                <a:ea typeface="微软雅黑" panose="020B0503020204020204" pitchFamily="34" charset="-122"/>
              </a:rPr>
              <a:t>A4</a:t>
            </a:r>
            <a:r>
              <a:rPr lang="zh-CN" altLang="en-US" sz="2400" dirty="0">
                <a:solidFill>
                  <a:schemeClr val="accent1"/>
                </a:solidFill>
                <a:latin typeface="微软雅黑" panose="020B0503020204020204" pitchFamily="34" charset="-122"/>
                <a:ea typeface="微软雅黑" panose="020B0503020204020204" pitchFamily="34" charset="-122"/>
              </a:rPr>
              <a:t>。其它设置用默认值。</a:t>
            </a:r>
          </a:p>
          <a:p>
            <a:pPr marL="0" indent="457291">
              <a:lnSpc>
                <a:spcPct val="12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Wiring”</a:t>
            </a:r>
            <a:r>
              <a:rPr lang="zh-CN" altLang="en-US" sz="2400" dirty="0">
                <a:solidFill>
                  <a:schemeClr val="accent1"/>
                </a:solidFill>
                <a:latin typeface="微软雅黑" panose="020B0503020204020204" pitchFamily="34" charset="-122"/>
                <a:ea typeface="微软雅黑" panose="020B0503020204020204" pitchFamily="34" charset="-122"/>
              </a:rPr>
              <a:t>工具栏中的添加方块图符号工具按钮“        ”，或者在主菜单中选择“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Place”→“Sheet</a:t>
            </a:r>
            <a:r>
              <a:rPr lang="en-US" altLang="zh-CN" sz="2400" dirty="0">
                <a:solidFill>
                  <a:schemeClr val="accent1"/>
                </a:solidFill>
                <a:latin typeface="微软雅黑" panose="020B0503020204020204" pitchFamily="34" charset="-122"/>
                <a:ea typeface="微软雅黑" panose="020B0503020204020204" pitchFamily="34" charset="-122"/>
              </a:rPr>
              <a:t> Symbol”</a:t>
            </a:r>
            <a:r>
              <a:rPr lang="zh-CN" altLang="en-US" sz="2400" dirty="0">
                <a:solidFill>
                  <a:schemeClr val="accent1"/>
                </a:solidFill>
                <a:latin typeface="微软雅黑" panose="020B0503020204020204" pitchFamily="34" charset="-122"/>
                <a:ea typeface="微软雅黑" panose="020B0503020204020204" pitchFamily="34" charset="-122"/>
              </a:rPr>
              <a:t>命令。</a:t>
            </a:r>
          </a:p>
          <a:p>
            <a:pPr marL="0" indent="457291">
              <a:lnSpc>
                <a:spcPct val="12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）按下“</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键，打开如图</a:t>
            </a:r>
            <a:r>
              <a:rPr lang="en-US" altLang="zh-CN" sz="2400" dirty="0">
                <a:solidFill>
                  <a:schemeClr val="accent1"/>
                </a:solidFill>
                <a:latin typeface="微软雅黑" panose="020B0503020204020204" pitchFamily="34" charset="-122"/>
                <a:ea typeface="微软雅黑" panose="020B0503020204020204" pitchFamily="34" charset="-122"/>
              </a:rPr>
              <a:t>3-9</a:t>
            </a:r>
            <a:r>
              <a:rPr lang="zh-CN" altLang="en-US" sz="2400" dirty="0">
                <a:solidFill>
                  <a:schemeClr val="accent1"/>
                </a:solidFill>
                <a:latin typeface="微软雅黑" panose="020B0503020204020204" pitchFamily="34" charset="-122"/>
                <a:ea typeface="微软雅黑" panose="020B0503020204020204" pitchFamily="34" charset="-122"/>
              </a:rPr>
              <a:t>所示的“</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a:t>
            </a:r>
          </a:p>
        </p:txBody>
      </p:sp>
      <p:pic>
        <p:nvPicPr>
          <p:cNvPr id="2253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2463" y="5157986"/>
            <a:ext cx="362034" cy="29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845430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4294967295"/>
          </p:nvPr>
        </p:nvSpPr>
        <p:spPr>
          <a:xfrm>
            <a:off x="4731023" y="1050776"/>
            <a:ext cx="6374296" cy="2378224"/>
          </a:xfrm>
          <a:prstGeom prst="rect">
            <a:avLst/>
          </a:prstGeom>
        </p:spPr>
        <p:txBody>
          <a:bodyPr/>
          <a:lstStyle/>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面板的“</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栏</a:t>
            </a:r>
            <a:r>
              <a:rPr lang="en-US" altLang="zh-CN" sz="2400" dirty="0" smtClean="0">
                <a:solidFill>
                  <a:schemeClr val="accent1"/>
                </a:solidFill>
                <a:latin typeface="微软雅黑" panose="020B0503020204020204" pitchFamily="34" charset="-122"/>
                <a:ea typeface="微软雅黑" panose="020B0503020204020204" pitchFamily="34" charset="-122"/>
              </a:rPr>
              <a:t>:</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Designator”(</a:t>
            </a:r>
            <a:r>
              <a:rPr lang="zh-CN" altLang="en-US" sz="2400" dirty="0">
                <a:solidFill>
                  <a:schemeClr val="accent1"/>
                </a:solidFill>
                <a:latin typeface="微软雅黑" panose="020B0503020204020204" pitchFamily="34" charset="-122"/>
                <a:ea typeface="微软雅黑" panose="020B0503020204020204" pitchFamily="34" charset="-122"/>
              </a:rPr>
              <a:t>图纸的标号</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：用于设置方块图所代表的图纸的名称。</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Filename”(</a:t>
            </a:r>
            <a:r>
              <a:rPr lang="zh-CN" altLang="en-US" sz="2400" dirty="0">
                <a:solidFill>
                  <a:schemeClr val="accent1"/>
                </a:solidFill>
                <a:latin typeface="微软雅黑" panose="020B0503020204020204" pitchFamily="34" charset="-122"/>
                <a:ea typeface="微软雅黑" panose="020B0503020204020204" pitchFamily="34" charset="-122"/>
              </a:rPr>
              <a:t>图纸的文件名</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：用于设置方块图所代表的图纸的文件全名（包括文件的后缀），以便建立起方块图与原理图（子图）文件的直接对应关系。</a:t>
            </a:r>
          </a:p>
        </p:txBody>
      </p:sp>
      <p:sp>
        <p:nvSpPr>
          <p:cNvPr id="23556" name="Text Box 5"/>
          <p:cNvSpPr txBox="1">
            <a:spLocks noChangeArrowheads="1"/>
          </p:cNvSpPr>
          <p:nvPr/>
        </p:nvSpPr>
        <p:spPr bwMode="auto">
          <a:xfrm>
            <a:off x="1130623" y="6155316"/>
            <a:ext cx="432048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50000"/>
              </a:spcBef>
              <a:buClrTx/>
              <a:buNone/>
            </a:pPr>
            <a:r>
              <a:rPr kumimoji="0" lang="zh-CN" altLang="en-US" sz="2100" b="1" dirty="0">
                <a:solidFill>
                  <a:schemeClr val="accent1"/>
                </a:solidFill>
                <a:latin typeface="微软雅黑" panose="020B0503020204020204" pitchFamily="34" charset="-122"/>
                <a:ea typeface="微软雅黑" panose="020B0503020204020204" pitchFamily="34" charset="-122"/>
              </a:rPr>
              <a:t>图</a:t>
            </a:r>
            <a:r>
              <a:rPr kumimoji="0" lang="en-US" altLang="zh-CN" sz="2100" b="1" dirty="0">
                <a:solidFill>
                  <a:schemeClr val="accent1"/>
                </a:solidFill>
                <a:latin typeface="微软雅黑" panose="020B0503020204020204" pitchFamily="34" charset="-122"/>
                <a:ea typeface="微软雅黑" panose="020B0503020204020204" pitchFamily="34" charset="-122"/>
              </a:rPr>
              <a:t>3-9 “Properties”</a:t>
            </a:r>
            <a:r>
              <a:rPr kumimoji="0" lang="zh-CN" altLang="en-US" sz="2100" b="1" dirty="0">
                <a:solidFill>
                  <a:schemeClr val="accent1"/>
                </a:solidFill>
                <a:latin typeface="微软雅黑" panose="020B0503020204020204" pitchFamily="34" charset="-122"/>
                <a:ea typeface="微软雅黑" panose="020B0503020204020204" pitchFamily="34" charset="-122"/>
              </a:rPr>
              <a:t>对话框</a:t>
            </a:r>
          </a:p>
        </p:txBody>
      </p:sp>
      <p:pic>
        <p:nvPicPr>
          <p:cNvPr id="5" name="图片 4"/>
          <p:cNvPicPr/>
          <p:nvPr/>
        </p:nvPicPr>
        <p:blipFill>
          <a:blip r:embed="rId2"/>
          <a:stretch>
            <a:fillRect/>
          </a:stretch>
        </p:blipFill>
        <p:spPr>
          <a:xfrm>
            <a:off x="999365" y="718820"/>
            <a:ext cx="3752850" cy="5420360"/>
          </a:xfrm>
          <a:prstGeom prst="rect">
            <a:avLst/>
          </a:prstGeom>
        </p:spPr>
      </p:pic>
    </p:spTree>
    <p:extLst>
      <p:ext uri="{BB962C8B-B14F-4D97-AF65-F5344CB8AC3E}">
        <p14:creationId xmlns:p14="http://schemas.microsoft.com/office/powerpoint/2010/main" val="3978256655"/>
      </p:ext>
    </p:extLst>
  </p:cSld>
  <p:clrMapOvr>
    <a:masterClrMapping/>
  </p:clrMapOvr>
  <p:transition spd="slow" advTm="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ext Box 6"/>
          <p:cNvSpPr txBox="1">
            <a:spLocks noChangeArrowheads="1"/>
          </p:cNvSpPr>
          <p:nvPr/>
        </p:nvSpPr>
        <p:spPr bwMode="auto">
          <a:xfrm>
            <a:off x="1202631" y="1197546"/>
            <a:ext cx="9937104" cy="389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0"/>
              </a:spcBef>
              <a:buClrTx/>
              <a:buNone/>
            </a:pPr>
            <a:r>
              <a:rPr kumimoji="0" lang="zh-CN" altLang="en-US" sz="2800" dirty="0">
                <a:solidFill>
                  <a:schemeClr val="accent1"/>
                </a:solidFill>
                <a:latin typeface="微软雅黑" panose="020B0503020204020204" pitchFamily="34" charset="-122"/>
                <a:ea typeface="微软雅黑" panose="020B0503020204020204" pitchFamily="34" charset="-122"/>
              </a:rPr>
              <a:t>（</a:t>
            </a:r>
            <a:r>
              <a:rPr kumimoji="0" lang="en-US" altLang="zh-CN" sz="2800" dirty="0">
                <a:solidFill>
                  <a:schemeClr val="accent1"/>
                </a:solidFill>
                <a:latin typeface="微软雅黑" panose="020B0503020204020204" pitchFamily="34" charset="-122"/>
                <a:ea typeface="微软雅黑" panose="020B0503020204020204" pitchFamily="34" charset="-122"/>
              </a:rPr>
              <a:t>5</a:t>
            </a:r>
            <a:r>
              <a:rPr kumimoji="0" lang="zh-CN" altLang="en-US" sz="2800" dirty="0">
                <a:solidFill>
                  <a:schemeClr val="accent1"/>
                </a:solidFill>
                <a:latin typeface="微软雅黑" panose="020B0503020204020204" pitchFamily="34" charset="-122"/>
                <a:ea typeface="微软雅黑" panose="020B0503020204020204" pitchFamily="34" charset="-122"/>
              </a:rPr>
              <a:t>）在 “</a:t>
            </a:r>
            <a:r>
              <a:rPr kumimoji="0" lang="en-US" altLang="zh-CN" sz="2800" dirty="0">
                <a:solidFill>
                  <a:schemeClr val="accent1"/>
                </a:solidFill>
                <a:latin typeface="微软雅黑" panose="020B0503020204020204" pitchFamily="34" charset="-122"/>
                <a:ea typeface="微软雅黑" panose="020B0503020204020204" pitchFamily="34" charset="-122"/>
              </a:rPr>
              <a:t>Designator”</a:t>
            </a:r>
            <a:r>
              <a:rPr kumimoji="0" lang="zh-CN" altLang="en-US" sz="2800" dirty="0">
                <a:solidFill>
                  <a:schemeClr val="accent1"/>
                </a:solidFill>
                <a:latin typeface="微软雅黑" panose="020B0503020204020204" pitchFamily="34" charset="-122"/>
                <a:ea typeface="微软雅黑" panose="020B0503020204020204" pitchFamily="34" charset="-122"/>
              </a:rPr>
              <a:t>编辑框中输入“编码”，在“</a:t>
            </a:r>
            <a:r>
              <a:rPr kumimoji="0" lang="en-US" altLang="zh-CN" sz="2800" dirty="0">
                <a:solidFill>
                  <a:schemeClr val="accent1"/>
                </a:solidFill>
                <a:latin typeface="微软雅黑" panose="020B0503020204020204" pitchFamily="34" charset="-122"/>
                <a:ea typeface="微软雅黑" panose="020B0503020204020204" pitchFamily="34" charset="-122"/>
              </a:rPr>
              <a:t>Filename”</a:t>
            </a:r>
            <a:r>
              <a:rPr kumimoji="0" lang="zh-CN" altLang="en-US" sz="2800" dirty="0">
                <a:solidFill>
                  <a:schemeClr val="accent1"/>
                </a:solidFill>
                <a:latin typeface="微软雅黑" panose="020B0503020204020204" pitchFamily="34" charset="-122"/>
                <a:ea typeface="微软雅黑" panose="020B0503020204020204" pitchFamily="34" charset="-122"/>
              </a:rPr>
              <a:t>编辑框内输入“编码</a:t>
            </a:r>
            <a:r>
              <a:rPr kumimoji="0" lang="en-US" altLang="zh-CN" sz="2800" dirty="0">
                <a:solidFill>
                  <a:schemeClr val="accent1"/>
                </a:solidFill>
                <a:latin typeface="微软雅黑" panose="020B0503020204020204" pitchFamily="34" charset="-122"/>
                <a:ea typeface="微软雅黑" panose="020B0503020204020204" pitchFamily="34" charset="-122"/>
              </a:rPr>
              <a:t>.SCHDOC”</a:t>
            </a:r>
            <a:r>
              <a:rPr kumimoji="0" lang="zh-CN" altLang="en-US" sz="2800" dirty="0">
                <a:solidFill>
                  <a:schemeClr val="accent1"/>
                </a:solidFill>
                <a:latin typeface="微软雅黑" panose="020B0503020204020204" pitchFamily="34" charset="-122"/>
                <a:ea typeface="微软雅黑" panose="020B0503020204020204" pitchFamily="34" charset="-122"/>
              </a:rPr>
              <a:t>，单击“</a:t>
            </a:r>
            <a:r>
              <a:rPr kumimoji="0" lang="en-US" altLang="zh-CN" sz="2800" dirty="0">
                <a:solidFill>
                  <a:schemeClr val="accent1"/>
                </a:solidFill>
                <a:latin typeface="微软雅黑" panose="020B0503020204020204" pitchFamily="34" charset="-122"/>
                <a:ea typeface="微软雅黑" panose="020B0503020204020204" pitchFamily="34" charset="-122"/>
              </a:rPr>
              <a:t>OK”</a:t>
            </a:r>
            <a:r>
              <a:rPr kumimoji="0" lang="zh-CN" altLang="en-US" sz="2800" dirty="0">
                <a:solidFill>
                  <a:schemeClr val="accent1"/>
                </a:solidFill>
                <a:latin typeface="微软雅黑" panose="020B0503020204020204" pitchFamily="34" charset="-122"/>
                <a:ea typeface="微软雅黑" panose="020B0503020204020204" pitchFamily="34" charset="-122"/>
              </a:rPr>
              <a:t>按钮，结束方块图符号的属性设置。</a:t>
            </a:r>
          </a:p>
          <a:p>
            <a:pPr>
              <a:lnSpc>
                <a:spcPct val="150000"/>
              </a:lnSpc>
              <a:spcBef>
                <a:spcPct val="0"/>
              </a:spcBef>
              <a:buClrTx/>
              <a:buNone/>
            </a:pPr>
            <a:r>
              <a:rPr kumimoji="0" lang="zh-CN" altLang="en-US" sz="2800" dirty="0">
                <a:solidFill>
                  <a:schemeClr val="accent1"/>
                </a:solidFill>
                <a:latin typeface="微软雅黑" panose="020B0503020204020204" pitchFamily="34" charset="-122"/>
                <a:ea typeface="微软雅黑" panose="020B0503020204020204" pitchFamily="34" charset="-122"/>
              </a:rPr>
              <a:t>（</a:t>
            </a:r>
            <a:r>
              <a:rPr kumimoji="0" lang="en-US" altLang="zh-CN" sz="2800" dirty="0">
                <a:solidFill>
                  <a:schemeClr val="accent1"/>
                </a:solidFill>
                <a:latin typeface="微软雅黑" panose="020B0503020204020204" pitchFamily="34" charset="-122"/>
                <a:ea typeface="微软雅黑" panose="020B0503020204020204" pitchFamily="34" charset="-122"/>
              </a:rPr>
              <a:t>6</a:t>
            </a:r>
            <a:r>
              <a:rPr kumimoji="0" lang="zh-CN" altLang="en-US" sz="2800" dirty="0">
                <a:solidFill>
                  <a:schemeClr val="accent1"/>
                </a:solidFill>
                <a:latin typeface="微软雅黑" panose="020B0503020204020204" pitchFamily="34" charset="-122"/>
                <a:ea typeface="微软雅黑" panose="020B0503020204020204" pitchFamily="34" charset="-122"/>
              </a:rPr>
              <a:t>）在原理图上合适位置单击鼠标，确定方块图符号的一个顶角位置，然后拖动鼠标，调整方块图符号的大小，确定后再单击鼠标左键，在原理图上插入方块图符号。</a:t>
            </a:r>
          </a:p>
        </p:txBody>
      </p:sp>
    </p:spTree>
    <p:extLst>
      <p:ext uri="{BB962C8B-B14F-4D97-AF65-F5344CB8AC3E}">
        <p14:creationId xmlns:p14="http://schemas.microsoft.com/office/powerpoint/2010/main" val="4106939482"/>
      </p:ext>
    </p:extLst>
  </p:cSld>
  <p:clrMapOvr>
    <a:masterClrMapping/>
  </p:clrMapOvr>
  <p:transition spd="slow" advTm="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4294967295"/>
          </p:nvPr>
        </p:nvSpPr>
        <p:spPr>
          <a:xfrm>
            <a:off x="1104903" y="261442"/>
            <a:ext cx="10225136" cy="2808287"/>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7</a:t>
            </a:r>
            <a:r>
              <a:rPr lang="zh-CN" altLang="en-US" sz="2400" dirty="0">
                <a:solidFill>
                  <a:schemeClr val="accent1"/>
                </a:solidFill>
                <a:latin typeface="微软雅黑" panose="020B0503020204020204" pitchFamily="34" charset="-122"/>
                <a:ea typeface="微软雅黑" panose="020B0503020204020204" pitchFamily="34" charset="-122"/>
              </a:rPr>
              <a:t>）目前还处于放置方块图状态，按“</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键，弹出“</a:t>
            </a:r>
            <a:r>
              <a:rPr lang="en-US" altLang="zh-CN" sz="2400" dirty="0">
                <a:solidFill>
                  <a:schemeClr val="accent1"/>
                </a:solidFill>
                <a:latin typeface="微软雅黑" panose="020B0503020204020204" pitchFamily="34" charset="-122"/>
                <a:ea typeface="微软雅黑" panose="020B0503020204020204" pitchFamily="34" charset="-122"/>
              </a:rPr>
              <a:t>Sheet Symbol”</a:t>
            </a:r>
            <a:r>
              <a:rPr lang="zh-CN" altLang="en-US" sz="2400" dirty="0">
                <a:solidFill>
                  <a:schemeClr val="accent1"/>
                </a:solidFill>
                <a:latin typeface="微软雅黑" panose="020B0503020204020204" pitchFamily="34" charset="-122"/>
                <a:ea typeface="微软雅黑" panose="020B0503020204020204" pitchFamily="34" charset="-122"/>
              </a:rPr>
              <a:t>对话框的，在“</a:t>
            </a:r>
            <a:r>
              <a:rPr lang="en-US" altLang="zh-CN" sz="2400" dirty="0">
                <a:solidFill>
                  <a:schemeClr val="accent1"/>
                </a:solidFill>
                <a:latin typeface="微软雅黑" panose="020B0503020204020204" pitchFamily="34" charset="-122"/>
                <a:ea typeface="微软雅黑" panose="020B0503020204020204" pitchFamily="34" charset="-122"/>
              </a:rPr>
              <a:t>Designator”</a:t>
            </a:r>
            <a:r>
              <a:rPr lang="zh-CN" altLang="en-US" sz="2400" dirty="0">
                <a:solidFill>
                  <a:schemeClr val="accent1"/>
                </a:solidFill>
                <a:latin typeface="微软雅黑" panose="020B0503020204020204" pitchFamily="34" charset="-122"/>
                <a:ea typeface="微软雅黑" panose="020B0503020204020204" pitchFamily="34" charset="-122"/>
              </a:rPr>
              <a:t>处输入“锁存”，在“</a:t>
            </a:r>
            <a:r>
              <a:rPr lang="en-US" altLang="zh-CN" sz="2400" dirty="0">
                <a:solidFill>
                  <a:schemeClr val="accent1"/>
                </a:solidFill>
                <a:latin typeface="微软雅黑" panose="020B0503020204020204" pitchFamily="34" charset="-122"/>
                <a:ea typeface="微软雅黑" panose="020B0503020204020204" pitchFamily="34" charset="-122"/>
              </a:rPr>
              <a:t>Filename”</a:t>
            </a:r>
            <a:r>
              <a:rPr lang="zh-CN" altLang="en-US" sz="2400" dirty="0">
                <a:solidFill>
                  <a:schemeClr val="accent1"/>
                </a:solidFill>
                <a:latin typeface="微软雅黑" panose="020B0503020204020204" pitchFamily="34" charset="-122"/>
                <a:ea typeface="微软雅黑" panose="020B0503020204020204" pitchFamily="34" charset="-122"/>
              </a:rPr>
              <a:t>编辑框内输入“锁存</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，重复步骤（</a:t>
            </a:r>
            <a:r>
              <a:rPr lang="en-US" altLang="zh-CN" sz="2400" dirty="0">
                <a:solidFill>
                  <a:schemeClr val="accent1"/>
                </a:solidFill>
                <a:latin typeface="微软雅黑" panose="020B0503020204020204" pitchFamily="34" charset="-122"/>
                <a:ea typeface="微软雅黑" panose="020B0503020204020204" pitchFamily="34" charset="-122"/>
              </a:rPr>
              <a:t>6</a:t>
            </a:r>
            <a:r>
              <a:rPr lang="zh-CN" altLang="en-US" sz="2400" dirty="0">
                <a:solidFill>
                  <a:schemeClr val="accent1"/>
                </a:solidFill>
                <a:latin typeface="微软雅黑" panose="020B0503020204020204" pitchFamily="34" charset="-122"/>
                <a:ea typeface="微软雅黑" panose="020B0503020204020204" pitchFamily="34" charset="-122"/>
              </a:rPr>
              <a:t>）在原理图上插入第二个方块图</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方框图</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符号</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如图</a:t>
            </a:r>
            <a:r>
              <a:rPr lang="en-US" altLang="zh-CN" sz="2400" dirty="0">
                <a:solidFill>
                  <a:schemeClr val="accent1"/>
                </a:solidFill>
                <a:latin typeface="微软雅黑" panose="020B0503020204020204" pitchFamily="34" charset="-122"/>
                <a:ea typeface="微软雅黑" panose="020B0503020204020204" pitchFamily="34" charset="-122"/>
              </a:rPr>
              <a:t>3-10</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24579" name="Text Box 5"/>
          <p:cNvSpPr txBox="1">
            <a:spLocks noChangeArrowheads="1"/>
          </p:cNvSpPr>
          <p:nvPr/>
        </p:nvSpPr>
        <p:spPr bwMode="auto">
          <a:xfrm>
            <a:off x="3876159" y="6310186"/>
            <a:ext cx="5535383" cy="38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Wingdings" panose="05000000000000000000" pitchFamily="2" charset="2"/>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3-10  </a:t>
            </a:r>
            <a:r>
              <a:rPr kumimoji="0" lang="zh-CN" altLang="en-US" sz="2100" b="1" dirty="0">
                <a:solidFill>
                  <a:schemeClr val="accent1"/>
                </a:solidFill>
                <a:latin typeface="微软雅黑" panose="020B0503020204020204" pitchFamily="34" charset="-122"/>
                <a:ea typeface="微软雅黑" panose="020B0503020204020204" pitchFamily="34" charset="-122"/>
              </a:rPr>
              <a:t>放入两个方块图符号后的上层原理图</a:t>
            </a:r>
          </a:p>
        </p:txBody>
      </p:sp>
      <p:pic>
        <p:nvPicPr>
          <p:cNvPr id="2" name="图片 1"/>
          <p:cNvPicPr>
            <a:picLocks noChangeAspect="1"/>
          </p:cNvPicPr>
          <p:nvPr/>
        </p:nvPicPr>
        <p:blipFill>
          <a:blip r:embed="rId2"/>
          <a:stretch>
            <a:fillRect/>
          </a:stretch>
        </p:blipFill>
        <p:spPr>
          <a:xfrm>
            <a:off x="3362871" y="2565698"/>
            <a:ext cx="5548465" cy="3528392"/>
          </a:xfrm>
          <a:prstGeom prst="rect">
            <a:avLst/>
          </a:prstGeom>
        </p:spPr>
      </p:pic>
    </p:spTree>
    <p:extLst>
      <p:ext uri="{BB962C8B-B14F-4D97-AF65-F5344CB8AC3E}">
        <p14:creationId xmlns:p14="http://schemas.microsoft.com/office/powerpoint/2010/main" val="3537051974"/>
      </p:ext>
    </p:extLst>
  </p:cSld>
  <p:clrMapOvr>
    <a:masterClrMapping/>
  </p:clrMapOvr>
  <p:transition spd="slow" advTm="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1490662" y="365125"/>
            <a:ext cx="9031287" cy="661035"/>
          </a:xfrm>
          <a:prstGeom prst="rect">
            <a:avLst/>
          </a:prstGeom>
        </p:spPr>
        <p:txBody>
          <a:bodyPr/>
          <a:lstStyle/>
          <a:p>
            <a:pPr algn="l" eaLnBrk="1" hangingPunct="1"/>
            <a:r>
              <a:rPr lang="en-US" altLang="zh-CN" sz="3201" b="1" dirty="0">
                <a:solidFill>
                  <a:schemeClr val="accent1"/>
                </a:solidFill>
                <a:latin typeface="微软雅黑" panose="020B0503020204020204" pitchFamily="34" charset="-122"/>
                <a:ea typeface="微软雅黑" panose="020B0503020204020204" pitchFamily="34" charset="-122"/>
                <a:cs typeface="+mn-cs"/>
              </a:rPr>
              <a:t>3</a:t>
            </a:r>
            <a:r>
              <a:rPr lang="zh-CN" altLang="en-US" sz="3201" b="1" dirty="0">
                <a:solidFill>
                  <a:schemeClr val="accent1"/>
                </a:solidFill>
                <a:latin typeface="微软雅黑" panose="020B0503020204020204" pitchFamily="34" charset="-122"/>
                <a:ea typeface="微软雅黑" panose="020B0503020204020204" pitchFamily="34" charset="-122"/>
                <a:cs typeface="+mn-cs"/>
              </a:rPr>
              <a:t>．在方块图内放置端口</a:t>
            </a:r>
          </a:p>
        </p:txBody>
      </p:sp>
      <p:sp>
        <p:nvSpPr>
          <p:cNvPr id="25603" name="Rectangle 3"/>
          <p:cNvSpPr>
            <a:spLocks noGrp="1" noChangeArrowheads="1"/>
          </p:cNvSpPr>
          <p:nvPr>
            <p:ph type="body" idx="4294967295"/>
          </p:nvPr>
        </p:nvSpPr>
        <p:spPr>
          <a:xfrm>
            <a:off x="1414802" y="1027906"/>
            <a:ext cx="5476461" cy="2449512"/>
          </a:xfrm>
          <a:prstGeom prst="rect">
            <a:avLst/>
          </a:prstGeom>
        </p:spPr>
        <p:txBody>
          <a:bodyPr/>
          <a:lstStyle/>
          <a:p>
            <a:pPr marL="0" indent="0">
              <a:lnSpc>
                <a:spcPct val="150000"/>
              </a:lnSpc>
              <a:buNone/>
            </a:pPr>
            <a:r>
              <a:rPr lang="zh-CN" altLang="en-US" sz="32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）单击工具栏中的添加方块图输入</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输出端口工具按钮“         ”，或者在主菜单中选择“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Place”→“Add</a:t>
            </a:r>
            <a:r>
              <a:rPr lang="en-US" altLang="zh-CN" sz="2400" dirty="0">
                <a:solidFill>
                  <a:schemeClr val="accent1"/>
                </a:solidFill>
                <a:latin typeface="微软雅黑" panose="020B0503020204020204" pitchFamily="34" charset="-122"/>
                <a:ea typeface="微软雅黑" panose="020B0503020204020204" pitchFamily="34" charset="-122"/>
              </a:rPr>
              <a:t> Sheet Entry”</a:t>
            </a:r>
            <a:r>
              <a:rPr lang="zh-CN" altLang="en-US" sz="2400" dirty="0">
                <a:solidFill>
                  <a:schemeClr val="accent1"/>
                </a:solidFill>
                <a:latin typeface="微软雅黑" panose="020B0503020204020204" pitchFamily="34" charset="-122"/>
                <a:ea typeface="微软雅黑" panose="020B0503020204020204" pitchFamily="34" charset="-122"/>
              </a:rPr>
              <a:t>命令。</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）光标上“悬浮”着一个端口，把光标移入</a:t>
            </a:r>
            <a:r>
              <a:rPr lang="zh-CN" altLang="en-US" sz="2400" dirty="0" smtClean="0">
                <a:solidFill>
                  <a:schemeClr val="accent1"/>
                </a:solidFill>
                <a:latin typeface="微软雅黑" panose="020B0503020204020204" pitchFamily="34" charset="-122"/>
                <a:ea typeface="微软雅黑" panose="020B0503020204020204" pitchFamily="34" charset="-122"/>
              </a:rPr>
              <a:t>“编码”</a:t>
            </a:r>
            <a:r>
              <a:rPr lang="zh-CN" altLang="en-US" sz="2400" dirty="0">
                <a:solidFill>
                  <a:schemeClr val="accent1"/>
                </a:solidFill>
                <a:latin typeface="微软雅黑" panose="020B0503020204020204" pitchFamily="34" charset="-122"/>
                <a:ea typeface="微软雅黑" panose="020B0503020204020204" pitchFamily="34" charset="-122"/>
              </a:rPr>
              <a:t>的方块图内，按“</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键，打开如图</a:t>
            </a:r>
            <a:r>
              <a:rPr lang="en-US" altLang="zh-CN" sz="2400" dirty="0">
                <a:solidFill>
                  <a:schemeClr val="accent1"/>
                </a:solidFill>
                <a:latin typeface="微软雅黑" panose="020B0503020204020204" pitchFamily="34" charset="-122"/>
                <a:ea typeface="微软雅黑" panose="020B0503020204020204" pitchFamily="34" charset="-122"/>
              </a:rPr>
              <a:t>3-11</a:t>
            </a:r>
            <a:r>
              <a:rPr lang="zh-CN" altLang="en-US" sz="2400" dirty="0">
                <a:solidFill>
                  <a:schemeClr val="accent1"/>
                </a:solidFill>
                <a:latin typeface="微软雅黑" panose="020B0503020204020204" pitchFamily="34" charset="-122"/>
                <a:ea typeface="微软雅黑" panose="020B0503020204020204" pitchFamily="34" charset="-122"/>
              </a:rPr>
              <a:t>所示的“</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a:t>
            </a:r>
          </a:p>
        </p:txBody>
      </p:sp>
      <p:pic>
        <p:nvPicPr>
          <p:cNvPr id="256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4216" y="1893804"/>
            <a:ext cx="322338" cy="35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Rectangle 3"/>
          <p:cNvSpPr txBox="1">
            <a:spLocks noChangeArrowheads="1"/>
          </p:cNvSpPr>
          <p:nvPr/>
        </p:nvSpPr>
        <p:spPr bwMode="auto">
          <a:xfrm>
            <a:off x="5667127" y="5980172"/>
            <a:ext cx="6697625" cy="57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kumimoji="0" lang="en-US" altLang="zh-CN" dirty="0">
                <a:latin typeface="Arial Narrow" panose="020B0606020202030204" pitchFamily="34" charset="0"/>
              </a:rPr>
              <a:t>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3-11  </a:t>
            </a:r>
            <a:r>
              <a:rPr kumimoji="0" lang="en-US" altLang="zh-CN" sz="2100" b="1" dirty="0">
                <a:solidFill>
                  <a:schemeClr val="accent1"/>
                </a:solidFill>
                <a:latin typeface="微软雅黑" panose="020B0503020204020204" pitchFamily="34" charset="-122"/>
                <a:ea typeface="微软雅黑" panose="020B0503020204020204" pitchFamily="34" charset="-122"/>
              </a:rPr>
              <a:t>“Sheet Entry”</a:t>
            </a:r>
            <a:r>
              <a:rPr kumimoji="0" lang="zh-CN" altLang="en-US" sz="2100" b="1" dirty="0">
                <a:solidFill>
                  <a:schemeClr val="accent1"/>
                </a:solidFill>
                <a:latin typeface="微软雅黑" panose="020B0503020204020204" pitchFamily="34" charset="-122"/>
                <a:ea typeface="微软雅黑" panose="020B0503020204020204" pitchFamily="34" charset="-122"/>
              </a:rPr>
              <a:t>对话框</a:t>
            </a:r>
          </a:p>
        </p:txBody>
      </p:sp>
      <p:pic>
        <p:nvPicPr>
          <p:cNvPr id="7" name="图片 6"/>
          <p:cNvPicPr/>
          <p:nvPr/>
        </p:nvPicPr>
        <p:blipFill>
          <a:blip r:embed="rId3"/>
          <a:stretch>
            <a:fillRect/>
          </a:stretch>
        </p:blipFill>
        <p:spPr>
          <a:xfrm>
            <a:off x="7323311" y="467231"/>
            <a:ext cx="3762375" cy="5410835"/>
          </a:xfrm>
          <a:prstGeom prst="rect">
            <a:avLst/>
          </a:prstGeom>
        </p:spPr>
      </p:pic>
    </p:spTree>
    <p:extLst>
      <p:ext uri="{BB962C8B-B14F-4D97-AF65-F5344CB8AC3E}">
        <p14:creationId xmlns:p14="http://schemas.microsoft.com/office/powerpoint/2010/main" val="2573311185"/>
      </p:ext>
    </p:extLst>
  </p:cSld>
  <p:clrMapOvr>
    <a:masterClrMapping/>
  </p:clrMapOvr>
  <p:transition spd="slow" advTm="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4294967295"/>
          </p:nvPr>
        </p:nvSpPr>
        <p:spPr>
          <a:xfrm>
            <a:off x="1310643" y="1197546"/>
            <a:ext cx="9577064" cy="3816350"/>
          </a:xfrm>
          <a:prstGeom prst="rect">
            <a:avLst/>
          </a:prstGeom>
        </p:spPr>
        <p:txBody>
          <a:bodyPr/>
          <a:lstStyle/>
          <a:p>
            <a:pPr>
              <a:lnSpc>
                <a:spcPct val="150000"/>
              </a:lnSpc>
              <a:buNone/>
            </a:pPr>
            <a:r>
              <a:rPr lang="zh-CN" altLang="en-US" sz="2800" b="1" dirty="0">
                <a:solidFill>
                  <a:schemeClr val="accent1"/>
                </a:solidFill>
                <a:latin typeface="微软雅黑" panose="020B0503020204020204" pitchFamily="34" charset="-122"/>
                <a:ea typeface="微软雅黑" panose="020B0503020204020204" pitchFamily="34" charset="-122"/>
              </a:rPr>
              <a:t>在该对话框内，几个英文的含义如下：</a:t>
            </a:r>
          </a:p>
          <a:p>
            <a:pPr>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端口的名称（</a:t>
            </a:r>
            <a:r>
              <a:rPr lang="en-US" altLang="zh-CN" sz="2400" dirty="0">
                <a:solidFill>
                  <a:schemeClr val="accent1"/>
                </a:solidFill>
                <a:latin typeface="微软雅黑" panose="020B0503020204020204" pitchFamily="34" charset="-122"/>
                <a:ea typeface="微软雅黑" panose="020B0503020204020204" pitchFamily="34" charset="-122"/>
              </a:rPr>
              <a:t>Name</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是识别端口的标识。应将其设置为与对应的子电路图上对应端口的名称相一致。</a:t>
            </a:r>
          </a:p>
          <a:p>
            <a:pPr>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端口的输入</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出类型（</a:t>
            </a:r>
            <a:r>
              <a:rPr lang="en-US" altLang="zh-CN" sz="2400" dirty="0">
                <a:solidFill>
                  <a:schemeClr val="accent1"/>
                </a:solidFill>
                <a:latin typeface="微软雅黑" panose="020B0503020204020204" pitchFamily="34" charset="-122"/>
                <a:ea typeface="微软雅黑" panose="020B0503020204020204" pitchFamily="34" charset="-122"/>
              </a:rPr>
              <a:t>I/O Type</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是表示信号流向的确定参数。它们分别是：未指定的</a:t>
            </a:r>
            <a:r>
              <a:rPr lang="en-US" altLang="zh-CN" sz="2400" dirty="0">
                <a:solidFill>
                  <a:schemeClr val="accent1"/>
                </a:solidFill>
                <a:latin typeface="微软雅黑" panose="020B0503020204020204" pitchFamily="34" charset="-122"/>
                <a:ea typeface="微软雅黑" panose="020B0503020204020204" pitchFamily="34" charset="-122"/>
              </a:rPr>
              <a:t>(Unspecified)</a:t>
            </a:r>
            <a:r>
              <a:rPr lang="zh-CN" altLang="en-US" sz="2400" dirty="0">
                <a:solidFill>
                  <a:schemeClr val="accent1"/>
                </a:solidFill>
                <a:latin typeface="微软雅黑" panose="020B0503020204020204" pitchFamily="34" charset="-122"/>
                <a:ea typeface="微软雅黑" panose="020B0503020204020204" pitchFamily="34" charset="-122"/>
              </a:rPr>
              <a:t>、输出端口</a:t>
            </a:r>
            <a:r>
              <a:rPr lang="en-US" altLang="zh-CN" sz="2400" dirty="0">
                <a:solidFill>
                  <a:schemeClr val="accent1"/>
                </a:solidFill>
                <a:latin typeface="微软雅黑" panose="020B0503020204020204" pitchFamily="34" charset="-122"/>
                <a:ea typeface="微软雅黑" panose="020B0503020204020204" pitchFamily="34" charset="-122"/>
              </a:rPr>
              <a:t>(Output)</a:t>
            </a:r>
            <a:r>
              <a:rPr lang="zh-CN" altLang="en-US" sz="2400" dirty="0">
                <a:solidFill>
                  <a:schemeClr val="accent1"/>
                </a:solidFill>
                <a:latin typeface="微软雅黑" panose="020B0503020204020204" pitchFamily="34" charset="-122"/>
                <a:ea typeface="微软雅黑" panose="020B0503020204020204" pitchFamily="34" charset="-122"/>
              </a:rPr>
              <a:t>、输入端口</a:t>
            </a:r>
            <a:r>
              <a:rPr lang="en-US" altLang="zh-CN" sz="2400" dirty="0">
                <a:solidFill>
                  <a:schemeClr val="accent1"/>
                </a:solidFill>
                <a:latin typeface="微软雅黑" panose="020B0503020204020204" pitchFamily="34" charset="-122"/>
                <a:ea typeface="微软雅黑" panose="020B0503020204020204" pitchFamily="34" charset="-122"/>
              </a:rPr>
              <a:t>(Input)</a:t>
            </a:r>
            <a:r>
              <a:rPr lang="zh-CN" altLang="en-US" sz="2400" dirty="0">
                <a:solidFill>
                  <a:schemeClr val="accent1"/>
                </a:solidFill>
                <a:latin typeface="微软雅黑" panose="020B0503020204020204" pitchFamily="34" charset="-122"/>
                <a:ea typeface="微软雅黑" panose="020B0503020204020204" pitchFamily="34" charset="-122"/>
              </a:rPr>
              <a:t>和双向端口</a:t>
            </a:r>
            <a:r>
              <a:rPr lang="en-US" altLang="zh-CN" sz="2400" dirty="0">
                <a:solidFill>
                  <a:schemeClr val="accent1"/>
                </a:solidFill>
                <a:latin typeface="微软雅黑" panose="020B0503020204020204" pitchFamily="34" charset="-122"/>
                <a:ea typeface="微软雅黑" panose="020B0503020204020204" pitchFamily="34" charset="-122"/>
              </a:rPr>
              <a:t>(Bidirectional)</a:t>
            </a:r>
            <a:r>
              <a:rPr lang="zh-CN" altLang="en-US" sz="2400"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144900288"/>
      </p:ext>
    </p:extLst>
  </p:cSld>
  <p:clrMapOvr>
    <a:masterClrMapping/>
  </p:clrMapOvr>
  <p:transition spd="slow" advTm="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4214151906"/>
              </p:ext>
            </p:extLst>
          </p:nvPr>
        </p:nvGraphicFramePr>
        <p:xfrm>
          <a:off x="1490663" y="1269554"/>
          <a:ext cx="7488832"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706687" y="405458"/>
            <a:ext cx="1826141"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学习目标</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094419455"/>
      </p:ext>
    </p:extLst>
  </p:cSld>
  <p:clrMapOvr>
    <a:masterClrMapping/>
  </p:clrMapOvr>
  <p:transition spd="slow" advTm="0">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4"/>
          <p:cNvSpPr txBox="1">
            <a:spLocks noChangeArrowheads="1"/>
          </p:cNvSpPr>
          <p:nvPr/>
        </p:nvSpPr>
        <p:spPr bwMode="auto">
          <a:xfrm>
            <a:off x="1454659" y="1258942"/>
            <a:ext cx="45005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ClrTx/>
              <a:buNone/>
            </a:pPr>
            <a:r>
              <a:rPr kumimoji="0" lang="zh-CN" altLang="en-US" dirty="0">
                <a:solidFill>
                  <a:schemeClr val="accent1"/>
                </a:solidFill>
                <a:latin typeface="微软雅黑" panose="020B0503020204020204" pitchFamily="34" charset="-122"/>
                <a:ea typeface="微软雅黑" panose="020B0503020204020204" pitchFamily="34" charset="-122"/>
              </a:rPr>
              <a:t>（</a:t>
            </a:r>
            <a:r>
              <a:rPr kumimoji="0" lang="en-US" altLang="zh-CN" dirty="0">
                <a:solidFill>
                  <a:schemeClr val="accent1"/>
                </a:solidFill>
                <a:latin typeface="微软雅黑" panose="020B0503020204020204" pitchFamily="34" charset="-122"/>
                <a:ea typeface="微软雅黑" panose="020B0503020204020204" pitchFamily="34" charset="-122"/>
              </a:rPr>
              <a:t>3</a:t>
            </a:r>
            <a:r>
              <a:rPr kumimoji="0" lang="zh-CN" altLang="en-US" dirty="0">
                <a:solidFill>
                  <a:schemeClr val="accent1"/>
                </a:solidFill>
                <a:latin typeface="微软雅黑" panose="020B0503020204020204" pitchFamily="34" charset="-122"/>
                <a:ea typeface="微软雅黑" panose="020B0503020204020204" pitchFamily="34" charset="-122"/>
              </a:rPr>
              <a:t>）在“</a:t>
            </a:r>
            <a:r>
              <a:rPr kumimoji="0" lang="en-US" altLang="zh-CN" dirty="0">
                <a:solidFill>
                  <a:schemeClr val="accent1"/>
                </a:solidFill>
                <a:latin typeface="微软雅黑" panose="020B0503020204020204" pitchFamily="34" charset="-122"/>
                <a:ea typeface="微软雅黑" panose="020B0503020204020204" pitchFamily="34" charset="-122"/>
              </a:rPr>
              <a:t>Name”</a:t>
            </a:r>
            <a:r>
              <a:rPr kumimoji="0" lang="zh-CN" altLang="en-US" dirty="0">
                <a:solidFill>
                  <a:schemeClr val="accent1"/>
                </a:solidFill>
                <a:latin typeface="微软雅黑" panose="020B0503020204020204" pitchFamily="34" charset="-122"/>
                <a:ea typeface="微软雅黑" panose="020B0503020204020204" pitchFamily="34" charset="-122"/>
              </a:rPr>
              <a:t>编辑框中输入“</a:t>
            </a:r>
            <a:r>
              <a:rPr kumimoji="0" lang="en-US" altLang="zh-CN" dirty="0">
                <a:solidFill>
                  <a:schemeClr val="accent1"/>
                </a:solidFill>
                <a:latin typeface="微软雅黑" panose="020B0503020204020204" pitchFamily="34" charset="-122"/>
                <a:ea typeface="微软雅黑" panose="020B0503020204020204" pitchFamily="34" charset="-122"/>
              </a:rPr>
              <a:t>LOCK”</a:t>
            </a:r>
            <a:r>
              <a:rPr kumimoji="0" lang="zh-CN" altLang="en-US" dirty="0">
                <a:solidFill>
                  <a:schemeClr val="accent1"/>
                </a:solidFill>
                <a:latin typeface="微软雅黑" panose="020B0503020204020204" pitchFamily="34" charset="-122"/>
                <a:ea typeface="微软雅黑" panose="020B0503020204020204" pitchFamily="34" charset="-122"/>
              </a:rPr>
              <a:t>，作为方块图端口的名称。</a:t>
            </a:r>
          </a:p>
          <a:p>
            <a:pPr>
              <a:spcBef>
                <a:spcPct val="0"/>
              </a:spcBef>
              <a:buClrTx/>
              <a:buNone/>
            </a:pPr>
            <a:r>
              <a:rPr kumimoji="0" lang="zh-CN" altLang="en-US" dirty="0">
                <a:solidFill>
                  <a:schemeClr val="accent1"/>
                </a:solidFill>
                <a:latin typeface="微软雅黑" panose="020B0503020204020204" pitchFamily="34" charset="-122"/>
                <a:ea typeface="微软雅黑" panose="020B0503020204020204" pitchFamily="34" charset="-122"/>
              </a:rPr>
              <a:t>（</a:t>
            </a:r>
            <a:r>
              <a:rPr kumimoji="0" lang="en-US" altLang="zh-CN" dirty="0">
                <a:solidFill>
                  <a:schemeClr val="accent1"/>
                </a:solidFill>
                <a:latin typeface="微软雅黑" panose="020B0503020204020204" pitchFamily="34" charset="-122"/>
                <a:ea typeface="微软雅黑" panose="020B0503020204020204" pitchFamily="34" charset="-122"/>
              </a:rPr>
              <a:t>4</a:t>
            </a:r>
            <a:r>
              <a:rPr kumimoji="0" lang="zh-CN" altLang="en-US" dirty="0">
                <a:solidFill>
                  <a:schemeClr val="accent1"/>
                </a:solidFill>
                <a:latin typeface="微软雅黑" panose="020B0503020204020204" pitchFamily="34" charset="-122"/>
                <a:ea typeface="微软雅黑" panose="020B0503020204020204" pitchFamily="34" charset="-122"/>
              </a:rPr>
              <a:t>）在“</a:t>
            </a:r>
            <a:r>
              <a:rPr kumimoji="0" lang="en-US" altLang="zh-CN" dirty="0">
                <a:solidFill>
                  <a:schemeClr val="accent1"/>
                </a:solidFill>
                <a:latin typeface="微软雅黑" panose="020B0503020204020204" pitchFamily="34" charset="-122"/>
                <a:ea typeface="微软雅黑" panose="020B0503020204020204" pitchFamily="34" charset="-122"/>
              </a:rPr>
              <a:t>I/</a:t>
            </a:r>
            <a:r>
              <a:rPr kumimoji="0" lang="en-US" altLang="zh-CN" dirty="0" err="1">
                <a:solidFill>
                  <a:schemeClr val="accent1"/>
                </a:solidFill>
                <a:latin typeface="微软雅黑" panose="020B0503020204020204" pitchFamily="34" charset="-122"/>
                <a:ea typeface="微软雅黑" panose="020B0503020204020204" pitchFamily="34" charset="-122"/>
              </a:rPr>
              <a:t>O”Type</a:t>
            </a:r>
            <a:r>
              <a:rPr kumimoji="0" lang="zh-CN" altLang="en-US" dirty="0">
                <a:solidFill>
                  <a:schemeClr val="accent1"/>
                </a:solidFill>
                <a:latin typeface="微软雅黑" panose="020B0503020204020204" pitchFamily="34" charset="-122"/>
                <a:ea typeface="微软雅黑" panose="020B0503020204020204" pitchFamily="34" charset="-122"/>
              </a:rPr>
              <a:t>下拉列表中选择“</a:t>
            </a:r>
            <a:r>
              <a:rPr kumimoji="0" lang="en-US" altLang="zh-CN" dirty="0">
                <a:solidFill>
                  <a:schemeClr val="accent1"/>
                </a:solidFill>
                <a:latin typeface="微软雅黑" panose="020B0503020204020204" pitchFamily="34" charset="-122"/>
                <a:ea typeface="微软雅黑" panose="020B0503020204020204" pitchFamily="34" charset="-122"/>
              </a:rPr>
              <a:t>Output”</a:t>
            </a:r>
            <a:r>
              <a:rPr kumimoji="0" lang="zh-CN" altLang="en-US" dirty="0">
                <a:solidFill>
                  <a:schemeClr val="accent1"/>
                </a:solidFill>
                <a:latin typeface="微软雅黑" panose="020B0503020204020204" pitchFamily="34" charset="-122"/>
                <a:ea typeface="微软雅黑" panose="020B0503020204020204" pitchFamily="34" charset="-122"/>
              </a:rPr>
              <a:t>项，将方块图端口设为输出口（如图</a:t>
            </a:r>
            <a:r>
              <a:rPr kumimoji="0" lang="en-US" altLang="zh-CN" dirty="0">
                <a:solidFill>
                  <a:schemeClr val="accent1"/>
                </a:solidFill>
                <a:latin typeface="微软雅黑" panose="020B0503020204020204" pitchFamily="34" charset="-122"/>
                <a:ea typeface="微软雅黑" panose="020B0503020204020204" pitchFamily="34" charset="-122"/>
              </a:rPr>
              <a:t>3-12</a:t>
            </a:r>
            <a:r>
              <a:rPr kumimoji="0" lang="zh-CN" altLang="en-US" dirty="0">
                <a:solidFill>
                  <a:schemeClr val="accent1"/>
                </a:solidFill>
                <a:latin typeface="微软雅黑" panose="020B0503020204020204" pitchFamily="34" charset="-122"/>
                <a:ea typeface="微软雅黑" panose="020B0503020204020204" pitchFamily="34" charset="-122"/>
              </a:rPr>
              <a:t>所示），单击“</a:t>
            </a:r>
            <a:r>
              <a:rPr kumimoji="0" lang="en-US" altLang="zh-CN" dirty="0">
                <a:solidFill>
                  <a:schemeClr val="accent1"/>
                </a:solidFill>
                <a:latin typeface="微软雅黑" panose="020B0503020204020204" pitchFamily="34" charset="-122"/>
                <a:ea typeface="微软雅黑" panose="020B0503020204020204" pitchFamily="34" charset="-122"/>
              </a:rPr>
              <a:t>OK”</a:t>
            </a:r>
            <a:r>
              <a:rPr kumimoji="0" lang="zh-CN" altLang="en-US" dirty="0">
                <a:solidFill>
                  <a:schemeClr val="accent1"/>
                </a:solidFill>
                <a:latin typeface="微软雅黑" panose="020B0503020204020204" pitchFamily="34" charset="-122"/>
                <a:ea typeface="微软雅黑" panose="020B0503020204020204" pitchFamily="34" charset="-122"/>
              </a:rPr>
              <a:t>按钮。</a:t>
            </a:r>
          </a:p>
        </p:txBody>
      </p:sp>
      <p:sp>
        <p:nvSpPr>
          <p:cNvPr id="27653" name="Text Box 9"/>
          <p:cNvSpPr txBox="1">
            <a:spLocks noChangeArrowheads="1"/>
          </p:cNvSpPr>
          <p:nvPr/>
        </p:nvSpPr>
        <p:spPr bwMode="auto">
          <a:xfrm>
            <a:off x="6836959" y="6120924"/>
            <a:ext cx="38886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buNone/>
            </a:pPr>
            <a:r>
              <a:rPr kumimoji="0" lang="zh-CN" altLang="en-US" sz="2100" b="1" dirty="0">
                <a:solidFill>
                  <a:schemeClr val="accent1"/>
                </a:solidFill>
                <a:latin typeface="微软雅黑" panose="020B0503020204020204" pitchFamily="34" charset="-122"/>
                <a:ea typeface="微软雅黑" panose="020B0503020204020204" pitchFamily="34" charset="-122"/>
              </a:rPr>
              <a:t>图</a:t>
            </a:r>
            <a:r>
              <a:rPr kumimoji="0" lang="en-US" altLang="zh-CN" sz="2100" b="1" dirty="0">
                <a:solidFill>
                  <a:schemeClr val="accent1"/>
                </a:solidFill>
                <a:latin typeface="微软雅黑" panose="020B0503020204020204" pitchFamily="34" charset="-122"/>
                <a:ea typeface="微软雅黑" panose="020B0503020204020204" pitchFamily="34" charset="-122"/>
              </a:rPr>
              <a:t>3-12 </a:t>
            </a:r>
            <a:r>
              <a:rPr kumimoji="0" lang="zh-CN" altLang="en-US" sz="2100" b="1" dirty="0">
                <a:solidFill>
                  <a:schemeClr val="accent1"/>
                </a:solidFill>
                <a:latin typeface="微软雅黑" panose="020B0503020204020204" pitchFamily="34" charset="-122"/>
                <a:ea typeface="微软雅黑" panose="020B0503020204020204" pitchFamily="34" charset="-122"/>
              </a:rPr>
              <a:t>在“</a:t>
            </a:r>
            <a:r>
              <a:rPr kumimoji="0" lang="en-US" altLang="zh-CN" sz="2100" b="1" dirty="0">
                <a:solidFill>
                  <a:schemeClr val="accent1"/>
                </a:solidFill>
                <a:latin typeface="微软雅黑" panose="020B0503020204020204" pitchFamily="34" charset="-122"/>
                <a:ea typeface="微软雅黑" panose="020B0503020204020204" pitchFamily="34" charset="-122"/>
              </a:rPr>
              <a:t>Properties”</a:t>
            </a:r>
            <a:r>
              <a:rPr kumimoji="0" lang="zh-CN" altLang="en-US" sz="2100" b="1" dirty="0">
                <a:solidFill>
                  <a:schemeClr val="accent1"/>
                </a:solidFill>
                <a:latin typeface="微软雅黑" panose="020B0503020204020204" pitchFamily="34" charset="-122"/>
                <a:ea typeface="微软雅黑" panose="020B0503020204020204" pitchFamily="34" charset="-122"/>
              </a:rPr>
              <a:t>面板内设置端口</a:t>
            </a:r>
            <a:r>
              <a:rPr kumimoji="0" lang="en-US" altLang="zh-CN" sz="2100" b="1" dirty="0">
                <a:solidFill>
                  <a:schemeClr val="accent1"/>
                </a:solidFill>
                <a:latin typeface="微软雅黑" panose="020B0503020204020204" pitchFamily="34" charset="-122"/>
                <a:ea typeface="微软雅黑" panose="020B0503020204020204" pitchFamily="34" charset="-122"/>
              </a:rPr>
              <a:t>LOCK</a:t>
            </a:r>
            <a:r>
              <a:rPr kumimoji="0" lang="zh-CN" altLang="en-US" sz="2100" b="1" dirty="0">
                <a:solidFill>
                  <a:schemeClr val="accent1"/>
                </a:solidFill>
                <a:latin typeface="微软雅黑" panose="020B0503020204020204" pitchFamily="34" charset="-122"/>
                <a:ea typeface="微软雅黑" panose="020B0503020204020204" pitchFamily="34" charset="-122"/>
              </a:rPr>
              <a:t>为输出端口</a:t>
            </a:r>
          </a:p>
        </p:txBody>
      </p:sp>
      <p:pic>
        <p:nvPicPr>
          <p:cNvPr id="8" name="图片 7"/>
          <p:cNvPicPr/>
          <p:nvPr/>
        </p:nvPicPr>
        <p:blipFill>
          <a:blip r:embed="rId2"/>
          <a:stretch>
            <a:fillRect/>
          </a:stretch>
        </p:blipFill>
        <p:spPr>
          <a:xfrm>
            <a:off x="6963271" y="589718"/>
            <a:ext cx="3762375" cy="5420360"/>
          </a:xfrm>
          <a:prstGeom prst="rect">
            <a:avLst/>
          </a:prstGeom>
        </p:spPr>
      </p:pic>
    </p:spTree>
    <p:extLst>
      <p:ext uri="{BB962C8B-B14F-4D97-AF65-F5344CB8AC3E}">
        <p14:creationId xmlns:p14="http://schemas.microsoft.com/office/powerpoint/2010/main" val="1967275934"/>
      </p:ext>
    </p:extLst>
  </p:cSld>
  <p:clrMapOvr>
    <a:masterClrMapping/>
  </p:clrMapOvr>
  <p:transition spd="slow" advTm="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4294967295"/>
          </p:nvPr>
        </p:nvSpPr>
        <p:spPr>
          <a:xfrm>
            <a:off x="1166627" y="1197546"/>
            <a:ext cx="9253028" cy="901700"/>
          </a:xfrm>
          <a:prstGeom prst="rect">
            <a:avLst/>
          </a:prstGeom>
        </p:spPr>
        <p:txBody>
          <a:bodyPr/>
          <a:lstStyle/>
          <a:p>
            <a:pPr marL="0" indent="457291">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5</a:t>
            </a:r>
            <a:r>
              <a:rPr lang="zh-CN" altLang="en-US" sz="2400" dirty="0">
                <a:solidFill>
                  <a:schemeClr val="accent1"/>
                </a:solidFill>
                <a:latin typeface="微软雅黑" panose="020B0503020204020204" pitchFamily="34" charset="-122"/>
                <a:ea typeface="微软雅黑" panose="020B0503020204020204" pitchFamily="34" charset="-122"/>
              </a:rPr>
              <a:t>）在“编码”方块图符号右侧单击鼠标，布置一个名为“</a:t>
            </a:r>
            <a:r>
              <a:rPr lang="en-US" altLang="zh-CN" sz="2400" dirty="0">
                <a:solidFill>
                  <a:schemeClr val="accent1"/>
                </a:solidFill>
                <a:latin typeface="微软雅黑" panose="020B0503020204020204" pitchFamily="34" charset="-122"/>
                <a:ea typeface="微软雅黑" panose="020B0503020204020204" pitchFamily="34" charset="-122"/>
              </a:rPr>
              <a:t>LOCK”</a:t>
            </a:r>
            <a:r>
              <a:rPr lang="zh-CN" altLang="en-US" sz="2400" dirty="0">
                <a:solidFill>
                  <a:schemeClr val="accent1"/>
                </a:solidFill>
                <a:latin typeface="微软雅黑" panose="020B0503020204020204" pitchFamily="34" charset="-122"/>
                <a:ea typeface="微软雅黑" panose="020B0503020204020204" pitchFamily="34" charset="-122"/>
              </a:rPr>
              <a:t>的方块图输出端口，如图</a:t>
            </a:r>
            <a:r>
              <a:rPr lang="en-US" altLang="zh-CN" sz="2400" dirty="0">
                <a:solidFill>
                  <a:schemeClr val="accent1"/>
                </a:solidFill>
                <a:latin typeface="微软雅黑" panose="020B0503020204020204" pitchFamily="34" charset="-122"/>
                <a:ea typeface="微软雅黑" panose="020B0503020204020204" pitchFamily="34" charset="-122"/>
              </a:rPr>
              <a:t>3-13</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27652" name="Rectangle 8"/>
          <p:cNvSpPr>
            <a:spLocks noChangeArrowheads="1"/>
          </p:cNvSpPr>
          <p:nvPr/>
        </p:nvSpPr>
        <p:spPr bwMode="auto">
          <a:xfrm>
            <a:off x="4243139" y="6323236"/>
            <a:ext cx="340597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3-13  </a:t>
            </a:r>
            <a:r>
              <a:rPr kumimoji="0" lang="zh-CN" altLang="en-US" sz="2100" b="1" dirty="0">
                <a:solidFill>
                  <a:schemeClr val="accent1"/>
                </a:solidFill>
                <a:latin typeface="微软雅黑" panose="020B0503020204020204" pitchFamily="34" charset="-122"/>
                <a:ea typeface="微软雅黑" panose="020B0503020204020204" pitchFamily="34" charset="-122"/>
              </a:rPr>
              <a:t>布置的方块图端口</a:t>
            </a:r>
          </a:p>
        </p:txBody>
      </p:sp>
      <p:pic>
        <p:nvPicPr>
          <p:cNvPr id="7" name="图片 6"/>
          <p:cNvPicPr/>
          <p:nvPr/>
        </p:nvPicPr>
        <p:blipFill>
          <a:blip r:embed="rId2"/>
          <a:stretch>
            <a:fillRect/>
          </a:stretch>
        </p:blipFill>
        <p:spPr>
          <a:xfrm>
            <a:off x="4243139" y="2277666"/>
            <a:ext cx="2847975" cy="3867150"/>
          </a:xfrm>
          <a:prstGeom prst="rect">
            <a:avLst/>
          </a:prstGeom>
        </p:spPr>
      </p:pic>
    </p:spTree>
    <p:extLst>
      <p:ext uri="{BB962C8B-B14F-4D97-AF65-F5344CB8AC3E}">
        <p14:creationId xmlns:p14="http://schemas.microsoft.com/office/powerpoint/2010/main" val="70280204"/>
      </p:ext>
    </p:extLst>
  </p:cSld>
  <p:clrMapOvr>
    <a:masterClrMapping/>
  </p:clrMapOvr>
  <p:transition spd="slow" advTm="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4294967295"/>
          </p:nvPr>
        </p:nvSpPr>
        <p:spPr>
          <a:xfrm>
            <a:off x="1418655" y="1125538"/>
            <a:ext cx="6624735" cy="5328592"/>
          </a:xfrm>
          <a:prstGeom prst="rect">
            <a:avLst/>
          </a:prstGeom>
        </p:spPr>
        <p:txBody>
          <a:bodyPr/>
          <a:lstStyle/>
          <a:p>
            <a:pPr marL="0" indent="624013">
              <a:lnSpc>
                <a:spcPct val="150000"/>
              </a:lnSpc>
              <a:buNone/>
              <a:tabLst>
                <a:tab pos="261990" algn="l"/>
              </a:tabLst>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6</a:t>
            </a:r>
            <a:r>
              <a:rPr lang="zh-CN" altLang="en-US" sz="2400" dirty="0">
                <a:solidFill>
                  <a:schemeClr val="accent1"/>
                </a:solidFill>
                <a:latin typeface="微软雅黑" panose="020B0503020204020204" pitchFamily="34" charset="-122"/>
                <a:ea typeface="微软雅黑" panose="020B0503020204020204" pitchFamily="34" charset="-122"/>
              </a:rPr>
              <a:t>）此时光标仍处于放置端口状态，按下“</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键，再打开的“</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面板，在“</a:t>
            </a:r>
            <a:r>
              <a:rPr lang="en-US" altLang="zh-CN" sz="2400" dirty="0">
                <a:solidFill>
                  <a:schemeClr val="accent1"/>
                </a:solidFill>
                <a:latin typeface="微软雅黑" panose="020B0503020204020204" pitchFamily="34" charset="-122"/>
                <a:ea typeface="微软雅黑" panose="020B0503020204020204" pitchFamily="34" charset="-122"/>
              </a:rPr>
              <a:t>Name”</a:t>
            </a:r>
            <a:r>
              <a:rPr lang="zh-CN" altLang="en-US" sz="2400" dirty="0">
                <a:solidFill>
                  <a:schemeClr val="accent1"/>
                </a:solidFill>
                <a:latin typeface="微软雅黑" panose="020B0503020204020204" pitchFamily="34" charset="-122"/>
                <a:ea typeface="微软雅黑" panose="020B0503020204020204" pitchFamily="34" charset="-122"/>
              </a:rPr>
              <a:t>编辑框中输入“</a:t>
            </a:r>
            <a:r>
              <a:rPr lang="en-US" altLang="zh-CN" sz="2400" dirty="0">
                <a:solidFill>
                  <a:schemeClr val="accent1"/>
                </a:solidFill>
                <a:latin typeface="微软雅黑" panose="020B0503020204020204" pitchFamily="34" charset="-122"/>
                <a:ea typeface="微软雅黑" panose="020B0503020204020204" pitchFamily="34" charset="-122"/>
              </a:rPr>
              <a:t>D1”</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I/O Type”</a:t>
            </a:r>
            <a:r>
              <a:rPr lang="zh-CN" altLang="en-US" sz="2400" dirty="0">
                <a:solidFill>
                  <a:schemeClr val="accent1"/>
                </a:solidFill>
                <a:latin typeface="微软雅黑" panose="020B0503020204020204" pitchFamily="34" charset="-122"/>
                <a:ea typeface="微软雅黑" panose="020B0503020204020204" pitchFamily="34" charset="-122"/>
              </a:rPr>
              <a:t>下拉菜单中选择“</a:t>
            </a:r>
            <a:r>
              <a:rPr lang="en-US" altLang="zh-CN" sz="2400" dirty="0">
                <a:solidFill>
                  <a:schemeClr val="accent1"/>
                </a:solidFill>
                <a:latin typeface="微软雅黑" panose="020B0503020204020204" pitchFamily="34" charset="-122"/>
                <a:ea typeface="微软雅黑" panose="020B0503020204020204" pitchFamily="34" charset="-122"/>
              </a:rPr>
              <a:t>Output”</a:t>
            </a:r>
            <a:r>
              <a:rPr lang="zh-CN" altLang="en-US" sz="2400" dirty="0">
                <a:solidFill>
                  <a:schemeClr val="accent1"/>
                </a:solidFill>
                <a:latin typeface="微软雅黑" panose="020B0503020204020204" pitchFamily="34" charset="-122"/>
                <a:ea typeface="微软雅黑" panose="020B0503020204020204" pitchFamily="34" charset="-122"/>
              </a:rPr>
              <a:t>项，单击“</a:t>
            </a:r>
            <a:r>
              <a:rPr lang="en-US" altLang="zh-CN" sz="2400" dirty="0">
                <a:solidFill>
                  <a:schemeClr val="accent1"/>
                </a:solidFill>
                <a:latin typeface="微软雅黑" panose="020B0503020204020204" pitchFamily="34" charset="-122"/>
                <a:ea typeface="微软雅黑" panose="020B0503020204020204" pitchFamily="34" charset="-122"/>
              </a:rPr>
              <a:t>OK”</a:t>
            </a:r>
            <a:r>
              <a:rPr lang="zh-CN" altLang="en-US" sz="2400" dirty="0">
                <a:solidFill>
                  <a:schemeClr val="accent1"/>
                </a:solidFill>
                <a:latin typeface="微软雅黑" panose="020B0503020204020204" pitchFamily="34" charset="-122"/>
                <a:ea typeface="微软雅黑" panose="020B0503020204020204" pitchFamily="34" charset="-122"/>
              </a:rPr>
              <a:t>按钮。</a:t>
            </a:r>
          </a:p>
          <a:p>
            <a:pPr marL="0" indent="624013">
              <a:lnSpc>
                <a:spcPct val="150000"/>
              </a:lnSpc>
              <a:buNone/>
              <a:tabLst>
                <a:tab pos="261990" algn="l"/>
              </a:tabLst>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7</a:t>
            </a:r>
            <a:r>
              <a:rPr lang="zh-CN" altLang="en-US" sz="2400" dirty="0">
                <a:solidFill>
                  <a:schemeClr val="accent1"/>
                </a:solidFill>
                <a:latin typeface="微软雅黑" panose="020B0503020204020204" pitchFamily="34" charset="-122"/>
                <a:ea typeface="微软雅黑" panose="020B0503020204020204" pitchFamily="34" charset="-122"/>
              </a:rPr>
              <a:t>）在“编码”方块图符号靠底部单击鼠标，再布置一个名为“</a:t>
            </a:r>
            <a:r>
              <a:rPr lang="en-US" altLang="zh-CN" sz="2400" dirty="0">
                <a:solidFill>
                  <a:schemeClr val="accent1"/>
                </a:solidFill>
                <a:latin typeface="微软雅黑" panose="020B0503020204020204" pitchFamily="34" charset="-122"/>
                <a:ea typeface="微软雅黑" panose="020B0503020204020204" pitchFamily="34" charset="-122"/>
              </a:rPr>
              <a:t>D1”</a:t>
            </a:r>
            <a:r>
              <a:rPr lang="zh-CN" altLang="en-US" sz="2400" dirty="0">
                <a:solidFill>
                  <a:schemeClr val="accent1"/>
                </a:solidFill>
                <a:latin typeface="微软雅黑" panose="020B0503020204020204" pitchFamily="34" charset="-122"/>
                <a:ea typeface="微软雅黑" panose="020B0503020204020204" pitchFamily="34" charset="-122"/>
              </a:rPr>
              <a:t>的方块图输出端口。</a:t>
            </a:r>
          </a:p>
          <a:p>
            <a:pPr marL="0" indent="624013">
              <a:lnSpc>
                <a:spcPct val="150000"/>
              </a:lnSpc>
              <a:buNone/>
              <a:tabLst>
                <a:tab pos="261990" algn="l"/>
              </a:tabLst>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8</a:t>
            </a:r>
            <a:r>
              <a:rPr lang="zh-CN" altLang="en-US" sz="2400" dirty="0">
                <a:solidFill>
                  <a:schemeClr val="accent1"/>
                </a:solidFill>
                <a:latin typeface="微软雅黑" panose="020B0503020204020204" pitchFamily="34" charset="-122"/>
                <a:ea typeface="微软雅黑" panose="020B0503020204020204" pitchFamily="34" charset="-122"/>
              </a:rPr>
              <a:t>）重复步骤（</a:t>
            </a:r>
            <a:r>
              <a:rPr lang="en-US" altLang="zh-CN" sz="2400" dirty="0">
                <a:solidFill>
                  <a:schemeClr val="accent1"/>
                </a:solidFill>
                <a:latin typeface="微软雅黑" panose="020B0503020204020204" pitchFamily="34" charset="-122"/>
                <a:ea typeface="微软雅黑" panose="020B0503020204020204" pitchFamily="34" charset="-122"/>
              </a:rPr>
              <a:t>6</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7</a:t>
            </a:r>
            <a:r>
              <a:rPr lang="zh-CN" altLang="en-US" sz="2400" dirty="0">
                <a:solidFill>
                  <a:schemeClr val="accent1"/>
                </a:solidFill>
                <a:latin typeface="微软雅黑" panose="020B0503020204020204" pitchFamily="34" charset="-122"/>
                <a:ea typeface="微软雅黑" panose="020B0503020204020204" pitchFamily="34" charset="-122"/>
              </a:rPr>
              <a:t>），完成输入</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输出端口的放置，如图</a:t>
            </a:r>
            <a:r>
              <a:rPr lang="en-US" altLang="zh-CN" sz="2400" dirty="0">
                <a:solidFill>
                  <a:schemeClr val="accent1"/>
                </a:solidFill>
                <a:latin typeface="微软雅黑" panose="020B0503020204020204" pitchFamily="34" charset="-122"/>
                <a:ea typeface="微软雅黑" panose="020B0503020204020204" pitchFamily="34" charset="-122"/>
              </a:rPr>
              <a:t>3-14</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28675" name="Text Box 5"/>
          <p:cNvSpPr txBox="1">
            <a:spLocks noChangeArrowheads="1"/>
          </p:cNvSpPr>
          <p:nvPr/>
        </p:nvSpPr>
        <p:spPr bwMode="auto">
          <a:xfrm>
            <a:off x="8841517" y="4869954"/>
            <a:ext cx="273748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3-14  </a:t>
            </a:r>
            <a:r>
              <a:rPr kumimoji="0" lang="zh-CN" altLang="en-US" sz="2100" b="1" dirty="0">
                <a:solidFill>
                  <a:schemeClr val="accent1"/>
                </a:solidFill>
                <a:latin typeface="微软雅黑" panose="020B0503020204020204" pitchFamily="34" charset="-122"/>
                <a:ea typeface="微软雅黑" panose="020B0503020204020204" pitchFamily="34" charset="-122"/>
              </a:rPr>
              <a:t>布置完端口的方块图</a:t>
            </a:r>
          </a:p>
        </p:txBody>
      </p:sp>
      <p:pic>
        <p:nvPicPr>
          <p:cNvPr id="3" name="图片 2"/>
          <p:cNvPicPr>
            <a:picLocks noChangeAspect="1"/>
          </p:cNvPicPr>
          <p:nvPr/>
        </p:nvPicPr>
        <p:blipFill>
          <a:blip r:embed="rId2"/>
          <a:stretch>
            <a:fillRect/>
          </a:stretch>
        </p:blipFill>
        <p:spPr>
          <a:xfrm>
            <a:off x="8965145" y="1125538"/>
            <a:ext cx="2490229" cy="3456384"/>
          </a:xfrm>
          <a:prstGeom prst="rect">
            <a:avLst/>
          </a:prstGeom>
        </p:spPr>
      </p:pic>
    </p:spTree>
    <p:extLst>
      <p:ext uri="{BB962C8B-B14F-4D97-AF65-F5344CB8AC3E}">
        <p14:creationId xmlns:p14="http://schemas.microsoft.com/office/powerpoint/2010/main" val="783517135"/>
      </p:ext>
    </p:extLst>
  </p:cSld>
  <p:clrMapOvr>
    <a:masterClrMapping/>
  </p:clrMapOvr>
  <p:transition spd="slow" advTm="0">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49910514"/>
              </p:ext>
            </p:extLst>
          </p:nvPr>
        </p:nvGraphicFramePr>
        <p:xfrm>
          <a:off x="2786807" y="1557586"/>
          <a:ext cx="6097410" cy="5030366"/>
        </p:xfrm>
        <a:graphic>
          <a:graphicData uri="http://schemas.openxmlformats.org/drawingml/2006/table">
            <a:tbl>
              <a:tblPr/>
              <a:tblGrid>
                <a:gridCol w="2032470">
                  <a:extLst>
                    <a:ext uri="{9D8B030D-6E8A-4147-A177-3AD203B41FA5}">
                      <a16:colId xmlns:a16="http://schemas.microsoft.com/office/drawing/2014/main" val="501476091"/>
                    </a:ext>
                  </a:extLst>
                </a:gridCol>
                <a:gridCol w="2032470">
                  <a:extLst>
                    <a:ext uri="{9D8B030D-6E8A-4147-A177-3AD203B41FA5}">
                      <a16:colId xmlns:a16="http://schemas.microsoft.com/office/drawing/2014/main" val="850525262"/>
                    </a:ext>
                  </a:extLst>
                </a:gridCol>
                <a:gridCol w="2032470">
                  <a:extLst>
                    <a:ext uri="{9D8B030D-6E8A-4147-A177-3AD203B41FA5}">
                      <a16:colId xmlns:a16="http://schemas.microsoft.com/office/drawing/2014/main" val="3401791468"/>
                    </a:ext>
                  </a:extLst>
                </a:gridCol>
              </a:tblGrid>
              <a:tr h="457306">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7030A0"/>
                          </a:solidFill>
                          <a:effectLst/>
                          <a:latin typeface="微软雅黑" panose="020B0503020204020204" pitchFamily="34" charset="-122"/>
                          <a:ea typeface="微软雅黑" panose="020B0503020204020204" pitchFamily="34" charset="-122"/>
                        </a:rPr>
                        <a:t>方块图名称</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rgbClr val="7030A0"/>
                          </a:solidFill>
                          <a:effectLst/>
                          <a:latin typeface="微软雅黑" panose="020B0503020204020204" pitchFamily="34" charset="-122"/>
                          <a:ea typeface="微软雅黑" panose="020B0503020204020204" pitchFamily="34" charset="-122"/>
                        </a:rPr>
                        <a:t>端口名称</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rgbClr val="7030A0"/>
                          </a:solidFill>
                          <a:effectLst/>
                          <a:latin typeface="微软雅黑" panose="020B0503020204020204" pitchFamily="34" charset="-122"/>
                          <a:ea typeface="微软雅黑" panose="020B0503020204020204" pitchFamily="34" charset="-122"/>
                        </a:rPr>
                        <a:t>端口类型</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9965252"/>
                  </a:ext>
                </a:extLst>
              </a:tr>
              <a:tr h="457306">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编码</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LOCK</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Output</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4820078"/>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mn-cs"/>
                        </a:rPr>
                        <a:t>编码</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D1</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mn-cs"/>
                        </a:rPr>
                        <a:t>Output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06875062"/>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编码</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D2</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mn-cs"/>
                        </a:rPr>
                        <a:t>Output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5023953"/>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编码</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D3</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Output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64790856"/>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锁存</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LOCK</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mn-cs"/>
                        </a:rPr>
                        <a:t>Input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14770970"/>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锁存</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D1</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mn-cs"/>
                        </a:rPr>
                        <a:t>Input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02296982"/>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锁存</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D2</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Input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0901703"/>
                  </a:ext>
                </a:extLst>
              </a:tr>
              <a:tr h="457306">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锁存</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D3</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Input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6321974"/>
                  </a:ext>
                </a:extLst>
              </a:tr>
              <a:tr h="45730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锁存</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A[1..3]</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Output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56044838"/>
                  </a:ext>
                </a:extLst>
              </a:tr>
              <a:tr h="457306">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锁存</a:t>
                      </a: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XL</a:t>
                      </a:r>
                      <a:endParaRPr kumimoji="0" lang="zh-CN" altLang="en-US" sz="2400" b="0"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Clr>
                          <a:schemeClr val="accent1"/>
                        </a:buClr>
                        <a:buFont typeface="Wingdings" panose="05000000000000000000" pitchFamily="2" charset="2"/>
                        <a:defRPr kumimoji="1" sz="20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accent1"/>
                        </a:buClr>
                        <a:buFont typeface="Wingdings" panose="05000000000000000000" pitchFamily="2" charset="2"/>
                        <a:defRPr kumimoji="1" sz="21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lr>
                          <a:schemeClr val="accent1"/>
                        </a:buCl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defRPr kumimoji="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rPr>
                        <a:t>Output</a:t>
                      </a:r>
                      <a:endParaRPr kumimoji="0" lang="zh-CN" altLang="en-US" sz="2400" b="0"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n-cs"/>
                      </a:endParaRPr>
                    </a:p>
                  </a:txBody>
                  <a:tcPr marL="91461" marR="91461" marT="45731" marB="4573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1346753"/>
                  </a:ext>
                </a:extLst>
              </a:tr>
            </a:tbl>
          </a:graphicData>
        </a:graphic>
      </p:graphicFrame>
      <p:sp>
        <p:nvSpPr>
          <p:cNvPr id="29728" name="Text Box 5"/>
          <p:cNvSpPr txBox="1">
            <a:spLocks noChangeArrowheads="1"/>
          </p:cNvSpPr>
          <p:nvPr/>
        </p:nvSpPr>
        <p:spPr bwMode="auto">
          <a:xfrm>
            <a:off x="2642791" y="981522"/>
            <a:ext cx="3745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2800" b="1" dirty="0" smtClean="0">
                <a:solidFill>
                  <a:schemeClr val="accent1"/>
                </a:solidFill>
                <a:latin typeface="微软雅黑" panose="020B0503020204020204" pitchFamily="34" charset="-122"/>
                <a:ea typeface="微软雅黑" panose="020B0503020204020204" pitchFamily="34" charset="-122"/>
              </a:rPr>
              <a:t>表</a:t>
            </a:r>
            <a:r>
              <a:rPr kumimoji="0" lang="en-US" altLang="zh-CN" sz="2800" b="1" dirty="0" smtClean="0">
                <a:solidFill>
                  <a:schemeClr val="accent1"/>
                </a:solidFill>
                <a:latin typeface="微软雅黑" panose="020B0503020204020204" pitchFamily="34" charset="-122"/>
                <a:ea typeface="微软雅黑" panose="020B0503020204020204" pitchFamily="34" charset="-122"/>
              </a:rPr>
              <a:t>3-1 </a:t>
            </a:r>
            <a:r>
              <a:rPr kumimoji="0" lang="zh-CN" altLang="en-US" sz="2800" b="1" dirty="0" smtClean="0">
                <a:solidFill>
                  <a:schemeClr val="accent1"/>
                </a:solidFill>
                <a:latin typeface="微软雅黑" panose="020B0503020204020204" pitchFamily="34" charset="-122"/>
                <a:ea typeface="微软雅黑" panose="020B0503020204020204" pitchFamily="34" charset="-122"/>
              </a:rPr>
              <a:t>各</a:t>
            </a:r>
            <a:r>
              <a:rPr kumimoji="0" lang="zh-CN" altLang="en-US" sz="2800" b="1" dirty="0">
                <a:solidFill>
                  <a:schemeClr val="accent1"/>
                </a:solidFill>
                <a:latin typeface="微软雅黑" panose="020B0503020204020204" pitchFamily="34" charset="-122"/>
                <a:ea typeface="微软雅黑" panose="020B0503020204020204" pitchFamily="34" charset="-122"/>
              </a:rPr>
              <a:t>端口的类型</a:t>
            </a:r>
          </a:p>
        </p:txBody>
      </p:sp>
      <p:sp>
        <p:nvSpPr>
          <p:cNvPr id="3" name="矩形 2"/>
          <p:cNvSpPr/>
          <p:nvPr/>
        </p:nvSpPr>
        <p:spPr>
          <a:xfrm>
            <a:off x="1490663" y="493435"/>
            <a:ext cx="4733988" cy="523220"/>
          </a:xfrm>
          <a:prstGeom prst="rect">
            <a:avLst/>
          </a:prstGeom>
        </p:spPr>
        <p:txBody>
          <a:bodyPr wrap="none">
            <a:spAutoFit/>
          </a:bodyPr>
          <a:lstStyle/>
          <a:p>
            <a:r>
              <a:rPr lang="zh-CN" altLang="zh-CN" sz="2800" b="1" dirty="0">
                <a:solidFill>
                  <a:schemeClr val="accent1"/>
                </a:solidFill>
                <a:latin typeface="微软雅黑" panose="020B0503020204020204" pitchFamily="34" charset="-122"/>
                <a:ea typeface="微软雅黑" panose="020B0503020204020204" pitchFamily="34" charset="-122"/>
              </a:rPr>
              <a:t>各端口的类型如表3-1所示。</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314373"/>
      </p:ext>
    </p:extLst>
  </p:cSld>
  <p:clrMapOvr>
    <a:masterClrMapping/>
  </p:clrMapOvr>
  <p:transition spd="slow" advTm="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4294967295"/>
          </p:nvPr>
        </p:nvSpPr>
        <p:spPr>
          <a:xfrm>
            <a:off x="1562671" y="981522"/>
            <a:ext cx="9505056" cy="2089150"/>
          </a:xfrm>
          <a:prstGeom prst="rect">
            <a:avLst/>
          </a:prstGeom>
        </p:spPr>
        <p:txBody>
          <a:bodyPr/>
          <a:lstStyle/>
          <a:p>
            <a:pPr marL="0" indent="45729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9</a:t>
            </a:r>
            <a:r>
              <a:rPr lang="zh-CN" altLang="en-US" sz="2400" dirty="0">
                <a:solidFill>
                  <a:schemeClr val="accent1"/>
                </a:solidFill>
                <a:latin typeface="微软雅黑" panose="020B0503020204020204" pitchFamily="34" charset="-122"/>
                <a:ea typeface="微软雅黑" panose="020B0503020204020204" pitchFamily="34" charset="-122"/>
              </a:rPr>
              <a:t>）采用步骤（</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）介绍的方法，再在“锁存”方块图符号中添加端口，在锁存的方块图中各端口名称、端口类型（如表</a:t>
            </a:r>
            <a:r>
              <a:rPr lang="en-US" altLang="zh-CN" sz="2400" dirty="0">
                <a:solidFill>
                  <a:schemeClr val="accent1"/>
                </a:solidFill>
                <a:latin typeface="微软雅黑" panose="020B0503020204020204" pitchFamily="34" charset="-122"/>
                <a:ea typeface="微软雅黑" panose="020B0503020204020204" pitchFamily="34" charset="-122"/>
              </a:rPr>
              <a:t>3-1</a:t>
            </a:r>
            <a:r>
              <a:rPr lang="zh-CN" altLang="en-US" sz="2400" dirty="0">
                <a:solidFill>
                  <a:schemeClr val="accent1"/>
                </a:solidFill>
                <a:latin typeface="微软雅黑" panose="020B0503020204020204" pitchFamily="34" charset="-122"/>
                <a:ea typeface="微软雅黑" panose="020B0503020204020204" pitchFamily="34" charset="-122"/>
              </a:rPr>
              <a:t>所示）。布置完端口后的上层原理图如图</a:t>
            </a:r>
            <a:r>
              <a:rPr lang="en-US" altLang="zh-CN" sz="2400" dirty="0">
                <a:solidFill>
                  <a:schemeClr val="accent1"/>
                </a:solidFill>
                <a:latin typeface="微软雅黑" panose="020B0503020204020204" pitchFamily="34" charset="-122"/>
                <a:ea typeface="微软雅黑" panose="020B0503020204020204" pitchFamily="34" charset="-122"/>
              </a:rPr>
              <a:t>3-15</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30723" name="Text Box 5"/>
          <p:cNvSpPr txBox="1">
            <a:spLocks noChangeArrowheads="1"/>
          </p:cNvSpPr>
          <p:nvPr/>
        </p:nvSpPr>
        <p:spPr bwMode="auto">
          <a:xfrm>
            <a:off x="3506887" y="6386145"/>
            <a:ext cx="57613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3-15 </a:t>
            </a:r>
            <a:r>
              <a:rPr kumimoji="0" lang="zh-CN" altLang="en-US" sz="2100" b="1" dirty="0">
                <a:solidFill>
                  <a:schemeClr val="accent1"/>
                </a:solidFill>
                <a:latin typeface="微软雅黑" panose="020B0503020204020204" pitchFamily="34" charset="-122"/>
                <a:ea typeface="微软雅黑" panose="020B0503020204020204" pitchFamily="34" charset="-122"/>
              </a:rPr>
              <a:t>布置完端口后的上层原理图</a:t>
            </a:r>
          </a:p>
        </p:txBody>
      </p:sp>
      <p:pic>
        <p:nvPicPr>
          <p:cNvPr id="3" name="图片 2"/>
          <p:cNvPicPr>
            <a:picLocks noChangeAspect="1"/>
          </p:cNvPicPr>
          <p:nvPr/>
        </p:nvPicPr>
        <p:blipFill>
          <a:blip r:embed="rId2"/>
          <a:stretch>
            <a:fillRect/>
          </a:stretch>
        </p:blipFill>
        <p:spPr>
          <a:xfrm>
            <a:off x="3866927" y="2838389"/>
            <a:ext cx="5756007" cy="3532415"/>
          </a:xfrm>
          <a:prstGeom prst="rect">
            <a:avLst/>
          </a:prstGeom>
        </p:spPr>
      </p:pic>
    </p:spTree>
    <p:extLst>
      <p:ext uri="{BB962C8B-B14F-4D97-AF65-F5344CB8AC3E}">
        <p14:creationId xmlns:p14="http://schemas.microsoft.com/office/powerpoint/2010/main" val="4290475587"/>
      </p:ext>
    </p:extLst>
  </p:cSld>
  <p:clrMapOvr>
    <a:masterClrMapping/>
  </p:clrMapOvr>
  <p:transition spd="slow" advTm="0">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1516219" y="389731"/>
            <a:ext cx="10521950" cy="1325563"/>
          </a:xfrm>
          <a:prstGeom prst="rect">
            <a:avLst/>
          </a:prstGeom>
        </p:spPr>
        <p:txBody>
          <a:bodyPr/>
          <a:lstStyle/>
          <a:p>
            <a:pPr algn="l" eaLnBrk="1" hangingPunct="1"/>
            <a:r>
              <a:rPr lang="en-US" altLang="zh-CN" sz="3201" b="1" dirty="0">
                <a:solidFill>
                  <a:schemeClr val="accent1"/>
                </a:solidFill>
                <a:latin typeface="微软雅黑" panose="020B0503020204020204" pitchFamily="34" charset="-122"/>
                <a:ea typeface="微软雅黑" panose="020B0503020204020204" pitchFamily="34" charset="-122"/>
                <a:cs typeface="+mn-cs"/>
              </a:rPr>
              <a:t>4</a:t>
            </a:r>
            <a:r>
              <a:rPr lang="zh-CN" altLang="en-US" sz="3201" b="1" dirty="0">
                <a:solidFill>
                  <a:schemeClr val="accent1"/>
                </a:solidFill>
                <a:latin typeface="微软雅黑" panose="020B0503020204020204" pitchFamily="34" charset="-122"/>
                <a:ea typeface="微软雅黑" panose="020B0503020204020204" pitchFamily="34" charset="-122"/>
                <a:cs typeface="+mn-cs"/>
              </a:rPr>
              <a:t>．方块图之间的连线（</a:t>
            </a:r>
            <a:r>
              <a:rPr lang="en-US" altLang="zh-CN" sz="3201" b="1" dirty="0">
                <a:solidFill>
                  <a:schemeClr val="accent1"/>
                </a:solidFill>
                <a:latin typeface="微软雅黑" panose="020B0503020204020204" pitchFamily="34" charset="-122"/>
                <a:ea typeface="微软雅黑" panose="020B0503020204020204" pitchFamily="34" charset="-122"/>
                <a:cs typeface="+mn-cs"/>
              </a:rPr>
              <a:t>Wire</a:t>
            </a:r>
            <a:r>
              <a:rPr lang="zh-CN" altLang="en-US" sz="3201" b="1" dirty="0">
                <a:solidFill>
                  <a:schemeClr val="accent1"/>
                </a:solidFill>
                <a:latin typeface="微软雅黑" panose="020B0503020204020204" pitchFamily="34" charset="-122"/>
                <a:ea typeface="微软雅黑" panose="020B0503020204020204" pitchFamily="34" charset="-122"/>
                <a:cs typeface="+mn-cs"/>
              </a:rPr>
              <a:t>）</a:t>
            </a:r>
          </a:p>
        </p:txBody>
      </p:sp>
      <p:sp>
        <p:nvSpPr>
          <p:cNvPr id="31747" name="Rectangle 3"/>
          <p:cNvSpPr>
            <a:spLocks noGrp="1" noChangeArrowheads="1"/>
          </p:cNvSpPr>
          <p:nvPr>
            <p:ph type="body" idx="4294967295"/>
          </p:nvPr>
        </p:nvSpPr>
        <p:spPr>
          <a:xfrm>
            <a:off x="1517174" y="1091445"/>
            <a:ext cx="9766577" cy="1584325"/>
          </a:xfrm>
          <a:prstGeom prst="rect">
            <a:avLst/>
          </a:prstGeom>
        </p:spPr>
        <p:txBody>
          <a:bodyPr/>
          <a:lstStyle/>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在工具栏上按“       ”按钮，或者在主菜单中选择“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Place”→“Wire</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命令，绘制连线，完成的子图</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、子图</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相对应的</a:t>
            </a:r>
            <a:r>
              <a:rPr lang="zh-CN" altLang="en-US" sz="2400" dirty="0" smtClean="0">
                <a:solidFill>
                  <a:schemeClr val="accent1"/>
                </a:solidFill>
                <a:latin typeface="微软雅黑" panose="020B0503020204020204" pitchFamily="34" charset="-122"/>
                <a:ea typeface="微软雅黑" panose="020B0503020204020204" pitchFamily="34" charset="-122"/>
              </a:rPr>
              <a:t>方块图编码、锁存的</a:t>
            </a:r>
            <a:r>
              <a:rPr lang="zh-CN" altLang="en-US" sz="2400" dirty="0">
                <a:solidFill>
                  <a:schemeClr val="accent1"/>
                </a:solidFill>
                <a:latin typeface="微软雅黑" panose="020B0503020204020204" pitchFamily="34" charset="-122"/>
                <a:ea typeface="微软雅黑" panose="020B0503020204020204" pitchFamily="34" charset="-122"/>
              </a:rPr>
              <a:t>上层原理图如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3-16</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0153" y="1291433"/>
            <a:ext cx="287404" cy="30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 Box 6"/>
          <p:cNvSpPr txBox="1">
            <a:spLocks noChangeArrowheads="1"/>
          </p:cNvSpPr>
          <p:nvPr/>
        </p:nvSpPr>
        <p:spPr bwMode="auto">
          <a:xfrm>
            <a:off x="4616106" y="6416584"/>
            <a:ext cx="432217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3-16  </a:t>
            </a:r>
            <a:r>
              <a:rPr kumimoji="0" lang="zh-CN" altLang="en-US" sz="2100" b="1" dirty="0">
                <a:solidFill>
                  <a:schemeClr val="accent1"/>
                </a:solidFill>
                <a:latin typeface="微软雅黑" panose="020B0503020204020204" pitchFamily="34" charset="-122"/>
                <a:ea typeface="微软雅黑" panose="020B0503020204020204" pitchFamily="34" charset="-122"/>
              </a:rPr>
              <a:t>连接好的上层方块图</a:t>
            </a:r>
          </a:p>
        </p:txBody>
      </p:sp>
      <p:pic>
        <p:nvPicPr>
          <p:cNvPr id="3" name="图片 2"/>
          <p:cNvPicPr>
            <a:picLocks noChangeAspect="1"/>
          </p:cNvPicPr>
          <p:nvPr/>
        </p:nvPicPr>
        <p:blipFill>
          <a:blip r:embed="rId3"/>
          <a:stretch>
            <a:fillRect/>
          </a:stretch>
        </p:blipFill>
        <p:spPr>
          <a:xfrm>
            <a:off x="3866927" y="2728366"/>
            <a:ext cx="6222149" cy="3718115"/>
          </a:xfrm>
          <a:prstGeom prst="rect">
            <a:avLst/>
          </a:prstGeom>
        </p:spPr>
      </p:pic>
    </p:spTree>
    <p:extLst>
      <p:ext uri="{BB962C8B-B14F-4D97-AF65-F5344CB8AC3E}">
        <p14:creationId xmlns:p14="http://schemas.microsoft.com/office/powerpoint/2010/main" val="4140028770"/>
      </p:ext>
    </p:extLst>
  </p:cSld>
  <p:clrMapOvr>
    <a:masterClrMapping/>
  </p:clrMapOvr>
  <p:transition spd="slow" advTm="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1490662" y="365126"/>
            <a:ext cx="9031287" cy="615950"/>
          </a:xfrm>
          <a:prstGeom prst="rect">
            <a:avLst/>
          </a:prstGeom>
        </p:spPr>
        <p:txBody>
          <a:bodyPr/>
          <a:lstStyle/>
          <a:p>
            <a:pPr algn="l" eaLnBrk="1" hangingPunct="1"/>
            <a:r>
              <a:rPr lang="en-US" altLang="zh-CN" sz="3201" b="1" dirty="0">
                <a:solidFill>
                  <a:schemeClr val="accent1"/>
                </a:solidFill>
                <a:latin typeface="微软雅黑" panose="020B0503020204020204" pitchFamily="34" charset="-122"/>
                <a:ea typeface="微软雅黑" panose="020B0503020204020204" pitchFamily="34" charset="-122"/>
                <a:cs typeface="+mn-cs"/>
              </a:rPr>
              <a:t>5.</a:t>
            </a:r>
            <a:r>
              <a:rPr lang="zh-CN" altLang="en-US" sz="3201" b="1" dirty="0">
                <a:solidFill>
                  <a:schemeClr val="accent1"/>
                </a:solidFill>
                <a:latin typeface="微软雅黑" panose="020B0503020204020204" pitchFamily="34" charset="-122"/>
                <a:ea typeface="微软雅黑" panose="020B0503020204020204" pitchFamily="34" charset="-122"/>
                <a:cs typeface="+mn-cs"/>
              </a:rPr>
              <a:t>由方块图生成电路原理子图</a:t>
            </a:r>
          </a:p>
        </p:txBody>
      </p:sp>
      <p:sp>
        <p:nvSpPr>
          <p:cNvPr id="32771" name="Rectangle 3"/>
          <p:cNvSpPr>
            <a:spLocks noGrp="1" noChangeArrowheads="1"/>
          </p:cNvSpPr>
          <p:nvPr>
            <p:ph type="body" idx="4294967295"/>
          </p:nvPr>
        </p:nvSpPr>
        <p:spPr>
          <a:xfrm>
            <a:off x="1418656" y="981075"/>
            <a:ext cx="10081120" cy="2016125"/>
          </a:xfrm>
          <a:prstGeom prst="rect">
            <a:avLst/>
          </a:prstGeom>
        </p:spPr>
        <p:txBody>
          <a:bodyPr/>
          <a:lstStyle/>
          <a:p>
            <a:pPr marL="0" indent="457291">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Design”→“Create</a:t>
            </a:r>
            <a:r>
              <a:rPr lang="en-US" altLang="zh-CN" sz="2400" dirty="0">
                <a:solidFill>
                  <a:schemeClr val="accent1"/>
                </a:solidFill>
                <a:latin typeface="微软雅黑" panose="020B0503020204020204" pitchFamily="34" charset="-122"/>
                <a:ea typeface="微软雅黑" panose="020B0503020204020204" pitchFamily="34" charset="-122"/>
              </a:rPr>
              <a:t> Sheet From Sheet Symbol”</a:t>
            </a:r>
            <a:r>
              <a:rPr lang="zh-CN" altLang="en-US" sz="2400" dirty="0">
                <a:solidFill>
                  <a:schemeClr val="accent1"/>
                </a:solidFill>
                <a:latin typeface="微软雅黑" panose="020B0503020204020204" pitchFamily="34" charset="-122"/>
                <a:ea typeface="微软雅黑" panose="020B0503020204020204" pitchFamily="34" charset="-122"/>
              </a:rPr>
              <a:t>命令。</a:t>
            </a:r>
          </a:p>
          <a:p>
            <a:pPr marL="0" indent="457291">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）单击</a:t>
            </a:r>
            <a:r>
              <a:rPr lang="zh-CN" altLang="en-US" sz="2400" dirty="0" smtClean="0">
                <a:solidFill>
                  <a:schemeClr val="accent1"/>
                </a:solidFill>
                <a:latin typeface="微软雅黑" panose="020B0503020204020204" pitchFamily="34" charset="-122"/>
                <a:ea typeface="微软雅黑" panose="020B0503020204020204" pitchFamily="34" charset="-122"/>
              </a:rPr>
              <a:t>“编码”</a:t>
            </a:r>
            <a:r>
              <a:rPr lang="zh-CN" altLang="en-US" sz="2400" dirty="0">
                <a:solidFill>
                  <a:schemeClr val="accent1"/>
                </a:solidFill>
                <a:latin typeface="微软雅黑" panose="020B0503020204020204" pitchFamily="34" charset="-122"/>
                <a:ea typeface="微软雅黑" panose="020B0503020204020204" pitchFamily="34" charset="-122"/>
              </a:rPr>
              <a:t>方块图符号，系统自动在</a:t>
            </a:r>
            <a:r>
              <a:rPr lang="zh-CN" altLang="en-US" sz="2400" dirty="0" smtClean="0">
                <a:solidFill>
                  <a:schemeClr val="accent1"/>
                </a:solidFill>
                <a:latin typeface="微软雅黑" panose="020B0503020204020204" pitchFamily="34" charset="-122"/>
                <a:ea typeface="微软雅黑" panose="020B0503020204020204" pitchFamily="34" charset="-122"/>
              </a:rPr>
              <a:t>“数码抢答电路</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PrjPCB”</a:t>
            </a:r>
            <a:r>
              <a:rPr lang="zh-CN" altLang="en-US" sz="2400" dirty="0">
                <a:solidFill>
                  <a:schemeClr val="accent1"/>
                </a:solidFill>
                <a:latin typeface="微软雅黑" panose="020B0503020204020204" pitchFamily="34" charset="-122"/>
                <a:ea typeface="微软雅黑" panose="020B0503020204020204" pitchFamily="34" charset="-122"/>
              </a:rPr>
              <a:t>项目中新建一个名为</a:t>
            </a:r>
            <a:r>
              <a:rPr lang="zh-CN" altLang="en-US" sz="2400" dirty="0" smtClean="0">
                <a:solidFill>
                  <a:schemeClr val="accent1"/>
                </a:solidFill>
                <a:latin typeface="微软雅黑" panose="020B0503020204020204" pitchFamily="34" charset="-122"/>
                <a:ea typeface="微软雅黑" panose="020B0503020204020204" pitchFamily="34" charset="-122"/>
              </a:rPr>
              <a:t>“编码</a:t>
            </a:r>
            <a:r>
              <a:rPr lang="en-US" altLang="zh-CN" sz="2400" dirty="0" smtClean="0">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的原理图文件，置于“总图</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原理图文件下层。如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3-17</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示。在原理图文件</a:t>
            </a:r>
            <a:r>
              <a:rPr lang="zh-CN" altLang="en-US" sz="2400" dirty="0" smtClean="0">
                <a:solidFill>
                  <a:schemeClr val="accent1"/>
                </a:solidFill>
                <a:latin typeface="微软雅黑" panose="020B0503020204020204" pitchFamily="34" charset="-122"/>
                <a:ea typeface="微软雅黑" panose="020B0503020204020204" pitchFamily="34" charset="-122"/>
              </a:rPr>
              <a:t>“编码</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SchDoc ”</a:t>
            </a:r>
            <a:r>
              <a:rPr lang="zh-CN" altLang="en-US" sz="2400" dirty="0">
                <a:solidFill>
                  <a:schemeClr val="accent1"/>
                </a:solidFill>
                <a:latin typeface="微软雅黑" panose="020B0503020204020204" pitchFamily="34" charset="-122"/>
                <a:ea typeface="微软雅黑" panose="020B0503020204020204" pitchFamily="34" charset="-122"/>
              </a:rPr>
              <a:t>中自动布置了如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3-18</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r>
              <a:rPr lang="zh-CN" altLang="en-US" sz="2400" dirty="0" smtClean="0">
                <a:solidFill>
                  <a:schemeClr val="accent1"/>
                </a:solidFill>
                <a:latin typeface="微软雅黑" panose="020B0503020204020204" pitchFamily="34" charset="-122"/>
                <a:ea typeface="微软雅黑" panose="020B0503020204020204" pitchFamily="34" charset="-122"/>
              </a:rPr>
              <a:t>的</a:t>
            </a:r>
            <a:r>
              <a:rPr lang="en-US" altLang="zh-CN" sz="2400" dirty="0" smtClean="0">
                <a:solidFill>
                  <a:schemeClr val="accent1"/>
                </a:solidFill>
                <a:latin typeface="微软雅黑" panose="020B0503020204020204" pitchFamily="34" charset="-122"/>
                <a:ea typeface="微软雅黑" panose="020B0503020204020204" pitchFamily="34" charset="-122"/>
              </a:rPr>
              <a:t>4</a:t>
            </a:r>
            <a:r>
              <a:rPr lang="zh-CN" altLang="en-US" sz="2400" dirty="0" smtClean="0">
                <a:solidFill>
                  <a:schemeClr val="accent1"/>
                </a:solidFill>
                <a:latin typeface="微软雅黑" panose="020B0503020204020204" pitchFamily="34" charset="-122"/>
                <a:ea typeface="微软雅黑" panose="020B0503020204020204" pitchFamily="34" charset="-122"/>
              </a:rPr>
              <a:t>个</a:t>
            </a:r>
            <a:r>
              <a:rPr lang="zh-CN" altLang="en-US" sz="2400" dirty="0">
                <a:solidFill>
                  <a:schemeClr val="accent1"/>
                </a:solidFill>
                <a:latin typeface="微软雅黑" panose="020B0503020204020204" pitchFamily="34" charset="-122"/>
                <a:ea typeface="微软雅黑" panose="020B0503020204020204" pitchFamily="34" charset="-122"/>
              </a:rPr>
              <a:t>端口，该端口中的名字与方块图中的一致。                 </a:t>
            </a:r>
          </a:p>
        </p:txBody>
      </p:sp>
      <p:sp>
        <p:nvSpPr>
          <p:cNvPr id="32772" name="Text Box 6"/>
          <p:cNvSpPr txBox="1">
            <a:spLocks noChangeArrowheads="1"/>
          </p:cNvSpPr>
          <p:nvPr/>
        </p:nvSpPr>
        <p:spPr bwMode="auto">
          <a:xfrm>
            <a:off x="1921496" y="5517840"/>
            <a:ext cx="38172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FontTx/>
              <a:buNone/>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3-17  </a:t>
            </a:r>
            <a:r>
              <a:rPr kumimoji="0" lang="zh-CN" altLang="en-US" sz="2000" b="1" dirty="0">
                <a:solidFill>
                  <a:schemeClr val="accent1"/>
                </a:solidFill>
                <a:latin typeface="微软雅黑" panose="020B0503020204020204" pitchFamily="34" charset="-122"/>
                <a:ea typeface="微软雅黑" panose="020B0503020204020204" pitchFamily="34" charset="-122"/>
              </a:rPr>
              <a:t>系统自动创建的名为</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“编码</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.SchDoc</a:t>
            </a:r>
            <a:r>
              <a:rPr kumimoji="0" lang="en-US" altLang="zh-CN" sz="2000" b="1" dirty="0">
                <a:solidFill>
                  <a:schemeClr val="accent1"/>
                </a:solidFill>
                <a:latin typeface="微软雅黑" panose="020B0503020204020204" pitchFamily="34" charset="-122"/>
                <a:ea typeface="微软雅黑" panose="020B0503020204020204" pitchFamily="34" charset="-122"/>
              </a:rPr>
              <a:t>”</a:t>
            </a:r>
            <a:r>
              <a:rPr kumimoji="0" lang="zh-CN" altLang="en-US" sz="2000" b="1" dirty="0">
                <a:solidFill>
                  <a:schemeClr val="accent1"/>
                </a:solidFill>
                <a:latin typeface="微软雅黑" panose="020B0503020204020204" pitchFamily="34" charset="-122"/>
                <a:ea typeface="微软雅黑" panose="020B0503020204020204" pitchFamily="34" charset="-122"/>
              </a:rPr>
              <a:t>的原理图文件</a:t>
            </a:r>
          </a:p>
        </p:txBody>
      </p:sp>
      <p:sp>
        <p:nvSpPr>
          <p:cNvPr id="32773" name="Text Box 8"/>
          <p:cNvSpPr txBox="1">
            <a:spLocks noChangeArrowheads="1"/>
          </p:cNvSpPr>
          <p:nvPr/>
        </p:nvSpPr>
        <p:spPr bwMode="auto">
          <a:xfrm>
            <a:off x="6006305" y="5662336"/>
            <a:ext cx="46445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3-18  </a:t>
            </a:r>
            <a:r>
              <a:rPr kumimoji="0" lang="zh-CN" altLang="en-US" sz="2000" b="1" dirty="0">
                <a:solidFill>
                  <a:schemeClr val="accent1"/>
                </a:solidFill>
                <a:latin typeface="微软雅黑" panose="020B0503020204020204" pitchFamily="34" charset="-122"/>
                <a:ea typeface="微软雅黑" panose="020B0503020204020204" pitchFamily="34" charset="-122"/>
              </a:rPr>
              <a:t>在</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“编码</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.SchDoc</a:t>
            </a:r>
            <a:r>
              <a:rPr kumimoji="0" lang="en-US" altLang="zh-CN" sz="2000" b="1" dirty="0">
                <a:solidFill>
                  <a:schemeClr val="accent1"/>
                </a:solidFill>
                <a:latin typeface="微软雅黑" panose="020B0503020204020204" pitchFamily="34" charset="-122"/>
                <a:ea typeface="微软雅黑" panose="020B0503020204020204" pitchFamily="34" charset="-122"/>
              </a:rPr>
              <a:t>”</a:t>
            </a:r>
            <a:r>
              <a:rPr kumimoji="0" lang="zh-CN" altLang="en-US" sz="2000" b="1" dirty="0">
                <a:solidFill>
                  <a:schemeClr val="accent1"/>
                </a:solidFill>
                <a:latin typeface="微软雅黑" panose="020B0503020204020204" pitchFamily="34" charset="-122"/>
                <a:ea typeface="微软雅黑" panose="020B0503020204020204" pitchFamily="34" charset="-122"/>
              </a:rPr>
              <a:t>的原理图自动生成的端口</a:t>
            </a:r>
          </a:p>
        </p:txBody>
      </p:sp>
      <p:pic>
        <p:nvPicPr>
          <p:cNvPr id="3" name="图片 2"/>
          <p:cNvPicPr>
            <a:picLocks noChangeAspect="1"/>
          </p:cNvPicPr>
          <p:nvPr/>
        </p:nvPicPr>
        <p:blipFill>
          <a:blip r:embed="rId2"/>
          <a:stretch>
            <a:fillRect/>
          </a:stretch>
        </p:blipFill>
        <p:spPr>
          <a:xfrm>
            <a:off x="1643664" y="3748662"/>
            <a:ext cx="3639867" cy="1769178"/>
          </a:xfrm>
          <a:prstGeom prst="rect">
            <a:avLst/>
          </a:prstGeom>
        </p:spPr>
      </p:pic>
      <p:pic>
        <p:nvPicPr>
          <p:cNvPr id="4" name="图片 3"/>
          <p:cNvPicPr>
            <a:picLocks noChangeAspect="1"/>
          </p:cNvPicPr>
          <p:nvPr/>
        </p:nvPicPr>
        <p:blipFill>
          <a:blip r:embed="rId3"/>
          <a:stretch>
            <a:fillRect/>
          </a:stretch>
        </p:blipFill>
        <p:spPr>
          <a:xfrm>
            <a:off x="6603231" y="3557109"/>
            <a:ext cx="2932707" cy="2115149"/>
          </a:xfrm>
          <a:prstGeom prst="rect">
            <a:avLst/>
          </a:prstGeom>
        </p:spPr>
      </p:pic>
    </p:spTree>
    <p:extLst>
      <p:ext uri="{BB962C8B-B14F-4D97-AF65-F5344CB8AC3E}">
        <p14:creationId xmlns:p14="http://schemas.microsoft.com/office/powerpoint/2010/main" val="1043761179"/>
      </p:ext>
    </p:extLst>
  </p:cSld>
  <p:clrMapOvr>
    <a:masterClrMapping/>
  </p:clrMapOvr>
  <p:transition spd="slow" advTm="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4294967295"/>
          </p:nvPr>
        </p:nvSpPr>
        <p:spPr>
          <a:xfrm>
            <a:off x="1418654" y="555052"/>
            <a:ext cx="9721080" cy="792162"/>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）在新建的</a:t>
            </a:r>
            <a:r>
              <a:rPr lang="zh-CN" altLang="en-US" sz="2400" dirty="0" smtClean="0">
                <a:solidFill>
                  <a:schemeClr val="accent1"/>
                </a:solidFill>
                <a:latin typeface="微软雅黑" panose="020B0503020204020204" pitchFamily="34" charset="-122"/>
                <a:ea typeface="微软雅黑" panose="020B0503020204020204" pitchFamily="34" charset="-122"/>
              </a:rPr>
              <a:t>“编码</a:t>
            </a:r>
            <a:r>
              <a:rPr lang="en-US" altLang="zh-CN" sz="2400" dirty="0" smtClean="0">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原理图中绘制如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3-19</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示的原理图。该原理图即是</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3-3</a:t>
            </a:r>
            <a:r>
              <a:rPr lang="zh-CN" altLang="en-US" sz="2400" dirty="0" smtClean="0">
                <a:solidFill>
                  <a:schemeClr val="accent1"/>
                </a:solidFill>
                <a:latin typeface="微软雅黑" panose="020B0503020204020204" pitchFamily="34" charset="-122"/>
                <a:ea typeface="微软雅黑" panose="020B0503020204020204" pitchFamily="34" charset="-122"/>
              </a:rPr>
              <a:t>椭圆</a:t>
            </a:r>
            <a:r>
              <a:rPr lang="zh-CN" altLang="en-US" sz="2400" dirty="0">
                <a:solidFill>
                  <a:schemeClr val="accent1"/>
                </a:solidFill>
                <a:latin typeface="微软雅黑" panose="020B0503020204020204" pitchFamily="34" charset="-122"/>
                <a:ea typeface="微软雅黑" panose="020B0503020204020204" pitchFamily="34" charset="-122"/>
              </a:rPr>
              <a:t>所框的子图</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a:t>
            </a:r>
          </a:p>
        </p:txBody>
      </p:sp>
      <p:sp>
        <p:nvSpPr>
          <p:cNvPr id="33795" name="Text Box 5"/>
          <p:cNvSpPr txBox="1">
            <a:spLocks noChangeArrowheads="1"/>
          </p:cNvSpPr>
          <p:nvPr/>
        </p:nvSpPr>
        <p:spPr bwMode="auto">
          <a:xfrm>
            <a:off x="2426438" y="5910043"/>
            <a:ext cx="78504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3-19“</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编码”</a:t>
            </a:r>
            <a:r>
              <a:rPr kumimoji="0" lang="zh-CN" altLang="en-US" sz="2000" b="1" dirty="0">
                <a:solidFill>
                  <a:schemeClr val="accent1"/>
                </a:solidFill>
                <a:latin typeface="微软雅黑" panose="020B0503020204020204" pitchFamily="34" charset="-122"/>
                <a:ea typeface="微软雅黑" panose="020B0503020204020204" pitchFamily="34" charset="-122"/>
              </a:rPr>
              <a:t>方块图所对应的下一层</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“编码</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.SchDoc</a:t>
            </a:r>
            <a:r>
              <a:rPr kumimoji="0" lang="en-US" altLang="zh-CN" sz="2000" b="1" dirty="0">
                <a:solidFill>
                  <a:schemeClr val="accent1"/>
                </a:solidFill>
                <a:latin typeface="微软雅黑" panose="020B0503020204020204" pitchFamily="34" charset="-122"/>
                <a:ea typeface="微软雅黑" panose="020B0503020204020204" pitchFamily="34" charset="-122"/>
              </a:rPr>
              <a:t>”</a:t>
            </a:r>
            <a:r>
              <a:rPr kumimoji="0" lang="zh-CN" altLang="en-US" sz="2000" b="1" dirty="0">
                <a:solidFill>
                  <a:schemeClr val="accent1"/>
                </a:solidFill>
                <a:latin typeface="微软雅黑" panose="020B0503020204020204" pitchFamily="34" charset="-122"/>
                <a:ea typeface="微软雅黑" panose="020B0503020204020204" pitchFamily="34" charset="-122"/>
              </a:rPr>
              <a:t>原理图</a:t>
            </a:r>
          </a:p>
        </p:txBody>
      </p:sp>
      <p:pic>
        <p:nvPicPr>
          <p:cNvPr id="7" name="图片 6"/>
          <p:cNvPicPr>
            <a:picLocks noChangeAspect="1"/>
          </p:cNvPicPr>
          <p:nvPr/>
        </p:nvPicPr>
        <p:blipFill>
          <a:blip r:embed="rId2"/>
          <a:stretch>
            <a:fillRect/>
          </a:stretch>
        </p:blipFill>
        <p:spPr>
          <a:xfrm>
            <a:off x="3095880" y="1433009"/>
            <a:ext cx="6006589" cy="4391239"/>
          </a:xfrm>
          <a:prstGeom prst="rect">
            <a:avLst/>
          </a:prstGeom>
        </p:spPr>
      </p:pic>
    </p:spTree>
    <p:extLst>
      <p:ext uri="{BB962C8B-B14F-4D97-AF65-F5344CB8AC3E}">
        <p14:creationId xmlns:p14="http://schemas.microsoft.com/office/powerpoint/2010/main" val="394903242"/>
      </p:ext>
    </p:extLst>
  </p:cSld>
  <p:clrMapOvr>
    <a:masterClrMapping/>
  </p:clrMapOvr>
  <p:transition spd="slow" advTm="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4294967295"/>
          </p:nvPr>
        </p:nvSpPr>
        <p:spPr>
          <a:xfrm>
            <a:off x="1490663" y="1052736"/>
            <a:ext cx="9433048" cy="4752528"/>
          </a:xfrm>
          <a:prstGeom prst="rect">
            <a:avLst/>
          </a:prstGeom>
        </p:spPr>
        <p:txBody>
          <a:bodyPr/>
          <a:lstStyle/>
          <a:p>
            <a:pPr marL="0" indent="624013">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至此，完成了上层方块图</a:t>
            </a:r>
            <a:r>
              <a:rPr lang="zh-CN" altLang="en-US" sz="2800" dirty="0" smtClean="0">
                <a:solidFill>
                  <a:schemeClr val="accent1"/>
                </a:solidFill>
                <a:latin typeface="微软雅黑" panose="020B0503020204020204" pitchFamily="34" charset="-122"/>
                <a:ea typeface="微软雅黑" panose="020B0503020204020204" pitchFamily="34" charset="-122"/>
              </a:rPr>
              <a:t>“编码”</a:t>
            </a:r>
            <a:r>
              <a:rPr lang="zh-CN" altLang="en-US" sz="2800" dirty="0">
                <a:solidFill>
                  <a:schemeClr val="accent1"/>
                </a:solidFill>
                <a:latin typeface="微软雅黑" panose="020B0503020204020204" pitchFamily="34" charset="-122"/>
                <a:ea typeface="微软雅黑" panose="020B0503020204020204" pitchFamily="34" charset="-122"/>
              </a:rPr>
              <a:t>与下一层</a:t>
            </a:r>
            <a:r>
              <a:rPr lang="zh-CN" altLang="en-US" sz="2800" dirty="0" smtClean="0">
                <a:solidFill>
                  <a:schemeClr val="accent1"/>
                </a:solidFill>
                <a:latin typeface="微软雅黑" panose="020B0503020204020204" pitchFamily="34" charset="-122"/>
                <a:ea typeface="微软雅黑" panose="020B0503020204020204" pitchFamily="34" charset="-122"/>
              </a:rPr>
              <a:t>“编码</a:t>
            </a:r>
            <a:r>
              <a:rPr lang="en-US" altLang="zh-CN" sz="2800" dirty="0" smtClean="0">
                <a:solidFill>
                  <a:schemeClr val="accent1"/>
                </a:solidFill>
                <a:latin typeface="微软雅黑" panose="020B0503020204020204" pitchFamily="34" charset="-122"/>
                <a:ea typeface="微软雅黑" panose="020B0503020204020204" pitchFamily="34" charset="-122"/>
              </a:rPr>
              <a:t>.SchDoc</a:t>
            </a:r>
            <a:r>
              <a:rPr lang="en-US" altLang="zh-CN" sz="2800" dirty="0">
                <a:solidFill>
                  <a:schemeClr val="accent1"/>
                </a:solidFill>
                <a:latin typeface="微软雅黑" panose="020B0503020204020204" pitchFamily="34" charset="-122"/>
                <a:ea typeface="微软雅黑" panose="020B0503020204020204" pitchFamily="34" charset="-122"/>
              </a:rPr>
              <a:t>”</a:t>
            </a:r>
            <a:r>
              <a:rPr lang="zh-CN" altLang="en-US" sz="2800" dirty="0">
                <a:solidFill>
                  <a:schemeClr val="accent1"/>
                </a:solidFill>
                <a:latin typeface="微软雅黑" panose="020B0503020204020204" pitchFamily="34" charset="-122"/>
                <a:ea typeface="微软雅黑" panose="020B0503020204020204" pitchFamily="34" charset="-122"/>
              </a:rPr>
              <a:t>原理图之间的一一对应的联系。父层（上层）与子层（下一层）之间的联系，靠上层方块图中的输入、输出端口，与下一层的电路图中的输入、输出端口进行联系。如上层方块图中有</a:t>
            </a:r>
            <a:r>
              <a:rPr lang="zh-CN" altLang="en-US"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smtClean="0">
                <a:solidFill>
                  <a:schemeClr val="accent1"/>
                </a:solidFill>
                <a:latin typeface="微软雅黑" panose="020B0503020204020204" pitchFamily="34" charset="-122"/>
                <a:ea typeface="微软雅黑" panose="020B0503020204020204" pitchFamily="34" charset="-122"/>
              </a:rPr>
              <a:t>LOCK</a:t>
            </a:r>
            <a:r>
              <a:rPr lang="zh-CN" altLang="en-US"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smtClean="0">
                <a:solidFill>
                  <a:schemeClr val="accent1"/>
                </a:solidFill>
                <a:latin typeface="微软雅黑" panose="020B0503020204020204" pitchFamily="34" charset="-122"/>
                <a:ea typeface="微软雅黑" panose="020B0503020204020204" pitchFamily="34" charset="-122"/>
              </a:rPr>
              <a:t>D1</a:t>
            </a:r>
            <a:r>
              <a:rPr lang="zh-CN" altLang="en-US"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smtClean="0">
                <a:solidFill>
                  <a:schemeClr val="accent1"/>
                </a:solidFill>
                <a:latin typeface="微软雅黑" panose="020B0503020204020204" pitchFamily="34" charset="-122"/>
                <a:ea typeface="微软雅黑" panose="020B0503020204020204" pitchFamily="34" charset="-122"/>
              </a:rPr>
              <a:t>D2</a:t>
            </a:r>
            <a:r>
              <a:rPr lang="zh-CN" altLang="en-US"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smtClean="0">
                <a:solidFill>
                  <a:schemeClr val="accent1"/>
                </a:solidFill>
                <a:latin typeface="微软雅黑" panose="020B0503020204020204" pitchFamily="34" charset="-122"/>
                <a:ea typeface="微软雅黑" panose="020B0503020204020204" pitchFamily="34" charset="-122"/>
              </a:rPr>
              <a:t>D3</a:t>
            </a:r>
            <a:r>
              <a:rPr lang="zh-CN" altLang="en-US" sz="2800" dirty="0" smtClean="0">
                <a:solidFill>
                  <a:schemeClr val="accent1"/>
                </a:solidFill>
                <a:latin typeface="微软雅黑" panose="020B0503020204020204" pitchFamily="34" charset="-122"/>
                <a:ea typeface="微软雅黑" panose="020B0503020204020204" pitchFamily="34" charset="-122"/>
              </a:rPr>
              <a:t>等</a:t>
            </a:r>
            <a:r>
              <a:rPr lang="en-US" altLang="zh-CN" sz="2800" dirty="0" smtClean="0">
                <a:solidFill>
                  <a:schemeClr val="accent1"/>
                </a:solidFill>
                <a:latin typeface="微软雅黑" panose="020B0503020204020204" pitchFamily="34" charset="-122"/>
                <a:ea typeface="微软雅黑" panose="020B0503020204020204" pitchFamily="34" charset="-122"/>
              </a:rPr>
              <a:t>4</a:t>
            </a:r>
            <a:r>
              <a:rPr lang="zh-CN" altLang="en-US" sz="2800" dirty="0" smtClean="0">
                <a:solidFill>
                  <a:schemeClr val="accent1"/>
                </a:solidFill>
                <a:latin typeface="微软雅黑" panose="020B0503020204020204" pitchFamily="34" charset="-122"/>
                <a:ea typeface="微软雅黑" panose="020B0503020204020204" pitchFamily="34" charset="-122"/>
              </a:rPr>
              <a:t>个</a:t>
            </a:r>
            <a:r>
              <a:rPr lang="zh-CN" altLang="en-US" sz="2800" dirty="0">
                <a:solidFill>
                  <a:schemeClr val="accent1"/>
                </a:solidFill>
                <a:latin typeface="微软雅黑" panose="020B0503020204020204" pitchFamily="34" charset="-122"/>
                <a:ea typeface="微软雅黑" panose="020B0503020204020204" pitchFamily="34" charset="-122"/>
              </a:rPr>
              <a:t>端口，在下层的原理图中也</a:t>
            </a:r>
            <a:r>
              <a:rPr lang="zh-CN" altLang="en-US" sz="2800" dirty="0" smtClean="0">
                <a:solidFill>
                  <a:schemeClr val="accent1"/>
                </a:solidFill>
                <a:latin typeface="微软雅黑" panose="020B0503020204020204" pitchFamily="34" charset="-122"/>
                <a:ea typeface="微软雅黑" panose="020B0503020204020204" pitchFamily="34" charset="-122"/>
              </a:rPr>
              <a:t>有</a:t>
            </a:r>
            <a:r>
              <a:rPr lang="en-US" altLang="zh-CN" sz="2800" dirty="0">
                <a:solidFill>
                  <a:schemeClr val="accent1"/>
                </a:solidFill>
                <a:latin typeface="微软雅黑" panose="020B0503020204020204" pitchFamily="34" charset="-122"/>
                <a:ea typeface="微软雅黑" panose="020B0503020204020204" pitchFamily="34" charset="-122"/>
              </a:rPr>
              <a:t>LOCK</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D1</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D2</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D3</a:t>
            </a:r>
            <a:r>
              <a:rPr lang="zh-CN" altLang="en-US" sz="2800" dirty="0" smtClean="0">
                <a:solidFill>
                  <a:schemeClr val="accent1"/>
                </a:solidFill>
                <a:latin typeface="微软雅黑" panose="020B0503020204020204" pitchFamily="34" charset="-122"/>
                <a:ea typeface="微软雅黑" panose="020B0503020204020204" pitchFamily="34" charset="-122"/>
              </a:rPr>
              <a:t>等</a:t>
            </a:r>
            <a:r>
              <a:rPr lang="en-US" altLang="zh-CN" sz="2800" dirty="0" smtClean="0">
                <a:solidFill>
                  <a:schemeClr val="accent1"/>
                </a:solidFill>
                <a:latin typeface="微软雅黑" panose="020B0503020204020204" pitchFamily="34" charset="-122"/>
                <a:ea typeface="微软雅黑" panose="020B0503020204020204" pitchFamily="34" charset="-122"/>
              </a:rPr>
              <a:t>4</a:t>
            </a:r>
            <a:r>
              <a:rPr lang="zh-CN" altLang="en-US" sz="2800" dirty="0" smtClean="0">
                <a:solidFill>
                  <a:schemeClr val="accent1"/>
                </a:solidFill>
                <a:latin typeface="微软雅黑" panose="020B0503020204020204" pitchFamily="34" charset="-122"/>
                <a:ea typeface="微软雅黑" panose="020B0503020204020204" pitchFamily="34" charset="-122"/>
              </a:rPr>
              <a:t>个</a:t>
            </a:r>
            <a:r>
              <a:rPr lang="zh-CN" altLang="en-US" sz="2800" dirty="0">
                <a:solidFill>
                  <a:schemeClr val="accent1"/>
                </a:solidFill>
                <a:latin typeface="微软雅黑" panose="020B0503020204020204" pitchFamily="34" charset="-122"/>
                <a:ea typeface="微软雅黑" panose="020B0503020204020204" pitchFamily="34" charset="-122"/>
              </a:rPr>
              <a:t>端口，名字相同的端口就是一个点。</a:t>
            </a:r>
          </a:p>
        </p:txBody>
      </p:sp>
    </p:spTree>
    <p:extLst>
      <p:ext uri="{BB962C8B-B14F-4D97-AF65-F5344CB8AC3E}">
        <p14:creationId xmlns:p14="http://schemas.microsoft.com/office/powerpoint/2010/main" val="827860389"/>
      </p:ext>
    </p:extLst>
  </p:cSld>
  <p:clrMapOvr>
    <a:masterClrMapping/>
  </p:clrMapOvr>
  <p:transition spd="slow" advTm="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4294967295"/>
          </p:nvPr>
        </p:nvSpPr>
        <p:spPr>
          <a:xfrm>
            <a:off x="1490663" y="1125538"/>
            <a:ext cx="9577064" cy="3457575"/>
          </a:xfrm>
          <a:prstGeom prst="rect">
            <a:avLst/>
          </a:prstGeom>
        </p:spPr>
        <p:txBody>
          <a:bodyPr/>
          <a:lstStyle/>
          <a:p>
            <a:pPr marL="0" indent="536682">
              <a:lnSpc>
                <a:spcPct val="150000"/>
              </a:lnSpc>
              <a:buNone/>
            </a:pPr>
            <a:r>
              <a:rPr lang="zh-CN" altLang="en-US" sz="2800" b="1" dirty="0">
                <a:solidFill>
                  <a:schemeClr val="accent1"/>
                </a:solidFill>
                <a:latin typeface="微软雅黑" panose="020B0503020204020204" pitchFamily="34" charset="-122"/>
                <a:ea typeface="微软雅黑" panose="020B0503020204020204" pitchFamily="34" charset="-122"/>
              </a:rPr>
              <a:t>现在用另一种方法来完成上层方块图</a:t>
            </a:r>
            <a:r>
              <a:rPr lang="zh-CN" altLang="en-US" sz="2800" b="1" dirty="0" smtClean="0">
                <a:solidFill>
                  <a:schemeClr val="accent1"/>
                </a:solidFill>
                <a:latin typeface="微软雅黑" panose="020B0503020204020204" pitchFamily="34" charset="-122"/>
                <a:ea typeface="微软雅黑" panose="020B0503020204020204" pitchFamily="34" charset="-122"/>
              </a:rPr>
              <a:t>“锁存”</a:t>
            </a:r>
            <a:r>
              <a:rPr lang="zh-CN" altLang="en-US" sz="2800" b="1" dirty="0">
                <a:solidFill>
                  <a:schemeClr val="accent1"/>
                </a:solidFill>
                <a:latin typeface="微软雅黑" panose="020B0503020204020204" pitchFamily="34" charset="-122"/>
                <a:ea typeface="微软雅黑" panose="020B0503020204020204" pitchFamily="34" charset="-122"/>
              </a:rPr>
              <a:t>与下一层</a:t>
            </a:r>
            <a:r>
              <a:rPr lang="zh-CN" altLang="en-US" sz="2800" b="1" dirty="0" smtClean="0">
                <a:solidFill>
                  <a:schemeClr val="accent1"/>
                </a:solidFill>
                <a:latin typeface="微软雅黑" panose="020B0503020204020204" pitchFamily="34" charset="-122"/>
                <a:ea typeface="微软雅黑" panose="020B0503020204020204" pitchFamily="34" charset="-122"/>
              </a:rPr>
              <a:t>“锁存</a:t>
            </a:r>
            <a:r>
              <a:rPr lang="en-US" altLang="zh-CN" sz="2800" b="1" dirty="0" smtClean="0">
                <a:solidFill>
                  <a:schemeClr val="accent1"/>
                </a:solidFill>
                <a:latin typeface="微软雅黑" panose="020B0503020204020204" pitchFamily="34" charset="-122"/>
                <a:ea typeface="微软雅黑" panose="020B0503020204020204" pitchFamily="34" charset="-122"/>
              </a:rPr>
              <a:t>.</a:t>
            </a:r>
            <a:r>
              <a:rPr lang="en-US" altLang="zh-CN" sz="2800" b="1" dirty="0">
                <a:solidFill>
                  <a:schemeClr val="accent1"/>
                </a:solidFill>
                <a:latin typeface="微软雅黑" panose="020B0503020204020204" pitchFamily="34" charset="-122"/>
                <a:ea typeface="微软雅黑" panose="020B0503020204020204" pitchFamily="34" charset="-122"/>
              </a:rPr>
              <a:t>SchDoc”</a:t>
            </a:r>
            <a:r>
              <a:rPr lang="zh-CN" altLang="en-US" sz="2800" b="1" dirty="0">
                <a:solidFill>
                  <a:schemeClr val="accent1"/>
                </a:solidFill>
                <a:latin typeface="微软雅黑" panose="020B0503020204020204" pitchFamily="34" charset="-122"/>
                <a:ea typeface="微软雅黑" panose="020B0503020204020204" pitchFamily="34" charset="-122"/>
              </a:rPr>
              <a:t>的原理图之间的一一对应关系。</a:t>
            </a:r>
          </a:p>
          <a:p>
            <a:pPr marL="0" indent="53668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）单击工作窗口上方的“总图</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文件标签，将其在工作窗口中打开。</a:t>
            </a:r>
          </a:p>
          <a:p>
            <a:pPr marL="0" indent="53668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5</a:t>
            </a:r>
            <a:r>
              <a:rPr lang="zh-CN" altLang="en-US" sz="2400" dirty="0">
                <a:solidFill>
                  <a:schemeClr val="accent1"/>
                </a:solidFill>
                <a:latin typeface="微软雅黑" panose="020B0503020204020204" pitchFamily="34" charset="-122"/>
                <a:ea typeface="微软雅黑" panose="020B0503020204020204" pitchFamily="34" charset="-122"/>
              </a:rPr>
              <a:t>）在原理图中的</a:t>
            </a:r>
            <a:r>
              <a:rPr lang="zh-CN" altLang="en-US" sz="2400" dirty="0" smtClean="0">
                <a:solidFill>
                  <a:schemeClr val="accent1"/>
                </a:solidFill>
                <a:latin typeface="微软雅黑" panose="020B0503020204020204" pitchFamily="34" charset="-122"/>
                <a:ea typeface="微软雅黑" panose="020B0503020204020204" pitchFamily="34" charset="-122"/>
              </a:rPr>
              <a:t>“锁存”</a:t>
            </a:r>
            <a:r>
              <a:rPr lang="zh-CN" altLang="en-US" sz="2400" dirty="0">
                <a:solidFill>
                  <a:schemeClr val="accent1"/>
                </a:solidFill>
                <a:latin typeface="微软雅黑" panose="020B0503020204020204" pitchFamily="34" charset="-122"/>
                <a:ea typeface="微软雅黑" panose="020B0503020204020204" pitchFamily="34" charset="-122"/>
              </a:rPr>
              <a:t>方块图符号上单击鼠标右键，在弹出的如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3-20</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示的右键菜单中选择“</a:t>
            </a:r>
            <a:r>
              <a:rPr lang="en-US" altLang="zh-CN" sz="2400" dirty="0">
                <a:solidFill>
                  <a:schemeClr val="accent1"/>
                </a:solidFill>
                <a:latin typeface="微软雅黑" panose="020B0503020204020204" pitchFamily="34" charset="-122"/>
                <a:ea typeface="微软雅黑" panose="020B0503020204020204" pitchFamily="34" charset="-122"/>
              </a:rPr>
              <a:t>Sheet Symbol </a:t>
            </a:r>
            <a:r>
              <a:rPr lang="en-US" altLang="zh-CN" sz="2400" dirty="0" err="1">
                <a:solidFill>
                  <a:schemeClr val="accent1"/>
                </a:solidFill>
                <a:latin typeface="微软雅黑" panose="020B0503020204020204" pitchFamily="34" charset="-122"/>
                <a:ea typeface="微软雅黑" panose="020B0503020204020204" pitchFamily="34" charset="-122"/>
              </a:rPr>
              <a:t>Actions”→“Create</a:t>
            </a:r>
            <a:r>
              <a:rPr lang="en-US" altLang="zh-CN" sz="2400" dirty="0">
                <a:solidFill>
                  <a:schemeClr val="accent1"/>
                </a:solidFill>
                <a:latin typeface="微软雅黑" panose="020B0503020204020204" pitchFamily="34" charset="-122"/>
                <a:ea typeface="微软雅黑" panose="020B0503020204020204" pitchFamily="34" charset="-122"/>
              </a:rPr>
              <a:t> Sheet From Sheet Symbol”</a:t>
            </a:r>
            <a:r>
              <a:rPr lang="zh-CN" altLang="en-US" sz="2400" dirty="0">
                <a:solidFill>
                  <a:schemeClr val="accent1"/>
                </a:solidFill>
                <a:latin typeface="微软雅黑" panose="020B0503020204020204" pitchFamily="34" charset="-122"/>
                <a:ea typeface="微软雅黑" panose="020B0503020204020204" pitchFamily="34" charset="-122"/>
              </a:rPr>
              <a:t>命令。</a:t>
            </a:r>
          </a:p>
        </p:txBody>
      </p:sp>
      <p:sp>
        <p:nvSpPr>
          <p:cNvPr id="35843" name="Text Box 4"/>
          <p:cNvSpPr txBox="1">
            <a:spLocks noChangeArrowheads="1"/>
          </p:cNvSpPr>
          <p:nvPr/>
        </p:nvSpPr>
        <p:spPr bwMode="auto">
          <a:xfrm>
            <a:off x="6438978" y="5956092"/>
            <a:ext cx="1748243"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endParaRPr kumimoji="0" lang="zh-CN" altLang="en-US" sz="1800"/>
          </a:p>
        </p:txBody>
      </p:sp>
    </p:spTree>
    <p:extLst>
      <p:ext uri="{BB962C8B-B14F-4D97-AF65-F5344CB8AC3E}">
        <p14:creationId xmlns:p14="http://schemas.microsoft.com/office/powerpoint/2010/main" val="532724043"/>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2988" y="405458"/>
            <a:ext cx="1826141" cy="584775"/>
          </a:xfrm>
          <a:prstGeom prst="rect">
            <a:avLst/>
          </a:prstGeom>
        </p:spPr>
        <p:txBody>
          <a:bodyPr wrap="none">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rPr>
              <a:t>任务描述</a:t>
            </a:r>
          </a:p>
        </p:txBody>
      </p:sp>
      <p:sp>
        <p:nvSpPr>
          <p:cNvPr id="4" name="Rectangle 3"/>
          <p:cNvSpPr txBox="1">
            <a:spLocks noChangeArrowheads="1"/>
          </p:cNvSpPr>
          <p:nvPr/>
        </p:nvSpPr>
        <p:spPr>
          <a:xfrm>
            <a:off x="1986598" y="6134337"/>
            <a:ext cx="8231505" cy="503353"/>
          </a:xfrm>
          <a:prstGeom prst="rect">
            <a:avLst/>
          </a:prstGeom>
        </p:spPr>
        <p:txBody>
          <a:bodyPr/>
          <a:lst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lnSpc>
                <a:spcPct val="80000"/>
              </a:lnSpc>
              <a:buNone/>
            </a:pPr>
            <a:r>
              <a:rPr lang="zh-CN" altLang="en-US" sz="2100" b="1" dirty="0">
                <a:solidFill>
                  <a:schemeClr val="accent1"/>
                </a:solidFill>
                <a:latin typeface="微软雅黑" panose="020B0503020204020204" pitchFamily="34" charset="-122"/>
                <a:ea typeface="微软雅黑" panose="020B0503020204020204" pitchFamily="34" charset="-122"/>
              </a:rPr>
              <a:t>数码抢答器电路原理图（图纸幅面</a:t>
            </a:r>
            <a:r>
              <a:rPr lang="en-US" altLang="zh-CN" sz="2100" b="1" dirty="0">
                <a:solidFill>
                  <a:schemeClr val="accent1"/>
                </a:solidFill>
                <a:latin typeface="微软雅黑" panose="020B0503020204020204" pitchFamily="34" charset="-122"/>
                <a:ea typeface="微软雅黑" panose="020B0503020204020204" pitchFamily="34" charset="-122"/>
              </a:rPr>
              <a:t>A3</a:t>
            </a:r>
            <a:r>
              <a:rPr lang="zh-CN" altLang="en-US" sz="2100" b="1" dirty="0">
                <a:solidFill>
                  <a:schemeClr val="accent1"/>
                </a:solidFill>
                <a:latin typeface="微软雅黑" panose="020B0503020204020204" pitchFamily="34" charset="-122"/>
                <a:ea typeface="微软雅黑" panose="020B0503020204020204" pitchFamily="34" charset="-122"/>
              </a:rPr>
              <a:t>）</a:t>
            </a:r>
          </a:p>
        </p:txBody>
      </p:sp>
      <p:pic>
        <p:nvPicPr>
          <p:cNvPr id="6" name="图片 5"/>
          <p:cNvPicPr>
            <a:picLocks noChangeAspect="1"/>
          </p:cNvPicPr>
          <p:nvPr/>
        </p:nvPicPr>
        <p:blipFill>
          <a:blip r:embed="rId3"/>
          <a:stretch>
            <a:fillRect/>
          </a:stretch>
        </p:blipFill>
        <p:spPr>
          <a:xfrm>
            <a:off x="554559" y="1269554"/>
            <a:ext cx="11534995" cy="4036805"/>
          </a:xfrm>
          <a:prstGeom prst="rect">
            <a:avLst/>
          </a:prstGeom>
        </p:spPr>
      </p:pic>
      <p:sp>
        <p:nvSpPr>
          <p:cNvPr id="7" name="圆角矩形 6"/>
          <p:cNvSpPr/>
          <p:nvPr/>
        </p:nvSpPr>
        <p:spPr>
          <a:xfrm>
            <a:off x="338535" y="1485577"/>
            <a:ext cx="4536504" cy="38207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FF0000"/>
                </a:solidFill>
              </a:rPr>
              <a:t>编码</a:t>
            </a:r>
            <a:r>
              <a:rPr lang="zh-CN" altLang="en-US" dirty="0" smtClean="0">
                <a:solidFill>
                  <a:srgbClr val="FF0000"/>
                </a:solidFill>
              </a:rPr>
              <a:t>模块</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zh-CN" altLang="en-US" dirty="0">
              <a:solidFill>
                <a:srgbClr val="FF0000"/>
              </a:solidFill>
            </a:endParaRPr>
          </a:p>
        </p:txBody>
      </p:sp>
      <p:sp>
        <p:nvSpPr>
          <p:cNvPr id="8" name="圆角矩形 7"/>
          <p:cNvSpPr/>
          <p:nvPr/>
        </p:nvSpPr>
        <p:spPr>
          <a:xfrm>
            <a:off x="4947046" y="1260353"/>
            <a:ext cx="3168353" cy="339357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FF0000"/>
                </a:solidFill>
              </a:rPr>
              <a:t>锁存模块</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zh-CN" altLang="en-US" dirty="0">
              <a:solidFill>
                <a:srgbClr val="FF0000"/>
              </a:solidFill>
            </a:endParaRPr>
          </a:p>
        </p:txBody>
      </p:sp>
      <p:sp>
        <p:nvSpPr>
          <p:cNvPr id="9" name="圆角矩形 8"/>
          <p:cNvSpPr/>
          <p:nvPr/>
        </p:nvSpPr>
        <p:spPr>
          <a:xfrm>
            <a:off x="8122149" y="981522"/>
            <a:ext cx="3967405" cy="20162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FF0000"/>
                </a:solidFill>
              </a:rPr>
              <a:t>显示模块</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zh-CN" altLang="en-US" dirty="0">
              <a:solidFill>
                <a:srgbClr val="FF0000"/>
              </a:solidFill>
            </a:endParaRPr>
          </a:p>
        </p:txBody>
      </p:sp>
      <p:sp>
        <p:nvSpPr>
          <p:cNvPr id="10" name="圆角矩形 9"/>
          <p:cNvSpPr/>
          <p:nvPr/>
        </p:nvSpPr>
        <p:spPr>
          <a:xfrm>
            <a:off x="8187406" y="3071932"/>
            <a:ext cx="3967405" cy="21602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ltLang="zh-CN" dirty="0" smtClean="0">
              <a:solidFill>
                <a:srgbClr val="FF0000"/>
              </a:solidFill>
            </a:endParaRPr>
          </a:p>
          <a:p>
            <a:pPr algn="r"/>
            <a:endParaRPr lang="en-US" altLang="zh-CN" dirty="0">
              <a:solidFill>
                <a:srgbClr val="FF0000"/>
              </a:solidFill>
            </a:endParaRPr>
          </a:p>
          <a:p>
            <a:pPr algn="r"/>
            <a:endParaRPr lang="en-US" altLang="zh-CN" dirty="0" smtClean="0">
              <a:solidFill>
                <a:srgbClr val="FF0000"/>
              </a:solidFill>
            </a:endParaRPr>
          </a:p>
          <a:p>
            <a:pPr algn="r"/>
            <a:endParaRPr lang="en-US" altLang="zh-CN" dirty="0">
              <a:solidFill>
                <a:srgbClr val="FF0000"/>
              </a:solidFill>
            </a:endParaRPr>
          </a:p>
          <a:p>
            <a:pPr algn="r"/>
            <a:endParaRPr lang="en-US" altLang="zh-CN" dirty="0" smtClean="0">
              <a:solidFill>
                <a:srgbClr val="FF0000"/>
              </a:solidFill>
            </a:endParaRPr>
          </a:p>
          <a:p>
            <a:pPr algn="r"/>
            <a:r>
              <a:rPr lang="zh-CN" altLang="en-US" dirty="0" smtClean="0">
                <a:solidFill>
                  <a:srgbClr val="FF0000"/>
                </a:solidFill>
              </a:rPr>
              <a:t>响铃模块</a:t>
            </a:r>
            <a:endParaRPr lang="zh-CN" altLang="en-US" dirty="0">
              <a:solidFill>
                <a:srgbClr val="FF0000"/>
              </a:solidFill>
            </a:endParaRPr>
          </a:p>
        </p:txBody>
      </p:sp>
    </p:spTree>
    <p:extLst>
      <p:ext uri="{BB962C8B-B14F-4D97-AF65-F5344CB8AC3E}">
        <p14:creationId xmlns:p14="http://schemas.microsoft.com/office/powerpoint/2010/main" val="7371376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498775" y="189434"/>
            <a:ext cx="7421011" cy="5477639"/>
          </a:xfrm>
          <a:prstGeom prst="rect">
            <a:avLst/>
          </a:prstGeom>
        </p:spPr>
      </p:pic>
      <p:sp>
        <p:nvSpPr>
          <p:cNvPr id="3" name="矩形 2"/>
          <p:cNvSpPr/>
          <p:nvPr/>
        </p:nvSpPr>
        <p:spPr>
          <a:xfrm>
            <a:off x="3385932" y="5656002"/>
            <a:ext cx="5426486" cy="646331"/>
          </a:xfrm>
          <a:prstGeom prst="rect">
            <a:avLst/>
          </a:prstGeom>
        </p:spPr>
        <p:txBody>
          <a:bodyPr wrap="none">
            <a:spAutoFit/>
          </a:bodyPr>
          <a:lstStyle/>
          <a:p>
            <a:pPr indent="127000" algn="ctr">
              <a:lnSpc>
                <a:spcPct val="150000"/>
              </a:lnSpc>
              <a:spcAft>
                <a:spcPts val="0"/>
              </a:spcAft>
            </a:pPr>
            <a:r>
              <a:rPr lang="zh-CN" altLang="zh-CN" kern="0">
                <a:latin typeface="Calibri" panose="020F0502020204030204" pitchFamily="34" charset="0"/>
                <a:cs typeface="宋体" panose="02010600030101010101" pitchFamily="2" charset="-122"/>
              </a:rPr>
              <a:t>图</a:t>
            </a:r>
            <a:r>
              <a:rPr lang="en-US" altLang="zh-CN" kern="0" dirty="0">
                <a:latin typeface="Calibri" panose="020F0502020204030204" pitchFamily="34" charset="0"/>
                <a:cs typeface="宋体" panose="02010600030101010101" pitchFamily="2" charset="-122"/>
              </a:rPr>
              <a:t>3-20  Create Sheet From Sheet Symbol</a:t>
            </a:r>
            <a:endParaRPr lang="zh-CN" altLang="zh-CN" sz="32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9231272"/>
      </p:ext>
    </p:extLst>
  </p:cSld>
  <p:clrMapOvr>
    <a:masterClrMapping/>
  </p:clrMapOvr>
  <p:transition spd="slow" advTm="0">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4294967295"/>
          </p:nvPr>
        </p:nvSpPr>
        <p:spPr>
          <a:xfrm>
            <a:off x="1517182" y="1081464"/>
            <a:ext cx="9843591" cy="1225550"/>
          </a:xfrm>
          <a:prstGeom prst="rect">
            <a:avLst/>
          </a:prstGeom>
        </p:spPr>
        <p:txBody>
          <a:bodyPr/>
          <a:lstStyle/>
          <a:p>
            <a:pPr marL="0" indent="536682">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6</a:t>
            </a:r>
            <a:r>
              <a:rPr lang="zh-CN" altLang="en-US" sz="2400" dirty="0">
                <a:solidFill>
                  <a:schemeClr val="accent1"/>
                </a:solidFill>
                <a:latin typeface="微软雅黑" panose="020B0503020204020204" pitchFamily="34" charset="-122"/>
                <a:ea typeface="微软雅黑" panose="020B0503020204020204" pitchFamily="34" charset="-122"/>
              </a:rPr>
              <a:t>）在“总图</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文件下层新建一个名为</a:t>
            </a:r>
            <a:r>
              <a:rPr lang="zh-CN" altLang="en-US" sz="2400" dirty="0" smtClean="0">
                <a:solidFill>
                  <a:schemeClr val="accent1"/>
                </a:solidFill>
                <a:latin typeface="微软雅黑" panose="020B0503020204020204" pitchFamily="34" charset="-122"/>
                <a:ea typeface="微软雅黑" panose="020B0503020204020204" pitchFamily="34" charset="-122"/>
              </a:rPr>
              <a:t>“锁存</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SchDoc”</a:t>
            </a:r>
            <a:r>
              <a:rPr lang="zh-CN" altLang="en-US" sz="2400" dirty="0">
                <a:solidFill>
                  <a:schemeClr val="accent1"/>
                </a:solidFill>
                <a:latin typeface="微软雅黑" panose="020B0503020204020204" pitchFamily="34" charset="-122"/>
                <a:ea typeface="微软雅黑" panose="020B0503020204020204" pitchFamily="34" charset="-122"/>
              </a:rPr>
              <a:t>的原理图，如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3-21</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p:txBody>
      </p:sp>
      <p:sp>
        <p:nvSpPr>
          <p:cNvPr id="36867" name="Text Box 4"/>
          <p:cNvSpPr txBox="1">
            <a:spLocks noChangeArrowheads="1"/>
          </p:cNvSpPr>
          <p:nvPr/>
        </p:nvSpPr>
        <p:spPr bwMode="auto">
          <a:xfrm>
            <a:off x="6438978" y="5956092"/>
            <a:ext cx="1748243"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endParaRPr kumimoji="0" lang="zh-CN" altLang="en-US" sz="1800"/>
          </a:p>
        </p:txBody>
      </p:sp>
      <p:sp>
        <p:nvSpPr>
          <p:cNvPr id="36868" name="Text Box 5"/>
          <p:cNvSpPr txBox="1">
            <a:spLocks noChangeArrowheads="1"/>
          </p:cNvSpPr>
          <p:nvPr/>
        </p:nvSpPr>
        <p:spPr bwMode="auto">
          <a:xfrm>
            <a:off x="2173967" y="5014486"/>
            <a:ext cx="89657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kumimoji="0" lang="zh-CN" altLang="en-US" dirty="0">
                <a:solidFill>
                  <a:schemeClr val="accent1"/>
                </a:solidFill>
                <a:latin typeface="微软雅黑" panose="020B0503020204020204" pitchFamily="34" charset="-122"/>
                <a:ea typeface="微软雅黑" panose="020B0503020204020204" pitchFamily="34" charset="-122"/>
              </a:rPr>
              <a:t>（</a:t>
            </a:r>
            <a:r>
              <a:rPr kumimoji="0" lang="en-US" altLang="zh-CN" dirty="0">
                <a:solidFill>
                  <a:schemeClr val="accent1"/>
                </a:solidFill>
                <a:latin typeface="微软雅黑" panose="020B0503020204020204" pitchFamily="34" charset="-122"/>
                <a:ea typeface="微软雅黑" panose="020B0503020204020204" pitchFamily="34" charset="-122"/>
              </a:rPr>
              <a:t>7</a:t>
            </a:r>
            <a:r>
              <a:rPr kumimoji="0" lang="zh-CN" altLang="en-US" dirty="0">
                <a:solidFill>
                  <a:schemeClr val="accent1"/>
                </a:solidFill>
                <a:latin typeface="微软雅黑" panose="020B0503020204020204" pitchFamily="34" charset="-122"/>
                <a:ea typeface="微软雅黑" panose="020B0503020204020204" pitchFamily="34" charset="-122"/>
              </a:rPr>
              <a:t>）在</a:t>
            </a:r>
            <a:r>
              <a:rPr kumimoji="0" lang="zh-CN" altLang="en-US" dirty="0" smtClean="0">
                <a:solidFill>
                  <a:schemeClr val="accent1"/>
                </a:solidFill>
                <a:latin typeface="微软雅黑" panose="020B0503020204020204" pitchFamily="34" charset="-122"/>
                <a:ea typeface="微软雅黑" panose="020B0503020204020204" pitchFamily="34" charset="-122"/>
              </a:rPr>
              <a:t>“锁存</a:t>
            </a:r>
            <a:r>
              <a:rPr kumimoji="0" lang="en-US" altLang="zh-CN" dirty="0" smtClean="0">
                <a:solidFill>
                  <a:schemeClr val="accent1"/>
                </a:solidFill>
                <a:latin typeface="微软雅黑" panose="020B0503020204020204" pitchFamily="34" charset="-122"/>
                <a:ea typeface="微软雅黑" panose="020B0503020204020204" pitchFamily="34" charset="-122"/>
              </a:rPr>
              <a:t>.</a:t>
            </a:r>
            <a:r>
              <a:rPr kumimoji="0" lang="en-US" altLang="zh-CN" dirty="0">
                <a:solidFill>
                  <a:schemeClr val="accent1"/>
                </a:solidFill>
                <a:latin typeface="微软雅黑" panose="020B0503020204020204" pitchFamily="34" charset="-122"/>
                <a:ea typeface="微软雅黑" panose="020B0503020204020204" pitchFamily="34" charset="-122"/>
              </a:rPr>
              <a:t>SchDoc”</a:t>
            </a:r>
            <a:r>
              <a:rPr kumimoji="0" lang="zh-CN" altLang="en-US" dirty="0">
                <a:solidFill>
                  <a:schemeClr val="accent1"/>
                </a:solidFill>
                <a:latin typeface="微软雅黑" panose="020B0503020204020204" pitchFamily="34" charset="-122"/>
                <a:ea typeface="微软雅黑" panose="020B0503020204020204" pitchFamily="34" charset="-122"/>
              </a:rPr>
              <a:t>原理图文件中，自动产生了如</a:t>
            </a:r>
            <a:r>
              <a:rPr kumimoji="0" lang="zh-CN" altLang="en-US" dirty="0" smtClean="0">
                <a:solidFill>
                  <a:schemeClr val="accent1"/>
                </a:solidFill>
                <a:latin typeface="微软雅黑" panose="020B0503020204020204" pitchFamily="34" charset="-122"/>
                <a:ea typeface="微软雅黑" panose="020B0503020204020204" pitchFamily="34" charset="-122"/>
              </a:rPr>
              <a:t>图</a:t>
            </a:r>
            <a:r>
              <a:rPr kumimoji="0" lang="en-US" altLang="zh-CN" dirty="0" smtClean="0">
                <a:solidFill>
                  <a:schemeClr val="accent1"/>
                </a:solidFill>
                <a:latin typeface="微软雅黑" panose="020B0503020204020204" pitchFamily="34" charset="-122"/>
                <a:ea typeface="微软雅黑" panose="020B0503020204020204" pitchFamily="34" charset="-122"/>
              </a:rPr>
              <a:t>3-22</a:t>
            </a:r>
            <a:r>
              <a:rPr kumimoji="0" lang="zh-CN" altLang="en-US" dirty="0" smtClean="0">
                <a:solidFill>
                  <a:schemeClr val="accent1"/>
                </a:solidFill>
                <a:latin typeface="微软雅黑" panose="020B0503020204020204" pitchFamily="34" charset="-122"/>
                <a:ea typeface="微软雅黑" panose="020B0503020204020204" pitchFamily="34" charset="-122"/>
              </a:rPr>
              <a:t>所</a:t>
            </a:r>
            <a:r>
              <a:rPr kumimoji="0" lang="zh-CN" altLang="en-US" dirty="0">
                <a:solidFill>
                  <a:schemeClr val="accent1"/>
                </a:solidFill>
                <a:latin typeface="微软雅黑" panose="020B0503020204020204" pitchFamily="34" charset="-122"/>
                <a:ea typeface="微软雅黑" panose="020B0503020204020204" pitchFamily="34" charset="-122"/>
              </a:rPr>
              <a:t>示</a:t>
            </a:r>
            <a:r>
              <a:rPr kumimoji="0" lang="zh-CN" altLang="en-US" dirty="0" smtClean="0">
                <a:solidFill>
                  <a:schemeClr val="accent1"/>
                </a:solidFill>
                <a:latin typeface="微软雅黑" panose="020B0503020204020204" pitchFamily="34" charset="-122"/>
                <a:ea typeface="微软雅黑" panose="020B0503020204020204" pitchFamily="34" charset="-122"/>
              </a:rPr>
              <a:t>的</a:t>
            </a:r>
            <a:r>
              <a:rPr kumimoji="0" lang="en-US" altLang="zh-CN" dirty="0" smtClean="0">
                <a:solidFill>
                  <a:schemeClr val="accent1"/>
                </a:solidFill>
                <a:latin typeface="微软雅黑" panose="020B0503020204020204" pitchFamily="34" charset="-122"/>
                <a:ea typeface="微软雅黑" panose="020B0503020204020204" pitchFamily="34" charset="-122"/>
              </a:rPr>
              <a:t>6</a:t>
            </a:r>
            <a:r>
              <a:rPr kumimoji="0" lang="zh-CN" altLang="en-US" dirty="0" smtClean="0">
                <a:solidFill>
                  <a:schemeClr val="accent1"/>
                </a:solidFill>
                <a:latin typeface="微软雅黑" panose="020B0503020204020204" pitchFamily="34" charset="-122"/>
                <a:ea typeface="微软雅黑" panose="020B0503020204020204" pitchFamily="34" charset="-122"/>
              </a:rPr>
              <a:t>个</a:t>
            </a:r>
            <a:r>
              <a:rPr kumimoji="0" lang="zh-CN" altLang="en-US" dirty="0">
                <a:solidFill>
                  <a:schemeClr val="accent1"/>
                </a:solidFill>
                <a:latin typeface="微软雅黑" panose="020B0503020204020204" pitchFamily="34" charset="-122"/>
                <a:ea typeface="微软雅黑" panose="020B0503020204020204" pitchFamily="34" charset="-122"/>
              </a:rPr>
              <a:t>端口。</a:t>
            </a:r>
          </a:p>
        </p:txBody>
      </p:sp>
      <p:sp>
        <p:nvSpPr>
          <p:cNvPr id="36869" name="Text Box 8"/>
          <p:cNvSpPr txBox="1">
            <a:spLocks noChangeArrowheads="1"/>
          </p:cNvSpPr>
          <p:nvPr/>
        </p:nvSpPr>
        <p:spPr bwMode="auto">
          <a:xfrm>
            <a:off x="2651916" y="3731378"/>
            <a:ext cx="294231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3-21 </a:t>
            </a:r>
            <a:r>
              <a:rPr kumimoji="0" lang="zh-CN" altLang="en-US" sz="2100" b="1" dirty="0">
                <a:solidFill>
                  <a:schemeClr val="accent1"/>
                </a:solidFill>
                <a:latin typeface="微软雅黑" panose="020B0503020204020204" pitchFamily="34" charset="-122"/>
                <a:ea typeface="微软雅黑" panose="020B0503020204020204" pitchFamily="34" charset="-122"/>
              </a:rPr>
              <a:t>新建的名为</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“锁存</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a:t>
            </a:r>
            <a:r>
              <a:rPr kumimoji="0" lang="en-US" altLang="zh-CN" sz="2100" b="1" dirty="0">
                <a:solidFill>
                  <a:schemeClr val="accent1"/>
                </a:solidFill>
                <a:latin typeface="微软雅黑" panose="020B0503020204020204" pitchFamily="34" charset="-122"/>
                <a:ea typeface="微软雅黑" panose="020B0503020204020204" pitchFamily="34" charset="-122"/>
              </a:rPr>
              <a:t>SchDoc”</a:t>
            </a:r>
            <a:r>
              <a:rPr kumimoji="0" lang="zh-CN" altLang="en-US" sz="2100" b="1" dirty="0">
                <a:solidFill>
                  <a:schemeClr val="accent1"/>
                </a:solidFill>
                <a:latin typeface="微软雅黑" panose="020B0503020204020204" pitchFamily="34" charset="-122"/>
                <a:ea typeface="微软雅黑" panose="020B0503020204020204" pitchFamily="34" charset="-122"/>
              </a:rPr>
              <a:t>的原理图</a:t>
            </a:r>
          </a:p>
        </p:txBody>
      </p:sp>
      <p:sp>
        <p:nvSpPr>
          <p:cNvPr id="36870" name="Text Box 9"/>
          <p:cNvSpPr txBox="1">
            <a:spLocks noChangeArrowheads="1"/>
          </p:cNvSpPr>
          <p:nvPr/>
        </p:nvSpPr>
        <p:spPr bwMode="auto">
          <a:xfrm>
            <a:off x="6027722" y="3731378"/>
            <a:ext cx="446508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3-22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“锁存</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a:t>
            </a:r>
            <a:r>
              <a:rPr kumimoji="0" lang="en-US" altLang="zh-CN" sz="2100" b="1" dirty="0">
                <a:solidFill>
                  <a:schemeClr val="accent1"/>
                </a:solidFill>
                <a:latin typeface="微软雅黑" panose="020B0503020204020204" pitchFamily="34" charset="-122"/>
                <a:ea typeface="微软雅黑" panose="020B0503020204020204" pitchFamily="34" charset="-122"/>
              </a:rPr>
              <a:t>SchDoc”</a:t>
            </a:r>
            <a:r>
              <a:rPr kumimoji="0" lang="zh-CN" altLang="en-US" sz="2100" b="1" dirty="0">
                <a:solidFill>
                  <a:schemeClr val="accent1"/>
                </a:solidFill>
                <a:latin typeface="微软雅黑" panose="020B0503020204020204" pitchFamily="34" charset="-122"/>
                <a:ea typeface="微软雅黑" panose="020B0503020204020204" pitchFamily="34" charset="-122"/>
              </a:rPr>
              <a:t>的原理图内自动建立</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的</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6</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个</a:t>
            </a:r>
            <a:r>
              <a:rPr kumimoji="0" lang="zh-CN" altLang="en-US" sz="2100" b="1" dirty="0">
                <a:solidFill>
                  <a:schemeClr val="accent1"/>
                </a:solidFill>
                <a:latin typeface="微软雅黑" panose="020B0503020204020204" pitchFamily="34" charset="-122"/>
                <a:ea typeface="微软雅黑" panose="020B0503020204020204" pitchFamily="34" charset="-122"/>
              </a:rPr>
              <a:t>端口</a:t>
            </a:r>
          </a:p>
        </p:txBody>
      </p:sp>
      <p:pic>
        <p:nvPicPr>
          <p:cNvPr id="3" name="图片 2"/>
          <p:cNvPicPr>
            <a:picLocks noChangeAspect="1"/>
          </p:cNvPicPr>
          <p:nvPr/>
        </p:nvPicPr>
        <p:blipFill>
          <a:blip r:embed="rId2"/>
          <a:stretch>
            <a:fillRect/>
          </a:stretch>
        </p:blipFill>
        <p:spPr>
          <a:xfrm>
            <a:off x="2354759" y="2078602"/>
            <a:ext cx="3238104" cy="1423199"/>
          </a:xfrm>
          <a:prstGeom prst="rect">
            <a:avLst/>
          </a:prstGeom>
        </p:spPr>
      </p:pic>
      <p:pic>
        <p:nvPicPr>
          <p:cNvPr id="4" name="图片 3"/>
          <p:cNvPicPr>
            <a:picLocks noChangeAspect="1"/>
          </p:cNvPicPr>
          <p:nvPr/>
        </p:nvPicPr>
        <p:blipFill>
          <a:blip r:embed="rId3"/>
          <a:stretch>
            <a:fillRect/>
          </a:stretch>
        </p:blipFill>
        <p:spPr>
          <a:xfrm>
            <a:off x="6819255" y="2319738"/>
            <a:ext cx="3847741" cy="1341012"/>
          </a:xfrm>
          <a:prstGeom prst="rect">
            <a:avLst/>
          </a:prstGeom>
        </p:spPr>
      </p:pic>
    </p:spTree>
    <p:extLst>
      <p:ext uri="{BB962C8B-B14F-4D97-AF65-F5344CB8AC3E}">
        <p14:creationId xmlns:p14="http://schemas.microsoft.com/office/powerpoint/2010/main" val="4193220319"/>
      </p:ext>
    </p:extLst>
  </p:cSld>
  <p:clrMapOvr>
    <a:masterClrMapping/>
  </p:clrMapOvr>
  <p:transition spd="slow" advTm="0">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1418655" y="548105"/>
            <a:ext cx="9843591" cy="863600"/>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8</a:t>
            </a:r>
            <a:r>
              <a:rPr lang="zh-CN" altLang="en-US" sz="2400" dirty="0">
                <a:solidFill>
                  <a:schemeClr val="accent1"/>
                </a:solidFill>
                <a:latin typeface="微软雅黑" panose="020B0503020204020204" pitchFamily="34" charset="-122"/>
                <a:ea typeface="微软雅黑" panose="020B0503020204020204" pitchFamily="34" charset="-122"/>
              </a:rPr>
              <a:t>）在</a:t>
            </a:r>
            <a:r>
              <a:rPr lang="zh-CN" altLang="en-US" sz="2400" dirty="0" smtClean="0">
                <a:solidFill>
                  <a:schemeClr val="accent1"/>
                </a:solidFill>
                <a:latin typeface="微软雅黑" panose="020B0503020204020204" pitchFamily="34" charset="-122"/>
                <a:ea typeface="微软雅黑" panose="020B0503020204020204" pitchFamily="34" charset="-122"/>
              </a:rPr>
              <a:t>“锁存</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SchDoc”</a:t>
            </a:r>
            <a:r>
              <a:rPr lang="zh-CN" altLang="en-US" sz="2400" dirty="0">
                <a:solidFill>
                  <a:schemeClr val="accent1"/>
                </a:solidFill>
                <a:latin typeface="微软雅黑" panose="020B0503020204020204" pitchFamily="34" charset="-122"/>
                <a:ea typeface="微软雅黑" panose="020B0503020204020204" pitchFamily="34" charset="-122"/>
              </a:rPr>
              <a:t>原理图文件中，完成如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3-23</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示的电路原理图</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37893" name="矩形 5"/>
          <p:cNvSpPr>
            <a:spLocks noChangeArrowheads="1"/>
          </p:cNvSpPr>
          <p:nvPr/>
        </p:nvSpPr>
        <p:spPr bwMode="auto">
          <a:xfrm>
            <a:off x="5019055" y="6233767"/>
            <a:ext cx="357429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Wingdings" panose="05000000000000000000" pitchFamily="2" charset="2"/>
              <a:buChar char="l"/>
              <a:defRPr kumimoji="1"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21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100" b="1" dirty="0" smtClean="0">
                <a:solidFill>
                  <a:schemeClr val="accent1"/>
                </a:solidFill>
                <a:latin typeface="微软雅黑" panose="020B0503020204020204" pitchFamily="34" charset="-122"/>
                <a:ea typeface="微软雅黑" panose="020B0503020204020204" pitchFamily="34" charset="-122"/>
              </a:rPr>
              <a:t>3-23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子图</a:t>
            </a:r>
            <a:r>
              <a:rPr kumimoji="0" lang="en-US" altLang="zh-CN" sz="2100" b="1" dirty="0">
                <a:solidFill>
                  <a:schemeClr val="accent1"/>
                </a:solidFill>
                <a:latin typeface="微软雅黑" panose="020B0503020204020204" pitchFamily="34" charset="-122"/>
                <a:ea typeface="微软雅黑" panose="020B0503020204020204" pitchFamily="34" charset="-122"/>
              </a:rPr>
              <a:t>2 </a:t>
            </a:r>
            <a:r>
              <a:rPr kumimoji="0" lang="zh-CN" altLang="en-US" sz="2100" b="1" dirty="0" smtClean="0">
                <a:solidFill>
                  <a:schemeClr val="accent1"/>
                </a:solidFill>
                <a:latin typeface="微软雅黑" panose="020B0503020204020204" pitchFamily="34" charset="-122"/>
                <a:ea typeface="微软雅黑" panose="020B0503020204020204" pitchFamily="34" charset="-122"/>
              </a:rPr>
              <a:t>锁存</a:t>
            </a:r>
            <a:endParaRPr kumimoji="0" lang="en-US" altLang="zh-CN" sz="2100" b="1" dirty="0">
              <a:solidFill>
                <a:schemeClr val="accent1"/>
              </a:solidFill>
              <a:latin typeface="微软雅黑" panose="020B0503020204020204" pitchFamily="34" charset="-122"/>
              <a:ea typeface="微软雅黑" panose="020B0503020204020204" pitchFamily="34" charset="-122"/>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2991" y="1125538"/>
            <a:ext cx="5314882" cy="4963302"/>
          </a:xfrm>
          <a:prstGeom prst="rect">
            <a:avLst/>
          </a:prstGeom>
          <a:solidFill>
            <a:srgbClr val="FAFAFA"/>
          </a:solidFill>
          <a:extLst/>
        </p:spPr>
      </p:pic>
    </p:spTree>
    <p:extLst>
      <p:ext uri="{BB962C8B-B14F-4D97-AF65-F5344CB8AC3E}">
        <p14:creationId xmlns:p14="http://schemas.microsoft.com/office/powerpoint/2010/main" val="96682141"/>
      </p:ext>
    </p:extLst>
  </p:cSld>
  <p:clrMapOvr>
    <a:masterClrMapping/>
  </p:clrMapOvr>
  <p:transition spd="slow" advTm="0">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body" idx="4294967295"/>
          </p:nvPr>
        </p:nvSpPr>
        <p:spPr>
          <a:xfrm>
            <a:off x="1562671" y="1125538"/>
            <a:ext cx="9649072" cy="4465216"/>
          </a:xfrm>
          <a:prstGeom prst="rect">
            <a:avLst/>
          </a:prstGeom>
        </p:spPr>
        <p:txBody>
          <a:bodyPr/>
          <a:lstStyle/>
          <a:p>
            <a:pPr marL="0" indent="624013">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至此，完成了上层原理图中的方块图</a:t>
            </a:r>
            <a:r>
              <a:rPr lang="zh-CN" altLang="en-US" sz="2800" dirty="0" smtClean="0">
                <a:solidFill>
                  <a:schemeClr val="accent1"/>
                </a:solidFill>
                <a:latin typeface="微软雅黑" panose="020B0503020204020204" pitchFamily="34" charset="-122"/>
                <a:ea typeface="微软雅黑" panose="020B0503020204020204" pitchFamily="34" charset="-122"/>
              </a:rPr>
              <a:t>“锁存”</a:t>
            </a:r>
            <a:r>
              <a:rPr lang="zh-CN" altLang="en-US" sz="2800" dirty="0">
                <a:solidFill>
                  <a:schemeClr val="accent1"/>
                </a:solidFill>
                <a:latin typeface="微软雅黑" panose="020B0503020204020204" pitchFamily="34" charset="-122"/>
                <a:ea typeface="微软雅黑" panose="020B0503020204020204" pitchFamily="34" charset="-122"/>
              </a:rPr>
              <a:t>与下层原理图</a:t>
            </a:r>
            <a:r>
              <a:rPr lang="zh-CN" altLang="en-US" sz="2800" dirty="0" smtClean="0">
                <a:solidFill>
                  <a:schemeClr val="accent1"/>
                </a:solidFill>
                <a:latin typeface="微软雅黑" panose="020B0503020204020204" pitchFamily="34" charset="-122"/>
                <a:ea typeface="微软雅黑" panose="020B0503020204020204" pitchFamily="34" charset="-122"/>
              </a:rPr>
              <a:t>“锁存</a:t>
            </a:r>
            <a:r>
              <a:rPr lang="en-US" altLang="zh-CN"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SchDoc”</a:t>
            </a:r>
            <a:r>
              <a:rPr lang="zh-CN" altLang="en-US" sz="2800" dirty="0">
                <a:solidFill>
                  <a:schemeClr val="accent1"/>
                </a:solidFill>
                <a:latin typeface="微软雅黑" panose="020B0503020204020204" pitchFamily="34" charset="-122"/>
                <a:ea typeface="微软雅黑" panose="020B0503020204020204" pitchFamily="34" charset="-122"/>
              </a:rPr>
              <a:t>之间一一对应的联系。</a:t>
            </a:r>
            <a:r>
              <a:rPr lang="zh-CN" altLang="en-US" sz="2800" dirty="0" smtClean="0">
                <a:solidFill>
                  <a:schemeClr val="accent1"/>
                </a:solidFill>
                <a:latin typeface="微软雅黑" panose="020B0503020204020204" pitchFamily="34" charset="-122"/>
                <a:ea typeface="微软雅黑" panose="020B0503020204020204" pitchFamily="34" charset="-122"/>
              </a:rPr>
              <a:t>“锁存</a:t>
            </a:r>
            <a:r>
              <a:rPr lang="en-US" altLang="zh-CN"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SchDoc”</a:t>
            </a:r>
            <a:r>
              <a:rPr lang="zh-CN" altLang="en-US" sz="2800" dirty="0">
                <a:solidFill>
                  <a:schemeClr val="accent1"/>
                </a:solidFill>
                <a:latin typeface="微软雅黑" panose="020B0503020204020204" pitchFamily="34" charset="-122"/>
                <a:ea typeface="微软雅黑" panose="020B0503020204020204" pitchFamily="34" charset="-122"/>
              </a:rPr>
              <a:t>原理图，就是</a:t>
            </a:r>
            <a:r>
              <a:rPr lang="zh-CN" altLang="en-US" sz="2800" dirty="0" smtClean="0">
                <a:solidFill>
                  <a:schemeClr val="accent1"/>
                </a:solidFill>
                <a:latin typeface="微软雅黑" panose="020B0503020204020204" pitchFamily="34" charset="-122"/>
                <a:ea typeface="微软雅黑" panose="020B0503020204020204" pitchFamily="34" charset="-122"/>
              </a:rPr>
              <a:t>图</a:t>
            </a:r>
            <a:r>
              <a:rPr lang="en-US" altLang="zh-CN" sz="2800" dirty="0" smtClean="0">
                <a:solidFill>
                  <a:schemeClr val="accent1"/>
                </a:solidFill>
                <a:latin typeface="微软雅黑" panose="020B0503020204020204" pitchFamily="34" charset="-122"/>
                <a:ea typeface="微软雅黑" panose="020B0503020204020204" pitchFamily="34" charset="-122"/>
              </a:rPr>
              <a:t>1</a:t>
            </a:r>
            <a:r>
              <a:rPr lang="zh-CN" altLang="en-US" sz="2800" dirty="0" smtClean="0">
                <a:solidFill>
                  <a:schemeClr val="accent1"/>
                </a:solidFill>
                <a:latin typeface="微软雅黑" panose="020B0503020204020204" pitchFamily="34" charset="-122"/>
                <a:ea typeface="微软雅黑" panose="020B0503020204020204" pitchFamily="34" charset="-122"/>
              </a:rPr>
              <a:t>所</a:t>
            </a:r>
            <a:r>
              <a:rPr lang="zh-CN" altLang="en-US" sz="2800" dirty="0">
                <a:solidFill>
                  <a:schemeClr val="accent1"/>
                </a:solidFill>
                <a:latin typeface="微软雅黑" panose="020B0503020204020204" pitchFamily="34" charset="-122"/>
                <a:ea typeface="微软雅黑" panose="020B0503020204020204" pitchFamily="34" charset="-122"/>
              </a:rPr>
              <a:t>示的原理图中的子图</a:t>
            </a:r>
            <a:r>
              <a:rPr lang="en-US" altLang="zh-CN" sz="2800" dirty="0">
                <a:solidFill>
                  <a:schemeClr val="accent1"/>
                </a:solidFill>
                <a:latin typeface="微软雅黑" panose="020B0503020204020204" pitchFamily="34" charset="-122"/>
                <a:ea typeface="微软雅黑" panose="020B0503020204020204" pitchFamily="34" charset="-122"/>
              </a:rPr>
              <a:t>2</a:t>
            </a:r>
            <a:r>
              <a:rPr lang="zh-CN" altLang="en-US" sz="2800" dirty="0">
                <a:solidFill>
                  <a:schemeClr val="accent1"/>
                </a:solidFill>
                <a:latin typeface="微软雅黑" panose="020B0503020204020204" pitchFamily="34" charset="-122"/>
                <a:ea typeface="微软雅黑" panose="020B0503020204020204" pitchFamily="34" charset="-122"/>
              </a:rPr>
              <a:t>。这样我们就用</a:t>
            </a:r>
            <a:r>
              <a:rPr lang="zh-CN" altLang="en-US" sz="2800" dirty="0" smtClean="0">
                <a:solidFill>
                  <a:schemeClr val="accent1"/>
                </a:solidFill>
                <a:latin typeface="微软雅黑" panose="020B0503020204020204" pitchFamily="34" charset="-122"/>
                <a:ea typeface="微软雅黑" panose="020B0503020204020204" pitchFamily="34" charset="-122"/>
              </a:rPr>
              <a:t>图</a:t>
            </a:r>
            <a:r>
              <a:rPr lang="en-US" altLang="zh-CN" sz="2800" dirty="0" smtClean="0">
                <a:solidFill>
                  <a:schemeClr val="accent1"/>
                </a:solidFill>
                <a:latin typeface="微软雅黑" panose="020B0503020204020204" pitchFamily="34" charset="-122"/>
                <a:ea typeface="微软雅黑" panose="020B0503020204020204" pitchFamily="34" charset="-122"/>
              </a:rPr>
              <a:t>3-3</a:t>
            </a:r>
            <a:r>
              <a:rPr lang="zh-CN" altLang="en-US" sz="2800" dirty="0" smtClean="0">
                <a:solidFill>
                  <a:schemeClr val="accent1"/>
                </a:solidFill>
                <a:latin typeface="微软雅黑" panose="020B0503020204020204" pitchFamily="34" charset="-122"/>
                <a:ea typeface="微软雅黑" panose="020B0503020204020204" pitchFamily="34" charset="-122"/>
              </a:rPr>
              <a:t>所</a:t>
            </a:r>
            <a:r>
              <a:rPr lang="zh-CN" altLang="en-US" sz="2800" dirty="0">
                <a:solidFill>
                  <a:schemeClr val="accent1"/>
                </a:solidFill>
                <a:latin typeface="微软雅黑" panose="020B0503020204020204" pitchFamily="34" charset="-122"/>
                <a:ea typeface="微软雅黑" panose="020B0503020204020204" pitchFamily="34" charset="-122"/>
              </a:rPr>
              <a:t>示的子图</a:t>
            </a:r>
            <a:r>
              <a:rPr lang="en-US" altLang="zh-CN" sz="2800" dirty="0">
                <a:solidFill>
                  <a:schemeClr val="accent1"/>
                </a:solidFill>
                <a:latin typeface="微软雅黑" panose="020B0503020204020204" pitchFamily="34" charset="-122"/>
                <a:ea typeface="微软雅黑" panose="020B0503020204020204" pitchFamily="34" charset="-122"/>
              </a:rPr>
              <a:t>1</a:t>
            </a:r>
            <a:r>
              <a:rPr lang="zh-CN" altLang="en-US" sz="2800" dirty="0">
                <a:solidFill>
                  <a:schemeClr val="accent1"/>
                </a:solidFill>
                <a:latin typeface="微软雅黑" panose="020B0503020204020204" pitchFamily="34" charset="-122"/>
                <a:ea typeface="微软雅黑" panose="020B0503020204020204" pitchFamily="34" charset="-122"/>
              </a:rPr>
              <a:t>、子图</a:t>
            </a:r>
            <a:r>
              <a:rPr lang="en-US" altLang="zh-CN" sz="2800" dirty="0">
                <a:solidFill>
                  <a:schemeClr val="accent1"/>
                </a:solidFill>
                <a:latin typeface="微软雅黑" panose="020B0503020204020204" pitchFamily="34" charset="-122"/>
                <a:ea typeface="微软雅黑" panose="020B0503020204020204" pitchFamily="34" charset="-122"/>
              </a:rPr>
              <a:t>2</a:t>
            </a:r>
            <a:r>
              <a:rPr lang="zh-CN" altLang="en-US" sz="2800" dirty="0">
                <a:solidFill>
                  <a:schemeClr val="accent1"/>
                </a:solidFill>
                <a:latin typeface="微软雅黑" panose="020B0503020204020204" pitchFamily="34" charset="-122"/>
                <a:ea typeface="微软雅黑" panose="020B0503020204020204" pitchFamily="34" charset="-122"/>
              </a:rPr>
              <a:t>，完成了自上而下</a:t>
            </a:r>
            <a:r>
              <a:rPr lang="zh-CN" altLang="en-US" sz="2800" dirty="0" smtClean="0">
                <a:solidFill>
                  <a:schemeClr val="accent1"/>
                </a:solidFill>
                <a:latin typeface="微软雅黑" panose="020B0503020204020204" pitchFamily="34" charset="-122"/>
                <a:ea typeface="微软雅黑" panose="020B0503020204020204" pitchFamily="34" charset="-122"/>
              </a:rPr>
              <a:t>的数码抢答电路。</a:t>
            </a:r>
            <a:endParaRPr lang="zh-CN" altLang="en-US" sz="2800" dirty="0">
              <a:solidFill>
                <a:schemeClr val="accent1"/>
              </a:solidFill>
              <a:latin typeface="微软雅黑" panose="020B0503020204020204" pitchFamily="34" charset="-122"/>
              <a:ea typeface="微软雅黑" panose="020B0503020204020204" pitchFamily="34" charset="-122"/>
            </a:endParaRPr>
          </a:p>
          <a:p>
            <a:pPr marL="0" indent="624013">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在主菜单中选择“</a:t>
            </a:r>
            <a:r>
              <a:rPr lang="en-US" altLang="zh-CN" sz="2800" dirty="0" err="1">
                <a:solidFill>
                  <a:schemeClr val="accent1"/>
                </a:solidFill>
                <a:latin typeface="微软雅黑" panose="020B0503020204020204" pitchFamily="34" charset="-122"/>
                <a:ea typeface="微软雅黑" panose="020B0503020204020204" pitchFamily="34" charset="-122"/>
              </a:rPr>
              <a:t>File”→“Save</a:t>
            </a:r>
            <a:r>
              <a:rPr lang="en-US" altLang="zh-CN" sz="2800" dirty="0">
                <a:solidFill>
                  <a:schemeClr val="accent1"/>
                </a:solidFill>
                <a:latin typeface="微软雅黑" panose="020B0503020204020204" pitchFamily="34" charset="-122"/>
                <a:ea typeface="微软雅黑" panose="020B0503020204020204" pitchFamily="34" charset="-122"/>
              </a:rPr>
              <a:t> All”</a:t>
            </a:r>
            <a:r>
              <a:rPr lang="zh-CN" altLang="en-US" sz="2800" dirty="0">
                <a:solidFill>
                  <a:schemeClr val="accent1"/>
                </a:solidFill>
                <a:latin typeface="微软雅黑" panose="020B0503020204020204" pitchFamily="34" charset="-122"/>
                <a:ea typeface="微软雅黑" panose="020B0503020204020204" pitchFamily="34" charset="-122"/>
              </a:rPr>
              <a:t>命令，将新建的</a:t>
            </a:r>
            <a:r>
              <a:rPr lang="en-US" altLang="zh-CN" sz="2800" dirty="0">
                <a:solidFill>
                  <a:schemeClr val="accent1"/>
                </a:solidFill>
                <a:latin typeface="微软雅黑" panose="020B0503020204020204" pitchFamily="34" charset="-122"/>
                <a:ea typeface="微软雅黑" panose="020B0503020204020204" pitchFamily="34" charset="-122"/>
              </a:rPr>
              <a:t>3</a:t>
            </a:r>
            <a:r>
              <a:rPr lang="zh-CN" altLang="en-US" sz="2800" dirty="0">
                <a:solidFill>
                  <a:schemeClr val="accent1"/>
                </a:solidFill>
                <a:latin typeface="微软雅黑" panose="020B0503020204020204" pitchFamily="34" charset="-122"/>
                <a:ea typeface="微软雅黑" panose="020B0503020204020204" pitchFamily="34" charset="-122"/>
              </a:rPr>
              <a:t>个原理图文件和按照其原名保存。</a:t>
            </a:r>
          </a:p>
        </p:txBody>
      </p:sp>
    </p:spTree>
    <p:extLst>
      <p:ext uri="{BB962C8B-B14F-4D97-AF65-F5344CB8AC3E}">
        <p14:creationId xmlns:p14="http://schemas.microsoft.com/office/powerpoint/2010/main" val="1812512723"/>
      </p:ext>
    </p:extLst>
  </p:cSld>
  <p:clrMapOvr>
    <a:masterClrMapping/>
  </p:clrMapOvr>
  <p:transition spd="slow" advTm="0">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4294967295"/>
          </p:nvPr>
        </p:nvSpPr>
        <p:spPr>
          <a:xfrm>
            <a:off x="1634679" y="837506"/>
            <a:ext cx="9433048" cy="3386137"/>
          </a:xfrm>
          <a:prstGeom prst="rect">
            <a:avLst/>
          </a:prstGeom>
        </p:spPr>
        <p:txBody>
          <a:bodyPr/>
          <a:lstStyle/>
          <a:p>
            <a:pPr marL="0" indent="624013">
              <a:lnSpc>
                <a:spcPct val="200000"/>
              </a:lnSpc>
              <a:buNone/>
            </a:pPr>
            <a:r>
              <a:rPr lang="zh-CN" altLang="en-US" sz="2800" b="1" dirty="0">
                <a:solidFill>
                  <a:schemeClr val="accent1"/>
                </a:solidFill>
                <a:latin typeface="微软雅黑" panose="020B0503020204020204" pitchFamily="34" charset="-122"/>
                <a:ea typeface="微软雅黑" panose="020B0503020204020204" pitchFamily="34" charset="-122"/>
              </a:rPr>
              <a:t>注意：在用层次原理图方法绘制电路原理图中，系统总图中每个模块的方块图中都给出了一个或多个表示连接关系的电路端口，这些端口在下一层电路原理图中也有相对应的同名端口，它们表示信号的传输方向也一致。</a:t>
            </a:r>
            <a:r>
              <a:rPr lang="en-US" altLang="zh-CN" sz="2800" b="1" dirty="0">
                <a:solidFill>
                  <a:schemeClr val="accent1"/>
                </a:solidFill>
                <a:latin typeface="微软雅黑" panose="020B0503020204020204" pitchFamily="34" charset="-122"/>
                <a:ea typeface="微软雅黑" panose="020B0503020204020204" pitchFamily="34" charset="-122"/>
              </a:rPr>
              <a:t>Altium Designer</a:t>
            </a:r>
            <a:r>
              <a:rPr lang="zh-CN" altLang="en-US" sz="2800" b="1" dirty="0">
                <a:solidFill>
                  <a:schemeClr val="accent1"/>
                </a:solidFill>
                <a:latin typeface="微软雅黑" panose="020B0503020204020204" pitchFamily="34" charset="-122"/>
                <a:ea typeface="微软雅黑" panose="020B0503020204020204" pitchFamily="34" charset="-122"/>
              </a:rPr>
              <a:t>使用这种表示连接关系的方式构建了层次原理图的总体结构，层次原理图可以进行多层嵌套。</a:t>
            </a:r>
            <a:endParaRPr lang="en-US"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4643712"/>
      </p:ext>
    </p:extLst>
  </p:cSld>
  <p:clrMapOvr>
    <a:masterClrMapping/>
  </p:clrMapOvr>
  <p:transition spd="slow" advTm="0">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562670" y="365125"/>
            <a:ext cx="8959279" cy="616397"/>
          </a:xfrm>
          <a:prstGeom prst="rect">
            <a:avLst/>
          </a:prstGeom>
        </p:spPr>
        <p:txBody>
          <a:bodyPr/>
          <a:lstStyle/>
          <a:p>
            <a:pPr algn="l"/>
            <a:r>
              <a:rPr lang="en-US" altLang="zh-CN" sz="3201" b="1" dirty="0" smtClean="0">
                <a:solidFill>
                  <a:schemeClr val="accent1"/>
                </a:solidFill>
                <a:latin typeface="微软雅黑" panose="020B0503020204020204" pitchFamily="34" charset="-122"/>
                <a:ea typeface="微软雅黑" panose="020B0503020204020204" pitchFamily="34" charset="-122"/>
                <a:cs typeface="+mn-cs"/>
              </a:rPr>
              <a:t>6</a:t>
            </a:r>
            <a:r>
              <a:rPr lang="zh-CN" altLang="en-US" sz="3201" b="1" dirty="0">
                <a:solidFill>
                  <a:schemeClr val="accent1"/>
                </a:solidFill>
                <a:latin typeface="微软雅黑" panose="020B0503020204020204" pitchFamily="34" charset="-122"/>
                <a:ea typeface="微软雅黑" panose="020B0503020204020204" pitchFamily="34" charset="-122"/>
                <a:cs typeface="+mn-cs"/>
              </a:rPr>
              <a:t>．元件绘制</a:t>
            </a:r>
          </a:p>
        </p:txBody>
      </p:sp>
      <p:sp>
        <p:nvSpPr>
          <p:cNvPr id="40963" name="Rectangle 3"/>
          <p:cNvSpPr>
            <a:spLocks noGrp="1" noChangeArrowheads="1"/>
          </p:cNvSpPr>
          <p:nvPr>
            <p:ph type="body" idx="4294967295"/>
          </p:nvPr>
        </p:nvSpPr>
        <p:spPr>
          <a:xfrm>
            <a:off x="1418655" y="958013"/>
            <a:ext cx="9505056" cy="4352925"/>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）该电路中</a:t>
            </a:r>
            <a:r>
              <a:rPr lang="en-US" altLang="zh-CN" sz="2400" dirty="0">
                <a:solidFill>
                  <a:schemeClr val="accent1"/>
                </a:solidFill>
                <a:latin typeface="微软雅黑" panose="020B0503020204020204" pitchFamily="34" charset="-122"/>
                <a:ea typeface="微软雅黑" panose="020B0503020204020204" pitchFamily="34" charset="-122"/>
              </a:rPr>
              <a:t>RP1</a:t>
            </a:r>
            <a:r>
              <a:rPr lang="zh-CN" altLang="en-US" sz="2400" dirty="0">
                <a:solidFill>
                  <a:schemeClr val="accent1"/>
                </a:solidFill>
                <a:latin typeface="微软雅黑" panose="020B0503020204020204" pitchFamily="34" charset="-122"/>
                <a:ea typeface="微软雅黑" panose="020B0503020204020204" pitchFamily="34" charset="-122"/>
              </a:rPr>
              <a:t>为排阻，可选混合器件库的“</a:t>
            </a:r>
            <a:r>
              <a:rPr lang="en-US" altLang="zh-CN" sz="2400" dirty="0">
                <a:solidFill>
                  <a:schemeClr val="accent1"/>
                </a:solidFill>
                <a:latin typeface="微软雅黑" panose="020B0503020204020204" pitchFamily="34" charset="-122"/>
                <a:ea typeface="微软雅黑" panose="020B0503020204020204" pitchFamily="34" charset="-122"/>
              </a:rPr>
              <a:t>Res Pack”</a:t>
            </a:r>
            <a:r>
              <a:rPr lang="zh-CN" altLang="en-US" sz="2400" dirty="0">
                <a:solidFill>
                  <a:schemeClr val="accent1"/>
                </a:solidFill>
                <a:latin typeface="微软雅黑" panose="020B0503020204020204" pitchFamily="34" charset="-122"/>
                <a:ea typeface="微软雅黑" panose="020B0503020204020204" pitchFamily="34" charset="-122"/>
              </a:rPr>
              <a:t>，也可以按照图</a:t>
            </a:r>
            <a:r>
              <a:rPr lang="en-US" altLang="zh-CN" sz="2400" dirty="0">
                <a:solidFill>
                  <a:schemeClr val="accent1"/>
                </a:solidFill>
                <a:latin typeface="微软雅黑" panose="020B0503020204020204" pitchFamily="34" charset="-122"/>
                <a:ea typeface="微软雅黑" panose="020B0503020204020204" pitchFamily="34" charset="-122"/>
              </a:rPr>
              <a:t>3-24</a:t>
            </a:r>
            <a:r>
              <a:rPr lang="zh-CN" altLang="en-US" sz="2400" dirty="0">
                <a:solidFill>
                  <a:schemeClr val="accent1"/>
                </a:solidFill>
                <a:latin typeface="微软雅黑" panose="020B0503020204020204" pitchFamily="34" charset="-122"/>
                <a:ea typeface="微软雅黑" panose="020B0503020204020204" pitchFamily="34" charset="-122"/>
              </a:rPr>
              <a:t>所示的进行绘制，封装采用替换</a:t>
            </a:r>
            <a:r>
              <a:rPr lang="en-US" altLang="zh-CN" sz="2400" dirty="0">
                <a:solidFill>
                  <a:schemeClr val="accent1"/>
                </a:solidFill>
                <a:latin typeface="微软雅黑" panose="020B0503020204020204" pitchFamily="34" charset="-122"/>
                <a:ea typeface="微软雅黑" panose="020B0503020204020204" pitchFamily="34" charset="-122"/>
              </a:rPr>
              <a:t>DIP-16</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绘制元件的关键：图形、引脚（编号、名字）、名称。</a:t>
            </a:r>
            <a:endParaRPr lang="en-US" altLang="zh-CN" sz="2400" dirty="0" smtClean="0">
              <a:solidFill>
                <a:schemeClr val="accent1"/>
              </a:solidFill>
              <a:latin typeface="微软雅黑" panose="020B0503020204020204" pitchFamily="34" charset="-122"/>
              <a:ea typeface="微软雅黑" panose="020B0503020204020204" pitchFamily="34" charset="-122"/>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4999" y="1701602"/>
            <a:ext cx="1797466" cy="230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117670" y="4276908"/>
            <a:ext cx="311655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0"/>
              </a:spcBef>
            </a:pPr>
            <a:r>
              <a:rPr lang="zh-CN" altLang="zh-CN" sz="2100" b="1" dirty="0">
                <a:solidFill>
                  <a:schemeClr val="accent1"/>
                </a:solidFill>
                <a:latin typeface="微软雅黑" panose="020B0503020204020204" pitchFamily="34" charset="-122"/>
                <a:ea typeface="微软雅黑" panose="020B0503020204020204" pitchFamily="34" charset="-122"/>
              </a:rPr>
              <a:t>图</a:t>
            </a:r>
            <a:r>
              <a:rPr lang="en-US" altLang="zh-CN" sz="2100" b="1" dirty="0">
                <a:solidFill>
                  <a:schemeClr val="accent1"/>
                </a:solidFill>
                <a:latin typeface="微软雅黑" panose="020B0503020204020204" pitchFamily="34" charset="-122"/>
                <a:ea typeface="微软雅黑" panose="020B0503020204020204" pitchFamily="34" charset="-122"/>
              </a:rPr>
              <a:t>3-24  </a:t>
            </a:r>
            <a:r>
              <a:rPr lang="zh-CN" altLang="zh-CN" sz="2100" b="1" dirty="0">
                <a:solidFill>
                  <a:schemeClr val="accent1"/>
                </a:solidFill>
                <a:latin typeface="微软雅黑" panose="020B0503020204020204" pitchFamily="34" charset="-122"/>
                <a:ea typeface="微软雅黑" panose="020B0503020204020204" pitchFamily="34" charset="-122"/>
              </a:rPr>
              <a:t>电阻排元件符号</a:t>
            </a:r>
          </a:p>
        </p:txBody>
      </p:sp>
    </p:spTree>
    <p:extLst>
      <p:ext uri="{BB962C8B-B14F-4D97-AF65-F5344CB8AC3E}">
        <p14:creationId xmlns:p14="http://schemas.microsoft.com/office/powerpoint/2010/main" val="2668020209"/>
      </p:ext>
    </p:extLst>
  </p:cSld>
  <p:clrMapOvr>
    <a:masterClrMapping/>
  </p:clrMapOvr>
  <p:transition spd="slow" advTm="0">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562670" y="365125"/>
            <a:ext cx="8959279" cy="616397"/>
          </a:xfrm>
          <a:prstGeom prst="rect">
            <a:avLst/>
          </a:prstGeom>
        </p:spPr>
        <p:txBody>
          <a:bodyPr/>
          <a:lstStyle/>
          <a:p>
            <a:pPr algn="l"/>
            <a:r>
              <a:rPr lang="en-US" altLang="zh-CN" sz="3201" b="1" dirty="0" smtClean="0">
                <a:solidFill>
                  <a:schemeClr val="accent1"/>
                </a:solidFill>
                <a:latin typeface="微软雅黑" panose="020B0503020204020204" pitchFamily="34" charset="-122"/>
                <a:ea typeface="微软雅黑" panose="020B0503020204020204" pitchFamily="34" charset="-122"/>
                <a:cs typeface="+mn-cs"/>
              </a:rPr>
              <a:t>6</a:t>
            </a:r>
            <a:r>
              <a:rPr lang="zh-CN" altLang="en-US" sz="3201" b="1" dirty="0">
                <a:solidFill>
                  <a:schemeClr val="accent1"/>
                </a:solidFill>
                <a:latin typeface="微软雅黑" panose="020B0503020204020204" pitchFamily="34" charset="-122"/>
                <a:ea typeface="微软雅黑" panose="020B0503020204020204" pitchFamily="34" charset="-122"/>
                <a:cs typeface="+mn-cs"/>
              </a:rPr>
              <a:t>．元件绘制</a:t>
            </a:r>
          </a:p>
        </p:txBody>
      </p:sp>
      <p:sp>
        <p:nvSpPr>
          <p:cNvPr id="40963" name="Rectangle 3"/>
          <p:cNvSpPr>
            <a:spLocks noGrp="1" noChangeArrowheads="1"/>
          </p:cNvSpPr>
          <p:nvPr>
            <p:ph type="body" idx="4294967295"/>
          </p:nvPr>
        </p:nvSpPr>
        <p:spPr>
          <a:xfrm>
            <a:off x="1418655" y="958013"/>
            <a:ext cx="9505056" cy="4352925"/>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）数码管的实物如图</a:t>
            </a:r>
            <a:r>
              <a:rPr lang="en-US" altLang="zh-CN" sz="2400" dirty="0">
                <a:solidFill>
                  <a:schemeClr val="accent1"/>
                </a:solidFill>
                <a:latin typeface="微软雅黑" panose="020B0503020204020204" pitchFamily="34" charset="-122"/>
                <a:ea typeface="微软雅黑" panose="020B0503020204020204" pitchFamily="34" charset="-122"/>
              </a:rPr>
              <a:t>3-25</a:t>
            </a:r>
            <a:r>
              <a:rPr lang="zh-CN" altLang="en-US" sz="2400" dirty="0">
                <a:solidFill>
                  <a:schemeClr val="accent1"/>
                </a:solidFill>
                <a:latin typeface="微软雅黑" panose="020B0503020204020204" pitchFamily="34" charset="-122"/>
                <a:ea typeface="微软雅黑" panose="020B0503020204020204" pitchFamily="34" charset="-122"/>
              </a:rPr>
              <a:t>所示，自制元件符号如图</a:t>
            </a:r>
            <a:r>
              <a:rPr lang="en-US" altLang="zh-CN" sz="2400" dirty="0">
                <a:solidFill>
                  <a:schemeClr val="accent1"/>
                </a:solidFill>
                <a:latin typeface="微软雅黑" panose="020B0503020204020204" pitchFamily="34" charset="-122"/>
                <a:ea typeface="微软雅黑" panose="020B0503020204020204" pitchFamily="34" charset="-122"/>
              </a:rPr>
              <a:t>3-26</a:t>
            </a:r>
            <a:r>
              <a:rPr lang="zh-CN" altLang="en-US" sz="2400" dirty="0">
                <a:solidFill>
                  <a:schemeClr val="accent1"/>
                </a:solidFill>
                <a:latin typeface="微软雅黑" panose="020B0503020204020204" pitchFamily="34" charset="-122"/>
                <a:ea typeface="微软雅黑" panose="020B0503020204020204" pitchFamily="34" charset="-122"/>
              </a:rPr>
              <a:t>所示，封装需要根据图</a:t>
            </a:r>
            <a:r>
              <a:rPr lang="en-US" altLang="zh-CN" sz="2400" dirty="0">
                <a:solidFill>
                  <a:schemeClr val="accent1"/>
                </a:solidFill>
                <a:latin typeface="微软雅黑" panose="020B0503020204020204" pitchFamily="34" charset="-122"/>
                <a:ea typeface="微软雅黑" panose="020B0503020204020204" pitchFamily="34" charset="-122"/>
              </a:rPr>
              <a:t>3-27</a:t>
            </a:r>
            <a:r>
              <a:rPr lang="zh-CN" altLang="en-US" sz="2400" dirty="0">
                <a:solidFill>
                  <a:schemeClr val="accent1"/>
                </a:solidFill>
                <a:latin typeface="微软雅黑" panose="020B0503020204020204" pitchFamily="34" charset="-122"/>
                <a:ea typeface="微软雅黑" panose="020B0503020204020204" pitchFamily="34" charset="-122"/>
              </a:rPr>
              <a:t>的尺寸自己制作，自制封装如图</a:t>
            </a:r>
            <a:r>
              <a:rPr lang="en-US" altLang="zh-CN" sz="2400" dirty="0">
                <a:solidFill>
                  <a:schemeClr val="accent1"/>
                </a:solidFill>
                <a:latin typeface="微软雅黑" panose="020B0503020204020204" pitchFamily="34" charset="-122"/>
                <a:ea typeface="微软雅黑" panose="020B0503020204020204" pitchFamily="34" charset="-122"/>
              </a:rPr>
              <a:t>3-28</a:t>
            </a:r>
            <a:r>
              <a:rPr lang="zh-CN" altLang="en-US" sz="2400" dirty="0">
                <a:solidFill>
                  <a:schemeClr val="accent1"/>
                </a:solidFill>
                <a:latin typeface="微软雅黑" panose="020B0503020204020204" pitchFamily="34" charset="-122"/>
                <a:ea typeface="微软雅黑" panose="020B0503020204020204" pitchFamily="34" charset="-122"/>
              </a:rPr>
              <a:t>所示</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元件封装制作要素：焊盘间距（可参考引脚间距）、焊盘孔径，与引脚粗细有关、图形轮廓尺寸、封装信息。</a:t>
            </a:r>
            <a:endParaRPr lang="en-US" altLang="zh-CN" sz="2400" dirty="0" smtClean="0">
              <a:solidFill>
                <a:schemeClr val="accent1"/>
              </a:solidFill>
              <a:latin typeface="微软雅黑" panose="020B0503020204020204" pitchFamily="34" charset="-122"/>
              <a:ea typeface="微软雅黑" panose="020B0503020204020204" pitchFamily="34" charset="-122"/>
            </a:endParaRPr>
          </a:p>
        </p:txBody>
      </p:sp>
      <p:pic>
        <p:nvPicPr>
          <p:cNvPr id="7" name="Picture 17"/>
          <p:cNvPicPr/>
          <p:nvPr/>
        </p:nvPicPr>
        <p:blipFill>
          <a:blip r:embed="rId2"/>
          <a:srcRect/>
          <a:stretch>
            <a:fillRect/>
          </a:stretch>
        </p:blipFill>
        <p:spPr>
          <a:xfrm>
            <a:off x="1688285" y="2397117"/>
            <a:ext cx="1524000" cy="1619250"/>
          </a:xfrm>
          <a:prstGeom prst="rect">
            <a:avLst/>
          </a:prstGeom>
          <a:noFill/>
          <a:ln w="9525">
            <a:noFill/>
            <a:miter lim="800000"/>
            <a:headEnd/>
            <a:tailEnd/>
          </a:ln>
        </p:spPr>
      </p:pic>
      <p:pic>
        <p:nvPicPr>
          <p:cNvPr id="8" name="图片 7"/>
          <p:cNvPicPr/>
          <p:nvPr/>
        </p:nvPicPr>
        <p:blipFill>
          <a:blip r:embed="rId3"/>
          <a:stretch>
            <a:fillRect/>
          </a:stretch>
        </p:blipFill>
        <p:spPr>
          <a:xfrm>
            <a:off x="4068914" y="2056548"/>
            <a:ext cx="1270635" cy="2333625"/>
          </a:xfrm>
          <a:prstGeom prst="rect">
            <a:avLst/>
          </a:prstGeom>
        </p:spPr>
      </p:pic>
      <p:pic>
        <p:nvPicPr>
          <p:cNvPr id="9" name="Picture 3" descr="数码管脚尺寸标注3"/>
          <p:cNvPicPr/>
          <p:nvPr/>
        </p:nvPicPr>
        <p:blipFill>
          <a:blip r:embed="rId4"/>
          <a:srcRect/>
          <a:stretch>
            <a:fillRect/>
          </a:stretch>
        </p:blipFill>
        <p:spPr>
          <a:xfrm>
            <a:off x="5862544" y="2087326"/>
            <a:ext cx="3343275" cy="1809750"/>
          </a:xfrm>
          <a:prstGeom prst="rect">
            <a:avLst/>
          </a:prstGeom>
          <a:noFill/>
          <a:ln w="9525">
            <a:noFill/>
            <a:miter lim="800000"/>
            <a:headEnd/>
            <a:tailEnd/>
          </a:ln>
        </p:spPr>
      </p:pic>
      <p:sp>
        <p:nvSpPr>
          <p:cNvPr id="3" name="矩形 2"/>
          <p:cNvSpPr/>
          <p:nvPr/>
        </p:nvSpPr>
        <p:spPr>
          <a:xfrm>
            <a:off x="1019326" y="4521343"/>
            <a:ext cx="609917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0"/>
              </a:spcBef>
            </a:pPr>
            <a:r>
              <a:rPr lang="zh-CN" altLang="zh-CN" sz="2100" b="1" dirty="0">
                <a:solidFill>
                  <a:schemeClr val="accent1"/>
                </a:solidFill>
                <a:latin typeface="微软雅黑" panose="020B0503020204020204" pitchFamily="34" charset="-122"/>
                <a:ea typeface="微软雅黑" panose="020B0503020204020204" pitchFamily="34" charset="-122"/>
              </a:rPr>
              <a:t>图</a:t>
            </a:r>
            <a:r>
              <a:rPr lang="en-US" altLang="zh-CN" sz="2100" b="1" dirty="0">
                <a:solidFill>
                  <a:schemeClr val="accent1"/>
                </a:solidFill>
                <a:latin typeface="微软雅黑" panose="020B0503020204020204" pitchFamily="34" charset="-122"/>
                <a:ea typeface="微软雅黑" panose="020B0503020204020204" pitchFamily="34" charset="-122"/>
              </a:rPr>
              <a:t>3-25</a:t>
            </a:r>
            <a:r>
              <a:rPr lang="zh-CN" altLang="zh-CN" sz="2100" b="1" dirty="0">
                <a:solidFill>
                  <a:schemeClr val="accent1"/>
                </a:solidFill>
                <a:latin typeface="微软雅黑" panose="020B0503020204020204" pitchFamily="34" charset="-122"/>
                <a:ea typeface="微软雅黑" panose="020B0503020204020204" pitchFamily="34" charset="-122"/>
              </a:rPr>
              <a:t>数码管元件实物 </a:t>
            </a:r>
            <a:r>
              <a:rPr lang="en-US" altLang="zh-CN" sz="2100" b="1" dirty="0">
                <a:solidFill>
                  <a:schemeClr val="accent1"/>
                </a:solidFill>
                <a:latin typeface="微软雅黑" panose="020B0503020204020204" pitchFamily="34" charset="-122"/>
                <a:ea typeface="微软雅黑" panose="020B0503020204020204" pitchFamily="34" charset="-122"/>
              </a:rPr>
              <a:t>   </a:t>
            </a:r>
            <a:r>
              <a:rPr lang="zh-CN" altLang="zh-CN" sz="2100" b="1" dirty="0" smtClean="0">
                <a:solidFill>
                  <a:schemeClr val="accent1"/>
                </a:solidFill>
                <a:latin typeface="微软雅黑" panose="020B0503020204020204" pitchFamily="34" charset="-122"/>
                <a:ea typeface="微软雅黑" panose="020B0503020204020204" pitchFamily="34" charset="-122"/>
              </a:rPr>
              <a:t>图</a:t>
            </a:r>
            <a:r>
              <a:rPr lang="en-US" altLang="zh-CN" sz="2100" b="1" dirty="0">
                <a:solidFill>
                  <a:schemeClr val="accent1"/>
                </a:solidFill>
                <a:latin typeface="微软雅黑" panose="020B0503020204020204" pitchFamily="34" charset="-122"/>
                <a:ea typeface="微软雅黑" panose="020B0503020204020204" pitchFamily="34" charset="-122"/>
              </a:rPr>
              <a:t>3-26</a:t>
            </a:r>
            <a:r>
              <a:rPr lang="zh-CN" altLang="zh-CN" sz="2100" b="1" dirty="0">
                <a:solidFill>
                  <a:schemeClr val="accent1"/>
                </a:solidFill>
                <a:latin typeface="微软雅黑" panose="020B0503020204020204" pitchFamily="34" charset="-122"/>
                <a:ea typeface="微软雅黑" panose="020B0503020204020204" pitchFamily="34" charset="-122"/>
              </a:rPr>
              <a:t>数码管元件符号</a:t>
            </a:r>
          </a:p>
        </p:txBody>
      </p:sp>
      <p:sp>
        <p:nvSpPr>
          <p:cNvPr id="4" name="矩形 3"/>
          <p:cNvSpPr/>
          <p:nvPr/>
        </p:nvSpPr>
        <p:spPr>
          <a:xfrm>
            <a:off x="6285281" y="4105845"/>
            <a:ext cx="24978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0"/>
              </a:spcBef>
            </a:pPr>
            <a:r>
              <a:rPr lang="zh-CN" altLang="zh-CN" sz="2100" b="1" dirty="0">
                <a:solidFill>
                  <a:schemeClr val="accent1"/>
                </a:solidFill>
                <a:latin typeface="微软雅黑" panose="020B0503020204020204" pitchFamily="34" charset="-122"/>
                <a:ea typeface="微软雅黑" panose="020B0503020204020204" pitchFamily="34" charset="-122"/>
              </a:rPr>
              <a:t>图</a:t>
            </a:r>
            <a:r>
              <a:rPr lang="en-US" altLang="zh-CN" sz="2100" b="1" dirty="0">
                <a:solidFill>
                  <a:schemeClr val="accent1"/>
                </a:solidFill>
                <a:latin typeface="微软雅黑" panose="020B0503020204020204" pitchFamily="34" charset="-122"/>
                <a:ea typeface="微软雅黑" panose="020B0503020204020204" pitchFamily="34" charset="-122"/>
              </a:rPr>
              <a:t>3-27 </a:t>
            </a:r>
            <a:r>
              <a:rPr lang="zh-CN" altLang="zh-CN" sz="2100" b="1" dirty="0">
                <a:solidFill>
                  <a:schemeClr val="accent1"/>
                </a:solidFill>
                <a:latin typeface="微软雅黑" panose="020B0503020204020204" pitchFamily="34" charset="-122"/>
                <a:ea typeface="微软雅黑" panose="020B0503020204020204" pitchFamily="34" charset="-122"/>
              </a:rPr>
              <a:t>数码管尺寸</a:t>
            </a:r>
          </a:p>
        </p:txBody>
      </p:sp>
      <p:pic>
        <p:nvPicPr>
          <p:cNvPr id="11" name="图片 10"/>
          <p:cNvPicPr/>
          <p:nvPr/>
        </p:nvPicPr>
        <p:blipFill>
          <a:blip r:embed="rId5"/>
          <a:stretch>
            <a:fillRect/>
          </a:stretch>
        </p:blipFill>
        <p:spPr>
          <a:xfrm>
            <a:off x="9701181" y="1922189"/>
            <a:ext cx="1883892" cy="2599154"/>
          </a:xfrm>
          <a:prstGeom prst="rect">
            <a:avLst/>
          </a:prstGeom>
        </p:spPr>
      </p:pic>
      <p:sp>
        <p:nvSpPr>
          <p:cNvPr id="5" name="矩形 4"/>
          <p:cNvSpPr/>
          <p:nvPr/>
        </p:nvSpPr>
        <p:spPr>
          <a:xfrm>
            <a:off x="9394227" y="4708391"/>
            <a:ext cx="24978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0"/>
              </a:spcBef>
            </a:pPr>
            <a:r>
              <a:rPr lang="zh-CN" altLang="zh-CN" sz="2100" b="1" dirty="0">
                <a:solidFill>
                  <a:schemeClr val="accent1"/>
                </a:solidFill>
                <a:latin typeface="微软雅黑" panose="020B0503020204020204" pitchFamily="34" charset="-122"/>
                <a:ea typeface="微软雅黑" panose="020B0503020204020204" pitchFamily="34" charset="-122"/>
              </a:rPr>
              <a:t>图</a:t>
            </a:r>
            <a:r>
              <a:rPr lang="en-US" altLang="zh-CN" sz="2100" b="1" dirty="0">
                <a:solidFill>
                  <a:schemeClr val="accent1"/>
                </a:solidFill>
                <a:latin typeface="微软雅黑" panose="020B0503020204020204" pitchFamily="34" charset="-122"/>
                <a:ea typeface="微软雅黑" panose="020B0503020204020204" pitchFamily="34" charset="-122"/>
              </a:rPr>
              <a:t>3-28 </a:t>
            </a:r>
            <a:r>
              <a:rPr lang="zh-CN" altLang="zh-CN" sz="2100" b="1" dirty="0">
                <a:solidFill>
                  <a:schemeClr val="accent1"/>
                </a:solidFill>
                <a:latin typeface="微软雅黑" panose="020B0503020204020204" pitchFamily="34" charset="-122"/>
                <a:ea typeface="微软雅黑" panose="020B0503020204020204" pitchFamily="34" charset="-122"/>
              </a:rPr>
              <a:t>数码管封装</a:t>
            </a:r>
          </a:p>
        </p:txBody>
      </p:sp>
    </p:spTree>
    <p:extLst>
      <p:ext uri="{BB962C8B-B14F-4D97-AF65-F5344CB8AC3E}">
        <p14:creationId xmlns:p14="http://schemas.microsoft.com/office/powerpoint/2010/main" val="653421131"/>
      </p:ext>
    </p:extLst>
  </p:cSld>
  <p:clrMapOvr>
    <a:masterClrMapping/>
  </p:clrMapOvr>
  <p:transition spd="slow" advTm="0">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562670" y="365125"/>
            <a:ext cx="8959279" cy="616397"/>
          </a:xfrm>
          <a:prstGeom prst="rect">
            <a:avLst/>
          </a:prstGeom>
        </p:spPr>
        <p:txBody>
          <a:bodyPr/>
          <a:lstStyle/>
          <a:p>
            <a:pPr algn="l"/>
            <a:r>
              <a:rPr lang="en-US" altLang="zh-CN" sz="3201" b="1" dirty="0" smtClean="0">
                <a:solidFill>
                  <a:schemeClr val="accent1"/>
                </a:solidFill>
                <a:latin typeface="微软雅黑" panose="020B0503020204020204" pitchFamily="34" charset="-122"/>
                <a:ea typeface="微软雅黑" panose="020B0503020204020204" pitchFamily="34" charset="-122"/>
                <a:cs typeface="+mn-cs"/>
              </a:rPr>
              <a:t>6</a:t>
            </a:r>
            <a:r>
              <a:rPr lang="zh-CN" altLang="en-US" sz="3201" b="1" dirty="0">
                <a:solidFill>
                  <a:schemeClr val="accent1"/>
                </a:solidFill>
                <a:latin typeface="微软雅黑" panose="020B0503020204020204" pitchFamily="34" charset="-122"/>
                <a:ea typeface="微软雅黑" panose="020B0503020204020204" pitchFamily="34" charset="-122"/>
                <a:cs typeface="+mn-cs"/>
              </a:rPr>
              <a:t>．元件绘制</a:t>
            </a:r>
          </a:p>
        </p:txBody>
      </p:sp>
      <p:sp>
        <p:nvSpPr>
          <p:cNvPr id="40963" name="Rectangle 3"/>
          <p:cNvSpPr>
            <a:spLocks noGrp="1" noChangeArrowheads="1"/>
          </p:cNvSpPr>
          <p:nvPr>
            <p:ph type="body" idx="4294967295"/>
          </p:nvPr>
        </p:nvSpPr>
        <p:spPr>
          <a:xfrm>
            <a:off x="1418655" y="958013"/>
            <a:ext cx="9505056" cy="4352925"/>
          </a:xfrm>
          <a:prstGeom prst="rect">
            <a:avLst/>
          </a:prstGeom>
        </p:spPr>
        <p:txBody>
          <a:bodyPr/>
          <a:lstStyle/>
          <a:p>
            <a:pPr marL="0" indent="624013">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3</a:t>
            </a:r>
            <a:r>
              <a:rPr lang="zh-CN" altLang="en-US" sz="2400" dirty="0" smtClean="0">
                <a:solidFill>
                  <a:schemeClr val="accent1"/>
                </a:solidFill>
                <a:latin typeface="微软雅黑" panose="020B0503020204020204" pitchFamily="34" charset="-122"/>
                <a:ea typeface="微软雅黑" panose="020B0503020204020204" pitchFamily="34" charset="-122"/>
              </a:rPr>
              <a:t>）按键开关外形及用卡尺测量的管脚参数如图</a:t>
            </a:r>
            <a:r>
              <a:rPr lang="en-US" altLang="zh-CN" sz="2400" dirty="0" smtClean="0">
                <a:solidFill>
                  <a:schemeClr val="accent1"/>
                </a:solidFill>
                <a:latin typeface="微软雅黑" panose="020B0503020204020204" pitchFamily="34" charset="-122"/>
                <a:ea typeface="微软雅黑" panose="020B0503020204020204" pitchFamily="34" charset="-122"/>
              </a:rPr>
              <a:t>3-29</a:t>
            </a:r>
            <a:r>
              <a:rPr lang="zh-CN" altLang="en-US" sz="2400" dirty="0" smtClean="0">
                <a:solidFill>
                  <a:schemeClr val="accent1"/>
                </a:solidFill>
                <a:latin typeface="微软雅黑" panose="020B0503020204020204" pitchFamily="34" charset="-122"/>
                <a:ea typeface="微软雅黑" panose="020B0503020204020204" pitchFamily="34" charset="-122"/>
              </a:rPr>
              <a:t>所示，其中管脚粗</a:t>
            </a:r>
            <a:r>
              <a:rPr lang="en-US" altLang="zh-CN" sz="2400" dirty="0" smtClean="0">
                <a:solidFill>
                  <a:schemeClr val="accent1"/>
                </a:solidFill>
                <a:latin typeface="微软雅黑" panose="020B0503020204020204" pitchFamily="34" charset="-122"/>
                <a:ea typeface="微软雅黑" panose="020B0503020204020204" pitchFamily="34" charset="-122"/>
              </a:rPr>
              <a:t>0.5mm</a:t>
            </a:r>
            <a:r>
              <a:rPr lang="zh-CN" altLang="en-US" sz="2400" dirty="0" smtClean="0">
                <a:solidFill>
                  <a:schemeClr val="accent1"/>
                </a:solidFill>
                <a:latin typeface="微软雅黑" panose="020B0503020204020204" pitchFamily="34" charset="-122"/>
                <a:ea typeface="微软雅黑" panose="020B0503020204020204" pitchFamily="34" charset="-122"/>
              </a:rPr>
              <a:t>。自制封装如图</a:t>
            </a:r>
            <a:r>
              <a:rPr lang="en-US" altLang="zh-CN" sz="2400" dirty="0" smtClean="0">
                <a:solidFill>
                  <a:schemeClr val="accent1"/>
                </a:solidFill>
                <a:latin typeface="微软雅黑" panose="020B0503020204020204" pitchFamily="34" charset="-122"/>
                <a:ea typeface="微软雅黑" panose="020B0503020204020204" pitchFamily="34" charset="-122"/>
              </a:rPr>
              <a:t>3-30</a:t>
            </a:r>
            <a:r>
              <a:rPr lang="zh-CN" altLang="en-US" sz="2400" dirty="0" smtClean="0">
                <a:solidFill>
                  <a:schemeClr val="accent1"/>
                </a:solidFill>
                <a:latin typeface="微软雅黑" panose="020B0503020204020204" pitchFamily="34" charset="-122"/>
                <a:ea typeface="微软雅黑" panose="020B0503020204020204" pitchFamily="34" charset="-122"/>
              </a:rPr>
              <a:t>所示。 </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endParaRPr lang="en-US" altLang="zh-CN" sz="2400" dirty="0" smtClean="0">
              <a:solidFill>
                <a:schemeClr val="accent1"/>
              </a:solidFill>
              <a:latin typeface="微软雅黑" panose="020B0503020204020204" pitchFamily="34" charset="-122"/>
              <a:ea typeface="微软雅黑" panose="020B0503020204020204" pitchFamily="34" charset="-122"/>
            </a:endParaRPr>
          </a:p>
        </p:txBody>
      </p:sp>
      <p:sp>
        <p:nvSpPr>
          <p:cNvPr id="2" name="矩形 1"/>
          <p:cNvSpPr/>
          <p:nvPr/>
        </p:nvSpPr>
        <p:spPr>
          <a:xfrm>
            <a:off x="1274639" y="4482271"/>
            <a:ext cx="432048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0"/>
              </a:spcBef>
            </a:pPr>
            <a:r>
              <a:rPr lang="zh-CN" altLang="en-US" sz="2100" b="1" dirty="0">
                <a:solidFill>
                  <a:schemeClr val="accent1"/>
                </a:solidFill>
                <a:latin typeface="微软雅黑" panose="020B0503020204020204" pitchFamily="34" charset="-122"/>
                <a:ea typeface="微软雅黑" panose="020B0503020204020204" pitchFamily="34" charset="-122"/>
              </a:rPr>
              <a:t> 图</a:t>
            </a:r>
            <a:r>
              <a:rPr lang="en-US" altLang="zh-CN" sz="2100" b="1" dirty="0">
                <a:solidFill>
                  <a:schemeClr val="accent1"/>
                </a:solidFill>
                <a:latin typeface="微软雅黑" panose="020B0503020204020204" pitchFamily="34" charset="-122"/>
                <a:ea typeface="微软雅黑" panose="020B0503020204020204" pitchFamily="34" charset="-122"/>
              </a:rPr>
              <a:t>3-29</a:t>
            </a:r>
            <a:r>
              <a:rPr lang="zh-CN" altLang="en-US" sz="2100" b="1" dirty="0">
                <a:solidFill>
                  <a:schemeClr val="accent1"/>
                </a:solidFill>
                <a:latin typeface="微软雅黑" panose="020B0503020204020204" pitchFamily="34" charset="-122"/>
                <a:ea typeface="微软雅黑" panose="020B0503020204020204" pitchFamily="34" charset="-122"/>
              </a:rPr>
              <a:t>按键开关的外形和参数 </a:t>
            </a:r>
            <a:endParaRPr lang="zh-CN" altLang="zh-CN" sz="2100" b="1" dirty="0">
              <a:solidFill>
                <a:schemeClr val="accent1"/>
              </a:solidFill>
              <a:latin typeface="微软雅黑" panose="020B0503020204020204" pitchFamily="34" charset="-122"/>
              <a:ea typeface="微软雅黑" panose="020B0503020204020204" pitchFamily="34" charset="-122"/>
            </a:endParaRPr>
          </a:p>
        </p:txBody>
      </p:sp>
      <p:pic>
        <p:nvPicPr>
          <p:cNvPr id="7" name="图片 6" descr="按键3"/>
          <p:cNvPicPr/>
          <p:nvPr/>
        </p:nvPicPr>
        <p:blipFill>
          <a:blip r:embed="rId2"/>
          <a:srcRect/>
          <a:stretch>
            <a:fillRect/>
          </a:stretch>
        </p:blipFill>
        <p:spPr>
          <a:xfrm>
            <a:off x="2138735" y="2280552"/>
            <a:ext cx="2289200" cy="1931467"/>
          </a:xfrm>
          <a:prstGeom prst="rect">
            <a:avLst/>
          </a:prstGeom>
          <a:noFill/>
          <a:ln w="9525">
            <a:noFill/>
            <a:miter lim="800000"/>
            <a:headEnd/>
            <a:tailEnd/>
          </a:ln>
        </p:spPr>
      </p:pic>
      <p:pic>
        <p:nvPicPr>
          <p:cNvPr id="8" name="图片 7"/>
          <p:cNvPicPr/>
          <p:nvPr/>
        </p:nvPicPr>
        <p:blipFill>
          <a:blip r:embed="rId3"/>
          <a:stretch>
            <a:fillRect/>
          </a:stretch>
        </p:blipFill>
        <p:spPr>
          <a:xfrm>
            <a:off x="6703591" y="2056930"/>
            <a:ext cx="1728192" cy="2155089"/>
          </a:xfrm>
          <a:prstGeom prst="rect">
            <a:avLst/>
          </a:prstGeom>
        </p:spPr>
      </p:pic>
      <p:sp>
        <p:nvSpPr>
          <p:cNvPr id="3" name="矩形 2"/>
          <p:cNvSpPr/>
          <p:nvPr/>
        </p:nvSpPr>
        <p:spPr>
          <a:xfrm>
            <a:off x="6122429" y="4481741"/>
            <a:ext cx="238879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0"/>
              </a:spcBef>
            </a:pPr>
            <a:r>
              <a:rPr lang="zh-CN" altLang="zh-CN" sz="2100" b="1" dirty="0">
                <a:solidFill>
                  <a:schemeClr val="accent1"/>
                </a:solidFill>
                <a:latin typeface="微软雅黑" panose="020B0503020204020204" pitchFamily="34" charset="-122"/>
                <a:ea typeface="微软雅黑" panose="020B0503020204020204" pitchFamily="34" charset="-122"/>
              </a:rPr>
              <a:t> 图</a:t>
            </a:r>
            <a:r>
              <a:rPr lang="en-US" altLang="zh-CN" sz="2100" b="1" dirty="0">
                <a:solidFill>
                  <a:schemeClr val="accent1"/>
                </a:solidFill>
                <a:latin typeface="微软雅黑" panose="020B0503020204020204" pitchFamily="34" charset="-122"/>
                <a:ea typeface="微软雅黑" panose="020B0503020204020204" pitchFamily="34" charset="-122"/>
              </a:rPr>
              <a:t>3-30  </a:t>
            </a:r>
            <a:r>
              <a:rPr lang="zh-CN" altLang="zh-CN" sz="2100" b="1" dirty="0">
                <a:solidFill>
                  <a:schemeClr val="accent1"/>
                </a:solidFill>
                <a:latin typeface="微软雅黑" panose="020B0503020204020204" pitchFamily="34" charset="-122"/>
                <a:ea typeface="微软雅黑" panose="020B0503020204020204" pitchFamily="34" charset="-122"/>
              </a:rPr>
              <a:t>按键封装</a:t>
            </a:r>
          </a:p>
        </p:txBody>
      </p:sp>
    </p:spTree>
    <p:extLst>
      <p:ext uri="{BB962C8B-B14F-4D97-AF65-F5344CB8AC3E}">
        <p14:creationId xmlns:p14="http://schemas.microsoft.com/office/powerpoint/2010/main" val="1059320951"/>
      </p:ext>
    </p:extLst>
  </p:cSld>
  <p:clrMapOvr>
    <a:masterClrMapping/>
  </p:clrMapOvr>
  <p:transition spd="slow" advTm="0">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90663" y="1269554"/>
            <a:ext cx="10153128" cy="1718260"/>
          </a:xfrm>
          <a:prstGeom prst="rect">
            <a:avLst/>
          </a:prstGeom>
          <a:noFill/>
        </p:spPr>
        <p:txBody>
          <a:bodyPr wrap="square" lIns="91472" tIns="45736" rIns="91472" bIns="45736" rtlCol="0">
            <a:spAutoFit/>
          </a:bodyPr>
          <a:lstStyle/>
          <a:p>
            <a:pPr>
              <a:lnSpc>
                <a:spcPct val="130000"/>
              </a:lnSpc>
            </a:pPr>
            <a:r>
              <a:rPr lang="en-US" altLang="zh-CN" sz="2800" b="1" noProof="1" smtClean="0">
                <a:solidFill>
                  <a:schemeClr val="accent1"/>
                </a:solidFill>
                <a:latin typeface="微软雅黑" panose="020B0503020204020204" pitchFamily="34" charset="-122"/>
                <a:ea typeface="微软雅黑" panose="020B0503020204020204" pitchFamily="34" charset="-122"/>
              </a:rPr>
              <a:t>Altium </a:t>
            </a:r>
            <a:r>
              <a:rPr lang="en-US" altLang="zh-CN" sz="2800" b="1" noProof="1">
                <a:solidFill>
                  <a:schemeClr val="accent1"/>
                </a:solidFill>
                <a:latin typeface="微软雅黑" panose="020B0503020204020204" pitchFamily="34" charset="-122"/>
                <a:ea typeface="微软雅黑" panose="020B0503020204020204" pitchFamily="34" charset="-122"/>
              </a:rPr>
              <a:t>Designer</a:t>
            </a:r>
            <a:r>
              <a:rPr lang="zh-CN" altLang="en-US" sz="2800" b="1" noProof="1">
                <a:solidFill>
                  <a:schemeClr val="accent1"/>
                </a:solidFill>
                <a:latin typeface="微软雅黑" panose="020B0503020204020204" pitchFamily="34" charset="-122"/>
                <a:ea typeface="微软雅黑" panose="020B0503020204020204" pitchFamily="34" charset="-122"/>
              </a:rPr>
              <a:t>还支持传统的自下而上的层次电路图设计方法，本节将采用子图</a:t>
            </a:r>
            <a:r>
              <a:rPr lang="zh-CN" altLang="zh-CN" sz="2800" b="1" noProof="1" smtClean="0">
                <a:solidFill>
                  <a:schemeClr val="accent1"/>
                </a:solidFill>
                <a:latin typeface="微软雅黑" panose="020B0503020204020204" pitchFamily="34" charset="-122"/>
                <a:ea typeface="微软雅黑" panose="020B0503020204020204" pitchFamily="34" charset="-122"/>
              </a:rPr>
              <a:t>3</a:t>
            </a:r>
            <a:r>
              <a:rPr lang="zh-CN" altLang="en-US" sz="2800" b="1" noProof="1" smtClean="0">
                <a:solidFill>
                  <a:schemeClr val="accent1"/>
                </a:solidFill>
                <a:latin typeface="微软雅黑" panose="020B0503020204020204" pitchFamily="34" charset="-122"/>
                <a:ea typeface="微软雅黑" panose="020B0503020204020204" pitchFamily="34" charset="-122"/>
              </a:rPr>
              <a:t>显示模块电路和子图</a:t>
            </a:r>
            <a:r>
              <a:rPr lang="en-US" altLang="zh-CN" sz="2800" b="1" noProof="1" smtClean="0">
                <a:solidFill>
                  <a:schemeClr val="accent1"/>
                </a:solidFill>
                <a:latin typeface="微软雅黑" panose="020B0503020204020204" pitchFamily="34" charset="-122"/>
                <a:ea typeface="微软雅黑" panose="020B0503020204020204" pitchFamily="34" charset="-122"/>
              </a:rPr>
              <a:t>4</a:t>
            </a:r>
            <a:r>
              <a:rPr lang="zh-CN" altLang="en-US" sz="2800" b="1" dirty="0">
                <a:solidFill>
                  <a:schemeClr val="accent1"/>
                </a:solidFill>
                <a:latin typeface="微软雅黑" panose="020B0503020204020204" pitchFamily="34" charset="-122"/>
                <a:ea typeface="微软雅黑" panose="020B0503020204020204" pitchFamily="34" charset="-122"/>
              </a:rPr>
              <a:t>响铃模块电路</a:t>
            </a:r>
            <a:r>
              <a:rPr lang="zh-CN" altLang="en-US" sz="2800" b="1" noProof="1" smtClean="0">
                <a:solidFill>
                  <a:schemeClr val="accent1"/>
                </a:solidFill>
                <a:latin typeface="微软雅黑" panose="020B0503020204020204" pitchFamily="34" charset="-122"/>
                <a:ea typeface="微软雅黑" panose="020B0503020204020204" pitchFamily="34" charset="-122"/>
              </a:rPr>
              <a:t>练习</a:t>
            </a:r>
            <a:r>
              <a:rPr lang="zh-CN" altLang="en-US" sz="2800" b="1" noProof="1">
                <a:solidFill>
                  <a:schemeClr val="accent1"/>
                </a:solidFill>
                <a:latin typeface="微软雅黑" panose="020B0503020204020204" pitchFamily="34" charset="-122"/>
                <a:ea typeface="微软雅黑" panose="020B0503020204020204" pitchFamily="34" charset="-122"/>
              </a:rPr>
              <a:t>自下而上的设计方法</a:t>
            </a:r>
            <a:r>
              <a:rPr lang="zh-CN" altLang="en-US" sz="2800" b="1" noProof="1" smtClean="0">
                <a:solidFill>
                  <a:schemeClr val="accent1"/>
                </a:solidFill>
                <a:latin typeface="微软雅黑" panose="020B0503020204020204" pitchFamily="34" charset="-122"/>
                <a:ea typeface="微软雅黑" panose="020B0503020204020204" pitchFamily="34" charset="-122"/>
              </a:rPr>
              <a:t>。</a:t>
            </a:r>
            <a:endParaRPr lang="zh-CN" altLang="zh-CN" sz="2800" b="1" noProof="1">
              <a:solidFill>
                <a:schemeClr val="accent1"/>
              </a:solidFill>
              <a:latin typeface="微软雅黑" panose="020B0503020204020204" pitchFamily="34" charset="-122"/>
              <a:ea typeface="微软雅黑" panose="020B0503020204020204" pitchFamily="34" charset="-122"/>
            </a:endParaRPr>
          </a:p>
        </p:txBody>
      </p:sp>
      <p:sp>
        <p:nvSpPr>
          <p:cNvPr id="4" name="Rectangle 2"/>
          <p:cNvSpPr txBox="1">
            <a:spLocks noChangeArrowheads="1"/>
          </p:cNvSpPr>
          <p:nvPr/>
        </p:nvSpPr>
        <p:spPr>
          <a:xfrm>
            <a:off x="1490663" y="22423"/>
            <a:ext cx="8232775" cy="936104"/>
          </a:xfrm>
          <a:prstGeom prst="rect">
            <a:avLst/>
          </a:prstGeom>
        </p:spPr>
        <p:txBody>
          <a:bodyPr/>
          <a:lstStyle>
            <a:lvl1pPr algn="ctr" defTabSz="1219627" rtl="0" eaLnBrk="1" latinLnBrk="0" hangingPunct="1">
              <a:spcBef>
                <a:spcPct val="0"/>
              </a:spcBef>
              <a:buNone/>
              <a:defRPr sz="5900" kern="1200">
                <a:solidFill>
                  <a:schemeClr val="tx1"/>
                </a:solidFill>
                <a:latin typeface="+mj-lt"/>
                <a:ea typeface="+mj-ea"/>
                <a:cs typeface="+mj-cs"/>
              </a:defRPr>
            </a:lvl1pPr>
          </a:lstStyle>
          <a:p>
            <a:pPr algn="l"/>
            <a:r>
              <a:rPr lang="en-US" altLang="zh-CN" sz="3901" b="1" dirty="0" smtClean="0">
                <a:solidFill>
                  <a:schemeClr val="accent1"/>
                </a:solidFill>
                <a:latin typeface="微软雅黑" panose="020B0503020204020204" pitchFamily="34" charset="-122"/>
                <a:ea typeface="微软雅黑" panose="020B0503020204020204" pitchFamily="34" charset="-122"/>
                <a:cs typeface="+mn-cs"/>
              </a:rPr>
              <a:t>1.3</a:t>
            </a:r>
            <a:r>
              <a:rPr lang="en-US" altLang="zh-CN" b="1" dirty="0" smtClean="0">
                <a:latin typeface="黑体" panose="02010609060101010101" pitchFamily="49" charset="-122"/>
              </a:rPr>
              <a:t> </a:t>
            </a:r>
            <a:r>
              <a:rPr lang="zh-CN" altLang="en-US" sz="3901" b="1" dirty="0" smtClean="0">
                <a:solidFill>
                  <a:schemeClr val="accent1"/>
                </a:solidFill>
                <a:latin typeface="微软雅黑" panose="020B0503020204020204" pitchFamily="34" charset="-122"/>
                <a:ea typeface="微软雅黑" panose="020B0503020204020204" pitchFamily="34" charset="-122"/>
                <a:cs typeface="+mn-cs"/>
              </a:rPr>
              <a:t>自</a:t>
            </a:r>
            <a:r>
              <a:rPr lang="zh-CN" altLang="en-US" sz="3901" b="1" dirty="0">
                <a:solidFill>
                  <a:schemeClr val="accent1"/>
                </a:solidFill>
                <a:latin typeface="微软雅黑" panose="020B0503020204020204" pitchFamily="34" charset="-122"/>
                <a:ea typeface="微软雅黑" panose="020B0503020204020204" pitchFamily="34" charset="-122"/>
                <a:cs typeface="+mn-cs"/>
              </a:rPr>
              <a:t>下</a:t>
            </a:r>
            <a:r>
              <a:rPr lang="zh-CN" altLang="en-US" sz="3901" b="1" dirty="0" smtClean="0">
                <a:solidFill>
                  <a:schemeClr val="accent1"/>
                </a:solidFill>
                <a:latin typeface="微软雅黑" panose="020B0503020204020204" pitchFamily="34" charset="-122"/>
                <a:ea typeface="微软雅黑" panose="020B0503020204020204" pitchFamily="34" charset="-122"/>
                <a:cs typeface="+mn-cs"/>
              </a:rPr>
              <a:t>而上层次电路图设计</a:t>
            </a:r>
            <a:endParaRPr lang="zh-CN" altLang="en-US" sz="3901" b="1" dirty="0">
              <a:solidFill>
                <a:schemeClr val="accent1"/>
              </a:solidFill>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6651448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6"/>
                                        </p:tgtEl>
                                        <p:attrNameLst>
                                          <p:attrName>style.visibility</p:attrName>
                                        </p:attrNameLst>
                                      </p:cBhvr>
                                      <p:to>
                                        <p:strVal val="visible"/>
                                      </p:to>
                                    </p:set>
                                    <p:animEffect transition="in" filter="wipe(left)">
                                      <p:cBhvr>
                                        <p:cTn id="7" dur="100"/>
                                        <p:tgtEl>
                                          <p:spTgt spid="6"/>
                                        </p:tgtEl>
                                      </p:cBhvr>
                                    </p:animEffect>
                                  </p:childTnLst>
                                </p:cTn>
                              </p:par>
                              <p:par>
                                <p:cTn id="8" presetID="36" presetClass="emph" presetSubtype="0" fill="hold" grpId="1" nodeType="withEffect">
                                  <p:stCondLst>
                                    <p:cond delay="0"/>
                                  </p:stCondLst>
                                  <p:iterate type="lt">
                                    <p:tmPct val="30000"/>
                                  </p:iterate>
                                  <p:childTnLst>
                                    <p:animScale>
                                      <p:cBhvr>
                                        <p:cTn id="9" dur="50" autoRev="1" fill="hold">
                                          <p:stCondLst>
                                            <p:cond delay="0"/>
                                          </p:stCondLst>
                                        </p:cTn>
                                        <p:tgtEl>
                                          <p:spTgt spid="6"/>
                                        </p:tgtEl>
                                      </p:cBhvr>
                                      <p:to x="80000" y="100000"/>
                                    </p:animScale>
                                    <p:anim by="(#ppt_w*0.10)" calcmode="lin" valueType="num">
                                      <p:cBhvr>
                                        <p:cTn id="10" dur="50" autoRev="1" fill="hold">
                                          <p:stCondLst>
                                            <p:cond delay="0"/>
                                          </p:stCondLst>
                                        </p:cTn>
                                        <p:tgtEl>
                                          <p:spTgt spid="6"/>
                                        </p:tgtEl>
                                        <p:attrNameLst>
                                          <p:attrName>ppt_x</p:attrName>
                                        </p:attrNameLst>
                                      </p:cBhvr>
                                    </p:anim>
                                    <p:anim by="(-#ppt_w*0.10)" calcmode="lin" valueType="num">
                                      <p:cBhvr>
                                        <p:cTn id="11" dur="50" autoRev="1" fill="hold">
                                          <p:stCondLst>
                                            <p:cond delay="0"/>
                                          </p:stCondLst>
                                        </p:cTn>
                                        <p:tgtEl>
                                          <p:spTgt spid="6"/>
                                        </p:tgtEl>
                                        <p:attrNameLst>
                                          <p:attrName>ppt_y</p:attrName>
                                        </p:attrNameLst>
                                      </p:cBhvr>
                                    </p:anim>
                                    <p:animRot by="-480000">
                                      <p:cBhvr>
                                        <p:cTn id="12" dur="50" autoRev="1"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type="body" idx="4294967295"/>
          </p:nvPr>
        </p:nvSpPr>
        <p:spPr>
          <a:xfrm>
            <a:off x="1454659" y="405458"/>
            <a:ext cx="9289032" cy="1153319"/>
          </a:xfrm>
          <a:prstGeom prst="rect">
            <a:avLst/>
          </a:prstGeom>
        </p:spPr>
        <p:txBody>
          <a:bodyPr/>
          <a:lstStyle/>
          <a:p>
            <a:pPr marL="0" indent="0">
              <a:buNone/>
            </a:pPr>
            <a:r>
              <a:rPr lang="en-US" altLang="zh-CN" sz="2800" b="1" noProof="1">
                <a:solidFill>
                  <a:schemeClr val="accent1"/>
                </a:solidFill>
                <a:latin typeface="微软雅黑" panose="020B0503020204020204" pitchFamily="34" charset="-122"/>
                <a:ea typeface="微软雅黑" panose="020B0503020204020204" pitchFamily="34" charset="-122"/>
              </a:rPr>
              <a:t>1.</a:t>
            </a:r>
            <a:r>
              <a:rPr lang="zh-CN" altLang="en-US" sz="2800" b="1" noProof="1">
                <a:solidFill>
                  <a:schemeClr val="accent1"/>
                </a:solidFill>
                <a:latin typeface="微软雅黑" panose="020B0503020204020204" pitchFamily="34" charset="-122"/>
                <a:ea typeface="微软雅黑" panose="020B0503020204020204" pitchFamily="34" charset="-122"/>
              </a:rPr>
              <a:t>新建原理图文档</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）执行主菜单“</a:t>
            </a:r>
            <a:r>
              <a:rPr lang="en-US" altLang="zh-CN" sz="2400" noProof="1">
                <a:solidFill>
                  <a:schemeClr val="accent1"/>
                </a:solidFill>
                <a:latin typeface="微软雅黑" panose="020B0503020204020204" pitchFamily="34" charset="-122"/>
                <a:ea typeface="微软雅黑" panose="020B0503020204020204" pitchFamily="34" charset="-122"/>
              </a:rPr>
              <a:t>File”→“New”→“Schematic”</a:t>
            </a:r>
            <a:r>
              <a:rPr lang="zh-CN" altLang="en-US" sz="2400" noProof="1">
                <a:solidFill>
                  <a:schemeClr val="accent1"/>
                </a:solidFill>
                <a:latin typeface="微软雅黑" panose="020B0503020204020204" pitchFamily="34" charset="-122"/>
                <a:ea typeface="微软雅黑" panose="020B0503020204020204" pitchFamily="34" charset="-122"/>
              </a:rPr>
              <a:t>命令新建一个默认名称为“</a:t>
            </a:r>
            <a:r>
              <a:rPr lang="en-US" altLang="zh-CN" sz="2400" noProof="1">
                <a:solidFill>
                  <a:schemeClr val="accent1"/>
                </a:solidFill>
                <a:latin typeface="微软雅黑" panose="020B0503020204020204" pitchFamily="34" charset="-122"/>
                <a:ea typeface="微软雅黑" panose="020B0503020204020204" pitchFamily="34" charset="-122"/>
              </a:rPr>
              <a:t>Sheet1.SchDoc”</a:t>
            </a:r>
            <a:r>
              <a:rPr lang="zh-CN" altLang="en-US" sz="2400" noProof="1">
                <a:solidFill>
                  <a:schemeClr val="accent1"/>
                </a:solidFill>
                <a:latin typeface="微软雅黑" panose="020B0503020204020204" pitchFamily="34" charset="-122"/>
                <a:ea typeface="微软雅黑" panose="020B0503020204020204" pitchFamily="34" charset="-122"/>
              </a:rPr>
              <a:t>的空白原理图文档。将它另存为“显示</a:t>
            </a:r>
            <a:r>
              <a:rPr lang="en-US" altLang="zh-CN" sz="2400" noProof="1">
                <a:solidFill>
                  <a:schemeClr val="accent1"/>
                </a:solidFill>
                <a:latin typeface="微软雅黑" panose="020B0503020204020204" pitchFamily="34" charset="-122"/>
                <a:ea typeface="微软雅黑" panose="020B0503020204020204" pitchFamily="34" charset="-122"/>
              </a:rPr>
              <a:t>.SchDoc”</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3-31</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16387" name="Text Box 6"/>
          <p:cNvSpPr txBox="1">
            <a:spLocks noChangeArrowheads="1"/>
          </p:cNvSpPr>
          <p:nvPr/>
        </p:nvSpPr>
        <p:spPr bwMode="auto">
          <a:xfrm>
            <a:off x="4587007" y="5491893"/>
            <a:ext cx="3384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noProof="1" smtClean="0">
                <a:solidFill>
                  <a:schemeClr val="accent1"/>
                </a:solidFill>
                <a:latin typeface="微软雅黑" panose="020B0503020204020204" pitchFamily="34" charset="-122"/>
                <a:ea typeface="微软雅黑" panose="020B0503020204020204" pitchFamily="34" charset="-122"/>
              </a:rPr>
              <a:t>图</a:t>
            </a:r>
            <a:r>
              <a:rPr kumimoji="0" lang="en-US" altLang="zh-CN" sz="2000" b="1" noProof="1" smtClean="0">
                <a:solidFill>
                  <a:schemeClr val="accent1"/>
                </a:solidFill>
                <a:latin typeface="微软雅黑" panose="020B0503020204020204" pitchFamily="34" charset="-122"/>
                <a:ea typeface="微软雅黑" panose="020B0503020204020204" pitchFamily="34" charset="-122"/>
              </a:rPr>
              <a:t>3-31 </a:t>
            </a:r>
            <a:r>
              <a:rPr kumimoji="0" lang="zh-CN" altLang="en-US" sz="2000" b="1" noProof="1" smtClean="0">
                <a:solidFill>
                  <a:schemeClr val="accent1"/>
                </a:solidFill>
                <a:latin typeface="微软雅黑" panose="020B0503020204020204" pitchFamily="34" charset="-122"/>
                <a:ea typeface="微软雅黑" panose="020B0503020204020204" pitchFamily="34" charset="-122"/>
              </a:rPr>
              <a:t>新建显示</a:t>
            </a:r>
            <a:r>
              <a:rPr kumimoji="0" lang="en-US" altLang="zh-CN" sz="2000" b="1" noProof="1" smtClean="0">
                <a:solidFill>
                  <a:schemeClr val="accent1"/>
                </a:solidFill>
                <a:latin typeface="微软雅黑" panose="020B0503020204020204" pitchFamily="34" charset="-122"/>
                <a:ea typeface="微软雅黑" panose="020B0503020204020204" pitchFamily="34" charset="-122"/>
              </a:rPr>
              <a:t>.</a:t>
            </a:r>
            <a:r>
              <a:rPr kumimoji="0" lang="en-US" altLang="zh-CN" sz="2000" b="1" noProof="1">
                <a:solidFill>
                  <a:schemeClr val="accent1"/>
                </a:solidFill>
                <a:latin typeface="微软雅黑" panose="020B0503020204020204" pitchFamily="34" charset="-122"/>
                <a:ea typeface="微软雅黑" panose="020B0503020204020204" pitchFamily="34" charset="-122"/>
              </a:rPr>
              <a:t>SchDoc</a:t>
            </a:r>
            <a:endParaRPr kumimoji="0" lang="en-US" altLang="zh-CN" sz="2000" b="1"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218855" y="2556450"/>
            <a:ext cx="5335392" cy="2529528"/>
          </a:xfrm>
          <a:prstGeom prst="rect">
            <a:avLst/>
          </a:prstGeom>
        </p:spPr>
      </p:pic>
    </p:spTree>
    <p:extLst>
      <p:ext uri="{BB962C8B-B14F-4D97-AF65-F5344CB8AC3E}">
        <p14:creationId xmlns:p14="http://schemas.microsoft.com/office/powerpoint/2010/main" val="4056759685"/>
      </p:ext>
    </p:extLst>
  </p:cSld>
  <p:clrMapOvr>
    <a:masterClrMapping/>
  </p:clrMapOvr>
  <p:transition spd="slow" advTm="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189048" y="2037127"/>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459215" y="2037126"/>
            <a:ext cx="4464496" cy="532771"/>
            <a:chOff x="6339097" y="1573726"/>
            <a:chExt cx="3744416" cy="532771"/>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层次电路设计</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189048" y="2816262"/>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grpSp>
        <p:nvGrpSpPr>
          <p:cNvPr id="28" name="组合 27"/>
          <p:cNvGrpSpPr/>
          <p:nvPr/>
        </p:nvGrpSpPr>
        <p:grpSpPr>
          <a:xfrm>
            <a:off x="6459215" y="2816261"/>
            <a:ext cx="4464496"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自上而下层次电路图设计</a:t>
              </a:r>
            </a:p>
          </p:txBody>
        </p:sp>
      </p:grpSp>
      <p:sp>
        <p:nvSpPr>
          <p:cNvPr id="12" name="圆角矩形 11"/>
          <p:cNvSpPr/>
          <p:nvPr/>
        </p:nvSpPr>
        <p:spPr>
          <a:xfrm>
            <a:off x="5193573" y="3556545"/>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6463740" y="3556544"/>
            <a:ext cx="4464496" cy="532771"/>
            <a:chOff x="6339097" y="1573726"/>
            <a:chExt cx="3744416" cy="532771"/>
          </a:xfrm>
        </p:grpSpPr>
        <p:sp>
          <p:nvSpPr>
            <p:cNvPr id="14" name="圆角矩形 13"/>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自下而上层次电路图设计</a:t>
              </a:r>
            </a:p>
          </p:txBody>
        </p:sp>
      </p:grpSp>
      <p:sp>
        <p:nvSpPr>
          <p:cNvPr id="16" name="圆角矩形 15"/>
          <p:cNvSpPr/>
          <p:nvPr/>
        </p:nvSpPr>
        <p:spPr>
          <a:xfrm>
            <a:off x="5189048" y="4265176"/>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459215" y="4265175"/>
            <a:ext cx="4464496" cy="532771"/>
            <a:chOff x="6339097" y="1573726"/>
            <a:chExt cx="3744416" cy="532771"/>
          </a:xfrm>
        </p:grpSpPr>
        <p:sp>
          <p:nvSpPr>
            <p:cNvPr id="18" name="圆角矩形 1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层次电路的切换</a:t>
              </a:r>
            </a:p>
          </p:txBody>
        </p:sp>
      </p:grpSp>
    </p:spTree>
    <p:extLst>
      <p:ext uri="{BB962C8B-B14F-4D97-AF65-F5344CB8AC3E}">
        <p14:creationId xmlns:p14="http://schemas.microsoft.com/office/powerpoint/2010/main" val="34379576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5 0.0412 L -3.64394E-7 -1.90234E-6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5 0.0412 L -3.64394E-7 -3.00625E-6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childTnLst>
                                </p:cTn>
                              </p:par>
                              <p:par>
                                <p:cTn id="36" presetID="56" presetClass="path" presetSubtype="0" accel="50000" decel="50000" fill="hold" grpId="1" nodeType="withEffect">
                                  <p:stCondLst>
                                    <p:cond delay="250"/>
                                  </p:stCondLst>
                                  <p:childTnLst>
                                    <p:animMotion origin="layout" path="M -0.03735 0.04119 L -7.86049E-7 1.5876E-6 " pathEditMode="relative" rAng="0" ptsTypes="AA">
                                      <p:cBhvr>
                                        <p:cTn id="37" dur="700" fill="hold"/>
                                        <p:tgtEl>
                                          <p:spTgt spid="12"/>
                                        </p:tgtEl>
                                        <p:attrNameLst>
                                          <p:attrName>ppt_x</p:attrName>
                                          <p:attrName>ppt_y</p:attrName>
                                        </p:attrNameLst>
                                      </p:cBhvr>
                                      <p:rCtr x="1861" y="-2060"/>
                                    </p:animMotion>
                                  </p:childTnLst>
                                </p:cTn>
                              </p:par>
                              <p:par>
                                <p:cTn id="38" presetID="22" presetClass="entr" presetSubtype="8" fill="hold"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par>
                                <p:cTn id="44" presetID="56" presetClass="path" presetSubtype="0" accel="50000" decel="50000" fill="hold" grpId="1" nodeType="withEffect">
                                  <p:stCondLst>
                                    <p:cond delay="250"/>
                                  </p:stCondLst>
                                  <p:childTnLst>
                                    <p:animMotion origin="layout" path="M -0.03735 0.04119 L -3.64394E-7 3.31173E-6 " pathEditMode="relative" rAng="0" ptsTypes="AA">
                                      <p:cBhvr>
                                        <p:cTn id="45" dur="700" fill="hold"/>
                                        <p:tgtEl>
                                          <p:spTgt spid="16"/>
                                        </p:tgtEl>
                                        <p:attrNameLst>
                                          <p:attrName>ppt_x</p:attrName>
                                          <p:attrName>ppt_y</p:attrName>
                                        </p:attrNameLst>
                                      </p:cBhvr>
                                      <p:rCtr x="1861" y="-2060"/>
                                    </p:animMotion>
                                  </p:childTnLst>
                                </p:cTn>
                              </p:par>
                              <p:par>
                                <p:cTn id="46" presetID="22" presetClass="entr" presetSubtype="8" fill="hold" nodeType="withEffect">
                                  <p:stCondLst>
                                    <p:cond delay="25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P spid="16" grpId="0" animBg="1"/>
      <p:bldP spid="16"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4294967295"/>
          </p:nvPr>
        </p:nvSpPr>
        <p:spPr>
          <a:xfrm>
            <a:off x="1526667" y="1080734"/>
            <a:ext cx="9757084" cy="936625"/>
          </a:xfrm>
          <a:prstGeom prst="rect">
            <a:avLst/>
          </a:prstGeom>
        </p:spPr>
        <p:txBody>
          <a:bodyPr/>
          <a:lstStyle/>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）在“显示</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SchDoc</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原理图文档中绘制如图</a:t>
            </a:r>
            <a:r>
              <a:rPr lang="en-US" altLang="zh-CN" sz="2400" dirty="0">
                <a:solidFill>
                  <a:schemeClr val="accent1"/>
                </a:solidFill>
                <a:latin typeface="微软雅黑" panose="020B0503020204020204" pitchFamily="34" charset="-122"/>
                <a:ea typeface="微软雅黑" panose="020B0503020204020204" pitchFamily="34" charset="-122"/>
              </a:rPr>
              <a:t>3-32</a:t>
            </a:r>
            <a:r>
              <a:rPr lang="zh-CN" altLang="en-US" sz="2400" dirty="0">
                <a:solidFill>
                  <a:schemeClr val="accent1"/>
                </a:solidFill>
                <a:latin typeface="微软雅黑" panose="020B0503020204020204" pitchFamily="34" charset="-122"/>
                <a:ea typeface="微软雅黑" panose="020B0503020204020204" pitchFamily="34" charset="-122"/>
              </a:rPr>
              <a:t>所示的电路。</a:t>
            </a:r>
          </a:p>
        </p:txBody>
      </p:sp>
      <p:sp>
        <p:nvSpPr>
          <p:cNvPr id="17410" name="Text Box 5"/>
          <p:cNvSpPr txBox="1">
            <a:spLocks noChangeArrowheads="1"/>
          </p:cNvSpPr>
          <p:nvPr/>
        </p:nvSpPr>
        <p:spPr bwMode="auto">
          <a:xfrm>
            <a:off x="4144511" y="6094235"/>
            <a:ext cx="50208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3-32 </a:t>
            </a:r>
            <a:r>
              <a:rPr kumimoji="0" lang="zh-CN" altLang="en-US" sz="2000" b="1" noProof="1" smtClean="0">
                <a:solidFill>
                  <a:schemeClr val="accent1"/>
                </a:solidFill>
                <a:latin typeface="微软雅黑" panose="020B0503020204020204" pitchFamily="34" charset="-122"/>
                <a:ea typeface="微软雅黑" panose="020B0503020204020204" pitchFamily="34" charset="-122"/>
              </a:rPr>
              <a:t>显示模块电路图</a:t>
            </a:r>
            <a:endParaRPr kumimoji="0" lang="zh-CN" altLang="en-US" sz="2000" b="1"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018194" y="1924703"/>
            <a:ext cx="11206603" cy="4193986"/>
          </a:xfrm>
          <a:prstGeom prst="rect">
            <a:avLst/>
          </a:prstGeom>
        </p:spPr>
      </p:pic>
    </p:spTree>
    <p:extLst>
      <p:ext uri="{BB962C8B-B14F-4D97-AF65-F5344CB8AC3E}">
        <p14:creationId xmlns:p14="http://schemas.microsoft.com/office/powerpoint/2010/main" val="2185190389"/>
      </p:ext>
    </p:extLst>
  </p:cSld>
  <p:clrMapOvr>
    <a:masterClrMapping/>
  </p:clrMapOvr>
  <p:transition spd="slow" advTm="0">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body" idx="4294967295"/>
          </p:nvPr>
        </p:nvSpPr>
        <p:spPr>
          <a:xfrm>
            <a:off x="1418656" y="1035840"/>
            <a:ext cx="9865096" cy="2376488"/>
          </a:xfrm>
          <a:prstGeom prst="rect">
            <a:avLst/>
          </a:prstGeom>
        </p:spPr>
        <p:txBody>
          <a:bodyPr/>
          <a:lstStyle/>
          <a:p>
            <a:pPr marL="0" indent="0">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smtClean="0">
                <a:solidFill>
                  <a:schemeClr val="accent1"/>
                </a:solidFill>
                <a:latin typeface="微软雅黑" panose="020B0503020204020204" pitchFamily="34" charset="-122"/>
                <a:ea typeface="微软雅黑" panose="020B0503020204020204" pitchFamily="34" charset="-122"/>
              </a:rPr>
              <a:t>3</a:t>
            </a: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zh-CN" altLang="en-US" sz="2400" noProof="1" smtClean="0">
                <a:solidFill>
                  <a:schemeClr val="accent1"/>
                </a:solidFill>
                <a:latin typeface="微软雅黑" panose="020B0503020204020204" pitchFamily="34" charset="-122"/>
                <a:ea typeface="微软雅黑" panose="020B0503020204020204" pitchFamily="34" charset="-122"/>
              </a:rPr>
              <a:t>“显示</a:t>
            </a:r>
            <a:r>
              <a:rPr lang="en-US" altLang="zh-CN"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SchDoc”</a:t>
            </a:r>
            <a:r>
              <a:rPr lang="zh-CN" altLang="en-US" sz="2400" noProof="1">
                <a:solidFill>
                  <a:schemeClr val="accent1"/>
                </a:solidFill>
                <a:latin typeface="微软雅黑" panose="020B0503020204020204" pitchFamily="34" charset="-122"/>
                <a:ea typeface="微软雅黑" panose="020B0503020204020204" pitchFamily="34" charset="-122"/>
              </a:rPr>
              <a:t>电路图中放置与其它电路图连接的输入</a:t>
            </a:r>
            <a:r>
              <a:rPr lang="zh-CN"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输出端口，鼠标单击工具栏中按钮“</a:t>
            </a:r>
            <a:r>
              <a:rPr lang="zh-CN" altLang="en-US" sz="2400" dirty="0">
                <a:solidFill>
                  <a:schemeClr val="accent1"/>
                </a:solidFill>
                <a:latin typeface="微软雅黑" panose="020B0503020204020204" pitchFamily="34" charset="-122"/>
                <a:ea typeface="微软雅黑" panose="020B0503020204020204" pitchFamily="34" charset="-122"/>
              </a:rPr>
              <a:t>    </a:t>
            </a:r>
            <a:r>
              <a:rPr lang="zh-CN" altLang="en-US" sz="2400" noProof="1">
                <a:solidFill>
                  <a:schemeClr val="accent1"/>
                </a:solidFill>
                <a:latin typeface="微软雅黑" panose="020B0503020204020204" pitchFamily="34" charset="-122"/>
                <a:ea typeface="微软雅黑" panose="020B0503020204020204" pitchFamily="34" charset="-122"/>
              </a:rPr>
              <a:t>”（或在主菜单栏选“</a:t>
            </a:r>
            <a:r>
              <a:rPr lang="en-US" altLang="zh-CN" sz="2400" noProof="1">
                <a:solidFill>
                  <a:schemeClr val="accent1"/>
                </a:solidFill>
                <a:latin typeface="微软雅黑" panose="020B0503020204020204" pitchFamily="34" charset="-122"/>
                <a:ea typeface="微软雅黑" panose="020B0503020204020204" pitchFamily="34" charset="-122"/>
              </a:rPr>
              <a:t>Place”→“Port”</a:t>
            </a:r>
            <a:r>
              <a:rPr lang="zh-CN" altLang="en-US" sz="2400" noProof="1">
                <a:solidFill>
                  <a:schemeClr val="accent1"/>
                </a:solidFill>
                <a:latin typeface="微软雅黑" panose="020B0503020204020204" pitchFamily="34" charset="-122"/>
                <a:ea typeface="微软雅黑" panose="020B0503020204020204" pitchFamily="34" charset="-122"/>
              </a:rPr>
              <a:t>），鼠标上“悬浮”着一个端口，按</a:t>
            </a:r>
            <a:r>
              <a:rPr lang="en-US" altLang="zh-CN" sz="2400" noProof="1">
                <a:solidFill>
                  <a:schemeClr val="accent1"/>
                </a:solidFill>
                <a:latin typeface="微软雅黑" panose="020B0503020204020204" pitchFamily="34" charset="-122"/>
                <a:ea typeface="微软雅黑" panose="020B0503020204020204" pitchFamily="34" charset="-122"/>
              </a:rPr>
              <a:t>TAB</a:t>
            </a:r>
            <a:r>
              <a:rPr lang="zh-CN" altLang="en-US" sz="2400" noProof="1">
                <a:solidFill>
                  <a:schemeClr val="accent1"/>
                </a:solidFill>
                <a:latin typeface="微软雅黑" panose="020B0503020204020204" pitchFamily="34" charset="-122"/>
                <a:ea typeface="微软雅黑" panose="020B0503020204020204" pitchFamily="34" charset="-122"/>
              </a:rPr>
              <a:t>键弹出弹出“</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面板，在“</a:t>
            </a:r>
            <a:r>
              <a:rPr lang="en-US" altLang="zh-CN" sz="2400" noProof="1">
                <a:solidFill>
                  <a:schemeClr val="accent1"/>
                </a:solidFill>
                <a:latin typeface="微软雅黑" panose="020B0503020204020204" pitchFamily="34" charset="-122"/>
                <a:ea typeface="微软雅黑" panose="020B0503020204020204" pitchFamily="34" charset="-122"/>
              </a:rPr>
              <a:t>Name”</a:t>
            </a:r>
            <a:r>
              <a:rPr lang="zh-CN" altLang="en-US" sz="2400" noProof="1">
                <a:solidFill>
                  <a:schemeClr val="accent1"/>
                </a:solidFill>
                <a:latin typeface="微软雅黑" panose="020B0503020204020204" pitchFamily="34" charset="-122"/>
                <a:ea typeface="微软雅黑" panose="020B0503020204020204" pitchFamily="34" charset="-122"/>
              </a:rPr>
              <a:t>编辑框输入端口的名字：</a:t>
            </a: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A[1..3]”,“I/O Type”</a:t>
            </a:r>
            <a:r>
              <a:rPr lang="zh-CN" altLang="en-US" sz="2400" noProof="1">
                <a:solidFill>
                  <a:schemeClr val="accent1"/>
                </a:solidFill>
                <a:latin typeface="微软雅黑" panose="020B0503020204020204" pitchFamily="34" charset="-122"/>
                <a:ea typeface="微软雅黑" panose="020B0503020204020204" pitchFamily="34" charset="-122"/>
              </a:rPr>
              <a:t>编辑框选择“</a:t>
            </a:r>
            <a:r>
              <a:rPr lang="en-US" altLang="zh-CN" sz="2400" noProof="1">
                <a:solidFill>
                  <a:schemeClr val="accent1"/>
                </a:solidFill>
                <a:latin typeface="微软雅黑" panose="020B0503020204020204" pitchFamily="34" charset="-122"/>
                <a:ea typeface="微软雅黑" panose="020B0503020204020204" pitchFamily="34" charset="-122"/>
              </a:rPr>
              <a:t>Input”</a:t>
            </a:r>
            <a:r>
              <a:rPr lang="zh-CN" altLang="en-US" sz="2400" noProof="1">
                <a:solidFill>
                  <a:schemeClr val="accent1"/>
                </a:solidFill>
                <a:latin typeface="微软雅黑" panose="020B0503020204020204" pitchFamily="34" charset="-122"/>
                <a:ea typeface="微软雅黑" panose="020B0503020204020204" pitchFamily="34" charset="-122"/>
              </a:rPr>
              <a:t>，按</a:t>
            </a:r>
            <a:r>
              <a:rPr lang="en-US" altLang="zh-CN" sz="2400" noProof="1">
                <a:solidFill>
                  <a:schemeClr val="accent1"/>
                </a:solidFill>
                <a:latin typeface="微软雅黑" panose="020B0503020204020204" pitchFamily="34" charset="-122"/>
                <a:ea typeface="微软雅黑" panose="020B0503020204020204" pitchFamily="34" charset="-122"/>
              </a:rPr>
              <a:t>OK</a:t>
            </a:r>
            <a:r>
              <a:rPr lang="zh-CN" altLang="en-US" sz="2400" noProof="1">
                <a:solidFill>
                  <a:schemeClr val="accent1"/>
                </a:solidFill>
                <a:latin typeface="微软雅黑" panose="020B0503020204020204" pitchFamily="34" charset="-122"/>
                <a:ea typeface="微软雅黑" panose="020B0503020204020204" pitchFamily="34" charset="-122"/>
              </a:rPr>
              <a:t>按钮，在需要的位置放置端口即可。</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pic>
        <p:nvPicPr>
          <p:cNvPr id="1843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1770" y="1773610"/>
            <a:ext cx="287405" cy="225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7240970"/>
      </p:ext>
    </p:extLst>
  </p:cSld>
  <p:clrMapOvr>
    <a:masterClrMapping/>
  </p:clrMapOvr>
  <p:transition spd="slow" advTm="0">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idx="4294967295"/>
          </p:nvPr>
        </p:nvSpPr>
        <p:spPr>
          <a:xfrm>
            <a:off x="1562670" y="365125"/>
            <a:ext cx="8959279" cy="760413"/>
          </a:xfrm>
          <a:prstGeom prst="rect">
            <a:avLst/>
          </a:prstGeom>
        </p:spPr>
        <p:txBody>
          <a:bodyPr/>
          <a:lstStyle/>
          <a:p>
            <a:pPr algn="l" eaLnBrk="1" hangingPunct="1"/>
            <a:r>
              <a:rPr lang="en-US" altLang="zh-CN" sz="3901" b="1" dirty="0">
                <a:solidFill>
                  <a:schemeClr val="accent1"/>
                </a:solidFill>
                <a:latin typeface="微软雅黑" panose="020B0503020204020204" pitchFamily="34" charset="-122"/>
                <a:ea typeface="微软雅黑" panose="020B0503020204020204" pitchFamily="34" charset="-122"/>
                <a:cs typeface="+mn-cs"/>
              </a:rPr>
              <a:t>2</a:t>
            </a:r>
            <a:r>
              <a:rPr lang="zh-CN" altLang="en-US" sz="3901" b="1" dirty="0">
                <a:solidFill>
                  <a:schemeClr val="accent1"/>
                </a:solidFill>
                <a:latin typeface="微软雅黑" panose="020B0503020204020204" pitchFamily="34" charset="-122"/>
                <a:ea typeface="微软雅黑" panose="020B0503020204020204" pitchFamily="34" charset="-122"/>
                <a:cs typeface="+mn-cs"/>
              </a:rPr>
              <a:t>．从下层原理图产生上层方块图</a:t>
            </a:r>
          </a:p>
        </p:txBody>
      </p:sp>
      <p:sp>
        <p:nvSpPr>
          <p:cNvPr id="20482" name="Rectangle 3"/>
          <p:cNvSpPr>
            <a:spLocks noGrp="1" noChangeArrowheads="1"/>
          </p:cNvSpPr>
          <p:nvPr>
            <p:ph type="body" idx="4294967295"/>
          </p:nvPr>
        </p:nvSpPr>
        <p:spPr>
          <a:xfrm>
            <a:off x="1361788" y="1015576"/>
            <a:ext cx="9849955" cy="2736850"/>
          </a:xfrm>
          <a:prstGeom prst="rect">
            <a:avLst/>
          </a:prstGeom>
        </p:spPr>
        <p:txBody>
          <a:bodyPr/>
          <a:lstStyle/>
          <a:p>
            <a:pPr marL="0" indent="0">
              <a:buNone/>
            </a:pPr>
            <a:r>
              <a:rPr lang="zh-CN" altLang="en-US" sz="2000" noProof="1">
                <a:solidFill>
                  <a:schemeClr val="accent1"/>
                </a:solidFill>
                <a:latin typeface="微软雅黑" panose="020B0503020204020204" pitchFamily="34" charset="-122"/>
                <a:ea typeface="微软雅黑" panose="020B0503020204020204" pitchFamily="34" charset="-122"/>
              </a:rPr>
              <a:t>（</a:t>
            </a:r>
            <a:r>
              <a:rPr lang="zh-CN" altLang="zh-CN" sz="2000" noProof="1">
                <a:solidFill>
                  <a:schemeClr val="accent1"/>
                </a:solidFill>
                <a:latin typeface="微软雅黑" panose="020B0503020204020204" pitchFamily="34" charset="-122"/>
                <a:ea typeface="微软雅黑" panose="020B0503020204020204" pitchFamily="34" charset="-122"/>
              </a:rPr>
              <a:t>1</a:t>
            </a:r>
            <a:r>
              <a:rPr lang="zh-CN" altLang="en-US" sz="2000" noProof="1">
                <a:solidFill>
                  <a:schemeClr val="accent1"/>
                </a:solidFill>
                <a:latin typeface="微软雅黑" panose="020B0503020204020204" pitchFamily="34" charset="-122"/>
                <a:ea typeface="微软雅黑" panose="020B0503020204020204" pitchFamily="34" charset="-122"/>
              </a:rPr>
              <a:t>）如果没有上层电路图文档，就要产生一张电路图文档。方法：单击主菜单“</a:t>
            </a:r>
            <a:r>
              <a:rPr lang="en-US" altLang="zh-CN" sz="2000" noProof="1">
                <a:solidFill>
                  <a:schemeClr val="accent1"/>
                </a:solidFill>
                <a:latin typeface="微软雅黑" panose="020B0503020204020204" pitchFamily="34" charset="-122"/>
                <a:ea typeface="微软雅黑" panose="020B0503020204020204" pitchFamily="34" charset="-122"/>
              </a:rPr>
              <a:t>File”→“New”→“Schematic”</a:t>
            </a:r>
            <a:r>
              <a:rPr lang="zh-CN" altLang="en-US" sz="2000" noProof="1">
                <a:solidFill>
                  <a:schemeClr val="accent1"/>
                </a:solidFill>
                <a:latin typeface="微软雅黑" panose="020B0503020204020204" pitchFamily="34" charset="-122"/>
                <a:ea typeface="微软雅黑" panose="020B0503020204020204" pitchFamily="34" charset="-122"/>
              </a:rPr>
              <a:t>命令新电路图文档。在本例中，已有主电路图文档“总图</a:t>
            </a:r>
            <a:r>
              <a:rPr lang="en-US" altLang="zh-CN" sz="2000" noProof="1">
                <a:solidFill>
                  <a:schemeClr val="accent1"/>
                </a:solidFill>
                <a:latin typeface="微软雅黑" panose="020B0503020204020204" pitchFamily="34" charset="-122"/>
                <a:ea typeface="微软雅黑" panose="020B0503020204020204" pitchFamily="34" charset="-122"/>
              </a:rPr>
              <a:t>.SchDoc”</a:t>
            </a:r>
            <a:r>
              <a:rPr lang="zh-CN" altLang="en-US" sz="2000" noProof="1">
                <a:solidFill>
                  <a:schemeClr val="accent1"/>
                </a:solidFill>
                <a:latin typeface="微软雅黑" panose="020B0503020204020204" pitchFamily="34" charset="-122"/>
                <a:ea typeface="微软雅黑" panose="020B0503020204020204" pitchFamily="34" charset="-122"/>
              </a:rPr>
              <a:t>，所以用步骤</a:t>
            </a:r>
            <a:r>
              <a:rPr lang="zh-CN" altLang="zh-CN" sz="2000" noProof="1">
                <a:solidFill>
                  <a:schemeClr val="accent1"/>
                </a:solidFill>
                <a:latin typeface="微软雅黑" panose="020B0503020204020204" pitchFamily="34" charset="-122"/>
                <a:ea typeface="微软雅黑" panose="020B0503020204020204" pitchFamily="34" charset="-122"/>
              </a:rPr>
              <a:t>(2)</a:t>
            </a:r>
            <a:r>
              <a:rPr lang="zh-CN" altLang="en-US" sz="2000" noProof="1">
                <a:solidFill>
                  <a:schemeClr val="accent1"/>
                </a:solidFill>
                <a:latin typeface="微软雅黑" panose="020B0503020204020204" pitchFamily="34" charset="-122"/>
                <a:ea typeface="微软雅黑" panose="020B0503020204020204" pitchFamily="34" charset="-122"/>
              </a:rPr>
              <a:t>，打开它即可。</a:t>
            </a:r>
            <a:endParaRPr lang="zh-CN" altLang="zh-CN" sz="2000" noProof="1">
              <a:solidFill>
                <a:schemeClr val="accent1"/>
              </a:solidFill>
              <a:latin typeface="微软雅黑" panose="020B0503020204020204" pitchFamily="34" charset="-122"/>
              <a:ea typeface="微软雅黑" panose="020B0503020204020204" pitchFamily="34" charset="-122"/>
            </a:endParaRPr>
          </a:p>
          <a:p>
            <a:pPr marL="0" indent="0">
              <a:buNone/>
            </a:pPr>
            <a:r>
              <a:rPr lang="zh-CN" altLang="en-US" sz="2000" noProof="1">
                <a:solidFill>
                  <a:schemeClr val="accent1"/>
                </a:solidFill>
                <a:latin typeface="微软雅黑" panose="020B0503020204020204" pitchFamily="34" charset="-122"/>
                <a:ea typeface="微软雅黑" panose="020B0503020204020204" pitchFamily="34" charset="-122"/>
              </a:rPr>
              <a:t>（</a:t>
            </a:r>
            <a:r>
              <a:rPr lang="zh-CN" altLang="zh-CN" sz="2000" noProof="1">
                <a:solidFill>
                  <a:schemeClr val="accent1"/>
                </a:solidFill>
                <a:latin typeface="微软雅黑" panose="020B0503020204020204" pitchFamily="34" charset="-122"/>
                <a:ea typeface="微软雅黑" panose="020B0503020204020204" pitchFamily="34" charset="-122"/>
              </a:rPr>
              <a:t>2</a:t>
            </a:r>
            <a:r>
              <a:rPr lang="zh-CN" altLang="en-US" sz="2000" noProof="1">
                <a:solidFill>
                  <a:schemeClr val="accent1"/>
                </a:solidFill>
                <a:latin typeface="微软雅黑" panose="020B0503020204020204" pitchFamily="34" charset="-122"/>
                <a:ea typeface="微软雅黑" panose="020B0503020204020204" pitchFamily="34" charset="-122"/>
              </a:rPr>
              <a:t>）单击“</a:t>
            </a:r>
            <a:r>
              <a:rPr lang="en-US" altLang="zh-CN" sz="2000" noProof="1">
                <a:solidFill>
                  <a:schemeClr val="accent1"/>
                </a:solidFill>
                <a:latin typeface="微软雅黑" panose="020B0503020204020204" pitchFamily="34" charset="-122"/>
                <a:ea typeface="微软雅黑" panose="020B0503020204020204" pitchFamily="34" charset="-122"/>
              </a:rPr>
              <a:t>Projects”</a:t>
            </a:r>
            <a:r>
              <a:rPr lang="zh-CN" altLang="en-US" sz="2000" noProof="1">
                <a:solidFill>
                  <a:schemeClr val="accent1"/>
                </a:solidFill>
                <a:latin typeface="微软雅黑" panose="020B0503020204020204" pitchFamily="34" charset="-122"/>
                <a:ea typeface="微软雅黑" panose="020B0503020204020204" pitchFamily="34" charset="-122"/>
              </a:rPr>
              <a:t>工作面板中“总图</a:t>
            </a:r>
            <a:r>
              <a:rPr lang="en-US" altLang="zh-CN" sz="2000" noProof="1">
                <a:solidFill>
                  <a:schemeClr val="accent1"/>
                </a:solidFill>
                <a:latin typeface="微软雅黑" panose="020B0503020204020204" pitchFamily="34" charset="-122"/>
                <a:ea typeface="微软雅黑" panose="020B0503020204020204" pitchFamily="34" charset="-122"/>
              </a:rPr>
              <a:t>.SchDoc”</a:t>
            </a:r>
            <a:r>
              <a:rPr lang="zh-CN" altLang="en-US" sz="2000" noProof="1">
                <a:solidFill>
                  <a:schemeClr val="accent1"/>
                </a:solidFill>
                <a:latin typeface="微软雅黑" panose="020B0503020204020204" pitchFamily="34" charset="-122"/>
                <a:ea typeface="微软雅黑" panose="020B0503020204020204" pitchFamily="34" charset="-122"/>
              </a:rPr>
              <a:t>文件的名称，在工作区打开该文件。注意：一定要打开该文件，并在打开该文件的窗口下，执行步骤（</a:t>
            </a:r>
            <a:r>
              <a:rPr lang="zh-CN" altLang="zh-CN" sz="2000" noProof="1">
                <a:solidFill>
                  <a:schemeClr val="accent1"/>
                </a:solidFill>
                <a:latin typeface="微软雅黑" panose="020B0503020204020204" pitchFamily="34" charset="-122"/>
                <a:ea typeface="微软雅黑" panose="020B0503020204020204" pitchFamily="34" charset="-122"/>
              </a:rPr>
              <a:t>3</a:t>
            </a:r>
            <a:r>
              <a:rPr lang="zh-CN" altLang="en-US" sz="2000" noProof="1">
                <a:solidFill>
                  <a:schemeClr val="accent1"/>
                </a:solidFill>
                <a:latin typeface="微软雅黑" panose="020B0503020204020204" pitchFamily="34" charset="-122"/>
                <a:ea typeface="微软雅黑" panose="020B0503020204020204" pitchFamily="34" charset="-122"/>
              </a:rPr>
              <a:t>）。</a:t>
            </a:r>
            <a:endParaRPr lang="zh-CN" altLang="zh-CN" sz="2000" noProof="1">
              <a:solidFill>
                <a:schemeClr val="accent1"/>
              </a:solidFill>
              <a:latin typeface="微软雅黑" panose="020B0503020204020204" pitchFamily="34" charset="-122"/>
              <a:ea typeface="微软雅黑" panose="020B0503020204020204" pitchFamily="34" charset="-122"/>
            </a:endParaRPr>
          </a:p>
          <a:p>
            <a:pPr marL="0" indent="0">
              <a:buNone/>
            </a:pPr>
            <a:r>
              <a:rPr lang="zh-CN" altLang="en-US" sz="2000" noProof="1">
                <a:solidFill>
                  <a:schemeClr val="accent1"/>
                </a:solidFill>
                <a:latin typeface="微软雅黑" panose="020B0503020204020204" pitchFamily="34" charset="-122"/>
                <a:ea typeface="微软雅黑" panose="020B0503020204020204" pitchFamily="34" charset="-122"/>
              </a:rPr>
              <a:t>（</a:t>
            </a:r>
            <a:r>
              <a:rPr lang="zh-CN" altLang="zh-CN" sz="2000" noProof="1">
                <a:solidFill>
                  <a:schemeClr val="accent1"/>
                </a:solidFill>
                <a:latin typeface="微软雅黑" panose="020B0503020204020204" pitchFamily="34" charset="-122"/>
                <a:ea typeface="微软雅黑" panose="020B0503020204020204" pitchFamily="34" charset="-122"/>
              </a:rPr>
              <a:t>3</a:t>
            </a:r>
            <a:r>
              <a:rPr lang="zh-CN" altLang="en-US" sz="2000" noProof="1">
                <a:solidFill>
                  <a:schemeClr val="accent1"/>
                </a:solidFill>
                <a:latin typeface="微软雅黑" panose="020B0503020204020204" pitchFamily="34" charset="-122"/>
                <a:ea typeface="微软雅黑" panose="020B0503020204020204" pitchFamily="34" charset="-122"/>
              </a:rPr>
              <a:t>）在主菜单中选择“</a:t>
            </a:r>
            <a:r>
              <a:rPr lang="en-US" altLang="zh-CN" sz="2000" noProof="1">
                <a:solidFill>
                  <a:schemeClr val="accent1"/>
                </a:solidFill>
                <a:latin typeface="微软雅黑" panose="020B0503020204020204" pitchFamily="34" charset="-122"/>
                <a:ea typeface="微软雅黑" panose="020B0503020204020204" pitchFamily="34" charset="-122"/>
              </a:rPr>
              <a:t>Design”→“Creat Sheet Symbol From Sheet or HDL”</a:t>
            </a:r>
            <a:r>
              <a:rPr lang="zh-CN" altLang="en-US" sz="2000" noProof="1">
                <a:solidFill>
                  <a:schemeClr val="accent1"/>
                </a:solidFill>
                <a:latin typeface="微软雅黑" panose="020B0503020204020204" pitchFamily="34" charset="-122"/>
                <a:ea typeface="微软雅黑" panose="020B0503020204020204" pitchFamily="34" charset="-122"/>
              </a:rPr>
              <a:t>命令，打开如</a:t>
            </a:r>
            <a:r>
              <a:rPr lang="zh-CN" altLang="en-US" sz="2000" noProof="1" smtClean="0">
                <a:solidFill>
                  <a:schemeClr val="accent1"/>
                </a:solidFill>
                <a:latin typeface="微软雅黑" panose="020B0503020204020204" pitchFamily="34" charset="-122"/>
                <a:ea typeface="微软雅黑" panose="020B0503020204020204" pitchFamily="34" charset="-122"/>
              </a:rPr>
              <a:t>图</a:t>
            </a:r>
            <a:r>
              <a:rPr lang="en-US" altLang="zh-CN" sz="2000" noProof="1" smtClean="0">
                <a:solidFill>
                  <a:schemeClr val="accent1"/>
                </a:solidFill>
                <a:latin typeface="微软雅黑" panose="020B0503020204020204" pitchFamily="34" charset="-122"/>
                <a:ea typeface="微软雅黑" panose="020B0503020204020204" pitchFamily="34" charset="-122"/>
              </a:rPr>
              <a:t>3-33</a:t>
            </a:r>
            <a:r>
              <a:rPr lang="zh-CN" altLang="en-US" sz="2000" noProof="1" smtClean="0">
                <a:solidFill>
                  <a:schemeClr val="accent1"/>
                </a:solidFill>
                <a:latin typeface="微软雅黑" panose="020B0503020204020204" pitchFamily="34" charset="-122"/>
                <a:ea typeface="微软雅黑" panose="020B0503020204020204" pitchFamily="34" charset="-122"/>
              </a:rPr>
              <a:t>所</a:t>
            </a:r>
            <a:r>
              <a:rPr lang="zh-CN" altLang="en-US" sz="2000" noProof="1">
                <a:solidFill>
                  <a:schemeClr val="accent1"/>
                </a:solidFill>
                <a:latin typeface="微软雅黑" panose="020B0503020204020204" pitchFamily="34" charset="-122"/>
                <a:ea typeface="微软雅黑" panose="020B0503020204020204" pitchFamily="34" charset="-122"/>
              </a:rPr>
              <a:t>示的“</a:t>
            </a:r>
            <a:r>
              <a:rPr lang="en-US" altLang="zh-CN" sz="2000" noProof="1">
                <a:solidFill>
                  <a:schemeClr val="accent1"/>
                </a:solidFill>
                <a:latin typeface="微软雅黑" panose="020B0503020204020204" pitchFamily="34" charset="-122"/>
                <a:ea typeface="微软雅黑" panose="020B0503020204020204" pitchFamily="34" charset="-122"/>
              </a:rPr>
              <a:t>Choose Document to Place”</a:t>
            </a:r>
            <a:r>
              <a:rPr lang="zh-CN" altLang="en-US" sz="2000" noProof="1">
                <a:solidFill>
                  <a:schemeClr val="accent1"/>
                </a:solidFill>
                <a:latin typeface="微软雅黑" panose="020B0503020204020204" pitchFamily="34" charset="-122"/>
                <a:ea typeface="微软雅黑" panose="020B0503020204020204" pitchFamily="34" charset="-122"/>
              </a:rPr>
              <a:t>对话框。</a:t>
            </a:r>
            <a:endParaRPr lang="zh-CN" altLang="zh-CN" sz="2000" noProof="1">
              <a:solidFill>
                <a:schemeClr val="accent1"/>
              </a:solidFill>
              <a:latin typeface="微软雅黑" panose="020B0503020204020204" pitchFamily="34" charset="-122"/>
              <a:ea typeface="微软雅黑" panose="020B0503020204020204" pitchFamily="34" charset="-122"/>
            </a:endParaRPr>
          </a:p>
        </p:txBody>
      </p:sp>
      <p:sp>
        <p:nvSpPr>
          <p:cNvPr id="20483" name="Text Box 5"/>
          <p:cNvSpPr txBox="1">
            <a:spLocks noChangeArrowheads="1"/>
          </p:cNvSpPr>
          <p:nvPr/>
        </p:nvSpPr>
        <p:spPr bwMode="auto">
          <a:xfrm>
            <a:off x="3186255" y="5947170"/>
            <a:ext cx="64491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3-33 “Choose </a:t>
            </a:r>
            <a:r>
              <a:rPr kumimoji="0" lang="en-US" altLang="zh-CN" sz="2000" b="1" dirty="0">
                <a:solidFill>
                  <a:schemeClr val="accent1"/>
                </a:solidFill>
                <a:latin typeface="微软雅黑" panose="020B0503020204020204" pitchFamily="34" charset="-122"/>
                <a:ea typeface="微软雅黑" panose="020B0503020204020204" pitchFamily="34" charset="-122"/>
              </a:rPr>
              <a:t>Document to Place”</a:t>
            </a:r>
            <a:r>
              <a:rPr kumimoji="0" lang="zh-CN" altLang="en-US" sz="2000" b="1" dirty="0">
                <a:solidFill>
                  <a:schemeClr val="accent1"/>
                </a:solidFill>
                <a:latin typeface="微软雅黑" panose="020B0503020204020204" pitchFamily="34" charset="-122"/>
                <a:ea typeface="微软雅黑" panose="020B0503020204020204" pitchFamily="34" charset="-122"/>
              </a:rPr>
              <a:t>对话框</a:t>
            </a:r>
          </a:p>
        </p:txBody>
      </p:sp>
      <p:pic>
        <p:nvPicPr>
          <p:cNvPr id="2" name="图片 1"/>
          <p:cNvPicPr>
            <a:picLocks noChangeAspect="1"/>
          </p:cNvPicPr>
          <p:nvPr/>
        </p:nvPicPr>
        <p:blipFill>
          <a:blip r:embed="rId2"/>
          <a:stretch>
            <a:fillRect/>
          </a:stretch>
        </p:blipFill>
        <p:spPr>
          <a:xfrm>
            <a:off x="2858815" y="3752426"/>
            <a:ext cx="7104059" cy="1769104"/>
          </a:xfrm>
          <a:prstGeom prst="rect">
            <a:avLst/>
          </a:prstGeom>
        </p:spPr>
      </p:pic>
    </p:spTree>
    <p:extLst>
      <p:ext uri="{BB962C8B-B14F-4D97-AF65-F5344CB8AC3E}">
        <p14:creationId xmlns:p14="http://schemas.microsoft.com/office/powerpoint/2010/main" val="41276190"/>
      </p:ext>
    </p:extLst>
  </p:cSld>
  <p:clrMapOvr>
    <a:masterClrMapping/>
  </p:clrMapOvr>
  <p:transition spd="slow" advTm="0">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type="body" idx="4294967295"/>
          </p:nvPr>
        </p:nvSpPr>
        <p:spPr>
          <a:xfrm>
            <a:off x="1562671" y="919049"/>
            <a:ext cx="9217024" cy="2016125"/>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zh-CN"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zh-CN" altLang="zh-CN" sz="2400" noProof="1">
                <a:solidFill>
                  <a:schemeClr val="accent1"/>
                </a:solidFill>
                <a:latin typeface="微软雅黑" panose="020B0503020204020204" pitchFamily="34" charset="-122"/>
                <a:ea typeface="微软雅黑" panose="020B0503020204020204" pitchFamily="34" charset="-122"/>
              </a:rPr>
              <a:t> </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Choose Document to Place”</a:t>
            </a:r>
            <a:r>
              <a:rPr lang="zh-CN" altLang="en-US" sz="2400" noProof="1">
                <a:solidFill>
                  <a:schemeClr val="accent1"/>
                </a:solidFill>
                <a:latin typeface="微软雅黑" panose="020B0503020204020204" pitchFamily="34" charset="-122"/>
                <a:ea typeface="微软雅黑" panose="020B0503020204020204" pitchFamily="34" charset="-122"/>
              </a:rPr>
              <a:t>对话框中选择</a:t>
            </a:r>
            <a:r>
              <a:rPr lang="zh-CN" altLang="en-US" sz="2400" noProof="1" smtClean="0">
                <a:solidFill>
                  <a:schemeClr val="accent1"/>
                </a:solidFill>
                <a:latin typeface="微软雅黑" panose="020B0503020204020204" pitchFamily="34" charset="-122"/>
                <a:ea typeface="微软雅黑" panose="020B0503020204020204" pitchFamily="34" charset="-122"/>
              </a:rPr>
              <a:t>“显示</a:t>
            </a:r>
            <a:r>
              <a:rPr lang="en-US" altLang="zh-CN" sz="2400" noProof="1" smtClean="0">
                <a:solidFill>
                  <a:schemeClr val="accent1"/>
                </a:solidFill>
                <a:latin typeface="微软雅黑" panose="020B0503020204020204" pitchFamily="34" charset="-122"/>
                <a:ea typeface="微软雅黑" panose="020B0503020204020204" pitchFamily="34" charset="-122"/>
              </a:rPr>
              <a:t>.SchDoc</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文件，单击“</a:t>
            </a:r>
            <a:r>
              <a:rPr lang="en-US" altLang="zh-CN" sz="2400" noProof="1">
                <a:solidFill>
                  <a:schemeClr val="accent1"/>
                </a:solidFill>
                <a:latin typeface="微软雅黑" panose="020B0503020204020204" pitchFamily="34" charset="-122"/>
                <a:ea typeface="微软雅黑" panose="020B0503020204020204" pitchFamily="34" charset="-122"/>
              </a:rPr>
              <a:t>OK”</a:t>
            </a:r>
            <a:r>
              <a:rPr lang="zh-CN" altLang="en-US" sz="2400" noProof="1">
                <a:solidFill>
                  <a:schemeClr val="accent1"/>
                </a:solidFill>
                <a:latin typeface="微软雅黑" panose="020B0503020204020204" pitchFamily="34" charset="-122"/>
                <a:ea typeface="微软雅黑" panose="020B0503020204020204" pitchFamily="34" charset="-122"/>
              </a:rPr>
              <a:t>按钮，回到“总图</a:t>
            </a:r>
            <a:r>
              <a:rPr lang="en-US" altLang="zh-CN" sz="2400" noProof="1">
                <a:solidFill>
                  <a:schemeClr val="accent1"/>
                </a:solidFill>
                <a:latin typeface="微软雅黑" panose="020B0503020204020204" pitchFamily="34" charset="-122"/>
                <a:ea typeface="微软雅黑" panose="020B0503020204020204" pitchFamily="34" charset="-122"/>
              </a:rPr>
              <a:t>.SchDoc”</a:t>
            </a:r>
            <a:r>
              <a:rPr lang="zh-CN" altLang="en-US" sz="2400" noProof="1">
                <a:solidFill>
                  <a:schemeClr val="accent1"/>
                </a:solidFill>
                <a:latin typeface="微软雅黑" panose="020B0503020204020204" pitchFamily="34" charset="-122"/>
                <a:ea typeface="微软雅黑" panose="020B0503020204020204" pitchFamily="34" charset="-122"/>
              </a:rPr>
              <a:t>窗口中，鼠标处“悬浮”着一个方块图，如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3-34</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示，在适当的位置，按鼠标左键，把方块图放置好（如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3-35</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sp>
        <p:nvSpPr>
          <p:cNvPr id="21506" name="Text Box 6"/>
          <p:cNvSpPr txBox="1">
            <a:spLocks noChangeArrowheads="1"/>
          </p:cNvSpPr>
          <p:nvPr/>
        </p:nvSpPr>
        <p:spPr bwMode="auto">
          <a:xfrm>
            <a:off x="2194610" y="5946564"/>
            <a:ext cx="81378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3-34</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鼠标</a:t>
            </a:r>
            <a:r>
              <a:rPr kumimoji="0" lang="zh-CN" altLang="en-US" sz="2000" b="1" dirty="0">
                <a:solidFill>
                  <a:schemeClr val="accent1"/>
                </a:solidFill>
                <a:latin typeface="微软雅黑" panose="020B0503020204020204" pitchFamily="34" charset="-122"/>
                <a:ea typeface="微软雅黑" panose="020B0503020204020204" pitchFamily="34" charset="-122"/>
              </a:rPr>
              <a:t>处“悬浮”的方块图符号    </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   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3-35  </a:t>
            </a:r>
            <a:r>
              <a:rPr kumimoji="0" lang="zh-CN" altLang="en-US" sz="2000" b="1" dirty="0">
                <a:solidFill>
                  <a:schemeClr val="accent1"/>
                </a:solidFill>
                <a:latin typeface="微软雅黑" panose="020B0503020204020204" pitchFamily="34" charset="-122"/>
                <a:ea typeface="微软雅黑" panose="020B0503020204020204" pitchFamily="34" charset="-122"/>
              </a:rPr>
              <a:t>放置好的方块图符号</a:t>
            </a:r>
          </a:p>
        </p:txBody>
      </p:sp>
      <p:pic>
        <p:nvPicPr>
          <p:cNvPr id="4" name="图片 3"/>
          <p:cNvPicPr>
            <a:picLocks noChangeAspect="1"/>
          </p:cNvPicPr>
          <p:nvPr/>
        </p:nvPicPr>
        <p:blipFill>
          <a:blip r:embed="rId2"/>
          <a:stretch>
            <a:fillRect/>
          </a:stretch>
        </p:blipFill>
        <p:spPr>
          <a:xfrm>
            <a:off x="2230343" y="3429794"/>
            <a:ext cx="3522882" cy="1754367"/>
          </a:xfrm>
          <a:prstGeom prst="rect">
            <a:avLst/>
          </a:prstGeom>
        </p:spPr>
      </p:pic>
      <p:pic>
        <p:nvPicPr>
          <p:cNvPr id="5" name="图片 4"/>
          <p:cNvPicPr>
            <a:picLocks noChangeAspect="1"/>
          </p:cNvPicPr>
          <p:nvPr/>
        </p:nvPicPr>
        <p:blipFill>
          <a:blip r:embed="rId3"/>
          <a:stretch>
            <a:fillRect/>
          </a:stretch>
        </p:blipFill>
        <p:spPr>
          <a:xfrm>
            <a:off x="6337244" y="3071338"/>
            <a:ext cx="4450784" cy="2112823"/>
          </a:xfrm>
          <a:prstGeom prst="rect">
            <a:avLst/>
          </a:prstGeom>
        </p:spPr>
      </p:pic>
    </p:spTree>
    <p:extLst>
      <p:ext uri="{BB962C8B-B14F-4D97-AF65-F5344CB8AC3E}">
        <p14:creationId xmlns:p14="http://schemas.microsoft.com/office/powerpoint/2010/main" val="346791577"/>
      </p:ext>
    </p:extLst>
  </p:cSld>
  <p:clrMapOvr>
    <a:masterClrMapping/>
  </p:clrMapOvr>
  <p:transition spd="slow" advTm="0">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4294967295"/>
          </p:nvPr>
        </p:nvSpPr>
        <p:spPr>
          <a:xfrm>
            <a:off x="1593130" y="1117678"/>
            <a:ext cx="9865096" cy="431800"/>
          </a:xfrm>
          <a:prstGeom prst="rect">
            <a:avLst/>
          </a:prstGeom>
        </p:spPr>
        <p:txBody>
          <a:bodyPr/>
          <a:lstStyle/>
          <a:p>
            <a:pPr marL="0" indent="0" eaLnBrk="1" hangingPunct="1">
              <a:lnSpc>
                <a:spcPct val="90000"/>
              </a:lnSpc>
              <a:buNone/>
            </a:pPr>
            <a:r>
              <a:rPr lang="en-US" altLang="zh-CN" sz="2400" noProof="1" smtClean="0">
                <a:solidFill>
                  <a:schemeClr val="accent1"/>
                </a:solidFill>
                <a:latin typeface="微软雅黑" panose="020B0503020204020204" pitchFamily="34" charset="-122"/>
                <a:ea typeface="微软雅黑" panose="020B0503020204020204" pitchFamily="34" charset="-122"/>
              </a:rPr>
              <a:t>(5)</a:t>
            </a:r>
            <a:r>
              <a:rPr lang="zh-CN" altLang="en-US" sz="2400" noProof="1" smtClean="0">
                <a:solidFill>
                  <a:schemeClr val="accent1"/>
                </a:solidFill>
                <a:latin typeface="微软雅黑" panose="020B0503020204020204" pitchFamily="34" charset="-122"/>
                <a:ea typeface="微软雅黑" panose="020B0503020204020204" pitchFamily="34" charset="-122"/>
              </a:rPr>
              <a:t>完成</a:t>
            </a:r>
            <a:r>
              <a:rPr lang="zh-CN" altLang="en-US" sz="2400" noProof="1">
                <a:solidFill>
                  <a:schemeClr val="accent1"/>
                </a:solidFill>
                <a:latin typeface="微软雅黑" panose="020B0503020204020204" pitchFamily="34" charset="-122"/>
                <a:ea typeface="微软雅黑" panose="020B0503020204020204" pitchFamily="34" charset="-122"/>
              </a:rPr>
              <a:t>子图</a:t>
            </a:r>
            <a:r>
              <a:rPr lang="zh-CN"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、子图</a:t>
            </a:r>
            <a:r>
              <a:rPr lang="zh-CN"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、子图</a:t>
            </a:r>
            <a:r>
              <a:rPr lang="zh-CN"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的方块图，如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3=36</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sp>
        <p:nvSpPr>
          <p:cNvPr id="22531" name="Text Box 5"/>
          <p:cNvSpPr txBox="1">
            <a:spLocks noChangeArrowheads="1"/>
          </p:cNvSpPr>
          <p:nvPr/>
        </p:nvSpPr>
        <p:spPr bwMode="auto">
          <a:xfrm>
            <a:off x="5019055" y="5553293"/>
            <a:ext cx="2808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3-36 </a:t>
            </a:r>
            <a:r>
              <a:rPr kumimoji="0" lang="zh-CN" altLang="en-US" sz="2000" b="1" dirty="0">
                <a:solidFill>
                  <a:schemeClr val="accent1"/>
                </a:solidFill>
                <a:latin typeface="微软雅黑" panose="020B0503020204020204" pitchFamily="34" charset="-122"/>
                <a:ea typeface="微软雅黑" panose="020B0503020204020204" pitchFamily="34" charset="-122"/>
              </a:rPr>
              <a:t>上层</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方块图</a:t>
            </a:r>
            <a:endParaRPr kumimoji="0" lang="zh-CN" altLang="en-US" sz="2000" b="1"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2498775" y="1917626"/>
            <a:ext cx="8053806" cy="2899370"/>
          </a:xfrm>
          <a:prstGeom prst="rect">
            <a:avLst/>
          </a:prstGeom>
        </p:spPr>
      </p:pic>
    </p:spTree>
    <p:extLst>
      <p:ext uri="{BB962C8B-B14F-4D97-AF65-F5344CB8AC3E}">
        <p14:creationId xmlns:p14="http://schemas.microsoft.com/office/powerpoint/2010/main" val="393579570"/>
      </p:ext>
    </p:extLst>
  </p:cSld>
  <p:clrMapOvr>
    <a:masterClrMapping/>
  </p:clrMapOvr>
  <p:transition spd="slow" advTm="0">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3650903" y="1773610"/>
            <a:ext cx="7388500" cy="4851752"/>
          </a:xfrm>
          <a:prstGeom prst="rect">
            <a:avLst/>
          </a:prstGeom>
        </p:spPr>
      </p:pic>
      <p:sp>
        <p:nvSpPr>
          <p:cNvPr id="23553" name="Rectangle 3"/>
          <p:cNvSpPr>
            <a:spLocks noGrp="1" noChangeArrowheads="1"/>
          </p:cNvSpPr>
          <p:nvPr>
            <p:ph type="body" idx="4294967295"/>
          </p:nvPr>
        </p:nvSpPr>
        <p:spPr>
          <a:xfrm>
            <a:off x="1490663" y="981522"/>
            <a:ext cx="10297144" cy="1511300"/>
          </a:xfrm>
          <a:prstGeom prst="rect">
            <a:avLst/>
          </a:prstGeom>
        </p:spPr>
        <p:txBody>
          <a:bodyPr/>
          <a:lstStyle/>
          <a:p>
            <a:pPr marL="0" indent="0">
              <a:buNone/>
            </a:pPr>
            <a:r>
              <a:rPr lang="en-US" altLang="zh-CN" sz="2400" noProof="1" smtClean="0">
                <a:solidFill>
                  <a:schemeClr val="accent1"/>
                </a:solidFill>
                <a:latin typeface="微软雅黑" panose="020B0503020204020204" pitchFamily="34" charset="-122"/>
                <a:ea typeface="微软雅黑" panose="020B0503020204020204" pitchFamily="34" charset="-122"/>
              </a:rPr>
              <a:t>(6)</a:t>
            </a:r>
            <a:r>
              <a:rPr lang="zh-CN" altLang="en-US" sz="2400" noProof="1" smtClean="0">
                <a:solidFill>
                  <a:schemeClr val="accent1"/>
                </a:solidFill>
                <a:latin typeface="微软雅黑" panose="020B0503020204020204" pitchFamily="34" charset="-122"/>
                <a:ea typeface="微软雅黑" panose="020B0503020204020204" pitchFamily="34" charset="-122"/>
              </a:rPr>
              <a:t>参照</a:t>
            </a:r>
            <a:r>
              <a:rPr lang="zh-CN" altLang="en-US" sz="2400" noProof="1">
                <a:solidFill>
                  <a:schemeClr val="accent1"/>
                </a:solidFill>
                <a:latin typeface="微软雅黑" panose="020B0503020204020204" pitchFamily="34" charset="-122"/>
                <a:ea typeface="微软雅黑" panose="020B0503020204020204" pitchFamily="34" charset="-122"/>
              </a:rPr>
              <a:t>步骤</a:t>
            </a:r>
            <a:r>
              <a:rPr lang="en-US"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smtClean="0">
                <a:solidFill>
                  <a:schemeClr val="accent1"/>
                </a:solidFill>
                <a:latin typeface="微软雅黑" panose="020B0503020204020204" pitchFamily="34" charset="-122"/>
                <a:ea typeface="微软雅黑" panose="020B0503020204020204" pitchFamily="34" charset="-122"/>
              </a:rPr>
              <a:t>2</a:t>
            </a: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smtClean="0">
                <a:solidFill>
                  <a:schemeClr val="accent1"/>
                </a:solidFill>
                <a:latin typeface="微软雅黑" panose="020B0503020204020204" pitchFamily="34" charset="-122"/>
                <a:ea typeface="微软雅黑" panose="020B0503020204020204" pitchFamily="34" charset="-122"/>
              </a:rPr>
              <a:t>3</a:t>
            </a:r>
            <a:r>
              <a:rPr lang="zh-CN" altLang="en-US" sz="2400" noProof="1" smtClean="0">
                <a:solidFill>
                  <a:schemeClr val="accent1"/>
                </a:solidFill>
                <a:latin typeface="微软雅黑" panose="020B0503020204020204" pitchFamily="34" charset="-122"/>
                <a:ea typeface="微软雅黑" panose="020B0503020204020204" pitchFamily="34" charset="-122"/>
              </a:rPr>
              <a:t>采用与子图</a:t>
            </a:r>
            <a:r>
              <a:rPr lang="en-US" altLang="zh-CN" sz="2400" noProof="1" smtClean="0">
                <a:solidFill>
                  <a:schemeClr val="accent1"/>
                </a:solidFill>
                <a:latin typeface="微软雅黑" panose="020B0503020204020204" pitchFamily="34" charset="-122"/>
                <a:ea typeface="微软雅黑" panose="020B0503020204020204" pitchFamily="34" charset="-122"/>
              </a:rPr>
              <a:t>3</a:t>
            </a:r>
            <a:r>
              <a:rPr lang="zh-CN" altLang="en-US" sz="2400" noProof="1" smtClean="0">
                <a:solidFill>
                  <a:schemeClr val="accent1"/>
                </a:solidFill>
                <a:latin typeface="微软雅黑" panose="020B0503020204020204" pitchFamily="34" charset="-122"/>
                <a:ea typeface="微软雅黑" panose="020B0503020204020204" pitchFamily="34" charset="-122"/>
              </a:rPr>
              <a:t>同样的方法绘制子图</a:t>
            </a:r>
            <a:r>
              <a:rPr lang="en-US" altLang="zh-CN" sz="2400" noProof="1" smtClean="0">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响铃</a:t>
            </a:r>
            <a:r>
              <a:rPr lang="zh-CN" altLang="en-US" sz="2400" noProof="1" smtClean="0">
                <a:solidFill>
                  <a:schemeClr val="accent1"/>
                </a:solidFill>
                <a:latin typeface="微软雅黑" panose="020B0503020204020204" pitchFamily="34" charset="-122"/>
                <a:ea typeface="微软雅黑" panose="020B0503020204020204" pitchFamily="34" charset="-122"/>
              </a:rPr>
              <a:t>模块电路图，子图</a:t>
            </a:r>
            <a:r>
              <a:rPr lang="en-US"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响铃模块电路图如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3-37</a:t>
            </a:r>
            <a:r>
              <a:rPr lang="zh-CN" altLang="en-US" sz="2400" noProof="1" smtClean="0">
                <a:solidFill>
                  <a:schemeClr val="accent1"/>
                </a:solidFill>
                <a:latin typeface="微软雅黑" panose="020B0503020204020204" pitchFamily="34" charset="-122"/>
                <a:ea typeface="微软雅黑" panose="020B0503020204020204" pitchFamily="34" charset="-122"/>
              </a:rPr>
              <a:t>所示，接着生成对应的方块图。</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sp>
        <p:nvSpPr>
          <p:cNvPr id="23554" name="Text Box 5"/>
          <p:cNvSpPr txBox="1">
            <a:spLocks noChangeArrowheads="1"/>
          </p:cNvSpPr>
          <p:nvPr/>
        </p:nvSpPr>
        <p:spPr bwMode="auto">
          <a:xfrm>
            <a:off x="5883151" y="6148922"/>
            <a:ext cx="38172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3-37</a:t>
            </a:r>
            <a:r>
              <a:rPr lang="zh-CN" altLang="en-US" sz="2000" b="1" noProof="1" smtClean="0">
                <a:solidFill>
                  <a:schemeClr val="accent1"/>
                </a:solidFill>
                <a:latin typeface="微软雅黑" panose="020B0503020204020204" pitchFamily="34" charset="-122"/>
                <a:ea typeface="微软雅黑" panose="020B0503020204020204" pitchFamily="34" charset="-122"/>
              </a:rPr>
              <a:t>响铃</a:t>
            </a:r>
            <a:r>
              <a:rPr lang="zh-CN" altLang="en-US" sz="2000" b="1" noProof="1">
                <a:solidFill>
                  <a:schemeClr val="accent1"/>
                </a:solidFill>
                <a:latin typeface="微软雅黑" panose="020B0503020204020204" pitchFamily="34" charset="-122"/>
                <a:ea typeface="微软雅黑" panose="020B0503020204020204" pitchFamily="34" charset="-122"/>
              </a:rPr>
              <a:t>模块电路图</a:t>
            </a:r>
            <a:endParaRPr kumimoji="0" lang="zh-CN" altLang="en-US" sz="20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7609829"/>
      </p:ext>
    </p:extLst>
  </p:cSld>
  <p:clrMapOvr>
    <a:masterClrMapping/>
  </p:clrMapOvr>
  <p:transition spd="slow" advTm="0">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type="body" idx="4294967295"/>
          </p:nvPr>
        </p:nvSpPr>
        <p:spPr>
          <a:xfrm>
            <a:off x="1557630" y="914076"/>
            <a:ext cx="9652877" cy="1723630"/>
          </a:xfrm>
          <a:prstGeom prst="rect">
            <a:avLst/>
          </a:prstGeom>
        </p:spPr>
        <p:txBody>
          <a:bodyPr/>
          <a:lstStyle/>
          <a:p>
            <a:pPr marL="0" indent="0">
              <a:buNone/>
            </a:pPr>
            <a:r>
              <a:rPr lang="en-US" altLang="zh-CN" sz="2800" b="1" noProof="1">
                <a:solidFill>
                  <a:schemeClr val="accent1"/>
                </a:solidFill>
                <a:latin typeface="微软雅黑" panose="020B0503020204020204" pitchFamily="34" charset="-122"/>
                <a:ea typeface="微软雅黑" panose="020B0503020204020204" pitchFamily="34" charset="-122"/>
              </a:rPr>
              <a:t>3.</a:t>
            </a:r>
            <a:r>
              <a:rPr lang="zh-CN" altLang="en-US" sz="2800" b="1" noProof="1">
                <a:solidFill>
                  <a:schemeClr val="accent1"/>
                </a:solidFill>
                <a:latin typeface="微软雅黑" panose="020B0503020204020204" pitchFamily="34" charset="-122"/>
                <a:ea typeface="微软雅黑" panose="020B0503020204020204" pitchFamily="34" charset="-122"/>
              </a:rPr>
              <a:t>连</a:t>
            </a:r>
            <a:r>
              <a:rPr lang="zh-CN" altLang="en-US" sz="2800" b="1" noProof="1" smtClean="0">
                <a:solidFill>
                  <a:schemeClr val="accent1"/>
                </a:solidFill>
                <a:latin typeface="微软雅黑" panose="020B0503020204020204" pitchFamily="34" charset="-122"/>
                <a:ea typeface="微软雅黑" panose="020B0503020204020204" pitchFamily="34" charset="-122"/>
              </a:rPr>
              <a:t>线</a:t>
            </a:r>
            <a:endParaRPr lang="en-US" altLang="zh-CN" sz="2800" b="1" noProof="1" smtClean="0">
              <a:solidFill>
                <a:schemeClr val="accent1"/>
              </a:solidFill>
              <a:latin typeface="微软雅黑" panose="020B0503020204020204" pitchFamily="34" charset="-122"/>
              <a:ea typeface="微软雅黑" panose="020B0503020204020204" pitchFamily="34" charset="-122"/>
            </a:endParaRPr>
          </a:p>
          <a:p>
            <a:pPr marL="0" indent="0">
              <a:buNone/>
            </a:pPr>
            <a:r>
              <a:rPr lang="zh-CN" altLang="en-US" sz="2400" noProof="1" smtClean="0">
                <a:solidFill>
                  <a:schemeClr val="accent1"/>
                </a:solidFill>
                <a:latin typeface="微软雅黑" panose="020B0503020204020204" pitchFamily="34" charset="-122"/>
                <a:ea typeface="微软雅黑" panose="020B0503020204020204" pitchFamily="34" charset="-122"/>
              </a:rPr>
              <a:t>在</a:t>
            </a:r>
            <a:r>
              <a:rPr lang="zh-CN" altLang="en-US" sz="2400" noProof="1">
                <a:solidFill>
                  <a:schemeClr val="accent1"/>
                </a:solidFill>
                <a:latin typeface="微软雅黑" panose="020B0503020204020204" pitchFamily="34" charset="-122"/>
                <a:ea typeface="微软雅黑" panose="020B0503020204020204" pitchFamily="34" charset="-122"/>
              </a:rPr>
              <a:t>主电路图</a:t>
            </a:r>
            <a:r>
              <a:rPr lang="zh-CN" altLang="zh-CN"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smtClean="0">
                <a:solidFill>
                  <a:schemeClr val="accent1"/>
                </a:solidFill>
                <a:latin typeface="微软雅黑" panose="020B0503020204020204" pitchFamily="34" charset="-122"/>
                <a:ea typeface="微软雅黑" panose="020B0503020204020204" pitchFamily="34" charset="-122"/>
              </a:rPr>
              <a:t>总图</a:t>
            </a:r>
            <a:r>
              <a:rPr lang="en-US" altLang="zh-CN" sz="2400" noProof="1" smtClean="0">
                <a:solidFill>
                  <a:schemeClr val="accent1"/>
                </a:solidFill>
                <a:latin typeface="微软雅黑" panose="020B0503020204020204" pitchFamily="34" charset="-122"/>
                <a:ea typeface="微软雅黑" panose="020B0503020204020204" pitchFamily="34" charset="-122"/>
              </a:rPr>
              <a:t>.SchDoc)</a:t>
            </a:r>
            <a:r>
              <a:rPr lang="zh-CN" altLang="en-US" sz="2400" noProof="1" smtClean="0">
                <a:solidFill>
                  <a:schemeClr val="accent1"/>
                </a:solidFill>
                <a:latin typeface="微软雅黑" panose="020B0503020204020204" pitchFamily="34" charset="-122"/>
                <a:ea typeface="微软雅黑" panose="020B0503020204020204" pitchFamily="34" charset="-122"/>
              </a:rPr>
              <a:t>内连线，在连线过程中，可以用鼠标移动方块图内的端口（端口可以在方块图的上下左右四个边上移动），也可改变方块图的大小，完成后的主电路图</a:t>
            </a:r>
            <a:r>
              <a:rPr lang="zh-CN" altLang="zh-CN"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smtClean="0">
                <a:solidFill>
                  <a:schemeClr val="accent1"/>
                </a:solidFill>
                <a:latin typeface="微软雅黑" panose="020B0503020204020204" pitchFamily="34" charset="-122"/>
                <a:ea typeface="微软雅黑" panose="020B0503020204020204" pitchFamily="34" charset="-122"/>
              </a:rPr>
              <a:t>总图</a:t>
            </a:r>
            <a:r>
              <a:rPr lang="en-US" altLang="zh-CN" sz="2400" noProof="1" smtClean="0">
                <a:solidFill>
                  <a:schemeClr val="accent1"/>
                </a:solidFill>
                <a:latin typeface="微软雅黑" panose="020B0503020204020204" pitchFamily="34" charset="-122"/>
                <a:ea typeface="微软雅黑" panose="020B0503020204020204" pitchFamily="34" charset="-122"/>
              </a:rPr>
              <a:t>.SchDoc)</a:t>
            </a:r>
            <a:r>
              <a:rPr lang="zh-CN" altLang="en-US" sz="2400" noProof="1" smtClean="0">
                <a:solidFill>
                  <a:schemeClr val="accent1"/>
                </a:solidFill>
                <a:latin typeface="微软雅黑" panose="020B0503020204020204" pitchFamily="34" charset="-122"/>
                <a:ea typeface="微软雅黑" panose="020B0503020204020204" pitchFamily="34" charset="-122"/>
              </a:rPr>
              <a:t>如图</a:t>
            </a:r>
            <a:r>
              <a:rPr lang="en-US" altLang="zh-CN" sz="2400" noProof="1" smtClean="0">
                <a:solidFill>
                  <a:schemeClr val="accent1"/>
                </a:solidFill>
                <a:latin typeface="微软雅黑" panose="020B0503020204020204" pitchFamily="34" charset="-122"/>
                <a:ea typeface="微软雅黑" panose="020B0503020204020204" pitchFamily="34" charset="-122"/>
              </a:rPr>
              <a:t>3-38</a:t>
            </a:r>
            <a:r>
              <a:rPr lang="zh-CN" altLang="en-US" sz="2400" noProof="1" smtClean="0">
                <a:solidFill>
                  <a:schemeClr val="accent1"/>
                </a:solidFill>
                <a:latin typeface="微软雅黑" panose="020B0503020204020204" pitchFamily="34" charset="-122"/>
                <a:ea typeface="微软雅黑" panose="020B0503020204020204" pitchFamily="34" charset="-122"/>
              </a:rPr>
              <a:t>所示。</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sp>
        <p:nvSpPr>
          <p:cNvPr id="23554" name="Text Box 5"/>
          <p:cNvSpPr txBox="1">
            <a:spLocks noChangeArrowheads="1"/>
          </p:cNvSpPr>
          <p:nvPr/>
        </p:nvSpPr>
        <p:spPr bwMode="auto">
          <a:xfrm>
            <a:off x="4875039" y="6094090"/>
            <a:ext cx="38172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3-38 </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绘制</a:t>
            </a:r>
            <a:r>
              <a:rPr kumimoji="0" lang="zh-CN" altLang="en-US" sz="2000" b="1" dirty="0">
                <a:solidFill>
                  <a:schemeClr val="accent1"/>
                </a:solidFill>
                <a:latin typeface="微软雅黑" panose="020B0503020204020204" pitchFamily="34" charset="-122"/>
                <a:ea typeface="微软雅黑" panose="020B0503020204020204" pitchFamily="34" charset="-122"/>
              </a:rPr>
              <a:t>完成的上层方块图</a:t>
            </a:r>
          </a:p>
        </p:txBody>
      </p:sp>
      <p:pic>
        <p:nvPicPr>
          <p:cNvPr id="3" name="图片 2"/>
          <p:cNvPicPr>
            <a:picLocks noChangeAspect="1"/>
          </p:cNvPicPr>
          <p:nvPr/>
        </p:nvPicPr>
        <p:blipFill>
          <a:blip r:embed="rId2"/>
          <a:stretch>
            <a:fillRect/>
          </a:stretch>
        </p:blipFill>
        <p:spPr>
          <a:xfrm>
            <a:off x="1994719" y="2637706"/>
            <a:ext cx="9220829" cy="3384376"/>
          </a:xfrm>
          <a:prstGeom prst="rect">
            <a:avLst/>
          </a:prstGeom>
        </p:spPr>
      </p:pic>
    </p:spTree>
    <p:extLst>
      <p:ext uri="{BB962C8B-B14F-4D97-AF65-F5344CB8AC3E}">
        <p14:creationId xmlns:p14="http://schemas.microsoft.com/office/powerpoint/2010/main" val="3028630119"/>
      </p:ext>
    </p:extLst>
  </p:cSld>
  <p:clrMapOvr>
    <a:masterClrMapping/>
  </p:clrMapOvr>
  <p:transition spd="slow" advTm="0">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type="body" idx="4294967295"/>
          </p:nvPr>
        </p:nvSpPr>
        <p:spPr>
          <a:xfrm>
            <a:off x="1562671" y="387899"/>
            <a:ext cx="10009112" cy="3457575"/>
          </a:xfrm>
          <a:prstGeom prst="rect">
            <a:avLst/>
          </a:prstGeom>
        </p:spPr>
        <p:txBody>
          <a:bodyPr/>
          <a:lstStyle/>
          <a:p>
            <a:pPr marL="0" indent="0">
              <a:lnSpc>
                <a:spcPct val="150000"/>
              </a:lnSpc>
              <a:buNone/>
            </a:pPr>
            <a:r>
              <a:rPr lang="en-US" altLang="zh-CN" sz="2800" b="1" noProof="1" smtClean="0">
                <a:solidFill>
                  <a:schemeClr val="accent1"/>
                </a:solidFill>
                <a:latin typeface="微软雅黑" panose="020B0503020204020204" pitchFamily="34" charset="-122"/>
                <a:ea typeface="微软雅黑" panose="020B0503020204020204" pitchFamily="34" charset="-122"/>
              </a:rPr>
              <a:t>4</a:t>
            </a:r>
            <a:r>
              <a:rPr lang="zh-CN" altLang="en-US" sz="2800" b="1" noProof="1">
                <a:solidFill>
                  <a:schemeClr val="accent1"/>
                </a:solidFill>
                <a:latin typeface="微软雅黑" panose="020B0503020204020204" pitchFamily="34" charset="-122"/>
                <a:ea typeface="微软雅黑" panose="020B0503020204020204" pitchFamily="34" charset="-122"/>
              </a:rPr>
              <a:t>．检查是否</a:t>
            </a:r>
            <a:r>
              <a:rPr lang="zh-CN" altLang="en-US" sz="2800" b="1" noProof="1" smtClean="0">
                <a:solidFill>
                  <a:schemeClr val="accent1"/>
                </a:solidFill>
                <a:latin typeface="微软雅黑" panose="020B0503020204020204" pitchFamily="34" charset="-122"/>
                <a:ea typeface="微软雅黑" panose="020B0503020204020204" pitchFamily="34" charset="-122"/>
              </a:rPr>
              <a:t>同步</a:t>
            </a:r>
            <a:endParaRPr lang="en-US" altLang="zh-CN" sz="2800" b="1" noProof="1"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检查</a:t>
            </a:r>
            <a:r>
              <a:rPr lang="zh-CN" altLang="en-US" sz="2400" noProof="1">
                <a:solidFill>
                  <a:schemeClr val="accent1"/>
                </a:solidFill>
                <a:latin typeface="微软雅黑" panose="020B0503020204020204" pitchFamily="34" charset="-122"/>
                <a:ea typeface="微软雅黑" panose="020B0503020204020204" pitchFamily="34" charset="-122"/>
              </a:rPr>
              <a:t>是否同步，也就是方块图入口与端口之间是否匹配，选择菜单“</a:t>
            </a:r>
            <a:r>
              <a:rPr lang="en-US" altLang="zh-CN" sz="2400" noProof="1">
                <a:solidFill>
                  <a:schemeClr val="accent1"/>
                </a:solidFill>
                <a:latin typeface="微软雅黑" panose="020B0503020204020204" pitchFamily="34" charset="-122"/>
                <a:ea typeface="微软雅黑" panose="020B0503020204020204" pitchFamily="34" charset="-122"/>
              </a:rPr>
              <a:t>Design”→“Synchronize Sheet Entries and Ports”</a:t>
            </a:r>
            <a:r>
              <a:rPr lang="zh-CN" altLang="en-US" sz="2400" noProof="1">
                <a:solidFill>
                  <a:schemeClr val="accent1"/>
                </a:solidFill>
                <a:latin typeface="微软雅黑" panose="020B0503020204020204" pitchFamily="34" charset="-122"/>
                <a:ea typeface="微软雅黑" panose="020B0503020204020204" pitchFamily="34" charset="-122"/>
              </a:rPr>
              <a:t>命令，如果方块图入口与端口之间匹配，则显示对话框“</a:t>
            </a:r>
            <a:r>
              <a:rPr lang="en-US" altLang="zh-CN" sz="2400" noProof="1">
                <a:solidFill>
                  <a:schemeClr val="accent1"/>
                </a:solidFill>
                <a:latin typeface="微软雅黑" panose="020B0503020204020204" pitchFamily="34" charset="-122"/>
                <a:ea typeface="微软雅黑" panose="020B0503020204020204" pitchFamily="34" charset="-122"/>
              </a:rPr>
              <a:t>Synchronize Ports to Sheet Entries In </a:t>
            </a:r>
            <a:r>
              <a:rPr lang="zh-CN" altLang="en-US" sz="2400" noProof="1" smtClean="0">
                <a:solidFill>
                  <a:schemeClr val="accent1"/>
                </a:solidFill>
                <a:latin typeface="微软雅黑" panose="020B0503020204020204" pitchFamily="34" charset="-122"/>
                <a:ea typeface="微软雅黑" panose="020B0503020204020204" pitchFamily="34" charset="-122"/>
              </a:rPr>
              <a:t>数码抢答器电路</a:t>
            </a:r>
            <a:r>
              <a:rPr lang="en-US" altLang="zh-CN" sz="2400" noProof="1" smtClean="0">
                <a:solidFill>
                  <a:schemeClr val="accent1"/>
                </a:solidFill>
                <a:latin typeface="微软雅黑" panose="020B0503020204020204" pitchFamily="34" charset="-122"/>
                <a:ea typeface="微软雅黑" panose="020B0503020204020204" pitchFamily="34" charset="-122"/>
              </a:rPr>
              <a:t>.PrjPCB</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，告知“</a:t>
            </a:r>
            <a:r>
              <a:rPr lang="en-US" altLang="zh-CN" sz="2400" noProof="1">
                <a:solidFill>
                  <a:schemeClr val="accent1"/>
                </a:solidFill>
                <a:latin typeface="微软雅黑" panose="020B0503020204020204" pitchFamily="34" charset="-122"/>
                <a:ea typeface="微软雅黑" panose="020B0503020204020204" pitchFamily="34" charset="-122"/>
              </a:rPr>
              <a:t>All Sheet symbols are matched”</a:t>
            </a:r>
            <a:r>
              <a:rPr lang="zh-CN" altLang="en-US" sz="2400" noProof="1">
                <a:solidFill>
                  <a:schemeClr val="accent1"/>
                </a:solidFill>
                <a:latin typeface="微软雅黑" panose="020B0503020204020204" pitchFamily="34" charset="-122"/>
                <a:ea typeface="微软雅黑" panose="020B0503020204020204" pitchFamily="34" charset="-122"/>
              </a:rPr>
              <a:t>，如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3-39</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sp>
        <p:nvSpPr>
          <p:cNvPr id="24579" name="Text Box 5"/>
          <p:cNvSpPr txBox="1">
            <a:spLocks noChangeArrowheads="1"/>
          </p:cNvSpPr>
          <p:nvPr/>
        </p:nvSpPr>
        <p:spPr bwMode="auto">
          <a:xfrm>
            <a:off x="4226967" y="6174461"/>
            <a:ext cx="5400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algn="ctr">
              <a:spcBef>
                <a:spcPct val="50000"/>
              </a:spcBef>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3-39 </a:t>
            </a:r>
            <a:r>
              <a:rPr kumimoji="0" lang="zh-CN" altLang="en-US" sz="2000" b="1" dirty="0">
                <a:solidFill>
                  <a:schemeClr val="accent1"/>
                </a:solidFill>
                <a:latin typeface="微软雅黑" panose="020B0503020204020204" pitchFamily="34" charset="-122"/>
                <a:ea typeface="微软雅黑" panose="020B0503020204020204" pitchFamily="34" charset="-122"/>
              </a:rPr>
              <a:t>显示方块图入口与端口之间匹配</a:t>
            </a:r>
          </a:p>
        </p:txBody>
      </p:sp>
      <p:pic>
        <p:nvPicPr>
          <p:cNvPr id="2" name="图片 1"/>
          <p:cNvPicPr>
            <a:picLocks noChangeAspect="1"/>
          </p:cNvPicPr>
          <p:nvPr/>
        </p:nvPicPr>
        <p:blipFill>
          <a:blip r:embed="rId2"/>
          <a:stretch>
            <a:fillRect/>
          </a:stretch>
        </p:blipFill>
        <p:spPr>
          <a:xfrm>
            <a:off x="2528063" y="3871571"/>
            <a:ext cx="8078327" cy="2276793"/>
          </a:xfrm>
          <a:prstGeom prst="rect">
            <a:avLst/>
          </a:prstGeom>
        </p:spPr>
      </p:pic>
    </p:spTree>
    <p:extLst>
      <p:ext uri="{BB962C8B-B14F-4D97-AF65-F5344CB8AC3E}">
        <p14:creationId xmlns:p14="http://schemas.microsoft.com/office/powerpoint/2010/main" val="496783110"/>
      </p:ext>
    </p:extLst>
  </p:cSld>
  <p:clrMapOvr>
    <a:masterClrMapping/>
  </p:clrMapOvr>
  <p:transition spd="slow" advTm="0">
    <p:wip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type="body" idx="4294967295"/>
          </p:nvPr>
        </p:nvSpPr>
        <p:spPr>
          <a:xfrm>
            <a:off x="1562671" y="1197546"/>
            <a:ext cx="9865096" cy="4826000"/>
          </a:xfrm>
          <a:prstGeom prst="rect">
            <a:avLst/>
          </a:prstGeom>
        </p:spPr>
        <p:txBody>
          <a:bodyPr/>
          <a:lstStyle/>
          <a:p>
            <a:pPr marL="0" indent="0">
              <a:lnSpc>
                <a:spcPct val="12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选择</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File”→“Save All”</a:t>
            </a:r>
            <a:r>
              <a:rPr lang="zh-CN" altLang="en-US" sz="2400" noProof="1">
                <a:solidFill>
                  <a:schemeClr val="accent1"/>
                </a:solidFill>
                <a:latin typeface="微软雅黑" panose="020B0503020204020204" pitchFamily="34" charset="-122"/>
                <a:ea typeface="微软雅黑" panose="020B0503020204020204" pitchFamily="34" charset="-122"/>
              </a:rPr>
              <a:t>命令，保存项目中的所有文件</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0">
              <a:lnSpc>
                <a:spcPct val="120000"/>
              </a:lnSpc>
              <a:buNone/>
            </a:pPr>
            <a:r>
              <a:rPr lang="en-US" altLang="zh-CN" sz="2800" b="1" noProof="1">
                <a:solidFill>
                  <a:schemeClr val="accent1"/>
                </a:solidFill>
                <a:latin typeface="微软雅黑" panose="020B0503020204020204" pitchFamily="34" charset="-122"/>
                <a:ea typeface="微软雅黑" panose="020B0503020204020204" pitchFamily="34" charset="-122"/>
              </a:rPr>
              <a:t>5.</a:t>
            </a:r>
            <a:r>
              <a:rPr lang="zh-CN" altLang="en-US" sz="2800" b="1" noProof="1">
                <a:solidFill>
                  <a:schemeClr val="accent1"/>
                </a:solidFill>
                <a:latin typeface="微软雅黑" panose="020B0503020204020204" pitchFamily="34" charset="-122"/>
                <a:ea typeface="微软雅黑" panose="020B0503020204020204" pitchFamily="34" charset="-122"/>
              </a:rPr>
              <a:t>编译原理图</a:t>
            </a:r>
          </a:p>
          <a:p>
            <a:pPr marL="0" indent="0">
              <a:lnSpc>
                <a:spcPct val="120000"/>
              </a:lnSpc>
              <a:buNone/>
            </a:pPr>
            <a:r>
              <a:rPr lang="zh-CN" altLang="en-US" sz="2400" noProof="1">
                <a:solidFill>
                  <a:schemeClr val="accent1"/>
                </a:solidFill>
                <a:latin typeface="微软雅黑" panose="020B0503020204020204" pitchFamily="34" charset="-122"/>
                <a:ea typeface="微软雅黑" panose="020B0503020204020204" pitchFamily="34" charset="-122"/>
              </a:rPr>
              <a:t>执行“</a:t>
            </a:r>
            <a:r>
              <a:rPr lang="en-US" altLang="zh-CN" sz="2400" noProof="1">
                <a:solidFill>
                  <a:schemeClr val="accent1"/>
                </a:solidFill>
                <a:latin typeface="微软雅黑" panose="020B0503020204020204" pitchFamily="34" charset="-122"/>
                <a:ea typeface="微软雅黑" panose="020B0503020204020204" pitchFamily="34" charset="-122"/>
              </a:rPr>
              <a:t>Project” → “Compile PCB Project </a:t>
            </a:r>
            <a:r>
              <a:rPr lang="zh-CN" altLang="en-US" sz="2400" noProof="1">
                <a:solidFill>
                  <a:schemeClr val="accent1"/>
                </a:solidFill>
                <a:latin typeface="微软雅黑" panose="020B0503020204020204" pitchFamily="34" charset="-122"/>
                <a:ea typeface="微软雅黑" panose="020B0503020204020204" pitchFamily="34" charset="-122"/>
              </a:rPr>
              <a:t>数码抢答器电路</a:t>
            </a:r>
            <a:r>
              <a:rPr lang="en-US" altLang="zh-CN" sz="2400" noProof="1">
                <a:solidFill>
                  <a:schemeClr val="accent1"/>
                </a:solidFill>
                <a:latin typeface="微软雅黑" panose="020B0503020204020204" pitchFamily="34" charset="-122"/>
                <a:ea typeface="微软雅黑" panose="020B0503020204020204" pitchFamily="34" charset="-122"/>
              </a:rPr>
              <a:t>.PrjPcb”</a:t>
            </a:r>
            <a:r>
              <a:rPr lang="zh-CN" altLang="en-US" sz="2400" noProof="1">
                <a:solidFill>
                  <a:schemeClr val="accent1"/>
                </a:solidFill>
                <a:latin typeface="微软雅黑" panose="020B0503020204020204" pitchFamily="34" charset="-122"/>
                <a:ea typeface="微软雅黑" panose="020B0503020204020204" pitchFamily="34" charset="-122"/>
              </a:rPr>
              <a:t>命令，查看 “</a:t>
            </a:r>
            <a:r>
              <a:rPr lang="en-US" altLang="zh-CN" sz="2400" noProof="1">
                <a:solidFill>
                  <a:schemeClr val="accent1"/>
                </a:solidFill>
                <a:latin typeface="微软雅黑" panose="020B0503020204020204" pitchFamily="34" charset="-122"/>
                <a:ea typeface="微软雅黑" panose="020B0503020204020204" pitchFamily="34" charset="-122"/>
              </a:rPr>
              <a:t>Messages”</a:t>
            </a:r>
            <a:r>
              <a:rPr lang="zh-CN" altLang="en-US" sz="2400" noProof="1">
                <a:solidFill>
                  <a:schemeClr val="accent1"/>
                </a:solidFill>
                <a:latin typeface="微软雅黑" panose="020B0503020204020204" pitchFamily="34" charset="-122"/>
                <a:ea typeface="微软雅黑" panose="020B0503020204020204" pitchFamily="34" charset="-122"/>
              </a:rPr>
              <a:t>面板，根据提示修改</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3718111"/>
      </p:ext>
    </p:extLst>
  </p:cSld>
  <p:clrMapOvr>
    <a:masterClrMapping/>
  </p:clrMapOvr>
  <p:transition spd="slow" advTm="0">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type="body" idx="4294967295"/>
          </p:nvPr>
        </p:nvSpPr>
        <p:spPr>
          <a:xfrm>
            <a:off x="1490663" y="1125538"/>
            <a:ext cx="9865096" cy="4826000"/>
          </a:xfrm>
          <a:prstGeom prst="rect">
            <a:avLst/>
          </a:prstGeom>
        </p:spPr>
        <p:txBody>
          <a:bodyPr/>
          <a:lstStyle/>
          <a:p>
            <a:pPr marL="0" indent="712788">
              <a:lnSpc>
                <a:spcPct val="120000"/>
              </a:lnSpc>
              <a:buNone/>
            </a:pPr>
            <a:r>
              <a:rPr lang="zh-CN" altLang="en-US" sz="2800" b="1" noProof="1" smtClean="0">
                <a:solidFill>
                  <a:schemeClr val="accent1"/>
                </a:solidFill>
                <a:latin typeface="微软雅黑" panose="020B0503020204020204" pitchFamily="34" charset="-122"/>
                <a:ea typeface="微软雅黑" panose="020B0503020204020204" pitchFamily="34" charset="-122"/>
              </a:rPr>
              <a:t>至此</a:t>
            </a:r>
            <a:r>
              <a:rPr lang="zh-CN" altLang="en-US" sz="2800" b="1" noProof="1">
                <a:solidFill>
                  <a:schemeClr val="accent1"/>
                </a:solidFill>
                <a:latin typeface="微软雅黑" panose="020B0503020204020204" pitchFamily="34" charset="-122"/>
                <a:ea typeface="微软雅黑" panose="020B0503020204020204" pitchFamily="34" charset="-122"/>
              </a:rPr>
              <a:t>，采用自上而下、自下而上的层次设计方法</a:t>
            </a:r>
            <a:r>
              <a:rPr lang="zh-CN" altLang="en-US" sz="2800" b="1" noProof="1" smtClean="0">
                <a:solidFill>
                  <a:schemeClr val="accent1"/>
                </a:solidFill>
                <a:latin typeface="微软雅黑" panose="020B0503020204020204" pitchFamily="34" charset="-122"/>
                <a:ea typeface="微软雅黑" panose="020B0503020204020204" pitchFamily="34" charset="-122"/>
              </a:rPr>
              <a:t>设计数码</a:t>
            </a:r>
            <a:r>
              <a:rPr lang="zh-CN" altLang="en-US" sz="2800" b="1" noProof="1">
                <a:solidFill>
                  <a:schemeClr val="accent1"/>
                </a:solidFill>
                <a:latin typeface="微软雅黑" panose="020B0503020204020204" pitchFamily="34" charset="-122"/>
                <a:ea typeface="微软雅黑" panose="020B0503020204020204" pitchFamily="34" charset="-122"/>
              </a:rPr>
              <a:t>抢答器电路过程结束。</a:t>
            </a:r>
            <a:r>
              <a:rPr lang="zh-CN" altLang="en-US" sz="2800" b="1" noProof="1" smtClean="0">
                <a:solidFill>
                  <a:schemeClr val="accent1"/>
                </a:solidFill>
                <a:latin typeface="微软雅黑" panose="020B0503020204020204" pitchFamily="34" charset="-122"/>
                <a:ea typeface="微软雅黑" panose="020B0503020204020204" pitchFamily="34" charset="-122"/>
              </a:rPr>
              <a:t>图</a:t>
            </a:r>
            <a:r>
              <a:rPr lang="zh-CN" altLang="zh-CN" sz="2800" b="1" noProof="1" smtClean="0">
                <a:solidFill>
                  <a:schemeClr val="accent1"/>
                </a:solidFill>
                <a:latin typeface="微软雅黑" panose="020B0503020204020204" pitchFamily="34" charset="-122"/>
                <a:ea typeface="微软雅黑" panose="020B0503020204020204" pitchFamily="34" charset="-122"/>
              </a:rPr>
              <a:t>1</a:t>
            </a:r>
            <a:r>
              <a:rPr lang="zh-CN" altLang="en-US" sz="2800" b="1" noProof="1">
                <a:solidFill>
                  <a:schemeClr val="accent1"/>
                </a:solidFill>
                <a:latin typeface="微软雅黑" panose="020B0503020204020204" pitchFamily="34" charset="-122"/>
                <a:ea typeface="微软雅黑" panose="020B0503020204020204" pitchFamily="34" charset="-122"/>
              </a:rPr>
              <a:t>所示的电路原理图，可以用</a:t>
            </a:r>
            <a:r>
              <a:rPr lang="zh-CN" altLang="en-US" sz="2800" b="1" noProof="1" smtClean="0">
                <a:solidFill>
                  <a:schemeClr val="accent1"/>
                </a:solidFill>
                <a:latin typeface="微软雅黑" panose="020B0503020204020204" pitchFamily="34" charset="-122"/>
                <a:ea typeface="微软雅黑" panose="020B0503020204020204" pitchFamily="34" charset="-122"/>
              </a:rPr>
              <a:t>图</a:t>
            </a:r>
            <a:r>
              <a:rPr lang="en-US" altLang="zh-CN" sz="2800" b="1" noProof="1" smtClean="0">
                <a:solidFill>
                  <a:schemeClr val="accent1"/>
                </a:solidFill>
                <a:latin typeface="微软雅黑" panose="020B0503020204020204" pitchFamily="34" charset="-122"/>
                <a:ea typeface="微软雅黑" panose="020B0503020204020204" pitchFamily="34" charset="-122"/>
              </a:rPr>
              <a:t>23</a:t>
            </a:r>
            <a:r>
              <a:rPr lang="zh-CN" altLang="en-US" sz="2800" b="1" noProof="1" smtClean="0">
                <a:solidFill>
                  <a:schemeClr val="accent1"/>
                </a:solidFill>
                <a:latin typeface="微软雅黑" panose="020B0503020204020204" pitchFamily="34" charset="-122"/>
                <a:ea typeface="微软雅黑" panose="020B0503020204020204" pitchFamily="34" charset="-122"/>
              </a:rPr>
              <a:t>所</a:t>
            </a:r>
            <a:r>
              <a:rPr lang="zh-CN" altLang="en-US" sz="2800" b="1" noProof="1">
                <a:solidFill>
                  <a:schemeClr val="accent1"/>
                </a:solidFill>
                <a:latin typeface="微软雅黑" panose="020B0503020204020204" pitchFamily="34" charset="-122"/>
                <a:ea typeface="微软雅黑" panose="020B0503020204020204" pitchFamily="34" charset="-122"/>
              </a:rPr>
              <a:t>示的层次原理图代替</a:t>
            </a:r>
            <a:r>
              <a:rPr lang="zh-CN" altLang="en-US" sz="2800" b="1" noProof="1" smtClean="0">
                <a:solidFill>
                  <a:schemeClr val="accent1"/>
                </a:solidFill>
                <a:latin typeface="微软雅黑" panose="020B0503020204020204" pitchFamily="34" charset="-122"/>
                <a:ea typeface="微软雅黑" panose="020B0503020204020204" pitchFamily="34" charset="-122"/>
              </a:rPr>
              <a:t>，</a:t>
            </a:r>
            <a:r>
              <a:rPr lang="en-US" altLang="zh-CN" sz="2800" b="1" noProof="1" smtClean="0">
                <a:solidFill>
                  <a:schemeClr val="accent1"/>
                </a:solidFill>
                <a:latin typeface="微软雅黑" panose="020B0503020204020204" pitchFamily="34" charset="-122"/>
                <a:ea typeface="微软雅黑" panose="020B0503020204020204" pitchFamily="34" charset="-122"/>
              </a:rPr>
              <a:t>4</a:t>
            </a:r>
            <a:r>
              <a:rPr lang="zh-CN" altLang="en-US" sz="2800" b="1" noProof="1" smtClean="0">
                <a:solidFill>
                  <a:schemeClr val="accent1"/>
                </a:solidFill>
                <a:latin typeface="微软雅黑" panose="020B0503020204020204" pitchFamily="34" charset="-122"/>
                <a:ea typeface="微软雅黑" panose="020B0503020204020204" pitchFamily="34" charset="-122"/>
              </a:rPr>
              <a:t>个</a:t>
            </a:r>
            <a:r>
              <a:rPr lang="zh-CN" altLang="en-US" sz="2800" b="1" noProof="1">
                <a:solidFill>
                  <a:schemeClr val="accent1"/>
                </a:solidFill>
                <a:latin typeface="微软雅黑" panose="020B0503020204020204" pitchFamily="34" charset="-122"/>
                <a:ea typeface="微软雅黑" panose="020B0503020204020204" pitchFamily="34" charset="-122"/>
              </a:rPr>
              <a:t>方块图分别</a:t>
            </a:r>
            <a:r>
              <a:rPr lang="zh-CN" altLang="en-US" sz="2800" b="1" noProof="1" smtClean="0">
                <a:solidFill>
                  <a:schemeClr val="accent1"/>
                </a:solidFill>
                <a:latin typeface="微软雅黑" panose="020B0503020204020204" pitchFamily="34" charset="-122"/>
                <a:ea typeface="微软雅黑" panose="020B0503020204020204" pitchFamily="34" charset="-122"/>
              </a:rPr>
              <a:t>代表</a:t>
            </a:r>
            <a:r>
              <a:rPr lang="en-US" altLang="zh-CN" sz="2800" b="1" noProof="1" smtClean="0">
                <a:solidFill>
                  <a:schemeClr val="accent1"/>
                </a:solidFill>
                <a:latin typeface="微软雅黑" panose="020B0503020204020204" pitchFamily="34" charset="-122"/>
                <a:ea typeface="微软雅黑" panose="020B0503020204020204" pitchFamily="34" charset="-122"/>
              </a:rPr>
              <a:t>4</a:t>
            </a:r>
            <a:r>
              <a:rPr lang="zh-CN" altLang="en-US" sz="2800" b="1" noProof="1" smtClean="0">
                <a:solidFill>
                  <a:schemeClr val="accent1"/>
                </a:solidFill>
                <a:latin typeface="微软雅黑" panose="020B0503020204020204" pitchFamily="34" charset="-122"/>
                <a:ea typeface="微软雅黑" panose="020B0503020204020204" pitchFamily="34" charset="-122"/>
              </a:rPr>
              <a:t>个</a:t>
            </a:r>
            <a:r>
              <a:rPr lang="zh-CN" altLang="en-US" sz="2800" b="1" noProof="1">
                <a:solidFill>
                  <a:schemeClr val="accent1"/>
                </a:solidFill>
                <a:latin typeface="微软雅黑" panose="020B0503020204020204" pitchFamily="34" charset="-122"/>
                <a:ea typeface="微软雅黑" panose="020B0503020204020204" pitchFamily="34" charset="-122"/>
              </a:rPr>
              <a:t>子图，它们的数据要转移到一块电路板里，设计</a:t>
            </a:r>
            <a:r>
              <a:rPr lang="en-US" altLang="zh-CN" sz="2800" b="1" noProof="1">
                <a:solidFill>
                  <a:schemeClr val="accent1"/>
                </a:solidFill>
                <a:latin typeface="微软雅黑" panose="020B0503020204020204" pitchFamily="34" charset="-122"/>
                <a:ea typeface="微软雅黑" panose="020B0503020204020204" pitchFamily="34" charset="-122"/>
              </a:rPr>
              <a:t>PCB</a:t>
            </a:r>
            <a:r>
              <a:rPr lang="zh-CN" altLang="en-US" sz="2800" b="1" noProof="1">
                <a:solidFill>
                  <a:schemeClr val="accent1"/>
                </a:solidFill>
                <a:latin typeface="微软雅黑" panose="020B0503020204020204" pitchFamily="34" charset="-122"/>
                <a:ea typeface="微软雅黑" panose="020B0503020204020204" pitchFamily="34" charset="-122"/>
              </a:rPr>
              <a:t>板的过程与单张原理图差不多，唯一的区别是，编译原理图的时候，必须在顶层。</a:t>
            </a:r>
            <a:r>
              <a:rPr lang="zh-CN" altLang="en-US" sz="2800" b="1" dirty="0">
                <a:solidFill>
                  <a:schemeClr val="accent1"/>
                </a:solidFill>
                <a:latin typeface="微软雅黑" panose="020B0503020204020204" pitchFamily="34" charset="-122"/>
                <a:ea typeface="微软雅黑" panose="020B0503020204020204" pitchFamily="34" charset="-122"/>
              </a:rPr>
              <a:t> </a:t>
            </a:r>
          </a:p>
          <a:p>
            <a:pPr marL="0" indent="712788">
              <a:lnSpc>
                <a:spcPct val="120000"/>
              </a:lnSpc>
              <a:buNone/>
            </a:pPr>
            <a:r>
              <a:rPr lang="zh-CN" altLang="en-US" sz="2800" b="1" dirty="0">
                <a:solidFill>
                  <a:schemeClr val="accent1"/>
                </a:solidFill>
                <a:latin typeface="微软雅黑" panose="020B0503020204020204" pitchFamily="34" charset="-122"/>
                <a:ea typeface="微软雅黑" panose="020B0503020204020204" pitchFamily="34" charset="-122"/>
              </a:rPr>
              <a:t>注意在设计层次原理图的每张子电路图时，必须把每个元件的封装选择好，这样便于设计</a:t>
            </a:r>
            <a:r>
              <a:rPr lang="en-US" altLang="zh-CN" sz="2800" b="1" dirty="0">
                <a:solidFill>
                  <a:schemeClr val="accent1"/>
                </a:solidFill>
                <a:latin typeface="微软雅黑" panose="020B0503020204020204" pitchFamily="34" charset="-122"/>
                <a:ea typeface="微软雅黑" panose="020B0503020204020204" pitchFamily="34" charset="-122"/>
              </a:rPr>
              <a:t>PCB</a:t>
            </a:r>
            <a:r>
              <a:rPr lang="zh-CN" altLang="en-US" sz="2800" b="1" dirty="0">
                <a:solidFill>
                  <a:schemeClr val="accent1"/>
                </a:solidFill>
                <a:latin typeface="微软雅黑" panose="020B0503020204020204" pitchFamily="34" charset="-122"/>
                <a:ea typeface="微软雅黑" panose="020B0503020204020204" pitchFamily="34" charset="-122"/>
              </a:rPr>
              <a:t>板。</a:t>
            </a:r>
            <a:endParaRPr lang="zh-CN" altLang="zh-CN" sz="28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9142160"/>
      </p:ext>
    </p:extLst>
  </p:cSld>
  <p:clrMapOvr>
    <a:masterClrMapping/>
  </p:clrMapOvr>
  <p:transition spd="slow" advTm="0">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562671" y="1087692"/>
            <a:ext cx="9866791" cy="424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Clr>
                <a:srgbClr val="009999"/>
              </a:buClr>
              <a:buSzPct val="90000"/>
              <a:buNone/>
            </a:pPr>
            <a:r>
              <a:rPr kumimoji="0" lang="en-US" altLang="zh-CN" sz="2800" b="1" dirty="0" smtClean="0">
                <a:solidFill>
                  <a:schemeClr val="accent1"/>
                </a:solidFill>
                <a:latin typeface="微软雅黑" panose="020B0503020204020204" pitchFamily="34" charset="-122"/>
                <a:ea typeface="微软雅黑" panose="020B0503020204020204" pitchFamily="34" charset="-122"/>
              </a:rPr>
              <a:t>1.</a:t>
            </a:r>
            <a:r>
              <a:rPr kumimoji="0" lang="zh-CN" altLang="en-US" sz="2800" b="1" dirty="0" smtClean="0">
                <a:solidFill>
                  <a:schemeClr val="accent1"/>
                </a:solidFill>
                <a:latin typeface="微软雅黑" panose="020B0503020204020204" pitchFamily="34" charset="-122"/>
                <a:ea typeface="微软雅黑" panose="020B0503020204020204" pitchFamily="34" charset="-122"/>
              </a:rPr>
              <a:t>层次设计</a:t>
            </a:r>
            <a:endParaRPr kumimoji="0" lang="en-US" altLang="zh-CN" sz="2800" b="1" dirty="0" smtClean="0">
              <a:solidFill>
                <a:schemeClr val="accent1"/>
              </a:solidFill>
              <a:latin typeface="微软雅黑" panose="020B0503020204020204" pitchFamily="34" charset="-122"/>
              <a:ea typeface="微软雅黑" panose="020B0503020204020204" pitchFamily="34" charset="-122"/>
            </a:endParaRPr>
          </a:p>
          <a:p>
            <a:pPr>
              <a:lnSpc>
                <a:spcPct val="150000"/>
              </a:lnSpc>
              <a:spcBef>
                <a:spcPct val="50000"/>
              </a:spcBef>
              <a:buClr>
                <a:srgbClr val="009999"/>
              </a:buClr>
              <a:buSzPct val="90000"/>
              <a:buNone/>
            </a:pPr>
            <a:r>
              <a:rPr kumimoji="0" lang="zh-CN" altLang="en-US" sz="2400" dirty="0" smtClean="0">
                <a:solidFill>
                  <a:schemeClr val="accent1"/>
                </a:solidFill>
                <a:latin typeface="微软雅黑" panose="020B0503020204020204" pitchFamily="34" charset="-122"/>
                <a:ea typeface="微软雅黑" panose="020B0503020204020204" pitchFamily="34" charset="-122"/>
              </a:rPr>
              <a:t>对于</a:t>
            </a:r>
            <a:r>
              <a:rPr kumimoji="0" lang="zh-CN" altLang="en-US" sz="2400" dirty="0">
                <a:solidFill>
                  <a:schemeClr val="accent1"/>
                </a:solidFill>
                <a:latin typeface="微软雅黑" panose="020B0503020204020204" pitchFamily="34" charset="-122"/>
                <a:ea typeface="微软雅黑" panose="020B0503020204020204" pitchFamily="34" charset="-122"/>
              </a:rPr>
              <a:t>一个庞大和复杂的电子项目的设计系统，最好的设计方式是在设计时应尽量将其按功能分解成相对独立的模块进行设计，这样的设计方法会使电路描述的各个部分功能更加清晰。同时还可以将各独立部分分配给多个工程人员，让他们独立完成，这样可以大大缩短开发周期，提高模块电路的复用性和加快设计速度。采用这种方式后，对单个模块设计的修改可以不影响系统的整体设计，提高了系统的灵活性。</a:t>
            </a: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sz="3901" b="1" dirty="0" smtClean="0">
                <a:solidFill>
                  <a:schemeClr val="accent1"/>
                </a:solidFill>
                <a:latin typeface="微软雅黑" panose="020B0503020204020204" pitchFamily="34" charset="-122"/>
                <a:ea typeface="微软雅黑" panose="020B0503020204020204" pitchFamily="34" charset="-122"/>
              </a:rPr>
              <a:t>1.1</a:t>
            </a:r>
            <a:r>
              <a:rPr kumimoji="0" lang="zh-CN" altLang="en-US" sz="3901" b="1" dirty="0" smtClean="0">
                <a:solidFill>
                  <a:schemeClr val="accent1"/>
                </a:solidFill>
                <a:latin typeface="微软雅黑" panose="020B0503020204020204" pitchFamily="34" charset="-122"/>
                <a:ea typeface="微软雅黑" panose="020B0503020204020204" pitchFamily="34" charset="-122"/>
              </a:rPr>
              <a:t>层次电路设计</a:t>
            </a:r>
            <a:endParaRPr kumimoji="0" lang="zh-CN" altLang="en-US" sz="3901"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7760410"/>
      </p:ext>
    </p:extLst>
  </p:cSld>
  <p:clrMapOvr>
    <a:masterClrMapping/>
  </p:clrMapOvr>
  <p:transition spd="slow" advTm="0">
    <p:wip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562670" y="365125"/>
            <a:ext cx="8959279" cy="616397"/>
          </a:xfrm>
          <a:prstGeom prst="rect">
            <a:avLst/>
          </a:prstGeom>
        </p:spPr>
        <p:txBody>
          <a:bodyPr/>
          <a:lstStyle/>
          <a:p>
            <a:pPr algn="l" eaLnBrk="1" hangingPunct="1"/>
            <a:r>
              <a:rPr lang="en-US" altLang="zh-CN" sz="3201" b="1" dirty="0" smtClean="0">
                <a:solidFill>
                  <a:schemeClr val="accent1"/>
                </a:solidFill>
                <a:latin typeface="微软雅黑" panose="020B0503020204020204" pitchFamily="34" charset="-122"/>
                <a:ea typeface="微软雅黑" panose="020B0503020204020204" pitchFamily="34" charset="-122"/>
                <a:cs typeface="+mn-cs"/>
              </a:rPr>
              <a:t>1.4</a:t>
            </a:r>
            <a:r>
              <a:rPr lang="zh-CN" altLang="en-US" sz="3201" b="1" dirty="0" smtClean="0">
                <a:solidFill>
                  <a:schemeClr val="accent1"/>
                </a:solidFill>
                <a:latin typeface="微软雅黑" panose="020B0503020204020204" pitchFamily="34" charset="-122"/>
                <a:ea typeface="微软雅黑" panose="020B0503020204020204" pitchFamily="34" charset="-122"/>
                <a:cs typeface="+mn-cs"/>
              </a:rPr>
              <a:t>层次</a:t>
            </a:r>
            <a:r>
              <a:rPr lang="zh-CN" altLang="en-US" sz="3201" b="1" dirty="0">
                <a:solidFill>
                  <a:schemeClr val="accent1"/>
                </a:solidFill>
                <a:latin typeface="微软雅黑" panose="020B0503020204020204" pitchFamily="34" charset="-122"/>
                <a:ea typeface="微软雅黑" panose="020B0503020204020204" pitchFamily="34" charset="-122"/>
                <a:cs typeface="+mn-cs"/>
              </a:rPr>
              <a:t>原理图的切换</a:t>
            </a:r>
          </a:p>
        </p:txBody>
      </p:sp>
      <p:sp>
        <p:nvSpPr>
          <p:cNvPr id="40963" name="Rectangle 3"/>
          <p:cNvSpPr>
            <a:spLocks noGrp="1" noChangeArrowheads="1"/>
          </p:cNvSpPr>
          <p:nvPr>
            <p:ph type="body" idx="4294967295"/>
          </p:nvPr>
        </p:nvSpPr>
        <p:spPr>
          <a:xfrm>
            <a:off x="1418655" y="958013"/>
            <a:ext cx="10225136" cy="4352925"/>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）上层（方块图）→下层（子原理图</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zh-CN" altLang="en-US" sz="2400" dirty="0">
                <a:solidFill>
                  <a:schemeClr val="accent1"/>
                </a:solidFill>
                <a:latin typeface="微软雅黑" panose="020B0503020204020204" pitchFamily="34" charset="-122"/>
                <a:ea typeface="微软雅黑" panose="020B0503020204020204" pitchFamily="34" charset="-122"/>
              </a:rPr>
              <a:t>工具栏按层次切换工具按钮“      ”或在主菜单中选择“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Tools”→“Up</a:t>
            </a:r>
            <a:r>
              <a:rPr lang="en-US" altLang="zh-CN" sz="2400" dirty="0">
                <a:solidFill>
                  <a:schemeClr val="accent1"/>
                </a:solidFill>
                <a:latin typeface="微软雅黑" panose="020B0503020204020204" pitchFamily="34" charset="-122"/>
                <a:ea typeface="微软雅黑" panose="020B0503020204020204" pitchFamily="34" charset="-122"/>
              </a:rPr>
              <a:t>/Down Hierarchy”</a:t>
            </a:r>
            <a:r>
              <a:rPr lang="zh-CN" altLang="en-US" sz="2400" dirty="0">
                <a:solidFill>
                  <a:schemeClr val="accent1"/>
                </a:solidFill>
                <a:latin typeface="微软雅黑" panose="020B0503020204020204" pitchFamily="34" charset="-122"/>
                <a:ea typeface="微软雅黑" panose="020B0503020204020204" pitchFamily="34" charset="-122"/>
              </a:rPr>
              <a:t>，光标变成“十”字形，选中某一方块图，单击鼠标左键即可进入下一层原理图。</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）下层（子原理图）→上层（方块图</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zh-CN" altLang="en-US" sz="2400" dirty="0">
                <a:solidFill>
                  <a:schemeClr val="accent1"/>
                </a:solidFill>
                <a:latin typeface="微软雅黑" panose="020B0503020204020204" pitchFamily="34" charset="-122"/>
                <a:ea typeface="微软雅黑" panose="020B0503020204020204" pitchFamily="34" charset="-122"/>
              </a:rPr>
              <a:t>工具栏按层次切换工具按钮“       ”或在主菜单中选择“</a:t>
            </a:r>
            <a:r>
              <a:rPr lang="en-US" altLang="zh-CN" sz="2400" dirty="0">
                <a:solidFill>
                  <a:schemeClr val="accent1"/>
                </a:solidFill>
                <a:latin typeface="微软雅黑" panose="020B0503020204020204" pitchFamily="34" charset="-122"/>
                <a:ea typeface="微软雅黑" panose="020B0503020204020204" pitchFamily="34" charset="-122"/>
              </a:rPr>
              <a:t>Tools”→ “Up/Down Hierarchy”</a:t>
            </a:r>
            <a:r>
              <a:rPr lang="zh-CN" altLang="en-US" sz="2400" dirty="0">
                <a:solidFill>
                  <a:schemeClr val="accent1"/>
                </a:solidFill>
                <a:latin typeface="微软雅黑" panose="020B0503020204020204" pitchFamily="34" charset="-122"/>
                <a:ea typeface="微软雅黑" panose="020B0503020204020204" pitchFamily="34" charset="-122"/>
              </a:rPr>
              <a:t>，光标变成“十”字形，将光标移动到子电路图中的某一个连接端口并单击鼠标左键即可回到上层方块图。</a:t>
            </a:r>
          </a:p>
          <a:p>
            <a:pPr marL="0" indent="624013">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注意：一定要用鼠标左键单击原理图中的连接端口，否则回不到上一层图。</a:t>
            </a:r>
          </a:p>
        </p:txBody>
      </p:sp>
      <p:pic>
        <p:nvPicPr>
          <p:cNvPr id="409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1223" y="1785370"/>
            <a:ext cx="360446" cy="360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9595" y="4077866"/>
            <a:ext cx="358858" cy="35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6380491"/>
      </p:ext>
    </p:extLst>
  </p:cSld>
  <p:clrMapOvr>
    <a:masterClrMapping/>
  </p:clrMapOvr>
  <p:transition spd="slow" advTm="0">
    <p:wip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4639" y="1053530"/>
            <a:ext cx="10225136" cy="954107"/>
          </a:xfrm>
          <a:prstGeom prst="rect">
            <a:avLst/>
          </a:prstGeom>
        </p:spPr>
        <p:txBody>
          <a:bodyPr wrap="square">
            <a:spAutoFit/>
          </a:bodyPr>
          <a:lstStyle/>
          <a:p>
            <a:pPr lvl="0" indent="266700" defTabSz="914400" eaLnBrk="0" fontAlgn="base" hangingPunct="0">
              <a:spcBef>
                <a:spcPct val="0"/>
              </a:spcBef>
              <a:spcAft>
                <a:spcPct val="0"/>
              </a:spcAft>
            </a:pPr>
            <a:r>
              <a:rPr lang="zh-CN" altLang="en-US" sz="2800" dirty="0">
                <a:solidFill>
                  <a:schemeClr val="accent1"/>
                </a:solidFill>
                <a:latin typeface="微软雅黑" panose="020B0503020204020204" pitchFamily="34" charset="-122"/>
                <a:ea typeface="微软雅黑" panose="020B0503020204020204" pitchFamily="34" charset="-122"/>
              </a:rPr>
              <a:t>信号发生器电路如下</a:t>
            </a:r>
            <a:r>
              <a:rPr lang="zh-CN" altLang="en-US" sz="2800" dirty="0" smtClean="0">
                <a:solidFill>
                  <a:schemeClr val="accent1"/>
                </a:solidFill>
                <a:latin typeface="微软雅黑" panose="020B0503020204020204" pitchFamily="34" charset="-122"/>
                <a:ea typeface="微软雅黑" panose="020B0503020204020204" pitchFamily="34" charset="-122"/>
              </a:rPr>
              <a:t>图</a:t>
            </a:r>
            <a:r>
              <a:rPr lang="en-US" altLang="zh-CN" sz="2800" dirty="0" smtClean="0">
                <a:solidFill>
                  <a:schemeClr val="accent1"/>
                </a:solidFill>
                <a:latin typeface="微软雅黑" panose="020B0503020204020204" pitchFamily="34" charset="-122"/>
                <a:ea typeface="微软雅黑" panose="020B0503020204020204" pitchFamily="34" charset="-122"/>
              </a:rPr>
              <a:t>3-40</a:t>
            </a:r>
            <a:r>
              <a:rPr lang="zh-CN" altLang="en-US" sz="2800" dirty="0" smtClean="0">
                <a:solidFill>
                  <a:schemeClr val="accent1"/>
                </a:solidFill>
                <a:latin typeface="微软雅黑" panose="020B0503020204020204" pitchFamily="34" charset="-122"/>
                <a:ea typeface="微软雅黑" panose="020B0503020204020204" pitchFamily="34" charset="-122"/>
              </a:rPr>
              <a:t>所</a:t>
            </a:r>
            <a:r>
              <a:rPr lang="zh-CN" altLang="en-US" sz="2800" dirty="0">
                <a:solidFill>
                  <a:schemeClr val="accent1"/>
                </a:solidFill>
                <a:latin typeface="微软雅黑" panose="020B0503020204020204" pitchFamily="34" charset="-122"/>
                <a:ea typeface="微软雅黑" panose="020B0503020204020204" pitchFamily="34" charset="-122"/>
              </a:rPr>
              <a:t>示：改为层次原理图电路，其中方波形成电路为子图</a:t>
            </a:r>
            <a:r>
              <a:rPr lang="en-US" altLang="zh-CN" sz="2800" dirty="0">
                <a:solidFill>
                  <a:schemeClr val="accent1"/>
                </a:solidFill>
                <a:latin typeface="微软雅黑" panose="020B0503020204020204" pitchFamily="34" charset="-122"/>
                <a:ea typeface="微软雅黑" panose="020B0503020204020204" pitchFamily="34" charset="-122"/>
              </a:rPr>
              <a:t>1</a:t>
            </a:r>
            <a:r>
              <a:rPr lang="zh-CN" altLang="en-US" sz="2800" dirty="0">
                <a:solidFill>
                  <a:schemeClr val="accent1"/>
                </a:solidFill>
                <a:latin typeface="微软雅黑" panose="020B0503020204020204" pitchFamily="34" charset="-122"/>
                <a:ea typeface="微软雅黑" panose="020B0503020204020204" pitchFamily="34" charset="-122"/>
              </a:rPr>
              <a:t>，三角波形成电路为子图</a:t>
            </a:r>
            <a:r>
              <a:rPr lang="en-US" altLang="zh-CN" sz="2800" dirty="0">
                <a:solidFill>
                  <a:schemeClr val="accent1"/>
                </a:solidFill>
                <a:latin typeface="微软雅黑" panose="020B0503020204020204" pitchFamily="34" charset="-122"/>
                <a:ea typeface="微软雅黑" panose="020B0503020204020204" pitchFamily="34" charset="-122"/>
              </a:rPr>
              <a:t>2</a:t>
            </a:r>
            <a:r>
              <a:rPr lang="zh-CN" altLang="en-US" sz="2800" dirty="0" smtClean="0">
                <a:solidFill>
                  <a:schemeClr val="accent1"/>
                </a:solidFill>
                <a:latin typeface="微软雅黑" panose="020B0503020204020204" pitchFamily="34" charset="-122"/>
                <a:ea typeface="微软雅黑" panose="020B0503020204020204" pitchFamily="34" charset="-122"/>
              </a:rPr>
              <a:t>。</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9490" y="2004449"/>
            <a:ext cx="8707439" cy="434431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txBox="1">
            <a:spLocks noChangeArrowheads="1"/>
          </p:cNvSpPr>
          <p:nvPr/>
        </p:nvSpPr>
        <p:spPr>
          <a:xfrm>
            <a:off x="1490662" y="365125"/>
            <a:ext cx="9865097" cy="1325563"/>
          </a:xfrm>
          <a:prstGeom prst="rect">
            <a:avLst/>
          </a:prstGeom>
        </p:spPr>
        <p:txBody>
          <a:bodyPr/>
          <a:lstStyle>
            <a:lvl1pPr algn="ctr" defTabSz="1219627" rtl="0" eaLnBrk="1" latinLnBrk="0" hangingPunct="1">
              <a:spcBef>
                <a:spcPct val="0"/>
              </a:spcBef>
              <a:buNone/>
              <a:defRPr sz="5900" kern="1200">
                <a:solidFill>
                  <a:schemeClr val="tx1"/>
                </a:solidFill>
                <a:latin typeface="+mj-lt"/>
                <a:ea typeface="+mj-ea"/>
                <a:cs typeface="+mj-cs"/>
              </a:defRPr>
            </a:lvl1pPr>
          </a:lstStyle>
          <a:p>
            <a:pPr algn="l"/>
            <a:r>
              <a:rPr lang="zh-CN" altLang="en-US" sz="3200" b="1" dirty="0" smtClean="0">
                <a:solidFill>
                  <a:schemeClr val="accent1"/>
                </a:solidFill>
                <a:latin typeface="微软雅黑" pitchFamily="34" charset="-122"/>
                <a:ea typeface="微软雅黑" pitchFamily="34" charset="-122"/>
                <a:cs typeface="+mn-cs"/>
              </a:rPr>
              <a:t>任务作业：绘制完成</a:t>
            </a:r>
            <a:r>
              <a:rPr lang="zh-CN" altLang="en-US" sz="3200" b="1" dirty="0" smtClean="0">
                <a:solidFill>
                  <a:schemeClr val="accent1"/>
                </a:solidFill>
                <a:latin typeface="微软雅黑" panose="020B0503020204020204" pitchFamily="34" charset="-122"/>
                <a:ea typeface="微软雅黑" panose="020B0503020204020204" pitchFamily="34" charset="-122"/>
              </a:rPr>
              <a:t>信号发生器电路的原理图</a:t>
            </a:r>
            <a:endParaRPr lang="zh-CN" altLang="en-US" sz="3200" b="1" dirty="0">
              <a:solidFill>
                <a:schemeClr val="accent1"/>
              </a:solidFill>
              <a:latin typeface="微软雅黑" pitchFamily="34" charset="-122"/>
              <a:ea typeface="微软雅黑" pitchFamily="34" charset="-122"/>
              <a:cs typeface="+mn-cs"/>
            </a:endParaRPr>
          </a:p>
        </p:txBody>
      </p:sp>
      <p:sp>
        <p:nvSpPr>
          <p:cNvPr id="3" name="矩形 2"/>
          <p:cNvSpPr/>
          <p:nvPr/>
        </p:nvSpPr>
        <p:spPr>
          <a:xfrm>
            <a:off x="3003550" y="6448190"/>
            <a:ext cx="6099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zh-CN" altLang="zh-CN" sz="2000" b="1" dirty="0">
                <a:solidFill>
                  <a:schemeClr val="accent1"/>
                </a:solidFill>
                <a:latin typeface="微软雅黑" panose="020B0503020204020204" pitchFamily="34" charset="-122"/>
                <a:ea typeface="微软雅黑" panose="020B0503020204020204" pitchFamily="34" charset="-122"/>
              </a:rPr>
              <a:t>图3-40 信号发生器</a:t>
            </a:r>
            <a:r>
              <a:rPr lang="zh-CN" altLang="zh-CN" sz="2000" b="1" dirty="0" smtClean="0">
                <a:solidFill>
                  <a:schemeClr val="accent1"/>
                </a:solidFill>
                <a:latin typeface="微软雅黑" panose="020B0503020204020204" pitchFamily="34" charset="-122"/>
                <a:ea typeface="微软雅黑" panose="020B0503020204020204" pitchFamily="34" charset="-122"/>
              </a:rPr>
              <a:t>电路</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4075797"/>
      </p:ext>
    </p:extLst>
  </p:cSld>
  <p:clrMapOvr>
    <a:masterClrMapping/>
  </p:clrMapOvr>
  <p:transition spd="slow" advTm="0">
    <p:wip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562671" y="1087692"/>
            <a:ext cx="9866791" cy="397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Clr>
                <a:srgbClr val="009999"/>
              </a:buClr>
              <a:buSzPct val="90000"/>
              <a:buNone/>
            </a:pPr>
            <a:r>
              <a:rPr kumimoji="0" lang="zh-CN" altLang="en-US" sz="2400" b="1" dirty="0" smtClean="0">
                <a:solidFill>
                  <a:schemeClr val="accent1"/>
                </a:solidFill>
                <a:latin typeface="微软雅黑" panose="020B0503020204020204" pitchFamily="34" charset="-122"/>
                <a:ea typeface="微软雅黑" panose="020B0503020204020204" pitchFamily="34" charset="-122"/>
              </a:rPr>
              <a:t>所谓</a:t>
            </a:r>
            <a:r>
              <a:rPr kumimoji="0" lang="zh-CN" altLang="en-US" sz="2400" b="1" dirty="0">
                <a:solidFill>
                  <a:schemeClr val="accent1"/>
                </a:solidFill>
                <a:latin typeface="微软雅黑" panose="020B0503020204020204" pitchFamily="34" charset="-122"/>
                <a:ea typeface="微软雅黑" panose="020B0503020204020204" pitchFamily="34" charset="-122"/>
              </a:rPr>
              <a:t>层次化设计</a:t>
            </a:r>
            <a:r>
              <a:rPr kumimoji="0" lang="zh-CN" altLang="en-US" sz="2400" dirty="0">
                <a:solidFill>
                  <a:schemeClr val="accent1"/>
                </a:solidFill>
                <a:latin typeface="微软雅黑" panose="020B0503020204020204" pitchFamily="34" charset="-122"/>
                <a:ea typeface="微软雅黑" panose="020B0503020204020204" pitchFamily="34" charset="-122"/>
              </a:rPr>
              <a:t>，是指将一个复杂的设计任务分派成一系列有层次结构的、相对简单的电路设计任务。把相对简单的电路设计任务定义成一个模块（或方块），顶层图纸内放置各模块（或方块），下一层图纸放置各模块（或方块）相对应的子图，子图内还可以放置模块（或方块），模块（或方块）的下一层再放置相应的子图，这样一层套一层，可以定义多层图纸设计。这样做还有一个好处，就是每张图纸不是很大，可以方便用小规格的打印机来打印图纸（如</a:t>
            </a:r>
            <a:r>
              <a:rPr kumimoji="0" lang="en-US" altLang="zh-CN" sz="2400" dirty="0">
                <a:solidFill>
                  <a:schemeClr val="accent1"/>
                </a:solidFill>
                <a:latin typeface="微软雅黑" panose="020B0503020204020204" pitchFamily="34" charset="-122"/>
                <a:ea typeface="微软雅黑" panose="020B0503020204020204" pitchFamily="34" charset="-122"/>
              </a:rPr>
              <a:t>A4</a:t>
            </a:r>
            <a:r>
              <a:rPr kumimoji="0" lang="zh-CN" altLang="en-US" sz="2400" dirty="0">
                <a:solidFill>
                  <a:schemeClr val="accent1"/>
                </a:solidFill>
                <a:latin typeface="微软雅黑" panose="020B0503020204020204" pitchFamily="34" charset="-122"/>
                <a:ea typeface="微软雅黑" panose="020B0503020204020204" pitchFamily="34" charset="-122"/>
              </a:rPr>
              <a:t>图纸）。</a:t>
            </a: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sz="3901" b="1" dirty="0" smtClean="0">
                <a:solidFill>
                  <a:schemeClr val="accent1"/>
                </a:solidFill>
                <a:latin typeface="微软雅黑" panose="020B0503020204020204" pitchFamily="34" charset="-122"/>
                <a:ea typeface="微软雅黑" panose="020B0503020204020204" pitchFamily="34" charset="-122"/>
              </a:rPr>
              <a:t>1.1</a:t>
            </a:r>
            <a:r>
              <a:rPr kumimoji="0" lang="zh-CN" altLang="en-US" sz="3901" b="1" dirty="0" smtClean="0">
                <a:solidFill>
                  <a:schemeClr val="accent1"/>
                </a:solidFill>
                <a:latin typeface="微软雅黑" panose="020B0503020204020204" pitchFamily="34" charset="-122"/>
                <a:ea typeface="微软雅黑" panose="020B0503020204020204" pitchFamily="34" charset="-122"/>
              </a:rPr>
              <a:t>层次电路设计</a:t>
            </a:r>
            <a:endParaRPr kumimoji="0" lang="zh-CN" altLang="en-US" sz="3901"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835397"/>
      </p:ext>
    </p:extLst>
  </p:cSld>
  <p:clrMapOvr>
    <a:masterClrMapping/>
  </p:clrMapOvr>
  <p:transition spd="slow" advTm="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562671" y="1087692"/>
            <a:ext cx="10153128" cy="4434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buClr>
                <a:srgbClr val="009999"/>
              </a:buClr>
              <a:buSzPct val="90000"/>
              <a:buNone/>
            </a:pPr>
            <a:r>
              <a:rPr kumimoji="0" lang="en-US" altLang="zh-CN" sz="2800" b="1" dirty="0">
                <a:solidFill>
                  <a:schemeClr val="accent1"/>
                </a:solidFill>
                <a:latin typeface="微软雅黑" panose="020B0503020204020204" pitchFamily="34" charset="-122"/>
                <a:ea typeface="微软雅黑" panose="020B0503020204020204" pitchFamily="34" charset="-122"/>
              </a:rPr>
              <a:t>2.</a:t>
            </a:r>
            <a:r>
              <a:rPr kumimoji="0" lang="zh-CN" altLang="en-US" sz="2800" b="1" dirty="0">
                <a:solidFill>
                  <a:schemeClr val="accent1"/>
                </a:solidFill>
                <a:latin typeface="微软雅黑" panose="020B0503020204020204" pitchFamily="34" charset="-122"/>
                <a:ea typeface="微软雅黑" panose="020B0503020204020204" pitchFamily="34" charset="-122"/>
              </a:rPr>
              <a:t>层次设计方式</a:t>
            </a:r>
          </a:p>
          <a:p>
            <a:pPr>
              <a:lnSpc>
                <a:spcPct val="150000"/>
              </a:lnSpc>
              <a:spcBef>
                <a:spcPct val="50000"/>
              </a:spcBef>
              <a:buClr>
                <a:srgbClr val="009999"/>
              </a:buClr>
              <a:buSzPct val="90000"/>
              <a:buNone/>
            </a:pPr>
            <a:r>
              <a:rPr kumimoji="0" lang="en-US" altLang="zh-CN" sz="2400" b="1" dirty="0" smtClean="0">
                <a:solidFill>
                  <a:schemeClr val="accent1"/>
                </a:solidFill>
                <a:latin typeface="微软雅黑" panose="020B0503020204020204" pitchFamily="34" charset="-122"/>
                <a:ea typeface="微软雅黑" panose="020B0503020204020204" pitchFamily="34" charset="-122"/>
              </a:rPr>
              <a:t>Altium </a:t>
            </a:r>
            <a:r>
              <a:rPr kumimoji="0" lang="en-US" altLang="zh-CN" sz="2400" b="1" dirty="0">
                <a:solidFill>
                  <a:schemeClr val="accent1"/>
                </a:solidFill>
                <a:latin typeface="微软雅黑" panose="020B0503020204020204" pitchFamily="34" charset="-122"/>
                <a:ea typeface="微软雅黑" panose="020B0503020204020204" pitchFamily="34" charset="-122"/>
              </a:rPr>
              <a:t>Designer</a:t>
            </a:r>
            <a:r>
              <a:rPr kumimoji="0" lang="zh-CN" altLang="en-US" sz="2400" b="1" dirty="0">
                <a:solidFill>
                  <a:schemeClr val="accent1"/>
                </a:solidFill>
                <a:latin typeface="微软雅黑" panose="020B0503020204020204" pitchFamily="34" charset="-122"/>
                <a:ea typeface="微软雅黑" panose="020B0503020204020204" pitchFamily="34" charset="-122"/>
              </a:rPr>
              <a:t>支持“自上而下”和“自下而上”这两种层次电路设计方式。</a:t>
            </a:r>
          </a:p>
          <a:p>
            <a:pPr>
              <a:lnSpc>
                <a:spcPct val="150000"/>
              </a:lnSpc>
              <a:spcBef>
                <a:spcPct val="50000"/>
              </a:spcBef>
              <a:buClr>
                <a:srgbClr val="009999"/>
              </a:buClr>
              <a:buSzPct val="90000"/>
              <a:buNone/>
            </a:pPr>
            <a:r>
              <a:rPr kumimoji="0" lang="zh-CN" altLang="en-US" sz="2400" dirty="0">
                <a:solidFill>
                  <a:schemeClr val="accent1"/>
                </a:solidFill>
                <a:latin typeface="微软雅黑" panose="020B0503020204020204" pitchFamily="34" charset="-122"/>
                <a:ea typeface="微软雅黑" panose="020B0503020204020204" pitchFamily="34" charset="-122"/>
              </a:rPr>
              <a:t>所谓自上而下设计，就是按照系统设计的思想，首先对系统最上层进行模块划分，设计包含子图符号的父图（方块图），标示系统最上层模块（方块图）之间的电路连接关系，接下来分别对系统模块图中的各功能模块进行详细设计，分别细化各个功能模块的电路实现（子图）</a:t>
            </a:r>
            <a:r>
              <a:rPr kumimoji="0" lang="zh-CN" altLang="en-US" sz="2400" dirty="0" smtClean="0">
                <a:solidFill>
                  <a:schemeClr val="accent1"/>
                </a:solidFill>
                <a:latin typeface="微软雅黑" panose="020B0503020204020204" pitchFamily="34" charset="-122"/>
                <a:ea typeface="微软雅黑" panose="020B0503020204020204" pitchFamily="34" charset="-122"/>
              </a:rPr>
              <a:t>。</a:t>
            </a:r>
            <a:endParaRPr kumimoji="0"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None/>
            </a:pPr>
            <a:r>
              <a:rPr kumimoji="0" lang="en-US" altLang="zh-CN" b="1">
                <a:solidFill>
                  <a:schemeClr val="accent1"/>
                </a:solidFill>
                <a:latin typeface="微软雅黑" panose="020B0503020204020204" pitchFamily="34" charset="-122"/>
                <a:ea typeface="微软雅黑" panose="020B0503020204020204" pitchFamily="34" charset="-122"/>
              </a:rPr>
              <a:t>1.1</a:t>
            </a:r>
            <a:r>
              <a:rPr kumimoji="0" lang="zh-CN" altLang="en-US" b="1">
                <a:solidFill>
                  <a:schemeClr val="accent1"/>
                </a:solidFill>
                <a:latin typeface="微软雅黑" panose="020B0503020204020204" pitchFamily="34" charset="-122"/>
                <a:ea typeface="微软雅黑" panose="020B0503020204020204" pitchFamily="34" charset="-122"/>
              </a:rPr>
              <a:t>层次电路设计</a:t>
            </a:r>
            <a:endParaRPr kumimoji="0"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3416487"/>
      </p:ext>
    </p:extLst>
  </p:cSld>
  <p:clrMapOvr>
    <a:masterClrMapping/>
  </p:clrMapOvr>
  <p:transition spd="slow" advTm="0">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55">
            <a:extLst>
              <a:ext uri="{FF2B5EF4-FFF2-40B4-BE49-F238E27FC236}">
                <a16:creationId xmlns:a16="http://schemas.microsoft.com/office/drawing/2014/main" id="{C980EDCB-D883-4640-BBA5-1A87EE71DF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279" y="1485578"/>
            <a:ext cx="9886152" cy="47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90663" y="405458"/>
            <a:ext cx="2339102" cy="523220"/>
          </a:xfrm>
          <a:prstGeom prst="rect">
            <a:avLst/>
          </a:prstGeom>
        </p:spPr>
        <p:txBody>
          <a:bodyPr wrap="none">
            <a:spAutoFit/>
          </a:bodyPr>
          <a:lstStyle/>
          <a:p>
            <a:r>
              <a:rPr lang="zh-CN" altLang="en-US" sz="2800" dirty="0">
                <a:solidFill>
                  <a:schemeClr val="accent1"/>
                </a:solidFill>
                <a:latin typeface="微软雅黑" panose="020B0503020204020204" pitchFamily="34" charset="-122"/>
                <a:ea typeface="微软雅黑" panose="020B0503020204020204" pitchFamily="34" charset="-122"/>
              </a:rPr>
              <a:t>自上而下设计</a:t>
            </a:r>
            <a:endParaRPr lang="zh-CN" altLang="en-US" dirty="0"/>
          </a:p>
        </p:txBody>
      </p:sp>
    </p:spTree>
    <p:extLst>
      <p:ext uri="{BB962C8B-B14F-4D97-AF65-F5344CB8AC3E}">
        <p14:creationId xmlns:p14="http://schemas.microsoft.com/office/powerpoint/2010/main" val="1780756720"/>
      </p:ext>
    </p:extLst>
  </p:cSld>
  <p:clrMapOvr>
    <a:masterClrMapping/>
  </p:clrMapOvr>
  <p:transition spd="slow" advTm="0">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1807</TotalTime>
  <Words>3851</Words>
  <Application>Microsoft Office PowerPoint</Application>
  <PresentationFormat>自定义</PresentationFormat>
  <Paragraphs>281</Paragraphs>
  <Slides>62</Slides>
  <Notes>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62</vt:i4>
      </vt:variant>
    </vt:vector>
  </HeadingPairs>
  <TitlesOfParts>
    <vt:vector size="72" baseType="lpstr">
      <vt:lpstr>Arial Unicode MS</vt:lpstr>
      <vt:lpstr>黑体</vt:lpstr>
      <vt:lpstr>宋体</vt:lpstr>
      <vt:lpstr>微软雅黑</vt:lpstr>
      <vt:lpstr>Arial</vt:lpstr>
      <vt:lpstr>Arial Narrow</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1.2 自上而下层次电路图设计</vt:lpstr>
      <vt:lpstr>PowerPoint 演示文稿</vt:lpstr>
      <vt:lpstr>PowerPoint 演示文稿</vt:lpstr>
      <vt:lpstr>PowerPoint 演示文稿</vt:lpstr>
      <vt:lpstr>PowerPoint 演示文稿</vt:lpstr>
      <vt:lpstr>PowerPoint 演示文稿</vt:lpstr>
      <vt:lpstr>3．在方块图内放置端口</vt:lpstr>
      <vt:lpstr>PowerPoint 演示文稿</vt:lpstr>
      <vt:lpstr>PowerPoint 演示文稿</vt:lpstr>
      <vt:lpstr>PowerPoint 演示文稿</vt:lpstr>
      <vt:lpstr>PowerPoint 演示文稿</vt:lpstr>
      <vt:lpstr>PowerPoint 演示文稿</vt:lpstr>
      <vt:lpstr>PowerPoint 演示文稿</vt:lpstr>
      <vt:lpstr>4．方块图之间的连线（Wire）</vt:lpstr>
      <vt:lpstr>5.由方块图生成电路原理子图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6．元件绘制</vt:lpstr>
      <vt:lpstr>6．元件绘制</vt:lpstr>
      <vt:lpstr>6．元件绘制</vt:lpstr>
      <vt:lpstr>PowerPoint 演示文稿</vt:lpstr>
      <vt:lpstr>PowerPoint 演示文稿</vt:lpstr>
      <vt:lpstr>PowerPoint 演示文稿</vt:lpstr>
      <vt:lpstr>PowerPoint 演示文稿</vt:lpstr>
      <vt:lpstr>2．从下层原理图产生上层方块图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1.4层次原理图的切换</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228</cp:revision>
  <dcterms:created xsi:type="dcterms:W3CDTF">2014-08-23T07:50:08Z</dcterms:created>
  <dcterms:modified xsi:type="dcterms:W3CDTF">2023-11-30T08:30:10Z</dcterms:modified>
</cp:coreProperties>
</file>