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342" r:id="rId2"/>
    <p:sldId id="591" r:id="rId3"/>
    <p:sldId id="590" r:id="rId4"/>
    <p:sldId id="374" r:id="rId5"/>
    <p:sldId id="371" r:id="rId6"/>
    <p:sldId id="566" r:id="rId7"/>
    <p:sldId id="592" r:id="rId8"/>
    <p:sldId id="593" r:id="rId9"/>
    <p:sldId id="625" r:id="rId10"/>
    <p:sldId id="626" r:id="rId11"/>
    <p:sldId id="594" r:id="rId12"/>
    <p:sldId id="595" r:id="rId13"/>
    <p:sldId id="596" r:id="rId14"/>
    <p:sldId id="655" r:id="rId15"/>
    <p:sldId id="597" r:id="rId16"/>
    <p:sldId id="656" r:id="rId17"/>
    <p:sldId id="598" r:id="rId18"/>
    <p:sldId id="599" r:id="rId19"/>
    <p:sldId id="600" r:id="rId20"/>
    <p:sldId id="603" r:id="rId21"/>
    <p:sldId id="604" r:id="rId22"/>
    <p:sldId id="605" r:id="rId23"/>
    <p:sldId id="627" r:id="rId24"/>
    <p:sldId id="606" r:id="rId25"/>
    <p:sldId id="657" r:id="rId26"/>
    <p:sldId id="607" r:id="rId27"/>
    <p:sldId id="658" r:id="rId28"/>
    <p:sldId id="659" r:id="rId29"/>
    <p:sldId id="608" r:id="rId30"/>
    <p:sldId id="609" r:id="rId31"/>
    <p:sldId id="630" r:id="rId32"/>
    <p:sldId id="631" r:id="rId33"/>
    <p:sldId id="634" r:id="rId34"/>
    <p:sldId id="660" r:id="rId35"/>
    <p:sldId id="635" r:id="rId36"/>
    <p:sldId id="637" r:id="rId37"/>
    <p:sldId id="639" r:id="rId38"/>
    <p:sldId id="640" r:id="rId39"/>
    <p:sldId id="642" r:id="rId40"/>
    <p:sldId id="661" r:id="rId41"/>
    <p:sldId id="662" r:id="rId42"/>
    <p:sldId id="663" r:id="rId43"/>
    <p:sldId id="628" r:id="rId44"/>
    <p:sldId id="610" r:id="rId45"/>
    <p:sldId id="653" r:id="rId46"/>
    <p:sldId id="649" r:id="rId47"/>
    <p:sldId id="664" r:id="rId48"/>
    <p:sldId id="665" r:id="rId49"/>
    <p:sldId id="652" r:id="rId50"/>
    <p:sldId id="612" r:id="rId51"/>
    <p:sldId id="613" r:id="rId52"/>
    <p:sldId id="654" r:id="rId53"/>
    <p:sldId id="614" r:id="rId54"/>
    <p:sldId id="615" r:id="rId55"/>
    <p:sldId id="616" r:id="rId56"/>
    <p:sldId id="617" r:id="rId57"/>
    <p:sldId id="667" r:id="rId58"/>
    <p:sldId id="619" r:id="rId59"/>
    <p:sldId id="669" r:id="rId60"/>
    <p:sldId id="620" r:id="rId61"/>
    <p:sldId id="621" r:id="rId62"/>
    <p:sldId id="670" r:id="rId63"/>
    <p:sldId id="622" r:id="rId64"/>
    <p:sldId id="623" r:id="rId65"/>
    <p:sldId id="372" r:id="rId66"/>
  </p:sldIdLst>
  <p:sldSz cx="12198350" cy="6859588"/>
  <p:notesSz cx="6858000" cy="9144000"/>
  <p:custDataLst>
    <p:tags r:id="rId68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1D"/>
    <a:srgbClr val="FAFAFA"/>
    <a:srgbClr val="005DA2"/>
    <a:srgbClr val="FFC400"/>
    <a:srgbClr val="FFD347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50" autoAdjust="0"/>
    <p:restoredTop sz="94660"/>
  </p:normalViewPr>
  <p:slideViewPr>
    <p:cSldViewPr>
      <p:cViewPr varScale="1">
        <p:scale>
          <a:sx n="68" d="100"/>
          <a:sy n="68" d="100"/>
        </p:scale>
        <p:origin x="528" y="66"/>
      </p:cViewPr>
      <p:guideLst>
        <p:guide orient="horz" pos="2161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CEFFE9-BDBC-458C-8E4E-96200AE62BDD}" type="doc">
      <dgm:prSet loTypeId="urn:microsoft.com/office/officeart/2005/8/layout/list1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65A38912-96A7-4391-ABB5-D24CEC961B39}">
      <dgm:prSet/>
      <dgm:spPr/>
      <dgm:t>
        <a:bodyPr/>
        <a:lstStyle/>
        <a:p>
          <a:pPr rtl="0"/>
          <a:r>
            <a:rPr lang="zh-CN" b="1" smtClean="0"/>
            <a:t>知识目标</a:t>
          </a:r>
          <a:endParaRPr lang="zh-CN"/>
        </a:p>
      </dgm:t>
    </dgm:pt>
    <dgm:pt modelId="{EE7A88DD-6E81-4A71-A528-EDE529414242}" type="parTrans" cxnId="{021CD1F0-597F-4C57-9B90-47207FAAEDEC}">
      <dgm:prSet/>
      <dgm:spPr/>
      <dgm:t>
        <a:bodyPr/>
        <a:lstStyle/>
        <a:p>
          <a:endParaRPr lang="zh-CN" altLang="en-US"/>
        </a:p>
      </dgm:t>
    </dgm:pt>
    <dgm:pt modelId="{E167A89F-33D9-49F3-8C10-6878DAAC868A}" type="sibTrans" cxnId="{021CD1F0-597F-4C57-9B90-47207FAAEDEC}">
      <dgm:prSet/>
      <dgm:spPr/>
      <dgm:t>
        <a:bodyPr/>
        <a:lstStyle/>
        <a:p>
          <a:endParaRPr lang="zh-CN" altLang="en-US"/>
        </a:p>
      </dgm:t>
    </dgm:pt>
    <dgm:pt modelId="{1FA75089-79E7-4527-B592-6601935C33B8}">
      <dgm:prSet/>
      <dgm:spPr/>
      <dgm:t>
        <a:bodyPr/>
        <a:lstStyle/>
        <a:p>
          <a:pPr rtl="0"/>
          <a:r>
            <a:rPr lang="zh-CN" dirty="0" smtClean="0"/>
            <a:t>了解PCB的设计规则。</a:t>
          </a:r>
          <a:endParaRPr lang="zh-CN" dirty="0"/>
        </a:p>
      </dgm:t>
    </dgm:pt>
    <dgm:pt modelId="{32D45326-7D7B-450A-B656-6224FCE3933A}" type="parTrans" cxnId="{5172A2BB-A161-4979-A8A3-C8D8AD3BA144}">
      <dgm:prSet/>
      <dgm:spPr/>
      <dgm:t>
        <a:bodyPr/>
        <a:lstStyle/>
        <a:p>
          <a:endParaRPr lang="zh-CN" altLang="en-US"/>
        </a:p>
      </dgm:t>
    </dgm:pt>
    <dgm:pt modelId="{E02CCE26-6824-49C8-931F-1712DE61D612}" type="sibTrans" cxnId="{5172A2BB-A161-4979-A8A3-C8D8AD3BA144}">
      <dgm:prSet/>
      <dgm:spPr/>
      <dgm:t>
        <a:bodyPr/>
        <a:lstStyle/>
        <a:p>
          <a:endParaRPr lang="zh-CN" altLang="en-US"/>
        </a:p>
      </dgm:t>
    </dgm:pt>
    <dgm:pt modelId="{96ABE179-A81C-4338-BEFD-F4AF28D9E464}">
      <dgm:prSet/>
      <dgm:spPr/>
      <dgm:t>
        <a:bodyPr/>
        <a:lstStyle/>
        <a:p>
          <a:pPr rtl="0"/>
          <a:r>
            <a:rPr lang="zh-CN" dirty="0" smtClean="0"/>
            <a:t>掌握设置PCB板的方法。</a:t>
          </a:r>
          <a:endParaRPr lang="zh-CN" dirty="0"/>
        </a:p>
      </dgm:t>
    </dgm:pt>
    <dgm:pt modelId="{77B3D5A5-F338-4E92-90AC-D95759C9313E}" type="parTrans" cxnId="{46B8275A-1D60-4868-9F72-286E742E9012}">
      <dgm:prSet/>
      <dgm:spPr/>
      <dgm:t>
        <a:bodyPr/>
        <a:lstStyle/>
        <a:p>
          <a:endParaRPr lang="zh-CN" altLang="en-US"/>
        </a:p>
      </dgm:t>
    </dgm:pt>
    <dgm:pt modelId="{C4C6508B-C523-495F-907B-AFF71F092168}" type="sibTrans" cxnId="{46B8275A-1D60-4868-9F72-286E742E9012}">
      <dgm:prSet/>
      <dgm:spPr/>
      <dgm:t>
        <a:bodyPr/>
        <a:lstStyle/>
        <a:p>
          <a:endParaRPr lang="zh-CN" altLang="en-US"/>
        </a:p>
      </dgm:t>
    </dgm:pt>
    <dgm:pt modelId="{31862E90-3D70-45AF-9B71-78F383D52B5D}">
      <dgm:prSet/>
      <dgm:spPr/>
      <dgm:t>
        <a:bodyPr/>
        <a:lstStyle/>
        <a:p>
          <a:pPr rtl="0"/>
          <a:r>
            <a:rPr lang="zh-CN" dirty="0" smtClean="0"/>
            <a:t>掌握复杂电路的PCB设计方法。 </a:t>
          </a:r>
          <a:endParaRPr lang="zh-CN" dirty="0"/>
        </a:p>
      </dgm:t>
    </dgm:pt>
    <dgm:pt modelId="{7B8DE02A-E8EA-4B21-9AA8-BCC9CD94C423}" type="parTrans" cxnId="{285BC6EA-CA09-475D-871E-B07350D96D70}">
      <dgm:prSet/>
      <dgm:spPr/>
      <dgm:t>
        <a:bodyPr/>
        <a:lstStyle/>
        <a:p>
          <a:endParaRPr lang="zh-CN" altLang="en-US"/>
        </a:p>
      </dgm:t>
    </dgm:pt>
    <dgm:pt modelId="{CD8F3FF3-C5DC-4B1C-9191-D00400468952}" type="sibTrans" cxnId="{285BC6EA-CA09-475D-871E-B07350D96D70}">
      <dgm:prSet/>
      <dgm:spPr/>
      <dgm:t>
        <a:bodyPr/>
        <a:lstStyle/>
        <a:p>
          <a:endParaRPr lang="zh-CN" altLang="en-US"/>
        </a:p>
      </dgm:t>
    </dgm:pt>
    <dgm:pt modelId="{743BB2B6-B95B-4921-8FE0-15B824959161}">
      <dgm:prSet/>
      <dgm:spPr/>
      <dgm:t>
        <a:bodyPr/>
        <a:lstStyle/>
        <a:p>
          <a:pPr rtl="0"/>
          <a:r>
            <a:rPr lang="zh-CN" dirty="0" smtClean="0"/>
            <a:t>掌握验证PCB的设计。</a:t>
          </a:r>
          <a:endParaRPr lang="zh-CN" dirty="0"/>
        </a:p>
      </dgm:t>
    </dgm:pt>
    <dgm:pt modelId="{667BD99D-61D5-4B92-9B98-6EE26BB311FA}" type="parTrans" cxnId="{25DB8FF9-B6C4-40FD-B1B6-C94E8D98703A}">
      <dgm:prSet/>
      <dgm:spPr/>
      <dgm:t>
        <a:bodyPr/>
        <a:lstStyle/>
        <a:p>
          <a:endParaRPr lang="zh-CN" altLang="en-US"/>
        </a:p>
      </dgm:t>
    </dgm:pt>
    <dgm:pt modelId="{D45A5C06-BFA2-4B7B-9B5E-22DD6C1F4B3B}" type="sibTrans" cxnId="{25DB8FF9-B6C4-40FD-B1B6-C94E8D98703A}">
      <dgm:prSet/>
      <dgm:spPr/>
      <dgm:t>
        <a:bodyPr/>
        <a:lstStyle/>
        <a:p>
          <a:endParaRPr lang="zh-CN" altLang="en-US"/>
        </a:p>
      </dgm:t>
    </dgm:pt>
    <dgm:pt modelId="{90A24DAA-2D38-4B42-ADE1-56459BB78805}">
      <dgm:prSet/>
      <dgm:spPr/>
      <dgm:t>
        <a:bodyPr/>
        <a:lstStyle/>
        <a:p>
          <a:pPr rtl="0"/>
          <a:r>
            <a:rPr lang="zh-CN" b="1" dirty="0" smtClean="0"/>
            <a:t>能力目标</a:t>
          </a:r>
          <a:endParaRPr lang="zh-CN" dirty="0"/>
        </a:p>
      </dgm:t>
    </dgm:pt>
    <dgm:pt modelId="{B27A3B2F-2791-4288-889C-8FF8608F78EC}" type="parTrans" cxnId="{D597A59D-F1B6-4D2E-B948-11CDE5982CA5}">
      <dgm:prSet/>
      <dgm:spPr/>
      <dgm:t>
        <a:bodyPr/>
        <a:lstStyle/>
        <a:p>
          <a:endParaRPr lang="zh-CN" altLang="en-US"/>
        </a:p>
      </dgm:t>
    </dgm:pt>
    <dgm:pt modelId="{9DBF6B10-17CC-4584-9A4E-1AB7A2E6663E}" type="sibTrans" cxnId="{D597A59D-F1B6-4D2E-B948-11CDE5982CA5}">
      <dgm:prSet/>
      <dgm:spPr/>
      <dgm:t>
        <a:bodyPr/>
        <a:lstStyle/>
        <a:p>
          <a:endParaRPr lang="zh-CN" altLang="en-US"/>
        </a:p>
      </dgm:t>
    </dgm:pt>
    <dgm:pt modelId="{216A87F8-585F-436D-BCE5-BB2671CD70BC}">
      <dgm:prSet/>
      <dgm:spPr/>
      <dgm:t>
        <a:bodyPr/>
        <a:lstStyle/>
        <a:p>
          <a:pPr rtl="0"/>
          <a:r>
            <a:rPr lang="zh-CN" dirty="0" smtClean="0"/>
            <a:t>能够进行复杂电路的PCB设计。 </a:t>
          </a:r>
          <a:endParaRPr lang="zh-CN" dirty="0"/>
        </a:p>
      </dgm:t>
    </dgm:pt>
    <dgm:pt modelId="{63365400-FB7B-4A19-BE53-ED60CDA760B0}" type="parTrans" cxnId="{C2A2D4F2-CC97-4C7F-9180-8347540C200C}">
      <dgm:prSet/>
      <dgm:spPr/>
      <dgm:t>
        <a:bodyPr/>
        <a:lstStyle/>
        <a:p>
          <a:endParaRPr lang="zh-CN" altLang="en-US"/>
        </a:p>
      </dgm:t>
    </dgm:pt>
    <dgm:pt modelId="{73826208-F28E-42B4-8E98-6D77F92684E5}" type="sibTrans" cxnId="{C2A2D4F2-CC97-4C7F-9180-8347540C200C}">
      <dgm:prSet/>
      <dgm:spPr/>
      <dgm:t>
        <a:bodyPr/>
        <a:lstStyle/>
        <a:p>
          <a:endParaRPr lang="zh-CN" altLang="en-US"/>
        </a:p>
      </dgm:t>
    </dgm:pt>
    <dgm:pt modelId="{80FC44B0-A105-4372-A64A-E9A09A981432}">
      <dgm:prSet/>
      <dgm:spPr/>
      <dgm:t>
        <a:bodyPr/>
        <a:lstStyle/>
        <a:p>
          <a:pPr rtl="0"/>
          <a:r>
            <a:rPr lang="zh-CN" dirty="0" smtClean="0"/>
            <a:t>能够验证PCB的设计。</a:t>
          </a:r>
          <a:endParaRPr lang="zh-CN" dirty="0"/>
        </a:p>
      </dgm:t>
    </dgm:pt>
    <dgm:pt modelId="{DAC59315-4502-4907-BB1D-D1DA51548E44}" type="parTrans" cxnId="{9E707FD6-FE4A-410D-93CE-10F00479BA4D}">
      <dgm:prSet/>
      <dgm:spPr/>
      <dgm:t>
        <a:bodyPr/>
        <a:lstStyle/>
        <a:p>
          <a:endParaRPr lang="zh-CN" altLang="en-US"/>
        </a:p>
      </dgm:t>
    </dgm:pt>
    <dgm:pt modelId="{4F5637EF-05AE-4C17-A3C1-9EE8794015EA}" type="sibTrans" cxnId="{9E707FD6-FE4A-410D-93CE-10F00479BA4D}">
      <dgm:prSet/>
      <dgm:spPr/>
      <dgm:t>
        <a:bodyPr/>
        <a:lstStyle/>
        <a:p>
          <a:endParaRPr lang="zh-CN" altLang="en-US"/>
        </a:p>
      </dgm:t>
    </dgm:pt>
    <dgm:pt modelId="{9B739FF3-DC06-4C4D-9721-76D47B5257EC}">
      <dgm:prSet/>
      <dgm:spPr/>
      <dgm:t>
        <a:bodyPr/>
        <a:lstStyle/>
        <a:p>
          <a:pPr rtl="0"/>
          <a:r>
            <a:rPr lang="zh-CN" dirty="0" smtClean="0"/>
            <a:t>能够修改出现的错误。</a:t>
          </a:r>
          <a:endParaRPr lang="zh-CN" dirty="0"/>
        </a:p>
      </dgm:t>
    </dgm:pt>
    <dgm:pt modelId="{D6C9CFB4-0EB5-4A83-92BE-399E70C5C4AB}" type="parTrans" cxnId="{AE03E5DE-82AA-4444-A909-26BACA37B593}">
      <dgm:prSet/>
      <dgm:spPr/>
      <dgm:t>
        <a:bodyPr/>
        <a:lstStyle/>
        <a:p>
          <a:endParaRPr lang="zh-CN" altLang="en-US"/>
        </a:p>
      </dgm:t>
    </dgm:pt>
    <dgm:pt modelId="{1A983059-50EB-41FB-B079-87874616598B}" type="sibTrans" cxnId="{AE03E5DE-82AA-4444-A909-26BACA37B593}">
      <dgm:prSet/>
      <dgm:spPr/>
      <dgm:t>
        <a:bodyPr/>
        <a:lstStyle/>
        <a:p>
          <a:endParaRPr lang="zh-CN" altLang="en-US"/>
        </a:p>
      </dgm:t>
    </dgm:pt>
    <dgm:pt modelId="{85479BEC-E75A-48D6-8B1C-F01EEA55D1A2}">
      <dgm:prSet/>
      <dgm:spPr/>
      <dgm:t>
        <a:bodyPr/>
        <a:lstStyle/>
        <a:p>
          <a:pPr rtl="0"/>
          <a:r>
            <a:rPr lang="zh-CN" b="1" smtClean="0"/>
            <a:t>素质目标</a:t>
          </a:r>
          <a:endParaRPr lang="zh-CN"/>
        </a:p>
      </dgm:t>
    </dgm:pt>
    <dgm:pt modelId="{478FDEA5-698B-4BA7-A66C-E12ECB6B0301}" type="parTrans" cxnId="{9C015097-4181-4824-BA98-A7DCC69E153F}">
      <dgm:prSet/>
      <dgm:spPr/>
      <dgm:t>
        <a:bodyPr/>
        <a:lstStyle/>
        <a:p>
          <a:endParaRPr lang="zh-CN" altLang="en-US"/>
        </a:p>
      </dgm:t>
    </dgm:pt>
    <dgm:pt modelId="{9D0DFCB3-3C48-4731-B249-1E138632E638}" type="sibTrans" cxnId="{9C015097-4181-4824-BA98-A7DCC69E153F}">
      <dgm:prSet/>
      <dgm:spPr/>
      <dgm:t>
        <a:bodyPr/>
        <a:lstStyle/>
        <a:p>
          <a:endParaRPr lang="zh-CN" altLang="en-US"/>
        </a:p>
      </dgm:t>
    </dgm:pt>
    <dgm:pt modelId="{DB3928A4-1111-425B-87B8-06ACBD345AAE}">
      <dgm:prSet/>
      <dgm:spPr/>
      <dgm:t>
        <a:bodyPr/>
        <a:lstStyle/>
        <a:p>
          <a:pPr rtl="0"/>
          <a:r>
            <a:rPr lang="zh-CN" altLang="en-US" dirty="0" smtClean="0"/>
            <a:t>培养</a:t>
          </a:r>
          <a:r>
            <a:rPr lang="zh-CN" dirty="0" smtClean="0"/>
            <a:t>勇于探索</a:t>
          </a:r>
          <a:r>
            <a:rPr lang="zh-CN" dirty="0" smtClean="0"/>
            <a:t>的创新精神。</a:t>
          </a:r>
          <a:endParaRPr lang="zh-CN" dirty="0"/>
        </a:p>
      </dgm:t>
    </dgm:pt>
    <dgm:pt modelId="{F332852D-5A3A-44F8-A6C4-7FF4D08E02E5}" type="parTrans" cxnId="{BA4E34ED-CA87-4EC8-8B2F-5452089E3520}">
      <dgm:prSet/>
      <dgm:spPr/>
      <dgm:t>
        <a:bodyPr/>
        <a:lstStyle/>
        <a:p>
          <a:endParaRPr lang="zh-CN" altLang="en-US"/>
        </a:p>
      </dgm:t>
    </dgm:pt>
    <dgm:pt modelId="{EC89549D-CB74-4212-9902-B438093686AA}" type="sibTrans" cxnId="{BA4E34ED-CA87-4EC8-8B2F-5452089E3520}">
      <dgm:prSet/>
      <dgm:spPr/>
      <dgm:t>
        <a:bodyPr/>
        <a:lstStyle/>
        <a:p>
          <a:endParaRPr lang="zh-CN" altLang="en-US"/>
        </a:p>
      </dgm:t>
    </dgm:pt>
    <dgm:pt modelId="{6B9438BD-D90A-4D74-9415-79EB2C59A65A}">
      <dgm:prSet/>
      <dgm:spPr/>
      <dgm:t>
        <a:bodyPr/>
        <a:lstStyle/>
        <a:p>
          <a:r>
            <a:rPr lang="zh-CN" altLang="en-US" smtClean="0"/>
            <a:t>培养</a:t>
          </a:r>
          <a:r>
            <a:rPr lang="zh-CN" smtClean="0"/>
            <a:t>分析</a:t>
          </a:r>
          <a:r>
            <a:rPr lang="zh-CN" dirty="0" smtClean="0"/>
            <a:t>问题、解决问题的能力。</a:t>
          </a:r>
          <a:endParaRPr lang="zh-CN" dirty="0"/>
        </a:p>
      </dgm:t>
    </dgm:pt>
    <dgm:pt modelId="{F45FF785-8C9F-44F7-8348-47DC2280E3F1}" type="parTrans" cxnId="{53F10023-BED4-41E1-9D0F-99302D904AC6}">
      <dgm:prSet/>
      <dgm:spPr/>
      <dgm:t>
        <a:bodyPr/>
        <a:lstStyle/>
        <a:p>
          <a:endParaRPr lang="zh-CN" altLang="en-US"/>
        </a:p>
      </dgm:t>
    </dgm:pt>
    <dgm:pt modelId="{2B17B07F-0091-43FC-B51B-32D91D4DC4E5}" type="sibTrans" cxnId="{53F10023-BED4-41E1-9D0F-99302D904AC6}">
      <dgm:prSet/>
      <dgm:spPr/>
      <dgm:t>
        <a:bodyPr/>
        <a:lstStyle/>
        <a:p>
          <a:endParaRPr lang="zh-CN" altLang="en-US"/>
        </a:p>
      </dgm:t>
    </dgm:pt>
    <dgm:pt modelId="{797BA8E4-6488-4C8F-B9D5-74CFF08D5B93}" type="pres">
      <dgm:prSet presAssocID="{86CEFFE9-BDBC-458C-8E4E-96200AE62BD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DCDEEFB-CC89-4619-8AAA-9DEB5D8EE09D}" type="pres">
      <dgm:prSet presAssocID="{65A38912-96A7-4391-ABB5-D24CEC961B39}" presName="parentLin" presStyleCnt="0"/>
      <dgm:spPr/>
    </dgm:pt>
    <dgm:pt modelId="{836B269C-C521-4482-878A-4AA39BC8A9C9}" type="pres">
      <dgm:prSet presAssocID="{65A38912-96A7-4391-ABB5-D24CEC961B39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E6FC85AF-50BC-4AC3-9D56-BE6523A14CFB}" type="pres">
      <dgm:prSet presAssocID="{65A38912-96A7-4391-ABB5-D24CEC961B3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451D3A-A625-4AD6-AFEC-D7A587454CE5}" type="pres">
      <dgm:prSet presAssocID="{65A38912-96A7-4391-ABB5-D24CEC961B39}" presName="negativeSpace" presStyleCnt="0"/>
      <dgm:spPr/>
    </dgm:pt>
    <dgm:pt modelId="{6EAC701F-EC13-4AAA-9F15-13F4BF243703}" type="pres">
      <dgm:prSet presAssocID="{65A38912-96A7-4391-ABB5-D24CEC961B39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80B0FC-CC24-482D-9EA5-D55FB4365754}" type="pres">
      <dgm:prSet presAssocID="{E167A89F-33D9-49F3-8C10-6878DAAC868A}" presName="spaceBetweenRectangles" presStyleCnt="0"/>
      <dgm:spPr/>
    </dgm:pt>
    <dgm:pt modelId="{489CA0FB-3FA0-4E93-8174-AA9B31307856}" type="pres">
      <dgm:prSet presAssocID="{90A24DAA-2D38-4B42-ADE1-56459BB78805}" presName="parentLin" presStyleCnt="0"/>
      <dgm:spPr/>
    </dgm:pt>
    <dgm:pt modelId="{44E96ACB-F1F5-4C88-9B7A-9F7A353DAD4B}" type="pres">
      <dgm:prSet presAssocID="{90A24DAA-2D38-4B42-ADE1-56459BB7880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F2F4A38-A714-439B-835A-F7E285FA53F1}" type="pres">
      <dgm:prSet presAssocID="{90A24DAA-2D38-4B42-ADE1-56459BB7880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86BC2C-E7D3-4C82-876C-E5893BA80758}" type="pres">
      <dgm:prSet presAssocID="{90A24DAA-2D38-4B42-ADE1-56459BB78805}" presName="negativeSpace" presStyleCnt="0"/>
      <dgm:spPr/>
    </dgm:pt>
    <dgm:pt modelId="{FCC6241F-E0DD-4828-AB12-D1E243A33059}" type="pres">
      <dgm:prSet presAssocID="{90A24DAA-2D38-4B42-ADE1-56459BB78805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142667-D279-4412-A0CC-D1E6851A74BB}" type="pres">
      <dgm:prSet presAssocID="{9DBF6B10-17CC-4584-9A4E-1AB7A2E6663E}" presName="spaceBetweenRectangles" presStyleCnt="0"/>
      <dgm:spPr/>
    </dgm:pt>
    <dgm:pt modelId="{920E12E0-CF17-4698-9FC5-A5DF1CDBCD87}" type="pres">
      <dgm:prSet presAssocID="{85479BEC-E75A-48D6-8B1C-F01EEA55D1A2}" presName="parentLin" presStyleCnt="0"/>
      <dgm:spPr/>
    </dgm:pt>
    <dgm:pt modelId="{2C344377-73EB-478B-8B4B-64488F09F1FE}" type="pres">
      <dgm:prSet presAssocID="{85479BEC-E75A-48D6-8B1C-F01EEA55D1A2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225B66A7-D2DC-44F5-8F8E-7CE5357D09AB}" type="pres">
      <dgm:prSet presAssocID="{85479BEC-E75A-48D6-8B1C-F01EEA55D1A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091282-A0D1-49C1-8984-A24F82744FE2}" type="pres">
      <dgm:prSet presAssocID="{85479BEC-E75A-48D6-8B1C-F01EEA55D1A2}" presName="negativeSpace" presStyleCnt="0"/>
      <dgm:spPr/>
    </dgm:pt>
    <dgm:pt modelId="{C6E93539-875A-458D-9A75-F4D5DEC8CDC5}" type="pres">
      <dgm:prSet presAssocID="{85479BEC-E75A-48D6-8B1C-F01EEA55D1A2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C015097-4181-4824-BA98-A7DCC69E153F}" srcId="{86CEFFE9-BDBC-458C-8E4E-96200AE62BDD}" destId="{85479BEC-E75A-48D6-8B1C-F01EEA55D1A2}" srcOrd="2" destOrd="0" parTransId="{478FDEA5-698B-4BA7-A66C-E12ECB6B0301}" sibTransId="{9D0DFCB3-3C48-4731-B249-1E138632E638}"/>
    <dgm:cxn modelId="{BA4E34ED-CA87-4EC8-8B2F-5452089E3520}" srcId="{85479BEC-E75A-48D6-8B1C-F01EEA55D1A2}" destId="{DB3928A4-1111-425B-87B8-06ACBD345AAE}" srcOrd="0" destOrd="0" parTransId="{F332852D-5A3A-44F8-A6C4-7FF4D08E02E5}" sibTransId="{EC89549D-CB74-4212-9902-B438093686AA}"/>
    <dgm:cxn modelId="{AE03E5DE-82AA-4444-A909-26BACA37B593}" srcId="{90A24DAA-2D38-4B42-ADE1-56459BB78805}" destId="{9B739FF3-DC06-4C4D-9721-76D47B5257EC}" srcOrd="2" destOrd="0" parTransId="{D6C9CFB4-0EB5-4A83-92BE-399E70C5C4AB}" sibTransId="{1A983059-50EB-41FB-B079-87874616598B}"/>
    <dgm:cxn modelId="{C2A2D4F2-CC97-4C7F-9180-8347540C200C}" srcId="{90A24DAA-2D38-4B42-ADE1-56459BB78805}" destId="{216A87F8-585F-436D-BCE5-BB2671CD70BC}" srcOrd="0" destOrd="0" parTransId="{63365400-FB7B-4A19-BE53-ED60CDA760B0}" sibTransId="{73826208-F28E-42B4-8E98-6D77F92684E5}"/>
    <dgm:cxn modelId="{3D1F8D7A-B0AB-4C64-A702-1948D12954CF}" type="presOf" srcId="{90A24DAA-2D38-4B42-ADE1-56459BB78805}" destId="{44E96ACB-F1F5-4C88-9B7A-9F7A353DAD4B}" srcOrd="0" destOrd="0" presId="urn:microsoft.com/office/officeart/2005/8/layout/list1"/>
    <dgm:cxn modelId="{7F89A4F4-C2D3-4529-A499-4429CF075C12}" type="presOf" srcId="{6B9438BD-D90A-4D74-9415-79EB2C59A65A}" destId="{C6E93539-875A-458D-9A75-F4D5DEC8CDC5}" srcOrd="0" destOrd="1" presId="urn:microsoft.com/office/officeart/2005/8/layout/list1"/>
    <dgm:cxn modelId="{DD382BAB-F28B-4E21-A54C-7C5AC9770130}" type="presOf" srcId="{216A87F8-585F-436D-BCE5-BB2671CD70BC}" destId="{FCC6241F-E0DD-4828-AB12-D1E243A33059}" srcOrd="0" destOrd="0" presId="urn:microsoft.com/office/officeart/2005/8/layout/list1"/>
    <dgm:cxn modelId="{53F10023-BED4-41E1-9D0F-99302D904AC6}" srcId="{85479BEC-E75A-48D6-8B1C-F01EEA55D1A2}" destId="{6B9438BD-D90A-4D74-9415-79EB2C59A65A}" srcOrd="1" destOrd="0" parTransId="{F45FF785-8C9F-44F7-8348-47DC2280E3F1}" sibTransId="{2B17B07F-0091-43FC-B51B-32D91D4DC4E5}"/>
    <dgm:cxn modelId="{D597A59D-F1B6-4D2E-B948-11CDE5982CA5}" srcId="{86CEFFE9-BDBC-458C-8E4E-96200AE62BDD}" destId="{90A24DAA-2D38-4B42-ADE1-56459BB78805}" srcOrd="1" destOrd="0" parTransId="{B27A3B2F-2791-4288-889C-8FF8608F78EC}" sibTransId="{9DBF6B10-17CC-4584-9A4E-1AB7A2E6663E}"/>
    <dgm:cxn modelId="{797D30A5-482C-4BC4-9EF2-6AA8DF109733}" type="presOf" srcId="{90A24DAA-2D38-4B42-ADE1-56459BB78805}" destId="{8F2F4A38-A714-439B-835A-F7E285FA53F1}" srcOrd="1" destOrd="0" presId="urn:microsoft.com/office/officeart/2005/8/layout/list1"/>
    <dgm:cxn modelId="{25DB8FF9-B6C4-40FD-B1B6-C94E8D98703A}" srcId="{65A38912-96A7-4391-ABB5-D24CEC961B39}" destId="{743BB2B6-B95B-4921-8FE0-15B824959161}" srcOrd="3" destOrd="0" parTransId="{667BD99D-61D5-4B92-9B98-6EE26BB311FA}" sibTransId="{D45A5C06-BFA2-4B7B-9B5E-22DD6C1F4B3B}"/>
    <dgm:cxn modelId="{497A02BA-27C6-4759-8E1B-5440D2BC2E42}" type="presOf" srcId="{31862E90-3D70-45AF-9B71-78F383D52B5D}" destId="{6EAC701F-EC13-4AAA-9F15-13F4BF243703}" srcOrd="0" destOrd="2" presId="urn:microsoft.com/office/officeart/2005/8/layout/list1"/>
    <dgm:cxn modelId="{DE39B790-7963-4220-824C-9BB9188A4E81}" type="presOf" srcId="{743BB2B6-B95B-4921-8FE0-15B824959161}" destId="{6EAC701F-EC13-4AAA-9F15-13F4BF243703}" srcOrd="0" destOrd="3" presId="urn:microsoft.com/office/officeart/2005/8/layout/list1"/>
    <dgm:cxn modelId="{BAF0B2C5-B53E-4F96-9B9B-85085478BC78}" type="presOf" srcId="{65A38912-96A7-4391-ABB5-D24CEC961B39}" destId="{836B269C-C521-4482-878A-4AA39BC8A9C9}" srcOrd="0" destOrd="0" presId="urn:microsoft.com/office/officeart/2005/8/layout/list1"/>
    <dgm:cxn modelId="{9E707FD6-FE4A-410D-93CE-10F00479BA4D}" srcId="{90A24DAA-2D38-4B42-ADE1-56459BB78805}" destId="{80FC44B0-A105-4372-A64A-E9A09A981432}" srcOrd="1" destOrd="0" parTransId="{DAC59315-4502-4907-BB1D-D1DA51548E44}" sibTransId="{4F5637EF-05AE-4C17-A3C1-9EE8794015EA}"/>
    <dgm:cxn modelId="{5172A2BB-A161-4979-A8A3-C8D8AD3BA144}" srcId="{65A38912-96A7-4391-ABB5-D24CEC961B39}" destId="{1FA75089-79E7-4527-B592-6601935C33B8}" srcOrd="0" destOrd="0" parTransId="{32D45326-7D7B-450A-B656-6224FCE3933A}" sibTransId="{E02CCE26-6824-49C8-931F-1712DE61D612}"/>
    <dgm:cxn modelId="{285BC6EA-CA09-475D-871E-B07350D96D70}" srcId="{65A38912-96A7-4391-ABB5-D24CEC961B39}" destId="{31862E90-3D70-45AF-9B71-78F383D52B5D}" srcOrd="2" destOrd="0" parTransId="{7B8DE02A-E8EA-4B21-9AA8-BCC9CD94C423}" sibTransId="{CD8F3FF3-C5DC-4B1C-9191-D00400468952}"/>
    <dgm:cxn modelId="{021CD1F0-597F-4C57-9B90-47207FAAEDEC}" srcId="{86CEFFE9-BDBC-458C-8E4E-96200AE62BDD}" destId="{65A38912-96A7-4391-ABB5-D24CEC961B39}" srcOrd="0" destOrd="0" parTransId="{EE7A88DD-6E81-4A71-A528-EDE529414242}" sibTransId="{E167A89F-33D9-49F3-8C10-6878DAAC868A}"/>
    <dgm:cxn modelId="{690745D0-22C1-41C8-AA7D-C38CD9E24B9F}" type="presOf" srcId="{65A38912-96A7-4391-ABB5-D24CEC961B39}" destId="{E6FC85AF-50BC-4AC3-9D56-BE6523A14CFB}" srcOrd="1" destOrd="0" presId="urn:microsoft.com/office/officeart/2005/8/layout/list1"/>
    <dgm:cxn modelId="{3F87099B-39B3-43AB-9AF7-254F2A07C339}" type="presOf" srcId="{86CEFFE9-BDBC-458C-8E4E-96200AE62BDD}" destId="{797BA8E4-6488-4C8F-B9D5-74CFF08D5B93}" srcOrd="0" destOrd="0" presId="urn:microsoft.com/office/officeart/2005/8/layout/list1"/>
    <dgm:cxn modelId="{F9B55DAD-71CE-46B4-A531-0B347E217065}" type="presOf" srcId="{1FA75089-79E7-4527-B592-6601935C33B8}" destId="{6EAC701F-EC13-4AAA-9F15-13F4BF243703}" srcOrd="0" destOrd="0" presId="urn:microsoft.com/office/officeart/2005/8/layout/list1"/>
    <dgm:cxn modelId="{356E97F5-FB91-474E-A494-518B2FC16FCE}" type="presOf" srcId="{96ABE179-A81C-4338-BEFD-F4AF28D9E464}" destId="{6EAC701F-EC13-4AAA-9F15-13F4BF243703}" srcOrd="0" destOrd="1" presId="urn:microsoft.com/office/officeart/2005/8/layout/list1"/>
    <dgm:cxn modelId="{46B8275A-1D60-4868-9F72-286E742E9012}" srcId="{65A38912-96A7-4391-ABB5-D24CEC961B39}" destId="{96ABE179-A81C-4338-BEFD-F4AF28D9E464}" srcOrd="1" destOrd="0" parTransId="{77B3D5A5-F338-4E92-90AC-D95759C9313E}" sibTransId="{C4C6508B-C523-495F-907B-AFF71F092168}"/>
    <dgm:cxn modelId="{B692F6D6-F549-40FB-A4A3-1DB37D319DF7}" type="presOf" srcId="{DB3928A4-1111-425B-87B8-06ACBD345AAE}" destId="{C6E93539-875A-458D-9A75-F4D5DEC8CDC5}" srcOrd="0" destOrd="0" presId="urn:microsoft.com/office/officeart/2005/8/layout/list1"/>
    <dgm:cxn modelId="{144C42EF-9A4D-48FF-96D9-B48F53B143FB}" type="presOf" srcId="{85479BEC-E75A-48D6-8B1C-F01EEA55D1A2}" destId="{2C344377-73EB-478B-8B4B-64488F09F1FE}" srcOrd="0" destOrd="0" presId="urn:microsoft.com/office/officeart/2005/8/layout/list1"/>
    <dgm:cxn modelId="{DC0F1C2B-4683-42A3-84E5-8E20A5017403}" type="presOf" srcId="{85479BEC-E75A-48D6-8B1C-F01EEA55D1A2}" destId="{225B66A7-D2DC-44F5-8F8E-7CE5357D09AB}" srcOrd="1" destOrd="0" presId="urn:microsoft.com/office/officeart/2005/8/layout/list1"/>
    <dgm:cxn modelId="{25D496CF-9976-4BAB-B785-519AE36CA066}" type="presOf" srcId="{80FC44B0-A105-4372-A64A-E9A09A981432}" destId="{FCC6241F-E0DD-4828-AB12-D1E243A33059}" srcOrd="0" destOrd="1" presId="urn:microsoft.com/office/officeart/2005/8/layout/list1"/>
    <dgm:cxn modelId="{F9A4C86A-1D74-4D4D-804C-B4199BBD7BF8}" type="presOf" srcId="{9B739FF3-DC06-4C4D-9721-76D47B5257EC}" destId="{FCC6241F-E0DD-4828-AB12-D1E243A33059}" srcOrd="0" destOrd="2" presId="urn:microsoft.com/office/officeart/2005/8/layout/list1"/>
    <dgm:cxn modelId="{7FBC771F-0D22-4467-B0F1-083CDB3EEB9F}" type="presParOf" srcId="{797BA8E4-6488-4C8F-B9D5-74CFF08D5B93}" destId="{8DCDEEFB-CC89-4619-8AAA-9DEB5D8EE09D}" srcOrd="0" destOrd="0" presId="urn:microsoft.com/office/officeart/2005/8/layout/list1"/>
    <dgm:cxn modelId="{9CAD20D6-BE69-4036-B66E-147AD44F7009}" type="presParOf" srcId="{8DCDEEFB-CC89-4619-8AAA-9DEB5D8EE09D}" destId="{836B269C-C521-4482-878A-4AA39BC8A9C9}" srcOrd="0" destOrd="0" presId="urn:microsoft.com/office/officeart/2005/8/layout/list1"/>
    <dgm:cxn modelId="{8206E72B-B44C-4EC6-9AB4-F040D2CEF51C}" type="presParOf" srcId="{8DCDEEFB-CC89-4619-8AAA-9DEB5D8EE09D}" destId="{E6FC85AF-50BC-4AC3-9D56-BE6523A14CFB}" srcOrd="1" destOrd="0" presId="urn:microsoft.com/office/officeart/2005/8/layout/list1"/>
    <dgm:cxn modelId="{4C455716-68F7-4AAB-B749-395F855D3885}" type="presParOf" srcId="{797BA8E4-6488-4C8F-B9D5-74CFF08D5B93}" destId="{8D451D3A-A625-4AD6-AFEC-D7A587454CE5}" srcOrd="1" destOrd="0" presId="urn:microsoft.com/office/officeart/2005/8/layout/list1"/>
    <dgm:cxn modelId="{5841AE74-D207-4BDF-AC9C-352F845985F8}" type="presParOf" srcId="{797BA8E4-6488-4C8F-B9D5-74CFF08D5B93}" destId="{6EAC701F-EC13-4AAA-9F15-13F4BF243703}" srcOrd="2" destOrd="0" presId="urn:microsoft.com/office/officeart/2005/8/layout/list1"/>
    <dgm:cxn modelId="{3ABADF01-9675-40BD-82D9-8E0BAA696CDA}" type="presParOf" srcId="{797BA8E4-6488-4C8F-B9D5-74CFF08D5B93}" destId="{B280B0FC-CC24-482D-9EA5-D55FB4365754}" srcOrd="3" destOrd="0" presId="urn:microsoft.com/office/officeart/2005/8/layout/list1"/>
    <dgm:cxn modelId="{C8083E84-DCAF-477C-A189-6EC7A2FA8BCD}" type="presParOf" srcId="{797BA8E4-6488-4C8F-B9D5-74CFF08D5B93}" destId="{489CA0FB-3FA0-4E93-8174-AA9B31307856}" srcOrd="4" destOrd="0" presId="urn:microsoft.com/office/officeart/2005/8/layout/list1"/>
    <dgm:cxn modelId="{C1C09CC7-47BE-40DE-9662-501D3005027A}" type="presParOf" srcId="{489CA0FB-3FA0-4E93-8174-AA9B31307856}" destId="{44E96ACB-F1F5-4C88-9B7A-9F7A353DAD4B}" srcOrd="0" destOrd="0" presId="urn:microsoft.com/office/officeart/2005/8/layout/list1"/>
    <dgm:cxn modelId="{FAE97EEC-5608-4FB0-8E08-255900A7C32B}" type="presParOf" srcId="{489CA0FB-3FA0-4E93-8174-AA9B31307856}" destId="{8F2F4A38-A714-439B-835A-F7E285FA53F1}" srcOrd="1" destOrd="0" presId="urn:microsoft.com/office/officeart/2005/8/layout/list1"/>
    <dgm:cxn modelId="{F44E16B4-625E-4FF0-8774-CC0457ABB610}" type="presParOf" srcId="{797BA8E4-6488-4C8F-B9D5-74CFF08D5B93}" destId="{3F86BC2C-E7D3-4C82-876C-E5893BA80758}" srcOrd="5" destOrd="0" presId="urn:microsoft.com/office/officeart/2005/8/layout/list1"/>
    <dgm:cxn modelId="{290A83CE-84B4-4DDF-91FA-F2DD81E34FD3}" type="presParOf" srcId="{797BA8E4-6488-4C8F-B9D5-74CFF08D5B93}" destId="{FCC6241F-E0DD-4828-AB12-D1E243A33059}" srcOrd="6" destOrd="0" presId="urn:microsoft.com/office/officeart/2005/8/layout/list1"/>
    <dgm:cxn modelId="{FC05D241-116B-45F1-9906-90297DB39F2A}" type="presParOf" srcId="{797BA8E4-6488-4C8F-B9D5-74CFF08D5B93}" destId="{93142667-D279-4412-A0CC-D1E6851A74BB}" srcOrd="7" destOrd="0" presId="urn:microsoft.com/office/officeart/2005/8/layout/list1"/>
    <dgm:cxn modelId="{B5866A80-B96A-4816-A24F-CB13F9FA24A2}" type="presParOf" srcId="{797BA8E4-6488-4C8F-B9D5-74CFF08D5B93}" destId="{920E12E0-CF17-4698-9FC5-A5DF1CDBCD87}" srcOrd="8" destOrd="0" presId="urn:microsoft.com/office/officeart/2005/8/layout/list1"/>
    <dgm:cxn modelId="{69395C9B-8A81-46D7-A57E-8C02B22FAB3C}" type="presParOf" srcId="{920E12E0-CF17-4698-9FC5-A5DF1CDBCD87}" destId="{2C344377-73EB-478B-8B4B-64488F09F1FE}" srcOrd="0" destOrd="0" presId="urn:microsoft.com/office/officeart/2005/8/layout/list1"/>
    <dgm:cxn modelId="{0D51D64C-8556-4893-A0D0-4C2C57663550}" type="presParOf" srcId="{920E12E0-CF17-4698-9FC5-A5DF1CDBCD87}" destId="{225B66A7-D2DC-44F5-8F8E-7CE5357D09AB}" srcOrd="1" destOrd="0" presId="urn:microsoft.com/office/officeart/2005/8/layout/list1"/>
    <dgm:cxn modelId="{0F576FC4-27C7-4A06-BBE8-A6CDF85A4150}" type="presParOf" srcId="{797BA8E4-6488-4C8F-B9D5-74CFF08D5B93}" destId="{77091282-A0D1-49C1-8984-A24F82744FE2}" srcOrd="9" destOrd="0" presId="urn:microsoft.com/office/officeart/2005/8/layout/list1"/>
    <dgm:cxn modelId="{380776C3-D425-49A3-922E-2318157BEF3E}" type="presParOf" srcId="{797BA8E4-6488-4C8F-B9D5-74CFF08D5B93}" destId="{C6E93539-875A-458D-9A75-F4D5DEC8CDC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AC701F-EC13-4AAA-9F15-13F4BF243703}">
      <dsp:nvSpPr>
        <dsp:cNvPr id="0" name=""/>
        <dsp:cNvSpPr/>
      </dsp:nvSpPr>
      <dsp:spPr>
        <a:xfrm>
          <a:off x="0" y="321117"/>
          <a:ext cx="6264695" cy="18254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6210" tIns="395732" rIns="486210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了解PCB的设计规则。</a:t>
          </a:r>
          <a:endParaRPr lang="zh-CN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掌握设置PCB板的方法。</a:t>
          </a:r>
          <a:endParaRPr lang="zh-CN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掌握复杂电路的PCB设计方法。 </a:t>
          </a:r>
          <a:endParaRPr lang="zh-CN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掌握验证PCB的设计。</a:t>
          </a:r>
          <a:endParaRPr lang="zh-CN" sz="1900" kern="1200" dirty="0"/>
        </a:p>
      </dsp:txBody>
      <dsp:txXfrm>
        <a:off x="0" y="321117"/>
        <a:ext cx="6264695" cy="1825425"/>
      </dsp:txXfrm>
    </dsp:sp>
    <dsp:sp modelId="{E6FC85AF-50BC-4AC3-9D56-BE6523A14CFB}">
      <dsp:nvSpPr>
        <dsp:cNvPr id="0" name=""/>
        <dsp:cNvSpPr/>
      </dsp:nvSpPr>
      <dsp:spPr>
        <a:xfrm>
          <a:off x="313234" y="40677"/>
          <a:ext cx="4385287" cy="56088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753" tIns="0" rIns="165753" bIns="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b="1" kern="1200" smtClean="0"/>
            <a:t>知识目标</a:t>
          </a:r>
          <a:endParaRPr lang="zh-CN" sz="1900" kern="1200"/>
        </a:p>
      </dsp:txBody>
      <dsp:txXfrm>
        <a:off x="340614" y="68057"/>
        <a:ext cx="4330527" cy="506120"/>
      </dsp:txXfrm>
    </dsp:sp>
    <dsp:sp modelId="{FCC6241F-E0DD-4828-AB12-D1E243A33059}">
      <dsp:nvSpPr>
        <dsp:cNvPr id="0" name=""/>
        <dsp:cNvSpPr/>
      </dsp:nvSpPr>
      <dsp:spPr>
        <a:xfrm>
          <a:off x="0" y="2529582"/>
          <a:ext cx="6264695" cy="1496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96048"/>
              <a:satOff val="-28108"/>
              <a:lumOff val="184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6210" tIns="395732" rIns="486210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能够进行复杂电路的PCB设计。 </a:t>
          </a:r>
          <a:endParaRPr lang="zh-CN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能够验证PCB的设计。</a:t>
          </a:r>
          <a:endParaRPr lang="zh-CN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900" kern="1200" dirty="0" smtClean="0"/>
            <a:t>能够修改出现的错误。</a:t>
          </a:r>
          <a:endParaRPr lang="zh-CN" sz="1900" kern="1200" dirty="0"/>
        </a:p>
      </dsp:txBody>
      <dsp:txXfrm>
        <a:off x="0" y="2529582"/>
        <a:ext cx="6264695" cy="1496250"/>
      </dsp:txXfrm>
    </dsp:sp>
    <dsp:sp modelId="{8F2F4A38-A714-439B-835A-F7E285FA53F1}">
      <dsp:nvSpPr>
        <dsp:cNvPr id="0" name=""/>
        <dsp:cNvSpPr/>
      </dsp:nvSpPr>
      <dsp:spPr>
        <a:xfrm>
          <a:off x="313234" y="2249142"/>
          <a:ext cx="4385287" cy="56088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96048"/>
                <a:satOff val="-28108"/>
                <a:lumOff val="18498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96048"/>
                <a:satOff val="-28108"/>
                <a:lumOff val="18498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96048"/>
                <a:satOff val="-28108"/>
                <a:lumOff val="184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753" tIns="0" rIns="165753" bIns="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b="1" kern="1200" dirty="0" smtClean="0"/>
            <a:t>能力目标</a:t>
          </a:r>
          <a:endParaRPr lang="zh-CN" sz="1900" kern="1200" dirty="0"/>
        </a:p>
      </dsp:txBody>
      <dsp:txXfrm>
        <a:off x="340614" y="2276522"/>
        <a:ext cx="4330527" cy="506120"/>
      </dsp:txXfrm>
    </dsp:sp>
    <dsp:sp modelId="{C6E93539-875A-458D-9A75-F4D5DEC8CDC5}">
      <dsp:nvSpPr>
        <dsp:cNvPr id="0" name=""/>
        <dsp:cNvSpPr/>
      </dsp:nvSpPr>
      <dsp:spPr>
        <a:xfrm>
          <a:off x="0" y="4408872"/>
          <a:ext cx="6264695" cy="11670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792097"/>
              <a:satOff val="-56215"/>
              <a:lumOff val="369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86210" tIns="395732" rIns="486210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900" kern="1200" dirty="0" smtClean="0"/>
            <a:t>培养</a:t>
          </a:r>
          <a:r>
            <a:rPr lang="zh-CN" sz="1900" kern="1200" dirty="0" smtClean="0"/>
            <a:t>勇于探索</a:t>
          </a:r>
          <a:r>
            <a:rPr lang="zh-CN" sz="1900" kern="1200" dirty="0" smtClean="0"/>
            <a:t>的创新精神。</a:t>
          </a:r>
          <a:endParaRPr lang="zh-CN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900" kern="1200" smtClean="0"/>
            <a:t>培养</a:t>
          </a:r>
          <a:r>
            <a:rPr lang="zh-CN" sz="1900" kern="1200" smtClean="0"/>
            <a:t>分析</a:t>
          </a:r>
          <a:r>
            <a:rPr lang="zh-CN" sz="1900" kern="1200" dirty="0" smtClean="0"/>
            <a:t>问题、解决问题的能力。</a:t>
          </a:r>
          <a:endParaRPr lang="zh-CN" sz="1900" kern="1200" dirty="0"/>
        </a:p>
      </dsp:txBody>
      <dsp:txXfrm>
        <a:off x="0" y="4408872"/>
        <a:ext cx="6264695" cy="1167075"/>
      </dsp:txXfrm>
    </dsp:sp>
    <dsp:sp modelId="{225B66A7-D2DC-44F5-8F8E-7CE5357D09AB}">
      <dsp:nvSpPr>
        <dsp:cNvPr id="0" name=""/>
        <dsp:cNvSpPr/>
      </dsp:nvSpPr>
      <dsp:spPr>
        <a:xfrm>
          <a:off x="313234" y="4128432"/>
          <a:ext cx="4385287" cy="56088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792097"/>
                <a:satOff val="-56215"/>
                <a:lumOff val="3699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792097"/>
                <a:satOff val="-56215"/>
                <a:lumOff val="3699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792097"/>
                <a:satOff val="-56215"/>
                <a:lumOff val="36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753" tIns="0" rIns="165753" bIns="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b="1" kern="1200" smtClean="0"/>
            <a:t>素质目标</a:t>
          </a:r>
          <a:endParaRPr lang="zh-CN" sz="1900" kern="1200"/>
        </a:p>
      </dsp:txBody>
      <dsp:txXfrm>
        <a:off x="340614" y="4155812"/>
        <a:ext cx="4330527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21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19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07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7B9143A-DAEB-41E0-8376-C70C2108AA06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79285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1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959" y="-17214"/>
            <a:ext cx="6408712" cy="687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4124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62671" y="981522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74" r:id="rId11"/>
    <p:sldLayoutId id="2147483675" r:id="rId12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06702" y="1413570"/>
            <a:ext cx="4765081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2-8</a:t>
            </a:r>
            <a:endParaRPr lang="zh-CN" altLang="en-US" sz="1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56123" y="3392234"/>
            <a:ext cx="7914981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en-US" altLang="zh-CN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鼠标电路的</a:t>
            </a:r>
            <a:r>
              <a:rPr lang="en-US" altLang="zh-CN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1200" y="4582189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734901" y="53049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0" y="365125"/>
            <a:ext cx="8959279" cy="68840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设置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PCB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板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914599" y="1014728"/>
            <a:ext cx="10513168" cy="1617688"/>
          </a:xfrm>
          <a:prstGeom prst="rect">
            <a:avLst/>
          </a:prstGeom>
        </p:spPr>
        <p:txBody>
          <a:bodyPr/>
          <a:lstStyle>
            <a:lvl1pPr indent="624013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en-US" noProof="1"/>
              <a:t>（</a:t>
            </a:r>
            <a:r>
              <a:rPr lang="en-US" altLang="zh-CN" noProof="1"/>
              <a:t>4</a:t>
            </a:r>
            <a:r>
              <a:rPr lang="zh-CN" altLang="en-US" noProof="1"/>
              <a:t>）在如图</a:t>
            </a:r>
            <a:r>
              <a:rPr lang="en-US" altLang="zh-CN" noProof="1"/>
              <a:t>2-137</a:t>
            </a:r>
            <a:r>
              <a:rPr lang="zh-CN" altLang="en-US" noProof="1"/>
              <a:t>所示的“</a:t>
            </a:r>
            <a:r>
              <a:rPr lang="en-US" altLang="zh-CN" noProof="1"/>
              <a:t>Cartesian Grid Editor [mm]”</a:t>
            </a:r>
            <a:r>
              <a:rPr lang="zh-CN" altLang="en-US" noProof="1"/>
              <a:t>对话框的“</a:t>
            </a:r>
            <a:r>
              <a:rPr lang="en-US" altLang="zh-CN" noProof="1"/>
              <a:t>Steps”</a:t>
            </a:r>
            <a:r>
              <a:rPr lang="zh-CN" altLang="en-US" noProof="1"/>
              <a:t>区域中设置“</a:t>
            </a:r>
            <a:r>
              <a:rPr lang="en-US" altLang="zh-CN" noProof="1"/>
              <a:t>Step X</a:t>
            </a:r>
            <a:r>
              <a:rPr lang="zh-CN" altLang="en-US" noProof="1"/>
              <a:t>、</a:t>
            </a:r>
            <a:r>
              <a:rPr lang="en-US" altLang="zh-CN" noProof="1"/>
              <a:t>Y”</a:t>
            </a:r>
            <a:r>
              <a:rPr lang="zh-CN" altLang="en-US" noProof="1"/>
              <a:t>：</a:t>
            </a:r>
            <a:r>
              <a:rPr lang="en-US" altLang="zh-CN" noProof="1"/>
              <a:t>1mm</a:t>
            </a:r>
            <a:r>
              <a:rPr lang="zh-CN" altLang="en-US" noProof="1"/>
              <a:t>，如图</a:t>
            </a:r>
            <a:r>
              <a:rPr lang="en-US" altLang="zh-CN" noProof="1"/>
              <a:t>2-138</a:t>
            </a:r>
            <a:r>
              <a:rPr lang="zh-CN" altLang="en-US" noProof="1"/>
              <a:t>所示，单击“</a:t>
            </a:r>
            <a:r>
              <a:rPr lang="en-US" altLang="zh-CN" noProof="1"/>
              <a:t>OK”</a:t>
            </a:r>
            <a:r>
              <a:rPr lang="zh-CN" altLang="en-US" noProof="1"/>
              <a:t>按钮。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010943" y="5590034"/>
            <a:ext cx="26609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2-138 </a:t>
            </a:r>
            <a:r>
              <a:rPr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en-US" altLang="zh-CN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X</a:t>
            </a:r>
            <a:r>
              <a:rPr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483799" y="1989634"/>
            <a:ext cx="5274141" cy="332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4787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46647" y="984258"/>
            <a:ext cx="9865096" cy="2321150"/>
          </a:xfrm>
          <a:prstGeom prst="rect">
            <a:avLst/>
          </a:prstGeom>
        </p:spPr>
        <p:txBody>
          <a:bodyPr/>
          <a:lstStyle/>
          <a:p>
            <a:pPr marL="0" indent="624013">
              <a:spcBef>
                <a:spcPts val="0"/>
              </a:spcBef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）在主菜单中执行“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Place”→“Line” 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命令，重新定义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板的形状。移动光标按顺序分别在工作区内坐标为（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 mm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 mm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190 mm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 mm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190 mm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 mm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 mm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 mm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）的点上单击，最后单击鼠标右键，绘制一个矩形区域。</a:t>
            </a:r>
          </a:p>
          <a:p>
            <a:pPr marL="0" indent="624013">
              <a:spcBef>
                <a:spcPts val="0"/>
              </a:spcBef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）选中刚绘制的矩形边界，在主菜单中执行“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Design”→“Board Shape”→“Define from selected objects”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命令，重新定义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板的形状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spcBef>
                <a:spcPts val="0"/>
              </a:spcBef>
              <a:buNone/>
            </a:pPr>
            <a:r>
              <a:rPr lang="zh-CN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重新定义的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板区域如图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2-139</a:t>
            </a:r>
            <a:r>
              <a:rPr lang="zh-CN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 </a:t>
            </a:r>
          </a:p>
          <a:p>
            <a:pPr marL="0" indent="624013">
              <a:spcBef>
                <a:spcPts val="0"/>
              </a:spcBef>
              <a:buNone/>
            </a:pPr>
            <a:endParaRPr lang="zh-CN" altLang="en-US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7365818" y="6459478"/>
            <a:ext cx="34772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/>
              <a:t>图</a:t>
            </a:r>
            <a:r>
              <a:rPr lang="en-US" altLang="zh-CN" dirty="0"/>
              <a:t>2-139  </a:t>
            </a:r>
            <a:r>
              <a:rPr lang="zh-CN" altLang="zh-CN" dirty="0"/>
              <a:t>重新定义的</a:t>
            </a:r>
            <a:r>
              <a:rPr lang="en-US" altLang="zh-CN" dirty="0"/>
              <a:t>PCB</a:t>
            </a:r>
            <a:r>
              <a:rPr lang="zh-CN" altLang="zh-CN" dirty="0"/>
              <a:t>板区域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632326" y="3241441"/>
            <a:ext cx="3579417" cy="3293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592154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  <p:bldP spid="71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60407" y="549275"/>
            <a:ext cx="11089232" cy="2879725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单击工作区下部的“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Keep-Out Layer”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层标签，选择“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Out Layer”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层，重新定义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板的边框。</a:t>
            </a:r>
          </a:p>
          <a:p>
            <a:pPr marL="0" indent="624013"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Utilities”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工具栏中的绘图工具按钮“ 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，在弹出的工具栏中选择线段工具按钮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     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，移动光标按顺序连接工作区内坐标为（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187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187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117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117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的四个点，然后光标回到（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）处，光标处出现一个小方框，按鼠标左键，即绘制“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Out”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布线的矩形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</a:t>
            </a:r>
            <a:r>
              <a:rPr lang="zh-CN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2-140</a:t>
            </a:r>
            <a:r>
              <a:rPr lang="zh-CN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按鼠标右键，退出布线状态。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mm)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2210743" y="6382122"/>
            <a:ext cx="50226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/>
              <a:t>图</a:t>
            </a:r>
            <a:r>
              <a:rPr lang="en-US" altLang="zh-CN" noProof="1"/>
              <a:t>2-140 </a:t>
            </a:r>
            <a:r>
              <a:rPr lang="zh-CN" altLang="en-US" noProof="1"/>
              <a:t>绘制布线区域的</a:t>
            </a:r>
            <a:r>
              <a:rPr lang="en-US" altLang="zh-CN" noProof="1"/>
              <a:t>PCB</a:t>
            </a:r>
            <a:r>
              <a:rPr lang="zh-CN" altLang="en-US" noProof="1"/>
              <a:t>板</a:t>
            </a:r>
            <a:endParaRPr lang="zh-CN" altLang="en-US" dirty="0"/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6405023" y="4195861"/>
            <a:ext cx="5255533" cy="950808"/>
          </a:xfrm>
          <a:prstGeom prst="rect">
            <a:avLst/>
          </a:prstGeom>
        </p:spPr>
        <p:txBody>
          <a:bodyPr/>
          <a:lstStyle>
            <a:lvl1pPr indent="624013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en-US" noProof="1"/>
              <a:t>至此，</a:t>
            </a:r>
            <a:r>
              <a:rPr lang="en-US" altLang="zh-CN" noProof="1"/>
              <a:t>PCB</a:t>
            </a:r>
            <a:r>
              <a:rPr lang="zh-CN" altLang="en-US" noProof="1"/>
              <a:t>板的形状、大小，布线区域和层数就设置完毕了。</a:t>
            </a:r>
            <a:endParaRPr lang="en-US" altLang="zh-CN" dirty="0"/>
          </a:p>
        </p:txBody>
      </p:sp>
      <p:pic>
        <p:nvPicPr>
          <p:cNvPr id="81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431" y="1413570"/>
            <a:ext cx="371561" cy="25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83205" t="5704" r="14581" b="89374"/>
          <a:stretch/>
        </p:blipFill>
        <p:spPr>
          <a:xfrm>
            <a:off x="4082951" y="1713204"/>
            <a:ext cx="288032" cy="36004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2570783" y="3333878"/>
            <a:ext cx="2517452" cy="2867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60677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uiExpand="1" build="p"/>
      <p:bldP spid="8196" grpId="0"/>
      <p:bldP spid="81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85527" y="260350"/>
            <a:ext cx="8232775" cy="7254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8.2</a:t>
            </a:r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导入元件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5527" y="964362"/>
            <a:ext cx="10094243" cy="3020019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en-US" altLang="zh-CN" sz="28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检查元件</a:t>
            </a:r>
            <a:r>
              <a:rPr lang="zh-CN" altLang="en-US" sz="28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封装</a:t>
            </a:r>
            <a:endParaRPr lang="en-US" altLang="zh-CN" sz="2800" b="1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33413">
              <a:buNone/>
            </a:pPr>
            <a:r>
              <a:rPr lang="zh-CN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在原理图编辑器下，用封装管理器检查每个元件的封装是否正确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打开封装管理器。执行“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Tools</a:t>
            </a:r>
            <a:r>
              <a:rPr lang="zh-CN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→ 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Footprint Manager</a:t>
            </a:r>
            <a:r>
              <a:rPr lang="zh-CN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”命令，弹出“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Footprint Manager</a:t>
            </a:r>
            <a:r>
              <a:rPr lang="zh-CN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”对话框，如图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2-141</a:t>
            </a:r>
            <a:r>
              <a:rPr lang="zh-CN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所示。这里可以检查一下元件封装是否正确。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442991" y="5780265"/>
            <a:ext cx="4682621" cy="36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/>
              <a:t>图</a:t>
            </a:r>
            <a:r>
              <a:rPr lang="en-US" altLang="zh-CN" noProof="1"/>
              <a:t>2-141 “Footprint Manager”</a:t>
            </a:r>
            <a:r>
              <a:rPr lang="zh-CN" altLang="en-US" noProof="1"/>
              <a:t>对话框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849370" y="3081798"/>
            <a:ext cx="4499610" cy="268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1636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84719" y="578611"/>
            <a:ext cx="10801200" cy="2663825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</a:t>
            </a:r>
            <a:r>
              <a:rPr lang="zh-CN" altLang="en-US" sz="24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变化</a:t>
            </a:r>
            <a:endParaRPr lang="en-US" altLang="zh-CN" sz="2400" b="1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在主菜单中执行“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Design”→“Import Changes From 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.PrjPcb”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命令，打开如图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Engineering Change Order”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Text Box 8"/>
          <p:cNvSpPr txBox="1">
            <a:spLocks noChangeArrowheads="1"/>
          </p:cNvSpPr>
          <p:nvPr/>
        </p:nvSpPr>
        <p:spPr bwMode="auto">
          <a:xfrm>
            <a:off x="3038560" y="5785710"/>
            <a:ext cx="6121229" cy="36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/>
              <a:t>图</a:t>
            </a:r>
            <a:r>
              <a:rPr lang="en-US" altLang="zh-CN" noProof="1"/>
              <a:t>2-142 “Engineering Change Order”</a:t>
            </a:r>
            <a:r>
              <a:rPr lang="zh-CN" altLang="en-US" noProof="1"/>
              <a:t>对话框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066727" y="2001796"/>
            <a:ext cx="7632848" cy="380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8752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93675" y="1053530"/>
            <a:ext cx="10011000" cy="2663825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验证有无</a:t>
            </a:r>
            <a:r>
              <a:rPr lang="zh-CN" altLang="en-US" sz="24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错误</a:t>
            </a:r>
            <a:endParaRPr lang="en-US" altLang="zh-CN" sz="2400" b="1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Validate Changes”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按钮，，验证一下有无不妥之处，如果执行成功则在状态列表中的“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Status”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下的“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Check”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中将会显示“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”符号；若执行过程中出现问题将会显示“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符号，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关闭对话框。检查“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面板查看错误原因，并清除所有错误。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247" y="2925738"/>
            <a:ext cx="231829" cy="24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5639" y="2385442"/>
            <a:ext cx="236592" cy="276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810954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93675" y="405458"/>
            <a:ext cx="10011000" cy="2663825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使变化</a:t>
            </a:r>
            <a:r>
              <a:rPr lang="zh-CN" altLang="en-US" sz="24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生效</a:t>
            </a:r>
            <a:endParaRPr lang="en-US" altLang="zh-CN" sz="2400" b="1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）单击“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Execute Changes”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按钮，应用所有已选择的更新，“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Engineering Change Order”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对话框内列表中的“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Status”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下的“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Check”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和“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Done”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列将显示检查更新和执行更新后的结果，如果执行过程中出现问题将会显示“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”符号；若执行成功则会显示“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”符号，。如有错误检查错误，然后从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开始重新执行，没有错误后，应用更新后的“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Engineering Change Order”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2-143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796" y="2852734"/>
            <a:ext cx="231829" cy="24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575" y="2887274"/>
            <a:ext cx="236592" cy="276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3506887" y="4365898"/>
            <a:ext cx="4499610" cy="21228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42791" y="6304037"/>
            <a:ext cx="82166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2-143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应用更新后的“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Engineering Change Order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”对话框</a:t>
            </a:r>
          </a:p>
        </p:txBody>
      </p:sp>
    </p:spTree>
    <p:extLst>
      <p:ext uri="{BB962C8B-B14F-4D97-AF65-F5344CB8AC3E}">
        <p14:creationId xmlns:p14="http://schemas.microsoft.com/office/powerpoint/2010/main" val="15467693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30623" y="960824"/>
            <a:ext cx="10297144" cy="1181100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Engineering Change Order”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对话框中的“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Close”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按钮，关闭该对话框，至此，原理图中的元件和连接关系就导入到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板中了。</a:t>
            </a:r>
          </a:p>
          <a:p>
            <a:pPr marL="0" indent="624013"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入原理图信息的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板文件的工作区如图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2-144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所示，此时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板文件的内容与原理图文件“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鼠标电路原理图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.SchDoc”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就完全一致了。</a:t>
            </a: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298975" y="5673816"/>
            <a:ext cx="49702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图</a:t>
            </a:r>
            <a:r>
              <a:rPr lang="en-US" altLang="zh-CN" dirty="0"/>
              <a:t>2-144  PCB</a:t>
            </a:r>
            <a:r>
              <a:rPr lang="zh-CN" altLang="en-US" dirty="0"/>
              <a:t>工作区内容</a:t>
            </a:r>
            <a:endParaRPr lang="zh-CN" altLang="zh-CN" noProof="1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003550" y="2709714"/>
            <a:ext cx="6931996" cy="271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7513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1" y="405458"/>
            <a:ext cx="5330825" cy="706437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8.3 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元件布局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72029" y="1140010"/>
            <a:ext cx="9135658" cy="3097213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自动布局</a:t>
            </a:r>
          </a:p>
          <a:p>
            <a:pPr marL="0" indent="624013">
              <a:lnSpc>
                <a:spcPct val="150000"/>
              </a:lnSpc>
              <a:buNone/>
            </a:pP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提供了自动布局功能。执行主菜单“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Tools” → “Component Placement 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，可以选择自动布局，如图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2-145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578895" y="2925738"/>
            <a:ext cx="4499610" cy="29616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28083" y="6027618"/>
            <a:ext cx="25074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2-145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自动布局选项</a:t>
            </a:r>
          </a:p>
        </p:txBody>
      </p:sp>
    </p:spTree>
    <p:extLst>
      <p:ext uri="{BB962C8B-B14F-4D97-AF65-F5344CB8AC3E}">
        <p14:creationId xmlns:p14="http://schemas.microsoft.com/office/powerpoint/2010/main" val="30292356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1490663" y="1341562"/>
            <a:ext cx="9145016" cy="2862322"/>
          </a:xfrm>
          <a:prstGeom prst="rect">
            <a:avLst/>
          </a:prstGeom>
        </p:spPr>
        <p:txBody>
          <a:bodyPr/>
          <a:lstStyle/>
          <a:p>
            <a: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在该对话框内可以选择多种布局方式，具体如下：</a:t>
            </a:r>
          </a:p>
          <a:p>
            <a: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Arrange Within Room” —— 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在布局空间里排列</a:t>
            </a:r>
          </a:p>
          <a:p>
            <a: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Arrange Within Rectangle” ——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在矩形里排列</a:t>
            </a:r>
          </a:p>
          <a:p>
            <a: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Arrange Outside Board” ——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在底边界外排列</a:t>
            </a:r>
          </a:p>
          <a:p>
            <a: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目前这几种布局方式布局的效果不尽人意，所以用户最好还是采用手动布局。</a:t>
            </a:r>
          </a:p>
        </p:txBody>
      </p:sp>
    </p:spTree>
    <p:extLst>
      <p:ext uri="{BB962C8B-B14F-4D97-AF65-F5344CB8AC3E}">
        <p14:creationId xmlns:p14="http://schemas.microsoft.com/office/powerpoint/2010/main" val="356320944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 bwMode="auto">
          <a:xfrm>
            <a:off x="1103302" y="1113743"/>
            <a:ext cx="10019814" cy="5003801"/>
          </a:xfrm>
          <a:prstGeom prst="roundRect">
            <a:avLst>
              <a:gd name="adj" fmla="val 3926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38" tIns="45719" rIns="91438" bIns="45719" numCol="1" rtlCol="0" anchor="t" anchorCtr="0" compatLnSpc="1">
            <a:prstTxWarp prst="textNoShape">
              <a:avLst/>
            </a:prstTxWarp>
          </a:bodyPr>
          <a:lstStyle/>
          <a:p>
            <a:pPr defTabSz="816122"/>
            <a:endParaRPr lang="zh-CN" altLang="en-US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536954" y="1740650"/>
            <a:ext cx="5956042" cy="402051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72573" tIns="36286" rIns="72573" bIns="3628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just" eaLnBrk="0" hangingPunct="0">
              <a:lnSpc>
                <a:spcPct val="150000"/>
              </a:lnSpc>
            </a:pPr>
            <a:r>
              <a:rPr lang="zh-CN" altLang="en-US" sz="19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在任务</a:t>
            </a:r>
            <a:r>
              <a:rPr lang="en-US" altLang="zh-CN" sz="19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2-6</a:t>
            </a:r>
            <a:r>
              <a:rPr lang="zh-CN" altLang="en-US" sz="19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完成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</a:t>
            </a:r>
            <a:r>
              <a:rPr lang="en-US" altLang="zh-CN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USB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鼠标电路的原理图绘制后，</a:t>
            </a:r>
            <a:r>
              <a:rPr lang="zh-CN" altLang="en-US" sz="19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本任务完成</a:t>
            </a:r>
            <a:r>
              <a:rPr lang="en-US" altLang="zh-CN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USB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鼠标电路的</a:t>
            </a:r>
            <a:r>
              <a:rPr lang="en-US" altLang="zh-CN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PCB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板设计。在该</a:t>
            </a:r>
            <a:r>
              <a:rPr lang="en-US" altLang="zh-CN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PCB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板中，</a:t>
            </a:r>
            <a:r>
              <a:rPr lang="zh-CN" altLang="en-US" sz="19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调用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任务</a:t>
            </a:r>
            <a:r>
              <a:rPr lang="en-US" altLang="zh-CN" sz="19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2-4</a:t>
            </a:r>
            <a:r>
              <a:rPr lang="zh-CN" altLang="en-US" sz="19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建立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的封装库内的器件。通过该</a:t>
            </a:r>
            <a:r>
              <a:rPr lang="en-US" altLang="zh-CN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PCB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图验证建立的封装库内的器件的正确性，并进行新知识的介绍</a:t>
            </a:r>
            <a:r>
              <a:rPr lang="zh-CN" altLang="en-US" sz="19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。将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涵盖以下主题：</a:t>
            </a:r>
          </a:p>
          <a:p>
            <a:pPr indent="450850" algn="just" eaLnBrk="0" hangingPunct="0">
              <a:lnSpc>
                <a:spcPct val="150000"/>
              </a:lnSpc>
            </a:pP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设置</a:t>
            </a:r>
            <a:r>
              <a:rPr lang="en-US" altLang="zh-CN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PCB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板</a:t>
            </a:r>
          </a:p>
          <a:p>
            <a:pPr indent="450850" algn="just" eaLnBrk="0" hangingPunct="0">
              <a:lnSpc>
                <a:spcPct val="150000"/>
              </a:lnSpc>
            </a:pP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设计规则介绍</a:t>
            </a:r>
          </a:p>
          <a:p>
            <a:pPr indent="450850" algn="just" eaLnBrk="0" hangingPunct="0">
              <a:lnSpc>
                <a:spcPct val="150000"/>
              </a:lnSpc>
            </a:pP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自动布线的多种方法</a:t>
            </a:r>
          </a:p>
          <a:p>
            <a:pPr indent="450850" algn="just" eaLnBrk="0" hangingPunct="0">
              <a:lnSpc>
                <a:spcPct val="150000"/>
              </a:lnSpc>
            </a:pPr>
            <a:r>
              <a:rPr lang="en-US" altLang="zh-CN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USB</a:t>
            </a:r>
            <a:r>
              <a:rPr lang="zh-CN" altLang="en-US" sz="19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鼠标电路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en-US" altLang="zh-CN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PCB</a:t>
            </a:r>
            <a:r>
              <a:rPr lang="zh-CN" altLang="en-US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板设计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007373" y="727133"/>
            <a:ext cx="2167871" cy="773220"/>
            <a:chOff x="2332469" y="809238"/>
            <a:chExt cx="1859969" cy="608493"/>
          </a:xfrm>
          <a:solidFill>
            <a:srgbClr val="0070C0"/>
          </a:solidFill>
        </p:grpSpPr>
        <p:sp>
          <p:nvSpPr>
            <p:cNvPr id="9" name="圆角矩形 8"/>
            <p:cNvSpPr/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08816" tIns="54408" rIns="108816" bIns="5440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88135"/>
              <a:endParaRPr lang="zh-CN" altLang="en-US" sz="3700" dirty="0">
                <a:solidFill>
                  <a:schemeClr val="bg1"/>
                </a:solidFill>
                <a:latin typeface="+mj-lt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05177" y="923027"/>
              <a:ext cx="1276709" cy="3795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任务描述</a:t>
              </a: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7926647" y="1869870"/>
            <a:ext cx="2613464" cy="1657090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926647" y="3720767"/>
            <a:ext cx="2613464" cy="1657090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0035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333450"/>
            <a:ext cx="9433048" cy="5328592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手动</a:t>
            </a:r>
            <a:r>
              <a:rPr lang="zh-CN" altLang="en-US" sz="2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</a:t>
            </a:r>
            <a:endParaRPr lang="en-US" altLang="zh-CN" sz="2800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2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采用手动布局，方法如下：</a:t>
            </a:r>
            <a:endParaRPr lang="zh-CN" altLang="zh-CN" sz="2800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）单击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图中的元件，将其一一拖放到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板中的“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Keep-Out”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布线区域内。单击元件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U1,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将它拖动到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板中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靠右边的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区域；单击元件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U2,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将它拖动到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板中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靠左边居中的区域；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元件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J1,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将它拖动到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板中靠左边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的区域；在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拖动元件到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板中的“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Keep-Out”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布线区域时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，如图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2-146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所示，可以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一次拖动多个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元件。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在导入元件的过程中，系统自动将元件布置到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板的顶层（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 Layer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），如果需要将元件放置到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板的底层（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Bottom Layer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）则需要进行如下操作：</a:t>
            </a:r>
            <a:endParaRPr lang="en-US" altLang="zh-CN" sz="2400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双击元件，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键，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打开的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 Properties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。在“对话框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 Properties”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区域内的“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Layer”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下拉列表中选择“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Bottom Layer”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项，单击“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按钮，关闭该对话框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。这样，元件连同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其标志文字都被调整到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底层。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511816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38935" y="3819247"/>
            <a:ext cx="2376488" cy="288925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2-146</a:t>
            </a:r>
            <a:r>
              <a:rPr lang="zh-CN" altLang="zh-CN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移动元器件</a:t>
            </a:r>
            <a:endParaRPr lang="zh-CN" altLang="zh-CN" sz="18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346647" y="4221882"/>
            <a:ext cx="10225136" cy="2061642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24013">
              <a:buFont typeface="Arial" pitchFamily="34" charset="0"/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）放置其它元件布置到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板顶层，然后调整元件的位置。调整元件位置时，最好将光标设置成大光标，方法：单击鼠标右键，弹出菜单，选择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Options → Preferences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，弹出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Preferences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对话框，光标类型（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Cursor Type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）处：选择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Large 90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即可。</a:t>
            </a:r>
            <a:endParaRPr lang="zh-CN" altLang="zh-CN" sz="2400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679" y="492992"/>
            <a:ext cx="9583487" cy="318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2591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46647" y="1025525"/>
            <a:ext cx="9577064" cy="2044229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放置元件时，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选择与其它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元件连线最短，交叉最少的原则，可以按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Space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键，让元件旋转到最佳位置，才放开鼠标左键。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）如果需要多个元件整齐排列，可以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选中这些元件，在工具栏上按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 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图标，弹出下拉工具，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选对应图标，对元件进行排列，如图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2-147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759" y="2277666"/>
            <a:ext cx="344567" cy="344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959" y="3069754"/>
            <a:ext cx="3241628" cy="2633822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587529" y="5992656"/>
            <a:ext cx="3311846" cy="389466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2-147</a:t>
            </a:r>
            <a:r>
              <a:rPr lang="zh-CN" altLang="zh-CN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元器件排列工具</a:t>
            </a:r>
            <a:endParaRPr lang="zh-CN" altLang="zh-CN" sz="18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003978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46647" y="909514"/>
            <a:ext cx="10693188" cy="1612181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在放置元件的过程中，可以按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键，设置元件的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Snap Grid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 Grid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，以方便元件摆放整齐。也可以设置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板是采用公制（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Metric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）或英制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(Imperial)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单位，最好采用英制单位。布置完成后的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板如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2-148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506887" y="6208953"/>
            <a:ext cx="5544616" cy="360040"/>
          </a:xfrm>
          <a:prstGeom prst="rect">
            <a:avLst/>
          </a:prstGeom>
        </p:spPr>
        <p:txBody>
          <a:bodyPr/>
          <a:lstStyle/>
          <a:p>
            <a:pPr indent="624013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0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0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2-148</a:t>
            </a:r>
            <a:r>
              <a:rPr lang="zh-CN" altLang="zh-CN" sz="20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手动布局完成后的</a:t>
            </a:r>
            <a:r>
              <a:rPr lang="en-US" altLang="zh-CN" sz="20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0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  <a:endParaRPr lang="zh-CN" altLang="zh-CN" sz="20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959" y="2247939"/>
            <a:ext cx="3996444" cy="399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8442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3145742" y="5735378"/>
            <a:ext cx="5833825" cy="36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kumimoji="0" lang="zh-CN" altLang="en-US" sz="1800"/>
          </a:p>
        </p:txBody>
      </p:sp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1346647" y="1125538"/>
            <a:ext cx="10225136" cy="4320480"/>
          </a:xfrm>
          <a:prstGeom prst="rect">
            <a:avLst/>
          </a:prstGeom>
        </p:spPr>
        <p:txBody>
          <a:bodyPr/>
          <a:lstStyle/>
          <a:p>
            <a: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单击工作区中的名称为</a:t>
            </a:r>
            <a:r>
              <a:rPr lang="zh-CN" altLang="en-US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鼠标电路”</a:t>
            </a:r>
            <a:r>
              <a:rPr lang="zh-CN" altLang="en-US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room</a:t>
            </a:r>
            <a:r>
              <a:rPr lang="zh-CN" altLang="en-US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框，按键盘的“</a:t>
            </a:r>
            <a:r>
              <a:rPr lang="en-US" altLang="zh-CN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del”</a:t>
            </a:r>
            <a:r>
              <a:rPr lang="zh-CN" altLang="en-US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键，将其删除。</a:t>
            </a:r>
            <a:endParaRPr lang="zh-CN" altLang="zh-CN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room</a:t>
            </a:r>
            <a:r>
              <a:rPr lang="zh-CN" altLang="en-US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框用于限制单元电路的位置，即某一个单元电路中的所有元件将被限制在由</a:t>
            </a:r>
            <a:r>
              <a:rPr lang="en-US" altLang="zh-CN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room</a:t>
            </a:r>
            <a:r>
              <a:rPr lang="zh-CN" altLang="en-US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框所限定的</a:t>
            </a:r>
            <a:r>
              <a:rPr lang="en-US" altLang="zh-CN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范围内，便于</a:t>
            </a:r>
            <a:r>
              <a:rPr lang="en-US" altLang="zh-CN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电路板的布局规范，减少干扰，通常用于层次化的模块设计和多通道设计中。由于本项目未使用层次设计，不需要使用到</a:t>
            </a:r>
            <a:r>
              <a:rPr lang="en-US" altLang="zh-CN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room</a:t>
            </a:r>
            <a:r>
              <a:rPr lang="zh-CN" altLang="en-US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边框的功能，为了方便元件布局，可以先将该</a:t>
            </a:r>
            <a:r>
              <a:rPr lang="en-US" altLang="zh-CN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room</a:t>
            </a:r>
            <a:r>
              <a:rPr lang="zh-CN" altLang="en-US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框删除。</a:t>
            </a:r>
            <a:endParaRPr lang="zh-CN" altLang="zh-CN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56894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608" y="2439497"/>
            <a:ext cx="7609404" cy="2960207"/>
          </a:xfrm>
          <a:prstGeom prst="rect">
            <a:avLst/>
          </a:prstGeom>
        </p:spPr>
      </p:pic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18655" y="274638"/>
            <a:ext cx="6587108" cy="77787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运行设计规则检查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78317" y="997147"/>
            <a:ext cx="9417402" cy="749300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运行设计规则检查：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Tools→Design Rule Check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给出错误报告如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2-149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514999" y="5693051"/>
            <a:ext cx="4682621" cy="36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2-149</a:t>
            </a:r>
            <a:r>
              <a:rPr kumimoji="0" lang="zh-CN" altLang="en-US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kumimoji="0"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规则检查后的错误报告</a:t>
            </a:r>
            <a:endParaRPr kumimoji="0"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795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78317" y="469118"/>
            <a:ext cx="6587108" cy="77787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修改错误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815940" y="1246993"/>
            <a:ext cx="10566469" cy="3478945"/>
          </a:xfrm>
          <a:prstGeom prst="rect">
            <a:avLst/>
          </a:prstGeom>
        </p:spPr>
        <p:txBody>
          <a:bodyPr/>
          <a:lstStyle>
            <a:lvl1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pPr>
              <a:spcBef>
                <a:spcPts val="0"/>
              </a:spcBef>
            </a:pPr>
            <a:r>
              <a:rPr lang="zh-CN" altLang="en-US" noProof="1"/>
              <a:t>从错误报告看出有</a:t>
            </a:r>
            <a:r>
              <a:rPr lang="zh-CN" altLang="zh-CN" noProof="1"/>
              <a:t>2</a:t>
            </a:r>
            <a:r>
              <a:rPr lang="zh-CN" altLang="en-US" noProof="1"/>
              <a:t>个地方出错：</a:t>
            </a:r>
            <a:endParaRPr lang="zh-CN" altLang="zh-CN" noProof="1"/>
          </a:p>
          <a:p>
            <a:pPr>
              <a:spcBef>
                <a:spcPts val="0"/>
              </a:spcBef>
            </a:pPr>
            <a:r>
              <a:rPr lang="en-US" altLang="zh-CN" noProof="1"/>
              <a:t>Silk To Solder Mask (Clearance=0.254mm) (IsPad),(All</a:t>
            </a:r>
            <a:r>
              <a:rPr lang="en-US" altLang="zh-CN" noProof="1" smtClean="0"/>
              <a:t>)</a:t>
            </a:r>
          </a:p>
          <a:p>
            <a:pPr>
              <a:spcBef>
                <a:spcPts val="0"/>
              </a:spcBef>
            </a:pPr>
            <a:r>
              <a:rPr lang="en-US" altLang="zh-CN" noProof="1"/>
              <a:t>Hole Size Constraint (Min=0.0254mm) (Max=2.54mm) (All)</a:t>
            </a:r>
            <a:r>
              <a:rPr lang="en-US" altLang="en-US" noProof="1" smtClean="0"/>
              <a:t>。</a:t>
            </a:r>
          </a:p>
          <a:p>
            <a:pPr>
              <a:spcBef>
                <a:spcPts val="0"/>
              </a:spcBef>
            </a:pPr>
            <a:r>
              <a:rPr lang="zh-CN" altLang="en-US" noProof="1" smtClean="0"/>
              <a:t>可以用前面介绍</a:t>
            </a:r>
            <a:r>
              <a:rPr lang="zh-CN" altLang="en-US" noProof="1"/>
              <a:t>的方法，从菜单选择</a:t>
            </a:r>
            <a:r>
              <a:rPr lang="en-US" altLang="zh-CN" noProof="1"/>
              <a:t>Design → Rules</a:t>
            </a:r>
            <a:r>
              <a:rPr lang="zh-CN" altLang="en-US" noProof="1"/>
              <a:t>（快捷键</a:t>
            </a:r>
            <a:r>
              <a:rPr lang="en-US" altLang="zh-CN" noProof="1"/>
              <a:t>D</a:t>
            </a:r>
            <a:r>
              <a:rPr lang="en-US" altLang="en-US" noProof="1"/>
              <a:t>，</a:t>
            </a:r>
            <a:r>
              <a:rPr lang="en-US" altLang="zh-CN" noProof="1"/>
              <a:t>R</a:t>
            </a:r>
            <a:r>
              <a:rPr lang="zh-CN" altLang="en-US" noProof="1"/>
              <a:t>）打开</a:t>
            </a:r>
            <a:r>
              <a:rPr lang="en-US" altLang="zh-CN" noProof="1"/>
              <a:t>PCB  Rules and Constraints Editor </a:t>
            </a:r>
            <a:r>
              <a:rPr lang="zh-CN" altLang="en-US" noProof="1"/>
              <a:t>对话框。双击</a:t>
            </a:r>
            <a:r>
              <a:rPr lang="en-US" altLang="zh-CN" noProof="1"/>
              <a:t>Manufacturing</a:t>
            </a:r>
            <a:r>
              <a:rPr lang="zh-CN" altLang="en-US" noProof="1"/>
              <a:t>类在对话框的右边显示所有制造规则，</a:t>
            </a:r>
            <a:r>
              <a:rPr lang="zh-CN" altLang="en-US" noProof="1" smtClean="0"/>
              <a:t>找到</a:t>
            </a:r>
            <a:r>
              <a:rPr lang="en-US" altLang="zh-CN" noProof="1" smtClean="0"/>
              <a:t>Silk To Solder Mask Clearance</a:t>
            </a:r>
            <a:r>
              <a:rPr lang="zh-CN" altLang="en-US" noProof="1" smtClean="0"/>
              <a:t>和</a:t>
            </a:r>
            <a:r>
              <a:rPr lang="en-US" altLang="zh-CN" noProof="1" smtClean="0"/>
              <a:t>Hole Size</a:t>
            </a:r>
            <a:r>
              <a:rPr lang="zh-CN" altLang="en-US" noProof="1" smtClean="0"/>
              <a:t>两</a:t>
            </a:r>
            <a:r>
              <a:rPr lang="zh-CN" altLang="en-US" noProof="1"/>
              <a:t>行，把</a:t>
            </a:r>
            <a:r>
              <a:rPr lang="en-US" altLang="zh-CN" noProof="1"/>
              <a:t>Enabled</a:t>
            </a:r>
            <a:r>
              <a:rPr lang="zh-CN" altLang="en-US" noProof="1"/>
              <a:t>栏的复选框的“√”去掉即可</a:t>
            </a:r>
            <a:r>
              <a:rPr lang="zh-CN" altLang="zh-CN" noProof="1"/>
              <a:t>,</a:t>
            </a:r>
            <a:r>
              <a:rPr lang="zh-CN" altLang="en-US" noProof="1"/>
              <a:t>表示关闭这</a:t>
            </a:r>
            <a:r>
              <a:rPr lang="zh-CN" altLang="zh-CN" noProof="1"/>
              <a:t>2</a:t>
            </a:r>
            <a:r>
              <a:rPr lang="zh-CN" altLang="en-US" noProof="1"/>
              <a:t>个规则，不进行该</a:t>
            </a:r>
            <a:r>
              <a:rPr lang="zh-CN" altLang="zh-CN" noProof="1"/>
              <a:t>2</a:t>
            </a:r>
            <a:r>
              <a:rPr lang="zh-CN" altLang="en-US" noProof="1"/>
              <a:t>项的规则检查</a:t>
            </a:r>
            <a:r>
              <a:rPr lang="zh-CN" altLang="en-US" noProof="1" smtClean="0"/>
              <a:t>。</a:t>
            </a:r>
            <a:endParaRPr lang="en-US" altLang="zh-CN" noProof="1" smtClean="0"/>
          </a:p>
        </p:txBody>
      </p:sp>
    </p:spTree>
    <p:extLst>
      <p:ext uri="{BB962C8B-B14F-4D97-AF65-F5344CB8AC3E}">
        <p14:creationId xmlns:p14="http://schemas.microsoft.com/office/powerpoint/2010/main" val="240826050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78317" y="469118"/>
            <a:ext cx="6587108" cy="77787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修改错误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815940" y="1246993"/>
            <a:ext cx="10566469" cy="3478945"/>
          </a:xfrm>
          <a:prstGeom prst="rect">
            <a:avLst/>
          </a:prstGeom>
        </p:spPr>
        <p:txBody>
          <a:bodyPr/>
          <a:lstStyle>
            <a:lvl1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zh-CN" dirty="0" smtClean="0"/>
              <a:t>另外</a:t>
            </a:r>
            <a:r>
              <a:rPr lang="zh-CN" altLang="zh-CN" dirty="0"/>
              <a:t>的方法是进入规则后将出现错误的规则进行修改，具体如下：</a:t>
            </a:r>
          </a:p>
          <a:p>
            <a:r>
              <a:rPr lang="zh-CN" altLang="zh-CN" dirty="0"/>
              <a:t>针对</a:t>
            </a:r>
            <a:r>
              <a:rPr lang="en-US" altLang="zh-CN" dirty="0"/>
              <a:t>Silk To Solder Mask (Clearance=0.254mm) (</a:t>
            </a:r>
            <a:r>
              <a:rPr lang="en-US" altLang="zh-CN" dirty="0" err="1"/>
              <a:t>IsPad</a:t>
            </a:r>
            <a:r>
              <a:rPr lang="en-US" altLang="zh-CN" dirty="0"/>
              <a:t>)</a:t>
            </a:r>
            <a:r>
              <a:rPr lang="zh-CN" altLang="zh-CN" dirty="0"/>
              <a:t>规则，进入规则的详细设置后可以看到规则设置过大，如图</a:t>
            </a:r>
            <a:r>
              <a:rPr lang="en-US" altLang="zh-CN" dirty="0"/>
              <a:t>2-150</a:t>
            </a:r>
            <a:r>
              <a:rPr lang="zh-CN" altLang="zh-CN" dirty="0"/>
              <a:t>所示。将规则改小即可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849370" y="2963029"/>
            <a:ext cx="4499610" cy="33470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38761" y="6441974"/>
            <a:ext cx="37208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2-150 Silk To Solder Mask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</a:t>
            </a:r>
          </a:p>
        </p:txBody>
      </p:sp>
    </p:spTree>
    <p:extLst>
      <p:ext uri="{BB962C8B-B14F-4D97-AF65-F5344CB8AC3E}">
        <p14:creationId xmlns:p14="http://schemas.microsoft.com/office/powerpoint/2010/main" val="373254161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78317" y="469118"/>
            <a:ext cx="6587108" cy="77787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修改错误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815940" y="1246993"/>
            <a:ext cx="10566469" cy="3478945"/>
          </a:xfrm>
          <a:prstGeom prst="rect">
            <a:avLst/>
          </a:prstGeom>
        </p:spPr>
        <p:txBody>
          <a:bodyPr/>
          <a:lstStyle>
            <a:lvl1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zh-CN" dirty="0"/>
              <a:t>针对</a:t>
            </a:r>
            <a:r>
              <a:rPr lang="en-US" altLang="zh-CN" dirty="0"/>
              <a:t>Hole Size Constraint (Min=0.0254mm) (Max=2.54mm) </a:t>
            </a:r>
            <a:r>
              <a:rPr lang="zh-CN" altLang="zh-CN" dirty="0"/>
              <a:t>规则。同样进入规则的详细设置后可以看到规则设置过小，如图</a:t>
            </a:r>
            <a:r>
              <a:rPr lang="en-US" altLang="zh-CN" dirty="0"/>
              <a:t>2-151</a:t>
            </a:r>
            <a:r>
              <a:rPr lang="zh-CN" altLang="zh-CN" dirty="0"/>
              <a:t>所示。电路中</a:t>
            </a:r>
            <a:r>
              <a:rPr lang="en-US" altLang="zh-CN" dirty="0"/>
              <a:t>J1</a:t>
            </a:r>
            <a:r>
              <a:rPr lang="zh-CN" altLang="zh-CN" dirty="0"/>
              <a:t>的两个</a:t>
            </a:r>
            <a:r>
              <a:rPr lang="en-US" altLang="zh-CN" dirty="0"/>
              <a:t>0</a:t>
            </a:r>
            <a:r>
              <a:rPr lang="zh-CN" altLang="zh-CN" dirty="0"/>
              <a:t>焊盘的</a:t>
            </a:r>
            <a:r>
              <a:rPr lang="en-US" altLang="zh-CN" dirty="0"/>
              <a:t>Hole Size</a:t>
            </a:r>
            <a:r>
              <a:rPr lang="zh-CN" altLang="zh-CN" dirty="0"/>
              <a:t>大于规则中的</a:t>
            </a:r>
            <a:r>
              <a:rPr lang="en-US" altLang="zh-CN" dirty="0"/>
              <a:t>MAX</a:t>
            </a:r>
            <a:r>
              <a:rPr lang="zh-CN" altLang="zh-CN" dirty="0"/>
              <a:t>，因此将规则中</a:t>
            </a:r>
            <a:r>
              <a:rPr lang="en-US" altLang="zh-CN" dirty="0"/>
              <a:t>MAX</a:t>
            </a:r>
            <a:r>
              <a:rPr lang="zh-CN" altLang="zh-CN" dirty="0"/>
              <a:t>值改大即可。</a:t>
            </a:r>
          </a:p>
        </p:txBody>
      </p:sp>
      <p:pic>
        <p:nvPicPr>
          <p:cNvPr id="6" name="图片 5" descr="D:\课件\PCB的教材资料\22版图片\项目2\图2-15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994" y="2986465"/>
            <a:ext cx="4499610" cy="33432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3896721" y="6360640"/>
            <a:ext cx="42078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2-151 Hole to  Hole Clearance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</a:t>
            </a:r>
          </a:p>
        </p:txBody>
      </p:sp>
    </p:spTree>
    <p:extLst>
      <p:ext uri="{BB962C8B-B14F-4D97-AF65-F5344CB8AC3E}">
        <p14:creationId xmlns:p14="http://schemas.microsoft.com/office/powerpoint/2010/main" val="135761872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1075065"/>
            <a:ext cx="9505056" cy="676275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板上就没有绿色的高亮显示了，如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2-152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lnSpc>
                <a:spcPct val="150000"/>
              </a:lnSpc>
              <a:buNone/>
            </a:pP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lnSpc>
                <a:spcPct val="150000"/>
              </a:lnSpc>
              <a:buNone/>
            </a:pP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154038" y="5806832"/>
            <a:ext cx="4465083" cy="3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/>
              <a:t>图</a:t>
            </a:r>
            <a:r>
              <a:rPr lang="en-US" altLang="zh-CN" noProof="1"/>
              <a:t>2-152</a:t>
            </a:r>
            <a:r>
              <a:rPr lang="zh-CN" altLang="en-US" noProof="1"/>
              <a:t>清除了绿色高亮的</a:t>
            </a:r>
            <a:r>
              <a:rPr lang="en-US" altLang="zh-CN" noProof="1"/>
              <a:t>PCB</a:t>
            </a:r>
            <a:r>
              <a:rPr lang="zh-CN" altLang="en-US" noProof="1"/>
              <a:t>板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443" y="1751340"/>
            <a:ext cx="3977245" cy="397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1709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gray">
          <a:xfrm>
            <a:off x="3377572" y="4141160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4257249" y="4587351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3377572" y="2149974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00B200">
                  <a:alpha val="80000"/>
                </a:srgbClr>
              </a:gs>
              <a:gs pos="100000">
                <a:srgbClr val="00B200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gray">
          <a:xfrm>
            <a:off x="4238194" y="2596165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gray">
          <a:xfrm>
            <a:off x="2794825" y="2134095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B200"/>
              </a:gs>
              <a:gs pos="100000">
                <a:srgbClr val="00B200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4401" kern="0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>
            <a:off x="2858338" y="2199199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B200">
                  <a:gamma/>
                  <a:tint val="48627"/>
                  <a:invGamma/>
                </a:srgbClr>
              </a:gs>
              <a:gs pos="50000">
                <a:srgbClr val="00B200">
                  <a:alpha val="0"/>
                </a:srgbClr>
              </a:gs>
              <a:gs pos="100000">
                <a:srgbClr val="00B200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gray">
          <a:xfrm>
            <a:off x="2807528" y="4131633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0"/>
          <p:cNvSpPr>
            <a:spLocks/>
          </p:cNvSpPr>
          <p:nvPr/>
        </p:nvSpPr>
        <p:spPr bwMode="gray">
          <a:xfrm>
            <a:off x="2861514" y="4196736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703DFF">
                  <a:gamma/>
                  <a:tint val="48627"/>
                  <a:invGamma/>
                </a:srgbClr>
              </a:gs>
              <a:gs pos="50000">
                <a:srgbClr val="703DFF">
                  <a:alpha val="0"/>
                </a:srgbClr>
              </a:gs>
              <a:gs pos="100000">
                <a:srgbClr val="703DFF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black">
          <a:xfrm>
            <a:off x="4557001" y="2514914"/>
            <a:ext cx="4485288" cy="48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导入元件、元件布局 </a:t>
            </a: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black">
          <a:xfrm>
            <a:off x="4662155" y="4528801"/>
            <a:ext cx="4452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800">
                <a:solidFill>
                  <a:schemeClr val="bg2"/>
                </a:solidFill>
                <a:latin typeface="Verdan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bg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Wingdings" pitchFamily="2" charset="2"/>
              <a:buChar char="Ø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检查绿色高亮显示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white">
          <a:xfrm>
            <a:off x="2785298" y="2218252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  点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white">
          <a:xfrm>
            <a:off x="2775771" y="4258661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难  点</a:t>
            </a:r>
          </a:p>
        </p:txBody>
      </p:sp>
      <p:sp>
        <p:nvSpPr>
          <p:cNvPr id="33" name="Freeform 15"/>
          <p:cNvSpPr>
            <a:spLocks/>
          </p:cNvSpPr>
          <p:nvPr/>
        </p:nvSpPr>
        <p:spPr bwMode="gray">
          <a:xfrm>
            <a:off x="2642388" y="2708904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gray">
          <a:xfrm rot="10800000">
            <a:off x="7323422" y="1989600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gray">
          <a:xfrm>
            <a:off x="2642388" y="4654042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8"/>
          <p:cNvSpPr>
            <a:spLocks/>
          </p:cNvSpPr>
          <p:nvPr/>
        </p:nvSpPr>
        <p:spPr bwMode="gray">
          <a:xfrm rot="10800000">
            <a:off x="7301191" y="3983962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90665" y="33345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学习重点及难点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833191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333450"/>
            <a:ext cx="8232775" cy="706437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8.4 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更改元件封装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02631" y="1039887"/>
            <a:ext cx="10491663" cy="877739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C1-C12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元件的封装修改为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RAD-0.1</a:t>
            </a:r>
            <a:r>
              <a:rPr lang="en-US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这里我们可以采用以下方法进行修改：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7107287" y="6415104"/>
            <a:ext cx="3096342" cy="3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2-153 </a:t>
            </a: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</a:t>
            </a:r>
            <a:r>
              <a:rPr kumimoji="0"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C1</a:t>
            </a: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封装</a:t>
            </a:r>
            <a:endParaRPr kumimoji="0"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93188"/>
          <p:cNvSpPr txBox="1">
            <a:spLocks noChangeArrowheads="1"/>
          </p:cNvSpPr>
          <p:nvPr/>
        </p:nvSpPr>
        <p:spPr bwMode="auto">
          <a:xfrm>
            <a:off x="1270434" y="1795956"/>
            <a:ext cx="8353770" cy="581057"/>
          </a:xfrm>
          <a:prstGeom prst="rect">
            <a:avLst/>
          </a:prstGeom>
        </p:spPr>
        <p:txBody>
          <a:bodyPr/>
          <a:lstStyle>
            <a:lvl1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en-US" b="1" dirty="0"/>
              <a:t>方法</a:t>
            </a:r>
            <a:r>
              <a:rPr lang="en-US" altLang="zh-CN" b="1" dirty="0"/>
              <a:t>1</a:t>
            </a:r>
            <a:r>
              <a:rPr lang="zh-CN" altLang="en-US" b="1" dirty="0"/>
              <a:t>：</a:t>
            </a:r>
            <a:r>
              <a:rPr lang="zh-CN" altLang="en-US" b="1" dirty="0" smtClean="0"/>
              <a:t>逐一修改</a:t>
            </a:r>
            <a:endParaRPr lang="zh-CN" altLang="en-US" b="1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78304" y="2377013"/>
            <a:ext cx="5324927" cy="3942600"/>
          </a:xfrm>
          <a:prstGeom prst="rect">
            <a:avLst/>
          </a:prstGeom>
        </p:spPr>
        <p:txBody>
          <a:bodyPr/>
          <a:lstStyle>
            <a:lvl1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en-US" altLang="en-US" dirty="0"/>
              <a:t>双击某个元件（如图任务图中</a:t>
            </a:r>
            <a:r>
              <a:rPr lang="en-US" altLang="en-US" dirty="0" smtClean="0"/>
              <a:t>C</a:t>
            </a:r>
            <a:r>
              <a:rPr lang="en-US" altLang="zh-CN" dirty="0" smtClean="0"/>
              <a:t>1</a:t>
            </a:r>
            <a:r>
              <a:rPr lang="en-US" altLang="en-US" dirty="0" smtClean="0"/>
              <a:t>）</a:t>
            </a:r>
            <a:r>
              <a:rPr lang="en-US" altLang="en-US" dirty="0"/>
              <a:t>弹出了</a:t>
            </a:r>
            <a:r>
              <a:rPr lang="en-US" altLang="en-US" dirty="0" smtClean="0"/>
              <a:t>C</a:t>
            </a:r>
            <a:r>
              <a:rPr lang="en-US" altLang="zh-CN" dirty="0" smtClean="0"/>
              <a:t>1</a:t>
            </a:r>
            <a:r>
              <a:rPr lang="en-US" altLang="en-US" dirty="0" smtClean="0"/>
              <a:t>的属性窗口</a:t>
            </a:r>
            <a:r>
              <a:rPr lang="en-US" altLang="en-US" dirty="0"/>
              <a:t>，</a:t>
            </a:r>
            <a:r>
              <a:rPr lang="en-US" altLang="en-US" dirty="0" smtClean="0"/>
              <a:t>如图</a:t>
            </a:r>
            <a:r>
              <a:rPr lang="en-US" altLang="zh-CN" dirty="0" smtClean="0"/>
              <a:t>2-153</a:t>
            </a:r>
            <a:r>
              <a:rPr lang="en-US" altLang="en-US" dirty="0" smtClean="0"/>
              <a:t>所示</a:t>
            </a:r>
            <a:r>
              <a:rPr lang="en-US" altLang="en-US" dirty="0"/>
              <a:t>，在右下半部分可以看出目前</a:t>
            </a:r>
            <a:r>
              <a:rPr lang="en-US" altLang="en-US" dirty="0" smtClean="0"/>
              <a:t>C</a:t>
            </a:r>
            <a:r>
              <a:rPr lang="en-US" altLang="zh-CN" dirty="0" smtClean="0"/>
              <a:t>1</a:t>
            </a:r>
            <a:r>
              <a:rPr lang="en-US" altLang="en-US" dirty="0" smtClean="0"/>
              <a:t>的封装名为</a:t>
            </a:r>
            <a:r>
              <a:rPr lang="en-US" altLang="en-US" dirty="0"/>
              <a:t>Rad-0.3，这个封装的脚距离为300mil，根据实际采用元件情况，我们将其改为100mil</a:t>
            </a:r>
            <a:r>
              <a:rPr lang="en-US" altLang="en-US" dirty="0" smtClean="0"/>
              <a:t>的封装</a:t>
            </a:r>
            <a:r>
              <a:rPr lang="en-US" altLang="zh-CN" dirty="0"/>
              <a:t>RAD-0.1</a:t>
            </a:r>
            <a:r>
              <a:rPr lang="zh-CN" altLang="en-US" dirty="0" smtClean="0"/>
              <a:t>。</a:t>
            </a:r>
            <a:endParaRPr lang="en-US" altLang="en-US" dirty="0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7562776" y="1563007"/>
            <a:ext cx="2160662" cy="475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53962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00"/>
          <p:cNvSpPr txBox="1">
            <a:spLocks noChangeArrowheads="1"/>
          </p:cNvSpPr>
          <p:nvPr/>
        </p:nvSpPr>
        <p:spPr bwMode="auto">
          <a:xfrm>
            <a:off x="1818283" y="1111507"/>
            <a:ext cx="9249443" cy="230832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en-US" dirty="0"/>
              <a:t>单击的图</a:t>
            </a:r>
            <a:r>
              <a:rPr lang="en-US" altLang="zh-CN" dirty="0"/>
              <a:t>2-153</a:t>
            </a:r>
            <a:r>
              <a:rPr lang="zh-CN" altLang="en-US" dirty="0"/>
              <a:t>左下方“</a:t>
            </a:r>
            <a:r>
              <a:rPr lang="en-US" altLang="zh-CN" dirty="0"/>
              <a:t>Footprint”</a:t>
            </a:r>
            <a:r>
              <a:rPr lang="zh-CN" altLang="en-US" dirty="0"/>
              <a:t>区域 “</a:t>
            </a:r>
            <a:r>
              <a:rPr lang="en-US" altLang="zh-CN" dirty="0"/>
              <a:t>RAD-0.3”</a:t>
            </a:r>
            <a:r>
              <a:rPr lang="zh-CN" altLang="en-US" dirty="0"/>
              <a:t>后面的</a:t>
            </a:r>
            <a:r>
              <a:rPr lang="en-US" altLang="zh-CN" dirty="0"/>
              <a:t>…</a:t>
            </a:r>
            <a:r>
              <a:rPr lang="zh-CN" altLang="en-US" dirty="0"/>
              <a:t>按钮，打开</a:t>
            </a:r>
            <a:r>
              <a:rPr lang="en-US" altLang="zh-CN" dirty="0"/>
              <a:t>PCB</a:t>
            </a:r>
            <a:r>
              <a:rPr lang="zh-CN" altLang="en-US" dirty="0"/>
              <a:t>模型窗口，进入图</a:t>
            </a:r>
            <a:r>
              <a:rPr lang="en-US" altLang="zh-CN" dirty="0"/>
              <a:t>2-154</a:t>
            </a:r>
            <a:r>
              <a:rPr lang="zh-CN" altLang="en-US" dirty="0"/>
              <a:t>所示的库浏览窗口，在封装列表中选择封装“</a:t>
            </a:r>
            <a:r>
              <a:rPr lang="en-US" altLang="zh-CN" dirty="0"/>
              <a:t>RAD-0.1”</a:t>
            </a:r>
            <a:r>
              <a:rPr lang="zh-CN" altLang="en-US" dirty="0"/>
              <a:t>。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731023" y="6238106"/>
            <a:ext cx="3096342" cy="3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None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2-154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库浏览窗口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971591" y="2268912"/>
            <a:ext cx="6439951" cy="396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1194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文本框 100"/>
          <p:cNvSpPr txBox="1">
            <a:spLocks noChangeArrowheads="1"/>
          </p:cNvSpPr>
          <p:nvPr/>
        </p:nvSpPr>
        <p:spPr bwMode="auto">
          <a:xfrm>
            <a:off x="1490663" y="1125538"/>
            <a:ext cx="9577064" cy="1200329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zh-CN" dirty="0"/>
              <a:t>单击图</a:t>
            </a:r>
            <a:r>
              <a:rPr lang="en-US" altLang="zh-CN" dirty="0"/>
              <a:t>2-154</a:t>
            </a:r>
            <a:r>
              <a:rPr lang="zh-CN" altLang="zh-CN" dirty="0"/>
              <a:t>中“</a:t>
            </a:r>
            <a:r>
              <a:rPr lang="en-US" altLang="zh-CN" dirty="0"/>
              <a:t>OK</a:t>
            </a:r>
            <a:r>
              <a:rPr lang="zh-CN" altLang="zh-CN" dirty="0"/>
              <a:t>”按钮，这时返回到图</a:t>
            </a:r>
            <a:r>
              <a:rPr lang="en-US" altLang="zh-CN" dirty="0"/>
              <a:t>2-155</a:t>
            </a:r>
            <a:r>
              <a:rPr lang="zh-CN" altLang="zh-CN" dirty="0"/>
              <a:t>所示，对比图</a:t>
            </a:r>
            <a:r>
              <a:rPr lang="en-US" altLang="zh-CN" dirty="0"/>
              <a:t>2-153</a:t>
            </a:r>
            <a:r>
              <a:rPr lang="zh-CN" altLang="zh-CN" dirty="0"/>
              <a:t>与图</a:t>
            </a:r>
            <a:r>
              <a:rPr lang="en-US" altLang="zh-CN" dirty="0"/>
              <a:t>2-155</a:t>
            </a:r>
            <a:r>
              <a:rPr lang="zh-CN" altLang="zh-CN" dirty="0"/>
              <a:t>可以知道，</a:t>
            </a:r>
            <a:r>
              <a:rPr lang="en-US" altLang="zh-CN" dirty="0"/>
              <a:t>C1</a:t>
            </a:r>
            <a:r>
              <a:rPr lang="zh-CN" altLang="zh-CN" dirty="0"/>
              <a:t>的封装已被修改为</a:t>
            </a:r>
            <a:r>
              <a:rPr lang="en-US" altLang="zh-CN" dirty="0"/>
              <a:t>RAD-0.1</a:t>
            </a:r>
            <a:r>
              <a:rPr lang="zh-CN" altLang="zh-CN" dirty="0"/>
              <a:t>了。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5039" y="6022082"/>
            <a:ext cx="3096342" cy="3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None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2-155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属性窗口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4731023" y="2009159"/>
            <a:ext cx="2280654" cy="4012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4556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00"/>
          <p:cNvSpPr txBox="1">
            <a:spLocks noChangeArrowheads="1"/>
          </p:cNvSpPr>
          <p:nvPr/>
        </p:nvSpPr>
        <p:spPr bwMode="auto">
          <a:xfrm>
            <a:off x="1922463" y="443016"/>
            <a:ext cx="7712894" cy="581057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pPr indent="0"/>
            <a:r>
              <a:rPr lang="zh-CN" altLang="en-US" b="1" dirty="0"/>
              <a:t>方法</a:t>
            </a:r>
            <a:r>
              <a:rPr lang="en-US" altLang="zh-CN" b="1" dirty="0"/>
              <a:t>2</a:t>
            </a:r>
            <a:r>
              <a:rPr lang="zh-CN" altLang="en-US" b="1" dirty="0"/>
              <a:t>：批量处理</a:t>
            </a:r>
          </a:p>
        </p:txBody>
      </p:sp>
      <p:sp>
        <p:nvSpPr>
          <p:cNvPr id="14339" name="文本框 1"/>
          <p:cNvSpPr txBox="1">
            <a:spLocks noChangeArrowheads="1"/>
          </p:cNvSpPr>
          <p:nvPr/>
        </p:nvSpPr>
        <p:spPr bwMode="auto">
          <a:xfrm>
            <a:off x="1274639" y="1056842"/>
            <a:ext cx="8496944" cy="1200607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zh-CN" dirty="0"/>
              <a:t>在</a:t>
            </a:r>
            <a:r>
              <a:rPr lang="en-US" altLang="zh-CN" dirty="0"/>
              <a:t>PCB</a:t>
            </a:r>
            <a:r>
              <a:rPr lang="zh-CN" altLang="zh-CN" dirty="0"/>
              <a:t>图中右击弹出快捷菜单如图</a:t>
            </a:r>
            <a:r>
              <a:rPr lang="en-US" altLang="zh-CN" dirty="0"/>
              <a:t>2-156</a:t>
            </a:r>
            <a:r>
              <a:rPr lang="zh-CN" altLang="zh-CN" dirty="0"/>
              <a:t>所示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8907" y="1657145"/>
            <a:ext cx="2600535" cy="4386922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947047" y="6277573"/>
            <a:ext cx="3096342" cy="3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None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2-156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快捷菜单</a:t>
            </a:r>
          </a:p>
        </p:txBody>
      </p:sp>
    </p:spTree>
    <p:extLst>
      <p:ext uri="{BB962C8B-B14F-4D97-AF65-F5344CB8AC3E}">
        <p14:creationId xmlns:p14="http://schemas.microsoft.com/office/powerpoint/2010/main" val="3143540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本框 1"/>
          <p:cNvSpPr txBox="1">
            <a:spLocks noChangeArrowheads="1"/>
          </p:cNvSpPr>
          <p:nvPr/>
        </p:nvSpPr>
        <p:spPr bwMode="auto">
          <a:xfrm>
            <a:off x="1274639" y="1056842"/>
            <a:ext cx="5832648" cy="513208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zh-CN" dirty="0" smtClean="0"/>
              <a:t>执行</a:t>
            </a:r>
            <a:r>
              <a:rPr lang="zh-CN" altLang="zh-CN" dirty="0"/>
              <a:t>“</a:t>
            </a:r>
            <a:r>
              <a:rPr lang="en-US" altLang="zh-CN" dirty="0"/>
              <a:t>Find </a:t>
            </a:r>
            <a:r>
              <a:rPr lang="en-US" altLang="zh-CN" dirty="0" err="1"/>
              <a:t>Similer</a:t>
            </a:r>
            <a:r>
              <a:rPr lang="en-US" altLang="zh-CN" dirty="0"/>
              <a:t> Objects</a:t>
            </a:r>
            <a:r>
              <a:rPr lang="zh-CN" altLang="zh-CN" dirty="0"/>
              <a:t>”命令，光标变为十字光标后，单一某个电容，出现图</a:t>
            </a:r>
            <a:r>
              <a:rPr lang="en-US" altLang="zh-CN" dirty="0"/>
              <a:t>2-157</a:t>
            </a:r>
            <a:r>
              <a:rPr lang="zh-CN" altLang="zh-CN" dirty="0"/>
              <a:t>的窗口，此窗口要求我们填写查找对象的匹配条件（或理解成符合查找的条件），一般情况下，同类元件会在图中椭圆标记处（分别代表描述、参考符号）有相同特征，所以这几项后面可以选择填“</a:t>
            </a:r>
            <a:r>
              <a:rPr lang="en-US" altLang="zh-CN" dirty="0"/>
              <a:t>Same</a:t>
            </a:r>
            <a:r>
              <a:rPr lang="zh-CN" altLang="zh-CN" dirty="0"/>
              <a:t>”（一般填写一处即可），意思是我们查找“符合这一条相同”的对象，图</a:t>
            </a:r>
            <a:r>
              <a:rPr lang="en-US" altLang="zh-CN" dirty="0"/>
              <a:t>2-157</a:t>
            </a:r>
            <a:r>
              <a:rPr lang="zh-CN" altLang="zh-CN" dirty="0"/>
              <a:t>下面的其他选项可以参照这里的设置。</a:t>
            </a:r>
          </a:p>
          <a:p>
            <a:r>
              <a:rPr lang="zh-CN" altLang="en-US" dirty="0" smtClean="0"/>
              <a:t>这</a:t>
            </a:r>
            <a:r>
              <a:rPr lang="zh-CN" altLang="en-US" dirty="0"/>
              <a:t>一功能非常有用。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551743" y="6310114"/>
            <a:ext cx="40609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None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2-157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查找对象的匹配条件对话框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7539335" y="672250"/>
            <a:ext cx="3635514" cy="551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464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00"/>
          <p:cNvSpPr txBox="1">
            <a:spLocks noChangeArrowheads="1"/>
          </p:cNvSpPr>
          <p:nvPr/>
        </p:nvSpPr>
        <p:spPr bwMode="auto">
          <a:xfrm>
            <a:off x="1418655" y="965424"/>
            <a:ext cx="10081120" cy="230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zh-CN" dirty="0"/>
              <a:t>在图</a:t>
            </a:r>
            <a:r>
              <a:rPr lang="en-US" altLang="zh-CN" dirty="0"/>
              <a:t>2-157</a:t>
            </a:r>
            <a:r>
              <a:rPr lang="zh-CN" altLang="zh-CN" dirty="0"/>
              <a:t>中单击“</a:t>
            </a:r>
            <a:r>
              <a:rPr lang="en-US" altLang="zh-CN" dirty="0"/>
              <a:t>Apply</a:t>
            </a:r>
            <a:r>
              <a:rPr lang="zh-CN" altLang="zh-CN" dirty="0"/>
              <a:t>”（应用）按钮，这时图中元件显示如图</a:t>
            </a:r>
            <a:r>
              <a:rPr lang="en-US" altLang="zh-CN" dirty="0"/>
              <a:t>2-158</a:t>
            </a:r>
            <a:r>
              <a:rPr lang="zh-CN" altLang="zh-CN" dirty="0"/>
              <a:t>所示的情况，凡是封装是</a:t>
            </a:r>
            <a:r>
              <a:rPr lang="en-US" altLang="zh-CN" dirty="0"/>
              <a:t>RAD-0.3</a:t>
            </a:r>
            <a:r>
              <a:rPr lang="zh-CN" altLang="zh-CN" dirty="0"/>
              <a:t>的电容都被选中。</a:t>
            </a:r>
          </a:p>
        </p:txBody>
      </p:sp>
      <p:sp>
        <p:nvSpPr>
          <p:cNvPr id="4" name="矩形 3"/>
          <p:cNvSpPr/>
          <p:nvPr/>
        </p:nvSpPr>
        <p:spPr>
          <a:xfrm>
            <a:off x="4021695" y="5446018"/>
            <a:ext cx="41549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2-158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RAD-0.3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的元件封装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003550" y="1811242"/>
            <a:ext cx="5724644" cy="363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776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01"/>
          <p:cNvSpPr txBox="1">
            <a:spLocks noChangeArrowheads="1"/>
          </p:cNvSpPr>
          <p:nvPr/>
        </p:nvSpPr>
        <p:spPr bwMode="auto">
          <a:xfrm>
            <a:off x="1418655" y="909514"/>
            <a:ext cx="10234695" cy="193944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zh-CN" dirty="0"/>
              <a:t>继续单击图</a:t>
            </a:r>
            <a:r>
              <a:rPr lang="en-US" altLang="zh-CN" dirty="0"/>
              <a:t>2-158</a:t>
            </a:r>
            <a:r>
              <a:rPr lang="zh-CN" altLang="zh-CN" dirty="0"/>
              <a:t>窗口的“</a:t>
            </a:r>
            <a:r>
              <a:rPr lang="en-US" altLang="zh-CN" dirty="0"/>
              <a:t>OK</a:t>
            </a:r>
            <a:r>
              <a:rPr lang="zh-CN" altLang="zh-CN" dirty="0"/>
              <a:t>”按钮，这时屏幕弹出“</a:t>
            </a:r>
            <a:r>
              <a:rPr lang="en-US" altLang="zh-CN" dirty="0"/>
              <a:t>Preferences</a:t>
            </a:r>
            <a:r>
              <a:rPr lang="zh-CN" altLang="zh-CN" dirty="0"/>
              <a:t>”面板，如图</a:t>
            </a:r>
            <a:r>
              <a:rPr lang="en-US" altLang="zh-CN" dirty="0"/>
              <a:t>2-159</a:t>
            </a:r>
            <a:r>
              <a:rPr lang="zh-CN" altLang="zh-CN" dirty="0"/>
              <a:t>所示，在面板中找到 “</a:t>
            </a:r>
            <a:r>
              <a:rPr lang="en-US" altLang="zh-CN" dirty="0"/>
              <a:t>Footprint”</a:t>
            </a:r>
            <a:r>
              <a:rPr lang="zh-CN" altLang="zh-CN" dirty="0"/>
              <a:t>，目前显示是</a:t>
            </a:r>
            <a:r>
              <a:rPr lang="en-US" altLang="zh-CN" dirty="0"/>
              <a:t>RAD-0.3</a:t>
            </a:r>
            <a:r>
              <a:rPr lang="zh-CN" altLang="zh-CN" dirty="0"/>
              <a:t>，直接将其改成</a:t>
            </a:r>
            <a:r>
              <a:rPr lang="en-US" altLang="zh-CN" dirty="0"/>
              <a:t>RAD-0.1</a:t>
            </a:r>
            <a:r>
              <a:rPr lang="zh-CN" altLang="zh-CN" dirty="0"/>
              <a:t>并关闭图</a:t>
            </a:r>
            <a:r>
              <a:rPr lang="en-US" altLang="zh-CN" dirty="0"/>
              <a:t>2-159</a:t>
            </a:r>
            <a:r>
              <a:rPr lang="zh-CN" altLang="zh-CN" dirty="0"/>
              <a:t>，这样所有</a:t>
            </a:r>
            <a:r>
              <a:rPr lang="en-US" altLang="zh-CN" dirty="0"/>
              <a:t>Cap</a:t>
            </a:r>
            <a:r>
              <a:rPr lang="zh-CN" altLang="zh-CN" dirty="0"/>
              <a:t>的封装都被改成</a:t>
            </a:r>
            <a:r>
              <a:rPr lang="en-US" altLang="zh-CN" dirty="0"/>
              <a:t>RAD-0.1</a:t>
            </a:r>
            <a:r>
              <a:rPr lang="zh-CN" altLang="zh-CN" dirty="0"/>
              <a:t>了，这个方法也可修改包括某类字符全部隐藏等等，都可以在图</a:t>
            </a:r>
            <a:r>
              <a:rPr lang="en-US" altLang="zh-CN" dirty="0"/>
              <a:t>2-159</a:t>
            </a:r>
            <a:r>
              <a:rPr lang="zh-CN" altLang="zh-CN" dirty="0"/>
              <a:t>中完成。</a:t>
            </a:r>
          </a:p>
        </p:txBody>
      </p:sp>
      <p:sp>
        <p:nvSpPr>
          <p:cNvPr id="6" name="矩形 5"/>
          <p:cNvSpPr/>
          <p:nvPr/>
        </p:nvSpPr>
        <p:spPr>
          <a:xfrm>
            <a:off x="7114456" y="5518026"/>
            <a:ext cx="39604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2-159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Preferences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”面板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4795408" y="2619331"/>
            <a:ext cx="1740594" cy="424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28002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01"/>
          <p:cNvSpPr txBox="1">
            <a:spLocks noChangeArrowheads="1"/>
          </p:cNvSpPr>
          <p:nvPr/>
        </p:nvSpPr>
        <p:spPr bwMode="auto">
          <a:xfrm>
            <a:off x="1727776" y="1035290"/>
            <a:ext cx="9630490" cy="157002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en-US" dirty="0"/>
              <a:t>除了上面介绍的单个元件封装检查和批量处理外，</a:t>
            </a:r>
            <a:r>
              <a:rPr lang="en-US" altLang="zh-CN" dirty="0"/>
              <a:t>Altium Designer15.0</a:t>
            </a:r>
            <a:r>
              <a:rPr lang="zh-CN" altLang="en-US" dirty="0"/>
              <a:t>还提供了专门检查封装的功能</a:t>
            </a:r>
            <a:r>
              <a:rPr lang="zh-CN" altLang="en-US" dirty="0" smtClean="0"/>
              <a:t>，在原理图中执行</a:t>
            </a:r>
            <a:r>
              <a:rPr lang="zh-CN" altLang="en-US" dirty="0"/>
              <a:t>如</a:t>
            </a:r>
            <a:r>
              <a:rPr lang="zh-CN" altLang="en-US" dirty="0" smtClean="0"/>
              <a:t>图</a:t>
            </a:r>
            <a:r>
              <a:rPr lang="en-US" altLang="zh-CN" dirty="0" smtClean="0"/>
              <a:t>2-160</a:t>
            </a:r>
            <a:r>
              <a:rPr lang="zh-CN" altLang="en-US" dirty="0" smtClean="0"/>
              <a:t>所</a:t>
            </a:r>
            <a:r>
              <a:rPr lang="zh-CN" altLang="en-US" dirty="0"/>
              <a:t>示</a:t>
            </a:r>
            <a:r>
              <a:rPr lang="en-US" altLang="zh-CN" dirty="0"/>
              <a:t>Tools – Footprint </a:t>
            </a:r>
            <a:r>
              <a:rPr lang="en-US" altLang="zh-CN" dirty="0" smtClean="0"/>
              <a:t>Manager...</a:t>
            </a:r>
            <a:r>
              <a:rPr lang="zh-CN" altLang="en-US" dirty="0"/>
              <a:t>（封装管理，快键键</a:t>
            </a:r>
            <a:r>
              <a:rPr lang="en-US" altLang="zh-CN" dirty="0"/>
              <a:t>T-G</a:t>
            </a:r>
            <a:r>
              <a:rPr lang="zh-CN" altLang="en-US" dirty="0"/>
              <a:t>）命令。</a:t>
            </a:r>
          </a:p>
        </p:txBody>
      </p:sp>
      <p:sp>
        <p:nvSpPr>
          <p:cNvPr id="19460" name="文本框 100"/>
          <p:cNvSpPr txBox="1">
            <a:spLocks noChangeArrowheads="1"/>
          </p:cNvSpPr>
          <p:nvPr/>
        </p:nvSpPr>
        <p:spPr bwMode="auto">
          <a:xfrm>
            <a:off x="1922463" y="443016"/>
            <a:ext cx="7712894" cy="581057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pPr indent="0"/>
            <a:r>
              <a:rPr lang="zh-CN" altLang="en-US" b="1" dirty="0"/>
              <a:t>方法</a:t>
            </a:r>
            <a:r>
              <a:rPr lang="en-US" altLang="zh-CN" b="1" dirty="0"/>
              <a:t>3</a:t>
            </a:r>
            <a:r>
              <a:rPr lang="zh-CN" altLang="en-US" b="1" dirty="0"/>
              <a:t>：封装管理器</a:t>
            </a:r>
          </a:p>
        </p:txBody>
      </p:sp>
      <p:sp>
        <p:nvSpPr>
          <p:cNvPr id="8" name="矩形 7"/>
          <p:cNvSpPr/>
          <p:nvPr/>
        </p:nvSpPr>
        <p:spPr>
          <a:xfrm>
            <a:off x="4731023" y="6094090"/>
            <a:ext cx="47022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2-160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原理图中打开封装管理器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650903" y="2205658"/>
            <a:ext cx="4499610" cy="342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20360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01"/>
          <p:cNvSpPr txBox="1">
            <a:spLocks noChangeArrowheads="1"/>
          </p:cNvSpPr>
          <p:nvPr/>
        </p:nvSpPr>
        <p:spPr bwMode="auto">
          <a:xfrm>
            <a:off x="986607" y="921480"/>
            <a:ext cx="10619662" cy="193944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en-US" dirty="0"/>
              <a:t>执行后可以看到</a:t>
            </a:r>
            <a:r>
              <a:rPr lang="zh-CN" altLang="en-US" dirty="0" smtClean="0"/>
              <a:t>图</a:t>
            </a:r>
            <a:r>
              <a:rPr lang="en-US" altLang="zh-CN" dirty="0" smtClean="0"/>
              <a:t>2-161</a:t>
            </a:r>
            <a:r>
              <a:rPr lang="zh-CN" altLang="en-US" dirty="0" smtClean="0"/>
              <a:t>所</a:t>
            </a:r>
            <a:r>
              <a:rPr lang="zh-CN" altLang="en-US" dirty="0"/>
              <a:t>示的窗口，左边列出原理图中所有元件的元件标号、注释、封装等信息，右边上半部分是某个已选中元件</a:t>
            </a:r>
            <a:r>
              <a:rPr lang="en-US" altLang="zh-CN" dirty="0"/>
              <a:t>C1</a:t>
            </a:r>
            <a:r>
              <a:rPr lang="zh-CN" altLang="en-US" dirty="0"/>
              <a:t>所采用的封装名</a:t>
            </a:r>
            <a:r>
              <a:rPr lang="en-US" altLang="zh-CN" dirty="0"/>
              <a:t>Rad-0.3</a:t>
            </a:r>
            <a:r>
              <a:rPr lang="zh-CN" altLang="en-US" dirty="0"/>
              <a:t>，右下半部分是封装的具体预览，如需对</a:t>
            </a:r>
            <a:r>
              <a:rPr lang="en-US" altLang="zh-CN" dirty="0"/>
              <a:t>C1</a:t>
            </a:r>
            <a:r>
              <a:rPr lang="zh-CN" altLang="en-US" dirty="0"/>
              <a:t>的封装进行修改，则点击右部分中间的</a:t>
            </a:r>
            <a:r>
              <a:rPr lang="en-US" altLang="zh-CN" dirty="0"/>
              <a:t>Edit</a:t>
            </a:r>
            <a:r>
              <a:rPr lang="zh-CN" altLang="en-US" dirty="0"/>
              <a:t>按钮，出现如</a:t>
            </a:r>
            <a:r>
              <a:rPr lang="zh-CN" altLang="en-US" dirty="0" smtClean="0"/>
              <a:t>图</a:t>
            </a:r>
            <a:r>
              <a:rPr lang="en-US" altLang="zh-CN" dirty="0" smtClean="0"/>
              <a:t>2-162</a:t>
            </a:r>
            <a:r>
              <a:rPr lang="zh-CN" altLang="en-US" dirty="0" smtClean="0"/>
              <a:t>所</a:t>
            </a:r>
            <a:r>
              <a:rPr lang="zh-CN" altLang="en-US" dirty="0"/>
              <a:t>示</a:t>
            </a:r>
            <a:r>
              <a:rPr lang="en-US" altLang="zh-CN" dirty="0"/>
              <a:t>PCB</a:t>
            </a:r>
            <a:r>
              <a:rPr lang="zh-CN" altLang="en-US" dirty="0"/>
              <a:t>模型窗口。</a:t>
            </a:r>
          </a:p>
        </p:txBody>
      </p:sp>
      <p:sp>
        <p:nvSpPr>
          <p:cNvPr id="7" name="矩形 6"/>
          <p:cNvSpPr/>
          <p:nvPr/>
        </p:nvSpPr>
        <p:spPr>
          <a:xfrm>
            <a:off x="3290863" y="6490256"/>
            <a:ext cx="34714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2-161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封装管理器对话框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123882" y="2637706"/>
            <a:ext cx="4824536" cy="3168352"/>
          </a:xfrm>
          <a:prstGeom prst="rect">
            <a:avLst/>
          </a:prstGeom>
        </p:spPr>
      </p:pic>
      <p:pic>
        <p:nvPicPr>
          <p:cNvPr id="6" name="图片 5" descr="D:\课件\PCB的教材资料\22版图片\项目2\图2-162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953" y="2411484"/>
            <a:ext cx="3868781" cy="44884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8475439" y="3573810"/>
            <a:ext cx="24849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2-162 PCB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模型窗口</a:t>
            </a:r>
          </a:p>
        </p:txBody>
      </p:sp>
    </p:spTree>
    <p:extLst>
      <p:ext uri="{BB962C8B-B14F-4D97-AF65-F5344CB8AC3E}">
        <p14:creationId xmlns:p14="http://schemas.microsoft.com/office/powerpoint/2010/main" val="117049426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01"/>
          <p:cNvSpPr txBox="1">
            <a:spLocks noChangeArrowheads="1"/>
          </p:cNvSpPr>
          <p:nvPr/>
        </p:nvSpPr>
        <p:spPr bwMode="auto">
          <a:xfrm>
            <a:off x="1346647" y="909514"/>
            <a:ext cx="10037086" cy="230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zh-CN" dirty="0"/>
              <a:t>将图</a:t>
            </a:r>
            <a:r>
              <a:rPr lang="en-US" altLang="zh-CN" dirty="0"/>
              <a:t>2-162</a:t>
            </a:r>
            <a:r>
              <a:rPr lang="zh-CN" altLang="zh-CN" dirty="0"/>
              <a:t>中“</a:t>
            </a:r>
            <a:r>
              <a:rPr lang="en-US" altLang="zh-CN" dirty="0"/>
              <a:t>PCB  Library</a:t>
            </a:r>
            <a:r>
              <a:rPr lang="zh-CN" altLang="zh-CN" dirty="0"/>
              <a:t>”下面选项改为“</a:t>
            </a:r>
            <a:r>
              <a:rPr lang="en-US" altLang="zh-CN" dirty="0"/>
              <a:t>Any</a:t>
            </a:r>
            <a:r>
              <a:rPr lang="zh-CN" altLang="zh-CN" dirty="0"/>
              <a:t>”，再单击 “</a:t>
            </a:r>
            <a:r>
              <a:rPr lang="en-US" altLang="zh-CN" dirty="0"/>
              <a:t>Browse...</a:t>
            </a:r>
            <a:r>
              <a:rPr lang="zh-CN" altLang="zh-CN" dirty="0"/>
              <a:t>”按钮进入库浏览窗口，如图</a:t>
            </a:r>
            <a:r>
              <a:rPr lang="en-US" altLang="zh-CN" dirty="0"/>
              <a:t>2-163</a:t>
            </a:r>
            <a:r>
              <a:rPr lang="zh-CN" altLang="zh-CN" dirty="0"/>
              <a:t>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849370" y="1952000"/>
            <a:ext cx="4499610" cy="30619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60882" y="5229994"/>
            <a:ext cx="22765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2-163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库浏览窗口</a:t>
            </a:r>
          </a:p>
        </p:txBody>
      </p:sp>
    </p:spTree>
    <p:extLst>
      <p:ext uri="{BB962C8B-B14F-4D97-AF65-F5344CB8AC3E}">
        <p14:creationId xmlns:p14="http://schemas.microsoft.com/office/powerpoint/2010/main" val="359287005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330822068"/>
              </p:ext>
            </p:extLst>
          </p:nvPr>
        </p:nvGraphicFramePr>
        <p:xfrm>
          <a:off x="3019286" y="1125538"/>
          <a:ext cx="626469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矩形 1"/>
          <p:cNvSpPr/>
          <p:nvPr/>
        </p:nvSpPr>
        <p:spPr>
          <a:xfrm>
            <a:off x="2106217" y="33345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学习要求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4742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01"/>
          <p:cNvSpPr txBox="1">
            <a:spLocks noChangeArrowheads="1"/>
          </p:cNvSpPr>
          <p:nvPr/>
        </p:nvSpPr>
        <p:spPr bwMode="auto">
          <a:xfrm>
            <a:off x="1346647" y="909514"/>
            <a:ext cx="10037086" cy="230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zh-CN" dirty="0"/>
              <a:t>如图</a:t>
            </a:r>
            <a:r>
              <a:rPr lang="en-US" altLang="zh-CN" dirty="0"/>
              <a:t>2-163</a:t>
            </a:r>
            <a:r>
              <a:rPr lang="zh-CN" altLang="zh-CN" dirty="0"/>
              <a:t>中在封装列表中选择封装“</a:t>
            </a:r>
            <a:r>
              <a:rPr lang="en-US" altLang="zh-CN" dirty="0"/>
              <a:t>RAD-0.1</a:t>
            </a:r>
            <a:r>
              <a:rPr lang="zh-CN" altLang="zh-CN" dirty="0"/>
              <a:t>”选项，单击“</a:t>
            </a:r>
            <a:r>
              <a:rPr lang="en-US" altLang="zh-CN" dirty="0"/>
              <a:t>OK</a:t>
            </a:r>
            <a:r>
              <a:rPr lang="zh-CN" altLang="zh-CN" dirty="0"/>
              <a:t>”按钮，出现图</a:t>
            </a:r>
            <a:r>
              <a:rPr lang="en-US" altLang="zh-CN" dirty="0"/>
              <a:t>2-164</a:t>
            </a:r>
            <a:r>
              <a:rPr lang="zh-CN" altLang="zh-CN" dirty="0"/>
              <a:t>的窗口，此时可以看出</a:t>
            </a:r>
            <a:r>
              <a:rPr lang="en-US" altLang="zh-CN" dirty="0"/>
              <a:t>C1</a:t>
            </a:r>
            <a:r>
              <a:rPr lang="zh-CN" altLang="zh-CN" dirty="0"/>
              <a:t>的封装已经改变，此时还需单击图</a:t>
            </a:r>
            <a:r>
              <a:rPr lang="en-US" altLang="zh-CN" dirty="0"/>
              <a:t>2-164</a:t>
            </a:r>
            <a:r>
              <a:rPr lang="zh-CN" altLang="zh-CN" dirty="0"/>
              <a:t>右下方的“</a:t>
            </a:r>
            <a:r>
              <a:rPr lang="en-US" altLang="zh-CN" dirty="0"/>
              <a:t>Accept Changes [</a:t>
            </a:r>
            <a:r>
              <a:rPr lang="en-US" altLang="zh-CN" dirty="0" err="1"/>
              <a:t>Creat</a:t>
            </a:r>
            <a:r>
              <a:rPr lang="en-US" altLang="zh-CN" dirty="0"/>
              <a:t>  EOC]</a:t>
            </a:r>
            <a:r>
              <a:rPr lang="zh-CN" altLang="zh-CN" dirty="0"/>
              <a:t>”（接受改变，创建</a:t>
            </a:r>
            <a:r>
              <a:rPr lang="en-US" altLang="zh-CN" dirty="0"/>
              <a:t>ECO</a:t>
            </a:r>
            <a:r>
              <a:rPr lang="zh-CN" altLang="zh-CN" dirty="0"/>
              <a:t>）按钮，出现了图</a:t>
            </a:r>
            <a:r>
              <a:rPr lang="en-US" altLang="zh-CN" dirty="0"/>
              <a:t>2-165</a:t>
            </a:r>
            <a:r>
              <a:rPr lang="zh-CN" altLang="zh-CN" dirty="0"/>
              <a:t>所示的界面。</a:t>
            </a:r>
          </a:p>
        </p:txBody>
      </p:sp>
      <p:sp>
        <p:nvSpPr>
          <p:cNvPr id="2" name="矩形 1"/>
          <p:cNvSpPr/>
          <p:nvPr/>
        </p:nvSpPr>
        <p:spPr>
          <a:xfrm>
            <a:off x="2138735" y="5401656"/>
            <a:ext cx="22765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2-164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更改封装后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340676" y="2709714"/>
            <a:ext cx="4499610" cy="269240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6199811" y="2999274"/>
            <a:ext cx="4499610" cy="2113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6367" y="5333360"/>
            <a:ext cx="29690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2-165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工程变更命令窗口</a:t>
            </a:r>
          </a:p>
        </p:txBody>
      </p:sp>
    </p:spTree>
    <p:extLst>
      <p:ext uri="{BB962C8B-B14F-4D97-AF65-F5344CB8AC3E}">
        <p14:creationId xmlns:p14="http://schemas.microsoft.com/office/powerpoint/2010/main" val="381234021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01"/>
          <p:cNvSpPr txBox="1">
            <a:spLocks noChangeArrowheads="1"/>
          </p:cNvSpPr>
          <p:nvPr/>
        </p:nvSpPr>
        <p:spPr bwMode="auto">
          <a:xfrm>
            <a:off x="1346647" y="909514"/>
            <a:ext cx="10037086" cy="396044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indent="624013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pPr>
              <a:lnSpc>
                <a:spcPct val="150000"/>
              </a:lnSpc>
            </a:pPr>
            <a:r>
              <a:rPr lang="zh-CN" altLang="zh-CN" dirty="0"/>
              <a:t>图</a:t>
            </a:r>
            <a:r>
              <a:rPr lang="en-US" altLang="zh-CN" dirty="0"/>
              <a:t>2-165</a:t>
            </a:r>
            <a:r>
              <a:rPr lang="zh-CN" altLang="zh-CN" dirty="0"/>
              <a:t>是工程变更命令的窗口，简称</a:t>
            </a:r>
            <a:r>
              <a:rPr lang="en-US" altLang="zh-CN" dirty="0"/>
              <a:t>ECO</a:t>
            </a:r>
            <a:r>
              <a:rPr lang="zh-CN" altLang="zh-CN" dirty="0"/>
              <a:t>，为目前修改</a:t>
            </a:r>
            <a:r>
              <a:rPr lang="en-US" altLang="zh-CN" dirty="0"/>
              <a:t>\</a:t>
            </a:r>
            <a:r>
              <a:rPr lang="zh-CN" altLang="zh-CN" dirty="0"/>
              <a:t>核对的项目列表，左下第一个“</a:t>
            </a:r>
            <a:r>
              <a:rPr lang="en-US" altLang="zh-CN" dirty="0"/>
              <a:t>Validate Changes</a:t>
            </a:r>
            <a:r>
              <a:rPr lang="zh-CN" altLang="zh-CN" dirty="0"/>
              <a:t>” 是验证改变，第二个“</a:t>
            </a:r>
            <a:r>
              <a:rPr lang="en-US" altLang="zh-CN" dirty="0"/>
              <a:t>Execute Changes</a:t>
            </a:r>
            <a:r>
              <a:rPr lang="zh-CN" altLang="zh-CN" dirty="0"/>
              <a:t>”是执行改变，第三个是输出改变的报告，第四个是只显示错误（当验证通不过时则可以通过这个按钮显示这些错误）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zh-CN" dirty="0" smtClean="0"/>
              <a:t>一般</a:t>
            </a:r>
            <a:r>
              <a:rPr lang="zh-CN" altLang="zh-CN" dirty="0"/>
              <a:t>情况下，我们先单击“</a:t>
            </a:r>
            <a:r>
              <a:rPr lang="en-US" altLang="zh-CN" dirty="0"/>
              <a:t>Validate Changes</a:t>
            </a:r>
            <a:r>
              <a:rPr lang="zh-CN" altLang="zh-CN" dirty="0"/>
              <a:t>”按钮，如图</a:t>
            </a:r>
            <a:r>
              <a:rPr lang="en-US" altLang="zh-CN" dirty="0"/>
              <a:t>2-166</a:t>
            </a:r>
            <a:r>
              <a:rPr lang="zh-CN" altLang="zh-CN" dirty="0"/>
              <a:t>所示的标记处出现正确（绿色）或错误（红色）记号，这是软件核查后的的一个结果提示，当此处标记无错误时，再单击第二个执行“</a:t>
            </a:r>
            <a:r>
              <a:rPr lang="en-US" altLang="zh-CN" dirty="0"/>
              <a:t>Execute Changes</a:t>
            </a:r>
            <a:r>
              <a:rPr lang="zh-CN" altLang="zh-CN" dirty="0"/>
              <a:t>”按钮，如图</a:t>
            </a:r>
            <a:r>
              <a:rPr lang="en-US" altLang="zh-CN" dirty="0"/>
              <a:t>2-167</a:t>
            </a:r>
            <a:r>
              <a:rPr lang="zh-CN" altLang="zh-CN" dirty="0"/>
              <a:t>所示，执行完成后，又出现执行后的正确（绿色）或错误（红色）记号，最后单击“</a:t>
            </a:r>
            <a:r>
              <a:rPr lang="en-US" altLang="zh-CN" dirty="0"/>
              <a:t>Close</a:t>
            </a:r>
            <a:r>
              <a:rPr lang="zh-CN" altLang="zh-CN" dirty="0"/>
              <a:t>”按钮结束修改。</a:t>
            </a:r>
          </a:p>
          <a:p>
            <a:pPr>
              <a:lnSpc>
                <a:spcPct val="150000"/>
              </a:lnSpc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930062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8741" y="4869954"/>
            <a:ext cx="38884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2-166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Validate Changes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”后的工程变更命令窗口</a:t>
            </a:r>
          </a:p>
        </p:txBody>
      </p:sp>
      <p:sp>
        <p:nvSpPr>
          <p:cNvPr id="3" name="矩形 2"/>
          <p:cNvSpPr/>
          <p:nvPr/>
        </p:nvSpPr>
        <p:spPr>
          <a:xfrm>
            <a:off x="6531223" y="4602524"/>
            <a:ext cx="363577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2-167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Execute Changes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”后的工程变更命令窗口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1202631" y="1611844"/>
            <a:ext cx="4640652" cy="2756907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6099175" y="1629593"/>
            <a:ext cx="5040560" cy="297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61542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86607" y="1078026"/>
            <a:ext cx="10491663" cy="553887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修改封装后的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2-168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442991" y="6039861"/>
            <a:ext cx="39604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2-168 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修改封装后的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982633" y="1640708"/>
            <a:ext cx="4499610" cy="432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54748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1" y="274638"/>
            <a:ext cx="6670104" cy="77787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8.5 </a:t>
            </a:r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r>
              <a:rPr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规则设置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22711" y="1269554"/>
            <a:ext cx="9289841" cy="4070168"/>
          </a:xfrm>
          <a:prstGeom prst="rect">
            <a:avLst/>
          </a:prstGeom>
        </p:spPr>
        <p:txBody>
          <a:bodyPr/>
          <a:lstStyle/>
          <a:p>
            <a: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Designer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编辑器是一个规则驱动环境，在设计者过程中，如放置导线、移动元件或者自动布线，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Designer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都会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监测每个动作，并检查设计是否仍然完全符合设计规则。如果不符合，则会立即警告，强调出现错误。</a:t>
            </a:r>
          </a:p>
          <a:p>
            <a: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设置布线规则是充分利用软件的优势，为我们的设计保驾护航，以便让我们集中精力设计，因为一旦出现错误，软件就会提示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40762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56344" y="549474"/>
            <a:ext cx="9915599" cy="5151438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打开设计规则窗口</a:t>
            </a:r>
          </a:p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首先执行 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Design” →“Rules...”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命令，出现图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2-169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所示窗口的设计规则设置窗口，我们一般重点设置三个项目，即安全布线距离设置、板层设置和铜膜线宽设置，其他设置大家可以参阅相关资料获得帮助，或者暂时设置成默认参数即可。</a:t>
            </a:r>
          </a:p>
        </p:txBody>
      </p:sp>
      <p:sp>
        <p:nvSpPr>
          <p:cNvPr id="6" name="矩形 637"/>
          <p:cNvSpPr>
            <a:spLocks noChangeArrowheads="1"/>
          </p:cNvSpPr>
          <p:nvPr/>
        </p:nvSpPr>
        <p:spPr bwMode="auto">
          <a:xfrm>
            <a:off x="4657961" y="6238106"/>
            <a:ext cx="3457438" cy="36946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just" eaLnBrk="1" hangingPunct="1"/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2-169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设计规则设置窗口</a:t>
            </a:r>
            <a:endParaRPr lang="zh-CN" altLang="zh-CN" sz="4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290863" y="2493690"/>
            <a:ext cx="539881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2076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ChangeArrowheads="1"/>
          </p:cNvSpPr>
          <p:nvPr/>
        </p:nvSpPr>
        <p:spPr bwMode="auto">
          <a:xfrm>
            <a:off x="1303322" y="553294"/>
            <a:ext cx="10010807" cy="1584176"/>
          </a:xfrm>
          <a:prstGeom prst="rect">
            <a:avLst/>
          </a:prstGeom>
        </p:spPr>
        <p:txBody>
          <a:bodyPr/>
          <a:lstStyle/>
          <a:p>
            <a:pPr indent="624013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设计规则介绍</a:t>
            </a:r>
            <a:endParaRPr lang="en-US" altLang="zh-CN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624013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Clearance”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（设置走线间距约束）：图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2-170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该项用于设置直线与其它对象之间的最小距离，也即布线的安全距离。走线间距应该首先满足电气安全要求，同时要考虑便于生产和实际板子大小的承受能力。</a:t>
            </a:r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1526117" y="553294"/>
            <a:ext cx="582346" cy="2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570116" y="2147029"/>
            <a:ext cx="5058117" cy="41006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59015" y="6238106"/>
            <a:ext cx="25074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2-170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导线宽度设置</a:t>
            </a:r>
          </a:p>
        </p:txBody>
      </p:sp>
    </p:spTree>
    <p:extLst>
      <p:ext uri="{BB962C8B-B14F-4D97-AF65-F5344CB8AC3E}">
        <p14:creationId xmlns:p14="http://schemas.microsoft.com/office/powerpoint/2010/main" val="343581258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1526117" y="553294"/>
            <a:ext cx="582346" cy="2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1346647" y="1341562"/>
            <a:ext cx="10153789" cy="3416320"/>
          </a:xfrm>
          <a:prstGeom prst="rect">
            <a:avLst/>
          </a:prstGeom>
        </p:spPr>
        <p:txBody>
          <a:bodyPr/>
          <a:lstStyle/>
          <a:p>
            <a:pPr indent="624013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Width”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（线宽）：用来设置不同网络的导线宽度，如图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2-170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所示，铜箔导线宽度的设定要依据线路中流过的电流大小、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板的大小、元器件的多少、导线的疏密、印制板制造厂家的生产工艺等多种因素决定，一般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1-1.5mm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的线宽，可以流过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2A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的电流。对于其他信号线，一般要选择大于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0.3mm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（除特殊线路可以适当再小些），手工制板应不少于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0.5mm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，否则质量不易保证。</a:t>
            </a:r>
          </a:p>
        </p:txBody>
      </p:sp>
    </p:spTree>
    <p:extLst>
      <p:ext uri="{BB962C8B-B14F-4D97-AF65-F5344CB8AC3E}">
        <p14:creationId xmlns:p14="http://schemas.microsoft.com/office/powerpoint/2010/main" val="17316031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ChangeArrowheads="1"/>
          </p:cNvSpPr>
          <p:nvPr/>
        </p:nvSpPr>
        <p:spPr bwMode="auto">
          <a:xfrm>
            <a:off x="1303322" y="950047"/>
            <a:ext cx="9764405" cy="1584176"/>
          </a:xfrm>
          <a:prstGeom prst="rect">
            <a:avLst/>
          </a:prstGeom>
        </p:spPr>
        <p:txBody>
          <a:bodyPr/>
          <a:lstStyle/>
          <a:p>
            <a:pPr indent="624013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本次任务我们设定普通信号线为 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15-24mils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0.4-0.6mm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电源部分 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40mils 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1.0mm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接地线（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GND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）的宽度设为：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40mil,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2-171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1526117" y="553294"/>
            <a:ext cx="582346" cy="2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570116" y="1940044"/>
            <a:ext cx="5058117" cy="298108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845465" y="5060513"/>
            <a:ext cx="25074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2-171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三种线宽设置</a:t>
            </a:r>
          </a:p>
        </p:txBody>
      </p:sp>
      <p:sp>
        <p:nvSpPr>
          <p:cNvPr id="3" name="矩形 2"/>
          <p:cNvSpPr/>
          <p:nvPr/>
        </p:nvSpPr>
        <p:spPr>
          <a:xfrm>
            <a:off x="1634679" y="5518026"/>
            <a:ext cx="9433048" cy="1200329"/>
          </a:xfrm>
          <a:prstGeom prst="rect">
            <a:avLst/>
          </a:prstGeom>
        </p:spPr>
        <p:txBody>
          <a:bodyPr/>
          <a:lstStyle/>
          <a:p>
            <a:pPr indent="624013">
              <a:spcBef>
                <a:spcPct val="20000"/>
              </a:spcBef>
              <a:buFont typeface="Arial" pitchFamily="34" charset="0"/>
              <a:buNone/>
            </a:pPr>
            <a:r>
              <a:rPr lang="zh-CN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注意：铜箔导线宽度的设定要依据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板的大小、元器件的多少、导线的疏密、印制板制造厂家的生产工艺等多种因素决定。</a:t>
            </a:r>
          </a:p>
        </p:txBody>
      </p:sp>
    </p:spTree>
    <p:extLst>
      <p:ext uri="{BB962C8B-B14F-4D97-AF65-F5344CB8AC3E}">
        <p14:creationId xmlns:p14="http://schemas.microsoft.com/office/powerpoint/2010/main" val="62246625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4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53154" y="981522"/>
            <a:ext cx="9505717" cy="1101028"/>
          </a:xfrm>
          <a:prstGeom prst="rect">
            <a:avLst/>
          </a:prstGeom>
        </p:spPr>
        <p:txBody>
          <a:bodyPr/>
          <a:lstStyle/>
          <a:p>
            <a:pPr indent="624013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Routing Layers”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（设置布线工作层）：印制板包括单面板、双面板和多层板，通常以单面板和双面板的设计为主。如图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2-172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1526117" y="226421"/>
            <a:ext cx="454075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endParaRPr lang="zh-CN" altLang="zh-CN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146847" y="2082550"/>
            <a:ext cx="5328592" cy="4049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7007" y="6154896"/>
            <a:ext cx="27382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2-172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设置布线工作层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232078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5031191" y="1183355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8.1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315198" y="1197546"/>
            <a:ext cx="3741980" cy="532771"/>
            <a:chOff x="6339097" y="1573726"/>
            <a:chExt cx="3744416" cy="532771"/>
          </a:xfrm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创建</a:t>
              </a: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板</a:t>
              </a: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5045032" y="3787026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8.5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38535" y="2219568"/>
            <a:ext cx="2806485" cy="1354243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045032" y="4450860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8.6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15199" y="4450859"/>
            <a:ext cx="3741980" cy="532771"/>
            <a:chOff x="6339097" y="1573726"/>
            <a:chExt cx="3744416" cy="532771"/>
          </a:xfrm>
        </p:grpSpPr>
        <p:sp>
          <p:nvSpPr>
            <p:cNvPr id="14" name="圆角矩形 13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板布线</a:t>
              </a: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5045032" y="5157987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8.7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15199" y="5157986"/>
            <a:ext cx="3741980" cy="532771"/>
            <a:chOff x="6315199" y="2410178"/>
            <a:chExt cx="3744416" cy="532771"/>
          </a:xfrm>
        </p:grpSpPr>
        <p:sp>
          <p:nvSpPr>
            <p:cNvPr id="18" name="圆角矩形 17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747248" y="2450466"/>
              <a:ext cx="331236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验证</a:t>
              </a:r>
              <a:r>
                <a:rPr lang="en-US" altLang="zh-CN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设计</a:t>
              </a:r>
              <a:endPara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15199" y="3787025"/>
            <a:ext cx="3741980" cy="532771"/>
            <a:chOff x="6339097" y="1573726"/>
            <a:chExt cx="3744416" cy="532771"/>
          </a:xfrm>
        </p:grpSpPr>
        <p:sp>
          <p:nvSpPr>
            <p:cNvPr id="29" name="圆角矩形 2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23349" y="1614014"/>
              <a:ext cx="3360163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设计规则设置</a:t>
              </a: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5026676" y="1888912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8.2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296843" y="1888911"/>
            <a:ext cx="3741980" cy="532771"/>
            <a:chOff x="6339097" y="1573726"/>
            <a:chExt cx="3744416" cy="532771"/>
          </a:xfrm>
        </p:grpSpPr>
        <p:sp>
          <p:nvSpPr>
            <p:cNvPr id="22" name="圆角矩形 21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导入元件</a:t>
              </a:r>
              <a:endPara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5046474" y="2584563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8.3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316641" y="2584562"/>
            <a:ext cx="3741980" cy="532771"/>
            <a:chOff x="6339097" y="1573726"/>
            <a:chExt cx="3744416" cy="532771"/>
          </a:xfrm>
        </p:grpSpPr>
        <p:sp>
          <p:nvSpPr>
            <p:cNvPr id="26" name="圆角矩形 25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元件布局</a:t>
              </a:r>
              <a:endPara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圆角矩形 30"/>
          <p:cNvSpPr/>
          <p:nvPr/>
        </p:nvSpPr>
        <p:spPr>
          <a:xfrm>
            <a:off x="5045031" y="3199263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8.4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315198" y="3199262"/>
            <a:ext cx="3741980" cy="532771"/>
            <a:chOff x="6339097" y="1573726"/>
            <a:chExt cx="3744416" cy="532771"/>
          </a:xfrm>
        </p:grpSpPr>
        <p:sp>
          <p:nvSpPr>
            <p:cNvPr id="33" name="圆角矩形 32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更改元件封装</a:t>
              </a:r>
              <a:endPara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505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3.69079E-6 -3.68665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19 L 4.11244E-6 8.93312E-7 " pathEditMode="relative" rAng="0" ptsTypes="AA">
                                      <p:cBhvr>
                                        <p:cTn id="30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2.28527E-6 -4.53136E-6 " pathEditMode="relative" rAng="0" ptsTypes="AA">
                                      <p:cBhvr>
                                        <p:cTn id="39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19 L 2.42582E-6 2.86739E-6 " pathEditMode="relative" rAng="0" ptsTypes="AA">
                                      <p:cBhvr>
                                        <p:cTn id="48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19 L 2.42582E-6 3.11271E-6 " pathEditMode="relative" rAng="0" ptsTypes="AA">
                                      <p:cBhvr>
                                        <p:cTn id="56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2.42582E-6 -3.75376E-6 " pathEditMode="relative" rAng="0" ptsTypes="AA">
                                      <p:cBhvr>
                                        <p:cTn id="65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19 L 2.42582E-6 8.26198E-7 " pathEditMode="relative" rAng="0" ptsTypes="AA">
                                      <p:cBhvr>
                                        <p:cTn id="73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71" grpId="0" animBg="1"/>
      <p:bldP spid="71" grpId="1" animBg="1"/>
      <p:bldP spid="87" grpId="0"/>
      <p:bldP spid="12" grpId="0" animBg="1"/>
      <p:bldP spid="12" grpId="1" animBg="1"/>
      <p:bldP spid="16" grpId="0" animBg="1"/>
      <p:bldP spid="16" grpId="1" animBg="1"/>
      <p:bldP spid="20" grpId="0" animBg="1"/>
      <p:bldP spid="20" grpId="1" animBg="1"/>
      <p:bldP spid="24" grpId="0" animBg="1"/>
      <p:bldP spid="24" grpId="1" animBg="1"/>
      <p:bldP spid="31" grpId="0" animBg="1"/>
      <p:bldP spid="31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34679" y="347663"/>
            <a:ext cx="8232775" cy="633412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8.6 </a:t>
            </a:r>
            <a:r>
              <a:rPr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PCB</a:t>
            </a:r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板布线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58615" y="992332"/>
            <a:ext cx="10765196" cy="2303463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en-US" altLang="zh-CN" sz="28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自动布线</a:t>
            </a:r>
            <a:endParaRPr lang="zh-CN" altLang="zh-CN" sz="2800" b="1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spcBef>
                <a:spcPts val="0"/>
              </a:spcBef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）网络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自动布线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spcBef>
                <a:spcPts val="0"/>
              </a:spcBef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在主菜单中执行“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→“Auto Route”→“Net”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命令，光标变成十字准线，选中需要布线的网络即完成所选网络的布线，继续选择需要布线的其他网络，即完成相应网络的布线单击鼠标或按“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Esc”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键退出该模式。可以先布电源线，然后布其它线。先布电源线“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VCC”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的电路如图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2-173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4731023" y="6492791"/>
            <a:ext cx="3922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/>
              <a:t>图</a:t>
            </a:r>
            <a:r>
              <a:rPr lang="en-US" altLang="zh-CN" noProof="1"/>
              <a:t>2-173 </a:t>
            </a:r>
            <a:r>
              <a:rPr lang="zh-CN" altLang="en-US" noProof="1"/>
              <a:t>布电源线“</a:t>
            </a:r>
            <a:r>
              <a:rPr lang="en-US" altLang="zh-CN" noProof="1"/>
              <a:t>VCC”</a:t>
            </a:r>
            <a:r>
              <a:rPr lang="zh-CN" altLang="en-US" noProof="1"/>
              <a:t>的</a:t>
            </a:r>
            <a:r>
              <a:rPr lang="en-US" altLang="zh-CN" noProof="1"/>
              <a:t>PCB</a:t>
            </a:r>
            <a:r>
              <a:rPr lang="zh-CN" altLang="en-US" noProof="1"/>
              <a:t>板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2139" y="3307052"/>
            <a:ext cx="3295831" cy="323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55706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981522"/>
            <a:ext cx="9699575" cy="4896544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）单根布线</a:t>
            </a:r>
          </a:p>
          <a:p>
            <a:pPr marL="0" indent="624013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在主菜单中执行“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→“Auto 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Route”→“Connection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命令，光标变成十字准线，选中某根线，即对选中的连线进行布线，继续选择下一根线，则对选中的线自动布线，要退出该模式，右击鼠标或按“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Esc”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键。它与“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的区别是一个是单根线，一个是多根线。</a:t>
            </a:r>
          </a:p>
          <a:p>
            <a:pPr marL="0" indent="624013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）面积布线</a:t>
            </a:r>
          </a:p>
          <a:p>
            <a:pPr marL="0" indent="624013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→“Auto 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Route”→“Area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命令，则对选中的面积进行自动布线。</a:t>
            </a:r>
          </a:p>
          <a:p>
            <a:pPr marL="0" indent="624013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）元件布线</a:t>
            </a:r>
          </a:p>
          <a:p>
            <a:pPr marL="0" indent="624013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→“Auto 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Route”→“Component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命令，光标变成十字准线，选中某个元件，即对该元件管脚上所有连线自动布线；继续选择下一个元件，即对选中的元件布线，要退出该模式，右击鼠标或按“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Esc”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键。</a:t>
            </a:r>
          </a:p>
        </p:txBody>
      </p:sp>
    </p:spTree>
    <p:extLst>
      <p:ext uri="{BB962C8B-B14F-4D97-AF65-F5344CB8AC3E}">
        <p14:creationId xmlns:p14="http://schemas.microsoft.com/office/powerpoint/2010/main" val="76507597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06687" y="1125538"/>
            <a:ext cx="9699575" cy="4682182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）选中元件布线</a:t>
            </a:r>
          </a:p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先选中一个或多个元件，执行“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→“Auto Route”→“Connections On Selected Component”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命令，则对选中的元件进行布线。</a:t>
            </a:r>
          </a:p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）选中元件之间布线</a:t>
            </a:r>
          </a:p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先选中一个或多个元件，执行“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→“Auto Route”→“Connections Between Selected Component”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命令，则在选中的元件之间进行布线，布线不会延伸到选中元件的外面。</a:t>
            </a:r>
          </a:p>
        </p:txBody>
      </p:sp>
    </p:spTree>
    <p:extLst>
      <p:ext uri="{BB962C8B-B14F-4D97-AF65-F5344CB8AC3E}">
        <p14:creationId xmlns:p14="http://schemas.microsoft.com/office/powerpoint/2010/main" val="242861691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02631" y="1039002"/>
            <a:ext cx="4464496" cy="4638675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）自动布线</a:t>
            </a:r>
          </a:p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在主菜单中执行“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→“Auto Route”→“All”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命令，打开如图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2-174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Situs Routing Strategies”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对话框。</a:t>
            </a:r>
          </a:p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Situs Routing Strategies”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对话框内的“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Available Routing Strategies”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列表中选择“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 2 Layer Board”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项，单击“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 All”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按钮，启动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Situs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自动布线器。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883225" y="6022782"/>
            <a:ext cx="48964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None/>
            </a:pP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2-174“Situs Routing Strategies”</a:t>
            </a:r>
            <a:r>
              <a:rPr kumimoji="0"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6118015" y="663717"/>
            <a:ext cx="4499610" cy="501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32282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67293" y="1269554"/>
            <a:ext cx="9168549" cy="965200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自动布线结束后，系统弹出“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工作面板，显示自动布线过程中的信息，如图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2-175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2786807" y="5950074"/>
            <a:ext cx="71295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r>
              <a:rPr kumimoji="0" lang="zh-CN" altLang="en-US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2-175 </a:t>
            </a:r>
            <a:r>
              <a:rPr kumimoji="0" lang="zh-CN" altLang="zh-CN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kumimoji="0" lang="en-US" altLang="zh-CN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Messages”</a:t>
            </a:r>
            <a:r>
              <a:rPr kumimoji="0"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工作面</a:t>
            </a:r>
            <a:r>
              <a:rPr kumimoji="0" lang="zh-CN" altLang="en-US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  <a:endParaRPr kumimoji="0" lang="en-US" altLang="zh-CN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670382" y="2637706"/>
            <a:ext cx="7362373" cy="308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08368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592466"/>
            <a:ext cx="9073008" cy="820737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本例，先布电源线“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VCC”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，然后再自动布线后的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板图如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2-176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4514998" y="6173744"/>
            <a:ext cx="4486077" cy="454034"/>
          </a:xfrm>
          <a:prstGeom prst="rect">
            <a:avLst/>
          </a:prstGeom>
        </p:spPr>
        <p:txBody>
          <a:bodyPr/>
          <a:lstStyle>
            <a:lvl1pPr indent="624013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pPr indent="0" algn="ctr"/>
            <a:r>
              <a:rPr lang="zh-CN" altLang="en-US" sz="1800" noProof="1" smtClean="0"/>
              <a:t>图</a:t>
            </a:r>
            <a:r>
              <a:rPr lang="en-US" altLang="zh-CN" sz="1800" noProof="1" smtClean="0"/>
              <a:t>2-176 </a:t>
            </a:r>
            <a:r>
              <a:rPr lang="zh-CN" altLang="en-US" sz="1800" noProof="1" smtClean="0"/>
              <a:t>自动布线</a:t>
            </a:r>
            <a:r>
              <a:rPr lang="zh-CN" altLang="en-US" sz="1800" noProof="1"/>
              <a:t>生成的</a:t>
            </a:r>
            <a:r>
              <a:rPr lang="en-US" altLang="zh-CN" sz="1800" noProof="1"/>
              <a:t>PCB</a:t>
            </a:r>
            <a:r>
              <a:rPr lang="zh-CN" altLang="en-US" sz="1800" noProof="1"/>
              <a:t>板</a:t>
            </a:r>
            <a:r>
              <a:rPr lang="zh-CN" altLang="en-US" sz="1800" noProof="1" smtClean="0"/>
              <a:t>图</a:t>
            </a:r>
            <a:endParaRPr lang="zh-CN" altLang="zh-CN" sz="1800" noProof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489" y="1044962"/>
            <a:ext cx="5112568" cy="513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85330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389732"/>
            <a:ext cx="5688632" cy="662782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调整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布线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1269554"/>
            <a:ext cx="9073008" cy="4753620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如果用户觉得自动布线的效果不令人满意，可以重新调整元件的布局。</a:t>
            </a:r>
          </a:p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如果想重新布线，方法：执行主菜单 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 “Un-Route” → “All 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，就把所有已布的线路全部撤销，变成了飞线；如果执行“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 “Un-Route” → “Net”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，就可用鼠标点击需要撤销的网络，这样就可以撤销选中的网络；如果选择“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 “Un-Route” → “Connection”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，就可以撤销选中的连线；如果执行“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 “Un-Route” → “Component”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，用鼠标点击元件，相应元件上的线就全部变为飞线。</a:t>
            </a:r>
          </a:p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 “Un-Route” → “All 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命令，撤销所有已布的线。然后移动元件，调整元件布局后的电路如图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2-177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182001815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485" y="34472"/>
            <a:ext cx="4435518" cy="44201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8731" y="4541702"/>
            <a:ext cx="36391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2-177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重新调整布局后的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6387207" y="34472"/>
            <a:ext cx="4499610" cy="45072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78477" y="4516564"/>
            <a:ext cx="37080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2-178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重新自动布线后的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69865" y="5162895"/>
            <a:ext cx="11017224" cy="1350672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624013">
              <a:buFont typeface="Arial" pitchFamily="34" charset="0"/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→“Auto Route”→“All”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命令，布线结果如图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2-178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en-US" altLang="zh-CN" sz="2400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buFont typeface="Arial" pitchFamily="34" charset="0"/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从操作过程可以看出，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板的布局对自动布线的影响很大，所以用户在设计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板时一定要把元件的布局设置合理，这样自动布线的效果才理想。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487338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46647" y="993726"/>
            <a:ext cx="10131623" cy="1080120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调整布线是在自动布线的基础上完成的，如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之间的连线不是很好如图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2-179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>
            <a:off x="1742691" y="4945939"/>
            <a:ext cx="87129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noProof="1"/>
              <a:t>图</a:t>
            </a:r>
            <a:r>
              <a:rPr lang="en-US" altLang="zh-CN" noProof="1"/>
              <a:t>2-179 </a:t>
            </a:r>
            <a:r>
              <a:rPr lang="zh-CN" altLang="en-US" noProof="1"/>
              <a:t>手动布线前的布线</a:t>
            </a:r>
            <a:endParaRPr lang="zh-CN" altLang="zh-CN" noProof="1"/>
          </a:p>
        </p:txBody>
      </p:sp>
      <p:pic>
        <p:nvPicPr>
          <p:cNvPr id="12" name="图片 11" descr="C:\Users\mark\Desktop\项目二\图2-17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54190" y="1913407"/>
            <a:ext cx="3689965" cy="22975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91875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418655" y="4581922"/>
            <a:ext cx="10131622" cy="1734750"/>
          </a:xfrm>
          <a:prstGeom prst="rect">
            <a:avLst/>
          </a:prstGeom>
        </p:spPr>
        <p:txBody>
          <a:bodyPr/>
          <a:lstStyle>
            <a:lvl1pPr indent="624013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en-US" noProof="1" smtClean="0"/>
              <a:t>观察</a:t>
            </a:r>
            <a:r>
              <a:rPr lang="zh-CN" altLang="en-US" noProof="1"/>
              <a:t>自动布线的结果可知，对于比较简单的电路，当元件布局合理，布线规则设置完善时，</a:t>
            </a:r>
            <a:r>
              <a:rPr lang="en-US" altLang="zh-CN" noProof="1"/>
              <a:t>Altium Designer</a:t>
            </a:r>
            <a:r>
              <a:rPr lang="zh-CN" altLang="en-US" noProof="1"/>
              <a:t>中的</a:t>
            </a:r>
            <a:r>
              <a:rPr lang="en-US" altLang="zh-CN" noProof="1"/>
              <a:t>Situs</a:t>
            </a:r>
            <a:r>
              <a:rPr lang="zh-CN" altLang="en-US" noProof="1"/>
              <a:t>布线器的布线效果相当令人满意。</a:t>
            </a:r>
            <a:endParaRPr lang="zh-CN" altLang="zh-CN" noProof="1"/>
          </a:p>
          <a:p>
            <a:r>
              <a:rPr lang="zh-CN" altLang="en-US" noProof="1"/>
              <a:t>单击保存工具按钮“</a:t>
            </a:r>
            <a:r>
              <a:rPr lang="zh-CN" altLang="en-US" dirty="0"/>
              <a:t>      </a:t>
            </a:r>
            <a:r>
              <a:rPr lang="zh-CN" altLang="en-US" noProof="1"/>
              <a:t>”，保存</a:t>
            </a:r>
            <a:r>
              <a:rPr lang="en-US" altLang="zh-CN" noProof="1"/>
              <a:t>PCB</a:t>
            </a:r>
            <a:r>
              <a:rPr lang="zh-CN" altLang="en-US" noProof="1"/>
              <a:t>文件。</a:t>
            </a:r>
            <a:endParaRPr lang="zh-CN" altLang="en-US" dirty="0"/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46647" y="993726"/>
            <a:ext cx="10131623" cy="1080120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 →“Interactive Routing”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命令重新绘线如图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2-180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>
            <a:off x="1742690" y="4050485"/>
            <a:ext cx="8712967" cy="738787"/>
          </a:xfrm>
          <a:prstGeom prst="rect">
            <a:avLst/>
          </a:prstGeom>
        </p:spPr>
        <p:txBody>
          <a:bodyPr/>
          <a:lstStyle>
            <a:lvl1pPr indent="624013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pPr indent="0" algn="ctr">
              <a:spcBef>
                <a:spcPts val="0"/>
              </a:spcBef>
            </a:pPr>
            <a:r>
              <a:rPr lang="zh-CN" altLang="en-US" sz="1800" noProof="1"/>
              <a:t>图</a:t>
            </a:r>
            <a:r>
              <a:rPr lang="en-US" altLang="zh-CN" sz="1800" noProof="1"/>
              <a:t>2-180 </a:t>
            </a:r>
            <a:r>
              <a:rPr lang="zh-CN" altLang="en-US" sz="1800" noProof="1"/>
              <a:t>手动布线后的布线</a:t>
            </a:r>
            <a:endParaRPr lang="zh-CN" altLang="zh-CN" sz="1800" noProof="1"/>
          </a:p>
        </p:txBody>
      </p:sp>
      <p:pic>
        <p:nvPicPr>
          <p:cNvPr id="327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055" y="5668600"/>
            <a:ext cx="431900" cy="4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C:\Users\mark\Desktop\项目二\图2-180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49370" y="1504094"/>
            <a:ext cx="4499610" cy="2473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793352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1" t="13579" r="10707" b="13579"/>
          <a:stretch>
            <a:fillRect/>
          </a:stretch>
        </p:blipFill>
        <p:spPr bwMode="auto">
          <a:xfrm>
            <a:off x="1634679" y="1087578"/>
            <a:ext cx="9136589" cy="4538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235079" y="5590034"/>
            <a:ext cx="26853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鼠标电路原理图</a:t>
            </a:r>
          </a:p>
        </p:txBody>
      </p:sp>
    </p:spTree>
    <p:extLst>
      <p:ext uri="{BB962C8B-B14F-4D97-AF65-F5344CB8AC3E}">
        <p14:creationId xmlns:p14="http://schemas.microsoft.com/office/powerpoint/2010/main" val="427297456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2" y="365125"/>
            <a:ext cx="9031287" cy="674727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8.7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验证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PCB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1039852"/>
            <a:ext cx="9433048" cy="820738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DRC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endParaRPr lang="en-US" altLang="zh-CN" sz="2400" b="1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）在主菜单中执行“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Tools” → “Design Rule Check…”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命令，打开如图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2-181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 Rule Checker”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4428309" y="6452511"/>
            <a:ext cx="45365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/>
              <a:t>图</a:t>
            </a:r>
            <a:r>
              <a:rPr lang="en-US" altLang="zh-CN" noProof="1"/>
              <a:t>39 “Design Rule Checker”</a:t>
            </a:r>
            <a:r>
              <a:rPr lang="zh-CN" altLang="en-US" noProof="1"/>
              <a:t>对话框</a:t>
            </a:r>
            <a:endParaRPr lang="zh-CN" altLang="zh-CN" noProof="1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442991" y="2274728"/>
            <a:ext cx="4086009" cy="413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84217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939317"/>
            <a:ext cx="9267527" cy="792163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Run Design Rule Check…”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按钮，启动设计规则测试。设计规则测试结束后，系统自动生成如图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2-182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所示的检查报告网页文件。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794919" y="2140088"/>
            <a:ext cx="5346149" cy="299663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792278" y="5545326"/>
            <a:ext cx="29523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/>
              <a:t>图</a:t>
            </a:r>
            <a:r>
              <a:rPr lang="en-US" altLang="zh-CN" dirty="0"/>
              <a:t>2-182  </a:t>
            </a:r>
            <a:r>
              <a:rPr lang="zh-CN" altLang="zh-CN" dirty="0"/>
              <a:t>检查报告网页</a:t>
            </a:r>
          </a:p>
        </p:txBody>
      </p:sp>
    </p:spTree>
    <p:extLst>
      <p:ext uri="{BB962C8B-B14F-4D97-AF65-F5344CB8AC3E}">
        <p14:creationId xmlns:p14="http://schemas.microsoft.com/office/powerpoint/2010/main" val="213815811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65411" y="1341562"/>
            <a:ext cx="9267527" cy="1361410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200000"/>
              </a:lnSpc>
              <a:buNone/>
            </a:pP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查看报告修改错误</a:t>
            </a:r>
          </a:p>
          <a:p>
            <a:pPr marL="0" indent="624013">
              <a:lnSpc>
                <a:spcPct val="20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查看检查报告，系统设计中不存在违反设计规则的问题，系统布线成功。</a:t>
            </a:r>
          </a:p>
        </p:txBody>
      </p:sp>
    </p:spTree>
    <p:extLst>
      <p:ext uri="{BB962C8B-B14F-4D97-AF65-F5344CB8AC3E}">
        <p14:creationId xmlns:p14="http://schemas.microsoft.com/office/powerpoint/2010/main" val="301467991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0" y="365125"/>
            <a:ext cx="8959279" cy="616397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kumimoji="0"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小结：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03550" y="1755192"/>
            <a:ext cx="3810000" cy="335079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 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入元件</a:t>
            </a: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8.3 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元件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</a:t>
            </a: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8.4 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更改元件封装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8.5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规则设置</a:t>
            </a:r>
            <a:endParaRPr lang="en-US" altLang="zh-CN" sz="24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8.6 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板布线</a:t>
            </a: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8.7 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验证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701855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34679" y="405458"/>
            <a:ext cx="6742112" cy="56286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习题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1144200"/>
            <a:ext cx="9145016" cy="2924274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完成模数转换电路的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设计。</a:t>
            </a:r>
          </a:p>
          <a:p>
            <a:pPr marL="0" indent="624013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板的尺寸根据所选元器件的封装自己决定，要求用双面板完成，电源线的宽度设置为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30mil,GND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线的宽度设置为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30mil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，其他线宽设置为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12mil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，元器件布局要合理，设计的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板要适用。</a:t>
            </a:r>
          </a:p>
          <a:p>
            <a:pPr marL="0" indent="624013">
              <a:lnSpc>
                <a:spcPct val="150000"/>
              </a:lnSpc>
              <a:buNone/>
            </a:pP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7439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21200" y="3797067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88811" y="50454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170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2" y="365125"/>
            <a:ext cx="9031287" cy="544389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8.1 </a:t>
            </a:r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创建</a:t>
            </a:r>
            <a:r>
              <a:rPr lang="en-US" altLang="zh-CN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PCB</a:t>
            </a:r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板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40451" y="1125538"/>
            <a:ext cx="10031332" cy="4897438"/>
          </a:xfrm>
          <a:prstGeom prst="rect">
            <a:avLst/>
          </a:prstGeom>
        </p:spPr>
        <p:txBody>
          <a:bodyPr/>
          <a:lstStyle/>
          <a:p>
            <a:pPr marL="0" indent="624013">
              <a:buNone/>
            </a:pPr>
            <a:r>
              <a:rPr lang="zh-CN" altLang="zh-CN" sz="32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32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32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项目中新建</a:t>
            </a:r>
            <a:r>
              <a:rPr lang="en-US" altLang="zh-CN" sz="32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32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</a:t>
            </a:r>
            <a:endParaRPr lang="zh-CN" altLang="zh-CN" sz="3200" b="1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）启动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Designer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，打开“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.PrjPCB”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的项目文件，再打开“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.SchDoc”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的原理图。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）产生一个新的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文件。方法如下：选择主菜单中的“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File”→“New”→“PCB”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命令，在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PrjPcb”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项目中新建一个名称为“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PCB1.PcbDoc”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）在新建的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文件上单击鼠标右键，在弹出的下拉菜单中选择“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Save”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命令，打开“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Save[PCB1.PcbDoc]As”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Save[PCB1.PcbDoc]As”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对话框的“文件名”编辑框中输入“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鼠标电路”，单击“保存”按钮，将新建的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文档保存为“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.PcbDoc”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906086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0" y="365125"/>
            <a:ext cx="8959279" cy="68840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 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设置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PCB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板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0" y="1197546"/>
            <a:ext cx="4896545" cy="1218748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）单击绘图区右侧的“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Preferences”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按钮，打开“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Preferences”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2-136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042309" y="6055256"/>
            <a:ext cx="56166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/>
              <a:t>图</a:t>
            </a:r>
            <a:r>
              <a:rPr lang="en-US" altLang="zh-CN" noProof="1"/>
              <a:t>2-136 “Preferences”</a:t>
            </a:r>
            <a:r>
              <a:rPr lang="zh-CN" altLang="en-US" noProof="1"/>
              <a:t>面板</a:t>
            </a:r>
            <a:endParaRPr lang="zh-CN" altLang="zh-CN" noProof="1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6722442" y="477466"/>
            <a:ext cx="2905125" cy="556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0069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0" y="365125"/>
            <a:ext cx="8959279" cy="68840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设置</a:t>
            </a:r>
            <a:r>
              <a:rPr lang="en-US" altLang="zh-CN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PCB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板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202631" y="1197546"/>
            <a:ext cx="10513168" cy="1617688"/>
          </a:xfrm>
          <a:prstGeom prst="rect">
            <a:avLst/>
          </a:prstGeom>
        </p:spPr>
        <p:txBody>
          <a:bodyPr/>
          <a:lstStyle>
            <a:lvl1pPr indent="624013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90947" indent="-381133">
              <a:spcBef>
                <a:spcPct val="20000"/>
              </a:spcBef>
              <a:buFont typeface="Arial" pitchFamily="34" charset="0"/>
              <a:buChar char="–"/>
              <a:defRPr sz="3700"/>
            </a:lvl2pPr>
            <a:lvl3pPr marL="1524533" indent="-304907">
              <a:spcBef>
                <a:spcPct val="20000"/>
              </a:spcBef>
              <a:buFont typeface="Arial" pitchFamily="34" charset="0"/>
              <a:buChar char="•"/>
              <a:defRPr sz="3200"/>
            </a:lvl3pPr>
            <a:lvl4pPr marL="2134347" indent="-304907">
              <a:spcBef>
                <a:spcPct val="20000"/>
              </a:spcBef>
              <a:buFont typeface="Arial" pitchFamily="34" charset="0"/>
              <a:buChar char="–"/>
              <a:defRPr sz="2700"/>
            </a:lvl4pPr>
            <a:lvl5pPr marL="2744160" indent="-304907">
              <a:spcBef>
                <a:spcPct val="20000"/>
              </a:spcBef>
              <a:buFont typeface="Arial" pitchFamily="34" charset="0"/>
              <a:buChar char="»"/>
              <a:defRPr sz="2700"/>
            </a:lvl5pPr>
            <a:lvl6pPr marL="3353973" indent="-304907">
              <a:spcBef>
                <a:spcPct val="20000"/>
              </a:spcBef>
              <a:buFont typeface="Arial" pitchFamily="34" charset="0"/>
              <a:buChar char="•"/>
              <a:defRPr sz="2700"/>
            </a:lvl6pPr>
            <a:lvl7pPr marL="3963787" indent="-304907">
              <a:spcBef>
                <a:spcPct val="20000"/>
              </a:spcBef>
              <a:buFont typeface="Arial" pitchFamily="34" charset="0"/>
              <a:buChar char="•"/>
              <a:defRPr sz="2700"/>
            </a:lvl7pPr>
            <a:lvl8pPr marL="4573600" indent="-304907">
              <a:spcBef>
                <a:spcPct val="20000"/>
              </a:spcBef>
              <a:buFont typeface="Arial" pitchFamily="34" charset="0"/>
              <a:buChar char="•"/>
              <a:defRPr sz="2700"/>
            </a:lvl8pPr>
            <a:lvl9pPr marL="5183414" indent="-304907">
              <a:spcBef>
                <a:spcPct val="20000"/>
              </a:spcBef>
              <a:buFont typeface="Arial" pitchFamily="34" charset="0"/>
              <a:buChar char="•"/>
              <a:defRPr sz="2700"/>
            </a:lvl9pPr>
          </a:lstStyle>
          <a:p>
            <a:r>
              <a:rPr lang="zh-CN" altLang="en-US" noProof="1"/>
              <a:t>（</a:t>
            </a:r>
            <a:r>
              <a:rPr lang="en-US" altLang="zh-CN" noProof="1"/>
              <a:t>2</a:t>
            </a:r>
            <a:r>
              <a:rPr lang="zh-CN" altLang="en-US" noProof="1"/>
              <a:t>）单击“</a:t>
            </a:r>
            <a:r>
              <a:rPr lang="en-US" altLang="zh-CN" noProof="1"/>
              <a:t>Others”</a:t>
            </a:r>
            <a:r>
              <a:rPr lang="zh-CN" altLang="en-US" noProof="1"/>
              <a:t>区域的“</a:t>
            </a:r>
            <a:r>
              <a:rPr lang="en-US" altLang="zh-CN" noProof="1"/>
              <a:t>Units”</a:t>
            </a:r>
            <a:r>
              <a:rPr lang="zh-CN" altLang="en-US" noProof="1"/>
              <a:t>中“</a:t>
            </a:r>
            <a:r>
              <a:rPr lang="en-US" altLang="zh-CN" noProof="1"/>
              <a:t>mm”</a:t>
            </a:r>
            <a:r>
              <a:rPr lang="zh-CN" altLang="en-US" noProof="1"/>
              <a:t>按钮将板子的尺寸单位改成公制。</a:t>
            </a:r>
          </a:p>
          <a:p>
            <a:r>
              <a:rPr lang="zh-CN" altLang="en-US" noProof="1"/>
              <a:t>（</a:t>
            </a:r>
            <a:r>
              <a:rPr lang="en-US" altLang="zh-CN" noProof="1"/>
              <a:t>3</a:t>
            </a:r>
            <a:r>
              <a:rPr lang="zh-CN" altLang="en-US" noProof="1"/>
              <a:t>）单击“</a:t>
            </a:r>
            <a:r>
              <a:rPr lang="en-US" altLang="zh-CN" noProof="1"/>
              <a:t>Grid Manage”</a:t>
            </a:r>
            <a:r>
              <a:rPr lang="zh-CN" altLang="en-US" noProof="1"/>
              <a:t>区域“</a:t>
            </a:r>
            <a:r>
              <a:rPr lang="en-US" altLang="zh-CN" noProof="1"/>
              <a:t>Preferences”</a:t>
            </a:r>
            <a:r>
              <a:rPr lang="zh-CN" altLang="en-US" noProof="1"/>
              <a:t>按钮打开 “</a:t>
            </a:r>
            <a:r>
              <a:rPr lang="en-US" altLang="zh-CN" noProof="1"/>
              <a:t>Cartesian Grid Editor [mm]” </a:t>
            </a:r>
            <a:r>
              <a:rPr lang="zh-CN" altLang="en-US" noProof="1"/>
              <a:t>对话框如图</a:t>
            </a:r>
            <a:r>
              <a:rPr lang="en-US" altLang="zh-CN" noProof="1"/>
              <a:t>2-137</a:t>
            </a:r>
            <a:r>
              <a:rPr lang="zh-CN" altLang="en-US" noProof="1"/>
              <a:t>所示。</a:t>
            </a:r>
          </a:p>
        </p:txBody>
      </p:sp>
      <p:sp>
        <p:nvSpPr>
          <p:cNvPr id="6" name="矩形 5"/>
          <p:cNvSpPr/>
          <p:nvPr/>
        </p:nvSpPr>
        <p:spPr>
          <a:xfrm>
            <a:off x="2858815" y="6184356"/>
            <a:ext cx="52952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2-137 “Cartesian Grid Editor [mm]” </a:t>
            </a:r>
            <a:r>
              <a:rPr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849370" y="2945798"/>
            <a:ext cx="4499610" cy="276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87100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</TotalTime>
  <Words>4627</Words>
  <Application>Microsoft Office PowerPoint</Application>
  <PresentationFormat>自定义</PresentationFormat>
  <Paragraphs>244</Paragraphs>
  <Slides>65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74" baseType="lpstr">
      <vt:lpstr>Arial Unicode MS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8.1 创建PCB板</vt:lpstr>
      <vt:lpstr>2. 设置PCB板</vt:lpstr>
      <vt:lpstr>2.设置PCB板</vt:lpstr>
      <vt:lpstr>2.设置PCB板</vt:lpstr>
      <vt:lpstr>PowerPoint 演示文稿</vt:lpstr>
      <vt:lpstr>PowerPoint 演示文稿</vt:lpstr>
      <vt:lpstr>8.2导入元件</vt:lpstr>
      <vt:lpstr>PowerPoint 演示文稿</vt:lpstr>
      <vt:lpstr>PowerPoint 演示文稿</vt:lpstr>
      <vt:lpstr>PowerPoint 演示文稿</vt:lpstr>
      <vt:lpstr>PowerPoint 演示文稿</vt:lpstr>
      <vt:lpstr>8.3  元件布局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3.运行设计规则检查</vt:lpstr>
      <vt:lpstr>4.修改错误</vt:lpstr>
      <vt:lpstr>4.修改错误</vt:lpstr>
      <vt:lpstr>4.修改错误</vt:lpstr>
      <vt:lpstr>PowerPoint 演示文稿</vt:lpstr>
      <vt:lpstr>8.4  更改元件封装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8.5 设计规则设置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8.6 PCB板布线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2.调整布线</vt:lpstr>
      <vt:lpstr>PowerPoint 演示文稿</vt:lpstr>
      <vt:lpstr>PowerPoint 演示文稿</vt:lpstr>
      <vt:lpstr>PowerPoint 演示文稿</vt:lpstr>
      <vt:lpstr>8.7 验证PCB设计</vt:lpstr>
      <vt:lpstr>PowerPoint 演示文稿</vt:lpstr>
      <vt:lpstr>PowerPoint 演示文稿</vt:lpstr>
      <vt:lpstr>小结：</vt:lpstr>
      <vt:lpstr>习题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286</cp:revision>
  <dcterms:created xsi:type="dcterms:W3CDTF">2014-08-23T07:50:08Z</dcterms:created>
  <dcterms:modified xsi:type="dcterms:W3CDTF">2023-11-30T08:35:05Z</dcterms:modified>
</cp:coreProperties>
</file>