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42" r:id="rId2"/>
    <p:sldId id="371" r:id="rId3"/>
    <p:sldId id="401" r:id="rId4"/>
    <p:sldId id="396" r:id="rId5"/>
    <p:sldId id="345" r:id="rId6"/>
    <p:sldId id="346" r:id="rId7"/>
    <p:sldId id="347" r:id="rId8"/>
    <p:sldId id="348" r:id="rId9"/>
    <p:sldId id="398" r:id="rId10"/>
    <p:sldId id="399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400" r:id="rId19"/>
    <p:sldId id="356" r:id="rId20"/>
    <p:sldId id="357" r:id="rId21"/>
    <p:sldId id="358" r:id="rId22"/>
    <p:sldId id="360" r:id="rId23"/>
    <p:sldId id="359" r:id="rId24"/>
    <p:sldId id="361" r:id="rId25"/>
    <p:sldId id="366" r:id="rId26"/>
    <p:sldId id="377" r:id="rId27"/>
    <p:sldId id="378" r:id="rId28"/>
    <p:sldId id="379" r:id="rId29"/>
    <p:sldId id="380" r:id="rId30"/>
    <p:sldId id="381" r:id="rId31"/>
    <p:sldId id="382" r:id="rId32"/>
    <p:sldId id="383" r:id="rId33"/>
    <p:sldId id="384" r:id="rId34"/>
    <p:sldId id="385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68" r:id="rId43"/>
    <p:sldId id="369" r:id="rId44"/>
    <p:sldId id="372" r:id="rId45"/>
  </p:sldIdLst>
  <p:sldSz cx="12198350" cy="6859588"/>
  <p:notesSz cx="6858000" cy="9144000"/>
  <p:custDataLst>
    <p:tags r:id="rId4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216" autoAdjust="0"/>
  </p:normalViewPr>
  <p:slideViewPr>
    <p:cSldViewPr>
      <p:cViewPr varScale="1">
        <p:scale>
          <a:sx n="64" d="100"/>
          <a:sy n="64" d="100"/>
        </p:scale>
        <p:origin x="822" y="60"/>
      </p:cViewPr>
      <p:guideLst>
        <p:guide orient="horz" pos="2161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5E9989-E846-4D88-A378-3EDA5134E151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50372A99-76D2-4DA4-8C57-54E19D21E3B8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263C205F-7210-420E-AEF7-D7C1F64B7DEE}" type="parTrans" cxnId="{66CDD03B-39D8-47F8-A2F8-DF6B9EA7870E}">
      <dgm:prSet/>
      <dgm:spPr/>
      <dgm:t>
        <a:bodyPr/>
        <a:lstStyle/>
        <a:p>
          <a:endParaRPr lang="zh-CN" altLang="en-US"/>
        </a:p>
      </dgm:t>
    </dgm:pt>
    <dgm:pt modelId="{9FEFB31A-346F-4F96-A44D-8B4EE5819315}" type="sibTrans" cxnId="{66CDD03B-39D8-47F8-A2F8-DF6B9EA7870E}">
      <dgm:prSet/>
      <dgm:spPr/>
      <dgm:t>
        <a:bodyPr/>
        <a:lstStyle/>
        <a:p>
          <a:endParaRPr lang="zh-CN" altLang="en-US"/>
        </a:p>
      </dgm:t>
    </dgm:pt>
    <dgm:pt modelId="{0F2573B0-DDE3-4CF5-873C-06134CB6AD11}">
      <dgm:prSet/>
      <dgm:spPr/>
      <dgm:t>
        <a:bodyPr/>
        <a:lstStyle/>
        <a:p>
          <a:pPr rtl="0"/>
          <a:r>
            <a:rPr lang="zh-CN" smtClean="0"/>
            <a:t>认识</a:t>
          </a:r>
          <a:r>
            <a:rPr lang="en-US" smtClean="0"/>
            <a:t>Altium Designer</a:t>
          </a:r>
          <a:r>
            <a:rPr lang="zh-CN" smtClean="0"/>
            <a:t>软件发展及其功能。</a:t>
          </a:r>
          <a:endParaRPr lang="zh-CN"/>
        </a:p>
      </dgm:t>
    </dgm:pt>
    <dgm:pt modelId="{6E66D252-23A8-4F26-B3BE-FA7236535ADA}" type="parTrans" cxnId="{9ABD3CF1-09CE-4EC6-8A8C-9074D4822C68}">
      <dgm:prSet/>
      <dgm:spPr/>
      <dgm:t>
        <a:bodyPr/>
        <a:lstStyle/>
        <a:p>
          <a:endParaRPr lang="zh-CN" altLang="en-US"/>
        </a:p>
      </dgm:t>
    </dgm:pt>
    <dgm:pt modelId="{92C5AAE7-C2D6-435A-9E59-23C9AB2F279A}" type="sibTrans" cxnId="{9ABD3CF1-09CE-4EC6-8A8C-9074D4822C68}">
      <dgm:prSet/>
      <dgm:spPr/>
      <dgm:t>
        <a:bodyPr/>
        <a:lstStyle/>
        <a:p>
          <a:endParaRPr lang="zh-CN" altLang="en-US"/>
        </a:p>
      </dgm:t>
    </dgm:pt>
    <dgm:pt modelId="{2C844C2D-C8E3-4C90-8BD7-C4759257E789}">
      <dgm:prSet/>
      <dgm:spPr/>
      <dgm:t>
        <a:bodyPr/>
        <a:lstStyle/>
        <a:p>
          <a:pPr rtl="0"/>
          <a:r>
            <a:rPr lang="zh-CN" smtClean="0"/>
            <a:t>掌握</a:t>
          </a:r>
          <a:r>
            <a:rPr lang="en-US" smtClean="0"/>
            <a:t>Altium Designer </a:t>
          </a:r>
          <a:r>
            <a:rPr lang="zh-CN" smtClean="0"/>
            <a:t>软件界面。</a:t>
          </a:r>
          <a:endParaRPr lang="zh-CN"/>
        </a:p>
      </dgm:t>
    </dgm:pt>
    <dgm:pt modelId="{69576E3A-28B9-47A8-8DB0-F88567F57551}" type="parTrans" cxnId="{47B66C14-C630-43A8-9860-5BD4C8542495}">
      <dgm:prSet/>
      <dgm:spPr/>
      <dgm:t>
        <a:bodyPr/>
        <a:lstStyle/>
        <a:p>
          <a:endParaRPr lang="zh-CN" altLang="en-US"/>
        </a:p>
      </dgm:t>
    </dgm:pt>
    <dgm:pt modelId="{C2C6C1FC-4DF5-4095-96F6-E7B09950C31D}" type="sibTrans" cxnId="{47B66C14-C630-43A8-9860-5BD4C8542495}">
      <dgm:prSet/>
      <dgm:spPr/>
      <dgm:t>
        <a:bodyPr/>
        <a:lstStyle/>
        <a:p>
          <a:endParaRPr lang="zh-CN" altLang="en-US"/>
        </a:p>
      </dgm:t>
    </dgm:pt>
    <dgm:pt modelId="{252877D6-D1F2-45E6-B8B0-BBAC569BF4C3}">
      <dgm:prSet/>
      <dgm:spPr/>
      <dgm:t>
        <a:bodyPr/>
        <a:lstStyle/>
        <a:p>
          <a:pPr rtl="0"/>
          <a:r>
            <a:rPr lang="zh-CN" smtClean="0"/>
            <a:t>熟悉工作区面板。</a:t>
          </a:r>
          <a:endParaRPr lang="zh-CN"/>
        </a:p>
      </dgm:t>
    </dgm:pt>
    <dgm:pt modelId="{5747D452-6595-4AC8-9FF3-09709CF41E7B}" type="parTrans" cxnId="{1E672FD3-14EC-4D29-99D1-AD263DFCDA74}">
      <dgm:prSet/>
      <dgm:spPr/>
      <dgm:t>
        <a:bodyPr/>
        <a:lstStyle/>
        <a:p>
          <a:endParaRPr lang="zh-CN" altLang="en-US"/>
        </a:p>
      </dgm:t>
    </dgm:pt>
    <dgm:pt modelId="{4B384CDA-62DA-4D08-AB7D-F3EB630CFF30}" type="sibTrans" cxnId="{1E672FD3-14EC-4D29-99D1-AD263DFCDA74}">
      <dgm:prSet/>
      <dgm:spPr/>
      <dgm:t>
        <a:bodyPr/>
        <a:lstStyle/>
        <a:p>
          <a:endParaRPr lang="zh-CN" altLang="en-US"/>
        </a:p>
      </dgm:t>
    </dgm:pt>
    <dgm:pt modelId="{82EADB40-8F4B-487D-894F-08F5A9A9AF82}">
      <dgm:prSet/>
      <dgm:spPr/>
      <dgm:t>
        <a:bodyPr/>
        <a:lstStyle/>
        <a:p>
          <a:pPr rtl="0"/>
          <a:r>
            <a:rPr lang="zh-CN" b="1" smtClean="0"/>
            <a:t>能力目标</a:t>
          </a:r>
          <a:endParaRPr lang="zh-CN"/>
        </a:p>
      </dgm:t>
    </dgm:pt>
    <dgm:pt modelId="{CDA5BD9D-6140-43A2-BCA1-E3A2C9F7FB2E}" type="parTrans" cxnId="{1D478DAC-2883-438C-BD9F-60FECFA3021F}">
      <dgm:prSet/>
      <dgm:spPr/>
      <dgm:t>
        <a:bodyPr/>
        <a:lstStyle/>
        <a:p>
          <a:endParaRPr lang="zh-CN" altLang="en-US"/>
        </a:p>
      </dgm:t>
    </dgm:pt>
    <dgm:pt modelId="{8AB0BA74-FB97-4904-A967-3301E4EA8FC6}" type="sibTrans" cxnId="{1D478DAC-2883-438C-BD9F-60FECFA3021F}">
      <dgm:prSet/>
      <dgm:spPr/>
      <dgm:t>
        <a:bodyPr/>
        <a:lstStyle/>
        <a:p>
          <a:endParaRPr lang="zh-CN" altLang="en-US"/>
        </a:p>
      </dgm:t>
    </dgm:pt>
    <dgm:pt modelId="{70CA7FFC-ACC7-4D31-A14F-A5626B725981}">
      <dgm:prSet/>
      <dgm:spPr/>
      <dgm:t>
        <a:bodyPr/>
        <a:lstStyle/>
        <a:p>
          <a:pPr rtl="0"/>
          <a:r>
            <a:rPr lang="zh-CN" smtClean="0"/>
            <a:t>能够进行工作区面板的切换。</a:t>
          </a:r>
          <a:endParaRPr lang="zh-CN"/>
        </a:p>
      </dgm:t>
    </dgm:pt>
    <dgm:pt modelId="{DD45E35C-64EE-4FBE-9CDA-EC8DADB3C55D}" type="parTrans" cxnId="{247F1FE4-80F3-483D-8DA0-656760E8D305}">
      <dgm:prSet/>
      <dgm:spPr/>
      <dgm:t>
        <a:bodyPr/>
        <a:lstStyle/>
        <a:p>
          <a:endParaRPr lang="zh-CN" altLang="en-US"/>
        </a:p>
      </dgm:t>
    </dgm:pt>
    <dgm:pt modelId="{A7EE5704-E507-416E-85C9-63866683E2EC}" type="sibTrans" cxnId="{247F1FE4-80F3-483D-8DA0-656760E8D305}">
      <dgm:prSet/>
      <dgm:spPr/>
      <dgm:t>
        <a:bodyPr/>
        <a:lstStyle/>
        <a:p>
          <a:endParaRPr lang="zh-CN" altLang="en-US"/>
        </a:p>
      </dgm:t>
    </dgm:pt>
    <dgm:pt modelId="{02AB00AD-9D43-4917-ACDF-0BA439DAF647}">
      <dgm:prSet/>
      <dgm:spPr/>
      <dgm:t>
        <a:bodyPr/>
        <a:lstStyle/>
        <a:p>
          <a:pPr rtl="0"/>
          <a:r>
            <a:rPr lang="zh-CN" smtClean="0"/>
            <a:t>能够设置</a:t>
          </a:r>
          <a:r>
            <a:rPr lang="en-US" smtClean="0"/>
            <a:t>Altium Designer </a:t>
          </a:r>
          <a:r>
            <a:rPr lang="zh-CN" smtClean="0"/>
            <a:t>软件参数设置。</a:t>
          </a:r>
          <a:endParaRPr lang="zh-CN"/>
        </a:p>
      </dgm:t>
    </dgm:pt>
    <dgm:pt modelId="{1CF3612E-7962-4C5D-85C8-C04DBCE75948}" type="parTrans" cxnId="{EBA81006-4C79-4D15-89A0-398169D2951C}">
      <dgm:prSet/>
      <dgm:spPr/>
      <dgm:t>
        <a:bodyPr/>
        <a:lstStyle/>
        <a:p>
          <a:endParaRPr lang="zh-CN" altLang="en-US"/>
        </a:p>
      </dgm:t>
    </dgm:pt>
    <dgm:pt modelId="{3F538D10-B335-444D-A67D-07319DE13235}" type="sibTrans" cxnId="{EBA81006-4C79-4D15-89A0-398169D2951C}">
      <dgm:prSet/>
      <dgm:spPr/>
      <dgm:t>
        <a:bodyPr/>
        <a:lstStyle/>
        <a:p>
          <a:endParaRPr lang="zh-CN" altLang="en-US"/>
        </a:p>
      </dgm:t>
    </dgm:pt>
    <dgm:pt modelId="{FE5E044A-FFB9-41A9-8AC0-6D5C58EE7CE6}">
      <dgm:prSet/>
      <dgm:spPr/>
      <dgm:t>
        <a:bodyPr/>
        <a:lstStyle/>
        <a:p>
          <a:pPr rtl="0"/>
          <a:r>
            <a:rPr lang="zh-CN" smtClean="0"/>
            <a:t>能够切换英文编辑环境到中文编辑环境。</a:t>
          </a:r>
          <a:endParaRPr lang="zh-CN"/>
        </a:p>
      </dgm:t>
    </dgm:pt>
    <dgm:pt modelId="{5C38B147-5239-4D8C-BA9E-1CB176EB53C6}" type="parTrans" cxnId="{70C10B80-3D6F-4393-9AF0-38E14DBFB93D}">
      <dgm:prSet/>
      <dgm:spPr/>
      <dgm:t>
        <a:bodyPr/>
        <a:lstStyle/>
        <a:p>
          <a:endParaRPr lang="zh-CN" altLang="en-US"/>
        </a:p>
      </dgm:t>
    </dgm:pt>
    <dgm:pt modelId="{4558AE05-C050-4B85-AC06-4A0338E3A161}" type="sibTrans" cxnId="{70C10B80-3D6F-4393-9AF0-38E14DBFB93D}">
      <dgm:prSet/>
      <dgm:spPr/>
      <dgm:t>
        <a:bodyPr/>
        <a:lstStyle/>
        <a:p>
          <a:endParaRPr lang="zh-CN" altLang="en-US"/>
        </a:p>
      </dgm:t>
    </dgm:pt>
    <dgm:pt modelId="{6EF2EB5E-BF8F-4A73-BBC5-7E3B6D9E3A6D}">
      <dgm:prSet/>
      <dgm:spPr/>
      <dgm:t>
        <a:bodyPr/>
        <a:lstStyle/>
        <a:p>
          <a:pPr rtl="0"/>
          <a:r>
            <a:rPr lang="zh-CN" b="1" smtClean="0"/>
            <a:t>素质目标</a:t>
          </a:r>
          <a:endParaRPr lang="zh-CN"/>
        </a:p>
      </dgm:t>
    </dgm:pt>
    <dgm:pt modelId="{3CC41030-E725-4C4D-B675-C655B2F97C30}" type="parTrans" cxnId="{4D08A2A2-F9E5-4273-9E1C-3240FD5D6AAD}">
      <dgm:prSet/>
      <dgm:spPr/>
      <dgm:t>
        <a:bodyPr/>
        <a:lstStyle/>
        <a:p>
          <a:endParaRPr lang="zh-CN" altLang="en-US"/>
        </a:p>
      </dgm:t>
    </dgm:pt>
    <dgm:pt modelId="{F1CE0289-7A02-4DB6-98C3-A1B3ADBC8CFE}" type="sibTrans" cxnId="{4D08A2A2-F9E5-4273-9E1C-3240FD5D6AAD}">
      <dgm:prSet/>
      <dgm:spPr/>
      <dgm:t>
        <a:bodyPr/>
        <a:lstStyle/>
        <a:p>
          <a:endParaRPr lang="zh-CN" altLang="en-US"/>
        </a:p>
      </dgm:t>
    </dgm:pt>
    <dgm:pt modelId="{23007930-7894-4130-9577-91054908D8DB}">
      <dgm:prSet/>
      <dgm:spPr/>
      <dgm:t>
        <a:bodyPr/>
        <a:lstStyle/>
        <a:p>
          <a:pPr rtl="0"/>
          <a:r>
            <a:rPr lang="zh-CN" dirty="0" smtClean="0"/>
            <a:t>具有良好的沟通能力。</a:t>
          </a:r>
          <a:endParaRPr lang="zh-CN" dirty="0"/>
        </a:p>
      </dgm:t>
    </dgm:pt>
    <dgm:pt modelId="{029F187C-E8AB-4357-95ED-482B6D16EFF7}" type="parTrans" cxnId="{3141A7C3-CC26-4ED1-B3CC-016C6668BACB}">
      <dgm:prSet/>
      <dgm:spPr/>
      <dgm:t>
        <a:bodyPr/>
        <a:lstStyle/>
        <a:p>
          <a:endParaRPr lang="zh-CN" altLang="en-US"/>
        </a:p>
      </dgm:t>
    </dgm:pt>
    <dgm:pt modelId="{EE6DE302-B495-4966-8B94-F6CB7FF13D95}" type="sibTrans" cxnId="{3141A7C3-CC26-4ED1-B3CC-016C6668BACB}">
      <dgm:prSet/>
      <dgm:spPr/>
      <dgm:t>
        <a:bodyPr/>
        <a:lstStyle/>
        <a:p>
          <a:endParaRPr lang="zh-CN" altLang="en-US"/>
        </a:p>
      </dgm:t>
    </dgm:pt>
    <dgm:pt modelId="{52C9ADEA-4D6F-4834-AB57-0F6B374BEA78}">
      <dgm:prSet/>
      <dgm:spPr/>
      <dgm:t>
        <a:bodyPr/>
        <a:lstStyle/>
        <a:p>
          <a:r>
            <a:rPr lang="zh-CN" dirty="0" smtClean="0"/>
            <a:t>具有知识卫国的情怀。</a:t>
          </a:r>
          <a:endParaRPr lang="zh-CN" dirty="0"/>
        </a:p>
      </dgm:t>
    </dgm:pt>
    <dgm:pt modelId="{763B1A51-D36C-4854-87A8-33C1559A9B15}" type="parTrans" cxnId="{7DE23B33-79BB-4F1E-9F96-73D29C7EB76E}">
      <dgm:prSet/>
      <dgm:spPr/>
      <dgm:t>
        <a:bodyPr/>
        <a:lstStyle/>
        <a:p>
          <a:endParaRPr lang="zh-CN" altLang="en-US"/>
        </a:p>
      </dgm:t>
    </dgm:pt>
    <dgm:pt modelId="{BDFB0DCE-CE3B-4E57-BD3B-3136C698E006}" type="sibTrans" cxnId="{7DE23B33-79BB-4F1E-9F96-73D29C7EB76E}">
      <dgm:prSet/>
      <dgm:spPr/>
      <dgm:t>
        <a:bodyPr/>
        <a:lstStyle/>
        <a:p>
          <a:endParaRPr lang="zh-CN" altLang="en-US"/>
        </a:p>
      </dgm:t>
    </dgm:pt>
    <dgm:pt modelId="{74FF6A12-0C8D-4EE2-970B-B4550474F283}" type="pres">
      <dgm:prSet presAssocID="{725E9989-E846-4D88-A378-3EDA5134E15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C299DC1-A118-4D11-A6B0-63CB7E4F6A58}" type="pres">
      <dgm:prSet presAssocID="{50372A99-76D2-4DA4-8C57-54E19D21E3B8}" presName="parentLin" presStyleCnt="0"/>
      <dgm:spPr/>
    </dgm:pt>
    <dgm:pt modelId="{B3C238B1-4401-448E-9D7D-735359B4C961}" type="pres">
      <dgm:prSet presAssocID="{50372A99-76D2-4DA4-8C57-54E19D21E3B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23790AD-8AE8-4A5B-AF69-675D37CB8184}" type="pres">
      <dgm:prSet presAssocID="{50372A99-76D2-4DA4-8C57-54E19D21E3B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CAAC6E-201A-4038-B9E9-A0774E6601C3}" type="pres">
      <dgm:prSet presAssocID="{50372A99-76D2-4DA4-8C57-54E19D21E3B8}" presName="negativeSpace" presStyleCnt="0"/>
      <dgm:spPr/>
    </dgm:pt>
    <dgm:pt modelId="{E48FEEDB-5F83-41E0-8D30-A9796D0368D4}" type="pres">
      <dgm:prSet presAssocID="{50372A99-76D2-4DA4-8C57-54E19D21E3B8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958210-5F7C-40AD-A4AA-70C7C857628A}" type="pres">
      <dgm:prSet presAssocID="{9FEFB31A-346F-4F96-A44D-8B4EE5819315}" presName="spaceBetweenRectangles" presStyleCnt="0"/>
      <dgm:spPr/>
    </dgm:pt>
    <dgm:pt modelId="{D2D6C747-19B7-45DC-963B-6ED294D6A39B}" type="pres">
      <dgm:prSet presAssocID="{82EADB40-8F4B-487D-894F-08F5A9A9AF82}" presName="parentLin" presStyleCnt="0"/>
      <dgm:spPr/>
    </dgm:pt>
    <dgm:pt modelId="{06E88738-45CB-403E-85C3-1CBC912C456D}" type="pres">
      <dgm:prSet presAssocID="{82EADB40-8F4B-487D-894F-08F5A9A9AF8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A0F88D2-503C-43A0-A44A-8FC1DEBF8806}" type="pres">
      <dgm:prSet presAssocID="{82EADB40-8F4B-487D-894F-08F5A9A9AF8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C6962E-8D62-4305-9DC3-02DEEFE810B6}" type="pres">
      <dgm:prSet presAssocID="{82EADB40-8F4B-487D-894F-08F5A9A9AF82}" presName="negativeSpace" presStyleCnt="0"/>
      <dgm:spPr/>
    </dgm:pt>
    <dgm:pt modelId="{3E7A7C92-3DDD-4A05-8DFA-15605CA9C727}" type="pres">
      <dgm:prSet presAssocID="{82EADB40-8F4B-487D-894F-08F5A9A9AF82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3B5D66-BD6C-434A-B950-FDEDE05EB22B}" type="pres">
      <dgm:prSet presAssocID="{8AB0BA74-FB97-4904-A967-3301E4EA8FC6}" presName="spaceBetweenRectangles" presStyleCnt="0"/>
      <dgm:spPr/>
    </dgm:pt>
    <dgm:pt modelId="{9A2B8B09-A44A-4BCB-A3FB-9C70A6A04152}" type="pres">
      <dgm:prSet presAssocID="{6EF2EB5E-BF8F-4A73-BBC5-7E3B6D9E3A6D}" presName="parentLin" presStyleCnt="0"/>
      <dgm:spPr/>
    </dgm:pt>
    <dgm:pt modelId="{49964C7B-F37E-4C37-819C-F731608ABE7C}" type="pres">
      <dgm:prSet presAssocID="{6EF2EB5E-BF8F-4A73-BBC5-7E3B6D9E3A6D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E68F017C-BBCF-4DEF-8A12-F188C7C9D3D0}" type="pres">
      <dgm:prSet presAssocID="{6EF2EB5E-BF8F-4A73-BBC5-7E3B6D9E3A6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5AD882-02DF-4572-AE63-DAC500122733}" type="pres">
      <dgm:prSet presAssocID="{6EF2EB5E-BF8F-4A73-BBC5-7E3B6D9E3A6D}" presName="negativeSpace" presStyleCnt="0"/>
      <dgm:spPr/>
    </dgm:pt>
    <dgm:pt modelId="{749E4B70-FCBE-441D-822B-EBD34B228572}" type="pres">
      <dgm:prSet presAssocID="{6EF2EB5E-BF8F-4A73-BBC5-7E3B6D9E3A6D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36F1776-497A-4651-AE1C-A0B90963CE06}" type="presOf" srcId="{50372A99-76D2-4DA4-8C57-54E19D21E3B8}" destId="{B3C238B1-4401-448E-9D7D-735359B4C961}" srcOrd="0" destOrd="0" presId="urn:microsoft.com/office/officeart/2005/8/layout/list1"/>
    <dgm:cxn modelId="{C7EC5286-8CAE-40A4-BFEB-23B73DAC0084}" type="presOf" srcId="{252877D6-D1F2-45E6-B8B0-BBAC569BF4C3}" destId="{E48FEEDB-5F83-41E0-8D30-A9796D0368D4}" srcOrd="0" destOrd="2" presId="urn:microsoft.com/office/officeart/2005/8/layout/list1"/>
    <dgm:cxn modelId="{70C10B80-3D6F-4393-9AF0-38E14DBFB93D}" srcId="{82EADB40-8F4B-487D-894F-08F5A9A9AF82}" destId="{FE5E044A-FFB9-41A9-8AC0-6D5C58EE7CE6}" srcOrd="2" destOrd="0" parTransId="{5C38B147-5239-4D8C-BA9E-1CB176EB53C6}" sibTransId="{4558AE05-C050-4B85-AC06-4A0338E3A161}"/>
    <dgm:cxn modelId="{9D7BC01B-2B74-4935-80A8-B8E78CC53AE2}" type="presOf" srcId="{52C9ADEA-4D6F-4834-AB57-0F6B374BEA78}" destId="{749E4B70-FCBE-441D-822B-EBD34B228572}" srcOrd="0" destOrd="1" presId="urn:microsoft.com/office/officeart/2005/8/layout/list1"/>
    <dgm:cxn modelId="{7DE23B33-79BB-4F1E-9F96-73D29C7EB76E}" srcId="{6EF2EB5E-BF8F-4A73-BBC5-7E3B6D9E3A6D}" destId="{52C9ADEA-4D6F-4834-AB57-0F6B374BEA78}" srcOrd="1" destOrd="0" parTransId="{763B1A51-D36C-4854-87A8-33C1559A9B15}" sibTransId="{BDFB0DCE-CE3B-4E57-BD3B-3136C698E006}"/>
    <dgm:cxn modelId="{D07EF878-8137-4F58-8CE2-97CE3B85082D}" type="presOf" srcId="{82EADB40-8F4B-487D-894F-08F5A9A9AF82}" destId="{06E88738-45CB-403E-85C3-1CBC912C456D}" srcOrd="0" destOrd="0" presId="urn:microsoft.com/office/officeart/2005/8/layout/list1"/>
    <dgm:cxn modelId="{D3389172-ABCE-435F-BB39-08FB38CD377D}" type="presOf" srcId="{02AB00AD-9D43-4917-ACDF-0BA439DAF647}" destId="{3E7A7C92-3DDD-4A05-8DFA-15605CA9C727}" srcOrd="0" destOrd="1" presId="urn:microsoft.com/office/officeart/2005/8/layout/list1"/>
    <dgm:cxn modelId="{31CB9E42-5163-49AE-B46D-3F68B777497F}" type="presOf" srcId="{2C844C2D-C8E3-4C90-8BD7-C4759257E789}" destId="{E48FEEDB-5F83-41E0-8D30-A9796D0368D4}" srcOrd="0" destOrd="1" presId="urn:microsoft.com/office/officeart/2005/8/layout/list1"/>
    <dgm:cxn modelId="{F4ACF823-3D8D-46DA-8ED8-E288F2A6DEFD}" type="presOf" srcId="{23007930-7894-4130-9577-91054908D8DB}" destId="{749E4B70-FCBE-441D-822B-EBD34B228572}" srcOrd="0" destOrd="0" presId="urn:microsoft.com/office/officeart/2005/8/layout/list1"/>
    <dgm:cxn modelId="{1E672FD3-14EC-4D29-99D1-AD263DFCDA74}" srcId="{50372A99-76D2-4DA4-8C57-54E19D21E3B8}" destId="{252877D6-D1F2-45E6-B8B0-BBAC569BF4C3}" srcOrd="2" destOrd="0" parTransId="{5747D452-6595-4AC8-9FF3-09709CF41E7B}" sibTransId="{4B384CDA-62DA-4D08-AB7D-F3EB630CFF30}"/>
    <dgm:cxn modelId="{D4D1E21F-D692-40B6-892B-80F6A2E68F09}" type="presOf" srcId="{82EADB40-8F4B-487D-894F-08F5A9A9AF82}" destId="{3A0F88D2-503C-43A0-A44A-8FC1DEBF8806}" srcOrd="1" destOrd="0" presId="urn:microsoft.com/office/officeart/2005/8/layout/list1"/>
    <dgm:cxn modelId="{E32810B5-53B9-47B8-A8AE-EA14591B857C}" type="presOf" srcId="{FE5E044A-FFB9-41A9-8AC0-6D5C58EE7CE6}" destId="{3E7A7C92-3DDD-4A05-8DFA-15605CA9C727}" srcOrd="0" destOrd="2" presId="urn:microsoft.com/office/officeart/2005/8/layout/list1"/>
    <dgm:cxn modelId="{47B66C14-C630-43A8-9860-5BD4C8542495}" srcId="{50372A99-76D2-4DA4-8C57-54E19D21E3B8}" destId="{2C844C2D-C8E3-4C90-8BD7-C4759257E789}" srcOrd="1" destOrd="0" parTransId="{69576E3A-28B9-47A8-8DB0-F88567F57551}" sibTransId="{C2C6C1FC-4DF5-4095-96F6-E7B09950C31D}"/>
    <dgm:cxn modelId="{826DDCEF-C93F-4B94-B47E-38C5C0064758}" type="presOf" srcId="{70CA7FFC-ACC7-4D31-A14F-A5626B725981}" destId="{3E7A7C92-3DDD-4A05-8DFA-15605CA9C727}" srcOrd="0" destOrd="0" presId="urn:microsoft.com/office/officeart/2005/8/layout/list1"/>
    <dgm:cxn modelId="{1D478DAC-2883-438C-BD9F-60FECFA3021F}" srcId="{725E9989-E846-4D88-A378-3EDA5134E151}" destId="{82EADB40-8F4B-487D-894F-08F5A9A9AF82}" srcOrd="1" destOrd="0" parTransId="{CDA5BD9D-6140-43A2-BCA1-E3A2C9F7FB2E}" sibTransId="{8AB0BA74-FB97-4904-A967-3301E4EA8FC6}"/>
    <dgm:cxn modelId="{9ABD3CF1-09CE-4EC6-8A8C-9074D4822C68}" srcId="{50372A99-76D2-4DA4-8C57-54E19D21E3B8}" destId="{0F2573B0-DDE3-4CF5-873C-06134CB6AD11}" srcOrd="0" destOrd="0" parTransId="{6E66D252-23A8-4F26-B3BE-FA7236535ADA}" sibTransId="{92C5AAE7-C2D6-435A-9E59-23C9AB2F279A}"/>
    <dgm:cxn modelId="{4D08A2A2-F9E5-4273-9E1C-3240FD5D6AAD}" srcId="{725E9989-E846-4D88-A378-3EDA5134E151}" destId="{6EF2EB5E-BF8F-4A73-BBC5-7E3B6D9E3A6D}" srcOrd="2" destOrd="0" parTransId="{3CC41030-E725-4C4D-B675-C655B2F97C30}" sibTransId="{F1CE0289-7A02-4DB6-98C3-A1B3ADBC8CFE}"/>
    <dgm:cxn modelId="{63B49044-9EC4-4EF8-9B3E-FF61C4AE90EE}" type="presOf" srcId="{6EF2EB5E-BF8F-4A73-BBC5-7E3B6D9E3A6D}" destId="{49964C7B-F37E-4C37-819C-F731608ABE7C}" srcOrd="0" destOrd="0" presId="urn:microsoft.com/office/officeart/2005/8/layout/list1"/>
    <dgm:cxn modelId="{3141A7C3-CC26-4ED1-B3CC-016C6668BACB}" srcId="{6EF2EB5E-BF8F-4A73-BBC5-7E3B6D9E3A6D}" destId="{23007930-7894-4130-9577-91054908D8DB}" srcOrd="0" destOrd="0" parTransId="{029F187C-E8AB-4357-95ED-482B6D16EFF7}" sibTransId="{EE6DE302-B495-4966-8B94-F6CB7FF13D95}"/>
    <dgm:cxn modelId="{57A874A3-24C1-4179-ABB2-4EFA2C20825F}" type="presOf" srcId="{6EF2EB5E-BF8F-4A73-BBC5-7E3B6D9E3A6D}" destId="{E68F017C-BBCF-4DEF-8A12-F188C7C9D3D0}" srcOrd="1" destOrd="0" presId="urn:microsoft.com/office/officeart/2005/8/layout/list1"/>
    <dgm:cxn modelId="{247F1FE4-80F3-483D-8DA0-656760E8D305}" srcId="{82EADB40-8F4B-487D-894F-08F5A9A9AF82}" destId="{70CA7FFC-ACC7-4D31-A14F-A5626B725981}" srcOrd="0" destOrd="0" parTransId="{DD45E35C-64EE-4FBE-9CDA-EC8DADB3C55D}" sibTransId="{A7EE5704-E507-416E-85C9-63866683E2EC}"/>
    <dgm:cxn modelId="{66CDD03B-39D8-47F8-A2F8-DF6B9EA7870E}" srcId="{725E9989-E846-4D88-A378-3EDA5134E151}" destId="{50372A99-76D2-4DA4-8C57-54E19D21E3B8}" srcOrd="0" destOrd="0" parTransId="{263C205F-7210-420E-AEF7-D7C1F64B7DEE}" sibTransId="{9FEFB31A-346F-4F96-A44D-8B4EE5819315}"/>
    <dgm:cxn modelId="{EBA81006-4C79-4D15-89A0-398169D2951C}" srcId="{82EADB40-8F4B-487D-894F-08F5A9A9AF82}" destId="{02AB00AD-9D43-4917-ACDF-0BA439DAF647}" srcOrd="1" destOrd="0" parTransId="{1CF3612E-7962-4C5D-85C8-C04DBCE75948}" sibTransId="{3F538D10-B335-444D-A67D-07319DE13235}"/>
    <dgm:cxn modelId="{D2A87567-8FE9-4999-978D-A139EF8B2AF5}" type="presOf" srcId="{0F2573B0-DDE3-4CF5-873C-06134CB6AD11}" destId="{E48FEEDB-5F83-41E0-8D30-A9796D0368D4}" srcOrd="0" destOrd="0" presId="urn:microsoft.com/office/officeart/2005/8/layout/list1"/>
    <dgm:cxn modelId="{E8FAD5CC-138A-4DF3-879E-0FAC5A9BC26E}" type="presOf" srcId="{50372A99-76D2-4DA4-8C57-54E19D21E3B8}" destId="{323790AD-8AE8-4A5B-AF69-675D37CB8184}" srcOrd="1" destOrd="0" presId="urn:microsoft.com/office/officeart/2005/8/layout/list1"/>
    <dgm:cxn modelId="{48EB9CC2-CD2F-4315-876F-9A142C650617}" type="presOf" srcId="{725E9989-E846-4D88-A378-3EDA5134E151}" destId="{74FF6A12-0C8D-4EE2-970B-B4550474F283}" srcOrd="0" destOrd="0" presId="urn:microsoft.com/office/officeart/2005/8/layout/list1"/>
    <dgm:cxn modelId="{9E356DA3-EB7E-4255-89FB-61CBB1B8D153}" type="presParOf" srcId="{74FF6A12-0C8D-4EE2-970B-B4550474F283}" destId="{8C299DC1-A118-4D11-A6B0-63CB7E4F6A58}" srcOrd="0" destOrd="0" presId="urn:microsoft.com/office/officeart/2005/8/layout/list1"/>
    <dgm:cxn modelId="{B9A54FDB-0B54-4840-916D-C6BA03ED9F64}" type="presParOf" srcId="{8C299DC1-A118-4D11-A6B0-63CB7E4F6A58}" destId="{B3C238B1-4401-448E-9D7D-735359B4C961}" srcOrd="0" destOrd="0" presId="urn:microsoft.com/office/officeart/2005/8/layout/list1"/>
    <dgm:cxn modelId="{91036EFC-32EC-4BDE-98F8-DB5DA2A2163E}" type="presParOf" srcId="{8C299DC1-A118-4D11-A6B0-63CB7E4F6A58}" destId="{323790AD-8AE8-4A5B-AF69-675D37CB8184}" srcOrd="1" destOrd="0" presId="urn:microsoft.com/office/officeart/2005/8/layout/list1"/>
    <dgm:cxn modelId="{72388A7F-E1AB-46DA-AF5C-421EE6EC4993}" type="presParOf" srcId="{74FF6A12-0C8D-4EE2-970B-B4550474F283}" destId="{BECAAC6E-201A-4038-B9E9-A0774E6601C3}" srcOrd="1" destOrd="0" presId="urn:microsoft.com/office/officeart/2005/8/layout/list1"/>
    <dgm:cxn modelId="{625D012D-C598-4794-9B50-B212B524EE67}" type="presParOf" srcId="{74FF6A12-0C8D-4EE2-970B-B4550474F283}" destId="{E48FEEDB-5F83-41E0-8D30-A9796D0368D4}" srcOrd="2" destOrd="0" presId="urn:microsoft.com/office/officeart/2005/8/layout/list1"/>
    <dgm:cxn modelId="{3870D7AA-69F1-4E40-B24E-D37E1067E154}" type="presParOf" srcId="{74FF6A12-0C8D-4EE2-970B-B4550474F283}" destId="{2B958210-5F7C-40AD-A4AA-70C7C857628A}" srcOrd="3" destOrd="0" presId="urn:microsoft.com/office/officeart/2005/8/layout/list1"/>
    <dgm:cxn modelId="{774F95AE-6E8E-4CB1-9961-8B24AD3C0BEF}" type="presParOf" srcId="{74FF6A12-0C8D-4EE2-970B-B4550474F283}" destId="{D2D6C747-19B7-45DC-963B-6ED294D6A39B}" srcOrd="4" destOrd="0" presId="urn:microsoft.com/office/officeart/2005/8/layout/list1"/>
    <dgm:cxn modelId="{038D6704-C892-4346-8E87-091DA79EC9CD}" type="presParOf" srcId="{D2D6C747-19B7-45DC-963B-6ED294D6A39B}" destId="{06E88738-45CB-403E-85C3-1CBC912C456D}" srcOrd="0" destOrd="0" presId="urn:microsoft.com/office/officeart/2005/8/layout/list1"/>
    <dgm:cxn modelId="{141AE093-9DD2-4747-9EFC-9EC2494EC30F}" type="presParOf" srcId="{D2D6C747-19B7-45DC-963B-6ED294D6A39B}" destId="{3A0F88D2-503C-43A0-A44A-8FC1DEBF8806}" srcOrd="1" destOrd="0" presId="urn:microsoft.com/office/officeart/2005/8/layout/list1"/>
    <dgm:cxn modelId="{86CA226F-6BDB-4647-ADA0-4BAE0F2A3A05}" type="presParOf" srcId="{74FF6A12-0C8D-4EE2-970B-B4550474F283}" destId="{49C6962E-8D62-4305-9DC3-02DEEFE810B6}" srcOrd="5" destOrd="0" presId="urn:microsoft.com/office/officeart/2005/8/layout/list1"/>
    <dgm:cxn modelId="{F550DDCA-A8B3-4C48-916C-431CED48B594}" type="presParOf" srcId="{74FF6A12-0C8D-4EE2-970B-B4550474F283}" destId="{3E7A7C92-3DDD-4A05-8DFA-15605CA9C727}" srcOrd="6" destOrd="0" presId="urn:microsoft.com/office/officeart/2005/8/layout/list1"/>
    <dgm:cxn modelId="{34AD5B37-3334-4F86-9075-E8DD298A8323}" type="presParOf" srcId="{74FF6A12-0C8D-4EE2-970B-B4550474F283}" destId="{8C3B5D66-BD6C-434A-B950-FDEDE05EB22B}" srcOrd="7" destOrd="0" presId="urn:microsoft.com/office/officeart/2005/8/layout/list1"/>
    <dgm:cxn modelId="{152E4DF2-6251-4368-8FE8-A1ECEE36B15B}" type="presParOf" srcId="{74FF6A12-0C8D-4EE2-970B-B4550474F283}" destId="{9A2B8B09-A44A-4BCB-A3FB-9C70A6A04152}" srcOrd="8" destOrd="0" presId="urn:microsoft.com/office/officeart/2005/8/layout/list1"/>
    <dgm:cxn modelId="{33FB07F0-E474-4C87-A1EF-A07886399372}" type="presParOf" srcId="{9A2B8B09-A44A-4BCB-A3FB-9C70A6A04152}" destId="{49964C7B-F37E-4C37-819C-F731608ABE7C}" srcOrd="0" destOrd="0" presId="urn:microsoft.com/office/officeart/2005/8/layout/list1"/>
    <dgm:cxn modelId="{FAB04D6E-6A92-4987-A0CD-77A1E531E51B}" type="presParOf" srcId="{9A2B8B09-A44A-4BCB-A3FB-9C70A6A04152}" destId="{E68F017C-BBCF-4DEF-8A12-F188C7C9D3D0}" srcOrd="1" destOrd="0" presId="urn:microsoft.com/office/officeart/2005/8/layout/list1"/>
    <dgm:cxn modelId="{87A19897-58A4-4732-8A60-4DC0AECFE164}" type="presParOf" srcId="{74FF6A12-0C8D-4EE2-970B-B4550474F283}" destId="{565AD882-02DF-4572-AE63-DAC500122733}" srcOrd="9" destOrd="0" presId="urn:microsoft.com/office/officeart/2005/8/layout/list1"/>
    <dgm:cxn modelId="{B7EC29C9-AF49-47E6-817F-C6A53476F3BE}" type="presParOf" srcId="{74FF6A12-0C8D-4EE2-970B-B4550474F283}" destId="{749E4B70-FCBE-441D-822B-EBD34B22857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8FEEDB-5F83-41E0-8D30-A9796D0368D4}">
      <dsp:nvSpPr>
        <dsp:cNvPr id="0" name=""/>
        <dsp:cNvSpPr/>
      </dsp:nvSpPr>
      <dsp:spPr>
        <a:xfrm>
          <a:off x="0" y="347377"/>
          <a:ext cx="7704856" cy="1575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2" tIns="416560" rIns="597982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认识</a:t>
          </a:r>
          <a:r>
            <a:rPr lang="en-US" sz="2000" kern="1200" smtClean="0"/>
            <a:t>Altium Designer</a:t>
          </a:r>
          <a:r>
            <a:rPr lang="zh-CN" sz="2000" kern="1200" smtClean="0"/>
            <a:t>软件发展及其功能。</a:t>
          </a:r>
          <a:endParaRPr lang="zh-CN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掌握</a:t>
          </a:r>
          <a:r>
            <a:rPr lang="en-US" sz="2000" kern="1200" smtClean="0"/>
            <a:t>Altium Designer </a:t>
          </a:r>
          <a:r>
            <a:rPr lang="zh-CN" sz="2000" kern="1200" smtClean="0"/>
            <a:t>软件界面。</a:t>
          </a:r>
          <a:endParaRPr lang="zh-CN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熟悉工作区面板。</a:t>
          </a:r>
          <a:endParaRPr lang="zh-CN" sz="2000" kern="1200"/>
        </a:p>
      </dsp:txBody>
      <dsp:txXfrm>
        <a:off x="0" y="347377"/>
        <a:ext cx="7704856" cy="1575000"/>
      </dsp:txXfrm>
    </dsp:sp>
    <dsp:sp modelId="{323790AD-8AE8-4A5B-AF69-675D37CB8184}">
      <dsp:nvSpPr>
        <dsp:cNvPr id="0" name=""/>
        <dsp:cNvSpPr/>
      </dsp:nvSpPr>
      <dsp:spPr>
        <a:xfrm>
          <a:off x="385242" y="52177"/>
          <a:ext cx="5393399" cy="5904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smtClean="0"/>
            <a:t>知识目标</a:t>
          </a:r>
          <a:endParaRPr lang="zh-CN" sz="2000" kern="1200"/>
        </a:p>
      </dsp:txBody>
      <dsp:txXfrm>
        <a:off x="414063" y="80998"/>
        <a:ext cx="5335757" cy="532758"/>
      </dsp:txXfrm>
    </dsp:sp>
    <dsp:sp modelId="{3E7A7C92-3DDD-4A05-8DFA-15605CA9C727}">
      <dsp:nvSpPr>
        <dsp:cNvPr id="0" name=""/>
        <dsp:cNvSpPr/>
      </dsp:nvSpPr>
      <dsp:spPr>
        <a:xfrm>
          <a:off x="0" y="2325577"/>
          <a:ext cx="7704856" cy="1575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2" tIns="416560" rIns="597982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能够进行工作区面板的切换。</a:t>
          </a:r>
          <a:endParaRPr lang="zh-CN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能够设置</a:t>
          </a:r>
          <a:r>
            <a:rPr lang="en-US" sz="2000" kern="1200" smtClean="0"/>
            <a:t>Altium Designer </a:t>
          </a:r>
          <a:r>
            <a:rPr lang="zh-CN" sz="2000" kern="1200" smtClean="0"/>
            <a:t>软件参数设置。</a:t>
          </a:r>
          <a:endParaRPr lang="zh-CN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smtClean="0"/>
            <a:t>能够切换英文编辑环境到中文编辑环境。</a:t>
          </a:r>
          <a:endParaRPr lang="zh-CN" sz="2000" kern="1200"/>
        </a:p>
      </dsp:txBody>
      <dsp:txXfrm>
        <a:off x="0" y="2325577"/>
        <a:ext cx="7704856" cy="1575000"/>
      </dsp:txXfrm>
    </dsp:sp>
    <dsp:sp modelId="{3A0F88D2-503C-43A0-A44A-8FC1DEBF8806}">
      <dsp:nvSpPr>
        <dsp:cNvPr id="0" name=""/>
        <dsp:cNvSpPr/>
      </dsp:nvSpPr>
      <dsp:spPr>
        <a:xfrm>
          <a:off x="385242" y="2030378"/>
          <a:ext cx="5393399" cy="5904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smtClean="0"/>
            <a:t>能力目标</a:t>
          </a:r>
          <a:endParaRPr lang="zh-CN" sz="2000" kern="1200"/>
        </a:p>
      </dsp:txBody>
      <dsp:txXfrm>
        <a:off x="414063" y="2059199"/>
        <a:ext cx="5335757" cy="532758"/>
      </dsp:txXfrm>
    </dsp:sp>
    <dsp:sp modelId="{749E4B70-FCBE-441D-822B-EBD34B228572}">
      <dsp:nvSpPr>
        <dsp:cNvPr id="0" name=""/>
        <dsp:cNvSpPr/>
      </dsp:nvSpPr>
      <dsp:spPr>
        <a:xfrm>
          <a:off x="0" y="4303778"/>
          <a:ext cx="7704856" cy="1228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97982" tIns="416560" rIns="597982" bIns="14224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dirty="0" smtClean="0"/>
            <a:t>具有良好的沟通能力。</a:t>
          </a:r>
          <a:endParaRPr lang="zh-CN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dirty="0" smtClean="0"/>
            <a:t>具有知识卫国的情怀。</a:t>
          </a:r>
          <a:endParaRPr lang="zh-CN" sz="2000" kern="1200" dirty="0"/>
        </a:p>
      </dsp:txBody>
      <dsp:txXfrm>
        <a:off x="0" y="4303778"/>
        <a:ext cx="7704856" cy="1228500"/>
      </dsp:txXfrm>
    </dsp:sp>
    <dsp:sp modelId="{E68F017C-BBCF-4DEF-8A12-F188C7C9D3D0}">
      <dsp:nvSpPr>
        <dsp:cNvPr id="0" name=""/>
        <dsp:cNvSpPr/>
      </dsp:nvSpPr>
      <dsp:spPr>
        <a:xfrm>
          <a:off x="385242" y="4008578"/>
          <a:ext cx="5393399" cy="5904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858" tIns="0" rIns="203858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smtClean="0"/>
            <a:t>素质目标</a:t>
          </a:r>
          <a:endParaRPr lang="zh-CN" sz="2000" kern="1200"/>
        </a:p>
      </dsp:txBody>
      <dsp:txXfrm>
        <a:off x="414063" y="4037399"/>
        <a:ext cx="5335757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 err="1" smtClean="0"/>
              <a:t>Altium</a:t>
            </a:r>
            <a:r>
              <a:rPr lang="zh-CN" altLang="zh-CN" b="1" dirty="0" smtClean="0"/>
              <a:t>系列是流传到我国的最早的电子设计自动化</a:t>
            </a:r>
            <a:r>
              <a:rPr lang="en-US" altLang="zh-CN" b="1" dirty="0" smtClean="0"/>
              <a:t>(EDA)</a:t>
            </a:r>
            <a:r>
              <a:rPr lang="zh-CN" altLang="zh-CN" b="1" dirty="0" smtClean="0"/>
              <a:t>软件之一，早期的</a:t>
            </a:r>
            <a:r>
              <a:rPr lang="en-US" altLang="zh-CN" b="1" dirty="0" err="1" smtClean="0"/>
              <a:t>Protel</a:t>
            </a:r>
            <a:r>
              <a:rPr lang="en-US" altLang="zh-CN" b="1" dirty="0" smtClean="0"/>
              <a:t> 99 </a:t>
            </a:r>
            <a:r>
              <a:rPr lang="zh-CN" altLang="zh-CN" b="1" dirty="0" smtClean="0"/>
              <a:t>和</a:t>
            </a:r>
            <a:r>
              <a:rPr lang="en-US" altLang="zh-CN" b="1" dirty="0" err="1" smtClean="0"/>
              <a:t>Protel</a:t>
            </a:r>
            <a:r>
              <a:rPr lang="en-US" altLang="zh-CN" b="1" dirty="0" smtClean="0"/>
              <a:t> DXP 2004 SP2</a:t>
            </a:r>
            <a:r>
              <a:rPr lang="zh-CN" altLang="zh-CN" b="1" dirty="0" smtClean="0"/>
              <a:t>这两个版本在职业院校得到了广泛的推广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91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64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49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92719" y="3392234"/>
            <a:ext cx="8878385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en-US" altLang="zh-CN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 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软件认识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470893" y="5614092"/>
            <a:ext cx="953140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76250"/>
            <a:ext cx="9555559" cy="865188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1.3 Altium Designer 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的特点 </a:t>
            </a:r>
            <a:endParaRPr lang="en-US" altLang="zh-CN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1341438"/>
            <a:ext cx="10491663" cy="93622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提供了强大的查错功能。原理图中的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ERC(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电气法则检查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工具和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DRC(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设计规则检查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工具能帮助设计者更快地查出和改正错误。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全面兼容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系列以前版本的设计文件，并提供了</a:t>
            </a: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OrCALTIUM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DESIGNER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格式文件的转换功能。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提供了全新的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FPGA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设计的功能。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利用可复用的设计模块，可以在更高的抽象层面上构建系统，不再需要从底层构建每个电路图。</a:t>
            </a:r>
          </a:p>
          <a:p>
            <a:pPr marL="0" indent="0">
              <a:buNone/>
              <a:defRPr/>
            </a:pP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1008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76250"/>
            <a:ext cx="9555559" cy="865188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1.4 </a:t>
            </a: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 </a:t>
            </a: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的安装 </a:t>
            </a:r>
            <a:endParaRPr lang="en-US" altLang="zh-CN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1341438"/>
            <a:ext cx="10491663" cy="93622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）打开文件夹，如图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所示，双击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installer.exe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426767" y="1809552"/>
            <a:ext cx="6786309" cy="334660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35328" y="5393442"/>
            <a:ext cx="2169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2011680" algn="l"/>
              </a:tabLst>
            </a:pP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安装文件操作</a:t>
            </a:r>
          </a:p>
        </p:txBody>
      </p:sp>
    </p:spTree>
    <p:extLst>
      <p:ext uri="{BB962C8B-B14F-4D97-AF65-F5344CB8AC3E}">
        <p14:creationId xmlns:p14="http://schemas.microsoft.com/office/powerpoint/2010/main" val="27309244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86335" y="1166068"/>
            <a:ext cx="10425680" cy="109806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）弹出对话框进入欢迎界面如图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所示，单击“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Next”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4369988" y="5951328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 eaLnBrk="1" hangingPunct="1">
              <a:buNone/>
              <a:defRPr/>
            </a:pP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 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欢迎界面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036032" y="1845618"/>
            <a:ext cx="6066229" cy="397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8393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986607" y="571466"/>
            <a:ext cx="1029714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）弹出的对话框，按图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选择语言和接受事项，然后单击“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Next”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570783" y="1534391"/>
            <a:ext cx="7128792" cy="4415683"/>
          </a:xfrm>
          <a:prstGeom prst="rect">
            <a:avLst/>
          </a:prstGeom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4369988" y="5951328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ü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 eaLnBrk="1" hangingPunct="1">
              <a:buNone/>
              <a:defRPr/>
            </a:pP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 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选择语言、接受事项</a:t>
            </a:r>
          </a:p>
        </p:txBody>
      </p:sp>
    </p:spTree>
    <p:extLst>
      <p:ext uri="{BB962C8B-B14F-4D97-AF65-F5344CB8AC3E}">
        <p14:creationId xmlns:p14="http://schemas.microsoft.com/office/powerpoint/2010/main" val="24497497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1274639" y="981075"/>
            <a:ext cx="9793088" cy="9543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）弹出的对话框，如图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所示选择要安装的组件，建议选择默认即可，然后单击“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Next”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</a:p>
        </p:txBody>
      </p:sp>
      <p:pic>
        <p:nvPicPr>
          <p:cNvPr id="12291" name="联机映像占位符 3"/>
          <p:cNvPicPr>
            <a:picLocks noGrp="1" noChangeAspect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6"/>
          <a:stretch>
            <a:fillRect/>
          </a:stretch>
        </p:blipFill>
        <p:spPr>
          <a:xfrm>
            <a:off x="4778375" y="981075"/>
            <a:ext cx="7419975" cy="5260975"/>
          </a:xfrm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4442991" y="5969731"/>
            <a:ext cx="3772773" cy="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>
                <a:solidFill>
                  <a:srgbClr val="0000FF"/>
                </a:solidFill>
              </a:rPr>
              <a:t>1-6 </a:t>
            </a:r>
            <a:r>
              <a:rPr lang="zh-CN" altLang="en-US" dirty="0">
                <a:solidFill>
                  <a:srgbClr val="0000FF"/>
                </a:solidFill>
              </a:rPr>
              <a:t>选择安装组件</a:t>
            </a: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3003549" y="1968570"/>
            <a:ext cx="6263977" cy="376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968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Text Box 2"/>
          <p:cNvSpPr txBox="1">
            <a:spLocks noChangeArrowheads="1"/>
          </p:cNvSpPr>
          <p:nvPr/>
        </p:nvSpPr>
        <p:spPr bwMode="auto">
          <a:xfrm>
            <a:off x="1130623" y="892618"/>
            <a:ext cx="10369152" cy="9543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）弹出的对话框是选择安装路径，如图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所示，推荐安装在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盘。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4428812" y="6060222"/>
            <a:ext cx="3772773" cy="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 图</a:t>
            </a:r>
            <a:r>
              <a:rPr lang="en-US" altLang="zh-CN" dirty="0">
                <a:solidFill>
                  <a:srgbClr val="0000FF"/>
                </a:solidFill>
              </a:rPr>
              <a:t>1-7 </a:t>
            </a:r>
            <a:r>
              <a:rPr lang="zh-CN" altLang="en-US" dirty="0">
                <a:solidFill>
                  <a:srgbClr val="0000FF"/>
                </a:solidFill>
              </a:rPr>
              <a:t>选择安装位置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218778" y="1629594"/>
            <a:ext cx="7760794" cy="42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2089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8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634128" y="1190747"/>
            <a:ext cx="7121618" cy="4759203"/>
          </a:xfrm>
          <a:prstGeom prst="rect">
            <a:avLst/>
          </a:prstGeom>
        </p:spPr>
      </p:pic>
      <p:sp>
        <p:nvSpPr>
          <p:cNvPr id="232450" name="Text Box 2"/>
          <p:cNvSpPr txBox="1">
            <a:spLocks noChangeArrowheads="1"/>
          </p:cNvSpPr>
          <p:nvPr/>
        </p:nvSpPr>
        <p:spPr bwMode="auto">
          <a:xfrm>
            <a:off x="1541923" y="499712"/>
            <a:ext cx="8210863" cy="523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修改后的效果 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</a:p>
        </p:txBody>
      </p:sp>
      <p:pic>
        <p:nvPicPr>
          <p:cNvPr id="14339" name="联机映像占位符 2"/>
          <p:cNvPicPr>
            <a:picLocks noGrp="1" noChangeAspect="1"/>
          </p:cNvPicPr>
          <p:nvPr>
            <p:ph type="clipArt"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94275" y="769938"/>
            <a:ext cx="7204075" cy="5180012"/>
          </a:xfrm>
        </p:spPr>
      </p:pic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3650903" y="4582426"/>
            <a:ext cx="6232380" cy="1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1" dirty="0">
                <a:solidFill>
                  <a:srgbClr val="00FF00"/>
                </a:solidFill>
                <a:ea typeface="隶书" panose="02010509060101010101" pitchFamily="49" charset="-122"/>
              </a:rPr>
              <a:t>建议都装在一个文件夹里，例如</a:t>
            </a:r>
            <a:r>
              <a:rPr lang="en-US" altLang="zh-CN" sz="3201" dirty="0">
                <a:solidFill>
                  <a:srgbClr val="00FF00"/>
                </a:solidFill>
                <a:ea typeface="隶书" panose="02010509060101010101" pitchFamily="49" charset="-122"/>
              </a:rPr>
              <a:t>D:\Program </a:t>
            </a:r>
            <a:r>
              <a:rPr lang="en-US" altLang="zh-CN" sz="3201" dirty="0" smtClean="0">
                <a:solidFill>
                  <a:srgbClr val="00FF00"/>
                </a:solidFill>
                <a:ea typeface="隶书" panose="02010509060101010101" pitchFamily="49" charset="-122"/>
              </a:rPr>
              <a:t>Files\Altium\AD22</a:t>
            </a:r>
            <a:endParaRPr lang="zh-CN" altLang="en-US" sz="3201" dirty="0">
              <a:solidFill>
                <a:srgbClr val="00FF00"/>
              </a:solidFill>
              <a:ea typeface="隶书" panose="02010509060101010101" pitchFamily="49" charset="-122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4428812" y="6060222"/>
            <a:ext cx="3772773" cy="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>
                <a:solidFill>
                  <a:srgbClr val="0000FF"/>
                </a:solidFill>
              </a:rPr>
              <a:t>1-8 </a:t>
            </a:r>
            <a:r>
              <a:rPr lang="zh-CN" altLang="en-US" dirty="0">
                <a:solidFill>
                  <a:srgbClr val="0000FF"/>
                </a:solidFill>
              </a:rPr>
              <a:t>修改安装位置后的结果</a:t>
            </a:r>
          </a:p>
        </p:txBody>
      </p:sp>
    </p:spTree>
    <p:extLst>
      <p:ext uri="{BB962C8B-B14F-4D97-AF65-F5344CB8AC3E}">
        <p14:creationId xmlns:p14="http://schemas.microsoft.com/office/powerpoint/2010/main" val="13086563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/>
      <p:bldP spid="14340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1053531"/>
            <a:ext cx="10081120" cy="648072"/>
          </a:xfrm>
          <a:prstGeom prst="rect">
            <a:avLst/>
          </a:prstGeom>
        </p:spPr>
        <p:txBody>
          <a:bodyPr/>
          <a:lstStyle/>
          <a:p>
            <a:pPr marL="85742" indent="-85742"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）弹出是否参加客户体验改善计划，如图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所示，可以不参加。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357285" y="6192684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>
                <a:solidFill>
                  <a:srgbClr val="0000FF"/>
                </a:solidFill>
              </a:rPr>
              <a:t>1-9</a:t>
            </a:r>
            <a:r>
              <a:rPr lang="zh-CN" altLang="en-US" dirty="0">
                <a:solidFill>
                  <a:srgbClr val="0000FF"/>
                </a:solidFill>
              </a:rPr>
              <a:t>参加客户体验改善计划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290863" y="1845618"/>
            <a:ext cx="6191400" cy="420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1004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1053531"/>
            <a:ext cx="10081120" cy="648072"/>
          </a:xfrm>
          <a:prstGeom prst="rect">
            <a:avLst/>
          </a:prstGeom>
        </p:spPr>
        <p:txBody>
          <a:bodyPr/>
          <a:lstStyle/>
          <a:p>
            <a:pPr marL="85742" indent="-85742"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）弹出准备安装的对话框，如图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1-10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所示，保持默认即可，然后单击“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Next”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357285" y="6192684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>
                <a:solidFill>
                  <a:srgbClr val="0000FF"/>
                </a:solidFill>
              </a:rPr>
              <a:t>1-10 </a:t>
            </a:r>
            <a:r>
              <a:rPr lang="zh-CN" altLang="en-US" dirty="0">
                <a:solidFill>
                  <a:srgbClr val="0000FF"/>
                </a:solidFill>
              </a:rPr>
              <a:t>进行安装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786807" y="1989634"/>
            <a:ext cx="7056784" cy="420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425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4294967295"/>
          </p:nvPr>
        </p:nvSpPr>
        <p:spPr>
          <a:xfrm>
            <a:off x="1490663" y="984305"/>
            <a:ext cx="7708900" cy="573281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正在开始安装软件，如图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1-11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4369986" y="6177887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 smtClean="0">
                <a:solidFill>
                  <a:srgbClr val="0000FF"/>
                </a:solidFill>
              </a:rPr>
              <a:t>1-11 </a:t>
            </a:r>
            <a:r>
              <a:rPr lang="zh-CN" altLang="en-US" dirty="0">
                <a:solidFill>
                  <a:srgbClr val="0000FF"/>
                </a:solidFill>
              </a:rPr>
              <a:t>软件正在安装界面</a:t>
            </a:r>
          </a:p>
        </p:txBody>
      </p:sp>
      <p:pic>
        <p:nvPicPr>
          <p:cNvPr id="5" name="图片 4" descr="D:\课件\PCB的教材资料\22版图片\项目一\图1-1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815" y="1413570"/>
            <a:ext cx="669674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90823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461861" y="634680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755910" y="634679"/>
            <a:ext cx="3741980" cy="511504"/>
            <a:chOff x="6339097" y="1573726"/>
            <a:chExt cx="3744416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322058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的发展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461861" y="1471132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732028" y="1471132"/>
            <a:ext cx="3741980" cy="511504"/>
            <a:chOff x="6315199" y="2410178"/>
            <a:chExt cx="3744416" cy="511504"/>
          </a:xfrm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331236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的功能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圆角矩形 74"/>
          <p:cNvSpPr/>
          <p:nvPr/>
        </p:nvSpPr>
        <p:spPr>
          <a:xfrm>
            <a:off x="5453198" y="3087458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747247" y="3087456"/>
            <a:ext cx="3741980" cy="511504"/>
            <a:chOff x="6339097" y="3296031"/>
            <a:chExt cx="3744416" cy="511504"/>
          </a:xfrm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3360164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的安装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圆角矩形 78"/>
          <p:cNvSpPr/>
          <p:nvPr/>
        </p:nvSpPr>
        <p:spPr>
          <a:xfrm>
            <a:off x="5453198" y="3972329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6747247" y="3972326"/>
            <a:ext cx="3741980" cy="511503"/>
            <a:chOff x="6339097" y="4180903"/>
            <a:chExt cx="3744416" cy="511504"/>
          </a:xfrm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4"/>
              <a:ext cx="3360164" cy="430929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的界面</a:t>
              </a: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453198" y="4776190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23365" y="4776190"/>
            <a:ext cx="3741980" cy="511504"/>
            <a:chOff x="6315199" y="2410178"/>
            <a:chExt cx="3744416" cy="511504"/>
          </a:xfrm>
        </p:grpSpPr>
        <p:sp>
          <p:nvSpPr>
            <p:cNvPr id="22" name="圆角矩形 21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47248" y="2450466"/>
              <a:ext cx="3312367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的面板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5453198" y="5662044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1.7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47247" y="5662042"/>
            <a:ext cx="3741980" cy="511504"/>
            <a:chOff x="6339097" y="3296031"/>
            <a:chExt cx="3744416" cy="511504"/>
          </a:xfrm>
        </p:grpSpPr>
        <p:sp>
          <p:nvSpPr>
            <p:cNvPr id="26" name="圆角矩形 25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23349" y="3336319"/>
              <a:ext cx="3360164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系统参数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设置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5453198" y="2251005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747247" y="2251003"/>
            <a:ext cx="3741980" cy="511504"/>
            <a:chOff x="6339097" y="3296031"/>
            <a:chExt cx="3744416" cy="511504"/>
          </a:xfrm>
        </p:grpSpPr>
        <p:sp>
          <p:nvSpPr>
            <p:cNvPr id="30" name="圆角矩形 29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723349" y="3336319"/>
              <a:ext cx="3360164" cy="430928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Altium Designer 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的特点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-4.5393E-6 -1.0576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-4.5393E-6 -3.5663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5 0.0412 L -3.69599E-6 -4.67022E-6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3735 0.04119 L -3.69599E-6 2.82111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5 0.0412 L -3.69599E-6 -2.52488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3735 0.04119 L -3.69599E-6 3.52465E-6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6" presetClass="path" presetSubtype="0" accel="50000" decel="50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3735 0.0412 L -3.69599E-6 -3.24925E-6 " pathEditMode="relative" rAng="0" ptsTypes="AA">
                                      <p:cBhvr>
                                        <p:cTn id="69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75" grpId="0" animBg="1"/>
      <p:bldP spid="75" grpId="1" animBg="1"/>
      <p:bldP spid="79" grpId="0" animBg="1"/>
      <p:bldP spid="79" grpId="1" animBg="1"/>
      <p:bldP spid="87" grpId="0"/>
      <p:bldP spid="20" grpId="0" animBg="1"/>
      <p:bldP spid="20" grpId="1" animBg="1"/>
      <p:bldP spid="24" grpId="0" animBg="1"/>
      <p:bldP spid="24" grpId="1" animBg="1"/>
      <p:bldP spid="28" grpId="0" animBg="1"/>
      <p:bldP spid="2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Text Box 2"/>
          <p:cNvSpPr txBox="1">
            <a:spLocks noChangeArrowheads="1"/>
          </p:cNvSpPr>
          <p:nvPr/>
        </p:nvSpPr>
        <p:spPr bwMode="auto">
          <a:xfrm>
            <a:off x="1274639" y="1063529"/>
            <a:ext cx="1029714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）直到安装完成后，如图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1-12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所示，单击“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Finish”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4212788" y="5970765"/>
            <a:ext cx="3772773" cy="544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800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53C6"/>
              </a:buClr>
              <a:buFont typeface="Wingdings" pitchFamily="2" charset="2"/>
              <a:buChar char="Ø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zh-CN" altLang="en-US" dirty="0">
                <a:solidFill>
                  <a:srgbClr val="0000FF"/>
                </a:solidFill>
              </a:rPr>
              <a:t>图</a:t>
            </a:r>
            <a:r>
              <a:rPr lang="en-US" altLang="zh-CN" dirty="0">
                <a:solidFill>
                  <a:srgbClr val="0000FF"/>
                </a:solidFill>
              </a:rPr>
              <a:t>1-12 </a:t>
            </a:r>
            <a:r>
              <a:rPr lang="zh-CN" altLang="en-US" dirty="0">
                <a:solidFill>
                  <a:srgbClr val="0000FF"/>
                </a:solidFill>
              </a:rPr>
              <a:t>完成安装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894819" y="1586749"/>
            <a:ext cx="6408712" cy="413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3460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77466"/>
            <a:ext cx="7418388" cy="70008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软件激活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269554"/>
            <a:ext cx="9937104" cy="354488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系统安装完成后，安装程序自动在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菜单中放置一个启动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的快捷方式命令，单击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【Altium Designer】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按钮，即可启动</a:t>
            </a: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9813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405458"/>
            <a:ext cx="7418388" cy="70008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软件激活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269554"/>
            <a:ext cx="9577064" cy="354488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）启动完成后会出现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许可管理窗口，如图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1-13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示，如果没有进入该界面，则可以从菜单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【DXP】/【My Account】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重新进入。然后登录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账号，用户需要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账号的登录密码，如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1-14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示。用户可以联络当地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销售和支持中心或供应商获取登录信息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1598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4501" y="5157985"/>
            <a:ext cx="2768707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图1-1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登录Altium账号</a:t>
            </a:r>
          </a:p>
        </p:txBody>
      </p:sp>
      <p:sp>
        <p:nvSpPr>
          <p:cNvPr id="5" name="矩形 4"/>
          <p:cNvSpPr/>
          <p:nvPr/>
        </p:nvSpPr>
        <p:spPr>
          <a:xfrm>
            <a:off x="7011869" y="5157986"/>
            <a:ext cx="273183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70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图1-1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输入账号与密码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82599" y="837506"/>
            <a:ext cx="5112519" cy="3816424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5883151" y="837506"/>
            <a:ext cx="532859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647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2631" y="981523"/>
            <a:ext cx="9350990" cy="136815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，到此步时，我们就开点击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运行软件，第一次运行软件后，看下图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967" y="2637706"/>
            <a:ext cx="4751415" cy="355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4476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162572"/>
            <a:ext cx="9865096" cy="436245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启动后，进入主页面如图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1-15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示，用户可以使用该页面进行项目文件的操作，如创建新项目、打开文件、配置等。该系统界面由系统主菜单、浏览器工具栏、系统工具栏、工作区和工作区面板五大部分组成。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346647" y="405458"/>
            <a:ext cx="8140700" cy="757114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2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1.5 Altium Designer </a:t>
            </a:r>
            <a:r>
              <a:rPr lang="zh-CN" altLang="en-US" sz="32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的界面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2822004" y="6461529"/>
            <a:ext cx="6410325" cy="431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ctr" fontAlgn="base"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1-15  Altium Designer </a:t>
            </a:r>
            <a:r>
              <a:rPr lang="zh-CN" altLang="en-US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软件界面 </a:t>
            </a:r>
            <a:endParaRPr lang="zh-CN" altLang="en-US" sz="1800" kern="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98108" y="3400283"/>
            <a:ext cx="5202133" cy="306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0905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909514"/>
            <a:ext cx="9314698" cy="4827588"/>
          </a:xfrm>
          <a:prstGeom prst="rect">
            <a:avLst/>
          </a:prstGeom>
        </p:spPr>
        <p:txBody>
          <a:bodyPr anchor="ctr"/>
          <a:lstStyle/>
          <a:p>
            <a:pPr algn="l">
              <a:spcBef>
                <a:spcPct val="20000"/>
              </a:spcBef>
              <a:defRPr/>
            </a:pP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1.5.1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系统主菜单（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System menu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1.5.2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系统工具栏 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(menus)</a:t>
            </a:r>
            <a:b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1.5.3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浏览器工作栏</a:t>
            </a:r>
            <a:r>
              <a:rPr lang="en-US" altLang="zh-CN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(Navigation)</a:t>
            </a: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31" y="2421682"/>
            <a:ext cx="6272077" cy="58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425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8232775" cy="6254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1.6  </a:t>
            </a: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的面板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34679" y="1384824"/>
            <a:ext cx="69127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zh-CN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在系统标签中的面板可分为两类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69382" y="2349674"/>
            <a:ext cx="72835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一类是在任何编辑环境中都有的面板，如元件库文件（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）面板和项目（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）面板；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64619" y="3278577"/>
            <a:ext cx="72168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另一类是在特定的编辑环境中才会出现的面板，如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编辑环境中的“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 Filter”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面板。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235894" y="2635490"/>
            <a:ext cx="285816" cy="1286173"/>
          </a:xfrm>
          <a:prstGeom prst="leftBrace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4865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333450"/>
            <a:ext cx="10563671" cy="68510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1.6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工作区</a:t>
            </a: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面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板（</a:t>
            </a:r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Workspace </a:t>
            </a: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panel</a:t>
            </a: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）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269554"/>
            <a:ext cx="9505056" cy="461010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．面板的访问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软件初次启动后，一些面板已经打开，比如“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控制面板以面板组合的形式出现在应用窗口的左边，“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控制面板以弹出方式和按钮的方式出现在应用窗口的右侧边缘处。另外在应用窗口的右下端有“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Panels”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单击弹出的菜单中显示各种面板的名称，从而选择访问各种面板，除了直接在应用窗口上选择相应的面板，也可以通过主菜单“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View”→ “Panels”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选择相应的面板。 </a:t>
            </a:r>
          </a:p>
        </p:txBody>
      </p:sp>
    </p:spTree>
    <p:extLst>
      <p:ext uri="{BB962C8B-B14F-4D97-AF65-F5344CB8AC3E}">
        <p14:creationId xmlns:p14="http://schemas.microsoft.com/office/powerpoint/2010/main" val="19759142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1197546"/>
            <a:ext cx="6872288" cy="53975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altLang="zh-CN" sz="40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．面板的管理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2131923"/>
            <a:ext cx="10009112" cy="259415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面板显示模式有三种，分别是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Docked Mode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（停靠模式）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1-18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所示，图中“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面板为纵向停靠模式。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Pop-out Mode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（弹出模式 ）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1-19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所示，图中 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Libraries”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面板为弹出模式。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Floating Mode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（浮动模式 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,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1-20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2758026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4" y="2338420"/>
            <a:ext cx="4485288" cy="9417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软件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的</a:t>
            </a:r>
            <a:r>
              <a:rPr lang="zh-CN" altLang="en-US" kern="1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发展、功能、安装、界面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设置。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578793" y="4258661"/>
            <a:ext cx="44523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软件参数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5877" y="333450"/>
            <a:ext cx="3416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55210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62" name="Text Box 6"/>
          <p:cNvSpPr txBox="1">
            <a:spLocks noChangeArrowheads="1"/>
          </p:cNvSpPr>
          <p:nvPr/>
        </p:nvSpPr>
        <p:spPr bwMode="auto">
          <a:xfrm>
            <a:off x="3054998" y="199191"/>
            <a:ext cx="3672350" cy="14159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Docked </a:t>
            </a:r>
            <a:r>
              <a:rPr lang="en-US" altLang="zh-CN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Mode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360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板停靠模式</a:t>
            </a: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7126363" y="228535"/>
            <a:ext cx="4892037" cy="14775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Pop-out </a:t>
            </a:r>
            <a:r>
              <a:rPr lang="en-US" altLang="zh-CN" sz="36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板弹出模式 </a:t>
            </a:r>
          </a:p>
        </p:txBody>
      </p:sp>
      <p:sp>
        <p:nvSpPr>
          <p:cNvPr id="249869" name="Text Box 13"/>
          <p:cNvSpPr txBox="1">
            <a:spLocks noChangeArrowheads="1"/>
          </p:cNvSpPr>
          <p:nvPr/>
        </p:nvSpPr>
        <p:spPr bwMode="auto">
          <a:xfrm>
            <a:off x="4659015" y="6036490"/>
            <a:ext cx="324083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1-18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面板停靠模式</a:t>
            </a:r>
          </a:p>
        </p:txBody>
      </p:sp>
      <p:pic>
        <p:nvPicPr>
          <p:cNvPr id="1434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438" y="433488"/>
            <a:ext cx="647850" cy="61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54" y="481125"/>
            <a:ext cx="724068" cy="69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2570783" y="1615156"/>
            <a:ext cx="7813308" cy="418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7936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22265" y="6022975"/>
            <a:ext cx="3771900" cy="54451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zh-CN" altLang="en-US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1-19 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面板弹出模式</a:t>
            </a:r>
          </a:p>
        </p:txBody>
      </p:sp>
      <p:pic>
        <p:nvPicPr>
          <p:cNvPr id="15363" name="Picture 7" descr="图1-20"/>
          <p:cNvPicPr preferRelativeResize="0">
            <a:picLocks noGrp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4725" y="836613"/>
            <a:ext cx="7413625" cy="4754562"/>
          </a:xfrm>
          <a:noFill/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2526000" y="1432389"/>
            <a:ext cx="7146349" cy="399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3111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21200" y="5590034"/>
            <a:ext cx="3771900" cy="54451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 </a:t>
            </a:r>
            <a:r>
              <a:rPr lang="en-US" altLang="zh-CN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1-20 </a:t>
            </a:r>
            <a:r>
              <a:rPr lang="zh-CN" altLang="en-US" sz="1800" kern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板浮动模式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10039" y="1757536"/>
            <a:ext cx="5994221" cy="334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7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8655" y="405458"/>
            <a:ext cx="7850187" cy="75565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1.7 </a:t>
            </a: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系统参数设置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8" y="1052513"/>
            <a:ext cx="9865096" cy="1873225"/>
          </a:xfrm>
          <a:prstGeom prst="rect">
            <a:avLst/>
          </a:prstGeom>
        </p:spPr>
        <p:txBody>
          <a:bodyPr/>
          <a:lstStyle/>
          <a:p>
            <a:pPr marL="0" indent="633413">
              <a:buNone/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DXP”→“Preferences”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命令，系统将弹出如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1-21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示的系统参数设置对话框。对话框具有树状导航结构，可对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选项内容进行设置，现在主要介绍系统相关参数的设置方法。</a:t>
            </a:r>
          </a:p>
        </p:txBody>
      </p:sp>
      <p:pic>
        <p:nvPicPr>
          <p:cNvPr id="5" name="图片 4" descr="D:\课件\PCB的教材资料\22版图片\项目一\图1-2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798" y="2277666"/>
            <a:ext cx="6554043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321200" y="5590034"/>
            <a:ext cx="3771900" cy="544512"/>
          </a:xfr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1-21</a:t>
            </a:r>
            <a:r>
              <a:rPr lang="zh-CN" altLang="en-US" sz="1800" kern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系统参数设置界面</a:t>
            </a:r>
          </a:p>
        </p:txBody>
      </p:sp>
    </p:spTree>
    <p:extLst>
      <p:ext uri="{BB962C8B-B14F-4D97-AF65-F5344CB8AC3E}">
        <p14:creationId xmlns:p14="http://schemas.microsoft.com/office/powerpoint/2010/main" val="11555150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29435" y="1276536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常用设置有：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40693" y="2038712"/>
            <a:ext cx="4386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40693" y="2645278"/>
            <a:ext cx="38827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视图（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View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393093" y="3410630"/>
            <a:ext cx="4307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备份（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Backup</a:t>
            </a:r>
            <a:r>
              <a:rPr lang="zh-CN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4550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1801" y="513780"/>
            <a:ext cx="7778750" cy="53975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1.7.1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切换英文编辑环境到中文编辑环境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1801" y="1053530"/>
            <a:ext cx="9937104" cy="2665412"/>
          </a:xfrm>
          <a:prstGeom prst="rect">
            <a:avLst/>
          </a:prstGeom>
        </p:spPr>
        <p:txBody>
          <a:bodyPr/>
          <a:lstStyle/>
          <a:p>
            <a:pPr marL="0" indent="633413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设置窗口中的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”→“General”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命令，该窗口包含了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个设置区域，分别是“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Startup”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Font”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、和“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Localization”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区域。</a:t>
            </a:r>
          </a:p>
          <a:p>
            <a:pPr marL="0" indent="633413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Localization”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区域中，选中“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Localized resources”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复选框，统会弹出提示框，点击“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按钮，然后在“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System-General”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设置界面中单击“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Apply”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按钮，使设置生效，再单击“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按钮，退出设置界面，关闭软件，重新进入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系统，即可进入中文编辑环境。</a:t>
            </a:r>
          </a:p>
        </p:txBody>
      </p:sp>
      <p:pic>
        <p:nvPicPr>
          <p:cNvPr id="1946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4" t="9705"/>
          <a:stretch>
            <a:fillRect/>
          </a:stretch>
        </p:blipFill>
        <p:spPr bwMode="auto">
          <a:xfrm>
            <a:off x="3650903" y="3285778"/>
            <a:ext cx="6005724" cy="345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7233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05458"/>
            <a:ext cx="6872288" cy="396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1.7.2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System-General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1125538"/>
            <a:ext cx="9433048" cy="50117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“Startup”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区域用来设置启动时状态</a:t>
            </a:r>
          </a:p>
          <a:p>
            <a:pPr marL="0" indent="633413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Reopen Last Workspace”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启动时打开上一次关机时的屏幕</a:t>
            </a:r>
          </a:p>
          <a:p>
            <a:pPr marL="0" indent="633413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 Home Page if no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Documents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如果没有文档打开就打开主页</a:t>
            </a:r>
          </a:p>
          <a:p>
            <a:pPr marL="0" indent="633413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 Startup screen”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显示开始屏幕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General”</a:t>
            </a:r>
          </a:p>
          <a:p>
            <a:pPr marL="0" indent="633413">
              <a:buNone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“Monitor Clipboard Content within this application only”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：本应用程序中查看剪切板的内容。、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>
              <a:buNone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font”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：用于设置系统字体、字形和字体大小。</a:t>
            </a:r>
          </a:p>
        </p:txBody>
      </p:sp>
    </p:spTree>
    <p:extLst>
      <p:ext uri="{BB962C8B-B14F-4D97-AF65-F5344CB8AC3E}">
        <p14:creationId xmlns:p14="http://schemas.microsoft.com/office/powerpoint/2010/main" val="18229866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815" y="1990276"/>
            <a:ext cx="7202567" cy="449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45497"/>
            <a:ext cx="10347647" cy="86360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1.7.3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调整面板弹出、隐藏速度，调整浮动面板的透明程度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57504" y="1028938"/>
            <a:ext cx="9826247" cy="865188"/>
          </a:xfrm>
          <a:prstGeom prst="rect">
            <a:avLst/>
          </a:prstGeom>
        </p:spPr>
        <p:txBody>
          <a:bodyPr/>
          <a:lstStyle/>
          <a:p>
            <a:pPr marL="0" indent="543034"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设置窗口中的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”→“View”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命令，在“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Popup Panels”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区域中拉动滑条来调整面板弹出延时，隐藏延时，如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3722138" y="6383228"/>
            <a:ext cx="4609579" cy="366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18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板弹出速度调整对话框</a:t>
            </a:r>
            <a:endParaRPr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Picture 7"/>
          <p:cNvSpPr>
            <a:spLocks noChangeAspect="1" noChangeArrowheads="1"/>
          </p:cNvSpPr>
          <p:nvPr/>
        </p:nvSpPr>
        <p:spPr bwMode="auto">
          <a:xfrm>
            <a:off x="2642388" y="1989599"/>
            <a:ext cx="7202567" cy="449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zh-CN" altLang="en-US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8056" name="Text Box 8"/>
          <p:cNvSpPr txBox="1">
            <a:spLocks noChangeArrowheads="1"/>
          </p:cNvSpPr>
          <p:nvPr/>
        </p:nvSpPr>
        <p:spPr bwMode="auto">
          <a:xfrm>
            <a:off x="7467917" y="2997894"/>
            <a:ext cx="450954" cy="4573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</p:spTree>
    <p:extLst>
      <p:ext uri="{BB962C8B-B14F-4D97-AF65-F5344CB8AC3E}">
        <p14:creationId xmlns:p14="http://schemas.microsoft.com/office/powerpoint/2010/main" val="39997546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333451"/>
            <a:ext cx="6872288" cy="57606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调整浮动面板的透明程度设置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1341562"/>
            <a:ext cx="9577064" cy="4049713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设置窗口中的</a:t>
            </a:r>
            <a:r>
              <a:rPr lang="zh-CN" altLang="en-US" sz="280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80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 ”→“Transparency”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命令，勾选“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Transparency”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下的复选框，即选择使用面板在操作的过程中，使浮动面板透明化。勾选“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 transparency”(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自动调整透明化程度</a:t>
            </a:r>
            <a:r>
              <a:rPr lang="en-US" altLang="zh-CN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复选框，即在操作的过程中，光标根据窗口间的距离自动计算出浮动面板的透明化程度，也可以通过下面的滑条来调整浮动面板的透明程度，其效果如</a:t>
            </a:r>
            <a:r>
              <a:rPr lang="zh-CN" altLang="en-US" sz="280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 </a:t>
            </a:r>
          </a:p>
        </p:txBody>
      </p:sp>
    </p:spTree>
    <p:extLst>
      <p:ext uri="{BB962C8B-B14F-4D97-AF65-F5344CB8AC3E}">
        <p14:creationId xmlns:p14="http://schemas.microsoft.com/office/powerpoint/2010/main" val="139628281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03031" y="5806058"/>
            <a:ext cx="3771900" cy="54451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8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板浮动模式</a:t>
            </a:r>
          </a:p>
        </p:txBody>
      </p:sp>
      <p:pic>
        <p:nvPicPr>
          <p:cNvPr id="23556" name="Picture 9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31" y="1197546"/>
            <a:ext cx="6697625" cy="41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481982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3334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学习目标</a:t>
            </a:r>
            <a:endParaRPr lang="en-US" altLang="zh-CN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667439116"/>
              </p:ext>
            </p:extLst>
          </p:nvPr>
        </p:nvGraphicFramePr>
        <p:xfrm>
          <a:off x="2066727" y="1085698"/>
          <a:ext cx="7704856" cy="558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84703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05458"/>
            <a:ext cx="8064500" cy="6127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1.7.4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System- Default Locations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197546"/>
            <a:ext cx="9649072" cy="39306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Locations”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区域用来设置系统默认的文件路径</a:t>
            </a:r>
          </a:p>
          <a:p>
            <a:pPr marL="0" indent="543034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 Path”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编辑框用于设置系统打开或保存文档、项目和项目组时的默认路径。用户直接在编辑框中输入需要设置的目录的路径，或者单击右侧的按钮，打开“浏览文件夹”对话框，在该对话框内指定一个已存在的文件夹，然后单击“确定”按钮即完成默认路径设置。</a:t>
            </a:r>
          </a:p>
          <a:p>
            <a:pPr marL="0" indent="543034"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Library Path”: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编辑框用于设置系统的元件库目录的路径。</a:t>
            </a:r>
          </a:p>
        </p:txBody>
      </p:sp>
    </p:spTree>
    <p:extLst>
      <p:ext uri="{BB962C8B-B14F-4D97-AF65-F5344CB8AC3E}">
        <p14:creationId xmlns:p14="http://schemas.microsoft.com/office/powerpoint/2010/main" val="153942075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377493"/>
            <a:ext cx="6872288" cy="53975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1.7.5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系统备份设置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099303"/>
            <a:ext cx="10081120" cy="865188"/>
          </a:xfrm>
          <a:prstGeom prst="rect">
            <a:avLst/>
          </a:prstGeom>
        </p:spPr>
        <p:txBody>
          <a:bodyPr/>
          <a:lstStyle/>
          <a:p>
            <a:pPr marL="0" indent="543034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设置窗口中的“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”→“Backup”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命令，弹出如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图所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示的对话框。</a:t>
            </a:r>
            <a:r>
              <a:rPr lang="zh-CN" altLang="en-US" sz="36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4226433" y="4294936"/>
            <a:ext cx="4609579" cy="3667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sz="1800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备份参数设置</a:t>
            </a: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1238321" y="4816995"/>
            <a:ext cx="10261454" cy="197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865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ü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3C6"/>
              </a:buClr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 Save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设置框主要用来设置自动保存的一些参数，选中“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 save every”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复选框，可以在时间编辑框中设置自动保存文件的时间间隔，最长时间间隔为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120min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。“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Number of versions to keep”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设置框用来设置自动保存文档的版本数，最多可保存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个版本</a:t>
            </a:r>
            <a:r>
              <a:rPr lang="zh-CN" altLang="en-US" sz="360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“Path”: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用于设置保存的文件的路径。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360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369" y="2031351"/>
            <a:ext cx="6395708" cy="226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92790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6" y="476250"/>
            <a:ext cx="5525641" cy="75565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小 结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129675"/>
            <a:ext cx="10585176" cy="3746500"/>
          </a:xfrm>
          <a:prstGeom prst="rect">
            <a:avLst/>
          </a:prstGeom>
        </p:spPr>
        <p:txBody>
          <a:bodyPr/>
          <a:lstStyle/>
          <a:p>
            <a:pPr marL="357259" indent="-357259"/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Altium Designer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的发展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259" indent="-357259"/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en-US" altLang="zh-CN" sz="24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Designer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en-US" altLang="zh-CN" sz="2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259" indent="-357259"/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</a:p>
          <a:p>
            <a:pPr marL="357259" indent="-357259"/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</a:t>
            </a:r>
          </a:p>
          <a:p>
            <a:pPr marL="357259" indent="-357259"/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endParaRPr lang="en-US" altLang="zh-CN" sz="2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259" indent="-357259">
              <a:defRPr/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1.6Altium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</a:t>
            </a:r>
            <a:r>
              <a:rPr lang="zh-CN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的面板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57259" indent="-357259">
              <a:defRPr/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系统参数设置</a:t>
            </a:r>
          </a:p>
          <a:p>
            <a:pPr marL="0" indent="711342">
              <a:buNone/>
              <a:defRPr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1.7.1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切换英文编辑环境到中文编辑环境</a:t>
            </a:r>
          </a:p>
          <a:p>
            <a:pPr marL="0" indent="711342">
              <a:buNone/>
              <a:defRPr/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1.7.2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System-General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342"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1.7.3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调整面板弹出、隐藏速度，调整浮动面板的透明程度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342"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1.7.4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System- Default Locations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</a:p>
          <a:p>
            <a:pPr marL="0" indent="711342"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1.7.5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系统备份设置</a:t>
            </a:r>
          </a:p>
          <a:p>
            <a:pPr marL="357259" indent="-357259"/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25407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8654" y="477466"/>
            <a:ext cx="5453633" cy="1046534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动手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操作</a:t>
            </a:r>
            <a:endParaRPr lang="zh-CN" altLang="en-US" sz="3201" dirty="0">
              <a:solidFill>
                <a:srgbClr val="0000FF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22712" y="1412875"/>
            <a:ext cx="9289032" cy="3169047"/>
          </a:xfrm>
          <a:prstGeom prst="rect">
            <a:avLst/>
          </a:prstGeom>
          <a:solidFill>
            <a:srgbClr val="CCECFF"/>
          </a:solidFill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软件的安装。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800" dirty="0" err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Designer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软件的启动，注意观察启动过程。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打开安装盘下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\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Examples\Reference Designer\4 Port Serial Interface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例子，初步了解电路原理图、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软件的界面。</a:t>
            </a:r>
          </a:p>
        </p:txBody>
      </p:sp>
    </p:spTree>
    <p:extLst>
      <p:ext uri="{BB962C8B-B14F-4D97-AF65-F5344CB8AC3E}">
        <p14:creationId xmlns:p14="http://schemas.microsoft.com/office/powerpoint/2010/main" val="29952526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44511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 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0157" y="405458"/>
            <a:ext cx="6872288" cy="6842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1.1 </a:t>
            </a:r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en-US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的发展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341562"/>
            <a:ext cx="9721080" cy="514191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公司（澳大利亚）继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系列产品（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Tango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1988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for DOS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for Windows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98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99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99 SE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DXP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DXP 2004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）之后推出的高端设计软件。</a:t>
            </a:r>
          </a:p>
          <a:p>
            <a:pPr marL="0" indent="0"/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Protel Technology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公司改名为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公司，整合了多家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EDA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软件公司，成为业内的巨无霸。</a:t>
            </a:r>
          </a:p>
          <a:p>
            <a:pPr marL="0" indent="0"/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公司推出新品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6.0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，经过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6.3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6.6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6.7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6.8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6.9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Summer 08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Winter 09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 Summer09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Altium Designer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升级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9637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5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572" y="1773610"/>
            <a:ext cx="8139409" cy="4955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47946" y="405458"/>
            <a:ext cx="9591789" cy="553467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1.2 </a:t>
            </a:r>
            <a:r>
              <a:rPr lang="en-GB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的功能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62671" y="1053530"/>
            <a:ext cx="10441160" cy="365918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．电路原理图设计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①绘制和编辑电路原理图等；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②制作和修改原理图元件符号或元件库等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③生成原理图与元件库的各种报表。</a:t>
            </a:r>
            <a:endParaRPr lang="zh-CN" altLang="zh-CN" sz="2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8453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8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921" y="984773"/>
            <a:ext cx="6879380" cy="4609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10521950" cy="68840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GB" altLang="zh-CN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1.2 </a:t>
            </a:r>
            <a:r>
              <a:rPr lang="en-GB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Altium Designer</a:t>
            </a:r>
            <a:r>
              <a:rPr lang="zh-CN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的功能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07364" y="1269554"/>
            <a:ext cx="10521950" cy="43529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．电路原理图设计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．印制电路板设计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①印制电路板设计与编辑；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②元件的封装制作与管理；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③板型的设置与管理。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4946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1346647" y="477466"/>
            <a:ext cx="8232775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GB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1.2 Altium Designer</a:t>
            </a:r>
            <a:r>
              <a:rPr lang="zh-CN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的功能</a:t>
            </a:r>
            <a:endParaRPr lang="zh-CN" altLang="en-US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62671" y="1413570"/>
            <a:ext cx="10521950" cy="43529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．电路原理图设计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．印制电路板设计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．电路的仿真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．可编程逻辑电路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280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sz="280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．信号完整性分析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5463034" y="1439166"/>
            <a:ext cx="6048672" cy="1656184"/>
          </a:xfrm>
          <a:prstGeom prst="wedgeRoundRectCallout">
            <a:avLst>
              <a:gd name="adj1" fmla="val -62457"/>
              <a:gd name="adj2" fmla="val 137376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信号</a:t>
            </a:r>
            <a:r>
              <a:rPr lang="zh-CN" altLang="en-US" dirty="0">
                <a:solidFill>
                  <a:srgbClr val="0000FF"/>
                </a:solidFill>
              </a:rPr>
              <a:t>完整性（</a:t>
            </a:r>
            <a:r>
              <a:rPr lang="en-US" altLang="zh-CN" dirty="0" smtClean="0">
                <a:solidFill>
                  <a:srgbClr val="0000FF"/>
                </a:solidFill>
              </a:rPr>
              <a:t>Signal  Integrity</a:t>
            </a:r>
            <a:r>
              <a:rPr lang="zh-CN" altLang="en-US" dirty="0">
                <a:solidFill>
                  <a:srgbClr val="0000FF"/>
                </a:solidFill>
              </a:rPr>
              <a:t>，简称</a:t>
            </a:r>
            <a:r>
              <a:rPr lang="en-US" altLang="zh-CN" dirty="0">
                <a:solidFill>
                  <a:srgbClr val="0000FF"/>
                </a:solidFill>
              </a:rPr>
              <a:t>SI</a:t>
            </a:r>
            <a:r>
              <a:rPr lang="zh-CN" altLang="en-US" dirty="0">
                <a:solidFill>
                  <a:srgbClr val="0000FF"/>
                </a:solidFill>
              </a:rPr>
              <a:t>）问题是指高速数字电路中，脉冲形状畸变而引发的信号失真问题，通常由</a:t>
            </a:r>
            <a:r>
              <a:rPr lang="zh-CN" altLang="en-US" dirty="0" smtClean="0">
                <a:solidFill>
                  <a:srgbClr val="0000FF"/>
                </a:solidFill>
              </a:rPr>
              <a:t>传输线阻抗</a:t>
            </a:r>
            <a:r>
              <a:rPr lang="zh-CN" altLang="en-US" dirty="0">
                <a:solidFill>
                  <a:srgbClr val="0000FF"/>
                </a:solidFill>
              </a:rPr>
              <a:t>不</a:t>
            </a:r>
            <a:r>
              <a:rPr lang="zh-CN" altLang="en-US" dirty="0" smtClean="0">
                <a:solidFill>
                  <a:srgbClr val="0000FF"/>
                </a:solidFill>
              </a:rPr>
              <a:t>匹配</a:t>
            </a:r>
            <a:r>
              <a:rPr lang="zh-CN" altLang="en-US" dirty="0">
                <a:solidFill>
                  <a:srgbClr val="0000FF"/>
                </a:solidFill>
              </a:rPr>
              <a:t>产生的问题。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4994485" y="4165424"/>
            <a:ext cx="6768752" cy="2541067"/>
          </a:xfrm>
          <a:prstGeom prst="wedgeRoundRectCallout">
            <a:avLst>
              <a:gd name="adj1" fmla="val 35239"/>
              <a:gd name="adj2" fmla="val -107243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阻抗匹配（</a:t>
            </a:r>
            <a:r>
              <a:rPr lang="en-US" altLang="zh-CN" dirty="0" smtClean="0">
                <a:solidFill>
                  <a:srgbClr val="0000FF"/>
                </a:solidFill>
              </a:rPr>
              <a:t>impedance matching</a:t>
            </a:r>
            <a:r>
              <a:rPr lang="zh-CN" altLang="en-US" dirty="0" smtClean="0">
                <a:solidFill>
                  <a:srgbClr val="0000FF"/>
                </a:solidFill>
              </a:rPr>
              <a:t>） 主要用于传输线上，信号</a:t>
            </a:r>
            <a:r>
              <a:rPr lang="zh-CN" altLang="en-US" dirty="0">
                <a:solidFill>
                  <a:srgbClr val="0000FF"/>
                </a:solidFill>
              </a:rPr>
              <a:t>源内阻与所接传输线的特性阻抗大小相等且相位相同，或传输线的特性阻抗与所接负载阻抗的大小相等且相位相同，分别称为传输线的输入端或输出端处于阻抗匹配状态，简称为阻抗匹配</a:t>
            </a:r>
            <a:r>
              <a:rPr lang="zh-CN" altLang="en-US" dirty="0" smtClean="0">
                <a:solidFill>
                  <a:srgbClr val="0000FF"/>
                </a:solidFill>
              </a:rPr>
              <a:t>。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2552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476250"/>
            <a:ext cx="9555559" cy="865188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1.3 Altium Designer 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的特点 </a:t>
            </a:r>
            <a:endParaRPr lang="en-US" altLang="zh-CN" sz="32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74639" y="1341438"/>
            <a:ext cx="10491663" cy="93622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通过设计文件包的方式，将原理图编辑、电路仿真、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设计及打印这些功能有机地结合在一起，提供了一个集成开发环境。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提供了混合电路仿真功能，为正确设计实验原理图电路中的某些功能模块提供了方便。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提供了丰富的原理图元件库和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封装库，并且为设计新的器件提供了封装向导程序，简化了封装设计过程。</a:t>
            </a:r>
          </a:p>
          <a:p>
            <a:pPr marL="0" indent="0">
              <a:buNone/>
              <a:defRPr/>
            </a:pP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提供了层次原理图设计方法，支持“自上向下”的设计思想，使大型电路设计的工作组开发方式成为可能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6315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2369</Words>
  <Application>Microsoft Office PowerPoint</Application>
  <PresentationFormat>自定义</PresentationFormat>
  <Paragraphs>187</Paragraphs>
  <Slides>44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 Unicode MS</vt:lpstr>
      <vt:lpstr>隶书</vt:lpstr>
      <vt:lpstr>宋体</vt:lpstr>
      <vt:lpstr>微软雅黑</vt:lpstr>
      <vt:lpstr>Arial</vt:lpstr>
      <vt:lpstr>Calibri</vt:lpstr>
      <vt:lpstr>Comic Sans MS</vt:lpstr>
      <vt:lpstr>Times New Roman</vt:lpstr>
      <vt:lpstr>Wingdings</vt:lpstr>
      <vt:lpstr>Wingdings 2</vt:lpstr>
      <vt:lpstr>Office 主题​​</vt:lpstr>
      <vt:lpstr>PowerPoint 演示文稿</vt:lpstr>
      <vt:lpstr>PowerPoint 演示文稿</vt:lpstr>
      <vt:lpstr>PowerPoint 演示文稿</vt:lpstr>
      <vt:lpstr>学习目标</vt:lpstr>
      <vt:lpstr>1.1 Altium Designer的发展</vt:lpstr>
      <vt:lpstr>1.2 Altium Designer的功能</vt:lpstr>
      <vt:lpstr>1.2 Altium Designer的功能</vt:lpstr>
      <vt:lpstr>1.2 Altium Designer的功能</vt:lpstr>
      <vt:lpstr>1.3 Altium Designer 的特点 </vt:lpstr>
      <vt:lpstr>1.3 Altium Designer 的特点 </vt:lpstr>
      <vt:lpstr>1.4 Altium Designer 的安装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软件激活</vt:lpstr>
      <vt:lpstr>软件激活</vt:lpstr>
      <vt:lpstr>PowerPoint 演示文稿</vt:lpstr>
      <vt:lpstr>PowerPoint 演示文稿</vt:lpstr>
      <vt:lpstr>PowerPoint 演示文稿</vt:lpstr>
      <vt:lpstr>1.5.1系统主菜单（System menu）   1.5.2系统工具栏 (menus)  1.5.3浏览器工作栏(Navigation)</vt:lpstr>
      <vt:lpstr>1.6  Altium Designer的面板</vt:lpstr>
      <vt:lpstr>1.6工作区面板（Workspace panel）</vt:lpstr>
      <vt:lpstr>2．面板的管理</vt:lpstr>
      <vt:lpstr>PowerPoint 演示文稿</vt:lpstr>
      <vt:lpstr>PowerPoint 演示文稿</vt:lpstr>
      <vt:lpstr>PowerPoint 演示文稿</vt:lpstr>
      <vt:lpstr>1.7 Altium Designer系统参数设置</vt:lpstr>
      <vt:lpstr>PowerPoint 演示文稿</vt:lpstr>
      <vt:lpstr>1.7.1 切换英文编辑环境到中文编辑环境</vt:lpstr>
      <vt:lpstr>1.7.2 System-General选项卡</vt:lpstr>
      <vt:lpstr>1.7.3调整面板弹出、隐藏速度，调整浮动面板的透明程度 </vt:lpstr>
      <vt:lpstr>调整浮动面板的透明程度设置</vt:lpstr>
      <vt:lpstr>PowerPoint 演示文稿</vt:lpstr>
      <vt:lpstr>1.7.4 System- Default Locations选项卡</vt:lpstr>
      <vt:lpstr>1.7.5 系统备份设置</vt:lpstr>
      <vt:lpstr>小 结</vt:lpstr>
      <vt:lpstr>动手操作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146</cp:revision>
  <dcterms:created xsi:type="dcterms:W3CDTF">2014-08-23T07:50:08Z</dcterms:created>
  <dcterms:modified xsi:type="dcterms:W3CDTF">2023-10-18T01:52:16Z</dcterms:modified>
</cp:coreProperties>
</file>