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42" r:id="rId2"/>
    <p:sldId id="575" r:id="rId3"/>
    <p:sldId id="374" r:id="rId4"/>
    <p:sldId id="371" r:id="rId5"/>
    <p:sldId id="547" r:id="rId6"/>
    <p:sldId id="548" r:id="rId7"/>
    <p:sldId id="549" r:id="rId8"/>
    <p:sldId id="550" r:id="rId9"/>
    <p:sldId id="573" r:id="rId10"/>
    <p:sldId id="551" r:id="rId11"/>
    <p:sldId id="552" r:id="rId12"/>
    <p:sldId id="553" r:id="rId13"/>
    <p:sldId id="554" r:id="rId14"/>
    <p:sldId id="555" r:id="rId15"/>
    <p:sldId id="556" r:id="rId16"/>
    <p:sldId id="558" r:id="rId17"/>
    <p:sldId id="559" r:id="rId18"/>
    <p:sldId id="560" r:id="rId19"/>
    <p:sldId id="561" r:id="rId20"/>
    <p:sldId id="576" r:id="rId21"/>
    <p:sldId id="562" r:id="rId22"/>
    <p:sldId id="563" r:id="rId23"/>
    <p:sldId id="565" r:id="rId24"/>
    <p:sldId id="566" r:id="rId25"/>
    <p:sldId id="567" r:id="rId26"/>
    <p:sldId id="577" r:id="rId27"/>
    <p:sldId id="568" r:id="rId28"/>
    <p:sldId id="578" r:id="rId29"/>
    <p:sldId id="569" r:id="rId30"/>
    <p:sldId id="574" r:id="rId31"/>
    <p:sldId id="570" r:id="rId32"/>
    <p:sldId id="571" r:id="rId33"/>
    <p:sldId id="579" r:id="rId34"/>
    <p:sldId id="372" r:id="rId35"/>
  </p:sldIdLst>
  <p:sldSz cx="12198350" cy="6859588"/>
  <p:notesSz cx="6858000" cy="9144000"/>
  <p:custDataLst>
    <p:tags r:id="rId37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  <p15:guide id="3" pos="304">
          <p15:clr>
            <a:srgbClr val="A4A3A4"/>
          </p15:clr>
        </p15:guide>
        <p15:guide id="4" pos="1892">
          <p15:clr>
            <a:srgbClr val="A4A3A4"/>
          </p15:clr>
        </p15:guide>
        <p15:guide id="5" pos="12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91D"/>
    <a:srgbClr val="FAFAFA"/>
    <a:srgbClr val="005DA2"/>
    <a:srgbClr val="FFC400"/>
    <a:srgbClr val="FFD347"/>
    <a:srgbClr val="0071C1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68" d="100"/>
          <a:sy n="68" d="100"/>
        </p:scale>
        <p:origin x="738" y="66"/>
      </p:cViewPr>
      <p:guideLst>
        <p:guide orient="horz" pos="2160"/>
        <p:guide pos="3842"/>
        <p:guide pos="304"/>
        <p:guide pos="1892"/>
        <p:guide pos="12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44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48B6B7-2FEB-4E72-9B34-A81787704D8A}" type="doc">
      <dgm:prSet loTypeId="urn:microsoft.com/office/officeart/2005/8/layout/list1" loCatId="list" qsTypeId="urn:microsoft.com/office/officeart/2005/8/quickstyle/3d1" qsCatId="3D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7232807C-22DB-45E0-96E2-484FFE05DC82}">
      <dgm:prSet/>
      <dgm:spPr/>
      <dgm:t>
        <a:bodyPr/>
        <a:lstStyle/>
        <a:p>
          <a:pPr rtl="0"/>
          <a:r>
            <a:rPr lang="zh-CN" b="1" smtClean="0"/>
            <a:t>知识目标</a:t>
          </a:r>
          <a:endParaRPr lang="zh-CN"/>
        </a:p>
      </dgm:t>
    </dgm:pt>
    <dgm:pt modelId="{6C982211-FA44-4817-AB05-D467CEFEC45B}" type="parTrans" cxnId="{2D47D851-32DA-45A3-8A07-F6D733AE6662}">
      <dgm:prSet/>
      <dgm:spPr/>
      <dgm:t>
        <a:bodyPr/>
        <a:lstStyle/>
        <a:p>
          <a:endParaRPr lang="zh-CN" altLang="en-US"/>
        </a:p>
      </dgm:t>
    </dgm:pt>
    <dgm:pt modelId="{8BDEA97B-44EF-446A-BC9B-CB23F73ABE00}" type="sibTrans" cxnId="{2D47D851-32DA-45A3-8A07-F6D733AE6662}">
      <dgm:prSet/>
      <dgm:spPr/>
      <dgm:t>
        <a:bodyPr/>
        <a:lstStyle/>
        <a:p>
          <a:endParaRPr lang="zh-CN" altLang="en-US"/>
        </a:p>
      </dgm:t>
    </dgm:pt>
    <dgm:pt modelId="{D530BB76-EDA4-40B1-A446-110047F4D42C}">
      <dgm:prSet/>
      <dgm:spPr/>
      <dgm:t>
        <a:bodyPr/>
        <a:lstStyle/>
        <a:p>
          <a:pPr rtl="0"/>
          <a:r>
            <a:rPr lang="zh-CN" dirty="0" smtClean="0"/>
            <a:t>了解各种输出文件的用途。</a:t>
          </a:r>
          <a:endParaRPr lang="zh-CN" dirty="0"/>
        </a:p>
      </dgm:t>
    </dgm:pt>
    <dgm:pt modelId="{FE06D83F-0AC9-49BC-A662-2659C8E8A9D0}" type="parTrans" cxnId="{74399982-C69E-4880-A0EB-39DC414B5AC9}">
      <dgm:prSet/>
      <dgm:spPr/>
      <dgm:t>
        <a:bodyPr/>
        <a:lstStyle/>
        <a:p>
          <a:endParaRPr lang="zh-CN" altLang="en-US"/>
        </a:p>
      </dgm:t>
    </dgm:pt>
    <dgm:pt modelId="{6B66DE5C-02DB-4C7A-8451-BEDBB0FC1B2A}" type="sibTrans" cxnId="{74399982-C69E-4880-A0EB-39DC414B5AC9}">
      <dgm:prSet/>
      <dgm:spPr/>
      <dgm:t>
        <a:bodyPr/>
        <a:lstStyle/>
        <a:p>
          <a:endParaRPr lang="zh-CN" altLang="en-US"/>
        </a:p>
      </dgm:t>
    </dgm:pt>
    <dgm:pt modelId="{141242F3-D22A-4377-ABA0-89D8FB63B952}">
      <dgm:prSet/>
      <dgm:spPr/>
      <dgm:t>
        <a:bodyPr/>
        <a:lstStyle/>
        <a:p>
          <a:pPr rtl="0"/>
          <a:r>
            <a:rPr lang="zh-CN" dirty="0" smtClean="0"/>
            <a:t>熟练掌握输出</a:t>
          </a:r>
          <a:r>
            <a:rPr lang="en-US" dirty="0" smtClean="0"/>
            <a:t>PDF</a:t>
          </a:r>
          <a:r>
            <a:rPr lang="zh-CN" dirty="0" smtClean="0"/>
            <a:t>文件、生成</a:t>
          </a:r>
          <a:r>
            <a:rPr lang="en-US" dirty="0" smtClean="0"/>
            <a:t>Gerber</a:t>
          </a:r>
          <a:r>
            <a:rPr lang="zh-CN" dirty="0" smtClean="0"/>
            <a:t>文件、</a:t>
          </a:r>
          <a:r>
            <a:rPr lang="en-US" dirty="0" smtClean="0"/>
            <a:t>NC Drill</a:t>
          </a:r>
          <a:r>
            <a:rPr lang="zh-CN" dirty="0" smtClean="0"/>
            <a:t>文件的方法。</a:t>
          </a:r>
          <a:endParaRPr lang="zh-CN" dirty="0"/>
        </a:p>
      </dgm:t>
    </dgm:pt>
    <dgm:pt modelId="{929F41F1-FF6C-4DAE-AEEA-C3254EBCB0FD}" type="parTrans" cxnId="{187508DB-E822-49E0-B970-1BDBDB94574E}">
      <dgm:prSet/>
      <dgm:spPr/>
      <dgm:t>
        <a:bodyPr/>
        <a:lstStyle/>
        <a:p>
          <a:endParaRPr lang="zh-CN" altLang="en-US"/>
        </a:p>
      </dgm:t>
    </dgm:pt>
    <dgm:pt modelId="{B44E002A-C3B7-4CD1-8AED-201546B25C9A}" type="sibTrans" cxnId="{187508DB-E822-49E0-B970-1BDBDB94574E}">
      <dgm:prSet/>
      <dgm:spPr/>
      <dgm:t>
        <a:bodyPr/>
        <a:lstStyle/>
        <a:p>
          <a:endParaRPr lang="zh-CN" altLang="en-US"/>
        </a:p>
      </dgm:t>
    </dgm:pt>
    <dgm:pt modelId="{E14725AF-7C49-4C7A-B838-857D4DD0E701}">
      <dgm:prSet/>
      <dgm:spPr/>
      <dgm:t>
        <a:bodyPr/>
        <a:lstStyle/>
        <a:p>
          <a:pPr rtl="0"/>
          <a:r>
            <a:rPr lang="zh-CN" dirty="0" smtClean="0"/>
            <a:t>熟练掌握创建材料清单的方法。</a:t>
          </a:r>
          <a:endParaRPr lang="zh-CN" dirty="0"/>
        </a:p>
      </dgm:t>
    </dgm:pt>
    <dgm:pt modelId="{B8F63E32-D5E9-4819-846C-C38E8D374567}" type="parTrans" cxnId="{06D226D7-B64B-4B0E-82FD-65BE987D56CD}">
      <dgm:prSet/>
      <dgm:spPr/>
      <dgm:t>
        <a:bodyPr/>
        <a:lstStyle/>
        <a:p>
          <a:endParaRPr lang="zh-CN" altLang="en-US"/>
        </a:p>
      </dgm:t>
    </dgm:pt>
    <dgm:pt modelId="{6F697B35-6869-49FA-882A-52B0AB602288}" type="sibTrans" cxnId="{06D226D7-B64B-4B0E-82FD-65BE987D56CD}">
      <dgm:prSet/>
      <dgm:spPr/>
      <dgm:t>
        <a:bodyPr/>
        <a:lstStyle/>
        <a:p>
          <a:endParaRPr lang="zh-CN" altLang="en-US"/>
        </a:p>
      </dgm:t>
    </dgm:pt>
    <dgm:pt modelId="{3B3578D3-32F1-4CEC-843B-4867FA6344F2}">
      <dgm:prSet/>
      <dgm:spPr/>
      <dgm:t>
        <a:bodyPr/>
        <a:lstStyle/>
        <a:p>
          <a:pPr rtl="0"/>
          <a:r>
            <a:rPr lang="zh-CN" b="1" dirty="0" smtClean="0"/>
            <a:t>能力目标</a:t>
          </a:r>
          <a:endParaRPr lang="zh-CN" dirty="0"/>
        </a:p>
      </dgm:t>
    </dgm:pt>
    <dgm:pt modelId="{4BE12579-0D39-47FA-8563-DE8CA52F1496}" type="parTrans" cxnId="{5EAC738E-5265-474F-B762-89D6D5C92729}">
      <dgm:prSet/>
      <dgm:spPr/>
      <dgm:t>
        <a:bodyPr/>
        <a:lstStyle/>
        <a:p>
          <a:endParaRPr lang="zh-CN" altLang="en-US"/>
        </a:p>
      </dgm:t>
    </dgm:pt>
    <dgm:pt modelId="{2AD779BB-6B02-4AC3-8153-209C7DAFDC23}" type="sibTrans" cxnId="{5EAC738E-5265-474F-B762-89D6D5C92729}">
      <dgm:prSet/>
      <dgm:spPr/>
      <dgm:t>
        <a:bodyPr/>
        <a:lstStyle/>
        <a:p>
          <a:endParaRPr lang="zh-CN" altLang="en-US"/>
        </a:p>
      </dgm:t>
    </dgm:pt>
    <dgm:pt modelId="{5D3DA85D-09D2-4DA2-B666-472D81648E20}">
      <dgm:prSet/>
      <dgm:spPr/>
      <dgm:t>
        <a:bodyPr/>
        <a:lstStyle/>
        <a:p>
          <a:pPr rtl="0"/>
          <a:r>
            <a:rPr lang="zh-CN" dirty="0" smtClean="0"/>
            <a:t>能够输出</a:t>
          </a:r>
          <a:r>
            <a:rPr lang="en-US" dirty="0" smtClean="0"/>
            <a:t>PDF</a:t>
          </a:r>
          <a:r>
            <a:rPr lang="zh-CN" dirty="0" smtClean="0"/>
            <a:t>文件。</a:t>
          </a:r>
          <a:endParaRPr lang="zh-CN" dirty="0"/>
        </a:p>
      </dgm:t>
    </dgm:pt>
    <dgm:pt modelId="{BD77A6A5-8D08-4363-AB11-66E0817FA5ED}" type="parTrans" cxnId="{67AEC3E9-DBD4-4DB2-8D61-884006F9ADEA}">
      <dgm:prSet/>
      <dgm:spPr/>
      <dgm:t>
        <a:bodyPr/>
        <a:lstStyle/>
        <a:p>
          <a:endParaRPr lang="zh-CN" altLang="en-US"/>
        </a:p>
      </dgm:t>
    </dgm:pt>
    <dgm:pt modelId="{14A66A78-79D3-4DA7-AB44-A0A68E59829B}" type="sibTrans" cxnId="{67AEC3E9-DBD4-4DB2-8D61-884006F9ADEA}">
      <dgm:prSet/>
      <dgm:spPr/>
      <dgm:t>
        <a:bodyPr/>
        <a:lstStyle/>
        <a:p>
          <a:endParaRPr lang="zh-CN" altLang="en-US"/>
        </a:p>
      </dgm:t>
    </dgm:pt>
    <dgm:pt modelId="{D7229758-11B7-45CD-BB19-AE0B8885A460}">
      <dgm:prSet/>
      <dgm:spPr/>
      <dgm:t>
        <a:bodyPr/>
        <a:lstStyle/>
        <a:p>
          <a:pPr rtl="0"/>
          <a:r>
            <a:rPr lang="zh-CN" dirty="0" smtClean="0"/>
            <a:t>能够生成</a:t>
          </a:r>
          <a:r>
            <a:rPr lang="en-US" dirty="0" smtClean="0"/>
            <a:t>Gerber</a:t>
          </a:r>
          <a:r>
            <a:rPr lang="zh-CN" dirty="0" smtClean="0"/>
            <a:t>文件、</a:t>
          </a:r>
          <a:r>
            <a:rPr lang="en-US" dirty="0" smtClean="0"/>
            <a:t>NC Drill</a:t>
          </a:r>
          <a:r>
            <a:rPr lang="zh-CN" dirty="0" smtClean="0"/>
            <a:t>文件。</a:t>
          </a:r>
          <a:endParaRPr lang="zh-CN" dirty="0"/>
        </a:p>
      </dgm:t>
    </dgm:pt>
    <dgm:pt modelId="{4DA9880E-0264-4261-A788-F5443E5D7E7A}" type="parTrans" cxnId="{3C2A3500-5A17-4A76-AC2D-279D7E85D57C}">
      <dgm:prSet/>
      <dgm:spPr/>
      <dgm:t>
        <a:bodyPr/>
        <a:lstStyle/>
        <a:p>
          <a:endParaRPr lang="zh-CN" altLang="en-US"/>
        </a:p>
      </dgm:t>
    </dgm:pt>
    <dgm:pt modelId="{654B26FA-9619-4953-8951-638DBECED05D}" type="sibTrans" cxnId="{3C2A3500-5A17-4A76-AC2D-279D7E85D57C}">
      <dgm:prSet/>
      <dgm:spPr/>
      <dgm:t>
        <a:bodyPr/>
        <a:lstStyle/>
        <a:p>
          <a:endParaRPr lang="zh-CN" altLang="en-US"/>
        </a:p>
      </dgm:t>
    </dgm:pt>
    <dgm:pt modelId="{71F9A093-727F-4536-904A-7B827BD47F55}">
      <dgm:prSet/>
      <dgm:spPr/>
      <dgm:t>
        <a:bodyPr/>
        <a:lstStyle/>
        <a:p>
          <a:pPr rtl="0"/>
          <a:r>
            <a:rPr lang="zh-CN" dirty="0" smtClean="0"/>
            <a:t>能够创建材料清单。</a:t>
          </a:r>
          <a:endParaRPr lang="zh-CN" dirty="0"/>
        </a:p>
      </dgm:t>
    </dgm:pt>
    <dgm:pt modelId="{01E350DD-63AD-4DCC-9781-E3E0CD96F3B4}" type="parTrans" cxnId="{148CB527-B16E-4810-BEEB-A9853FBB2A7D}">
      <dgm:prSet/>
      <dgm:spPr/>
      <dgm:t>
        <a:bodyPr/>
        <a:lstStyle/>
        <a:p>
          <a:endParaRPr lang="zh-CN" altLang="en-US"/>
        </a:p>
      </dgm:t>
    </dgm:pt>
    <dgm:pt modelId="{D2DCAF05-8412-4745-AEEA-757ED39A7EB0}" type="sibTrans" cxnId="{148CB527-B16E-4810-BEEB-A9853FBB2A7D}">
      <dgm:prSet/>
      <dgm:spPr/>
      <dgm:t>
        <a:bodyPr/>
        <a:lstStyle/>
        <a:p>
          <a:endParaRPr lang="zh-CN" altLang="en-US"/>
        </a:p>
      </dgm:t>
    </dgm:pt>
    <dgm:pt modelId="{E333B5DF-8B59-4E96-84FC-8588E9AC9D24}">
      <dgm:prSet/>
      <dgm:spPr/>
      <dgm:t>
        <a:bodyPr/>
        <a:lstStyle/>
        <a:p>
          <a:pPr rtl="0"/>
          <a:r>
            <a:rPr lang="zh-CN" b="1" dirty="0" smtClean="0"/>
            <a:t>素质目标</a:t>
          </a:r>
          <a:endParaRPr lang="zh-CN" dirty="0"/>
        </a:p>
      </dgm:t>
    </dgm:pt>
    <dgm:pt modelId="{4C2D2EAC-AF97-432B-8F41-3EA4B78BB201}" type="parTrans" cxnId="{27D76038-E1B8-403C-8660-10D108B8D17E}">
      <dgm:prSet/>
      <dgm:spPr/>
      <dgm:t>
        <a:bodyPr/>
        <a:lstStyle/>
        <a:p>
          <a:endParaRPr lang="zh-CN" altLang="en-US"/>
        </a:p>
      </dgm:t>
    </dgm:pt>
    <dgm:pt modelId="{FC4589CF-51B9-431B-AA7D-69F64F9A68F5}" type="sibTrans" cxnId="{27D76038-E1B8-403C-8660-10D108B8D17E}">
      <dgm:prSet/>
      <dgm:spPr/>
      <dgm:t>
        <a:bodyPr/>
        <a:lstStyle/>
        <a:p>
          <a:endParaRPr lang="zh-CN" altLang="en-US"/>
        </a:p>
      </dgm:t>
    </dgm:pt>
    <dgm:pt modelId="{06CF7DCA-E9F3-4A6C-A949-393974D42BDC}">
      <dgm:prSet/>
      <dgm:spPr/>
      <dgm:t>
        <a:bodyPr/>
        <a:lstStyle/>
        <a:p>
          <a:pPr rtl="0"/>
          <a:r>
            <a:rPr lang="zh-CN" altLang="en-US" dirty="0" smtClean="0"/>
            <a:t>养成</a:t>
          </a:r>
          <a:r>
            <a:rPr lang="zh-CN" dirty="0" smtClean="0"/>
            <a:t>自我</a:t>
          </a:r>
          <a:r>
            <a:rPr lang="zh-CN" dirty="0" smtClean="0"/>
            <a:t>管理能力。</a:t>
          </a:r>
          <a:endParaRPr lang="zh-CN" dirty="0"/>
        </a:p>
      </dgm:t>
    </dgm:pt>
    <dgm:pt modelId="{7B0B2B6E-0E69-4EAF-A5D6-529A632282E5}" type="parTrans" cxnId="{082B03E0-D62F-4507-8EB3-7FE16E8BE85C}">
      <dgm:prSet/>
      <dgm:spPr/>
      <dgm:t>
        <a:bodyPr/>
        <a:lstStyle/>
        <a:p>
          <a:endParaRPr lang="zh-CN" altLang="en-US"/>
        </a:p>
      </dgm:t>
    </dgm:pt>
    <dgm:pt modelId="{3065BD59-5DC3-4F0F-B28E-FC3926A1D2D3}" type="sibTrans" cxnId="{082B03E0-D62F-4507-8EB3-7FE16E8BE85C}">
      <dgm:prSet/>
      <dgm:spPr/>
      <dgm:t>
        <a:bodyPr/>
        <a:lstStyle/>
        <a:p>
          <a:endParaRPr lang="zh-CN" altLang="en-US"/>
        </a:p>
      </dgm:t>
    </dgm:pt>
    <dgm:pt modelId="{BDF987D0-2CFC-418B-BA73-7638EB019C0A}">
      <dgm:prSet/>
      <dgm:spPr/>
      <dgm:t>
        <a:bodyPr/>
        <a:lstStyle/>
        <a:p>
          <a:r>
            <a:rPr lang="zh-CN" altLang="en-US" dirty="0" smtClean="0"/>
            <a:t>树立</a:t>
          </a:r>
          <a:r>
            <a:rPr lang="zh-CN" dirty="0" smtClean="0"/>
            <a:t>职业</a:t>
          </a:r>
          <a:r>
            <a:rPr lang="zh-CN" dirty="0" smtClean="0"/>
            <a:t>生涯规划的意识。</a:t>
          </a:r>
          <a:endParaRPr lang="zh-CN" dirty="0"/>
        </a:p>
      </dgm:t>
    </dgm:pt>
    <dgm:pt modelId="{0106FCBE-0382-4DE8-B462-41BE00D76388}" type="parTrans" cxnId="{B89BD40E-5117-4D1E-B794-949F650ADDE0}">
      <dgm:prSet/>
      <dgm:spPr/>
      <dgm:t>
        <a:bodyPr/>
        <a:lstStyle/>
        <a:p>
          <a:endParaRPr lang="zh-CN" altLang="en-US"/>
        </a:p>
      </dgm:t>
    </dgm:pt>
    <dgm:pt modelId="{4EBCE3EF-31CB-484E-8D12-836798D5809F}" type="sibTrans" cxnId="{B89BD40E-5117-4D1E-B794-949F650ADDE0}">
      <dgm:prSet/>
      <dgm:spPr/>
      <dgm:t>
        <a:bodyPr/>
        <a:lstStyle/>
        <a:p>
          <a:endParaRPr lang="zh-CN" altLang="en-US"/>
        </a:p>
      </dgm:t>
    </dgm:pt>
    <dgm:pt modelId="{44D14E0D-49A5-4019-A10D-AD8AEE0B116F}" type="pres">
      <dgm:prSet presAssocID="{1248B6B7-2FEB-4E72-9B34-A81787704D8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338D2FE-2A95-426C-8B61-96D1B74FBEA9}" type="pres">
      <dgm:prSet presAssocID="{7232807C-22DB-45E0-96E2-484FFE05DC82}" presName="parentLin" presStyleCnt="0"/>
      <dgm:spPr/>
    </dgm:pt>
    <dgm:pt modelId="{BC296324-46D0-42D3-B047-F2F5CA518137}" type="pres">
      <dgm:prSet presAssocID="{7232807C-22DB-45E0-96E2-484FFE05DC82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454088D5-943C-4F96-9EE5-9A14EB7AB5F3}" type="pres">
      <dgm:prSet presAssocID="{7232807C-22DB-45E0-96E2-484FFE05DC8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F7E4D5-A4B6-42ED-857F-556AB75463A8}" type="pres">
      <dgm:prSet presAssocID="{7232807C-22DB-45E0-96E2-484FFE05DC82}" presName="negativeSpace" presStyleCnt="0"/>
      <dgm:spPr/>
    </dgm:pt>
    <dgm:pt modelId="{018BB5D8-0B8C-424A-8F50-5D460CFAE85F}" type="pres">
      <dgm:prSet presAssocID="{7232807C-22DB-45E0-96E2-484FFE05DC82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83BFA5-F2C1-4421-A14D-9434FC55BA7F}" type="pres">
      <dgm:prSet presAssocID="{8BDEA97B-44EF-446A-BC9B-CB23F73ABE00}" presName="spaceBetweenRectangles" presStyleCnt="0"/>
      <dgm:spPr/>
    </dgm:pt>
    <dgm:pt modelId="{7EA6F8C1-1835-455A-9CA7-B1CEDEBE05CF}" type="pres">
      <dgm:prSet presAssocID="{3B3578D3-32F1-4CEC-843B-4867FA6344F2}" presName="parentLin" presStyleCnt="0"/>
      <dgm:spPr/>
    </dgm:pt>
    <dgm:pt modelId="{D5F35E69-0F49-4149-BE60-F2B6A50D78EF}" type="pres">
      <dgm:prSet presAssocID="{3B3578D3-32F1-4CEC-843B-4867FA6344F2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F92B1229-CF75-4A05-A9BB-9EB8F372C901}" type="pres">
      <dgm:prSet presAssocID="{3B3578D3-32F1-4CEC-843B-4867FA6344F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0C82F9-D19F-4866-B7D8-EB1A83FFF31A}" type="pres">
      <dgm:prSet presAssocID="{3B3578D3-32F1-4CEC-843B-4867FA6344F2}" presName="negativeSpace" presStyleCnt="0"/>
      <dgm:spPr/>
    </dgm:pt>
    <dgm:pt modelId="{19A13C34-F437-4873-B8A7-5FF7833AD311}" type="pres">
      <dgm:prSet presAssocID="{3B3578D3-32F1-4CEC-843B-4867FA6344F2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41AA631-BF31-4A9F-A4C1-AA514FE947E4}" type="pres">
      <dgm:prSet presAssocID="{2AD779BB-6B02-4AC3-8153-209C7DAFDC23}" presName="spaceBetweenRectangles" presStyleCnt="0"/>
      <dgm:spPr/>
    </dgm:pt>
    <dgm:pt modelId="{C66AFD5F-779E-4043-A72A-D12286314394}" type="pres">
      <dgm:prSet presAssocID="{E333B5DF-8B59-4E96-84FC-8588E9AC9D24}" presName="parentLin" presStyleCnt="0"/>
      <dgm:spPr/>
    </dgm:pt>
    <dgm:pt modelId="{24357BC1-D61A-4933-8B74-E214EDD13659}" type="pres">
      <dgm:prSet presAssocID="{E333B5DF-8B59-4E96-84FC-8588E9AC9D24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330AAC32-6466-44A9-81F0-AD326135096A}" type="pres">
      <dgm:prSet presAssocID="{E333B5DF-8B59-4E96-84FC-8588E9AC9D2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999A07-3A92-4D01-B1D2-D4798F997CBA}" type="pres">
      <dgm:prSet presAssocID="{E333B5DF-8B59-4E96-84FC-8588E9AC9D24}" presName="negativeSpace" presStyleCnt="0"/>
      <dgm:spPr/>
    </dgm:pt>
    <dgm:pt modelId="{64D87625-F800-42FF-9DF9-4FFC0A6DF2A1}" type="pres">
      <dgm:prSet presAssocID="{E333B5DF-8B59-4E96-84FC-8588E9AC9D24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457B83D-D34D-4162-9BD8-66E44F8B71AF}" type="presOf" srcId="{141242F3-D22A-4377-ABA0-89D8FB63B952}" destId="{018BB5D8-0B8C-424A-8F50-5D460CFAE85F}" srcOrd="0" destOrd="1" presId="urn:microsoft.com/office/officeart/2005/8/layout/list1"/>
    <dgm:cxn modelId="{B154C38F-25D4-4435-9433-3C3AFB8CCD9F}" type="presOf" srcId="{7232807C-22DB-45E0-96E2-484FFE05DC82}" destId="{BC296324-46D0-42D3-B047-F2F5CA518137}" srcOrd="0" destOrd="0" presId="urn:microsoft.com/office/officeart/2005/8/layout/list1"/>
    <dgm:cxn modelId="{082B03E0-D62F-4507-8EB3-7FE16E8BE85C}" srcId="{E333B5DF-8B59-4E96-84FC-8588E9AC9D24}" destId="{06CF7DCA-E9F3-4A6C-A949-393974D42BDC}" srcOrd="0" destOrd="0" parTransId="{7B0B2B6E-0E69-4EAF-A5D6-529A632282E5}" sibTransId="{3065BD59-5DC3-4F0F-B28E-FC3926A1D2D3}"/>
    <dgm:cxn modelId="{D4C06EF4-EE57-446B-84AD-BDC2E2DCDBEA}" type="presOf" srcId="{D530BB76-EDA4-40B1-A446-110047F4D42C}" destId="{018BB5D8-0B8C-424A-8F50-5D460CFAE85F}" srcOrd="0" destOrd="0" presId="urn:microsoft.com/office/officeart/2005/8/layout/list1"/>
    <dgm:cxn modelId="{969D1A22-232C-4402-8E30-05FE691CEBE6}" type="presOf" srcId="{E333B5DF-8B59-4E96-84FC-8588E9AC9D24}" destId="{24357BC1-D61A-4933-8B74-E214EDD13659}" srcOrd="0" destOrd="0" presId="urn:microsoft.com/office/officeart/2005/8/layout/list1"/>
    <dgm:cxn modelId="{148CB527-B16E-4810-BEEB-A9853FBB2A7D}" srcId="{3B3578D3-32F1-4CEC-843B-4867FA6344F2}" destId="{71F9A093-727F-4536-904A-7B827BD47F55}" srcOrd="2" destOrd="0" parTransId="{01E350DD-63AD-4DCC-9781-E3E0CD96F3B4}" sibTransId="{D2DCAF05-8412-4745-AEEA-757ED39A7EB0}"/>
    <dgm:cxn modelId="{B89BD40E-5117-4D1E-B794-949F650ADDE0}" srcId="{E333B5DF-8B59-4E96-84FC-8588E9AC9D24}" destId="{BDF987D0-2CFC-418B-BA73-7638EB019C0A}" srcOrd="1" destOrd="0" parTransId="{0106FCBE-0382-4DE8-B462-41BE00D76388}" sibTransId="{4EBCE3EF-31CB-484E-8D12-836798D5809F}"/>
    <dgm:cxn modelId="{CC4BE46E-108B-4F52-BA9E-D31D96205940}" type="presOf" srcId="{7232807C-22DB-45E0-96E2-484FFE05DC82}" destId="{454088D5-943C-4F96-9EE5-9A14EB7AB5F3}" srcOrd="1" destOrd="0" presId="urn:microsoft.com/office/officeart/2005/8/layout/list1"/>
    <dgm:cxn modelId="{7821E9CF-EECB-4EE8-8222-20F6578A16A4}" type="presOf" srcId="{5D3DA85D-09D2-4DA2-B666-472D81648E20}" destId="{19A13C34-F437-4873-B8A7-5FF7833AD311}" srcOrd="0" destOrd="0" presId="urn:microsoft.com/office/officeart/2005/8/layout/list1"/>
    <dgm:cxn modelId="{187508DB-E822-49E0-B970-1BDBDB94574E}" srcId="{7232807C-22DB-45E0-96E2-484FFE05DC82}" destId="{141242F3-D22A-4377-ABA0-89D8FB63B952}" srcOrd="1" destOrd="0" parTransId="{929F41F1-FF6C-4DAE-AEEA-C3254EBCB0FD}" sibTransId="{B44E002A-C3B7-4CD1-8AED-201546B25C9A}"/>
    <dgm:cxn modelId="{5C6BDA37-B73D-45EE-A5D6-16F20C5D2261}" type="presOf" srcId="{BDF987D0-2CFC-418B-BA73-7638EB019C0A}" destId="{64D87625-F800-42FF-9DF9-4FFC0A6DF2A1}" srcOrd="0" destOrd="1" presId="urn:microsoft.com/office/officeart/2005/8/layout/list1"/>
    <dgm:cxn modelId="{871BA9C1-215A-421E-AAF6-94E471634B2F}" type="presOf" srcId="{1248B6B7-2FEB-4E72-9B34-A81787704D8A}" destId="{44D14E0D-49A5-4019-A10D-AD8AEE0B116F}" srcOrd="0" destOrd="0" presId="urn:microsoft.com/office/officeart/2005/8/layout/list1"/>
    <dgm:cxn modelId="{505E5C20-4077-4952-82CE-7490A7145EBD}" type="presOf" srcId="{D7229758-11B7-45CD-BB19-AE0B8885A460}" destId="{19A13C34-F437-4873-B8A7-5FF7833AD311}" srcOrd="0" destOrd="1" presId="urn:microsoft.com/office/officeart/2005/8/layout/list1"/>
    <dgm:cxn modelId="{74399982-C69E-4880-A0EB-39DC414B5AC9}" srcId="{7232807C-22DB-45E0-96E2-484FFE05DC82}" destId="{D530BB76-EDA4-40B1-A446-110047F4D42C}" srcOrd="0" destOrd="0" parTransId="{FE06D83F-0AC9-49BC-A662-2659C8E8A9D0}" sibTransId="{6B66DE5C-02DB-4C7A-8451-BEDBB0FC1B2A}"/>
    <dgm:cxn modelId="{5EAC738E-5265-474F-B762-89D6D5C92729}" srcId="{1248B6B7-2FEB-4E72-9B34-A81787704D8A}" destId="{3B3578D3-32F1-4CEC-843B-4867FA6344F2}" srcOrd="1" destOrd="0" parTransId="{4BE12579-0D39-47FA-8563-DE8CA52F1496}" sibTransId="{2AD779BB-6B02-4AC3-8153-209C7DAFDC23}"/>
    <dgm:cxn modelId="{2D47D851-32DA-45A3-8A07-F6D733AE6662}" srcId="{1248B6B7-2FEB-4E72-9B34-A81787704D8A}" destId="{7232807C-22DB-45E0-96E2-484FFE05DC82}" srcOrd="0" destOrd="0" parTransId="{6C982211-FA44-4817-AB05-D467CEFEC45B}" sibTransId="{8BDEA97B-44EF-446A-BC9B-CB23F73ABE00}"/>
    <dgm:cxn modelId="{D1B032A1-C9D2-499E-A1FF-FDBF24EFBA10}" type="presOf" srcId="{E14725AF-7C49-4C7A-B838-857D4DD0E701}" destId="{018BB5D8-0B8C-424A-8F50-5D460CFAE85F}" srcOrd="0" destOrd="2" presId="urn:microsoft.com/office/officeart/2005/8/layout/list1"/>
    <dgm:cxn modelId="{DB3628A4-BA58-4AF2-9B85-83705B49DCCE}" type="presOf" srcId="{E333B5DF-8B59-4E96-84FC-8588E9AC9D24}" destId="{330AAC32-6466-44A9-81F0-AD326135096A}" srcOrd="1" destOrd="0" presId="urn:microsoft.com/office/officeart/2005/8/layout/list1"/>
    <dgm:cxn modelId="{B0EA0476-CF97-446B-A060-15B83CFB39E0}" type="presOf" srcId="{06CF7DCA-E9F3-4A6C-A949-393974D42BDC}" destId="{64D87625-F800-42FF-9DF9-4FFC0A6DF2A1}" srcOrd="0" destOrd="0" presId="urn:microsoft.com/office/officeart/2005/8/layout/list1"/>
    <dgm:cxn modelId="{5F14BB07-ED09-43D8-A189-A52E1CB3BA6D}" type="presOf" srcId="{3B3578D3-32F1-4CEC-843B-4867FA6344F2}" destId="{F92B1229-CF75-4A05-A9BB-9EB8F372C901}" srcOrd="1" destOrd="0" presId="urn:microsoft.com/office/officeart/2005/8/layout/list1"/>
    <dgm:cxn modelId="{06D226D7-B64B-4B0E-82FD-65BE987D56CD}" srcId="{7232807C-22DB-45E0-96E2-484FFE05DC82}" destId="{E14725AF-7C49-4C7A-B838-857D4DD0E701}" srcOrd="2" destOrd="0" parTransId="{B8F63E32-D5E9-4819-846C-C38E8D374567}" sibTransId="{6F697B35-6869-49FA-882A-52B0AB602288}"/>
    <dgm:cxn modelId="{67AEC3E9-DBD4-4DB2-8D61-884006F9ADEA}" srcId="{3B3578D3-32F1-4CEC-843B-4867FA6344F2}" destId="{5D3DA85D-09D2-4DA2-B666-472D81648E20}" srcOrd="0" destOrd="0" parTransId="{BD77A6A5-8D08-4363-AB11-66E0817FA5ED}" sibTransId="{14A66A78-79D3-4DA7-AB44-A0A68E59829B}"/>
    <dgm:cxn modelId="{27D76038-E1B8-403C-8660-10D108B8D17E}" srcId="{1248B6B7-2FEB-4E72-9B34-A81787704D8A}" destId="{E333B5DF-8B59-4E96-84FC-8588E9AC9D24}" srcOrd="2" destOrd="0" parTransId="{4C2D2EAC-AF97-432B-8F41-3EA4B78BB201}" sibTransId="{FC4589CF-51B9-431B-AA7D-69F64F9A68F5}"/>
    <dgm:cxn modelId="{7E9D4335-3AA1-488B-8A7A-BE56150F8E5E}" type="presOf" srcId="{3B3578D3-32F1-4CEC-843B-4867FA6344F2}" destId="{D5F35E69-0F49-4149-BE60-F2B6A50D78EF}" srcOrd="0" destOrd="0" presId="urn:microsoft.com/office/officeart/2005/8/layout/list1"/>
    <dgm:cxn modelId="{3C2A3500-5A17-4A76-AC2D-279D7E85D57C}" srcId="{3B3578D3-32F1-4CEC-843B-4867FA6344F2}" destId="{D7229758-11B7-45CD-BB19-AE0B8885A460}" srcOrd="1" destOrd="0" parTransId="{4DA9880E-0264-4261-A788-F5443E5D7E7A}" sibTransId="{654B26FA-9619-4953-8951-638DBECED05D}"/>
    <dgm:cxn modelId="{5F59830F-BEDA-4A21-96C7-3CC309522676}" type="presOf" srcId="{71F9A093-727F-4536-904A-7B827BD47F55}" destId="{19A13C34-F437-4873-B8A7-5FF7833AD311}" srcOrd="0" destOrd="2" presId="urn:microsoft.com/office/officeart/2005/8/layout/list1"/>
    <dgm:cxn modelId="{B249840A-5BDE-4595-98D6-0799BBB6A3BE}" type="presParOf" srcId="{44D14E0D-49A5-4019-A10D-AD8AEE0B116F}" destId="{9338D2FE-2A95-426C-8B61-96D1B74FBEA9}" srcOrd="0" destOrd="0" presId="urn:microsoft.com/office/officeart/2005/8/layout/list1"/>
    <dgm:cxn modelId="{AD60567E-A827-402A-B3D4-A42E89DF550F}" type="presParOf" srcId="{9338D2FE-2A95-426C-8B61-96D1B74FBEA9}" destId="{BC296324-46D0-42D3-B047-F2F5CA518137}" srcOrd="0" destOrd="0" presId="urn:microsoft.com/office/officeart/2005/8/layout/list1"/>
    <dgm:cxn modelId="{7468D484-CCD5-4E88-80D1-043730BF2966}" type="presParOf" srcId="{9338D2FE-2A95-426C-8B61-96D1B74FBEA9}" destId="{454088D5-943C-4F96-9EE5-9A14EB7AB5F3}" srcOrd="1" destOrd="0" presId="urn:microsoft.com/office/officeart/2005/8/layout/list1"/>
    <dgm:cxn modelId="{E2CF7DB2-8923-4E3A-8C8E-720C40358025}" type="presParOf" srcId="{44D14E0D-49A5-4019-A10D-AD8AEE0B116F}" destId="{ECF7E4D5-A4B6-42ED-857F-556AB75463A8}" srcOrd="1" destOrd="0" presId="urn:microsoft.com/office/officeart/2005/8/layout/list1"/>
    <dgm:cxn modelId="{8357675A-E8EA-4A77-BA19-8C0FA6B84A22}" type="presParOf" srcId="{44D14E0D-49A5-4019-A10D-AD8AEE0B116F}" destId="{018BB5D8-0B8C-424A-8F50-5D460CFAE85F}" srcOrd="2" destOrd="0" presId="urn:microsoft.com/office/officeart/2005/8/layout/list1"/>
    <dgm:cxn modelId="{F1D1C63C-6D63-4A66-831F-83779354C243}" type="presParOf" srcId="{44D14E0D-49A5-4019-A10D-AD8AEE0B116F}" destId="{2F83BFA5-F2C1-4421-A14D-9434FC55BA7F}" srcOrd="3" destOrd="0" presId="urn:microsoft.com/office/officeart/2005/8/layout/list1"/>
    <dgm:cxn modelId="{E452DE46-F865-4E19-A49C-8A0EA1DA5B8C}" type="presParOf" srcId="{44D14E0D-49A5-4019-A10D-AD8AEE0B116F}" destId="{7EA6F8C1-1835-455A-9CA7-B1CEDEBE05CF}" srcOrd="4" destOrd="0" presId="urn:microsoft.com/office/officeart/2005/8/layout/list1"/>
    <dgm:cxn modelId="{3E40D109-E2B2-494C-AC95-B519BEC75D19}" type="presParOf" srcId="{7EA6F8C1-1835-455A-9CA7-B1CEDEBE05CF}" destId="{D5F35E69-0F49-4149-BE60-F2B6A50D78EF}" srcOrd="0" destOrd="0" presId="urn:microsoft.com/office/officeart/2005/8/layout/list1"/>
    <dgm:cxn modelId="{1ECD58B0-0E9D-4B59-B1DB-2E6FD4CE9FB0}" type="presParOf" srcId="{7EA6F8C1-1835-455A-9CA7-B1CEDEBE05CF}" destId="{F92B1229-CF75-4A05-A9BB-9EB8F372C901}" srcOrd="1" destOrd="0" presId="urn:microsoft.com/office/officeart/2005/8/layout/list1"/>
    <dgm:cxn modelId="{D9E16D81-E17D-454F-B7AE-AA1FA9F98E95}" type="presParOf" srcId="{44D14E0D-49A5-4019-A10D-AD8AEE0B116F}" destId="{760C82F9-D19F-4866-B7D8-EB1A83FFF31A}" srcOrd="5" destOrd="0" presId="urn:microsoft.com/office/officeart/2005/8/layout/list1"/>
    <dgm:cxn modelId="{04C1ACF6-7D43-4674-B33A-804F7C51670A}" type="presParOf" srcId="{44D14E0D-49A5-4019-A10D-AD8AEE0B116F}" destId="{19A13C34-F437-4873-B8A7-5FF7833AD311}" srcOrd="6" destOrd="0" presId="urn:microsoft.com/office/officeart/2005/8/layout/list1"/>
    <dgm:cxn modelId="{1B17D6AF-197D-4972-A94B-F064B6F1AA57}" type="presParOf" srcId="{44D14E0D-49A5-4019-A10D-AD8AEE0B116F}" destId="{D41AA631-BF31-4A9F-A4C1-AA514FE947E4}" srcOrd="7" destOrd="0" presId="urn:microsoft.com/office/officeart/2005/8/layout/list1"/>
    <dgm:cxn modelId="{B4CEC1AE-B1C9-44AA-A28F-F143DCA63086}" type="presParOf" srcId="{44D14E0D-49A5-4019-A10D-AD8AEE0B116F}" destId="{C66AFD5F-779E-4043-A72A-D12286314394}" srcOrd="8" destOrd="0" presId="urn:microsoft.com/office/officeart/2005/8/layout/list1"/>
    <dgm:cxn modelId="{5FEEC0A9-128E-42FC-A1D4-A3E7262AA27E}" type="presParOf" srcId="{C66AFD5F-779E-4043-A72A-D12286314394}" destId="{24357BC1-D61A-4933-8B74-E214EDD13659}" srcOrd="0" destOrd="0" presId="urn:microsoft.com/office/officeart/2005/8/layout/list1"/>
    <dgm:cxn modelId="{D2ECCE4F-AD33-4B0D-A3D9-49A097675DF5}" type="presParOf" srcId="{C66AFD5F-779E-4043-A72A-D12286314394}" destId="{330AAC32-6466-44A9-81F0-AD326135096A}" srcOrd="1" destOrd="0" presId="urn:microsoft.com/office/officeart/2005/8/layout/list1"/>
    <dgm:cxn modelId="{8F99115E-8480-44C2-9BA6-5353F4433516}" type="presParOf" srcId="{44D14E0D-49A5-4019-A10D-AD8AEE0B116F}" destId="{F8999A07-3A92-4D01-B1D2-D4798F997CBA}" srcOrd="9" destOrd="0" presId="urn:microsoft.com/office/officeart/2005/8/layout/list1"/>
    <dgm:cxn modelId="{6D2F7E75-B4BA-48A9-8BA5-68E3E7CB70C6}" type="presParOf" srcId="{44D14E0D-49A5-4019-A10D-AD8AEE0B116F}" destId="{64D87625-F800-42FF-9DF9-4FFC0A6DF2A1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8BB5D8-0B8C-424A-8F50-5D460CFAE85F}">
      <dsp:nvSpPr>
        <dsp:cNvPr id="0" name=""/>
        <dsp:cNvSpPr/>
      </dsp:nvSpPr>
      <dsp:spPr>
        <a:xfrm>
          <a:off x="0" y="306293"/>
          <a:ext cx="7344816" cy="126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0039" tIns="333248" rIns="570039" bIns="113792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/>
            <a:t>了解各种输出文件的用途。</a:t>
          </a:r>
          <a:endParaRPr lang="zh-CN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/>
            <a:t>熟练掌握输出</a:t>
          </a:r>
          <a:r>
            <a:rPr lang="en-US" sz="1600" kern="1200" dirty="0" smtClean="0"/>
            <a:t>PDF</a:t>
          </a:r>
          <a:r>
            <a:rPr lang="zh-CN" sz="1600" kern="1200" dirty="0" smtClean="0"/>
            <a:t>文件、生成</a:t>
          </a:r>
          <a:r>
            <a:rPr lang="en-US" sz="1600" kern="1200" dirty="0" smtClean="0"/>
            <a:t>Gerber</a:t>
          </a:r>
          <a:r>
            <a:rPr lang="zh-CN" sz="1600" kern="1200" dirty="0" smtClean="0"/>
            <a:t>文件、</a:t>
          </a:r>
          <a:r>
            <a:rPr lang="en-US" sz="1600" kern="1200" dirty="0" smtClean="0"/>
            <a:t>NC Drill</a:t>
          </a:r>
          <a:r>
            <a:rPr lang="zh-CN" sz="1600" kern="1200" dirty="0" smtClean="0"/>
            <a:t>文件的方法。</a:t>
          </a:r>
          <a:endParaRPr lang="zh-CN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/>
            <a:t>熟练掌握创建材料清单的方法。</a:t>
          </a:r>
          <a:endParaRPr lang="zh-CN" sz="1600" kern="1200" dirty="0"/>
        </a:p>
      </dsp:txBody>
      <dsp:txXfrm>
        <a:off x="0" y="306293"/>
        <a:ext cx="7344816" cy="1260000"/>
      </dsp:txXfrm>
    </dsp:sp>
    <dsp:sp modelId="{454088D5-943C-4F96-9EE5-9A14EB7AB5F3}">
      <dsp:nvSpPr>
        <dsp:cNvPr id="0" name=""/>
        <dsp:cNvSpPr/>
      </dsp:nvSpPr>
      <dsp:spPr>
        <a:xfrm>
          <a:off x="367240" y="70133"/>
          <a:ext cx="5141371" cy="47232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32" tIns="0" rIns="194332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b="1" kern="1200" smtClean="0"/>
            <a:t>知识目标</a:t>
          </a:r>
          <a:endParaRPr lang="zh-CN" sz="1600" kern="1200"/>
        </a:p>
      </dsp:txBody>
      <dsp:txXfrm>
        <a:off x="390297" y="93190"/>
        <a:ext cx="5095257" cy="426206"/>
      </dsp:txXfrm>
    </dsp:sp>
    <dsp:sp modelId="{19A13C34-F437-4873-B8A7-5FF7833AD311}">
      <dsp:nvSpPr>
        <dsp:cNvPr id="0" name=""/>
        <dsp:cNvSpPr/>
      </dsp:nvSpPr>
      <dsp:spPr>
        <a:xfrm>
          <a:off x="0" y="1888854"/>
          <a:ext cx="7344816" cy="126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396048"/>
              <a:satOff val="-28108"/>
              <a:lumOff val="1849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0039" tIns="333248" rIns="570039" bIns="113792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/>
            <a:t>能够输出</a:t>
          </a:r>
          <a:r>
            <a:rPr lang="en-US" sz="1600" kern="1200" dirty="0" smtClean="0"/>
            <a:t>PDF</a:t>
          </a:r>
          <a:r>
            <a:rPr lang="zh-CN" sz="1600" kern="1200" dirty="0" smtClean="0"/>
            <a:t>文件。</a:t>
          </a:r>
          <a:endParaRPr lang="zh-CN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/>
            <a:t>能够生成</a:t>
          </a:r>
          <a:r>
            <a:rPr lang="en-US" sz="1600" kern="1200" dirty="0" smtClean="0"/>
            <a:t>Gerber</a:t>
          </a:r>
          <a:r>
            <a:rPr lang="zh-CN" sz="1600" kern="1200" dirty="0" smtClean="0"/>
            <a:t>文件、</a:t>
          </a:r>
          <a:r>
            <a:rPr lang="en-US" sz="1600" kern="1200" dirty="0" smtClean="0"/>
            <a:t>NC Drill</a:t>
          </a:r>
          <a:r>
            <a:rPr lang="zh-CN" sz="1600" kern="1200" dirty="0" smtClean="0"/>
            <a:t>文件。</a:t>
          </a:r>
          <a:endParaRPr lang="zh-CN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/>
            <a:t>能够创建材料清单。</a:t>
          </a:r>
          <a:endParaRPr lang="zh-CN" sz="1600" kern="1200" dirty="0"/>
        </a:p>
      </dsp:txBody>
      <dsp:txXfrm>
        <a:off x="0" y="1888854"/>
        <a:ext cx="7344816" cy="1260000"/>
      </dsp:txXfrm>
    </dsp:sp>
    <dsp:sp modelId="{F92B1229-CF75-4A05-A9BB-9EB8F372C901}">
      <dsp:nvSpPr>
        <dsp:cNvPr id="0" name=""/>
        <dsp:cNvSpPr/>
      </dsp:nvSpPr>
      <dsp:spPr>
        <a:xfrm>
          <a:off x="367240" y="1652694"/>
          <a:ext cx="5141371" cy="47232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396048"/>
                <a:satOff val="-28108"/>
                <a:lumOff val="18498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96048"/>
                <a:satOff val="-28108"/>
                <a:lumOff val="18498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96048"/>
                <a:satOff val="-28108"/>
                <a:lumOff val="184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32" tIns="0" rIns="194332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b="1" kern="1200" dirty="0" smtClean="0"/>
            <a:t>能力目标</a:t>
          </a:r>
          <a:endParaRPr lang="zh-CN" sz="1600" kern="1200" dirty="0"/>
        </a:p>
      </dsp:txBody>
      <dsp:txXfrm>
        <a:off x="390297" y="1675751"/>
        <a:ext cx="5095257" cy="426206"/>
      </dsp:txXfrm>
    </dsp:sp>
    <dsp:sp modelId="{64D87625-F800-42FF-9DF9-4FFC0A6DF2A1}">
      <dsp:nvSpPr>
        <dsp:cNvPr id="0" name=""/>
        <dsp:cNvSpPr/>
      </dsp:nvSpPr>
      <dsp:spPr>
        <a:xfrm>
          <a:off x="0" y="3471414"/>
          <a:ext cx="7344816" cy="9827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792097"/>
              <a:satOff val="-56215"/>
              <a:lumOff val="3699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0039" tIns="333248" rIns="570039" bIns="113792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/>
            <a:t>养成</a:t>
          </a:r>
          <a:r>
            <a:rPr lang="zh-CN" sz="1600" kern="1200" dirty="0" smtClean="0"/>
            <a:t>自我</a:t>
          </a:r>
          <a:r>
            <a:rPr lang="zh-CN" sz="1600" kern="1200" dirty="0" smtClean="0"/>
            <a:t>管理能力。</a:t>
          </a:r>
          <a:endParaRPr lang="zh-CN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/>
            <a:t>树立</a:t>
          </a:r>
          <a:r>
            <a:rPr lang="zh-CN" sz="1600" kern="1200" dirty="0" smtClean="0"/>
            <a:t>职业</a:t>
          </a:r>
          <a:r>
            <a:rPr lang="zh-CN" sz="1600" kern="1200" dirty="0" smtClean="0"/>
            <a:t>生涯规划的意识。</a:t>
          </a:r>
          <a:endParaRPr lang="zh-CN" sz="1600" kern="1200" dirty="0"/>
        </a:p>
      </dsp:txBody>
      <dsp:txXfrm>
        <a:off x="0" y="3471414"/>
        <a:ext cx="7344816" cy="982799"/>
      </dsp:txXfrm>
    </dsp:sp>
    <dsp:sp modelId="{330AAC32-6466-44A9-81F0-AD326135096A}">
      <dsp:nvSpPr>
        <dsp:cNvPr id="0" name=""/>
        <dsp:cNvSpPr/>
      </dsp:nvSpPr>
      <dsp:spPr>
        <a:xfrm>
          <a:off x="367240" y="3235254"/>
          <a:ext cx="5141371" cy="47232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792097"/>
                <a:satOff val="-56215"/>
                <a:lumOff val="3699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792097"/>
                <a:satOff val="-56215"/>
                <a:lumOff val="3699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792097"/>
                <a:satOff val="-56215"/>
                <a:lumOff val="369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32" tIns="0" rIns="194332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b="1" kern="1200" dirty="0" smtClean="0"/>
            <a:t>素质目标</a:t>
          </a:r>
          <a:endParaRPr lang="zh-CN" sz="1600" kern="1200" dirty="0"/>
        </a:p>
      </dsp:txBody>
      <dsp:txXfrm>
        <a:off x="390297" y="3258311"/>
        <a:ext cx="5095257" cy="426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75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619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07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019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48963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637" y="365210"/>
            <a:ext cx="10521077" cy="1325870"/>
          </a:xfrm>
          <a:prstGeom prst="rect">
            <a:avLst/>
          </a:prstGeom>
        </p:spPr>
        <p:txBody>
          <a:bodyPr lIns="91472" tIns="45736" rIns="91472" bIns="4573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637" y="1826048"/>
            <a:ext cx="10521077" cy="4352346"/>
          </a:xfrm>
          <a:prstGeom prst="rect">
            <a:avLst/>
          </a:prstGeom>
        </p:spPr>
        <p:txBody>
          <a:bodyPr lIns="91472" tIns="45736" rIns="91472" bIns="45736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636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530820CF-B880-4189-942D-D702A7CBA730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704" y="6357822"/>
            <a:ext cx="4116943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5085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62599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4124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1562671" y="981522"/>
            <a:ext cx="10635679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63427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441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06313"/>
      </p:ext>
    </p:extLst>
  </p:cSld>
  <p:clrMapOvr>
    <a:masterClrMapping/>
  </p:clrMapOvr>
  <p:transition spd="slow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0" y="273112"/>
            <a:ext cx="4013173" cy="116232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4"/>
            <a:ext cx="6819216" cy="5854469"/>
          </a:xfrm>
          <a:prstGeom prst="rect">
            <a:avLst/>
          </a:prstGeom>
        </p:spPr>
        <p:txBody>
          <a:bodyPr lIns="121963" tIns="60981" rIns="121963" bIns="60981"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0" y="1435434"/>
            <a:ext cx="4013173" cy="46921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31934"/>
      </p:ext>
    </p:extLst>
  </p:cSld>
  <p:clrMapOvr>
    <a:masterClrMapping/>
  </p:clrMapOvr>
  <p:transition spd="slow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2"/>
            <a:ext cx="7319010" cy="56687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16"/>
            <a:ext cx="7319010" cy="4115753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4300"/>
            </a:lvl1pPr>
            <a:lvl2pPr marL="609813" indent="0">
              <a:buNone/>
              <a:defRPr sz="3700"/>
            </a:lvl2pPr>
            <a:lvl3pPr marL="1219627" indent="0">
              <a:buNone/>
              <a:defRPr sz="3200"/>
            </a:lvl3pPr>
            <a:lvl4pPr marL="1829440" indent="0">
              <a:buNone/>
              <a:defRPr sz="2700"/>
            </a:lvl4pPr>
            <a:lvl5pPr marL="2439253" indent="0">
              <a:buNone/>
              <a:defRPr sz="2700"/>
            </a:lvl5pPr>
            <a:lvl6pPr marL="3049067" indent="0">
              <a:buNone/>
              <a:defRPr sz="2700"/>
            </a:lvl6pPr>
            <a:lvl7pPr marL="3658880" indent="0">
              <a:buNone/>
              <a:defRPr sz="2700"/>
            </a:lvl7pPr>
            <a:lvl8pPr marL="4268694" indent="0">
              <a:buNone/>
              <a:defRPr sz="2700"/>
            </a:lvl8pPr>
            <a:lvl9pPr marL="4878507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172080"/>
      </p:ext>
    </p:extLst>
  </p:cSld>
  <p:clrMapOvr>
    <a:masterClrMapping/>
  </p:clrMapOvr>
  <p:transition spd="slow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572"/>
            <a:ext cx="10978515" cy="4527011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10872"/>
      </p:ext>
    </p:extLst>
  </p:cSld>
  <p:clrMapOvr>
    <a:masterClrMapping/>
  </p:clrMapOvr>
  <p:transition spd="slow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06422"/>
            <a:ext cx="2744629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06422"/>
            <a:ext cx="8030580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103"/>
      </p:ext>
    </p:extLst>
  </p:cSld>
  <p:clrMapOvr>
    <a:masterClrMapping/>
  </p:clrMapOvr>
  <p:transition spd="slow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60275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67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74" r:id="rId11"/>
    <p:sldLayoutId id="2147483675" r:id="rId12"/>
  </p:sldLayoutIdLst>
  <p:transition spd="slow" advTm="0">
    <p:wipe/>
  </p:transition>
  <p:timing>
    <p:tnLst>
      <p:par>
        <p:cTn id="1" dur="indefinite" restart="never" nodeType="tmRoot"/>
      </p:par>
    </p:tnLst>
  </p:timing>
  <p:txStyles>
    <p:titleStyle>
      <a:lvl1pPr algn="ctr" defTabSz="1219627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360" indent="-457360" algn="l" defTabSz="1219627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947" indent="-381133" algn="l" defTabSz="1219627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53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347" indent="-304907" algn="l" defTabSz="1219627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160" indent="-304907" algn="l" defTabSz="1219627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97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787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600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414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81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62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4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25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06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8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694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50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7.xml"/><Relationship Id="rId4" Type="http://schemas.openxmlformats.org/officeDocument/2006/relationships/slide" Target="slide2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806702" y="1413570"/>
            <a:ext cx="4765081" cy="160043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4-3</a:t>
            </a:r>
            <a:endParaRPr lang="zh-CN" altLang="en-US" sz="1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454901" y="3392234"/>
            <a:ext cx="3016204" cy="95410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输出文件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5327222" y="4390123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121200" y="4582189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734901" y="53049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470568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30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714132" y="2669064"/>
            <a:ext cx="4770085" cy="3664580"/>
          </a:xfrm>
          <a:prstGeom prst="rect">
            <a:avLst/>
          </a:prstGeom>
        </p:spPr>
      </p:pic>
      <p:sp>
        <p:nvSpPr>
          <p:cNvPr id="81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2671" y="621482"/>
            <a:ext cx="9865096" cy="2047582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选择需要输出的目标文件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范围</a:t>
            </a:r>
            <a:endParaRPr lang="en-US" altLang="zh-CN" sz="24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现在此处的图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4-23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对话框主要是选择需要输出的目标文件范围，如果是仅仅要输出当前显示的文档，就选择“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Current  Document”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，如果是要输出整个项目的所有相关文件，就如图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4-23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所示选择“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Current  Project”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Next”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进入下一步骤，如图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4-24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3952626" y="6333644"/>
            <a:ext cx="42930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4-24“Choose Project Files”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</a:t>
            </a:r>
            <a:endParaRPr kumimoji="0" lang="en-US" altLang="zh-CN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267129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54659" y="549474"/>
            <a:ext cx="9289032" cy="12239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详细的文件输出表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现在此处的图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4-24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对话框是详细的文件输出表，用户可以通过“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Ctrl+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单击”和“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Shift+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单击”来进行组合选择需要输出的文件。而对于非项目输出，则无此步骤。单击“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Next”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进入下一步骤，如图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4-25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4481933" y="5445119"/>
            <a:ext cx="31614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4-25 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选择输出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BOM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的类型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849370" y="2170122"/>
            <a:ext cx="4499610" cy="3302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8451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90663" y="549474"/>
            <a:ext cx="9793088" cy="252095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选择输出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的类型以及选择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现在此处的图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4-25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对话框选择输出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的类型以及选择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模板，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Altium Designer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提供了很多的各种各样的模板，比如：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 Purchase.XLT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一般是用于物料采购使用较多；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 Manufacturer.XLT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一般是用于生产使用较多；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当然它还有缺省的通用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格式：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 Default Template.XLT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等等，用户可以根据自己的需要选择相应的模板。当然也可以自己做一个适合自己的模板，在后续章节的的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输出里面看到相关的内容。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Next”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进入下一步骤，如图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4-26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4587007" y="4201374"/>
            <a:ext cx="4067562" cy="265821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12917" y="5878066"/>
            <a:ext cx="4815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0" dirty="0">
                <a:latin typeface="Calibri" panose="020F0502020204030204" pitchFamily="34" charset="0"/>
                <a:cs typeface="宋体" panose="02010600030101010101" pitchFamily="2" charset="-122"/>
              </a:rPr>
              <a:t>图4-26 打印输出的层和区域设置</a:t>
            </a:r>
            <a:endParaRPr lang="zh-CN" altLang="zh-CN" sz="32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34048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90663" y="631652"/>
            <a:ext cx="9217024" cy="216058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打印的层和区域打印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现在此处的图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4-26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对话框主要是选择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打印的层和区域打印，在上面的打印层设置，可以设置元件的打印面，是否镜象（常常是对于底层视图的时候需要勾选此选项，更贴近人类的视觉习惯），是否显示孔等等，下半部主要是设置打印的图纸范围，是选择整张输出呢？还是仅仅输出一个特地的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XY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区域，比如对于模块化，和局部放大就很有用处的。单击“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Next”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进入下一步骤，如图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4-27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5019055" y="6490256"/>
            <a:ext cx="30444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4-27 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的详细设置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2686478" y="3390411"/>
            <a:ext cx="4211578" cy="3031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9860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37707" y="549474"/>
            <a:ext cx="9145016" cy="14398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设置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的详细参数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现在此处的图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4-27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对话框主要是设置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的详细参数，比如输出的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文件是否带网络信息，元件，元件引脚等书签，以及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的颜色模式（彩色打印，单色打印，灰度打印等）。单击“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Next”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进入下一步骤，如图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4-28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4845404" y="5732783"/>
            <a:ext cx="23519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4-28 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5349903" y="2208153"/>
            <a:ext cx="4499610" cy="330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86946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46647" y="549474"/>
            <a:ext cx="10297144" cy="14398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完成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输出的设置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现在此处的图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4-28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对话框就已经完成了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输出的设置，其附带的选项是提示是否在输出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后自动查看文件，是否保存此次的设置配置信息，方便后续的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输出可以继续使用此类的配置。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在用户完成上述输出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设置向导后，单击“完成”按钮，示例文件所输出的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文件包如图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4-29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6222104" y="5878066"/>
            <a:ext cx="28135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4-29 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输出的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的例子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5379095" y="2925738"/>
            <a:ext cx="4499610" cy="2787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42768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2671" y="1197546"/>
            <a:ext cx="10081120" cy="4178300"/>
          </a:xfrm>
          <a:prstGeom prst="rect">
            <a:avLst/>
          </a:prstGeom>
        </p:spPr>
        <p:txBody>
          <a:bodyPr/>
          <a:lstStyle/>
          <a:p>
            <a:pPr marL="0" indent="633413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用户可以清晰的看见它包括原理图，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各单层图等相关的所有的信息。</a:t>
            </a:r>
          </a:p>
          <a:p>
            <a:pPr marL="0" indent="633413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虽然上述输出的文件也比较全面，但是还是不完整，在许多的特定特殊的场合需要的文件好多都没有，在 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设计完成的最后阶段，为了更好地满足设计验证，生产效率，生产要求和质量控制，下面就主要介绍如何产生各种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厂家生产以及工厂工艺生产，以及质量控制的等等所需的相关文件。</a:t>
            </a:r>
          </a:p>
        </p:txBody>
      </p:sp>
    </p:spTree>
    <p:extLst>
      <p:ext uri="{BB962C8B-B14F-4D97-AF65-F5344CB8AC3E}">
        <p14:creationId xmlns:p14="http://schemas.microsoft.com/office/powerpoint/2010/main" val="241631159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1" y="431161"/>
            <a:ext cx="8294687" cy="1354137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zh-CN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3.2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生成</a:t>
            </a:r>
            <a:r>
              <a:rPr lang="en-US" altLang="zh-CN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Gerber</a:t>
            </a:r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文件</a:t>
            </a:r>
            <a:b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</a:br>
            <a:r>
              <a:rPr lang="en-US" altLang="zh-CN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1.Gerber</a:t>
            </a:r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文件简单介绍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24583" y="1557586"/>
            <a:ext cx="9659168" cy="457517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电子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CAD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文档一般指原始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设计文件，文件后缀一般为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PcbDoc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SchDoc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，而对用户或企业设计部门，往往出于各方面的考虑，提供给生产制造部门电路板的都是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文件。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文件是所有电路设计软件都可以产生的一种文件格式，在电子组装行业又称为模版文件（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stencil.data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制造业又称为光绘文件。可以说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文件是电子组装业中最通用最广泛的文件格式。</a:t>
            </a:r>
          </a:p>
        </p:txBody>
      </p:sp>
    </p:spTree>
    <p:extLst>
      <p:ext uri="{BB962C8B-B14F-4D97-AF65-F5344CB8AC3E}">
        <p14:creationId xmlns:p14="http://schemas.microsoft.com/office/powerpoint/2010/main" val="162534944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46647" y="477466"/>
            <a:ext cx="10521950" cy="504056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由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Altium Designer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产生的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Gerber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文件各层扩展名与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原来各层对应关系表如表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4-1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所示。</a:t>
            </a:r>
            <a:b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</a:b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4-1 Gerber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文件各层扩展名与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原来各层对应关系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716135"/>
              </p:ext>
            </p:extLst>
          </p:nvPr>
        </p:nvGraphicFramePr>
        <p:xfrm>
          <a:off x="914599" y="1629594"/>
          <a:ext cx="10664922" cy="4754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06177">
                  <a:extLst>
                    <a:ext uri="{9D8B030D-6E8A-4147-A177-3AD203B41FA5}">
                      <a16:colId xmlns:a16="http://schemas.microsoft.com/office/drawing/2014/main" val="752395277"/>
                    </a:ext>
                  </a:extLst>
                </a:gridCol>
                <a:gridCol w="1789637">
                  <a:extLst>
                    <a:ext uri="{9D8B030D-6E8A-4147-A177-3AD203B41FA5}">
                      <a16:colId xmlns:a16="http://schemas.microsoft.com/office/drawing/2014/main" val="1294712190"/>
                    </a:ext>
                  </a:extLst>
                </a:gridCol>
                <a:gridCol w="3572093">
                  <a:extLst>
                    <a:ext uri="{9D8B030D-6E8A-4147-A177-3AD203B41FA5}">
                      <a16:colId xmlns:a16="http://schemas.microsoft.com/office/drawing/2014/main" val="3309069375"/>
                    </a:ext>
                  </a:extLst>
                </a:gridCol>
                <a:gridCol w="2097015">
                  <a:extLst>
                    <a:ext uri="{9D8B030D-6E8A-4147-A177-3AD203B41FA5}">
                      <a16:colId xmlns:a16="http://schemas.microsoft.com/office/drawing/2014/main" val="14796221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AD</a:t>
                      </a:r>
                      <a:r>
                        <a:rPr lang="zh-CN" sz="1600" kern="100">
                          <a:effectLst/>
                        </a:rPr>
                        <a:t>文件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Gerber</a:t>
                      </a:r>
                      <a:r>
                        <a:rPr lang="zh-CN" sz="1600" kern="100">
                          <a:effectLst/>
                        </a:rPr>
                        <a:t>文件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AD</a:t>
                      </a:r>
                      <a:r>
                        <a:rPr lang="zh-CN" sz="1600" kern="100">
                          <a:effectLst/>
                        </a:rPr>
                        <a:t>文件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Gerber</a:t>
                      </a:r>
                      <a:r>
                        <a:rPr lang="zh-CN" sz="1600" kern="100">
                          <a:effectLst/>
                        </a:rPr>
                        <a:t>文件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28533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顶层</a:t>
                      </a:r>
                      <a:r>
                        <a:rPr lang="en-US" sz="1600" kern="100">
                          <a:effectLst/>
                        </a:rPr>
                        <a:t>Top (copper) Layer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.GTL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底层</a:t>
                      </a:r>
                      <a:r>
                        <a:rPr lang="en-US" sz="1600" kern="100">
                          <a:effectLst/>
                        </a:rPr>
                        <a:t>Bottom (copper) Layer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.GBL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87225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中间信号层</a:t>
                      </a:r>
                      <a:r>
                        <a:rPr lang="en-US" sz="1600" kern="100" dirty="0">
                          <a:effectLst/>
                        </a:rPr>
                        <a:t>Mid Layer 1, 2, ... , 30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.G1, .G2, ... , .G30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内电层</a:t>
                      </a:r>
                      <a:r>
                        <a:rPr lang="en-US" sz="1600" kern="100" dirty="0">
                          <a:effectLst/>
                        </a:rPr>
                        <a:t>Internal Plane Layer 1, 2, ... , 16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.GP1, .GP2, ... , .GP16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72362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顶丝印层</a:t>
                      </a:r>
                      <a:r>
                        <a:rPr lang="en-US" sz="1600" kern="100">
                          <a:effectLst/>
                        </a:rPr>
                        <a:t>Top Overlay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.GTO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底丝印层</a:t>
                      </a:r>
                      <a:r>
                        <a:rPr lang="en-US" sz="1600" kern="100">
                          <a:effectLst/>
                        </a:rPr>
                        <a:t>Bottom Overlay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.GBO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30799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顶掩膜层</a:t>
                      </a:r>
                      <a:r>
                        <a:rPr lang="en-US" sz="1600" kern="100">
                          <a:effectLst/>
                        </a:rPr>
                        <a:t>Top Paste Mask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.GTP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底掩膜层</a:t>
                      </a:r>
                      <a:r>
                        <a:rPr lang="en-US" sz="1600" kern="100">
                          <a:effectLst/>
                        </a:rPr>
                        <a:t>Bottom Paste Mask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.GBP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147927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 Top Solder Mask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.GTS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 Bottom Solder Mask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.GBS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48383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Keep-Out Layer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.GKO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Mechanical Layer 1, 2, ... , 16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.GM1, .GM2, ... , .GM16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277647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Top Pad Master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.GPT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Bottom Pad Master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.GPB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16910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Drill Drawing, Top Layer - Bottom Layer (Through Hole)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.GD1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Drill Drawing, other Drill (Layer) Pairs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.GD2, .GD3, ...</a:t>
                      </a:r>
                      <a:endParaRPr lang="zh-CN" sz="2000" kern="100">
                        <a:effectLst/>
                      </a:endParaRPr>
                    </a:p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405208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Drill Guide, Top Layer - Bottom Layer (Through Hole)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.GG1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Drill Guide, other Drill (Layer) Pairs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.GG2, .GG3, ...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41756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169054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90663" y="410368"/>
            <a:ext cx="10521950" cy="662781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zh-CN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2.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用</a:t>
            </a:r>
            <a:r>
              <a:rPr lang="en-US" altLang="zh-CN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Altium Designer</a:t>
            </a:r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输出</a:t>
            </a:r>
            <a:r>
              <a:rPr lang="en-US" altLang="zh-CN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Gerber</a:t>
            </a:r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文件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90663" y="1073149"/>
            <a:ext cx="9793088" cy="824363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执行“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File” → “Fabrication Outputs” →“ Gerber Files”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命令，打开设置对话框，如图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4-30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2642791" y="6167785"/>
            <a:ext cx="21419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4-30 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设置对话框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238845" y="1895154"/>
            <a:ext cx="4949824" cy="434059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963271" y="2513921"/>
            <a:ext cx="4587007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在图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4-30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中普通“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General”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标签下面，用户可以选择输出的单位是英寸还是公制，而在格式就有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三种，这三种选择同样对应了不同的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生产精度，一般普通的用户可以选择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，当然有的设计对尺寸要求高些，用户也可以选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3216935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3"/>
          <p:cNvSpPr>
            <a:spLocks noChangeArrowheads="1"/>
          </p:cNvSpPr>
          <p:nvPr/>
        </p:nvSpPr>
        <p:spPr bwMode="gray">
          <a:xfrm>
            <a:off x="3377572" y="4141160"/>
            <a:ext cx="5459088" cy="130522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703DFF"/>
              </a:gs>
              <a:gs pos="100000">
                <a:srgbClr val="703DFF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4"/>
          <p:cNvSpPr>
            <a:spLocks noChangeArrowheads="1"/>
          </p:cNvSpPr>
          <p:nvPr/>
        </p:nvSpPr>
        <p:spPr bwMode="gray">
          <a:xfrm>
            <a:off x="4257249" y="4587351"/>
            <a:ext cx="376325" cy="344567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>
              <a:defRPr/>
            </a:pPr>
            <a:endParaRPr lang="zh-CN" altLang="en-US" sz="4401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5"/>
          <p:cNvSpPr>
            <a:spLocks noChangeArrowheads="1"/>
          </p:cNvSpPr>
          <p:nvPr/>
        </p:nvSpPr>
        <p:spPr bwMode="gray">
          <a:xfrm>
            <a:off x="3377572" y="2149974"/>
            <a:ext cx="5459088" cy="130522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00B200">
                  <a:alpha val="80000"/>
                </a:srgbClr>
              </a:gs>
              <a:gs pos="100000">
                <a:srgbClr val="00B200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gray">
          <a:xfrm>
            <a:off x="4238194" y="2596165"/>
            <a:ext cx="376325" cy="344567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>
              <a:defRPr/>
            </a:pPr>
            <a:endParaRPr lang="zh-CN" altLang="en-US" sz="4401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7"/>
          <p:cNvSpPr>
            <a:spLocks noChangeArrowheads="1"/>
          </p:cNvSpPr>
          <p:nvPr/>
        </p:nvSpPr>
        <p:spPr bwMode="gray">
          <a:xfrm>
            <a:off x="2794825" y="2134095"/>
            <a:ext cx="1629152" cy="129887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00B200"/>
              </a:gs>
              <a:gs pos="100000">
                <a:srgbClr val="00B200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4401" kern="0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8"/>
          <p:cNvSpPr>
            <a:spLocks/>
          </p:cNvSpPr>
          <p:nvPr/>
        </p:nvSpPr>
        <p:spPr bwMode="gray">
          <a:xfrm>
            <a:off x="2858338" y="2199199"/>
            <a:ext cx="811400" cy="6494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00B200">
                  <a:gamma/>
                  <a:tint val="48627"/>
                  <a:invGamma/>
                </a:srgbClr>
              </a:gs>
              <a:gs pos="50000">
                <a:srgbClr val="00B200">
                  <a:alpha val="0"/>
                </a:srgbClr>
              </a:gs>
              <a:gs pos="100000">
                <a:srgbClr val="00B200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9"/>
          <p:cNvSpPr>
            <a:spLocks noChangeArrowheads="1"/>
          </p:cNvSpPr>
          <p:nvPr/>
        </p:nvSpPr>
        <p:spPr bwMode="gray">
          <a:xfrm>
            <a:off x="2807528" y="4131633"/>
            <a:ext cx="1629152" cy="129887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703DFF"/>
              </a:gs>
              <a:gs pos="100000">
                <a:srgbClr val="703DFF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10"/>
          <p:cNvSpPr>
            <a:spLocks/>
          </p:cNvSpPr>
          <p:nvPr/>
        </p:nvSpPr>
        <p:spPr bwMode="gray">
          <a:xfrm>
            <a:off x="2861514" y="4196736"/>
            <a:ext cx="811400" cy="6494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703DFF">
                  <a:gamma/>
                  <a:tint val="48627"/>
                  <a:invGamma/>
                </a:srgbClr>
              </a:gs>
              <a:gs pos="50000">
                <a:srgbClr val="703DFF">
                  <a:alpha val="0"/>
                </a:srgbClr>
              </a:gs>
              <a:gs pos="100000">
                <a:srgbClr val="703DFF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black">
          <a:xfrm>
            <a:off x="4576414" y="2517828"/>
            <a:ext cx="4485288" cy="9088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buFont typeface="Wingdings" pitchFamily="2" charset="2"/>
              <a:buChar char="Ø"/>
              <a:defRPr/>
            </a:pPr>
            <a:r>
              <a:rPr lang="zh-CN" altLang="en-US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输出</a:t>
            </a:r>
            <a:r>
              <a:rPr lang="en-US" altLang="zh-CN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Gerber</a:t>
            </a:r>
            <a:r>
              <a:rPr lang="zh-CN" altLang="en-US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文件、</a:t>
            </a:r>
            <a:r>
              <a:rPr lang="en-US" altLang="zh-CN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NC Drill</a:t>
            </a:r>
            <a:r>
              <a:rPr lang="zh-CN" altLang="en-US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文件。</a:t>
            </a:r>
          </a:p>
        </p:txBody>
      </p:sp>
      <p:sp>
        <p:nvSpPr>
          <p:cNvPr id="30" name="Text Box 12"/>
          <p:cNvSpPr txBox="1">
            <a:spLocks noChangeArrowheads="1"/>
          </p:cNvSpPr>
          <p:nvPr/>
        </p:nvSpPr>
        <p:spPr bwMode="black">
          <a:xfrm>
            <a:off x="4608667" y="4528801"/>
            <a:ext cx="4452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800">
                <a:solidFill>
                  <a:schemeClr val="bg2"/>
                </a:solidFill>
                <a:latin typeface="Verdana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400">
                <a:solidFill>
                  <a:schemeClr val="bg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bg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bg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Wingdings" pitchFamily="2" charset="2"/>
              <a:buChar char="Ø"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NC Drill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white">
          <a:xfrm>
            <a:off x="2785298" y="2218252"/>
            <a:ext cx="1673612" cy="10162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  习</a:t>
            </a:r>
            <a:endParaRPr lang="en-US" altLang="zh-CN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重  点</a:t>
            </a: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white">
          <a:xfrm>
            <a:off x="2775771" y="4258661"/>
            <a:ext cx="1673612" cy="10162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  习</a:t>
            </a:r>
            <a:endParaRPr lang="en-US" altLang="zh-CN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难  点</a:t>
            </a:r>
          </a:p>
        </p:txBody>
      </p:sp>
      <p:sp>
        <p:nvSpPr>
          <p:cNvPr id="33" name="Freeform 15"/>
          <p:cNvSpPr>
            <a:spLocks/>
          </p:cNvSpPr>
          <p:nvPr/>
        </p:nvSpPr>
        <p:spPr bwMode="gray">
          <a:xfrm>
            <a:off x="2642388" y="2708904"/>
            <a:ext cx="2019767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00B200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16"/>
          <p:cNvSpPr>
            <a:spLocks/>
          </p:cNvSpPr>
          <p:nvPr/>
        </p:nvSpPr>
        <p:spPr bwMode="gray">
          <a:xfrm rot="10800000">
            <a:off x="7323422" y="1989600"/>
            <a:ext cx="1924495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00B200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17"/>
          <p:cNvSpPr>
            <a:spLocks/>
          </p:cNvSpPr>
          <p:nvPr/>
        </p:nvSpPr>
        <p:spPr bwMode="gray">
          <a:xfrm>
            <a:off x="2642388" y="4654042"/>
            <a:ext cx="2019767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FFEF66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18"/>
          <p:cNvSpPr>
            <a:spLocks/>
          </p:cNvSpPr>
          <p:nvPr/>
        </p:nvSpPr>
        <p:spPr bwMode="gray">
          <a:xfrm rot="10800000">
            <a:off x="7301191" y="3983962"/>
            <a:ext cx="1924495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FFEF66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90665" y="333450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学习重点及难点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198644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90663" y="410368"/>
            <a:ext cx="10521950" cy="662781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zh-CN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2.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用</a:t>
            </a:r>
            <a:r>
              <a:rPr lang="en-US" altLang="zh-CN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Altium Designer</a:t>
            </a:r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输出</a:t>
            </a:r>
            <a:r>
              <a:rPr lang="en-US" altLang="zh-CN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Gerber</a:t>
            </a:r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文件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90663" y="1073149"/>
            <a:ext cx="9793088" cy="824363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Layers”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标签，用户进行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绘制输出层设置，然后单击“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Plot Layers”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按钮，并选择“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Used On”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。然后单击“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Mirror Layers”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按钮，并选择“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All Off”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。然后在“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Mechanical Layer”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标签项选择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绘图所用外形的机械层，如图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4-31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所示。当然在这里用户也可以根据需要或者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板的要求来决定一些特殊层是否需要输出，比如单面板和双面板，多层板等等。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6531223" y="6482305"/>
            <a:ext cx="3361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4-31 Gerber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绘制输出层设置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5883151" y="2925739"/>
            <a:ext cx="4320480" cy="355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25499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2671" y="981522"/>
            <a:ext cx="9505056" cy="223202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）在“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Drill Drawing”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标签项目钩选上“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Plot all used layer pairs”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4-32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4586899" y="6152512"/>
            <a:ext cx="3410739" cy="366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4-32	Gerber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钻孔输出层设置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923982" y="2288537"/>
            <a:ext cx="4350385" cy="386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84836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2671" y="1074907"/>
            <a:ext cx="9361040" cy="720725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）而对于其他选择项目用户采取默认值，不用去设置了，直接单击“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OK”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按纽退出设置对话框，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Altium Designer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则开始自动生成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文件，并且同时进入“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CAM 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编辑环境，如图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4-33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所示，显示出用户刚才所生成的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文件。</a:t>
            </a:r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4777445" y="5734111"/>
            <a:ext cx="24529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4-33 CAM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编辑环境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462104" y="2471451"/>
            <a:ext cx="5274141" cy="326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6217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D:\课件\PCB的教材资料\图片\项目四\图4-34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61396" y="2692919"/>
            <a:ext cx="3275558" cy="3421897"/>
          </a:xfrm>
          <a:prstGeom prst="rect">
            <a:avLst/>
          </a:prstGeom>
          <a:noFill/>
          <a:ln>
            <a:noFill/>
          </a:ln>
        </p:spPr>
      </p:pic>
      <p:sp>
        <p:nvSpPr>
          <p:cNvPr id="225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06687" y="991110"/>
            <a:ext cx="9145016" cy="151288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）此时，用户可以进行检查，如果没有问题就可以导出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文件了，先执行“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File”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下面的“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Export”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选项，选择“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，然后在弹出的对话框里面钩上格式为“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RS-274-X”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OK”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按纽就导出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文件了，如图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4-34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示。</a:t>
            </a:r>
            <a:endParaRPr lang="zh-CN" altLang="en-US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5199866" y="6310114"/>
            <a:ext cx="2267475" cy="36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4-34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Gerber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导出</a:t>
            </a:r>
          </a:p>
        </p:txBody>
      </p:sp>
    </p:spTree>
    <p:extLst>
      <p:ext uri="{BB962C8B-B14F-4D97-AF65-F5344CB8AC3E}">
        <p14:creationId xmlns:p14="http://schemas.microsoft.com/office/powerpoint/2010/main" val="198367771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960812" y="2103411"/>
            <a:ext cx="4276725" cy="3279140"/>
          </a:xfrm>
          <a:prstGeom prst="rect">
            <a:avLst/>
          </a:prstGeom>
        </p:spPr>
      </p:pic>
      <p:sp>
        <p:nvSpPr>
          <p:cNvPr id="235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2671" y="1053530"/>
            <a:ext cx="8784976" cy="115252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）此时用户可以查看刚才生成的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文件，用“我的电脑”在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同位置的文件夹可以看见新生成的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4-35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4499217" y="5590034"/>
            <a:ext cx="31999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4-35  Gerber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输出文件清单</a:t>
            </a:r>
          </a:p>
        </p:txBody>
      </p:sp>
    </p:spTree>
    <p:extLst>
      <p:ext uri="{BB962C8B-B14F-4D97-AF65-F5344CB8AC3E}">
        <p14:creationId xmlns:p14="http://schemas.microsoft.com/office/powerpoint/2010/main" val="153684756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2671" y="909514"/>
            <a:ext cx="5112568" cy="3241675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）现在我们还需要导出钻孔文件，用户重新回到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编辑界面，执行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File →Fabrication Outputs → NC Drill Files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命令。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弹出“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NC Drill Setup”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对话框，如图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4-36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7539335" y="6113318"/>
            <a:ext cx="36951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4-36 “NC Drill Setup”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6675239" y="-170606"/>
            <a:ext cx="4356100" cy="624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72387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18655" y="1053530"/>
            <a:ext cx="10513168" cy="3241675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用户可以选择输出的单位是英寸还是米制，而在格式就有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三种，这三种选择同样对应了不同的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生产精度，一般普通的用户可以选择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，当然有的设计对尺寸要求高些，用户也可以选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。但是还有一个很关键的就是：对于此处的单位和格式的选择必须和在产生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的选择一致，否则厂家生产的时候叠层会出问题。而其他默认设置单击“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OK”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，然后在弹出的对话框单击“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OK”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按钮，确认后就出现了“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CAM”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的输出界面，此时产生好了钻空文件，如图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4-37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</a:t>
            </a: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5536112" y="6310114"/>
            <a:ext cx="19111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4-37 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输出界面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849370" y="3668396"/>
            <a:ext cx="4499610" cy="2444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68258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46647" y="342359"/>
            <a:ext cx="10521950" cy="688405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zh-CN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3.3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创建</a:t>
            </a:r>
            <a:r>
              <a:rPr lang="en-US" altLang="zh-CN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BOM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41810" y="1030764"/>
            <a:ext cx="10131623" cy="2376488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 BOM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定义</a:t>
            </a:r>
            <a:endParaRPr lang="en-US" altLang="zh-CN" sz="24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Bill of Materials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的简称 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也叫材料清单，它是一个很重要的文件，在物料采购，设计验证样品制作，批量生产等等都需要这个东东，它可以用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SCH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文件产生出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，也可以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产生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，这里简单介绍用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产生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的方法。</a:t>
            </a:r>
          </a:p>
        </p:txBody>
      </p:sp>
    </p:spTree>
    <p:extLst>
      <p:ext uri="{BB962C8B-B14F-4D97-AF65-F5344CB8AC3E}">
        <p14:creationId xmlns:p14="http://schemas.microsoft.com/office/powerpoint/2010/main" val="290285788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46647" y="342359"/>
            <a:ext cx="10521950" cy="688405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zh-CN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3.3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创建</a:t>
            </a:r>
            <a:r>
              <a:rPr lang="en-US" altLang="zh-CN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BOM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41810" y="1030764"/>
            <a:ext cx="10131623" cy="237648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 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的创建方法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这里简单介绍用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产生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的方法。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）执行 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Reports” → “Bill of Materials”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命令，出现“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Bill of Materials for PCB Document”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对话框，如图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4-38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5163071" y="5806058"/>
            <a:ext cx="2534236" cy="36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4-38 BOM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输出设置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922712" y="2787874"/>
            <a:ext cx="4352925" cy="261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4382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90664" y="1269554"/>
            <a:ext cx="9793088" cy="3573810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使用此对话框，以建立起自己的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。在用户想要输出到报告的每一栏中都选中“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Show”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复选框。从“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All Columns”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清单选择并拖动标题到“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Grouped Columns”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清单，以便在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中按该数据类型来分组元件。例如，若要以封装来分组，在“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All Columns”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中选择“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Footprint”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选项，并拖拽到“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Grouped Columns”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清单。该报告将据此进行分类。</a:t>
            </a:r>
          </a:p>
        </p:txBody>
      </p:sp>
    </p:spTree>
    <p:extLst>
      <p:ext uri="{BB962C8B-B14F-4D97-AF65-F5344CB8AC3E}">
        <p14:creationId xmlns:p14="http://schemas.microsoft.com/office/powerpoint/2010/main" val="426503382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4061004299"/>
              </p:ext>
            </p:extLst>
          </p:nvPr>
        </p:nvGraphicFramePr>
        <p:xfrm>
          <a:off x="1490663" y="1269554"/>
          <a:ext cx="7344816" cy="45243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矩形 1"/>
          <p:cNvSpPr/>
          <p:nvPr/>
        </p:nvSpPr>
        <p:spPr>
          <a:xfrm>
            <a:off x="1706687" y="33345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学习目标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94742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90664" y="1269554"/>
            <a:ext cx="9865096" cy="3573810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）在“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Export Options”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项可以选择文件的格式，是用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XLS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的电子表格还是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TXT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的文本样式。在“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Export Options”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项里面可以选择相应的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模板，软件自己附带包括很多种输出，比如设计开发前期的简单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样式（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 Simple.XLT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），样品的物料采购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样式（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 Purchase.XLT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），生产用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样式（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 Manufacturer.XLT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），普通的缺省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样式（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 Default Template.XLT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）等等，当然用户也可以自己做一个适合自己的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模板，做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模板的时候注意变量名称即可，这个东西很简单，在这里就不多介绍了。在“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Supplier Options”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可以选择数量从而自动计算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里面物料的需求用量。</a:t>
            </a:r>
          </a:p>
        </p:txBody>
      </p:sp>
    </p:spTree>
    <p:extLst>
      <p:ext uri="{BB962C8B-B14F-4D97-AF65-F5344CB8AC3E}">
        <p14:creationId xmlns:p14="http://schemas.microsoft.com/office/powerpoint/2010/main" val="70749055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2671" y="953732"/>
            <a:ext cx="9433048" cy="93662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）单击“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Export”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按钮，弹出保存文件对话框，选择正确路径保存即可。打开该文件如图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4-39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4658980" y="5951328"/>
            <a:ext cx="2762889" cy="366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4-39 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输出的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BOM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例子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570116" y="1890357"/>
            <a:ext cx="5058117" cy="390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46604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1" y="333450"/>
            <a:ext cx="7078663" cy="490538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zh-CN" altLang="en-US" sz="4001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小结：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06687" y="1701602"/>
            <a:ext cx="7273925" cy="381635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输出文件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输出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生成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3.2.1 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 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文件简单介绍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3.2.2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输出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                  输出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NC Drill 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创建材料清单（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92284835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1" y="333450"/>
            <a:ext cx="7078663" cy="490538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zh-CN" altLang="en-US" sz="40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任务作业</a:t>
            </a:r>
            <a:endParaRPr lang="zh-CN" altLang="en-US" sz="4001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06687" y="1701602"/>
            <a:ext cx="7273925" cy="381635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输出多路滤波器电路的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文件。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生成多路滤波器电路的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文件。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创建多路滤波器电路的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表。</a:t>
            </a:r>
          </a:p>
        </p:txBody>
      </p:sp>
    </p:spTree>
    <p:extLst>
      <p:ext uri="{BB962C8B-B14F-4D97-AF65-F5344CB8AC3E}">
        <p14:creationId xmlns:p14="http://schemas.microsoft.com/office/powerpoint/2010/main" val="152460579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1343" y="2277666"/>
            <a:ext cx="3939534" cy="1231102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7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7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327222" y="3605001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21200" y="3797067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88811" y="50454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17087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22911" cy="685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5045032" y="2201094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3.1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315199" y="2201093"/>
            <a:ext cx="3741980" cy="532771"/>
            <a:chOff x="6339097" y="1573726"/>
            <a:chExt cx="3744416" cy="532771"/>
          </a:xfrm>
        </p:grpSpPr>
        <p:sp>
          <p:nvSpPr>
            <p:cNvPr id="69" name="圆角矩形 68">
              <a:hlinkClick r:id="rId3" action="ppaction://hlinksldjump"/>
            </p:cNvPr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723350" y="1614014"/>
              <a:ext cx="3220587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输出</a:t>
              </a: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PDF</a:t>
              </a: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文件</a:t>
              </a:r>
            </a:p>
          </p:txBody>
        </p:sp>
      </p:grpSp>
      <p:sp>
        <p:nvSpPr>
          <p:cNvPr id="71" name="圆角矩形 70"/>
          <p:cNvSpPr/>
          <p:nvPr/>
        </p:nvSpPr>
        <p:spPr>
          <a:xfrm>
            <a:off x="5045032" y="2980229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3.2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38535" y="2219568"/>
            <a:ext cx="2806485" cy="1354243"/>
          </a:xfrm>
          <a:prstGeom prst="rect">
            <a:avLst/>
          </a:prstGeom>
          <a:noFill/>
        </p:spPr>
        <p:txBody>
          <a:bodyPr wrap="square" lIns="121880" tIns="60938" rIns="121880" bIns="60938">
            <a:spAutoFit/>
          </a:bodyPr>
          <a:lstStyle/>
          <a:p>
            <a:pPr algn="r">
              <a:defRPr/>
            </a:pPr>
            <a:r>
              <a:rPr lang="zh-CN" altLang="en-US" sz="48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endParaRPr lang="en-US" altLang="zh-CN" sz="48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en-US" altLang="zh-CN" sz="32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2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045032" y="3759364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3.3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315199" y="3759363"/>
            <a:ext cx="3741980" cy="532771"/>
            <a:chOff x="6339097" y="1573726"/>
            <a:chExt cx="3744416" cy="532771"/>
          </a:xfrm>
        </p:grpSpPr>
        <p:sp>
          <p:nvSpPr>
            <p:cNvPr id="14" name="圆角矩形 13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5" name="矩形 14">
              <a:hlinkClick r:id="rId4" action="ppaction://hlinksldjump"/>
            </p:cNvPr>
            <p:cNvSpPr/>
            <p:nvPr/>
          </p:nvSpPr>
          <p:spPr>
            <a:xfrm>
              <a:off x="6723350" y="1614014"/>
              <a:ext cx="3220587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创建</a:t>
              </a: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BOM</a:t>
              </a:r>
              <a:endParaRPr lang="zh-CN" altLang="en-US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15199" y="2980228"/>
            <a:ext cx="3741980" cy="532771"/>
            <a:chOff x="6339097" y="1573726"/>
            <a:chExt cx="3744416" cy="532771"/>
          </a:xfrm>
        </p:grpSpPr>
        <p:sp>
          <p:nvSpPr>
            <p:cNvPr id="29" name="圆角矩形 2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0" name="矩形 29">
              <a:hlinkClick r:id="rId5" action="ppaction://hlinksldjump"/>
            </p:cNvPr>
            <p:cNvSpPr/>
            <p:nvPr/>
          </p:nvSpPr>
          <p:spPr>
            <a:xfrm>
              <a:off x="6723349" y="1614014"/>
              <a:ext cx="3360163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生成</a:t>
              </a: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Gerber</a:t>
              </a:r>
              <a:r>
                <a:rPr lang="zh-CN" altLang="en-US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文件</a:t>
              </a:r>
              <a:endParaRPr lang="zh-CN" altLang="en-US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5055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19 L 2.42582E-6 -4.04999E-7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5 0.04119 L 2.42582E-6 -8.09998E-8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2 L 2.42582E-6 -1.18491E-6 " pathEditMode="relative" rAng="0" ptsTypes="AA">
                                      <p:cBhvr>
                                        <p:cTn id="38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7" grpId="0" animBg="1"/>
      <p:bldP spid="67" grpId="1" animBg="1"/>
      <p:bldP spid="71" grpId="0" animBg="1"/>
      <p:bldP spid="71" grpId="1" animBg="1"/>
      <p:bldP spid="87" grpId="0"/>
      <p:bldP spid="12" grpId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70579" y="1341562"/>
            <a:ext cx="10521950" cy="4352925"/>
          </a:xfrm>
          <a:prstGeom prst="rect">
            <a:avLst/>
          </a:prstGeom>
        </p:spPr>
        <p:txBody>
          <a:bodyPr/>
          <a:lstStyle/>
          <a:p>
            <a:pPr marL="0" indent="719138"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现在已经完成了基本的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的设计和布线，还需要把各种文件整理分发出来，从而来进行设计审查、制造验证和生产组装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板。这些需要输出的文件很多，有些文件是用于提供给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制造商，生产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板用，比如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文件，或者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文件，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规格书等等，而有的则是提供给工厂生产使用，比如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文件用来开钢网，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Pick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坐标文件做自动贴片插件机用，单层的测试点文件做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ICT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，元件丝印图做生产作业文件，等等，而对于这些要求，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Altium Designer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完全可以输出各种用途的文件。</a:t>
            </a:r>
          </a:p>
        </p:txBody>
      </p:sp>
    </p:spTree>
    <p:extLst>
      <p:ext uri="{BB962C8B-B14F-4D97-AF65-F5344CB8AC3E}">
        <p14:creationId xmlns:p14="http://schemas.microsoft.com/office/powerpoint/2010/main" val="47502533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90663" y="203200"/>
            <a:ext cx="8232775" cy="633413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这些用途区分下来就包括有以下几个方面</a:t>
            </a:r>
            <a:r>
              <a:rPr kumimoji="0" lang="zh-CN" altLang="en-US" dirty="0" smtClean="0">
                <a:solidFill>
                  <a:schemeClr val="accent1"/>
                </a:solidFill>
              </a:rPr>
              <a:t>：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70274" y="1052513"/>
            <a:ext cx="10226675" cy="5807075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．装配文件输出 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）元件位置图：显示电路板每一面上元器件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XY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坐标位置和原点信息。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）抓取和放置文件：用于元件放置机械手在电路板上摆放元器件。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3D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结构图：将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3D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图给结构工程师，沟通是否有高度，装配，尺寸干涉等等。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．文件输出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）文件产出复合图纸：成品板组装，包括元件和线路。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的三维打印：采用三维视图观察电路板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）原理图打印：绘制设计的原理图。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．制作输出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）绘制复合钻孔图：绘制电路板上钻孔位置和尺寸的复合图纸。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）钻孔绘制／导向：在多张图纸上分别绘制钻孔位置和尺寸。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）最终的绘制图纸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把所有的制作文件合成单个绘制输出。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文件：制作 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Gerber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格式的制作信息。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NC Drill Files: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创建能被数控钻控机使用的制造信息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ODB++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：创建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ODB++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数据库格式的制造信息。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Power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－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Plane Prints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：创建内电层和电层分割图纸。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Solder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／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Paste Mask Prints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：创建阻焊层和锡膏层图纸。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Test Point Report</a:t>
            </a:r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：创建在不同模式下设计的测试点的输出结果。</a:t>
            </a:r>
          </a:p>
        </p:txBody>
      </p:sp>
    </p:spTree>
    <p:extLst>
      <p:ext uri="{BB962C8B-B14F-4D97-AF65-F5344CB8AC3E}">
        <p14:creationId xmlns:p14="http://schemas.microsoft.com/office/powerpoint/2010/main" val="95953008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34679" y="549474"/>
            <a:ext cx="9649072" cy="5727700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．网表输出</a:t>
            </a:r>
          </a:p>
          <a:p>
            <a:pPr marL="0" indent="0" eaLnBrk="1" hangingPunct="1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网表描述在设计上逻辑之间的元器件连接，对于移植到其他电子产品设计中是非常有帮助的，比如与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PADS2007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等其他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CAD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软件连接。</a:t>
            </a:r>
          </a:p>
          <a:p>
            <a:pPr marL="0" indent="0" eaLnBrk="1" hangingPunct="1">
              <a:buNone/>
            </a:pP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．报告输出</a:t>
            </a:r>
          </a:p>
          <a:p>
            <a:pPr marL="0" indent="0" eaLnBrk="1" hangingPunct="1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Bill of Materials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：为了制作板的需求而创建的一个在不同格式下部件和零件的清单。</a:t>
            </a:r>
          </a:p>
          <a:p>
            <a:pPr marL="0" indent="0" eaLnBrk="1" hangingPunct="1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Component Cross Reference Report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：在设计好的原理图的基础上，创建一个组件的列表。</a:t>
            </a:r>
          </a:p>
          <a:p>
            <a:pPr marL="0" indent="0" eaLnBrk="1" hangingPunct="1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RePort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Project Hierarchy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：在该项目上创建一个原文件的清单。</a:t>
            </a:r>
          </a:p>
          <a:p>
            <a:pPr marL="0" indent="0" eaLnBrk="1" hangingPunct="1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RePort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Single Pin Nets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：创建一个报告，列出任何只有一个连接的网络。</a:t>
            </a:r>
          </a:p>
          <a:p>
            <a:pPr marL="0" indent="0" eaLnBrk="1" hangingPunct="1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Simple 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：创建文本和该 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BOM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 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CSV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（逗号隔开的变量）文件。</a:t>
            </a:r>
          </a:p>
        </p:txBody>
      </p:sp>
    </p:spTree>
    <p:extLst>
      <p:ext uri="{BB962C8B-B14F-4D97-AF65-F5344CB8AC3E}">
        <p14:creationId xmlns:p14="http://schemas.microsoft.com/office/powerpoint/2010/main" val="299335556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90663" y="1269554"/>
            <a:ext cx="10059615" cy="4144095"/>
          </a:xfrm>
          <a:prstGeom prst="rect">
            <a:avLst/>
          </a:prstGeom>
        </p:spPr>
        <p:txBody>
          <a:bodyPr/>
          <a:lstStyle/>
          <a:p>
            <a:pPr marL="0" indent="628650">
              <a:buNone/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对于大部分的输出文件是用做配置的，在需要的时候设置输出就可以。在完成更多的设计后，用户会发现他经常为每个设计采用相同或相似的输出文件，这样一来就做了许多重复性的工作，严重影响工作效率，针对这种情况，</a:t>
            </a:r>
            <a:r>
              <a:rPr lang="en-US" altLang="zh-CN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Altium Designer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提供了一个解决办法：</a:t>
            </a:r>
            <a:endParaRPr lang="en-US" altLang="zh-CN" sz="28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628650">
              <a:buNone/>
            </a:pPr>
            <a:r>
              <a:rPr lang="en-US" altLang="zh-CN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Altium Designer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现在提供一个叫做 </a:t>
            </a:r>
            <a:r>
              <a:rPr lang="en-US" altLang="zh-CN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Output Job Files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的方式，该方式使用一种接口，为 </a:t>
            </a:r>
            <a:r>
              <a:rPr lang="en-US" altLang="zh-CN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Output Job Editor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，可用于将各种需要输出文件捆绑在一起，将它们发送给各种输出方式（可以直接打印，生成</a:t>
            </a:r>
            <a:r>
              <a:rPr lang="en-US" altLang="zh-CN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和生成文件）。</a:t>
            </a:r>
            <a:endParaRPr lang="zh-CN" altLang="en-US" sz="28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562671" y="477466"/>
            <a:ext cx="8496944" cy="615950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b="1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3.1 </a:t>
            </a:r>
            <a:r>
              <a:rPr lang="zh-CN" altLang="en-US" sz="3200" b="1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输出</a:t>
            </a:r>
            <a:r>
              <a:rPr lang="en-US" altLang="zh-CN" sz="3200" b="1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PDF</a:t>
            </a:r>
            <a:r>
              <a:rPr lang="zh-CN" altLang="en-US" sz="3200" b="1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文件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047412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90663" y="117426"/>
            <a:ext cx="10059615" cy="250662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下面简单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介绍一下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Altium Designer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Output Job Files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相关的操作和内容。</a:t>
            </a: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启动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Output Job Files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endParaRPr lang="en-US" altLang="zh-CN" sz="28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打开前面设计好的电路的原理图、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图等，启动“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Output Job Files”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，用户可以执行“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File” →“Smart PDF...”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选项，然后将出现对话框，如图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4-22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所示，在这个对话框里面，仅仅是提示一下启动智能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向导，直接单击“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Next”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进入下一步骤进入，如图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4-23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873321" y="6468239"/>
            <a:ext cx="28135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4-22 </a:t>
            </a:r>
            <a:r>
              <a:rPr kumimoji="0"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设置向导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1490663" y="3104219"/>
            <a:ext cx="4499610" cy="331724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6514049" y="3108664"/>
            <a:ext cx="4499610" cy="331279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735983" y="6329739"/>
            <a:ext cx="45160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图4-23 “Choose Export Target”对话框</a:t>
            </a:r>
          </a:p>
        </p:txBody>
      </p:sp>
    </p:spTree>
    <p:extLst>
      <p:ext uri="{BB962C8B-B14F-4D97-AF65-F5344CB8AC3E}">
        <p14:creationId xmlns:p14="http://schemas.microsoft.com/office/powerpoint/2010/main" val="135632990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  <p:tag name="ISPRING_RESOURCE_PATHS_HASH_PRESENTER" val="af3f2d575d923f6e4ff64f325e7b41567660d7"/>
</p:tagLst>
</file>

<file path=ppt/theme/theme1.xml><?xml version="1.0" encoding="utf-8"?>
<a:theme xmlns:a="http://schemas.openxmlformats.org/drawingml/2006/main" name="Office 主题​​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1229</TotalTime>
  <Words>3025</Words>
  <Application>Microsoft Office PowerPoint</Application>
  <PresentationFormat>自定义</PresentationFormat>
  <Paragraphs>187</Paragraphs>
  <Slides>34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Arial Unicode MS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这些用途区分下来就包括有以下几个方面：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3.2 生成Gerber文件 1.Gerber文件简单介绍</vt:lpstr>
      <vt:lpstr>由Altium Designer产生的Gerber文件各层扩展名与PCB原来各层对应关系表如表4-1所示。 表4-1 Gerber文件各层扩展名与PCB原来各层对应关系</vt:lpstr>
      <vt:lpstr>2.用Altium Designer输出Gerber文件</vt:lpstr>
      <vt:lpstr>2.用Altium Designer输出Gerber文件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3.3 创建BOM</vt:lpstr>
      <vt:lpstr>3.3 创建BOM</vt:lpstr>
      <vt:lpstr>PowerPoint 演示文稿</vt:lpstr>
      <vt:lpstr>PowerPoint 演示文稿</vt:lpstr>
      <vt:lpstr>PowerPoint 演示文稿</vt:lpstr>
      <vt:lpstr>小结：</vt:lpstr>
      <vt:lpstr>任务作业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Windows 用户</cp:lastModifiedBy>
  <cp:revision>189</cp:revision>
  <dcterms:created xsi:type="dcterms:W3CDTF">2014-08-23T07:50:08Z</dcterms:created>
  <dcterms:modified xsi:type="dcterms:W3CDTF">2023-11-30T08:28:06Z</dcterms:modified>
</cp:coreProperties>
</file>