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342" r:id="rId2"/>
    <p:sldId id="527" r:id="rId3"/>
    <p:sldId id="371" r:id="rId4"/>
    <p:sldId id="372" r:id="rId5"/>
  </p:sldIdLst>
  <p:sldSz cx="12198350" cy="6859588"/>
  <p:notesSz cx="6858000" cy="9144000"/>
  <p:custDataLst>
    <p:tags r:id="rId7"/>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91D"/>
    <a:srgbClr val="FAFAFA"/>
    <a:srgbClr val="005DA2"/>
    <a:srgbClr val="FFC400"/>
    <a:srgbClr val="FFD347"/>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68" d="100"/>
          <a:sy n="68" d="100"/>
        </p:scale>
        <p:origin x="738" y="-594"/>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tags" Target="tags/tag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2023/10/18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3849929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4247607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2735019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2023/10/18</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6150002" y="1829223"/>
            <a:ext cx="5031819" cy="3658447"/>
          </a:xfrm>
        </p:spPr>
        <p:txBody>
          <a:bodyPr/>
          <a:lstStyle/>
          <a:p>
            <a:pPr lvl="0"/>
            <a:endParaRPr lang="zh-CN" altLang="en-US" noProof="0" smtClean="0"/>
          </a:p>
        </p:txBody>
      </p:sp>
    </p:spTree>
    <p:extLst>
      <p:ext uri="{BB962C8B-B14F-4D97-AF65-F5344CB8AC3E}">
        <p14:creationId xmlns:p14="http://schemas.microsoft.com/office/powerpoint/2010/main" val="284124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50002"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1635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562671" y="981522"/>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2023/10/18</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2023/10/18</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2023/10/18</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2023/10/18</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2023/10/18</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2023/10/18</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74" r:id="rId11"/>
    <p:sldLayoutId id="2147483675" r:id="rId12"/>
  </p:sldLayoutIdLst>
  <p:transition spd="slow" advTm="0">
    <p:wipe/>
  </p:transition>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22" name="TextBox 21"/>
          <p:cNvSpPr txBox="1"/>
          <p:nvPr/>
        </p:nvSpPr>
        <p:spPr>
          <a:xfrm>
            <a:off x="8103532" y="1413570"/>
            <a:ext cx="3468251" cy="1600434"/>
          </a:xfrm>
          <a:prstGeom prst="rect">
            <a:avLst/>
          </a:prstGeom>
          <a:noFill/>
        </p:spPr>
        <p:txBody>
          <a:bodyPr wrap="none" lIns="121917" tIns="60958" rIns="121917" bIns="60958" rtlCol="0">
            <a:spAutoFit/>
          </a:bodyPr>
          <a:lstStyle/>
          <a:p>
            <a:pPr algn="r"/>
            <a:r>
              <a:rPr lang="zh-CN" altLang="en-US" sz="9600" b="1" dirty="0" smtClean="0">
                <a:solidFill>
                  <a:schemeClr val="accent1"/>
                </a:solidFill>
                <a:latin typeface="微软雅黑" panose="020B0503020204020204" pitchFamily="34" charset="-122"/>
                <a:ea typeface="微软雅黑" panose="020B0503020204020204" pitchFamily="34" charset="-122"/>
              </a:rPr>
              <a:t>项目</a:t>
            </a:r>
            <a:r>
              <a:rPr lang="en-US" altLang="zh-CN" sz="9600" b="1" dirty="0" smtClean="0">
                <a:solidFill>
                  <a:schemeClr val="accent1"/>
                </a:solidFill>
                <a:latin typeface="微软雅黑" panose="020B0503020204020204" pitchFamily="34" charset="-122"/>
                <a:ea typeface="微软雅黑" panose="020B0503020204020204" pitchFamily="34" charset="-122"/>
              </a:rPr>
              <a:t>2</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950735" y="3392234"/>
            <a:ext cx="6520369" cy="954103"/>
          </a:xfrm>
          <a:prstGeom prst="rect">
            <a:avLst/>
          </a:prstGeom>
          <a:noFill/>
        </p:spPr>
        <p:txBody>
          <a:bodyPr wrap="none" lIns="121917" tIns="60958" rIns="121917" bIns="60958" rtlCol="0">
            <a:spAutoFit/>
          </a:bodyPr>
          <a:lstStyle/>
          <a:p>
            <a:pPr algn="r"/>
            <a:r>
              <a:rPr lang="en-US" altLang="zh-CN" sz="5400" b="1" dirty="0" smtClean="0">
                <a:solidFill>
                  <a:schemeClr val="accent1"/>
                </a:solidFill>
                <a:latin typeface="微软雅黑" panose="020B0503020204020204" pitchFamily="34" charset="-122"/>
                <a:ea typeface="微软雅黑" panose="020B0503020204020204" pitchFamily="34" charset="-122"/>
              </a:rPr>
              <a:t>USB</a:t>
            </a:r>
            <a:r>
              <a:rPr lang="zh-CN" altLang="en-US" sz="5400" b="1" dirty="0" smtClean="0">
                <a:solidFill>
                  <a:schemeClr val="accent1"/>
                </a:solidFill>
                <a:latin typeface="微软雅黑" panose="020B0503020204020204" pitchFamily="34" charset="-122"/>
                <a:ea typeface="微软雅黑" panose="020B0503020204020204" pitchFamily="34" charset="-122"/>
              </a:rPr>
              <a:t>鼠标电路</a:t>
            </a:r>
            <a:r>
              <a:rPr lang="zh-CN" altLang="en-US" sz="5400" b="1" dirty="0">
                <a:solidFill>
                  <a:schemeClr val="accent1"/>
                </a:solidFill>
                <a:latin typeface="微软雅黑" panose="020B0503020204020204" pitchFamily="34" charset="-122"/>
                <a:ea typeface="微软雅黑" panose="020B0503020204020204" pitchFamily="34" charset="-122"/>
              </a:rPr>
              <a:t>的设计</a:t>
            </a: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21200" y="4582189"/>
            <a:ext cx="4349904" cy="615549"/>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p>
        </p:txBody>
      </p:sp>
      <p:sp>
        <p:nvSpPr>
          <p:cNvPr id="32" name="TextBox 31"/>
          <p:cNvSpPr txBox="1"/>
          <p:nvPr/>
        </p:nvSpPr>
        <p:spPr>
          <a:xfrm>
            <a:off x="9734901" y="5304995"/>
            <a:ext cx="1071762" cy="553994"/>
          </a:xfrm>
          <a:prstGeom prst="rect">
            <a:avLst/>
          </a:prstGeom>
          <a:noFill/>
        </p:spPr>
        <p:txBody>
          <a:bodyPr wrap="none" lIns="121917" tIns="60958" rIns="121917" bIns="60958"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4"/>
                                        </p:tgtEl>
                                      </p:cBhvr>
                                    </p:animEffect>
                                  </p:childTnLst>
                                </p:cTn>
                              </p:par>
                            </p:childTnLst>
                          </p:cTn>
                        </p:par>
                        <p:par>
                          <p:cTn id="23" fill="hold">
                            <p:stCondLst>
                              <p:cond delay="245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295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450"/>
                            </p:stCondLst>
                            <p:childTnLst>
                              <p:par>
                                <p:cTn id="32" presetID="2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0"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bwMode="auto">
          <a:xfrm>
            <a:off x="1103302" y="1113743"/>
            <a:ext cx="10019814" cy="5003801"/>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816122"/>
            <a:endParaRPr lang="zh-CN" altLang="en-US"/>
          </a:p>
        </p:txBody>
      </p:sp>
      <p:sp>
        <p:nvSpPr>
          <p:cNvPr id="7" name="Rectangle 11"/>
          <p:cNvSpPr>
            <a:spLocks noChangeArrowheads="1"/>
          </p:cNvSpPr>
          <p:nvPr/>
        </p:nvSpPr>
        <p:spPr bwMode="auto">
          <a:xfrm>
            <a:off x="1348344" y="1631451"/>
            <a:ext cx="9529730" cy="1289832"/>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indent="628650" algn="just" eaLnBrk="0" hangingPunct="0">
              <a:lnSpc>
                <a:spcPct val="150000"/>
              </a:lnSpc>
            </a:pPr>
            <a:r>
              <a:rPr lang="zh-CN" altLang="en-US" sz="2800" dirty="0" smtClean="0">
                <a:solidFill>
                  <a:schemeClr val="tx1">
                    <a:lumMod val="95000"/>
                    <a:lumOff val="5000"/>
                  </a:schemeClr>
                </a:solidFill>
                <a:latin typeface="微软雅黑" pitchFamily="34" charset="-122"/>
                <a:ea typeface="微软雅黑" pitchFamily="34" charset="-122"/>
                <a:sym typeface="微软雅黑" pitchFamily="34" charset="-122"/>
              </a:rPr>
              <a:t>通过</a:t>
            </a:r>
            <a:r>
              <a:rPr lang="en-US" altLang="zh-CN" sz="2800" dirty="0" smtClean="0">
                <a:solidFill>
                  <a:schemeClr val="tx1">
                    <a:lumMod val="95000"/>
                    <a:lumOff val="5000"/>
                  </a:schemeClr>
                </a:solidFill>
                <a:latin typeface="微软雅黑" pitchFamily="34" charset="-122"/>
                <a:ea typeface="微软雅黑" pitchFamily="34" charset="-122"/>
                <a:sym typeface="微软雅黑" pitchFamily="34" charset="-122"/>
              </a:rPr>
              <a:t>USB</a:t>
            </a:r>
            <a:r>
              <a:rPr lang="zh-CN" altLang="en-US" sz="2800" dirty="0" smtClean="0">
                <a:solidFill>
                  <a:schemeClr val="tx1">
                    <a:lumMod val="95000"/>
                    <a:lumOff val="5000"/>
                  </a:schemeClr>
                </a:solidFill>
                <a:latin typeface="微软雅黑" pitchFamily="34" charset="-122"/>
                <a:ea typeface="微软雅黑" pitchFamily="34" charset="-122"/>
                <a:sym typeface="微软雅黑" pitchFamily="34" charset="-122"/>
              </a:rPr>
              <a:t>鼠标电路的原理图和印制电路板图的设计来掌握复杂电路的设计方法。</a:t>
            </a:r>
            <a:endParaRPr lang="zh-CN" altLang="en-US" sz="2800" dirty="0">
              <a:solidFill>
                <a:schemeClr val="tx1">
                  <a:lumMod val="95000"/>
                  <a:lumOff val="5000"/>
                </a:schemeClr>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2007373" y="727133"/>
            <a:ext cx="2167871" cy="773220"/>
            <a:chOff x="2332469" y="809238"/>
            <a:chExt cx="1859969" cy="608493"/>
          </a:xfrm>
          <a:solidFill>
            <a:srgbClr val="0070C0"/>
          </a:solidFill>
        </p:grpSpPr>
        <p:sp>
          <p:nvSpPr>
            <p:cNvPr id="9" name="圆角矩形 8"/>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1088135"/>
              <a:endParaRPr lang="zh-CN" altLang="en-US" sz="3700" dirty="0">
                <a:solidFill>
                  <a:schemeClr val="bg1"/>
                </a:solidFill>
                <a:latin typeface="+mj-lt"/>
                <a:ea typeface="微软雅黑" pitchFamily="34" charset="-122"/>
              </a:endParaRPr>
            </a:p>
          </p:txBody>
        </p:sp>
        <p:sp>
          <p:nvSpPr>
            <p:cNvPr id="10" name="矩形 9"/>
            <p:cNvSpPr/>
            <p:nvPr/>
          </p:nvSpPr>
          <p:spPr>
            <a:xfrm>
              <a:off x="2445174" y="923027"/>
              <a:ext cx="1587261"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itchFamily="34" charset="-122"/>
                  <a:ea typeface="微软雅黑" pitchFamily="34" charset="-122"/>
                </a:rPr>
                <a:t>项目描述</a:t>
              </a:r>
              <a:endParaRPr lang="zh-CN" altLang="en-US" sz="2800" b="1" dirty="0">
                <a:latin typeface="微软雅黑" pitchFamily="34" charset="-122"/>
                <a:ea typeface="微软雅黑" pitchFamily="34" charset="-122"/>
              </a:endParaRPr>
            </a:p>
          </p:txBody>
        </p:sp>
      </p:grpSp>
      <p:sp>
        <p:nvSpPr>
          <p:cNvPr id="16" name="Text Box 5"/>
          <p:cNvSpPr txBox="1">
            <a:spLocks noChangeArrowheads="1"/>
          </p:cNvSpPr>
          <p:nvPr/>
        </p:nvSpPr>
        <p:spPr bwMode="auto">
          <a:xfrm>
            <a:off x="2570783" y="5535771"/>
            <a:ext cx="2808312"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spcBef>
                <a:spcPct val="50000"/>
              </a:spcBef>
              <a:buClrTx/>
              <a:buSzTx/>
              <a:buNone/>
            </a:pPr>
            <a:r>
              <a:rPr kumimoji="0" lang="en-US" altLang="zh-CN" sz="1800" dirty="0">
                <a:solidFill>
                  <a:schemeClr val="accent1"/>
                </a:solidFill>
                <a:latin typeface="微软雅黑" panose="020B0503020204020204" pitchFamily="34" charset="-122"/>
                <a:ea typeface="微软雅黑" panose="020B0503020204020204" pitchFamily="34" charset="-122"/>
              </a:rPr>
              <a:t>USB</a:t>
            </a:r>
            <a:r>
              <a:rPr kumimoji="0" lang="zh-CN" altLang="en-US" sz="1800" dirty="0">
                <a:solidFill>
                  <a:schemeClr val="accent1"/>
                </a:solidFill>
                <a:latin typeface="微软雅黑" panose="020B0503020204020204" pitchFamily="34" charset="-122"/>
                <a:ea typeface="微软雅黑" panose="020B0503020204020204" pitchFamily="34" charset="-122"/>
              </a:rPr>
              <a:t>鼠标电路的原理图</a:t>
            </a:r>
          </a:p>
        </p:txBody>
      </p:sp>
      <p:sp>
        <p:nvSpPr>
          <p:cNvPr id="17" name="Text Box 5"/>
          <p:cNvSpPr txBox="1">
            <a:spLocks noChangeArrowheads="1"/>
          </p:cNvSpPr>
          <p:nvPr/>
        </p:nvSpPr>
        <p:spPr bwMode="auto">
          <a:xfrm>
            <a:off x="7539335" y="5535770"/>
            <a:ext cx="2808312"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spcBef>
                <a:spcPct val="50000"/>
              </a:spcBef>
              <a:buClrTx/>
              <a:buSzTx/>
              <a:buNone/>
            </a:pPr>
            <a:r>
              <a:rPr kumimoji="0" lang="en-US" altLang="zh-CN" sz="1800" dirty="0">
                <a:solidFill>
                  <a:schemeClr val="accent1"/>
                </a:solidFill>
                <a:latin typeface="微软雅黑" panose="020B0503020204020204" pitchFamily="34" charset="-122"/>
                <a:ea typeface="微软雅黑" panose="020B0503020204020204" pitchFamily="34" charset="-122"/>
              </a:rPr>
              <a:t>USB</a:t>
            </a:r>
            <a:r>
              <a:rPr kumimoji="0" lang="zh-CN" altLang="en-US" sz="1800" dirty="0">
                <a:solidFill>
                  <a:schemeClr val="accent1"/>
                </a:solidFill>
                <a:latin typeface="微软雅黑" panose="020B0503020204020204" pitchFamily="34" charset="-122"/>
                <a:ea typeface="微软雅黑" panose="020B0503020204020204" pitchFamily="34" charset="-122"/>
              </a:rPr>
              <a:t>鼠标电路</a:t>
            </a:r>
            <a:r>
              <a:rPr kumimoji="0" lang="zh-CN" altLang="en-US" sz="1800" dirty="0" smtClean="0">
                <a:solidFill>
                  <a:schemeClr val="accent1"/>
                </a:solidFill>
                <a:latin typeface="微软雅黑" panose="020B0503020204020204" pitchFamily="34" charset="-122"/>
                <a:ea typeface="微软雅黑" panose="020B0503020204020204" pitchFamily="34" charset="-122"/>
              </a:rPr>
              <a:t>的</a:t>
            </a:r>
            <a:r>
              <a:rPr kumimoji="0" lang="en-US" altLang="zh-CN" sz="1800" dirty="0" smtClean="0">
                <a:solidFill>
                  <a:schemeClr val="accent1"/>
                </a:solidFill>
                <a:latin typeface="微软雅黑" panose="020B0503020204020204" pitchFamily="34" charset="-122"/>
                <a:ea typeface="微软雅黑" panose="020B0503020204020204" pitchFamily="34" charset="-122"/>
              </a:rPr>
              <a:t>PCB</a:t>
            </a:r>
            <a:r>
              <a:rPr kumimoji="0" lang="zh-CN" altLang="en-US" sz="1800" dirty="0" smtClean="0">
                <a:solidFill>
                  <a:schemeClr val="accent1"/>
                </a:solidFill>
                <a:latin typeface="微软雅黑" panose="020B0503020204020204" pitchFamily="34" charset="-122"/>
                <a:ea typeface="微软雅黑" panose="020B0503020204020204" pitchFamily="34" charset="-122"/>
              </a:rPr>
              <a:t>图</a:t>
            </a:r>
            <a:endParaRPr kumimoji="0" lang="zh-CN" altLang="en-US" sz="1800" dirty="0">
              <a:solidFill>
                <a:schemeClr val="accent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3"/>
          <a:stretch>
            <a:fillRect/>
          </a:stretch>
        </p:blipFill>
        <p:spPr>
          <a:xfrm>
            <a:off x="1655633" y="2865927"/>
            <a:ext cx="4853942" cy="24223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图片 11"/>
          <p:cNvPicPr>
            <a:picLocks noChangeAspect="1"/>
          </p:cNvPicPr>
          <p:nvPr/>
        </p:nvPicPr>
        <p:blipFill>
          <a:blip r:embed="rId4"/>
          <a:stretch>
            <a:fillRect/>
          </a:stretch>
        </p:blipFill>
        <p:spPr>
          <a:xfrm>
            <a:off x="7293241" y="2763497"/>
            <a:ext cx="2811740" cy="28215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9996806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1000"/>
                                        <p:tgtEl>
                                          <p:spTgt spid="7">
                                            <p:txEl>
                                              <p:pRg st="0" end="0"/>
                                            </p:txEl>
                                          </p:spTgt>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4731023" y="549475"/>
            <a:ext cx="150605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任务</a:t>
            </a:r>
            <a:r>
              <a:rPr lang="en-US" altLang="zh-CN"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2-1</a:t>
            </a:r>
            <a:endPar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8" name="组合 67"/>
          <p:cNvGrpSpPr/>
          <p:nvPr/>
        </p:nvGrpSpPr>
        <p:grpSpPr>
          <a:xfrm>
            <a:off x="6581782" y="549474"/>
            <a:ext cx="4269921" cy="511504"/>
            <a:chOff x="6339096" y="1573726"/>
            <a:chExt cx="3744417"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339096" y="1614014"/>
              <a:ext cx="3604840"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原理图</a:t>
              </a: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元器件库的创建</a:t>
              </a:r>
            </a:p>
          </p:txBody>
        </p:sp>
      </p:grpSp>
      <p:sp>
        <p:nvSpPr>
          <p:cNvPr id="71" name="圆角矩形 70"/>
          <p:cNvSpPr/>
          <p:nvPr/>
        </p:nvSpPr>
        <p:spPr>
          <a:xfrm>
            <a:off x="4731024" y="1197547"/>
            <a:ext cx="150605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任务</a:t>
            </a:r>
            <a:r>
              <a:rPr lang="en-US" altLang="zh-CN"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2-2 </a:t>
            </a:r>
            <a:endPar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12" name="圆角矩形 11"/>
          <p:cNvSpPr/>
          <p:nvPr/>
        </p:nvSpPr>
        <p:spPr>
          <a:xfrm>
            <a:off x="4731024" y="1845618"/>
            <a:ext cx="150605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任务</a:t>
            </a:r>
            <a:r>
              <a:rPr lang="en-US" altLang="zh-CN"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2-3</a:t>
            </a:r>
            <a:endParaRPr lang="zh-CN" altLang="en-US" dirty="0">
              <a:latin typeface="+mj-lt"/>
              <a:ea typeface="Arial Unicode MS" panose="020B0604020202020204" pitchFamily="34" charset="-122"/>
              <a:cs typeface="Arial Unicode MS" panose="020B0604020202020204" pitchFamily="34" charset="-122"/>
            </a:endParaRPr>
          </a:p>
        </p:txBody>
      </p:sp>
      <p:grpSp>
        <p:nvGrpSpPr>
          <p:cNvPr id="13" name="组合 12"/>
          <p:cNvGrpSpPr/>
          <p:nvPr/>
        </p:nvGrpSpPr>
        <p:grpSpPr>
          <a:xfrm>
            <a:off x="6581785" y="1845618"/>
            <a:ext cx="4269920" cy="564505"/>
            <a:chOff x="6339096" y="1573726"/>
            <a:chExt cx="3790435" cy="511504"/>
          </a:xfrm>
        </p:grpSpPr>
        <p:sp>
          <p:nvSpPr>
            <p:cNvPr id="14" name="圆角矩形 13"/>
            <p:cNvSpPr/>
            <p:nvPr/>
          </p:nvSpPr>
          <p:spPr>
            <a:xfrm>
              <a:off x="6339097" y="1573726"/>
              <a:ext cx="3790434"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5" name="矩形 14"/>
            <p:cNvSpPr/>
            <p:nvPr/>
          </p:nvSpPr>
          <p:spPr>
            <a:xfrm>
              <a:off x="6339096" y="1614014"/>
              <a:ext cx="3790433" cy="390468"/>
            </a:xfrm>
            <a:prstGeom prst="rect">
              <a:avLst/>
            </a:prstGeom>
          </p:spPr>
          <p:txBody>
            <a:bodyPr wrap="square" lIns="121960" tIns="60980" rIns="121960" bIns="60980">
              <a:spAutoFit/>
            </a:bodyPr>
            <a:lstStyle/>
            <a:p>
              <a:pPr>
                <a:defRPr/>
              </a:pPr>
              <a:r>
                <a:rPr lang="en-US"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PCB</a:t>
              </a: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元器件封装的创建</a:t>
              </a:r>
            </a:p>
          </p:txBody>
        </p:sp>
      </p:grpSp>
      <p:sp>
        <p:nvSpPr>
          <p:cNvPr id="16" name="圆角矩形 15"/>
          <p:cNvSpPr/>
          <p:nvPr/>
        </p:nvSpPr>
        <p:spPr>
          <a:xfrm>
            <a:off x="4731024" y="2565699"/>
            <a:ext cx="150605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任务</a:t>
            </a:r>
            <a:r>
              <a:rPr lang="en-US" altLang="zh-CN"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2-4</a:t>
            </a:r>
            <a:endParaRPr lang="zh-CN" altLang="en-US" dirty="0">
              <a:latin typeface="+mj-lt"/>
              <a:ea typeface="Arial Unicode MS" panose="020B0604020202020204" pitchFamily="34" charset="-122"/>
              <a:cs typeface="Arial Unicode MS" panose="020B0604020202020204" pitchFamily="34" charset="-122"/>
            </a:endParaRPr>
          </a:p>
        </p:txBody>
      </p:sp>
      <p:grpSp>
        <p:nvGrpSpPr>
          <p:cNvPr id="17" name="组合 16"/>
          <p:cNvGrpSpPr/>
          <p:nvPr/>
        </p:nvGrpSpPr>
        <p:grpSpPr>
          <a:xfrm>
            <a:off x="6581784" y="2565698"/>
            <a:ext cx="4269920" cy="511504"/>
            <a:chOff x="6315198" y="2410178"/>
            <a:chExt cx="3744417" cy="511504"/>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315198" y="2462201"/>
              <a:ext cx="3671008"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元器件集成库的创建</a:t>
              </a:r>
            </a:p>
          </p:txBody>
        </p:sp>
      </p:grpSp>
      <p:sp>
        <p:nvSpPr>
          <p:cNvPr id="20" name="圆角矩形 19"/>
          <p:cNvSpPr/>
          <p:nvPr/>
        </p:nvSpPr>
        <p:spPr>
          <a:xfrm>
            <a:off x="4731024" y="3285779"/>
            <a:ext cx="150605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任务</a:t>
            </a:r>
            <a:r>
              <a:rPr lang="en-US" altLang="zh-CN"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2-5</a:t>
            </a:r>
            <a:endParaRPr lang="zh-CN" altLang="en-US" dirty="0">
              <a:latin typeface="+mj-lt"/>
              <a:ea typeface="Arial Unicode MS" panose="020B0604020202020204" pitchFamily="34" charset="-122"/>
              <a:cs typeface="Arial Unicode MS" panose="020B0604020202020204" pitchFamily="34" charset="-122"/>
            </a:endParaRPr>
          </a:p>
        </p:txBody>
      </p:sp>
      <p:grpSp>
        <p:nvGrpSpPr>
          <p:cNvPr id="21" name="组合 20"/>
          <p:cNvGrpSpPr/>
          <p:nvPr/>
        </p:nvGrpSpPr>
        <p:grpSpPr>
          <a:xfrm>
            <a:off x="6581784" y="3285778"/>
            <a:ext cx="4269920" cy="511504"/>
            <a:chOff x="6339096" y="1573726"/>
            <a:chExt cx="3744417" cy="511504"/>
          </a:xfrm>
        </p:grpSpPr>
        <p:sp>
          <p:nvSpPr>
            <p:cNvPr id="22" name="圆角矩形 21"/>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339096" y="1614014"/>
              <a:ext cx="3604840"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原理图绘制的环境参数及设置方法</a:t>
              </a:r>
            </a:p>
          </p:txBody>
        </p:sp>
      </p:grpSp>
      <p:grpSp>
        <p:nvGrpSpPr>
          <p:cNvPr id="28" name="组合 27"/>
          <p:cNvGrpSpPr/>
          <p:nvPr/>
        </p:nvGrpSpPr>
        <p:grpSpPr>
          <a:xfrm>
            <a:off x="6581784" y="1197546"/>
            <a:ext cx="4269919" cy="511504"/>
            <a:chOff x="6339097" y="1573726"/>
            <a:chExt cx="3744416" cy="511504"/>
          </a:xfrm>
        </p:grpSpPr>
        <p:sp>
          <p:nvSpPr>
            <p:cNvPr id="29" name="圆角矩形 2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339097" y="1614014"/>
              <a:ext cx="3744416"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多部件元件的创建</a:t>
              </a:r>
            </a:p>
          </p:txBody>
        </p:sp>
      </p:grpSp>
      <p:sp>
        <p:nvSpPr>
          <p:cNvPr id="24" name="圆角矩形 23"/>
          <p:cNvSpPr/>
          <p:nvPr/>
        </p:nvSpPr>
        <p:spPr>
          <a:xfrm>
            <a:off x="4731027" y="3933851"/>
            <a:ext cx="150605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任务</a:t>
            </a:r>
            <a:r>
              <a:rPr lang="en-US" altLang="zh-CN"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2-6</a:t>
            </a:r>
            <a:endParaRPr lang="zh-CN" altLang="en-US" dirty="0">
              <a:latin typeface="+mj-lt"/>
              <a:ea typeface="Arial Unicode MS" panose="020B0604020202020204" pitchFamily="34" charset="-122"/>
              <a:cs typeface="Arial Unicode MS" panose="020B0604020202020204" pitchFamily="34" charset="-122"/>
            </a:endParaRPr>
          </a:p>
        </p:txBody>
      </p:sp>
      <p:grpSp>
        <p:nvGrpSpPr>
          <p:cNvPr id="25" name="组合 24"/>
          <p:cNvGrpSpPr/>
          <p:nvPr/>
        </p:nvGrpSpPr>
        <p:grpSpPr>
          <a:xfrm>
            <a:off x="6581786" y="3933850"/>
            <a:ext cx="4269917" cy="511504"/>
            <a:chOff x="6339096" y="1573726"/>
            <a:chExt cx="3744417" cy="511504"/>
          </a:xfrm>
        </p:grpSpPr>
        <p:sp>
          <p:nvSpPr>
            <p:cNvPr id="26" name="圆角矩形 25"/>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339096" y="1614014"/>
              <a:ext cx="3604840" cy="430928"/>
            </a:xfrm>
            <a:prstGeom prst="rect">
              <a:avLst/>
            </a:prstGeom>
          </p:spPr>
          <p:txBody>
            <a:bodyPr wrap="square" lIns="121960" tIns="60980" rIns="121960" bIns="60980">
              <a:spAutoFit/>
            </a:bodyPr>
            <a:lstStyle/>
            <a:p>
              <a:pPr>
                <a:defRPr/>
              </a:pPr>
              <a:r>
                <a:rPr lang="en-US"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USB</a:t>
              </a: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鼠标电路原理图的绘制</a:t>
              </a:r>
            </a:p>
          </p:txBody>
        </p:sp>
      </p:grpSp>
      <p:sp>
        <p:nvSpPr>
          <p:cNvPr id="31" name="圆角矩形 30"/>
          <p:cNvSpPr/>
          <p:nvPr/>
        </p:nvSpPr>
        <p:spPr>
          <a:xfrm>
            <a:off x="4731023" y="4653931"/>
            <a:ext cx="150605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任务</a:t>
            </a:r>
            <a:r>
              <a:rPr lang="en-US" altLang="zh-CN"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2-7</a:t>
            </a:r>
            <a:endParaRPr lang="zh-CN" altLang="en-US" dirty="0">
              <a:latin typeface="+mj-lt"/>
              <a:ea typeface="Arial Unicode MS" panose="020B0604020202020204" pitchFamily="34" charset="-122"/>
              <a:cs typeface="Arial Unicode MS" panose="020B0604020202020204" pitchFamily="34" charset="-122"/>
            </a:endParaRPr>
          </a:p>
        </p:txBody>
      </p:sp>
      <p:grpSp>
        <p:nvGrpSpPr>
          <p:cNvPr id="32" name="组合 31"/>
          <p:cNvGrpSpPr/>
          <p:nvPr/>
        </p:nvGrpSpPr>
        <p:grpSpPr>
          <a:xfrm>
            <a:off x="6581782" y="4653930"/>
            <a:ext cx="4269921" cy="511504"/>
            <a:chOff x="6339096" y="1573726"/>
            <a:chExt cx="3744417" cy="511504"/>
          </a:xfrm>
        </p:grpSpPr>
        <p:sp>
          <p:nvSpPr>
            <p:cNvPr id="33" name="圆角矩形 32"/>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4" name="矩形 33"/>
            <p:cNvSpPr/>
            <p:nvPr/>
          </p:nvSpPr>
          <p:spPr>
            <a:xfrm>
              <a:off x="6339096" y="1614014"/>
              <a:ext cx="3604840" cy="430928"/>
            </a:xfrm>
            <a:prstGeom prst="rect">
              <a:avLst/>
            </a:prstGeom>
          </p:spPr>
          <p:txBody>
            <a:bodyPr wrap="square" lIns="121960" tIns="60980" rIns="121960" bIns="60980">
              <a:spAutoFit/>
            </a:bodyPr>
            <a:lstStyle/>
            <a:p>
              <a:pPr>
                <a:defRPr/>
              </a:pPr>
              <a:r>
                <a:rPr lang="en-US"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PCB</a:t>
              </a: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板的编辑环境及参数设置</a:t>
              </a:r>
            </a:p>
          </p:txBody>
        </p:sp>
      </p:grpSp>
      <p:sp>
        <p:nvSpPr>
          <p:cNvPr id="35" name="圆角矩形 34"/>
          <p:cNvSpPr/>
          <p:nvPr/>
        </p:nvSpPr>
        <p:spPr>
          <a:xfrm>
            <a:off x="4731023" y="5374011"/>
            <a:ext cx="150605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任务</a:t>
            </a:r>
            <a:r>
              <a:rPr lang="en-US" altLang="zh-CN"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2-8</a:t>
            </a:r>
            <a:endParaRPr lang="zh-CN" altLang="en-US" dirty="0">
              <a:latin typeface="+mj-lt"/>
              <a:ea typeface="Arial Unicode MS" panose="020B0604020202020204" pitchFamily="34" charset="-122"/>
              <a:cs typeface="Arial Unicode MS" panose="020B0604020202020204" pitchFamily="34" charset="-122"/>
            </a:endParaRPr>
          </a:p>
        </p:txBody>
      </p:sp>
      <p:grpSp>
        <p:nvGrpSpPr>
          <p:cNvPr id="36" name="组合 35"/>
          <p:cNvGrpSpPr/>
          <p:nvPr/>
        </p:nvGrpSpPr>
        <p:grpSpPr>
          <a:xfrm>
            <a:off x="6581782" y="5374010"/>
            <a:ext cx="4269921" cy="511504"/>
            <a:chOff x="6339096" y="1573726"/>
            <a:chExt cx="3744417" cy="511504"/>
          </a:xfrm>
        </p:grpSpPr>
        <p:sp>
          <p:nvSpPr>
            <p:cNvPr id="37" name="圆角矩形 36"/>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8" name="矩形 37"/>
            <p:cNvSpPr/>
            <p:nvPr/>
          </p:nvSpPr>
          <p:spPr>
            <a:xfrm>
              <a:off x="6339096" y="1614014"/>
              <a:ext cx="3604840" cy="430928"/>
            </a:xfrm>
            <a:prstGeom prst="rect">
              <a:avLst/>
            </a:prstGeom>
          </p:spPr>
          <p:txBody>
            <a:bodyPr wrap="square" lIns="121960" tIns="60980" rIns="121960" bIns="60980">
              <a:spAutoFit/>
            </a:bodyPr>
            <a:lstStyle/>
            <a:p>
              <a:pPr>
                <a:defRPr/>
              </a:pPr>
              <a:r>
                <a:rPr lang="en-US"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USB</a:t>
              </a: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鼠标电路的</a:t>
              </a:r>
              <a:r>
                <a:rPr lang="en-US"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PCB</a:t>
              </a: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设计</a:t>
              </a:r>
            </a:p>
          </p:txBody>
        </p:sp>
      </p:grpSp>
      <p:sp>
        <p:nvSpPr>
          <p:cNvPr id="39" name="圆角矩形 38"/>
          <p:cNvSpPr/>
          <p:nvPr/>
        </p:nvSpPr>
        <p:spPr>
          <a:xfrm>
            <a:off x="4731023" y="6014634"/>
            <a:ext cx="150605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任务</a:t>
            </a:r>
            <a:r>
              <a:rPr lang="en-US" altLang="zh-CN"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2-9</a:t>
            </a:r>
            <a:endParaRPr lang="zh-CN" altLang="en-US" dirty="0">
              <a:latin typeface="+mj-lt"/>
              <a:ea typeface="Arial Unicode MS" panose="020B0604020202020204" pitchFamily="34" charset="-122"/>
              <a:cs typeface="Arial Unicode MS" panose="020B0604020202020204" pitchFamily="34" charset="-122"/>
            </a:endParaRPr>
          </a:p>
        </p:txBody>
      </p:sp>
      <p:grpSp>
        <p:nvGrpSpPr>
          <p:cNvPr id="40" name="组合 39"/>
          <p:cNvGrpSpPr/>
          <p:nvPr/>
        </p:nvGrpSpPr>
        <p:grpSpPr>
          <a:xfrm>
            <a:off x="6581782" y="6014633"/>
            <a:ext cx="4269921" cy="511504"/>
            <a:chOff x="6339096" y="1573726"/>
            <a:chExt cx="3744417" cy="511504"/>
          </a:xfrm>
        </p:grpSpPr>
        <p:sp>
          <p:nvSpPr>
            <p:cNvPr id="41" name="圆角矩形 40"/>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2" name="矩形 41"/>
            <p:cNvSpPr/>
            <p:nvPr/>
          </p:nvSpPr>
          <p:spPr>
            <a:xfrm>
              <a:off x="6339096" y="1614014"/>
              <a:ext cx="3604840"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交互式</a:t>
              </a: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布线和</a:t>
              </a:r>
              <a:r>
                <a:rPr lang="en-US"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PCB</a:t>
              </a: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板设计技巧</a:t>
              </a:r>
            </a:p>
          </p:txBody>
        </p:sp>
      </p:grpSp>
    </p:spTree>
    <p:extLst>
      <p:ext uri="{BB962C8B-B14F-4D97-AF65-F5344CB8AC3E}">
        <p14:creationId xmlns:p14="http://schemas.microsoft.com/office/powerpoint/2010/main" val="3416505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5 0.0412 L 4.5341E-6 -3.95047E-6 " pathEditMode="relative" rAng="0" ptsTypes="AA">
                                      <p:cBhvr>
                                        <p:cTn id="21" dur="700" fill="hold"/>
                                        <p:tgtEl>
                                          <p:spTgt spid="67"/>
                                        </p:tgtEl>
                                        <p:attrNameLst>
                                          <p:attrName>ppt_x</p:attrName>
                                          <p:attrName>ppt_y</p:attrName>
                                        </p:attrNameLst>
                                      </p:cBhvr>
                                      <p:rCtr x="1861"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5 0.04119 L 4.5341E-6 3.46216E-6 " pathEditMode="relative" rAng="0" ptsTypes="AA">
                                      <p:cBhvr>
                                        <p:cTn id="29" dur="700" fill="hold"/>
                                        <p:tgtEl>
                                          <p:spTgt spid="71"/>
                                        </p:tgtEl>
                                        <p:attrNameLst>
                                          <p:attrName>ppt_x</p:attrName>
                                          <p:attrName>ppt_y</p:attrName>
                                        </p:attrNameLst>
                                      </p:cBhvr>
                                      <p:rCtr x="1861" y="-2060"/>
                                    </p:animMotion>
                                  </p:childTnLst>
                                </p:cTn>
                              </p:par>
                              <p:par>
                                <p:cTn id="30" presetID="22" presetClass="entr" presetSubtype="8"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par>
                          <p:cTn id="33" fill="hold">
                            <p:stCondLst>
                              <p:cond delay="29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childTnLst>
                                </p:cTn>
                              </p:par>
                              <p:par>
                                <p:cTn id="37" presetID="56" presetClass="path" presetSubtype="0" accel="50000" decel="50000" fill="hold" grpId="1" nodeType="withEffect">
                                  <p:stCondLst>
                                    <p:cond delay="0"/>
                                  </p:stCondLst>
                                  <p:childTnLst>
                                    <p:animMotion origin="layout" path="M -0.03735 0.04119 L 4.5341E-6 -5.53113E-7 " pathEditMode="relative" rAng="0" ptsTypes="AA">
                                      <p:cBhvr>
                                        <p:cTn id="38" dur="700" fill="hold"/>
                                        <p:tgtEl>
                                          <p:spTgt spid="12"/>
                                        </p:tgtEl>
                                        <p:attrNameLst>
                                          <p:attrName>ppt_x</p:attrName>
                                          <p:attrName>ppt_y</p:attrName>
                                        </p:attrNameLst>
                                      </p:cBhvr>
                                      <p:rCtr x="1861" y="-2060"/>
                                    </p:animMotion>
                                  </p:childTnLst>
                                </p:cTn>
                              </p:par>
                              <p:par>
                                <p:cTn id="39" presetID="22" presetClass="entr" presetSubtype="8" fill="hold" nodeType="withEffect">
                                  <p:stCondLst>
                                    <p:cond delay="2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childTnLst>
                                </p:cTn>
                              </p:par>
                              <p:par>
                                <p:cTn id="45" presetID="56" presetClass="path" presetSubtype="0" accel="50000" decel="50000" fill="hold" grpId="1" nodeType="withEffect">
                                  <p:stCondLst>
                                    <p:cond delay="250"/>
                                  </p:stCondLst>
                                  <p:childTnLst>
                                    <p:animMotion origin="layout" path="M -0.03735 0.04119 L 4.5341E-6 2.60356E-6 " pathEditMode="relative" rAng="0" ptsTypes="AA">
                                      <p:cBhvr>
                                        <p:cTn id="46" dur="700" fill="hold"/>
                                        <p:tgtEl>
                                          <p:spTgt spid="16"/>
                                        </p:tgtEl>
                                        <p:attrNameLst>
                                          <p:attrName>ppt_x</p:attrName>
                                          <p:attrName>ppt_y</p:attrName>
                                        </p:attrNameLst>
                                      </p:cBhvr>
                                      <p:rCtr x="1861" y="-2060"/>
                                    </p:animMotion>
                                  </p:childTnLst>
                                </p:cTn>
                              </p:par>
                              <p:par>
                                <p:cTn id="47" presetID="22" presetClass="entr" presetSubtype="8" fill="hold" nodeType="withEffect">
                                  <p:stCondLst>
                                    <p:cond delay="50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415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childTnLst>
                                </p:cTn>
                              </p:par>
                              <p:par>
                                <p:cTn id="54" presetID="56" presetClass="path" presetSubtype="0" accel="50000" decel="50000" fill="hold" grpId="1" nodeType="withEffect">
                                  <p:stCondLst>
                                    <p:cond delay="0"/>
                                  </p:stCondLst>
                                  <p:childTnLst>
                                    <p:animMotion origin="layout" path="M -0.03735 0.04119 L 4.5341E-6 4.33233E-6 " pathEditMode="relative" rAng="0" ptsTypes="AA">
                                      <p:cBhvr>
                                        <p:cTn id="55" dur="700" fill="hold"/>
                                        <p:tgtEl>
                                          <p:spTgt spid="20"/>
                                        </p:tgtEl>
                                        <p:attrNameLst>
                                          <p:attrName>ppt_x</p:attrName>
                                          <p:attrName>ppt_y</p:attrName>
                                        </p:attrNameLst>
                                      </p:cBhvr>
                                      <p:rCtr x="1861" y="-2060"/>
                                    </p:animMotion>
                                  </p:childTnLst>
                                </p:cTn>
                              </p:par>
                              <p:par>
                                <p:cTn id="56" presetID="22" presetClass="entr" presetSubtype="8" fill="hold" nodeType="withEffect">
                                  <p:stCondLst>
                                    <p:cond delay="25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childTnLst>
                          </p:cTn>
                        </p:par>
                        <p:par>
                          <p:cTn id="59" fill="hold">
                            <p:stCondLst>
                              <p:cond delay="5150"/>
                            </p:stCondLst>
                            <p:childTnLst>
                              <p:par>
                                <p:cTn id="60" presetID="10"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childTnLst>
                                </p:cTn>
                              </p:par>
                              <p:par>
                                <p:cTn id="63" presetID="56" presetClass="path" presetSubtype="0" accel="50000" decel="50000" fill="hold" grpId="1" nodeType="withEffect">
                                  <p:stCondLst>
                                    <p:cond delay="0"/>
                                  </p:stCondLst>
                                  <p:childTnLst>
                                    <p:animMotion origin="layout" path="M -0.03735 0.04119 L 4.5341E-6 1.74497E-6 " pathEditMode="relative" rAng="0" ptsTypes="AA">
                                      <p:cBhvr>
                                        <p:cTn id="64" dur="700" fill="hold"/>
                                        <p:tgtEl>
                                          <p:spTgt spid="24"/>
                                        </p:tgtEl>
                                        <p:attrNameLst>
                                          <p:attrName>ppt_x</p:attrName>
                                          <p:attrName>ppt_y</p:attrName>
                                        </p:attrNameLst>
                                      </p:cBhvr>
                                      <p:rCtr x="1861" y="-2060"/>
                                    </p:animMotion>
                                  </p:childTnLst>
                                </p:cTn>
                              </p:par>
                              <p:par>
                                <p:cTn id="65" presetID="22" presetClass="entr" presetSubtype="8" fill="hold" nodeType="withEffect">
                                  <p:stCondLst>
                                    <p:cond delay="25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par>
                          <p:cTn id="68" fill="hold">
                            <p:stCondLst>
                              <p:cond delay="6150"/>
                            </p:stCondLst>
                            <p:childTnLst>
                              <p:par>
                                <p:cTn id="69" presetID="10" presetClass="entr" presetSubtype="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1000"/>
                                        <p:tgtEl>
                                          <p:spTgt spid="31"/>
                                        </p:tgtEl>
                                      </p:cBhvr>
                                    </p:animEffect>
                                  </p:childTnLst>
                                </p:cTn>
                              </p:par>
                              <p:par>
                                <p:cTn id="72" presetID="56" presetClass="path" presetSubtype="0" accel="50000" decel="50000" fill="hold" grpId="1" nodeType="withEffect">
                                  <p:stCondLst>
                                    <p:cond delay="0"/>
                                  </p:stCondLst>
                                  <p:childTnLst>
                                    <p:animMotion origin="layout" path="M -0.03735 0.04119 L 4.5341E-6 3.47373E-6 " pathEditMode="relative" rAng="0" ptsTypes="AA">
                                      <p:cBhvr>
                                        <p:cTn id="73" dur="700" fill="hold"/>
                                        <p:tgtEl>
                                          <p:spTgt spid="31"/>
                                        </p:tgtEl>
                                        <p:attrNameLst>
                                          <p:attrName>ppt_x</p:attrName>
                                          <p:attrName>ppt_y</p:attrName>
                                        </p:attrNameLst>
                                      </p:cBhvr>
                                      <p:rCtr x="1861" y="-2060"/>
                                    </p:animMotion>
                                  </p:childTnLst>
                                </p:cTn>
                              </p:par>
                              <p:par>
                                <p:cTn id="74" presetID="22" presetClass="entr" presetSubtype="8" fill="hold" nodeType="withEffect">
                                  <p:stCondLst>
                                    <p:cond delay="250"/>
                                  </p:stCondLst>
                                  <p:childTnLst>
                                    <p:set>
                                      <p:cBhvr>
                                        <p:cTn id="75" dur="1" fill="hold">
                                          <p:stCondLst>
                                            <p:cond delay="0"/>
                                          </p:stCondLst>
                                        </p:cTn>
                                        <p:tgtEl>
                                          <p:spTgt spid="32"/>
                                        </p:tgtEl>
                                        <p:attrNameLst>
                                          <p:attrName>style.visibility</p:attrName>
                                        </p:attrNameLst>
                                      </p:cBhvr>
                                      <p:to>
                                        <p:strVal val="visible"/>
                                      </p:to>
                                    </p:set>
                                    <p:animEffect transition="in" filter="wipe(left)">
                                      <p:cBhvr>
                                        <p:cTn id="76" dur="500"/>
                                        <p:tgtEl>
                                          <p:spTgt spid="32"/>
                                        </p:tgtEl>
                                      </p:cBhvr>
                                    </p:animEffect>
                                  </p:childTnLst>
                                </p:cTn>
                              </p:par>
                            </p:childTnLst>
                          </p:cTn>
                        </p:par>
                        <p:par>
                          <p:cTn id="77" fill="hold">
                            <p:stCondLst>
                              <p:cond delay="7150"/>
                            </p:stCondLst>
                            <p:childTnLst>
                              <p:par>
                                <p:cTn id="78" presetID="10" presetClass="entr" presetSubtype="0"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1000"/>
                                        <p:tgtEl>
                                          <p:spTgt spid="35"/>
                                        </p:tgtEl>
                                      </p:cBhvr>
                                    </p:animEffect>
                                  </p:childTnLst>
                                </p:cTn>
                              </p:par>
                              <p:par>
                                <p:cTn id="81" presetID="56" presetClass="path" presetSubtype="0" accel="50000" decel="50000" fill="hold" grpId="1" nodeType="withEffect">
                                  <p:stCondLst>
                                    <p:cond delay="0"/>
                                  </p:stCondLst>
                                  <p:childTnLst>
                                    <p:animMotion origin="layout" path="M -0.03735 0.0412 L 4.5341E-6 -3.36959E-6 " pathEditMode="relative" rAng="0" ptsTypes="AA">
                                      <p:cBhvr>
                                        <p:cTn id="82" dur="700" fill="hold"/>
                                        <p:tgtEl>
                                          <p:spTgt spid="35"/>
                                        </p:tgtEl>
                                        <p:attrNameLst>
                                          <p:attrName>ppt_x</p:attrName>
                                          <p:attrName>ppt_y</p:attrName>
                                        </p:attrNameLst>
                                      </p:cBhvr>
                                      <p:rCtr x="1861" y="-2060"/>
                                    </p:animMotion>
                                  </p:childTnLst>
                                </p:cTn>
                              </p:par>
                              <p:par>
                                <p:cTn id="83" presetID="22" presetClass="entr" presetSubtype="8" fill="hold" nodeType="withEffect">
                                  <p:stCondLst>
                                    <p:cond delay="25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8150"/>
                            </p:stCondLst>
                            <p:childTnLst>
                              <p:par>
                                <p:cTn id="87" presetID="10" presetClass="entr" presetSubtype="0" fill="hold" grpId="0" nodeType="after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1000"/>
                                        <p:tgtEl>
                                          <p:spTgt spid="39"/>
                                        </p:tgtEl>
                                      </p:cBhvr>
                                    </p:animEffect>
                                  </p:childTnLst>
                                </p:cTn>
                              </p:par>
                              <p:par>
                                <p:cTn id="90" presetID="56" presetClass="path" presetSubtype="0" accel="50000" decel="50000" fill="hold" grpId="1" nodeType="withEffect">
                                  <p:stCondLst>
                                    <p:cond delay="0"/>
                                  </p:stCondLst>
                                  <p:childTnLst>
                                    <p:animMotion origin="layout" path="M -0.03735 0.04119 L 4.5341E-6 -2.45314E-7 " pathEditMode="relative" rAng="0" ptsTypes="AA">
                                      <p:cBhvr>
                                        <p:cTn id="91" dur="700" fill="hold"/>
                                        <p:tgtEl>
                                          <p:spTgt spid="39"/>
                                        </p:tgtEl>
                                        <p:attrNameLst>
                                          <p:attrName>ppt_x</p:attrName>
                                          <p:attrName>ppt_y</p:attrName>
                                        </p:attrNameLst>
                                      </p:cBhvr>
                                      <p:rCtr x="1861" y="-2060"/>
                                    </p:animMotion>
                                  </p:childTnLst>
                                </p:cTn>
                              </p:par>
                              <p:par>
                                <p:cTn id="92" presetID="22" presetClass="entr" presetSubtype="8" fill="hold" nodeType="withEffect">
                                  <p:stCondLst>
                                    <p:cond delay="250"/>
                                  </p:stCondLst>
                                  <p:childTnLst>
                                    <p:set>
                                      <p:cBhvr>
                                        <p:cTn id="93" dur="1" fill="hold">
                                          <p:stCondLst>
                                            <p:cond delay="0"/>
                                          </p:stCondLst>
                                        </p:cTn>
                                        <p:tgtEl>
                                          <p:spTgt spid="40"/>
                                        </p:tgtEl>
                                        <p:attrNameLst>
                                          <p:attrName>style.visibility</p:attrName>
                                        </p:attrNameLst>
                                      </p:cBhvr>
                                      <p:to>
                                        <p:strVal val="visible"/>
                                      </p:to>
                                    </p:set>
                                    <p:animEffect transition="in" filter="wipe(left)">
                                      <p:cBhvr>
                                        <p:cTn id="9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71" grpId="0" animBg="1"/>
      <p:bldP spid="71" grpId="1" animBg="1"/>
      <p:bldP spid="87" grpId="0"/>
      <p:bldP spid="12" grpId="0" animBg="1"/>
      <p:bldP spid="12" grpId="1" animBg="1"/>
      <p:bldP spid="16" grpId="0" animBg="1"/>
      <p:bldP spid="16" grpId="1" animBg="1"/>
      <p:bldP spid="20" grpId="0" animBg="1"/>
      <p:bldP spid="20" grpId="1" animBg="1"/>
      <p:bldP spid="24" grpId="0" animBg="1"/>
      <p:bldP spid="24" grpId="1" animBg="1"/>
      <p:bldP spid="31" grpId="0" animBg="1"/>
      <p:bldP spid="31" grpId="1" animBg="1"/>
      <p:bldP spid="35" grpId="0" animBg="1"/>
      <p:bldP spid="35" grpId="1" animBg="1"/>
      <p:bldP spid="39" grpId="0" animBg="1"/>
      <p:bldP spid="39"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121200" y="3797067"/>
            <a:ext cx="4349904" cy="615549"/>
          </a:xfrm>
          <a:prstGeom prst="rect">
            <a:avLst/>
          </a:prstGeom>
          <a:noFill/>
        </p:spPr>
        <p:txBody>
          <a:bodyPr wrap="none" lIns="121917" tIns="60958" rIns="121917" bIns="60958" rtlCol="0">
            <a:spAutoFit/>
          </a:bodyPr>
          <a:lstStyle/>
          <a:p>
            <a:pPr algn="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788811" y="5045495"/>
            <a:ext cx="1071762" cy="553994"/>
          </a:xfrm>
          <a:prstGeom prst="rect">
            <a:avLst/>
          </a:prstGeom>
          <a:noFill/>
        </p:spPr>
        <p:txBody>
          <a:bodyPr wrap="none" lIns="121917" tIns="60958" rIns="121917" bIns="60958" rtlCol="0">
            <a:spAutoFit/>
          </a:bodyPr>
          <a:lstStyle/>
          <a:p>
            <a:r>
              <a:rPr lang="zh-CN" altLang="en-US" sz="2800" b="1"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1708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16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65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1173</TotalTime>
  <Words>125</Words>
  <Application>Microsoft Office PowerPoint</Application>
  <PresentationFormat>自定义</PresentationFormat>
  <Paragraphs>35</Paragraphs>
  <Slides>4</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vt:i4>
      </vt:variant>
    </vt:vector>
  </HeadingPairs>
  <TitlesOfParts>
    <vt:vector size="12" baseType="lpstr">
      <vt:lpstr>Arial Unicode MS</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167</cp:revision>
  <dcterms:created xsi:type="dcterms:W3CDTF">2014-08-23T07:50:08Z</dcterms:created>
  <dcterms:modified xsi:type="dcterms:W3CDTF">2023-10-18T01:49:52Z</dcterms:modified>
</cp:coreProperties>
</file>