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342" r:id="rId2"/>
    <p:sldId id="371" r:id="rId3"/>
    <p:sldId id="509" r:id="rId4"/>
    <p:sldId id="480" r:id="rId5"/>
    <p:sldId id="374" r:id="rId6"/>
    <p:sldId id="479" r:id="rId7"/>
    <p:sldId id="476" r:id="rId8"/>
    <p:sldId id="487" r:id="rId9"/>
    <p:sldId id="488" r:id="rId10"/>
    <p:sldId id="489" r:id="rId11"/>
    <p:sldId id="490" r:id="rId12"/>
    <p:sldId id="491" r:id="rId13"/>
    <p:sldId id="492" r:id="rId14"/>
    <p:sldId id="493" r:id="rId15"/>
    <p:sldId id="494" r:id="rId16"/>
    <p:sldId id="495" r:id="rId17"/>
    <p:sldId id="496" r:id="rId18"/>
    <p:sldId id="503" r:id="rId19"/>
    <p:sldId id="497" r:id="rId20"/>
    <p:sldId id="498" r:id="rId21"/>
    <p:sldId id="499" r:id="rId22"/>
    <p:sldId id="500" r:id="rId23"/>
    <p:sldId id="501" r:id="rId24"/>
    <p:sldId id="502" r:id="rId25"/>
    <p:sldId id="400" r:id="rId26"/>
    <p:sldId id="401" r:id="rId27"/>
    <p:sldId id="504" r:id="rId28"/>
    <p:sldId id="505" r:id="rId29"/>
    <p:sldId id="507" r:id="rId30"/>
    <p:sldId id="506" r:id="rId31"/>
    <p:sldId id="402" r:id="rId32"/>
    <p:sldId id="407" r:id="rId33"/>
    <p:sldId id="408" r:id="rId34"/>
    <p:sldId id="409" r:id="rId35"/>
    <p:sldId id="410" r:id="rId36"/>
    <p:sldId id="411" r:id="rId37"/>
    <p:sldId id="412" r:id="rId38"/>
    <p:sldId id="413" r:id="rId39"/>
    <p:sldId id="414" r:id="rId40"/>
    <p:sldId id="415" r:id="rId41"/>
    <p:sldId id="416" r:id="rId42"/>
    <p:sldId id="417" r:id="rId43"/>
    <p:sldId id="419" r:id="rId44"/>
    <p:sldId id="420" r:id="rId45"/>
    <p:sldId id="421" r:id="rId46"/>
    <p:sldId id="422" r:id="rId47"/>
    <p:sldId id="423" r:id="rId48"/>
    <p:sldId id="424" r:id="rId49"/>
    <p:sldId id="425" r:id="rId50"/>
    <p:sldId id="426" r:id="rId51"/>
    <p:sldId id="427" r:id="rId52"/>
    <p:sldId id="430" r:id="rId53"/>
    <p:sldId id="508" r:id="rId54"/>
    <p:sldId id="433" r:id="rId55"/>
    <p:sldId id="434" r:id="rId56"/>
    <p:sldId id="435" r:id="rId57"/>
    <p:sldId id="436" r:id="rId58"/>
    <p:sldId id="437" r:id="rId59"/>
    <p:sldId id="477" r:id="rId60"/>
    <p:sldId id="438" r:id="rId61"/>
    <p:sldId id="439" r:id="rId62"/>
    <p:sldId id="440" r:id="rId63"/>
    <p:sldId id="441" r:id="rId64"/>
    <p:sldId id="442" r:id="rId65"/>
    <p:sldId id="443" r:id="rId66"/>
    <p:sldId id="481" r:id="rId67"/>
    <p:sldId id="482" r:id="rId68"/>
    <p:sldId id="483" r:id="rId69"/>
    <p:sldId id="484" r:id="rId70"/>
    <p:sldId id="485" r:id="rId71"/>
    <p:sldId id="486" r:id="rId72"/>
    <p:sldId id="472" r:id="rId73"/>
    <p:sldId id="473" r:id="rId74"/>
    <p:sldId id="474" r:id="rId75"/>
    <p:sldId id="475" r:id="rId76"/>
    <p:sldId id="372" r:id="rId77"/>
  </p:sldIdLst>
  <p:sldSz cx="12198350" cy="6859588"/>
  <p:notesSz cx="6858000" cy="9144000"/>
  <p:custDataLst>
    <p:tags r:id="rId79"/>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F64FCB-FA38-4911-9F62-CC4640F3DAC1}"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78695344-E1BD-4147-A85D-4D42AECF4A4B}">
      <dgm:prSet/>
      <dgm:spPr/>
      <dgm:t>
        <a:bodyPr/>
        <a:lstStyle/>
        <a:p>
          <a:pPr rtl="0"/>
          <a:r>
            <a:rPr lang="zh-CN" b="1" smtClean="0"/>
            <a:t>知识目标</a:t>
          </a:r>
          <a:endParaRPr lang="zh-CN"/>
        </a:p>
      </dgm:t>
    </dgm:pt>
    <dgm:pt modelId="{E6EDB6C5-F223-490D-B09B-7D3CD65B21B2}" type="parTrans" cxnId="{5EFCDDAC-46FE-4053-B271-446ACD595449}">
      <dgm:prSet/>
      <dgm:spPr/>
      <dgm:t>
        <a:bodyPr/>
        <a:lstStyle/>
        <a:p>
          <a:endParaRPr lang="zh-CN" altLang="en-US"/>
        </a:p>
      </dgm:t>
    </dgm:pt>
    <dgm:pt modelId="{1A53F217-7900-486A-8919-53138C410984}" type="sibTrans" cxnId="{5EFCDDAC-46FE-4053-B271-446ACD595449}">
      <dgm:prSet/>
      <dgm:spPr/>
      <dgm:t>
        <a:bodyPr/>
        <a:lstStyle/>
        <a:p>
          <a:endParaRPr lang="zh-CN" altLang="en-US"/>
        </a:p>
      </dgm:t>
    </dgm:pt>
    <dgm:pt modelId="{E8A96E5D-0089-4700-83BD-6EC746030093}">
      <dgm:prSet/>
      <dgm:spPr/>
      <dgm:t>
        <a:bodyPr/>
        <a:lstStyle/>
        <a:p>
          <a:pPr rtl="0"/>
          <a:r>
            <a:rPr lang="zh-CN" dirty="0" smtClean="0"/>
            <a:t>熟悉印刷电路板的分类。</a:t>
          </a:r>
          <a:endParaRPr lang="zh-CN" dirty="0"/>
        </a:p>
      </dgm:t>
    </dgm:pt>
    <dgm:pt modelId="{83C73C77-AB31-4F54-86F5-178D5AC75F11}" type="parTrans" cxnId="{F34B5EA4-606F-4AA4-85A5-27055AE1BE7F}">
      <dgm:prSet/>
      <dgm:spPr/>
      <dgm:t>
        <a:bodyPr/>
        <a:lstStyle/>
        <a:p>
          <a:endParaRPr lang="zh-CN" altLang="en-US"/>
        </a:p>
      </dgm:t>
    </dgm:pt>
    <dgm:pt modelId="{E4433856-EC3B-421C-A1EB-D7A839E9EC7D}" type="sibTrans" cxnId="{F34B5EA4-606F-4AA4-85A5-27055AE1BE7F}">
      <dgm:prSet/>
      <dgm:spPr/>
      <dgm:t>
        <a:bodyPr/>
        <a:lstStyle/>
        <a:p>
          <a:endParaRPr lang="zh-CN" altLang="en-US"/>
        </a:p>
      </dgm:t>
    </dgm:pt>
    <dgm:pt modelId="{993D5536-912A-434A-B289-96AF50131AE6}">
      <dgm:prSet/>
      <dgm:spPr/>
      <dgm:t>
        <a:bodyPr/>
        <a:lstStyle/>
        <a:p>
          <a:pPr rtl="0"/>
          <a:r>
            <a:rPr lang="zh-CN" dirty="0" smtClean="0"/>
            <a:t>熟悉印刷电路板的组成。</a:t>
          </a:r>
          <a:endParaRPr lang="zh-CN" dirty="0"/>
        </a:p>
      </dgm:t>
    </dgm:pt>
    <dgm:pt modelId="{38F0A64C-CE51-40B9-96B2-8AA2E3A6C1F2}" type="parTrans" cxnId="{4C8AF4B3-3309-4E4E-8C54-85A26676B07C}">
      <dgm:prSet/>
      <dgm:spPr/>
      <dgm:t>
        <a:bodyPr/>
        <a:lstStyle/>
        <a:p>
          <a:endParaRPr lang="zh-CN" altLang="en-US"/>
        </a:p>
      </dgm:t>
    </dgm:pt>
    <dgm:pt modelId="{F623AF81-9D04-48C6-B653-5A5003EE6205}" type="sibTrans" cxnId="{4C8AF4B3-3309-4E4E-8C54-85A26676B07C}">
      <dgm:prSet/>
      <dgm:spPr/>
      <dgm:t>
        <a:bodyPr/>
        <a:lstStyle/>
        <a:p>
          <a:endParaRPr lang="zh-CN" altLang="en-US"/>
        </a:p>
      </dgm:t>
    </dgm:pt>
    <dgm:pt modelId="{88F7214F-C156-4BF9-BB09-9D7FF21F0CF0}">
      <dgm:prSet/>
      <dgm:spPr/>
      <dgm:t>
        <a:bodyPr/>
        <a:lstStyle/>
        <a:p>
          <a:pPr rtl="0"/>
          <a:r>
            <a:rPr lang="zh-CN" dirty="0" smtClean="0"/>
            <a:t>熟悉掌握创建</a:t>
          </a:r>
          <a:r>
            <a:rPr lang="en-US" dirty="0" smtClean="0"/>
            <a:t>PCB</a:t>
          </a:r>
          <a:r>
            <a:rPr lang="zh-CN" dirty="0" smtClean="0"/>
            <a:t>板的基本方法。</a:t>
          </a:r>
          <a:endParaRPr lang="zh-CN" dirty="0"/>
        </a:p>
      </dgm:t>
    </dgm:pt>
    <dgm:pt modelId="{352DA32F-DEFE-4649-8ED0-CA19B9C2E3C9}" type="parTrans" cxnId="{B6430F49-63B9-4AE9-BCDA-81D65903BDD2}">
      <dgm:prSet/>
      <dgm:spPr/>
      <dgm:t>
        <a:bodyPr/>
        <a:lstStyle/>
        <a:p>
          <a:endParaRPr lang="zh-CN" altLang="en-US"/>
        </a:p>
      </dgm:t>
    </dgm:pt>
    <dgm:pt modelId="{21FBFEC8-3E01-4573-B519-CE8C9EF6DC7A}" type="sibTrans" cxnId="{B6430F49-63B9-4AE9-BCDA-81D65903BDD2}">
      <dgm:prSet/>
      <dgm:spPr/>
      <dgm:t>
        <a:bodyPr/>
        <a:lstStyle/>
        <a:p>
          <a:endParaRPr lang="zh-CN" altLang="en-US"/>
        </a:p>
      </dgm:t>
    </dgm:pt>
    <dgm:pt modelId="{375E1098-42D2-4A36-89E6-1DB159DE1C85}">
      <dgm:prSet/>
      <dgm:spPr/>
      <dgm:t>
        <a:bodyPr/>
        <a:lstStyle/>
        <a:p>
          <a:pPr rtl="0"/>
          <a:r>
            <a:rPr lang="zh-CN" dirty="0" smtClean="0"/>
            <a:t>了解</a:t>
          </a:r>
          <a:r>
            <a:rPr lang="en-US" dirty="0" smtClean="0"/>
            <a:t>PCB</a:t>
          </a:r>
          <a:r>
            <a:rPr lang="zh-CN" dirty="0" smtClean="0"/>
            <a:t>设计的规则。</a:t>
          </a:r>
          <a:endParaRPr lang="zh-CN" dirty="0"/>
        </a:p>
      </dgm:t>
    </dgm:pt>
    <dgm:pt modelId="{D640F80F-A716-4DDC-8D76-08EEF92DCE04}" type="parTrans" cxnId="{6E07FF84-2516-4B90-91F3-99FB89C84371}">
      <dgm:prSet/>
      <dgm:spPr/>
      <dgm:t>
        <a:bodyPr/>
        <a:lstStyle/>
        <a:p>
          <a:endParaRPr lang="zh-CN" altLang="en-US"/>
        </a:p>
      </dgm:t>
    </dgm:pt>
    <dgm:pt modelId="{AA9D4590-0C22-4E5E-9804-BBC520EA3FC5}" type="sibTrans" cxnId="{6E07FF84-2516-4B90-91F3-99FB89C84371}">
      <dgm:prSet/>
      <dgm:spPr/>
      <dgm:t>
        <a:bodyPr/>
        <a:lstStyle/>
        <a:p>
          <a:endParaRPr lang="zh-CN" altLang="en-US"/>
        </a:p>
      </dgm:t>
    </dgm:pt>
    <dgm:pt modelId="{C7C17C5F-9656-42AD-A196-B7960C2F8149}">
      <dgm:prSet/>
      <dgm:spPr/>
      <dgm:t>
        <a:bodyPr/>
        <a:lstStyle/>
        <a:p>
          <a:pPr rtl="0"/>
          <a:r>
            <a:rPr lang="zh-CN" b="1" dirty="0" smtClean="0"/>
            <a:t>能力目标</a:t>
          </a:r>
          <a:endParaRPr lang="zh-CN" dirty="0"/>
        </a:p>
      </dgm:t>
    </dgm:pt>
    <dgm:pt modelId="{038C598E-1CF0-4DEC-9E9B-D2A816971B7A}" type="parTrans" cxnId="{F9E0B3CC-B7F9-400A-8F9B-917B4A1C8A12}">
      <dgm:prSet/>
      <dgm:spPr/>
      <dgm:t>
        <a:bodyPr/>
        <a:lstStyle/>
        <a:p>
          <a:endParaRPr lang="zh-CN" altLang="en-US"/>
        </a:p>
      </dgm:t>
    </dgm:pt>
    <dgm:pt modelId="{1B872ED5-ADF3-44EB-9E29-3F487770287A}" type="sibTrans" cxnId="{F9E0B3CC-B7F9-400A-8F9B-917B4A1C8A12}">
      <dgm:prSet/>
      <dgm:spPr/>
      <dgm:t>
        <a:bodyPr/>
        <a:lstStyle/>
        <a:p>
          <a:endParaRPr lang="zh-CN" altLang="en-US"/>
        </a:p>
      </dgm:t>
    </dgm:pt>
    <dgm:pt modelId="{EEDCB3EE-AB0D-42E0-982F-96B4051C8B1F}">
      <dgm:prSet/>
      <dgm:spPr/>
      <dgm:t>
        <a:bodyPr/>
        <a:lstStyle/>
        <a:p>
          <a:pPr rtl="0"/>
          <a:r>
            <a:rPr lang="zh-CN" dirty="0" smtClean="0"/>
            <a:t>能够用封装管理器检查所有元件的封装。</a:t>
          </a:r>
          <a:endParaRPr lang="zh-CN" dirty="0"/>
        </a:p>
      </dgm:t>
    </dgm:pt>
    <dgm:pt modelId="{36446325-478A-4478-BDC3-B550998FF33B}" type="parTrans" cxnId="{5699924A-A8E5-4452-8277-D23A640315BD}">
      <dgm:prSet/>
      <dgm:spPr/>
      <dgm:t>
        <a:bodyPr/>
        <a:lstStyle/>
        <a:p>
          <a:endParaRPr lang="zh-CN" altLang="en-US"/>
        </a:p>
      </dgm:t>
    </dgm:pt>
    <dgm:pt modelId="{CBEB4697-51DA-46E7-8ACB-865D6597E551}" type="sibTrans" cxnId="{5699924A-A8E5-4452-8277-D23A640315BD}">
      <dgm:prSet/>
      <dgm:spPr/>
      <dgm:t>
        <a:bodyPr/>
        <a:lstStyle/>
        <a:p>
          <a:endParaRPr lang="zh-CN" altLang="en-US"/>
        </a:p>
      </dgm:t>
    </dgm:pt>
    <dgm:pt modelId="{AE655AFA-F0F9-4093-91EF-D22534434562}">
      <dgm:prSet/>
      <dgm:spPr/>
      <dgm:t>
        <a:bodyPr/>
        <a:lstStyle/>
        <a:p>
          <a:pPr rtl="0"/>
          <a:r>
            <a:rPr lang="zh-CN" dirty="0" smtClean="0"/>
            <a:t>能够用</a:t>
          </a:r>
          <a:r>
            <a:rPr lang="en-US" dirty="0" smtClean="0"/>
            <a:t>Update PCB</a:t>
          </a:r>
          <a:r>
            <a:rPr lang="zh-CN" dirty="0" smtClean="0"/>
            <a:t>命令原理图信息导入到目标</a:t>
          </a:r>
          <a:r>
            <a:rPr lang="en-US" dirty="0" smtClean="0"/>
            <a:t>PCB</a:t>
          </a:r>
          <a:r>
            <a:rPr lang="zh-CN" dirty="0" smtClean="0"/>
            <a:t>文件。</a:t>
          </a:r>
          <a:endParaRPr lang="zh-CN" dirty="0"/>
        </a:p>
      </dgm:t>
    </dgm:pt>
    <dgm:pt modelId="{07DA1997-71E7-4918-BA98-8F3DE7528A81}" type="parTrans" cxnId="{49C71218-982F-47E3-9C02-44E3945F6984}">
      <dgm:prSet/>
      <dgm:spPr/>
      <dgm:t>
        <a:bodyPr/>
        <a:lstStyle/>
        <a:p>
          <a:endParaRPr lang="zh-CN" altLang="en-US"/>
        </a:p>
      </dgm:t>
    </dgm:pt>
    <dgm:pt modelId="{43FCE1DE-4193-4BE2-B5B6-8B709FCAA21D}" type="sibTrans" cxnId="{49C71218-982F-47E3-9C02-44E3945F6984}">
      <dgm:prSet/>
      <dgm:spPr/>
      <dgm:t>
        <a:bodyPr/>
        <a:lstStyle/>
        <a:p>
          <a:endParaRPr lang="zh-CN" altLang="en-US"/>
        </a:p>
      </dgm:t>
    </dgm:pt>
    <dgm:pt modelId="{B520C66F-1A55-4556-8EAB-160DBEBCD95B}">
      <dgm:prSet/>
      <dgm:spPr/>
      <dgm:t>
        <a:bodyPr/>
        <a:lstStyle/>
        <a:p>
          <a:pPr rtl="0"/>
          <a:r>
            <a:rPr lang="zh-CN" dirty="0" smtClean="0"/>
            <a:t>能够在</a:t>
          </a:r>
          <a:r>
            <a:rPr lang="en-US" dirty="0" smtClean="0"/>
            <a:t>PCB</a:t>
          </a:r>
          <a:r>
            <a:rPr lang="zh-CN" dirty="0" smtClean="0"/>
            <a:t>中放置元件、修改封装，手动布线、自动布线。</a:t>
          </a:r>
          <a:endParaRPr lang="zh-CN" dirty="0"/>
        </a:p>
      </dgm:t>
    </dgm:pt>
    <dgm:pt modelId="{898BCCDA-0A6C-40FC-A21D-3B1E978C2FD9}" type="parTrans" cxnId="{8DFD8919-D6F4-4E01-91F1-9CF57E23B291}">
      <dgm:prSet/>
      <dgm:spPr/>
      <dgm:t>
        <a:bodyPr/>
        <a:lstStyle/>
        <a:p>
          <a:endParaRPr lang="zh-CN" altLang="en-US"/>
        </a:p>
      </dgm:t>
    </dgm:pt>
    <dgm:pt modelId="{D6091BCA-754B-44C1-B2AF-9C562B022085}" type="sibTrans" cxnId="{8DFD8919-D6F4-4E01-91F1-9CF57E23B291}">
      <dgm:prSet/>
      <dgm:spPr/>
      <dgm:t>
        <a:bodyPr/>
        <a:lstStyle/>
        <a:p>
          <a:endParaRPr lang="zh-CN" altLang="en-US"/>
        </a:p>
      </dgm:t>
    </dgm:pt>
    <dgm:pt modelId="{C0994A60-1BD2-4E29-B1DD-AD0495E0EAF1}">
      <dgm:prSet/>
      <dgm:spPr/>
      <dgm:t>
        <a:bodyPr/>
        <a:lstStyle/>
        <a:p>
          <a:pPr rtl="0"/>
          <a:r>
            <a:rPr lang="zh-CN" dirty="0" smtClean="0"/>
            <a:t>能够验证用户的</a:t>
          </a:r>
          <a:r>
            <a:rPr lang="en-US" dirty="0" smtClean="0"/>
            <a:t>PCB</a:t>
          </a:r>
          <a:r>
            <a:rPr lang="zh-CN" dirty="0" smtClean="0"/>
            <a:t>板设计。</a:t>
          </a:r>
          <a:endParaRPr lang="zh-CN" dirty="0"/>
        </a:p>
      </dgm:t>
    </dgm:pt>
    <dgm:pt modelId="{5FA408AB-C80C-4288-9EC7-E3B97EFD4198}" type="parTrans" cxnId="{352B1FC4-C0FD-4CBA-A7A5-FA29FCD1AF15}">
      <dgm:prSet/>
      <dgm:spPr/>
      <dgm:t>
        <a:bodyPr/>
        <a:lstStyle/>
        <a:p>
          <a:endParaRPr lang="zh-CN" altLang="en-US"/>
        </a:p>
      </dgm:t>
    </dgm:pt>
    <dgm:pt modelId="{0ADDDBB3-6B59-4719-A2CD-D0E168C361D4}" type="sibTrans" cxnId="{352B1FC4-C0FD-4CBA-A7A5-FA29FCD1AF15}">
      <dgm:prSet/>
      <dgm:spPr/>
      <dgm:t>
        <a:bodyPr/>
        <a:lstStyle/>
        <a:p>
          <a:endParaRPr lang="zh-CN" altLang="en-US"/>
        </a:p>
      </dgm:t>
    </dgm:pt>
    <dgm:pt modelId="{9929E547-BF4A-41D1-AAD3-448C441C4351}">
      <dgm:prSet/>
      <dgm:spPr/>
      <dgm:t>
        <a:bodyPr/>
        <a:lstStyle/>
        <a:p>
          <a:pPr rtl="0"/>
          <a:r>
            <a:rPr lang="zh-CN" b="1" smtClean="0"/>
            <a:t>素质目标</a:t>
          </a:r>
          <a:endParaRPr lang="zh-CN"/>
        </a:p>
      </dgm:t>
    </dgm:pt>
    <dgm:pt modelId="{061D73DE-8233-47E3-B167-8D63C88D24E6}" type="parTrans" cxnId="{015C6E40-9B2F-49EA-AEB0-79523D4E9821}">
      <dgm:prSet/>
      <dgm:spPr/>
      <dgm:t>
        <a:bodyPr/>
        <a:lstStyle/>
        <a:p>
          <a:endParaRPr lang="zh-CN" altLang="en-US"/>
        </a:p>
      </dgm:t>
    </dgm:pt>
    <dgm:pt modelId="{287325AD-95B0-4BE1-9DE6-EF2FE0F026B4}" type="sibTrans" cxnId="{015C6E40-9B2F-49EA-AEB0-79523D4E9821}">
      <dgm:prSet/>
      <dgm:spPr/>
      <dgm:t>
        <a:bodyPr/>
        <a:lstStyle/>
        <a:p>
          <a:endParaRPr lang="zh-CN" altLang="en-US"/>
        </a:p>
      </dgm:t>
    </dgm:pt>
    <dgm:pt modelId="{25D9CE72-2494-43CC-B9C2-871C9ED7D730}">
      <dgm:prSet/>
      <dgm:spPr/>
      <dgm:t>
        <a:bodyPr/>
        <a:lstStyle/>
        <a:p>
          <a:pPr rtl="0"/>
          <a:r>
            <a:rPr lang="zh-CN" altLang="en-US" dirty="0" smtClean="0"/>
            <a:t>培养</a:t>
          </a:r>
          <a:r>
            <a:rPr lang="zh-CN" dirty="0" smtClean="0"/>
            <a:t>执着</a:t>
          </a:r>
          <a:r>
            <a:rPr lang="zh-CN" dirty="0" smtClean="0"/>
            <a:t>的工匠精神。</a:t>
          </a:r>
          <a:endParaRPr lang="zh-CN" dirty="0"/>
        </a:p>
      </dgm:t>
    </dgm:pt>
    <dgm:pt modelId="{464C09D7-28C2-4068-B8F1-5D21311F60ED}" type="parTrans" cxnId="{9DA599D5-7FF1-4AB1-99D9-3C82A50E1589}">
      <dgm:prSet/>
      <dgm:spPr/>
      <dgm:t>
        <a:bodyPr/>
        <a:lstStyle/>
        <a:p>
          <a:endParaRPr lang="zh-CN" altLang="en-US"/>
        </a:p>
      </dgm:t>
    </dgm:pt>
    <dgm:pt modelId="{5B65228B-105D-4216-A7FA-8E4E3D9321F2}" type="sibTrans" cxnId="{9DA599D5-7FF1-4AB1-99D9-3C82A50E1589}">
      <dgm:prSet/>
      <dgm:spPr/>
      <dgm:t>
        <a:bodyPr/>
        <a:lstStyle/>
        <a:p>
          <a:endParaRPr lang="zh-CN" altLang="en-US"/>
        </a:p>
      </dgm:t>
    </dgm:pt>
    <dgm:pt modelId="{B722AC0A-E30E-4893-9013-A7473E04AFB3}">
      <dgm:prSet/>
      <dgm:spPr/>
      <dgm:t>
        <a:bodyPr/>
        <a:lstStyle/>
        <a:p>
          <a:r>
            <a:rPr lang="zh-CN" altLang="en-US" smtClean="0"/>
            <a:t>培养</a:t>
          </a:r>
          <a:r>
            <a:rPr lang="zh-CN" smtClean="0"/>
            <a:t>追求</a:t>
          </a:r>
          <a:r>
            <a:rPr lang="zh-CN" dirty="0" smtClean="0"/>
            <a:t>极致的职业品质。</a:t>
          </a:r>
          <a:endParaRPr lang="zh-CN" dirty="0"/>
        </a:p>
      </dgm:t>
    </dgm:pt>
    <dgm:pt modelId="{97DC8B42-222B-4AF1-8831-7067C0C78B21}" type="parTrans" cxnId="{0F95BF5C-4135-4FB1-AE74-2381AF888A5C}">
      <dgm:prSet/>
      <dgm:spPr/>
      <dgm:t>
        <a:bodyPr/>
        <a:lstStyle/>
        <a:p>
          <a:endParaRPr lang="zh-CN" altLang="en-US"/>
        </a:p>
      </dgm:t>
    </dgm:pt>
    <dgm:pt modelId="{6BDC51D1-D86E-46E4-B4A7-0D58246FBB58}" type="sibTrans" cxnId="{0F95BF5C-4135-4FB1-AE74-2381AF888A5C}">
      <dgm:prSet/>
      <dgm:spPr/>
      <dgm:t>
        <a:bodyPr/>
        <a:lstStyle/>
        <a:p>
          <a:endParaRPr lang="zh-CN" altLang="en-US"/>
        </a:p>
      </dgm:t>
    </dgm:pt>
    <dgm:pt modelId="{AFD89530-A72E-4130-A4EA-18CC309A2ABF}" type="pres">
      <dgm:prSet presAssocID="{EFF64FCB-FA38-4911-9F62-CC4640F3DAC1}" presName="linear" presStyleCnt="0">
        <dgm:presLayoutVars>
          <dgm:dir/>
          <dgm:animLvl val="lvl"/>
          <dgm:resizeHandles val="exact"/>
        </dgm:presLayoutVars>
      </dgm:prSet>
      <dgm:spPr/>
      <dgm:t>
        <a:bodyPr/>
        <a:lstStyle/>
        <a:p>
          <a:endParaRPr lang="zh-CN" altLang="en-US"/>
        </a:p>
      </dgm:t>
    </dgm:pt>
    <dgm:pt modelId="{30FFEA3D-7D90-457F-99F6-3F0020D07A10}" type="pres">
      <dgm:prSet presAssocID="{78695344-E1BD-4147-A85D-4D42AECF4A4B}" presName="parentLin" presStyleCnt="0"/>
      <dgm:spPr/>
    </dgm:pt>
    <dgm:pt modelId="{53DAFDFE-C5C3-42F9-97A8-EB1A34997A70}" type="pres">
      <dgm:prSet presAssocID="{78695344-E1BD-4147-A85D-4D42AECF4A4B}" presName="parentLeftMargin" presStyleLbl="node1" presStyleIdx="0" presStyleCnt="3"/>
      <dgm:spPr/>
      <dgm:t>
        <a:bodyPr/>
        <a:lstStyle/>
        <a:p>
          <a:endParaRPr lang="zh-CN" altLang="en-US"/>
        </a:p>
      </dgm:t>
    </dgm:pt>
    <dgm:pt modelId="{D265BEA6-7596-415E-A4EF-D0D4B44F8B78}" type="pres">
      <dgm:prSet presAssocID="{78695344-E1BD-4147-A85D-4D42AECF4A4B}" presName="parentText" presStyleLbl="node1" presStyleIdx="0" presStyleCnt="3">
        <dgm:presLayoutVars>
          <dgm:chMax val="0"/>
          <dgm:bulletEnabled val="1"/>
        </dgm:presLayoutVars>
      </dgm:prSet>
      <dgm:spPr/>
      <dgm:t>
        <a:bodyPr/>
        <a:lstStyle/>
        <a:p>
          <a:endParaRPr lang="zh-CN" altLang="en-US"/>
        </a:p>
      </dgm:t>
    </dgm:pt>
    <dgm:pt modelId="{04456325-5D1F-47CE-857D-EAA4DDE86FA7}" type="pres">
      <dgm:prSet presAssocID="{78695344-E1BD-4147-A85D-4D42AECF4A4B}" presName="negativeSpace" presStyleCnt="0"/>
      <dgm:spPr/>
    </dgm:pt>
    <dgm:pt modelId="{AEFC420A-0D11-4421-A64F-E0C5AA711685}" type="pres">
      <dgm:prSet presAssocID="{78695344-E1BD-4147-A85D-4D42AECF4A4B}" presName="childText" presStyleLbl="conFgAcc1" presStyleIdx="0" presStyleCnt="3">
        <dgm:presLayoutVars>
          <dgm:bulletEnabled val="1"/>
        </dgm:presLayoutVars>
      </dgm:prSet>
      <dgm:spPr/>
      <dgm:t>
        <a:bodyPr/>
        <a:lstStyle/>
        <a:p>
          <a:endParaRPr lang="zh-CN" altLang="en-US"/>
        </a:p>
      </dgm:t>
    </dgm:pt>
    <dgm:pt modelId="{AB8C5CFF-DAAD-40CC-BC34-05FEF1DBD31F}" type="pres">
      <dgm:prSet presAssocID="{1A53F217-7900-486A-8919-53138C410984}" presName="spaceBetweenRectangles" presStyleCnt="0"/>
      <dgm:spPr/>
    </dgm:pt>
    <dgm:pt modelId="{2C23AE2B-AEE0-40DF-979F-216F75E2AF5F}" type="pres">
      <dgm:prSet presAssocID="{C7C17C5F-9656-42AD-A196-B7960C2F8149}" presName="parentLin" presStyleCnt="0"/>
      <dgm:spPr/>
    </dgm:pt>
    <dgm:pt modelId="{D528E6AF-CE24-4E6A-8D7A-2CA619C29705}" type="pres">
      <dgm:prSet presAssocID="{C7C17C5F-9656-42AD-A196-B7960C2F8149}" presName="parentLeftMargin" presStyleLbl="node1" presStyleIdx="0" presStyleCnt="3"/>
      <dgm:spPr/>
      <dgm:t>
        <a:bodyPr/>
        <a:lstStyle/>
        <a:p>
          <a:endParaRPr lang="zh-CN" altLang="en-US"/>
        </a:p>
      </dgm:t>
    </dgm:pt>
    <dgm:pt modelId="{EC626A0A-C0E4-4604-BB5F-3D46A857AA36}" type="pres">
      <dgm:prSet presAssocID="{C7C17C5F-9656-42AD-A196-B7960C2F8149}" presName="parentText" presStyleLbl="node1" presStyleIdx="1" presStyleCnt="3">
        <dgm:presLayoutVars>
          <dgm:chMax val="0"/>
          <dgm:bulletEnabled val="1"/>
        </dgm:presLayoutVars>
      </dgm:prSet>
      <dgm:spPr/>
      <dgm:t>
        <a:bodyPr/>
        <a:lstStyle/>
        <a:p>
          <a:endParaRPr lang="zh-CN" altLang="en-US"/>
        </a:p>
      </dgm:t>
    </dgm:pt>
    <dgm:pt modelId="{7709A139-4A9D-4717-9B45-FEEF4D0BFF3B}" type="pres">
      <dgm:prSet presAssocID="{C7C17C5F-9656-42AD-A196-B7960C2F8149}" presName="negativeSpace" presStyleCnt="0"/>
      <dgm:spPr/>
    </dgm:pt>
    <dgm:pt modelId="{8DBAEC42-BC28-41B2-9088-E29109D0DF56}" type="pres">
      <dgm:prSet presAssocID="{C7C17C5F-9656-42AD-A196-B7960C2F8149}" presName="childText" presStyleLbl="conFgAcc1" presStyleIdx="1" presStyleCnt="3">
        <dgm:presLayoutVars>
          <dgm:bulletEnabled val="1"/>
        </dgm:presLayoutVars>
      </dgm:prSet>
      <dgm:spPr/>
      <dgm:t>
        <a:bodyPr/>
        <a:lstStyle/>
        <a:p>
          <a:endParaRPr lang="zh-CN" altLang="en-US"/>
        </a:p>
      </dgm:t>
    </dgm:pt>
    <dgm:pt modelId="{DCDA92CF-8E8E-48AC-8A2A-7A36471D337B}" type="pres">
      <dgm:prSet presAssocID="{1B872ED5-ADF3-44EB-9E29-3F487770287A}" presName="spaceBetweenRectangles" presStyleCnt="0"/>
      <dgm:spPr/>
    </dgm:pt>
    <dgm:pt modelId="{DBF3D0D2-7D05-4152-9BD9-11F5A6049110}" type="pres">
      <dgm:prSet presAssocID="{9929E547-BF4A-41D1-AAD3-448C441C4351}" presName="parentLin" presStyleCnt="0"/>
      <dgm:spPr/>
    </dgm:pt>
    <dgm:pt modelId="{5E14842F-0A27-4A43-9ABF-311448AE810D}" type="pres">
      <dgm:prSet presAssocID="{9929E547-BF4A-41D1-AAD3-448C441C4351}" presName="parentLeftMargin" presStyleLbl="node1" presStyleIdx="1" presStyleCnt="3"/>
      <dgm:spPr/>
      <dgm:t>
        <a:bodyPr/>
        <a:lstStyle/>
        <a:p>
          <a:endParaRPr lang="zh-CN" altLang="en-US"/>
        </a:p>
      </dgm:t>
    </dgm:pt>
    <dgm:pt modelId="{8E6DD1FB-53EF-4042-BC00-BD8CCA4F4A1F}" type="pres">
      <dgm:prSet presAssocID="{9929E547-BF4A-41D1-AAD3-448C441C4351}" presName="parentText" presStyleLbl="node1" presStyleIdx="2" presStyleCnt="3">
        <dgm:presLayoutVars>
          <dgm:chMax val="0"/>
          <dgm:bulletEnabled val="1"/>
        </dgm:presLayoutVars>
      </dgm:prSet>
      <dgm:spPr/>
      <dgm:t>
        <a:bodyPr/>
        <a:lstStyle/>
        <a:p>
          <a:endParaRPr lang="zh-CN" altLang="en-US"/>
        </a:p>
      </dgm:t>
    </dgm:pt>
    <dgm:pt modelId="{B630CDA3-1B06-4105-B51E-FE054CB442CE}" type="pres">
      <dgm:prSet presAssocID="{9929E547-BF4A-41D1-AAD3-448C441C4351}" presName="negativeSpace" presStyleCnt="0"/>
      <dgm:spPr/>
    </dgm:pt>
    <dgm:pt modelId="{E27741D3-D8C1-4DD6-8632-8FA8B97E1B49}" type="pres">
      <dgm:prSet presAssocID="{9929E547-BF4A-41D1-AAD3-448C441C4351}" presName="childText" presStyleLbl="conFgAcc1" presStyleIdx="2" presStyleCnt="3">
        <dgm:presLayoutVars>
          <dgm:bulletEnabled val="1"/>
        </dgm:presLayoutVars>
      </dgm:prSet>
      <dgm:spPr/>
      <dgm:t>
        <a:bodyPr/>
        <a:lstStyle/>
        <a:p>
          <a:endParaRPr lang="zh-CN" altLang="en-US"/>
        </a:p>
      </dgm:t>
    </dgm:pt>
  </dgm:ptLst>
  <dgm:cxnLst>
    <dgm:cxn modelId="{075A0DEE-C6E3-4D5B-87B4-B5CB377D67E9}" type="presOf" srcId="{AE655AFA-F0F9-4093-91EF-D22534434562}" destId="{8DBAEC42-BC28-41B2-9088-E29109D0DF56}" srcOrd="0" destOrd="1" presId="urn:microsoft.com/office/officeart/2005/8/layout/list1"/>
    <dgm:cxn modelId="{A38D6CB6-1E89-4343-8CB4-0F4989667340}" type="presOf" srcId="{88F7214F-C156-4BF9-BB09-9D7FF21F0CF0}" destId="{AEFC420A-0D11-4421-A64F-E0C5AA711685}" srcOrd="0" destOrd="2" presId="urn:microsoft.com/office/officeart/2005/8/layout/list1"/>
    <dgm:cxn modelId="{701A996E-392A-4FDE-9F36-B52ED43A0F8F}" type="presOf" srcId="{9929E547-BF4A-41D1-AAD3-448C441C4351}" destId="{8E6DD1FB-53EF-4042-BC00-BD8CCA4F4A1F}" srcOrd="1" destOrd="0" presId="urn:microsoft.com/office/officeart/2005/8/layout/list1"/>
    <dgm:cxn modelId="{65316122-57CC-48F7-BF67-A2DFDB184346}" type="presOf" srcId="{C7C17C5F-9656-42AD-A196-B7960C2F8149}" destId="{EC626A0A-C0E4-4604-BB5F-3D46A857AA36}" srcOrd="1" destOrd="0" presId="urn:microsoft.com/office/officeart/2005/8/layout/list1"/>
    <dgm:cxn modelId="{249DBD2A-E1CC-4B60-8646-110192B9F50B}" type="presOf" srcId="{C7C17C5F-9656-42AD-A196-B7960C2F8149}" destId="{D528E6AF-CE24-4E6A-8D7A-2CA619C29705}" srcOrd="0" destOrd="0" presId="urn:microsoft.com/office/officeart/2005/8/layout/list1"/>
    <dgm:cxn modelId="{AB4B7AF3-3B60-43DA-BEF7-5C0E0AB359CE}" type="presOf" srcId="{EFF64FCB-FA38-4911-9F62-CC4640F3DAC1}" destId="{AFD89530-A72E-4130-A4EA-18CC309A2ABF}" srcOrd="0" destOrd="0" presId="urn:microsoft.com/office/officeart/2005/8/layout/list1"/>
    <dgm:cxn modelId="{5699924A-A8E5-4452-8277-D23A640315BD}" srcId="{C7C17C5F-9656-42AD-A196-B7960C2F8149}" destId="{EEDCB3EE-AB0D-42E0-982F-96B4051C8B1F}" srcOrd="0" destOrd="0" parTransId="{36446325-478A-4478-BDC3-B550998FF33B}" sibTransId="{CBEB4697-51DA-46E7-8ACB-865D6597E551}"/>
    <dgm:cxn modelId="{F34B5EA4-606F-4AA4-85A5-27055AE1BE7F}" srcId="{78695344-E1BD-4147-A85D-4D42AECF4A4B}" destId="{E8A96E5D-0089-4700-83BD-6EC746030093}" srcOrd="0" destOrd="0" parTransId="{83C73C77-AB31-4F54-86F5-178D5AC75F11}" sibTransId="{E4433856-EC3B-421C-A1EB-D7A839E9EC7D}"/>
    <dgm:cxn modelId="{352B1FC4-C0FD-4CBA-A7A5-FA29FCD1AF15}" srcId="{C7C17C5F-9656-42AD-A196-B7960C2F8149}" destId="{C0994A60-1BD2-4E29-B1DD-AD0495E0EAF1}" srcOrd="3" destOrd="0" parTransId="{5FA408AB-C80C-4288-9EC7-E3B97EFD4198}" sibTransId="{0ADDDBB3-6B59-4719-A2CD-D0E168C361D4}"/>
    <dgm:cxn modelId="{6114C399-E981-4B6B-9933-4BE7A6226FAD}" type="presOf" srcId="{B520C66F-1A55-4556-8EAB-160DBEBCD95B}" destId="{8DBAEC42-BC28-41B2-9088-E29109D0DF56}" srcOrd="0" destOrd="2" presId="urn:microsoft.com/office/officeart/2005/8/layout/list1"/>
    <dgm:cxn modelId="{0F95BF5C-4135-4FB1-AE74-2381AF888A5C}" srcId="{9929E547-BF4A-41D1-AAD3-448C441C4351}" destId="{B722AC0A-E30E-4893-9013-A7473E04AFB3}" srcOrd="1" destOrd="0" parTransId="{97DC8B42-222B-4AF1-8831-7067C0C78B21}" sibTransId="{6BDC51D1-D86E-46E4-B4A7-0D58246FBB58}"/>
    <dgm:cxn modelId="{295590CC-F870-488F-BD41-BE1B7ECC6820}" type="presOf" srcId="{B722AC0A-E30E-4893-9013-A7473E04AFB3}" destId="{E27741D3-D8C1-4DD6-8632-8FA8B97E1B49}" srcOrd="0" destOrd="1" presId="urn:microsoft.com/office/officeart/2005/8/layout/list1"/>
    <dgm:cxn modelId="{B6430F49-63B9-4AE9-BCDA-81D65903BDD2}" srcId="{78695344-E1BD-4147-A85D-4D42AECF4A4B}" destId="{88F7214F-C156-4BF9-BB09-9D7FF21F0CF0}" srcOrd="2" destOrd="0" parTransId="{352DA32F-DEFE-4649-8ED0-CA19B9C2E3C9}" sibTransId="{21FBFEC8-3E01-4573-B519-CE8C9EF6DC7A}"/>
    <dgm:cxn modelId="{BC7F7DE6-A66B-4839-987A-3AF74510904A}" type="presOf" srcId="{993D5536-912A-434A-B289-96AF50131AE6}" destId="{AEFC420A-0D11-4421-A64F-E0C5AA711685}" srcOrd="0" destOrd="1" presId="urn:microsoft.com/office/officeart/2005/8/layout/list1"/>
    <dgm:cxn modelId="{6E07FF84-2516-4B90-91F3-99FB89C84371}" srcId="{78695344-E1BD-4147-A85D-4D42AECF4A4B}" destId="{375E1098-42D2-4A36-89E6-1DB159DE1C85}" srcOrd="3" destOrd="0" parTransId="{D640F80F-A716-4DDC-8D76-08EEF92DCE04}" sibTransId="{AA9D4590-0C22-4E5E-9804-BBC520EA3FC5}"/>
    <dgm:cxn modelId="{9F692702-CE27-425C-BA2E-3FD7D4D8AB70}" type="presOf" srcId="{78695344-E1BD-4147-A85D-4D42AECF4A4B}" destId="{53DAFDFE-C5C3-42F9-97A8-EB1A34997A70}" srcOrd="0" destOrd="0" presId="urn:microsoft.com/office/officeart/2005/8/layout/list1"/>
    <dgm:cxn modelId="{62B0B4F5-5355-47BE-A311-F4F582E6E035}" type="presOf" srcId="{C0994A60-1BD2-4E29-B1DD-AD0495E0EAF1}" destId="{8DBAEC42-BC28-41B2-9088-E29109D0DF56}" srcOrd="0" destOrd="3" presId="urn:microsoft.com/office/officeart/2005/8/layout/list1"/>
    <dgm:cxn modelId="{50C11DA3-CD90-4815-8AB5-F35934C8735E}" type="presOf" srcId="{375E1098-42D2-4A36-89E6-1DB159DE1C85}" destId="{AEFC420A-0D11-4421-A64F-E0C5AA711685}" srcOrd="0" destOrd="3" presId="urn:microsoft.com/office/officeart/2005/8/layout/list1"/>
    <dgm:cxn modelId="{4C8AF4B3-3309-4E4E-8C54-85A26676B07C}" srcId="{78695344-E1BD-4147-A85D-4D42AECF4A4B}" destId="{993D5536-912A-434A-B289-96AF50131AE6}" srcOrd="1" destOrd="0" parTransId="{38F0A64C-CE51-40B9-96B2-8AA2E3A6C1F2}" sibTransId="{F623AF81-9D04-48C6-B653-5A5003EE6205}"/>
    <dgm:cxn modelId="{8DFD8919-D6F4-4E01-91F1-9CF57E23B291}" srcId="{C7C17C5F-9656-42AD-A196-B7960C2F8149}" destId="{B520C66F-1A55-4556-8EAB-160DBEBCD95B}" srcOrd="2" destOrd="0" parTransId="{898BCCDA-0A6C-40FC-A21D-3B1E978C2FD9}" sibTransId="{D6091BCA-754B-44C1-B2AF-9C562B022085}"/>
    <dgm:cxn modelId="{37487B4E-FC52-43B7-8717-09921E637C9B}" type="presOf" srcId="{EEDCB3EE-AB0D-42E0-982F-96B4051C8B1F}" destId="{8DBAEC42-BC28-41B2-9088-E29109D0DF56}" srcOrd="0" destOrd="0" presId="urn:microsoft.com/office/officeart/2005/8/layout/list1"/>
    <dgm:cxn modelId="{49C71218-982F-47E3-9C02-44E3945F6984}" srcId="{C7C17C5F-9656-42AD-A196-B7960C2F8149}" destId="{AE655AFA-F0F9-4093-91EF-D22534434562}" srcOrd="1" destOrd="0" parTransId="{07DA1997-71E7-4918-BA98-8F3DE7528A81}" sibTransId="{43FCE1DE-4193-4BE2-B5B6-8B709FCAA21D}"/>
    <dgm:cxn modelId="{5EFCDDAC-46FE-4053-B271-446ACD595449}" srcId="{EFF64FCB-FA38-4911-9F62-CC4640F3DAC1}" destId="{78695344-E1BD-4147-A85D-4D42AECF4A4B}" srcOrd="0" destOrd="0" parTransId="{E6EDB6C5-F223-490D-B09B-7D3CD65B21B2}" sibTransId="{1A53F217-7900-486A-8919-53138C410984}"/>
    <dgm:cxn modelId="{D6EEE502-DA67-4B6D-8C28-D923678C67A1}" type="presOf" srcId="{25D9CE72-2494-43CC-B9C2-871C9ED7D730}" destId="{E27741D3-D8C1-4DD6-8632-8FA8B97E1B49}" srcOrd="0" destOrd="0" presId="urn:microsoft.com/office/officeart/2005/8/layout/list1"/>
    <dgm:cxn modelId="{015C6E40-9B2F-49EA-AEB0-79523D4E9821}" srcId="{EFF64FCB-FA38-4911-9F62-CC4640F3DAC1}" destId="{9929E547-BF4A-41D1-AAD3-448C441C4351}" srcOrd="2" destOrd="0" parTransId="{061D73DE-8233-47E3-B167-8D63C88D24E6}" sibTransId="{287325AD-95B0-4BE1-9DE6-EF2FE0F026B4}"/>
    <dgm:cxn modelId="{13C2FF33-21A9-46F9-8AD8-22A56C69D071}" type="presOf" srcId="{E8A96E5D-0089-4700-83BD-6EC746030093}" destId="{AEFC420A-0D11-4421-A64F-E0C5AA711685}" srcOrd="0" destOrd="0" presId="urn:microsoft.com/office/officeart/2005/8/layout/list1"/>
    <dgm:cxn modelId="{4B9AAE18-8AA1-4983-89DE-8367D9ED85AE}" type="presOf" srcId="{9929E547-BF4A-41D1-AAD3-448C441C4351}" destId="{5E14842F-0A27-4A43-9ABF-311448AE810D}" srcOrd="0" destOrd="0" presId="urn:microsoft.com/office/officeart/2005/8/layout/list1"/>
    <dgm:cxn modelId="{AF376A0D-E51A-42DB-9282-3029127D3BD7}" type="presOf" srcId="{78695344-E1BD-4147-A85D-4D42AECF4A4B}" destId="{D265BEA6-7596-415E-A4EF-D0D4B44F8B78}" srcOrd="1" destOrd="0" presId="urn:microsoft.com/office/officeart/2005/8/layout/list1"/>
    <dgm:cxn modelId="{F9E0B3CC-B7F9-400A-8F9B-917B4A1C8A12}" srcId="{EFF64FCB-FA38-4911-9F62-CC4640F3DAC1}" destId="{C7C17C5F-9656-42AD-A196-B7960C2F8149}" srcOrd="1" destOrd="0" parTransId="{038C598E-1CF0-4DEC-9E9B-D2A816971B7A}" sibTransId="{1B872ED5-ADF3-44EB-9E29-3F487770287A}"/>
    <dgm:cxn modelId="{9DA599D5-7FF1-4AB1-99D9-3C82A50E1589}" srcId="{9929E547-BF4A-41D1-AAD3-448C441C4351}" destId="{25D9CE72-2494-43CC-B9C2-871C9ED7D730}" srcOrd="0" destOrd="0" parTransId="{464C09D7-28C2-4068-B8F1-5D21311F60ED}" sibTransId="{5B65228B-105D-4216-A7FA-8E4E3D9321F2}"/>
    <dgm:cxn modelId="{4402BF2D-4F7B-45A9-A4AB-93036C68D9B2}" type="presParOf" srcId="{AFD89530-A72E-4130-A4EA-18CC309A2ABF}" destId="{30FFEA3D-7D90-457F-99F6-3F0020D07A10}" srcOrd="0" destOrd="0" presId="urn:microsoft.com/office/officeart/2005/8/layout/list1"/>
    <dgm:cxn modelId="{FAA76E24-C3D4-48A3-9567-E4ADADA9CD1C}" type="presParOf" srcId="{30FFEA3D-7D90-457F-99F6-3F0020D07A10}" destId="{53DAFDFE-C5C3-42F9-97A8-EB1A34997A70}" srcOrd="0" destOrd="0" presId="urn:microsoft.com/office/officeart/2005/8/layout/list1"/>
    <dgm:cxn modelId="{93DF4892-FA7D-4B70-B543-CCCDE51E0465}" type="presParOf" srcId="{30FFEA3D-7D90-457F-99F6-3F0020D07A10}" destId="{D265BEA6-7596-415E-A4EF-D0D4B44F8B78}" srcOrd="1" destOrd="0" presId="urn:microsoft.com/office/officeart/2005/8/layout/list1"/>
    <dgm:cxn modelId="{18CF3CB0-3410-4FF7-88CA-707860A8A851}" type="presParOf" srcId="{AFD89530-A72E-4130-A4EA-18CC309A2ABF}" destId="{04456325-5D1F-47CE-857D-EAA4DDE86FA7}" srcOrd="1" destOrd="0" presId="urn:microsoft.com/office/officeart/2005/8/layout/list1"/>
    <dgm:cxn modelId="{AC10A128-DF91-4191-A1C1-92FE719D35EB}" type="presParOf" srcId="{AFD89530-A72E-4130-A4EA-18CC309A2ABF}" destId="{AEFC420A-0D11-4421-A64F-E0C5AA711685}" srcOrd="2" destOrd="0" presId="urn:microsoft.com/office/officeart/2005/8/layout/list1"/>
    <dgm:cxn modelId="{DC73AC57-2BC1-404B-9476-48754EE02BAB}" type="presParOf" srcId="{AFD89530-A72E-4130-A4EA-18CC309A2ABF}" destId="{AB8C5CFF-DAAD-40CC-BC34-05FEF1DBD31F}" srcOrd="3" destOrd="0" presId="urn:microsoft.com/office/officeart/2005/8/layout/list1"/>
    <dgm:cxn modelId="{AF836535-CFC2-4FA9-9E58-E96B1449010F}" type="presParOf" srcId="{AFD89530-A72E-4130-A4EA-18CC309A2ABF}" destId="{2C23AE2B-AEE0-40DF-979F-216F75E2AF5F}" srcOrd="4" destOrd="0" presId="urn:microsoft.com/office/officeart/2005/8/layout/list1"/>
    <dgm:cxn modelId="{38EE61FB-9B08-44AF-AB02-BD29EDB70C92}" type="presParOf" srcId="{2C23AE2B-AEE0-40DF-979F-216F75E2AF5F}" destId="{D528E6AF-CE24-4E6A-8D7A-2CA619C29705}" srcOrd="0" destOrd="0" presId="urn:microsoft.com/office/officeart/2005/8/layout/list1"/>
    <dgm:cxn modelId="{DA57ED86-C411-4513-8027-F4DADE86455F}" type="presParOf" srcId="{2C23AE2B-AEE0-40DF-979F-216F75E2AF5F}" destId="{EC626A0A-C0E4-4604-BB5F-3D46A857AA36}" srcOrd="1" destOrd="0" presId="urn:microsoft.com/office/officeart/2005/8/layout/list1"/>
    <dgm:cxn modelId="{E3C24648-D596-41CA-95E4-1E173C3B0662}" type="presParOf" srcId="{AFD89530-A72E-4130-A4EA-18CC309A2ABF}" destId="{7709A139-4A9D-4717-9B45-FEEF4D0BFF3B}" srcOrd="5" destOrd="0" presId="urn:microsoft.com/office/officeart/2005/8/layout/list1"/>
    <dgm:cxn modelId="{7E3E2717-C0E0-45F5-AF73-0A2F61946671}" type="presParOf" srcId="{AFD89530-A72E-4130-A4EA-18CC309A2ABF}" destId="{8DBAEC42-BC28-41B2-9088-E29109D0DF56}" srcOrd="6" destOrd="0" presId="urn:microsoft.com/office/officeart/2005/8/layout/list1"/>
    <dgm:cxn modelId="{AE65D68D-A751-40E4-94C3-5D5E2AD3FE46}" type="presParOf" srcId="{AFD89530-A72E-4130-A4EA-18CC309A2ABF}" destId="{DCDA92CF-8E8E-48AC-8A2A-7A36471D337B}" srcOrd="7" destOrd="0" presId="urn:microsoft.com/office/officeart/2005/8/layout/list1"/>
    <dgm:cxn modelId="{FE967751-CDEB-45B5-B869-827D88A68FA9}" type="presParOf" srcId="{AFD89530-A72E-4130-A4EA-18CC309A2ABF}" destId="{DBF3D0D2-7D05-4152-9BD9-11F5A6049110}" srcOrd="8" destOrd="0" presId="urn:microsoft.com/office/officeart/2005/8/layout/list1"/>
    <dgm:cxn modelId="{D28484E5-6E77-4A05-917E-5A4A7E4D72FE}" type="presParOf" srcId="{DBF3D0D2-7D05-4152-9BD9-11F5A6049110}" destId="{5E14842F-0A27-4A43-9ABF-311448AE810D}" srcOrd="0" destOrd="0" presId="urn:microsoft.com/office/officeart/2005/8/layout/list1"/>
    <dgm:cxn modelId="{E91D3C61-C940-4697-89E6-2AA74B0BC283}" type="presParOf" srcId="{DBF3D0D2-7D05-4152-9BD9-11F5A6049110}" destId="{8E6DD1FB-53EF-4042-BC00-BD8CCA4F4A1F}" srcOrd="1" destOrd="0" presId="urn:microsoft.com/office/officeart/2005/8/layout/list1"/>
    <dgm:cxn modelId="{AC9A8136-6EC0-48DE-98A9-FA525B7F79E5}" type="presParOf" srcId="{AFD89530-A72E-4130-A4EA-18CC309A2ABF}" destId="{B630CDA3-1B06-4105-B51E-FE054CB442CE}" srcOrd="9" destOrd="0" presId="urn:microsoft.com/office/officeart/2005/8/layout/list1"/>
    <dgm:cxn modelId="{A8DFDA4F-4802-4F0A-9F3A-A68B6994DA35}" type="presParOf" srcId="{AFD89530-A72E-4130-A4EA-18CC309A2ABF}" destId="{E27741D3-D8C1-4DD6-8632-8FA8B97E1B4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FC420A-0D11-4421-A64F-E0C5AA711685}">
      <dsp:nvSpPr>
        <dsp:cNvPr id="0" name=""/>
        <dsp:cNvSpPr/>
      </dsp:nvSpPr>
      <dsp:spPr>
        <a:xfrm>
          <a:off x="0" y="379842"/>
          <a:ext cx="7632848" cy="172935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92394" tIns="374904" rIns="592394"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dirty="0" smtClean="0"/>
            <a:t>熟悉印刷电路板的分类。</a:t>
          </a:r>
          <a:endParaRPr lang="zh-CN" sz="1800" kern="1200" dirty="0"/>
        </a:p>
        <a:p>
          <a:pPr marL="171450" lvl="1" indent="-171450" algn="l" defTabSz="800100" rtl="0">
            <a:lnSpc>
              <a:spcPct val="90000"/>
            </a:lnSpc>
            <a:spcBef>
              <a:spcPct val="0"/>
            </a:spcBef>
            <a:spcAft>
              <a:spcPct val="15000"/>
            </a:spcAft>
            <a:buChar char="••"/>
          </a:pPr>
          <a:r>
            <a:rPr lang="zh-CN" sz="1800" kern="1200" dirty="0" smtClean="0"/>
            <a:t>熟悉印刷电路板的组成。</a:t>
          </a:r>
          <a:endParaRPr lang="zh-CN" sz="1800" kern="1200" dirty="0"/>
        </a:p>
        <a:p>
          <a:pPr marL="171450" lvl="1" indent="-171450" algn="l" defTabSz="800100" rtl="0">
            <a:lnSpc>
              <a:spcPct val="90000"/>
            </a:lnSpc>
            <a:spcBef>
              <a:spcPct val="0"/>
            </a:spcBef>
            <a:spcAft>
              <a:spcPct val="15000"/>
            </a:spcAft>
            <a:buChar char="••"/>
          </a:pPr>
          <a:r>
            <a:rPr lang="zh-CN" sz="1800" kern="1200" dirty="0" smtClean="0"/>
            <a:t>熟悉掌握创建</a:t>
          </a:r>
          <a:r>
            <a:rPr lang="en-US" sz="1800" kern="1200" dirty="0" smtClean="0"/>
            <a:t>PCB</a:t>
          </a:r>
          <a:r>
            <a:rPr lang="zh-CN" sz="1800" kern="1200" dirty="0" smtClean="0"/>
            <a:t>板的基本方法。</a:t>
          </a:r>
          <a:endParaRPr lang="zh-CN" sz="1800" kern="1200" dirty="0"/>
        </a:p>
        <a:p>
          <a:pPr marL="171450" lvl="1" indent="-171450" algn="l" defTabSz="800100" rtl="0">
            <a:lnSpc>
              <a:spcPct val="90000"/>
            </a:lnSpc>
            <a:spcBef>
              <a:spcPct val="0"/>
            </a:spcBef>
            <a:spcAft>
              <a:spcPct val="15000"/>
            </a:spcAft>
            <a:buChar char="••"/>
          </a:pPr>
          <a:r>
            <a:rPr lang="zh-CN" sz="1800" kern="1200" dirty="0" smtClean="0"/>
            <a:t>了解</a:t>
          </a:r>
          <a:r>
            <a:rPr lang="en-US" sz="1800" kern="1200" dirty="0" smtClean="0"/>
            <a:t>PCB</a:t>
          </a:r>
          <a:r>
            <a:rPr lang="zh-CN" sz="1800" kern="1200" dirty="0" smtClean="0"/>
            <a:t>设计的规则。</a:t>
          </a:r>
          <a:endParaRPr lang="zh-CN" sz="1800" kern="1200" dirty="0"/>
        </a:p>
      </dsp:txBody>
      <dsp:txXfrm>
        <a:off x="0" y="379842"/>
        <a:ext cx="7632848" cy="1729350"/>
      </dsp:txXfrm>
    </dsp:sp>
    <dsp:sp modelId="{D265BEA6-7596-415E-A4EF-D0D4B44F8B78}">
      <dsp:nvSpPr>
        <dsp:cNvPr id="0" name=""/>
        <dsp:cNvSpPr/>
      </dsp:nvSpPr>
      <dsp:spPr>
        <a:xfrm>
          <a:off x="381642" y="114162"/>
          <a:ext cx="5342993" cy="53136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1952" tIns="0" rIns="201952" bIns="0" numCol="1" spcCol="1270" anchor="ctr" anchorCtr="0">
          <a:noAutofit/>
        </a:bodyPr>
        <a:lstStyle/>
        <a:p>
          <a:pPr lvl="0" algn="l" defTabSz="800100" rtl="0">
            <a:lnSpc>
              <a:spcPct val="90000"/>
            </a:lnSpc>
            <a:spcBef>
              <a:spcPct val="0"/>
            </a:spcBef>
            <a:spcAft>
              <a:spcPct val="35000"/>
            </a:spcAft>
          </a:pPr>
          <a:r>
            <a:rPr lang="zh-CN" sz="1800" b="1" kern="1200" smtClean="0"/>
            <a:t>知识目标</a:t>
          </a:r>
          <a:endParaRPr lang="zh-CN" sz="1800" kern="1200"/>
        </a:p>
      </dsp:txBody>
      <dsp:txXfrm>
        <a:off x="407581" y="140101"/>
        <a:ext cx="5291115" cy="479482"/>
      </dsp:txXfrm>
    </dsp:sp>
    <dsp:sp modelId="{8DBAEC42-BC28-41B2-9088-E29109D0DF56}">
      <dsp:nvSpPr>
        <dsp:cNvPr id="0" name=""/>
        <dsp:cNvSpPr/>
      </dsp:nvSpPr>
      <dsp:spPr>
        <a:xfrm>
          <a:off x="0" y="2472073"/>
          <a:ext cx="7632848" cy="1729350"/>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92394" tIns="374904" rIns="592394"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dirty="0" smtClean="0"/>
            <a:t>能够用封装管理器检查所有元件的封装。</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能够用</a:t>
          </a:r>
          <a:r>
            <a:rPr lang="en-US" sz="1800" kern="1200" dirty="0" smtClean="0"/>
            <a:t>Update PCB</a:t>
          </a:r>
          <a:r>
            <a:rPr lang="zh-CN" sz="1800" kern="1200" dirty="0" smtClean="0"/>
            <a:t>命令原理图信息导入到目标</a:t>
          </a:r>
          <a:r>
            <a:rPr lang="en-US" sz="1800" kern="1200" dirty="0" smtClean="0"/>
            <a:t>PCB</a:t>
          </a:r>
          <a:r>
            <a:rPr lang="zh-CN" sz="1800" kern="1200" dirty="0" smtClean="0"/>
            <a:t>文件。</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能够在</a:t>
          </a:r>
          <a:r>
            <a:rPr lang="en-US" sz="1800" kern="1200" dirty="0" smtClean="0"/>
            <a:t>PCB</a:t>
          </a:r>
          <a:r>
            <a:rPr lang="zh-CN" sz="1800" kern="1200" dirty="0" smtClean="0"/>
            <a:t>中放置元件、修改封装，手动布线、自动布线。</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能够验证用户的</a:t>
          </a:r>
          <a:r>
            <a:rPr lang="en-US" sz="1800" kern="1200" dirty="0" smtClean="0"/>
            <a:t>PCB</a:t>
          </a:r>
          <a:r>
            <a:rPr lang="zh-CN" sz="1800" kern="1200" dirty="0" smtClean="0"/>
            <a:t>板设计。</a:t>
          </a:r>
          <a:endParaRPr lang="zh-CN" sz="1800" kern="1200" dirty="0"/>
        </a:p>
      </dsp:txBody>
      <dsp:txXfrm>
        <a:off x="0" y="2472073"/>
        <a:ext cx="7632848" cy="1729350"/>
      </dsp:txXfrm>
    </dsp:sp>
    <dsp:sp modelId="{EC626A0A-C0E4-4604-BB5F-3D46A857AA36}">
      <dsp:nvSpPr>
        <dsp:cNvPr id="0" name=""/>
        <dsp:cNvSpPr/>
      </dsp:nvSpPr>
      <dsp:spPr>
        <a:xfrm>
          <a:off x="381642" y="2206392"/>
          <a:ext cx="5342993" cy="53136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1952" tIns="0" rIns="201952" bIns="0" numCol="1" spcCol="1270" anchor="ctr" anchorCtr="0">
          <a:noAutofit/>
        </a:bodyPr>
        <a:lstStyle/>
        <a:p>
          <a:pPr lvl="0" algn="l" defTabSz="800100" rtl="0">
            <a:lnSpc>
              <a:spcPct val="90000"/>
            </a:lnSpc>
            <a:spcBef>
              <a:spcPct val="0"/>
            </a:spcBef>
            <a:spcAft>
              <a:spcPct val="35000"/>
            </a:spcAft>
          </a:pPr>
          <a:r>
            <a:rPr lang="zh-CN" sz="1800" b="1" kern="1200" dirty="0" smtClean="0"/>
            <a:t>能力目标</a:t>
          </a:r>
          <a:endParaRPr lang="zh-CN" sz="1800" kern="1200" dirty="0"/>
        </a:p>
      </dsp:txBody>
      <dsp:txXfrm>
        <a:off x="407581" y="2232331"/>
        <a:ext cx="5291115" cy="479482"/>
      </dsp:txXfrm>
    </dsp:sp>
    <dsp:sp modelId="{E27741D3-D8C1-4DD6-8632-8FA8B97E1B49}">
      <dsp:nvSpPr>
        <dsp:cNvPr id="0" name=""/>
        <dsp:cNvSpPr/>
      </dsp:nvSpPr>
      <dsp:spPr>
        <a:xfrm>
          <a:off x="0" y="4564303"/>
          <a:ext cx="7632848" cy="1105650"/>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92394" tIns="374904" rIns="592394" bIns="128016"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smtClean="0"/>
            <a:t>培养</a:t>
          </a:r>
          <a:r>
            <a:rPr lang="zh-CN" sz="1800" kern="1200" dirty="0" smtClean="0"/>
            <a:t>执着</a:t>
          </a:r>
          <a:r>
            <a:rPr lang="zh-CN" sz="1800" kern="1200" dirty="0" smtClean="0"/>
            <a:t>的工匠精神。</a:t>
          </a:r>
          <a:endParaRPr lang="zh-CN" sz="1800" kern="1200" dirty="0"/>
        </a:p>
        <a:p>
          <a:pPr marL="171450" lvl="1" indent="-171450" algn="l" defTabSz="800100">
            <a:lnSpc>
              <a:spcPct val="90000"/>
            </a:lnSpc>
            <a:spcBef>
              <a:spcPct val="0"/>
            </a:spcBef>
            <a:spcAft>
              <a:spcPct val="15000"/>
            </a:spcAft>
            <a:buChar char="••"/>
          </a:pPr>
          <a:r>
            <a:rPr lang="zh-CN" altLang="en-US" sz="1800" kern="1200" smtClean="0"/>
            <a:t>培养</a:t>
          </a:r>
          <a:r>
            <a:rPr lang="zh-CN" sz="1800" kern="1200" smtClean="0"/>
            <a:t>追求</a:t>
          </a:r>
          <a:r>
            <a:rPr lang="zh-CN" sz="1800" kern="1200" dirty="0" smtClean="0"/>
            <a:t>极致的职业品质。</a:t>
          </a:r>
          <a:endParaRPr lang="zh-CN" sz="1800" kern="1200" dirty="0"/>
        </a:p>
      </dsp:txBody>
      <dsp:txXfrm>
        <a:off x="0" y="4564303"/>
        <a:ext cx="7632848" cy="1105650"/>
      </dsp:txXfrm>
    </dsp:sp>
    <dsp:sp modelId="{8E6DD1FB-53EF-4042-BC00-BD8CCA4F4A1F}">
      <dsp:nvSpPr>
        <dsp:cNvPr id="0" name=""/>
        <dsp:cNvSpPr/>
      </dsp:nvSpPr>
      <dsp:spPr>
        <a:xfrm>
          <a:off x="381642" y="4298623"/>
          <a:ext cx="5342993" cy="53136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1952" tIns="0" rIns="201952" bIns="0" numCol="1" spcCol="1270" anchor="ctr" anchorCtr="0">
          <a:noAutofit/>
        </a:bodyPr>
        <a:lstStyle/>
        <a:p>
          <a:pPr lvl="0" algn="l" defTabSz="800100" rtl="0">
            <a:lnSpc>
              <a:spcPct val="90000"/>
            </a:lnSpc>
            <a:spcBef>
              <a:spcPct val="0"/>
            </a:spcBef>
            <a:spcAft>
              <a:spcPct val="35000"/>
            </a:spcAft>
          </a:pPr>
          <a:r>
            <a:rPr lang="zh-CN" sz="1800" b="1" kern="1200" smtClean="0"/>
            <a:t>素质目标</a:t>
          </a:r>
          <a:endParaRPr lang="zh-CN" sz="1800" kern="1200"/>
        </a:p>
      </dsp:txBody>
      <dsp:txXfrm>
        <a:off x="407581" y="4324562"/>
        <a:ext cx="5291115"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647989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76</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513" y="0"/>
            <a:ext cx="12291863" cy="6859588"/>
          </a:xfrm>
          <a:prstGeom prst="rect">
            <a:avLst/>
          </a:prstGeom>
        </p:spPr>
      </p:pic>
    </p:spTree>
    <p:extLst>
      <p:ext uri="{BB962C8B-B14F-4D97-AF65-F5344CB8AC3E}">
        <p14:creationId xmlns:p14="http://schemas.microsoft.com/office/powerpoint/2010/main" val="220421285"/>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6612" y="1981659"/>
            <a:ext cx="5595146" cy="3887100"/>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064" y="1981659"/>
            <a:ext cx="5595146" cy="3887100"/>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11A2758-5122-43AA-9F70-A9FEFFCC1ACA}" type="slidenum">
              <a:rPr lang="en-US" altLang="zh-CN"/>
              <a:pPr>
                <a:defRPr/>
              </a:pPr>
              <a:t>‹#›</a:t>
            </a:fld>
            <a:endParaRPr lang="en-US" altLang="zh-CN"/>
          </a:p>
        </p:txBody>
      </p:sp>
    </p:spTree>
    <p:extLst>
      <p:ext uri="{BB962C8B-B14F-4D97-AF65-F5344CB8AC3E}">
        <p14:creationId xmlns:p14="http://schemas.microsoft.com/office/powerpoint/2010/main" val="2106811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513" y="0"/>
            <a:ext cx="12291863"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513" y="0"/>
            <a:ext cx="12291863" cy="6859588"/>
          </a:xfrm>
          <a:prstGeom prst="rect">
            <a:avLst/>
          </a:prstGeom>
        </p:spPr>
      </p:pic>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77" r:id="rId1"/>
    <p:sldLayoutId id="2147483649" r:id="rId2"/>
    <p:sldLayoutId id="2147483650"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4" r:id="rId12"/>
    <p:sldLayoutId id="2147483675" r:id="rId13"/>
    <p:sldLayoutId id="2147483676" r:id="rId14"/>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1-3</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212806" y="3392234"/>
            <a:ext cx="9258298" cy="954103"/>
          </a:xfrm>
          <a:prstGeom prst="rect">
            <a:avLst/>
          </a:prstGeom>
          <a:noFill/>
        </p:spPr>
        <p:txBody>
          <a:bodyPr wrap="none" lIns="121917" tIns="60958" rIns="121917" bIns="60958" rtlCol="0">
            <a:spAutoFit/>
          </a:bodyPr>
          <a:lstStyle/>
          <a:p>
            <a:pPr algn="r"/>
            <a:r>
              <a:rPr lang="zh-CN" altLang="en-US" sz="5400" b="1" dirty="0" smtClean="0">
                <a:solidFill>
                  <a:schemeClr val="accent1"/>
                </a:solidFill>
                <a:latin typeface="微软雅黑" panose="020B0503020204020204" pitchFamily="34" charset="-122"/>
                <a:ea typeface="微软雅黑" panose="020B0503020204020204" pitchFamily="34" charset="-122"/>
              </a:rPr>
              <a:t>手机</a:t>
            </a:r>
            <a:r>
              <a:rPr lang="zh-CN" altLang="en-US" sz="5400" b="1" dirty="0">
                <a:solidFill>
                  <a:schemeClr val="accent1"/>
                </a:solidFill>
                <a:latin typeface="微软雅黑" panose="020B0503020204020204" pitchFamily="34" charset="-122"/>
                <a:ea typeface="微软雅黑" panose="020B0503020204020204" pitchFamily="34" charset="-122"/>
              </a:rPr>
              <a:t>充电器电路</a:t>
            </a:r>
            <a:r>
              <a:rPr lang="en-US" altLang="zh-CN" sz="5400" b="1" dirty="0">
                <a:solidFill>
                  <a:schemeClr val="accent1"/>
                </a:solidFill>
                <a:latin typeface="微软雅黑" panose="020B0503020204020204" pitchFamily="34" charset="-122"/>
                <a:ea typeface="微软雅黑" panose="020B0503020204020204" pitchFamily="34" charset="-122"/>
              </a:rPr>
              <a:t>PCB</a:t>
            </a:r>
            <a:r>
              <a:rPr lang="zh-CN" altLang="en-US" sz="5400" b="1" dirty="0">
                <a:solidFill>
                  <a:schemeClr val="accent1"/>
                </a:solidFill>
                <a:latin typeface="微软雅黑" panose="020B0503020204020204" pitchFamily="34" charset="-122"/>
                <a:ea typeface="微软雅黑" panose="020B0503020204020204" pitchFamily="34" charset="-122"/>
              </a:rPr>
              <a:t>图的绘制</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6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1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6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7770" y="4365898"/>
            <a:ext cx="7713860" cy="1656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Rot="1" noChangeArrowheads="1"/>
          </p:cNvSpPr>
          <p:nvPr>
            <p:ph type="title" idx="4294967295"/>
          </p:nvPr>
        </p:nvSpPr>
        <p:spPr>
          <a:xfrm>
            <a:off x="1367705" y="355279"/>
            <a:ext cx="8543925" cy="655638"/>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cs typeface="+mn-cs"/>
              </a:rPr>
              <a:t>2.</a:t>
            </a:r>
            <a:r>
              <a:rPr lang="zh-CN" altLang="en-US" sz="3200" b="1" dirty="0" smtClean="0">
                <a:solidFill>
                  <a:srgbClr val="0000FF"/>
                </a:solidFill>
                <a:latin typeface="微软雅黑" panose="020B0503020204020204" pitchFamily="34" charset="-122"/>
                <a:ea typeface="微软雅黑" panose="020B0503020204020204" pitchFamily="34" charset="-122"/>
                <a:cs typeface="+mn-cs"/>
              </a:rPr>
              <a:t>双面板</a:t>
            </a:r>
            <a:endParaRPr lang="zh-CN" altLang="en-US" sz="3200" b="1" dirty="0">
              <a:solidFill>
                <a:srgbClr val="0000FF"/>
              </a:solidFill>
              <a:latin typeface="微软雅黑" panose="020B0503020204020204" pitchFamily="34" charset="-122"/>
              <a:ea typeface="微软雅黑" panose="020B0503020204020204" pitchFamily="34" charset="-122"/>
              <a:cs typeface="+mn-cs"/>
            </a:endParaRPr>
          </a:p>
        </p:txBody>
      </p:sp>
      <p:sp>
        <p:nvSpPr>
          <p:cNvPr id="11268" name="Rectangle 3"/>
          <p:cNvSpPr>
            <a:spLocks noGrp="1" noRot="1" noChangeArrowheads="1"/>
          </p:cNvSpPr>
          <p:nvPr>
            <p:ph type="body" idx="4294967295"/>
          </p:nvPr>
        </p:nvSpPr>
        <p:spPr>
          <a:xfrm>
            <a:off x="1274639" y="1198315"/>
            <a:ext cx="10225136" cy="3308350"/>
          </a:xfrm>
          <a:prstGeom prst="rect">
            <a:avLst/>
          </a:prstGeom>
        </p:spPr>
        <p:txBody>
          <a:bodyPr/>
          <a:lstStyle/>
          <a:p>
            <a:pPr marL="0" indent="711342">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双面板包括两层：顶层（</a:t>
            </a:r>
            <a:r>
              <a:rPr lang="en-US" altLang="zh-CN" sz="2400" b="1" dirty="0">
                <a:solidFill>
                  <a:srgbClr val="0000FF"/>
                </a:solidFill>
                <a:latin typeface="微软雅黑" panose="020B0503020204020204" pitchFamily="34" charset="-122"/>
                <a:ea typeface="微软雅黑" panose="020B0503020204020204" pitchFamily="34" charset="-122"/>
              </a:rPr>
              <a:t>Top Layer</a:t>
            </a:r>
            <a:r>
              <a:rPr lang="zh-CN" altLang="en-US" sz="2400" b="1" dirty="0">
                <a:solidFill>
                  <a:srgbClr val="0000FF"/>
                </a:solidFill>
                <a:latin typeface="微软雅黑" panose="020B0503020204020204" pitchFamily="34" charset="-122"/>
                <a:ea typeface="微软雅黑" panose="020B0503020204020204" pitchFamily="34" charset="-122"/>
              </a:rPr>
              <a:t>）和底层（</a:t>
            </a:r>
            <a:r>
              <a:rPr lang="en-US" altLang="zh-CN" sz="2400" b="1" dirty="0">
                <a:solidFill>
                  <a:srgbClr val="0000FF"/>
                </a:solidFill>
                <a:latin typeface="微软雅黑" panose="020B0503020204020204" pitchFamily="34" charset="-122"/>
                <a:ea typeface="微软雅黑" panose="020B0503020204020204" pitchFamily="34" charset="-122"/>
              </a:rPr>
              <a:t>Bottom Layer</a:t>
            </a:r>
            <a:r>
              <a:rPr lang="zh-CN" altLang="en-US" sz="2400" b="1" dirty="0">
                <a:solidFill>
                  <a:srgbClr val="0000FF"/>
                </a:solidFill>
                <a:latin typeface="微软雅黑" panose="020B0503020204020204" pitchFamily="34" charset="-122"/>
                <a:ea typeface="微软雅黑" panose="020B0503020204020204" pitchFamily="34" charset="-122"/>
              </a:rPr>
              <a:t>）。与单面板不同，双面板的两层都有导电铜箔，其结构示意图如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1-57</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示。双面板的每层都可以直接焊接元件，两层之间可以通过穿过的元件引脚连接，也可以通过过孔实现连接。过孔是一种穿透印制电路板并将两层的铜箔连接起来的金属化导电圆孔。</a:t>
            </a:r>
          </a:p>
        </p:txBody>
      </p:sp>
      <p:sp>
        <p:nvSpPr>
          <p:cNvPr id="11269" name="Text Box 5"/>
          <p:cNvSpPr txBox="1">
            <a:spLocks noChangeArrowheads="1"/>
          </p:cNvSpPr>
          <p:nvPr/>
        </p:nvSpPr>
        <p:spPr bwMode="auto">
          <a:xfrm>
            <a:off x="5307087" y="6238106"/>
            <a:ext cx="1705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1-57 </a:t>
            </a:r>
            <a:r>
              <a:rPr lang="zh-CN" altLang="en-US" sz="1800" b="1" dirty="0">
                <a:solidFill>
                  <a:srgbClr val="0000FF"/>
                </a:solidFill>
                <a:latin typeface="微软雅黑" panose="020B0503020204020204" pitchFamily="34" charset="-122"/>
                <a:ea typeface="微软雅黑" panose="020B0503020204020204" pitchFamily="34" charset="-122"/>
              </a:rPr>
              <a:t>双面板</a:t>
            </a:r>
          </a:p>
        </p:txBody>
      </p:sp>
    </p:spTree>
    <p:extLst>
      <p:ext uri="{BB962C8B-B14F-4D97-AF65-F5344CB8AC3E}">
        <p14:creationId xmlns:p14="http://schemas.microsoft.com/office/powerpoint/2010/main" val="428833960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P spid="112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2791" y="3645818"/>
            <a:ext cx="7526492" cy="2286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Grp="1" noRot="1" noChangeArrowheads="1"/>
          </p:cNvSpPr>
          <p:nvPr>
            <p:ph type="title" idx="4294967295"/>
          </p:nvPr>
        </p:nvSpPr>
        <p:spPr>
          <a:xfrm>
            <a:off x="1534812" y="476250"/>
            <a:ext cx="8543925" cy="720725"/>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a:t>
            </a:r>
            <a:r>
              <a:rPr lang="zh-CN" altLang="en-US" sz="3200" b="1" dirty="0" smtClean="0">
                <a:solidFill>
                  <a:srgbClr val="0000FF"/>
                </a:solidFill>
                <a:latin typeface="微软雅黑" panose="020B0503020204020204" pitchFamily="34" charset="-122"/>
                <a:ea typeface="微软雅黑" panose="020B0503020204020204" pitchFamily="34" charset="-122"/>
              </a:rPr>
              <a:t>多</a:t>
            </a:r>
            <a:r>
              <a:rPr lang="zh-CN" altLang="en-US" sz="3200" b="1" dirty="0">
                <a:solidFill>
                  <a:srgbClr val="0000FF"/>
                </a:solidFill>
                <a:latin typeface="微软雅黑" panose="020B0503020204020204" pitchFamily="34" charset="-122"/>
                <a:ea typeface="微软雅黑" panose="020B0503020204020204" pitchFamily="34" charset="-122"/>
              </a:rPr>
              <a:t>层板</a:t>
            </a:r>
          </a:p>
        </p:txBody>
      </p:sp>
      <p:sp>
        <p:nvSpPr>
          <p:cNvPr id="34819" name="Rectangle 3"/>
          <p:cNvSpPr>
            <a:spLocks noGrp="1" noRot="1" noChangeArrowheads="1"/>
          </p:cNvSpPr>
          <p:nvPr>
            <p:ph type="body" idx="4294967295"/>
          </p:nvPr>
        </p:nvSpPr>
        <p:spPr>
          <a:xfrm>
            <a:off x="1673586" y="1243576"/>
            <a:ext cx="9014724" cy="3241675"/>
          </a:xfrm>
          <a:prstGeom prst="rect">
            <a:avLst/>
          </a:prstGeom>
        </p:spPr>
        <p:txBody>
          <a:bodyPr/>
          <a:lstStyle/>
          <a:p>
            <a:pPr marL="0" indent="624013">
              <a:lnSpc>
                <a:spcPct val="12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多层板是具有多个导电层的电路板。多层板的结构示意图如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1-58</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它除了具有双面板一样的顶层和底层外，在内部还有导电层，内部层一般为电源或接地层，顶层和底层通过过孔与内部的导电层相连接。多层板一般是将多个双面板采用压合工艺制作而成的，适用于复杂的电路系统。</a:t>
            </a:r>
          </a:p>
          <a:p>
            <a:pPr eaLnBrk="1" hangingPunct="1">
              <a:defRPr/>
            </a:pPr>
            <a:endParaRPr lang="zh-CN" altLang="en-US" sz="2400" b="1" dirty="0">
              <a:solidFill>
                <a:srgbClr val="0000FF"/>
              </a:solidFill>
              <a:latin typeface="微软雅黑" panose="020B0503020204020204" pitchFamily="34" charset="-122"/>
              <a:ea typeface="微软雅黑" panose="020B0503020204020204" pitchFamily="34" charset="-122"/>
            </a:endParaRPr>
          </a:p>
          <a:p>
            <a:pPr eaLnBrk="1" hangingPunct="1">
              <a:defRPr/>
            </a:pPr>
            <a:endParaRPr lang="en-US" altLang="zh-CN" sz="2400" b="1" dirty="0">
              <a:solidFill>
                <a:srgbClr val="0000FF"/>
              </a:solidFill>
              <a:latin typeface="微软雅黑" panose="020B0503020204020204" pitchFamily="34" charset="-122"/>
              <a:ea typeface="微软雅黑" panose="020B0503020204020204" pitchFamily="34" charset="-122"/>
            </a:endParaRPr>
          </a:p>
        </p:txBody>
      </p:sp>
      <p:sp>
        <p:nvSpPr>
          <p:cNvPr id="12293" name="Text Box 4"/>
          <p:cNvSpPr txBox="1">
            <a:spLocks noChangeArrowheads="1"/>
          </p:cNvSpPr>
          <p:nvPr/>
        </p:nvSpPr>
        <p:spPr bwMode="auto">
          <a:xfrm>
            <a:off x="5100405" y="6094090"/>
            <a:ext cx="2161087"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1-58 </a:t>
            </a:r>
            <a:r>
              <a:rPr lang="zh-CN" altLang="en-US" sz="1800" b="1" dirty="0">
                <a:solidFill>
                  <a:srgbClr val="0000FF"/>
                </a:solidFill>
              </a:rPr>
              <a:t>多层板</a:t>
            </a:r>
          </a:p>
        </p:txBody>
      </p:sp>
    </p:spTree>
    <p:extLst>
      <p:ext uri="{BB962C8B-B14F-4D97-AF65-F5344CB8AC3E}">
        <p14:creationId xmlns:p14="http://schemas.microsoft.com/office/powerpoint/2010/main" val="29222964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122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346019" y="353591"/>
            <a:ext cx="7202055" cy="788480"/>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3.2 </a:t>
            </a:r>
            <a:r>
              <a:rPr lang="zh-CN" altLang="en-US" sz="3200" b="1" dirty="0" smtClean="0">
                <a:solidFill>
                  <a:srgbClr val="0000FF"/>
                </a:solidFill>
                <a:latin typeface="微软雅黑" panose="020B0503020204020204" pitchFamily="34" charset="-122"/>
                <a:ea typeface="微软雅黑" panose="020B0503020204020204" pitchFamily="34" charset="-122"/>
              </a:rPr>
              <a:t>印制电路板的组成</a:t>
            </a:r>
          </a:p>
        </p:txBody>
      </p:sp>
      <p:sp>
        <p:nvSpPr>
          <p:cNvPr id="9219" name="Rectangle 3"/>
          <p:cNvSpPr>
            <a:spLocks noGrp="1" noRot="1" noChangeArrowheads="1"/>
          </p:cNvSpPr>
          <p:nvPr>
            <p:ph type="body" idx="4294967295"/>
          </p:nvPr>
        </p:nvSpPr>
        <p:spPr>
          <a:xfrm>
            <a:off x="3002830" y="1557586"/>
            <a:ext cx="3888432" cy="3240360"/>
          </a:xfrm>
          <a:prstGeom prst="rect">
            <a:avLst/>
          </a:prstGeom>
        </p:spPr>
        <p:txBody>
          <a:bodyPr/>
          <a:lstStyle/>
          <a:p>
            <a:pPr marL="457200" indent="-457200">
              <a:lnSpc>
                <a:spcPct val="150000"/>
              </a:lnSpc>
              <a:buFont typeface="+mj-lt"/>
              <a:buAutoNum type="arabicPeriod"/>
            </a:pPr>
            <a:r>
              <a:rPr lang="zh-CN" altLang="en-US" sz="2400" b="1" dirty="0" smtClean="0">
                <a:solidFill>
                  <a:srgbClr val="0000FF"/>
                </a:solidFill>
                <a:latin typeface="微软雅黑" panose="020B0503020204020204" pitchFamily="34" charset="-122"/>
                <a:ea typeface="微软雅黑" panose="020B0503020204020204" pitchFamily="34" charset="-122"/>
              </a:rPr>
              <a:t>元件的封装</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400" b="1" dirty="0">
                <a:solidFill>
                  <a:srgbClr val="0000FF"/>
                </a:solidFill>
                <a:latin typeface="微软雅黑" panose="020B0503020204020204" pitchFamily="34" charset="-122"/>
                <a:ea typeface="微软雅黑" panose="020B0503020204020204" pitchFamily="34" charset="-122"/>
              </a:rPr>
              <a:t>铜箔</a:t>
            </a:r>
            <a:r>
              <a:rPr lang="zh-CN" altLang="en-US" sz="2400" b="1" dirty="0" smtClean="0">
                <a:solidFill>
                  <a:srgbClr val="0000FF"/>
                </a:solidFill>
                <a:latin typeface="微软雅黑" panose="020B0503020204020204" pitchFamily="34" charset="-122"/>
                <a:ea typeface="微软雅黑" panose="020B0503020204020204" pitchFamily="34" charset="-122"/>
              </a:rPr>
              <a:t>导线</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400" b="1" dirty="0" smtClean="0">
                <a:solidFill>
                  <a:srgbClr val="0000FF"/>
                </a:solidFill>
                <a:latin typeface="微软雅黑" panose="020B0503020204020204" pitchFamily="34" charset="-122"/>
                <a:ea typeface="微软雅黑" panose="020B0503020204020204" pitchFamily="34" charset="-122"/>
              </a:rPr>
              <a:t>焊盘</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400" b="1" dirty="0">
                <a:solidFill>
                  <a:srgbClr val="0000FF"/>
                </a:solidFill>
                <a:latin typeface="微软雅黑" panose="020B0503020204020204" pitchFamily="34" charset="-122"/>
                <a:ea typeface="微软雅黑" panose="020B0503020204020204" pitchFamily="34" charset="-122"/>
              </a:rPr>
              <a:t>助焊膜和阻焊</a:t>
            </a:r>
            <a:r>
              <a:rPr lang="zh-CN" altLang="en-US" sz="2400" b="1" dirty="0" smtClean="0">
                <a:solidFill>
                  <a:srgbClr val="0000FF"/>
                </a:solidFill>
                <a:latin typeface="微软雅黑" panose="020B0503020204020204" pitchFamily="34" charset="-122"/>
                <a:ea typeface="微软雅黑" panose="020B0503020204020204" pitchFamily="34" charset="-122"/>
              </a:rPr>
              <a:t>膜</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400" b="1" dirty="0">
                <a:solidFill>
                  <a:srgbClr val="0000FF"/>
                </a:solidFill>
                <a:latin typeface="微软雅黑" panose="020B0503020204020204" pitchFamily="34" charset="-122"/>
                <a:ea typeface="微软雅黑" panose="020B0503020204020204" pitchFamily="34" charset="-122"/>
              </a:rPr>
              <a:t>过</a:t>
            </a:r>
            <a:r>
              <a:rPr lang="zh-CN" altLang="en-US" sz="2400" b="1" dirty="0" smtClean="0">
                <a:solidFill>
                  <a:srgbClr val="0000FF"/>
                </a:solidFill>
                <a:latin typeface="微软雅黑" panose="020B0503020204020204" pitchFamily="34" charset="-122"/>
                <a:ea typeface="微软雅黑" panose="020B0503020204020204" pitchFamily="34" charset="-122"/>
              </a:rPr>
              <a:t>孔</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457200" indent="-457200">
              <a:lnSpc>
                <a:spcPct val="150000"/>
              </a:lnSpc>
              <a:buFont typeface="+mj-lt"/>
              <a:buAutoNum type="arabicPeriod"/>
            </a:pPr>
            <a:r>
              <a:rPr lang="zh-CN" altLang="en-US" sz="2400" b="1" dirty="0">
                <a:solidFill>
                  <a:srgbClr val="0000FF"/>
                </a:solidFill>
                <a:latin typeface="微软雅黑" panose="020B0503020204020204" pitchFamily="34" charset="-122"/>
                <a:ea typeface="微软雅黑" panose="020B0503020204020204" pitchFamily="34" charset="-122"/>
              </a:rPr>
              <a:t>丝印层</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buNone/>
            </a:pP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buNone/>
            </a:pPr>
            <a:endParaRPr lang="en-US" altLang="zh-CN" sz="2400" b="1" dirty="0" smtClean="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884578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idx="4294967295"/>
          </p:nvPr>
        </p:nvSpPr>
        <p:spPr>
          <a:xfrm>
            <a:off x="1498734" y="404813"/>
            <a:ext cx="8543925" cy="720725"/>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1</a:t>
            </a:r>
            <a:r>
              <a:rPr lang="zh-CN" altLang="en-US" sz="3200" b="1" dirty="0" smtClean="0">
                <a:solidFill>
                  <a:srgbClr val="0000FF"/>
                </a:solidFill>
                <a:latin typeface="微软雅黑" panose="020B0503020204020204" pitchFamily="34" charset="-122"/>
                <a:ea typeface="微软雅黑" panose="020B0503020204020204" pitchFamily="34" charset="-122"/>
              </a:rPr>
              <a:t>．</a:t>
            </a:r>
            <a:r>
              <a:rPr lang="zh-CN" altLang="en-US" sz="3200" b="1" dirty="0">
                <a:solidFill>
                  <a:srgbClr val="0000FF"/>
                </a:solidFill>
                <a:latin typeface="微软雅黑" panose="020B0503020204020204" pitchFamily="34" charset="-122"/>
                <a:ea typeface="微软雅黑" panose="020B0503020204020204" pitchFamily="34" charset="-122"/>
              </a:rPr>
              <a:t>元件的</a:t>
            </a:r>
            <a:r>
              <a:rPr lang="zh-CN" altLang="en-US" sz="3200" b="1" dirty="0" smtClean="0">
                <a:solidFill>
                  <a:srgbClr val="0000FF"/>
                </a:solidFill>
                <a:latin typeface="微软雅黑" panose="020B0503020204020204" pitchFamily="34" charset="-122"/>
                <a:ea typeface="微软雅黑" panose="020B0503020204020204" pitchFamily="34" charset="-122"/>
              </a:rPr>
              <a:t>封装（</a:t>
            </a:r>
            <a:r>
              <a:rPr lang="en-US" altLang="zh-CN" sz="3200" b="1" dirty="0" smtClean="0">
                <a:solidFill>
                  <a:srgbClr val="0000FF"/>
                </a:solidFill>
                <a:latin typeface="微软雅黑" panose="020B0503020204020204" pitchFamily="34" charset="-122"/>
                <a:ea typeface="微软雅黑" panose="020B0503020204020204" pitchFamily="34" charset="-122"/>
              </a:rPr>
              <a:t>Footprint</a:t>
            </a:r>
            <a:r>
              <a:rPr lang="zh-CN" altLang="en-US" sz="3200" b="1" dirty="0" smtClean="0">
                <a:solidFill>
                  <a:srgbClr val="0000FF"/>
                </a:solidFill>
                <a:latin typeface="微软雅黑" panose="020B0503020204020204" pitchFamily="34" charset="-122"/>
                <a:ea typeface="微软雅黑" panose="020B0503020204020204" pitchFamily="34" charset="-122"/>
              </a:rPr>
              <a:t>）</a:t>
            </a:r>
            <a:endParaRPr lang="zh-CN" altLang="en-US" sz="3200" b="1" dirty="0">
              <a:solidFill>
                <a:srgbClr val="0000FF"/>
              </a:solidFill>
              <a:latin typeface="微软雅黑" panose="020B0503020204020204" pitchFamily="34" charset="-122"/>
              <a:ea typeface="微软雅黑" panose="020B0503020204020204" pitchFamily="34" charset="-122"/>
            </a:endParaRPr>
          </a:p>
        </p:txBody>
      </p:sp>
      <p:sp>
        <p:nvSpPr>
          <p:cNvPr id="13315" name="Rectangle 3"/>
          <p:cNvSpPr>
            <a:spLocks noGrp="1" noRot="1" noChangeArrowheads="1"/>
          </p:cNvSpPr>
          <p:nvPr>
            <p:ph type="body" idx="4294967295"/>
          </p:nvPr>
        </p:nvSpPr>
        <p:spPr>
          <a:xfrm>
            <a:off x="1490663" y="1125538"/>
            <a:ext cx="9289032" cy="4527550"/>
          </a:xfrm>
          <a:prstGeom prst="rect">
            <a:avLst/>
          </a:prstGeom>
        </p:spPr>
        <p:txBody>
          <a:bodyPr/>
          <a:lstStyle/>
          <a:p>
            <a:pPr marL="0" indent="457200">
              <a:lnSpc>
                <a:spcPct val="15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印制电路板是用来安装元件的，而同类型的元件，如电阻，即使阻值一样，也有大小之分。因而在设计印制电路板时，就要求印制电路板上大体积元件焊接孔的孔径要大、距离要远。</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457200">
              <a:lnSpc>
                <a:spcPct val="15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为了使印制电路板生产厂家生产出来的印制电路板可以安装大小和形状符合要求的各种元件，要求在设计印制电路板时，用铜箔表示导线，而用与实际元件形状和大小相关的符号表示元件。</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457200">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这里的形状与大小是指实际元件在印制电路板上的投影。这种与实际元件形状和大小相同的投影符号称为元件封装。</a:t>
            </a:r>
          </a:p>
        </p:txBody>
      </p:sp>
    </p:spTree>
    <p:extLst>
      <p:ext uri="{BB962C8B-B14F-4D97-AF65-F5344CB8AC3E}">
        <p14:creationId xmlns:p14="http://schemas.microsoft.com/office/powerpoint/2010/main" val="2369136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idx="4294967295"/>
          </p:nvPr>
        </p:nvSpPr>
        <p:spPr>
          <a:xfrm>
            <a:off x="1202631" y="451148"/>
            <a:ext cx="8543925" cy="855662"/>
          </a:xfrm>
          <a:prstGeom prst="rect">
            <a:avLst/>
          </a:prstGeom>
        </p:spPr>
        <p:txBody>
          <a:bodyPr/>
          <a:lstStyle/>
          <a:p>
            <a:pPr algn="l" eaLnBrk="1" hangingPunct="1"/>
            <a:r>
              <a:rPr lang="zh-CN" altLang="en-US" sz="3200" b="1" dirty="0">
                <a:solidFill>
                  <a:srgbClr val="0000FF"/>
                </a:solidFill>
                <a:latin typeface="微软雅黑" panose="020B0503020204020204" pitchFamily="34" charset="-122"/>
                <a:ea typeface="微软雅黑" panose="020B0503020204020204" pitchFamily="34" charset="-122"/>
              </a:rPr>
              <a:t>（</a:t>
            </a:r>
            <a:r>
              <a:rPr lang="en-US" altLang="zh-CN" sz="3200" b="1" dirty="0">
                <a:solidFill>
                  <a:srgbClr val="0000FF"/>
                </a:solidFill>
                <a:latin typeface="微软雅黑" panose="020B0503020204020204" pitchFamily="34" charset="-122"/>
                <a:ea typeface="微软雅黑" panose="020B0503020204020204" pitchFamily="34" charset="-122"/>
              </a:rPr>
              <a:t>1</a:t>
            </a:r>
            <a:r>
              <a:rPr lang="zh-CN" altLang="en-US" sz="3200" b="1" dirty="0">
                <a:solidFill>
                  <a:srgbClr val="0000FF"/>
                </a:solidFill>
                <a:latin typeface="微软雅黑" panose="020B0503020204020204" pitchFamily="34" charset="-122"/>
                <a:ea typeface="微软雅黑" panose="020B0503020204020204" pitchFamily="34" charset="-122"/>
              </a:rPr>
              <a:t>）元件封装的分类</a:t>
            </a:r>
          </a:p>
        </p:txBody>
      </p:sp>
      <p:sp>
        <p:nvSpPr>
          <p:cNvPr id="14339" name="Rectangle 3"/>
          <p:cNvSpPr>
            <a:spLocks noGrp="1" noRot="1" noChangeArrowheads="1"/>
          </p:cNvSpPr>
          <p:nvPr>
            <p:ph type="body" idx="4294967295"/>
          </p:nvPr>
        </p:nvSpPr>
        <p:spPr>
          <a:xfrm>
            <a:off x="2354759" y="1197546"/>
            <a:ext cx="8543925" cy="1944688"/>
          </a:xfrm>
          <a:prstGeom prst="rect">
            <a:avLst/>
          </a:prstGeom>
        </p:spPr>
        <p:txBody>
          <a:bodyPr/>
          <a:lstStyle/>
          <a:p>
            <a:pPr marL="0" indent="0">
              <a:buNone/>
            </a:pPr>
            <a:r>
              <a:rPr lang="zh-CN" altLang="en-US" sz="2800" b="1" dirty="0">
                <a:solidFill>
                  <a:srgbClr val="0000FF"/>
                </a:solidFill>
                <a:latin typeface="微软雅黑" panose="020B0503020204020204" pitchFamily="34" charset="-122"/>
                <a:ea typeface="微软雅黑" panose="020B0503020204020204" pitchFamily="34" charset="-122"/>
              </a:rPr>
              <a:t>按照元件安装方式，元件封装可以分为</a:t>
            </a:r>
            <a:endParaRPr lang="en-US" altLang="zh-CN" sz="2800" b="1" dirty="0">
              <a:solidFill>
                <a:srgbClr val="0000FF"/>
              </a:solidFill>
              <a:latin typeface="微软雅黑" panose="020B0503020204020204" pitchFamily="34" charset="-122"/>
              <a:ea typeface="微软雅黑" panose="020B0503020204020204" pitchFamily="34" charset="-122"/>
            </a:endParaRPr>
          </a:p>
          <a:p>
            <a:pPr marL="0" indent="0">
              <a:buNone/>
            </a:pPr>
            <a:r>
              <a:rPr lang="zh-CN" altLang="en-US" sz="2800" b="1" dirty="0">
                <a:solidFill>
                  <a:srgbClr val="0000FF"/>
                </a:solidFill>
                <a:latin typeface="微软雅黑" panose="020B0503020204020204" pitchFamily="34" charset="-122"/>
                <a:ea typeface="微软雅黑" panose="020B0503020204020204" pitchFamily="34" charset="-122"/>
              </a:rPr>
              <a:t>                                直插式</a:t>
            </a:r>
            <a:endParaRPr lang="en-US" altLang="zh-CN" sz="2800" b="1" dirty="0">
              <a:solidFill>
                <a:srgbClr val="0000FF"/>
              </a:solidFill>
              <a:latin typeface="微软雅黑" panose="020B0503020204020204" pitchFamily="34" charset="-122"/>
              <a:ea typeface="微软雅黑" panose="020B0503020204020204" pitchFamily="34" charset="-122"/>
            </a:endParaRPr>
          </a:p>
          <a:p>
            <a:pPr marL="0" indent="0">
              <a:buNone/>
            </a:pPr>
            <a:r>
              <a:rPr lang="zh-CN" altLang="en-US" sz="2800" b="1" dirty="0">
                <a:solidFill>
                  <a:srgbClr val="0000FF"/>
                </a:solidFill>
                <a:latin typeface="微软雅黑" panose="020B0503020204020204" pitchFamily="34" charset="-122"/>
                <a:ea typeface="微软雅黑" panose="020B0503020204020204" pitchFamily="34" charset="-122"/>
              </a:rPr>
              <a:t>                            表面贴装</a:t>
            </a:r>
            <a:r>
              <a:rPr lang="zh-CN" altLang="en-US" sz="2800" b="1" dirty="0" smtClean="0">
                <a:solidFill>
                  <a:srgbClr val="0000FF"/>
                </a:solidFill>
                <a:latin typeface="微软雅黑" panose="020B0503020204020204" pitchFamily="34" charset="-122"/>
                <a:ea typeface="微软雅黑" panose="020B0503020204020204" pitchFamily="34" charset="-122"/>
              </a:rPr>
              <a:t>式</a:t>
            </a:r>
            <a:endParaRPr lang="en-US" altLang="zh-CN" sz="2800" b="1" dirty="0">
              <a:solidFill>
                <a:srgbClr val="0000FF"/>
              </a:solidFill>
              <a:latin typeface="微软雅黑" panose="020B0503020204020204" pitchFamily="34" charset="-122"/>
              <a:ea typeface="微软雅黑" panose="020B0503020204020204" pitchFamily="34" charset="-122"/>
            </a:endParaRPr>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0823" y="3569527"/>
            <a:ext cx="2159500" cy="1986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6580" y="3769598"/>
            <a:ext cx="2200784" cy="17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61060" y="5983242"/>
            <a:ext cx="76510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zh-CN" sz="1800" b="1" dirty="0">
                <a:solidFill>
                  <a:srgbClr val="0000FF"/>
                </a:solidFill>
                <a:latin typeface="Arial" panose="020B0604020202020204" pitchFamily="34" charset="0"/>
                <a:ea typeface="宋体" panose="02010600030101010101" pitchFamily="2" charset="-122"/>
              </a:rPr>
              <a:t>图</a:t>
            </a:r>
            <a:r>
              <a:rPr lang="en-US" altLang="zh-CN" sz="1800" b="1" dirty="0">
                <a:solidFill>
                  <a:srgbClr val="0000FF"/>
                </a:solidFill>
                <a:latin typeface="Arial" panose="020B0604020202020204" pitchFamily="34" charset="0"/>
                <a:ea typeface="宋体" panose="02010600030101010101" pitchFamily="2" charset="-122"/>
              </a:rPr>
              <a:t>1-59 </a:t>
            </a:r>
            <a:r>
              <a:rPr lang="zh-CN" altLang="zh-CN" sz="1800" b="1" dirty="0">
                <a:solidFill>
                  <a:srgbClr val="0000FF"/>
                </a:solidFill>
                <a:latin typeface="Arial" panose="020B0604020202020204" pitchFamily="34" charset="0"/>
                <a:ea typeface="宋体" panose="02010600030101010101" pitchFamily="2" charset="-122"/>
              </a:rPr>
              <a:t>直插式封装</a:t>
            </a:r>
            <a:r>
              <a:rPr lang="en-US" altLang="zh-CN" sz="1800" b="1" dirty="0">
                <a:solidFill>
                  <a:srgbClr val="0000FF"/>
                </a:solidFill>
                <a:latin typeface="Arial" panose="020B0604020202020204" pitchFamily="34" charset="0"/>
                <a:ea typeface="宋体" panose="02010600030101010101" pitchFamily="2" charset="-122"/>
              </a:rPr>
              <a:t>     </a:t>
            </a:r>
            <a:r>
              <a:rPr lang="zh-CN" altLang="zh-CN" sz="1800" b="1" dirty="0">
                <a:solidFill>
                  <a:srgbClr val="0000FF"/>
                </a:solidFill>
                <a:latin typeface="Arial" panose="020B0604020202020204" pitchFamily="34" charset="0"/>
                <a:ea typeface="宋体" panose="02010600030101010101" pitchFamily="2" charset="-122"/>
              </a:rPr>
              <a:t>图</a:t>
            </a:r>
            <a:r>
              <a:rPr lang="en-US" altLang="zh-CN" sz="1800" b="1" dirty="0">
                <a:solidFill>
                  <a:srgbClr val="0000FF"/>
                </a:solidFill>
                <a:latin typeface="Arial" panose="020B0604020202020204" pitchFamily="34" charset="0"/>
                <a:ea typeface="宋体" panose="02010600030101010101" pitchFamily="2" charset="-122"/>
              </a:rPr>
              <a:t>1-60 </a:t>
            </a:r>
            <a:r>
              <a:rPr lang="zh-CN" altLang="zh-CN" sz="1800" b="1" dirty="0">
                <a:solidFill>
                  <a:srgbClr val="0000FF"/>
                </a:solidFill>
                <a:latin typeface="Arial" panose="020B0604020202020204" pitchFamily="34" charset="0"/>
                <a:ea typeface="宋体" panose="02010600030101010101" pitchFamily="2" charset="-122"/>
              </a:rPr>
              <a:t>表面贴装式封装</a:t>
            </a:r>
          </a:p>
        </p:txBody>
      </p:sp>
    </p:spTree>
    <p:extLst>
      <p:ext uri="{BB962C8B-B14F-4D97-AF65-F5344CB8AC3E}">
        <p14:creationId xmlns:p14="http://schemas.microsoft.com/office/powerpoint/2010/main" val="386542861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3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Rot="1" noChangeArrowheads="1"/>
          </p:cNvSpPr>
          <p:nvPr>
            <p:ph type="body" idx="4294967295"/>
          </p:nvPr>
        </p:nvSpPr>
        <p:spPr>
          <a:xfrm>
            <a:off x="1274639" y="1126415"/>
            <a:ext cx="9865096" cy="2354190"/>
          </a:xfrm>
          <a:prstGeom prst="rect">
            <a:avLst/>
          </a:prstGeom>
        </p:spPr>
        <p:txBody>
          <a:bodyPr/>
          <a:lstStyle/>
          <a:p>
            <a:pPr marL="0" indent="6270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典型直插式元件封装外型及其</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板上的焊接点如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1-61</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示。直插式元件焊接时先要将元件引脚插入焊盘通孔中，然后再焊锡。由于焊点过孔贯穿整个电路板，所以其焊盘中心必须有通孔，焊盘至少占用两层电路板。</a:t>
            </a:r>
          </a:p>
        </p:txBody>
      </p:sp>
      <p:pic>
        <p:nvPicPr>
          <p:cNvPr id="1536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0683" y="3790240"/>
            <a:ext cx="2159500" cy="1988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5"/>
          <p:cNvSpPr txBox="1">
            <a:spLocks noChangeArrowheads="1"/>
          </p:cNvSpPr>
          <p:nvPr/>
        </p:nvSpPr>
        <p:spPr bwMode="auto">
          <a:xfrm>
            <a:off x="3650684" y="6087885"/>
            <a:ext cx="4754075"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buFont typeface="Wingdings" panose="05000000000000000000" pitchFamily="2" charset="2"/>
              <a:buNone/>
            </a:pPr>
            <a:r>
              <a:rPr lang="zh-CN" altLang="en-US" sz="1800" b="1" dirty="0" smtClean="0">
                <a:solidFill>
                  <a:srgbClr val="0000FF"/>
                </a:solidFill>
              </a:rPr>
              <a:t>图</a:t>
            </a:r>
            <a:r>
              <a:rPr lang="en-US" altLang="zh-CN" sz="1800" b="1" dirty="0" smtClean="0">
                <a:solidFill>
                  <a:srgbClr val="0000FF"/>
                </a:solidFill>
              </a:rPr>
              <a:t>1-61  </a:t>
            </a:r>
            <a:r>
              <a:rPr lang="zh-CN" altLang="en-US" sz="1800" b="1" dirty="0">
                <a:solidFill>
                  <a:srgbClr val="0000FF"/>
                </a:solidFill>
              </a:rPr>
              <a:t>穿孔安装式元件外型及其</a:t>
            </a:r>
            <a:r>
              <a:rPr lang="en-US" altLang="zh-CN" sz="1800" b="1" dirty="0">
                <a:solidFill>
                  <a:srgbClr val="0000FF"/>
                </a:solidFill>
              </a:rPr>
              <a:t>PCB</a:t>
            </a:r>
            <a:r>
              <a:rPr lang="zh-CN" altLang="en-US" sz="1800" b="1" dirty="0">
                <a:solidFill>
                  <a:srgbClr val="0000FF"/>
                </a:solidFill>
              </a:rPr>
              <a:t>焊盘</a:t>
            </a:r>
            <a:endParaRPr lang="zh-CN" altLang="en-US" sz="1800" dirty="0">
              <a:solidFill>
                <a:srgbClr val="0000FF"/>
              </a:solidFill>
            </a:endParaRPr>
          </a:p>
        </p:txBody>
      </p:sp>
      <p:pic>
        <p:nvPicPr>
          <p:cNvPr id="1536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672" y="3790240"/>
            <a:ext cx="2116627" cy="1988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89122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153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Rot="1" noChangeArrowheads="1"/>
          </p:cNvSpPr>
          <p:nvPr>
            <p:ph type="body" idx="4294967295"/>
          </p:nvPr>
        </p:nvSpPr>
        <p:spPr>
          <a:xfrm>
            <a:off x="1058615" y="1002136"/>
            <a:ext cx="10081120" cy="2159000"/>
          </a:xfrm>
          <a:prstGeom prst="rect">
            <a:avLst/>
          </a:prstGeom>
        </p:spPr>
        <p:txBody>
          <a:bodyPr/>
          <a:lstStyle/>
          <a:p>
            <a:pPr marL="0" indent="5381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典型的表面粘贴式封装的</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图如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1-62</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此类封装的焊盘只限于表面板层，即顶层或底层，采用这种封装的元件的引脚占用板上的空间小，不影响其他层的布线，一般引脚比较多的元件常采用这种封装形式，但是这种封装的元件手工焊接难度相对较大，多用于大批量机器生产。</a:t>
            </a:r>
            <a:endParaRPr lang="en-US" altLang="zh-CN" sz="3600" dirty="0" smtClean="0">
              <a:solidFill>
                <a:srgbClr val="0000FF"/>
              </a:solidFill>
              <a:latin typeface="微软雅黑" panose="020B0503020204020204" pitchFamily="34" charset="-122"/>
              <a:ea typeface="微软雅黑" panose="020B0503020204020204" pitchFamily="34" charset="-122"/>
            </a:endParaRPr>
          </a:p>
        </p:txBody>
      </p:sp>
      <p:sp>
        <p:nvSpPr>
          <p:cNvPr id="16387" name="Text Box 4"/>
          <p:cNvSpPr txBox="1">
            <a:spLocks noChangeArrowheads="1"/>
          </p:cNvSpPr>
          <p:nvPr/>
        </p:nvSpPr>
        <p:spPr bwMode="auto">
          <a:xfrm>
            <a:off x="3002831" y="5835764"/>
            <a:ext cx="5833825"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1-62  </a:t>
            </a:r>
            <a:r>
              <a:rPr lang="zh-CN" altLang="en-US" sz="1800" b="1" dirty="0">
                <a:solidFill>
                  <a:srgbClr val="0000FF"/>
                </a:solidFill>
              </a:rPr>
              <a:t>表面粘贴式封装的器件外型及其</a:t>
            </a:r>
            <a:r>
              <a:rPr lang="en-US" altLang="zh-CN" sz="1800" b="1" dirty="0">
                <a:solidFill>
                  <a:srgbClr val="0000FF"/>
                </a:solidFill>
              </a:rPr>
              <a:t>PCB</a:t>
            </a:r>
            <a:r>
              <a:rPr lang="zh-CN" altLang="en-US" sz="1800" b="1" dirty="0">
                <a:solidFill>
                  <a:srgbClr val="0000FF"/>
                </a:solidFill>
              </a:rPr>
              <a:t>焊盘</a:t>
            </a:r>
          </a:p>
        </p:txBody>
      </p:sp>
      <p:pic>
        <p:nvPicPr>
          <p:cNvPr id="1638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887" y="3778396"/>
            <a:ext cx="2199197" cy="17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5199" y="3778396"/>
            <a:ext cx="1729187" cy="1949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362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idx="4294967295"/>
          </p:nvPr>
        </p:nvSpPr>
        <p:spPr>
          <a:xfrm>
            <a:off x="1202631" y="477466"/>
            <a:ext cx="8543925" cy="1143000"/>
          </a:xfrm>
          <a:prstGeom prst="rect">
            <a:avLst/>
          </a:prstGeom>
        </p:spPr>
        <p:txBody>
          <a:bodyPr/>
          <a:lstStyle/>
          <a:p>
            <a:pPr algn="l" eaLnBrk="1" hangingPunct="1"/>
            <a:r>
              <a:rPr lang="zh-CN" altLang="en-US" sz="3200" b="1" dirty="0">
                <a:solidFill>
                  <a:srgbClr val="0000FF"/>
                </a:solidFill>
                <a:latin typeface="微软雅黑" panose="020B0503020204020204" pitchFamily="34" charset="-122"/>
                <a:ea typeface="微软雅黑" panose="020B0503020204020204" pitchFamily="34" charset="-122"/>
              </a:rPr>
              <a:t>（</a:t>
            </a:r>
            <a:r>
              <a:rPr lang="en-US" altLang="zh-CN" sz="3200" b="1" dirty="0">
                <a:solidFill>
                  <a:srgbClr val="0000FF"/>
                </a:solidFill>
                <a:latin typeface="微软雅黑" panose="020B0503020204020204" pitchFamily="34" charset="-122"/>
                <a:ea typeface="微软雅黑" panose="020B0503020204020204" pitchFamily="34" charset="-122"/>
              </a:rPr>
              <a:t>2</a:t>
            </a:r>
            <a:r>
              <a:rPr lang="zh-CN" altLang="en-US" sz="3200" b="1" dirty="0">
                <a:solidFill>
                  <a:srgbClr val="0000FF"/>
                </a:solidFill>
                <a:latin typeface="微软雅黑" panose="020B0503020204020204" pitchFamily="34" charset="-122"/>
                <a:ea typeface="微软雅黑" panose="020B0503020204020204" pitchFamily="34" charset="-122"/>
              </a:rPr>
              <a:t>）元件封装的编号</a:t>
            </a:r>
          </a:p>
        </p:txBody>
      </p:sp>
      <p:sp>
        <p:nvSpPr>
          <p:cNvPr id="17411" name="Rectangle 3"/>
          <p:cNvSpPr>
            <a:spLocks noGrp="1" noRot="1" noChangeArrowheads="1"/>
          </p:cNvSpPr>
          <p:nvPr>
            <p:ph type="body" idx="4294967295"/>
          </p:nvPr>
        </p:nvSpPr>
        <p:spPr>
          <a:xfrm>
            <a:off x="914599" y="1197546"/>
            <a:ext cx="10369152" cy="3889375"/>
          </a:xfrm>
          <a:prstGeom prst="rect">
            <a:avLst/>
          </a:prstGeom>
        </p:spPr>
        <p:txBody>
          <a:bodyPr/>
          <a:lstStyle/>
          <a:p>
            <a:pPr marL="0" indent="714375" eaLnBrk="1" hangingPunct="1">
              <a:lnSpc>
                <a:spcPct val="150000"/>
              </a:lnSpc>
              <a:buNone/>
              <a:defRPr/>
            </a:pPr>
            <a:r>
              <a:rPr lang="zh-CN" altLang="en-US" sz="2800" b="1" dirty="0">
                <a:solidFill>
                  <a:srgbClr val="0000FF"/>
                </a:solidFill>
                <a:latin typeface="微软雅黑" panose="020B0503020204020204" pitchFamily="34" charset="-122"/>
                <a:ea typeface="微软雅黑" panose="020B0503020204020204" pitchFamily="34" charset="-122"/>
              </a:rPr>
              <a:t>常见元件封装的编号原则为：元件封装类型</a:t>
            </a:r>
            <a:r>
              <a:rPr lang="en-US" altLang="zh-CN" sz="2800" b="1" dirty="0">
                <a:solidFill>
                  <a:srgbClr val="0000FF"/>
                </a:solidFill>
                <a:latin typeface="微软雅黑" panose="020B0503020204020204" pitchFamily="34" charset="-122"/>
                <a:ea typeface="微软雅黑" panose="020B0503020204020204" pitchFamily="34" charset="-122"/>
              </a:rPr>
              <a:t>+</a:t>
            </a:r>
            <a:r>
              <a:rPr lang="zh-CN" altLang="en-US" sz="2800" b="1" dirty="0">
                <a:solidFill>
                  <a:srgbClr val="0000FF"/>
                </a:solidFill>
                <a:latin typeface="微软雅黑" panose="020B0503020204020204" pitchFamily="34" charset="-122"/>
                <a:ea typeface="微软雅黑" panose="020B0503020204020204" pitchFamily="34" charset="-122"/>
              </a:rPr>
              <a:t>焊盘距离（焊盘数）</a:t>
            </a:r>
            <a:r>
              <a:rPr lang="en-US" altLang="zh-CN" sz="2800" b="1" dirty="0">
                <a:solidFill>
                  <a:srgbClr val="0000FF"/>
                </a:solidFill>
                <a:latin typeface="微软雅黑" panose="020B0503020204020204" pitchFamily="34" charset="-122"/>
                <a:ea typeface="微软雅黑" panose="020B0503020204020204" pitchFamily="34" charset="-122"/>
              </a:rPr>
              <a:t>+</a:t>
            </a:r>
            <a:r>
              <a:rPr lang="zh-CN" altLang="en-US" sz="2800" b="1" dirty="0">
                <a:solidFill>
                  <a:srgbClr val="0000FF"/>
                </a:solidFill>
                <a:latin typeface="微软雅黑" panose="020B0503020204020204" pitchFamily="34" charset="-122"/>
                <a:ea typeface="微软雅黑" panose="020B0503020204020204" pitchFamily="34" charset="-122"/>
              </a:rPr>
              <a:t>元件外型尺寸</a:t>
            </a:r>
            <a:r>
              <a:rPr lang="zh-CN" altLang="en-US" sz="2800" b="1" dirty="0" smtClean="0">
                <a:solidFill>
                  <a:srgbClr val="0000FF"/>
                </a:solidFill>
                <a:latin typeface="微软雅黑" panose="020B0503020204020204" pitchFamily="34" charset="-122"/>
                <a:ea typeface="微软雅黑" panose="020B0503020204020204" pitchFamily="34" charset="-122"/>
              </a:rPr>
              <a:t>。</a:t>
            </a:r>
            <a:endParaRPr lang="en-US" altLang="zh-CN" sz="2800" b="1" dirty="0" smtClean="0">
              <a:solidFill>
                <a:srgbClr val="0000FF"/>
              </a:solidFill>
              <a:latin typeface="微软雅黑" panose="020B0503020204020204" pitchFamily="34" charset="-122"/>
              <a:ea typeface="微软雅黑" panose="020B0503020204020204" pitchFamily="34" charset="-122"/>
            </a:endParaRPr>
          </a:p>
          <a:p>
            <a:pPr marL="0" indent="714375">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电阻元件封装</a:t>
            </a:r>
            <a:r>
              <a:rPr lang="en-US" altLang="zh-CN" sz="2400" b="1" dirty="0">
                <a:solidFill>
                  <a:srgbClr val="0000FF"/>
                </a:solidFill>
                <a:latin typeface="微软雅黑" panose="020B0503020204020204" pitchFamily="34" charset="-122"/>
                <a:ea typeface="微软雅黑" panose="020B0503020204020204" pitchFamily="34" charset="-122"/>
              </a:rPr>
              <a:t>AXIAL0.3-AXIAL0.7</a:t>
            </a:r>
            <a:r>
              <a:rPr lang="zh-CN" altLang="en-US" sz="2400" b="1" dirty="0">
                <a:solidFill>
                  <a:srgbClr val="0000FF"/>
                </a:solidFill>
                <a:latin typeface="微软雅黑" panose="020B0503020204020204" pitchFamily="34" charset="-122"/>
                <a:ea typeface="微软雅黑" panose="020B0503020204020204" pitchFamily="34" charset="-122"/>
              </a:rPr>
              <a:t>，一般用</a:t>
            </a:r>
            <a:r>
              <a:rPr lang="en-US" altLang="zh-CN" sz="2400" b="1" dirty="0">
                <a:solidFill>
                  <a:srgbClr val="0000FF"/>
                </a:solidFill>
                <a:latin typeface="微软雅黑" panose="020B0503020204020204" pitchFamily="34" charset="-122"/>
                <a:ea typeface="微软雅黑" panose="020B0503020204020204" pitchFamily="34" charset="-122"/>
              </a:rPr>
              <a:t>AXIAL0.4</a:t>
            </a:r>
            <a:r>
              <a:rPr lang="zh-CN" altLang="en-US" sz="2400" b="1" dirty="0">
                <a:solidFill>
                  <a:srgbClr val="0000FF"/>
                </a:solidFill>
                <a:latin typeface="微软雅黑" panose="020B0503020204020204" pitchFamily="34" charset="-122"/>
                <a:ea typeface="微软雅黑" panose="020B0503020204020204" pitchFamily="34" charset="-122"/>
              </a:rPr>
              <a:t>；</a:t>
            </a:r>
          </a:p>
          <a:p>
            <a:pPr marL="0" indent="714375">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无极性电容封装</a:t>
            </a:r>
            <a:r>
              <a:rPr lang="en-US" altLang="zh-CN" sz="2400" b="1" dirty="0">
                <a:solidFill>
                  <a:srgbClr val="0000FF"/>
                </a:solidFill>
                <a:latin typeface="微软雅黑" panose="020B0503020204020204" pitchFamily="34" charset="-122"/>
                <a:ea typeface="微软雅黑" panose="020B0503020204020204" pitchFamily="34" charset="-122"/>
              </a:rPr>
              <a:t>RAD-0.1</a:t>
            </a:r>
            <a:r>
              <a:rPr lang="zh-CN" altLang="en-US" sz="2400" b="1" dirty="0">
                <a:solidFill>
                  <a:srgbClr val="0000FF"/>
                </a:solidFill>
                <a:latin typeface="微软雅黑" panose="020B0503020204020204" pitchFamily="34" charset="-122"/>
                <a:ea typeface="微软雅黑" panose="020B0503020204020204" pitchFamily="34" charset="-122"/>
              </a:rPr>
              <a:t>到</a:t>
            </a:r>
            <a:r>
              <a:rPr lang="en-US" altLang="zh-CN" sz="2400" b="1" dirty="0">
                <a:solidFill>
                  <a:srgbClr val="0000FF"/>
                </a:solidFill>
                <a:latin typeface="微软雅黑" panose="020B0503020204020204" pitchFamily="34" charset="-122"/>
                <a:ea typeface="微软雅黑" panose="020B0503020204020204" pitchFamily="34" charset="-122"/>
              </a:rPr>
              <a:t>RAD—0.4</a:t>
            </a:r>
            <a:r>
              <a:rPr lang="zh-CN" altLang="en-US" sz="2400" b="1" dirty="0">
                <a:solidFill>
                  <a:srgbClr val="0000FF"/>
                </a:solidFill>
                <a:latin typeface="微软雅黑" panose="020B0503020204020204" pitchFamily="34" charset="-122"/>
                <a:ea typeface="微软雅黑" panose="020B0503020204020204" pitchFamily="34" charset="-122"/>
              </a:rPr>
              <a:t>；</a:t>
            </a:r>
          </a:p>
          <a:p>
            <a:pPr marL="0" indent="714375">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二极管封装</a:t>
            </a:r>
            <a:r>
              <a:rPr lang="en-US" altLang="zh-CN" sz="2400" b="1" dirty="0">
                <a:solidFill>
                  <a:srgbClr val="0000FF"/>
                </a:solidFill>
                <a:latin typeface="微软雅黑" panose="020B0503020204020204" pitchFamily="34" charset="-122"/>
                <a:ea typeface="微软雅黑" panose="020B0503020204020204" pitchFamily="34" charset="-122"/>
              </a:rPr>
              <a:t>DIODE-0.4</a:t>
            </a:r>
            <a:r>
              <a:rPr lang="zh-CN" altLang="en-US" sz="2400" b="1" dirty="0">
                <a:solidFill>
                  <a:srgbClr val="0000FF"/>
                </a:solidFill>
                <a:latin typeface="微软雅黑" panose="020B0503020204020204" pitchFamily="34" charset="-122"/>
                <a:ea typeface="微软雅黑" panose="020B0503020204020204" pitchFamily="34" charset="-122"/>
              </a:rPr>
              <a:t>到</a:t>
            </a:r>
            <a:r>
              <a:rPr lang="en-US" altLang="zh-CN" sz="2400" b="1" dirty="0">
                <a:solidFill>
                  <a:srgbClr val="0000FF"/>
                </a:solidFill>
                <a:latin typeface="微软雅黑" panose="020B0503020204020204" pitchFamily="34" charset="-122"/>
                <a:ea typeface="微软雅黑" panose="020B0503020204020204" pitchFamily="34" charset="-122"/>
              </a:rPr>
              <a:t>DIODE-0.7</a:t>
            </a:r>
            <a:r>
              <a:rPr lang="zh-CN" altLang="en-US" sz="2400" b="1" dirty="0">
                <a:solidFill>
                  <a:srgbClr val="0000FF"/>
                </a:solidFill>
                <a:latin typeface="微软雅黑" panose="020B0503020204020204" pitchFamily="34" charset="-122"/>
                <a:ea typeface="微软雅黑" panose="020B0503020204020204" pitchFamily="34" charset="-122"/>
              </a:rPr>
              <a:t>；</a:t>
            </a:r>
          </a:p>
          <a:p>
            <a:pPr marL="0" indent="714375">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三极管常见的封装属性为</a:t>
            </a:r>
            <a:r>
              <a:rPr lang="en-US" altLang="zh-CN" sz="2400" b="1" dirty="0">
                <a:solidFill>
                  <a:srgbClr val="0000FF"/>
                </a:solidFill>
                <a:latin typeface="微软雅黑" panose="020B0503020204020204" pitchFamily="34" charset="-122"/>
                <a:ea typeface="微软雅黑" panose="020B0503020204020204" pitchFamily="34" charset="-122"/>
              </a:rPr>
              <a:t>TO—18</a:t>
            </a:r>
            <a:r>
              <a:rPr lang="zh-CN" altLang="en-US" sz="2400" b="1" dirty="0">
                <a:solidFill>
                  <a:srgbClr val="0000FF"/>
                </a:solidFill>
                <a:latin typeface="微软雅黑" panose="020B0503020204020204" pitchFamily="34" charset="-122"/>
                <a:ea typeface="微软雅黑" panose="020B0503020204020204" pitchFamily="34" charset="-122"/>
              </a:rPr>
              <a:t>（普通三极管</a:t>
            </a:r>
            <a:r>
              <a:rPr lang="en-US" altLang="zh-CN" sz="2400" b="1" dirty="0">
                <a:solidFill>
                  <a:srgbClr val="0000FF"/>
                </a:solidFill>
                <a:latin typeface="微软雅黑" panose="020B0503020204020204" pitchFamily="34" charset="-122"/>
                <a:ea typeface="微软雅黑" panose="020B0503020204020204" pitchFamily="34" charset="-122"/>
              </a:rPr>
              <a:t>),TO—22(</a:t>
            </a:r>
            <a:r>
              <a:rPr lang="zh-CN" altLang="en-US" sz="2400" b="1" dirty="0">
                <a:solidFill>
                  <a:srgbClr val="0000FF"/>
                </a:solidFill>
                <a:latin typeface="微软雅黑" panose="020B0503020204020204" pitchFamily="34" charset="-122"/>
                <a:ea typeface="微软雅黑" panose="020B0503020204020204" pitchFamily="34" charset="-122"/>
              </a:rPr>
              <a:t>大功率三极管）</a:t>
            </a:r>
            <a:r>
              <a:rPr lang="en-US" altLang="zh-CN" sz="2400" b="1" dirty="0">
                <a:solidFill>
                  <a:srgbClr val="0000FF"/>
                </a:solidFill>
                <a:latin typeface="微软雅黑" panose="020B0503020204020204" pitchFamily="34" charset="-122"/>
                <a:ea typeface="微软雅黑" panose="020B0503020204020204" pitchFamily="34" charset="-122"/>
              </a:rPr>
              <a:t>,TO-3</a:t>
            </a:r>
            <a:r>
              <a:rPr lang="zh-CN" altLang="en-US" sz="2400" b="1" dirty="0">
                <a:solidFill>
                  <a:srgbClr val="0000FF"/>
                </a:solidFill>
                <a:latin typeface="微软雅黑" panose="020B0503020204020204" pitchFamily="34" charset="-122"/>
                <a:ea typeface="微软雅黑" panose="020B0503020204020204" pitchFamily="34" charset="-122"/>
              </a:rPr>
              <a:t>（大功率达林顿管）；</a:t>
            </a:r>
          </a:p>
          <a:p>
            <a:pPr marL="0" indent="714375">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双列直插元件封装 </a:t>
            </a:r>
            <a:r>
              <a:rPr lang="en-US" altLang="zh-CN" sz="2400" b="1" dirty="0">
                <a:solidFill>
                  <a:srgbClr val="0000FF"/>
                </a:solidFill>
                <a:latin typeface="微软雅黑" panose="020B0503020204020204" pitchFamily="34" charset="-122"/>
                <a:ea typeface="微软雅黑" panose="020B0503020204020204" pitchFamily="34" charset="-122"/>
              </a:rPr>
              <a:t>DIP-X(X</a:t>
            </a:r>
            <a:r>
              <a:rPr lang="zh-CN" altLang="en-US" sz="2400" b="1" dirty="0">
                <a:solidFill>
                  <a:srgbClr val="0000FF"/>
                </a:solidFill>
                <a:latin typeface="微软雅黑" panose="020B0503020204020204" pitchFamily="34" charset="-122"/>
                <a:ea typeface="微软雅黑" panose="020B0503020204020204" pitchFamily="34" charset="-122"/>
              </a:rPr>
              <a:t>代表元件引脚数</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44983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idx="4294967295"/>
          </p:nvPr>
        </p:nvSpPr>
        <p:spPr>
          <a:xfrm>
            <a:off x="1202631" y="477466"/>
            <a:ext cx="8543925" cy="1143000"/>
          </a:xfrm>
          <a:prstGeom prst="rect">
            <a:avLst/>
          </a:prstGeom>
        </p:spPr>
        <p:txBody>
          <a:bodyPr/>
          <a:lstStyle/>
          <a:p>
            <a:pPr algn="l" eaLnBrk="1" hangingPunct="1"/>
            <a:r>
              <a:rPr lang="zh-CN" altLang="en-US" sz="3200" b="1" dirty="0">
                <a:solidFill>
                  <a:srgbClr val="0000FF"/>
                </a:solidFill>
                <a:latin typeface="微软雅黑" panose="020B0503020204020204" pitchFamily="34" charset="-122"/>
                <a:ea typeface="微软雅黑" panose="020B0503020204020204" pitchFamily="34" charset="-122"/>
              </a:rPr>
              <a:t>（</a:t>
            </a:r>
            <a:r>
              <a:rPr lang="en-US" altLang="zh-CN" sz="3200" b="1" dirty="0">
                <a:solidFill>
                  <a:srgbClr val="0000FF"/>
                </a:solidFill>
                <a:latin typeface="微软雅黑" panose="020B0503020204020204" pitchFamily="34" charset="-122"/>
                <a:ea typeface="微软雅黑" panose="020B0503020204020204" pitchFamily="34" charset="-122"/>
              </a:rPr>
              <a:t>2</a:t>
            </a:r>
            <a:r>
              <a:rPr lang="zh-CN" altLang="en-US" sz="3200" b="1" dirty="0">
                <a:solidFill>
                  <a:srgbClr val="0000FF"/>
                </a:solidFill>
                <a:latin typeface="微软雅黑" panose="020B0503020204020204" pitchFamily="34" charset="-122"/>
                <a:ea typeface="微软雅黑" panose="020B0503020204020204" pitchFamily="34" charset="-122"/>
              </a:rPr>
              <a:t>）元件封装的编号</a:t>
            </a:r>
          </a:p>
        </p:txBody>
      </p:sp>
      <p:sp>
        <p:nvSpPr>
          <p:cNvPr id="17411" name="Rectangle 3"/>
          <p:cNvSpPr>
            <a:spLocks noGrp="1" noRot="1" noChangeArrowheads="1"/>
          </p:cNvSpPr>
          <p:nvPr>
            <p:ph type="body" idx="4294967295"/>
          </p:nvPr>
        </p:nvSpPr>
        <p:spPr>
          <a:xfrm>
            <a:off x="914599" y="1269554"/>
            <a:ext cx="10369152" cy="3889375"/>
          </a:xfrm>
          <a:prstGeom prst="rect">
            <a:avLst/>
          </a:prstGeom>
        </p:spPr>
        <p:txBody>
          <a:bodyPr/>
          <a:lstStyle/>
          <a:p>
            <a:pPr marL="0" indent="714375" eaLnBrk="1" hangingPunct="1">
              <a:lnSpc>
                <a:spcPct val="150000"/>
              </a:lnSpc>
              <a:buNone/>
              <a:defRPr/>
            </a:pPr>
            <a:r>
              <a:rPr lang="zh-CN" altLang="en-US" sz="2800" b="1" dirty="0" smtClean="0">
                <a:solidFill>
                  <a:srgbClr val="0000FF"/>
                </a:solidFill>
                <a:latin typeface="微软雅黑" panose="020B0503020204020204" pitchFamily="34" charset="-122"/>
                <a:ea typeface="微软雅黑" panose="020B0503020204020204" pitchFamily="34" charset="-122"/>
              </a:rPr>
              <a:t>可以</a:t>
            </a:r>
            <a:r>
              <a:rPr lang="zh-CN" altLang="en-US" sz="2800" b="1" dirty="0">
                <a:solidFill>
                  <a:srgbClr val="0000FF"/>
                </a:solidFill>
                <a:latin typeface="微软雅黑" panose="020B0503020204020204" pitchFamily="34" charset="-122"/>
                <a:ea typeface="微软雅黑" panose="020B0503020204020204" pitchFamily="34" charset="-122"/>
              </a:rPr>
              <a:t>根据元件的编号来判断元件封装的规格。</a:t>
            </a:r>
            <a:endParaRPr lang="en-US" altLang="zh-CN" sz="2800" b="1" dirty="0">
              <a:solidFill>
                <a:srgbClr val="0000FF"/>
              </a:solidFill>
              <a:latin typeface="微软雅黑" panose="020B0503020204020204" pitchFamily="34" charset="-122"/>
              <a:ea typeface="微软雅黑" panose="020B0503020204020204" pitchFamily="34" charset="-122"/>
            </a:endParaRPr>
          </a:p>
          <a:p>
            <a:pPr marL="0" indent="714375" eaLnBrk="1" hangingPunct="1">
              <a:lnSpc>
                <a:spcPct val="150000"/>
              </a:lnSpc>
              <a:buNone/>
              <a:defRPr/>
            </a:pPr>
            <a:r>
              <a:rPr lang="zh-CN" altLang="en-US" sz="2800" b="1" dirty="0">
                <a:solidFill>
                  <a:srgbClr val="0000FF"/>
                </a:solidFill>
                <a:latin typeface="微软雅黑" panose="020B0503020204020204" pitchFamily="34" charset="-122"/>
                <a:ea typeface="微软雅黑" panose="020B0503020204020204" pitchFamily="34" charset="-122"/>
              </a:rPr>
              <a:t>例如有极性的电解电容，其封装为</a:t>
            </a:r>
            <a:r>
              <a:rPr lang="en-US" altLang="zh-CN" sz="2800" b="1" dirty="0">
                <a:solidFill>
                  <a:srgbClr val="0000FF"/>
                </a:solidFill>
                <a:latin typeface="微软雅黑" panose="020B0503020204020204" pitchFamily="34" charset="-122"/>
                <a:ea typeface="微软雅黑" panose="020B0503020204020204" pitchFamily="34" charset="-122"/>
              </a:rPr>
              <a:t>RB.2-.4</a:t>
            </a:r>
            <a:r>
              <a:rPr lang="zh-CN" altLang="en-US" sz="2800" b="1" dirty="0">
                <a:solidFill>
                  <a:srgbClr val="0000FF"/>
                </a:solidFill>
                <a:latin typeface="微软雅黑" panose="020B0503020204020204" pitchFamily="34" charset="-122"/>
                <a:ea typeface="微软雅黑" panose="020B0503020204020204" pitchFamily="34" charset="-122"/>
              </a:rPr>
              <a:t>，其中“</a:t>
            </a:r>
            <a:r>
              <a:rPr lang="en-US" altLang="zh-CN" sz="2800" b="1" dirty="0">
                <a:solidFill>
                  <a:srgbClr val="0000FF"/>
                </a:solidFill>
                <a:latin typeface="微软雅黑" panose="020B0503020204020204" pitchFamily="34" charset="-122"/>
                <a:ea typeface="微软雅黑" panose="020B0503020204020204" pitchFamily="34" charset="-122"/>
              </a:rPr>
              <a:t>.2”</a:t>
            </a:r>
            <a:r>
              <a:rPr lang="zh-CN" altLang="en-US" sz="2800" b="1" dirty="0">
                <a:solidFill>
                  <a:srgbClr val="0000FF"/>
                </a:solidFill>
                <a:latin typeface="微软雅黑" panose="020B0503020204020204" pitchFamily="34" charset="-122"/>
                <a:ea typeface="微软雅黑" panose="020B0503020204020204" pitchFamily="34" charset="-122"/>
              </a:rPr>
              <a:t>为焊盘间距，“</a:t>
            </a:r>
            <a:r>
              <a:rPr lang="en-US" altLang="zh-CN" sz="2800" b="1" dirty="0">
                <a:solidFill>
                  <a:srgbClr val="0000FF"/>
                </a:solidFill>
                <a:latin typeface="微软雅黑" panose="020B0503020204020204" pitchFamily="34" charset="-122"/>
                <a:ea typeface="微软雅黑" panose="020B0503020204020204" pitchFamily="34" charset="-122"/>
              </a:rPr>
              <a:t>.4”</a:t>
            </a:r>
            <a:r>
              <a:rPr lang="zh-CN" altLang="en-US" sz="2800" b="1" dirty="0">
                <a:solidFill>
                  <a:srgbClr val="0000FF"/>
                </a:solidFill>
                <a:latin typeface="微软雅黑" panose="020B0503020204020204" pitchFamily="34" charset="-122"/>
                <a:ea typeface="微软雅黑" panose="020B0503020204020204" pitchFamily="34" charset="-122"/>
              </a:rPr>
              <a:t>为电容圆筒的外径，</a:t>
            </a:r>
            <a:endParaRPr lang="en-US" altLang="zh-CN" sz="2800" b="1" dirty="0">
              <a:solidFill>
                <a:srgbClr val="0000FF"/>
              </a:solidFill>
              <a:latin typeface="微软雅黑" panose="020B0503020204020204" pitchFamily="34" charset="-122"/>
              <a:ea typeface="微软雅黑" panose="020B0503020204020204" pitchFamily="34" charset="-122"/>
            </a:endParaRPr>
          </a:p>
          <a:p>
            <a:pPr marL="0" indent="714375" eaLnBrk="1" hangingPunct="1">
              <a:lnSpc>
                <a:spcPct val="150000"/>
              </a:lnSpc>
              <a:buNone/>
              <a:defRPr/>
            </a:pPr>
            <a:r>
              <a:rPr lang="zh-CN" altLang="en-US" sz="2800" b="1" dirty="0">
                <a:solidFill>
                  <a:srgbClr val="0000FF"/>
                </a:solidFill>
                <a:latin typeface="微软雅黑" panose="020B0503020204020204" pitchFamily="34" charset="-122"/>
                <a:ea typeface="微软雅黑" panose="020B0503020204020204" pitchFamily="34" charset="-122"/>
              </a:rPr>
              <a:t>无极性的电容封装：例如：</a:t>
            </a:r>
            <a:r>
              <a:rPr lang="en-US" altLang="zh-CN" sz="2800" b="1" dirty="0">
                <a:solidFill>
                  <a:srgbClr val="0000FF"/>
                </a:solidFill>
                <a:latin typeface="微软雅黑" panose="020B0503020204020204" pitchFamily="34" charset="-122"/>
                <a:ea typeface="微软雅黑" panose="020B0503020204020204" pitchFamily="34" charset="-122"/>
              </a:rPr>
              <a:t>RAD-0.3</a:t>
            </a:r>
            <a:r>
              <a:rPr lang="zh-CN" altLang="en-US" sz="2800" b="1" dirty="0">
                <a:solidFill>
                  <a:srgbClr val="0000FF"/>
                </a:solidFill>
                <a:latin typeface="微软雅黑" panose="020B0503020204020204" pitchFamily="34" charset="-122"/>
                <a:ea typeface="微软雅黑" panose="020B0503020204020204" pitchFamily="34" charset="-122"/>
              </a:rPr>
              <a:t>，其中</a:t>
            </a:r>
            <a:r>
              <a:rPr lang="en-US" altLang="zh-CN" sz="2800" b="1" dirty="0">
                <a:solidFill>
                  <a:srgbClr val="0000FF"/>
                </a:solidFill>
                <a:latin typeface="微软雅黑" panose="020B0503020204020204" pitchFamily="34" charset="-122"/>
                <a:ea typeface="微软雅黑" panose="020B0503020204020204" pitchFamily="34" charset="-122"/>
              </a:rPr>
              <a:t>RAD</a:t>
            </a:r>
            <a:r>
              <a:rPr lang="zh-CN" altLang="en-US" sz="2800" b="1" dirty="0">
                <a:solidFill>
                  <a:srgbClr val="0000FF"/>
                </a:solidFill>
                <a:latin typeface="微软雅黑" panose="020B0503020204020204" pitchFamily="34" charset="-122"/>
                <a:ea typeface="微软雅黑" panose="020B0503020204020204" pitchFamily="34" charset="-122"/>
              </a:rPr>
              <a:t>表示无极性电容类元件封装，引脚间距为</a:t>
            </a:r>
            <a:r>
              <a:rPr lang="en-US" altLang="zh-CN" sz="2800" b="1" dirty="0">
                <a:solidFill>
                  <a:srgbClr val="0000FF"/>
                </a:solidFill>
                <a:latin typeface="微软雅黑" panose="020B0503020204020204" pitchFamily="34" charset="-122"/>
                <a:ea typeface="微软雅黑" panose="020B0503020204020204" pitchFamily="34" charset="-122"/>
              </a:rPr>
              <a:t>0.3mm</a:t>
            </a:r>
            <a:r>
              <a:rPr lang="zh-CN" altLang="en-US" sz="2800" b="1" dirty="0" smtClean="0">
                <a:solidFill>
                  <a:srgbClr val="0000FF"/>
                </a:solidFill>
                <a:latin typeface="微软雅黑" panose="020B0503020204020204" pitchFamily="34" charset="-122"/>
                <a:ea typeface="微软雅黑" panose="020B0503020204020204" pitchFamily="34" charset="-122"/>
              </a:rPr>
              <a:t>。</a:t>
            </a:r>
            <a:endParaRPr lang="en-US" altLang="zh-CN" sz="28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22719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idx="4294967295"/>
          </p:nvPr>
        </p:nvSpPr>
        <p:spPr>
          <a:xfrm>
            <a:off x="1418655" y="398450"/>
            <a:ext cx="3911600" cy="1143000"/>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2</a:t>
            </a:r>
            <a:r>
              <a:rPr lang="zh-CN" altLang="en-US" sz="3200" b="1" dirty="0" smtClean="0">
                <a:solidFill>
                  <a:srgbClr val="0000FF"/>
                </a:solidFill>
                <a:latin typeface="微软雅黑" panose="020B0503020204020204" pitchFamily="34" charset="-122"/>
                <a:ea typeface="微软雅黑" panose="020B0503020204020204" pitchFamily="34" charset="-122"/>
              </a:rPr>
              <a:t>．</a:t>
            </a:r>
            <a:r>
              <a:rPr lang="zh-CN" altLang="en-US" sz="3200" b="1" dirty="0">
                <a:solidFill>
                  <a:srgbClr val="0000FF"/>
                </a:solidFill>
                <a:latin typeface="微软雅黑" panose="020B0503020204020204" pitchFamily="34" charset="-122"/>
                <a:ea typeface="微软雅黑" panose="020B0503020204020204" pitchFamily="34" charset="-122"/>
              </a:rPr>
              <a:t>铜箔导线</a:t>
            </a:r>
          </a:p>
        </p:txBody>
      </p:sp>
      <p:sp>
        <p:nvSpPr>
          <p:cNvPr id="18435" name="Rectangle 3"/>
          <p:cNvSpPr>
            <a:spLocks noGrp="1" noRot="1" noChangeArrowheads="1"/>
          </p:cNvSpPr>
          <p:nvPr>
            <p:ph type="body" idx="4294967295"/>
          </p:nvPr>
        </p:nvSpPr>
        <p:spPr>
          <a:xfrm>
            <a:off x="1058615" y="3213770"/>
            <a:ext cx="9937104" cy="2871788"/>
          </a:xfrm>
          <a:prstGeom prst="rect">
            <a:avLst/>
          </a:prstGeom>
        </p:spPr>
        <p:txBody>
          <a:bodyPr/>
          <a:lstStyle/>
          <a:p>
            <a:pPr marL="0" indent="0" eaLnBrk="1" hangingPunct="1">
              <a:lnSpc>
                <a:spcPct val="150000"/>
              </a:lnSpc>
              <a:buNone/>
            </a:pPr>
            <a:r>
              <a:rPr lang="zh-CN" altLang="en-US" sz="2400" b="1" smtClean="0">
                <a:solidFill>
                  <a:srgbClr val="0000FF"/>
                </a:solidFill>
                <a:latin typeface="微软雅黑" panose="020B0503020204020204" pitchFamily="34" charset="-122"/>
                <a:ea typeface="微软雅黑" panose="020B0503020204020204" pitchFamily="34" charset="-122"/>
              </a:rPr>
              <a:t>印制电路板以铜箔作为导线将安装在电路板上的元件连接起来，所以铜箔导线简称为导线（</a:t>
            </a:r>
            <a:r>
              <a:rPr lang="en-US" altLang="zh-CN" sz="2400" b="1" smtClean="0">
                <a:solidFill>
                  <a:srgbClr val="0000FF"/>
                </a:solidFill>
                <a:latin typeface="微软雅黑" panose="020B0503020204020204" pitchFamily="34" charset="-122"/>
                <a:ea typeface="微软雅黑" panose="020B0503020204020204" pitchFamily="34" charset="-122"/>
              </a:rPr>
              <a:t>Track</a:t>
            </a:r>
            <a:r>
              <a:rPr lang="zh-CN" altLang="en-US" sz="2400" b="1" smtClean="0">
                <a:solidFill>
                  <a:srgbClr val="0000FF"/>
                </a:solidFill>
                <a:latin typeface="微软雅黑" panose="020B0503020204020204" pitchFamily="34" charset="-122"/>
                <a:ea typeface="微软雅黑" panose="020B0503020204020204" pitchFamily="34" charset="-122"/>
              </a:rPr>
              <a:t>）。印制电路板的设计主要是布置铜箔导线。</a:t>
            </a:r>
          </a:p>
          <a:p>
            <a:pPr marL="0" indent="0" eaLnBrk="1" hangingPunct="1">
              <a:lnSpc>
                <a:spcPct val="150000"/>
              </a:lnSpc>
              <a:buNone/>
            </a:pPr>
            <a:r>
              <a:rPr lang="zh-CN" altLang="en-US" sz="2400" b="1" smtClean="0">
                <a:solidFill>
                  <a:srgbClr val="0000FF"/>
                </a:solidFill>
                <a:latin typeface="微软雅黑" panose="020B0503020204020204" pitchFamily="34" charset="-122"/>
                <a:ea typeface="微软雅黑" panose="020B0503020204020204" pitchFamily="34" charset="-122"/>
              </a:rPr>
              <a:t>与铜箔导线类似的还有一种线，称为飞线，又称预拉线。飞线主要用于表示各个焊盘的连接关系，指引铜箔导线的布置，它不是实际的导线。</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5321" y="276289"/>
            <a:ext cx="2585048" cy="257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433" y="276289"/>
            <a:ext cx="2585048" cy="258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287017" y="2897192"/>
            <a:ext cx="14718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zh-CN" sz="1800" b="1" dirty="0">
                <a:solidFill>
                  <a:srgbClr val="0000FF"/>
                </a:solidFill>
                <a:latin typeface="Arial" panose="020B0604020202020204" pitchFamily="34" charset="0"/>
                <a:ea typeface="宋体" panose="02010600030101010101" pitchFamily="2" charset="-122"/>
              </a:rPr>
              <a:t> 图1-63 导线</a:t>
            </a:r>
            <a:endParaRPr lang="zh-CN" altLang="en-US" sz="1800" b="1" dirty="0">
              <a:solidFill>
                <a:srgbClr val="0000FF"/>
              </a:solidFill>
              <a:latin typeface="Arial" panose="020B0604020202020204" pitchFamily="34" charset="0"/>
              <a:ea typeface="宋体" panose="02010600030101010101" pitchFamily="2" charset="-122"/>
            </a:endParaRPr>
          </a:p>
        </p:txBody>
      </p:sp>
      <p:sp>
        <p:nvSpPr>
          <p:cNvPr id="3" name="矩形 2"/>
          <p:cNvSpPr/>
          <p:nvPr/>
        </p:nvSpPr>
        <p:spPr>
          <a:xfrm>
            <a:off x="8475439" y="2870815"/>
            <a:ext cx="14077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zh-CN" sz="1800" b="1" dirty="0">
                <a:solidFill>
                  <a:srgbClr val="0000FF"/>
                </a:solidFill>
                <a:latin typeface="Arial" panose="020B0604020202020204" pitchFamily="34" charset="0"/>
                <a:ea typeface="宋体" panose="02010600030101010101" pitchFamily="2" charset="-122"/>
              </a:rPr>
              <a:t>图1-64 飞线</a:t>
            </a:r>
          </a:p>
        </p:txBody>
      </p:sp>
    </p:spTree>
    <p:extLst>
      <p:ext uri="{BB962C8B-B14F-4D97-AF65-F5344CB8AC3E}">
        <p14:creationId xmlns:p14="http://schemas.microsoft.com/office/powerpoint/2010/main" val="34457779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163071" y="281313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433238" y="2813132"/>
            <a:ext cx="3741980" cy="902103"/>
            <a:chOff x="6339097" y="1573726"/>
            <a:chExt cx="3744416" cy="902103"/>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861815"/>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创建一个新的</a:t>
              </a:r>
              <a:r>
                <a:rPr lang="en-US"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a:t>
              </a:r>
            </a:p>
          </p:txBody>
        </p:sp>
      </p:grpSp>
      <p:sp>
        <p:nvSpPr>
          <p:cNvPr id="71" name="圆角矩形 70"/>
          <p:cNvSpPr/>
          <p:nvPr/>
        </p:nvSpPr>
        <p:spPr>
          <a:xfrm>
            <a:off x="5163071" y="359226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3.4</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12" name="圆角矩形 11"/>
          <p:cNvSpPr/>
          <p:nvPr/>
        </p:nvSpPr>
        <p:spPr>
          <a:xfrm>
            <a:off x="5163071" y="437140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433238" y="4371402"/>
            <a:ext cx="3741980"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导入设计 </a:t>
              </a:r>
            </a:p>
          </p:txBody>
        </p:sp>
      </p:grpSp>
      <p:sp>
        <p:nvSpPr>
          <p:cNvPr id="16" name="圆角矩形 15"/>
          <p:cNvSpPr/>
          <p:nvPr/>
        </p:nvSpPr>
        <p:spPr>
          <a:xfrm>
            <a:off x="5163071" y="515053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3.6</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433238" y="5150537"/>
            <a:ext cx="3741980" cy="532771"/>
            <a:chOff x="6315199" y="2410178"/>
            <a:chExt cx="3744416" cy="532771"/>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印制电路板设计</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8" name="组合 27"/>
          <p:cNvGrpSpPr/>
          <p:nvPr/>
        </p:nvGrpSpPr>
        <p:grpSpPr>
          <a:xfrm>
            <a:off x="6433238" y="3592267"/>
            <a:ext cx="3741980"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检查所</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有元件的封装</a:t>
              </a:r>
            </a:p>
          </p:txBody>
        </p:sp>
      </p:grpSp>
      <p:sp>
        <p:nvSpPr>
          <p:cNvPr id="24" name="圆角矩形 23"/>
          <p:cNvSpPr/>
          <p:nvPr/>
        </p:nvSpPr>
        <p:spPr>
          <a:xfrm>
            <a:off x="5167602" y="1197547"/>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5" name="组合 24"/>
          <p:cNvGrpSpPr/>
          <p:nvPr/>
        </p:nvGrpSpPr>
        <p:grpSpPr>
          <a:xfrm>
            <a:off x="6461651" y="1197546"/>
            <a:ext cx="3741980" cy="532771"/>
            <a:chOff x="6339097" y="1573726"/>
            <a:chExt cx="3744416" cy="532771"/>
          </a:xfrm>
        </p:grpSpPr>
        <p:sp>
          <p:nvSpPr>
            <p:cNvPr id="26" name="圆角矩形 2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印制电路板</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的分类</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5167602" y="2033999"/>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6437769" y="2033999"/>
            <a:ext cx="3741980" cy="532771"/>
            <a:chOff x="6315199" y="2410178"/>
            <a:chExt cx="3744416" cy="532771"/>
          </a:xfrm>
        </p:grpSpPr>
        <p:sp>
          <p:nvSpPr>
            <p:cNvPr id="33" name="圆角矩形 3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印制电路板</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组成</a:t>
              </a: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par>
                                <p:cTn id="20" presetID="56" presetClass="path" presetSubtype="0" accel="50000" decel="50000" fill="hold" grpId="1" nodeType="withEffect">
                                  <p:stCondLst>
                                    <p:cond delay="0"/>
                                  </p:stCondLst>
                                  <p:childTnLst>
                                    <p:animMotion origin="layout" path="M -0.03735 0.04119 L 1.60333E-6 3.46216E-6 " pathEditMode="relative" rAng="0" ptsTypes="AA">
                                      <p:cBhvr>
                                        <p:cTn id="21" dur="700" fill="hold"/>
                                        <p:tgtEl>
                                          <p:spTgt spid="24"/>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childTnLst>
                                </p:cTn>
                              </p:par>
                              <p:par>
                                <p:cTn id="28" presetID="56" presetClass="path" presetSubtype="0" accel="50000" decel="50000" fill="hold" grpId="1" nodeType="withEffect">
                                  <p:stCondLst>
                                    <p:cond delay="250"/>
                                  </p:stCondLst>
                                  <p:childTnLst>
                                    <p:animMotion origin="layout" path="M -0.03735 0.04119 L 1.60333E-6 9.53483E-7 " pathEditMode="relative" rAng="0" ptsTypes="AA">
                                      <p:cBhvr>
                                        <p:cTn id="29" dur="700" fill="hold"/>
                                        <p:tgtEl>
                                          <p:spTgt spid="31"/>
                                        </p:tgtEl>
                                        <p:attrNameLst>
                                          <p:attrName>ppt_x</p:attrName>
                                          <p:attrName>ppt_y</p:attrName>
                                        </p:attrNameLst>
                                      </p:cBhvr>
                                      <p:rCtr x="1861" y="-2060"/>
                                    </p:animMotion>
                                  </p:childTnLst>
                                </p:cTn>
                              </p:par>
                              <p:par>
                                <p:cTn id="30" presetID="22" presetClass="entr" presetSubtype="8" fill="hold" nodeType="withEffect">
                                  <p:stCondLst>
                                    <p:cond delay="5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childTnLst>
                                </p:cTn>
                              </p:par>
                              <p:par>
                                <p:cTn id="37" presetID="56" presetClass="path" presetSubtype="0" accel="50000" decel="50000" fill="hold" grpId="1" nodeType="withEffect">
                                  <p:stCondLst>
                                    <p:cond delay="0"/>
                                  </p:stCondLst>
                                  <p:childTnLst>
                                    <p:animMotion origin="layout" path="M -0.03735 0.04119 L 2.02499E-6 -1.50428E-7 " pathEditMode="relative" rAng="0" ptsTypes="AA">
                                      <p:cBhvr>
                                        <p:cTn id="38" dur="700" fill="hold"/>
                                        <p:tgtEl>
                                          <p:spTgt spid="67"/>
                                        </p:tgtEl>
                                        <p:attrNameLst>
                                          <p:attrName>ppt_x</p:attrName>
                                          <p:attrName>ppt_y</p:attrName>
                                        </p:attrNameLst>
                                      </p:cBhvr>
                                      <p:rCtr x="1861" y="-2060"/>
                                    </p:animMotion>
                                  </p:childTnLst>
                                </p:cTn>
                              </p:par>
                              <p:par>
                                <p:cTn id="39" presetID="22" presetClass="entr" presetSubtype="8" fill="hold" nodeType="withEffect">
                                  <p:stCondLst>
                                    <p:cond delay="250"/>
                                  </p:stCondLst>
                                  <p:childTnLst>
                                    <p:set>
                                      <p:cBhvr>
                                        <p:cTn id="40" dur="1" fill="hold">
                                          <p:stCondLst>
                                            <p:cond delay="0"/>
                                          </p:stCondLst>
                                        </p:cTn>
                                        <p:tgtEl>
                                          <p:spTgt spid="68"/>
                                        </p:tgtEl>
                                        <p:attrNameLst>
                                          <p:attrName>style.visibility</p:attrName>
                                        </p:attrNameLst>
                                      </p:cBhvr>
                                      <p:to>
                                        <p:strVal val="visible"/>
                                      </p:to>
                                    </p:set>
                                    <p:animEffect transition="in" filter="wipe(left)">
                                      <p:cBhvr>
                                        <p:cTn id="41" dur="500"/>
                                        <p:tgtEl>
                                          <p:spTgt spid="6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1000"/>
                                        <p:tgtEl>
                                          <p:spTgt spid="71"/>
                                        </p:tgtEl>
                                      </p:cBhvr>
                                    </p:animEffect>
                                  </p:childTnLst>
                                </p:cTn>
                              </p:par>
                              <p:par>
                                <p:cTn id="45" presetID="56" presetClass="path" presetSubtype="0" accel="50000" decel="50000" fill="hold" grpId="1" nodeType="withEffect">
                                  <p:stCondLst>
                                    <p:cond delay="250"/>
                                  </p:stCondLst>
                                  <p:childTnLst>
                                    <p:animMotion origin="layout" path="M -0.03735 0.0412 L 2.02499E-6 -1.25434E-6 " pathEditMode="relative" rAng="0" ptsTypes="AA">
                                      <p:cBhvr>
                                        <p:cTn id="46" dur="700" fill="hold"/>
                                        <p:tgtEl>
                                          <p:spTgt spid="71"/>
                                        </p:tgtEl>
                                        <p:attrNameLst>
                                          <p:attrName>ppt_x</p:attrName>
                                          <p:attrName>ppt_y</p:attrName>
                                        </p:attrNameLst>
                                      </p:cBhvr>
                                      <p:rCtr x="1861" y="-2060"/>
                                    </p:animMotion>
                                  </p:childTnLst>
                                </p:cTn>
                              </p:par>
                              <p:par>
                                <p:cTn id="47" presetID="22" presetClass="entr" presetSubtype="8" fill="hold" nodeType="withEffect">
                                  <p:stCondLst>
                                    <p:cond delay="25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415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childTnLst>
                                </p:cTn>
                              </p:par>
                              <p:par>
                                <p:cTn id="54" presetID="56" presetClass="path" presetSubtype="0" accel="50000" decel="50000" fill="hold" grpId="1" nodeType="withEffect">
                                  <p:stCondLst>
                                    <p:cond delay="0"/>
                                  </p:stCondLst>
                                  <p:childTnLst>
                                    <p:animMotion origin="layout" path="M -0.03735 0.0412 L 2.02499E-6 -2.35825E-6 " pathEditMode="relative" rAng="0" ptsTypes="AA">
                                      <p:cBhvr>
                                        <p:cTn id="55" dur="700" fill="hold"/>
                                        <p:tgtEl>
                                          <p:spTgt spid="12"/>
                                        </p:tgtEl>
                                        <p:attrNameLst>
                                          <p:attrName>ppt_x</p:attrName>
                                          <p:attrName>ppt_y</p:attrName>
                                        </p:attrNameLst>
                                      </p:cBhvr>
                                      <p:rCtr x="1861" y="-2060"/>
                                    </p:animMotion>
                                  </p:childTnLst>
                                </p:cTn>
                              </p:par>
                              <p:par>
                                <p:cTn id="56" presetID="22" presetClass="entr" presetSubtype="8" fill="hold" nodeType="withEffect">
                                  <p:stCondLst>
                                    <p:cond delay="25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10" presetClass="entr" presetSubtype="0" fill="hold" grpId="0" nodeType="withEffect">
                                  <p:stCondLst>
                                    <p:cond delay="25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childTnLst>
                                </p:cTn>
                              </p:par>
                              <p:par>
                                <p:cTn id="62" presetID="56" presetClass="path" presetSubtype="0" accel="50000" decel="50000" fill="hold" grpId="1" nodeType="withEffect">
                                  <p:stCondLst>
                                    <p:cond delay="250"/>
                                  </p:stCondLst>
                                  <p:childTnLst>
                                    <p:animMotion origin="layout" path="M -0.03735 0.0412 L 2.02499E-6 -2.03425E-6 " pathEditMode="relative" rAng="0" ptsTypes="AA">
                                      <p:cBhvr>
                                        <p:cTn id="63" dur="700" fill="hold"/>
                                        <p:tgtEl>
                                          <p:spTgt spid="16"/>
                                        </p:tgtEl>
                                        <p:attrNameLst>
                                          <p:attrName>ppt_x</p:attrName>
                                          <p:attrName>ppt_y</p:attrName>
                                        </p:attrNameLst>
                                      </p:cBhvr>
                                      <p:rCtr x="1861" y="-2060"/>
                                    </p:animMotion>
                                  </p:childTnLst>
                                </p:cTn>
                              </p:par>
                              <p:par>
                                <p:cTn id="64" presetID="22" presetClass="entr" presetSubtype="8"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P spid="24" grpId="0" animBg="1"/>
      <p:bldP spid="24" grpId="1" animBg="1"/>
      <p:bldP spid="31" grpId="0" animBg="1"/>
      <p:bldP spid="3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idx="4294967295"/>
          </p:nvPr>
        </p:nvSpPr>
        <p:spPr>
          <a:xfrm>
            <a:off x="1562671" y="405458"/>
            <a:ext cx="8543925" cy="792163"/>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a:t>
            </a:r>
            <a:r>
              <a:rPr lang="zh-CN" altLang="en-US" sz="3200" b="1" dirty="0" smtClean="0">
                <a:solidFill>
                  <a:srgbClr val="0000FF"/>
                </a:solidFill>
                <a:latin typeface="微软雅黑" panose="020B0503020204020204" pitchFamily="34" charset="-122"/>
                <a:ea typeface="微软雅黑" panose="020B0503020204020204" pitchFamily="34" charset="-122"/>
              </a:rPr>
              <a:t>．焊盘（</a:t>
            </a:r>
            <a:r>
              <a:rPr lang="en-US" altLang="zh-CN" sz="3200" b="1" dirty="0" smtClean="0">
                <a:solidFill>
                  <a:srgbClr val="0000FF"/>
                </a:solidFill>
                <a:latin typeface="微软雅黑" panose="020B0503020204020204" pitchFamily="34" charset="-122"/>
                <a:ea typeface="微软雅黑" panose="020B0503020204020204" pitchFamily="34" charset="-122"/>
              </a:rPr>
              <a:t>pad</a:t>
            </a:r>
            <a:r>
              <a:rPr lang="zh-CN" altLang="en-US" sz="3200" b="1" dirty="0" smtClean="0">
                <a:solidFill>
                  <a:srgbClr val="0000FF"/>
                </a:solidFill>
                <a:latin typeface="微软雅黑" panose="020B0503020204020204" pitchFamily="34" charset="-122"/>
                <a:ea typeface="微软雅黑" panose="020B0503020204020204" pitchFamily="34" charset="-122"/>
              </a:rPr>
              <a:t>）</a:t>
            </a:r>
            <a:endParaRPr lang="zh-CN" altLang="en-US" sz="3200" b="1" dirty="0">
              <a:solidFill>
                <a:srgbClr val="0000FF"/>
              </a:solidFill>
              <a:latin typeface="微软雅黑" panose="020B0503020204020204" pitchFamily="34" charset="-122"/>
              <a:ea typeface="微软雅黑" panose="020B0503020204020204" pitchFamily="34" charset="-122"/>
            </a:endParaRPr>
          </a:p>
        </p:txBody>
      </p:sp>
      <p:sp>
        <p:nvSpPr>
          <p:cNvPr id="19459" name="Rectangle 3"/>
          <p:cNvSpPr>
            <a:spLocks noGrp="1" noRot="1" noChangeArrowheads="1"/>
          </p:cNvSpPr>
          <p:nvPr>
            <p:ph type="body" idx="4294967295"/>
          </p:nvPr>
        </p:nvSpPr>
        <p:spPr>
          <a:xfrm>
            <a:off x="1550732" y="1196786"/>
            <a:ext cx="9721742" cy="3314700"/>
          </a:xfrm>
          <a:prstGeom prst="rect">
            <a:avLst/>
          </a:prstGeom>
        </p:spPr>
        <p:txBody>
          <a:bodyPr/>
          <a:lstStyle/>
          <a:p>
            <a:pPr marL="0" indent="457200" eaLnBrk="1" hangingPunct="1">
              <a:buNone/>
            </a:pPr>
            <a:r>
              <a:rPr lang="zh-CN" altLang="en-US" sz="2400" b="1" dirty="0" smtClean="0">
                <a:solidFill>
                  <a:srgbClr val="0000FF"/>
                </a:solidFill>
                <a:latin typeface="微软雅黑" panose="020B0503020204020204" pitchFamily="34" charset="-122"/>
                <a:ea typeface="微软雅黑" panose="020B0503020204020204" pitchFamily="34" charset="-122"/>
              </a:rPr>
              <a:t>焊盘的作用是在焊接元件时放置焊锡，将元件引脚与铜箔导线连接起来。焊盘的形式有圆形、方形和八角形，常见的焊盘如图</a:t>
            </a:r>
            <a:r>
              <a:rPr lang="en-US" altLang="zh-CN" sz="2400" b="1" dirty="0" smtClean="0">
                <a:solidFill>
                  <a:srgbClr val="0000FF"/>
                </a:solidFill>
                <a:latin typeface="微软雅黑" panose="020B0503020204020204" pitchFamily="34" charset="-122"/>
                <a:ea typeface="微软雅黑" panose="020B0503020204020204" pitchFamily="34" charset="-122"/>
              </a:rPr>
              <a:t>1-65</a:t>
            </a:r>
            <a:r>
              <a:rPr lang="zh-CN" altLang="en-US" sz="2400" b="1" dirty="0" smtClean="0">
                <a:solidFill>
                  <a:srgbClr val="0000FF"/>
                </a:solidFill>
                <a:latin typeface="微软雅黑" panose="020B0503020204020204" pitchFamily="34" charset="-122"/>
                <a:ea typeface="微软雅黑" panose="020B0503020204020204" pitchFamily="34" charset="-122"/>
              </a:rPr>
              <a:t>所示。焊盘有针脚式和表面粘贴式两种，表面粘贴式焊盘无须钻孔；而针脚式焊盘要求钻孔，它有过孔直径和焊盘直径两个参数。</a:t>
            </a:r>
          </a:p>
          <a:p>
            <a:pPr marL="0" indent="457200" eaLnBrk="1" hangingPunct="1">
              <a:buNone/>
            </a:pPr>
            <a:r>
              <a:rPr lang="zh-CN" altLang="en-US" sz="2400" b="1" dirty="0" smtClean="0">
                <a:solidFill>
                  <a:srgbClr val="0000FF"/>
                </a:solidFill>
                <a:latin typeface="微软雅黑" panose="020B0503020204020204" pitchFamily="34" charset="-122"/>
                <a:ea typeface="微软雅黑" panose="020B0503020204020204" pitchFamily="34" charset="-122"/>
              </a:rPr>
              <a:t>在设计焊盘时，要考虑到元件形状、引脚大小、安装形式、受力及振动大小等情况。例如，如果某个焊盘通过电流大、受力大并且易发热，可设计成泪滴状。</a:t>
            </a:r>
          </a:p>
        </p:txBody>
      </p:sp>
      <p:sp>
        <p:nvSpPr>
          <p:cNvPr id="19460" name="Text Box 4"/>
          <p:cNvSpPr txBox="1">
            <a:spLocks noChangeArrowheads="1"/>
          </p:cNvSpPr>
          <p:nvPr/>
        </p:nvSpPr>
        <p:spPr bwMode="auto">
          <a:xfrm>
            <a:off x="5642001" y="5950074"/>
            <a:ext cx="18726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sz="1800" b="1" dirty="0" smtClean="0">
                <a:solidFill>
                  <a:srgbClr val="0000FF"/>
                </a:solidFill>
              </a:rPr>
              <a:t>图</a:t>
            </a:r>
            <a:r>
              <a:rPr lang="en-US" altLang="zh-CN" sz="1800" b="1" dirty="0" smtClean="0">
                <a:solidFill>
                  <a:srgbClr val="0000FF"/>
                </a:solidFill>
              </a:rPr>
              <a:t>1-65 </a:t>
            </a:r>
            <a:r>
              <a:rPr lang="zh-CN" altLang="en-US" sz="1800" b="1" dirty="0">
                <a:solidFill>
                  <a:srgbClr val="0000FF"/>
                </a:solidFill>
              </a:rPr>
              <a:t>常见焊盘</a:t>
            </a:r>
          </a:p>
        </p:txBody>
      </p:sp>
      <p:pic>
        <p:nvPicPr>
          <p:cNvPr id="194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6727" y="4077866"/>
            <a:ext cx="8402995" cy="154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60533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4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uiExpand="1" build="p"/>
      <p:bldP spid="194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idx="4294967295"/>
          </p:nvPr>
        </p:nvSpPr>
        <p:spPr>
          <a:xfrm>
            <a:off x="1490663" y="493027"/>
            <a:ext cx="8543925" cy="632511"/>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4</a:t>
            </a:r>
            <a:r>
              <a:rPr lang="zh-CN" altLang="en-US" sz="3200" b="1" dirty="0" smtClean="0">
                <a:solidFill>
                  <a:srgbClr val="0000FF"/>
                </a:solidFill>
                <a:latin typeface="微软雅黑" panose="020B0503020204020204" pitchFamily="34" charset="-122"/>
                <a:ea typeface="微软雅黑" panose="020B0503020204020204" pitchFamily="34" charset="-122"/>
              </a:rPr>
              <a:t>．</a:t>
            </a:r>
            <a:r>
              <a:rPr lang="zh-CN" altLang="en-US" sz="3200" b="1" dirty="0">
                <a:solidFill>
                  <a:srgbClr val="0000FF"/>
                </a:solidFill>
                <a:latin typeface="微软雅黑" panose="020B0503020204020204" pitchFamily="34" charset="-122"/>
                <a:ea typeface="微软雅黑" panose="020B0503020204020204" pitchFamily="34" charset="-122"/>
              </a:rPr>
              <a:t>助焊膜和阻焊</a:t>
            </a:r>
            <a:r>
              <a:rPr lang="zh-CN" altLang="en-US" sz="3200" b="1" dirty="0" smtClean="0">
                <a:solidFill>
                  <a:srgbClr val="0000FF"/>
                </a:solidFill>
                <a:latin typeface="微软雅黑" panose="020B0503020204020204" pitchFamily="34" charset="-122"/>
                <a:ea typeface="微软雅黑" panose="020B0503020204020204" pitchFamily="34" charset="-122"/>
              </a:rPr>
              <a:t>膜（</a:t>
            </a:r>
            <a:r>
              <a:rPr lang="en-US" altLang="zh-CN" sz="3200" b="1" dirty="0" smtClean="0">
                <a:solidFill>
                  <a:srgbClr val="0000FF"/>
                </a:solidFill>
                <a:latin typeface="微软雅黑" panose="020B0503020204020204" pitchFamily="34" charset="-122"/>
                <a:ea typeface="微软雅黑" panose="020B0503020204020204" pitchFamily="34" charset="-122"/>
              </a:rPr>
              <a:t>mask</a:t>
            </a:r>
            <a:r>
              <a:rPr lang="zh-CN" altLang="en-US" sz="3200" b="1" dirty="0" smtClean="0">
                <a:solidFill>
                  <a:srgbClr val="0000FF"/>
                </a:solidFill>
                <a:latin typeface="微软雅黑" panose="020B0503020204020204" pitchFamily="34" charset="-122"/>
                <a:ea typeface="微软雅黑" panose="020B0503020204020204" pitchFamily="34" charset="-122"/>
              </a:rPr>
              <a:t>）</a:t>
            </a:r>
            <a:endParaRPr lang="zh-CN" altLang="en-US" sz="3200" b="1" dirty="0">
              <a:solidFill>
                <a:srgbClr val="0000FF"/>
              </a:solidFill>
              <a:latin typeface="微软雅黑" panose="020B0503020204020204" pitchFamily="34" charset="-122"/>
              <a:ea typeface="微软雅黑" panose="020B0503020204020204" pitchFamily="34" charset="-122"/>
            </a:endParaRPr>
          </a:p>
        </p:txBody>
      </p:sp>
      <p:sp>
        <p:nvSpPr>
          <p:cNvPr id="20483" name="Rectangle 3"/>
          <p:cNvSpPr>
            <a:spLocks noGrp="1" noRot="1" noChangeArrowheads="1"/>
          </p:cNvSpPr>
          <p:nvPr>
            <p:ph type="body" idx="4294967295"/>
          </p:nvPr>
        </p:nvSpPr>
        <p:spPr>
          <a:xfrm>
            <a:off x="1094619" y="1341562"/>
            <a:ext cx="10009112" cy="3529013"/>
          </a:xfrm>
          <a:prstGeom prst="rect">
            <a:avLst/>
          </a:prstGeom>
        </p:spPr>
        <p:txBody>
          <a:bodyPr/>
          <a:lstStyle/>
          <a:p>
            <a:pPr marL="0" indent="457200">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为了使印制电路板的焊盘更容易粘上焊锡，通常在焊盘上涂一层助焊膜。</a:t>
            </a:r>
            <a:endParaRPr lang="en-US" altLang="zh-CN" sz="2400" b="1" dirty="0">
              <a:solidFill>
                <a:srgbClr val="0000FF"/>
              </a:solidFill>
              <a:latin typeface="微软雅黑" panose="020B0503020204020204" pitchFamily="34" charset="-122"/>
              <a:ea typeface="微软雅黑" panose="020B0503020204020204" pitchFamily="34" charset="-122"/>
            </a:endParaRPr>
          </a:p>
          <a:p>
            <a:pPr marL="0" indent="457200">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为了防止印制电路板不应粘上焊锡的铜箔不小心粘上焊锡，在这些铜箔上一般要涂一层绝缘层（通常是绿色透明的膜），这层膜称为阻焊膜。</a:t>
            </a:r>
          </a:p>
        </p:txBody>
      </p:sp>
    </p:spTree>
    <p:extLst>
      <p:ext uri="{BB962C8B-B14F-4D97-AF65-F5344CB8AC3E}">
        <p14:creationId xmlns:p14="http://schemas.microsoft.com/office/powerpoint/2010/main" val="5641110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idx="4294967295"/>
          </p:nvPr>
        </p:nvSpPr>
        <p:spPr>
          <a:xfrm>
            <a:off x="1562671" y="476251"/>
            <a:ext cx="8543925" cy="792162"/>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5</a:t>
            </a:r>
            <a:r>
              <a:rPr lang="zh-CN" altLang="en-US" sz="3200" b="1" dirty="0" smtClean="0">
                <a:solidFill>
                  <a:srgbClr val="0000FF"/>
                </a:solidFill>
                <a:latin typeface="微软雅黑" panose="020B0503020204020204" pitchFamily="34" charset="-122"/>
                <a:ea typeface="微软雅黑" panose="020B0503020204020204" pitchFamily="34" charset="-122"/>
              </a:rPr>
              <a:t>．</a:t>
            </a:r>
            <a:r>
              <a:rPr lang="zh-CN" altLang="en-US" sz="3200" b="1" dirty="0">
                <a:solidFill>
                  <a:srgbClr val="0000FF"/>
                </a:solidFill>
                <a:latin typeface="微软雅黑" panose="020B0503020204020204" pitchFamily="34" charset="-122"/>
                <a:ea typeface="微软雅黑" panose="020B0503020204020204" pitchFamily="34" charset="-122"/>
              </a:rPr>
              <a:t>过</a:t>
            </a:r>
            <a:r>
              <a:rPr lang="zh-CN" altLang="en-US" sz="3200" b="1" dirty="0" smtClean="0">
                <a:solidFill>
                  <a:srgbClr val="0000FF"/>
                </a:solidFill>
                <a:latin typeface="微软雅黑" panose="020B0503020204020204" pitchFamily="34" charset="-122"/>
                <a:ea typeface="微软雅黑" panose="020B0503020204020204" pitchFamily="34" charset="-122"/>
              </a:rPr>
              <a:t>孔（</a:t>
            </a:r>
            <a:r>
              <a:rPr lang="en-US" altLang="zh-CN" sz="3200" b="1" dirty="0" smtClean="0">
                <a:solidFill>
                  <a:srgbClr val="0000FF"/>
                </a:solidFill>
                <a:latin typeface="微软雅黑" panose="020B0503020204020204" pitchFamily="34" charset="-122"/>
                <a:ea typeface="微软雅黑" panose="020B0503020204020204" pitchFamily="34" charset="-122"/>
              </a:rPr>
              <a:t>via</a:t>
            </a:r>
            <a:r>
              <a:rPr lang="zh-CN" altLang="en-US" sz="3200" b="1" dirty="0" smtClean="0">
                <a:solidFill>
                  <a:srgbClr val="0000FF"/>
                </a:solidFill>
                <a:latin typeface="微软雅黑" panose="020B0503020204020204" pitchFamily="34" charset="-122"/>
                <a:ea typeface="微软雅黑" panose="020B0503020204020204" pitchFamily="34" charset="-122"/>
              </a:rPr>
              <a:t>）</a:t>
            </a:r>
            <a:endParaRPr lang="zh-CN" altLang="en-US" sz="3200" b="1" dirty="0">
              <a:solidFill>
                <a:srgbClr val="0000FF"/>
              </a:solidFill>
              <a:latin typeface="微软雅黑" panose="020B0503020204020204" pitchFamily="34" charset="-122"/>
              <a:ea typeface="微软雅黑" panose="020B0503020204020204" pitchFamily="34" charset="-122"/>
            </a:endParaRPr>
          </a:p>
        </p:txBody>
      </p:sp>
      <p:sp>
        <p:nvSpPr>
          <p:cNvPr id="21507" name="Rectangle 3"/>
          <p:cNvSpPr>
            <a:spLocks noGrp="1" noRot="1" noChangeArrowheads="1"/>
          </p:cNvSpPr>
          <p:nvPr>
            <p:ph type="body" idx="4294967295"/>
          </p:nvPr>
        </p:nvSpPr>
        <p:spPr>
          <a:xfrm>
            <a:off x="1202631" y="1629594"/>
            <a:ext cx="10446543" cy="3169493"/>
          </a:xfrm>
          <a:prstGeom prst="rect">
            <a:avLst/>
          </a:prstGeom>
        </p:spPr>
        <p:txBody>
          <a:bodyPr/>
          <a:lstStyle/>
          <a:p>
            <a:pPr marL="0" indent="6270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双面板和多层板有两个以上的导电层，导电层之间相互绝缘，如果需要将某一层和另一层进行电气连接，可以通过过孔实现。</a:t>
            </a:r>
            <a:endParaRPr lang="en-US" altLang="zh-CN" sz="2400" b="1" dirty="0">
              <a:solidFill>
                <a:srgbClr val="0000FF"/>
              </a:solidFill>
              <a:latin typeface="微软雅黑" panose="020B0503020204020204" pitchFamily="34" charset="-122"/>
              <a:ea typeface="微软雅黑" panose="020B0503020204020204" pitchFamily="34" charset="-122"/>
            </a:endParaRPr>
          </a:p>
          <a:p>
            <a:pPr marL="0" indent="6270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过孔的制作方法为：在多层需要连接处钻一个孔，然后在孔的孔壁上沉积导电金属（又称电镀），这样就可以将不同的导电层连接起来。</a:t>
            </a:r>
            <a:endParaRPr lang="en-US" altLang="zh-CN" sz="24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831760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Rot="1" noChangeArrowheads="1"/>
          </p:cNvSpPr>
          <p:nvPr>
            <p:ph type="body" idx="4294967295"/>
          </p:nvPr>
        </p:nvSpPr>
        <p:spPr>
          <a:xfrm>
            <a:off x="914599" y="1197546"/>
            <a:ext cx="10729192" cy="3314700"/>
          </a:xfrm>
          <a:prstGeom prst="rect">
            <a:avLst/>
          </a:prstGeom>
        </p:spPr>
        <p:txBody>
          <a:bodyPr/>
          <a:lstStyle/>
          <a:p>
            <a:pPr marL="0" indent="6270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过孔主要有穿透式和</a:t>
            </a:r>
            <a:r>
              <a:rPr lang="zh-CN" altLang="en-US" sz="2400" b="1" dirty="0" smtClean="0">
                <a:solidFill>
                  <a:srgbClr val="0000FF"/>
                </a:solidFill>
                <a:latin typeface="微软雅黑" panose="020B0503020204020204" pitchFamily="34" charset="-122"/>
                <a:ea typeface="微软雅黑" panose="020B0503020204020204" pitchFamily="34" charset="-122"/>
              </a:rPr>
              <a:t>盲过式过</a:t>
            </a:r>
            <a:r>
              <a:rPr lang="zh-CN" altLang="en-US" sz="2400" b="1" dirty="0">
                <a:solidFill>
                  <a:srgbClr val="0000FF"/>
                </a:solidFill>
                <a:latin typeface="微软雅黑" panose="020B0503020204020204" pitchFamily="34" charset="-122"/>
                <a:ea typeface="微软雅黑" panose="020B0503020204020204" pitchFamily="34" charset="-122"/>
              </a:rPr>
              <a:t>孔，如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1-66</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示。穿透式过孔从顶层一直通到底层，而盲过孔可以从顶层通到内层，也可以从底层通到内层。</a:t>
            </a:r>
          </a:p>
          <a:p>
            <a:pPr marL="0" indent="627063">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过孔有内径和外径两个参数，过孔的内径和外径一般要比焊盘的内径和外径小。</a:t>
            </a:r>
          </a:p>
        </p:txBody>
      </p:sp>
      <p:pic>
        <p:nvPicPr>
          <p:cNvPr id="2253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4879" y="3573810"/>
            <a:ext cx="6097380" cy="224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 Box 5"/>
          <p:cNvSpPr txBox="1">
            <a:spLocks noChangeArrowheads="1"/>
          </p:cNvSpPr>
          <p:nvPr/>
        </p:nvSpPr>
        <p:spPr bwMode="auto">
          <a:xfrm>
            <a:off x="4731594" y="6022082"/>
            <a:ext cx="3456788"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1-66 </a:t>
            </a:r>
            <a:r>
              <a:rPr lang="zh-CN" altLang="en-US" sz="1800" b="1" dirty="0">
                <a:solidFill>
                  <a:srgbClr val="0000FF"/>
                </a:solidFill>
              </a:rPr>
              <a:t>过孔的两种形式</a:t>
            </a:r>
          </a:p>
        </p:txBody>
      </p:sp>
    </p:spTree>
    <p:extLst>
      <p:ext uri="{BB962C8B-B14F-4D97-AF65-F5344CB8AC3E}">
        <p14:creationId xmlns:p14="http://schemas.microsoft.com/office/powerpoint/2010/main" val="38265275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P spid="225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idx="4294967295"/>
          </p:nvPr>
        </p:nvSpPr>
        <p:spPr>
          <a:xfrm>
            <a:off x="1418655" y="405458"/>
            <a:ext cx="10521950" cy="792088"/>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6</a:t>
            </a:r>
            <a:r>
              <a:rPr lang="zh-CN" altLang="en-US" sz="3200" b="1" dirty="0" smtClean="0">
                <a:solidFill>
                  <a:srgbClr val="0000FF"/>
                </a:solidFill>
                <a:latin typeface="微软雅黑" panose="020B0503020204020204" pitchFamily="34" charset="-122"/>
                <a:ea typeface="微软雅黑" panose="020B0503020204020204" pitchFamily="34" charset="-122"/>
              </a:rPr>
              <a:t>．丝印层（</a:t>
            </a:r>
            <a:r>
              <a:rPr lang="en-US" altLang="zh-CN" sz="3200" b="1" dirty="0" smtClean="0">
                <a:solidFill>
                  <a:srgbClr val="0000FF"/>
                </a:solidFill>
                <a:latin typeface="微软雅黑" panose="020B0503020204020204" pitchFamily="34" charset="-122"/>
                <a:ea typeface="微软雅黑" panose="020B0503020204020204" pitchFamily="34" charset="-122"/>
              </a:rPr>
              <a:t>silkscreen</a:t>
            </a:r>
            <a:r>
              <a:rPr lang="zh-CN" altLang="en-US" sz="3200" b="1" dirty="0" smtClean="0">
                <a:solidFill>
                  <a:srgbClr val="0000FF"/>
                </a:solidFill>
                <a:latin typeface="微软雅黑" panose="020B0503020204020204" pitchFamily="34" charset="-122"/>
                <a:ea typeface="微软雅黑" panose="020B0503020204020204" pitchFamily="34" charset="-122"/>
              </a:rPr>
              <a:t>）</a:t>
            </a:r>
            <a:endParaRPr lang="zh-CN" altLang="en-US" sz="3200" b="1" dirty="0">
              <a:solidFill>
                <a:srgbClr val="0000FF"/>
              </a:solidFill>
              <a:latin typeface="微软雅黑" panose="020B0503020204020204" pitchFamily="34" charset="-122"/>
              <a:ea typeface="微软雅黑" panose="020B0503020204020204" pitchFamily="34" charset="-122"/>
            </a:endParaRPr>
          </a:p>
        </p:txBody>
      </p:sp>
      <p:sp>
        <p:nvSpPr>
          <p:cNvPr id="23555" name="Rectangle 3"/>
          <p:cNvSpPr>
            <a:spLocks noGrp="1" noRot="1" noChangeArrowheads="1"/>
          </p:cNvSpPr>
          <p:nvPr>
            <p:ph type="body" idx="4294967295"/>
          </p:nvPr>
        </p:nvSpPr>
        <p:spPr>
          <a:xfrm>
            <a:off x="1438864" y="1701602"/>
            <a:ext cx="9649072" cy="2088232"/>
          </a:xfrm>
          <a:prstGeom prst="rect">
            <a:avLst/>
          </a:prstGeom>
        </p:spPr>
        <p:txBody>
          <a:bodyPr/>
          <a:lstStyle/>
          <a:p>
            <a:pPr marL="0" indent="538163" eaLnBrk="1" hangingPunct="1">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除了导电层外，印制电路板还有丝印层。丝印层主要采用丝印印刷的方法在印制电路板的顶层和底层印制元件的标号、外形和一些厂家的信息。</a:t>
            </a:r>
          </a:p>
        </p:txBody>
      </p:sp>
    </p:spTree>
    <p:extLst>
      <p:ext uri="{BB962C8B-B14F-4D97-AF65-F5344CB8AC3E}">
        <p14:creationId xmlns:p14="http://schemas.microsoft.com/office/powerpoint/2010/main" val="14862640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1490663" y="405458"/>
            <a:ext cx="49167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altLang="zh-CN" sz="3200" b="1" dirty="0" smtClean="0">
                <a:solidFill>
                  <a:srgbClr val="0000FF"/>
                </a:solidFill>
                <a:latin typeface="微软雅黑" panose="020B0503020204020204" pitchFamily="34" charset="-122"/>
                <a:ea typeface="微软雅黑" panose="020B0503020204020204" pitchFamily="34" charset="-122"/>
                <a:cs typeface="+mn-cs"/>
              </a:rPr>
              <a:t>3.3</a:t>
            </a:r>
            <a:r>
              <a:rPr lang="zh-CN" altLang="en-US" sz="3200" b="1" dirty="0" smtClean="0">
                <a:solidFill>
                  <a:srgbClr val="0000FF"/>
                </a:solidFill>
                <a:latin typeface="微软雅黑" panose="020B0503020204020204" pitchFamily="34" charset="-122"/>
                <a:ea typeface="微软雅黑" panose="020B0503020204020204" pitchFamily="34" charset="-122"/>
                <a:cs typeface="+mn-cs"/>
              </a:rPr>
              <a:t>创建</a:t>
            </a:r>
            <a:r>
              <a:rPr lang="zh-CN" altLang="en-US" sz="3200" b="1" dirty="0">
                <a:solidFill>
                  <a:srgbClr val="0000FF"/>
                </a:solidFill>
                <a:latin typeface="微软雅黑" panose="020B0503020204020204" pitchFamily="34" charset="-122"/>
                <a:ea typeface="微软雅黑" panose="020B0503020204020204" pitchFamily="34" charset="-122"/>
                <a:cs typeface="+mn-cs"/>
              </a:rPr>
              <a:t>一个新的</a:t>
            </a:r>
            <a:r>
              <a:rPr lang="en-US" altLang="zh-CN" sz="3200" b="1" dirty="0">
                <a:solidFill>
                  <a:srgbClr val="0000FF"/>
                </a:solidFill>
                <a:latin typeface="微软雅黑" panose="020B0503020204020204" pitchFamily="34" charset="-122"/>
                <a:ea typeface="微软雅黑" panose="020B0503020204020204" pitchFamily="34" charset="-122"/>
                <a:cs typeface="+mn-cs"/>
              </a:rPr>
              <a:t>PCB</a:t>
            </a:r>
            <a:r>
              <a:rPr lang="zh-CN" altLang="en-US" sz="3200" b="1" dirty="0">
                <a:solidFill>
                  <a:srgbClr val="0000FF"/>
                </a:solidFill>
                <a:latin typeface="微软雅黑" panose="020B0503020204020204" pitchFamily="34" charset="-122"/>
                <a:ea typeface="微软雅黑" panose="020B0503020204020204" pitchFamily="34" charset="-122"/>
                <a:cs typeface="+mn-cs"/>
              </a:rPr>
              <a:t>文件</a:t>
            </a:r>
          </a:p>
        </p:txBody>
      </p:sp>
      <p:sp>
        <p:nvSpPr>
          <p:cNvPr id="22531" name="Rectangle 3"/>
          <p:cNvSpPr>
            <a:spLocks noGrp="1" noRot="1" noChangeArrowheads="1"/>
          </p:cNvSpPr>
          <p:nvPr>
            <p:ph type="body" idx="4294967295"/>
          </p:nvPr>
        </p:nvSpPr>
        <p:spPr>
          <a:xfrm>
            <a:off x="1510850" y="997670"/>
            <a:ext cx="9793088" cy="5312444"/>
          </a:xfrm>
          <a:prstGeom prst="rect">
            <a:avLst/>
          </a:prstGeom>
        </p:spPr>
        <p:txBody>
          <a:bodyPr/>
          <a:lstStyle/>
          <a:p>
            <a:pPr marL="0" indent="720000">
              <a:lnSpc>
                <a:spcPct val="150000"/>
              </a:lnSpc>
              <a:buNone/>
            </a:pPr>
            <a:r>
              <a:rPr lang="zh-CN" altLang="en-US" sz="2400" dirty="0">
                <a:solidFill>
                  <a:srgbClr val="0000FF"/>
                </a:solidFill>
                <a:latin typeface="微软雅黑" pitchFamily="34" charset="-122"/>
                <a:ea typeface="微软雅黑" pitchFamily="34" charset="-122"/>
              </a:rPr>
              <a:t>在将原理图设计转换为</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设计之前，需要创建一个有最基本的板子轮廓的空白</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。在</a:t>
            </a:r>
            <a:r>
              <a:rPr lang="en-US" altLang="zh-CN" sz="2400" dirty="0">
                <a:solidFill>
                  <a:srgbClr val="0000FF"/>
                </a:solidFill>
                <a:latin typeface="微软雅黑" pitchFamily="34" charset="-122"/>
                <a:ea typeface="微软雅黑" pitchFamily="34" charset="-122"/>
              </a:rPr>
              <a:t>Altium Designer</a:t>
            </a:r>
            <a:r>
              <a:rPr lang="zh-CN" altLang="en-US" sz="2400" dirty="0">
                <a:solidFill>
                  <a:srgbClr val="0000FF"/>
                </a:solidFill>
                <a:latin typeface="微软雅黑" pitchFamily="34" charset="-122"/>
                <a:ea typeface="微软雅黑" pitchFamily="34" charset="-122"/>
              </a:rPr>
              <a:t>中创建一个新的</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设计的方法如下</a:t>
            </a:r>
            <a:r>
              <a:rPr lang="zh-CN" altLang="en-US" sz="2400" dirty="0" smtClean="0">
                <a:solidFill>
                  <a:srgbClr val="0000FF"/>
                </a:solidFill>
                <a:latin typeface="微软雅黑" pitchFamily="34" charset="-122"/>
                <a:ea typeface="微软雅黑" pitchFamily="34" charset="-122"/>
              </a:rPr>
              <a:t>：</a:t>
            </a:r>
            <a:endParaRPr lang="en-US" altLang="zh-CN" sz="2400" dirty="0" smtClean="0">
              <a:solidFill>
                <a:srgbClr val="0000FF"/>
              </a:solidFill>
              <a:latin typeface="微软雅黑" pitchFamily="34" charset="-122"/>
              <a:ea typeface="微软雅黑" pitchFamily="34" charset="-122"/>
            </a:endParaRPr>
          </a:p>
          <a:p>
            <a:pPr marL="0" indent="720000">
              <a:lnSpc>
                <a:spcPct val="150000"/>
              </a:lnSpc>
              <a:buNone/>
            </a:pPr>
            <a:r>
              <a:rPr lang="en-US" altLang="zh-CN" sz="2400" b="1" dirty="0">
                <a:solidFill>
                  <a:srgbClr val="0000FF"/>
                </a:solidFill>
                <a:latin typeface="微软雅黑" pitchFamily="34" charset="-122"/>
                <a:ea typeface="微软雅黑" pitchFamily="34" charset="-122"/>
              </a:rPr>
              <a:t>1.</a:t>
            </a:r>
            <a:r>
              <a:rPr lang="zh-CN" altLang="en-US" sz="2400" b="1" dirty="0">
                <a:solidFill>
                  <a:srgbClr val="0000FF"/>
                </a:solidFill>
                <a:latin typeface="微软雅黑" pitchFamily="34" charset="-122"/>
                <a:ea typeface="微软雅黑" pitchFamily="34" charset="-122"/>
              </a:rPr>
              <a:t>新建</a:t>
            </a:r>
            <a:r>
              <a:rPr lang="en-US" altLang="zh-CN" sz="2400" b="1" dirty="0">
                <a:solidFill>
                  <a:srgbClr val="0000FF"/>
                </a:solidFill>
                <a:latin typeface="微软雅黑" pitchFamily="34" charset="-122"/>
                <a:ea typeface="微软雅黑" pitchFamily="34" charset="-122"/>
              </a:rPr>
              <a:t>PCB</a:t>
            </a:r>
          </a:p>
          <a:p>
            <a:pPr marL="0" indent="720000">
              <a:lnSpc>
                <a:spcPct val="150000"/>
              </a:lnSpc>
              <a:buNone/>
            </a:pPr>
            <a:r>
              <a:rPr lang="zh-CN" altLang="en-US" sz="2400" dirty="0">
                <a:solidFill>
                  <a:srgbClr val="0000FF"/>
                </a:solidFill>
                <a:latin typeface="微软雅黑" pitchFamily="34" charset="-122"/>
                <a:ea typeface="微软雅黑" pitchFamily="34" charset="-122"/>
              </a:rPr>
              <a:t>执行“</a:t>
            </a:r>
            <a:r>
              <a:rPr lang="en-US" altLang="zh-CN" sz="2400" dirty="0">
                <a:solidFill>
                  <a:srgbClr val="0000FF"/>
                </a:solidFill>
                <a:latin typeface="微软雅黑" pitchFamily="34" charset="-122"/>
                <a:ea typeface="微软雅黑" pitchFamily="34" charset="-122"/>
              </a:rPr>
              <a:t>File” → “New” → “PCB”,</a:t>
            </a:r>
            <a:r>
              <a:rPr lang="zh-CN" altLang="en-US" sz="2400" dirty="0">
                <a:solidFill>
                  <a:srgbClr val="0000FF"/>
                </a:solidFill>
                <a:latin typeface="微软雅黑" pitchFamily="34" charset="-122"/>
                <a:ea typeface="微软雅黑" pitchFamily="34" charset="-122"/>
              </a:rPr>
              <a:t>软件会创建一个新的</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文件，默认名字是</a:t>
            </a:r>
            <a:r>
              <a:rPr lang="en-US" altLang="zh-CN" sz="2400" dirty="0">
                <a:solidFill>
                  <a:srgbClr val="0000FF"/>
                </a:solidFill>
                <a:latin typeface="微软雅黑" pitchFamily="34" charset="-122"/>
                <a:ea typeface="微软雅黑" pitchFamily="34" charset="-122"/>
              </a:rPr>
              <a:t>PCB1.PcbDoc</a:t>
            </a:r>
            <a:r>
              <a:rPr lang="zh-CN" altLang="en-US" sz="2400" dirty="0">
                <a:solidFill>
                  <a:srgbClr val="0000FF"/>
                </a:solidFill>
                <a:latin typeface="微软雅黑" pitchFamily="34" charset="-122"/>
                <a:ea typeface="微软雅黑" pitchFamily="34" charset="-122"/>
              </a:rPr>
              <a:t>。</a:t>
            </a:r>
          </a:p>
          <a:p>
            <a:pPr marL="0" indent="720000">
              <a:lnSpc>
                <a:spcPct val="150000"/>
              </a:lnSpc>
              <a:buNone/>
            </a:pPr>
            <a:r>
              <a:rPr lang="en-US" altLang="zh-CN" sz="2400" b="1" dirty="0">
                <a:solidFill>
                  <a:srgbClr val="0000FF"/>
                </a:solidFill>
                <a:latin typeface="微软雅黑" pitchFamily="34" charset="-122"/>
                <a:ea typeface="微软雅黑" pitchFamily="34" charset="-122"/>
              </a:rPr>
              <a:t>2.</a:t>
            </a:r>
            <a:r>
              <a:rPr lang="zh-CN" altLang="en-US" sz="2400" b="1" dirty="0">
                <a:solidFill>
                  <a:srgbClr val="0000FF"/>
                </a:solidFill>
                <a:latin typeface="微软雅黑" pitchFamily="34" charset="-122"/>
                <a:ea typeface="微软雅黑" pitchFamily="34" charset="-122"/>
              </a:rPr>
              <a:t>绘制边界 </a:t>
            </a:r>
          </a:p>
          <a:p>
            <a:pPr marL="0" indent="720000">
              <a:lnSpc>
                <a:spcPct val="150000"/>
              </a:lnSpc>
              <a:buNone/>
            </a:pPr>
            <a:r>
              <a:rPr lang="zh-CN" altLang="en-US" sz="2400" dirty="0">
                <a:solidFill>
                  <a:srgbClr val="0000FF"/>
                </a:solidFill>
                <a:latin typeface="微软雅黑" pitchFamily="34" charset="-122"/>
                <a:ea typeface="微软雅黑" pitchFamily="34" charset="-122"/>
              </a:rPr>
              <a:t>创建的新的</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文件默认的尺寸是</a:t>
            </a:r>
            <a:r>
              <a:rPr lang="en-US" altLang="zh-CN" sz="2400" dirty="0">
                <a:solidFill>
                  <a:srgbClr val="0000FF"/>
                </a:solidFill>
                <a:latin typeface="微软雅黑" pitchFamily="34" charset="-122"/>
                <a:ea typeface="微软雅黑" pitchFamily="34" charset="-122"/>
              </a:rPr>
              <a:t>6000milX4000mil</a:t>
            </a:r>
            <a:r>
              <a:rPr lang="zh-CN" altLang="en-US" sz="2400" dirty="0">
                <a:solidFill>
                  <a:srgbClr val="0000FF"/>
                </a:solidFill>
                <a:latin typeface="微软雅黑" pitchFamily="34" charset="-122"/>
                <a:ea typeface="微软雅黑" pitchFamily="34" charset="-122"/>
              </a:rPr>
              <a:t>，如图</a:t>
            </a:r>
            <a:r>
              <a:rPr lang="en-US" altLang="zh-CN" sz="2400" dirty="0">
                <a:solidFill>
                  <a:srgbClr val="0000FF"/>
                </a:solidFill>
                <a:latin typeface="微软雅黑" pitchFamily="34" charset="-122"/>
                <a:ea typeface="微软雅黑" pitchFamily="34" charset="-122"/>
              </a:rPr>
              <a:t>1-69</a:t>
            </a:r>
            <a:r>
              <a:rPr lang="zh-CN" altLang="en-US" sz="2400" dirty="0">
                <a:solidFill>
                  <a:srgbClr val="0000FF"/>
                </a:solidFill>
                <a:latin typeface="微软雅黑" pitchFamily="34" charset="-122"/>
                <a:ea typeface="微软雅黑" pitchFamily="34" charset="-122"/>
              </a:rPr>
              <a:t>所示。</a:t>
            </a:r>
          </a:p>
          <a:p>
            <a:pPr marL="0" indent="720000">
              <a:lnSpc>
                <a:spcPct val="150000"/>
              </a:lnSpc>
              <a:buNone/>
            </a:pPr>
            <a:endParaRPr lang="zh-CN" altLang="en-US" sz="2400"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55061033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4660900" y="533876"/>
            <a:ext cx="2876550" cy="5791835"/>
          </a:xfrm>
          <a:prstGeom prst="rect">
            <a:avLst/>
          </a:prstGeom>
        </p:spPr>
      </p:pic>
      <p:sp>
        <p:nvSpPr>
          <p:cNvPr id="2" name="矩形 1"/>
          <p:cNvSpPr/>
          <p:nvPr/>
        </p:nvSpPr>
        <p:spPr>
          <a:xfrm>
            <a:off x="4704791" y="6397923"/>
            <a:ext cx="3522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Wingdings" panose="05000000000000000000" pitchFamily="2" charset="2"/>
              <a:buNone/>
            </a:pPr>
            <a:r>
              <a:rPr lang="zh-CN" altLang="zh-CN" sz="1800" b="1" dirty="0">
                <a:solidFill>
                  <a:srgbClr val="0000FF"/>
                </a:solidFill>
                <a:latin typeface="Arial" panose="020B0604020202020204" pitchFamily="34" charset="0"/>
                <a:ea typeface="宋体" panose="02010600030101010101" pitchFamily="2" charset="-122"/>
              </a:rPr>
              <a:t>图</a:t>
            </a:r>
            <a:r>
              <a:rPr lang="en-US" altLang="zh-CN" sz="1800" b="1" dirty="0">
                <a:solidFill>
                  <a:srgbClr val="0000FF"/>
                </a:solidFill>
                <a:latin typeface="Arial" panose="020B0604020202020204" pitchFamily="34" charset="0"/>
                <a:ea typeface="宋体" panose="02010600030101010101" pitchFamily="2" charset="-122"/>
              </a:rPr>
              <a:t>1-69 </a:t>
            </a:r>
            <a:r>
              <a:rPr lang="zh-CN" altLang="zh-CN" sz="1800" b="1" dirty="0">
                <a:solidFill>
                  <a:srgbClr val="0000FF"/>
                </a:solidFill>
                <a:latin typeface="Arial" panose="020B0604020202020204" pitchFamily="34" charset="0"/>
                <a:ea typeface="宋体" panose="02010600030101010101" pitchFamily="2" charset="-122"/>
              </a:rPr>
              <a:t>新的</a:t>
            </a:r>
            <a:r>
              <a:rPr lang="en-US" altLang="zh-CN" sz="1800" b="1" dirty="0">
                <a:solidFill>
                  <a:srgbClr val="0000FF"/>
                </a:solidFill>
                <a:latin typeface="Arial" panose="020B0604020202020204" pitchFamily="34" charset="0"/>
                <a:ea typeface="宋体" panose="02010600030101010101" pitchFamily="2" charset="-122"/>
              </a:rPr>
              <a:t>PCB</a:t>
            </a:r>
            <a:r>
              <a:rPr lang="zh-CN" altLang="zh-CN" sz="1800" b="1" dirty="0">
                <a:solidFill>
                  <a:srgbClr val="0000FF"/>
                </a:solidFill>
                <a:latin typeface="Arial" panose="020B0604020202020204" pitchFamily="34" charset="0"/>
                <a:ea typeface="宋体" panose="02010600030101010101" pitchFamily="2" charset="-122"/>
              </a:rPr>
              <a:t>文件默认的尺寸</a:t>
            </a:r>
            <a:endParaRPr lang="zh-CN" altLang="en-US" sz="1800" b="1" dirty="0">
              <a:solidFill>
                <a:srgbClr val="0000F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0642269"/>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Rot="1" noChangeArrowheads="1"/>
          </p:cNvSpPr>
          <p:nvPr>
            <p:ph type="body" idx="4294967295"/>
          </p:nvPr>
        </p:nvSpPr>
        <p:spPr>
          <a:xfrm>
            <a:off x="1346647" y="1053530"/>
            <a:ext cx="10081120" cy="4032448"/>
          </a:xfrm>
          <a:prstGeom prst="rect">
            <a:avLst/>
          </a:prstGeom>
        </p:spPr>
        <p:txBody>
          <a:bodyPr/>
          <a:lstStyle/>
          <a:p>
            <a:pPr marL="0" indent="0">
              <a:buNone/>
              <a:defRPr/>
            </a:pPr>
            <a:r>
              <a:rPr lang="zh-CN" altLang="en-US" sz="2400" dirty="0">
                <a:solidFill>
                  <a:srgbClr val="0000FF"/>
                </a:solidFill>
                <a:latin typeface="微软雅黑" pitchFamily="34" charset="-122"/>
                <a:ea typeface="微软雅黑" pitchFamily="34" charset="-122"/>
              </a:rPr>
              <a:t>在本例电路中，一个</a:t>
            </a:r>
            <a:r>
              <a:rPr lang="en-US" altLang="zh-CN" sz="2400" dirty="0">
                <a:solidFill>
                  <a:srgbClr val="0000FF"/>
                </a:solidFill>
                <a:latin typeface="微软雅黑" pitchFamily="34" charset="-122"/>
                <a:ea typeface="微软雅黑" pitchFamily="34" charset="-122"/>
              </a:rPr>
              <a:t>2000mil X2000mil</a:t>
            </a:r>
            <a:r>
              <a:rPr lang="zh-CN" altLang="en-US" sz="2400" dirty="0">
                <a:solidFill>
                  <a:srgbClr val="0000FF"/>
                </a:solidFill>
                <a:latin typeface="微软雅黑" pitchFamily="34" charset="-122"/>
                <a:ea typeface="微软雅黑" pitchFamily="34" charset="-122"/>
              </a:rPr>
              <a:t>的板便足够了，因此我们需要重新确定板子的边界，板子的物理边界一般是</a:t>
            </a:r>
            <a:r>
              <a:rPr lang="en-US" altLang="zh-CN" sz="2400" dirty="0">
                <a:solidFill>
                  <a:srgbClr val="0000FF"/>
                </a:solidFill>
                <a:latin typeface="微软雅黑" pitchFamily="34" charset="-122"/>
                <a:ea typeface="微软雅黑" pitchFamily="34" charset="-122"/>
              </a:rPr>
              <a:t>Mechanical 1</a:t>
            </a:r>
            <a:r>
              <a:rPr lang="zh-CN" altLang="en-US" sz="2400" dirty="0">
                <a:solidFill>
                  <a:srgbClr val="0000FF"/>
                </a:solidFill>
                <a:latin typeface="微软雅黑" pitchFamily="34" charset="-122"/>
                <a:ea typeface="微软雅黑" pitchFamily="34" charset="-122"/>
              </a:rPr>
              <a:t>层（机械</a:t>
            </a:r>
            <a:r>
              <a:rPr lang="en-US" altLang="zh-CN" sz="2400" dirty="0">
                <a:solidFill>
                  <a:srgbClr val="0000FF"/>
                </a:solidFill>
                <a:latin typeface="微软雅黑" pitchFamily="34" charset="-122"/>
                <a:ea typeface="微软雅黑" pitchFamily="34" charset="-122"/>
              </a:rPr>
              <a:t>1</a:t>
            </a:r>
            <a:r>
              <a:rPr lang="zh-CN" altLang="en-US" sz="2400" dirty="0">
                <a:solidFill>
                  <a:srgbClr val="0000FF"/>
                </a:solidFill>
                <a:latin typeface="微软雅黑" pitchFamily="34" charset="-122"/>
                <a:ea typeface="微软雅黑" pitchFamily="34" charset="-122"/>
              </a:rPr>
              <a:t>层）上设置，因此单击图纸下部的</a:t>
            </a:r>
            <a:r>
              <a:rPr lang="en-US" altLang="zh-CN" sz="2400" dirty="0">
                <a:solidFill>
                  <a:srgbClr val="0000FF"/>
                </a:solidFill>
                <a:latin typeface="微软雅黑" pitchFamily="34" charset="-122"/>
                <a:ea typeface="微软雅黑" pitchFamily="34" charset="-122"/>
              </a:rPr>
              <a:t>"Mechanical 1</a:t>
            </a:r>
            <a:r>
              <a:rPr lang="zh-CN" altLang="en-US" sz="2400" dirty="0">
                <a:solidFill>
                  <a:srgbClr val="0000FF"/>
                </a:solidFill>
                <a:latin typeface="微软雅黑" pitchFamily="34" charset="-122"/>
                <a:ea typeface="微软雅黑" pitchFamily="34" charset="-122"/>
              </a:rPr>
              <a:t>，保证将</a:t>
            </a:r>
            <a:r>
              <a:rPr lang="en-US" altLang="zh-CN" sz="2400" dirty="0">
                <a:solidFill>
                  <a:srgbClr val="0000FF"/>
                </a:solidFill>
                <a:latin typeface="微软雅黑" pitchFamily="34" charset="-122"/>
                <a:ea typeface="微软雅黑" pitchFamily="34" charset="-122"/>
              </a:rPr>
              <a:t>Mechanical 1</a:t>
            </a:r>
            <a:r>
              <a:rPr lang="zh-CN" altLang="en-US" sz="2400" dirty="0">
                <a:solidFill>
                  <a:srgbClr val="0000FF"/>
                </a:solidFill>
                <a:latin typeface="微软雅黑" pitchFamily="34" charset="-122"/>
                <a:ea typeface="微软雅黑" pitchFamily="34" charset="-122"/>
              </a:rPr>
              <a:t>切换为当前层，然后执行“</a:t>
            </a:r>
            <a:r>
              <a:rPr lang="en-US" altLang="zh-CN" sz="2400" dirty="0">
                <a:solidFill>
                  <a:srgbClr val="0000FF"/>
                </a:solidFill>
                <a:latin typeface="微软雅黑" pitchFamily="34" charset="-122"/>
                <a:ea typeface="微软雅黑" pitchFamily="34" charset="-122"/>
              </a:rPr>
              <a:t>Place” →“line”</a:t>
            </a:r>
            <a:r>
              <a:rPr lang="zh-CN" altLang="en-US" sz="2400" dirty="0">
                <a:solidFill>
                  <a:srgbClr val="0000FF"/>
                </a:solidFill>
                <a:latin typeface="微软雅黑" pitchFamily="34" charset="-122"/>
                <a:ea typeface="微软雅黑" pitchFamily="34" charset="-122"/>
              </a:rPr>
              <a:t>命令，绘制一个</a:t>
            </a:r>
            <a:r>
              <a:rPr lang="en-US" altLang="zh-CN" sz="2400" dirty="0">
                <a:solidFill>
                  <a:srgbClr val="0000FF"/>
                </a:solidFill>
                <a:latin typeface="微软雅黑" pitchFamily="34" charset="-122"/>
                <a:ea typeface="微软雅黑" pitchFamily="34" charset="-122"/>
              </a:rPr>
              <a:t>2000mil X2000mil</a:t>
            </a:r>
            <a:r>
              <a:rPr lang="zh-CN" altLang="en-US" sz="2400" dirty="0">
                <a:solidFill>
                  <a:srgbClr val="0000FF"/>
                </a:solidFill>
                <a:latin typeface="微软雅黑" pitchFamily="34" charset="-122"/>
                <a:ea typeface="微软雅黑" pitchFamily="34" charset="-122"/>
              </a:rPr>
              <a:t>的正方形，然后选中正方形的四条边，执行“</a:t>
            </a:r>
            <a:r>
              <a:rPr lang="en-US" altLang="zh-CN" sz="2400" dirty="0">
                <a:solidFill>
                  <a:srgbClr val="0000FF"/>
                </a:solidFill>
                <a:latin typeface="微软雅黑" pitchFamily="34" charset="-122"/>
                <a:ea typeface="微软雅黑" pitchFamily="34" charset="-122"/>
              </a:rPr>
              <a:t>Design” →“Board Shape” →“Define Board Shape from Selected Objects”</a:t>
            </a:r>
            <a:r>
              <a:rPr lang="zh-CN" altLang="en-US" sz="2400" dirty="0">
                <a:solidFill>
                  <a:srgbClr val="0000FF"/>
                </a:solidFill>
                <a:latin typeface="微软雅黑" pitchFamily="34" charset="-122"/>
                <a:ea typeface="微软雅黑" pitchFamily="34" charset="-122"/>
              </a:rPr>
              <a:t>命令，具体如图</a:t>
            </a:r>
            <a:r>
              <a:rPr lang="en-US" altLang="zh-CN" sz="2400" dirty="0">
                <a:solidFill>
                  <a:srgbClr val="0000FF"/>
                </a:solidFill>
                <a:latin typeface="微软雅黑" pitchFamily="34" charset="-122"/>
                <a:ea typeface="微软雅黑" pitchFamily="34" charset="-122"/>
              </a:rPr>
              <a:t>1-70</a:t>
            </a:r>
            <a:r>
              <a:rPr lang="zh-CN" altLang="en-US" sz="2400" dirty="0">
                <a:solidFill>
                  <a:srgbClr val="0000FF"/>
                </a:solidFill>
                <a:latin typeface="微软雅黑" pitchFamily="34" charset="-122"/>
                <a:ea typeface="微软雅黑" pitchFamily="34" charset="-122"/>
              </a:rPr>
              <a:t>所示来重新定义</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板的边界。</a:t>
            </a:r>
            <a:endParaRPr lang="zh-CN" altLang="en-US" sz="2800" dirty="0">
              <a:solidFill>
                <a:srgbClr val="0000FF"/>
              </a:solidFill>
              <a:latin typeface="微软雅黑" pitchFamily="34" charset="-122"/>
              <a:ea typeface="微软雅黑" pitchFamily="34" charset="-122"/>
            </a:endParaRPr>
          </a:p>
        </p:txBody>
      </p:sp>
      <p:sp>
        <p:nvSpPr>
          <p:cNvPr id="2" name="矩形 1"/>
          <p:cNvSpPr/>
          <p:nvPr/>
        </p:nvSpPr>
        <p:spPr>
          <a:xfrm>
            <a:off x="4587007" y="6310114"/>
            <a:ext cx="32896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Wingdings" panose="05000000000000000000" pitchFamily="2" charset="2"/>
              <a:buNone/>
            </a:pPr>
            <a:r>
              <a:rPr lang="zh-CN" altLang="zh-CN" sz="1800" b="1" dirty="0">
                <a:solidFill>
                  <a:srgbClr val="0000FF"/>
                </a:solidFill>
                <a:latin typeface="Arial" panose="020B0604020202020204" pitchFamily="34" charset="0"/>
                <a:ea typeface="宋体" panose="02010600030101010101" pitchFamily="2" charset="-122"/>
              </a:rPr>
              <a:t>图</a:t>
            </a:r>
            <a:r>
              <a:rPr lang="en-US" altLang="zh-CN" sz="1800" b="1" dirty="0">
                <a:solidFill>
                  <a:srgbClr val="0000FF"/>
                </a:solidFill>
                <a:latin typeface="Arial" panose="020B0604020202020204" pitchFamily="34" charset="0"/>
                <a:ea typeface="宋体" panose="02010600030101010101" pitchFamily="2" charset="-122"/>
              </a:rPr>
              <a:t>1-70 </a:t>
            </a:r>
            <a:r>
              <a:rPr lang="zh-CN" altLang="zh-CN" sz="1800" b="1" dirty="0">
                <a:solidFill>
                  <a:srgbClr val="0000FF"/>
                </a:solidFill>
                <a:latin typeface="Arial" panose="020B0604020202020204" pitchFamily="34" charset="0"/>
                <a:ea typeface="宋体" panose="02010600030101010101" pitchFamily="2" charset="-122"/>
              </a:rPr>
              <a:t>重新定义</a:t>
            </a:r>
            <a:r>
              <a:rPr lang="en-US" altLang="zh-CN" sz="1800" b="1" dirty="0">
                <a:solidFill>
                  <a:srgbClr val="0000FF"/>
                </a:solidFill>
                <a:latin typeface="Arial" panose="020B0604020202020204" pitchFamily="34" charset="0"/>
                <a:ea typeface="宋体" panose="02010600030101010101" pitchFamily="2" charset="-122"/>
              </a:rPr>
              <a:t>PCB</a:t>
            </a:r>
            <a:r>
              <a:rPr lang="zh-CN" altLang="zh-CN" sz="1800" b="1" dirty="0">
                <a:solidFill>
                  <a:srgbClr val="0000FF"/>
                </a:solidFill>
                <a:latin typeface="Arial" panose="020B0604020202020204" pitchFamily="34" charset="0"/>
                <a:ea typeface="宋体" panose="02010600030101010101" pitchFamily="2" charset="-122"/>
              </a:rPr>
              <a:t>板的边界</a:t>
            </a:r>
            <a:endParaRPr lang="zh-CN" altLang="en-US" sz="1800" b="1" dirty="0">
              <a:solidFill>
                <a:srgbClr val="0000FF"/>
              </a:solidFill>
              <a:latin typeface="Arial" panose="020B0604020202020204" pitchFamily="34" charset="0"/>
              <a:ea typeface="宋体" panose="02010600030101010101" pitchFamily="2" charset="-122"/>
            </a:endParaRPr>
          </a:p>
        </p:txBody>
      </p:sp>
      <p:pic>
        <p:nvPicPr>
          <p:cNvPr id="6" name="图片 5"/>
          <p:cNvPicPr/>
          <p:nvPr/>
        </p:nvPicPr>
        <p:blipFill>
          <a:blip r:embed="rId2"/>
          <a:stretch>
            <a:fillRect/>
          </a:stretch>
        </p:blipFill>
        <p:spPr>
          <a:xfrm>
            <a:off x="3650903" y="3645818"/>
            <a:ext cx="4499610" cy="2474595"/>
          </a:xfrm>
          <a:prstGeom prst="rect">
            <a:avLst/>
          </a:prstGeom>
        </p:spPr>
      </p:pic>
    </p:spTree>
    <p:extLst>
      <p:ext uri="{BB962C8B-B14F-4D97-AF65-F5344CB8AC3E}">
        <p14:creationId xmlns:p14="http://schemas.microsoft.com/office/powerpoint/2010/main" val="31945526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idx="4294967295"/>
          </p:nvPr>
        </p:nvSpPr>
        <p:spPr>
          <a:xfrm>
            <a:off x="1562671" y="333450"/>
            <a:ext cx="10521950" cy="616397"/>
          </a:xfrm>
          <a:prstGeom prst="rect">
            <a:avLst/>
          </a:prstGeom>
        </p:spPr>
        <p:txBody>
          <a:bodyPr/>
          <a:lstStyle/>
          <a:p>
            <a:pPr algn="l" eaLnBrk="1" hangingPunct="1"/>
            <a:r>
              <a:rPr lang="zh-CN" altLang="en-US" sz="3200" dirty="0">
                <a:solidFill>
                  <a:srgbClr val="0000FF"/>
                </a:solidFill>
                <a:latin typeface="微软雅黑" pitchFamily="34" charset="-122"/>
                <a:ea typeface="微软雅黑" pitchFamily="34" charset="-122"/>
                <a:cs typeface="+mn-cs"/>
              </a:rPr>
              <a:t>注意</a:t>
            </a:r>
            <a:r>
              <a:rPr lang="zh-CN" altLang="en-US" sz="3200" dirty="0" smtClean="0">
                <a:solidFill>
                  <a:srgbClr val="0000FF"/>
                </a:solidFill>
                <a:latin typeface="微软雅黑" pitchFamily="34" charset="-122"/>
                <a:ea typeface="微软雅黑" pitchFamily="34" charset="-122"/>
                <a:cs typeface="+mn-cs"/>
              </a:rPr>
              <a:t>：</a:t>
            </a:r>
            <a:r>
              <a:rPr lang="zh-CN" altLang="en-US" sz="3200" noProof="1" smtClean="0">
                <a:solidFill>
                  <a:srgbClr val="0000FF"/>
                </a:solidFill>
                <a:latin typeface="微软雅黑" pitchFamily="34" charset="-122"/>
                <a:ea typeface="微软雅黑" pitchFamily="34" charset="-122"/>
                <a:cs typeface="+mn-cs"/>
              </a:rPr>
              <a:t> </a:t>
            </a:r>
            <a:endParaRPr lang="zh-CN" altLang="en-US" sz="3200" dirty="0">
              <a:solidFill>
                <a:srgbClr val="0000FF"/>
              </a:solidFill>
              <a:latin typeface="微软雅黑" pitchFamily="34" charset="-122"/>
              <a:ea typeface="微软雅黑" pitchFamily="34" charset="-122"/>
              <a:cs typeface="+mn-cs"/>
            </a:endParaRPr>
          </a:p>
        </p:txBody>
      </p:sp>
      <p:sp>
        <p:nvSpPr>
          <p:cNvPr id="23555" name="Rectangle 3"/>
          <p:cNvSpPr>
            <a:spLocks noGrp="1" noRot="1" noChangeArrowheads="1"/>
          </p:cNvSpPr>
          <p:nvPr>
            <p:ph type="body" idx="4294967295"/>
          </p:nvPr>
        </p:nvSpPr>
        <p:spPr>
          <a:xfrm>
            <a:off x="1575944" y="1125538"/>
            <a:ext cx="9779815" cy="4032448"/>
          </a:xfrm>
          <a:prstGeom prst="rect">
            <a:avLst/>
          </a:prstGeom>
        </p:spPr>
        <p:txBody>
          <a:bodyPr/>
          <a:lstStyle/>
          <a:p>
            <a:pPr marL="0" indent="0">
              <a:buNone/>
              <a:defRPr/>
            </a:pPr>
            <a:r>
              <a:rPr lang="zh-CN" altLang="en-US" sz="2400" dirty="0">
                <a:solidFill>
                  <a:srgbClr val="0000FF"/>
                </a:solidFill>
                <a:latin typeface="微软雅黑" pitchFamily="34" charset="-122"/>
                <a:ea typeface="微软雅黑" pitchFamily="34" charset="-122"/>
              </a:rPr>
              <a:t>板子的度量单位可以是公制（</a:t>
            </a:r>
            <a:r>
              <a:rPr lang="en-US" altLang="zh-CN" sz="2400" dirty="0">
                <a:solidFill>
                  <a:srgbClr val="0000FF"/>
                </a:solidFill>
                <a:latin typeface="微软雅黑" pitchFamily="34" charset="-122"/>
                <a:ea typeface="微软雅黑" pitchFamily="34" charset="-122"/>
              </a:rPr>
              <a:t>Metric</a:t>
            </a:r>
            <a:r>
              <a:rPr lang="zh-CN" altLang="en-US" sz="2400" dirty="0">
                <a:solidFill>
                  <a:srgbClr val="0000FF"/>
                </a:solidFill>
                <a:latin typeface="微软雅黑" pitchFamily="34" charset="-122"/>
                <a:ea typeface="微软雅黑" pitchFamily="34" charset="-122"/>
              </a:rPr>
              <a:t>）也可以是英制（</a:t>
            </a:r>
            <a:r>
              <a:rPr lang="en-US" altLang="zh-CN" sz="2400" dirty="0">
                <a:solidFill>
                  <a:srgbClr val="0000FF"/>
                </a:solidFill>
                <a:latin typeface="微软雅黑" pitchFamily="34" charset="-122"/>
                <a:ea typeface="微软雅黑" pitchFamily="34" charset="-122"/>
              </a:rPr>
              <a:t>Imperial</a:t>
            </a:r>
            <a:r>
              <a:rPr lang="zh-CN" altLang="en-US" sz="2400" dirty="0">
                <a:solidFill>
                  <a:srgbClr val="0000FF"/>
                </a:solidFill>
                <a:latin typeface="微软雅黑" pitchFamily="34" charset="-122"/>
                <a:ea typeface="微软雅黑" pitchFamily="34" charset="-122"/>
              </a:rPr>
              <a:t>），这里选择为英制。</a:t>
            </a:r>
          </a:p>
          <a:p>
            <a:pPr marL="0" indent="0">
              <a:buNone/>
              <a:defRPr/>
            </a:pPr>
            <a:r>
              <a:rPr lang="en-US" altLang="zh-CN" sz="2400" dirty="0">
                <a:solidFill>
                  <a:srgbClr val="0000FF"/>
                </a:solidFill>
                <a:latin typeface="微软雅黑" pitchFamily="34" charset="-122"/>
                <a:ea typeface="微软雅黑" pitchFamily="34" charset="-122"/>
              </a:rPr>
              <a:t>1000 mils = 1 inch(</a:t>
            </a:r>
            <a:r>
              <a:rPr lang="zh-CN" altLang="en-US" sz="2400" dirty="0">
                <a:solidFill>
                  <a:srgbClr val="0000FF"/>
                </a:solidFill>
                <a:latin typeface="微软雅黑" pitchFamily="34" charset="-122"/>
                <a:ea typeface="微软雅黑" pitchFamily="34" charset="-122"/>
              </a:rPr>
              <a:t>英寸</a:t>
            </a:r>
            <a:r>
              <a:rPr lang="en-US" altLang="zh-CN" sz="2400" dirty="0">
                <a:solidFill>
                  <a:srgbClr val="0000FF"/>
                </a:solidFill>
                <a:latin typeface="微软雅黑" pitchFamily="34" charset="-122"/>
                <a:ea typeface="微软雅黑" pitchFamily="34" charset="-122"/>
              </a:rPr>
              <a:t>)</a:t>
            </a:r>
          </a:p>
          <a:p>
            <a:pPr marL="0" indent="0">
              <a:buNone/>
              <a:defRPr/>
            </a:pPr>
            <a:r>
              <a:rPr lang="en-US" altLang="zh-CN" sz="2400" dirty="0">
                <a:solidFill>
                  <a:srgbClr val="0000FF"/>
                </a:solidFill>
                <a:latin typeface="微软雅黑" pitchFamily="34" charset="-122"/>
                <a:ea typeface="微软雅黑" pitchFamily="34" charset="-122"/>
              </a:rPr>
              <a:t>1 inch=2.54cm</a:t>
            </a:r>
            <a:r>
              <a:rPr lang="zh-CN" altLang="en-US" sz="2400" dirty="0">
                <a:solidFill>
                  <a:srgbClr val="0000FF"/>
                </a:solidFill>
                <a:latin typeface="微软雅黑" pitchFamily="34" charset="-122"/>
                <a:ea typeface="微软雅黑" pitchFamily="34" charset="-122"/>
              </a:rPr>
              <a:t>（厘米）。</a:t>
            </a:r>
          </a:p>
        </p:txBody>
      </p:sp>
    </p:spTree>
    <p:extLst>
      <p:ext uri="{BB962C8B-B14F-4D97-AF65-F5344CB8AC3E}">
        <p14:creationId xmlns:p14="http://schemas.microsoft.com/office/powerpoint/2010/main" val="4955406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1490663" y="405458"/>
            <a:ext cx="49167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altLang="zh-CN" sz="3200" b="1" dirty="0" smtClean="0">
                <a:solidFill>
                  <a:srgbClr val="0000FF"/>
                </a:solidFill>
                <a:latin typeface="微软雅黑" panose="020B0503020204020204" pitchFamily="34" charset="-122"/>
                <a:ea typeface="微软雅黑" panose="020B0503020204020204" pitchFamily="34" charset="-122"/>
                <a:cs typeface="+mn-cs"/>
              </a:rPr>
              <a:t>3.3</a:t>
            </a:r>
            <a:r>
              <a:rPr lang="zh-CN" altLang="en-US" sz="3200" b="1" dirty="0" smtClean="0">
                <a:solidFill>
                  <a:srgbClr val="0000FF"/>
                </a:solidFill>
                <a:latin typeface="微软雅黑" panose="020B0503020204020204" pitchFamily="34" charset="-122"/>
                <a:ea typeface="微软雅黑" panose="020B0503020204020204" pitchFamily="34" charset="-122"/>
                <a:cs typeface="+mn-cs"/>
              </a:rPr>
              <a:t>创建</a:t>
            </a:r>
            <a:r>
              <a:rPr lang="zh-CN" altLang="en-US" sz="3200" b="1" dirty="0">
                <a:solidFill>
                  <a:srgbClr val="0000FF"/>
                </a:solidFill>
                <a:latin typeface="微软雅黑" panose="020B0503020204020204" pitchFamily="34" charset="-122"/>
                <a:ea typeface="微软雅黑" panose="020B0503020204020204" pitchFamily="34" charset="-122"/>
                <a:cs typeface="+mn-cs"/>
              </a:rPr>
              <a:t>一个新的</a:t>
            </a:r>
            <a:r>
              <a:rPr lang="en-US" altLang="zh-CN" sz="3200" b="1" dirty="0">
                <a:solidFill>
                  <a:srgbClr val="0000FF"/>
                </a:solidFill>
                <a:latin typeface="微软雅黑" panose="020B0503020204020204" pitchFamily="34" charset="-122"/>
                <a:ea typeface="微软雅黑" panose="020B0503020204020204" pitchFamily="34" charset="-122"/>
                <a:cs typeface="+mn-cs"/>
              </a:rPr>
              <a:t>PCB</a:t>
            </a:r>
            <a:r>
              <a:rPr lang="zh-CN" altLang="en-US" sz="3200" b="1" dirty="0">
                <a:solidFill>
                  <a:srgbClr val="0000FF"/>
                </a:solidFill>
                <a:latin typeface="微软雅黑" panose="020B0503020204020204" pitchFamily="34" charset="-122"/>
                <a:ea typeface="微软雅黑" panose="020B0503020204020204" pitchFamily="34" charset="-122"/>
                <a:cs typeface="+mn-cs"/>
              </a:rPr>
              <a:t>文件</a:t>
            </a:r>
          </a:p>
        </p:txBody>
      </p:sp>
      <p:sp>
        <p:nvSpPr>
          <p:cNvPr id="22531" name="Rectangle 3"/>
          <p:cNvSpPr>
            <a:spLocks noGrp="1" noRot="1" noChangeArrowheads="1"/>
          </p:cNvSpPr>
          <p:nvPr>
            <p:ph type="body" idx="4294967295"/>
          </p:nvPr>
        </p:nvSpPr>
        <p:spPr>
          <a:xfrm>
            <a:off x="1510850" y="997670"/>
            <a:ext cx="9793088" cy="5312444"/>
          </a:xfrm>
          <a:prstGeom prst="rect">
            <a:avLst/>
          </a:prstGeom>
        </p:spPr>
        <p:txBody>
          <a:bodyPr/>
          <a:lstStyle/>
          <a:p>
            <a:pPr marL="0" indent="720000">
              <a:lnSpc>
                <a:spcPct val="150000"/>
              </a:lnSpc>
              <a:buNone/>
            </a:pPr>
            <a:r>
              <a:rPr lang="en-US" altLang="zh-CN" sz="2400" b="1" dirty="0">
                <a:solidFill>
                  <a:srgbClr val="0000FF"/>
                </a:solidFill>
                <a:latin typeface="微软雅黑" pitchFamily="34" charset="-122"/>
                <a:ea typeface="微软雅黑" pitchFamily="34" charset="-122"/>
              </a:rPr>
              <a:t>3.</a:t>
            </a:r>
            <a:r>
              <a:rPr lang="zh-CN" altLang="en-US" sz="2400" b="1" dirty="0">
                <a:solidFill>
                  <a:srgbClr val="0000FF"/>
                </a:solidFill>
                <a:latin typeface="微软雅黑" pitchFamily="34" charset="-122"/>
                <a:ea typeface="微软雅黑" pitchFamily="34" charset="-122"/>
              </a:rPr>
              <a:t>绘制电气边界</a:t>
            </a:r>
          </a:p>
          <a:p>
            <a:pPr marL="0" indent="720000">
              <a:buNone/>
            </a:pPr>
            <a:r>
              <a:rPr lang="zh-CN" altLang="en-US" sz="2400" dirty="0">
                <a:solidFill>
                  <a:srgbClr val="0000FF"/>
                </a:solidFill>
                <a:latin typeface="微软雅黑" pitchFamily="34" charset="-122"/>
                <a:ea typeface="微软雅黑" pitchFamily="34" charset="-122"/>
              </a:rPr>
              <a:t>单击图纸下部的“</a:t>
            </a:r>
            <a:r>
              <a:rPr lang="en-US" altLang="zh-CN" sz="2400" dirty="0">
                <a:solidFill>
                  <a:srgbClr val="0000FF"/>
                </a:solidFill>
                <a:latin typeface="微软雅黑" pitchFamily="34" charset="-122"/>
                <a:ea typeface="微软雅黑" pitchFamily="34" charset="-122"/>
              </a:rPr>
              <a:t>Keep-Out Layer”</a:t>
            </a:r>
            <a:r>
              <a:rPr lang="zh-CN" altLang="en-US" sz="2400" dirty="0">
                <a:solidFill>
                  <a:srgbClr val="0000FF"/>
                </a:solidFill>
                <a:latin typeface="微软雅黑" pitchFamily="34" charset="-122"/>
                <a:ea typeface="微软雅黑" pitchFamily="34" charset="-122"/>
              </a:rPr>
              <a:t>（禁止布线层），保证将</a:t>
            </a:r>
            <a:r>
              <a:rPr lang="en-US" altLang="zh-CN" sz="2400" dirty="0">
                <a:solidFill>
                  <a:srgbClr val="0000FF"/>
                </a:solidFill>
                <a:latin typeface="微软雅黑" pitchFamily="34" charset="-122"/>
                <a:ea typeface="微软雅黑" pitchFamily="34" charset="-122"/>
              </a:rPr>
              <a:t>Keep-Out Layer</a:t>
            </a:r>
            <a:r>
              <a:rPr lang="zh-CN" altLang="en-US" sz="2400" dirty="0">
                <a:solidFill>
                  <a:srgbClr val="0000FF"/>
                </a:solidFill>
                <a:latin typeface="微软雅黑" pitchFamily="34" charset="-122"/>
                <a:ea typeface="微软雅黑" pitchFamily="34" charset="-122"/>
              </a:rPr>
              <a:t>切换为当前层，然后执行“</a:t>
            </a:r>
            <a:r>
              <a:rPr lang="en-US" altLang="zh-CN" sz="2400" dirty="0">
                <a:solidFill>
                  <a:srgbClr val="0000FF"/>
                </a:solidFill>
                <a:latin typeface="微软雅黑" pitchFamily="34" charset="-122"/>
                <a:ea typeface="微软雅黑" pitchFamily="34" charset="-122"/>
              </a:rPr>
              <a:t>Place” →“line”</a:t>
            </a:r>
            <a:r>
              <a:rPr lang="zh-CN" altLang="en-US" sz="2400" dirty="0">
                <a:solidFill>
                  <a:srgbClr val="0000FF"/>
                </a:solidFill>
                <a:latin typeface="微软雅黑" pitchFamily="34" charset="-122"/>
                <a:ea typeface="微软雅黑" pitchFamily="34" charset="-122"/>
              </a:rPr>
              <a:t>命令，绘制一个</a:t>
            </a:r>
            <a:r>
              <a:rPr lang="en-US" altLang="zh-CN" sz="2400" dirty="0">
                <a:solidFill>
                  <a:srgbClr val="0000FF"/>
                </a:solidFill>
                <a:latin typeface="微软雅黑" pitchFamily="34" charset="-122"/>
                <a:ea typeface="微软雅黑" pitchFamily="34" charset="-122"/>
              </a:rPr>
              <a:t>1900mil X1900mil</a:t>
            </a:r>
            <a:r>
              <a:rPr lang="zh-CN" altLang="en-US" sz="2400" dirty="0">
                <a:solidFill>
                  <a:srgbClr val="0000FF"/>
                </a:solidFill>
                <a:latin typeface="微软雅黑" pitchFamily="34" charset="-122"/>
                <a:ea typeface="微软雅黑" pitchFamily="34" charset="-122"/>
              </a:rPr>
              <a:t>的正方形，图</a:t>
            </a:r>
            <a:r>
              <a:rPr lang="en-US" altLang="zh-CN" sz="2400" dirty="0">
                <a:solidFill>
                  <a:srgbClr val="0000FF"/>
                </a:solidFill>
                <a:latin typeface="微软雅黑" pitchFamily="34" charset="-122"/>
                <a:ea typeface="微软雅黑" pitchFamily="34" charset="-122"/>
              </a:rPr>
              <a:t>1-71</a:t>
            </a:r>
            <a:r>
              <a:rPr lang="zh-CN" altLang="en-US" sz="2400" dirty="0">
                <a:solidFill>
                  <a:srgbClr val="0000FF"/>
                </a:solidFill>
                <a:latin typeface="微软雅黑" pitchFamily="34" charset="-122"/>
                <a:ea typeface="微软雅黑" pitchFamily="34" charset="-122"/>
              </a:rPr>
              <a:t>所示。 </a:t>
            </a:r>
          </a:p>
          <a:p>
            <a:pPr marL="0" indent="720000">
              <a:lnSpc>
                <a:spcPct val="150000"/>
              </a:lnSpc>
              <a:buNone/>
            </a:pPr>
            <a:endParaRPr lang="zh-CN" altLang="en-US" sz="2400" dirty="0">
              <a:solidFill>
                <a:srgbClr val="0000FF"/>
              </a:solidFill>
              <a:latin typeface="微软雅黑" pitchFamily="34" charset="-122"/>
              <a:ea typeface="微软雅黑" pitchFamily="34" charset="-122"/>
            </a:endParaRPr>
          </a:p>
        </p:txBody>
      </p:sp>
      <p:pic>
        <p:nvPicPr>
          <p:cNvPr id="4" name="图片 3"/>
          <p:cNvPicPr/>
          <p:nvPr/>
        </p:nvPicPr>
        <p:blipFill>
          <a:blip r:embed="rId2"/>
          <a:stretch>
            <a:fillRect/>
          </a:stretch>
        </p:blipFill>
        <p:spPr>
          <a:xfrm>
            <a:off x="4316107" y="2853730"/>
            <a:ext cx="3566136" cy="3626624"/>
          </a:xfrm>
          <a:prstGeom prst="rect">
            <a:avLst/>
          </a:prstGeom>
        </p:spPr>
      </p:pic>
      <p:sp>
        <p:nvSpPr>
          <p:cNvPr id="2" name="矩形 1"/>
          <p:cNvSpPr/>
          <p:nvPr/>
        </p:nvSpPr>
        <p:spPr>
          <a:xfrm>
            <a:off x="4930425" y="6409138"/>
            <a:ext cx="23374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Wingdings" panose="05000000000000000000" pitchFamily="2" charset="2"/>
              <a:buNone/>
            </a:pPr>
            <a:r>
              <a:rPr lang="zh-CN" altLang="zh-CN" sz="1800" b="1" dirty="0">
                <a:solidFill>
                  <a:srgbClr val="0000FF"/>
                </a:solidFill>
                <a:latin typeface="Arial" panose="020B0604020202020204" pitchFamily="34" charset="0"/>
                <a:ea typeface="宋体" panose="02010600030101010101" pitchFamily="2" charset="-122"/>
              </a:rPr>
              <a:t>图1-71 绘制电气边界</a:t>
            </a:r>
          </a:p>
        </p:txBody>
      </p:sp>
    </p:spTree>
    <p:extLst>
      <p:ext uri="{BB962C8B-B14F-4D97-AF65-F5344CB8AC3E}">
        <p14:creationId xmlns:p14="http://schemas.microsoft.com/office/powerpoint/2010/main" val="14902742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601337" y="2181851"/>
            <a:ext cx="4485288" cy="1333570"/>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en-US" altLang="zh-CN" kern="100" dirty="0">
                <a:solidFill>
                  <a:schemeClr val="tx2">
                    <a:lumMod val="75000"/>
                  </a:schemeClr>
                </a:solidFill>
                <a:latin typeface="微软雅黑" panose="020B0503020204020204" pitchFamily="34" charset="-122"/>
                <a:ea typeface="微软雅黑" panose="020B0503020204020204" pitchFamily="34" charset="-122"/>
                <a:cs typeface="Times New Roman"/>
              </a:rPr>
              <a:t>Altium Designer</a:t>
            </a: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的</a:t>
            </a:r>
            <a:r>
              <a:rPr lang="en-US" altLang="zh-CN" kern="100" dirty="0">
                <a:solidFill>
                  <a:schemeClr val="tx2">
                    <a:lumMod val="75000"/>
                  </a:schemeClr>
                </a:solidFill>
                <a:latin typeface="微软雅黑" panose="020B0503020204020204" pitchFamily="34" charset="-122"/>
                <a:ea typeface="微软雅黑" panose="020B0503020204020204" pitchFamily="34" charset="-122"/>
                <a:cs typeface="Times New Roman"/>
              </a:rPr>
              <a:t>PCB</a:t>
            </a: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图基础知识。</a:t>
            </a:r>
          </a:p>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印刷电路板的</a:t>
            </a:r>
            <a:r>
              <a:rPr lang="en-US" altLang="zh-CN" kern="100" dirty="0">
                <a:solidFill>
                  <a:schemeClr val="tx2">
                    <a:lumMod val="75000"/>
                  </a:schemeClr>
                </a:solidFill>
                <a:latin typeface="微软雅黑" panose="020B0503020204020204" pitchFamily="34" charset="-122"/>
                <a:ea typeface="微软雅黑" panose="020B0503020204020204" pitchFamily="34" charset="-122"/>
                <a:cs typeface="Times New Roman"/>
              </a:rPr>
              <a:t>PCB</a:t>
            </a: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设计。</a:t>
            </a:r>
          </a:p>
        </p:txBody>
      </p:sp>
      <p:sp>
        <p:nvSpPr>
          <p:cNvPr id="30" name="Text Box 12"/>
          <p:cNvSpPr txBox="1">
            <a:spLocks noChangeArrowheads="1"/>
          </p:cNvSpPr>
          <p:nvPr/>
        </p:nvSpPr>
        <p:spPr bwMode="black">
          <a:xfrm>
            <a:off x="4552591" y="4398997"/>
            <a:ext cx="44523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检查设计电路图中的错误。</a:t>
            </a:r>
          </a:p>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验证用户的</a:t>
            </a:r>
            <a:r>
              <a:rPr lang="en-US" altLang="zh-CN" sz="2400" dirty="0">
                <a:solidFill>
                  <a:srgbClr val="C00000"/>
                </a:solidFill>
                <a:latin typeface="微软雅黑" panose="020B0503020204020204" pitchFamily="34" charset="-122"/>
                <a:ea typeface="微软雅黑" panose="020B0503020204020204" pitchFamily="34" charset="-122"/>
              </a:rPr>
              <a:t>PCB</a:t>
            </a:r>
            <a:r>
              <a:rPr lang="zh-CN" altLang="en-US" sz="2400" dirty="0">
                <a:solidFill>
                  <a:srgbClr val="C00000"/>
                </a:solidFill>
                <a:latin typeface="微软雅黑" panose="020B0503020204020204" pitchFamily="34" charset="-122"/>
                <a:ea typeface="微软雅黑" panose="020B0503020204020204" pitchFamily="34" charset="-122"/>
              </a:rPr>
              <a:t>板设计。</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555877" y="333450"/>
            <a:ext cx="3416321" cy="646331"/>
          </a:xfrm>
          <a:prstGeom prst="rect">
            <a:avLst/>
          </a:prstGeom>
        </p:spPr>
        <p:txBody>
          <a:bodyPr wrap="none">
            <a:spAutoFit/>
          </a:bodyPr>
          <a:lstStyle/>
          <a:p>
            <a:pPr algn="ctr"/>
            <a:r>
              <a:rPr lang="zh-CN" altLang="en-US" sz="3600" b="1" dirty="0" smtClean="0">
                <a:solidFill>
                  <a:schemeClr val="accent1"/>
                </a:solidFill>
                <a:latin typeface="微软雅黑" pitchFamily="34" charset="-122"/>
                <a:ea typeface="微软雅黑" pitchFamily="34" charset="-122"/>
              </a:rPr>
              <a:t>学习重点及难点</a:t>
            </a:r>
            <a:endParaRPr lang="zh-CN" altLang="en-US" sz="36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7620107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Rot="1" noChangeArrowheads="1"/>
          </p:cNvSpPr>
          <p:nvPr>
            <p:ph type="body" idx="4294967295"/>
          </p:nvPr>
        </p:nvSpPr>
        <p:spPr>
          <a:xfrm>
            <a:off x="1562671" y="1125538"/>
            <a:ext cx="10081120" cy="2016125"/>
          </a:xfrm>
          <a:prstGeom prst="rect">
            <a:avLst/>
          </a:prstGeom>
        </p:spPr>
        <p:txBody>
          <a:bodyPr/>
          <a:lstStyle/>
          <a:p>
            <a:pPr marL="0" indent="0">
              <a:lnSpc>
                <a:spcPct val="90000"/>
              </a:lnSpc>
              <a:buNone/>
            </a:pPr>
            <a:r>
              <a:rPr lang="zh-CN" altLang="en-US" sz="2400" dirty="0">
                <a:solidFill>
                  <a:srgbClr val="0000FF"/>
                </a:solidFill>
                <a:latin typeface="微软雅黑" pitchFamily="34" charset="-122"/>
                <a:ea typeface="微软雅黑" pitchFamily="34" charset="-122"/>
              </a:rPr>
              <a:t>到这里已经设置完所有创建新</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板所需的信息。</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编辑器现在将显示一个新的</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文件，名为</a:t>
            </a:r>
            <a:r>
              <a:rPr lang="en-US" altLang="zh-CN" sz="2400" dirty="0">
                <a:solidFill>
                  <a:srgbClr val="0000FF"/>
                </a:solidFill>
                <a:latin typeface="微软雅黑" pitchFamily="34" charset="-122"/>
                <a:ea typeface="微软雅黑" pitchFamily="34" charset="-122"/>
              </a:rPr>
              <a:t>PCB1.PcbDoc</a:t>
            </a:r>
            <a:r>
              <a:rPr lang="zh-CN" altLang="en-US" sz="2400" dirty="0">
                <a:solidFill>
                  <a:srgbClr val="0000FF"/>
                </a:solidFill>
                <a:latin typeface="微软雅黑" pitchFamily="34" charset="-122"/>
                <a:ea typeface="微软雅黑" pitchFamily="34" charset="-122"/>
              </a:rPr>
              <a:t>，如图</a:t>
            </a:r>
            <a:r>
              <a:rPr lang="en-US" altLang="zh-CN" sz="2400" dirty="0">
                <a:solidFill>
                  <a:srgbClr val="0000FF"/>
                </a:solidFill>
                <a:latin typeface="微软雅黑" pitchFamily="34" charset="-122"/>
                <a:ea typeface="微软雅黑" pitchFamily="34" charset="-122"/>
              </a:rPr>
              <a:t>1-72</a:t>
            </a:r>
            <a:r>
              <a:rPr lang="zh-CN" altLang="en-US" sz="2400" dirty="0">
                <a:solidFill>
                  <a:srgbClr val="0000FF"/>
                </a:solidFill>
                <a:latin typeface="微软雅黑" pitchFamily="34" charset="-122"/>
                <a:ea typeface="微软雅黑" pitchFamily="34" charset="-122"/>
              </a:rPr>
              <a:t>所示。</a:t>
            </a:r>
            <a:endParaRPr lang="zh-CN" altLang="en-US" sz="2400" b="1" dirty="0" smtClean="0">
              <a:solidFill>
                <a:srgbClr val="0000FF"/>
              </a:solidFill>
              <a:latin typeface="微软雅黑" panose="020B0503020204020204" pitchFamily="34" charset="-122"/>
              <a:ea typeface="微软雅黑" panose="020B0503020204020204" pitchFamily="34" charset="-122"/>
            </a:endParaRPr>
          </a:p>
          <a:p>
            <a:pPr marL="0" indent="0" eaLnBrk="1" hangingPunct="1">
              <a:lnSpc>
                <a:spcPct val="90000"/>
              </a:lnSpc>
              <a:buNone/>
            </a:pPr>
            <a:endParaRPr lang="en-US" altLang="zh-CN" sz="2400" dirty="0" smtClean="0">
              <a:solidFill>
                <a:srgbClr val="0000FF"/>
              </a:solidFill>
              <a:latin typeface="微软雅黑" panose="020B0503020204020204" pitchFamily="34" charset="-122"/>
              <a:ea typeface="微软雅黑" panose="020B0503020204020204" pitchFamily="34" charset="-122"/>
            </a:endParaRPr>
          </a:p>
        </p:txBody>
      </p:sp>
      <p:sp>
        <p:nvSpPr>
          <p:cNvPr id="24580" name="Text Box 5"/>
          <p:cNvSpPr txBox="1">
            <a:spLocks noChangeArrowheads="1"/>
          </p:cNvSpPr>
          <p:nvPr/>
        </p:nvSpPr>
        <p:spPr bwMode="auto">
          <a:xfrm>
            <a:off x="3794919" y="6003279"/>
            <a:ext cx="48583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b="1" dirty="0">
                <a:solidFill>
                  <a:srgbClr val="0000FF"/>
                </a:solidFill>
              </a:rPr>
              <a:t>图</a:t>
            </a:r>
            <a:r>
              <a:rPr lang="en-US" altLang="zh-CN" sz="1800" b="1" dirty="0">
                <a:solidFill>
                  <a:srgbClr val="0000FF"/>
                </a:solidFill>
              </a:rPr>
              <a:t>1-72 </a:t>
            </a:r>
            <a:r>
              <a:rPr lang="zh-CN" altLang="en-US" sz="1800" b="1" dirty="0">
                <a:solidFill>
                  <a:srgbClr val="0000FF"/>
                </a:solidFill>
              </a:rPr>
              <a:t>定义好的一个空白的</a:t>
            </a:r>
            <a:r>
              <a:rPr lang="en-US" altLang="zh-CN" sz="1800" b="1" dirty="0">
                <a:solidFill>
                  <a:srgbClr val="0000FF"/>
                </a:solidFill>
              </a:rPr>
              <a:t>PCB</a:t>
            </a:r>
            <a:r>
              <a:rPr lang="zh-CN" altLang="en-US" sz="1800" b="1" dirty="0">
                <a:solidFill>
                  <a:srgbClr val="0000FF"/>
                </a:solidFill>
              </a:rPr>
              <a:t>板形状</a:t>
            </a:r>
          </a:p>
        </p:txBody>
      </p:sp>
      <p:pic>
        <p:nvPicPr>
          <p:cNvPr id="5" name="图片 4"/>
          <p:cNvPicPr/>
          <p:nvPr/>
        </p:nvPicPr>
        <p:blipFill>
          <a:blip r:embed="rId2"/>
          <a:stretch>
            <a:fillRect/>
          </a:stretch>
        </p:blipFill>
        <p:spPr>
          <a:xfrm>
            <a:off x="3146847" y="2133600"/>
            <a:ext cx="5760640" cy="3528442"/>
          </a:xfrm>
          <a:prstGeom prst="rect">
            <a:avLst/>
          </a:prstGeom>
        </p:spPr>
      </p:pic>
    </p:spTree>
    <p:extLst>
      <p:ext uri="{BB962C8B-B14F-4D97-AF65-F5344CB8AC3E}">
        <p14:creationId xmlns:p14="http://schemas.microsoft.com/office/powerpoint/2010/main" val="6247889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Rot="1" noChangeArrowheads="1"/>
          </p:cNvSpPr>
          <p:nvPr>
            <p:ph type="body" idx="4294967295"/>
          </p:nvPr>
        </p:nvSpPr>
        <p:spPr>
          <a:xfrm>
            <a:off x="1562671" y="1125538"/>
            <a:ext cx="10081120" cy="2016125"/>
          </a:xfrm>
          <a:prstGeom prst="rect">
            <a:avLst/>
          </a:prstGeom>
        </p:spPr>
        <p:txBody>
          <a:bodyPr/>
          <a:lstStyle/>
          <a:p>
            <a:pPr marL="0" indent="0">
              <a:lnSpc>
                <a:spcPct val="90000"/>
              </a:lnSpc>
              <a:buNone/>
            </a:pPr>
            <a:r>
              <a:rPr lang="zh-CN" altLang="en-US" sz="2400" dirty="0">
                <a:solidFill>
                  <a:srgbClr val="0000FF"/>
                </a:solidFill>
                <a:latin typeface="微软雅黑" pitchFamily="34" charset="-122"/>
                <a:ea typeface="微软雅黑" pitchFamily="34" charset="-122"/>
              </a:rPr>
              <a:t>执行“</a:t>
            </a:r>
            <a:r>
              <a:rPr lang="en-US" altLang="zh-CN" sz="2400" dirty="0">
                <a:solidFill>
                  <a:srgbClr val="0000FF"/>
                </a:solidFill>
                <a:latin typeface="微软雅黑" pitchFamily="34" charset="-122"/>
                <a:ea typeface="微软雅黑" pitchFamily="34" charset="-122"/>
              </a:rPr>
              <a:t>File” →“ Save As”</a:t>
            </a:r>
            <a:r>
              <a:rPr lang="zh-CN" altLang="en-US" sz="2400" dirty="0">
                <a:solidFill>
                  <a:srgbClr val="0000FF"/>
                </a:solidFill>
                <a:latin typeface="微软雅黑" pitchFamily="34" charset="-122"/>
                <a:ea typeface="微软雅黑" pitchFamily="34" charset="-122"/>
              </a:rPr>
              <a:t>命令来将新</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文件重命名（用*</a:t>
            </a:r>
            <a:r>
              <a:rPr lang="en-US" altLang="zh-CN" sz="2400" dirty="0">
                <a:solidFill>
                  <a:srgbClr val="0000FF"/>
                </a:solidFill>
                <a:latin typeface="微软雅黑" pitchFamily="34" charset="-122"/>
                <a:ea typeface="微软雅黑" pitchFamily="34" charset="-122"/>
              </a:rPr>
              <a:t>.</a:t>
            </a:r>
            <a:r>
              <a:rPr lang="en-US" altLang="zh-CN" sz="2400" dirty="0" err="1">
                <a:solidFill>
                  <a:srgbClr val="0000FF"/>
                </a:solidFill>
                <a:latin typeface="微软雅黑" pitchFamily="34" charset="-122"/>
                <a:ea typeface="微软雅黑" pitchFamily="34" charset="-122"/>
              </a:rPr>
              <a:t>PcbDoc</a:t>
            </a:r>
            <a:r>
              <a:rPr lang="zh-CN" altLang="en-US" sz="2400" dirty="0">
                <a:solidFill>
                  <a:srgbClr val="0000FF"/>
                </a:solidFill>
                <a:latin typeface="微软雅黑" pitchFamily="34" charset="-122"/>
                <a:ea typeface="微软雅黑" pitchFamily="34" charset="-122"/>
              </a:rPr>
              <a:t>扩展名）。指定设计者要把这个</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保存在设计者的硬盘上的位置，在文件名栏里键入文件名：手机充电器</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图</a:t>
            </a:r>
            <a:r>
              <a:rPr lang="en-US" altLang="zh-CN" sz="2400" dirty="0">
                <a:solidFill>
                  <a:srgbClr val="0000FF"/>
                </a:solidFill>
                <a:latin typeface="微软雅黑" pitchFamily="34" charset="-122"/>
                <a:ea typeface="微软雅黑" pitchFamily="34" charset="-122"/>
              </a:rPr>
              <a:t>.</a:t>
            </a:r>
            <a:r>
              <a:rPr lang="en-US" altLang="zh-CN" sz="2400" dirty="0" err="1">
                <a:solidFill>
                  <a:srgbClr val="0000FF"/>
                </a:solidFill>
                <a:latin typeface="微软雅黑" pitchFamily="34" charset="-122"/>
                <a:ea typeface="微软雅黑" pitchFamily="34" charset="-122"/>
              </a:rPr>
              <a:t>PcbDoc</a:t>
            </a:r>
            <a:r>
              <a:rPr lang="zh-CN" altLang="en-US" sz="2400" dirty="0">
                <a:solidFill>
                  <a:srgbClr val="0000FF"/>
                </a:solidFill>
                <a:latin typeface="微软雅黑" pitchFamily="34" charset="-122"/>
                <a:ea typeface="微软雅黑" pitchFamily="34" charset="-122"/>
              </a:rPr>
              <a:t>并单击保存按钮。保存好的文件如图</a:t>
            </a:r>
            <a:r>
              <a:rPr lang="en-US" altLang="zh-CN" sz="2400" dirty="0">
                <a:solidFill>
                  <a:srgbClr val="0000FF"/>
                </a:solidFill>
                <a:latin typeface="微软雅黑" pitchFamily="34" charset="-122"/>
                <a:ea typeface="微软雅黑" pitchFamily="34" charset="-122"/>
              </a:rPr>
              <a:t>1-73</a:t>
            </a:r>
            <a:r>
              <a:rPr lang="zh-CN" altLang="en-US" sz="2400" dirty="0">
                <a:solidFill>
                  <a:srgbClr val="0000FF"/>
                </a:solidFill>
                <a:latin typeface="微软雅黑" pitchFamily="34" charset="-122"/>
                <a:ea typeface="微软雅黑" pitchFamily="34" charset="-122"/>
              </a:rPr>
              <a:t>所示。</a:t>
            </a:r>
            <a:endParaRPr lang="en-US" altLang="zh-CN" sz="2400" dirty="0" smtClean="0">
              <a:solidFill>
                <a:srgbClr val="0000FF"/>
              </a:solidFill>
              <a:latin typeface="微软雅黑" panose="020B0503020204020204" pitchFamily="34" charset="-122"/>
              <a:ea typeface="微软雅黑" panose="020B0503020204020204" pitchFamily="34" charset="-122"/>
            </a:endParaRPr>
          </a:p>
        </p:txBody>
      </p:sp>
      <p:sp>
        <p:nvSpPr>
          <p:cNvPr id="24580" name="Text Box 5"/>
          <p:cNvSpPr txBox="1">
            <a:spLocks noChangeArrowheads="1"/>
          </p:cNvSpPr>
          <p:nvPr/>
        </p:nvSpPr>
        <p:spPr bwMode="auto">
          <a:xfrm>
            <a:off x="3543113" y="6179313"/>
            <a:ext cx="51121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b="1" dirty="0">
                <a:solidFill>
                  <a:srgbClr val="0000FF"/>
                </a:solidFill>
              </a:rPr>
              <a:t>图</a:t>
            </a:r>
            <a:r>
              <a:rPr lang="en-US" altLang="zh-CN" sz="1800" b="1" dirty="0">
                <a:solidFill>
                  <a:srgbClr val="0000FF"/>
                </a:solidFill>
              </a:rPr>
              <a:t>1-73 </a:t>
            </a:r>
            <a:r>
              <a:rPr lang="zh-CN" altLang="en-US" sz="1800" b="1" dirty="0">
                <a:solidFill>
                  <a:srgbClr val="0000FF"/>
                </a:solidFill>
              </a:rPr>
              <a:t>手机充电器</a:t>
            </a:r>
            <a:r>
              <a:rPr lang="en-US" altLang="zh-CN" sz="1800" b="1" dirty="0">
                <a:solidFill>
                  <a:srgbClr val="0000FF"/>
                </a:solidFill>
              </a:rPr>
              <a:t>PCB</a:t>
            </a:r>
            <a:r>
              <a:rPr lang="zh-CN" altLang="en-US" sz="1800" b="1" dirty="0">
                <a:solidFill>
                  <a:srgbClr val="0000FF"/>
                </a:solidFill>
              </a:rPr>
              <a:t>图</a:t>
            </a:r>
            <a:r>
              <a:rPr lang="en-US" altLang="zh-CN" sz="1800" b="1" dirty="0">
                <a:solidFill>
                  <a:srgbClr val="0000FF"/>
                </a:solidFill>
              </a:rPr>
              <a:t>.</a:t>
            </a:r>
            <a:r>
              <a:rPr lang="en-US" altLang="zh-CN" sz="1800" b="1" dirty="0" err="1">
                <a:solidFill>
                  <a:srgbClr val="0000FF"/>
                </a:solidFill>
              </a:rPr>
              <a:t>PcbDoc</a:t>
            </a:r>
            <a:r>
              <a:rPr lang="zh-CN" altLang="en-US" sz="1800" b="1" dirty="0">
                <a:solidFill>
                  <a:srgbClr val="0000FF"/>
                </a:solidFill>
              </a:rPr>
              <a:t>文件在项目文件夹下</a:t>
            </a:r>
          </a:p>
        </p:txBody>
      </p:sp>
      <p:pic>
        <p:nvPicPr>
          <p:cNvPr id="5" name="图片 4"/>
          <p:cNvPicPr/>
          <p:nvPr/>
        </p:nvPicPr>
        <p:blipFill>
          <a:blip r:embed="rId2"/>
          <a:stretch>
            <a:fillRect/>
          </a:stretch>
        </p:blipFill>
        <p:spPr>
          <a:xfrm>
            <a:off x="4770437" y="2277666"/>
            <a:ext cx="2657475" cy="3581400"/>
          </a:xfrm>
          <a:prstGeom prst="rect">
            <a:avLst/>
          </a:prstGeom>
        </p:spPr>
      </p:pic>
    </p:spTree>
    <p:extLst>
      <p:ext uri="{BB962C8B-B14F-4D97-AF65-F5344CB8AC3E}">
        <p14:creationId xmlns:p14="http://schemas.microsoft.com/office/powerpoint/2010/main" val="161228153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2458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idx="4294967295"/>
          </p:nvPr>
        </p:nvSpPr>
        <p:spPr>
          <a:xfrm>
            <a:off x="1569008" y="405458"/>
            <a:ext cx="8543925" cy="511175"/>
          </a:xfrm>
          <a:prstGeom prst="rect">
            <a:avLst/>
          </a:prstGeom>
        </p:spPr>
        <p:txBody>
          <a:bodyPr/>
          <a:lstStyle/>
          <a:p>
            <a:pPr algn="l"/>
            <a:r>
              <a:rPr lang="en-US" altLang="zh-CN" sz="3200" b="1" dirty="0" smtClean="0">
                <a:solidFill>
                  <a:srgbClr val="0000FF"/>
                </a:solidFill>
                <a:latin typeface="微软雅黑" panose="020B0503020204020204" pitchFamily="34" charset="-122"/>
                <a:ea typeface="微软雅黑" panose="020B0503020204020204" pitchFamily="34" charset="-122"/>
                <a:cs typeface="+mn-cs"/>
              </a:rPr>
              <a:t>3.4</a:t>
            </a:r>
            <a:r>
              <a:rPr lang="zh-CN" altLang="en-US" sz="3200" b="1" dirty="0">
                <a:solidFill>
                  <a:srgbClr val="0000FF"/>
                </a:solidFill>
                <a:latin typeface="微软雅黑" panose="020B0503020204020204" pitchFamily="34" charset="-122"/>
                <a:ea typeface="微软雅黑" panose="020B0503020204020204" pitchFamily="34" charset="-122"/>
                <a:cs typeface="+mn-cs"/>
              </a:rPr>
              <a:t>用封装管理器检查所有元件的封装</a:t>
            </a:r>
          </a:p>
        </p:txBody>
      </p:sp>
      <p:sp>
        <p:nvSpPr>
          <p:cNvPr id="29699" name="Rectangle 3"/>
          <p:cNvSpPr>
            <a:spLocks noGrp="1" noRot="1" noChangeArrowheads="1"/>
          </p:cNvSpPr>
          <p:nvPr>
            <p:ph type="body" idx="4294967295"/>
          </p:nvPr>
        </p:nvSpPr>
        <p:spPr>
          <a:xfrm>
            <a:off x="1562671" y="1197546"/>
            <a:ext cx="10275639" cy="4176464"/>
          </a:xfrm>
          <a:prstGeom prst="rect">
            <a:avLst/>
          </a:prstGeom>
        </p:spPr>
        <p:txBody>
          <a:bodyPr/>
          <a:lstStyle/>
          <a:p>
            <a:pPr marL="0" indent="628650" eaLnBrk="1" hangingPunct="1">
              <a:buNone/>
            </a:pPr>
            <a:r>
              <a:rPr lang="zh-CN" altLang="en-US" sz="2400" dirty="0">
                <a:solidFill>
                  <a:srgbClr val="0000FF"/>
                </a:solidFill>
                <a:latin typeface="微软雅黑" pitchFamily="34" charset="-122"/>
                <a:ea typeface="微软雅黑" pitchFamily="34" charset="-122"/>
              </a:rPr>
              <a:t>在将原理图信息导入到新的</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之前，请确保所有与原理图和</a:t>
            </a:r>
            <a:r>
              <a:rPr lang="en-US" altLang="zh-CN" sz="2400" dirty="0">
                <a:solidFill>
                  <a:srgbClr val="0000FF"/>
                </a:solidFill>
                <a:latin typeface="微软雅黑" pitchFamily="34" charset="-122"/>
                <a:ea typeface="微软雅黑" pitchFamily="34" charset="-122"/>
              </a:rPr>
              <a:t>PCB</a:t>
            </a:r>
            <a:r>
              <a:rPr lang="zh-CN" altLang="en-US" sz="2400" dirty="0">
                <a:solidFill>
                  <a:srgbClr val="0000FF"/>
                </a:solidFill>
                <a:latin typeface="微软雅黑" pitchFamily="34" charset="-122"/>
                <a:ea typeface="微软雅黑" pitchFamily="34" charset="-122"/>
              </a:rPr>
              <a:t>相关的库都是可用的</a:t>
            </a:r>
            <a:r>
              <a:rPr lang="zh-CN" altLang="en-US" sz="2400" dirty="0" smtClean="0">
                <a:solidFill>
                  <a:srgbClr val="0000FF"/>
                </a:solidFill>
                <a:latin typeface="微软雅黑" pitchFamily="34" charset="-122"/>
                <a:ea typeface="微软雅黑" pitchFamily="34" charset="-122"/>
              </a:rPr>
              <a:t>。</a:t>
            </a:r>
            <a:endParaRPr lang="en-US" altLang="zh-CN" sz="2400" dirty="0" smtClean="0">
              <a:solidFill>
                <a:srgbClr val="0000FF"/>
              </a:solidFill>
              <a:latin typeface="微软雅黑" pitchFamily="34" charset="-122"/>
              <a:ea typeface="微软雅黑" pitchFamily="34" charset="-122"/>
            </a:endParaRPr>
          </a:p>
          <a:p>
            <a:pPr marL="0" indent="628650" eaLnBrk="1" hangingPunct="1">
              <a:buNone/>
            </a:pPr>
            <a:r>
              <a:rPr lang="zh-CN" altLang="en-US" sz="2400" dirty="0">
                <a:solidFill>
                  <a:srgbClr val="0000FF"/>
                </a:solidFill>
                <a:latin typeface="微软雅黑" pitchFamily="34" charset="-122"/>
                <a:ea typeface="微软雅黑" pitchFamily="34" charset="-122"/>
              </a:rPr>
              <a:t>需要</a:t>
            </a:r>
            <a:r>
              <a:rPr lang="zh-CN" altLang="en-US" sz="2400" dirty="0" smtClean="0">
                <a:solidFill>
                  <a:srgbClr val="0000FF"/>
                </a:solidFill>
                <a:latin typeface="微软雅黑" pitchFamily="34" charset="-122"/>
                <a:ea typeface="微软雅黑" pitchFamily="34" charset="-122"/>
              </a:rPr>
              <a:t>执行</a:t>
            </a:r>
            <a:r>
              <a:rPr lang="zh-CN" altLang="en-US" sz="2400" dirty="0">
                <a:solidFill>
                  <a:srgbClr val="0000FF"/>
                </a:solidFill>
                <a:latin typeface="微软雅黑" pitchFamily="34" charset="-122"/>
                <a:ea typeface="微软雅黑" pitchFamily="34" charset="-122"/>
              </a:rPr>
              <a:t>以下操作：</a:t>
            </a:r>
          </a:p>
          <a:p>
            <a:pPr marL="0" indent="628650" eaLnBrk="1" hangingPunct="1">
              <a:buNone/>
            </a:pPr>
            <a:r>
              <a:rPr lang="zh-CN" altLang="en-US" sz="2400" dirty="0">
                <a:solidFill>
                  <a:srgbClr val="0000FF"/>
                </a:solidFill>
                <a:latin typeface="微软雅黑" pitchFamily="34" charset="-122"/>
                <a:ea typeface="微软雅黑" pitchFamily="34" charset="-122"/>
              </a:rPr>
              <a:t>在</a:t>
            </a:r>
            <a:r>
              <a:rPr lang="zh-CN" altLang="en-US" sz="2400" b="1" dirty="0">
                <a:solidFill>
                  <a:srgbClr val="FF0000"/>
                </a:solidFill>
                <a:latin typeface="微软雅黑" pitchFamily="34" charset="-122"/>
                <a:ea typeface="微软雅黑" pitchFamily="34" charset="-122"/>
              </a:rPr>
              <a:t>原理图编辑器</a:t>
            </a:r>
            <a:r>
              <a:rPr lang="zh-CN" altLang="en-US" sz="2400" dirty="0">
                <a:solidFill>
                  <a:srgbClr val="0000FF"/>
                </a:solidFill>
                <a:latin typeface="微软雅黑" pitchFamily="34" charset="-122"/>
                <a:ea typeface="微软雅黑" pitchFamily="34" charset="-122"/>
              </a:rPr>
              <a:t>内，执行</a:t>
            </a:r>
            <a:r>
              <a:rPr lang="en-US" altLang="zh-CN" sz="2400" dirty="0">
                <a:solidFill>
                  <a:srgbClr val="0000FF"/>
                </a:solidFill>
                <a:latin typeface="微软雅黑" pitchFamily="34" charset="-122"/>
                <a:ea typeface="微软雅黑" pitchFamily="34" charset="-122"/>
              </a:rPr>
              <a:t>Tools→Footprint Manager</a:t>
            </a:r>
            <a:r>
              <a:rPr lang="zh-CN" altLang="en-US" sz="2400" dirty="0">
                <a:solidFill>
                  <a:srgbClr val="0000FF"/>
                </a:solidFill>
                <a:latin typeface="微软雅黑" pitchFamily="34" charset="-122"/>
                <a:ea typeface="微软雅黑" pitchFamily="34" charset="-122"/>
              </a:rPr>
              <a:t>命令，显示如</a:t>
            </a:r>
            <a:r>
              <a:rPr lang="zh-CN" altLang="en-US" sz="2400" dirty="0" smtClean="0">
                <a:solidFill>
                  <a:srgbClr val="0000FF"/>
                </a:solidFill>
                <a:latin typeface="微软雅黑" pitchFamily="34" charset="-122"/>
                <a:ea typeface="微软雅黑" pitchFamily="34" charset="-122"/>
              </a:rPr>
              <a:t>图</a:t>
            </a:r>
            <a:r>
              <a:rPr lang="en-US" altLang="zh-CN" sz="2400" dirty="0" smtClean="0">
                <a:solidFill>
                  <a:srgbClr val="0000FF"/>
                </a:solidFill>
                <a:latin typeface="微软雅黑" pitchFamily="34" charset="-122"/>
                <a:ea typeface="微软雅黑" pitchFamily="34" charset="-122"/>
              </a:rPr>
              <a:t>1-74</a:t>
            </a:r>
            <a:r>
              <a:rPr lang="zh-CN" altLang="en-US" sz="2400" dirty="0" smtClean="0">
                <a:solidFill>
                  <a:srgbClr val="0000FF"/>
                </a:solidFill>
                <a:latin typeface="微软雅黑" pitchFamily="34" charset="-122"/>
                <a:ea typeface="微软雅黑" pitchFamily="34" charset="-122"/>
              </a:rPr>
              <a:t>所</a:t>
            </a:r>
            <a:r>
              <a:rPr lang="zh-CN" altLang="en-US" sz="2400" dirty="0">
                <a:solidFill>
                  <a:srgbClr val="0000FF"/>
                </a:solidFill>
                <a:latin typeface="微软雅黑" pitchFamily="34" charset="-122"/>
                <a:ea typeface="微软雅黑" pitchFamily="34" charset="-122"/>
              </a:rPr>
              <a:t>示封装管理器检查对话框。在该对话框的元件列表</a:t>
            </a:r>
            <a:r>
              <a:rPr lang="zh-CN" altLang="en-US" sz="2400" dirty="0" smtClean="0">
                <a:solidFill>
                  <a:srgbClr val="0000FF"/>
                </a:solidFill>
                <a:latin typeface="微软雅黑" pitchFamily="34" charset="-122"/>
                <a:ea typeface="微软雅黑" pitchFamily="34" charset="-122"/>
              </a:rPr>
              <a:t>（</a:t>
            </a:r>
            <a:r>
              <a:rPr lang="en-US" altLang="zh-CN" sz="2400" dirty="0" smtClean="0">
                <a:solidFill>
                  <a:srgbClr val="0000FF"/>
                </a:solidFill>
                <a:latin typeface="微软雅黑" pitchFamily="34" charset="-122"/>
                <a:ea typeface="微软雅黑" pitchFamily="34" charset="-122"/>
              </a:rPr>
              <a:t>Component </a:t>
            </a:r>
            <a:r>
              <a:rPr lang="en-US" altLang="zh-CN" sz="2400" dirty="0">
                <a:solidFill>
                  <a:srgbClr val="0000FF"/>
                </a:solidFill>
                <a:latin typeface="微软雅黑" pitchFamily="34" charset="-122"/>
                <a:ea typeface="微软雅黑" pitchFamily="34" charset="-122"/>
              </a:rPr>
              <a:t>List</a:t>
            </a:r>
            <a:r>
              <a:rPr lang="zh-CN" altLang="en-US" sz="2400" dirty="0">
                <a:solidFill>
                  <a:srgbClr val="0000FF"/>
                </a:solidFill>
                <a:latin typeface="微软雅黑" pitchFamily="34" charset="-122"/>
                <a:ea typeface="微软雅黑" pitchFamily="34" charset="-122"/>
              </a:rPr>
              <a:t>）区域，显示原理图内的所有元件。用鼠标左键选择每一个元件，当选中一个元件时，在对话框的右边的封装管理编辑框内设计者可以添加、删除、编辑当前选中元件的封装。如果对话框右下角的元件封装区域没有出现，可以将鼠标放在</a:t>
            </a:r>
            <a:r>
              <a:rPr lang="en-US" altLang="zh-CN" sz="2400" dirty="0">
                <a:solidFill>
                  <a:srgbClr val="0000FF"/>
                </a:solidFill>
                <a:latin typeface="微软雅黑" pitchFamily="34" charset="-122"/>
                <a:ea typeface="微软雅黑" pitchFamily="34" charset="-122"/>
              </a:rPr>
              <a:t>Add</a:t>
            </a:r>
            <a:r>
              <a:rPr lang="zh-CN" altLang="en-US" sz="2400" dirty="0">
                <a:solidFill>
                  <a:srgbClr val="0000FF"/>
                </a:solidFill>
                <a:latin typeface="微软雅黑" pitchFamily="34" charset="-122"/>
                <a:ea typeface="微软雅黑" pitchFamily="34" charset="-122"/>
              </a:rPr>
              <a:t>按钮的下方，把这一栏的边框往上拉，就会显示封装图的区域。如果所有元件的封装检查完都正确，按</a:t>
            </a:r>
            <a:r>
              <a:rPr lang="en-US" altLang="zh-CN" sz="2400" dirty="0">
                <a:solidFill>
                  <a:srgbClr val="0000FF"/>
                </a:solidFill>
                <a:latin typeface="微软雅黑" pitchFamily="34" charset="-122"/>
                <a:ea typeface="微软雅黑" pitchFamily="34" charset="-122"/>
              </a:rPr>
              <a:t>Close</a:t>
            </a:r>
            <a:r>
              <a:rPr lang="zh-CN" altLang="en-US" sz="2400" dirty="0">
                <a:solidFill>
                  <a:srgbClr val="0000FF"/>
                </a:solidFill>
                <a:latin typeface="微软雅黑" pitchFamily="34" charset="-122"/>
                <a:ea typeface="微软雅黑" pitchFamily="34" charset="-122"/>
              </a:rPr>
              <a:t>按钮关闭对话框。</a:t>
            </a:r>
          </a:p>
        </p:txBody>
      </p:sp>
    </p:spTree>
    <p:extLst>
      <p:ext uri="{BB962C8B-B14F-4D97-AF65-F5344CB8AC3E}">
        <p14:creationId xmlns:p14="http://schemas.microsoft.com/office/powerpoint/2010/main" val="368543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Rot="1" noChangeArrowheads="1"/>
          </p:cNvSpPr>
          <p:nvPr>
            <p:ph type="body" idx="4294967295"/>
          </p:nvPr>
        </p:nvSpPr>
        <p:spPr>
          <a:xfrm>
            <a:off x="4082951" y="6022082"/>
            <a:ext cx="4321175" cy="566737"/>
          </a:xfrm>
          <a:prstGeom prst="rect">
            <a:avLst/>
          </a:prstGeom>
        </p:spPr>
        <p:txBody>
          <a:bodyPr/>
          <a:lstStyle/>
          <a:p>
            <a:pPr algn="ctr" eaLnBrk="1" hangingPunct="1">
              <a:buFont typeface="Wingdings" panose="05000000000000000000" pitchFamily="2" charset="2"/>
              <a:buNone/>
            </a:pPr>
            <a:r>
              <a:rPr lang="zh-CN" altLang="en-US" sz="2000" b="1" dirty="0" smtClean="0">
                <a:solidFill>
                  <a:srgbClr val="0000FF"/>
                </a:solidFill>
                <a:latin typeface="Arial Narrow" panose="020B0606020202030204" pitchFamily="34" charset="0"/>
              </a:rPr>
              <a:t>图</a:t>
            </a:r>
            <a:r>
              <a:rPr lang="en-US" altLang="zh-CN" sz="2000" b="1" dirty="0" smtClean="0">
                <a:solidFill>
                  <a:srgbClr val="0000FF"/>
                </a:solidFill>
                <a:latin typeface="Arial Narrow" panose="020B0606020202030204" pitchFamily="34" charset="0"/>
              </a:rPr>
              <a:t>1-74 </a:t>
            </a:r>
            <a:r>
              <a:rPr lang="zh-CN" altLang="en-US" sz="2000" b="1" dirty="0" smtClean="0">
                <a:solidFill>
                  <a:srgbClr val="0000FF"/>
                </a:solidFill>
                <a:latin typeface="Arial Narrow" panose="020B0606020202030204" pitchFamily="34" charset="0"/>
              </a:rPr>
              <a:t>封装管理器对话框</a:t>
            </a:r>
            <a:endParaRPr lang="zh-CN" altLang="en-US" sz="2000" dirty="0" smtClean="0">
              <a:solidFill>
                <a:srgbClr val="0000FF"/>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711" y="1008112"/>
            <a:ext cx="7814878" cy="5013970"/>
          </a:xfrm>
          <a:prstGeom prst="rect">
            <a:avLst/>
          </a:prstGeom>
        </p:spPr>
      </p:pic>
    </p:spTree>
    <p:extLst>
      <p:ext uri="{BB962C8B-B14F-4D97-AF65-F5344CB8AC3E}">
        <p14:creationId xmlns:p14="http://schemas.microsoft.com/office/powerpoint/2010/main" val="4025517947"/>
      </p:ext>
    </p:extLst>
  </p:cSld>
  <p:clrMapOvr>
    <a:masterClrMapping/>
  </p:clrMapOvr>
  <p:transition spd="slow" advTm="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idx="4294967295"/>
          </p:nvPr>
        </p:nvSpPr>
        <p:spPr>
          <a:xfrm>
            <a:off x="1562671" y="365125"/>
            <a:ext cx="8959279" cy="544389"/>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cs typeface="+mn-cs"/>
              </a:rPr>
              <a:t>3.5</a:t>
            </a:r>
            <a:r>
              <a:rPr lang="zh-CN" altLang="en-US" sz="3200" b="1" dirty="0" smtClean="0">
                <a:solidFill>
                  <a:srgbClr val="0000FF"/>
                </a:solidFill>
                <a:latin typeface="微软雅黑" panose="020B0503020204020204" pitchFamily="34" charset="-122"/>
                <a:ea typeface="微软雅黑" panose="020B0503020204020204" pitchFamily="34" charset="-122"/>
                <a:cs typeface="+mn-cs"/>
              </a:rPr>
              <a:t>导</a:t>
            </a:r>
            <a:r>
              <a:rPr lang="zh-CN" altLang="en-US" sz="3200" b="1" dirty="0">
                <a:solidFill>
                  <a:srgbClr val="0000FF"/>
                </a:solidFill>
                <a:latin typeface="微软雅黑" panose="020B0503020204020204" pitchFamily="34" charset="-122"/>
                <a:ea typeface="微软雅黑" panose="020B0503020204020204" pitchFamily="34" charset="-122"/>
                <a:cs typeface="+mn-cs"/>
              </a:rPr>
              <a:t>入设计 </a:t>
            </a:r>
          </a:p>
        </p:txBody>
      </p:sp>
      <p:sp>
        <p:nvSpPr>
          <p:cNvPr id="31747" name="Rectangle 3"/>
          <p:cNvSpPr>
            <a:spLocks noGrp="1" noRot="1" noChangeArrowheads="1"/>
          </p:cNvSpPr>
          <p:nvPr>
            <p:ph type="body" idx="4294967295"/>
          </p:nvPr>
        </p:nvSpPr>
        <p:spPr>
          <a:xfrm>
            <a:off x="1850703" y="1269554"/>
            <a:ext cx="9001000" cy="2016224"/>
          </a:xfrm>
          <a:prstGeom prst="rect">
            <a:avLst/>
          </a:prstGeom>
        </p:spPr>
        <p:txBody>
          <a:bodyPr/>
          <a:lstStyle/>
          <a:p>
            <a:pPr marL="0" indent="0" eaLnBrk="1" hangingPunct="1">
              <a:lnSpc>
                <a:spcPct val="150000"/>
              </a:lnSpc>
              <a:buNone/>
            </a:pPr>
            <a:r>
              <a:rPr lang="zh-CN" altLang="en-US" sz="2400" dirty="0">
                <a:solidFill>
                  <a:srgbClr val="0000FF"/>
                </a:solidFill>
                <a:latin typeface="微软雅黑" panose="020B0503020204020204" pitchFamily="34" charset="-122"/>
                <a:ea typeface="微软雅黑" panose="020B0503020204020204" pitchFamily="34" charset="-122"/>
              </a:rPr>
              <a:t>如果项目已经编辑并且在原理图中没有任何错误，则可以使用</a:t>
            </a:r>
            <a:r>
              <a:rPr lang="en-US" altLang="zh-CN" sz="2400" dirty="0">
                <a:solidFill>
                  <a:srgbClr val="0000FF"/>
                </a:solidFill>
                <a:latin typeface="微软雅黑" panose="020B0503020204020204" pitchFamily="34" charset="-122"/>
                <a:ea typeface="微软雅黑" panose="020B0503020204020204" pitchFamily="34" charset="-122"/>
              </a:rPr>
              <a:t>Update PCB</a:t>
            </a:r>
            <a:r>
              <a:rPr lang="zh-CN" altLang="en-US" sz="2400" dirty="0">
                <a:solidFill>
                  <a:srgbClr val="0000FF"/>
                </a:solidFill>
                <a:latin typeface="微软雅黑" panose="020B0503020204020204" pitchFamily="34" charset="-122"/>
                <a:ea typeface="微软雅黑" panose="020B0503020204020204" pitchFamily="34" charset="-122"/>
              </a:rPr>
              <a:t>命令来产生</a:t>
            </a:r>
            <a:r>
              <a:rPr lang="en-US" altLang="zh-CN" sz="2400" dirty="0">
                <a:solidFill>
                  <a:srgbClr val="0000FF"/>
                </a:solidFill>
                <a:latin typeface="微软雅黑" panose="020B0503020204020204" pitchFamily="34" charset="-122"/>
                <a:ea typeface="微软雅黑" panose="020B0503020204020204" pitchFamily="34" charset="-122"/>
              </a:rPr>
              <a:t>ECO</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Engineering Change Orders</a:t>
            </a:r>
            <a:r>
              <a:rPr lang="zh-CN" altLang="en-US" sz="2400" dirty="0">
                <a:solidFill>
                  <a:srgbClr val="0000FF"/>
                </a:solidFill>
                <a:latin typeface="微软雅黑" panose="020B0503020204020204" pitchFamily="34" charset="-122"/>
                <a:ea typeface="微软雅黑" panose="020B0503020204020204" pitchFamily="34" charset="-122"/>
              </a:rPr>
              <a:t>工程变更命令），它将把原理图信息导入到目标</a:t>
            </a:r>
            <a:r>
              <a:rPr lang="en-US" altLang="zh-CN" sz="2400" dirty="0">
                <a:solidFill>
                  <a:srgbClr val="0000FF"/>
                </a:solidFill>
                <a:latin typeface="微软雅黑" panose="020B0503020204020204" pitchFamily="34" charset="-122"/>
                <a:ea typeface="微软雅黑" panose="020B0503020204020204" pitchFamily="34" charset="-122"/>
              </a:rPr>
              <a:t>PCB</a:t>
            </a:r>
            <a:r>
              <a:rPr lang="zh-CN" altLang="en-US" sz="2400" dirty="0">
                <a:solidFill>
                  <a:srgbClr val="0000FF"/>
                </a:solidFill>
                <a:latin typeface="微软雅黑" panose="020B0503020204020204" pitchFamily="34" charset="-122"/>
                <a:ea typeface="微软雅黑" panose="020B0503020204020204" pitchFamily="34" charset="-122"/>
              </a:rPr>
              <a:t>文件。 </a:t>
            </a:r>
          </a:p>
        </p:txBody>
      </p:sp>
    </p:spTree>
    <p:extLst>
      <p:ext uri="{BB962C8B-B14F-4D97-AF65-F5344CB8AC3E}">
        <p14:creationId xmlns:p14="http://schemas.microsoft.com/office/powerpoint/2010/main" val="41424050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idx="4294967295"/>
          </p:nvPr>
        </p:nvSpPr>
        <p:spPr>
          <a:xfrm>
            <a:off x="1659889" y="375372"/>
            <a:ext cx="8543925" cy="639312"/>
          </a:xfrm>
          <a:prstGeom prst="rect">
            <a:avLst/>
          </a:prstGeom>
        </p:spPr>
        <p:txBody>
          <a:bodyPr/>
          <a:lstStyle/>
          <a:p>
            <a:pPr algn="l" eaLnBrk="1" hangingPunct="1"/>
            <a:r>
              <a:rPr lang="zh-CN" altLang="en-US" sz="3200" b="1" dirty="0">
                <a:solidFill>
                  <a:srgbClr val="0000FF"/>
                </a:solidFill>
                <a:latin typeface="微软雅黑" panose="020B0503020204020204" pitchFamily="34" charset="-122"/>
                <a:ea typeface="微软雅黑" panose="020B0503020204020204" pitchFamily="34" charset="-122"/>
                <a:cs typeface="+mn-cs"/>
              </a:rPr>
              <a:t>更新</a:t>
            </a:r>
            <a:r>
              <a:rPr lang="en-US" altLang="zh-CN" sz="3200" b="1" dirty="0">
                <a:solidFill>
                  <a:srgbClr val="0000FF"/>
                </a:solidFill>
                <a:latin typeface="微软雅黑" panose="020B0503020204020204" pitchFamily="34" charset="-122"/>
                <a:ea typeface="微软雅黑" panose="020B0503020204020204" pitchFamily="34" charset="-122"/>
                <a:cs typeface="+mn-cs"/>
              </a:rPr>
              <a:t>PCB </a:t>
            </a:r>
          </a:p>
        </p:txBody>
      </p:sp>
      <p:sp>
        <p:nvSpPr>
          <p:cNvPr id="29699" name="Rectangle 3"/>
          <p:cNvSpPr>
            <a:spLocks noGrp="1" noRot="1" noChangeArrowheads="1"/>
          </p:cNvSpPr>
          <p:nvPr>
            <p:ph type="body" idx="4294967295"/>
          </p:nvPr>
        </p:nvSpPr>
        <p:spPr>
          <a:xfrm>
            <a:off x="1490663" y="1197546"/>
            <a:ext cx="3600400" cy="5329238"/>
          </a:xfrm>
          <a:prstGeom prst="rect">
            <a:avLst/>
          </a:prstGeom>
        </p:spPr>
        <p:txBody>
          <a:bodyPr/>
          <a:lstStyle/>
          <a:p>
            <a:pPr marL="0" indent="0">
              <a:buNone/>
              <a:defRPr/>
            </a:pPr>
            <a:r>
              <a:rPr lang="zh-CN" altLang="en-US" sz="2400" b="1" dirty="0">
                <a:solidFill>
                  <a:srgbClr val="0000FF"/>
                </a:solidFill>
                <a:latin typeface="微软雅黑" panose="020B0503020204020204" pitchFamily="34" charset="-122"/>
                <a:ea typeface="微软雅黑" panose="020B0503020204020204" pitchFamily="34" charset="-122"/>
              </a:rPr>
              <a:t>将项目中的原理图信息发送到目标</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a:t>
            </a:r>
          </a:p>
          <a:p>
            <a:pPr marL="0" indent="0">
              <a:buNone/>
              <a:defRPr/>
            </a:pPr>
            <a:r>
              <a:rPr lang="en-US" altLang="zh-CN" sz="2400" dirty="0" smtClean="0">
                <a:solidFill>
                  <a:srgbClr val="0000FF"/>
                </a:solidFill>
                <a:latin typeface="微软雅黑" panose="020B0503020204020204" pitchFamily="34" charset="-122"/>
                <a:ea typeface="微软雅黑" panose="020B0503020204020204" pitchFamily="34" charset="-122"/>
              </a:rPr>
              <a:t>1</a:t>
            </a:r>
            <a:r>
              <a:rPr lang="zh-CN" altLang="en-US" sz="2400" dirty="0" smtClean="0">
                <a:solidFill>
                  <a:srgbClr val="0000FF"/>
                </a:solidFill>
                <a:latin typeface="微软雅黑" panose="020B0503020204020204" pitchFamily="34" charset="-122"/>
                <a:ea typeface="微软雅黑" panose="020B0503020204020204" pitchFamily="34" charset="-122"/>
              </a:rPr>
              <a:t>．打开原理图</a:t>
            </a:r>
            <a:r>
              <a:rPr lang="zh-CN" altLang="en-US" sz="2400" dirty="0">
                <a:solidFill>
                  <a:srgbClr val="0000FF"/>
                </a:solidFill>
                <a:latin typeface="微软雅黑" panose="020B0503020204020204" pitchFamily="34" charset="-122"/>
                <a:ea typeface="微软雅黑" panose="020B0503020204020204" pitchFamily="34" charset="-122"/>
              </a:rPr>
              <a:t>文件手机充电器</a:t>
            </a:r>
            <a:r>
              <a:rPr lang="zh-CN" altLang="en-US" sz="2400" dirty="0" smtClean="0">
                <a:solidFill>
                  <a:srgbClr val="0000FF"/>
                </a:solidFill>
                <a:latin typeface="微软雅黑" panose="020B0503020204020204" pitchFamily="34" charset="-122"/>
                <a:ea typeface="微软雅黑" panose="020B0503020204020204" pitchFamily="34" charset="-122"/>
              </a:rPr>
              <a:t>电路原理图</a:t>
            </a:r>
            <a:r>
              <a:rPr lang="en-US" altLang="zh-CN" sz="2400" dirty="0" smtClean="0">
                <a:solidFill>
                  <a:srgbClr val="0000FF"/>
                </a:solidFill>
                <a:latin typeface="微软雅黑" panose="020B0503020204020204" pitchFamily="34" charset="-122"/>
                <a:ea typeface="微软雅黑" panose="020B0503020204020204" pitchFamily="34" charset="-122"/>
              </a:rPr>
              <a:t>.SchDoc</a:t>
            </a:r>
            <a:r>
              <a:rPr lang="zh-CN" altLang="en-US" sz="2400" dirty="0" smtClean="0">
                <a:solidFill>
                  <a:srgbClr val="0000FF"/>
                </a:solidFill>
                <a:latin typeface="微软雅黑" panose="020B0503020204020204" pitchFamily="34" charset="-122"/>
                <a:ea typeface="微软雅黑" panose="020B0503020204020204" pitchFamily="34" charset="-122"/>
              </a:rPr>
              <a:t>。</a:t>
            </a:r>
          </a:p>
          <a:p>
            <a:pPr marL="0" indent="0">
              <a:buNone/>
              <a:defRPr/>
            </a:pPr>
            <a:r>
              <a:rPr lang="en-US" altLang="zh-CN" sz="2400" dirty="0" smtClean="0">
                <a:solidFill>
                  <a:srgbClr val="0000FF"/>
                </a:solidFill>
                <a:latin typeface="微软雅黑" panose="020B0503020204020204" pitchFamily="34" charset="-122"/>
                <a:ea typeface="微软雅黑" panose="020B0503020204020204" pitchFamily="34" charset="-122"/>
              </a:rPr>
              <a:t>2</a:t>
            </a:r>
            <a:r>
              <a:rPr lang="zh-CN" altLang="en-US" sz="2400" dirty="0" smtClean="0">
                <a:solidFill>
                  <a:srgbClr val="0000FF"/>
                </a:solidFill>
                <a:latin typeface="微软雅黑" panose="020B0503020204020204" pitchFamily="34" charset="-122"/>
                <a:ea typeface="微软雅黑" panose="020B0503020204020204" pitchFamily="34" charset="-122"/>
              </a:rPr>
              <a:t>．在原理图编辑器选择</a:t>
            </a:r>
            <a:r>
              <a:rPr lang="en-US" altLang="zh-CN" sz="2400" dirty="0" smtClean="0">
                <a:solidFill>
                  <a:srgbClr val="0000FF"/>
                </a:solidFill>
                <a:latin typeface="微软雅黑" panose="020B0503020204020204" pitchFamily="34" charset="-122"/>
                <a:ea typeface="微软雅黑" panose="020B0503020204020204" pitchFamily="34" charset="-122"/>
              </a:rPr>
              <a:t>Design → Update PCB Document </a:t>
            </a:r>
            <a:r>
              <a:rPr lang="zh-CN" altLang="en-US" sz="2400" dirty="0" smtClean="0">
                <a:solidFill>
                  <a:srgbClr val="0000FF"/>
                </a:solidFill>
                <a:latin typeface="微软雅黑" panose="020B0503020204020204" pitchFamily="34" charset="-122"/>
                <a:ea typeface="微软雅黑" panose="020B0503020204020204" pitchFamily="34" charset="-122"/>
              </a:rPr>
              <a:t>手机</a:t>
            </a:r>
            <a:r>
              <a:rPr lang="zh-CN" altLang="en-US" sz="2400" dirty="0">
                <a:solidFill>
                  <a:srgbClr val="0000FF"/>
                </a:solidFill>
                <a:latin typeface="微软雅黑" panose="020B0503020204020204" pitchFamily="34" charset="-122"/>
                <a:ea typeface="微软雅黑" panose="020B0503020204020204" pitchFamily="34" charset="-122"/>
              </a:rPr>
              <a:t>充电器</a:t>
            </a:r>
            <a:r>
              <a:rPr lang="zh-CN" altLang="en-US" sz="2400" dirty="0" smtClean="0">
                <a:solidFill>
                  <a:srgbClr val="0000FF"/>
                </a:solidFill>
                <a:latin typeface="微软雅黑" panose="020B0503020204020204" pitchFamily="34" charset="-122"/>
                <a:ea typeface="微软雅黑" panose="020B0503020204020204" pitchFamily="34" charset="-122"/>
              </a:rPr>
              <a:t>电路</a:t>
            </a:r>
            <a:r>
              <a:rPr lang="en-US" altLang="zh-CN" sz="2400" dirty="0" smtClean="0">
                <a:solidFill>
                  <a:srgbClr val="0000FF"/>
                </a:solidFill>
                <a:latin typeface="微软雅黑" panose="020B0503020204020204" pitchFamily="34" charset="-122"/>
                <a:ea typeface="微软雅黑" panose="020B0503020204020204" pitchFamily="34" charset="-122"/>
              </a:rPr>
              <a:t>PCB</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.PcbDoc</a:t>
            </a:r>
            <a:r>
              <a:rPr lang="zh-CN" altLang="en-US" sz="2400" dirty="0" smtClean="0">
                <a:solidFill>
                  <a:srgbClr val="0000FF"/>
                </a:solidFill>
                <a:latin typeface="微软雅黑" panose="020B0503020204020204" pitchFamily="34" charset="-122"/>
                <a:ea typeface="微软雅黑" panose="020B0503020204020204" pitchFamily="34" charset="-122"/>
              </a:rPr>
              <a:t>命令。工程变更命令</a:t>
            </a:r>
            <a:r>
              <a:rPr lang="en-US" altLang="zh-CN" sz="2400" dirty="0" smtClean="0">
                <a:solidFill>
                  <a:srgbClr val="0000FF"/>
                </a:solidFill>
                <a:latin typeface="微软雅黑" panose="020B0503020204020204" pitchFamily="34" charset="-122"/>
                <a:ea typeface="微软雅黑" panose="020B0503020204020204" pitchFamily="34" charset="-122"/>
              </a:rPr>
              <a:t>(Engineering Change Order)</a:t>
            </a:r>
            <a:r>
              <a:rPr lang="zh-CN" altLang="en-US" sz="2400" dirty="0" smtClean="0">
                <a:solidFill>
                  <a:srgbClr val="0000FF"/>
                </a:solidFill>
                <a:latin typeface="微软雅黑" panose="020B0503020204020204" pitchFamily="34" charset="-122"/>
                <a:ea typeface="微软雅黑" panose="020B0503020204020204" pitchFamily="34" charset="-122"/>
              </a:rPr>
              <a:t>对话框出现。如图</a:t>
            </a:r>
            <a:r>
              <a:rPr lang="en-US" altLang="zh-CN" sz="2400" dirty="0" smtClean="0">
                <a:solidFill>
                  <a:srgbClr val="0000FF"/>
                </a:solidFill>
                <a:latin typeface="微软雅黑" panose="020B0503020204020204" pitchFamily="34" charset="-122"/>
                <a:ea typeface="微软雅黑" panose="020B0503020204020204" pitchFamily="34" charset="-122"/>
              </a:rPr>
              <a:t>1-75</a:t>
            </a:r>
            <a:r>
              <a:rPr lang="zh-CN" altLang="en-US" sz="2400" dirty="0" smtClean="0">
                <a:solidFill>
                  <a:srgbClr val="0000FF"/>
                </a:solidFill>
                <a:latin typeface="微软雅黑" panose="020B0503020204020204" pitchFamily="34" charset="-122"/>
                <a:ea typeface="微软雅黑" panose="020B0503020204020204" pitchFamily="34" charset="-122"/>
              </a:rPr>
              <a:t>所示。 </a:t>
            </a:r>
          </a:p>
        </p:txBody>
      </p:sp>
      <p:sp>
        <p:nvSpPr>
          <p:cNvPr id="32772" name="Picture 4"/>
          <p:cNvSpPr>
            <a:spLocks noChangeAspect="1" noChangeArrowheads="1"/>
          </p:cNvSpPr>
          <p:nvPr/>
        </p:nvSpPr>
        <p:spPr bwMode="auto">
          <a:xfrm>
            <a:off x="6243672" y="1413202"/>
            <a:ext cx="4144334" cy="3899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endParaRPr lang="zh-CN" altLang="en-US" sz="1800">
              <a:solidFill>
                <a:srgbClr val="0000FF"/>
              </a:solidFill>
            </a:endParaRPr>
          </a:p>
        </p:txBody>
      </p:sp>
      <p:sp>
        <p:nvSpPr>
          <p:cNvPr id="32773" name="Text Box 5"/>
          <p:cNvSpPr txBox="1">
            <a:spLocks noChangeArrowheads="1"/>
          </p:cNvSpPr>
          <p:nvPr/>
        </p:nvSpPr>
        <p:spPr bwMode="auto">
          <a:xfrm>
            <a:off x="6459622" y="5517840"/>
            <a:ext cx="374419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1-75  </a:t>
            </a:r>
            <a:r>
              <a:rPr lang="zh-CN" altLang="en-US" sz="1800" b="1" dirty="0">
                <a:solidFill>
                  <a:srgbClr val="0000FF"/>
                </a:solidFill>
                <a:latin typeface="微软雅黑" panose="020B0503020204020204" pitchFamily="34" charset="-122"/>
                <a:ea typeface="微软雅黑" panose="020B0503020204020204" pitchFamily="34" charset="-122"/>
              </a:rPr>
              <a:t>工程变更命令对话框</a:t>
            </a:r>
          </a:p>
        </p:txBody>
      </p:sp>
      <p:pic>
        <p:nvPicPr>
          <p:cNvPr id="7" name="图片 6"/>
          <p:cNvPicPr/>
          <p:nvPr/>
        </p:nvPicPr>
        <p:blipFill>
          <a:blip r:embed="rId2"/>
          <a:stretch>
            <a:fillRect/>
          </a:stretch>
        </p:blipFill>
        <p:spPr>
          <a:xfrm>
            <a:off x="5307087" y="1424445"/>
            <a:ext cx="5976664" cy="3888560"/>
          </a:xfrm>
          <a:prstGeom prst="rect">
            <a:avLst/>
          </a:prstGeom>
        </p:spPr>
      </p:pic>
    </p:spTree>
    <p:extLst>
      <p:ext uri="{BB962C8B-B14F-4D97-AF65-F5344CB8AC3E}">
        <p14:creationId xmlns:p14="http://schemas.microsoft.com/office/powerpoint/2010/main" val="39608525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7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327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Rot="1" noChangeArrowheads="1"/>
          </p:cNvSpPr>
          <p:nvPr>
            <p:ph type="body" idx="4294967295"/>
          </p:nvPr>
        </p:nvSpPr>
        <p:spPr>
          <a:xfrm>
            <a:off x="1778695" y="1052330"/>
            <a:ext cx="9577064" cy="3170238"/>
          </a:xfrm>
          <a:prstGeom prst="rect">
            <a:avLst/>
          </a:prstGeom>
        </p:spPr>
        <p:txBody>
          <a:bodyPr/>
          <a:lstStyle/>
          <a:p>
            <a:pPr marL="0" indent="0" eaLnBrk="1" hangingPunct="1">
              <a:buNone/>
            </a:pPr>
            <a:r>
              <a:rPr lang="en-US" altLang="zh-CN" sz="2400" dirty="0" smtClean="0">
                <a:solidFill>
                  <a:srgbClr val="0000FF"/>
                </a:solidFill>
                <a:latin typeface="微软雅黑" panose="020B0503020204020204" pitchFamily="34" charset="-122"/>
                <a:ea typeface="微软雅黑" panose="020B0503020204020204" pitchFamily="34" charset="-122"/>
              </a:rPr>
              <a:t>3</a:t>
            </a:r>
            <a:r>
              <a:rPr lang="zh-CN" altLang="en-US" sz="2400" dirty="0" smtClean="0">
                <a:solidFill>
                  <a:srgbClr val="0000FF"/>
                </a:solidFill>
                <a:latin typeface="微软雅黑" panose="020B0503020204020204" pitchFamily="34" charset="-122"/>
                <a:ea typeface="微软雅黑" panose="020B0503020204020204" pitchFamily="34" charset="-122"/>
              </a:rPr>
              <a:t>．单击</a:t>
            </a:r>
            <a:r>
              <a:rPr lang="en-US" altLang="zh-CN" sz="2400" dirty="0" smtClean="0">
                <a:solidFill>
                  <a:srgbClr val="0000FF"/>
                </a:solidFill>
                <a:latin typeface="微软雅黑" panose="020B0503020204020204" pitchFamily="34" charset="-122"/>
                <a:ea typeface="微软雅黑" panose="020B0503020204020204" pitchFamily="34" charset="-122"/>
              </a:rPr>
              <a:t>Validate Changes</a:t>
            </a:r>
            <a:r>
              <a:rPr lang="zh-CN" altLang="en-US" sz="2400" dirty="0" smtClean="0">
                <a:solidFill>
                  <a:srgbClr val="0000FF"/>
                </a:solidFill>
                <a:latin typeface="微软雅黑" panose="020B0503020204020204" pitchFamily="34" charset="-122"/>
                <a:ea typeface="微软雅黑" panose="020B0503020204020204" pitchFamily="34" charset="-122"/>
              </a:rPr>
              <a:t>按钮，验证一下有无不妥之处，如果执行成功则在状态列表</a:t>
            </a:r>
            <a:r>
              <a:rPr lang="en-US" altLang="zh-CN" sz="2400" dirty="0" smtClean="0">
                <a:solidFill>
                  <a:srgbClr val="0000FF"/>
                </a:solidFill>
                <a:latin typeface="微软雅黑" panose="020B0503020204020204" pitchFamily="34" charset="-122"/>
                <a:ea typeface="微软雅黑" panose="020B0503020204020204" pitchFamily="34" charset="-122"/>
              </a:rPr>
              <a:t>(Status)Check</a:t>
            </a:r>
            <a:r>
              <a:rPr lang="zh-CN" altLang="en-US" sz="2400" dirty="0" smtClean="0">
                <a:solidFill>
                  <a:srgbClr val="0000FF"/>
                </a:solidFill>
                <a:latin typeface="微软雅黑" panose="020B0503020204020204" pitchFamily="34" charset="-122"/>
                <a:ea typeface="微软雅黑" panose="020B0503020204020204" pitchFamily="34" charset="-122"/>
              </a:rPr>
              <a:t>中将会显示        符号；若执行过程中出现问题将会显示       符号，关闭对话框。检查</a:t>
            </a:r>
            <a:r>
              <a:rPr lang="en-US" altLang="zh-CN" sz="2400" dirty="0" smtClean="0">
                <a:solidFill>
                  <a:srgbClr val="0000FF"/>
                </a:solidFill>
                <a:latin typeface="微软雅黑" panose="020B0503020204020204" pitchFamily="34" charset="-122"/>
                <a:ea typeface="微软雅黑" panose="020B0503020204020204" pitchFamily="34" charset="-122"/>
              </a:rPr>
              <a:t>Messages</a:t>
            </a:r>
            <a:r>
              <a:rPr lang="zh-CN" altLang="en-US" sz="2400" dirty="0" smtClean="0">
                <a:solidFill>
                  <a:srgbClr val="0000FF"/>
                </a:solidFill>
                <a:latin typeface="微软雅黑" panose="020B0503020204020204" pitchFamily="34" charset="-122"/>
                <a:ea typeface="微软雅黑" panose="020B0503020204020204" pitchFamily="34" charset="-122"/>
              </a:rPr>
              <a:t>面板查看错误原因，并清除所有错误。</a:t>
            </a:r>
          </a:p>
          <a:p>
            <a:pPr marL="0" indent="0" eaLnBrk="1" hangingPunct="1">
              <a:buNone/>
            </a:pPr>
            <a:r>
              <a:rPr lang="zh-CN" altLang="zh-CN" sz="2400" noProof="1" smtClean="0">
                <a:solidFill>
                  <a:srgbClr val="0000FF"/>
                </a:solidFill>
                <a:latin typeface="微软雅黑" panose="020B0503020204020204" pitchFamily="34" charset="-122"/>
                <a:ea typeface="微软雅黑" panose="020B0503020204020204" pitchFamily="34" charset="-122"/>
              </a:rPr>
              <a:t>4</a:t>
            </a:r>
            <a:r>
              <a:rPr lang="zh-CN" altLang="zh-CN" sz="2400" dirty="0" smtClean="0">
                <a:solidFill>
                  <a:srgbClr val="0000FF"/>
                </a:solidFill>
                <a:latin typeface="微软雅黑" panose="020B0503020204020204" pitchFamily="34" charset="-122"/>
                <a:ea typeface="微软雅黑" panose="020B0503020204020204" pitchFamily="34" charset="-122"/>
              </a:rPr>
              <a:t>．如果单击</a:t>
            </a:r>
            <a:r>
              <a:rPr lang="en-US" altLang="zh-CN" sz="2400" noProof="1" smtClean="0">
                <a:solidFill>
                  <a:srgbClr val="0000FF"/>
                </a:solidFill>
                <a:latin typeface="微软雅黑" panose="020B0503020204020204" pitchFamily="34" charset="-122"/>
                <a:ea typeface="微软雅黑" panose="020B0503020204020204" pitchFamily="34" charset="-122"/>
              </a:rPr>
              <a:t>Validate Changes</a:t>
            </a:r>
            <a:r>
              <a:rPr lang="zh-CN" altLang="zh-CN" sz="2400" dirty="0" smtClean="0">
                <a:solidFill>
                  <a:srgbClr val="0000FF"/>
                </a:solidFill>
                <a:latin typeface="微软雅黑" panose="020B0503020204020204" pitchFamily="34" charset="-122"/>
                <a:ea typeface="微软雅黑" panose="020B0503020204020204" pitchFamily="34" charset="-122"/>
              </a:rPr>
              <a:t>按钮，没有错误，则单击</a:t>
            </a:r>
            <a:r>
              <a:rPr lang="en-US" altLang="zh-CN" sz="2400" noProof="1" smtClean="0">
                <a:solidFill>
                  <a:srgbClr val="0000FF"/>
                </a:solidFill>
                <a:latin typeface="微软雅黑" panose="020B0503020204020204" pitchFamily="34" charset="-122"/>
                <a:ea typeface="微软雅黑" panose="020B0503020204020204" pitchFamily="34" charset="-122"/>
              </a:rPr>
              <a:t>Execute Changes</a:t>
            </a:r>
            <a:r>
              <a:rPr lang="zh-CN" altLang="zh-CN" sz="2400" dirty="0" smtClean="0">
                <a:solidFill>
                  <a:srgbClr val="0000FF"/>
                </a:solidFill>
                <a:latin typeface="微软雅黑" panose="020B0503020204020204" pitchFamily="34" charset="-122"/>
                <a:ea typeface="微软雅黑" panose="020B0503020204020204" pitchFamily="34" charset="-122"/>
              </a:rPr>
              <a:t>按钮，将信息发送到</a:t>
            </a:r>
            <a:r>
              <a:rPr lang="en-US" altLang="zh-CN" sz="2400" noProof="1" smtClean="0">
                <a:solidFill>
                  <a:srgbClr val="0000FF"/>
                </a:solidFill>
                <a:latin typeface="微软雅黑" panose="020B0503020204020204" pitchFamily="34" charset="-122"/>
                <a:ea typeface="微软雅黑" panose="020B0503020204020204" pitchFamily="34" charset="-122"/>
              </a:rPr>
              <a:t>PCB</a:t>
            </a:r>
            <a:r>
              <a:rPr lang="zh-CN" altLang="zh-CN" sz="2400" dirty="0" smtClean="0">
                <a:solidFill>
                  <a:srgbClr val="0000FF"/>
                </a:solidFill>
                <a:latin typeface="微软雅黑" panose="020B0503020204020204" pitchFamily="34" charset="-122"/>
                <a:ea typeface="微软雅黑" panose="020B0503020204020204" pitchFamily="34" charset="-122"/>
              </a:rPr>
              <a:t>。当完成后，</a:t>
            </a:r>
            <a:r>
              <a:rPr lang="en-US" altLang="zh-CN" sz="2400" noProof="1" smtClean="0">
                <a:solidFill>
                  <a:srgbClr val="0000FF"/>
                </a:solidFill>
                <a:latin typeface="微软雅黑" panose="020B0503020204020204" pitchFamily="34" charset="-122"/>
                <a:ea typeface="微软雅黑" panose="020B0503020204020204" pitchFamily="34" charset="-122"/>
              </a:rPr>
              <a:t>Done</a:t>
            </a:r>
            <a:r>
              <a:rPr lang="zh-CN" altLang="zh-CN" sz="2400" dirty="0" smtClean="0">
                <a:solidFill>
                  <a:srgbClr val="0000FF"/>
                </a:solidFill>
                <a:latin typeface="微软雅黑" panose="020B0503020204020204" pitchFamily="34" charset="-122"/>
                <a:ea typeface="微软雅黑" panose="020B0503020204020204" pitchFamily="34" charset="-122"/>
              </a:rPr>
              <a:t>那一列将被标记。如图</a:t>
            </a:r>
            <a:r>
              <a:rPr lang="en-US" altLang="zh-CN" sz="2400" noProof="1" smtClean="0">
                <a:solidFill>
                  <a:srgbClr val="0000FF"/>
                </a:solidFill>
                <a:latin typeface="微软雅黑" panose="020B0503020204020204" pitchFamily="34" charset="-122"/>
                <a:ea typeface="微软雅黑" panose="020B0503020204020204" pitchFamily="34" charset="-122"/>
              </a:rPr>
              <a:t>1-76</a:t>
            </a:r>
            <a:r>
              <a:rPr lang="zh-CN" altLang="zh-CN" sz="2400" dirty="0" smtClean="0">
                <a:solidFill>
                  <a:srgbClr val="0000FF"/>
                </a:solidFill>
                <a:latin typeface="微软雅黑" panose="020B0503020204020204" pitchFamily="34" charset="-122"/>
                <a:ea typeface="微软雅黑" panose="020B0503020204020204" pitchFamily="34" charset="-122"/>
              </a:rPr>
              <a:t>所示。</a:t>
            </a:r>
            <a:endParaRPr lang="zh-CN" altLang="en-US" sz="2400" dirty="0" smtClean="0">
              <a:solidFill>
                <a:srgbClr val="0000FF"/>
              </a:solidFill>
              <a:latin typeface="微软雅黑" panose="020B0503020204020204" pitchFamily="34" charset="-122"/>
              <a:ea typeface="微软雅黑" panose="020B0503020204020204" pitchFamily="34" charset="-122"/>
            </a:endParaRPr>
          </a:p>
          <a:p>
            <a:pPr marL="0" indent="0" eaLnBrk="1" hangingPunct="1">
              <a:buNone/>
            </a:pPr>
            <a:endParaRPr lang="zh-CN" altLang="en-US" sz="2400" dirty="0" smtClean="0">
              <a:solidFill>
                <a:srgbClr val="0000FF"/>
              </a:solidFill>
              <a:latin typeface="微软雅黑" panose="020B0503020204020204" pitchFamily="34" charset="-122"/>
              <a:ea typeface="微软雅黑" panose="020B0503020204020204" pitchFamily="34" charset="-122"/>
            </a:endParaRPr>
          </a:p>
          <a:p>
            <a:pPr marL="0" indent="0" eaLnBrk="1" hangingPunct="1">
              <a:buNone/>
            </a:pPr>
            <a:endParaRPr lang="zh-CN" altLang="en-US" sz="2400" dirty="0" smtClean="0">
              <a:solidFill>
                <a:srgbClr val="0000FF"/>
              </a:solidFill>
              <a:latin typeface="微软雅黑" panose="020B0503020204020204" pitchFamily="34" charset="-122"/>
              <a:ea typeface="微软雅黑" panose="020B0503020204020204" pitchFamily="34" charset="-122"/>
            </a:endParaRPr>
          </a:p>
          <a:p>
            <a:pPr marL="0" indent="0" eaLnBrk="1" hangingPunct="1">
              <a:buNone/>
            </a:pPr>
            <a:endParaRPr lang="zh-CN" altLang="en-US" sz="2400" dirty="0" smtClean="0">
              <a:solidFill>
                <a:srgbClr val="0000FF"/>
              </a:solidFill>
              <a:latin typeface="微软雅黑" panose="020B0503020204020204" pitchFamily="34" charset="-122"/>
              <a:ea typeface="微软雅黑" panose="020B0503020204020204" pitchFamily="34" charset="-122"/>
            </a:endParaRPr>
          </a:p>
          <a:p>
            <a:pPr marL="0" indent="0" eaLnBrk="1" hangingPunct="1">
              <a:buNone/>
            </a:pPr>
            <a:endParaRPr lang="en-US" altLang="zh-CN" sz="2400" dirty="0" smtClean="0">
              <a:solidFill>
                <a:srgbClr val="0000FF"/>
              </a:solidFill>
              <a:latin typeface="微软雅黑" panose="020B0503020204020204" pitchFamily="34" charset="-122"/>
              <a:ea typeface="微软雅黑" panose="020B0503020204020204" pitchFamily="34" charset="-122"/>
            </a:endParaRPr>
          </a:p>
        </p:txBody>
      </p:sp>
      <p:pic>
        <p:nvPicPr>
          <p:cNvPr id="3379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941" y="1451086"/>
            <a:ext cx="360445" cy="36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3826" y="1811532"/>
            <a:ext cx="288992" cy="28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 Box 7"/>
          <p:cNvSpPr txBox="1">
            <a:spLocks noChangeArrowheads="1"/>
          </p:cNvSpPr>
          <p:nvPr/>
        </p:nvSpPr>
        <p:spPr bwMode="auto">
          <a:xfrm>
            <a:off x="3434879" y="6286324"/>
            <a:ext cx="713111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1-76 </a:t>
            </a:r>
            <a:r>
              <a:rPr lang="zh-CN" altLang="en-US" sz="1800" b="1" dirty="0">
                <a:solidFill>
                  <a:srgbClr val="0000FF"/>
                </a:solidFill>
                <a:latin typeface="微软雅黑" panose="020B0503020204020204" pitchFamily="34" charset="-122"/>
                <a:ea typeface="微软雅黑" panose="020B0503020204020204" pitchFamily="34" charset="-122"/>
              </a:rPr>
              <a:t>执行了</a:t>
            </a:r>
            <a:r>
              <a:rPr lang="en-US" altLang="zh-CN" sz="1800" b="1" dirty="0">
                <a:solidFill>
                  <a:srgbClr val="0000FF"/>
                </a:solidFill>
                <a:latin typeface="微软雅黑" panose="020B0503020204020204" pitchFamily="34" charset="-122"/>
                <a:ea typeface="微软雅黑" panose="020B0503020204020204" pitchFamily="34" charset="-122"/>
              </a:rPr>
              <a:t>Validate Changes</a:t>
            </a:r>
            <a:r>
              <a:rPr lang="zh-CN" altLang="en-US" sz="1800" b="1" dirty="0">
                <a:solidFill>
                  <a:srgbClr val="0000FF"/>
                </a:solidFill>
                <a:latin typeface="微软雅黑" panose="020B0503020204020204" pitchFamily="34" charset="-122"/>
                <a:ea typeface="微软雅黑" panose="020B0503020204020204" pitchFamily="34" charset="-122"/>
              </a:rPr>
              <a:t>、</a:t>
            </a:r>
            <a:r>
              <a:rPr lang="en-US" altLang="zh-CN" sz="1800" b="1" dirty="0">
                <a:solidFill>
                  <a:srgbClr val="0000FF"/>
                </a:solidFill>
                <a:latin typeface="微软雅黑" panose="020B0503020204020204" pitchFamily="34" charset="-122"/>
                <a:ea typeface="微软雅黑" panose="020B0503020204020204" pitchFamily="34" charset="-122"/>
              </a:rPr>
              <a:t>Execute Changes</a:t>
            </a:r>
            <a:r>
              <a:rPr lang="zh-CN" altLang="en-US" sz="1800" b="1" dirty="0">
                <a:solidFill>
                  <a:srgbClr val="0000FF"/>
                </a:solidFill>
                <a:latin typeface="微软雅黑" panose="020B0503020204020204" pitchFamily="34" charset="-122"/>
                <a:ea typeface="微软雅黑" panose="020B0503020204020204" pitchFamily="34" charset="-122"/>
              </a:rPr>
              <a:t>后的对话框</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8935" y="3321755"/>
            <a:ext cx="6338446" cy="2964569"/>
          </a:xfrm>
          <a:prstGeom prst="rect">
            <a:avLst/>
          </a:prstGeom>
        </p:spPr>
      </p:pic>
    </p:spTree>
    <p:extLst>
      <p:ext uri="{BB962C8B-B14F-4D97-AF65-F5344CB8AC3E}">
        <p14:creationId xmlns:p14="http://schemas.microsoft.com/office/powerpoint/2010/main" val="13097637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7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uiExpand="1" build="p"/>
      <p:bldP spid="337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Rot="1" noChangeArrowheads="1"/>
          </p:cNvSpPr>
          <p:nvPr>
            <p:ph type="body" idx="4294967295"/>
          </p:nvPr>
        </p:nvSpPr>
        <p:spPr>
          <a:xfrm>
            <a:off x="1490663" y="1138043"/>
            <a:ext cx="9805007" cy="1415993"/>
          </a:xfrm>
          <a:prstGeom prst="rect">
            <a:avLst/>
          </a:prstGeom>
        </p:spPr>
        <p:txBody>
          <a:bodyPr/>
          <a:lstStyle/>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5</a:t>
            </a:r>
            <a:r>
              <a:rPr lang="zh-CN" altLang="en-US" sz="2400" dirty="0">
                <a:solidFill>
                  <a:srgbClr val="0000FF"/>
                </a:solidFill>
                <a:latin typeface="微软雅黑" panose="020B0503020204020204" pitchFamily="34" charset="-122"/>
                <a:ea typeface="微软雅黑" panose="020B0503020204020204" pitchFamily="34" charset="-122"/>
              </a:rPr>
              <a:t>．单击</a:t>
            </a:r>
            <a:r>
              <a:rPr lang="en-US" altLang="zh-CN" sz="2400" dirty="0">
                <a:solidFill>
                  <a:srgbClr val="0000FF"/>
                </a:solidFill>
                <a:latin typeface="微软雅黑" panose="020B0503020204020204" pitchFamily="34" charset="-122"/>
                <a:ea typeface="微软雅黑" panose="020B0503020204020204" pitchFamily="34" charset="-122"/>
              </a:rPr>
              <a:t>Close</a:t>
            </a:r>
            <a:r>
              <a:rPr lang="zh-CN" altLang="en-US" sz="2400" dirty="0">
                <a:solidFill>
                  <a:srgbClr val="0000FF"/>
                </a:solidFill>
                <a:latin typeface="微软雅黑" panose="020B0503020204020204" pitchFamily="34" charset="-122"/>
                <a:ea typeface="微软雅黑" panose="020B0503020204020204" pitchFamily="34" charset="-122"/>
              </a:rPr>
              <a:t>按钮，目标</a:t>
            </a:r>
            <a:r>
              <a:rPr lang="en-US" altLang="zh-CN" sz="2400" dirty="0">
                <a:solidFill>
                  <a:srgbClr val="0000FF"/>
                </a:solidFill>
                <a:latin typeface="微软雅黑" panose="020B0503020204020204" pitchFamily="34" charset="-122"/>
                <a:ea typeface="微软雅黑" panose="020B0503020204020204" pitchFamily="34" charset="-122"/>
              </a:rPr>
              <a:t>PCB</a:t>
            </a:r>
            <a:r>
              <a:rPr lang="zh-CN" altLang="en-US" sz="2400" dirty="0">
                <a:solidFill>
                  <a:srgbClr val="0000FF"/>
                </a:solidFill>
                <a:latin typeface="微软雅黑" panose="020B0503020204020204" pitchFamily="34" charset="-122"/>
                <a:ea typeface="微软雅黑" panose="020B0503020204020204" pitchFamily="34" charset="-122"/>
              </a:rPr>
              <a:t>文件打开，并且元件也放在</a:t>
            </a:r>
            <a:r>
              <a:rPr lang="en-US" altLang="zh-CN" sz="2400" dirty="0">
                <a:solidFill>
                  <a:srgbClr val="0000FF"/>
                </a:solidFill>
                <a:latin typeface="微软雅黑" panose="020B0503020204020204" pitchFamily="34" charset="-122"/>
                <a:ea typeface="微软雅黑" panose="020B0503020204020204" pitchFamily="34" charset="-122"/>
              </a:rPr>
              <a:t>PCB</a:t>
            </a:r>
            <a:r>
              <a:rPr lang="zh-CN" altLang="en-US" sz="2400" dirty="0">
                <a:solidFill>
                  <a:srgbClr val="0000FF"/>
                </a:solidFill>
                <a:latin typeface="微软雅黑" panose="020B0503020204020204" pitchFamily="34" charset="-122"/>
                <a:ea typeface="微软雅黑" panose="020B0503020204020204" pitchFamily="34" charset="-122"/>
              </a:rPr>
              <a:t>板边框的外面以准备放置。如果设计者在当前视图不能看见元件，使用热键</a:t>
            </a:r>
            <a:r>
              <a:rPr lang="en-US" altLang="zh-CN" sz="2400" dirty="0">
                <a:solidFill>
                  <a:srgbClr val="0000FF"/>
                </a:solidFill>
                <a:latin typeface="微软雅黑" panose="020B0503020204020204" pitchFamily="34" charset="-122"/>
                <a:ea typeface="微软雅黑" panose="020B0503020204020204" pitchFamily="34" charset="-122"/>
              </a:rPr>
              <a:t>V</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D</a:t>
            </a:r>
            <a:r>
              <a:rPr lang="zh-CN" altLang="en-US" sz="2400" dirty="0">
                <a:solidFill>
                  <a:srgbClr val="0000FF"/>
                </a:solidFill>
                <a:latin typeface="微软雅黑" panose="020B0503020204020204" pitchFamily="34" charset="-122"/>
                <a:ea typeface="微软雅黑" panose="020B0503020204020204" pitchFamily="34" charset="-122"/>
              </a:rPr>
              <a:t>（菜单</a:t>
            </a:r>
            <a:r>
              <a:rPr lang="en-US" altLang="zh-CN" sz="2400" dirty="0">
                <a:solidFill>
                  <a:srgbClr val="0000FF"/>
                </a:solidFill>
                <a:latin typeface="微软雅黑" panose="020B0503020204020204" pitchFamily="34" charset="-122"/>
                <a:ea typeface="微软雅黑" panose="020B0503020204020204" pitchFamily="34" charset="-122"/>
              </a:rPr>
              <a:t>View  →  Fit Document</a:t>
            </a:r>
            <a:r>
              <a:rPr lang="zh-CN" altLang="en-US" sz="2400" dirty="0">
                <a:solidFill>
                  <a:srgbClr val="0000FF"/>
                </a:solidFill>
                <a:latin typeface="微软雅黑" panose="020B0503020204020204" pitchFamily="34" charset="-122"/>
                <a:ea typeface="微软雅黑" panose="020B0503020204020204" pitchFamily="34" charset="-122"/>
              </a:rPr>
              <a:t>）查看文档。如</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1-77</a:t>
            </a:r>
            <a:r>
              <a:rPr lang="zh-CN" altLang="en-US" sz="2400" dirty="0" smtClean="0">
                <a:solidFill>
                  <a:srgbClr val="0000FF"/>
                </a:solidFill>
                <a:latin typeface="微软雅黑" panose="020B0503020204020204" pitchFamily="34" charset="-122"/>
                <a:ea typeface="微软雅黑" panose="020B0503020204020204" pitchFamily="34" charset="-122"/>
              </a:rPr>
              <a:t>所</a:t>
            </a:r>
            <a:r>
              <a:rPr lang="zh-CN" altLang="en-US" sz="2400" dirty="0">
                <a:solidFill>
                  <a:srgbClr val="0000FF"/>
                </a:solidFill>
                <a:latin typeface="微软雅黑" panose="020B0503020204020204" pitchFamily="34" charset="-122"/>
                <a:ea typeface="微软雅黑" panose="020B0503020204020204" pitchFamily="34" charset="-122"/>
              </a:rPr>
              <a:t>示</a:t>
            </a:r>
            <a:r>
              <a:rPr lang="zh-CN" altLang="en-US" sz="2400" dirty="0" smtClean="0">
                <a:solidFill>
                  <a:srgbClr val="0000FF"/>
                </a:solidFill>
                <a:latin typeface="微软雅黑" panose="020B0503020204020204" pitchFamily="34" charset="-122"/>
                <a:ea typeface="微软雅黑" panose="020B0503020204020204" pitchFamily="34" charset="-122"/>
              </a:rPr>
              <a:t>。</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34820" name="Text Box 5"/>
          <p:cNvSpPr txBox="1">
            <a:spLocks noChangeArrowheads="1"/>
          </p:cNvSpPr>
          <p:nvPr/>
        </p:nvSpPr>
        <p:spPr bwMode="auto">
          <a:xfrm>
            <a:off x="4881516" y="6231091"/>
            <a:ext cx="3023300"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1-77 </a:t>
            </a:r>
            <a:r>
              <a:rPr lang="zh-CN" altLang="en-US" sz="1800" b="1" dirty="0">
                <a:solidFill>
                  <a:srgbClr val="0000FF"/>
                </a:solidFill>
              </a:rPr>
              <a:t>信息导入到</a:t>
            </a:r>
            <a:r>
              <a:rPr lang="en-US" altLang="zh-CN" sz="1800" b="1" dirty="0">
                <a:solidFill>
                  <a:srgbClr val="0000FF"/>
                </a:solidFill>
              </a:rPr>
              <a:t>PCB</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5196" y="2253878"/>
            <a:ext cx="7615940" cy="3977213"/>
          </a:xfrm>
          <a:prstGeom prst="rect">
            <a:avLst/>
          </a:prstGeom>
        </p:spPr>
      </p:pic>
    </p:spTree>
    <p:extLst>
      <p:ext uri="{BB962C8B-B14F-4D97-AF65-F5344CB8AC3E}">
        <p14:creationId xmlns:p14="http://schemas.microsoft.com/office/powerpoint/2010/main" val="25956135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P spid="348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Rot="1" noChangeArrowheads="1"/>
          </p:cNvSpPr>
          <p:nvPr>
            <p:ph type="body" idx="4294967295"/>
          </p:nvPr>
        </p:nvSpPr>
        <p:spPr>
          <a:xfrm>
            <a:off x="1418655" y="1125538"/>
            <a:ext cx="9289032" cy="2016224"/>
          </a:xfrm>
          <a:prstGeom prst="rect">
            <a:avLst/>
          </a:prstGeom>
        </p:spPr>
        <p:txBody>
          <a:bodyPr/>
          <a:lstStyle/>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6</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PCB</a:t>
            </a:r>
            <a:r>
              <a:rPr lang="zh-CN" altLang="en-US" sz="2400" dirty="0">
                <a:solidFill>
                  <a:srgbClr val="0000FF"/>
                </a:solidFill>
                <a:latin typeface="微软雅黑" panose="020B0503020204020204" pitchFamily="34" charset="-122"/>
                <a:ea typeface="微软雅黑" panose="020B0503020204020204" pitchFamily="34" charset="-122"/>
              </a:rPr>
              <a:t>文档显示了一个默认尺寸的白色图纸，要关闭图纸，选择</a:t>
            </a:r>
            <a:r>
              <a:rPr lang="en-US" altLang="zh-CN" sz="2400" dirty="0">
                <a:solidFill>
                  <a:srgbClr val="0000FF"/>
                </a:solidFill>
                <a:latin typeface="微软雅黑" panose="020B0503020204020204" pitchFamily="34" charset="-122"/>
                <a:ea typeface="微软雅黑" panose="020B0503020204020204" pitchFamily="34" charset="-122"/>
              </a:rPr>
              <a:t>Design  →  Board Options</a:t>
            </a:r>
            <a:r>
              <a:rPr lang="zh-CN" altLang="en-US" sz="2400" dirty="0">
                <a:solidFill>
                  <a:srgbClr val="0000FF"/>
                </a:solidFill>
                <a:latin typeface="微软雅黑" panose="020B0503020204020204" pitchFamily="34" charset="-122"/>
                <a:ea typeface="微软雅黑" panose="020B0503020204020204" pitchFamily="34" charset="-122"/>
              </a:rPr>
              <a:t>，在</a:t>
            </a:r>
            <a:r>
              <a:rPr lang="en-US" altLang="zh-CN" sz="2400" dirty="0">
                <a:solidFill>
                  <a:srgbClr val="0000FF"/>
                </a:solidFill>
                <a:latin typeface="微软雅黑" panose="020B0503020204020204" pitchFamily="34" charset="-122"/>
                <a:ea typeface="微软雅黑" panose="020B0503020204020204" pitchFamily="34" charset="-122"/>
              </a:rPr>
              <a:t>Board Options</a:t>
            </a:r>
            <a:r>
              <a:rPr lang="zh-CN" altLang="en-US" sz="2400" dirty="0">
                <a:solidFill>
                  <a:srgbClr val="0000FF"/>
                </a:solidFill>
                <a:latin typeface="微软雅黑" panose="020B0503020204020204" pitchFamily="34" charset="-122"/>
                <a:ea typeface="微软雅黑" panose="020B0503020204020204" pitchFamily="34" charset="-122"/>
              </a:rPr>
              <a:t>对话框取消选择</a:t>
            </a:r>
            <a:r>
              <a:rPr lang="en-US" altLang="zh-CN" sz="2400" dirty="0" smtClean="0">
                <a:solidFill>
                  <a:srgbClr val="0000FF"/>
                </a:solidFill>
                <a:latin typeface="微软雅黑" panose="020B0503020204020204" pitchFamily="34" charset="-122"/>
                <a:ea typeface="微软雅黑" panose="020B0503020204020204" pitchFamily="34" charset="-122"/>
              </a:rPr>
              <a:t>Display </a:t>
            </a:r>
            <a:r>
              <a:rPr lang="en-US" altLang="zh-CN" sz="2400" dirty="0">
                <a:solidFill>
                  <a:srgbClr val="0000FF"/>
                </a:solidFill>
                <a:latin typeface="微软雅黑" panose="020B0503020204020204" pitchFamily="34" charset="-122"/>
                <a:ea typeface="微软雅黑" panose="020B0503020204020204" pitchFamily="34" charset="-122"/>
              </a:rPr>
              <a:t>Sheet</a:t>
            </a:r>
            <a:r>
              <a:rPr lang="zh-CN" altLang="en-US" sz="2400" dirty="0">
                <a:solidFill>
                  <a:srgbClr val="0000FF"/>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441440862"/>
      </p:ext>
    </p:extLst>
  </p:cSld>
  <p:clrMapOvr>
    <a:masterClrMapping/>
  </p:clrMapOvr>
  <p:transition spd="slow" advTm="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4294967295"/>
          </p:nvPr>
        </p:nvSpPr>
        <p:spPr>
          <a:xfrm>
            <a:off x="1562033" y="1413570"/>
            <a:ext cx="9721718" cy="2954338"/>
          </a:xfrm>
          <a:prstGeom prst="rect">
            <a:avLst/>
          </a:prstGeom>
        </p:spPr>
        <p:txBody>
          <a:bodyPr/>
          <a:lstStyle/>
          <a:p>
            <a:pPr marL="0" indent="628776">
              <a:lnSpc>
                <a:spcPct val="150000"/>
              </a:lnSpc>
              <a:buNone/>
            </a:pPr>
            <a:r>
              <a:rPr lang="zh-CN" altLang="en-US" sz="2800" b="1" dirty="0">
                <a:solidFill>
                  <a:srgbClr val="0000FF"/>
                </a:solidFill>
                <a:latin typeface="微软雅黑" panose="020B0503020204020204" pitchFamily="34" charset="-122"/>
                <a:ea typeface="微软雅黑" panose="020B0503020204020204" pitchFamily="34" charset="-122"/>
              </a:rPr>
              <a:t>现在设计者可以开始在</a:t>
            </a:r>
            <a:r>
              <a:rPr lang="en-US" altLang="zh-CN" sz="2800" b="1" dirty="0">
                <a:solidFill>
                  <a:srgbClr val="0000FF"/>
                </a:solidFill>
                <a:latin typeface="微软雅黑" panose="020B0503020204020204" pitchFamily="34" charset="-122"/>
                <a:ea typeface="微软雅黑" panose="020B0503020204020204" pitchFamily="34" charset="-122"/>
              </a:rPr>
              <a:t>PCB</a:t>
            </a:r>
            <a:r>
              <a:rPr lang="zh-CN" altLang="en-US" sz="2800" b="1" dirty="0">
                <a:solidFill>
                  <a:srgbClr val="0000FF"/>
                </a:solidFill>
                <a:latin typeface="微软雅黑" panose="020B0503020204020204" pitchFamily="34" charset="-122"/>
                <a:ea typeface="微软雅黑" panose="020B0503020204020204" pitchFamily="34" charset="-122"/>
              </a:rPr>
              <a:t>上放置元件并在板上布线。在开始设计</a:t>
            </a:r>
            <a:r>
              <a:rPr lang="en-US" altLang="zh-CN" sz="2800" b="1" dirty="0">
                <a:solidFill>
                  <a:srgbClr val="0000FF"/>
                </a:solidFill>
                <a:latin typeface="微软雅黑" panose="020B0503020204020204" pitchFamily="34" charset="-122"/>
                <a:ea typeface="微软雅黑" panose="020B0503020204020204" pitchFamily="34" charset="-122"/>
              </a:rPr>
              <a:t>PCB</a:t>
            </a:r>
            <a:r>
              <a:rPr lang="zh-CN" altLang="en-US" sz="2800" b="1" dirty="0">
                <a:solidFill>
                  <a:srgbClr val="0000FF"/>
                </a:solidFill>
                <a:latin typeface="微软雅黑" panose="020B0503020204020204" pitchFamily="34" charset="-122"/>
                <a:ea typeface="微软雅黑" panose="020B0503020204020204" pitchFamily="34" charset="-122"/>
              </a:rPr>
              <a:t>板之前有一些设置需要做，本章只介绍设计</a:t>
            </a:r>
            <a:r>
              <a:rPr lang="en-US" altLang="zh-CN" sz="2800" b="1" dirty="0">
                <a:solidFill>
                  <a:srgbClr val="0000FF"/>
                </a:solidFill>
                <a:latin typeface="微软雅黑" panose="020B0503020204020204" pitchFamily="34" charset="-122"/>
                <a:ea typeface="微软雅黑" panose="020B0503020204020204" pitchFamily="34" charset="-122"/>
              </a:rPr>
              <a:t>PCB</a:t>
            </a:r>
            <a:r>
              <a:rPr lang="zh-CN" altLang="en-US" sz="2800" b="1" dirty="0">
                <a:solidFill>
                  <a:srgbClr val="0000FF"/>
                </a:solidFill>
                <a:latin typeface="微软雅黑" panose="020B0503020204020204" pitchFamily="34" charset="-122"/>
                <a:ea typeface="微软雅黑" panose="020B0503020204020204" pitchFamily="34" charset="-122"/>
              </a:rPr>
              <a:t>板的必要设置，其它的设置使用缺省值，详细的介绍将在后续完成。</a:t>
            </a:r>
          </a:p>
        </p:txBody>
      </p:sp>
      <p:sp>
        <p:nvSpPr>
          <p:cNvPr id="36867" name="Rectangle 2"/>
          <p:cNvSpPr>
            <a:spLocks noGrp="1" noChangeArrowheads="1"/>
          </p:cNvSpPr>
          <p:nvPr>
            <p:ph type="title" idx="4294967295"/>
          </p:nvPr>
        </p:nvSpPr>
        <p:spPr>
          <a:xfrm>
            <a:off x="1562033" y="333450"/>
            <a:ext cx="8232775" cy="720080"/>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 </a:t>
            </a:r>
            <a:r>
              <a:rPr lang="zh-CN" altLang="en-US" sz="3200" b="1" dirty="0" smtClean="0">
                <a:solidFill>
                  <a:srgbClr val="0000FF"/>
                </a:solidFill>
                <a:latin typeface="微软雅黑" panose="020B0503020204020204" pitchFamily="34" charset="-122"/>
                <a:ea typeface="微软雅黑" panose="020B0503020204020204" pitchFamily="34" charset="-122"/>
              </a:rPr>
              <a:t>印刷电路板（</a:t>
            </a:r>
            <a:r>
              <a:rPr lang="en-US" altLang="zh-CN" sz="3200" b="1" dirty="0" smtClean="0">
                <a:solidFill>
                  <a:srgbClr val="0000FF"/>
                </a:solidFill>
                <a:latin typeface="微软雅黑" panose="020B0503020204020204" pitchFamily="34" charset="-122"/>
                <a:ea typeface="微软雅黑" panose="020B0503020204020204" pitchFamily="34" charset="-122"/>
              </a:rPr>
              <a:t>PCB</a:t>
            </a:r>
            <a:r>
              <a:rPr lang="zh-CN" altLang="en-US" sz="3200" b="1" dirty="0" smtClean="0">
                <a:solidFill>
                  <a:srgbClr val="0000FF"/>
                </a:solidFill>
                <a:latin typeface="微软雅黑" panose="020B0503020204020204" pitchFamily="34" charset="-122"/>
                <a:ea typeface="微软雅黑" panose="020B0503020204020204" pitchFamily="34" charset="-122"/>
              </a:rPr>
              <a:t>）设计 </a:t>
            </a:r>
          </a:p>
        </p:txBody>
      </p:sp>
    </p:spTree>
    <p:extLst>
      <p:ext uri="{BB962C8B-B14F-4D97-AF65-F5344CB8AC3E}">
        <p14:creationId xmlns:p14="http://schemas.microsoft.com/office/powerpoint/2010/main" val="2567851350"/>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175879514"/>
              </p:ext>
            </p:extLst>
          </p:nvPr>
        </p:nvGraphicFramePr>
        <p:xfrm>
          <a:off x="2282751" y="958046"/>
          <a:ext cx="7632848" cy="5784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634679" y="373271"/>
            <a:ext cx="1826141" cy="584775"/>
          </a:xfrm>
          <a:prstGeom prst="rect">
            <a:avLst/>
          </a:prstGeom>
        </p:spPr>
        <p:txBody>
          <a:bodyPr wrap="none">
            <a:spAutoFit/>
          </a:bodyPr>
          <a:lstStyle/>
          <a:p>
            <a:pPr algn="ctr"/>
            <a:r>
              <a:rPr lang="zh-CN" altLang="en-US" sz="3200" b="1" dirty="0" smtClean="0">
                <a:solidFill>
                  <a:srgbClr val="0000FF"/>
                </a:solidFill>
                <a:latin typeface="微软雅黑" pitchFamily="34" charset="-122"/>
                <a:ea typeface="微软雅黑" pitchFamily="34" charset="-122"/>
              </a:rPr>
              <a:t>学习目标</a:t>
            </a:r>
            <a:endParaRPr lang="zh-CN" altLang="en-US" sz="32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2629108812"/>
      </p:ext>
    </p:extLst>
  </p:cSld>
  <p:clrMapOvr>
    <a:masterClrMapping/>
  </p:clrMapOvr>
  <p:transition spd="slow" advTm="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1418655" y="485595"/>
            <a:ext cx="10521950" cy="686238"/>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3.6.1</a:t>
            </a:r>
            <a:r>
              <a:rPr lang="zh-CN" altLang="en-US" sz="3200" b="1" dirty="0">
                <a:solidFill>
                  <a:srgbClr val="0000FF"/>
                </a:solidFill>
                <a:latin typeface="微软雅黑" panose="020B0503020204020204" pitchFamily="34" charset="-122"/>
                <a:ea typeface="微软雅黑" panose="020B0503020204020204" pitchFamily="34" charset="-122"/>
              </a:rPr>
              <a:t>设置新的设计规则</a:t>
            </a:r>
          </a:p>
        </p:txBody>
      </p:sp>
      <p:sp>
        <p:nvSpPr>
          <p:cNvPr id="37891" name="Rectangle 3"/>
          <p:cNvSpPr>
            <a:spLocks noGrp="1" noChangeArrowheads="1"/>
          </p:cNvSpPr>
          <p:nvPr>
            <p:ph type="body" idx="4294967295"/>
          </p:nvPr>
        </p:nvSpPr>
        <p:spPr>
          <a:xfrm>
            <a:off x="1418655" y="1197546"/>
            <a:ext cx="9865096" cy="4352925"/>
          </a:xfrm>
          <a:prstGeom prst="rect">
            <a:avLst/>
          </a:prstGeom>
        </p:spPr>
        <p:txBody>
          <a:bodyPr/>
          <a:lstStyle/>
          <a:p>
            <a:pPr marL="0" indent="457200" eaLnBrk="1" hangingPunct="1">
              <a:lnSpc>
                <a:spcPct val="150000"/>
              </a:lnSpc>
              <a:buNone/>
            </a:pPr>
            <a:r>
              <a:rPr lang="en-US" altLang="zh-CN" sz="2400" dirty="0" smtClean="0">
                <a:solidFill>
                  <a:srgbClr val="0000FF"/>
                </a:solidFill>
                <a:latin typeface="微软雅黑" panose="020B0503020204020204" pitchFamily="34" charset="-122"/>
                <a:ea typeface="微软雅黑" panose="020B0503020204020204" pitchFamily="34" charset="-122"/>
              </a:rPr>
              <a:t>Altium Designer</a:t>
            </a:r>
            <a:r>
              <a:rPr lang="zh-CN" altLang="en-US" sz="2400" dirty="0" smtClean="0">
                <a:solidFill>
                  <a:srgbClr val="0000FF"/>
                </a:solidFill>
                <a:latin typeface="微软雅黑" panose="020B0503020204020204" pitchFamily="34" charset="-122"/>
                <a:ea typeface="微软雅黑" panose="020B0503020204020204" pitchFamily="34" charset="-122"/>
              </a:rPr>
              <a:t>的</a:t>
            </a:r>
            <a:r>
              <a:rPr lang="en-US" altLang="zh-CN" sz="2400" dirty="0" smtClean="0">
                <a:solidFill>
                  <a:srgbClr val="0000FF"/>
                </a:solidFill>
                <a:latin typeface="微软雅黑" panose="020B0503020204020204" pitchFamily="34" charset="-122"/>
                <a:ea typeface="微软雅黑" panose="020B0503020204020204" pitchFamily="34" charset="-122"/>
              </a:rPr>
              <a:t>PCB</a:t>
            </a:r>
            <a:r>
              <a:rPr lang="zh-CN" altLang="en-US" sz="2400" dirty="0" smtClean="0">
                <a:solidFill>
                  <a:srgbClr val="0000FF"/>
                </a:solidFill>
                <a:latin typeface="微软雅黑" panose="020B0503020204020204" pitchFamily="34" charset="-122"/>
                <a:ea typeface="微软雅黑" panose="020B0503020204020204" pitchFamily="34" charset="-122"/>
              </a:rPr>
              <a:t>编辑器是一个规则驱动环境。这意味着，在设计者改变设计的过程中，如放置导线、移动元件或者自动布线，</a:t>
            </a:r>
            <a:r>
              <a:rPr lang="en-US" altLang="zh-CN" sz="2400" dirty="0" smtClean="0">
                <a:solidFill>
                  <a:srgbClr val="0000FF"/>
                </a:solidFill>
                <a:latin typeface="微软雅黑" panose="020B0503020204020204" pitchFamily="34" charset="-122"/>
                <a:ea typeface="微软雅黑" panose="020B0503020204020204" pitchFamily="34" charset="-122"/>
              </a:rPr>
              <a:t>Altium Designer</a:t>
            </a:r>
            <a:r>
              <a:rPr lang="zh-CN" altLang="en-US" sz="2400" dirty="0" smtClean="0">
                <a:solidFill>
                  <a:srgbClr val="0000FF"/>
                </a:solidFill>
                <a:latin typeface="微软雅黑" panose="020B0503020204020204" pitchFamily="34" charset="-122"/>
                <a:ea typeface="微软雅黑" panose="020B0503020204020204" pitchFamily="34" charset="-122"/>
              </a:rPr>
              <a:t>都会监测每个动作，并检查设计是否仍然完全符合设计规则。如果不符合，则会立即警告，强调出现错误。在设计之前先设置设计规则以让设计者集中精力设计，因为一旦出现错误，软件就会提示。</a:t>
            </a:r>
          </a:p>
          <a:p>
            <a:pPr marL="0" indent="457200" eaLnBrk="1" hangingPunct="1">
              <a:buNone/>
            </a:pPr>
            <a:r>
              <a:rPr lang="zh-CN" altLang="en-US" sz="2400" dirty="0" smtClean="0">
                <a:solidFill>
                  <a:srgbClr val="0000FF"/>
                </a:solidFill>
                <a:latin typeface="微软雅黑" panose="020B0503020204020204" pitchFamily="34" charset="-122"/>
                <a:ea typeface="微软雅黑" panose="020B0503020204020204" pitchFamily="34" charset="-122"/>
              </a:rPr>
              <a:t>设计规则总共有</a:t>
            </a:r>
            <a:r>
              <a:rPr lang="en-US" altLang="zh-CN" sz="2400" dirty="0" smtClean="0">
                <a:solidFill>
                  <a:srgbClr val="0000FF"/>
                </a:solidFill>
                <a:latin typeface="微软雅黑" panose="020B0503020204020204" pitchFamily="34" charset="-122"/>
                <a:ea typeface="微软雅黑" panose="020B0503020204020204" pitchFamily="34" charset="-122"/>
              </a:rPr>
              <a:t>10</a:t>
            </a:r>
            <a:r>
              <a:rPr lang="zh-CN" altLang="en-US" sz="2400" dirty="0" smtClean="0">
                <a:solidFill>
                  <a:srgbClr val="0000FF"/>
                </a:solidFill>
                <a:latin typeface="微软雅黑" panose="020B0503020204020204" pitchFamily="34" charset="-122"/>
                <a:ea typeface="微软雅黑" panose="020B0503020204020204" pitchFamily="34" charset="-122"/>
              </a:rPr>
              <a:t>个类，包括电气、布线、制造、放置、信号完整性等的约束。</a:t>
            </a:r>
          </a:p>
        </p:txBody>
      </p:sp>
    </p:spTree>
    <p:extLst>
      <p:ext uri="{BB962C8B-B14F-4D97-AF65-F5344CB8AC3E}">
        <p14:creationId xmlns:p14="http://schemas.microsoft.com/office/powerpoint/2010/main" val="40963404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1490663" y="477466"/>
            <a:ext cx="8232775" cy="958252"/>
          </a:xfrm>
          <a:prstGeom prst="rect">
            <a:avLst/>
          </a:prstGeom>
        </p:spPr>
        <p:txBody>
          <a:bodyPr/>
          <a:lstStyle/>
          <a:p>
            <a:pPr algn="l" eaLnBrk="1" hangingPunct="1"/>
            <a:r>
              <a:rPr lang="zh-CN" altLang="en-US" sz="2801" b="1" dirty="0" smtClean="0">
                <a:solidFill>
                  <a:srgbClr val="0000FF"/>
                </a:solidFill>
                <a:latin typeface="微软雅黑" panose="020B0503020204020204" pitchFamily="34" charset="-122"/>
                <a:ea typeface="微软雅黑" panose="020B0503020204020204" pitchFamily="34" charset="-122"/>
              </a:rPr>
              <a:t>现在来设置必要的新的设计规则，指明地线的宽度。具体步骤如下：</a:t>
            </a:r>
            <a:endParaRPr lang="zh-CN" altLang="en-US" sz="2801" b="1" dirty="0">
              <a:solidFill>
                <a:srgbClr val="0000FF"/>
              </a:solidFill>
              <a:latin typeface="微软雅黑" panose="020B0503020204020204" pitchFamily="34" charset="-122"/>
              <a:ea typeface="微软雅黑" panose="020B0503020204020204" pitchFamily="34" charset="-122"/>
            </a:endParaRPr>
          </a:p>
        </p:txBody>
      </p:sp>
      <p:sp>
        <p:nvSpPr>
          <p:cNvPr id="38915" name="Rectangle 3"/>
          <p:cNvSpPr>
            <a:spLocks noGrp="1" noChangeArrowheads="1"/>
          </p:cNvSpPr>
          <p:nvPr>
            <p:ph type="body" idx="4294967295"/>
          </p:nvPr>
        </p:nvSpPr>
        <p:spPr>
          <a:xfrm>
            <a:off x="1490663" y="1435718"/>
            <a:ext cx="10153128" cy="1983237"/>
          </a:xfrm>
          <a:prstGeom prst="rect">
            <a:avLst/>
          </a:prstGeom>
        </p:spPr>
        <p:txBody>
          <a:bodyPr/>
          <a:lstStyle/>
          <a:p>
            <a:pPr marL="0" indent="0" eaLnBrk="1" hangingPunct="1">
              <a:buNone/>
            </a:pPr>
            <a:r>
              <a:rPr lang="en-US" altLang="zh-CN" sz="2400" b="1" dirty="0" smtClean="0">
                <a:solidFill>
                  <a:srgbClr val="0000FF"/>
                </a:solidFill>
                <a:latin typeface="微软雅黑" panose="020B0503020204020204" pitchFamily="34" charset="-122"/>
                <a:ea typeface="微软雅黑" panose="020B0503020204020204" pitchFamily="34" charset="-122"/>
              </a:rPr>
              <a:t>1</a:t>
            </a:r>
            <a:r>
              <a:rPr lang="zh-CN" altLang="en-US" sz="2400" b="1" dirty="0" smtClean="0">
                <a:solidFill>
                  <a:srgbClr val="0000FF"/>
                </a:solidFill>
                <a:latin typeface="微软雅黑" panose="020B0503020204020204" pitchFamily="34" charset="-122"/>
                <a:ea typeface="微软雅黑" panose="020B0503020204020204" pitchFamily="34" charset="-122"/>
              </a:rPr>
              <a:t>．激活</a:t>
            </a:r>
            <a:r>
              <a:rPr lang="en-US" altLang="zh-CN" sz="2400" b="1" dirty="0" smtClean="0">
                <a:solidFill>
                  <a:srgbClr val="0000FF"/>
                </a:solidFill>
                <a:latin typeface="微软雅黑" panose="020B0503020204020204" pitchFamily="34" charset="-122"/>
                <a:ea typeface="微软雅黑" panose="020B0503020204020204" pitchFamily="34" charset="-122"/>
              </a:rPr>
              <a:t>PCB</a:t>
            </a:r>
            <a:r>
              <a:rPr lang="zh-CN" altLang="en-US" sz="2400" b="1" dirty="0" smtClean="0">
                <a:solidFill>
                  <a:srgbClr val="0000FF"/>
                </a:solidFill>
                <a:latin typeface="微软雅黑" panose="020B0503020204020204" pitchFamily="34" charset="-122"/>
                <a:ea typeface="微软雅黑" panose="020B0503020204020204" pitchFamily="34" charset="-122"/>
              </a:rPr>
              <a:t>文件，从菜单选择</a:t>
            </a:r>
            <a:r>
              <a:rPr lang="en-US" altLang="zh-CN" sz="2400" b="1" dirty="0" smtClean="0">
                <a:solidFill>
                  <a:srgbClr val="0000FF"/>
                </a:solidFill>
                <a:latin typeface="微软雅黑" panose="020B0503020204020204" pitchFamily="34" charset="-122"/>
                <a:ea typeface="微软雅黑" panose="020B0503020204020204" pitchFamily="34" charset="-122"/>
              </a:rPr>
              <a:t>Design → Rules</a:t>
            </a:r>
            <a:r>
              <a:rPr lang="zh-CN" altLang="en-US" sz="2400" b="1" dirty="0" smtClean="0">
                <a:solidFill>
                  <a:srgbClr val="0000FF"/>
                </a:solidFill>
                <a:latin typeface="微软雅黑" panose="020B0503020204020204" pitchFamily="34" charset="-122"/>
                <a:ea typeface="微软雅黑" panose="020B0503020204020204" pitchFamily="34" charset="-122"/>
              </a:rPr>
              <a:t>。 </a:t>
            </a:r>
          </a:p>
          <a:p>
            <a:pPr marL="0" indent="0" eaLnBrk="1" hangingPunct="1">
              <a:buNone/>
            </a:pPr>
            <a:r>
              <a:rPr lang="en-US" altLang="zh-CN" sz="2400" b="1" dirty="0" smtClean="0">
                <a:solidFill>
                  <a:srgbClr val="0000FF"/>
                </a:solidFill>
                <a:latin typeface="微软雅黑" panose="020B0503020204020204" pitchFamily="34" charset="-122"/>
                <a:ea typeface="微软雅黑" panose="020B0503020204020204" pitchFamily="34" charset="-122"/>
              </a:rPr>
              <a:t>2</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smtClean="0">
                <a:solidFill>
                  <a:srgbClr val="0000FF"/>
                </a:solidFill>
                <a:latin typeface="微软雅黑" panose="020B0503020204020204" pitchFamily="34" charset="-122"/>
                <a:ea typeface="微软雅黑" panose="020B0503020204020204" pitchFamily="34" charset="-122"/>
              </a:rPr>
              <a:t>PCB Rules and Constraints Editor </a:t>
            </a:r>
            <a:r>
              <a:rPr lang="zh-CN" altLang="en-US" sz="2400" b="1" dirty="0" smtClean="0">
                <a:solidFill>
                  <a:srgbClr val="0000FF"/>
                </a:solidFill>
                <a:latin typeface="微软雅黑" panose="020B0503020204020204" pitchFamily="34" charset="-122"/>
                <a:ea typeface="微软雅黑" panose="020B0503020204020204" pitchFamily="34" charset="-122"/>
              </a:rPr>
              <a:t>对话框出现。每一类规则都显示在对话框的设计规则面板的左边</a:t>
            </a:r>
            <a:r>
              <a:rPr lang="en-US" altLang="zh-CN" sz="2400" b="1" dirty="0" smtClean="0">
                <a:solidFill>
                  <a:srgbClr val="0000FF"/>
                </a:solidFill>
                <a:latin typeface="微软雅黑" panose="020B0503020204020204" pitchFamily="34" charset="-122"/>
                <a:ea typeface="微软雅黑" panose="020B0503020204020204" pitchFamily="34" charset="-122"/>
              </a:rPr>
              <a:t>Design Rules</a:t>
            </a:r>
            <a:r>
              <a:rPr lang="zh-CN" altLang="en-US" sz="2400" b="1" dirty="0" smtClean="0">
                <a:solidFill>
                  <a:srgbClr val="0000FF"/>
                </a:solidFill>
                <a:latin typeface="微软雅黑" panose="020B0503020204020204" pitchFamily="34" charset="-122"/>
                <a:ea typeface="微软雅黑" panose="020B0503020204020204" pitchFamily="34" charset="-122"/>
              </a:rPr>
              <a:t>文件夹的下面，如图</a:t>
            </a:r>
            <a:r>
              <a:rPr lang="en-US" altLang="zh-CN" sz="2400" b="1" dirty="0" smtClean="0">
                <a:solidFill>
                  <a:srgbClr val="0000FF"/>
                </a:solidFill>
                <a:latin typeface="微软雅黑" panose="020B0503020204020204" pitchFamily="34" charset="-122"/>
                <a:ea typeface="微软雅黑" panose="020B0503020204020204" pitchFamily="34" charset="-122"/>
              </a:rPr>
              <a:t>1-78</a:t>
            </a:r>
            <a:r>
              <a:rPr lang="zh-CN" altLang="en-US" sz="2400" b="1" dirty="0" smtClean="0">
                <a:solidFill>
                  <a:srgbClr val="0000FF"/>
                </a:solidFill>
                <a:latin typeface="微软雅黑" panose="020B0503020204020204" pitchFamily="34" charset="-122"/>
                <a:ea typeface="微软雅黑" panose="020B0503020204020204" pitchFamily="34" charset="-122"/>
              </a:rPr>
              <a:t>所示。</a:t>
            </a:r>
          </a:p>
        </p:txBody>
      </p:sp>
      <p:sp>
        <p:nvSpPr>
          <p:cNvPr id="38917" name="Text Box 5"/>
          <p:cNvSpPr txBox="1">
            <a:spLocks noChangeArrowheads="1"/>
          </p:cNvSpPr>
          <p:nvPr/>
        </p:nvSpPr>
        <p:spPr bwMode="auto">
          <a:xfrm>
            <a:off x="5235079" y="6383228"/>
            <a:ext cx="2303995" cy="33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600" b="1" dirty="0" smtClean="0">
                <a:solidFill>
                  <a:srgbClr val="0000FF"/>
                </a:solidFill>
              </a:rPr>
              <a:t>图</a:t>
            </a:r>
            <a:r>
              <a:rPr lang="en-US" altLang="zh-CN" sz="1600" b="1" dirty="0" smtClean="0">
                <a:solidFill>
                  <a:srgbClr val="0000FF"/>
                </a:solidFill>
              </a:rPr>
              <a:t>1-78 </a:t>
            </a:r>
            <a:r>
              <a:rPr lang="zh-CN" altLang="en-US" sz="1600" b="1" dirty="0">
                <a:solidFill>
                  <a:srgbClr val="0000FF"/>
                </a:solidFill>
              </a:rPr>
              <a:t>设计规则对话框</a:t>
            </a:r>
          </a:p>
        </p:txBody>
      </p:sp>
      <p:pic>
        <p:nvPicPr>
          <p:cNvPr id="6" name="图片 5"/>
          <p:cNvPicPr/>
          <p:nvPr/>
        </p:nvPicPr>
        <p:blipFill>
          <a:blip r:embed="rId2"/>
          <a:stretch>
            <a:fillRect/>
          </a:stretch>
        </p:blipFill>
        <p:spPr>
          <a:xfrm>
            <a:off x="3506887" y="3038081"/>
            <a:ext cx="4499610" cy="3348355"/>
          </a:xfrm>
          <a:prstGeom prst="rect">
            <a:avLst/>
          </a:prstGeom>
        </p:spPr>
      </p:pic>
    </p:spTree>
    <p:extLst>
      <p:ext uri="{BB962C8B-B14F-4D97-AF65-F5344CB8AC3E}">
        <p14:creationId xmlns:p14="http://schemas.microsoft.com/office/powerpoint/2010/main" val="16107214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P spid="389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4294967295"/>
          </p:nvPr>
        </p:nvSpPr>
        <p:spPr>
          <a:xfrm>
            <a:off x="1490663" y="1053529"/>
            <a:ext cx="10707687" cy="1180083"/>
          </a:xfrm>
          <a:prstGeom prst="rect">
            <a:avLst/>
          </a:prstGeom>
        </p:spPr>
        <p:txBody>
          <a:bodyPr/>
          <a:lstStyle/>
          <a:p>
            <a:pPr marL="0" indent="0">
              <a:lnSpc>
                <a:spcPct val="90000"/>
              </a:lnSpc>
              <a:buNone/>
            </a:pPr>
            <a:r>
              <a:rPr lang="en-US" altLang="zh-CN" sz="2400" b="1" dirty="0" smtClean="0">
                <a:solidFill>
                  <a:srgbClr val="0000FF"/>
                </a:solidFill>
                <a:latin typeface="微软雅黑" panose="020B0503020204020204" pitchFamily="34" charset="-122"/>
                <a:ea typeface="微软雅黑" panose="020B0503020204020204" pitchFamily="34" charset="-122"/>
              </a:rPr>
              <a:t>3</a:t>
            </a:r>
            <a:r>
              <a:rPr lang="zh-CN" altLang="en-US" sz="2400" b="1" dirty="0">
                <a:solidFill>
                  <a:srgbClr val="0000FF"/>
                </a:solidFill>
                <a:latin typeface="微软雅黑" panose="020B0503020204020204" pitchFamily="34" charset="-122"/>
                <a:ea typeface="微软雅黑" panose="020B0503020204020204" pitchFamily="34" charset="-122"/>
              </a:rPr>
              <a:t>．双击</a:t>
            </a:r>
            <a:r>
              <a:rPr lang="en-US" altLang="zh-CN" sz="2400" b="1" dirty="0">
                <a:solidFill>
                  <a:srgbClr val="0000FF"/>
                </a:solidFill>
                <a:latin typeface="微软雅黑" panose="020B0503020204020204" pitchFamily="34" charset="-122"/>
                <a:ea typeface="微软雅黑" panose="020B0503020204020204" pitchFamily="34" charset="-122"/>
              </a:rPr>
              <a:t>Routing</a:t>
            </a:r>
            <a:r>
              <a:rPr lang="zh-CN" altLang="en-US" sz="2400" b="1" dirty="0">
                <a:solidFill>
                  <a:srgbClr val="0000FF"/>
                </a:solidFill>
                <a:latin typeface="微软雅黑" panose="020B0503020204020204" pitchFamily="34" charset="-122"/>
                <a:ea typeface="微软雅黑" panose="020B0503020204020204" pitchFamily="34" charset="-122"/>
              </a:rPr>
              <a:t>展开显示相关的布线规则，然后双击</a:t>
            </a:r>
            <a:r>
              <a:rPr lang="en-US" altLang="zh-CN" sz="2400" b="1" dirty="0">
                <a:solidFill>
                  <a:srgbClr val="0000FF"/>
                </a:solidFill>
                <a:latin typeface="微软雅黑" panose="020B0503020204020204" pitchFamily="34" charset="-122"/>
                <a:ea typeface="微软雅黑" panose="020B0503020204020204" pitchFamily="34" charset="-122"/>
              </a:rPr>
              <a:t>Width</a:t>
            </a:r>
            <a:r>
              <a:rPr lang="zh-CN" altLang="en-US" sz="2400" b="1" dirty="0">
                <a:solidFill>
                  <a:srgbClr val="0000FF"/>
                </a:solidFill>
                <a:latin typeface="微软雅黑" panose="020B0503020204020204" pitchFamily="34" charset="-122"/>
                <a:ea typeface="微软雅黑" panose="020B0503020204020204" pitchFamily="34" charset="-122"/>
              </a:rPr>
              <a:t>显示宽度规则。 </a:t>
            </a:r>
          </a:p>
          <a:p>
            <a:pPr marL="0" indent="0">
              <a:lnSpc>
                <a:spcPct val="9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当设计者单击每条规则时，右边的对话框的上方将显示规则的范围（设计者想要的这个规则的目标）如图</a:t>
            </a:r>
            <a:r>
              <a:rPr lang="en-US" altLang="zh-CN" sz="2400" b="1" dirty="0" smtClean="0">
                <a:solidFill>
                  <a:srgbClr val="0000FF"/>
                </a:solidFill>
                <a:latin typeface="微软雅黑" panose="020B0503020204020204" pitchFamily="34" charset="-122"/>
                <a:ea typeface="微软雅黑" panose="020B0503020204020204" pitchFamily="34" charset="-122"/>
              </a:rPr>
              <a:t>1-79</a:t>
            </a:r>
            <a:r>
              <a:rPr lang="zh-CN" altLang="en-US" sz="2400" b="1" dirty="0" smtClean="0">
                <a:solidFill>
                  <a:srgbClr val="0000FF"/>
                </a:solidFill>
                <a:latin typeface="微软雅黑" panose="020B0503020204020204" pitchFamily="34" charset="-122"/>
                <a:ea typeface="微软雅黑" panose="020B0503020204020204" pitchFamily="34" charset="-122"/>
              </a:rPr>
              <a:t>所示，下方将显示规则的限制。这些规则都是默认值。</a:t>
            </a:r>
          </a:p>
        </p:txBody>
      </p:sp>
      <p:sp>
        <p:nvSpPr>
          <p:cNvPr id="39940" name="Text Box 5"/>
          <p:cNvSpPr txBox="1">
            <a:spLocks noChangeArrowheads="1"/>
          </p:cNvSpPr>
          <p:nvPr/>
        </p:nvSpPr>
        <p:spPr bwMode="auto">
          <a:xfrm>
            <a:off x="4947047" y="6492790"/>
            <a:ext cx="2592987"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1-79 </a:t>
            </a:r>
            <a:r>
              <a:rPr lang="zh-CN" altLang="en-US" sz="1800" b="1" dirty="0" smtClean="0">
                <a:solidFill>
                  <a:srgbClr val="0000FF"/>
                </a:solidFill>
              </a:rPr>
              <a:t>设置</a:t>
            </a:r>
            <a:r>
              <a:rPr lang="en-US" altLang="zh-CN" sz="1800" b="1" dirty="0">
                <a:solidFill>
                  <a:srgbClr val="0000FF"/>
                </a:solidFill>
              </a:rPr>
              <a:t>Width</a:t>
            </a:r>
            <a:r>
              <a:rPr lang="zh-CN" altLang="en-US" sz="1800" b="1" dirty="0">
                <a:solidFill>
                  <a:srgbClr val="0000FF"/>
                </a:solidFill>
              </a:rPr>
              <a:t>规则</a:t>
            </a:r>
          </a:p>
        </p:txBody>
      </p:sp>
      <p:pic>
        <p:nvPicPr>
          <p:cNvPr id="5" name="图片 4"/>
          <p:cNvPicPr/>
          <p:nvPr/>
        </p:nvPicPr>
        <p:blipFill>
          <a:blip r:embed="rId2"/>
          <a:stretch>
            <a:fillRect/>
          </a:stretch>
        </p:blipFill>
        <p:spPr>
          <a:xfrm>
            <a:off x="3040423" y="2493690"/>
            <a:ext cx="6011079" cy="3999100"/>
          </a:xfrm>
          <a:prstGeom prst="rect">
            <a:avLst/>
          </a:prstGeom>
        </p:spPr>
      </p:pic>
    </p:spTree>
    <p:extLst>
      <p:ext uri="{BB962C8B-B14F-4D97-AF65-F5344CB8AC3E}">
        <p14:creationId xmlns:p14="http://schemas.microsoft.com/office/powerpoint/2010/main" val="25785566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P spid="3994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4294967295"/>
          </p:nvPr>
        </p:nvSpPr>
        <p:spPr>
          <a:xfrm>
            <a:off x="1850703" y="1557586"/>
            <a:ext cx="9361040" cy="3744416"/>
          </a:xfrm>
          <a:prstGeom prst="rect">
            <a:avLst/>
          </a:prstGeom>
        </p:spPr>
        <p:txBody>
          <a:bodyPr/>
          <a:lstStyle/>
          <a:p>
            <a:pPr marL="0" indent="0" eaLnBrk="1" hangingPunct="1">
              <a:buNone/>
            </a:pPr>
            <a:r>
              <a:rPr lang="en-US" altLang="zh-CN" sz="2400" b="1" dirty="0" smtClean="0">
                <a:solidFill>
                  <a:srgbClr val="0000FF"/>
                </a:solidFill>
                <a:latin typeface="微软雅黑" panose="020B0503020204020204" pitchFamily="34" charset="-122"/>
                <a:ea typeface="微软雅黑" panose="020B0503020204020204" pitchFamily="34" charset="-122"/>
              </a:rPr>
              <a:t>Altium Designer</a:t>
            </a:r>
            <a:r>
              <a:rPr lang="zh-CN" altLang="en-US" sz="2400" b="1" dirty="0" smtClean="0">
                <a:solidFill>
                  <a:srgbClr val="0000FF"/>
                </a:solidFill>
                <a:latin typeface="微软雅黑" panose="020B0503020204020204" pitchFamily="34" charset="-122"/>
                <a:ea typeface="微软雅黑" panose="020B0503020204020204" pitchFamily="34" charset="-122"/>
              </a:rPr>
              <a:t>的设计规则系统的一个强大功能是：同种类型可以定义多种规则，每个规则有不同的对象，每个规则目标的确切设置是由规则的范围决定的，规则系统使用预定义优先级，来确定规则适用的对象。 </a:t>
            </a:r>
          </a:p>
          <a:p>
            <a:pPr marL="0" indent="0" eaLnBrk="1" hangingPunct="1">
              <a:buNone/>
            </a:pPr>
            <a:r>
              <a:rPr lang="zh-CN" altLang="en-US" sz="2400" b="1" dirty="0" smtClean="0">
                <a:solidFill>
                  <a:srgbClr val="0000FF"/>
                </a:solidFill>
                <a:latin typeface="微软雅黑" panose="020B0503020204020204" pitchFamily="34" charset="-122"/>
                <a:ea typeface="微软雅黑" panose="020B0503020204020204" pitchFamily="34" charset="-122"/>
              </a:rPr>
              <a:t>例如，</a:t>
            </a:r>
            <a:r>
              <a:rPr lang="zh-CN" altLang="en-US" sz="2400" dirty="0" smtClean="0">
                <a:solidFill>
                  <a:srgbClr val="0000FF"/>
                </a:solidFill>
                <a:latin typeface="微软雅黑" panose="020B0503020204020204" pitchFamily="34" charset="-122"/>
                <a:ea typeface="微软雅黑" panose="020B0503020204020204" pitchFamily="34" charset="-122"/>
              </a:rPr>
              <a:t>设计者可以有对接地网络（</a:t>
            </a:r>
            <a:r>
              <a:rPr lang="en-US" altLang="zh-CN" sz="2400" dirty="0" smtClean="0">
                <a:solidFill>
                  <a:srgbClr val="0000FF"/>
                </a:solidFill>
                <a:latin typeface="微软雅黑" panose="020B0503020204020204" pitchFamily="34" charset="-122"/>
                <a:ea typeface="微软雅黑" panose="020B0503020204020204" pitchFamily="34" charset="-122"/>
              </a:rPr>
              <a:t>GND</a:t>
            </a:r>
            <a:r>
              <a:rPr lang="zh-CN" altLang="en-US" sz="2400" dirty="0" smtClean="0">
                <a:solidFill>
                  <a:srgbClr val="0000FF"/>
                </a:solidFill>
                <a:latin typeface="微软雅黑" panose="020B0503020204020204" pitchFamily="34" charset="-122"/>
                <a:ea typeface="微软雅黑" panose="020B0503020204020204" pitchFamily="34" charset="-122"/>
              </a:rPr>
              <a:t>）的宽度约束规则，也可以有一个对电源线的宽度约束规则（这个规则忽略前一个规则），可能有一个对整个板的宽度约束规则（这个规则忽略前两个规则，即所有的导线除电源线和地线以外都必须是这个宽度），规则依优先级顺序显示。 </a:t>
            </a:r>
          </a:p>
        </p:txBody>
      </p:sp>
    </p:spTree>
    <p:extLst>
      <p:ext uri="{BB962C8B-B14F-4D97-AF65-F5344CB8AC3E}">
        <p14:creationId xmlns:p14="http://schemas.microsoft.com/office/powerpoint/2010/main" val="41082295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nvPicPr>
        <p:blipFill>
          <a:blip r:embed="rId2"/>
          <a:stretch>
            <a:fillRect/>
          </a:stretch>
        </p:blipFill>
        <p:spPr>
          <a:xfrm>
            <a:off x="5010273" y="2493690"/>
            <a:ext cx="2609850" cy="3867150"/>
          </a:xfrm>
          <a:prstGeom prst="rect">
            <a:avLst/>
          </a:prstGeom>
        </p:spPr>
      </p:pic>
      <p:sp>
        <p:nvSpPr>
          <p:cNvPr id="43010" name="Rectangle 2"/>
          <p:cNvSpPr>
            <a:spLocks noGrp="1" noChangeArrowheads="1"/>
          </p:cNvSpPr>
          <p:nvPr>
            <p:ph type="title" idx="4294967295"/>
          </p:nvPr>
        </p:nvSpPr>
        <p:spPr>
          <a:xfrm>
            <a:off x="1634678" y="491233"/>
            <a:ext cx="9361040" cy="922337"/>
          </a:xfrm>
          <a:prstGeom prst="rect">
            <a:avLst/>
          </a:prstGeom>
        </p:spPr>
        <p:txBody>
          <a:bodyPr/>
          <a:lstStyle/>
          <a:p>
            <a:pPr algn="l" eaLnBrk="1" hangingPunct="1"/>
            <a:r>
              <a:rPr lang="zh-CN" altLang="en-US" sz="2800" b="1" dirty="0">
                <a:solidFill>
                  <a:srgbClr val="0000FF"/>
                </a:solidFill>
                <a:latin typeface="微软雅黑" panose="020B0503020204020204" pitchFamily="34" charset="-122"/>
                <a:ea typeface="微软雅黑" panose="020B0503020204020204" pitchFamily="34" charset="-122"/>
                <a:cs typeface="+mn-cs"/>
              </a:rPr>
              <a:t>现在设计者要</a:t>
            </a:r>
            <a:r>
              <a:rPr lang="zh-CN" altLang="en-US" sz="2800" b="1" dirty="0" smtClean="0">
                <a:solidFill>
                  <a:srgbClr val="0000FF"/>
                </a:solidFill>
                <a:latin typeface="微软雅黑" panose="020B0503020204020204" pitchFamily="34" charset="-122"/>
                <a:ea typeface="微软雅黑" panose="020B0503020204020204" pitchFamily="34" charset="-122"/>
                <a:cs typeface="+mn-cs"/>
              </a:rPr>
              <a:t>为</a:t>
            </a:r>
            <a:r>
              <a:rPr lang="en-US" altLang="zh-CN" sz="2800" b="1" dirty="0" smtClean="0">
                <a:solidFill>
                  <a:srgbClr val="0000FF"/>
                </a:solidFill>
                <a:latin typeface="微软雅黑" panose="020B0503020204020204" pitchFamily="34" charset="-122"/>
                <a:ea typeface="微软雅黑" panose="020B0503020204020204" pitchFamily="34" charset="-122"/>
                <a:cs typeface="+mn-cs"/>
              </a:rPr>
              <a:t>GND</a:t>
            </a:r>
            <a:r>
              <a:rPr lang="zh-CN" altLang="en-US" sz="2800" b="1" dirty="0">
                <a:solidFill>
                  <a:srgbClr val="0000FF"/>
                </a:solidFill>
                <a:latin typeface="微软雅黑" panose="020B0503020204020204" pitchFamily="34" charset="-122"/>
                <a:ea typeface="微软雅黑" panose="020B0503020204020204" pitchFamily="34" charset="-122"/>
                <a:cs typeface="+mn-cs"/>
              </a:rPr>
              <a:t>网络各添加一个新的宽度约束规则，要添加新的宽度约束规则，完成以下步骤：</a:t>
            </a:r>
          </a:p>
        </p:txBody>
      </p:sp>
      <p:sp>
        <p:nvSpPr>
          <p:cNvPr id="43011" name="Rectangle 3"/>
          <p:cNvSpPr>
            <a:spLocks noGrp="1" noChangeArrowheads="1"/>
          </p:cNvSpPr>
          <p:nvPr>
            <p:ph type="body" idx="4294967295"/>
          </p:nvPr>
        </p:nvSpPr>
        <p:spPr>
          <a:xfrm>
            <a:off x="1634678" y="1413570"/>
            <a:ext cx="9987607" cy="1467966"/>
          </a:xfrm>
          <a:prstGeom prst="rect">
            <a:avLst/>
          </a:prstGeom>
        </p:spPr>
        <p:txBody>
          <a:bodyPr/>
          <a:lstStyle/>
          <a:p>
            <a:pPr marL="0" indent="0">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）在</a:t>
            </a:r>
            <a:r>
              <a:rPr lang="en-US" altLang="zh-CN" sz="2400" b="1" dirty="0">
                <a:solidFill>
                  <a:srgbClr val="0000FF"/>
                </a:solidFill>
                <a:latin typeface="微软雅黑" panose="020B0503020204020204" pitchFamily="34" charset="-122"/>
                <a:ea typeface="微软雅黑" panose="020B0503020204020204" pitchFamily="34" charset="-122"/>
              </a:rPr>
              <a:t>Design Rules</a:t>
            </a:r>
            <a:r>
              <a:rPr lang="zh-CN" altLang="en-US" sz="2400" b="1" dirty="0">
                <a:solidFill>
                  <a:srgbClr val="0000FF"/>
                </a:solidFill>
                <a:latin typeface="微软雅黑" panose="020B0503020204020204" pitchFamily="34" charset="-122"/>
                <a:ea typeface="微软雅黑" panose="020B0503020204020204" pitchFamily="34" charset="-122"/>
              </a:rPr>
              <a:t>规则面板的</a:t>
            </a:r>
            <a:r>
              <a:rPr lang="en-US" altLang="zh-CN" sz="2400" b="1" dirty="0">
                <a:solidFill>
                  <a:srgbClr val="0000FF"/>
                </a:solidFill>
                <a:latin typeface="微软雅黑" panose="020B0503020204020204" pitchFamily="34" charset="-122"/>
                <a:ea typeface="微软雅黑" panose="020B0503020204020204" pitchFamily="34" charset="-122"/>
              </a:rPr>
              <a:t>Width</a:t>
            </a:r>
            <a:r>
              <a:rPr lang="zh-CN" altLang="en-US" sz="2400" b="1" dirty="0">
                <a:solidFill>
                  <a:srgbClr val="0000FF"/>
                </a:solidFill>
                <a:latin typeface="微软雅黑" panose="020B0503020204020204" pitchFamily="34" charset="-122"/>
                <a:ea typeface="微软雅黑" panose="020B0503020204020204" pitchFamily="34" charset="-122"/>
              </a:rPr>
              <a:t>类被选择时，右击并选择</a:t>
            </a:r>
            <a:r>
              <a:rPr lang="en-US" altLang="zh-CN" sz="2400" b="1" dirty="0">
                <a:solidFill>
                  <a:srgbClr val="0000FF"/>
                </a:solidFill>
                <a:latin typeface="微软雅黑" panose="020B0503020204020204" pitchFamily="34" charset="-122"/>
                <a:ea typeface="微软雅黑" panose="020B0503020204020204" pitchFamily="34" charset="-122"/>
              </a:rPr>
              <a:t>New Rule</a:t>
            </a:r>
            <a:r>
              <a:rPr lang="zh-CN" altLang="en-US" sz="2400" b="1" dirty="0">
                <a:solidFill>
                  <a:srgbClr val="0000FF"/>
                </a:solidFill>
                <a:latin typeface="微软雅黑" panose="020B0503020204020204" pitchFamily="34" charset="-122"/>
                <a:ea typeface="微软雅黑" panose="020B0503020204020204" pitchFamily="34" charset="-122"/>
              </a:rPr>
              <a:t>，一个新的名为</a:t>
            </a:r>
            <a:r>
              <a:rPr lang="en-US" altLang="zh-CN" sz="2400" b="1" dirty="0">
                <a:solidFill>
                  <a:srgbClr val="0000FF"/>
                </a:solidFill>
                <a:latin typeface="微软雅黑" panose="020B0503020204020204" pitchFamily="34" charset="-122"/>
                <a:ea typeface="微软雅黑" panose="020B0503020204020204" pitchFamily="34" charset="-122"/>
              </a:rPr>
              <a:t>Width_1</a:t>
            </a:r>
            <a:r>
              <a:rPr lang="zh-CN" altLang="en-US" sz="2400" b="1" dirty="0">
                <a:solidFill>
                  <a:srgbClr val="0000FF"/>
                </a:solidFill>
                <a:latin typeface="微软雅黑" panose="020B0503020204020204" pitchFamily="34" charset="-122"/>
                <a:ea typeface="微软雅黑" panose="020B0503020204020204" pitchFamily="34" charset="-122"/>
              </a:rPr>
              <a:t>的规则</a:t>
            </a:r>
            <a:r>
              <a:rPr lang="zh-CN" altLang="en-US" sz="2400" b="1" dirty="0" smtClean="0">
                <a:solidFill>
                  <a:srgbClr val="0000FF"/>
                </a:solidFill>
                <a:latin typeface="微软雅黑" panose="020B0503020204020204" pitchFamily="34" charset="-122"/>
                <a:ea typeface="微软雅黑" panose="020B0503020204020204" pitchFamily="34" charset="-122"/>
              </a:rPr>
              <a:t>出现，</a:t>
            </a:r>
            <a:r>
              <a:rPr lang="zh-CN" altLang="en-US" sz="2400" b="1" dirty="0">
                <a:solidFill>
                  <a:srgbClr val="0000FF"/>
                </a:solidFill>
                <a:latin typeface="微软雅黑" panose="020B0503020204020204" pitchFamily="34" charset="-122"/>
                <a:ea typeface="微软雅黑" panose="020B0503020204020204" pitchFamily="34" charset="-122"/>
              </a:rPr>
              <a:t>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1-81</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lnSpc>
                <a:spcPct val="150000"/>
              </a:lnSpc>
              <a:buNone/>
            </a:pPr>
            <a:endParaRPr lang="zh-CN" altLang="en-US" sz="2400" b="1" dirty="0">
              <a:solidFill>
                <a:srgbClr val="0000FF"/>
              </a:solidFill>
              <a:latin typeface="微软雅黑" panose="020B0503020204020204" pitchFamily="34" charset="-122"/>
              <a:ea typeface="微软雅黑" panose="020B0503020204020204" pitchFamily="34" charset="-122"/>
            </a:endParaRPr>
          </a:p>
          <a:p>
            <a:pPr marL="0" indent="0">
              <a:lnSpc>
                <a:spcPct val="150000"/>
              </a:lnSpc>
              <a:buNone/>
            </a:pPr>
            <a:endParaRPr lang="zh-CN" altLang="en-US" sz="2400" b="1" dirty="0">
              <a:solidFill>
                <a:srgbClr val="0000FF"/>
              </a:solidFill>
              <a:latin typeface="微软雅黑" panose="020B0503020204020204" pitchFamily="34" charset="-122"/>
              <a:ea typeface="微软雅黑" panose="020B0503020204020204" pitchFamily="34" charset="-122"/>
            </a:endParaRPr>
          </a:p>
          <a:p>
            <a:pPr marL="0" indent="0" algn="ctr">
              <a:lnSpc>
                <a:spcPct val="150000"/>
              </a:lnSpc>
              <a:buNone/>
            </a:pPr>
            <a:endParaRPr lang="en-US" altLang="zh-CN" sz="2400" b="1" dirty="0">
              <a:solidFill>
                <a:srgbClr val="0000FF"/>
              </a:solidFill>
              <a:latin typeface="微软雅黑" panose="020B0503020204020204" pitchFamily="34" charset="-122"/>
              <a:ea typeface="微软雅黑" panose="020B0503020204020204" pitchFamily="34" charset="-122"/>
            </a:endParaRPr>
          </a:p>
          <a:p>
            <a:pPr marL="0" indent="0" algn="ctr">
              <a:lnSpc>
                <a:spcPct val="150000"/>
              </a:lnSpc>
              <a:buNone/>
            </a:pPr>
            <a:endParaRPr lang="en-US" altLang="zh-CN" sz="2400" b="1" dirty="0">
              <a:solidFill>
                <a:srgbClr val="0000FF"/>
              </a:solidFill>
              <a:latin typeface="微软雅黑" panose="020B0503020204020204" pitchFamily="34" charset="-122"/>
              <a:ea typeface="微软雅黑" panose="020B0503020204020204" pitchFamily="34" charset="-122"/>
            </a:endParaRPr>
          </a:p>
          <a:p>
            <a:pPr marL="0" indent="0" algn="ctr">
              <a:lnSpc>
                <a:spcPct val="150000"/>
              </a:lnSpc>
              <a:buNone/>
            </a:pP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lgn="ctr">
              <a:lnSpc>
                <a:spcPct val="150000"/>
              </a:lnSpc>
              <a:buNone/>
            </a:pPr>
            <a:endParaRPr lang="en-US" altLang="zh-CN" sz="1800" b="1" dirty="0" smtClean="0">
              <a:solidFill>
                <a:srgbClr val="0000FF"/>
              </a:solidFill>
              <a:latin typeface="微软雅黑" panose="020B0503020204020204" pitchFamily="34" charset="-122"/>
              <a:ea typeface="微软雅黑" panose="020B0503020204020204" pitchFamily="34" charset="-122"/>
            </a:endParaRPr>
          </a:p>
          <a:p>
            <a:pPr marL="0" indent="0" algn="ctr">
              <a:lnSpc>
                <a:spcPct val="150000"/>
              </a:lnSpc>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1-81 </a:t>
            </a:r>
            <a:r>
              <a:rPr lang="zh-CN" altLang="en-US" sz="1800" b="1" dirty="0">
                <a:solidFill>
                  <a:srgbClr val="0000FF"/>
                </a:solidFill>
                <a:latin typeface="微软雅黑" panose="020B0503020204020204" pitchFamily="34" charset="-122"/>
                <a:ea typeface="微软雅黑" panose="020B0503020204020204" pitchFamily="34" charset="-122"/>
              </a:rPr>
              <a:t>添加</a:t>
            </a:r>
            <a:r>
              <a:rPr lang="en-US" altLang="zh-CN" sz="1800" b="1" dirty="0" smtClean="0">
                <a:solidFill>
                  <a:srgbClr val="0000FF"/>
                </a:solidFill>
                <a:latin typeface="微软雅黑" panose="020B0503020204020204" pitchFamily="34" charset="-122"/>
                <a:ea typeface="微软雅黑" panose="020B0503020204020204" pitchFamily="34" charset="-122"/>
              </a:rPr>
              <a:t>Width_1</a:t>
            </a:r>
            <a:r>
              <a:rPr lang="zh-CN" altLang="en-US" sz="1800" b="1" dirty="0" smtClean="0">
                <a:solidFill>
                  <a:srgbClr val="0000FF"/>
                </a:solidFill>
                <a:latin typeface="微软雅黑" panose="020B0503020204020204" pitchFamily="34" charset="-122"/>
                <a:ea typeface="微软雅黑" panose="020B0503020204020204" pitchFamily="34" charset="-122"/>
              </a:rPr>
              <a:t>线宽</a:t>
            </a:r>
            <a:r>
              <a:rPr lang="zh-CN" altLang="en-US" sz="1800" b="1" dirty="0">
                <a:solidFill>
                  <a:srgbClr val="0000FF"/>
                </a:solidFill>
                <a:latin typeface="微软雅黑" panose="020B0503020204020204" pitchFamily="34" charset="-122"/>
                <a:ea typeface="微软雅黑" panose="020B0503020204020204" pitchFamily="34" charset="-122"/>
              </a:rPr>
              <a:t>规则</a:t>
            </a:r>
          </a:p>
        </p:txBody>
      </p:sp>
    </p:spTree>
    <p:extLst>
      <p:ext uri="{BB962C8B-B14F-4D97-AF65-F5344CB8AC3E}">
        <p14:creationId xmlns:p14="http://schemas.microsoft.com/office/powerpoint/2010/main" val="16652492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0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562671" y="1053530"/>
            <a:ext cx="9577064" cy="1871662"/>
          </a:xfrm>
          <a:prstGeom prst="rect">
            <a:avLst/>
          </a:prstGeom>
        </p:spPr>
        <p:txBody>
          <a:bodyPr/>
          <a:lstStyle/>
          <a:p>
            <a:pPr algn="l" eaLnBrk="1" hangingPunct="1">
              <a:lnSpc>
                <a:spcPct val="150000"/>
              </a:lnSpc>
              <a:defRPr/>
            </a:pPr>
            <a:r>
              <a:rPr lang="zh-CN" altLang="en-US" sz="2400" b="1" dirty="0">
                <a:solidFill>
                  <a:srgbClr val="0000FF"/>
                </a:solidFill>
                <a:latin typeface="微软雅黑" panose="020B0503020204020204" pitchFamily="34" charset="-122"/>
                <a:ea typeface="微软雅黑" panose="020B0503020204020204" pitchFamily="34" charset="-122"/>
                <a:cs typeface="+mn-cs"/>
              </a:rPr>
              <a:t>（</a:t>
            </a:r>
            <a:r>
              <a:rPr lang="en-US" altLang="zh-CN" sz="2400" b="1" dirty="0">
                <a:solidFill>
                  <a:srgbClr val="0000FF"/>
                </a:solidFill>
                <a:latin typeface="微软雅黑" panose="020B0503020204020204" pitchFamily="34" charset="-122"/>
                <a:ea typeface="微软雅黑" panose="020B0503020204020204" pitchFamily="34" charset="-122"/>
                <a:cs typeface="+mn-cs"/>
              </a:rPr>
              <a:t>2</a:t>
            </a:r>
            <a:r>
              <a:rPr lang="zh-CN" altLang="en-US" sz="2400" b="1" dirty="0">
                <a:solidFill>
                  <a:srgbClr val="0000FF"/>
                </a:solidFill>
                <a:latin typeface="微软雅黑" panose="020B0503020204020204" pitchFamily="34" charset="-122"/>
                <a:ea typeface="微软雅黑" panose="020B0503020204020204" pitchFamily="34" charset="-122"/>
                <a:cs typeface="+mn-cs"/>
              </a:rPr>
              <a:t>）在</a:t>
            </a:r>
            <a:r>
              <a:rPr lang="en-US" altLang="zh-CN" sz="2400" b="1" dirty="0">
                <a:solidFill>
                  <a:srgbClr val="0000FF"/>
                </a:solidFill>
                <a:latin typeface="微软雅黑" panose="020B0503020204020204" pitchFamily="34" charset="-122"/>
                <a:ea typeface="微软雅黑" panose="020B0503020204020204" pitchFamily="34" charset="-122"/>
                <a:cs typeface="+mn-cs"/>
              </a:rPr>
              <a:t>Design Rules</a:t>
            </a:r>
            <a:r>
              <a:rPr lang="zh-CN" altLang="en-US" sz="2400" b="1" dirty="0">
                <a:solidFill>
                  <a:srgbClr val="0000FF"/>
                </a:solidFill>
                <a:latin typeface="微软雅黑" panose="020B0503020204020204" pitchFamily="34" charset="-122"/>
                <a:ea typeface="微软雅黑" panose="020B0503020204020204" pitchFamily="34" charset="-122"/>
                <a:cs typeface="+mn-cs"/>
              </a:rPr>
              <a:t>面板单击新的名为</a:t>
            </a:r>
            <a:r>
              <a:rPr lang="en-US" altLang="zh-CN" sz="2400" b="1" dirty="0">
                <a:solidFill>
                  <a:srgbClr val="0000FF"/>
                </a:solidFill>
                <a:latin typeface="微软雅黑" panose="020B0503020204020204" pitchFamily="34" charset="-122"/>
                <a:ea typeface="微软雅黑" panose="020B0503020204020204" pitchFamily="34" charset="-122"/>
                <a:cs typeface="+mn-cs"/>
              </a:rPr>
              <a:t>Width_1</a:t>
            </a:r>
            <a:r>
              <a:rPr lang="zh-CN" altLang="en-US" sz="2400" b="1" dirty="0">
                <a:solidFill>
                  <a:srgbClr val="0000FF"/>
                </a:solidFill>
                <a:latin typeface="微软雅黑" panose="020B0503020204020204" pitchFamily="34" charset="-122"/>
                <a:ea typeface="微软雅黑" panose="020B0503020204020204" pitchFamily="34" charset="-122"/>
                <a:cs typeface="+mn-cs"/>
              </a:rPr>
              <a:t>的规则以修改其范围和约束，如</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图</a:t>
            </a:r>
            <a:r>
              <a:rPr lang="en-US" altLang="zh-CN" sz="2400" b="1" dirty="0" smtClean="0">
                <a:solidFill>
                  <a:srgbClr val="0000FF"/>
                </a:solidFill>
                <a:latin typeface="微软雅黑" panose="020B0503020204020204" pitchFamily="34" charset="-122"/>
                <a:ea typeface="微软雅黑" panose="020B0503020204020204" pitchFamily="34" charset="-122"/>
                <a:cs typeface="+mn-cs"/>
              </a:rPr>
              <a:t>1-82</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所</a:t>
            </a:r>
            <a:r>
              <a:rPr lang="zh-CN" altLang="en-US" sz="2400" b="1" dirty="0">
                <a:solidFill>
                  <a:srgbClr val="0000FF"/>
                </a:solidFill>
                <a:latin typeface="微软雅黑" panose="020B0503020204020204" pitchFamily="34" charset="-122"/>
                <a:ea typeface="微软雅黑" panose="020B0503020204020204" pitchFamily="34" charset="-122"/>
                <a:cs typeface="+mn-cs"/>
              </a:rPr>
              <a:t>示。</a:t>
            </a:r>
            <a:br>
              <a:rPr lang="zh-CN" altLang="en-US" sz="2400" b="1" dirty="0">
                <a:solidFill>
                  <a:srgbClr val="0000FF"/>
                </a:solidFill>
                <a:latin typeface="微软雅黑" panose="020B0503020204020204" pitchFamily="34" charset="-122"/>
                <a:ea typeface="微软雅黑" panose="020B0503020204020204" pitchFamily="34" charset="-122"/>
                <a:cs typeface="+mn-cs"/>
              </a:rPr>
            </a:br>
            <a:r>
              <a:rPr lang="zh-CN" altLang="en-US" sz="2400" b="1" dirty="0">
                <a:solidFill>
                  <a:srgbClr val="0000FF"/>
                </a:solidFill>
                <a:latin typeface="微软雅黑" panose="020B0503020204020204" pitchFamily="34" charset="-122"/>
                <a:ea typeface="微软雅黑" panose="020B0503020204020204" pitchFamily="34" charset="-122"/>
                <a:cs typeface="+mn-cs"/>
              </a:rPr>
              <a:t>（</a:t>
            </a:r>
            <a:r>
              <a:rPr lang="en-US" altLang="zh-CN" sz="2400" b="1" dirty="0">
                <a:solidFill>
                  <a:srgbClr val="0000FF"/>
                </a:solidFill>
                <a:latin typeface="微软雅黑" panose="020B0503020204020204" pitchFamily="34" charset="-122"/>
                <a:ea typeface="微软雅黑" panose="020B0503020204020204" pitchFamily="34" charset="-122"/>
                <a:cs typeface="+mn-cs"/>
              </a:rPr>
              <a:t>3</a:t>
            </a:r>
            <a:r>
              <a:rPr lang="zh-CN" altLang="en-US" sz="2400" b="1" dirty="0">
                <a:solidFill>
                  <a:srgbClr val="0000FF"/>
                </a:solidFill>
                <a:latin typeface="微软雅黑" panose="020B0503020204020204" pitchFamily="34" charset="-122"/>
                <a:ea typeface="微软雅黑" panose="020B0503020204020204" pitchFamily="34" charset="-122"/>
                <a:cs typeface="+mn-cs"/>
              </a:rPr>
              <a:t>）在名称（</a:t>
            </a:r>
            <a:r>
              <a:rPr lang="en-US" altLang="zh-CN" sz="2400" b="1" dirty="0">
                <a:solidFill>
                  <a:srgbClr val="0000FF"/>
                </a:solidFill>
                <a:latin typeface="微软雅黑" panose="020B0503020204020204" pitchFamily="34" charset="-122"/>
                <a:ea typeface="微软雅黑" panose="020B0503020204020204" pitchFamily="34" charset="-122"/>
                <a:cs typeface="+mn-cs"/>
              </a:rPr>
              <a:t>Name</a:t>
            </a:r>
            <a:r>
              <a:rPr lang="zh-CN" altLang="en-US" sz="2400" b="1" dirty="0">
                <a:solidFill>
                  <a:srgbClr val="0000FF"/>
                </a:solidFill>
                <a:latin typeface="微软雅黑" panose="020B0503020204020204" pitchFamily="34" charset="-122"/>
                <a:ea typeface="微软雅黑" panose="020B0503020204020204" pitchFamily="34" charset="-122"/>
                <a:cs typeface="+mn-cs"/>
              </a:rPr>
              <a:t>）栏</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键入</a:t>
            </a:r>
            <a:r>
              <a:rPr lang="en-US" altLang="zh-CN" sz="2400" b="1" dirty="0" smtClean="0">
                <a:solidFill>
                  <a:srgbClr val="0000FF"/>
                </a:solidFill>
                <a:latin typeface="微软雅黑" panose="020B0503020204020204" pitchFamily="34" charset="-122"/>
                <a:ea typeface="微软雅黑" panose="020B0503020204020204" pitchFamily="34" charset="-122"/>
                <a:cs typeface="+mn-cs"/>
              </a:rPr>
              <a:t>GND</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a:t>
            </a:r>
            <a:r>
              <a:rPr lang="zh-CN" altLang="en-US" sz="2400" b="1" dirty="0">
                <a:solidFill>
                  <a:srgbClr val="0000FF"/>
                </a:solidFill>
                <a:latin typeface="微软雅黑" panose="020B0503020204020204" pitchFamily="34" charset="-122"/>
                <a:ea typeface="微软雅黑" panose="020B0503020204020204" pitchFamily="34" charset="-122"/>
                <a:cs typeface="+mn-cs"/>
              </a:rPr>
              <a:t>名称会在</a:t>
            </a:r>
            <a:r>
              <a:rPr lang="en-US" altLang="zh-CN" sz="2400" b="1" dirty="0">
                <a:solidFill>
                  <a:srgbClr val="0000FF"/>
                </a:solidFill>
                <a:latin typeface="微软雅黑" panose="020B0503020204020204" pitchFamily="34" charset="-122"/>
                <a:ea typeface="微软雅黑" panose="020B0503020204020204" pitchFamily="34" charset="-122"/>
                <a:cs typeface="+mn-cs"/>
              </a:rPr>
              <a:t>Design Rules</a:t>
            </a:r>
            <a:r>
              <a:rPr lang="zh-CN" altLang="en-US" sz="2400" b="1" dirty="0">
                <a:solidFill>
                  <a:srgbClr val="0000FF"/>
                </a:solidFill>
                <a:latin typeface="微软雅黑" panose="020B0503020204020204" pitchFamily="34" charset="-122"/>
                <a:ea typeface="微软雅黑" panose="020B0503020204020204" pitchFamily="34" charset="-122"/>
                <a:cs typeface="+mn-cs"/>
              </a:rPr>
              <a:t>栏里自动更新。</a:t>
            </a:r>
          </a:p>
        </p:txBody>
      </p:sp>
      <p:sp>
        <p:nvSpPr>
          <p:cNvPr id="44036" name="Text Box 5"/>
          <p:cNvSpPr txBox="1">
            <a:spLocks noChangeArrowheads="1"/>
          </p:cNvSpPr>
          <p:nvPr/>
        </p:nvSpPr>
        <p:spPr bwMode="auto">
          <a:xfrm>
            <a:off x="4514484" y="5951328"/>
            <a:ext cx="288039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1-82  </a:t>
            </a:r>
            <a:r>
              <a:rPr lang="zh-CN" altLang="en-US" sz="1800" b="1" dirty="0" smtClean="0">
                <a:solidFill>
                  <a:srgbClr val="0000FF"/>
                </a:solidFill>
              </a:rPr>
              <a:t>选择</a:t>
            </a:r>
            <a:r>
              <a:rPr lang="en-US" altLang="zh-CN" sz="1800" b="1" dirty="0" smtClean="0">
                <a:solidFill>
                  <a:srgbClr val="0000FF"/>
                </a:solidFill>
              </a:rPr>
              <a:t>GND</a:t>
            </a:r>
            <a:r>
              <a:rPr lang="zh-CN" altLang="en-US" sz="1800" b="1" dirty="0" smtClean="0">
                <a:solidFill>
                  <a:srgbClr val="0000FF"/>
                </a:solidFill>
              </a:rPr>
              <a:t>网络</a:t>
            </a:r>
            <a:endParaRPr lang="zh-CN" altLang="en-US" sz="1800" b="1" dirty="0">
              <a:solidFill>
                <a:srgbClr val="0000FF"/>
              </a:solidFill>
            </a:endParaRPr>
          </a:p>
        </p:txBody>
      </p:sp>
      <p:pic>
        <p:nvPicPr>
          <p:cNvPr id="6" name="图片 5"/>
          <p:cNvPicPr/>
          <p:nvPr/>
        </p:nvPicPr>
        <p:blipFill>
          <a:blip r:embed="rId2"/>
          <a:stretch>
            <a:fillRect/>
          </a:stretch>
        </p:blipFill>
        <p:spPr>
          <a:xfrm>
            <a:off x="3849370" y="2686333"/>
            <a:ext cx="4499610" cy="3354705"/>
          </a:xfrm>
          <a:prstGeom prst="rect">
            <a:avLst/>
          </a:prstGeom>
        </p:spPr>
      </p:pic>
    </p:spTree>
    <p:extLst>
      <p:ext uri="{BB962C8B-B14F-4D97-AF65-F5344CB8AC3E}">
        <p14:creationId xmlns:p14="http://schemas.microsoft.com/office/powerpoint/2010/main" val="22947539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4403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562671" y="984787"/>
            <a:ext cx="10081120" cy="2663825"/>
          </a:xfrm>
          <a:prstGeom prst="rect">
            <a:avLst/>
          </a:prstGeom>
        </p:spPr>
        <p:txBody>
          <a:bodyPr/>
          <a:lstStyle/>
          <a:p>
            <a:pPr algn="l" eaLnBrk="1" hangingPunct="1">
              <a:lnSpc>
                <a:spcPct val="150000"/>
              </a:lnSpc>
              <a:defRPr/>
            </a:pPr>
            <a:r>
              <a:rPr lang="zh-CN" altLang="en-US" sz="2400" b="1" dirty="0">
                <a:solidFill>
                  <a:srgbClr val="0000FF"/>
                </a:solidFill>
                <a:latin typeface="微软雅黑" panose="020B0503020204020204" pitchFamily="34" charset="-122"/>
                <a:ea typeface="微软雅黑" panose="020B0503020204020204" pitchFamily="34" charset="-122"/>
                <a:cs typeface="+mn-cs"/>
              </a:rPr>
              <a:t>（</a:t>
            </a:r>
            <a:r>
              <a:rPr lang="en-US" altLang="zh-CN" sz="2400" b="1" dirty="0">
                <a:solidFill>
                  <a:srgbClr val="0000FF"/>
                </a:solidFill>
                <a:latin typeface="微软雅黑" panose="020B0503020204020204" pitchFamily="34" charset="-122"/>
                <a:ea typeface="微软雅黑" panose="020B0503020204020204" pitchFamily="34" charset="-122"/>
                <a:cs typeface="+mn-cs"/>
              </a:rPr>
              <a:t>4</a:t>
            </a:r>
            <a:r>
              <a:rPr lang="zh-CN" altLang="en-US" sz="2400" b="1" dirty="0">
                <a:solidFill>
                  <a:srgbClr val="0000FF"/>
                </a:solidFill>
                <a:latin typeface="微软雅黑" panose="020B0503020204020204" pitchFamily="34" charset="-122"/>
                <a:ea typeface="微软雅黑" panose="020B0503020204020204" pitchFamily="34" charset="-122"/>
                <a:cs typeface="+mn-cs"/>
              </a:rPr>
              <a:t>）在</a:t>
            </a:r>
            <a:r>
              <a:rPr lang="en-US" altLang="zh-CN" sz="2400" b="1" dirty="0">
                <a:solidFill>
                  <a:srgbClr val="0000FF"/>
                </a:solidFill>
                <a:latin typeface="微软雅黑" panose="020B0503020204020204" pitchFamily="34" charset="-122"/>
                <a:ea typeface="微软雅黑" panose="020B0503020204020204" pitchFamily="34" charset="-122"/>
                <a:cs typeface="+mn-cs"/>
              </a:rPr>
              <a:t>Where The First Object Matches</a:t>
            </a:r>
            <a:r>
              <a:rPr lang="zh-CN" altLang="en-US" sz="2400" b="1" dirty="0">
                <a:solidFill>
                  <a:srgbClr val="0000FF"/>
                </a:solidFill>
                <a:latin typeface="微软雅黑" panose="020B0503020204020204" pitchFamily="34" charset="-122"/>
                <a:ea typeface="微软雅黑" panose="020B0503020204020204" pitchFamily="34" charset="-122"/>
                <a:cs typeface="+mn-cs"/>
              </a:rPr>
              <a:t>栏选择单选按钮</a:t>
            </a:r>
            <a:r>
              <a:rPr lang="en-US" altLang="zh-CN" sz="2400" b="1" dirty="0">
                <a:solidFill>
                  <a:srgbClr val="0000FF"/>
                </a:solidFill>
                <a:latin typeface="微软雅黑" panose="020B0503020204020204" pitchFamily="34" charset="-122"/>
                <a:ea typeface="微软雅黑" panose="020B0503020204020204" pitchFamily="34" charset="-122"/>
                <a:cs typeface="+mn-cs"/>
              </a:rPr>
              <a:t>Net</a:t>
            </a:r>
            <a:r>
              <a:rPr lang="zh-CN" altLang="en-US" sz="2400" b="1" dirty="0">
                <a:solidFill>
                  <a:srgbClr val="0000FF"/>
                </a:solidFill>
                <a:latin typeface="微软雅黑" panose="020B0503020204020204" pitchFamily="34" charset="-122"/>
                <a:ea typeface="微软雅黑" panose="020B0503020204020204" pitchFamily="34" charset="-122"/>
                <a:cs typeface="+mn-cs"/>
              </a:rPr>
              <a:t>，在选择框内单击向下的箭头，</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选择</a:t>
            </a:r>
            <a:r>
              <a:rPr lang="en-US" altLang="zh-CN" sz="2400" b="1" dirty="0" smtClean="0">
                <a:solidFill>
                  <a:srgbClr val="0000FF"/>
                </a:solidFill>
                <a:latin typeface="微软雅黑" panose="020B0503020204020204" pitchFamily="34" charset="-122"/>
                <a:ea typeface="微软雅黑" panose="020B0503020204020204" pitchFamily="34" charset="-122"/>
                <a:cs typeface="+mn-cs"/>
              </a:rPr>
              <a:t>GND</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a:t>
            </a:r>
            <a:r>
              <a:rPr lang="zh-CN" altLang="en-US" sz="2400" b="1" dirty="0">
                <a:solidFill>
                  <a:srgbClr val="0000FF"/>
                </a:solidFill>
                <a:latin typeface="微软雅黑" panose="020B0503020204020204" pitchFamily="34" charset="-122"/>
                <a:ea typeface="微软雅黑" panose="020B0503020204020204" pitchFamily="34" charset="-122"/>
                <a:cs typeface="+mn-cs"/>
              </a:rPr>
              <a:t>如</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图</a:t>
            </a:r>
            <a:r>
              <a:rPr lang="en-US" altLang="zh-CN" sz="2400" b="1" dirty="0" smtClean="0">
                <a:solidFill>
                  <a:srgbClr val="0000FF"/>
                </a:solidFill>
                <a:latin typeface="微软雅黑" panose="020B0503020204020204" pitchFamily="34" charset="-122"/>
                <a:ea typeface="微软雅黑" panose="020B0503020204020204" pitchFamily="34" charset="-122"/>
                <a:cs typeface="+mn-cs"/>
              </a:rPr>
              <a:t>1-83</a:t>
            </a:r>
            <a:r>
              <a:rPr lang="zh-CN" altLang="en-US" sz="2400" b="1" dirty="0" smtClean="0">
                <a:solidFill>
                  <a:srgbClr val="0000FF"/>
                </a:solidFill>
                <a:latin typeface="微软雅黑" panose="020B0503020204020204" pitchFamily="34" charset="-122"/>
                <a:ea typeface="微软雅黑" panose="020B0503020204020204" pitchFamily="34" charset="-122"/>
                <a:cs typeface="+mn-cs"/>
              </a:rPr>
              <a:t>所</a:t>
            </a:r>
            <a:r>
              <a:rPr lang="zh-CN" altLang="en-US" sz="2400" b="1" dirty="0">
                <a:solidFill>
                  <a:srgbClr val="0000FF"/>
                </a:solidFill>
                <a:latin typeface="微软雅黑" panose="020B0503020204020204" pitchFamily="34" charset="-122"/>
                <a:ea typeface="微软雅黑" panose="020B0503020204020204" pitchFamily="34" charset="-122"/>
                <a:cs typeface="+mn-cs"/>
              </a:rPr>
              <a:t>示。</a:t>
            </a:r>
          </a:p>
        </p:txBody>
      </p:sp>
      <p:sp>
        <p:nvSpPr>
          <p:cNvPr id="45060" name="Text Box 5"/>
          <p:cNvSpPr txBox="1">
            <a:spLocks noChangeArrowheads="1"/>
          </p:cNvSpPr>
          <p:nvPr/>
        </p:nvSpPr>
        <p:spPr bwMode="auto">
          <a:xfrm>
            <a:off x="5019055" y="5806058"/>
            <a:ext cx="288039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1-83 </a:t>
            </a:r>
            <a:r>
              <a:rPr lang="zh-CN" altLang="en-US" sz="1800" b="1" dirty="0" smtClean="0">
                <a:solidFill>
                  <a:srgbClr val="0000FF"/>
                </a:solidFill>
              </a:rPr>
              <a:t>选择</a:t>
            </a:r>
            <a:r>
              <a:rPr lang="en-US" altLang="zh-CN" sz="1800" b="1" dirty="0" smtClean="0">
                <a:solidFill>
                  <a:srgbClr val="0000FF"/>
                </a:solidFill>
              </a:rPr>
              <a:t>GND</a:t>
            </a:r>
            <a:r>
              <a:rPr lang="zh-CN" altLang="en-US" sz="1800" b="1" dirty="0" smtClean="0">
                <a:solidFill>
                  <a:srgbClr val="0000FF"/>
                </a:solidFill>
              </a:rPr>
              <a:t>网络</a:t>
            </a:r>
            <a:endParaRPr lang="zh-CN" altLang="en-US" sz="1800" b="1" dirty="0">
              <a:solidFill>
                <a:srgbClr val="0000FF"/>
              </a:solidFill>
            </a:endParaRPr>
          </a:p>
        </p:txBody>
      </p:sp>
      <p:pic>
        <p:nvPicPr>
          <p:cNvPr id="2" name="图片 1"/>
          <p:cNvPicPr>
            <a:picLocks noChangeAspect="1"/>
          </p:cNvPicPr>
          <p:nvPr/>
        </p:nvPicPr>
        <p:blipFill rotWithShape="1">
          <a:blip r:embed="rId2"/>
          <a:srcRect l="37271" t="10625" r="41145" b="55907"/>
          <a:stretch/>
        </p:blipFill>
        <p:spPr>
          <a:xfrm>
            <a:off x="4442991" y="2317054"/>
            <a:ext cx="3589106" cy="3128963"/>
          </a:xfrm>
          <a:prstGeom prst="rect">
            <a:avLst/>
          </a:prstGeom>
        </p:spPr>
      </p:pic>
    </p:spTree>
    <p:extLst>
      <p:ext uri="{BB962C8B-B14F-4D97-AF65-F5344CB8AC3E}">
        <p14:creationId xmlns:p14="http://schemas.microsoft.com/office/powerpoint/2010/main" val="216422450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0923" y="2716608"/>
            <a:ext cx="4536504" cy="2900122"/>
          </a:xfrm>
          <a:prstGeom prst="rect">
            <a:avLst/>
          </a:prstGeom>
        </p:spPr>
      </p:pic>
      <p:sp>
        <p:nvSpPr>
          <p:cNvPr id="46082" name="Rectangle 3"/>
          <p:cNvSpPr>
            <a:spLocks noGrp="1" noChangeArrowheads="1"/>
          </p:cNvSpPr>
          <p:nvPr>
            <p:ph type="body" idx="4294967295"/>
          </p:nvPr>
        </p:nvSpPr>
        <p:spPr>
          <a:xfrm>
            <a:off x="1562671" y="1053530"/>
            <a:ext cx="10009112" cy="2189163"/>
          </a:xfrm>
          <a:prstGeom prst="rect">
            <a:avLst/>
          </a:prstGeom>
        </p:spPr>
        <p:txBody>
          <a:bodyPr/>
          <a:lstStyle/>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5</a:t>
            </a:r>
            <a:r>
              <a:rPr lang="zh-CN" altLang="en-US" sz="2400" b="1" dirty="0">
                <a:solidFill>
                  <a:srgbClr val="0000FF"/>
                </a:solidFill>
                <a:latin typeface="微软雅黑" panose="020B0503020204020204" pitchFamily="34" charset="-122"/>
                <a:ea typeface="微软雅黑" panose="020B0503020204020204" pitchFamily="34" charset="-122"/>
              </a:rPr>
              <a:t>）在</a:t>
            </a:r>
            <a:r>
              <a:rPr lang="en-US" altLang="zh-CN" sz="2400" b="1" dirty="0">
                <a:solidFill>
                  <a:srgbClr val="0000FF"/>
                </a:solidFill>
                <a:latin typeface="微软雅黑" panose="020B0503020204020204" pitchFamily="34" charset="-122"/>
                <a:ea typeface="微软雅黑" panose="020B0503020204020204" pitchFamily="34" charset="-122"/>
              </a:rPr>
              <a:t>Constraints</a:t>
            </a:r>
            <a:r>
              <a:rPr lang="zh-CN" altLang="en-US" sz="2400" b="1" dirty="0">
                <a:solidFill>
                  <a:srgbClr val="0000FF"/>
                </a:solidFill>
                <a:latin typeface="微软雅黑" panose="020B0503020204020204" pitchFamily="34" charset="-122"/>
                <a:ea typeface="微软雅黑" panose="020B0503020204020204" pitchFamily="34" charset="-122"/>
              </a:rPr>
              <a:t>栏，单击旧约束文本（</a:t>
            </a:r>
            <a:r>
              <a:rPr lang="en-US" altLang="zh-CN" sz="2400" b="1" dirty="0">
                <a:solidFill>
                  <a:srgbClr val="0000FF"/>
                </a:solidFill>
                <a:latin typeface="微软雅黑" panose="020B0503020204020204" pitchFamily="34" charset="-122"/>
                <a:ea typeface="微软雅黑" panose="020B0503020204020204" pitchFamily="34" charset="-122"/>
              </a:rPr>
              <a:t>10mil</a:t>
            </a:r>
            <a:r>
              <a:rPr lang="zh-CN" altLang="en-US" sz="2400" b="1" dirty="0">
                <a:solidFill>
                  <a:srgbClr val="0000FF"/>
                </a:solidFill>
                <a:latin typeface="微软雅黑" panose="020B0503020204020204" pitchFamily="34" charset="-122"/>
                <a:ea typeface="微软雅黑" panose="020B0503020204020204" pitchFamily="34" charset="-122"/>
              </a:rPr>
              <a:t>）并键入新值，将最小线宽（</a:t>
            </a:r>
            <a:r>
              <a:rPr lang="en-US" altLang="zh-CN" sz="2400" b="1" dirty="0">
                <a:solidFill>
                  <a:srgbClr val="0000FF"/>
                </a:solidFill>
                <a:latin typeface="微软雅黑" panose="020B0503020204020204" pitchFamily="34" charset="-122"/>
                <a:ea typeface="微软雅黑" panose="020B0503020204020204" pitchFamily="34" charset="-122"/>
              </a:rPr>
              <a:t>Min Width</a:t>
            </a:r>
            <a:r>
              <a:rPr lang="zh-CN" altLang="en-US" sz="2400" b="1" dirty="0">
                <a:solidFill>
                  <a:srgbClr val="0000FF"/>
                </a:solidFill>
                <a:latin typeface="微软雅黑" panose="020B0503020204020204" pitchFamily="34" charset="-122"/>
                <a:ea typeface="微软雅黑" panose="020B0503020204020204" pitchFamily="34" charset="-122"/>
              </a:rPr>
              <a:t>）、首选线宽（</a:t>
            </a:r>
            <a:r>
              <a:rPr lang="en-US" altLang="zh-CN" sz="2400" b="1" dirty="0">
                <a:solidFill>
                  <a:srgbClr val="0000FF"/>
                </a:solidFill>
                <a:latin typeface="微软雅黑" panose="020B0503020204020204" pitchFamily="34" charset="-122"/>
                <a:ea typeface="微软雅黑" panose="020B0503020204020204" pitchFamily="34" charset="-122"/>
              </a:rPr>
              <a:t>Preferred Width</a:t>
            </a:r>
            <a:r>
              <a:rPr lang="zh-CN" altLang="en-US" sz="2400" b="1" dirty="0">
                <a:solidFill>
                  <a:srgbClr val="0000FF"/>
                </a:solidFill>
                <a:latin typeface="微软雅黑" panose="020B0503020204020204" pitchFamily="34" charset="-122"/>
                <a:ea typeface="微软雅黑" panose="020B0503020204020204" pitchFamily="34" charset="-122"/>
              </a:rPr>
              <a:t>）和最大线宽</a:t>
            </a:r>
            <a:r>
              <a:rPr lang="en-US" altLang="zh-CN" sz="2400" b="1" dirty="0">
                <a:solidFill>
                  <a:srgbClr val="0000FF"/>
                </a:solidFill>
                <a:latin typeface="微软雅黑" panose="020B0503020204020204" pitchFamily="34" charset="-122"/>
                <a:ea typeface="微软雅黑" panose="020B0503020204020204" pitchFamily="34" charset="-122"/>
              </a:rPr>
              <a:t>(Max Width)</a:t>
            </a:r>
            <a:r>
              <a:rPr lang="zh-CN" altLang="en-US" sz="2400" b="1" dirty="0">
                <a:solidFill>
                  <a:srgbClr val="0000FF"/>
                </a:solidFill>
                <a:latin typeface="微软雅黑" panose="020B0503020204020204" pitchFamily="34" charset="-122"/>
                <a:ea typeface="微软雅黑" panose="020B0503020204020204" pitchFamily="34" charset="-122"/>
              </a:rPr>
              <a:t>均</a:t>
            </a:r>
            <a:r>
              <a:rPr lang="zh-CN" altLang="en-US" sz="2400" b="1" dirty="0" smtClean="0">
                <a:solidFill>
                  <a:srgbClr val="0000FF"/>
                </a:solidFill>
                <a:latin typeface="微软雅黑" panose="020B0503020204020204" pitchFamily="34" charset="-122"/>
                <a:ea typeface="微软雅黑" panose="020B0503020204020204" pitchFamily="34" charset="-122"/>
              </a:rPr>
              <a:t>改为</a:t>
            </a:r>
            <a:r>
              <a:rPr lang="en-US" altLang="zh-CN" sz="2400" b="1" dirty="0" smtClean="0">
                <a:solidFill>
                  <a:srgbClr val="0000FF"/>
                </a:solidFill>
                <a:latin typeface="微软雅黑" panose="020B0503020204020204" pitchFamily="34" charset="-122"/>
                <a:ea typeface="微软雅黑" panose="020B0503020204020204" pitchFamily="34" charset="-122"/>
              </a:rPr>
              <a:t>25mil</a:t>
            </a:r>
            <a:r>
              <a:rPr lang="zh-CN" altLang="en-US" sz="2400" b="1" dirty="0">
                <a:solidFill>
                  <a:srgbClr val="0000FF"/>
                </a:solidFill>
                <a:latin typeface="微软雅黑" panose="020B0503020204020204" pitchFamily="34" charset="-122"/>
                <a:ea typeface="微软雅黑" panose="020B0503020204020204" pitchFamily="34" charset="-122"/>
              </a:rPr>
              <a:t>。注意必须在修改</a:t>
            </a:r>
            <a:r>
              <a:rPr lang="en-US" altLang="zh-CN" sz="2400" b="1" dirty="0">
                <a:solidFill>
                  <a:srgbClr val="0000FF"/>
                </a:solidFill>
                <a:latin typeface="微软雅黑" panose="020B0503020204020204" pitchFamily="34" charset="-122"/>
                <a:ea typeface="微软雅黑" panose="020B0503020204020204" pitchFamily="34" charset="-122"/>
              </a:rPr>
              <a:t>Min Width </a:t>
            </a:r>
            <a:r>
              <a:rPr lang="zh-CN" altLang="en-US" sz="2400" b="1" dirty="0">
                <a:solidFill>
                  <a:srgbClr val="0000FF"/>
                </a:solidFill>
                <a:latin typeface="微软雅黑" panose="020B0503020204020204" pitchFamily="34" charset="-122"/>
                <a:ea typeface="微软雅黑" panose="020B0503020204020204" pitchFamily="34" charset="-122"/>
              </a:rPr>
              <a:t>值之前先设置</a:t>
            </a:r>
            <a:r>
              <a:rPr lang="en-US" altLang="zh-CN" sz="2400" b="1" dirty="0">
                <a:solidFill>
                  <a:srgbClr val="0000FF"/>
                </a:solidFill>
                <a:latin typeface="微软雅黑" panose="020B0503020204020204" pitchFamily="34" charset="-122"/>
                <a:ea typeface="微软雅黑" panose="020B0503020204020204" pitchFamily="34" charset="-122"/>
              </a:rPr>
              <a:t>Max Width</a:t>
            </a:r>
            <a:r>
              <a:rPr lang="zh-CN" altLang="en-US" sz="2400" b="1" dirty="0">
                <a:solidFill>
                  <a:srgbClr val="0000FF"/>
                </a:solidFill>
                <a:latin typeface="微软雅黑" panose="020B0503020204020204" pitchFamily="34" charset="-122"/>
                <a:ea typeface="微软雅黑" panose="020B0503020204020204" pitchFamily="34" charset="-122"/>
              </a:rPr>
              <a:t>宽度栏，如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1-84</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a:t>
            </a:r>
          </a:p>
        </p:txBody>
      </p:sp>
      <p:sp>
        <p:nvSpPr>
          <p:cNvPr id="46084" name="Text Box 5"/>
          <p:cNvSpPr txBox="1">
            <a:spLocks noChangeArrowheads="1"/>
          </p:cNvSpPr>
          <p:nvPr/>
        </p:nvSpPr>
        <p:spPr bwMode="auto">
          <a:xfrm>
            <a:off x="4874929" y="5280135"/>
            <a:ext cx="244849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1-84</a:t>
            </a:r>
            <a:r>
              <a:rPr lang="zh-CN" altLang="en-US" sz="1800" b="1" dirty="0" smtClean="0">
                <a:solidFill>
                  <a:srgbClr val="0000FF"/>
                </a:solidFill>
              </a:rPr>
              <a:t>修改</a:t>
            </a:r>
            <a:r>
              <a:rPr lang="zh-CN" altLang="en-US" sz="1800" b="1" dirty="0">
                <a:solidFill>
                  <a:srgbClr val="0000FF"/>
                </a:solidFill>
              </a:rPr>
              <a:t>线的宽度</a:t>
            </a:r>
          </a:p>
        </p:txBody>
      </p:sp>
      <p:sp>
        <p:nvSpPr>
          <p:cNvPr id="3" name="矩形 2"/>
          <p:cNvSpPr/>
          <p:nvPr/>
        </p:nvSpPr>
        <p:spPr>
          <a:xfrm>
            <a:off x="1562671" y="5878066"/>
            <a:ext cx="9649072" cy="830997"/>
          </a:xfrm>
          <a:prstGeom prst="rect">
            <a:avLst/>
          </a:prstGeom>
        </p:spPr>
        <p:txBody>
          <a:bodyPr wrap="square">
            <a:spAutoFit/>
          </a:bodyPr>
          <a:lstStyle/>
          <a:p>
            <a:pPr>
              <a:defRPr/>
            </a:pPr>
            <a:r>
              <a:rPr lang="zh-CN" altLang="en-US" b="1" dirty="0">
                <a:solidFill>
                  <a:srgbClr val="0000FF"/>
                </a:solidFill>
                <a:latin typeface="微软雅黑" panose="020B0503020204020204" pitchFamily="34" charset="-122"/>
                <a:ea typeface="微软雅黑" panose="020B0503020204020204" pitchFamily="34" charset="-122"/>
              </a:rPr>
              <a:t>注意导线的宽带由设计者自己决定，主要取决于设计者</a:t>
            </a:r>
            <a:r>
              <a:rPr lang="en-US" altLang="zh-CN" b="1" dirty="0">
                <a:solidFill>
                  <a:srgbClr val="0000FF"/>
                </a:solidFill>
                <a:latin typeface="微软雅黑" panose="020B0503020204020204" pitchFamily="34" charset="-122"/>
                <a:ea typeface="微软雅黑" panose="020B0503020204020204" pitchFamily="34" charset="-122"/>
              </a:rPr>
              <a:t>PCB</a:t>
            </a:r>
            <a:r>
              <a:rPr lang="zh-CN" altLang="en-US" b="1" dirty="0">
                <a:solidFill>
                  <a:srgbClr val="0000FF"/>
                </a:solidFill>
                <a:latin typeface="微软雅黑" panose="020B0503020204020204" pitchFamily="34" charset="-122"/>
                <a:ea typeface="微软雅黑" panose="020B0503020204020204" pitchFamily="34" charset="-122"/>
              </a:rPr>
              <a:t>板的大小与元器件的疏密。</a:t>
            </a:r>
          </a:p>
        </p:txBody>
      </p:sp>
    </p:spTree>
    <p:extLst>
      <p:ext uri="{BB962C8B-B14F-4D97-AF65-F5344CB8AC3E}">
        <p14:creationId xmlns:p14="http://schemas.microsoft.com/office/powerpoint/2010/main" val="381342260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8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1562671" y="1125538"/>
            <a:ext cx="9649072" cy="3673475"/>
          </a:xfrm>
          <a:prstGeom prst="rect">
            <a:avLst/>
          </a:prstGeom>
        </p:spPr>
        <p:txBody>
          <a:bodyPr/>
          <a:lstStyle/>
          <a:p>
            <a:pPr marL="0" indent="0" eaLnBrk="1" hangingPunct="1">
              <a:buNone/>
              <a:defRPr/>
            </a:pP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smtClean="0">
                <a:solidFill>
                  <a:srgbClr val="0000FF"/>
                </a:solidFill>
                <a:latin typeface="微软雅黑" panose="020B0503020204020204" pitchFamily="34" charset="-122"/>
                <a:ea typeface="微软雅黑" panose="020B0503020204020204" pitchFamily="34" charset="-122"/>
              </a:rPr>
              <a:t>6</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最后，单击最初的板子范围宽度规则名</a:t>
            </a:r>
            <a:r>
              <a:rPr lang="en-US" altLang="zh-CN" sz="2400" b="1" dirty="0">
                <a:solidFill>
                  <a:srgbClr val="0000FF"/>
                </a:solidFill>
                <a:latin typeface="微软雅黑" panose="020B0503020204020204" pitchFamily="34" charset="-122"/>
                <a:ea typeface="微软雅黑" panose="020B0503020204020204" pitchFamily="34" charset="-122"/>
              </a:rPr>
              <a:t>Width</a:t>
            </a:r>
            <a:r>
              <a:rPr lang="zh-CN" altLang="en-US" sz="2400" b="1" dirty="0">
                <a:solidFill>
                  <a:srgbClr val="0000FF"/>
                </a:solidFill>
                <a:latin typeface="微软雅黑" panose="020B0503020204020204" pitchFamily="34" charset="-122"/>
                <a:ea typeface="微软雅黑" panose="020B0503020204020204" pitchFamily="34" charset="-122"/>
              </a:rPr>
              <a:t>，将</a:t>
            </a:r>
            <a:r>
              <a:rPr lang="en-US" altLang="zh-CN" sz="2400" b="1" dirty="0">
                <a:solidFill>
                  <a:srgbClr val="0000FF"/>
                </a:solidFill>
                <a:latin typeface="微软雅黑" panose="020B0503020204020204" pitchFamily="34" charset="-122"/>
                <a:ea typeface="微软雅黑" panose="020B0503020204020204" pitchFamily="34" charset="-122"/>
              </a:rPr>
              <a:t>Min Width</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Preferred Width</a:t>
            </a:r>
            <a:r>
              <a:rPr lang="zh-CN" altLang="en-US" sz="2400" b="1" dirty="0">
                <a:solidFill>
                  <a:srgbClr val="0000FF"/>
                </a:solidFill>
                <a:latin typeface="微软雅黑" panose="020B0503020204020204" pitchFamily="34" charset="-122"/>
                <a:ea typeface="微软雅黑" panose="020B0503020204020204" pitchFamily="34" charset="-122"/>
              </a:rPr>
              <a:t>和 </a:t>
            </a:r>
            <a:r>
              <a:rPr lang="en-US" altLang="zh-CN" sz="2400" b="1" dirty="0">
                <a:solidFill>
                  <a:srgbClr val="0000FF"/>
                </a:solidFill>
                <a:latin typeface="微软雅黑" panose="020B0503020204020204" pitchFamily="34" charset="-122"/>
                <a:ea typeface="微软雅黑" panose="020B0503020204020204" pitchFamily="34" charset="-122"/>
              </a:rPr>
              <a:t>Max Width</a:t>
            </a:r>
            <a:r>
              <a:rPr lang="zh-CN" altLang="en-US" sz="2400" b="1" dirty="0">
                <a:solidFill>
                  <a:srgbClr val="0000FF"/>
                </a:solidFill>
                <a:latin typeface="微软雅黑" panose="020B0503020204020204" pitchFamily="34" charset="-122"/>
                <a:ea typeface="微软雅黑" panose="020B0503020204020204" pitchFamily="34" charset="-122"/>
              </a:rPr>
              <a:t>宽度栏均设为</a:t>
            </a:r>
            <a:r>
              <a:rPr lang="en-US" altLang="zh-CN" sz="2400" b="1" dirty="0">
                <a:solidFill>
                  <a:srgbClr val="0000FF"/>
                </a:solidFill>
                <a:latin typeface="微软雅黑" panose="020B0503020204020204" pitchFamily="34" charset="-122"/>
                <a:ea typeface="微软雅黑" panose="020B0503020204020204" pitchFamily="34" charset="-122"/>
              </a:rPr>
              <a:t>12mil</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buNone/>
              <a:defRPr/>
            </a:pPr>
            <a:r>
              <a:rPr lang="zh-CN" altLang="en-US" sz="2400" b="1" dirty="0">
                <a:solidFill>
                  <a:srgbClr val="0000FF"/>
                </a:solidFill>
                <a:latin typeface="微软雅黑" panose="020B0503020204020204" pitchFamily="34" charset="-122"/>
                <a:ea typeface="微软雅黑" panose="020B0503020204020204" pitchFamily="34" charset="-122"/>
              </a:rPr>
              <a:t>（ </a:t>
            </a:r>
            <a:r>
              <a:rPr lang="en-US" altLang="zh-CN" sz="2400" b="1" dirty="0">
                <a:solidFill>
                  <a:srgbClr val="0000FF"/>
                </a:solidFill>
                <a:latin typeface="微软雅黑" panose="020B0503020204020204" pitchFamily="34" charset="-122"/>
                <a:ea typeface="微软雅黑" panose="020B0503020204020204" pitchFamily="34" charset="-122"/>
              </a:rPr>
              <a:t>7</a:t>
            </a:r>
            <a:r>
              <a:rPr lang="zh-CN" altLang="en-US" sz="2400" b="1" dirty="0">
                <a:solidFill>
                  <a:srgbClr val="0000FF"/>
                </a:solidFill>
                <a:latin typeface="微软雅黑" panose="020B0503020204020204" pitchFamily="34" charset="-122"/>
                <a:ea typeface="微软雅黑" panose="020B0503020204020204" pitchFamily="34" charset="-122"/>
              </a:rPr>
              <a:t>）单击左下角的</a:t>
            </a:r>
            <a:r>
              <a:rPr lang="en-US" altLang="zh-CN" sz="2400" b="1" dirty="0">
                <a:solidFill>
                  <a:srgbClr val="0000FF"/>
                </a:solidFill>
                <a:latin typeface="微软雅黑" panose="020B0503020204020204" pitchFamily="34" charset="-122"/>
                <a:ea typeface="微软雅黑" panose="020B0503020204020204" pitchFamily="34" charset="-122"/>
              </a:rPr>
              <a:t>Priorities...</a:t>
            </a:r>
            <a:r>
              <a:rPr lang="zh-CN" altLang="en-US" sz="2400" b="1" dirty="0">
                <a:solidFill>
                  <a:srgbClr val="0000FF"/>
                </a:solidFill>
                <a:latin typeface="微软雅黑" panose="020B0503020204020204" pitchFamily="34" charset="-122"/>
                <a:ea typeface="微软雅黑" panose="020B0503020204020204" pitchFamily="34" charset="-122"/>
              </a:rPr>
              <a:t>按钮</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弹出图</a:t>
            </a:r>
            <a:r>
              <a:rPr lang="en-US" altLang="zh-CN" sz="2400" b="1" dirty="0">
                <a:solidFill>
                  <a:srgbClr val="0000FF"/>
                </a:solidFill>
                <a:latin typeface="微软雅黑" panose="020B0503020204020204" pitchFamily="34" charset="-122"/>
                <a:ea typeface="微软雅黑" panose="020B0503020204020204" pitchFamily="34" charset="-122"/>
              </a:rPr>
              <a:t>1-85</a:t>
            </a:r>
            <a:r>
              <a:rPr lang="zh-CN" altLang="en-US" sz="2400" b="1" dirty="0">
                <a:solidFill>
                  <a:srgbClr val="0000FF"/>
                </a:solidFill>
                <a:latin typeface="微软雅黑" panose="020B0503020204020204" pitchFamily="34" charset="-122"/>
                <a:ea typeface="微软雅黑" panose="020B0503020204020204" pitchFamily="34" charset="-122"/>
              </a:rPr>
              <a:t>所示的优先级对话框，优先级</a:t>
            </a:r>
            <a:r>
              <a:rPr lang="en-US" altLang="zh-CN" sz="2400" b="1" dirty="0">
                <a:solidFill>
                  <a:srgbClr val="0000FF"/>
                </a:solidFill>
                <a:latin typeface="微软雅黑" panose="020B0503020204020204" pitchFamily="34" charset="-122"/>
                <a:ea typeface="微软雅黑" panose="020B0503020204020204" pitchFamily="34" charset="-122"/>
              </a:rPr>
              <a:t>(Priority)</a:t>
            </a:r>
            <a:r>
              <a:rPr lang="zh-CN" altLang="en-US" sz="2400" b="1" dirty="0">
                <a:solidFill>
                  <a:srgbClr val="0000FF"/>
                </a:solidFill>
                <a:latin typeface="微软雅黑" panose="020B0503020204020204" pitchFamily="34" charset="-122"/>
                <a:ea typeface="微软雅黑" panose="020B0503020204020204" pitchFamily="34" charset="-122"/>
              </a:rPr>
              <a:t>列的数字越小，优先级越高。可以按“</a:t>
            </a:r>
            <a:r>
              <a:rPr lang="en-US" altLang="zh-CN" sz="2400" b="1" dirty="0">
                <a:solidFill>
                  <a:srgbClr val="0000FF"/>
                </a:solidFill>
                <a:latin typeface="微软雅黑" panose="020B0503020204020204" pitchFamily="34" charset="-122"/>
                <a:ea typeface="微软雅黑" panose="020B0503020204020204" pitchFamily="34" charset="-122"/>
              </a:rPr>
              <a:t>Decrease Priority”</a:t>
            </a:r>
            <a:r>
              <a:rPr lang="zh-CN" altLang="en-US" sz="2400" b="1" dirty="0">
                <a:solidFill>
                  <a:srgbClr val="0000FF"/>
                </a:solidFill>
                <a:latin typeface="微软雅黑" panose="020B0503020204020204" pitchFamily="34" charset="-122"/>
                <a:ea typeface="微软雅黑" panose="020B0503020204020204" pitchFamily="34" charset="-122"/>
              </a:rPr>
              <a:t>按钮减少选中对象的优先级，按“</a:t>
            </a:r>
            <a:r>
              <a:rPr lang="en-US" altLang="zh-CN" sz="2400" b="1" dirty="0">
                <a:solidFill>
                  <a:srgbClr val="0000FF"/>
                </a:solidFill>
                <a:latin typeface="微软雅黑" panose="020B0503020204020204" pitchFamily="34" charset="-122"/>
                <a:ea typeface="微软雅黑" panose="020B0503020204020204" pitchFamily="34" charset="-122"/>
              </a:rPr>
              <a:t>Increase Priority”</a:t>
            </a:r>
            <a:r>
              <a:rPr lang="zh-CN" altLang="en-US" sz="2400" b="1" dirty="0">
                <a:solidFill>
                  <a:srgbClr val="0000FF"/>
                </a:solidFill>
                <a:latin typeface="微软雅黑" panose="020B0503020204020204" pitchFamily="34" charset="-122"/>
                <a:ea typeface="微软雅黑" panose="020B0503020204020204" pitchFamily="34" charset="-122"/>
              </a:rPr>
              <a:t>按钮增加选中对象的优先级，图</a:t>
            </a:r>
            <a:r>
              <a:rPr lang="en-US" altLang="zh-CN" sz="2400" b="1" dirty="0">
                <a:solidFill>
                  <a:srgbClr val="0000FF"/>
                </a:solidFill>
                <a:latin typeface="微软雅黑" panose="020B0503020204020204" pitchFamily="34" charset="-122"/>
                <a:ea typeface="微软雅黑" panose="020B0503020204020204" pitchFamily="34" charset="-122"/>
              </a:rPr>
              <a:t>1-85</a:t>
            </a:r>
            <a:r>
              <a:rPr lang="zh-CN" altLang="en-US" sz="2400" b="1" dirty="0">
                <a:solidFill>
                  <a:srgbClr val="0000FF"/>
                </a:solidFill>
                <a:latin typeface="微软雅黑" panose="020B0503020204020204" pitchFamily="34" charset="-122"/>
                <a:ea typeface="微软雅黑" panose="020B0503020204020204" pitchFamily="34" charset="-122"/>
              </a:rPr>
              <a:t>所示的</a:t>
            </a:r>
            <a:r>
              <a:rPr lang="en-US" altLang="zh-CN" sz="2400" b="1" dirty="0">
                <a:solidFill>
                  <a:srgbClr val="0000FF"/>
                </a:solidFill>
                <a:latin typeface="微软雅黑" panose="020B0503020204020204" pitchFamily="34" charset="-122"/>
                <a:ea typeface="微软雅黑" panose="020B0503020204020204" pitchFamily="34" charset="-122"/>
              </a:rPr>
              <a:t>GND</a:t>
            </a:r>
            <a:r>
              <a:rPr lang="zh-CN" altLang="en-US" sz="2400" b="1" dirty="0">
                <a:solidFill>
                  <a:srgbClr val="0000FF"/>
                </a:solidFill>
                <a:latin typeface="微软雅黑" panose="020B0503020204020204" pitchFamily="34" charset="-122"/>
                <a:ea typeface="微软雅黑" panose="020B0503020204020204" pitchFamily="34" charset="-122"/>
              </a:rPr>
              <a:t>的优先级最高，</a:t>
            </a:r>
            <a:r>
              <a:rPr lang="en-US" altLang="zh-CN" sz="2400" b="1" dirty="0">
                <a:solidFill>
                  <a:srgbClr val="0000FF"/>
                </a:solidFill>
                <a:latin typeface="微软雅黑" panose="020B0503020204020204" pitchFamily="34" charset="-122"/>
                <a:ea typeface="微软雅黑" panose="020B0503020204020204" pitchFamily="34" charset="-122"/>
              </a:rPr>
              <a:t>Width</a:t>
            </a:r>
            <a:r>
              <a:rPr lang="zh-CN" altLang="en-US" sz="2400" b="1" dirty="0">
                <a:solidFill>
                  <a:srgbClr val="0000FF"/>
                </a:solidFill>
                <a:latin typeface="微软雅黑" panose="020B0503020204020204" pitchFamily="34" charset="-122"/>
                <a:ea typeface="微软雅黑" panose="020B0503020204020204" pitchFamily="34" charset="-122"/>
              </a:rPr>
              <a:t>的优先级最低，单击“</a:t>
            </a:r>
            <a:r>
              <a:rPr lang="en-US" altLang="zh-CN" sz="2400" b="1" dirty="0">
                <a:solidFill>
                  <a:srgbClr val="0000FF"/>
                </a:solidFill>
                <a:latin typeface="微软雅黑" panose="020B0503020204020204" pitchFamily="34" charset="-122"/>
                <a:ea typeface="微软雅黑" panose="020B0503020204020204" pitchFamily="34" charset="-122"/>
              </a:rPr>
              <a:t>Close”</a:t>
            </a:r>
            <a:r>
              <a:rPr lang="zh-CN" altLang="en-US" sz="2400" b="1" dirty="0">
                <a:solidFill>
                  <a:srgbClr val="0000FF"/>
                </a:solidFill>
                <a:latin typeface="微软雅黑" panose="020B0503020204020204" pitchFamily="34" charset="-122"/>
                <a:ea typeface="微软雅黑" panose="020B0503020204020204" pitchFamily="34" charset="-122"/>
              </a:rPr>
              <a:t>按钮，关闭“</a:t>
            </a:r>
            <a:r>
              <a:rPr lang="en-US" altLang="zh-CN" sz="2400" b="1" dirty="0">
                <a:solidFill>
                  <a:srgbClr val="0000FF"/>
                </a:solidFill>
                <a:latin typeface="微软雅黑" panose="020B0503020204020204" pitchFamily="34" charset="-122"/>
                <a:ea typeface="微软雅黑" panose="020B0503020204020204" pitchFamily="34" charset="-122"/>
              </a:rPr>
              <a:t>Edit Rule Priorities”</a:t>
            </a:r>
            <a:r>
              <a:rPr lang="zh-CN" altLang="en-US" sz="2400" b="1" dirty="0">
                <a:solidFill>
                  <a:srgbClr val="0000FF"/>
                </a:solidFill>
                <a:latin typeface="微软雅黑" panose="020B0503020204020204" pitchFamily="34" charset="-122"/>
                <a:ea typeface="微软雅黑" panose="020B0503020204020204" pitchFamily="34" charset="-122"/>
              </a:rPr>
              <a:t>对话框，单击“</a:t>
            </a:r>
            <a:r>
              <a:rPr lang="en-US" altLang="zh-CN" sz="2400" b="1" dirty="0">
                <a:solidFill>
                  <a:srgbClr val="0000FF"/>
                </a:solidFill>
                <a:latin typeface="微软雅黑" panose="020B0503020204020204" pitchFamily="34" charset="-122"/>
                <a:ea typeface="微软雅黑" panose="020B0503020204020204" pitchFamily="34" charset="-122"/>
              </a:rPr>
              <a:t>OK“</a:t>
            </a:r>
            <a:r>
              <a:rPr lang="zh-CN" altLang="en-US" sz="2400" b="1" dirty="0">
                <a:solidFill>
                  <a:srgbClr val="0000FF"/>
                </a:solidFill>
                <a:latin typeface="微软雅黑" panose="020B0503020204020204" pitchFamily="34" charset="-122"/>
                <a:ea typeface="微软雅黑" panose="020B0503020204020204" pitchFamily="34" charset="-122"/>
              </a:rPr>
              <a:t>按钮，关闭“</a:t>
            </a:r>
            <a:r>
              <a:rPr lang="en-US" altLang="zh-CN" sz="2400" b="1" dirty="0">
                <a:solidFill>
                  <a:srgbClr val="0000FF"/>
                </a:solidFill>
                <a:latin typeface="微软雅黑" panose="020B0503020204020204" pitchFamily="34" charset="-122"/>
                <a:ea typeface="微软雅黑" panose="020B0503020204020204" pitchFamily="34" charset="-122"/>
              </a:rPr>
              <a:t>PCB Rules and Constraints Editor”</a:t>
            </a:r>
            <a:r>
              <a:rPr lang="zh-CN" altLang="en-US" sz="2400" b="1" dirty="0">
                <a:solidFill>
                  <a:srgbClr val="0000FF"/>
                </a:solidFill>
                <a:latin typeface="微软雅黑" panose="020B0503020204020204" pitchFamily="34" charset="-122"/>
                <a:ea typeface="微软雅黑" panose="020B0503020204020204" pitchFamily="34" charset="-122"/>
              </a:rPr>
              <a:t>对话框。</a:t>
            </a:r>
          </a:p>
        </p:txBody>
      </p:sp>
    </p:spTree>
    <p:extLst>
      <p:ext uri="{BB962C8B-B14F-4D97-AF65-F5344CB8AC3E}">
        <p14:creationId xmlns:p14="http://schemas.microsoft.com/office/powerpoint/2010/main" val="41652969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5"/>
          <p:cNvSpPr txBox="1">
            <a:spLocks noChangeArrowheads="1"/>
          </p:cNvSpPr>
          <p:nvPr/>
        </p:nvSpPr>
        <p:spPr bwMode="auto">
          <a:xfrm>
            <a:off x="2105801" y="5229994"/>
            <a:ext cx="892899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zh-CN" altLang="en-US" b="1" dirty="0">
                <a:solidFill>
                  <a:srgbClr val="0000FF"/>
                </a:solidFill>
                <a:latin typeface="微软雅黑" panose="020B0503020204020204" pitchFamily="34" charset="-122"/>
                <a:ea typeface="微软雅黑" panose="020B0503020204020204" pitchFamily="34" charset="-122"/>
              </a:rPr>
              <a:t>当设计者用手工布线或使用自动布线器时，</a:t>
            </a:r>
            <a:r>
              <a:rPr lang="en-US" altLang="zh-CN" b="1" dirty="0">
                <a:solidFill>
                  <a:srgbClr val="0000FF"/>
                </a:solidFill>
                <a:latin typeface="微软雅黑" panose="020B0503020204020204" pitchFamily="34" charset="-122"/>
                <a:ea typeface="微软雅黑" panose="020B0503020204020204" pitchFamily="34" charset="-122"/>
              </a:rPr>
              <a:t>GND</a:t>
            </a:r>
            <a:r>
              <a:rPr lang="zh-CN" altLang="en-US" b="1" dirty="0">
                <a:solidFill>
                  <a:srgbClr val="0000FF"/>
                </a:solidFill>
                <a:latin typeface="微软雅黑" panose="020B0503020204020204" pitchFamily="34" charset="-122"/>
                <a:ea typeface="微软雅黑" panose="020B0503020204020204" pitchFamily="34" charset="-122"/>
              </a:rPr>
              <a:t>导线为</a:t>
            </a:r>
            <a:r>
              <a:rPr lang="en-US" altLang="zh-CN" b="1" dirty="0">
                <a:solidFill>
                  <a:srgbClr val="0000FF"/>
                </a:solidFill>
                <a:latin typeface="微软雅黑" panose="020B0503020204020204" pitchFamily="34" charset="-122"/>
                <a:ea typeface="微软雅黑" panose="020B0503020204020204" pitchFamily="34" charset="-122"/>
              </a:rPr>
              <a:t>25mil</a:t>
            </a:r>
            <a:r>
              <a:rPr lang="zh-CN" altLang="en-US" b="1" dirty="0" smtClean="0">
                <a:solidFill>
                  <a:srgbClr val="0000FF"/>
                </a:solidFill>
                <a:latin typeface="微软雅黑" panose="020B0503020204020204" pitchFamily="34" charset="-122"/>
                <a:ea typeface="微软雅黑" panose="020B0503020204020204" pitchFamily="34" charset="-122"/>
              </a:rPr>
              <a:t>，其余</a:t>
            </a:r>
            <a:r>
              <a:rPr lang="zh-CN" altLang="en-US" b="1" dirty="0">
                <a:solidFill>
                  <a:srgbClr val="0000FF"/>
                </a:solidFill>
                <a:latin typeface="微软雅黑" panose="020B0503020204020204" pitchFamily="34" charset="-122"/>
                <a:ea typeface="微软雅黑" panose="020B0503020204020204" pitchFamily="34" charset="-122"/>
              </a:rPr>
              <a:t>的导线均为</a:t>
            </a:r>
            <a:r>
              <a:rPr lang="en-US" altLang="zh-CN" b="1" dirty="0">
                <a:solidFill>
                  <a:srgbClr val="0000FF"/>
                </a:solidFill>
                <a:latin typeface="微软雅黑" panose="020B0503020204020204" pitchFamily="34" charset="-122"/>
                <a:ea typeface="微软雅黑" panose="020B0503020204020204" pitchFamily="34" charset="-122"/>
              </a:rPr>
              <a:t>12mil</a:t>
            </a:r>
            <a:r>
              <a:rPr lang="zh-CN" altLang="en-US" b="1" dirty="0">
                <a:solidFill>
                  <a:srgbClr val="0000FF"/>
                </a:solidFill>
                <a:latin typeface="微软雅黑" panose="020B0503020204020204" pitchFamily="34" charset="-122"/>
                <a:ea typeface="微软雅黑" panose="020B0503020204020204" pitchFamily="34" charset="-122"/>
              </a:rPr>
              <a:t>。</a:t>
            </a:r>
            <a:endParaRPr lang="zh-CN" altLang="en-US" dirty="0">
              <a:solidFill>
                <a:srgbClr val="0000FF"/>
              </a:solidFill>
              <a:latin typeface="微软雅黑" panose="020B0503020204020204" pitchFamily="34" charset="-122"/>
              <a:ea typeface="微软雅黑" panose="020B0503020204020204" pitchFamily="34" charset="-122"/>
            </a:endParaRPr>
          </a:p>
        </p:txBody>
      </p:sp>
      <p:sp>
        <p:nvSpPr>
          <p:cNvPr id="48133" name="Text Box 6"/>
          <p:cNvSpPr txBox="1">
            <a:spLocks noChangeArrowheads="1"/>
          </p:cNvSpPr>
          <p:nvPr/>
        </p:nvSpPr>
        <p:spPr bwMode="auto">
          <a:xfrm>
            <a:off x="5379095" y="4653930"/>
            <a:ext cx="25929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1-85  </a:t>
            </a:r>
            <a:r>
              <a:rPr lang="zh-CN" altLang="en-US" sz="1800" b="1" dirty="0">
                <a:solidFill>
                  <a:srgbClr val="0000FF"/>
                </a:solidFill>
                <a:latin typeface="微软雅黑" panose="020B0503020204020204" pitchFamily="34" charset="-122"/>
                <a:ea typeface="微软雅黑" panose="020B0503020204020204" pitchFamily="34" charset="-122"/>
              </a:rPr>
              <a:t>线宽的优先级</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7318" y="849221"/>
            <a:ext cx="6247491" cy="3597977"/>
          </a:xfrm>
          <a:prstGeom prst="rect">
            <a:avLst/>
          </a:prstGeom>
        </p:spPr>
      </p:pic>
    </p:spTree>
    <p:extLst>
      <p:ext uri="{BB962C8B-B14F-4D97-AF65-F5344CB8AC3E}">
        <p14:creationId xmlns:p14="http://schemas.microsoft.com/office/powerpoint/2010/main" val="8914713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1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8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481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90663" y="4221882"/>
            <a:ext cx="10153128" cy="1772825"/>
          </a:xfrm>
          <a:prstGeom prst="rect">
            <a:avLst/>
          </a:prstGeom>
          <a:noFill/>
        </p:spPr>
        <p:txBody>
          <a:bodyPr wrap="square" lIns="91472" tIns="45736" rIns="91472" bIns="45736" rtlCol="0">
            <a:spAutoFit/>
          </a:bodyPr>
          <a:lstStyle/>
          <a:p>
            <a:pPr>
              <a:lnSpc>
                <a:spcPct val="130000"/>
              </a:lnSpc>
            </a:pPr>
            <a:r>
              <a:rPr lang="zh-CN" altLang="en-US" sz="2800" dirty="0">
                <a:solidFill>
                  <a:srgbClr val="0000FF"/>
                </a:solidFill>
                <a:latin typeface="微软雅黑" pitchFamily="34" charset="-122"/>
                <a:ea typeface="微软雅黑" pitchFamily="34" charset="-122"/>
              </a:rPr>
              <a:t>输入交流</a:t>
            </a:r>
            <a:r>
              <a:rPr lang="en-US" altLang="zh-CN" sz="2800" dirty="0">
                <a:solidFill>
                  <a:srgbClr val="0000FF"/>
                </a:solidFill>
                <a:latin typeface="微软雅黑" pitchFamily="34" charset="-122"/>
                <a:ea typeface="微软雅黑" pitchFamily="34" charset="-122"/>
              </a:rPr>
              <a:t>220V</a:t>
            </a:r>
            <a:r>
              <a:rPr lang="zh-CN" altLang="en-US" sz="2800" dirty="0">
                <a:solidFill>
                  <a:srgbClr val="0000FF"/>
                </a:solidFill>
                <a:latin typeface="微软雅黑" pitchFamily="34" charset="-122"/>
                <a:ea typeface="微软雅黑" pitchFamily="34" charset="-122"/>
              </a:rPr>
              <a:t>电压，经过变压器后变为交流</a:t>
            </a:r>
            <a:r>
              <a:rPr lang="en-US" altLang="zh-CN" sz="2800" dirty="0">
                <a:solidFill>
                  <a:srgbClr val="0000FF"/>
                </a:solidFill>
                <a:latin typeface="微软雅黑" pitchFamily="34" charset="-122"/>
                <a:ea typeface="微软雅黑" pitchFamily="34" charset="-122"/>
              </a:rPr>
              <a:t>8-15V</a:t>
            </a:r>
            <a:r>
              <a:rPr lang="zh-CN" altLang="en-US" sz="2800" dirty="0">
                <a:solidFill>
                  <a:srgbClr val="0000FF"/>
                </a:solidFill>
                <a:latin typeface="微软雅黑" pitchFamily="34" charset="-122"/>
                <a:ea typeface="微软雅黑" pitchFamily="34" charset="-122"/>
              </a:rPr>
              <a:t>电压，中间经过</a:t>
            </a:r>
            <a:r>
              <a:rPr lang="en-US" altLang="zh-CN" sz="2800" dirty="0">
                <a:solidFill>
                  <a:srgbClr val="0000FF"/>
                </a:solidFill>
                <a:latin typeface="微软雅黑" pitchFamily="34" charset="-122"/>
                <a:ea typeface="微软雅黑" pitchFamily="34" charset="-122"/>
              </a:rPr>
              <a:t>4</a:t>
            </a:r>
            <a:r>
              <a:rPr lang="zh-CN" altLang="en-US" sz="2800" dirty="0">
                <a:solidFill>
                  <a:srgbClr val="0000FF"/>
                </a:solidFill>
                <a:latin typeface="微软雅黑" pitchFamily="34" charset="-122"/>
                <a:ea typeface="微软雅黑" pitchFamily="34" charset="-122"/>
              </a:rPr>
              <a:t>个二极管进行整流，再经过</a:t>
            </a:r>
            <a:r>
              <a:rPr lang="en-US" altLang="zh-CN" sz="2800" dirty="0">
                <a:solidFill>
                  <a:srgbClr val="0000FF"/>
                </a:solidFill>
                <a:latin typeface="微软雅黑" pitchFamily="34" charset="-122"/>
                <a:ea typeface="微软雅黑" pitchFamily="34" charset="-122"/>
              </a:rPr>
              <a:t>C1</a:t>
            </a:r>
            <a:r>
              <a:rPr lang="zh-CN" altLang="en-US" sz="2800" dirty="0">
                <a:solidFill>
                  <a:srgbClr val="0000FF"/>
                </a:solidFill>
                <a:latin typeface="微软雅黑" pitchFamily="34" charset="-122"/>
                <a:ea typeface="微软雅黑" pitchFamily="34" charset="-122"/>
              </a:rPr>
              <a:t>、</a:t>
            </a:r>
            <a:r>
              <a:rPr lang="en-US" altLang="zh-CN" sz="2800" dirty="0">
                <a:solidFill>
                  <a:srgbClr val="0000FF"/>
                </a:solidFill>
                <a:latin typeface="微软雅黑" pitchFamily="34" charset="-122"/>
                <a:ea typeface="微软雅黑" pitchFamily="34" charset="-122"/>
              </a:rPr>
              <a:t>C2</a:t>
            </a:r>
            <a:r>
              <a:rPr lang="zh-CN" altLang="en-US" sz="2800" dirty="0">
                <a:solidFill>
                  <a:srgbClr val="0000FF"/>
                </a:solidFill>
                <a:latin typeface="微软雅黑" pitchFamily="34" charset="-122"/>
                <a:ea typeface="微软雅黑" pitchFamily="34" charset="-122"/>
              </a:rPr>
              <a:t>滤波后的比较稳定的直流电送到三端稳压集成电路</a:t>
            </a:r>
            <a:r>
              <a:rPr lang="en-US" altLang="zh-CN" sz="2800" dirty="0">
                <a:solidFill>
                  <a:srgbClr val="0000FF"/>
                </a:solidFill>
                <a:latin typeface="微软雅黑" pitchFamily="34" charset="-122"/>
                <a:ea typeface="微软雅黑" pitchFamily="34" charset="-122"/>
              </a:rPr>
              <a:t>7805</a:t>
            </a:r>
            <a:r>
              <a:rPr lang="zh-CN" altLang="en-US" sz="2800" dirty="0">
                <a:solidFill>
                  <a:srgbClr val="0000FF"/>
                </a:solidFill>
                <a:latin typeface="微软雅黑" pitchFamily="34" charset="-122"/>
                <a:ea typeface="微软雅黑" pitchFamily="34" charset="-122"/>
              </a:rPr>
              <a:t>，最后以稳定</a:t>
            </a:r>
            <a:r>
              <a:rPr lang="en-US" altLang="zh-CN" sz="2800" dirty="0">
                <a:solidFill>
                  <a:srgbClr val="0000FF"/>
                </a:solidFill>
                <a:latin typeface="微软雅黑" pitchFamily="34" charset="-122"/>
                <a:ea typeface="微软雅黑" pitchFamily="34" charset="-122"/>
              </a:rPr>
              <a:t>5V</a:t>
            </a:r>
            <a:r>
              <a:rPr lang="zh-CN" altLang="en-US" sz="2800" dirty="0">
                <a:solidFill>
                  <a:srgbClr val="0000FF"/>
                </a:solidFill>
                <a:latin typeface="微软雅黑" pitchFamily="34" charset="-122"/>
                <a:ea typeface="微软雅黑" pitchFamily="34" charset="-122"/>
              </a:rPr>
              <a:t>的电压输出</a:t>
            </a:r>
          </a:p>
        </p:txBody>
      </p:sp>
      <p:sp>
        <p:nvSpPr>
          <p:cNvPr id="2" name="矩形 1"/>
          <p:cNvSpPr/>
          <p:nvPr/>
        </p:nvSpPr>
        <p:spPr>
          <a:xfrm>
            <a:off x="1901031" y="333450"/>
            <a:ext cx="2236510" cy="584775"/>
          </a:xfrm>
          <a:prstGeom prst="rect">
            <a:avLst/>
          </a:prstGeom>
        </p:spPr>
        <p:txBody>
          <a:bodyPr wrap="none">
            <a:spAutoFit/>
          </a:bodyPr>
          <a:lstStyle/>
          <a:p>
            <a:pPr algn="ctr"/>
            <a:r>
              <a:rPr lang="zh-CN" altLang="en-US" sz="3200" b="1" dirty="0">
                <a:solidFill>
                  <a:srgbClr val="0000FF"/>
                </a:solidFill>
                <a:latin typeface="微软雅黑" pitchFamily="34" charset="-122"/>
                <a:ea typeface="微软雅黑" pitchFamily="34" charset="-122"/>
              </a:rPr>
              <a:t>手机充电器</a:t>
            </a:r>
          </a:p>
        </p:txBody>
      </p:sp>
      <p:pic>
        <p:nvPicPr>
          <p:cNvPr id="4" name="内容占位符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066727" y="1269554"/>
            <a:ext cx="8696325" cy="2384425"/>
          </a:xfrm>
          <a:prstGeom prst="rect">
            <a:avLst/>
          </a:prstGeom>
        </p:spPr>
      </p:pic>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
                                        </p:tgtEl>
                                        <p:attrNameLst>
                                          <p:attrName>style.visibility</p:attrName>
                                        </p:attrNameLst>
                                      </p:cBhvr>
                                      <p:to>
                                        <p:strVal val="visible"/>
                                      </p:to>
                                    </p:set>
                                    <p:animEffect transition="in" filter="wipe(left)">
                                      <p:cBhvr>
                                        <p:cTn id="7" dur="100"/>
                                        <p:tgtEl>
                                          <p:spTgt spid="6"/>
                                        </p:tgtEl>
                                      </p:cBhvr>
                                    </p:animEffect>
                                  </p:childTnLst>
                                </p:cTn>
                              </p:par>
                              <p:par>
                                <p:cTn id="8" presetID="36" presetClass="emph" presetSubtype="0" fill="hold" grpId="1" nodeType="withEffect">
                                  <p:stCondLst>
                                    <p:cond delay="0"/>
                                  </p:stCondLst>
                                  <p:iterate type="lt">
                                    <p:tmPct val="30000"/>
                                  </p:iterate>
                                  <p:childTnLst>
                                    <p:animScale>
                                      <p:cBhvr>
                                        <p:cTn id="9" dur="50" autoRev="1" fill="hold">
                                          <p:stCondLst>
                                            <p:cond delay="0"/>
                                          </p:stCondLst>
                                        </p:cTn>
                                        <p:tgtEl>
                                          <p:spTgt spid="6"/>
                                        </p:tgtEl>
                                      </p:cBhvr>
                                      <p:to x="80000" y="100000"/>
                                    </p:animScale>
                                    <p:anim by="(#ppt_w*0.10)" calcmode="lin" valueType="num">
                                      <p:cBhvr>
                                        <p:cTn id="10" dur="50" autoRev="1" fill="hold">
                                          <p:stCondLst>
                                            <p:cond delay="0"/>
                                          </p:stCondLst>
                                        </p:cTn>
                                        <p:tgtEl>
                                          <p:spTgt spid="6"/>
                                        </p:tgtEl>
                                        <p:attrNameLst>
                                          <p:attrName>ppt_x</p:attrName>
                                        </p:attrNameLst>
                                      </p:cBhvr>
                                    </p:anim>
                                    <p:anim by="(-#ppt_w*0.10)" calcmode="lin" valueType="num">
                                      <p:cBhvr>
                                        <p:cTn id="11" dur="50" autoRev="1" fill="hold">
                                          <p:stCondLst>
                                            <p:cond delay="0"/>
                                          </p:stCondLst>
                                        </p:cTn>
                                        <p:tgtEl>
                                          <p:spTgt spid="6"/>
                                        </p:tgtEl>
                                        <p:attrNameLst>
                                          <p:attrName>ppt_y</p:attrName>
                                        </p:attrNameLst>
                                      </p:cBhvr>
                                    </p:anim>
                                    <p:animRot by="-480000">
                                      <p:cBhvr>
                                        <p:cTn id="12" dur="50" autoRev="1"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1562671" y="405458"/>
            <a:ext cx="10521950" cy="544389"/>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3.6.2</a:t>
            </a:r>
            <a:r>
              <a:rPr lang="zh-CN" altLang="en-US" sz="3200" b="1" dirty="0" smtClean="0">
                <a:solidFill>
                  <a:srgbClr val="0000FF"/>
                </a:solidFill>
                <a:latin typeface="微软雅黑" panose="020B0503020204020204" pitchFamily="34" charset="-122"/>
                <a:ea typeface="微软雅黑" panose="020B0503020204020204" pitchFamily="34" charset="-122"/>
              </a:rPr>
              <a:t>在</a:t>
            </a:r>
            <a:r>
              <a:rPr lang="en-US" altLang="zh-CN" sz="3200" b="1" dirty="0" smtClean="0">
                <a:solidFill>
                  <a:srgbClr val="0000FF"/>
                </a:solidFill>
                <a:latin typeface="微软雅黑" panose="020B0503020204020204" pitchFamily="34" charset="-122"/>
                <a:ea typeface="微软雅黑" panose="020B0503020204020204" pitchFamily="34" charset="-122"/>
              </a:rPr>
              <a:t>PCB</a:t>
            </a:r>
            <a:r>
              <a:rPr lang="zh-CN" altLang="en-US" sz="3200" b="1" dirty="0" smtClean="0">
                <a:solidFill>
                  <a:srgbClr val="0000FF"/>
                </a:solidFill>
                <a:latin typeface="微软雅黑" panose="020B0503020204020204" pitchFamily="34" charset="-122"/>
                <a:ea typeface="微软雅黑" panose="020B0503020204020204" pitchFamily="34" charset="-122"/>
              </a:rPr>
              <a:t>中放置元件</a:t>
            </a:r>
            <a:r>
              <a:rPr lang="zh-CN" altLang="en-US" sz="3200" dirty="0" smtClean="0">
                <a:solidFill>
                  <a:srgbClr val="0000FF"/>
                </a:solidFill>
                <a:latin typeface="微软雅黑" panose="020B0503020204020204" pitchFamily="34" charset="-122"/>
                <a:ea typeface="微软雅黑" panose="020B0503020204020204" pitchFamily="34" charset="-122"/>
              </a:rPr>
              <a:t> </a:t>
            </a:r>
          </a:p>
        </p:txBody>
      </p:sp>
      <p:sp>
        <p:nvSpPr>
          <p:cNvPr id="17411" name="Rectangle 3"/>
          <p:cNvSpPr>
            <a:spLocks noGrp="1" noChangeArrowheads="1"/>
          </p:cNvSpPr>
          <p:nvPr>
            <p:ph type="body" idx="4294967295"/>
          </p:nvPr>
        </p:nvSpPr>
        <p:spPr>
          <a:xfrm>
            <a:off x="1706687" y="1269554"/>
            <a:ext cx="9532580" cy="4352925"/>
          </a:xfrm>
          <a:prstGeom prst="rect">
            <a:avLst/>
          </a:prstGeom>
        </p:spPr>
        <p:txBody>
          <a:bodyPr/>
          <a:lstStyle/>
          <a:p>
            <a:pPr marL="0" indent="0">
              <a:buNone/>
              <a:defRPr/>
            </a:pPr>
            <a:r>
              <a:rPr lang="zh-CN" altLang="en-US" sz="2400" b="1" dirty="0">
                <a:solidFill>
                  <a:srgbClr val="0000FF"/>
                </a:solidFill>
                <a:latin typeface="微软雅黑" panose="020B0503020204020204" pitchFamily="34" charset="-122"/>
                <a:ea typeface="微软雅黑" panose="020B0503020204020204" pitchFamily="34" charset="-122"/>
              </a:rPr>
              <a:t>现在设计者可以放置元件了。</a:t>
            </a:r>
          </a:p>
          <a:p>
            <a:pPr eaLnBrk="1" hangingPunct="1">
              <a:defRPr/>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．按快捷键</a:t>
            </a:r>
            <a:r>
              <a:rPr lang="en-US" altLang="zh-CN" sz="2400" b="1" dirty="0">
                <a:solidFill>
                  <a:srgbClr val="0000FF"/>
                </a:solidFill>
                <a:latin typeface="微软雅黑" panose="020B0503020204020204" pitchFamily="34" charset="-122"/>
                <a:ea typeface="微软雅黑" panose="020B0503020204020204" pitchFamily="34" charset="-122"/>
              </a:rPr>
              <a:t>V</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D</a:t>
            </a:r>
            <a:r>
              <a:rPr lang="zh-CN" altLang="en-US" sz="2400" b="1" dirty="0">
                <a:solidFill>
                  <a:srgbClr val="0000FF"/>
                </a:solidFill>
                <a:latin typeface="微软雅黑" panose="020B0503020204020204" pitchFamily="34" charset="-122"/>
                <a:ea typeface="微软雅黑" panose="020B0503020204020204" pitchFamily="34" charset="-122"/>
              </a:rPr>
              <a:t>将显示整个板子和所有元件。 </a:t>
            </a:r>
          </a:p>
          <a:p>
            <a:pPr eaLnBrk="1" hangingPunct="1">
              <a:defRPr/>
            </a:pP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．现在放置</a:t>
            </a:r>
            <a:r>
              <a:rPr lang="zh-CN" altLang="en-US" sz="2400" b="1" dirty="0" smtClean="0">
                <a:solidFill>
                  <a:srgbClr val="0000FF"/>
                </a:solidFill>
                <a:latin typeface="微软雅黑" panose="020B0503020204020204" pitchFamily="34" charset="-122"/>
                <a:ea typeface="微软雅黑" panose="020B0503020204020204" pitchFamily="34" charset="-122"/>
              </a:rPr>
              <a:t>连接器</a:t>
            </a:r>
            <a:r>
              <a:rPr lang="en-US" altLang="zh-CN" sz="2400" b="1" dirty="0" smtClean="0">
                <a:solidFill>
                  <a:srgbClr val="0000FF"/>
                </a:solidFill>
                <a:latin typeface="微软雅黑" panose="020B0503020204020204" pitchFamily="34" charset="-122"/>
                <a:ea typeface="微软雅黑" panose="020B0503020204020204" pitchFamily="34" charset="-122"/>
              </a:rPr>
              <a:t>P1</a:t>
            </a:r>
            <a:r>
              <a:rPr lang="zh-CN" altLang="en-US" sz="2400" b="1" dirty="0">
                <a:solidFill>
                  <a:srgbClr val="0000FF"/>
                </a:solidFill>
                <a:latin typeface="微软雅黑" panose="020B0503020204020204" pitchFamily="34" charset="-122"/>
                <a:ea typeface="微软雅黑" panose="020B0503020204020204" pitchFamily="34" charset="-122"/>
              </a:rPr>
              <a:t>，将光标放在连接器轮廓的中部上方，按下鼠标左键不放。光标会变成一个十字形状并跳到元件的参考点。 </a:t>
            </a:r>
          </a:p>
          <a:p>
            <a:pPr eaLnBrk="1" hangingPunct="1">
              <a:defRPr/>
            </a:pPr>
            <a:r>
              <a:rPr lang="en-US" altLang="zh-CN" sz="2400" b="1" dirty="0">
                <a:solidFill>
                  <a:srgbClr val="0000FF"/>
                </a:solidFill>
                <a:latin typeface="微软雅黑" panose="020B0503020204020204" pitchFamily="34" charset="-122"/>
                <a:ea typeface="微软雅黑" panose="020B0503020204020204" pitchFamily="34" charset="-122"/>
              </a:rPr>
              <a:t>3</a:t>
            </a:r>
            <a:r>
              <a:rPr lang="zh-CN" altLang="en-US" sz="2400" b="1" dirty="0">
                <a:solidFill>
                  <a:srgbClr val="0000FF"/>
                </a:solidFill>
                <a:latin typeface="微软雅黑" panose="020B0503020204020204" pitchFamily="34" charset="-122"/>
                <a:ea typeface="微软雅黑" panose="020B0503020204020204" pitchFamily="34" charset="-122"/>
              </a:rPr>
              <a:t>．不要松开鼠标左键，移动鼠标拖动元件。 </a:t>
            </a:r>
          </a:p>
          <a:p>
            <a:pPr eaLnBrk="1" hangingPunct="1">
              <a:defRPr/>
            </a:pPr>
            <a:r>
              <a:rPr lang="en-US" altLang="zh-CN" sz="2400" b="1" dirty="0">
                <a:solidFill>
                  <a:srgbClr val="0000FF"/>
                </a:solidFill>
                <a:latin typeface="微软雅黑" panose="020B0503020204020204" pitchFamily="34" charset="-122"/>
                <a:ea typeface="微软雅黑" panose="020B0503020204020204" pitchFamily="34" charset="-122"/>
              </a:rPr>
              <a:t>4</a:t>
            </a:r>
            <a:r>
              <a:rPr lang="zh-CN" altLang="en-US" sz="2400" b="1" dirty="0">
                <a:solidFill>
                  <a:srgbClr val="0000FF"/>
                </a:solidFill>
                <a:latin typeface="微软雅黑" panose="020B0503020204020204" pitchFamily="34" charset="-122"/>
                <a:ea typeface="微软雅黑" panose="020B0503020204020204" pitchFamily="34" charset="-122"/>
              </a:rPr>
              <a:t>．拖动连接时，按下</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键将其旋转</a:t>
            </a:r>
            <a:r>
              <a:rPr lang="en-US" altLang="zh-CN" sz="2400" b="1" dirty="0">
                <a:solidFill>
                  <a:srgbClr val="0000FF"/>
                </a:solidFill>
                <a:latin typeface="微软雅黑" panose="020B0503020204020204" pitchFamily="34" charset="-122"/>
                <a:ea typeface="微软雅黑" panose="020B0503020204020204" pitchFamily="34" charset="-122"/>
              </a:rPr>
              <a:t>90°</a:t>
            </a:r>
            <a:r>
              <a:rPr lang="zh-CN" altLang="en-US" sz="2400" b="1" dirty="0">
                <a:solidFill>
                  <a:srgbClr val="0000FF"/>
                </a:solidFill>
                <a:latin typeface="微软雅黑" panose="020B0503020204020204" pitchFamily="34" charset="-122"/>
                <a:ea typeface="微软雅黑" panose="020B0503020204020204" pitchFamily="34" charset="-122"/>
              </a:rPr>
              <a:t>，然后将其定位在板子的左边，如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1-86</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a:t>
            </a:r>
          </a:p>
        </p:txBody>
      </p:sp>
    </p:spTree>
    <p:extLst>
      <p:ext uri="{BB962C8B-B14F-4D97-AF65-F5344CB8AC3E}">
        <p14:creationId xmlns:p14="http://schemas.microsoft.com/office/powerpoint/2010/main" val="38441077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4294967295"/>
          </p:nvPr>
        </p:nvSpPr>
        <p:spPr>
          <a:xfrm>
            <a:off x="1346647" y="981522"/>
            <a:ext cx="10081120" cy="4464496"/>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5</a:t>
            </a:r>
            <a:r>
              <a:rPr lang="zh-CN" altLang="en-US" sz="2400" b="1" dirty="0">
                <a:solidFill>
                  <a:srgbClr val="0000FF"/>
                </a:solidFill>
                <a:latin typeface="微软雅黑" panose="020B0503020204020204" pitchFamily="34" charset="-122"/>
                <a:ea typeface="微软雅黑" panose="020B0503020204020204" pitchFamily="34" charset="-122"/>
              </a:rPr>
              <a:t>．元件定位好后，松开鼠标左键将其放下，注意元件的飞线将随着元件被拖动。 </a:t>
            </a:r>
          </a:p>
          <a:p>
            <a:pPr marL="0" indent="0">
              <a:buNone/>
            </a:pPr>
            <a:r>
              <a:rPr lang="en-US" altLang="zh-CN" sz="2400" b="1" dirty="0">
                <a:solidFill>
                  <a:srgbClr val="0000FF"/>
                </a:solidFill>
                <a:latin typeface="微软雅黑" panose="020B0503020204020204" pitchFamily="34" charset="-122"/>
                <a:ea typeface="微软雅黑" panose="020B0503020204020204" pitchFamily="34" charset="-122"/>
              </a:rPr>
              <a:t>6</a:t>
            </a:r>
            <a:r>
              <a:rPr lang="zh-CN" altLang="en-US" sz="2400" b="1" dirty="0">
                <a:solidFill>
                  <a:srgbClr val="0000FF"/>
                </a:solidFill>
                <a:latin typeface="微软雅黑" panose="020B0503020204020204" pitchFamily="34" charset="-122"/>
                <a:ea typeface="微软雅黑" panose="020B0503020204020204" pitchFamily="34" charset="-122"/>
              </a:rPr>
              <a:t>．参照</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1-86</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示放置其余的元件。当设计者拖动元件时，如有必要，使用</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键来旋转元件，让该元件与其它元件之间的飞线距离最短，这样飞线就如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a:solidFill>
                  <a:srgbClr val="0000FF"/>
                </a:solidFill>
                <a:latin typeface="微软雅黑" panose="020B0503020204020204" pitchFamily="34" charset="-122"/>
                <a:ea typeface="微软雅黑" panose="020B0503020204020204" pitchFamily="34" charset="-122"/>
              </a:rPr>
              <a:t>1-86</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 </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元器件文字可以用同样的方式来重新定位</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按下鼠标左键不放来拖动文字，按</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键旋转。</a:t>
            </a:r>
          </a:p>
        </p:txBody>
      </p:sp>
      <p:sp>
        <p:nvSpPr>
          <p:cNvPr id="50180" name="Text Box 5"/>
          <p:cNvSpPr txBox="1">
            <a:spLocks noChangeArrowheads="1"/>
          </p:cNvSpPr>
          <p:nvPr/>
        </p:nvSpPr>
        <p:spPr bwMode="auto">
          <a:xfrm>
            <a:off x="8115399" y="5676572"/>
            <a:ext cx="244849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b="1" dirty="0" smtClean="0">
                <a:solidFill>
                  <a:srgbClr val="0000FF"/>
                </a:solidFill>
              </a:rPr>
              <a:t>图</a:t>
            </a:r>
            <a:r>
              <a:rPr lang="en-US" altLang="zh-CN" sz="1800" b="1" dirty="0" smtClean="0">
                <a:solidFill>
                  <a:srgbClr val="0000FF"/>
                </a:solidFill>
              </a:rPr>
              <a:t>1-86 </a:t>
            </a:r>
            <a:r>
              <a:rPr lang="zh-CN" altLang="en-US" sz="1800" b="1" dirty="0">
                <a:solidFill>
                  <a:srgbClr val="0000FF"/>
                </a:solidFill>
              </a:rPr>
              <a:t>放置元件</a:t>
            </a:r>
          </a:p>
        </p:txBody>
      </p:sp>
      <p:pic>
        <p:nvPicPr>
          <p:cNvPr id="6" name="图片 5"/>
          <p:cNvPicPr/>
          <p:nvPr/>
        </p:nvPicPr>
        <p:blipFill>
          <a:blip r:embed="rId2"/>
          <a:stretch>
            <a:fillRect/>
          </a:stretch>
        </p:blipFill>
        <p:spPr>
          <a:xfrm>
            <a:off x="4587007" y="3429000"/>
            <a:ext cx="3347482" cy="3211721"/>
          </a:xfrm>
          <a:prstGeom prst="rect">
            <a:avLst/>
          </a:prstGeom>
        </p:spPr>
      </p:pic>
    </p:spTree>
    <p:extLst>
      <p:ext uri="{BB962C8B-B14F-4D97-AF65-F5344CB8AC3E}">
        <p14:creationId xmlns:p14="http://schemas.microsoft.com/office/powerpoint/2010/main" val="15461282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P spid="5018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1562671" y="471761"/>
            <a:ext cx="8232775" cy="706437"/>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3.6.3</a:t>
            </a:r>
            <a:r>
              <a:rPr lang="zh-CN" altLang="en-US" sz="3200" b="1" dirty="0" smtClean="0">
                <a:solidFill>
                  <a:srgbClr val="0000FF"/>
                </a:solidFill>
                <a:latin typeface="微软雅黑" panose="020B0503020204020204" pitchFamily="34" charset="-122"/>
                <a:ea typeface="微软雅黑" panose="020B0503020204020204" pitchFamily="34" charset="-122"/>
              </a:rPr>
              <a:t>修改封装 </a:t>
            </a:r>
          </a:p>
        </p:txBody>
      </p:sp>
      <p:sp>
        <p:nvSpPr>
          <p:cNvPr id="21507" name="Rectangle 3"/>
          <p:cNvSpPr>
            <a:spLocks noGrp="1" noChangeArrowheads="1"/>
          </p:cNvSpPr>
          <p:nvPr>
            <p:ph type="body" idx="4294967295"/>
          </p:nvPr>
        </p:nvSpPr>
        <p:spPr>
          <a:xfrm>
            <a:off x="1346648" y="1178199"/>
            <a:ext cx="9433048" cy="4411836"/>
          </a:xfrm>
          <a:prstGeom prst="rect">
            <a:avLst/>
          </a:prstGeom>
        </p:spPr>
        <p:txBody>
          <a:bodyPr/>
          <a:lstStyle/>
          <a:p>
            <a:pPr marL="0" indent="543034">
              <a:buNone/>
              <a:defRPr/>
            </a:pPr>
            <a:r>
              <a:rPr lang="zh-CN" altLang="en-US" sz="2400" b="1" dirty="0">
                <a:solidFill>
                  <a:srgbClr val="0000FF"/>
                </a:solidFill>
                <a:latin typeface="微软雅黑" panose="020B0503020204020204" pitchFamily="34" charset="-122"/>
                <a:ea typeface="微软雅黑" panose="020B0503020204020204" pitchFamily="34" charset="-122"/>
              </a:rPr>
              <a:t>现在已经将封装都定位好了，但</a:t>
            </a:r>
            <a:r>
              <a:rPr lang="zh-CN" altLang="en-US" sz="2400" b="1" dirty="0" smtClean="0">
                <a:solidFill>
                  <a:srgbClr val="0000FF"/>
                </a:solidFill>
                <a:latin typeface="微软雅黑" panose="020B0503020204020204" pitchFamily="34" charset="-122"/>
                <a:ea typeface="微软雅黑" panose="020B0503020204020204" pitchFamily="34" charset="-122"/>
              </a:rPr>
              <a:t>电容</a:t>
            </a:r>
            <a:r>
              <a:rPr lang="en-US" altLang="zh-CN" sz="2400" b="1" dirty="0" smtClean="0">
                <a:solidFill>
                  <a:srgbClr val="0000FF"/>
                </a:solidFill>
                <a:latin typeface="微软雅黑" panose="020B0503020204020204" pitchFamily="34" charset="-122"/>
                <a:ea typeface="微软雅黑" panose="020B0503020204020204" pitchFamily="34" charset="-122"/>
              </a:rPr>
              <a:t>C2</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smtClean="0">
                <a:solidFill>
                  <a:srgbClr val="0000FF"/>
                </a:solidFill>
                <a:latin typeface="微软雅黑" panose="020B0503020204020204" pitchFamily="34" charset="-122"/>
                <a:ea typeface="微软雅黑" panose="020B0503020204020204" pitchFamily="34" charset="-122"/>
              </a:rPr>
              <a:t>C3</a:t>
            </a:r>
            <a:r>
              <a:rPr lang="zh-CN" altLang="en-US" sz="2400" b="1" dirty="0" smtClean="0">
                <a:solidFill>
                  <a:srgbClr val="0000FF"/>
                </a:solidFill>
                <a:latin typeface="微软雅黑" panose="020B0503020204020204" pitchFamily="34" charset="-122"/>
                <a:ea typeface="微软雅黑" panose="020B0503020204020204" pitchFamily="34" charset="-122"/>
              </a:rPr>
              <a:t>的</a:t>
            </a:r>
            <a:r>
              <a:rPr lang="zh-CN" altLang="en-US" sz="2400" b="1" dirty="0">
                <a:solidFill>
                  <a:srgbClr val="0000FF"/>
                </a:solidFill>
                <a:latin typeface="微软雅黑" panose="020B0503020204020204" pitchFamily="34" charset="-122"/>
                <a:ea typeface="微软雅黑" panose="020B0503020204020204" pitchFamily="34" charset="-122"/>
              </a:rPr>
              <a:t>封装尺寸太大，需要改作更小尺寸的封装。 </a:t>
            </a:r>
            <a:endParaRPr lang="en-US" altLang="zh-CN" sz="2400" b="1" dirty="0">
              <a:solidFill>
                <a:srgbClr val="0000FF"/>
              </a:solidFill>
              <a:latin typeface="微软雅黑" panose="020B0503020204020204" pitchFamily="34" charset="-122"/>
              <a:ea typeface="微软雅黑" panose="020B0503020204020204" pitchFamily="34" charset="-122"/>
            </a:endParaRPr>
          </a:p>
          <a:p>
            <a:pPr marL="0" indent="543034">
              <a:buNone/>
              <a:defRPr/>
            </a:pPr>
            <a:r>
              <a:rPr lang="zh-CN" altLang="en-US" sz="2400" b="1" dirty="0" smtClean="0">
                <a:solidFill>
                  <a:srgbClr val="0000FF"/>
                </a:solidFill>
                <a:latin typeface="微软雅黑" panose="020B0503020204020204" pitchFamily="34" charset="-122"/>
                <a:ea typeface="微软雅黑" panose="020B0503020204020204" pitchFamily="34" charset="-122"/>
              </a:rPr>
              <a:t>在</a:t>
            </a:r>
            <a:r>
              <a:rPr lang="en-US" altLang="zh-CN" sz="2400" b="1" dirty="0" smtClean="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板上双击电容</a:t>
            </a:r>
            <a:r>
              <a:rPr lang="en-US" altLang="zh-CN" sz="2400" b="1" dirty="0" smtClean="0">
                <a:solidFill>
                  <a:srgbClr val="0000FF"/>
                </a:solidFill>
                <a:latin typeface="微软雅黑" panose="020B0503020204020204" pitchFamily="34" charset="-122"/>
                <a:ea typeface="微软雅黑" panose="020B0503020204020204" pitchFamily="34" charset="-122"/>
              </a:rPr>
              <a:t>C2</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弹出弹出“</a:t>
            </a:r>
            <a:r>
              <a:rPr lang="en-US" altLang="zh-CN" sz="2400" b="1" dirty="0">
                <a:solidFill>
                  <a:srgbClr val="0000FF"/>
                </a:solidFill>
                <a:latin typeface="微软雅黑" panose="020B0503020204020204" pitchFamily="34" charset="-122"/>
                <a:ea typeface="微软雅黑" panose="020B0503020204020204" pitchFamily="34" charset="-122"/>
              </a:rPr>
              <a:t>Properties”</a:t>
            </a:r>
            <a:r>
              <a:rPr lang="zh-CN" altLang="en-US" sz="2400" b="1" dirty="0">
                <a:solidFill>
                  <a:srgbClr val="0000FF"/>
                </a:solidFill>
                <a:latin typeface="微软雅黑" panose="020B0503020204020204" pitchFamily="34" charset="-122"/>
                <a:ea typeface="微软雅黑" panose="020B0503020204020204" pitchFamily="34" charset="-122"/>
              </a:rPr>
              <a:t>面板</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在“</a:t>
            </a:r>
            <a:r>
              <a:rPr lang="en-US" altLang="zh-CN" sz="2400" b="1" dirty="0">
                <a:solidFill>
                  <a:srgbClr val="0000FF"/>
                </a:solidFill>
                <a:latin typeface="微软雅黑" panose="020B0503020204020204" pitchFamily="34" charset="-122"/>
                <a:ea typeface="微软雅黑" panose="020B0503020204020204" pitchFamily="34" charset="-122"/>
              </a:rPr>
              <a:t>Footprint  Name”</a:t>
            </a:r>
            <a:r>
              <a:rPr lang="zh-CN" altLang="en-US" sz="2400" b="1" dirty="0">
                <a:solidFill>
                  <a:srgbClr val="0000FF"/>
                </a:solidFill>
                <a:latin typeface="微软雅黑" panose="020B0503020204020204" pitchFamily="34" charset="-122"/>
                <a:ea typeface="微软雅黑" panose="020B0503020204020204" pitchFamily="34" charset="-122"/>
              </a:rPr>
              <a:t>处改为</a:t>
            </a:r>
            <a:r>
              <a:rPr lang="en-US" altLang="zh-CN" sz="2400" b="1" dirty="0">
                <a:solidFill>
                  <a:srgbClr val="0000FF"/>
                </a:solidFill>
                <a:latin typeface="微软雅黑" panose="020B0503020204020204" pitchFamily="34" charset="-122"/>
                <a:ea typeface="微软雅黑" panose="020B0503020204020204" pitchFamily="34" charset="-122"/>
              </a:rPr>
              <a:t>RAD-0.1</a:t>
            </a:r>
            <a:r>
              <a:rPr lang="zh-CN" altLang="en-US" sz="2400" b="1" dirty="0">
                <a:solidFill>
                  <a:srgbClr val="0000FF"/>
                </a:solidFill>
                <a:latin typeface="微软雅黑" panose="020B0503020204020204" pitchFamily="34" charset="-122"/>
                <a:ea typeface="微软雅黑" panose="020B0503020204020204" pitchFamily="34" charset="-122"/>
              </a:rPr>
              <a:t>或者单击“</a:t>
            </a:r>
            <a:r>
              <a:rPr lang="en-US" altLang="zh-CN" sz="2400" b="1" dirty="0">
                <a:solidFill>
                  <a:srgbClr val="0000FF"/>
                </a:solidFill>
                <a:latin typeface="微软雅黑" panose="020B0503020204020204" pitchFamily="34" charset="-122"/>
                <a:ea typeface="微软雅黑" panose="020B0503020204020204" pitchFamily="34" charset="-122"/>
              </a:rPr>
              <a:t>Name”</a:t>
            </a:r>
            <a:r>
              <a:rPr lang="zh-CN" altLang="en-US" sz="2400" b="1" dirty="0">
                <a:solidFill>
                  <a:srgbClr val="0000FF"/>
                </a:solidFill>
                <a:latin typeface="微软雅黑" panose="020B0503020204020204" pitchFamily="34" charset="-122"/>
                <a:ea typeface="微软雅黑" panose="020B0503020204020204" pitchFamily="34" charset="-122"/>
              </a:rPr>
              <a:t>处的    ，弹出“</a:t>
            </a:r>
            <a:r>
              <a:rPr lang="en-US" altLang="zh-CN" sz="2400" b="1" dirty="0">
                <a:solidFill>
                  <a:srgbClr val="0000FF"/>
                </a:solidFill>
                <a:latin typeface="微软雅黑" panose="020B0503020204020204" pitchFamily="34" charset="-122"/>
                <a:ea typeface="微软雅黑" panose="020B0503020204020204" pitchFamily="34" charset="-122"/>
              </a:rPr>
              <a:t>Browse Libraries”</a:t>
            </a:r>
            <a:r>
              <a:rPr lang="zh-CN" altLang="en-US" sz="2400" b="1" dirty="0">
                <a:solidFill>
                  <a:srgbClr val="0000FF"/>
                </a:solidFill>
                <a:latin typeface="微软雅黑" panose="020B0503020204020204" pitchFamily="34" charset="-122"/>
                <a:ea typeface="微软雅黑" panose="020B0503020204020204" pitchFamily="34" charset="-122"/>
              </a:rPr>
              <a:t>对话框如图</a:t>
            </a:r>
            <a:r>
              <a:rPr lang="en-US" altLang="zh-CN" sz="2400" b="1" dirty="0">
                <a:solidFill>
                  <a:srgbClr val="0000FF"/>
                </a:solidFill>
                <a:latin typeface="微软雅黑" panose="020B0503020204020204" pitchFamily="34" charset="-122"/>
                <a:ea typeface="微软雅黑" panose="020B0503020204020204" pitchFamily="34" charset="-122"/>
              </a:rPr>
              <a:t>1-87</a:t>
            </a:r>
            <a:r>
              <a:rPr lang="zh-CN" altLang="en-US" sz="2400" b="1" dirty="0">
                <a:solidFill>
                  <a:srgbClr val="0000FF"/>
                </a:solidFill>
                <a:latin typeface="微软雅黑" panose="020B0503020204020204" pitchFamily="34" charset="-122"/>
                <a:ea typeface="微软雅黑" panose="020B0503020204020204" pitchFamily="34" charset="-122"/>
              </a:rPr>
              <a:t>所示，选择</a:t>
            </a:r>
            <a:r>
              <a:rPr lang="en-US" altLang="zh-CN" sz="2400" b="1" dirty="0">
                <a:solidFill>
                  <a:srgbClr val="0000FF"/>
                </a:solidFill>
                <a:latin typeface="微软雅黑" panose="020B0503020204020204" pitchFamily="34" charset="-122"/>
                <a:ea typeface="微软雅黑" panose="020B0503020204020204" pitchFamily="34" charset="-122"/>
              </a:rPr>
              <a:t>RAD-0.1,</a:t>
            </a:r>
            <a:r>
              <a:rPr lang="zh-CN" altLang="en-US" sz="2400" b="1" dirty="0">
                <a:solidFill>
                  <a:srgbClr val="0000FF"/>
                </a:solidFill>
                <a:latin typeface="微软雅黑" panose="020B0503020204020204" pitchFamily="34" charset="-122"/>
                <a:ea typeface="微软雅黑" panose="020B0503020204020204" pitchFamily="34" charset="-122"/>
              </a:rPr>
              <a:t>单击“</a:t>
            </a:r>
            <a:r>
              <a:rPr lang="en-US" altLang="zh-CN" sz="2400" b="1" dirty="0">
                <a:solidFill>
                  <a:srgbClr val="0000FF"/>
                </a:solidFill>
                <a:latin typeface="微软雅黑" panose="020B0503020204020204" pitchFamily="34" charset="-122"/>
                <a:ea typeface="微软雅黑" panose="020B0503020204020204" pitchFamily="34" charset="-122"/>
              </a:rPr>
              <a:t>OK”</a:t>
            </a:r>
            <a:r>
              <a:rPr lang="zh-CN" altLang="en-US" sz="2400" b="1" dirty="0">
                <a:solidFill>
                  <a:srgbClr val="0000FF"/>
                </a:solidFill>
                <a:latin typeface="微软雅黑" panose="020B0503020204020204" pitchFamily="34" charset="-122"/>
                <a:ea typeface="微软雅黑" panose="020B0503020204020204" pitchFamily="34" charset="-122"/>
              </a:rPr>
              <a:t>按钮即可。</a:t>
            </a:r>
            <a:endParaRPr lang="en-US" altLang="zh-CN" sz="2400" b="1" dirty="0">
              <a:solidFill>
                <a:srgbClr val="0000FF"/>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10347647" y="2349674"/>
            <a:ext cx="713606" cy="407094"/>
          </a:xfrm>
          <a:prstGeom prst="rect">
            <a:avLst/>
          </a:prstGeom>
        </p:spPr>
      </p:pic>
      <p:pic>
        <p:nvPicPr>
          <p:cNvPr id="5" name="图片 4"/>
          <p:cNvPicPr/>
          <p:nvPr/>
        </p:nvPicPr>
        <p:blipFill>
          <a:blip r:embed="rId3"/>
          <a:stretch>
            <a:fillRect/>
          </a:stretch>
        </p:blipFill>
        <p:spPr>
          <a:xfrm>
            <a:off x="4196828" y="3188974"/>
            <a:ext cx="4499610" cy="3064510"/>
          </a:xfrm>
          <a:prstGeom prst="rect">
            <a:avLst/>
          </a:prstGeom>
        </p:spPr>
      </p:pic>
      <p:sp>
        <p:nvSpPr>
          <p:cNvPr id="6" name="Rectangle 3"/>
          <p:cNvSpPr txBox="1">
            <a:spLocks noChangeArrowheads="1"/>
          </p:cNvSpPr>
          <p:nvPr/>
        </p:nvSpPr>
        <p:spPr>
          <a:xfrm>
            <a:off x="1946784" y="6343396"/>
            <a:ext cx="8232775" cy="604837"/>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pPr>
            <a:r>
              <a:rPr lang="zh-CN" altLang="en-US" sz="1800" b="1" dirty="0">
                <a:solidFill>
                  <a:srgbClr val="0000FF"/>
                </a:solidFill>
                <a:latin typeface="微软雅黑" panose="020B0503020204020204" pitchFamily="34" charset="-122"/>
                <a:ea typeface="微软雅黑" panose="020B0503020204020204" pitchFamily="34" charset="-122"/>
              </a:rPr>
              <a:t>图</a:t>
            </a:r>
            <a:r>
              <a:rPr lang="en-US" altLang="zh-CN" sz="1800" b="1" dirty="0">
                <a:solidFill>
                  <a:srgbClr val="0000FF"/>
                </a:solidFill>
                <a:latin typeface="微软雅黑" panose="020B0503020204020204" pitchFamily="34" charset="-122"/>
                <a:ea typeface="微软雅黑" panose="020B0503020204020204" pitchFamily="34" charset="-122"/>
              </a:rPr>
              <a:t>1-87 Browse Libraries</a:t>
            </a:r>
            <a:r>
              <a:rPr lang="zh-CN" altLang="en-US" sz="1800" b="1" dirty="0">
                <a:solidFill>
                  <a:srgbClr val="0000FF"/>
                </a:solidFill>
                <a:latin typeface="微软雅黑" panose="020B0503020204020204" pitchFamily="34" charset="-122"/>
                <a:ea typeface="微软雅黑" panose="020B0503020204020204" pitchFamily="34" charset="-122"/>
              </a:rPr>
              <a:t>对话框</a:t>
            </a:r>
            <a:endParaRPr lang="en-US" altLang="zh-CN" sz="3600" dirty="0" smtClean="0">
              <a:solidFill>
                <a:srgbClr val="0000FF"/>
              </a:solidFill>
            </a:endParaRPr>
          </a:p>
        </p:txBody>
      </p:sp>
    </p:spTree>
    <p:extLst>
      <p:ext uri="{BB962C8B-B14F-4D97-AF65-F5344CB8AC3E}">
        <p14:creationId xmlns:p14="http://schemas.microsoft.com/office/powerpoint/2010/main" val="301756766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uiExpand="1" build="p"/>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1562671" y="471761"/>
            <a:ext cx="8232775" cy="706437"/>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3.6.3</a:t>
            </a:r>
            <a:r>
              <a:rPr lang="zh-CN" altLang="en-US" sz="3200" b="1" dirty="0" smtClean="0">
                <a:solidFill>
                  <a:srgbClr val="0000FF"/>
                </a:solidFill>
                <a:latin typeface="微软雅黑" panose="020B0503020204020204" pitchFamily="34" charset="-122"/>
                <a:ea typeface="微软雅黑" panose="020B0503020204020204" pitchFamily="34" charset="-122"/>
              </a:rPr>
              <a:t>修改封装 </a:t>
            </a:r>
          </a:p>
        </p:txBody>
      </p:sp>
      <p:sp>
        <p:nvSpPr>
          <p:cNvPr id="21507" name="Rectangle 3"/>
          <p:cNvSpPr>
            <a:spLocks noGrp="1" noChangeArrowheads="1"/>
          </p:cNvSpPr>
          <p:nvPr>
            <p:ph type="body" idx="4294967295"/>
          </p:nvPr>
        </p:nvSpPr>
        <p:spPr>
          <a:xfrm>
            <a:off x="1382651" y="981522"/>
            <a:ext cx="9433048" cy="4411836"/>
          </a:xfrm>
          <a:prstGeom prst="rect">
            <a:avLst/>
          </a:prstGeom>
        </p:spPr>
        <p:txBody>
          <a:bodyPr/>
          <a:lstStyle/>
          <a:p>
            <a:pPr marL="0" indent="543034">
              <a:buNone/>
              <a:defRPr/>
            </a:pPr>
            <a:r>
              <a:rPr lang="zh-CN" altLang="en-US" sz="2400" b="1" dirty="0">
                <a:solidFill>
                  <a:srgbClr val="0000FF"/>
                </a:solidFill>
                <a:latin typeface="微软雅黑" panose="020B0503020204020204" pitchFamily="34" charset="-122"/>
                <a:ea typeface="微软雅黑" panose="020B0503020204020204" pitchFamily="34" charset="-122"/>
              </a:rPr>
              <a:t>同样的方法将</a:t>
            </a:r>
            <a:r>
              <a:rPr lang="en-US" altLang="zh-CN" sz="2400" b="1" dirty="0">
                <a:solidFill>
                  <a:srgbClr val="0000FF"/>
                </a:solidFill>
                <a:latin typeface="微软雅黑" panose="020B0503020204020204" pitchFamily="34" charset="-122"/>
                <a:ea typeface="微软雅黑" panose="020B0503020204020204" pitchFamily="34" charset="-122"/>
              </a:rPr>
              <a:t>C3</a:t>
            </a:r>
            <a:r>
              <a:rPr lang="zh-CN" altLang="en-US" sz="2400" b="1" dirty="0">
                <a:solidFill>
                  <a:srgbClr val="0000FF"/>
                </a:solidFill>
                <a:latin typeface="微软雅黑" panose="020B0503020204020204" pitchFamily="34" charset="-122"/>
                <a:ea typeface="微软雅黑" panose="020B0503020204020204" pitchFamily="34" charset="-122"/>
              </a:rPr>
              <a:t>的封装尺寸改成</a:t>
            </a:r>
            <a:r>
              <a:rPr lang="en-US" altLang="zh-CN" sz="2400" b="1" dirty="0">
                <a:solidFill>
                  <a:srgbClr val="0000FF"/>
                </a:solidFill>
                <a:latin typeface="微软雅黑" panose="020B0503020204020204" pitchFamily="34" charset="-122"/>
                <a:ea typeface="微软雅黑" panose="020B0503020204020204" pitchFamily="34" charset="-122"/>
              </a:rPr>
              <a:t>RAD-0.1</a:t>
            </a:r>
            <a:r>
              <a:rPr lang="zh-CN" altLang="en-US" sz="2400" b="1" dirty="0">
                <a:solidFill>
                  <a:srgbClr val="0000FF"/>
                </a:solidFill>
                <a:latin typeface="微软雅黑" panose="020B0503020204020204" pitchFamily="34" charset="-122"/>
                <a:ea typeface="微软雅黑" panose="020B0503020204020204" pitchFamily="34" charset="-122"/>
              </a:rPr>
              <a:t>。修改完成的布局图如图</a:t>
            </a:r>
            <a:r>
              <a:rPr lang="en-US" altLang="zh-CN" sz="2400" b="1" dirty="0">
                <a:solidFill>
                  <a:srgbClr val="0000FF"/>
                </a:solidFill>
                <a:latin typeface="微软雅黑" panose="020B0503020204020204" pitchFamily="34" charset="-122"/>
                <a:ea typeface="微软雅黑" panose="020B0503020204020204" pitchFamily="34" charset="-122"/>
              </a:rPr>
              <a:t>1-88</a:t>
            </a:r>
            <a:r>
              <a:rPr lang="zh-CN" altLang="en-US" sz="2400" b="1" dirty="0">
                <a:solidFill>
                  <a:srgbClr val="0000FF"/>
                </a:solidFill>
                <a:latin typeface="微软雅黑" panose="020B0503020204020204" pitchFamily="34" charset="-122"/>
                <a:ea typeface="微软雅黑" panose="020B0503020204020204" pitchFamily="34" charset="-122"/>
              </a:rPr>
              <a:t>所示。</a:t>
            </a:r>
            <a:endParaRPr lang="en-US" altLang="zh-CN" sz="2400" b="1" dirty="0">
              <a:solidFill>
                <a:srgbClr val="0000FF"/>
              </a:solidFill>
              <a:latin typeface="微软雅黑" panose="020B0503020204020204" pitchFamily="34" charset="-122"/>
              <a:ea typeface="微软雅黑" panose="020B0503020204020204" pitchFamily="34" charset="-122"/>
            </a:endParaRPr>
          </a:p>
        </p:txBody>
      </p:sp>
      <p:sp>
        <p:nvSpPr>
          <p:cNvPr id="6" name="Rectangle 3"/>
          <p:cNvSpPr txBox="1">
            <a:spLocks noChangeArrowheads="1"/>
          </p:cNvSpPr>
          <p:nvPr/>
        </p:nvSpPr>
        <p:spPr>
          <a:xfrm>
            <a:off x="1982787" y="5890839"/>
            <a:ext cx="8232775" cy="419276"/>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pPr>
            <a:r>
              <a:rPr lang="zh-CN" altLang="en-US" sz="1800" b="1" dirty="0">
                <a:solidFill>
                  <a:srgbClr val="0000FF"/>
                </a:solidFill>
                <a:latin typeface="微软雅黑" panose="020B0503020204020204" pitchFamily="34" charset="-122"/>
                <a:ea typeface="微软雅黑" panose="020B0503020204020204" pitchFamily="34" charset="-122"/>
              </a:rPr>
              <a:t>图</a:t>
            </a:r>
            <a:r>
              <a:rPr lang="en-US" altLang="zh-CN" sz="1800" b="1" dirty="0">
                <a:solidFill>
                  <a:srgbClr val="0000FF"/>
                </a:solidFill>
                <a:latin typeface="微软雅黑" panose="020B0503020204020204" pitchFamily="34" charset="-122"/>
                <a:ea typeface="微软雅黑" panose="020B0503020204020204" pitchFamily="34" charset="-122"/>
              </a:rPr>
              <a:t>1-88 </a:t>
            </a:r>
            <a:r>
              <a:rPr lang="zh-CN" altLang="en-US" sz="1800" b="1" dirty="0">
                <a:solidFill>
                  <a:srgbClr val="0000FF"/>
                </a:solidFill>
                <a:latin typeface="微软雅黑" panose="020B0503020204020204" pitchFamily="34" charset="-122"/>
                <a:ea typeface="微软雅黑" panose="020B0503020204020204" pitchFamily="34" charset="-122"/>
              </a:rPr>
              <a:t>布好元件的</a:t>
            </a:r>
            <a:r>
              <a:rPr lang="en-US" altLang="zh-CN" sz="1800" b="1" dirty="0">
                <a:solidFill>
                  <a:srgbClr val="0000FF"/>
                </a:solidFill>
                <a:latin typeface="微软雅黑" panose="020B0503020204020204" pitchFamily="34" charset="-122"/>
                <a:ea typeface="微软雅黑" panose="020B0503020204020204" pitchFamily="34" charset="-122"/>
              </a:rPr>
              <a:t>PCB</a:t>
            </a:r>
            <a:r>
              <a:rPr lang="zh-CN" altLang="en-US" sz="1800" b="1" dirty="0">
                <a:solidFill>
                  <a:srgbClr val="0000FF"/>
                </a:solidFill>
                <a:latin typeface="微软雅黑" panose="020B0503020204020204" pitchFamily="34" charset="-122"/>
                <a:ea typeface="微软雅黑" panose="020B0503020204020204" pitchFamily="34" charset="-122"/>
              </a:rPr>
              <a:t>板</a:t>
            </a:r>
            <a:endParaRPr lang="en-US" altLang="zh-CN" sz="3600" dirty="0" smtClean="0">
              <a:solidFill>
                <a:srgbClr val="0000FF"/>
              </a:solidFill>
            </a:endParaRPr>
          </a:p>
        </p:txBody>
      </p:sp>
      <p:pic>
        <p:nvPicPr>
          <p:cNvPr id="7" name="图片 6"/>
          <p:cNvPicPr/>
          <p:nvPr/>
        </p:nvPicPr>
        <p:blipFill>
          <a:blip r:embed="rId2"/>
          <a:stretch>
            <a:fillRect/>
          </a:stretch>
        </p:blipFill>
        <p:spPr>
          <a:xfrm>
            <a:off x="3849370" y="1420019"/>
            <a:ext cx="4499610" cy="4483100"/>
          </a:xfrm>
          <a:prstGeom prst="rect">
            <a:avLst/>
          </a:prstGeom>
        </p:spPr>
      </p:pic>
      <p:sp>
        <p:nvSpPr>
          <p:cNvPr id="8" name="Rectangle 3"/>
          <p:cNvSpPr txBox="1">
            <a:spLocks noChangeArrowheads="1"/>
          </p:cNvSpPr>
          <p:nvPr/>
        </p:nvSpPr>
        <p:spPr>
          <a:xfrm>
            <a:off x="2018394" y="6003328"/>
            <a:ext cx="8232775" cy="397272"/>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90000"/>
              </a:lnSpc>
            </a:pPr>
            <a:r>
              <a:rPr lang="zh-CN" altLang="en-US" sz="2400" b="1" dirty="0" smtClean="0">
                <a:solidFill>
                  <a:srgbClr val="0000FF"/>
                </a:solidFill>
                <a:latin typeface="微软雅黑" panose="020B0503020204020204" pitchFamily="34" charset="-122"/>
                <a:ea typeface="微软雅黑" panose="020B0503020204020204" pitchFamily="34" charset="-122"/>
              </a:rPr>
              <a:t>每个对象都定位放置好后，就可以开始布线了！</a:t>
            </a:r>
            <a:r>
              <a:rPr lang="zh-CN" altLang="en-US" noProof="1" smtClean="0">
                <a:solidFill>
                  <a:srgbClr val="0000FF"/>
                </a:solidFill>
                <a:latin typeface="宋体" panose="02010600030101010101" pitchFamily="2" charset="-122"/>
                <a:ea typeface="黑体" panose="02010609060101010101" pitchFamily="49" charset="-122"/>
              </a:rPr>
              <a:t> </a:t>
            </a:r>
          </a:p>
        </p:txBody>
      </p:sp>
    </p:spTree>
    <p:extLst>
      <p:ext uri="{BB962C8B-B14F-4D97-AF65-F5344CB8AC3E}">
        <p14:creationId xmlns:p14="http://schemas.microsoft.com/office/powerpoint/2010/main" val="383405203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P spid="6"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1562671" y="405458"/>
            <a:ext cx="8232775" cy="633413"/>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3.6.4</a:t>
            </a:r>
            <a:r>
              <a:rPr lang="zh-CN" altLang="en-US" sz="3200" b="1" dirty="0">
                <a:solidFill>
                  <a:srgbClr val="0000FF"/>
                </a:solidFill>
                <a:latin typeface="微软雅黑" panose="020B0503020204020204" pitchFamily="34" charset="-122"/>
                <a:ea typeface="微软雅黑" panose="020B0503020204020204" pitchFamily="34" charset="-122"/>
              </a:rPr>
              <a:t>手动布线 </a:t>
            </a:r>
          </a:p>
        </p:txBody>
      </p:sp>
      <p:sp>
        <p:nvSpPr>
          <p:cNvPr id="56323" name="Rectangle 3"/>
          <p:cNvSpPr>
            <a:spLocks noGrp="1" noChangeArrowheads="1"/>
          </p:cNvSpPr>
          <p:nvPr>
            <p:ph type="body" idx="4294967295"/>
          </p:nvPr>
        </p:nvSpPr>
        <p:spPr>
          <a:xfrm>
            <a:off x="1922711" y="1398588"/>
            <a:ext cx="9289032" cy="4432300"/>
          </a:xfrm>
          <a:prstGeom prst="rect">
            <a:avLst/>
          </a:prstGeom>
        </p:spPr>
        <p:txBody>
          <a:bodyPr/>
          <a:lstStyle/>
          <a:p>
            <a:pPr marL="0" indent="714518">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布线是在板上通过走线和过孔以连接元件的过程。</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通过提供先进的交互式布线工具以及</a:t>
            </a:r>
            <a:r>
              <a:rPr lang="en-US" altLang="zh-CN" sz="2400" b="1" dirty="0">
                <a:solidFill>
                  <a:srgbClr val="0000FF"/>
                </a:solidFill>
                <a:latin typeface="微软雅黑" panose="020B0503020204020204" pitchFamily="34" charset="-122"/>
                <a:ea typeface="微软雅黑" panose="020B0503020204020204" pitchFamily="34" charset="-122"/>
              </a:rPr>
              <a:t>Situs</a:t>
            </a:r>
            <a:r>
              <a:rPr lang="zh-CN" altLang="en-US" sz="2400" b="1" dirty="0">
                <a:solidFill>
                  <a:srgbClr val="0000FF"/>
                </a:solidFill>
                <a:latin typeface="微软雅黑" panose="020B0503020204020204" pitchFamily="34" charset="-122"/>
                <a:ea typeface="微软雅黑" panose="020B0503020204020204" pitchFamily="34" charset="-122"/>
              </a:rPr>
              <a:t>拓扑自动布线器来简化这项工作，只需轻触一个按钮就能对整个板或其中的部分进行最优化布线。</a:t>
            </a:r>
          </a:p>
        </p:txBody>
      </p:sp>
    </p:spTree>
    <p:extLst>
      <p:ext uri="{BB962C8B-B14F-4D97-AF65-F5344CB8AC3E}">
        <p14:creationId xmlns:p14="http://schemas.microsoft.com/office/powerpoint/2010/main" val="337475952"/>
      </p:ext>
    </p:extLst>
  </p:cSld>
  <p:clrMapOvr>
    <a:masterClrMapping/>
  </p:clrMapOvr>
  <p:transition spd="slow" advTm="0">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4294967295"/>
          </p:nvPr>
        </p:nvSpPr>
        <p:spPr>
          <a:xfrm>
            <a:off x="1274639" y="1341562"/>
            <a:ext cx="9865096" cy="3313113"/>
          </a:xfrm>
          <a:prstGeom prst="rect">
            <a:avLst/>
          </a:prstGeom>
        </p:spPr>
        <p:txBody>
          <a:bodyPr/>
          <a:lstStyle/>
          <a:p>
            <a:pPr marL="0" indent="714518">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自动布线器提供了一种简单而有效的布线方式。但在有的情况下，设计者将需要精确地控制排布的线，或者设计者可能想享受一下手动布线的乐趣！在这些情况下可以手动为部分或整块板布线。在这一节的例子中，将手动对单面板进行布线，将所有线都放在板的底部。</a:t>
            </a:r>
          </a:p>
        </p:txBody>
      </p:sp>
    </p:spTree>
    <p:extLst>
      <p:ext uri="{BB962C8B-B14F-4D97-AF65-F5344CB8AC3E}">
        <p14:creationId xmlns:p14="http://schemas.microsoft.com/office/powerpoint/2010/main" val="3094293698"/>
      </p:ext>
    </p:extLst>
  </p:cSld>
  <p:clrMapOvr>
    <a:masterClrMapping/>
  </p:clrMapOvr>
  <p:transition spd="slow" advTm="0">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body" idx="4294967295"/>
          </p:nvPr>
        </p:nvSpPr>
        <p:spPr>
          <a:xfrm>
            <a:off x="1778695" y="1485578"/>
            <a:ext cx="8856984" cy="2952750"/>
          </a:xfrm>
          <a:prstGeom prst="rect">
            <a:avLst/>
          </a:prstGeom>
        </p:spPr>
        <p:txBody>
          <a:bodyPr/>
          <a:lstStyle/>
          <a:p>
            <a:pPr marL="0" indent="714518">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在</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上的线是由一系列的直线段组成的。每一次改变方向即是一条新线段的开始。此外，默认情况下，</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会限制走线为纵向、横向或</a:t>
            </a:r>
            <a:r>
              <a:rPr lang="en-US" altLang="zh-CN" sz="2400" b="1" dirty="0">
                <a:solidFill>
                  <a:srgbClr val="0000FF"/>
                </a:solidFill>
                <a:latin typeface="微软雅黑" panose="020B0503020204020204" pitchFamily="34" charset="-122"/>
                <a:ea typeface="微软雅黑" panose="020B0503020204020204" pitchFamily="34" charset="-122"/>
              </a:rPr>
              <a:t>45°</a:t>
            </a:r>
            <a:r>
              <a:rPr lang="zh-CN" altLang="en-US" sz="2400" b="1" dirty="0">
                <a:solidFill>
                  <a:srgbClr val="0000FF"/>
                </a:solidFill>
                <a:latin typeface="微软雅黑" panose="020B0503020204020204" pitchFamily="34" charset="-122"/>
                <a:ea typeface="微软雅黑" panose="020B0503020204020204" pitchFamily="34" charset="-122"/>
              </a:rPr>
              <a:t>角的方向，让设计者的设计更专业。这种限制可以进行设定，以满足设计者的需要，但对于本例，将使用默认值。</a:t>
            </a:r>
          </a:p>
        </p:txBody>
      </p:sp>
    </p:spTree>
    <p:extLst>
      <p:ext uri="{BB962C8B-B14F-4D97-AF65-F5344CB8AC3E}">
        <p14:creationId xmlns:p14="http://schemas.microsoft.com/office/powerpoint/2010/main" val="2161106171"/>
      </p:ext>
    </p:extLst>
  </p:cSld>
  <p:clrMapOvr>
    <a:masterClrMapping/>
  </p:clrMapOvr>
  <p:transition spd="slow" advTm="0">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4294967295"/>
          </p:nvPr>
        </p:nvSpPr>
        <p:spPr>
          <a:xfrm>
            <a:off x="1490663" y="1053531"/>
            <a:ext cx="9577064" cy="4896544"/>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smtClean="0">
                <a:solidFill>
                  <a:srgbClr val="0000FF"/>
                </a:solidFill>
                <a:latin typeface="微软雅黑" panose="020B0503020204020204" pitchFamily="34" charset="-122"/>
                <a:ea typeface="微软雅黑" panose="020B0503020204020204" pitchFamily="34" charset="-122"/>
              </a:rPr>
              <a:t>．在</a:t>
            </a:r>
            <a:r>
              <a:rPr lang="zh-CN" altLang="en-US" sz="2400" b="1" dirty="0">
                <a:solidFill>
                  <a:srgbClr val="0000FF"/>
                </a:solidFill>
                <a:latin typeface="微软雅黑" panose="020B0503020204020204" pitchFamily="34" charset="-122"/>
                <a:ea typeface="微软雅黑" panose="020B0503020204020204" pitchFamily="34" charset="-122"/>
              </a:rPr>
              <a:t>设计窗口的底部单击</a:t>
            </a:r>
            <a:r>
              <a:rPr lang="en-US" altLang="zh-CN" sz="2400" b="1" dirty="0">
                <a:solidFill>
                  <a:srgbClr val="0000FF"/>
                </a:solidFill>
                <a:latin typeface="微软雅黑" panose="020B0503020204020204" pitchFamily="34" charset="-122"/>
                <a:ea typeface="微软雅黑" panose="020B0503020204020204" pitchFamily="34" charset="-122"/>
              </a:rPr>
              <a:t>Bottom Layer</a:t>
            </a:r>
            <a:r>
              <a:rPr lang="zh-CN" altLang="en-US" sz="2400" b="1" dirty="0">
                <a:solidFill>
                  <a:srgbClr val="0000FF"/>
                </a:solidFill>
                <a:latin typeface="微软雅黑" panose="020B0503020204020204" pitchFamily="34" charset="-122"/>
                <a:ea typeface="微软雅黑" panose="020B0503020204020204" pitchFamily="34" charset="-122"/>
              </a:rPr>
              <a:t>标签，使</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板的底部处于激活状态。</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．在菜单中单击</a:t>
            </a:r>
            <a:r>
              <a:rPr lang="en-US" altLang="zh-CN" sz="2400" b="1" dirty="0">
                <a:solidFill>
                  <a:srgbClr val="0000FF"/>
                </a:solidFill>
                <a:latin typeface="微软雅黑" panose="020B0503020204020204" pitchFamily="34" charset="-122"/>
                <a:ea typeface="微软雅黑" panose="020B0503020204020204" pitchFamily="34" charset="-122"/>
              </a:rPr>
              <a:t>Place → Interactive Routing</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P</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T</a:t>
            </a:r>
            <a:r>
              <a:rPr lang="zh-CN" altLang="en-US" sz="2400" b="1" dirty="0">
                <a:solidFill>
                  <a:srgbClr val="0000FF"/>
                </a:solidFill>
                <a:latin typeface="微软雅黑" panose="020B0503020204020204" pitchFamily="34" charset="-122"/>
                <a:ea typeface="微软雅黑" panose="020B0503020204020204" pitchFamily="34" charset="-122"/>
              </a:rPr>
              <a:t>）或者单击放置（</a:t>
            </a:r>
            <a:r>
              <a:rPr lang="en-US" altLang="zh-CN" sz="2400" b="1" dirty="0">
                <a:solidFill>
                  <a:srgbClr val="0000FF"/>
                </a:solidFill>
                <a:latin typeface="微软雅黑" panose="020B0503020204020204" pitchFamily="34" charset="-122"/>
                <a:ea typeface="微软雅黑" panose="020B0503020204020204" pitchFamily="34" charset="-122"/>
              </a:rPr>
              <a:t>Placement</a:t>
            </a:r>
            <a:r>
              <a:rPr lang="zh-CN" altLang="en-US" sz="2400" b="1" dirty="0">
                <a:solidFill>
                  <a:srgbClr val="0000FF"/>
                </a:solidFill>
                <a:latin typeface="微软雅黑" panose="020B0503020204020204" pitchFamily="34" charset="-122"/>
                <a:ea typeface="微软雅黑" panose="020B0503020204020204" pitchFamily="34" charset="-122"/>
              </a:rPr>
              <a:t>）工具栏的按钮，光标变成十字形状，表示设计者处于导线放置模式。</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3</a:t>
            </a:r>
            <a:r>
              <a:rPr lang="zh-CN" altLang="en-US" sz="2400" b="1" dirty="0">
                <a:solidFill>
                  <a:srgbClr val="0000FF"/>
                </a:solidFill>
                <a:latin typeface="微软雅黑" panose="020B0503020204020204" pitchFamily="34" charset="-122"/>
                <a:ea typeface="微软雅黑" panose="020B0503020204020204" pitchFamily="34" charset="-122"/>
              </a:rPr>
              <a:t>．检查文档工作区底部的层标签。如果</a:t>
            </a:r>
            <a:r>
              <a:rPr lang="en-US" altLang="zh-CN" sz="2400" b="1" dirty="0">
                <a:solidFill>
                  <a:srgbClr val="0000FF"/>
                </a:solidFill>
                <a:latin typeface="微软雅黑" panose="020B0503020204020204" pitchFamily="34" charset="-122"/>
                <a:ea typeface="微软雅黑" panose="020B0503020204020204" pitchFamily="34" charset="-122"/>
              </a:rPr>
              <a:t>Top Layer</a:t>
            </a:r>
            <a:r>
              <a:rPr lang="zh-CN" altLang="en-US" sz="2400" b="1" dirty="0">
                <a:solidFill>
                  <a:srgbClr val="0000FF"/>
                </a:solidFill>
                <a:latin typeface="微软雅黑" panose="020B0503020204020204" pitchFamily="34" charset="-122"/>
                <a:ea typeface="微软雅黑" panose="020B0503020204020204" pitchFamily="34" charset="-122"/>
              </a:rPr>
              <a:t>标签是激活的，按数字键盘上的“*”键，在不退出走线模式的情况下切换到底层。“*”键可用在信号层之间切换。</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4</a:t>
            </a:r>
            <a:r>
              <a:rPr lang="zh-CN" altLang="en-US" sz="2400" b="1" dirty="0">
                <a:solidFill>
                  <a:srgbClr val="0000FF"/>
                </a:solidFill>
                <a:latin typeface="微软雅黑" panose="020B0503020204020204" pitchFamily="34" charset="-122"/>
                <a:ea typeface="微软雅黑" panose="020B0503020204020204" pitchFamily="34" charset="-122"/>
              </a:rPr>
              <a:t>．将光标定位在排</a:t>
            </a:r>
            <a:r>
              <a:rPr lang="zh-CN" altLang="en-US" sz="2400" b="1" dirty="0" smtClean="0">
                <a:solidFill>
                  <a:srgbClr val="0000FF"/>
                </a:solidFill>
                <a:latin typeface="微软雅黑" panose="020B0503020204020204" pitchFamily="34" charset="-122"/>
                <a:ea typeface="微软雅黑" panose="020B0503020204020204" pitchFamily="34" charset="-122"/>
              </a:rPr>
              <a:t>针</a:t>
            </a:r>
            <a:r>
              <a:rPr lang="en-US" altLang="zh-CN" sz="2400" b="1" dirty="0" smtClean="0">
                <a:solidFill>
                  <a:srgbClr val="0000FF"/>
                </a:solidFill>
                <a:latin typeface="微软雅黑" panose="020B0503020204020204" pitchFamily="34" charset="-122"/>
                <a:ea typeface="微软雅黑" panose="020B0503020204020204" pitchFamily="34" charset="-122"/>
              </a:rPr>
              <a:t>P1</a:t>
            </a:r>
            <a:r>
              <a:rPr lang="zh-CN" altLang="en-US" sz="2400" b="1" dirty="0" smtClean="0">
                <a:solidFill>
                  <a:srgbClr val="0000FF"/>
                </a:solidFill>
                <a:latin typeface="微软雅黑" panose="020B0503020204020204" pitchFamily="34" charset="-122"/>
                <a:ea typeface="微软雅黑" panose="020B0503020204020204" pitchFamily="34" charset="-122"/>
              </a:rPr>
              <a:t>右边的</a:t>
            </a:r>
            <a:r>
              <a:rPr lang="zh-CN" altLang="en-US" sz="2400" b="1" dirty="0">
                <a:solidFill>
                  <a:srgbClr val="0000FF"/>
                </a:solidFill>
                <a:latin typeface="微软雅黑" panose="020B0503020204020204" pitchFamily="34" charset="-122"/>
                <a:ea typeface="微软雅黑" panose="020B0503020204020204" pitchFamily="34" charset="-122"/>
              </a:rPr>
              <a:t>焊盘（选中焊盘后，焊盘周围有一个小框围住）。左击鼠标或按</a:t>
            </a:r>
            <a:r>
              <a:rPr lang="en-US" altLang="zh-CN" sz="2400" b="1" dirty="0">
                <a:solidFill>
                  <a:srgbClr val="0000FF"/>
                </a:solidFill>
                <a:latin typeface="微软雅黑" panose="020B0503020204020204" pitchFamily="34" charset="-122"/>
                <a:ea typeface="微软雅黑" panose="020B0503020204020204" pitchFamily="34" charset="-122"/>
              </a:rPr>
              <a:t>Enter</a:t>
            </a:r>
            <a:r>
              <a:rPr lang="zh-CN" altLang="en-US" sz="2400" b="1" dirty="0">
                <a:solidFill>
                  <a:srgbClr val="0000FF"/>
                </a:solidFill>
                <a:latin typeface="微软雅黑" panose="020B0503020204020204" pitchFamily="34" charset="-122"/>
                <a:ea typeface="微软雅黑" panose="020B0503020204020204" pitchFamily="34" charset="-122"/>
              </a:rPr>
              <a:t>按钮，以确定线的起点。</a:t>
            </a:r>
          </a:p>
        </p:txBody>
      </p:sp>
    </p:spTree>
    <p:extLst>
      <p:ext uri="{BB962C8B-B14F-4D97-AF65-F5344CB8AC3E}">
        <p14:creationId xmlns:p14="http://schemas.microsoft.com/office/powerpoint/2010/main" val="4907199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3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4294967295"/>
          </p:nvPr>
        </p:nvSpPr>
        <p:spPr>
          <a:xfrm>
            <a:off x="1490663" y="1197546"/>
            <a:ext cx="9483551" cy="4464496"/>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5</a:t>
            </a:r>
            <a:r>
              <a:rPr lang="zh-CN" altLang="en-US" sz="2400" b="1" dirty="0">
                <a:solidFill>
                  <a:srgbClr val="0000FF"/>
                </a:solidFill>
                <a:latin typeface="微软雅黑" panose="020B0503020204020204" pitchFamily="34" charset="-122"/>
                <a:ea typeface="微软雅黑" panose="020B0503020204020204" pitchFamily="34" charset="-122"/>
              </a:rPr>
              <a:t>．将光标移</a:t>
            </a:r>
            <a:r>
              <a:rPr lang="zh-CN" altLang="en-US" sz="2400" b="1" dirty="0" smtClean="0">
                <a:solidFill>
                  <a:srgbClr val="0000FF"/>
                </a:solidFill>
                <a:latin typeface="微软雅黑" panose="020B0503020204020204" pitchFamily="34" charset="-122"/>
                <a:ea typeface="微软雅黑" panose="020B0503020204020204" pitchFamily="34" charset="-122"/>
              </a:rPr>
              <a:t>向</a:t>
            </a:r>
            <a:r>
              <a:rPr lang="en-US" altLang="zh-CN" sz="2400" b="1" dirty="0" smtClean="0">
                <a:solidFill>
                  <a:srgbClr val="0000FF"/>
                </a:solidFill>
                <a:latin typeface="微软雅黑" panose="020B0503020204020204" pitchFamily="34" charset="-122"/>
                <a:ea typeface="微软雅黑" panose="020B0503020204020204" pitchFamily="34" charset="-122"/>
              </a:rPr>
              <a:t>T1</a:t>
            </a:r>
            <a:r>
              <a:rPr lang="zh-CN" altLang="en-US" sz="2400" b="1" dirty="0" smtClean="0">
                <a:solidFill>
                  <a:srgbClr val="0000FF"/>
                </a:solidFill>
                <a:latin typeface="微软雅黑" panose="020B0503020204020204" pitchFamily="34" charset="-122"/>
                <a:ea typeface="微软雅黑" panose="020B0503020204020204" pitchFamily="34" charset="-122"/>
              </a:rPr>
              <a:t>的</a:t>
            </a:r>
            <a:r>
              <a:rPr lang="en-US" altLang="zh-CN" sz="2400" b="1" dirty="0" smtClean="0">
                <a:solidFill>
                  <a:srgbClr val="0000FF"/>
                </a:solidFill>
                <a:latin typeface="微软雅黑" panose="020B0503020204020204" pitchFamily="34" charset="-122"/>
                <a:ea typeface="微软雅黑" panose="020B0503020204020204" pitchFamily="34" charset="-122"/>
              </a:rPr>
              <a:t>2</a:t>
            </a:r>
            <a:r>
              <a:rPr lang="zh-CN" altLang="en-US" sz="2400" b="1" dirty="0" smtClean="0">
                <a:solidFill>
                  <a:srgbClr val="0000FF"/>
                </a:solidFill>
                <a:latin typeface="微软雅黑" panose="020B0503020204020204" pitchFamily="34" charset="-122"/>
                <a:ea typeface="微软雅黑" panose="020B0503020204020204" pitchFamily="34" charset="-122"/>
              </a:rPr>
              <a:t>号焊盘</a:t>
            </a:r>
            <a:r>
              <a:rPr lang="zh-CN" altLang="en-US" sz="2400" b="1" dirty="0">
                <a:solidFill>
                  <a:srgbClr val="0000FF"/>
                </a:solidFill>
                <a:latin typeface="微软雅黑" panose="020B0503020204020204" pitchFamily="34" charset="-122"/>
                <a:ea typeface="微软雅黑" panose="020B0503020204020204" pitchFamily="34" charset="-122"/>
              </a:rPr>
              <a:t>。注意：线段是如何跟随光标路径来在检查模式中显示的。状态栏显示的检查模式表明它们还没被放置。如果设计者沿光标路径拉回，未连接线路也会随之缩回。在这里，设计者有两种走线的选择。</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①</a:t>
            </a:r>
            <a:r>
              <a:rPr lang="en-US" altLang="zh-CN" sz="2400" b="1" dirty="0">
                <a:solidFill>
                  <a:srgbClr val="0000FF"/>
                </a:solidFill>
                <a:latin typeface="微软雅黑" panose="020B0503020204020204" pitchFamily="34" charset="-122"/>
                <a:ea typeface="微软雅黑" panose="020B0503020204020204" pitchFamily="34" charset="-122"/>
              </a:rPr>
              <a:t>Ctrl</a:t>
            </a:r>
            <a:r>
              <a:rPr lang="zh-CN" altLang="en-US" sz="2400" b="1" dirty="0">
                <a:solidFill>
                  <a:srgbClr val="0000FF"/>
                </a:solidFill>
                <a:latin typeface="微软雅黑" panose="020B0503020204020204" pitchFamily="34" charset="-122"/>
                <a:ea typeface="微软雅黑" panose="020B0503020204020204" pitchFamily="34" charset="-122"/>
              </a:rPr>
              <a:t>十左击鼠标，使用</a:t>
            </a:r>
            <a:r>
              <a:rPr lang="en-US" altLang="zh-CN" sz="2400" b="1" dirty="0">
                <a:solidFill>
                  <a:srgbClr val="0000FF"/>
                </a:solidFill>
                <a:latin typeface="微软雅黑" panose="020B0503020204020204" pitchFamily="34" charset="-122"/>
                <a:ea typeface="微软雅黑" panose="020B0503020204020204" pitchFamily="34" charset="-122"/>
              </a:rPr>
              <a:t>Auto</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Complete</a:t>
            </a:r>
            <a:r>
              <a:rPr lang="zh-CN" altLang="en-US" sz="2400" b="1" dirty="0">
                <a:solidFill>
                  <a:srgbClr val="0000FF"/>
                </a:solidFill>
                <a:latin typeface="微软雅黑" panose="020B0503020204020204" pitchFamily="34" charset="-122"/>
                <a:ea typeface="微软雅黑" panose="020B0503020204020204" pitchFamily="34" charset="-122"/>
              </a:rPr>
              <a:t>功能，并立即完成布线（此技术可以直接使用在焊盘或连接线上）。起始和终止焊盘必须在相同的层内布线才有效，同时还要求板上的任何的障碍不会妨碍</a:t>
            </a:r>
            <a:r>
              <a:rPr lang="en-US" altLang="zh-CN" sz="2400" b="1" dirty="0">
                <a:solidFill>
                  <a:srgbClr val="0000FF"/>
                </a:solidFill>
                <a:latin typeface="微软雅黑" panose="020B0503020204020204" pitchFamily="34" charset="-122"/>
                <a:ea typeface="微软雅黑" panose="020B0503020204020204" pitchFamily="34" charset="-122"/>
              </a:rPr>
              <a:t>Auto</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Complete</a:t>
            </a:r>
            <a:r>
              <a:rPr lang="zh-CN" altLang="en-US" sz="2400" b="1" dirty="0">
                <a:solidFill>
                  <a:srgbClr val="0000FF"/>
                </a:solidFill>
                <a:latin typeface="微软雅黑" panose="020B0503020204020204" pitchFamily="34" charset="-122"/>
                <a:ea typeface="微软雅黑" panose="020B0503020204020204" pitchFamily="34" charset="-122"/>
              </a:rPr>
              <a:t>的工作。对较大的板，</a:t>
            </a:r>
            <a:r>
              <a:rPr lang="en-US" altLang="zh-CN" sz="2400" b="1" dirty="0">
                <a:solidFill>
                  <a:srgbClr val="0000FF"/>
                </a:solidFill>
                <a:latin typeface="微软雅黑" panose="020B0503020204020204" pitchFamily="34" charset="-122"/>
                <a:ea typeface="微软雅黑" panose="020B0503020204020204" pitchFamily="34" charset="-122"/>
              </a:rPr>
              <a:t>Auto</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Complete</a:t>
            </a:r>
            <a:r>
              <a:rPr lang="zh-CN" altLang="en-US" sz="2400" b="1" dirty="0">
                <a:solidFill>
                  <a:srgbClr val="0000FF"/>
                </a:solidFill>
                <a:latin typeface="微软雅黑" panose="020B0503020204020204" pitchFamily="34" charset="-122"/>
                <a:ea typeface="微软雅黑" panose="020B0503020204020204" pitchFamily="34" charset="-122"/>
              </a:rPr>
              <a:t>路径可能并不总是有效的，这是因为走线路径是一段接一段地绘制的，而从起始焊盘到终止焊盘的完整绘制有可能根本无法完成</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99453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4294967295"/>
          </p:nvPr>
        </p:nvSpPr>
        <p:spPr>
          <a:xfrm>
            <a:off x="1562671" y="1341562"/>
            <a:ext cx="9483551" cy="3314552"/>
          </a:xfrm>
          <a:prstGeom prst="rect">
            <a:avLst/>
          </a:prstGeom>
        </p:spPr>
        <p:txBody>
          <a:bodyPr/>
          <a:lstStyle/>
          <a:p>
            <a:pPr marL="0" indent="0" eaLnBrk="1" hangingPunct="1">
              <a:lnSpc>
                <a:spcPct val="15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②</a:t>
            </a:r>
            <a:r>
              <a:rPr lang="zh-CN" altLang="en-US" sz="2400" b="1" dirty="0">
                <a:solidFill>
                  <a:srgbClr val="0000FF"/>
                </a:solidFill>
                <a:latin typeface="微软雅黑" panose="020B0503020204020204" pitchFamily="34" charset="-122"/>
                <a:ea typeface="微软雅黑" panose="020B0503020204020204" pitchFamily="34" charset="-122"/>
              </a:rPr>
              <a:t>使用</a:t>
            </a:r>
            <a:r>
              <a:rPr lang="en-US" altLang="zh-CN" sz="2400" b="1" dirty="0">
                <a:solidFill>
                  <a:srgbClr val="0000FF"/>
                </a:solidFill>
                <a:latin typeface="微软雅黑" panose="020B0503020204020204" pitchFamily="34" charset="-122"/>
                <a:ea typeface="微软雅黑" panose="020B0503020204020204" pitchFamily="34" charset="-122"/>
              </a:rPr>
              <a:t>Enter</a:t>
            </a:r>
            <a:r>
              <a:rPr lang="zh-CN" altLang="en-US" sz="2400" b="1" dirty="0">
                <a:solidFill>
                  <a:srgbClr val="0000FF"/>
                </a:solidFill>
                <a:latin typeface="微软雅黑" panose="020B0503020204020204" pitchFamily="34" charset="-122"/>
                <a:ea typeface="微软雅黑" panose="020B0503020204020204" pitchFamily="34" charset="-122"/>
              </a:rPr>
              <a:t>键或左击鼠标来接线，设计者可以直接对</a:t>
            </a:r>
            <a:r>
              <a:rPr lang="zh-CN" altLang="en-US" sz="2400" b="1" dirty="0" smtClean="0">
                <a:solidFill>
                  <a:srgbClr val="0000FF"/>
                </a:solidFill>
                <a:latin typeface="微软雅黑" panose="020B0503020204020204" pitchFamily="34" charset="-122"/>
                <a:ea typeface="微软雅黑" panose="020B0503020204020204" pitchFamily="34" charset="-122"/>
              </a:rPr>
              <a:t>目标</a:t>
            </a:r>
            <a:r>
              <a:rPr lang="en-US" altLang="zh-CN" sz="2400" b="1" dirty="0" smtClean="0">
                <a:solidFill>
                  <a:srgbClr val="0000FF"/>
                </a:solidFill>
                <a:latin typeface="微软雅黑" panose="020B0503020204020204" pitchFamily="34" charset="-122"/>
                <a:ea typeface="微软雅黑" panose="020B0503020204020204" pitchFamily="34" charset="-122"/>
              </a:rPr>
              <a:t>T1</a:t>
            </a:r>
            <a:r>
              <a:rPr lang="zh-CN" altLang="en-US" sz="2400" b="1" dirty="0">
                <a:solidFill>
                  <a:srgbClr val="0000FF"/>
                </a:solidFill>
                <a:latin typeface="微软雅黑" panose="020B0503020204020204" pitchFamily="34" charset="-122"/>
                <a:ea typeface="微软雅黑" panose="020B0503020204020204" pitchFamily="34" charset="-122"/>
              </a:rPr>
              <a:t>的引脚接线。在完成了一条网络的布线，右击或按</a:t>
            </a:r>
            <a:r>
              <a:rPr lang="en-US" altLang="zh-CN" sz="2400" b="1" dirty="0">
                <a:solidFill>
                  <a:srgbClr val="0000FF"/>
                </a:solidFill>
                <a:latin typeface="微软雅黑" panose="020B0503020204020204" pitchFamily="34" charset="-122"/>
                <a:ea typeface="微软雅黑" panose="020B0503020204020204" pitchFamily="34" charset="-122"/>
              </a:rPr>
              <a:t>ESC</a:t>
            </a:r>
            <a:r>
              <a:rPr lang="zh-CN" altLang="en-US" sz="2400" b="1" dirty="0">
                <a:solidFill>
                  <a:srgbClr val="0000FF"/>
                </a:solidFill>
                <a:latin typeface="微软雅黑" panose="020B0503020204020204" pitchFamily="34" charset="-122"/>
                <a:ea typeface="微软雅黑" panose="020B0503020204020204" pitchFamily="34" charset="-122"/>
              </a:rPr>
              <a:t>键表示设计者已完成了该条导线的放置。光标仍然是一个十字形状，表示设计者仍然处于导线放置模式，准备放置下一条导线。用上述方法就可以布其它导线。要退出连线模式（十字形状）再按鼠标右键或按</a:t>
            </a:r>
            <a:r>
              <a:rPr lang="en-US" altLang="zh-CN" sz="2400" b="1" dirty="0">
                <a:solidFill>
                  <a:srgbClr val="0000FF"/>
                </a:solidFill>
                <a:latin typeface="微软雅黑" panose="020B0503020204020204" pitchFamily="34" charset="-122"/>
                <a:ea typeface="微软雅黑" panose="020B0503020204020204" pitchFamily="34" charset="-122"/>
              </a:rPr>
              <a:t>ESC</a:t>
            </a:r>
            <a:r>
              <a:rPr lang="zh-CN" altLang="en-US" sz="2400" b="1" dirty="0">
                <a:solidFill>
                  <a:srgbClr val="0000FF"/>
                </a:solidFill>
                <a:latin typeface="微软雅黑" panose="020B0503020204020204" pitchFamily="34" charset="-122"/>
                <a:ea typeface="微软雅黑" panose="020B0503020204020204" pitchFamily="34" charset="-122"/>
              </a:rPr>
              <a:t>键。按</a:t>
            </a:r>
            <a:r>
              <a:rPr lang="en-US" altLang="zh-CN" sz="2400" b="1" dirty="0">
                <a:solidFill>
                  <a:srgbClr val="0000FF"/>
                </a:solidFill>
                <a:latin typeface="微软雅黑" panose="020B0503020204020204" pitchFamily="34" charset="-122"/>
                <a:ea typeface="微软雅黑" panose="020B0503020204020204" pitchFamily="34" charset="-122"/>
              </a:rPr>
              <a:t>End</a:t>
            </a:r>
            <a:r>
              <a:rPr lang="zh-CN" altLang="en-US" sz="2400" b="1" dirty="0">
                <a:solidFill>
                  <a:srgbClr val="0000FF"/>
                </a:solidFill>
                <a:latin typeface="微软雅黑" panose="020B0503020204020204" pitchFamily="34" charset="-122"/>
                <a:ea typeface="微软雅黑" panose="020B0503020204020204" pitchFamily="34" charset="-122"/>
              </a:rPr>
              <a:t>键重画屏幕，这样设计者能清楚地看见已经布线的网络。</a:t>
            </a:r>
          </a:p>
        </p:txBody>
      </p:sp>
    </p:spTree>
    <p:extLst>
      <p:ext uri="{BB962C8B-B14F-4D97-AF65-F5344CB8AC3E}">
        <p14:creationId xmlns:p14="http://schemas.microsoft.com/office/powerpoint/2010/main" val="59078862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t="6100" r="16927" b="21452"/>
          <a:stretch>
            <a:fillRect/>
          </a:stretch>
        </p:blipFill>
        <p:spPr bwMode="auto">
          <a:xfrm>
            <a:off x="6847697" y="3217780"/>
            <a:ext cx="5065297" cy="33122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8240" y="344341"/>
            <a:ext cx="4982728" cy="38299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b="10941"/>
          <a:stretch>
            <a:fillRect/>
          </a:stretch>
        </p:blipFill>
        <p:spPr bwMode="auto">
          <a:xfrm>
            <a:off x="842591" y="1413570"/>
            <a:ext cx="5716323" cy="50907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19055" y="344341"/>
            <a:ext cx="6859588" cy="42110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5573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0248" y="1130674"/>
            <a:ext cx="4280755" cy="4236318"/>
          </a:xfrm>
          <a:prstGeom prst="rect">
            <a:avLst/>
          </a:prstGeom>
        </p:spPr>
      </p:pic>
      <p:sp>
        <p:nvSpPr>
          <p:cNvPr id="61442" name="Rectangle 3"/>
          <p:cNvSpPr>
            <a:spLocks noGrp="1" noChangeArrowheads="1"/>
          </p:cNvSpPr>
          <p:nvPr>
            <p:ph type="body" idx="4294967295"/>
          </p:nvPr>
        </p:nvSpPr>
        <p:spPr>
          <a:xfrm>
            <a:off x="1058616" y="1125538"/>
            <a:ext cx="6336703" cy="5115000"/>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6</a:t>
            </a:r>
            <a:r>
              <a:rPr lang="zh-CN" altLang="en-US" sz="2400" b="1" dirty="0">
                <a:solidFill>
                  <a:srgbClr val="0000FF"/>
                </a:solidFill>
                <a:latin typeface="微软雅黑" panose="020B0503020204020204" pitchFamily="34" charset="-122"/>
                <a:ea typeface="微软雅黑" panose="020B0503020204020204" pitchFamily="34" charset="-122"/>
              </a:rPr>
              <a:t>．未被放置的线用虚线表示，被放置的线用实线表示。</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7</a:t>
            </a:r>
            <a:r>
              <a:rPr lang="zh-CN" altLang="en-US" sz="2400" b="1" dirty="0">
                <a:solidFill>
                  <a:srgbClr val="0000FF"/>
                </a:solidFill>
                <a:latin typeface="微软雅黑" panose="020B0503020204020204" pitchFamily="34" charset="-122"/>
                <a:ea typeface="微软雅黑" panose="020B0503020204020204" pitchFamily="34" charset="-122"/>
              </a:rPr>
              <a:t>．使用上述任何一种方法，在板上的其他元器件之间布线。在布线过程中按</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键将线段起点模式切换到水平</a:t>
            </a:r>
            <a:r>
              <a:rPr lang="en-US" altLang="zh-CN" sz="2400" b="1" dirty="0">
                <a:solidFill>
                  <a:srgbClr val="0000FF"/>
                </a:solidFill>
                <a:latin typeface="微软雅黑" panose="020B0503020204020204" pitchFamily="34" charset="-122"/>
                <a:ea typeface="微软雅黑" panose="020B0503020204020204" pitchFamily="34" charset="-122"/>
              </a:rPr>
              <a:t>/450/</a:t>
            </a:r>
            <a:r>
              <a:rPr lang="zh-CN" altLang="en-US" sz="2400" b="1" dirty="0">
                <a:solidFill>
                  <a:srgbClr val="0000FF"/>
                </a:solidFill>
                <a:latin typeface="微软雅黑" panose="020B0503020204020204" pitchFamily="34" charset="-122"/>
                <a:ea typeface="微软雅黑" panose="020B0503020204020204" pitchFamily="34" charset="-122"/>
              </a:rPr>
              <a:t>垂直。</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8</a:t>
            </a:r>
            <a:r>
              <a:rPr lang="zh-CN" altLang="en-US" sz="2400" b="1" dirty="0">
                <a:solidFill>
                  <a:srgbClr val="0000FF"/>
                </a:solidFill>
                <a:latin typeface="微软雅黑" panose="020B0503020204020204" pitchFamily="34" charset="-122"/>
                <a:ea typeface="微软雅黑" panose="020B0503020204020204" pitchFamily="34" charset="-122"/>
              </a:rPr>
              <a:t>．如果认为某条导线连接得不合理，可以删除这条线：方法选中该条线，按</a:t>
            </a:r>
            <a:r>
              <a:rPr lang="en-US" altLang="zh-CN" sz="2400" b="1" dirty="0">
                <a:solidFill>
                  <a:srgbClr val="0000FF"/>
                </a:solidFill>
                <a:latin typeface="微软雅黑" panose="020B0503020204020204" pitchFamily="34" charset="-122"/>
                <a:ea typeface="微软雅黑" panose="020B0503020204020204" pitchFamily="34" charset="-122"/>
              </a:rPr>
              <a:t>Delete</a:t>
            </a:r>
            <a:r>
              <a:rPr lang="zh-CN" altLang="en-US" sz="2400" b="1" dirty="0">
                <a:solidFill>
                  <a:srgbClr val="0000FF"/>
                </a:solidFill>
                <a:latin typeface="微软雅黑" panose="020B0503020204020204" pitchFamily="34" charset="-122"/>
                <a:ea typeface="微软雅黑" panose="020B0503020204020204" pitchFamily="34" charset="-122"/>
              </a:rPr>
              <a:t>键来清除所选的线段，该线变成飞线。然后重新布这条线。</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9</a:t>
            </a:r>
            <a:r>
              <a:rPr lang="zh-CN" altLang="en-US" sz="2400" b="1" dirty="0">
                <a:solidFill>
                  <a:srgbClr val="0000FF"/>
                </a:solidFill>
                <a:latin typeface="微软雅黑" panose="020B0503020204020204" pitchFamily="34" charset="-122"/>
                <a:ea typeface="微软雅黑" panose="020B0503020204020204" pitchFamily="34" charset="-122"/>
              </a:rPr>
              <a:t>．完成</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上的所有连线后，如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1-89</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示，右击或者按</a:t>
            </a:r>
            <a:r>
              <a:rPr lang="en-US" altLang="zh-CN" sz="2400" b="1" dirty="0">
                <a:solidFill>
                  <a:srgbClr val="0000FF"/>
                </a:solidFill>
                <a:latin typeface="微软雅黑" panose="020B0503020204020204" pitchFamily="34" charset="-122"/>
                <a:ea typeface="微软雅黑" panose="020B0503020204020204" pitchFamily="34" charset="-122"/>
              </a:rPr>
              <a:t>ESC</a:t>
            </a:r>
            <a:r>
              <a:rPr lang="zh-CN" altLang="en-US" sz="2400" b="1" dirty="0">
                <a:solidFill>
                  <a:srgbClr val="0000FF"/>
                </a:solidFill>
                <a:latin typeface="微软雅黑" panose="020B0503020204020204" pitchFamily="34" charset="-122"/>
                <a:ea typeface="微软雅黑" panose="020B0503020204020204" pitchFamily="34" charset="-122"/>
              </a:rPr>
              <a:t>键以退出放置模式。</a:t>
            </a:r>
          </a:p>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10</a:t>
            </a:r>
            <a:r>
              <a:rPr lang="zh-CN" altLang="en-US" sz="2400" b="1" dirty="0">
                <a:solidFill>
                  <a:srgbClr val="0000FF"/>
                </a:solidFill>
                <a:latin typeface="微软雅黑" panose="020B0503020204020204" pitchFamily="34" charset="-122"/>
                <a:ea typeface="微软雅黑" panose="020B0503020204020204" pitchFamily="34" charset="-122"/>
              </a:rPr>
              <a:t>．保存设计（快捷键为</a:t>
            </a:r>
            <a:r>
              <a:rPr lang="en-US" altLang="zh-CN" sz="2400" b="1" dirty="0">
                <a:solidFill>
                  <a:srgbClr val="0000FF"/>
                </a:solidFill>
                <a:latin typeface="微软雅黑" panose="020B0503020204020204" pitchFamily="34" charset="-122"/>
                <a:ea typeface="微软雅黑" panose="020B0503020204020204" pitchFamily="34" charset="-122"/>
              </a:rPr>
              <a:t>F,S </a:t>
            </a:r>
            <a:r>
              <a:rPr lang="zh-CN" altLang="en-US" sz="2400" b="1" dirty="0">
                <a:solidFill>
                  <a:srgbClr val="0000FF"/>
                </a:solidFill>
                <a:latin typeface="微软雅黑" panose="020B0503020204020204" pitchFamily="34" charset="-122"/>
                <a:ea typeface="微软雅黑" panose="020B0503020204020204" pitchFamily="34" charset="-122"/>
              </a:rPr>
              <a:t>或者</a:t>
            </a:r>
            <a:r>
              <a:rPr lang="en-US" altLang="zh-CN" sz="2400" b="1" dirty="0">
                <a:solidFill>
                  <a:srgbClr val="0000FF"/>
                </a:solidFill>
                <a:latin typeface="微软雅黑" panose="020B0503020204020204" pitchFamily="34" charset="-122"/>
                <a:ea typeface="微软雅黑" panose="020B0503020204020204" pitchFamily="34" charset="-122"/>
              </a:rPr>
              <a:t>Ctrl</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a:t>
            </a:r>
            <a:r>
              <a:rPr lang="zh-CN" altLang="en-US" sz="2400" b="1" dirty="0">
                <a:solidFill>
                  <a:srgbClr val="0000FF"/>
                </a:solidFill>
                <a:latin typeface="微软雅黑" panose="020B0503020204020204" pitchFamily="34" charset="-122"/>
                <a:ea typeface="微软雅黑" panose="020B0503020204020204" pitchFamily="34" charset="-122"/>
              </a:rPr>
              <a:t>）。</a:t>
            </a:r>
          </a:p>
        </p:txBody>
      </p:sp>
      <p:sp>
        <p:nvSpPr>
          <p:cNvPr id="61444" name="Text Box 7"/>
          <p:cNvSpPr txBox="1">
            <a:spLocks noChangeArrowheads="1"/>
          </p:cNvSpPr>
          <p:nvPr/>
        </p:nvSpPr>
        <p:spPr bwMode="auto">
          <a:xfrm>
            <a:off x="8115399" y="5382385"/>
            <a:ext cx="35956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dirty="0" smtClean="0">
                <a:solidFill>
                  <a:srgbClr val="0000FF"/>
                </a:solidFill>
                <a:latin typeface="微软雅黑" panose="020B0503020204020204" pitchFamily="34" charset="-122"/>
                <a:ea typeface="微软雅黑" panose="020B0503020204020204" pitchFamily="34" charset="-122"/>
              </a:rPr>
              <a:t>图</a:t>
            </a:r>
            <a:r>
              <a:rPr lang="en-US" altLang="zh-CN" sz="1800" dirty="0" smtClean="0">
                <a:solidFill>
                  <a:srgbClr val="0000FF"/>
                </a:solidFill>
                <a:latin typeface="微软雅黑" panose="020B0503020204020204" pitchFamily="34" charset="-122"/>
                <a:ea typeface="微软雅黑" panose="020B0503020204020204" pitchFamily="34" charset="-122"/>
              </a:rPr>
              <a:t>1-89 </a:t>
            </a:r>
            <a:r>
              <a:rPr lang="zh-CN" altLang="en-US" sz="1800" dirty="0">
                <a:solidFill>
                  <a:srgbClr val="0000FF"/>
                </a:solidFill>
                <a:latin typeface="微软雅黑" panose="020B0503020204020204" pitchFamily="34" charset="-122"/>
                <a:ea typeface="微软雅黑" panose="020B0503020204020204" pitchFamily="34" charset="-122"/>
              </a:rPr>
              <a:t>完成手动布线的</a:t>
            </a:r>
            <a:r>
              <a:rPr lang="en-US" altLang="zh-CN" sz="1800" dirty="0">
                <a:solidFill>
                  <a:srgbClr val="0000FF"/>
                </a:solidFill>
                <a:latin typeface="微软雅黑" panose="020B0503020204020204" pitchFamily="34" charset="-122"/>
                <a:ea typeface="微软雅黑" panose="020B0503020204020204" pitchFamily="34" charset="-122"/>
              </a:rPr>
              <a:t>PCB</a:t>
            </a:r>
            <a:r>
              <a:rPr lang="zh-CN" altLang="en-US" sz="1800" dirty="0">
                <a:solidFill>
                  <a:srgbClr val="0000FF"/>
                </a:solidFill>
                <a:latin typeface="微软雅黑" panose="020B0503020204020204" pitchFamily="34" charset="-122"/>
                <a:ea typeface="微软雅黑" panose="020B0503020204020204" pitchFamily="34" charset="-122"/>
              </a:rPr>
              <a:t>板</a:t>
            </a:r>
          </a:p>
        </p:txBody>
      </p:sp>
    </p:spTree>
    <p:extLst>
      <p:ext uri="{BB962C8B-B14F-4D97-AF65-F5344CB8AC3E}">
        <p14:creationId xmlns:p14="http://schemas.microsoft.com/office/powerpoint/2010/main" val="13933984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4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uild="p"/>
      <p:bldP spid="614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1778695" y="333450"/>
            <a:ext cx="8232775" cy="706437"/>
          </a:xfrm>
          <a:prstGeom prst="rect">
            <a:avLst/>
          </a:prstGeom>
        </p:spPr>
        <p:txBody>
          <a:bodyPr/>
          <a:lstStyle/>
          <a:p>
            <a:pPr algn="l" eaLnBrk="1" hangingPunct="1"/>
            <a:r>
              <a:rPr lang="zh-CN" altLang="en-US" sz="2801" b="1" dirty="0">
                <a:solidFill>
                  <a:srgbClr val="0000FF"/>
                </a:solidFill>
                <a:latin typeface="微软雅黑" panose="020B0503020204020204" pitchFamily="34" charset="-122"/>
                <a:ea typeface="微软雅黑" panose="020B0503020204020204" pitchFamily="34" charset="-122"/>
              </a:rPr>
              <a:t>布线的时候请记住以下几</a:t>
            </a:r>
            <a:r>
              <a:rPr lang="zh-CN" altLang="en-US" sz="2801" b="1" dirty="0" smtClean="0">
                <a:solidFill>
                  <a:srgbClr val="0000FF"/>
                </a:solidFill>
                <a:latin typeface="微软雅黑" panose="020B0503020204020204" pitchFamily="34" charset="-122"/>
                <a:ea typeface="微软雅黑" panose="020B0503020204020204" pitchFamily="34" charset="-122"/>
              </a:rPr>
              <a:t>点</a:t>
            </a:r>
            <a:r>
              <a:rPr lang="en-US" altLang="zh-CN" sz="2801" b="1" dirty="0" smtClean="0">
                <a:solidFill>
                  <a:srgbClr val="0000FF"/>
                </a:solidFill>
                <a:latin typeface="微软雅黑" panose="020B0503020204020204" pitchFamily="34" charset="-122"/>
                <a:ea typeface="微软雅黑" panose="020B0503020204020204" pitchFamily="34" charset="-122"/>
              </a:rPr>
              <a:t>:</a:t>
            </a:r>
            <a:endParaRPr lang="zh-CN" altLang="en-US" sz="2801" b="1" dirty="0">
              <a:solidFill>
                <a:srgbClr val="0000FF"/>
              </a:solidFill>
              <a:latin typeface="微软雅黑" panose="020B0503020204020204" pitchFamily="34" charset="-122"/>
              <a:ea typeface="微软雅黑" panose="020B0503020204020204" pitchFamily="34" charset="-122"/>
            </a:endParaRPr>
          </a:p>
        </p:txBody>
      </p:sp>
      <p:sp>
        <p:nvSpPr>
          <p:cNvPr id="62467" name="Rectangle 3"/>
          <p:cNvSpPr>
            <a:spLocks noGrp="1" noChangeArrowheads="1"/>
          </p:cNvSpPr>
          <p:nvPr>
            <p:ph type="body" idx="4294967295"/>
          </p:nvPr>
        </p:nvSpPr>
        <p:spPr>
          <a:xfrm>
            <a:off x="1562671" y="1197546"/>
            <a:ext cx="9793088" cy="4608959"/>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①</a:t>
            </a:r>
            <a:r>
              <a:rPr lang="zh-CN" altLang="en-US" sz="2400" b="1" dirty="0">
                <a:solidFill>
                  <a:srgbClr val="0000FF"/>
                </a:solidFill>
                <a:latin typeface="微软雅黑" panose="020B0503020204020204" pitchFamily="34" charset="-122"/>
                <a:ea typeface="微软雅黑" panose="020B0503020204020204" pitchFamily="34" charset="-122"/>
              </a:rPr>
              <a:t>单击或按</a:t>
            </a:r>
            <a:r>
              <a:rPr lang="en-US" altLang="zh-CN" sz="2400" b="1" dirty="0">
                <a:solidFill>
                  <a:srgbClr val="0000FF"/>
                </a:solidFill>
                <a:latin typeface="微软雅黑" panose="020B0503020204020204" pitchFamily="34" charset="-122"/>
                <a:ea typeface="微软雅黑" panose="020B0503020204020204" pitchFamily="34" charset="-122"/>
              </a:rPr>
              <a:t>Enter</a:t>
            </a:r>
            <a:r>
              <a:rPr lang="zh-CN" altLang="en-US" sz="2400" b="1" dirty="0">
                <a:solidFill>
                  <a:srgbClr val="0000FF"/>
                </a:solidFill>
                <a:latin typeface="微软雅黑" panose="020B0503020204020204" pitchFamily="34" charset="-122"/>
                <a:ea typeface="微软雅黑" panose="020B0503020204020204" pitchFamily="34" charset="-122"/>
              </a:rPr>
              <a:t>键，来放置线到当前光标的位置。状态栏显示的检查模式代表未被布置的线，已布置的线将以当前层的颜色显示为实体。</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②在任何时候使用</a:t>
            </a:r>
            <a:r>
              <a:rPr lang="en-US" altLang="zh-CN" sz="2400" b="1" dirty="0">
                <a:solidFill>
                  <a:srgbClr val="0000FF"/>
                </a:solidFill>
                <a:latin typeface="微软雅黑" panose="020B0503020204020204" pitchFamily="34" charset="-122"/>
                <a:ea typeface="微软雅黑" panose="020B0503020204020204" pitchFamily="34" charset="-122"/>
              </a:rPr>
              <a:t>Ctrl</a:t>
            </a:r>
            <a:r>
              <a:rPr lang="zh-CN" altLang="en-US" sz="2400" b="1" dirty="0">
                <a:solidFill>
                  <a:srgbClr val="0000FF"/>
                </a:solidFill>
                <a:latin typeface="微软雅黑" panose="020B0503020204020204" pitchFamily="34" charset="-122"/>
                <a:ea typeface="微软雅黑" panose="020B0503020204020204" pitchFamily="34" charset="-122"/>
              </a:rPr>
              <a:t>键十单击来自动完成连线。起始和终止引脚必须在同一层上，并且连线上没有障碍物。</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③使用</a:t>
            </a:r>
            <a:r>
              <a:rPr lang="en-US" altLang="zh-CN" sz="2400" b="1" dirty="0">
                <a:solidFill>
                  <a:srgbClr val="0000FF"/>
                </a:solidFill>
                <a:latin typeface="微软雅黑" panose="020B0503020204020204" pitchFamily="34" charset="-122"/>
                <a:ea typeface="微软雅黑" panose="020B0503020204020204" pitchFamily="34" charset="-122"/>
              </a:rPr>
              <a:t>Shift</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来选择各种线的角度模式。角度模式包括：任意角度，</a:t>
            </a:r>
            <a:r>
              <a:rPr lang="en-US" altLang="zh-CN" sz="2400" b="1" dirty="0">
                <a:solidFill>
                  <a:srgbClr val="0000FF"/>
                </a:solidFill>
                <a:latin typeface="微软雅黑" panose="020B0503020204020204" pitchFamily="34" charset="-122"/>
                <a:ea typeface="微软雅黑" panose="020B0503020204020204" pitchFamily="34" charset="-122"/>
              </a:rPr>
              <a:t>45</a:t>
            </a:r>
            <a:r>
              <a:rPr lang="en-US" altLang="zh-CN" sz="2400" b="1" baseline="30000" dirty="0">
                <a:solidFill>
                  <a:srgbClr val="0000FF"/>
                </a:solidFill>
                <a:latin typeface="微软雅黑" panose="020B0503020204020204" pitchFamily="34" charset="-122"/>
                <a:ea typeface="微软雅黑" panose="020B0503020204020204" pitchFamily="34" charset="-122"/>
              </a:rPr>
              <a:t>0</a:t>
            </a:r>
            <a:r>
              <a:rPr lang="zh-CN" altLang="en-US" sz="2400" b="1" dirty="0">
                <a:solidFill>
                  <a:srgbClr val="0000FF"/>
                </a:solidFill>
                <a:latin typeface="微软雅黑" panose="020B0503020204020204" pitchFamily="34" charset="-122"/>
                <a:ea typeface="微软雅黑" panose="020B0503020204020204" pitchFamily="34" charset="-122"/>
              </a:rPr>
              <a:t>，弧度</a:t>
            </a:r>
            <a:r>
              <a:rPr lang="en-US" altLang="zh-CN" sz="2400" b="1" dirty="0">
                <a:solidFill>
                  <a:srgbClr val="0000FF"/>
                </a:solidFill>
                <a:latin typeface="微软雅黑" panose="020B0503020204020204" pitchFamily="34" charset="-122"/>
                <a:ea typeface="微软雅黑" panose="020B0503020204020204" pitchFamily="34" charset="-122"/>
              </a:rPr>
              <a:t>45</a:t>
            </a:r>
            <a:r>
              <a:rPr lang="en-US" altLang="zh-CN" sz="2400" b="1" baseline="30000" dirty="0">
                <a:solidFill>
                  <a:srgbClr val="0000FF"/>
                </a:solidFill>
                <a:latin typeface="微软雅黑" panose="020B0503020204020204" pitchFamily="34" charset="-122"/>
                <a:ea typeface="微软雅黑" panose="020B0503020204020204" pitchFamily="34" charset="-122"/>
              </a:rPr>
              <a:t>0</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90</a:t>
            </a:r>
            <a:r>
              <a:rPr lang="en-US" altLang="zh-CN" sz="2400" b="1" baseline="30000" dirty="0">
                <a:solidFill>
                  <a:srgbClr val="0000FF"/>
                </a:solidFill>
                <a:latin typeface="微软雅黑" panose="020B0503020204020204" pitchFamily="34" charset="-122"/>
                <a:ea typeface="微软雅黑" panose="020B0503020204020204" pitchFamily="34" charset="-122"/>
              </a:rPr>
              <a:t>0</a:t>
            </a:r>
            <a:r>
              <a:rPr lang="zh-CN" altLang="en-US" sz="2400" b="1" dirty="0">
                <a:solidFill>
                  <a:srgbClr val="0000FF"/>
                </a:solidFill>
                <a:latin typeface="微软雅黑" panose="020B0503020204020204" pitchFamily="34" charset="-122"/>
                <a:ea typeface="微软雅黑" panose="020B0503020204020204" pitchFamily="34" charset="-122"/>
              </a:rPr>
              <a:t>和弧度</a:t>
            </a:r>
            <a:r>
              <a:rPr lang="en-US" altLang="zh-CN" sz="2400" b="1" dirty="0">
                <a:solidFill>
                  <a:srgbClr val="0000FF"/>
                </a:solidFill>
                <a:latin typeface="微软雅黑" panose="020B0503020204020204" pitchFamily="34" charset="-122"/>
                <a:ea typeface="微软雅黑" panose="020B0503020204020204" pitchFamily="34" charset="-122"/>
              </a:rPr>
              <a:t>90</a:t>
            </a:r>
            <a:r>
              <a:rPr lang="en-US" altLang="zh-CN" sz="2400" b="1" baseline="30000" dirty="0">
                <a:solidFill>
                  <a:srgbClr val="0000FF"/>
                </a:solidFill>
                <a:latin typeface="微软雅黑" panose="020B0503020204020204" pitchFamily="34" charset="-122"/>
                <a:ea typeface="微软雅黑" panose="020B0503020204020204" pitchFamily="34" charset="-122"/>
              </a:rPr>
              <a:t>0</a:t>
            </a:r>
            <a:r>
              <a:rPr lang="zh-CN" altLang="en-US" sz="2400" b="1" dirty="0">
                <a:solidFill>
                  <a:srgbClr val="0000FF"/>
                </a:solidFill>
                <a:latin typeface="微软雅黑" panose="020B0503020204020204" pitchFamily="34" charset="-122"/>
                <a:ea typeface="微软雅黑" panose="020B0503020204020204" pitchFamily="34" charset="-122"/>
              </a:rPr>
              <a:t>。按</a:t>
            </a:r>
            <a:r>
              <a:rPr lang="en-US" altLang="zh-CN" sz="2400" b="1" dirty="0">
                <a:solidFill>
                  <a:srgbClr val="0000FF"/>
                </a:solidFill>
                <a:latin typeface="微软雅黑" panose="020B0503020204020204" pitchFamily="34" charset="-122"/>
                <a:ea typeface="微软雅黑" panose="020B0503020204020204" pitchFamily="34" charset="-122"/>
              </a:rPr>
              <a:t>Space</a:t>
            </a:r>
            <a:r>
              <a:rPr lang="zh-CN" altLang="en-US" sz="2400" b="1" dirty="0">
                <a:solidFill>
                  <a:srgbClr val="0000FF"/>
                </a:solidFill>
                <a:latin typeface="微软雅黑" panose="020B0503020204020204" pitchFamily="34" charset="-122"/>
                <a:ea typeface="微软雅黑" panose="020B0503020204020204" pitchFamily="34" charset="-122"/>
              </a:rPr>
              <a:t>键切换角度。</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④在任何时间按</a:t>
            </a:r>
            <a:r>
              <a:rPr lang="en-US" altLang="zh-CN" sz="2400" b="1" dirty="0">
                <a:solidFill>
                  <a:srgbClr val="0000FF"/>
                </a:solidFill>
                <a:latin typeface="微软雅黑" panose="020B0503020204020204" pitchFamily="34" charset="-122"/>
                <a:ea typeface="微软雅黑" panose="020B0503020204020204" pitchFamily="34" charset="-122"/>
              </a:rPr>
              <a:t>End</a:t>
            </a:r>
            <a:r>
              <a:rPr lang="zh-CN" altLang="en-US" sz="2400" b="1" dirty="0">
                <a:solidFill>
                  <a:srgbClr val="0000FF"/>
                </a:solidFill>
                <a:latin typeface="微软雅黑" panose="020B0503020204020204" pitchFamily="34" charset="-122"/>
                <a:ea typeface="微软雅黑" panose="020B0503020204020204" pitchFamily="34" charset="-122"/>
              </a:rPr>
              <a:t>键来刷新屏幕。</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⑤在任何时间使用</a:t>
            </a:r>
            <a:r>
              <a:rPr lang="en-US" altLang="zh-CN" sz="2400" b="1" dirty="0">
                <a:solidFill>
                  <a:srgbClr val="0000FF"/>
                </a:solidFill>
                <a:latin typeface="微软雅黑" panose="020B0503020204020204" pitchFamily="34" charset="-122"/>
                <a:ea typeface="微软雅黑" panose="020B0503020204020204" pitchFamily="34" charset="-122"/>
              </a:rPr>
              <a:t>V</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F</a:t>
            </a:r>
            <a:r>
              <a:rPr lang="zh-CN" altLang="en-US" sz="2400" b="1" dirty="0">
                <a:solidFill>
                  <a:srgbClr val="0000FF"/>
                </a:solidFill>
                <a:latin typeface="微软雅黑" panose="020B0503020204020204" pitchFamily="34" charset="-122"/>
                <a:ea typeface="微软雅黑" panose="020B0503020204020204" pitchFamily="34" charset="-122"/>
              </a:rPr>
              <a:t>键重新调整屏幕以适应所有的对象</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268525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2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2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2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24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body" idx="4294967295"/>
          </p:nvPr>
        </p:nvSpPr>
        <p:spPr>
          <a:xfrm>
            <a:off x="1562671" y="1197546"/>
            <a:ext cx="9505056" cy="3744912"/>
          </a:xfrm>
          <a:prstGeom prst="rect">
            <a:avLst/>
          </a:prstGeom>
        </p:spPr>
        <p:txBody>
          <a:bodyPr/>
          <a:lstStyle/>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⑥在任何时候按</a:t>
            </a:r>
            <a:r>
              <a:rPr lang="en-US" altLang="zh-CN" sz="2400" b="1" dirty="0">
                <a:solidFill>
                  <a:srgbClr val="0000FF"/>
                </a:solidFill>
                <a:latin typeface="微软雅黑" panose="020B0503020204020204" pitchFamily="34" charset="-122"/>
                <a:ea typeface="微软雅黑" panose="020B0503020204020204" pitchFamily="34" charset="-122"/>
              </a:rPr>
              <a:t>Page UP</a:t>
            </a:r>
            <a:r>
              <a:rPr lang="zh-CN" altLang="en-US" sz="2400" b="1" dirty="0">
                <a:solidFill>
                  <a:srgbClr val="0000FF"/>
                </a:solidFill>
                <a:latin typeface="微软雅黑" panose="020B0503020204020204" pitchFamily="34" charset="-122"/>
                <a:ea typeface="微软雅黑" panose="020B0503020204020204" pitchFamily="34" charset="-122"/>
              </a:rPr>
              <a:t>或 </a:t>
            </a:r>
            <a:r>
              <a:rPr lang="en-US" altLang="zh-CN" sz="2400" b="1" dirty="0">
                <a:solidFill>
                  <a:srgbClr val="0000FF"/>
                </a:solidFill>
                <a:latin typeface="微软雅黑" panose="020B0503020204020204" pitchFamily="34" charset="-122"/>
                <a:ea typeface="微软雅黑" panose="020B0503020204020204" pitchFamily="34" charset="-122"/>
              </a:rPr>
              <a:t>Page Down</a:t>
            </a:r>
            <a:r>
              <a:rPr lang="zh-CN" altLang="en-US" sz="2400" b="1" dirty="0">
                <a:solidFill>
                  <a:srgbClr val="0000FF"/>
                </a:solidFill>
                <a:latin typeface="微软雅黑" panose="020B0503020204020204" pitchFamily="34" charset="-122"/>
                <a:ea typeface="微软雅黑" panose="020B0503020204020204" pitchFamily="34" charset="-122"/>
              </a:rPr>
              <a:t>键，以光标位置为核心，来缩放视图。使用鼠标滚轮向上边和下边平移。按住</a:t>
            </a:r>
            <a:r>
              <a:rPr lang="en-US" altLang="zh-CN" sz="2400" b="1" dirty="0">
                <a:solidFill>
                  <a:srgbClr val="0000FF"/>
                </a:solidFill>
                <a:latin typeface="微软雅黑" panose="020B0503020204020204" pitchFamily="34" charset="-122"/>
                <a:ea typeface="微软雅黑" panose="020B0503020204020204" pitchFamily="34" charset="-122"/>
              </a:rPr>
              <a:t>Ctrl</a:t>
            </a:r>
            <a:r>
              <a:rPr lang="zh-CN" altLang="en-US" sz="2400" b="1" dirty="0">
                <a:solidFill>
                  <a:srgbClr val="0000FF"/>
                </a:solidFill>
                <a:latin typeface="微软雅黑" panose="020B0503020204020204" pitchFamily="34" charset="-122"/>
                <a:ea typeface="微软雅黑" panose="020B0503020204020204" pitchFamily="34" charset="-122"/>
              </a:rPr>
              <a:t>键，用鼠标滚轮来进行放大和缩小。</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⑦当设计者完成布线并希望开始一个新的布线时，右击或按</a:t>
            </a:r>
            <a:r>
              <a:rPr lang="en-US" altLang="zh-CN" sz="2400" b="1" dirty="0">
                <a:solidFill>
                  <a:srgbClr val="0000FF"/>
                </a:solidFill>
                <a:latin typeface="微软雅黑" panose="020B0503020204020204" pitchFamily="34" charset="-122"/>
                <a:ea typeface="微软雅黑" panose="020B0503020204020204" pitchFamily="34" charset="-122"/>
              </a:rPr>
              <a:t>ESC</a:t>
            </a:r>
            <a:r>
              <a:rPr lang="zh-CN" altLang="en-US" sz="2400" b="1" dirty="0">
                <a:solidFill>
                  <a:srgbClr val="0000FF"/>
                </a:solidFill>
                <a:latin typeface="微软雅黑" panose="020B0503020204020204" pitchFamily="34" charset="-122"/>
                <a:ea typeface="微软雅黑" panose="020B0503020204020204" pitchFamily="34" charset="-122"/>
              </a:rPr>
              <a:t>键。</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⑧为了防止连接了不应该连接的引脚。</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将不断地监察板的连通性，并防止设计者在连接方面的失误。</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⑨重布线是非常简便的，当设计者布置完一条线并右击完成时，冗余的线段会被自动清除。</a:t>
            </a:r>
          </a:p>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祝贺！设计者已经手工布线完成了</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板设计。 </a:t>
            </a:r>
          </a:p>
        </p:txBody>
      </p:sp>
    </p:spTree>
    <p:extLst>
      <p:ext uri="{BB962C8B-B14F-4D97-AF65-F5344CB8AC3E}">
        <p14:creationId xmlns:p14="http://schemas.microsoft.com/office/powerpoint/2010/main" val="419585871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4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49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49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1562671" y="477466"/>
            <a:ext cx="8232775" cy="850900"/>
          </a:xfrm>
          <a:prstGeom prst="rect">
            <a:avLst/>
          </a:prstGeom>
        </p:spPr>
        <p:txBody>
          <a:bodyPr/>
          <a:lstStyle/>
          <a:p>
            <a:pPr algn="l" eaLnBrk="1" hangingPunct="1"/>
            <a:r>
              <a:rPr lang="en-US" altLang="zh-CN" sz="3200" b="1" dirty="0" smtClean="0">
                <a:solidFill>
                  <a:srgbClr val="0000FF"/>
                </a:solidFill>
                <a:latin typeface="微软雅黑" panose="020B0503020204020204" pitchFamily="34" charset="-122"/>
                <a:ea typeface="微软雅黑" panose="020B0503020204020204" pitchFamily="34" charset="-122"/>
              </a:rPr>
              <a:t>3.6.5</a:t>
            </a:r>
            <a:r>
              <a:rPr lang="zh-CN" altLang="en-US" sz="3200" b="1" dirty="0" smtClean="0">
                <a:solidFill>
                  <a:srgbClr val="0000FF"/>
                </a:solidFill>
                <a:latin typeface="微软雅黑" panose="020B0503020204020204" pitchFamily="34" charset="-122"/>
                <a:ea typeface="微软雅黑" panose="020B0503020204020204" pitchFamily="34" charset="-122"/>
              </a:rPr>
              <a:t>自动布线 </a:t>
            </a:r>
          </a:p>
        </p:txBody>
      </p:sp>
      <p:sp>
        <p:nvSpPr>
          <p:cNvPr id="30723" name="Rectangle 3"/>
          <p:cNvSpPr>
            <a:spLocks noGrp="1" noChangeArrowheads="1"/>
          </p:cNvSpPr>
          <p:nvPr>
            <p:ph type="body" idx="4294967295"/>
          </p:nvPr>
        </p:nvSpPr>
        <p:spPr>
          <a:xfrm>
            <a:off x="1778695" y="1413570"/>
            <a:ext cx="9289032" cy="4575175"/>
          </a:xfrm>
          <a:prstGeom prst="rect">
            <a:avLst/>
          </a:prstGeom>
        </p:spPr>
        <p:txBody>
          <a:bodyPr/>
          <a:lstStyle/>
          <a:p>
            <a:pPr marL="0" indent="457200">
              <a:buNone/>
              <a:defRPr/>
            </a:pPr>
            <a:r>
              <a:rPr lang="zh-CN" altLang="en-US" sz="2400" b="1" dirty="0">
                <a:solidFill>
                  <a:srgbClr val="0000FF"/>
                </a:solidFill>
                <a:latin typeface="微软雅黑" panose="020B0503020204020204" pitchFamily="34" charset="-122"/>
                <a:ea typeface="微软雅黑" panose="020B0503020204020204" pitchFamily="34" charset="-122"/>
              </a:rPr>
              <a:t>请完成以下步骤，设计者会发现使用</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软件是如此方便。</a:t>
            </a:r>
          </a:p>
          <a:p>
            <a:pPr marL="0" indent="457200">
              <a:buNone/>
              <a:defRPr/>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．首先，从菜单</a:t>
            </a:r>
            <a:r>
              <a:rPr lang="zh-CN" altLang="en-US" sz="2400" b="1" dirty="0" smtClean="0">
                <a:solidFill>
                  <a:srgbClr val="0000FF"/>
                </a:solidFill>
                <a:latin typeface="微软雅黑" panose="020B0503020204020204" pitchFamily="34" charset="-122"/>
                <a:ea typeface="微软雅黑" panose="020B0503020204020204" pitchFamily="34" charset="-122"/>
              </a:rPr>
              <a:t>选择</a:t>
            </a:r>
            <a:r>
              <a:rPr lang="en-US" altLang="zh-CN" sz="2400" b="1" dirty="0">
                <a:solidFill>
                  <a:srgbClr val="0000FF"/>
                </a:solidFill>
                <a:latin typeface="微软雅黑" panose="020B0503020204020204" pitchFamily="34" charset="-122"/>
                <a:ea typeface="微软雅黑" panose="020B0503020204020204" pitchFamily="34" charset="-122"/>
              </a:rPr>
              <a:t>Route → Un-Route → All</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U</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A</a:t>
            </a:r>
            <a:r>
              <a:rPr lang="zh-CN" altLang="en-US" sz="2400" b="1" dirty="0">
                <a:solidFill>
                  <a:srgbClr val="0000FF"/>
                </a:solidFill>
                <a:latin typeface="微软雅黑" panose="020B0503020204020204" pitchFamily="34" charset="-122"/>
                <a:ea typeface="微软雅黑" panose="020B0503020204020204" pitchFamily="34" charset="-122"/>
              </a:rPr>
              <a:t>）取消板的布线。</a:t>
            </a:r>
          </a:p>
          <a:p>
            <a:pPr marL="0" indent="457200">
              <a:buNone/>
              <a:defRPr/>
            </a:pP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．从菜单</a:t>
            </a:r>
            <a:r>
              <a:rPr lang="zh-CN" altLang="en-US" sz="2400" b="1" dirty="0" smtClean="0">
                <a:solidFill>
                  <a:srgbClr val="0000FF"/>
                </a:solidFill>
                <a:latin typeface="微软雅黑" panose="020B0503020204020204" pitchFamily="34" charset="-122"/>
                <a:ea typeface="微软雅黑" panose="020B0503020204020204" pitchFamily="34" charset="-122"/>
              </a:rPr>
              <a:t>选择</a:t>
            </a:r>
            <a:r>
              <a:rPr lang="en-US" altLang="zh-CN" sz="2400" b="1" dirty="0">
                <a:solidFill>
                  <a:srgbClr val="0000FF"/>
                </a:solidFill>
                <a:latin typeface="微软雅黑" panose="020B0503020204020204" pitchFamily="34" charset="-122"/>
                <a:ea typeface="微软雅黑" panose="020B0503020204020204" pitchFamily="34" charset="-122"/>
              </a:rPr>
              <a:t>Route → Auto Route → All</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A</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A</a:t>
            </a:r>
            <a:r>
              <a:rPr lang="zh-CN" altLang="en-US" sz="2400" b="1" dirty="0">
                <a:solidFill>
                  <a:srgbClr val="0000FF"/>
                </a:solidFill>
                <a:latin typeface="微软雅黑" panose="020B0503020204020204" pitchFamily="34" charset="-122"/>
                <a:ea typeface="微软雅黑" panose="020B0503020204020204" pitchFamily="34" charset="-122"/>
              </a:rPr>
              <a:t>），弹出 </a:t>
            </a:r>
            <a:r>
              <a:rPr lang="en-US" altLang="zh-CN" sz="2400" b="1" dirty="0" err="1">
                <a:solidFill>
                  <a:srgbClr val="0000FF"/>
                </a:solidFill>
                <a:latin typeface="微软雅黑" panose="020B0503020204020204" pitchFamily="34" charset="-122"/>
                <a:ea typeface="微软雅黑" panose="020B0503020204020204" pitchFamily="34" charset="-122"/>
              </a:rPr>
              <a:t>Situs</a:t>
            </a:r>
            <a:r>
              <a:rPr lang="en-US" altLang="zh-CN" sz="2400" b="1" dirty="0">
                <a:solidFill>
                  <a:srgbClr val="0000FF"/>
                </a:solidFill>
                <a:latin typeface="微软雅黑" panose="020B0503020204020204" pitchFamily="34" charset="-122"/>
                <a:ea typeface="微软雅黑" panose="020B0503020204020204" pitchFamily="34" charset="-122"/>
              </a:rPr>
              <a:t> Routing Strategies</a:t>
            </a:r>
            <a:r>
              <a:rPr lang="zh-CN" altLang="en-US" sz="2400" b="1" dirty="0">
                <a:solidFill>
                  <a:srgbClr val="0000FF"/>
                </a:solidFill>
                <a:latin typeface="微软雅黑" panose="020B0503020204020204" pitchFamily="34" charset="-122"/>
                <a:ea typeface="微软雅黑" panose="020B0503020204020204" pitchFamily="34" charset="-122"/>
              </a:rPr>
              <a:t>对话框，单击</a:t>
            </a:r>
            <a:r>
              <a:rPr lang="en-US" altLang="zh-CN" sz="2400" b="1" dirty="0">
                <a:solidFill>
                  <a:srgbClr val="0000FF"/>
                </a:solidFill>
                <a:latin typeface="微软雅黑" panose="020B0503020204020204" pitchFamily="34" charset="-122"/>
                <a:ea typeface="微软雅黑" panose="020B0503020204020204" pitchFamily="34" charset="-122"/>
              </a:rPr>
              <a:t>Route All</a:t>
            </a:r>
            <a:r>
              <a:rPr lang="zh-CN" altLang="en-US" sz="2400" b="1" dirty="0">
                <a:solidFill>
                  <a:srgbClr val="0000FF"/>
                </a:solidFill>
                <a:latin typeface="微软雅黑" panose="020B0503020204020204" pitchFamily="34" charset="-122"/>
                <a:ea typeface="微软雅黑" panose="020B0503020204020204" pitchFamily="34" charset="-122"/>
              </a:rPr>
              <a:t>按钮。</a:t>
            </a:r>
            <a:r>
              <a:rPr lang="en-US" altLang="zh-CN" sz="2400" b="1" dirty="0">
                <a:solidFill>
                  <a:srgbClr val="0000FF"/>
                </a:solidFill>
                <a:latin typeface="微软雅黑" panose="020B0503020204020204" pitchFamily="34" charset="-122"/>
                <a:ea typeface="微软雅黑" panose="020B0503020204020204" pitchFamily="34" charset="-122"/>
              </a:rPr>
              <a:t>Messages</a:t>
            </a:r>
            <a:r>
              <a:rPr lang="zh-CN" altLang="en-US" sz="2400" b="1" dirty="0">
                <a:solidFill>
                  <a:srgbClr val="0000FF"/>
                </a:solidFill>
                <a:latin typeface="微软雅黑" panose="020B0503020204020204" pitchFamily="34" charset="-122"/>
                <a:ea typeface="微软雅黑" panose="020B0503020204020204" pitchFamily="34" charset="-122"/>
              </a:rPr>
              <a:t>显示自动布线的过程。</a:t>
            </a:r>
          </a:p>
          <a:p>
            <a:pPr marL="0" indent="457200" eaLnBrk="1" hangingPunct="1">
              <a:buNone/>
              <a:defRPr/>
            </a:pPr>
            <a:r>
              <a:rPr lang="en-US" altLang="zh-CN" sz="2400" b="1" dirty="0">
                <a:solidFill>
                  <a:srgbClr val="0000FF"/>
                </a:solidFill>
                <a:latin typeface="微软雅黑" panose="020B0503020204020204" pitchFamily="34" charset="-122"/>
                <a:ea typeface="微软雅黑" panose="020B0503020204020204" pitchFamily="34" charset="-122"/>
              </a:rPr>
              <a:t>Situs  </a:t>
            </a:r>
            <a:r>
              <a:rPr lang="en-US" altLang="zh-CN" sz="2400" b="1" dirty="0" err="1">
                <a:solidFill>
                  <a:srgbClr val="0000FF"/>
                </a:solidFill>
                <a:latin typeface="微软雅黑" panose="020B0503020204020204" pitchFamily="34" charset="-122"/>
                <a:ea typeface="微软雅黑" panose="020B0503020204020204" pitchFamily="34" charset="-122"/>
              </a:rPr>
              <a:t>autorouter</a:t>
            </a:r>
            <a:r>
              <a:rPr lang="zh-CN" altLang="en-US" sz="2400" b="1" dirty="0">
                <a:solidFill>
                  <a:srgbClr val="0000FF"/>
                </a:solidFill>
                <a:latin typeface="微软雅黑" panose="020B0503020204020204" pitchFamily="34" charset="-122"/>
                <a:ea typeface="微软雅黑" panose="020B0503020204020204" pitchFamily="34" charset="-122"/>
              </a:rPr>
              <a:t>提供的布线结果可以与一名经验丰富的设计师相比，如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1-91</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示。这是因为</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在</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窗口中对设计者的板进行直接布线，而不需要导出和导入布线文件。</a:t>
            </a:r>
          </a:p>
        </p:txBody>
      </p:sp>
    </p:spTree>
    <p:extLst>
      <p:ext uri="{BB962C8B-B14F-4D97-AF65-F5344CB8AC3E}">
        <p14:creationId xmlns:p14="http://schemas.microsoft.com/office/powerpoint/2010/main" val="403557926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a:xfrm>
            <a:off x="1634679" y="5085978"/>
            <a:ext cx="9343836" cy="1622425"/>
          </a:xfrm>
          <a:prstGeom prst="rect">
            <a:avLst/>
          </a:prstGeom>
        </p:spPr>
        <p:txBody>
          <a:bodyPr/>
          <a:lstStyle/>
          <a:p>
            <a:pPr marL="0" indent="0">
              <a:buNone/>
              <a:defRPr/>
            </a:pPr>
            <a:r>
              <a:rPr lang="en-US" altLang="zh-CN" b="1" dirty="0" smtClean="0">
                <a:solidFill>
                  <a:srgbClr val="0000FF"/>
                </a:solidFill>
                <a:latin typeface="Arial Narrow" pitchFamily="34" charset="0"/>
              </a:rPr>
              <a:t>                        </a:t>
            </a:r>
            <a:r>
              <a:rPr lang="zh-CN" altLang="en-US" sz="2000" b="1" dirty="0" smtClean="0">
                <a:solidFill>
                  <a:srgbClr val="0000FF"/>
                </a:solidFill>
                <a:latin typeface="微软雅黑" panose="020B0503020204020204" pitchFamily="34" charset="-122"/>
                <a:ea typeface="微软雅黑" panose="020B0503020204020204" pitchFamily="34" charset="-122"/>
              </a:rPr>
              <a:t>图</a:t>
            </a:r>
            <a:r>
              <a:rPr lang="en-US" altLang="zh-CN" sz="2000" b="1" dirty="0" smtClean="0">
                <a:solidFill>
                  <a:srgbClr val="0000FF"/>
                </a:solidFill>
                <a:latin typeface="微软雅黑" panose="020B0503020204020204" pitchFamily="34" charset="-122"/>
                <a:ea typeface="微软雅黑" panose="020B0503020204020204" pitchFamily="34" charset="-122"/>
              </a:rPr>
              <a:t>1-91 </a:t>
            </a:r>
            <a:r>
              <a:rPr lang="zh-CN" altLang="en-US" sz="2000" b="1" dirty="0" smtClean="0">
                <a:solidFill>
                  <a:srgbClr val="0000FF"/>
                </a:solidFill>
                <a:latin typeface="微软雅黑" panose="020B0503020204020204" pitchFamily="34" charset="-122"/>
                <a:ea typeface="微软雅黑" panose="020B0503020204020204" pitchFamily="34" charset="-122"/>
              </a:rPr>
              <a:t>自动布线结果</a:t>
            </a:r>
            <a:endParaRPr lang="zh-CN" altLang="en-US" b="1" dirty="0" smtClean="0">
              <a:solidFill>
                <a:srgbClr val="0000FF"/>
              </a:solidFill>
              <a:latin typeface="微软雅黑" panose="020B0503020204020204" pitchFamily="34" charset="-122"/>
              <a:ea typeface="微软雅黑" panose="020B0503020204020204" pitchFamily="34" charset="-122"/>
            </a:endParaRPr>
          </a:p>
          <a:p>
            <a:pPr marL="0" indent="0" eaLnBrk="1" hangingPunct="1">
              <a:buNone/>
              <a:defRPr/>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3</a:t>
            </a:r>
            <a:r>
              <a:rPr lang="zh-CN" altLang="en-US" sz="2400" b="1" dirty="0">
                <a:solidFill>
                  <a:srgbClr val="0000FF"/>
                </a:solidFill>
                <a:latin typeface="微软雅黑" panose="020B0503020204020204" pitchFamily="34" charset="-122"/>
                <a:ea typeface="微软雅黑" panose="020B0503020204020204" pitchFamily="34" charset="-122"/>
              </a:rPr>
              <a:t>）单击</a:t>
            </a:r>
            <a:r>
              <a:rPr lang="en-US" altLang="zh-CN" sz="2400" b="1" dirty="0">
                <a:solidFill>
                  <a:srgbClr val="0000FF"/>
                </a:solidFill>
                <a:latin typeface="微软雅黑" panose="020B0503020204020204" pitchFamily="34" charset="-122"/>
                <a:ea typeface="微软雅黑" panose="020B0503020204020204" pitchFamily="34" charset="-122"/>
              </a:rPr>
              <a:t>File</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Save</a:t>
            </a:r>
            <a:r>
              <a:rPr lang="zh-CN" altLang="en-US" sz="2400" b="1" dirty="0">
                <a:solidFill>
                  <a:srgbClr val="0000FF"/>
                </a:solidFill>
                <a:latin typeface="微软雅黑" panose="020B0503020204020204" pitchFamily="34" charset="-122"/>
                <a:ea typeface="微软雅黑" panose="020B0503020204020204" pitchFamily="34" charset="-122"/>
              </a:rPr>
              <a:t>命令（快捷键：</a:t>
            </a:r>
            <a:r>
              <a:rPr lang="en-US" altLang="zh-CN" sz="2400" b="1" dirty="0">
                <a:solidFill>
                  <a:srgbClr val="0000FF"/>
                </a:solidFill>
                <a:latin typeface="微软雅黑" panose="020B0503020204020204" pitchFamily="34" charset="-122"/>
                <a:ea typeface="微软雅黑" panose="020B0503020204020204" pitchFamily="34" charset="-122"/>
              </a:rPr>
              <a:t>F</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a:t>
            </a:r>
            <a:r>
              <a:rPr lang="zh-CN" altLang="en-US" sz="2400" b="1" dirty="0">
                <a:solidFill>
                  <a:srgbClr val="0000FF"/>
                </a:solidFill>
                <a:latin typeface="微软雅黑" panose="020B0503020204020204" pitchFamily="34" charset="-122"/>
                <a:ea typeface="微软雅黑" panose="020B0503020204020204" pitchFamily="34" charset="-122"/>
              </a:rPr>
              <a:t>）来储存设计者设计的板。</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0823" y="117426"/>
            <a:ext cx="5337875" cy="5328592"/>
          </a:xfrm>
          <a:prstGeom prst="rect">
            <a:avLst/>
          </a:prstGeom>
        </p:spPr>
      </p:pic>
    </p:spTree>
    <p:extLst>
      <p:ext uri="{BB962C8B-B14F-4D97-AF65-F5344CB8AC3E}">
        <p14:creationId xmlns:p14="http://schemas.microsoft.com/office/powerpoint/2010/main" val="798156786"/>
      </p:ext>
    </p:extLst>
  </p:cSld>
  <p:clrMapOvr>
    <a:masterClrMapping/>
  </p:clrMapOvr>
  <p:transition spd="slow" advTm="0">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4294967295"/>
          </p:nvPr>
        </p:nvSpPr>
        <p:spPr>
          <a:xfrm>
            <a:off x="1490663" y="1125538"/>
            <a:ext cx="10081120" cy="5401320"/>
          </a:xfrm>
          <a:prstGeom prst="rect">
            <a:avLst/>
          </a:prstGeom>
        </p:spPr>
        <p:txBody>
          <a:bodyPr/>
          <a:lstStyle/>
          <a:p>
            <a:pPr marL="0" indent="0" eaLnBrk="1" hangingPunct="1">
              <a:buNone/>
            </a:pPr>
            <a:r>
              <a:rPr lang="zh-CN" altLang="en-US" sz="2400" b="1" dirty="0">
                <a:solidFill>
                  <a:srgbClr val="0000FF"/>
                </a:solidFill>
                <a:latin typeface="微软雅黑" panose="020B0503020204020204" pitchFamily="34" charset="-122"/>
                <a:ea typeface="微软雅黑" panose="020B0503020204020204" pitchFamily="34" charset="-122"/>
              </a:rPr>
              <a:t>注意</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线的放置</a:t>
            </a:r>
            <a:r>
              <a:rPr lang="zh-CN" altLang="en-US" sz="2400" b="1" dirty="0" smtClean="0">
                <a:solidFill>
                  <a:srgbClr val="0000FF"/>
                </a:solidFill>
                <a:latin typeface="微软雅黑" panose="020B0503020204020204" pitchFamily="34" charset="-122"/>
                <a:ea typeface="微软雅黑" panose="020B0503020204020204" pitchFamily="34" charset="-122"/>
              </a:rPr>
              <a:t>由</a:t>
            </a:r>
            <a:r>
              <a:rPr lang="en-US" altLang="zh-CN" sz="2400" b="1" dirty="0" smtClean="0">
                <a:solidFill>
                  <a:srgbClr val="0000FF"/>
                </a:solidFill>
                <a:latin typeface="微软雅黑" panose="020B0503020204020204" pitchFamily="34" charset="-122"/>
                <a:ea typeface="微软雅黑" panose="020B0503020204020204" pitchFamily="34" charset="-122"/>
              </a:rPr>
              <a:t>Auto router</a:t>
            </a:r>
            <a:r>
              <a:rPr lang="zh-CN" altLang="en-US" sz="2400" b="1" dirty="0" smtClean="0">
                <a:solidFill>
                  <a:srgbClr val="0000FF"/>
                </a:solidFill>
                <a:latin typeface="微软雅黑" panose="020B0503020204020204" pitchFamily="34" charset="-122"/>
                <a:ea typeface="微软雅黑" panose="020B0503020204020204" pitchFamily="34" charset="-122"/>
              </a:rPr>
              <a:t>通过</a:t>
            </a:r>
            <a:r>
              <a:rPr lang="zh-CN" altLang="en-US" sz="2400" b="1" dirty="0">
                <a:solidFill>
                  <a:srgbClr val="0000FF"/>
                </a:solidFill>
                <a:latin typeface="微软雅黑" panose="020B0503020204020204" pitchFamily="34" charset="-122"/>
                <a:ea typeface="微软雅黑" panose="020B0503020204020204" pitchFamily="34" charset="-122"/>
              </a:rPr>
              <a:t>两种颜色来呈现。红色，表明该线在顶端的信号层；蓝色，表明该线在底部的信号层。要用于自动布线的层在</a:t>
            </a:r>
            <a:r>
              <a:rPr lang="en-US" altLang="zh-CN" sz="2400" b="1" dirty="0">
                <a:solidFill>
                  <a:srgbClr val="0000FF"/>
                </a:solidFill>
                <a:latin typeface="微软雅黑" panose="020B0503020204020204" pitchFamily="34" charset="-122"/>
                <a:ea typeface="微软雅黑" panose="020B0503020204020204" pitchFamily="34" charset="-122"/>
              </a:rPr>
              <a:t>PCB Board Wizard</a:t>
            </a:r>
            <a:r>
              <a:rPr lang="zh-CN" altLang="en-US" sz="2400" b="1" dirty="0">
                <a:solidFill>
                  <a:srgbClr val="0000FF"/>
                </a:solidFill>
                <a:latin typeface="微软雅黑" panose="020B0503020204020204" pitchFamily="34" charset="-122"/>
                <a:ea typeface="微软雅黑" panose="020B0503020204020204" pitchFamily="34" charset="-122"/>
              </a:rPr>
              <a:t>中的 </a:t>
            </a:r>
            <a:r>
              <a:rPr lang="en-US" altLang="zh-CN" sz="2400" b="1" dirty="0">
                <a:solidFill>
                  <a:srgbClr val="0000FF"/>
                </a:solidFill>
                <a:latin typeface="微软雅黑" panose="020B0503020204020204" pitchFamily="34" charset="-122"/>
                <a:ea typeface="微软雅黑" panose="020B0503020204020204" pitchFamily="34" charset="-122"/>
              </a:rPr>
              <a:t>Routing Layer </a:t>
            </a:r>
            <a:r>
              <a:rPr lang="zh-CN" altLang="en-US" sz="2400" b="1" dirty="0">
                <a:solidFill>
                  <a:srgbClr val="0000FF"/>
                </a:solidFill>
                <a:latin typeface="微软雅黑" panose="020B0503020204020204" pitchFamily="34" charset="-122"/>
                <a:ea typeface="微软雅黑" panose="020B0503020204020204" pitchFamily="34" charset="-122"/>
              </a:rPr>
              <a:t>设计规则中指定。设计者也会注意到连接到连接器的两条电源网络导线要粗一些，这是由设计者所设置的两条新的</a:t>
            </a:r>
            <a:r>
              <a:rPr lang="en-US" altLang="zh-CN" sz="2400" b="1" dirty="0">
                <a:solidFill>
                  <a:srgbClr val="0000FF"/>
                </a:solidFill>
                <a:latin typeface="微软雅黑" panose="020B0503020204020204" pitchFamily="34" charset="-122"/>
                <a:ea typeface="微软雅黑" panose="020B0503020204020204" pitchFamily="34" charset="-122"/>
              </a:rPr>
              <a:t>Width</a:t>
            </a:r>
            <a:r>
              <a:rPr lang="zh-CN" altLang="en-US" sz="2400" b="1" dirty="0">
                <a:solidFill>
                  <a:srgbClr val="0000FF"/>
                </a:solidFill>
                <a:latin typeface="微软雅黑" panose="020B0503020204020204" pitchFamily="34" charset="-122"/>
                <a:ea typeface="微软雅黑" panose="020B0503020204020204" pitchFamily="34" charset="-122"/>
              </a:rPr>
              <a:t>设计规则所指明的。</a:t>
            </a:r>
          </a:p>
          <a:p>
            <a:pPr marL="0" indent="0">
              <a:buNone/>
            </a:pPr>
            <a:r>
              <a:rPr lang="zh-CN" altLang="en-US" sz="2400" b="1" dirty="0">
                <a:solidFill>
                  <a:srgbClr val="0000FF"/>
                </a:solidFill>
                <a:latin typeface="微软雅黑" panose="020B0503020204020204" pitchFamily="34" charset="-122"/>
                <a:ea typeface="微软雅黑" panose="020B0503020204020204" pitchFamily="34" charset="-122"/>
              </a:rPr>
              <a:t>如果设计中的布线与</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1-91</a:t>
            </a:r>
            <a:r>
              <a:rPr lang="zh-CN" altLang="en-US" sz="2400" b="1" dirty="0" smtClean="0">
                <a:solidFill>
                  <a:srgbClr val="0000FF"/>
                </a:solidFill>
                <a:latin typeface="微软雅黑" panose="020B0503020204020204" pitchFamily="34" charset="-122"/>
                <a:ea typeface="微软雅黑" panose="020B0503020204020204" pitchFamily="34" charset="-122"/>
              </a:rPr>
              <a:t>不完全</a:t>
            </a:r>
            <a:r>
              <a:rPr lang="zh-CN" altLang="en-US" sz="2400" b="1" dirty="0">
                <a:solidFill>
                  <a:srgbClr val="0000FF"/>
                </a:solidFill>
                <a:latin typeface="微软雅黑" panose="020B0503020204020204" pitchFamily="34" charset="-122"/>
                <a:ea typeface="微软雅黑" panose="020B0503020204020204" pitchFamily="34" charset="-122"/>
              </a:rPr>
              <a:t>一样，也是正确的，因为手动布线时，布的是单面板，而自动布线时，布的是双面板，再加上元器件摆放位置不完全相同，布线也会不完全相同。</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a:solidFill>
                  <a:srgbClr val="0000FF"/>
                </a:solidFill>
                <a:latin typeface="微软雅黑" panose="020B0503020204020204" pitchFamily="34" charset="-122"/>
                <a:ea typeface="微软雅黑" panose="020B0503020204020204" pitchFamily="34" charset="-122"/>
              </a:rPr>
              <a:t>1-91</a:t>
            </a:r>
            <a:r>
              <a:rPr lang="zh-CN" altLang="en-US" sz="2400" b="1" dirty="0" smtClean="0">
                <a:solidFill>
                  <a:srgbClr val="0000FF"/>
                </a:solidFill>
                <a:latin typeface="微软雅黑" panose="020B0503020204020204" pitchFamily="34" charset="-122"/>
                <a:ea typeface="微软雅黑" panose="020B0503020204020204" pitchFamily="34" charset="-122"/>
              </a:rPr>
              <a:t>为</a:t>
            </a:r>
            <a:r>
              <a:rPr lang="zh-CN" altLang="en-US" sz="2400" b="1" dirty="0">
                <a:solidFill>
                  <a:srgbClr val="0000FF"/>
                </a:solidFill>
                <a:latin typeface="微软雅黑" panose="020B0503020204020204" pitchFamily="34" charset="-122"/>
                <a:ea typeface="微软雅黑" panose="020B0503020204020204" pitchFamily="34" charset="-122"/>
              </a:rPr>
              <a:t>自动布线的结果。</a:t>
            </a:r>
          </a:p>
          <a:p>
            <a:pPr marL="0" indent="0">
              <a:buNone/>
            </a:pPr>
            <a:r>
              <a:rPr lang="zh-CN" altLang="en-US" sz="2400" b="1" dirty="0">
                <a:solidFill>
                  <a:srgbClr val="0000FF"/>
                </a:solidFill>
                <a:latin typeface="微软雅黑" panose="020B0503020204020204" pitchFamily="34" charset="-122"/>
                <a:ea typeface="微软雅黑" panose="020B0503020204020204" pitchFamily="34" charset="-122"/>
              </a:rPr>
              <a:t>因为最初在</a:t>
            </a:r>
            <a:r>
              <a:rPr lang="en-US" altLang="zh-CN" sz="2400" b="1" dirty="0">
                <a:solidFill>
                  <a:srgbClr val="0000FF"/>
                </a:solidFill>
                <a:latin typeface="微软雅黑" panose="020B0503020204020204" pitchFamily="34" charset="-122"/>
                <a:ea typeface="微软雅黑" panose="020B0503020204020204" pitchFamily="34" charset="-122"/>
              </a:rPr>
              <a:t>PCB Board Wizard</a:t>
            </a:r>
            <a:r>
              <a:rPr lang="zh-CN" altLang="en-US" sz="2400" b="1" dirty="0">
                <a:solidFill>
                  <a:srgbClr val="0000FF"/>
                </a:solidFill>
                <a:latin typeface="微软雅黑" panose="020B0503020204020204" pitchFamily="34" charset="-122"/>
                <a:ea typeface="微软雅黑" panose="020B0503020204020204" pitchFamily="34" charset="-122"/>
              </a:rPr>
              <a:t>中确定的板是双面印刷电路板，所以设计者可以使用顶层和底层来手工将设计者的板布线为双面板。要这样做，从菜单</a:t>
            </a:r>
            <a:r>
              <a:rPr lang="zh-CN" altLang="en-US" sz="2400" b="1" dirty="0" smtClean="0">
                <a:solidFill>
                  <a:srgbClr val="0000FF"/>
                </a:solidFill>
                <a:latin typeface="微软雅黑" panose="020B0503020204020204" pitchFamily="34" charset="-122"/>
                <a:ea typeface="微软雅黑" panose="020B0503020204020204" pitchFamily="34" charset="-122"/>
              </a:rPr>
              <a:t>选择</a:t>
            </a:r>
            <a:r>
              <a:rPr lang="en-US" altLang="zh-CN" sz="2400" b="1" dirty="0">
                <a:solidFill>
                  <a:srgbClr val="0000FF"/>
                </a:solidFill>
                <a:latin typeface="微软雅黑" panose="020B0503020204020204" pitchFamily="34" charset="-122"/>
                <a:ea typeface="微软雅黑" panose="020B0503020204020204" pitchFamily="34" charset="-122"/>
              </a:rPr>
              <a:t>Route → Un-Route → All</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U</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A</a:t>
            </a:r>
            <a:r>
              <a:rPr lang="zh-CN" altLang="en-US" sz="2400" b="1" dirty="0">
                <a:solidFill>
                  <a:srgbClr val="0000FF"/>
                </a:solidFill>
                <a:latin typeface="微软雅黑" panose="020B0503020204020204" pitchFamily="34" charset="-122"/>
                <a:ea typeface="微软雅黑" panose="020B0503020204020204" pitchFamily="34" charset="-122"/>
              </a:rPr>
              <a:t>）取消板的布线。象以前那样开始布线，但要在放置导线时用“*”键在层间切换。</a:t>
            </a: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软件在切换层的时候会自动地插入必要的过孔。</a:t>
            </a:r>
          </a:p>
        </p:txBody>
      </p:sp>
    </p:spTree>
    <p:extLst>
      <p:ext uri="{BB962C8B-B14F-4D97-AF65-F5344CB8AC3E}">
        <p14:creationId xmlns:p14="http://schemas.microsoft.com/office/powerpoint/2010/main" val="8682231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56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idx="4294967295"/>
          </p:nvPr>
        </p:nvSpPr>
        <p:spPr>
          <a:xfrm>
            <a:off x="752581" y="837506"/>
            <a:ext cx="10693188" cy="4791075"/>
          </a:xfrm>
          <a:prstGeom prst="rect">
            <a:avLst/>
          </a:prstGeom>
        </p:spPr>
        <p:txBody>
          <a:bodyPr/>
          <a:lstStyle/>
          <a:p>
            <a:pPr marL="0" indent="628776">
              <a:lnSpc>
                <a:spcPct val="150000"/>
              </a:lnSpc>
              <a:buNone/>
              <a:defRPr/>
            </a:pPr>
            <a:r>
              <a:rPr lang="en-US" altLang="zh-CN" sz="2400" b="1" dirty="0">
                <a:solidFill>
                  <a:srgbClr val="0000FF"/>
                </a:solidFill>
                <a:latin typeface="微软雅黑" panose="020B0503020204020204" pitchFamily="34" charset="-122"/>
                <a:ea typeface="微软雅黑" panose="020B0503020204020204" pitchFamily="34" charset="-122"/>
              </a:rPr>
              <a:t>Altium Designer</a:t>
            </a:r>
            <a:r>
              <a:rPr lang="zh-CN" altLang="en-US" sz="2400" b="1" dirty="0">
                <a:solidFill>
                  <a:srgbClr val="0000FF"/>
                </a:solidFill>
                <a:latin typeface="微软雅黑" panose="020B0503020204020204" pitchFamily="34" charset="-122"/>
                <a:ea typeface="微软雅黑" panose="020B0503020204020204" pitchFamily="34" charset="-122"/>
              </a:rPr>
              <a:t>提供一个规则驱动环境来设计</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，并允许设计者定义各种设计规则来保证</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板设计的完整性。比较典型的做法是，在设计过程的开始设计者就设置好设计规则，然后在设计进程的最后用这些规则来验证设计。 </a:t>
            </a:r>
          </a:p>
          <a:p>
            <a:pPr marL="0" indent="628776">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在本例中设计者已经添加了二个新的宽度约束规则。设计者也注意到已经由</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板向导创建了许多规则。 </a:t>
            </a:r>
          </a:p>
          <a:p>
            <a:pPr marL="0" indent="628776">
              <a:lnSpc>
                <a:spcPct val="150000"/>
              </a:lnSpc>
              <a:buNone/>
              <a:defRPr/>
            </a:pPr>
            <a:r>
              <a:rPr lang="zh-CN" altLang="en-US" sz="2400" b="1" dirty="0">
                <a:solidFill>
                  <a:srgbClr val="0000FF"/>
                </a:solidFill>
                <a:latin typeface="微软雅黑" panose="020B0503020204020204" pitchFamily="34" charset="-122"/>
                <a:ea typeface="微软雅黑" panose="020B0503020204020204" pitchFamily="34" charset="-122"/>
              </a:rPr>
              <a:t>为了验证所布线的电路板是符合设计规则的，现在设计者要运行设计规则检查</a:t>
            </a:r>
            <a:r>
              <a:rPr lang="en-US" altLang="zh-CN" sz="2400" b="1" dirty="0">
                <a:solidFill>
                  <a:srgbClr val="0000FF"/>
                </a:solidFill>
                <a:latin typeface="微软雅黑" panose="020B0503020204020204" pitchFamily="34" charset="-122"/>
                <a:ea typeface="微软雅黑" panose="020B0503020204020204" pitchFamily="34" charset="-122"/>
              </a:rPr>
              <a:t>Design Rule Check(DRC)</a:t>
            </a:r>
            <a:r>
              <a:rPr lang="zh-CN" altLang="en-US" sz="2400" b="1" dirty="0">
                <a:solidFill>
                  <a:srgbClr val="0000FF"/>
                </a:solidFill>
                <a:latin typeface="微软雅黑" panose="020B0503020204020204" pitchFamily="34" charset="-122"/>
                <a:ea typeface="微软雅黑" panose="020B0503020204020204" pitchFamily="34" charset="-122"/>
              </a:rPr>
              <a:t>。 </a:t>
            </a:r>
          </a:p>
        </p:txBody>
      </p:sp>
      <p:sp>
        <p:nvSpPr>
          <p:cNvPr id="3" name="Rectangle 2"/>
          <p:cNvSpPr txBox="1">
            <a:spLocks noChangeArrowheads="1"/>
          </p:cNvSpPr>
          <p:nvPr/>
        </p:nvSpPr>
        <p:spPr>
          <a:xfrm>
            <a:off x="1562033" y="333450"/>
            <a:ext cx="8232775" cy="720080"/>
          </a:xfrm>
          <a:prstGeom prst="rect">
            <a:avLst/>
          </a:prstGeom>
        </p:spPr>
        <p:txBody>
          <a:bodyPr/>
          <a:lstStyle>
            <a:lvl1pPr algn="ctr" defTabSz="1219627" rtl="0" eaLnBrk="1" latinLnBrk="0" hangingPunct="1">
              <a:spcBef>
                <a:spcPct val="0"/>
              </a:spcBef>
              <a:buNone/>
              <a:defRPr sz="5900" kern="1200">
                <a:solidFill>
                  <a:schemeClr val="tx1"/>
                </a:solidFill>
                <a:latin typeface="+mj-lt"/>
                <a:ea typeface="+mj-ea"/>
                <a:cs typeface="+mj-cs"/>
              </a:defRPr>
            </a:lvl1pPr>
          </a:lstStyle>
          <a:p>
            <a:pPr algn="l"/>
            <a:r>
              <a:rPr lang="en-US" altLang="zh-CN" sz="3200" b="1" dirty="0" smtClean="0">
                <a:solidFill>
                  <a:srgbClr val="0000FF"/>
                </a:solidFill>
                <a:latin typeface="微软雅黑" panose="020B0503020204020204" pitchFamily="34" charset="-122"/>
                <a:ea typeface="微软雅黑" panose="020B0503020204020204" pitchFamily="34" charset="-122"/>
              </a:rPr>
              <a:t>3.6.6</a:t>
            </a:r>
            <a:r>
              <a:rPr lang="zh-CN" altLang="en-US" sz="3200" b="1" dirty="0" smtClean="0">
                <a:solidFill>
                  <a:srgbClr val="0000FF"/>
                </a:solidFill>
                <a:latin typeface="微软雅黑" panose="020B0503020204020204" pitchFamily="34" charset="-122"/>
                <a:ea typeface="微软雅黑" panose="020B0503020204020204" pitchFamily="34" charset="-122"/>
              </a:rPr>
              <a:t>验证</a:t>
            </a:r>
            <a:r>
              <a:rPr lang="zh-CN" altLang="en-US" sz="3200" b="1" dirty="0">
                <a:solidFill>
                  <a:srgbClr val="0000FF"/>
                </a:solidFill>
                <a:latin typeface="微软雅黑" panose="020B0503020204020204" pitchFamily="34" charset="-122"/>
                <a:ea typeface="微软雅黑" panose="020B0503020204020204" pitchFamily="34" charset="-122"/>
              </a:rPr>
              <a:t>设计者的板设计</a:t>
            </a:r>
          </a:p>
        </p:txBody>
      </p:sp>
    </p:spTree>
    <p:extLst>
      <p:ext uri="{BB962C8B-B14F-4D97-AF65-F5344CB8AC3E}">
        <p14:creationId xmlns:p14="http://schemas.microsoft.com/office/powerpoint/2010/main" val="18011012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1490663" y="405458"/>
            <a:ext cx="9433048" cy="792088"/>
          </a:xfrm>
          <a:prstGeom prst="rect">
            <a:avLst/>
          </a:prstGeom>
        </p:spPr>
        <p:txBody>
          <a:bodyPr/>
          <a:lstStyle/>
          <a:p>
            <a:pPr algn="l"/>
            <a:r>
              <a:rPr lang="zh-CN" altLang="en-US" sz="2800" b="1" dirty="0" smtClean="0">
                <a:solidFill>
                  <a:srgbClr val="0000FF"/>
                </a:solidFill>
                <a:latin typeface="微软雅黑" panose="020B0503020204020204" pitchFamily="34" charset="-122"/>
                <a:ea typeface="微软雅黑" panose="020B0503020204020204" pitchFamily="34" charset="-122"/>
                <a:cs typeface="+mn-cs"/>
              </a:rPr>
              <a:t>下面进行设计</a:t>
            </a:r>
            <a:r>
              <a:rPr lang="zh-CN" altLang="en-US" sz="2800" b="1" dirty="0">
                <a:solidFill>
                  <a:srgbClr val="0000FF"/>
                </a:solidFill>
                <a:latin typeface="微软雅黑" panose="020B0503020204020204" pitchFamily="34" charset="-122"/>
                <a:ea typeface="微软雅黑" panose="020B0503020204020204" pitchFamily="34" charset="-122"/>
                <a:cs typeface="+mn-cs"/>
              </a:rPr>
              <a:t>规则</a:t>
            </a:r>
            <a:r>
              <a:rPr lang="zh-CN" altLang="en-US" sz="2800" b="1" dirty="0" smtClean="0">
                <a:solidFill>
                  <a:srgbClr val="0000FF"/>
                </a:solidFill>
                <a:latin typeface="微软雅黑" panose="020B0503020204020204" pitchFamily="34" charset="-122"/>
                <a:ea typeface="微软雅黑" panose="020B0503020204020204" pitchFamily="34" charset="-122"/>
                <a:cs typeface="+mn-cs"/>
              </a:rPr>
              <a:t>检查</a:t>
            </a:r>
            <a:endParaRPr lang="zh-CN" altLang="en-US" sz="2800" b="1" dirty="0">
              <a:solidFill>
                <a:srgbClr val="0000FF"/>
              </a:solidFill>
              <a:latin typeface="微软雅黑" panose="020B0503020204020204" pitchFamily="34" charset="-122"/>
              <a:ea typeface="微软雅黑" panose="020B0503020204020204" pitchFamily="34" charset="-122"/>
              <a:cs typeface="+mn-cs"/>
            </a:endParaRPr>
          </a:p>
        </p:txBody>
      </p:sp>
      <p:sp>
        <p:nvSpPr>
          <p:cNvPr id="68611" name="Rectangle 3"/>
          <p:cNvSpPr>
            <a:spLocks noGrp="1" noChangeArrowheads="1"/>
          </p:cNvSpPr>
          <p:nvPr>
            <p:ph type="body" idx="4294967295"/>
          </p:nvPr>
        </p:nvSpPr>
        <p:spPr>
          <a:xfrm>
            <a:off x="1484919" y="981522"/>
            <a:ext cx="9793088" cy="2089150"/>
          </a:xfrm>
          <a:prstGeom prst="rect">
            <a:avLst/>
          </a:prstGeom>
        </p:spPr>
        <p:txBody>
          <a:bodyPr/>
          <a:lstStyle/>
          <a:p>
            <a:pPr marL="0" indent="0" eaLnBrk="1" hangingPunct="1">
              <a:buNone/>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．从菜单选择</a:t>
            </a:r>
            <a:r>
              <a:rPr lang="en-US" altLang="zh-CN" sz="2400" b="1" dirty="0">
                <a:solidFill>
                  <a:srgbClr val="0000FF"/>
                </a:solidFill>
                <a:latin typeface="微软雅黑" panose="020B0503020204020204" pitchFamily="34" charset="-122"/>
                <a:ea typeface="微软雅黑" panose="020B0503020204020204" pitchFamily="34" charset="-122"/>
              </a:rPr>
              <a:t>Tools → Design Rule Check</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T</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D</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弹出</a:t>
            </a:r>
            <a:r>
              <a:rPr lang="en-US" altLang="zh-CN" sz="2400" b="1" dirty="0">
                <a:solidFill>
                  <a:srgbClr val="0000FF"/>
                </a:solidFill>
                <a:latin typeface="微软雅黑" panose="020B0503020204020204" pitchFamily="34" charset="-122"/>
                <a:ea typeface="微软雅黑" panose="020B0503020204020204" pitchFamily="34" charset="-122"/>
              </a:rPr>
              <a:t>Design Rule Checker</a:t>
            </a:r>
            <a:r>
              <a:rPr lang="zh-CN" altLang="en-US" sz="2400" b="1" dirty="0">
                <a:solidFill>
                  <a:srgbClr val="0000FF"/>
                </a:solidFill>
                <a:latin typeface="微软雅黑" panose="020B0503020204020204" pitchFamily="34" charset="-122"/>
                <a:ea typeface="微软雅黑" panose="020B0503020204020204" pitchFamily="34" charset="-122"/>
              </a:rPr>
              <a:t>对话框如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1-92</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示，保证</a:t>
            </a:r>
            <a:r>
              <a:rPr lang="en-US" altLang="zh-CN" sz="2400" b="1" dirty="0">
                <a:solidFill>
                  <a:srgbClr val="0000FF"/>
                </a:solidFill>
                <a:latin typeface="微软雅黑" panose="020B0503020204020204" pitchFamily="34" charset="-122"/>
                <a:ea typeface="微软雅黑" panose="020B0503020204020204" pitchFamily="34" charset="-122"/>
              </a:rPr>
              <a:t>Design Rule Checker </a:t>
            </a:r>
            <a:r>
              <a:rPr lang="zh-CN" altLang="en-US" sz="2400" b="1" dirty="0">
                <a:solidFill>
                  <a:srgbClr val="0000FF"/>
                </a:solidFill>
                <a:latin typeface="微软雅黑" panose="020B0503020204020204" pitchFamily="34" charset="-122"/>
                <a:ea typeface="微软雅黑" panose="020B0503020204020204" pitchFamily="34" charset="-122"/>
              </a:rPr>
              <a:t>对话框的实时和批处理设计规则检测都被配置好。点一个类查看其所有原规则，如单击</a:t>
            </a:r>
            <a:r>
              <a:rPr lang="en-US" altLang="zh-CN" sz="2400" b="1" dirty="0">
                <a:solidFill>
                  <a:srgbClr val="0000FF"/>
                </a:solidFill>
                <a:latin typeface="微软雅黑" panose="020B0503020204020204" pitchFamily="34" charset="-122"/>
                <a:ea typeface="微软雅黑" panose="020B0503020204020204" pitchFamily="34" charset="-122"/>
              </a:rPr>
              <a:t>Electrical,</a:t>
            </a:r>
            <a:r>
              <a:rPr lang="zh-CN" altLang="en-US" sz="2400" b="1" dirty="0">
                <a:solidFill>
                  <a:srgbClr val="0000FF"/>
                </a:solidFill>
                <a:latin typeface="微软雅黑" panose="020B0503020204020204" pitchFamily="34" charset="-122"/>
                <a:ea typeface="微软雅黑" panose="020B0503020204020204" pitchFamily="34" charset="-122"/>
              </a:rPr>
              <a:t>可以看到属于那个种类的所有规则。</a:t>
            </a:r>
          </a:p>
        </p:txBody>
      </p:sp>
      <p:sp>
        <p:nvSpPr>
          <p:cNvPr id="2" name="矩形 1"/>
          <p:cNvSpPr/>
          <p:nvPr/>
        </p:nvSpPr>
        <p:spPr>
          <a:xfrm>
            <a:off x="4499827" y="6335962"/>
            <a:ext cx="3414717" cy="400110"/>
          </a:xfrm>
          <a:prstGeom prst="rect">
            <a:avLst/>
          </a:prstGeom>
        </p:spPr>
        <p:txBody>
          <a:bodyPr wrap="none">
            <a:spAutoFit/>
          </a:bodyPr>
          <a:lstStyle/>
          <a:p>
            <a:pPr algn="ctr">
              <a:defRPr/>
            </a:pPr>
            <a:r>
              <a:rPr lang="zh-CN" altLang="en-US" sz="2000" b="1" dirty="0" smtClean="0">
                <a:solidFill>
                  <a:srgbClr val="0000FF"/>
                </a:solidFill>
                <a:latin typeface="微软雅黑" panose="020B0503020204020204" pitchFamily="34" charset="-122"/>
                <a:ea typeface="微软雅黑" panose="020B0503020204020204" pitchFamily="34" charset="-122"/>
              </a:rPr>
              <a:t>图</a:t>
            </a:r>
            <a:r>
              <a:rPr lang="en-US" altLang="zh-CN" sz="2000" b="1" dirty="0" smtClean="0">
                <a:solidFill>
                  <a:srgbClr val="0000FF"/>
                </a:solidFill>
                <a:latin typeface="微软雅黑" panose="020B0503020204020204" pitchFamily="34" charset="-122"/>
                <a:ea typeface="微软雅黑" panose="020B0503020204020204" pitchFamily="34" charset="-122"/>
              </a:rPr>
              <a:t>1-92 </a:t>
            </a:r>
            <a:r>
              <a:rPr lang="zh-CN" altLang="en-US" sz="2000" b="1" dirty="0">
                <a:solidFill>
                  <a:srgbClr val="0000FF"/>
                </a:solidFill>
                <a:latin typeface="微软雅黑" panose="020B0503020204020204" pitchFamily="34" charset="-122"/>
                <a:ea typeface="微软雅黑" panose="020B0503020204020204" pitchFamily="34" charset="-122"/>
              </a:rPr>
              <a:t>设计规则检查对话框</a:t>
            </a:r>
          </a:p>
        </p:txBody>
      </p:sp>
      <p:pic>
        <p:nvPicPr>
          <p:cNvPr id="6" name="图片 5"/>
          <p:cNvPicPr/>
          <p:nvPr/>
        </p:nvPicPr>
        <p:blipFill>
          <a:blip r:embed="rId2"/>
          <a:stretch>
            <a:fillRect/>
          </a:stretch>
        </p:blipFill>
        <p:spPr>
          <a:xfrm>
            <a:off x="4188320" y="2596697"/>
            <a:ext cx="3821709" cy="3721597"/>
          </a:xfrm>
          <a:prstGeom prst="rect">
            <a:avLst/>
          </a:prstGeom>
        </p:spPr>
      </p:pic>
    </p:spTree>
    <p:extLst>
      <p:ext uri="{BB962C8B-B14F-4D97-AF65-F5344CB8AC3E}">
        <p14:creationId xmlns:p14="http://schemas.microsoft.com/office/powerpoint/2010/main" val="11860777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type="body" idx="4294967295"/>
          </p:nvPr>
        </p:nvSpPr>
        <p:spPr>
          <a:xfrm>
            <a:off x="1562671" y="981522"/>
            <a:ext cx="10009112" cy="2374900"/>
          </a:xfrm>
          <a:prstGeom prst="rect">
            <a:avLst/>
          </a:prstGeom>
        </p:spPr>
        <p:txBody>
          <a:bodyPr/>
          <a:lstStyle/>
          <a:p>
            <a:pPr marL="0" indent="0">
              <a:buNone/>
              <a:defRPr/>
            </a:pPr>
            <a:r>
              <a:rPr lang="en-US" altLang="zh-CN" sz="2400" b="1" dirty="0" smtClean="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．保留所有选项为默认值，单击</a:t>
            </a:r>
            <a:r>
              <a:rPr lang="en-US" altLang="zh-CN" sz="2400" b="1" dirty="0">
                <a:solidFill>
                  <a:srgbClr val="0000FF"/>
                </a:solidFill>
                <a:latin typeface="微软雅黑" panose="020B0503020204020204" pitchFamily="34" charset="-122"/>
                <a:ea typeface="微软雅黑" panose="020B0503020204020204" pitchFamily="34" charset="-122"/>
              </a:rPr>
              <a:t>Run Design Rule Check</a:t>
            </a:r>
            <a:r>
              <a:rPr lang="zh-CN" altLang="en-US" sz="2400" b="1" dirty="0">
                <a:solidFill>
                  <a:srgbClr val="0000FF"/>
                </a:solidFill>
                <a:latin typeface="微软雅黑" panose="020B0503020204020204" pitchFamily="34" charset="-122"/>
                <a:ea typeface="微软雅黑" panose="020B0503020204020204" pitchFamily="34" charset="-122"/>
              </a:rPr>
              <a:t>按钮。</a:t>
            </a:r>
            <a:r>
              <a:rPr lang="en-US" altLang="zh-CN" sz="2400" b="1" dirty="0">
                <a:solidFill>
                  <a:srgbClr val="0000FF"/>
                </a:solidFill>
                <a:latin typeface="微软雅黑" panose="020B0503020204020204" pitchFamily="34" charset="-122"/>
                <a:ea typeface="微软雅黑" panose="020B0503020204020204" pitchFamily="34" charset="-122"/>
              </a:rPr>
              <a:t>DRC</a:t>
            </a:r>
            <a:r>
              <a:rPr lang="zh-CN" altLang="en-US" sz="2400" b="1" dirty="0">
                <a:solidFill>
                  <a:srgbClr val="0000FF"/>
                </a:solidFill>
                <a:latin typeface="微软雅黑" panose="020B0503020204020204" pitchFamily="34" charset="-122"/>
                <a:ea typeface="微软雅黑" panose="020B0503020204020204" pitchFamily="34" charset="-122"/>
              </a:rPr>
              <a:t>就开始运行，</a:t>
            </a:r>
            <a:r>
              <a:rPr lang="en-US" altLang="zh-CN" sz="2400" b="1" dirty="0">
                <a:solidFill>
                  <a:srgbClr val="0000FF"/>
                </a:solidFill>
                <a:latin typeface="微软雅黑" panose="020B0503020204020204" pitchFamily="34" charset="-122"/>
                <a:ea typeface="微软雅黑" panose="020B0503020204020204" pitchFamily="34" charset="-122"/>
              </a:rPr>
              <a:t>Design Rule Verification Report</a:t>
            </a:r>
            <a:r>
              <a:rPr lang="zh-CN" altLang="en-US" sz="2400" b="1" dirty="0">
                <a:solidFill>
                  <a:srgbClr val="0000FF"/>
                </a:solidFill>
                <a:latin typeface="微软雅黑" panose="020B0503020204020204" pitchFamily="34" charset="-122"/>
                <a:ea typeface="微软雅黑" panose="020B0503020204020204" pitchFamily="34" charset="-122"/>
              </a:rPr>
              <a:t>将自动显示，如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1-93</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示，并在该文件夹</a:t>
            </a:r>
            <a:r>
              <a:rPr lang="en-US" altLang="zh-CN" sz="2400" b="1" dirty="0">
                <a:solidFill>
                  <a:srgbClr val="0000FF"/>
                </a:solidFill>
                <a:latin typeface="微软雅黑" panose="020B0503020204020204" pitchFamily="34" charset="-122"/>
                <a:ea typeface="微软雅黑" panose="020B0503020204020204" pitchFamily="34" charset="-122"/>
              </a:rPr>
              <a:t>Project Outputs </a:t>
            </a:r>
            <a:r>
              <a:rPr lang="en-US" altLang="zh-CN" sz="2400" b="1" dirty="0" smtClean="0">
                <a:solidFill>
                  <a:srgbClr val="0000FF"/>
                </a:solidFill>
                <a:latin typeface="微软雅黑" panose="020B0503020204020204" pitchFamily="34" charset="-122"/>
                <a:ea typeface="微软雅黑" panose="020B0503020204020204" pitchFamily="34" charset="-122"/>
              </a:rPr>
              <a:t>for</a:t>
            </a:r>
            <a:r>
              <a:rPr lang="zh-CN" altLang="en-US" sz="2400" b="1" dirty="0">
                <a:solidFill>
                  <a:srgbClr val="0000FF"/>
                </a:solidFill>
                <a:latin typeface="微软雅黑" panose="020B0503020204020204" pitchFamily="34" charset="-122"/>
                <a:ea typeface="微软雅黑" panose="020B0503020204020204" pitchFamily="34" charset="-122"/>
              </a:rPr>
              <a:t>手机充电器</a:t>
            </a:r>
            <a:r>
              <a:rPr lang="zh-CN" altLang="en-US" sz="2400" b="1" dirty="0" smtClean="0">
                <a:solidFill>
                  <a:srgbClr val="0000FF"/>
                </a:solidFill>
                <a:latin typeface="微软雅黑" panose="020B0503020204020204" pitchFamily="34" charset="-122"/>
                <a:ea typeface="微软雅黑" panose="020B0503020204020204" pitchFamily="34" charset="-122"/>
              </a:rPr>
              <a:t>电路下</a:t>
            </a:r>
            <a:r>
              <a:rPr lang="zh-CN" altLang="en-US" sz="2400" b="1" dirty="0">
                <a:solidFill>
                  <a:srgbClr val="0000FF"/>
                </a:solidFill>
                <a:latin typeface="微软雅黑" panose="020B0503020204020204" pitchFamily="34" charset="-122"/>
                <a:ea typeface="微软雅黑" panose="020B0503020204020204" pitchFamily="34" charset="-122"/>
              </a:rPr>
              <a:t>，产生了</a:t>
            </a:r>
            <a:r>
              <a:rPr lang="en-US" altLang="zh-CN" sz="2400" b="1" dirty="0">
                <a:solidFill>
                  <a:srgbClr val="0000FF"/>
                </a:solidFill>
                <a:latin typeface="微软雅黑" panose="020B0503020204020204" pitchFamily="34" charset="-122"/>
                <a:ea typeface="微软雅黑" panose="020B0503020204020204" pitchFamily="34" charset="-122"/>
              </a:rPr>
              <a:t>Design Rule Check</a:t>
            </a:r>
            <a:r>
              <a:rPr lang="en-US" altLang="zh-CN" sz="2400" b="1" dirty="0" smtClean="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手机充电器电路</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图</a:t>
            </a:r>
            <a:r>
              <a:rPr lang="en-US" altLang="zh-CN" sz="2400" b="1" dirty="0">
                <a:solidFill>
                  <a:srgbClr val="0000FF"/>
                </a:solidFill>
                <a:latin typeface="微软雅黑" panose="020B0503020204020204" pitchFamily="34" charset="-122"/>
                <a:ea typeface="微软雅黑" panose="020B0503020204020204" pitchFamily="34" charset="-122"/>
              </a:rPr>
              <a:t>.</a:t>
            </a:r>
            <a:r>
              <a:rPr lang="en-US" altLang="zh-CN" sz="2400" b="1" dirty="0" err="1">
                <a:solidFill>
                  <a:srgbClr val="0000FF"/>
                </a:solidFill>
                <a:latin typeface="微软雅黑" panose="020B0503020204020204" pitchFamily="34" charset="-122"/>
                <a:ea typeface="微软雅黑" panose="020B0503020204020204" pitchFamily="34" charset="-122"/>
              </a:rPr>
              <a:t>drc</a:t>
            </a:r>
            <a:r>
              <a:rPr lang="zh-CN" altLang="en-US" sz="2400" b="1" dirty="0" smtClean="0">
                <a:solidFill>
                  <a:srgbClr val="0000FF"/>
                </a:solidFill>
                <a:latin typeface="微软雅黑" panose="020B0503020204020204" pitchFamily="34" charset="-122"/>
                <a:ea typeface="微软雅黑" panose="020B0503020204020204" pitchFamily="34" charset="-122"/>
              </a:rPr>
              <a:t>文件</a:t>
            </a:r>
            <a:r>
              <a:rPr lang="zh-CN" altLang="en-US" sz="2400" b="1" dirty="0">
                <a:solidFill>
                  <a:srgbClr val="0000FF"/>
                </a:solidFill>
                <a:latin typeface="微软雅黑" panose="020B0503020204020204" pitchFamily="34" charset="-122"/>
                <a:ea typeface="微软雅黑" panose="020B0503020204020204" pitchFamily="34" charset="-122"/>
              </a:rPr>
              <a:t>。</a:t>
            </a:r>
          </a:p>
        </p:txBody>
      </p:sp>
      <p:sp>
        <p:nvSpPr>
          <p:cNvPr id="5" name="Text Box 5"/>
          <p:cNvSpPr txBox="1">
            <a:spLocks noChangeArrowheads="1"/>
          </p:cNvSpPr>
          <p:nvPr/>
        </p:nvSpPr>
        <p:spPr bwMode="auto">
          <a:xfrm>
            <a:off x="4298958" y="6148128"/>
            <a:ext cx="4536538"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en-US" altLang="zh-CN" sz="1800" b="1" dirty="0">
                <a:solidFill>
                  <a:srgbClr val="0000FF"/>
                </a:solidFill>
                <a:latin typeface="微软雅黑" panose="020B0503020204020204" pitchFamily="34" charset="-122"/>
                <a:ea typeface="微软雅黑" panose="020B0503020204020204" pitchFamily="34" charset="-122"/>
              </a:rPr>
              <a:t>         </a:t>
            </a: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1-93 </a:t>
            </a:r>
            <a:r>
              <a:rPr lang="zh-CN" altLang="en-US" sz="1800" b="1" dirty="0">
                <a:solidFill>
                  <a:srgbClr val="0000FF"/>
                </a:solidFill>
                <a:latin typeface="微软雅黑" panose="020B0503020204020204" pitchFamily="34" charset="-122"/>
                <a:ea typeface="微软雅黑" panose="020B0503020204020204" pitchFamily="34" charset="-122"/>
              </a:rPr>
              <a:t>设计规则检查报告</a:t>
            </a:r>
          </a:p>
        </p:txBody>
      </p:sp>
      <p:pic>
        <p:nvPicPr>
          <p:cNvPr id="6" name="图片 5"/>
          <p:cNvPicPr/>
          <p:nvPr/>
        </p:nvPicPr>
        <p:blipFill>
          <a:blip r:embed="rId2"/>
          <a:stretch>
            <a:fillRect/>
          </a:stretch>
        </p:blipFill>
        <p:spPr>
          <a:xfrm>
            <a:off x="3849369" y="2709714"/>
            <a:ext cx="5490165" cy="3312368"/>
          </a:xfrm>
          <a:prstGeom prst="rect">
            <a:avLst/>
          </a:prstGeom>
        </p:spPr>
      </p:pic>
    </p:spTree>
    <p:extLst>
      <p:ext uri="{BB962C8B-B14F-4D97-AF65-F5344CB8AC3E}">
        <p14:creationId xmlns:p14="http://schemas.microsoft.com/office/powerpoint/2010/main" val="33645468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1634679" y="405458"/>
            <a:ext cx="9721080" cy="720080"/>
          </a:xfrm>
          <a:prstGeom prst="rect">
            <a:avLst/>
          </a:prstGeom>
        </p:spPr>
        <p:txBody>
          <a:bodyPr/>
          <a:lstStyle/>
          <a:p>
            <a:pPr algn="l"/>
            <a:r>
              <a:rPr lang="zh-CN" altLang="en-US" sz="2800" b="1" dirty="0" smtClean="0">
                <a:solidFill>
                  <a:srgbClr val="0000FF"/>
                </a:solidFill>
                <a:latin typeface="微软雅黑" panose="020B0503020204020204" pitchFamily="34" charset="-122"/>
                <a:ea typeface="微软雅黑" panose="020B0503020204020204" pitchFamily="34" charset="-122"/>
                <a:cs typeface="+mn-cs"/>
              </a:rPr>
              <a:t>从</a:t>
            </a:r>
            <a:r>
              <a:rPr lang="zh-CN" altLang="en-US" sz="2800" b="1" dirty="0">
                <a:solidFill>
                  <a:srgbClr val="0000FF"/>
                </a:solidFill>
                <a:latin typeface="微软雅黑" panose="020B0503020204020204" pitchFamily="34" charset="-122"/>
                <a:ea typeface="微软雅黑" panose="020B0503020204020204" pitchFamily="34" charset="-122"/>
              </a:rPr>
              <a:t>手机充电器</a:t>
            </a:r>
            <a:r>
              <a:rPr lang="zh-CN" altLang="en-US" sz="2800" b="1" dirty="0" smtClean="0">
                <a:solidFill>
                  <a:srgbClr val="0000FF"/>
                </a:solidFill>
                <a:latin typeface="微软雅黑" panose="020B0503020204020204" pitchFamily="34" charset="-122"/>
                <a:ea typeface="微软雅黑" panose="020B0503020204020204" pitchFamily="34" charset="-122"/>
              </a:rPr>
              <a:t>电路</a:t>
            </a:r>
            <a:r>
              <a:rPr lang="en-US" altLang="zh-CN" sz="2800" b="1" dirty="0">
                <a:solidFill>
                  <a:srgbClr val="0000FF"/>
                </a:solidFill>
                <a:latin typeface="微软雅黑" panose="020B0503020204020204" pitchFamily="34" charset="-122"/>
                <a:ea typeface="微软雅黑" panose="020B0503020204020204" pitchFamily="34" charset="-122"/>
              </a:rPr>
              <a:t>.</a:t>
            </a:r>
            <a:r>
              <a:rPr lang="en-US" altLang="zh-CN" sz="2800" b="1" dirty="0" err="1">
                <a:solidFill>
                  <a:srgbClr val="0000FF"/>
                </a:solidFill>
                <a:latin typeface="微软雅黑" panose="020B0503020204020204" pitchFamily="34" charset="-122"/>
                <a:ea typeface="微软雅黑" panose="020B0503020204020204" pitchFamily="34" charset="-122"/>
              </a:rPr>
              <a:t>drc</a:t>
            </a:r>
            <a:r>
              <a:rPr lang="zh-CN" altLang="en-US" sz="2800" b="1" dirty="0" smtClean="0">
                <a:solidFill>
                  <a:srgbClr val="0000FF"/>
                </a:solidFill>
                <a:latin typeface="微软雅黑" panose="020B0503020204020204" pitchFamily="34" charset="-122"/>
                <a:ea typeface="微软雅黑" panose="020B0503020204020204" pitchFamily="34" charset="-122"/>
                <a:cs typeface="+mn-cs"/>
              </a:rPr>
              <a:t>文件</a:t>
            </a:r>
            <a:r>
              <a:rPr lang="zh-CN" altLang="en-US" sz="2800" b="1" dirty="0">
                <a:solidFill>
                  <a:srgbClr val="0000FF"/>
                </a:solidFill>
                <a:latin typeface="微软雅黑" panose="020B0503020204020204" pitchFamily="34" charset="-122"/>
                <a:ea typeface="微软雅黑" panose="020B0503020204020204" pitchFamily="34" charset="-122"/>
                <a:cs typeface="+mn-cs"/>
              </a:rPr>
              <a:t>看出</a:t>
            </a:r>
            <a:r>
              <a:rPr lang="zh-CN" altLang="en-US" sz="2800" b="1" dirty="0" smtClean="0">
                <a:solidFill>
                  <a:srgbClr val="0000FF"/>
                </a:solidFill>
                <a:latin typeface="微软雅黑" panose="020B0503020204020204" pitchFamily="34" charset="-122"/>
                <a:ea typeface="微软雅黑" panose="020B0503020204020204" pitchFamily="34" charset="-122"/>
                <a:cs typeface="+mn-cs"/>
              </a:rPr>
              <a:t>有二个</a:t>
            </a:r>
            <a:r>
              <a:rPr lang="zh-CN" altLang="en-US" sz="2800" b="1" dirty="0">
                <a:solidFill>
                  <a:srgbClr val="0000FF"/>
                </a:solidFill>
                <a:latin typeface="微软雅黑" panose="020B0503020204020204" pitchFamily="34" charset="-122"/>
                <a:ea typeface="微软雅黑" panose="020B0503020204020204" pitchFamily="34" charset="-122"/>
                <a:cs typeface="+mn-cs"/>
              </a:rPr>
              <a:t>地方出错，错误如下：</a:t>
            </a:r>
          </a:p>
        </p:txBody>
      </p:sp>
      <p:sp>
        <p:nvSpPr>
          <p:cNvPr id="71683" name="Rectangle 3"/>
          <p:cNvSpPr>
            <a:spLocks noGrp="1" noChangeArrowheads="1"/>
          </p:cNvSpPr>
          <p:nvPr>
            <p:ph type="body" idx="4294967295"/>
          </p:nvPr>
        </p:nvSpPr>
        <p:spPr>
          <a:xfrm>
            <a:off x="1647129" y="1341562"/>
            <a:ext cx="10140678" cy="3816424"/>
          </a:xfrm>
          <a:prstGeom prst="rect">
            <a:avLst/>
          </a:prstGeom>
        </p:spPr>
        <p:txBody>
          <a:bodyPr/>
          <a:lstStyle/>
          <a:p>
            <a:pPr marL="0" indent="0">
              <a:lnSpc>
                <a:spcPct val="150000"/>
              </a:lnSpc>
              <a:buNone/>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Silk To Solder Mask (Clearance=10mil) (</a:t>
            </a:r>
            <a:r>
              <a:rPr lang="en-US" altLang="zh-CN" sz="2400" b="1" dirty="0" err="1">
                <a:solidFill>
                  <a:srgbClr val="0000FF"/>
                </a:solidFill>
                <a:latin typeface="微软雅黑" panose="020B0503020204020204" pitchFamily="34" charset="-122"/>
                <a:ea typeface="微软雅黑" panose="020B0503020204020204" pitchFamily="34" charset="-122"/>
              </a:rPr>
              <a:t>IsPad</a:t>
            </a:r>
            <a:r>
              <a:rPr lang="en-US" altLang="zh-CN" sz="2400" b="1" dirty="0">
                <a:solidFill>
                  <a:srgbClr val="0000FF"/>
                </a:solidFill>
                <a:latin typeface="微软雅黑" panose="020B0503020204020204" pitchFamily="34" charset="-122"/>
                <a:ea typeface="微软雅黑" panose="020B0503020204020204" pitchFamily="34" charset="-122"/>
              </a:rPr>
              <a:t>),(All)</a:t>
            </a:r>
          </a:p>
          <a:p>
            <a:pPr marL="0" indent="0">
              <a:lnSpc>
                <a:spcPct val="150000"/>
              </a:lnSpc>
              <a:buNone/>
            </a:pP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Silk to Silk (Clearance=10mil) (All),(</a:t>
            </a:r>
            <a:r>
              <a:rPr lang="en-US" altLang="zh-CN" sz="2400" b="1" dirty="0" smtClean="0">
                <a:solidFill>
                  <a:srgbClr val="0000FF"/>
                </a:solidFill>
                <a:latin typeface="微软雅黑" panose="020B0503020204020204" pitchFamily="34" charset="-122"/>
                <a:ea typeface="微软雅黑" panose="020B0503020204020204" pitchFamily="34" charset="-122"/>
              </a:rPr>
              <a:t>All)</a:t>
            </a:r>
          </a:p>
          <a:p>
            <a:pPr marL="0" indent="0">
              <a:lnSpc>
                <a:spcPct val="15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错误</a:t>
            </a:r>
            <a:r>
              <a:rPr lang="zh-CN" altLang="en-US" sz="2400" b="1" dirty="0">
                <a:solidFill>
                  <a:srgbClr val="0000FF"/>
                </a:solidFill>
                <a:latin typeface="微软雅黑" panose="020B0503020204020204" pitchFamily="34" charset="-122"/>
                <a:ea typeface="微软雅黑" panose="020B0503020204020204" pitchFamily="34" charset="-122"/>
              </a:rPr>
              <a:t>结果也将显示在</a:t>
            </a:r>
            <a:r>
              <a:rPr lang="en-US" altLang="zh-CN" sz="2400" b="1" dirty="0">
                <a:solidFill>
                  <a:srgbClr val="0000FF"/>
                </a:solidFill>
                <a:latin typeface="微软雅黑" panose="020B0503020204020204" pitchFamily="34" charset="-122"/>
                <a:ea typeface="微软雅黑" panose="020B0503020204020204" pitchFamily="34" charset="-122"/>
              </a:rPr>
              <a:t>Messages</a:t>
            </a:r>
            <a:r>
              <a:rPr lang="zh-CN" altLang="en-US" sz="2400" b="1" dirty="0">
                <a:solidFill>
                  <a:srgbClr val="0000FF"/>
                </a:solidFill>
                <a:latin typeface="微软雅黑" panose="020B0503020204020204" pitchFamily="34" charset="-122"/>
                <a:ea typeface="微软雅黑" panose="020B0503020204020204" pitchFamily="34" charset="-122"/>
              </a:rPr>
              <a:t>面板。打开</a:t>
            </a:r>
            <a:r>
              <a:rPr lang="en-US" altLang="zh-CN" sz="2400" b="1" dirty="0">
                <a:solidFill>
                  <a:srgbClr val="0000FF"/>
                </a:solidFill>
                <a:latin typeface="微软雅黑" panose="020B0503020204020204" pitchFamily="34" charset="-122"/>
                <a:ea typeface="微软雅黑" panose="020B0503020204020204" pitchFamily="34" charset="-122"/>
              </a:rPr>
              <a:t>Messages</a:t>
            </a:r>
            <a:r>
              <a:rPr lang="zh-CN" altLang="en-US" sz="2400" b="1" dirty="0">
                <a:solidFill>
                  <a:srgbClr val="0000FF"/>
                </a:solidFill>
                <a:latin typeface="微软雅黑" panose="020B0503020204020204" pitchFamily="34" charset="-122"/>
                <a:ea typeface="微软雅黑" panose="020B0503020204020204" pitchFamily="34" charset="-122"/>
              </a:rPr>
              <a:t>面板，，如图</a:t>
            </a:r>
            <a:r>
              <a:rPr lang="en-US" altLang="zh-CN" sz="2400" b="1" dirty="0">
                <a:solidFill>
                  <a:srgbClr val="0000FF"/>
                </a:solidFill>
                <a:latin typeface="微软雅黑" panose="020B0503020204020204" pitchFamily="34" charset="-122"/>
                <a:ea typeface="微软雅黑" panose="020B0503020204020204" pitchFamily="34" charset="-122"/>
              </a:rPr>
              <a:t>1-94</a:t>
            </a:r>
            <a:r>
              <a:rPr lang="zh-CN" altLang="en-US" sz="2400" b="1" dirty="0">
                <a:solidFill>
                  <a:srgbClr val="0000FF"/>
                </a:solidFill>
                <a:latin typeface="微软雅黑" panose="020B0503020204020204" pitchFamily="34" charset="-122"/>
                <a:ea typeface="微软雅黑" panose="020B0503020204020204" pitchFamily="34" charset="-122"/>
              </a:rPr>
              <a:t>所示，鼠标双击</a:t>
            </a:r>
            <a:r>
              <a:rPr lang="en-US" altLang="zh-CN" sz="2400" b="1" dirty="0">
                <a:solidFill>
                  <a:srgbClr val="0000FF"/>
                </a:solidFill>
                <a:latin typeface="微软雅黑" panose="020B0503020204020204" pitchFamily="34" charset="-122"/>
                <a:ea typeface="微软雅黑" panose="020B0503020204020204" pitchFamily="34" charset="-122"/>
              </a:rPr>
              <a:t>Messages</a:t>
            </a:r>
            <a:r>
              <a:rPr lang="zh-CN" altLang="en-US" sz="2400" b="1" dirty="0">
                <a:solidFill>
                  <a:srgbClr val="0000FF"/>
                </a:solidFill>
                <a:latin typeface="微软雅黑" panose="020B0503020204020204" pitchFamily="34" charset="-122"/>
                <a:ea typeface="微软雅黑" panose="020B0503020204020204" pitchFamily="34" charset="-122"/>
              </a:rPr>
              <a:t>面板中的一个错误，可以跳转到对应的</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中的位置</a:t>
            </a:r>
            <a:r>
              <a:rPr lang="zh-CN" altLang="en-US" sz="2400" b="1" dirty="0" smtClean="0">
                <a:solidFill>
                  <a:srgbClr val="0000FF"/>
                </a:solidFill>
                <a:latin typeface="微软雅黑" panose="020B0503020204020204" pitchFamily="34" charset="-122"/>
                <a:ea typeface="微软雅黑" panose="020B0503020204020204" pitchFamily="34" charset="-122"/>
              </a:rPr>
              <a:t>。</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3146847" y="3789834"/>
            <a:ext cx="6480720" cy="2808312"/>
          </a:xfrm>
          <a:prstGeom prst="rect">
            <a:avLst/>
          </a:prstGeom>
        </p:spPr>
      </p:pic>
      <p:sp>
        <p:nvSpPr>
          <p:cNvPr id="5" name="Text Box 5"/>
          <p:cNvSpPr txBox="1">
            <a:spLocks noChangeArrowheads="1"/>
          </p:cNvSpPr>
          <p:nvPr/>
        </p:nvSpPr>
        <p:spPr bwMode="auto">
          <a:xfrm>
            <a:off x="4298958" y="6148128"/>
            <a:ext cx="4536538"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b="1" dirty="0">
                <a:solidFill>
                  <a:srgbClr val="0000FF"/>
                </a:solidFill>
                <a:latin typeface="微软雅黑" panose="020B0503020204020204" pitchFamily="34" charset="-122"/>
                <a:ea typeface="微软雅黑" panose="020B0503020204020204" pitchFamily="34" charset="-122"/>
              </a:rPr>
              <a:t>图</a:t>
            </a:r>
            <a:r>
              <a:rPr lang="en-US" altLang="zh-CN" sz="1800" b="1" dirty="0">
                <a:solidFill>
                  <a:srgbClr val="0000FF"/>
                </a:solidFill>
                <a:latin typeface="微软雅黑" panose="020B0503020204020204" pitchFamily="34" charset="-122"/>
                <a:ea typeface="微软雅黑" panose="020B0503020204020204" pitchFamily="34" charset="-122"/>
              </a:rPr>
              <a:t>1-94 Messages</a:t>
            </a:r>
            <a:r>
              <a:rPr lang="zh-CN" altLang="en-US" sz="1800" b="1" dirty="0">
                <a:solidFill>
                  <a:srgbClr val="0000FF"/>
                </a:solidFill>
                <a:latin typeface="微软雅黑" panose="020B0503020204020204" pitchFamily="34" charset="-122"/>
                <a:ea typeface="微软雅黑" panose="020B0503020204020204" pitchFamily="34" charset="-122"/>
              </a:rPr>
              <a:t>面板</a:t>
            </a:r>
          </a:p>
        </p:txBody>
      </p:sp>
    </p:spTree>
    <p:extLst>
      <p:ext uri="{BB962C8B-B14F-4D97-AF65-F5344CB8AC3E}">
        <p14:creationId xmlns:p14="http://schemas.microsoft.com/office/powerpoint/2010/main" val="18582542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526117" y="-184708"/>
            <a:ext cx="184774" cy="369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endParaRPr lang="zh-CN" altLang="en-US" sz="1800">
              <a:solidFill>
                <a:srgbClr val="0000FF"/>
              </a:solidFill>
            </a:endParaRPr>
          </a:p>
        </p:txBody>
      </p:sp>
      <p:sp>
        <p:nvSpPr>
          <p:cNvPr id="8195" name="矩形 3"/>
          <p:cNvSpPr>
            <a:spLocks noChangeArrowheads="1"/>
          </p:cNvSpPr>
          <p:nvPr/>
        </p:nvSpPr>
        <p:spPr bwMode="auto">
          <a:xfrm>
            <a:off x="3938087" y="215478"/>
            <a:ext cx="47035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lang="en-US" altLang="zh-CN" sz="3200" b="1" dirty="0">
                <a:solidFill>
                  <a:srgbClr val="0000FF"/>
                </a:solidFill>
                <a:latin typeface="微软雅黑" panose="020B0503020204020204" pitchFamily="34" charset="-122"/>
                <a:ea typeface="微软雅黑" panose="020B0503020204020204" pitchFamily="34" charset="-122"/>
              </a:rPr>
              <a:t>PCB</a:t>
            </a:r>
            <a:r>
              <a:rPr lang="zh-CN" altLang="zh-CN" sz="3200" b="1" dirty="0">
                <a:solidFill>
                  <a:srgbClr val="0000FF"/>
                </a:solidFill>
                <a:latin typeface="微软雅黑" panose="020B0503020204020204" pitchFamily="34" charset="-122"/>
                <a:ea typeface="微软雅黑" panose="020B0503020204020204" pitchFamily="34" charset="-122"/>
              </a:rPr>
              <a:t>印制电路板设计步骤</a:t>
            </a:r>
          </a:p>
        </p:txBody>
      </p:sp>
      <p:pic>
        <p:nvPicPr>
          <p:cNvPr id="8196" name="Picture 6" descr="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251" y="909849"/>
            <a:ext cx="4044299" cy="5949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55183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type="body" idx="4294967295"/>
          </p:nvPr>
        </p:nvSpPr>
        <p:spPr>
          <a:xfrm>
            <a:off x="1490663" y="981522"/>
            <a:ext cx="9433048" cy="5545138"/>
          </a:xfrm>
          <a:prstGeom prst="rect">
            <a:avLst/>
          </a:prstGeom>
        </p:spPr>
        <p:txBody>
          <a:bodyPr/>
          <a:lstStyle/>
          <a:p>
            <a:pPr marL="0" indent="0" eaLnBrk="1" hangingPunct="1">
              <a:lnSpc>
                <a:spcPct val="150000"/>
              </a:lnSpc>
              <a:buNone/>
            </a:pP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．从菜单选择</a:t>
            </a:r>
            <a:r>
              <a:rPr lang="en-US" altLang="zh-CN" sz="2400" b="1" dirty="0">
                <a:solidFill>
                  <a:srgbClr val="0000FF"/>
                </a:solidFill>
                <a:latin typeface="微软雅黑" panose="020B0503020204020204" pitchFamily="34" charset="-122"/>
                <a:ea typeface="微软雅黑" panose="020B0503020204020204" pitchFamily="34" charset="-122"/>
              </a:rPr>
              <a:t>Design → Rules</a:t>
            </a:r>
            <a:r>
              <a:rPr lang="zh-CN" altLang="en-US" sz="2400" b="1" dirty="0">
                <a:solidFill>
                  <a:srgbClr val="0000FF"/>
                </a:solidFill>
                <a:latin typeface="微软雅黑" panose="020B0503020204020204" pitchFamily="34" charset="-122"/>
                <a:ea typeface="微软雅黑" panose="020B0503020204020204" pitchFamily="34" charset="-122"/>
              </a:rPr>
              <a:t>（快捷键</a:t>
            </a:r>
            <a:r>
              <a:rPr lang="en-US" altLang="zh-CN" sz="2400" b="1" dirty="0">
                <a:solidFill>
                  <a:srgbClr val="0000FF"/>
                </a:solidFill>
                <a:latin typeface="微软雅黑" panose="020B0503020204020204" pitchFamily="34" charset="-122"/>
                <a:ea typeface="微软雅黑" panose="020B0503020204020204" pitchFamily="34" charset="-122"/>
              </a:rPr>
              <a:t>D</a:t>
            </a: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R</a:t>
            </a:r>
            <a:r>
              <a:rPr lang="zh-CN" altLang="en-US" sz="2400" b="1" dirty="0">
                <a:solidFill>
                  <a:srgbClr val="0000FF"/>
                </a:solidFill>
                <a:latin typeface="微软雅黑" panose="020B0503020204020204" pitchFamily="34" charset="-122"/>
                <a:ea typeface="微软雅黑" panose="020B0503020204020204" pitchFamily="34" charset="-122"/>
              </a:rPr>
              <a:t>）打开</a:t>
            </a:r>
            <a:r>
              <a:rPr lang="en-US" altLang="zh-CN" sz="2400" b="1" dirty="0">
                <a:solidFill>
                  <a:srgbClr val="0000FF"/>
                </a:solidFill>
                <a:latin typeface="微软雅黑" panose="020B0503020204020204" pitchFamily="34" charset="-122"/>
                <a:ea typeface="微软雅黑" panose="020B0503020204020204" pitchFamily="34" charset="-122"/>
              </a:rPr>
              <a:t>PCB Rules and Constraints Editor </a:t>
            </a:r>
            <a:r>
              <a:rPr lang="zh-CN" altLang="en-US" sz="2400" b="1" dirty="0">
                <a:solidFill>
                  <a:srgbClr val="0000FF"/>
                </a:solidFill>
                <a:latin typeface="微软雅黑" panose="020B0503020204020204" pitchFamily="34" charset="-122"/>
                <a:ea typeface="微软雅黑" panose="020B0503020204020204" pitchFamily="34" charset="-122"/>
              </a:rPr>
              <a:t>对话框。双击</a:t>
            </a:r>
            <a:r>
              <a:rPr lang="en-US" altLang="zh-CN" sz="2400" b="1" dirty="0">
                <a:solidFill>
                  <a:srgbClr val="0000FF"/>
                </a:solidFill>
                <a:latin typeface="微软雅黑" panose="020B0503020204020204" pitchFamily="34" charset="-122"/>
                <a:ea typeface="微软雅黑" panose="020B0503020204020204" pitchFamily="34" charset="-122"/>
              </a:rPr>
              <a:t>Manufacturing</a:t>
            </a:r>
            <a:r>
              <a:rPr lang="zh-CN" altLang="en-US" sz="2400" b="1" dirty="0">
                <a:solidFill>
                  <a:srgbClr val="0000FF"/>
                </a:solidFill>
                <a:latin typeface="微软雅黑" panose="020B0503020204020204" pitchFamily="34" charset="-122"/>
                <a:ea typeface="微软雅黑" panose="020B0503020204020204" pitchFamily="34" charset="-122"/>
              </a:rPr>
              <a:t>类在对话框的右边显示所有制造规则（如</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1-95</a:t>
            </a:r>
            <a:r>
              <a:rPr lang="zh-CN" altLang="en-US" sz="2400" b="1" dirty="0" smtClean="0">
                <a:solidFill>
                  <a:srgbClr val="0000FF"/>
                </a:solidFill>
                <a:latin typeface="微软雅黑" panose="020B0503020204020204" pitchFamily="34" charset="-122"/>
                <a:ea typeface="微软雅黑" panose="020B0503020204020204" pitchFamily="34" charset="-122"/>
              </a:rPr>
              <a:t>所</a:t>
            </a:r>
            <a:r>
              <a:rPr lang="zh-CN" altLang="en-US" sz="2400" b="1" dirty="0">
                <a:solidFill>
                  <a:srgbClr val="0000FF"/>
                </a:solidFill>
                <a:latin typeface="微软雅黑" panose="020B0503020204020204" pitchFamily="34" charset="-122"/>
                <a:ea typeface="微软雅黑" panose="020B0503020204020204" pitchFamily="34" charset="-122"/>
              </a:rPr>
              <a:t>示），现在</a:t>
            </a:r>
            <a:r>
              <a:rPr lang="zh-CN" altLang="en-US" sz="2400" b="1" dirty="0" smtClean="0">
                <a:solidFill>
                  <a:srgbClr val="0000FF"/>
                </a:solidFill>
                <a:latin typeface="微软雅黑" panose="020B0503020204020204" pitchFamily="34" charset="-122"/>
                <a:ea typeface="微软雅黑" panose="020B0503020204020204" pitchFamily="34" charset="-122"/>
              </a:rPr>
              <a:t>看出这两个</a:t>
            </a:r>
            <a:r>
              <a:rPr lang="zh-CN" altLang="en-US" sz="2400" b="1" dirty="0">
                <a:solidFill>
                  <a:srgbClr val="0000FF"/>
                </a:solidFill>
                <a:latin typeface="微软雅黑" panose="020B0503020204020204" pitchFamily="34" charset="-122"/>
                <a:ea typeface="微软雅黑" panose="020B0503020204020204" pitchFamily="34" charset="-122"/>
              </a:rPr>
              <a:t>错误提示信息都属于制造规则类，现在的主要任务是设计</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板，与制造的关系不大，所以可以关闭这</a:t>
            </a: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个规则。</a:t>
            </a:r>
          </a:p>
          <a:p>
            <a:pPr marL="0" indent="0">
              <a:lnSpc>
                <a:spcPct val="150000"/>
              </a:lnSpc>
              <a:buNone/>
            </a:pPr>
            <a:r>
              <a:rPr lang="zh-CN" altLang="en-US" sz="2400" b="1" dirty="0">
                <a:solidFill>
                  <a:srgbClr val="0000FF"/>
                </a:solidFill>
                <a:latin typeface="微软雅黑" panose="020B0503020204020204" pitchFamily="34" charset="-122"/>
                <a:ea typeface="微软雅黑" panose="020B0503020204020204" pitchFamily="34" charset="-122"/>
              </a:rPr>
              <a:t>方法：在</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1-95</a:t>
            </a:r>
            <a:r>
              <a:rPr lang="zh-CN" altLang="en-US" sz="2400" b="1" dirty="0" smtClean="0">
                <a:solidFill>
                  <a:srgbClr val="0000FF"/>
                </a:solidFill>
                <a:latin typeface="微软雅黑" panose="020B0503020204020204" pitchFamily="34" charset="-122"/>
                <a:ea typeface="微软雅黑" panose="020B0503020204020204" pitchFamily="34" charset="-122"/>
              </a:rPr>
              <a:t>对话框</a:t>
            </a:r>
            <a:r>
              <a:rPr lang="zh-CN" altLang="en-US" sz="2400" b="1" dirty="0">
                <a:solidFill>
                  <a:srgbClr val="0000FF"/>
                </a:solidFill>
                <a:latin typeface="微软雅黑" panose="020B0503020204020204" pitchFamily="34" charset="-122"/>
                <a:ea typeface="微软雅黑" panose="020B0503020204020204" pitchFamily="34" charset="-122"/>
              </a:rPr>
              <a:t>的右边，</a:t>
            </a:r>
            <a:r>
              <a:rPr lang="zh-CN" altLang="en-US" sz="2400" b="1" dirty="0" smtClean="0">
                <a:solidFill>
                  <a:srgbClr val="0000FF"/>
                </a:solidFill>
                <a:latin typeface="微软雅黑" panose="020B0503020204020204" pitchFamily="34" charset="-122"/>
                <a:ea typeface="微软雅黑" panose="020B0503020204020204" pitchFamily="34" charset="-122"/>
              </a:rPr>
              <a:t>找到</a:t>
            </a:r>
            <a:r>
              <a:rPr lang="en-US" altLang="zh-CN" sz="2400" b="1" dirty="0">
                <a:solidFill>
                  <a:srgbClr val="0000FF"/>
                </a:solidFill>
                <a:latin typeface="微软雅黑" panose="020B0503020204020204" pitchFamily="34" charset="-122"/>
                <a:ea typeface="微软雅黑" panose="020B0503020204020204" pitchFamily="34" charset="-122"/>
              </a:rPr>
              <a:t>Silk to </a:t>
            </a:r>
            <a:r>
              <a:rPr lang="en-US" altLang="zh-CN" sz="2400" b="1" dirty="0" smtClean="0">
                <a:solidFill>
                  <a:srgbClr val="0000FF"/>
                </a:solidFill>
                <a:latin typeface="微软雅黑" panose="020B0503020204020204" pitchFamily="34" charset="-122"/>
                <a:ea typeface="微软雅黑" panose="020B0503020204020204" pitchFamily="34" charset="-122"/>
              </a:rPr>
              <a:t>Silk </a:t>
            </a:r>
            <a:r>
              <a:rPr lang="en-US" altLang="zh-CN" sz="2400" b="1" dirty="0">
                <a:solidFill>
                  <a:srgbClr val="0000FF"/>
                </a:solidFill>
                <a:latin typeface="微软雅黑" panose="020B0503020204020204" pitchFamily="34" charset="-122"/>
                <a:ea typeface="微软雅黑" panose="020B0503020204020204" pitchFamily="34" charset="-122"/>
              </a:rPr>
              <a:t>Clearance</a:t>
            </a:r>
            <a:r>
              <a:rPr lang="zh-CN" altLang="en-US" sz="2400" b="1" dirty="0" smtClean="0">
                <a:solidFill>
                  <a:srgbClr val="0000FF"/>
                </a:solidFill>
                <a:latin typeface="微软雅黑" panose="020B0503020204020204" pitchFamily="34" charset="-122"/>
                <a:ea typeface="微软雅黑" panose="020B0503020204020204" pitchFamily="34" charset="-122"/>
              </a:rPr>
              <a:t>和</a:t>
            </a:r>
            <a:r>
              <a:rPr lang="en-US" altLang="zh-CN" sz="2400" b="1" dirty="0">
                <a:solidFill>
                  <a:srgbClr val="0000FF"/>
                </a:solidFill>
                <a:latin typeface="微软雅黑" panose="020B0503020204020204" pitchFamily="34" charset="-122"/>
                <a:ea typeface="微软雅黑" panose="020B0503020204020204" pitchFamily="34" charset="-122"/>
              </a:rPr>
              <a:t>Minimum Solder Mask Clearance</a:t>
            </a:r>
            <a:r>
              <a:rPr lang="zh-CN" altLang="en-US" sz="2400" b="1" dirty="0" smtClean="0">
                <a:solidFill>
                  <a:srgbClr val="0000FF"/>
                </a:solidFill>
                <a:latin typeface="微软雅黑" panose="020B0503020204020204" pitchFamily="34" charset="-122"/>
                <a:ea typeface="微软雅黑" panose="020B0503020204020204" pitchFamily="34" charset="-122"/>
              </a:rPr>
              <a:t>两</a:t>
            </a:r>
            <a:r>
              <a:rPr lang="zh-CN" altLang="en-US" sz="2400" b="1" dirty="0">
                <a:solidFill>
                  <a:srgbClr val="0000FF"/>
                </a:solidFill>
                <a:latin typeface="微软雅黑" panose="020B0503020204020204" pitchFamily="34" charset="-122"/>
                <a:ea typeface="微软雅黑" panose="020B0503020204020204" pitchFamily="34" charset="-122"/>
              </a:rPr>
              <a:t>行，把</a:t>
            </a:r>
            <a:r>
              <a:rPr lang="en-US" altLang="zh-CN" sz="2400" b="1" dirty="0">
                <a:solidFill>
                  <a:srgbClr val="0000FF"/>
                </a:solidFill>
                <a:latin typeface="微软雅黑" panose="020B0503020204020204" pitchFamily="34" charset="-122"/>
                <a:ea typeface="微软雅黑" panose="020B0503020204020204" pitchFamily="34" charset="-122"/>
              </a:rPr>
              <a:t>Enabled</a:t>
            </a:r>
            <a:r>
              <a:rPr lang="zh-CN" altLang="en-US" sz="2400" b="1" dirty="0">
                <a:solidFill>
                  <a:srgbClr val="0000FF"/>
                </a:solidFill>
                <a:latin typeface="微软雅黑" panose="020B0503020204020204" pitchFamily="34" charset="-122"/>
                <a:ea typeface="微软雅黑" panose="020B0503020204020204" pitchFamily="34" charset="-122"/>
              </a:rPr>
              <a:t>栏的复选框的“√”去掉即可</a:t>
            </a:r>
            <a:r>
              <a:rPr lang="en-US" altLang="zh-CN" sz="2400" b="1" dirty="0">
                <a:solidFill>
                  <a:srgbClr val="0000FF"/>
                </a:solidFill>
                <a:latin typeface="微软雅黑" panose="020B0503020204020204" pitchFamily="34" charset="-122"/>
                <a:ea typeface="微软雅黑" panose="020B0503020204020204" pitchFamily="34" charset="-122"/>
              </a:rPr>
              <a:t>,</a:t>
            </a:r>
            <a:r>
              <a:rPr lang="zh-CN" altLang="en-US" sz="2400" b="1" dirty="0">
                <a:solidFill>
                  <a:srgbClr val="0000FF"/>
                </a:solidFill>
                <a:latin typeface="微软雅黑" panose="020B0503020204020204" pitchFamily="34" charset="-122"/>
                <a:ea typeface="微软雅黑" panose="020B0503020204020204" pitchFamily="34" charset="-122"/>
              </a:rPr>
              <a:t>表示不进行该</a:t>
            </a: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项的规则检查。</a:t>
            </a:r>
          </a:p>
        </p:txBody>
      </p:sp>
      <p:sp>
        <p:nvSpPr>
          <p:cNvPr id="3" name="Rectangle 2"/>
          <p:cNvSpPr txBox="1">
            <a:spLocks noChangeArrowheads="1"/>
          </p:cNvSpPr>
          <p:nvPr/>
        </p:nvSpPr>
        <p:spPr>
          <a:xfrm>
            <a:off x="1634679" y="405458"/>
            <a:ext cx="9721080" cy="720080"/>
          </a:xfrm>
          <a:prstGeom prst="rect">
            <a:avLst/>
          </a:prstGeom>
        </p:spPr>
        <p:txBody>
          <a:bodyPr/>
          <a:lstStyle>
            <a:lvl1pPr algn="ctr" defTabSz="1219627" rtl="0" eaLnBrk="1" latinLnBrk="0" hangingPunct="1">
              <a:spcBef>
                <a:spcPct val="0"/>
              </a:spcBef>
              <a:buNone/>
              <a:defRPr sz="5900" kern="1200">
                <a:solidFill>
                  <a:schemeClr val="tx1"/>
                </a:solidFill>
                <a:latin typeface="+mj-lt"/>
                <a:ea typeface="+mj-ea"/>
                <a:cs typeface="+mj-cs"/>
              </a:defRPr>
            </a:lvl1pPr>
          </a:lstStyle>
          <a:p>
            <a:pPr algn="l"/>
            <a:r>
              <a:rPr lang="zh-CN" altLang="en-US" sz="2800" b="1" dirty="0" smtClean="0">
                <a:solidFill>
                  <a:srgbClr val="0000FF"/>
                </a:solidFill>
                <a:latin typeface="微软雅黑" panose="020B0503020204020204" pitchFamily="34" charset="-122"/>
                <a:ea typeface="微软雅黑" panose="020B0503020204020204" pitchFamily="34" charset="-122"/>
                <a:cs typeface="+mn-cs"/>
              </a:rPr>
              <a:t>错误修改方法如下：</a:t>
            </a:r>
            <a:endParaRPr lang="zh-CN" altLang="en-US" sz="2800" b="1" dirty="0">
              <a:solidFill>
                <a:srgbClr val="0000FF"/>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1398193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98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type="body" idx="4294967295"/>
          </p:nvPr>
        </p:nvSpPr>
        <p:spPr>
          <a:xfrm>
            <a:off x="1446956" y="4581922"/>
            <a:ext cx="9304438" cy="1800225"/>
          </a:xfrm>
          <a:prstGeom prst="rect">
            <a:avLst/>
          </a:prstGeom>
        </p:spPr>
        <p:txBody>
          <a:bodyPr/>
          <a:lstStyle/>
          <a:p>
            <a:pPr algn="ctr" eaLnBrk="1" hangingPunct="1">
              <a:buFont typeface="Wingdings" panose="05000000000000000000" pitchFamily="2" charset="2"/>
              <a:buNone/>
            </a:pPr>
            <a:r>
              <a:rPr lang="en-US" altLang="zh-CN" sz="2400" b="1" dirty="0">
                <a:solidFill>
                  <a:srgbClr val="0000FF"/>
                </a:solidFill>
                <a:latin typeface="微软雅黑" panose="020B0503020204020204" pitchFamily="34" charset="-122"/>
                <a:ea typeface="微软雅黑" panose="020B0503020204020204" pitchFamily="34" charset="-122"/>
              </a:rPr>
              <a:t>                       </a:t>
            </a:r>
            <a:r>
              <a:rPr lang="zh-CN" altLang="en-US" sz="2000" b="1" dirty="0" smtClean="0">
                <a:solidFill>
                  <a:srgbClr val="0000FF"/>
                </a:solidFill>
                <a:latin typeface="微软雅黑" panose="020B0503020204020204" pitchFamily="34" charset="-122"/>
                <a:ea typeface="微软雅黑" panose="020B0503020204020204" pitchFamily="34" charset="-122"/>
              </a:rPr>
              <a:t>图</a:t>
            </a:r>
            <a:r>
              <a:rPr lang="en-US" altLang="zh-CN" sz="2000" b="1" dirty="0" smtClean="0">
                <a:solidFill>
                  <a:srgbClr val="0000FF"/>
                </a:solidFill>
                <a:latin typeface="微软雅黑" panose="020B0503020204020204" pitchFamily="34" charset="-122"/>
                <a:ea typeface="微软雅黑" panose="020B0503020204020204" pitchFamily="34" charset="-122"/>
              </a:rPr>
              <a:t>1-95 </a:t>
            </a:r>
            <a:r>
              <a:rPr lang="en-US" altLang="zh-CN" sz="2000" b="1" dirty="0">
                <a:solidFill>
                  <a:srgbClr val="0000FF"/>
                </a:solidFill>
                <a:latin typeface="微软雅黑" panose="020B0503020204020204" pitchFamily="34" charset="-122"/>
                <a:ea typeface="微软雅黑" panose="020B0503020204020204" pitchFamily="34" charset="-122"/>
              </a:rPr>
              <a:t>PCB </a:t>
            </a:r>
            <a:r>
              <a:rPr lang="zh-CN" altLang="en-US" sz="2000" b="1" dirty="0">
                <a:solidFill>
                  <a:srgbClr val="0000FF"/>
                </a:solidFill>
                <a:latin typeface="微软雅黑" panose="020B0503020204020204" pitchFamily="34" charset="-122"/>
                <a:ea typeface="微软雅黑" panose="020B0503020204020204" pitchFamily="34" charset="-122"/>
              </a:rPr>
              <a:t>设计规则编辑对话框</a:t>
            </a:r>
          </a:p>
          <a:p>
            <a:pPr marL="0" indent="0">
              <a:buNone/>
            </a:pP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．单击</a:t>
            </a:r>
            <a:r>
              <a:rPr lang="zh-CN" altLang="en-US" sz="2400" b="1" dirty="0" smtClean="0">
                <a:solidFill>
                  <a:srgbClr val="0000FF"/>
                </a:solidFill>
                <a:latin typeface="微软雅黑" panose="020B0503020204020204" pitchFamily="34" charset="-122"/>
                <a:ea typeface="微软雅黑" panose="020B0503020204020204" pitchFamily="34" charset="-122"/>
              </a:rPr>
              <a:t>图</a:t>
            </a:r>
            <a:r>
              <a:rPr lang="en-US" altLang="zh-CN" sz="2400" b="1" dirty="0" smtClean="0">
                <a:solidFill>
                  <a:srgbClr val="0000FF"/>
                </a:solidFill>
                <a:latin typeface="微软雅黑" panose="020B0503020204020204" pitchFamily="34" charset="-122"/>
                <a:ea typeface="微软雅黑" panose="020B0503020204020204" pitchFamily="34" charset="-122"/>
              </a:rPr>
              <a:t>1-95</a:t>
            </a:r>
            <a:r>
              <a:rPr lang="zh-CN" altLang="en-US" sz="2400" b="1" dirty="0" smtClean="0">
                <a:solidFill>
                  <a:srgbClr val="0000FF"/>
                </a:solidFill>
                <a:latin typeface="微软雅黑" panose="020B0503020204020204" pitchFamily="34" charset="-122"/>
                <a:ea typeface="微软雅黑" panose="020B0503020204020204" pitchFamily="34" charset="-122"/>
              </a:rPr>
              <a:t>的</a:t>
            </a:r>
            <a:r>
              <a:rPr lang="en-US" altLang="zh-CN" sz="2400" b="1" dirty="0">
                <a:solidFill>
                  <a:srgbClr val="0000FF"/>
                </a:solidFill>
                <a:latin typeface="微软雅黑" panose="020B0503020204020204" pitchFamily="34" charset="-122"/>
                <a:ea typeface="微软雅黑" panose="020B0503020204020204" pitchFamily="34" charset="-122"/>
              </a:rPr>
              <a:t>OK</a:t>
            </a:r>
            <a:r>
              <a:rPr lang="zh-CN" altLang="en-US" sz="2400" b="1" dirty="0">
                <a:solidFill>
                  <a:srgbClr val="0000FF"/>
                </a:solidFill>
                <a:latin typeface="微软雅黑" panose="020B0503020204020204" pitchFamily="34" charset="-122"/>
                <a:ea typeface="微软雅黑" panose="020B0503020204020204" pitchFamily="34" charset="-122"/>
              </a:rPr>
              <a:t>按钮</a:t>
            </a:r>
            <a:r>
              <a:rPr lang="zh-CN" altLang="en-US" sz="2400" b="1" dirty="0" smtClean="0">
                <a:solidFill>
                  <a:srgbClr val="0000FF"/>
                </a:solidFill>
                <a:latin typeface="微软雅黑" panose="020B0503020204020204" pitchFamily="34" charset="-122"/>
                <a:ea typeface="微软雅黑" panose="020B0503020204020204" pitchFamily="34" charset="-122"/>
              </a:rPr>
              <a:t>，再次执行</a:t>
            </a:r>
            <a:r>
              <a:rPr lang="en-US" altLang="zh-CN" sz="2400" b="1" dirty="0">
                <a:solidFill>
                  <a:srgbClr val="0000FF"/>
                </a:solidFill>
                <a:latin typeface="微软雅黑" panose="020B0503020204020204" pitchFamily="34" charset="-122"/>
                <a:ea typeface="微软雅黑" panose="020B0503020204020204" pitchFamily="34" charset="-122"/>
              </a:rPr>
              <a:t>Tools → Design Rule Check </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smtClean="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板上就没有绿色的高亮显示了</a:t>
            </a:r>
            <a:r>
              <a:rPr lang="zh-CN" altLang="en-US" sz="2400" b="1" dirty="0" smtClean="0">
                <a:solidFill>
                  <a:srgbClr val="0000FF"/>
                </a:solidFill>
                <a:latin typeface="微软雅黑" panose="020B0503020204020204" pitchFamily="34" charset="-122"/>
                <a:ea typeface="微软雅黑" panose="020B0503020204020204" pitchFamily="34" charset="-122"/>
              </a:rPr>
              <a:t>，显示错误为</a:t>
            </a:r>
            <a:r>
              <a:rPr lang="en-US" altLang="zh-CN" sz="2400" b="1" dirty="0" smtClean="0">
                <a:solidFill>
                  <a:srgbClr val="0000FF"/>
                </a:solidFill>
                <a:latin typeface="微软雅黑" panose="020B0503020204020204" pitchFamily="34" charset="-122"/>
                <a:ea typeface="微软雅黑" panose="020B0503020204020204" pitchFamily="34" charset="-122"/>
              </a:rPr>
              <a:t>0</a:t>
            </a:r>
            <a:r>
              <a:rPr lang="zh-CN" altLang="en-US" sz="2400" b="1" dirty="0" smtClean="0">
                <a:solidFill>
                  <a:srgbClr val="0000FF"/>
                </a:solidFill>
                <a:latin typeface="微软雅黑" panose="020B0503020204020204" pitchFamily="34" charset="-122"/>
                <a:ea typeface="微软雅黑" panose="020B0503020204020204" pitchFamily="34" charset="-122"/>
              </a:rPr>
              <a:t>了。</a:t>
            </a:r>
            <a:r>
              <a:rPr lang="zh-CN" altLang="en-US" sz="2400" b="1" dirty="0">
                <a:solidFill>
                  <a:srgbClr val="0000FF"/>
                </a:solidFill>
                <a:latin typeface="微软雅黑" panose="020B0503020204020204" pitchFamily="34" charset="-122"/>
                <a:ea typeface="微软雅黑" panose="020B0503020204020204" pitchFamily="34" charset="-122"/>
              </a:rPr>
              <a:t>保存已经完成的</a:t>
            </a:r>
            <a:r>
              <a:rPr lang="en-US" altLang="zh-CN" sz="2400" b="1" dirty="0">
                <a:solidFill>
                  <a:srgbClr val="0000FF"/>
                </a:solidFill>
                <a:latin typeface="微软雅黑" panose="020B0503020204020204" pitchFamily="34" charset="-122"/>
                <a:ea typeface="微软雅黑" panose="020B0503020204020204" pitchFamily="34" charset="-122"/>
              </a:rPr>
              <a:t>PCB</a:t>
            </a:r>
            <a:r>
              <a:rPr lang="zh-CN" altLang="en-US" sz="2400" b="1" dirty="0">
                <a:solidFill>
                  <a:srgbClr val="0000FF"/>
                </a:solidFill>
                <a:latin typeface="微软雅黑" panose="020B0503020204020204" pitchFamily="34" charset="-122"/>
                <a:ea typeface="微软雅黑" panose="020B0503020204020204" pitchFamily="34" charset="-122"/>
              </a:rPr>
              <a:t>和项目文件。</a:t>
            </a:r>
          </a:p>
        </p:txBody>
      </p:sp>
      <p:pic>
        <p:nvPicPr>
          <p:cNvPr id="4" name="图片 3"/>
          <p:cNvPicPr/>
          <p:nvPr/>
        </p:nvPicPr>
        <p:blipFill>
          <a:blip r:embed="rId2"/>
          <a:stretch>
            <a:fillRect/>
          </a:stretch>
        </p:blipFill>
        <p:spPr>
          <a:xfrm>
            <a:off x="2714799" y="333450"/>
            <a:ext cx="7056784" cy="4104456"/>
          </a:xfrm>
          <a:prstGeom prst="rect">
            <a:avLst/>
          </a:prstGeom>
        </p:spPr>
      </p:pic>
    </p:spTree>
    <p:extLst>
      <p:ext uri="{BB962C8B-B14F-4D97-AF65-F5344CB8AC3E}">
        <p14:creationId xmlns:p14="http://schemas.microsoft.com/office/powerpoint/2010/main" val="40678587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89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a:xfrm>
            <a:off x="1490663" y="333450"/>
            <a:ext cx="8232775" cy="706437"/>
          </a:xfrm>
          <a:prstGeom prst="rect">
            <a:avLst/>
          </a:prstGeom>
        </p:spPr>
        <p:txBody>
          <a:bodyPr/>
          <a:lstStyle/>
          <a:p>
            <a:pPr algn="l" eaLnBrk="1" hangingPunct="1"/>
            <a:r>
              <a:rPr lang="zh-CN" altLang="en-US" sz="3200" b="1" dirty="0" smtClean="0">
                <a:solidFill>
                  <a:srgbClr val="0000FF"/>
                </a:solidFill>
                <a:latin typeface="微软雅黑" panose="020B0503020204020204" pitchFamily="34" charset="-122"/>
                <a:ea typeface="微软雅黑" panose="020B0503020204020204" pitchFamily="34" charset="-122"/>
              </a:rPr>
              <a:t>小结：</a:t>
            </a:r>
          </a:p>
        </p:txBody>
      </p:sp>
      <p:sp>
        <p:nvSpPr>
          <p:cNvPr id="96259" name="Rectangle 3"/>
          <p:cNvSpPr>
            <a:spLocks noGrp="1" noChangeArrowheads="1"/>
          </p:cNvSpPr>
          <p:nvPr>
            <p:ph type="body" idx="4294967295"/>
          </p:nvPr>
        </p:nvSpPr>
        <p:spPr>
          <a:xfrm>
            <a:off x="1982787" y="1039886"/>
            <a:ext cx="8232775" cy="5702275"/>
          </a:xfrm>
          <a:prstGeom prst="rect">
            <a:avLst/>
          </a:prstGeom>
        </p:spPr>
        <p:txBody>
          <a:bodyPr/>
          <a:lstStyle/>
          <a:p>
            <a:pPr marL="0" indent="0">
              <a:buNone/>
            </a:pPr>
            <a:r>
              <a:rPr lang="en-US" altLang="zh-CN" sz="2800" dirty="0" smtClean="0">
                <a:solidFill>
                  <a:srgbClr val="0000FF"/>
                </a:solidFill>
                <a:latin typeface="微软雅黑" panose="020B0503020204020204" pitchFamily="34" charset="-122"/>
                <a:ea typeface="微软雅黑" panose="020B0503020204020204" pitchFamily="34" charset="-122"/>
              </a:rPr>
              <a:t>3.1</a:t>
            </a:r>
            <a:r>
              <a:rPr lang="zh-CN" altLang="en-US" sz="2800" dirty="0" smtClean="0">
                <a:solidFill>
                  <a:srgbClr val="0000FF"/>
                </a:solidFill>
                <a:latin typeface="微软雅黑" panose="020B0503020204020204" pitchFamily="34" charset="-122"/>
                <a:ea typeface="微软雅黑" panose="020B0503020204020204" pitchFamily="34" charset="-122"/>
              </a:rPr>
              <a:t>印制电路板</a:t>
            </a:r>
            <a:r>
              <a:rPr lang="zh-CN" altLang="en-US" sz="2800" dirty="0">
                <a:solidFill>
                  <a:srgbClr val="0000FF"/>
                </a:solidFill>
                <a:latin typeface="微软雅黑" panose="020B0503020204020204" pitchFamily="34" charset="-122"/>
                <a:ea typeface="微软雅黑" panose="020B0503020204020204" pitchFamily="34" charset="-122"/>
              </a:rPr>
              <a:t>的分类</a:t>
            </a:r>
          </a:p>
          <a:p>
            <a:pPr marL="0" indent="0">
              <a:buNone/>
            </a:pPr>
            <a:r>
              <a:rPr lang="en-US" altLang="zh-CN" sz="2800" dirty="0" smtClean="0">
                <a:solidFill>
                  <a:srgbClr val="0000FF"/>
                </a:solidFill>
                <a:latin typeface="微软雅黑" panose="020B0503020204020204" pitchFamily="34" charset="-122"/>
                <a:ea typeface="微软雅黑" panose="020B0503020204020204" pitchFamily="34" charset="-122"/>
              </a:rPr>
              <a:t>3.2</a:t>
            </a:r>
            <a:r>
              <a:rPr lang="zh-CN" altLang="en-US" sz="2800" dirty="0" smtClean="0">
                <a:solidFill>
                  <a:srgbClr val="0000FF"/>
                </a:solidFill>
                <a:latin typeface="微软雅黑" panose="020B0503020204020204" pitchFamily="34" charset="-122"/>
                <a:ea typeface="微软雅黑" panose="020B0503020204020204" pitchFamily="34" charset="-122"/>
              </a:rPr>
              <a:t>印制电路板</a:t>
            </a:r>
            <a:r>
              <a:rPr lang="zh-CN" altLang="en-US" sz="2800" dirty="0">
                <a:solidFill>
                  <a:srgbClr val="0000FF"/>
                </a:solidFill>
                <a:latin typeface="微软雅黑" panose="020B0503020204020204" pitchFamily="34" charset="-122"/>
                <a:ea typeface="微软雅黑" panose="020B0503020204020204" pitchFamily="34" charset="-122"/>
              </a:rPr>
              <a:t>的组成</a:t>
            </a:r>
          </a:p>
          <a:p>
            <a:pPr marL="0" indent="0" eaLnBrk="1" hangingPunct="1">
              <a:buNone/>
            </a:pPr>
            <a:r>
              <a:rPr lang="en-US" altLang="zh-CN" sz="2800" dirty="0" smtClean="0">
                <a:solidFill>
                  <a:srgbClr val="0000FF"/>
                </a:solidFill>
                <a:latin typeface="微软雅黑" panose="020B0503020204020204" pitchFamily="34" charset="-122"/>
                <a:ea typeface="微软雅黑" panose="020B0503020204020204" pitchFamily="34" charset="-122"/>
              </a:rPr>
              <a:t>3.3</a:t>
            </a:r>
            <a:r>
              <a:rPr lang="zh-CN" altLang="en-US" sz="2800" dirty="0" smtClean="0">
                <a:solidFill>
                  <a:srgbClr val="0000FF"/>
                </a:solidFill>
                <a:latin typeface="微软雅黑" panose="020B0503020204020204" pitchFamily="34" charset="-122"/>
                <a:ea typeface="微软雅黑" panose="020B0503020204020204" pitchFamily="34" charset="-122"/>
              </a:rPr>
              <a:t>创建一个新的</a:t>
            </a:r>
            <a:r>
              <a:rPr lang="en-US" altLang="zh-CN" sz="2800" dirty="0" smtClean="0">
                <a:solidFill>
                  <a:srgbClr val="0000FF"/>
                </a:solidFill>
                <a:latin typeface="微软雅黑" panose="020B0503020204020204" pitchFamily="34" charset="-122"/>
                <a:ea typeface="微软雅黑" panose="020B0503020204020204" pitchFamily="34" charset="-122"/>
              </a:rPr>
              <a:t>PCB</a:t>
            </a:r>
            <a:r>
              <a:rPr lang="zh-CN" altLang="en-US" sz="2800" dirty="0" smtClean="0">
                <a:solidFill>
                  <a:srgbClr val="0000FF"/>
                </a:solidFill>
                <a:latin typeface="微软雅黑" panose="020B0503020204020204" pitchFamily="34" charset="-122"/>
                <a:ea typeface="微软雅黑" panose="020B0503020204020204" pitchFamily="34" charset="-122"/>
              </a:rPr>
              <a:t>文件</a:t>
            </a:r>
          </a:p>
          <a:p>
            <a:pPr marL="0" indent="0" eaLnBrk="1" hangingPunct="1">
              <a:buNone/>
            </a:pPr>
            <a:r>
              <a:rPr lang="en-US" altLang="zh-CN" sz="2800" dirty="0" smtClean="0">
                <a:solidFill>
                  <a:srgbClr val="0000FF"/>
                </a:solidFill>
                <a:latin typeface="微软雅黑" panose="020B0503020204020204" pitchFamily="34" charset="-122"/>
                <a:ea typeface="微软雅黑" panose="020B0503020204020204" pitchFamily="34" charset="-122"/>
              </a:rPr>
              <a:t>3.4</a:t>
            </a:r>
            <a:r>
              <a:rPr lang="zh-CN" altLang="en-US" sz="2800" dirty="0" smtClean="0">
                <a:solidFill>
                  <a:srgbClr val="0000FF"/>
                </a:solidFill>
                <a:latin typeface="微软雅黑" panose="020B0503020204020204" pitchFamily="34" charset="-122"/>
                <a:ea typeface="微软雅黑" panose="020B0503020204020204" pitchFamily="34" charset="-122"/>
              </a:rPr>
              <a:t>用</a:t>
            </a:r>
            <a:r>
              <a:rPr lang="zh-CN" altLang="en-US" sz="2800" dirty="0">
                <a:solidFill>
                  <a:srgbClr val="0000FF"/>
                </a:solidFill>
                <a:latin typeface="微软雅黑" panose="020B0503020204020204" pitchFamily="34" charset="-122"/>
                <a:ea typeface="微软雅黑" panose="020B0503020204020204" pitchFamily="34" charset="-122"/>
              </a:rPr>
              <a:t>封装管理器检查所有元件的封装</a:t>
            </a:r>
          </a:p>
          <a:p>
            <a:pPr marL="0" indent="0" eaLnBrk="1" hangingPunct="1">
              <a:buNone/>
            </a:pPr>
            <a:r>
              <a:rPr lang="en-US" altLang="zh-CN" sz="2800" dirty="0" smtClean="0">
                <a:solidFill>
                  <a:srgbClr val="0000FF"/>
                </a:solidFill>
                <a:latin typeface="微软雅黑" panose="020B0503020204020204" pitchFamily="34" charset="-122"/>
                <a:ea typeface="微软雅黑" panose="020B0503020204020204" pitchFamily="34" charset="-122"/>
              </a:rPr>
              <a:t>3.5</a:t>
            </a:r>
            <a:r>
              <a:rPr lang="zh-CN" altLang="en-US" sz="2800" dirty="0" smtClean="0">
                <a:solidFill>
                  <a:srgbClr val="0000FF"/>
                </a:solidFill>
                <a:latin typeface="微软雅黑" panose="020B0503020204020204" pitchFamily="34" charset="-122"/>
                <a:ea typeface="微软雅黑" panose="020B0503020204020204" pitchFamily="34" charset="-122"/>
              </a:rPr>
              <a:t>导</a:t>
            </a:r>
            <a:r>
              <a:rPr lang="zh-CN" altLang="en-US" sz="2800" dirty="0">
                <a:solidFill>
                  <a:srgbClr val="0000FF"/>
                </a:solidFill>
                <a:latin typeface="微软雅黑" panose="020B0503020204020204" pitchFamily="34" charset="-122"/>
                <a:ea typeface="微软雅黑" panose="020B0503020204020204" pitchFamily="34" charset="-122"/>
              </a:rPr>
              <a:t>入设计 </a:t>
            </a:r>
          </a:p>
          <a:p>
            <a:pPr marL="0" indent="0" eaLnBrk="1" hangingPunct="1">
              <a:buNone/>
            </a:pPr>
            <a:r>
              <a:rPr lang="en-US" altLang="zh-CN" sz="2800" dirty="0" smtClean="0">
                <a:solidFill>
                  <a:srgbClr val="0000FF"/>
                </a:solidFill>
                <a:latin typeface="微软雅黑" panose="020B0503020204020204" pitchFamily="34" charset="-122"/>
                <a:ea typeface="微软雅黑" panose="020B0503020204020204" pitchFamily="34" charset="-122"/>
              </a:rPr>
              <a:t>3.6</a:t>
            </a:r>
            <a:r>
              <a:rPr lang="zh-CN" altLang="en-US" sz="2800" dirty="0" smtClean="0">
                <a:solidFill>
                  <a:srgbClr val="0000FF"/>
                </a:solidFill>
                <a:latin typeface="微软雅黑" panose="020B0503020204020204" pitchFamily="34" charset="-122"/>
                <a:ea typeface="微软雅黑" panose="020B0503020204020204" pitchFamily="34" charset="-122"/>
              </a:rPr>
              <a:t>印刷电路板设计</a:t>
            </a:r>
            <a:endParaRPr lang="zh-CN" altLang="en-US" sz="2800" dirty="0">
              <a:solidFill>
                <a:srgbClr val="0000FF"/>
              </a:solidFill>
              <a:latin typeface="微软雅黑" panose="020B0503020204020204" pitchFamily="34" charset="-122"/>
              <a:ea typeface="微软雅黑" panose="020B0503020204020204" pitchFamily="34" charset="-122"/>
            </a:endParaRPr>
          </a:p>
          <a:p>
            <a:pPr marL="0" indent="0">
              <a:buNone/>
            </a:pPr>
            <a:r>
              <a:rPr lang="zh-CN" altLang="en-US" sz="2400" dirty="0">
                <a:solidFill>
                  <a:srgbClr val="0000FF"/>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3.6.1</a:t>
            </a:r>
            <a:r>
              <a:rPr lang="zh-CN" altLang="en-US" sz="2400" dirty="0">
                <a:solidFill>
                  <a:srgbClr val="0000FF"/>
                </a:solidFill>
                <a:latin typeface="微软雅黑" panose="020B0503020204020204" pitchFamily="34" charset="-122"/>
                <a:ea typeface="微软雅黑" panose="020B0503020204020204" pitchFamily="34" charset="-122"/>
              </a:rPr>
              <a:t>设置新的设计规则</a:t>
            </a:r>
          </a:p>
          <a:p>
            <a:pPr marL="0" indent="0">
              <a:buNone/>
            </a:pPr>
            <a:r>
              <a:rPr lang="zh-CN" altLang="en-US" sz="2400" dirty="0">
                <a:solidFill>
                  <a:srgbClr val="0000FF"/>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3.6.2</a:t>
            </a:r>
            <a:r>
              <a:rPr lang="zh-CN" altLang="en-US" sz="2400" dirty="0">
                <a:solidFill>
                  <a:srgbClr val="0000FF"/>
                </a:solidFill>
                <a:latin typeface="微软雅黑" panose="020B0503020204020204" pitchFamily="34" charset="-122"/>
                <a:ea typeface="微软雅黑" panose="020B0503020204020204" pitchFamily="34" charset="-122"/>
              </a:rPr>
              <a:t>在</a:t>
            </a:r>
            <a:r>
              <a:rPr lang="en-US" altLang="zh-CN" sz="2400" dirty="0">
                <a:solidFill>
                  <a:srgbClr val="0000FF"/>
                </a:solidFill>
                <a:latin typeface="微软雅黑" panose="020B0503020204020204" pitchFamily="34" charset="-122"/>
                <a:ea typeface="微软雅黑" panose="020B0503020204020204" pitchFamily="34" charset="-122"/>
              </a:rPr>
              <a:t>PCB</a:t>
            </a:r>
            <a:r>
              <a:rPr lang="zh-CN" altLang="en-US" sz="2400" dirty="0">
                <a:solidFill>
                  <a:srgbClr val="0000FF"/>
                </a:solidFill>
                <a:latin typeface="微软雅黑" panose="020B0503020204020204" pitchFamily="34" charset="-122"/>
                <a:ea typeface="微软雅黑" panose="020B0503020204020204" pitchFamily="34" charset="-122"/>
              </a:rPr>
              <a:t>中放置元件</a:t>
            </a:r>
          </a:p>
          <a:p>
            <a:pPr marL="0" indent="0">
              <a:buNone/>
            </a:pPr>
            <a:r>
              <a:rPr lang="zh-CN" altLang="en-US" sz="2400" dirty="0">
                <a:solidFill>
                  <a:srgbClr val="0000FF"/>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3.6.3</a:t>
            </a:r>
            <a:r>
              <a:rPr lang="zh-CN" altLang="en-US" sz="2400" dirty="0">
                <a:solidFill>
                  <a:srgbClr val="0000FF"/>
                </a:solidFill>
                <a:latin typeface="微软雅黑" panose="020B0503020204020204" pitchFamily="34" charset="-122"/>
                <a:ea typeface="微软雅黑" panose="020B0503020204020204" pitchFamily="34" charset="-122"/>
              </a:rPr>
              <a:t>修改封装</a:t>
            </a:r>
          </a:p>
          <a:p>
            <a:pPr marL="0" indent="0">
              <a:buNone/>
            </a:pPr>
            <a:r>
              <a:rPr lang="zh-CN" altLang="en-US" sz="2400" dirty="0">
                <a:solidFill>
                  <a:srgbClr val="0000FF"/>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3.6.4</a:t>
            </a:r>
            <a:r>
              <a:rPr lang="zh-CN" altLang="en-US" sz="2400" dirty="0">
                <a:solidFill>
                  <a:srgbClr val="0000FF"/>
                </a:solidFill>
                <a:latin typeface="微软雅黑" panose="020B0503020204020204" pitchFamily="34" charset="-122"/>
                <a:ea typeface="微软雅黑" panose="020B0503020204020204" pitchFamily="34" charset="-122"/>
              </a:rPr>
              <a:t>手动布线</a:t>
            </a:r>
          </a:p>
          <a:p>
            <a:pPr marL="0" indent="0">
              <a:buNone/>
            </a:pPr>
            <a:r>
              <a:rPr lang="zh-CN" altLang="en-US" sz="2400" dirty="0">
                <a:solidFill>
                  <a:srgbClr val="0000FF"/>
                </a:solidFill>
                <a:latin typeface="微软雅黑" panose="020B0503020204020204" pitchFamily="34" charset="-122"/>
                <a:ea typeface="微软雅黑" panose="020B0503020204020204" pitchFamily="34" charset="-122"/>
              </a:rPr>
              <a:t>  </a:t>
            </a:r>
            <a:r>
              <a:rPr lang="zh-CN" altLang="en-US" sz="2400" dirty="0" smtClean="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3.6.5</a:t>
            </a:r>
            <a:r>
              <a:rPr lang="zh-CN" altLang="en-US" sz="2400" dirty="0" smtClean="0">
                <a:solidFill>
                  <a:srgbClr val="0000FF"/>
                </a:solidFill>
                <a:latin typeface="微软雅黑" panose="020B0503020204020204" pitchFamily="34" charset="-122"/>
                <a:ea typeface="微软雅黑" panose="020B0503020204020204" pitchFamily="34" charset="-122"/>
              </a:rPr>
              <a:t>自动布线</a:t>
            </a:r>
            <a:endParaRPr lang="en-US" altLang="zh-CN" sz="2400" dirty="0" smtClean="0">
              <a:solidFill>
                <a:srgbClr val="0000FF"/>
              </a:solidFill>
              <a:latin typeface="微软雅黑" panose="020B0503020204020204" pitchFamily="34" charset="-122"/>
              <a:ea typeface="微软雅黑" panose="020B0503020204020204" pitchFamily="34" charset="-122"/>
            </a:endParaRPr>
          </a:p>
          <a:p>
            <a:pPr marL="0" indent="0">
              <a:buNone/>
            </a:pPr>
            <a:r>
              <a:rPr lang="en-US" altLang="zh-CN" sz="2400" dirty="0" smtClean="0">
                <a:solidFill>
                  <a:srgbClr val="0000FF"/>
                </a:solidFill>
                <a:latin typeface="微软雅黑" panose="020B0503020204020204" pitchFamily="34" charset="-122"/>
                <a:ea typeface="微软雅黑" panose="020B0503020204020204" pitchFamily="34" charset="-122"/>
              </a:rPr>
              <a:t>        3.6.6</a:t>
            </a:r>
            <a:r>
              <a:rPr lang="zh-CN" altLang="en-US" sz="2400" dirty="0" smtClean="0">
                <a:solidFill>
                  <a:srgbClr val="0000FF"/>
                </a:solidFill>
                <a:latin typeface="微软雅黑" panose="020B0503020204020204" pitchFamily="34" charset="-122"/>
                <a:ea typeface="微软雅黑" panose="020B0503020204020204" pitchFamily="34" charset="-122"/>
              </a:rPr>
              <a:t>验证</a:t>
            </a:r>
            <a:r>
              <a:rPr lang="zh-CN" altLang="en-US" sz="2400" dirty="0">
                <a:solidFill>
                  <a:srgbClr val="0000FF"/>
                </a:solidFill>
                <a:latin typeface="微软雅黑" panose="020B0503020204020204" pitchFamily="34" charset="-122"/>
                <a:ea typeface="微软雅黑" panose="020B0503020204020204" pitchFamily="34" charset="-122"/>
              </a:rPr>
              <a:t>设计者的板设计 </a:t>
            </a:r>
          </a:p>
          <a:p>
            <a:pPr marL="0" indent="0">
              <a:buNone/>
            </a:pPr>
            <a:endParaRPr lang="zh-CN" altLang="en-US" sz="2800"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8203293"/>
      </p:ext>
    </p:extLst>
  </p:cSld>
  <p:clrMapOvr>
    <a:masterClrMapping/>
  </p:clrMapOvr>
  <p:transition spd="slow" advTm="0">
    <p:wip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rrowheads="1"/>
          </p:cNvSpPr>
          <p:nvPr>
            <p:ph type="title" idx="4294967295"/>
          </p:nvPr>
        </p:nvSpPr>
        <p:spPr>
          <a:xfrm>
            <a:off x="2354759" y="253581"/>
            <a:ext cx="8543925" cy="809625"/>
          </a:xfrm>
          <a:prstGeom prst="rect">
            <a:avLst/>
          </a:prstGeom>
        </p:spPr>
        <p:txBody>
          <a:bodyPr/>
          <a:lstStyle/>
          <a:p>
            <a:pPr eaLnBrk="1" hangingPunct="1"/>
            <a:r>
              <a:rPr lang="zh-CN" altLang="en-US" sz="3600" dirty="0" smtClean="0">
                <a:solidFill>
                  <a:srgbClr val="0000FF"/>
                </a:solidFill>
                <a:latin typeface="微软雅黑" panose="020B0503020204020204" pitchFamily="34" charset="-122"/>
                <a:ea typeface="微软雅黑" panose="020B0503020204020204" pitchFamily="34" charset="-122"/>
              </a:rPr>
              <a:t>作业</a:t>
            </a:r>
          </a:p>
        </p:txBody>
      </p:sp>
      <p:sp>
        <p:nvSpPr>
          <p:cNvPr id="17412" name="Rectangle 3"/>
          <p:cNvSpPr>
            <a:spLocks noGrp="1" noRot="1" noChangeArrowheads="1"/>
          </p:cNvSpPr>
          <p:nvPr>
            <p:ph type="body" idx="4294967295"/>
          </p:nvPr>
        </p:nvSpPr>
        <p:spPr>
          <a:xfrm>
            <a:off x="984845" y="1060974"/>
            <a:ext cx="11283751" cy="792162"/>
          </a:xfrm>
          <a:prstGeom prst="rect">
            <a:avLst/>
          </a:prstGeom>
        </p:spPr>
        <p:txBody>
          <a:bodyPr/>
          <a:lstStyle/>
          <a:p>
            <a:pPr>
              <a:spcBef>
                <a:spcPct val="0"/>
              </a:spcBef>
              <a:defRPr/>
            </a:pPr>
            <a:r>
              <a:rPr lang="zh-CN" altLang="en-US" sz="3200" dirty="0">
                <a:solidFill>
                  <a:srgbClr val="0000FF"/>
                </a:solidFill>
                <a:latin typeface="微软雅黑" panose="020B0503020204020204" pitchFamily="34" charset="-122"/>
                <a:ea typeface="微软雅黑" panose="020B0503020204020204" pitchFamily="34" charset="-122"/>
                <a:cs typeface="+mj-cs"/>
              </a:rPr>
              <a:t>上机题</a:t>
            </a:r>
            <a:r>
              <a:rPr lang="en-US" altLang="zh-CN" sz="3200" dirty="0" smtClean="0">
                <a:solidFill>
                  <a:srgbClr val="0000FF"/>
                </a:solidFill>
                <a:latin typeface="微软雅黑" panose="020B0503020204020204" pitchFamily="34" charset="-122"/>
                <a:ea typeface="微软雅黑" panose="020B0503020204020204" pitchFamily="34" charset="-122"/>
                <a:cs typeface="+mj-cs"/>
              </a:rPr>
              <a:t>1:</a:t>
            </a:r>
            <a:r>
              <a:rPr lang="zh-CN" altLang="en-US" sz="3200" dirty="0" smtClean="0">
                <a:solidFill>
                  <a:srgbClr val="0000FF"/>
                </a:solidFill>
                <a:latin typeface="微软雅黑" panose="020B0503020204020204" pitchFamily="34" charset="-122"/>
                <a:ea typeface="微软雅黑" panose="020B0503020204020204" pitchFamily="34" charset="-122"/>
                <a:cs typeface="+mj-cs"/>
              </a:rPr>
              <a:t>绘制完成手机充电器电路的</a:t>
            </a:r>
            <a:r>
              <a:rPr lang="en-US" altLang="zh-CN" sz="3200" dirty="0" smtClean="0">
                <a:solidFill>
                  <a:srgbClr val="0000FF"/>
                </a:solidFill>
                <a:latin typeface="微软雅黑" panose="020B0503020204020204" pitchFamily="34" charset="-122"/>
                <a:ea typeface="微软雅黑" panose="020B0503020204020204" pitchFamily="34" charset="-122"/>
                <a:cs typeface="+mj-cs"/>
              </a:rPr>
              <a:t>PCB</a:t>
            </a:r>
            <a:r>
              <a:rPr lang="zh-CN" altLang="en-US" sz="3200" dirty="0">
                <a:solidFill>
                  <a:srgbClr val="0000FF"/>
                </a:solidFill>
                <a:latin typeface="微软雅黑" panose="020B0503020204020204" pitchFamily="34" charset="-122"/>
                <a:ea typeface="微软雅黑" panose="020B0503020204020204" pitchFamily="34" charset="-122"/>
                <a:cs typeface="+mj-cs"/>
              </a:rPr>
              <a:t>图，并进行</a:t>
            </a:r>
            <a:r>
              <a:rPr lang="en-US" altLang="zh-CN" sz="3200" dirty="0">
                <a:solidFill>
                  <a:srgbClr val="0000FF"/>
                </a:solidFill>
                <a:latin typeface="微软雅黑" panose="020B0503020204020204" pitchFamily="34" charset="-122"/>
                <a:ea typeface="微软雅黑" panose="020B0503020204020204" pitchFamily="34" charset="-122"/>
                <a:cs typeface="+mj-cs"/>
              </a:rPr>
              <a:t>DRC</a:t>
            </a:r>
            <a:r>
              <a:rPr lang="zh-CN" altLang="en-US" sz="3200" dirty="0">
                <a:solidFill>
                  <a:srgbClr val="0000FF"/>
                </a:solidFill>
                <a:latin typeface="微软雅黑" panose="020B0503020204020204" pitchFamily="34" charset="-122"/>
                <a:ea typeface="微软雅黑" panose="020B0503020204020204" pitchFamily="34" charset="-122"/>
                <a:cs typeface="+mj-cs"/>
              </a:rPr>
              <a:t>检查</a:t>
            </a:r>
          </a:p>
        </p:txBody>
      </p:sp>
      <p:sp>
        <p:nvSpPr>
          <p:cNvPr id="97285" name="矩形 1"/>
          <p:cNvSpPr>
            <a:spLocks noChangeArrowheads="1"/>
          </p:cNvSpPr>
          <p:nvPr/>
        </p:nvSpPr>
        <p:spPr bwMode="auto">
          <a:xfrm>
            <a:off x="1706687" y="2198864"/>
            <a:ext cx="36012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sz="27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lang="zh-CN" altLang="en-US" sz="2400" b="1" dirty="0">
                <a:solidFill>
                  <a:srgbClr val="0000FF"/>
                </a:solidFill>
                <a:latin typeface="微软雅黑" panose="020B0503020204020204" pitchFamily="34" charset="-122"/>
                <a:ea typeface="微软雅黑" panose="020B0503020204020204" pitchFamily="34" charset="-122"/>
              </a:rPr>
              <a:t>尺寸：</a:t>
            </a:r>
            <a:r>
              <a:rPr lang="en-US" altLang="zh-CN" sz="2400" b="1" dirty="0">
                <a:solidFill>
                  <a:srgbClr val="0000FF"/>
                </a:solidFill>
                <a:latin typeface="微软雅黑" panose="020B0503020204020204" pitchFamily="34" charset="-122"/>
                <a:ea typeface="微软雅黑" panose="020B0503020204020204" pitchFamily="34" charset="-122"/>
              </a:rPr>
              <a:t>2000x 2000mil</a:t>
            </a:r>
            <a:endParaRPr lang="zh-CN" altLang="en-US" sz="2400" dirty="0">
              <a:solidFill>
                <a:srgbClr val="0000FF"/>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143" y="2056284"/>
            <a:ext cx="4450294" cy="4442555"/>
          </a:xfrm>
          <a:prstGeom prst="rect">
            <a:avLst/>
          </a:prstGeom>
        </p:spPr>
      </p:pic>
    </p:spTree>
    <p:extLst>
      <p:ext uri="{BB962C8B-B14F-4D97-AF65-F5344CB8AC3E}">
        <p14:creationId xmlns:p14="http://schemas.microsoft.com/office/powerpoint/2010/main" val="493436966"/>
      </p:ext>
    </p:extLst>
  </p:cSld>
  <p:clrMapOvr>
    <a:masterClrMapping/>
  </p:clrMapOvr>
  <p:transition spd="slow" advTm="0">
    <p:wip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ChangeArrowheads="1"/>
          </p:cNvSpPr>
          <p:nvPr>
            <p:ph type="body" idx="4294967295"/>
          </p:nvPr>
        </p:nvSpPr>
        <p:spPr>
          <a:xfrm>
            <a:off x="1490663" y="477466"/>
            <a:ext cx="10297144" cy="1419225"/>
          </a:xfrm>
          <a:prstGeom prst="rect">
            <a:avLst/>
          </a:prstGeom>
        </p:spPr>
        <p:txBody>
          <a:bodyPr/>
          <a:lstStyle/>
          <a:p>
            <a:pPr marL="0" indent="0">
              <a:buNone/>
              <a:defRPr/>
            </a:pPr>
            <a:r>
              <a:rPr lang="zh-CN" altLang="en-US" sz="3200" dirty="0">
                <a:solidFill>
                  <a:srgbClr val="0000FF"/>
                </a:solidFill>
                <a:latin typeface="微软雅黑" panose="020B0503020204020204" pitchFamily="34" charset="-122"/>
                <a:ea typeface="微软雅黑" panose="020B0503020204020204" pitchFamily="34" charset="-122"/>
                <a:cs typeface="+mj-cs"/>
              </a:rPr>
              <a:t>上机题</a:t>
            </a:r>
            <a:r>
              <a:rPr lang="en-US" altLang="zh-CN" sz="3200" dirty="0">
                <a:solidFill>
                  <a:srgbClr val="0000FF"/>
                </a:solidFill>
                <a:latin typeface="微软雅黑" panose="020B0503020204020204" pitchFamily="34" charset="-122"/>
                <a:ea typeface="微软雅黑" panose="020B0503020204020204" pitchFamily="34" charset="-122"/>
                <a:cs typeface="+mj-cs"/>
              </a:rPr>
              <a:t>2:</a:t>
            </a:r>
            <a:r>
              <a:rPr lang="zh-CN" altLang="en-US" sz="3200" dirty="0">
                <a:solidFill>
                  <a:srgbClr val="0000FF"/>
                </a:solidFill>
                <a:latin typeface="微软雅黑" panose="020B0503020204020204" pitchFamily="34" charset="-122"/>
                <a:ea typeface="微软雅黑" panose="020B0503020204020204" pitchFamily="34" charset="-122"/>
                <a:cs typeface="+mj-cs"/>
              </a:rPr>
              <a:t>绘制振荡器与积分器电路的</a:t>
            </a:r>
            <a:r>
              <a:rPr lang="en-US" altLang="zh-CN" sz="3200" dirty="0">
                <a:solidFill>
                  <a:srgbClr val="0000FF"/>
                </a:solidFill>
                <a:latin typeface="微软雅黑" panose="020B0503020204020204" pitchFamily="34" charset="-122"/>
                <a:ea typeface="微软雅黑" panose="020B0503020204020204" pitchFamily="34" charset="-122"/>
                <a:cs typeface="+mj-cs"/>
              </a:rPr>
              <a:t>PCB</a:t>
            </a:r>
            <a:r>
              <a:rPr lang="zh-CN" altLang="en-US" sz="3200" dirty="0">
                <a:solidFill>
                  <a:srgbClr val="0000FF"/>
                </a:solidFill>
                <a:latin typeface="微软雅黑" panose="020B0503020204020204" pitchFamily="34" charset="-122"/>
                <a:ea typeface="微软雅黑" panose="020B0503020204020204" pitchFamily="34" charset="-122"/>
                <a:cs typeface="+mj-cs"/>
              </a:rPr>
              <a:t>图，并进行</a:t>
            </a:r>
            <a:r>
              <a:rPr lang="en-US" altLang="zh-CN" sz="3200" dirty="0">
                <a:solidFill>
                  <a:srgbClr val="0000FF"/>
                </a:solidFill>
                <a:latin typeface="微软雅黑" panose="020B0503020204020204" pitchFamily="34" charset="-122"/>
                <a:ea typeface="微软雅黑" panose="020B0503020204020204" pitchFamily="34" charset="-122"/>
                <a:cs typeface="+mj-cs"/>
              </a:rPr>
              <a:t>DRC</a:t>
            </a:r>
            <a:r>
              <a:rPr lang="zh-CN" altLang="en-US" sz="3200" dirty="0" smtClean="0">
                <a:solidFill>
                  <a:srgbClr val="0000FF"/>
                </a:solidFill>
                <a:latin typeface="微软雅黑" panose="020B0503020204020204" pitchFamily="34" charset="-122"/>
                <a:ea typeface="微软雅黑" panose="020B0503020204020204" pitchFamily="34" charset="-122"/>
                <a:cs typeface="+mj-cs"/>
              </a:rPr>
              <a:t>检查。</a:t>
            </a:r>
            <a:r>
              <a:rPr lang="zh-CN" altLang="zh-CN" sz="3200" dirty="0" smtClean="0">
                <a:solidFill>
                  <a:srgbClr val="0000FF"/>
                </a:solidFill>
                <a:latin typeface="微软雅黑" panose="020B0503020204020204" pitchFamily="34" charset="-122"/>
                <a:ea typeface="微软雅黑" panose="020B0503020204020204" pitchFamily="34" charset="-122"/>
                <a:cs typeface="+mj-cs"/>
              </a:rPr>
              <a:t>尺寸</a:t>
            </a:r>
            <a:r>
              <a:rPr lang="zh-CN" altLang="zh-CN" sz="3200" dirty="0">
                <a:solidFill>
                  <a:srgbClr val="0000FF"/>
                </a:solidFill>
                <a:latin typeface="微软雅黑" panose="020B0503020204020204" pitchFamily="34" charset="-122"/>
                <a:ea typeface="微软雅黑" panose="020B0503020204020204" pitchFamily="34" charset="-122"/>
                <a:cs typeface="+mj-cs"/>
              </a:rPr>
              <a:t>为</a:t>
            </a:r>
            <a:r>
              <a:rPr lang="en-US" altLang="zh-CN" sz="3200" dirty="0" err="1">
                <a:solidFill>
                  <a:srgbClr val="0000FF"/>
                </a:solidFill>
                <a:latin typeface="微软雅黑" panose="020B0503020204020204" pitchFamily="34" charset="-122"/>
                <a:ea typeface="微软雅黑" panose="020B0503020204020204" pitchFamily="34" charset="-122"/>
                <a:cs typeface="+mj-cs"/>
              </a:rPr>
              <a:t>2000mil</a:t>
            </a:r>
            <a:r>
              <a:rPr lang="zh-CN" altLang="zh-CN" sz="3200" dirty="0">
                <a:solidFill>
                  <a:srgbClr val="0000FF"/>
                </a:solidFill>
                <a:latin typeface="微软雅黑" panose="020B0503020204020204" pitchFamily="34" charset="-122"/>
                <a:ea typeface="微软雅黑" panose="020B0503020204020204" pitchFamily="34" charset="-122"/>
                <a:cs typeface="+mj-cs"/>
              </a:rPr>
              <a:t>×</a:t>
            </a:r>
            <a:r>
              <a:rPr lang="en-US" altLang="zh-CN" sz="3200" dirty="0" err="1">
                <a:solidFill>
                  <a:srgbClr val="0000FF"/>
                </a:solidFill>
                <a:latin typeface="微软雅黑" panose="020B0503020204020204" pitchFamily="34" charset="-122"/>
                <a:ea typeface="微软雅黑" panose="020B0503020204020204" pitchFamily="34" charset="-122"/>
                <a:cs typeface="+mj-cs"/>
              </a:rPr>
              <a:t>1500mil</a:t>
            </a:r>
            <a:r>
              <a:rPr lang="en-US" altLang="zh-CN" sz="3200" dirty="0">
                <a:solidFill>
                  <a:srgbClr val="0000FF"/>
                </a:solidFill>
                <a:latin typeface="微软雅黑" panose="020B0503020204020204" pitchFamily="34" charset="-122"/>
                <a:ea typeface="微软雅黑" panose="020B0503020204020204" pitchFamily="34" charset="-122"/>
                <a:cs typeface="+mj-cs"/>
              </a:rPr>
              <a:t>, </a:t>
            </a:r>
            <a:r>
              <a:rPr lang="zh-CN" altLang="zh-CN" sz="3200" dirty="0">
                <a:solidFill>
                  <a:srgbClr val="0000FF"/>
                </a:solidFill>
                <a:latin typeface="微软雅黑" panose="020B0503020204020204" pitchFamily="34" charset="-122"/>
                <a:ea typeface="微软雅黑" panose="020B0503020204020204" pitchFamily="34" charset="-122"/>
                <a:cs typeface="+mj-cs"/>
              </a:rPr>
              <a:t>禁止布线边界为</a:t>
            </a:r>
            <a:r>
              <a:rPr lang="en-US" altLang="zh-CN" sz="3200" dirty="0" err="1">
                <a:solidFill>
                  <a:srgbClr val="0000FF"/>
                </a:solidFill>
                <a:latin typeface="微软雅黑" panose="020B0503020204020204" pitchFamily="34" charset="-122"/>
                <a:ea typeface="微软雅黑" panose="020B0503020204020204" pitchFamily="34" charset="-122"/>
                <a:cs typeface="+mj-cs"/>
              </a:rPr>
              <a:t>50mil</a:t>
            </a:r>
            <a:endParaRPr lang="zh-CN" altLang="en-US" sz="3200" dirty="0">
              <a:solidFill>
                <a:srgbClr val="0000FF"/>
              </a:solidFill>
              <a:latin typeface="微软雅黑" panose="020B0503020204020204" pitchFamily="34" charset="-122"/>
              <a:ea typeface="微软雅黑" panose="020B0503020204020204" pitchFamily="34" charset="-122"/>
              <a:cs typeface="+mj-cs"/>
            </a:endParaRPr>
          </a:p>
        </p:txBody>
      </p:sp>
      <p:pic>
        <p:nvPicPr>
          <p:cNvPr id="98307" name="Picture 4" descr="1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2871" y="1680667"/>
            <a:ext cx="6705565" cy="504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1476182"/>
      </p:ext>
    </p:extLst>
  </p:cSld>
  <p:clrMapOvr>
    <a:masterClrMapping/>
  </p:clrMapOvr>
  <p:transition spd="slow" advTm="0">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标题 1"/>
          <p:cNvSpPr>
            <a:spLocks noGrp="1"/>
          </p:cNvSpPr>
          <p:nvPr>
            <p:ph type="title" idx="4294967295"/>
          </p:nvPr>
        </p:nvSpPr>
        <p:spPr>
          <a:xfrm>
            <a:off x="1130623" y="367814"/>
            <a:ext cx="9937104" cy="958850"/>
          </a:xfrm>
          <a:prstGeom prst="rect">
            <a:avLst/>
          </a:prstGeom>
        </p:spPr>
        <p:txBody>
          <a:bodyPr/>
          <a:lstStyle/>
          <a:p>
            <a:pPr algn="l"/>
            <a:r>
              <a:rPr lang="zh-CN" altLang="en-US" sz="3200" dirty="0">
                <a:solidFill>
                  <a:srgbClr val="0000FF"/>
                </a:solidFill>
                <a:latin typeface="微软雅黑" panose="020B0503020204020204" pitchFamily="34" charset="-122"/>
                <a:ea typeface="微软雅黑" panose="020B0503020204020204" pitchFamily="34" charset="-122"/>
              </a:rPr>
              <a:t>课后练习：绘制完成</a:t>
            </a:r>
            <a:r>
              <a:rPr lang="zh-CN" altLang="zh-CN" sz="3200" dirty="0">
                <a:solidFill>
                  <a:srgbClr val="0000FF"/>
                </a:solidFill>
                <a:latin typeface="微软雅黑" panose="020B0503020204020204" pitchFamily="34" charset="-122"/>
                <a:ea typeface="微软雅黑" panose="020B0503020204020204" pitchFamily="34" charset="-122"/>
              </a:rPr>
              <a:t>接触式防盗报警电路</a:t>
            </a:r>
            <a:r>
              <a:rPr lang="zh-CN" altLang="en-US" sz="3200" dirty="0">
                <a:solidFill>
                  <a:srgbClr val="0000FF"/>
                </a:solidFill>
                <a:latin typeface="微软雅黑" panose="020B0503020204020204" pitchFamily="34" charset="-122"/>
                <a:ea typeface="微软雅黑" panose="020B0503020204020204" pitchFamily="34" charset="-122"/>
              </a:rPr>
              <a:t>的</a:t>
            </a:r>
            <a:r>
              <a:rPr lang="en-US" altLang="zh-CN" sz="3200" dirty="0">
                <a:solidFill>
                  <a:srgbClr val="0000FF"/>
                </a:solidFill>
                <a:latin typeface="微软雅黑" panose="020B0503020204020204" pitchFamily="34" charset="-122"/>
                <a:ea typeface="微软雅黑" panose="020B0503020204020204" pitchFamily="34" charset="-122"/>
              </a:rPr>
              <a:t>PCB</a:t>
            </a:r>
            <a:r>
              <a:rPr lang="zh-CN" altLang="en-US" sz="3200" dirty="0">
                <a:solidFill>
                  <a:srgbClr val="0000FF"/>
                </a:solidFill>
                <a:latin typeface="微软雅黑" panose="020B0503020204020204" pitchFamily="34" charset="-122"/>
                <a:ea typeface="微软雅黑" panose="020B0503020204020204" pitchFamily="34" charset="-122"/>
              </a:rPr>
              <a:t>图，并进行</a:t>
            </a:r>
            <a:r>
              <a:rPr lang="en-US" altLang="zh-CN" sz="3200" dirty="0">
                <a:solidFill>
                  <a:srgbClr val="0000FF"/>
                </a:solidFill>
                <a:latin typeface="微软雅黑" panose="020B0503020204020204" pitchFamily="34" charset="-122"/>
                <a:ea typeface="微软雅黑" panose="020B0503020204020204" pitchFamily="34" charset="-122"/>
              </a:rPr>
              <a:t>DRC</a:t>
            </a:r>
            <a:r>
              <a:rPr lang="zh-CN" altLang="en-US" sz="3200" dirty="0">
                <a:solidFill>
                  <a:srgbClr val="0000FF"/>
                </a:solidFill>
                <a:latin typeface="微软雅黑" panose="020B0503020204020204" pitchFamily="34" charset="-122"/>
                <a:ea typeface="微软雅黑" panose="020B0503020204020204" pitchFamily="34" charset="-122"/>
              </a:rPr>
              <a:t>检查</a:t>
            </a:r>
          </a:p>
        </p:txBody>
      </p:sp>
      <p:pic>
        <p:nvPicPr>
          <p:cNvPr id="99331" name="Picture 2"/>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4154" y="1675201"/>
            <a:ext cx="6411809" cy="484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p:cNvSpPr>
          <p:nvPr/>
        </p:nvSpPr>
        <p:spPr bwMode="auto">
          <a:xfrm>
            <a:off x="4154038" y="978127"/>
            <a:ext cx="5401925" cy="69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spcBef>
                <a:spcPct val="0"/>
              </a:spcBef>
              <a:spcAft>
                <a:spcPct val="0"/>
              </a:spcAft>
              <a:defRPr sz="3800">
                <a:solidFill>
                  <a:srgbClr val="800080"/>
                </a:solidFill>
                <a:latin typeface="+mj-lt"/>
                <a:ea typeface="+mj-ea"/>
                <a:cs typeface="+mj-cs"/>
              </a:defRPr>
            </a:lvl1pPr>
            <a:lvl2pPr algn="l" rtl="0" eaLnBrk="0" fontAlgn="base" hangingPunct="0">
              <a:spcBef>
                <a:spcPct val="0"/>
              </a:spcBef>
              <a:spcAft>
                <a:spcPct val="0"/>
              </a:spcAft>
              <a:defRPr sz="3800">
                <a:solidFill>
                  <a:srgbClr val="800080"/>
                </a:solidFill>
                <a:latin typeface="Arial" charset="0"/>
                <a:ea typeface="宋体" pitchFamily="2" charset="-122"/>
              </a:defRPr>
            </a:lvl2pPr>
            <a:lvl3pPr algn="l" rtl="0" eaLnBrk="0" fontAlgn="base" hangingPunct="0">
              <a:spcBef>
                <a:spcPct val="0"/>
              </a:spcBef>
              <a:spcAft>
                <a:spcPct val="0"/>
              </a:spcAft>
              <a:defRPr sz="3800">
                <a:solidFill>
                  <a:srgbClr val="800080"/>
                </a:solidFill>
                <a:latin typeface="Arial" charset="0"/>
                <a:ea typeface="宋体" pitchFamily="2" charset="-122"/>
              </a:defRPr>
            </a:lvl3pPr>
            <a:lvl4pPr algn="l" rtl="0" eaLnBrk="0" fontAlgn="base" hangingPunct="0">
              <a:spcBef>
                <a:spcPct val="0"/>
              </a:spcBef>
              <a:spcAft>
                <a:spcPct val="0"/>
              </a:spcAft>
              <a:defRPr sz="3800">
                <a:solidFill>
                  <a:srgbClr val="800080"/>
                </a:solidFill>
                <a:latin typeface="Arial" charset="0"/>
                <a:ea typeface="宋体" pitchFamily="2" charset="-122"/>
              </a:defRPr>
            </a:lvl4pPr>
            <a:lvl5pPr algn="l" rtl="0" eaLnBrk="0" fontAlgn="base" hangingPunct="0">
              <a:spcBef>
                <a:spcPct val="0"/>
              </a:spcBef>
              <a:spcAft>
                <a:spcPct val="0"/>
              </a:spcAft>
              <a:defRPr sz="3800">
                <a:solidFill>
                  <a:srgbClr val="800080"/>
                </a:solidFill>
                <a:latin typeface="Arial" charset="0"/>
                <a:ea typeface="宋体" pitchFamily="2" charset="-122"/>
              </a:defRPr>
            </a:lvl5pPr>
            <a:lvl6pPr marL="457200" algn="l" rtl="0" fontAlgn="base">
              <a:spcBef>
                <a:spcPct val="0"/>
              </a:spcBef>
              <a:spcAft>
                <a:spcPct val="0"/>
              </a:spcAft>
              <a:defRPr sz="3800">
                <a:solidFill>
                  <a:srgbClr val="800080"/>
                </a:solidFill>
                <a:latin typeface="Arial" charset="0"/>
                <a:ea typeface="宋体" pitchFamily="2" charset="-122"/>
              </a:defRPr>
            </a:lvl6pPr>
            <a:lvl7pPr marL="914400" algn="l" rtl="0" fontAlgn="base">
              <a:spcBef>
                <a:spcPct val="0"/>
              </a:spcBef>
              <a:spcAft>
                <a:spcPct val="0"/>
              </a:spcAft>
              <a:defRPr sz="3800">
                <a:solidFill>
                  <a:srgbClr val="800080"/>
                </a:solidFill>
                <a:latin typeface="Arial" charset="0"/>
                <a:ea typeface="宋体" pitchFamily="2" charset="-122"/>
              </a:defRPr>
            </a:lvl7pPr>
            <a:lvl8pPr marL="1371600" algn="l" rtl="0" fontAlgn="base">
              <a:spcBef>
                <a:spcPct val="0"/>
              </a:spcBef>
              <a:spcAft>
                <a:spcPct val="0"/>
              </a:spcAft>
              <a:defRPr sz="3800">
                <a:solidFill>
                  <a:srgbClr val="800080"/>
                </a:solidFill>
                <a:latin typeface="Arial" charset="0"/>
                <a:ea typeface="宋体" pitchFamily="2" charset="-122"/>
              </a:defRPr>
            </a:lvl8pPr>
            <a:lvl9pPr marL="1828800" algn="l" rtl="0" fontAlgn="base">
              <a:spcBef>
                <a:spcPct val="0"/>
              </a:spcBef>
              <a:spcAft>
                <a:spcPct val="0"/>
              </a:spcAft>
              <a:defRPr sz="3800">
                <a:solidFill>
                  <a:srgbClr val="800080"/>
                </a:solidFill>
                <a:latin typeface="Arial" charset="0"/>
                <a:ea typeface="宋体" pitchFamily="2" charset="-122"/>
              </a:defRPr>
            </a:lvl9pPr>
          </a:lstStyle>
          <a:p>
            <a:pPr eaLnBrk="1" hangingPunct="1">
              <a:defRPr/>
            </a:pPr>
            <a:r>
              <a:rPr lang="zh-CN" altLang="en-US" sz="2800" dirty="0">
                <a:solidFill>
                  <a:srgbClr val="0000FF"/>
                </a:solidFill>
                <a:latin typeface="微软雅黑" panose="020B0503020204020204" pitchFamily="34" charset="-122"/>
                <a:ea typeface="微软雅黑" panose="020B0503020204020204" pitchFamily="34" charset="-122"/>
              </a:rPr>
              <a:t>尺寸：</a:t>
            </a:r>
            <a:r>
              <a:rPr lang="en-US" altLang="zh-CN" sz="2800" dirty="0" err="1">
                <a:solidFill>
                  <a:srgbClr val="0000FF"/>
                </a:solidFill>
                <a:latin typeface="微软雅黑" panose="020B0503020204020204" pitchFamily="34" charset="-122"/>
                <a:ea typeface="微软雅黑" panose="020B0503020204020204" pitchFamily="34" charset="-122"/>
              </a:rPr>
              <a:t>127mmX101.6mm</a:t>
            </a:r>
            <a:endParaRPr lang="zh-CN" altLang="en-US" sz="2800"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1441223"/>
      </p:ext>
    </p:extLst>
  </p:cSld>
  <p:clrMapOvr>
    <a:masterClrMapping/>
  </p:clrMapOvr>
  <p:transition spd="slow" advTm="0">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346019" y="353591"/>
            <a:ext cx="7202055" cy="788480"/>
          </a:xfrm>
          <a:prstGeom prst="rect">
            <a:avLst/>
          </a:prstGeom>
        </p:spPr>
        <p:txBody>
          <a:bodyPr/>
          <a:lstStyle/>
          <a:p>
            <a:pPr algn="l" eaLnBrk="1" hangingPunct="1"/>
            <a:r>
              <a:rPr lang="zh-CN" altLang="en-US" sz="3200" b="1" dirty="0" smtClean="0">
                <a:solidFill>
                  <a:srgbClr val="0000FF"/>
                </a:solidFill>
                <a:latin typeface="微软雅黑" panose="020B0503020204020204" pitchFamily="34" charset="-122"/>
                <a:ea typeface="微软雅黑" panose="020B0503020204020204" pitchFamily="34" charset="-122"/>
              </a:rPr>
              <a:t>印制电路板的概念</a:t>
            </a:r>
          </a:p>
        </p:txBody>
      </p:sp>
      <p:sp>
        <p:nvSpPr>
          <p:cNvPr id="9219" name="Rectangle 3"/>
          <p:cNvSpPr>
            <a:spLocks noGrp="1" noRot="1" noChangeArrowheads="1"/>
          </p:cNvSpPr>
          <p:nvPr>
            <p:ph type="body" idx="4294967295"/>
          </p:nvPr>
        </p:nvSpPr>
        <p:spPr>
          <a:xfrm>
            <a:off x="1346238" y="1142071"/>
            <a:ext cx="3888432" cy="4792450"/>
          </a:xfrm>
          <a:prstGeom prst="rect">
            <a:avLst/>
          </a:prstGeom>
        </p:spPr>
        <p:txBody>
          <a:bodyPr/>
          <a:lstStyle/>
          <a:p>
            <a:pPr marL="0" indent="0">
              <a:buNone/>
            </a:pPr>
            <a:r>
              <a:rPr lang="zh-CN" altLang="en-US" sz="2400" b="1" dirty="0" smtClean="0">
                <a:solidFill>
                  <a:srgbClr val="0000FF"/>
                </a:solidFill>
                <a:latin typeface="微软雅黑" panose="020B0503020204020204" pitchFamily="34" charset="-122"/>
                <a:ea typeface="微软雅黑" panose="020B0503020204020204" pitchFamily="34" charset="-122"/>
              </a:rPr>
              <a:t>印制电路板英文简称为</a:t>
            </a:r>
            <a:r>
              <a:rPr lang="en-US" altLang="zh-CN" sz="2400" b="1" dirty="0" smtClean="0">
                <a:solidFill>
                  <a:srgbClr val="0000FF"/>
                </a:solidFill>
                <a:latin typeface="微软雅黑" panose="020B0503020204020204" pitchFamily="34" charset="-122"/>
                <a:ea typeface="微软雅黑" panose="020B0503020204020204" pitchFamily="34" charset="-122"/>
              </a:rPr>
              <a:t>PCB</a:t>
            </a:r>
            <a:r>
              <a:rPr lang="zh-CN" altLang="en-US" sz="2400" b="1" dirty="0" smtClean="0">
                <a:solidFill>
                  <a:srgbClr val="0000FF"/>
                </a:solidFill>
                <a:latin typeface="微软雅黑" panose="020B0503020204020204" pitchFamily="34" charset="-122"/>
                <a:ea typeface="微软雅黑" panose="020B0503020204020204" pitchFamily="34" charset="-122"/>
              </a:rPr>
              <a:t>（</a:t>
            </a:r>
            <a:r>
              <a:rPr lang="en-US" altLang="zh-CN" sz="2400" b="1" dirty="0" smtClean="0">
                <a:solidFill>
                  <a:srgbClr val="0000FF"/>
                </a:solidFill>
                <a:latin typeface="微软雅黑" panose="020B0503020204020204" pitchFamily="34" charset="-122"/>
                <a:ea typeface="微软雅黑" panose="020B0503020204020204" pitchFamily="34" charset="-122"/>
              </a:rPr>
              <a:t>Printed </a:t>
            </a:r>
            <a:r>
              <a:rPr lang="en-US" altLang="zh-CN" sz="2400" b="1" dirty="0">
                <a:solidFill>
                  <a:srgbClr val="0000FF"/>
                </a:solidFill>
                <a:latin typeface="微软雅黑" panose="020B0503020204020204" pitchFamily="34" charset="-122"/>
                <a:ea typeface="微软雅黑" panose="020B0503020204020204" pitchFamily="34" charset="-122"/>
              </a:rPr>
              <a:t>Circuit </a:t>
            </a:r>
            <a:r>
              <a:rPr lang="en-US" altLang="zh-CN" sz="2400" b="1" dirty="0" smtClean="0">
                <a:solidFill>
                  <a:srgbClr val="0000FF"/>
                </a:solidFill>
                <a:latin typeface="微软雅黑" panose="020B0503020204020204" pitchFamily="34" charset="-122"/>
                <a:ea typeface="微软雅黑" panose="020B0503020204020204" pitchFamily="34" charset="-122"/>
              </a:rPr>
              <a:t>Board</a:t>
            </a:r>
            <a:r>
              <a:rPr lang="zh-CN" altLang="en-US" sz="2400" b="1" dirty="0" smtClean="0">
                <a:solidFill>
                  <a:srgbClr val="0000FF"/>
                </a:solidFill>
                <a:latin typeface="微软雅黑" panose="020B0503020204020204" pitchFamily="34" charset="-122"/>
                <a:ea typeface="微软雅黑" panose="020B0503020204020204" pitchFamily="34" charset="-122"/>
              </a:rPr>
              <a:t>）如图</a:t>
            </a:r>
            <a:r>
              <a:rPr lang="en-US" altLang="zh-CN" sz="2400" b="1" dirty="0" smtClean="0">
                <a:solidFill>
                  <a:srgbClr val="0000FF"/>
                </a:solidFill>
                <a:latin typeface="微软雅黑" panose="020B0503020204020204" pitchFamily="34" charset="-122"/>
                <a:ea typeface="微软雅黑" panose="020B0503020204020204" pitchFamily="34" charset="-122"/>
              </a:rPr>
              <a:t>1</a:t>
            </a:r>
            <a:r>
              <a:rPr lang="zh-CN" altLang="en-US" sz="2400" b="1" dirty="0" smtClean="0">
                <a:solidFill>
                  <a:srgbClr val="0000FF"/>
                </a:solidFill>
                <a:latin typeface="微软雅黑" panose="020B0503020204020204" pitchFamily="34" charset="-122"/>
                <a:ea typeface="微软雅黑" panose="020B0503020204020204" pitchFamily="34" charset="-122"/>
              </a:rPr>
              <a:t>所示。</a:t>
            </a:r>
            <a:endParaRPr lang="en-US" altLang="zh-CN" sz="2400" b="1" dirty="0" smtClean="0">
              <a:solidFill>
                <a:srgbClr val="0000FF"/>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smtClean="0">
                <a:solidFill>
                  <a:srgbClr val="0000FF"/>
                </a:solidFill>
                <a:latin typeface="微软雅黑" panose="020B0503020204020204" pitchFamily="34" charset="-122"/>
                <a:ea typeface="微软雅黑" panose="020B0503020204020204" pitchFamily="34" charset="-122"/>
              </a:rPr>
              <a:t>印制电路板的结构原理为：在绝缘板上印制导电铜箔，用铜箔取代导线，只要将各种元件安装在印制电路板上，铜箔就可以将它们连接起来组成一个电路。</a:t>
            </a:r>
            <a:endParaRPr lang="en-US" altLang="zh-CN" sz="3600" b="1" dirty="0" smtClean="0">
              <a:solidFill>
                <a:srgbClr val="0000FF"/>
              </a:solidFill>
              <a:latin typeface="微软雅黑" panose="020B0503020204020204" pitchFamily="34" charset="-122"/>
              <a:ea typeface="微软雅黑" panose="020B0503020204020204" pitchFamily="34" charset="-122"/>
            </a:endParaRP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1143" y="261442"/>
            <a:ext cx="4884280" cy="355047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5"/>
          <p:cNvSpPr txBox="1">
            <a:spLocks noChangeArrowheads="1"/>
          </p:cNvSpPr>
          <p:nvPr/>
        </p:nvSpPr>
        <p:spPr bwMode="auto">
          <a:xfrm>
            <a:off x="7138398" y="3902965"/>
            <a:ext cx="201659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buNone/>
            </a:pPr>
            <a:r>
              <a:rPr lang="zh-CN" altLang="en-US" sz="1800" b="1" dirty="0">
                <a:solidFill>
                  <a:srgbClr val="0000FF"/>
                </a:solidFill>
              </a:rPr>
              <a:t>图</a:t>
            </a:r>
            <a:r>
              <a:rPr lang="en-US" altLang="zh-CN" sz="1800" b="1" dirty="0">
                <a:solidFill>
                  <a:srgbClr val="0000FF"/>
                </a:solidFill>
              </a:rPr>
              <a:t>1-56 PCB</a:t>
            </a:r>
            <a:r>
              <a:rPr lang="zh-CN" altLang="en-US" sz="1800" b="1" dirty="0">
                <a:solidFill>
                  <a:srgbClr val="0000FF"/>
                </a:solidFill>
              </a:rPr>
              <a:t>板</a:t>
            </a:r>
            <a:endParaRPr lang="zh-CN" altLang="en-US" sz="1800" dirty="0">
              <a:solidFill>
                <a:srgbClr val="0000FF"/>
              </a:solidFill>
            </a:endParaRPr>
          </a:p>
        </p:txBody>
      </p:sp>
      <p:pic>
        <p:nvPicPr>
          <p:cNvPr id="7" name="Picture 8" descr="tu1-1-1"/>
          <p:cNvPicPr>
            <a:picLocks noChangeAspect="1" noChangeArrowheads="1"/>
          </p:cNvPicPr>
          <p:nvPr/>
        </p:nvPicPr>
        <p:blipFill>
          <a:blip r:embed="rId3">
            <a:extLst>
              <a:ext uri="{28A0092B-C50C-407E-A947-70E740481C1C}">
                <a14:useLocalDpi xmlns:a14="http://schemas.microsoft.com/office/drawing/2010/main" val="0"/>
              </a:ext>
            </a:extLst>
          </a:blip>
          <a:srcRect l="16312" t="24857" r="19856" b="11212"/>
          <a:stretch>
            <a:fillRect/>
          </a:stretch>
        </p:blipFill>
        <p:spPr bwMode="auto">
          <a:xfrm>
            <a:off x="5811143" y="4269763"/>
            <a:ext cx="4980314" cy="2566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9555559" y="4509914"/>
            <a:ext cx="2736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2000" b="1" dirty="0" smtClean="0">
                <a:solidFill>
                  <a:srgbClr val="0000FF"/>
                </a:solidFill>
                <a:latin typeface="Times New Roman" panose="02020603050405020304" pitchFamily="18" charset="0"/>
                <a:ea typeface="宋体" panose="02010600030101010101" pitchFamily="2" charset="-122"/>
              </a:rPr>
              <a:t>未</a:t>
            </a:r>
            <a:r>
              <a:rPr lang="zh-CN" altLang="en-US" sz="2000" b="1" dirty="0">
                <a:solidFill>
                  <a:srgbClr val="0000FF"/>
                </a:solidFill>
                <a:latin typeface="Times New Roman" panose="02020603050405020304" pitchFamily="18" charset="0"/>
                <a:ea typeface="宋体" panose="02010600030101010101" pitchFamily="2" charset="-122"/>
              </a:rPr>
              <a:t>加工的覆铜板</a:t>
            </a:r>
            <a:endParaRPr lang="zh-CN" altLang="en-US" sz="2400" dirty="0">
              <a:solidFill>
                <a:srgbClr val="0000FF"/>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92309601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1"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1490663" y="405458"/>
            <a:ext cx="8543925" cy="771525"/>
          </a:xfrm>
          <a:prstGeom prst="rect">
            <a:avLst/>
          </a:prstGeom>
        </p:spPr>
        <p:txBody>
          <a:bodyPr/>
          <a:lstStyle/>
          <a:p>
            <a:pPr algn="l" eaLnBrk="1" hangingPunct="1"/>
            <a:r>
              <a:rPr lang="en-US" altLang="zh-CN" sz="3200" b="1" dirty="0" smtClean="0">
                <a:solidFill>
                  <a:srgbClr val="0000FF"/>
                </a:solidFill>
                <a:latin typeface="黑体" panose="02010609060101010101" pitchFamily="49" charset="-122"/>
                <a:ea typeface="黑体" panose="02010609060101010101" pitchFamily="49" charset="-122"/>
              </a:rPr>
              <a:t>3.1</a:t>
            </a:r>
            <a:r>
              <a:rPr lang="zh-CN" altLang="en-US" sz="3200" b="1" dirty="0" smtClean="0">
                <a:solidFill>
                  <a:srgbClr val="0000FF"/>
                </a:solidFill>
                <a:latin typeface="黑体" panose="02010609060101010101" pitchFamily="49" charset="-122"/>
                <a:ea typeface="黑体" panose="02010609060101010101" pitchFamily="49" charset="-122"/>
              </a:rPr>
              <a:t> 印制电路板</a:t>
            </a:r>
            <a:r>
              <a:rPr lang="zh-CN" altLang="en-US" sz="3200" b="1" dirty="0">
                <a:solidFill>
                  <a:srgbClr val="0000FF"/>
                </a:solidFill>
                <a:latin typeface="黑体" panose="02010609060101010101" pitchFamily="49" charset="-122"/>
                <a:ea typeface="黑体" panose="02010609060101010101" pitchFamily="49" charset="-122"/>
              </a:rPr>
              <a:t>的种类</a:t>
            </a:r>
          </a:p>
        </p:txBody>
      </p:sp>
      <p:sp>
        <p:nvSpPr>
          <p:cNvPr id="27651" name="Rectangle 3"/>
          <p:cNvSpPr>
            <a:spLocks noGrp="1" noRot="1" noChangeArrowheads="1"/>
          </p:cNvSpPr>
          <p:nvPr>
            <p:ph type="body" idx="4294967295"/>
          </p:nvPr>
        </p:nvSpPr>
        <p:spPr>
          <a:xfrm>
            <a:off x="1490663" y="1341438"/>
            <a:ext cx="9793088" cy="4610100"/>
          </a:xfrm>
          <a:prstGeom prst="rect">
            <a:avLst/>
          </a:prstGeom>
        </p:spPr>
        <p:txBody>
          <a:bodyPr/>
          <a:lstStyle/>
          <a:p>
            <a:pPr marL="0" indent="714518">
              <a:buNone/>
              <a:defRPr/>
            </a:pPr>
            <a:r>
              <a:rPr lang="zh-CN" altLang="en-US" sz="2801" b="1" dirty="0">
                <a:solidFill>
                  <a:srgbClr val="0000FF"/>
                </a:solidFill>
                <a:latin typeface="微软雅黑" panose="020B0503020204020204" pitchFamily="34" charset="-122"/>
                <a:ea typeface="微软雅黑" panose="020B0503020204020204" pitchFamily="34" charset="-122"/>
              </a:rPr>
              <a:t>根据层数分类，印制电路板可分为单面板、双面板和多层板。</a:t>
            </a:r>
          </a:p>
          <a:p>
            <a:pPr marL="0" indent="0" eaLnBrk="1" hangingPunct="1">
              <a:buNone/>
              <a:defRPr/>
            </a:pPr>
            <a:r>
              <a:rPr lang="en-US" altLang="zh-CN" sz="3200" b="1" dirty="0" smtClean="0">
                <a:solidFill>
                  <a:srgbClr val="0000FF"/>
                </a:solidFill>
                <a:latin typeface="微软雅黑" panose="020B0503020204020204" pitchFamily="34" charset="-122"/>
                <a:ea typeface="微软雅黑" panose="020B0503020204020204" pitchFamily="34" charset="-122"/>
              </a:rPr>
              <a:t>1.</a:t>
            </a:r>
            <a:r>
              <a:rPr lang="zh-CN" altLang="en-US" sz="3200" b="1" dirty="0" smtClean="0">
                <a:solidFill>
                  <a:srgbClr val="0000FF"/>
                </a:solidFill>
                <a:latin typeface="微软雅黑" panose="020B0503020204020204" pitchFamily="34" charset="-122"/>
                <a:ea typeface="微软雅黑" panose="020B0503020204020204" pitchFamily="34" charset="-122"/>
              </a:rPr>
              <a:t>单面板</a:t>
            </a:r>
            <a:endParaRPr lang="zh-CN" altLang="en-US" sz="3200" b="1" dirty="0">
              <a:solidFill>
                <a:srgbClr val="0000FF"/>
              </a:solidFill>
              <a:latin typeface="微软雅黑" panose="020B0503020204020204" pitchFamily="34" charset="-122"/>
              <a:ea typeface="微软雅黑" panose="020B0503020204020204" pitchFamily="34" charset="-122"/>
            </a:endParaRPr>
          </a:p>
          <a:p>
            <a:pPr marL="0" indent="0">
              <a:lnSpc>
                <a:spcPct val="150000"/>
              </a:lnSpc>
              <a:buNone/>
              <a:defRPr/>
            </a:pPr>
            <a:r>
              <a:rPr lang="zh-CN" altLang="en-US" sz="2400" b="1" dirty="0" smtClean="0">
                <a:solidFill>
                  <a:srgbClr val="0000FF"/>
                </a:solidFill>
                <a:latin typeface="微软雅黑" panose="020B0503020204020204" pitchFamily="34" charset="-122"/>
                <a:ea typeface="微软雅黑" panose="020B0503020204020204" pitchFamily="34" charset="-122"/>
              </a:rPr>
              <a:t>      单面</a:t>
            </a:r>
            <a:r>
              <a:rPr lang="zh-CN" altLang="en-US" sz="2400" b="1" dirty="0">
                <a:solidFill>
                  <a:srgbClr val="0000FF"/>
                </a:solidFill>
                <a:latin typeface="微软雅黑" panose="020B0503020204020204" pitchFamily="34" charset="-122"/>
                <a:ea typeface="微软雅黑" panose="020B0503020204020204" pitchFamily="34" charset="-122"/>
              </a:rPr>
              <a:t>印制电路板只有一面有导电铜箔，另一面没有。在使用单面板时，通常在没有导电铜箔的一面安装元件，将元件引脚通过插孔穿到有导电铜箔的一面，导电铜箔将元件引脚连接起来就可以构成电路。单面板成本低，但因为只有一面有导电铜箔，不适用于复杂的电子设备。</a:t>
            </a:r>
          </a:p>
        </p:txBody>
      </p:sp>
      <p:pic>
        <p:nvPicPr>
          <p:cNvPr id="4" name="Picture 6" descr="tu1-1-2"/>
          <p:cNvPicPr>
            <a:picLocks noChangeAspect="1" noChangeArrowheads="1"/>
          </p:cNvPicPr>
          <p:nvPr/>
        </p:nvPicPr>
        <p:blipFill>
          <a:blip r:embed="rId2">
            <a:extLst>
              <a:ext uri="{28A0092B-C50C-407E-A947-70E740481C1C}">
                <a14:useLocalDpi xmlns:a14="http://schemas.microsoft.com/office/drawing/2010/main" val="0"/>
              </a:ext>
            </a:extLst>
          </a:blip>
          <a:srcRect t="13646" r="14027" b="11424"/>
          <a:stretch>
            <a:fillRect/>
          </a:stretch>
        </p:blipFill>
        <p:spPr bwMode="auto">
          <a:xfrm>
            <a:off x="7827367" y="2997746"/>
            <a:ext cx="3930650"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42229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1318</TotalTime>
  <Words>5953</Words>
  <Application>Microsoft Office PowerPoint</Application>
  <PresentationFormat>自定义</PresentationFormat>
  <Paragraphs>287</Paragraphs>
  <Slides>76</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76</vt:i4>
      </vt:variant>
    </vt:vector>
  </HeadingPairs>
  <TitlesOfParts>
    <vt:vector size="86" baseType="lpstr">
      <vt:lpstr>Arial Unicode MS</vt:lpstr>
      <vt:lpstr>黑体</vt:lpstr>
      <vt:lpstr>宋体</vt:lpstr>
      <vt:lpstr>微软雅黑</vt:lpstr>
      <vt:lpstr>Arial</vt:lpstr>
      <vt:lpstr>Arial Narrow</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印制电路板的概念</vt:lpstr>
      <vt:lpstr>3.1 印制电路板的种类</vt:lpstr>
      <vt:lpstr>2.双面板</vt:lpstr>
      <vt:lpstr>3.多层板</vt:lpstr>
      <vt:lpstr>3.2 印制电路板的组成</vt:lpstr>
      <vt:lpstr>1．元件的封装（Footprint）</vt:lpstr>
      <vt:lpstr>（1）元件封装的分类</vt:lpstr>
      <vt:lpstr>PowerPoint 演示文稿</vt:lpstr>
      <vt:lpstr>PowerPoint 演示文稿</vt:lpstr>
      <vt:lpstr>（2）元件封装的编号</vt:lpstr>
      <vt:lpstr>（2）元件封装的编号</vt:lpstr>
      <vt:lpstr>2．铜箔导线</vt:lpstr>
      <vt:lpstr>3．焊盘（pad）</vt:lpstr>
      <vt:lpstr>4．助焊膜和阻焊膜（mask）</vt:lpstr>
      <vt:lpstr>5．过孔（via）</vt:lpstr>
      <vt:lpstr>PowerPoint 演示文稿</vt:lpstr>
      <vt:lpstr>6．丝印层（silkscreen）</vt:lpstr>
      <vt:lpstr>3.3创建一个新的PCB文件</vt:lpstr>
      <vt:lpstr>PowerPoint 演示文稿</vt:lpstr>
      <vt:lpstr>PowerPoint 演示文稿</vt:lpstr>
      <vt:lpstr>注意： </vt:lpstr>
      <vt:lpstr>3.3创建一个新的PCB文件</vt:lpstr>
      <vt:lpstr>PowerPoint 演示文稿</vt:lpstr>
      <vt:lpstr>PowerPoint 演示文稿</vt:lpstr>
      <vt:lpstr>3.4用封装管理器检查所有元件的封装</vt:lpstr>
      <vt:lpstr>PowerPoint 演示文稿</vt:lpstr>
      <vt:lpstr>3.5导入设计 </vt:lpstr>
      <vt:lpstr>更新PCB </vt:lpstr>
      <vt:lpstr>PowerPoint 演示文稿</vt:lpstr>
      <vt:lpstr>PowerPoint 演示文稿</vt:lpstr>
      <vt:lpstr>PowerPoint 演示文稿</vt:lpstr>
      <vt:lpstr>3.6 印刷电路板（PCB）设计 </vt:lpstr>
      <vt:lpstr>3.6.1设置新的设计规则</vt:lpstr>
      <vt:lpstr>现在来设置必要的新的设计规则，指明地线的宽度。具体步骤如下：</vt:lpstr>
      <vt:lpstr>PowerPoint 演示文稿</vt:lpstr>
      <vt:lpstr>PowerPoint 演示文稿</vt:lpstr>
      <vt:lpstr>现在设计者要为GND网络各添加一个新的宽度约束规则，要添加新的宽度约束规则，完成以下步骤：</vt:lpstr>
      <vt:lpstr>（2）在Design Rules面板单击新的名为Width_1的规则以修改其范围和约束，如图1-82所示。 （3）在名称（Name）栏键入GND，名称会在Design Rules栏里自动更新。</vt:lpstr>
      <vt:lpstr>（4）在Where The First Object Matches栏选择单选按钮Net，在选择框内单击向下的箭头，选择GND，如图1-83所示。</vt:lpstr>
      <vt:lpstr>PowerPoint 演示文稿</vt:lpstr>
      <vt:lpstr>PowerPoint 演示文稿</vt:lpstr>
      <vt:lpstr>PowerPoint 演示文稿</vt:lpstr>
      <vt:lpstr>3.6.2在PCB中放置元件 </vt:lpstr>
      <vt:lpstr>PowerPoint 演示文稿</vt:lpstr>
      <vt:lpstr>3.6.3修改封装 </vt:lpstr>
      <vt:lpstr>3.6.3修改封装 </vt:lpstr>
      <vt:lpstr>3.6.4手动布线 </vt:lpstr>
      <vt:lpstr>PowerPoint 演示文稿</vt:lpstr>
      <vt:lpstr>PowerPoint 演示文稿</vt:lpstr>
      <vt:lpstr>PowerPoint 演示文稿</vt:lpstr>
      <vt:lpstr>PowerPoint 演示文稿</vt:lpstr>
      <vt:lpstr>PowerPoint 演示文稿</vt:lpstr>
      <vt:lpstr>PowerPoint 演示文稿</vt:lpstr>
      <vt:lpstr>布线的时候请记住以下几点:</vt:lpstr>
      <vt:lpstr>PowerPoint 演示文稿</vt:lpstr>
      <vt:lpstr>3.6.5自动布线 </vt:lpstr>
      <vt:lpstr>PowerPoint 演示文稿</vt:lpstr>
      <vt:lpstr>PowerPoint 演示文稿</vt:lpstr>
      <vt:lpstr>PowerPoint 演示文稿</vt:lpstr>
      <vt:lpstr>下面进行设计规则检查</vt:lpstr>
      <vt:lpstr>PowerPoint 演示文稿</vt:lpstr>
      <vt:lpstr>从手机充电器电路.drc文件看出有二个地方出错，错误如下：</vt:lpstr>
      <vt:lpstr>PowerPoint 演示文稿</vt:lpstr>
      <vt:lpstr>PowerPoint 演示文稿</vt:lpstr>
      <vt:lpstr>小结：</vt:lpstr>
      <vt:lpstr>作业</vt:lpstr>
      <vt:lpstr>PowerPoint 演示文稿</vt:lpstr>
      <vt:lpstr>课后练习：绘制完成接触式防盗报警电路的PCB图，并进行DRC检查</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185</cp:revision>
  <dcterms:created xsi:type="dcterms:W3CDTF">2014-08-23T07:50:08Z</dcterms:created>
  <dcterms:modified xsi:type="dcterms:W3CDTF">2023-11-30T08:37:05Z</dcterms:modified>
</cp:coreProperties>
</file>