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42" r:id="rId2"/>
    <p:sldId id="590" r:id="rId3"/>
    <p:sldId id="374" r:id="rId4"/>
    <p:sldId id="371" r:id="rId5"/>
    <p:sldId id="655" r:id="rId6"/>
    <p:sldId id="656" r:id="rId7"/>
    <p:sldId id="657" r:id="rId8"/>
    <p:sldId id="658" r:id="rId9"/>
    <p:sldId id="659" r:id="rId10"/>
    <p:sldId id="660" r:id="rId11"/>
    <p:sldId id="661" r:id="rId12"/>
    <p:sldId id="662" r:id="rId13"/>
    <p:sldId id="663" r:id="rId14"/>
    <p:sldId id="664" r:id="rId15"/>
    <p:sldId id="665" r:id="rId16"/>
    <p:sldId id="666" r:id="rId17"/>
    <p:sldId id="667" r:id="rId18"/>
    <p:sldId id="668" r:id="rId19"/>
    <p:sldId id="669" r:id="rId20"/>
    <p:sldId id="670" r:id="rId21"/>
    <p:sldId id="671" r:id="rId22"/>
    <p:sldId id="688" r:id="rId23"/>
    <p:sldId id="673" r:id="rId24"/>
    <p:sldId id="674" r:id="rId25"/>
    <p:sldId id="675" r:id="rId26"/>
    <p:sldId id="676" r:id="rId27"/>
    <p:sldId id="677" r:id="rId28"/>
    <p:sldId id="689" r:id="rId29"/>
    <p:sldId id="678" r:id="rId30"/>
    <p:sldId id="679" r:id="rId31"/>
    <p:sldId id="680" r:id="rId32"/>
    <p:sldId id="681" r:id="rId33"/>
    <p:sldId id="682" r:id="rId34"/>
    <p:sldId id="683" r:id="rId35"/>
    <p:sldId id="690" r:id="rId36"/>
    <p:sldId id="684" r:id="rId37"/>
    <p:sldId id="685" r:id="rId38"/>
    <p:sldId id="686" r:id="rId39"/>
    <p:sldId id="691" r:id="rId40"/>
    <p:sldId id="372" r:id="rId41"/>
  </p:sldIdLst>
  <p:sldSz cx="12198350" cy="6859588"/>
  <p:notesSz cx="6858000" cy="9144000"/>
  <p:custDataLst>
    <p:tags r:id="rId43"/>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91D"/>
    <a:srgbClr val="FAFAFA"/>
    <a:srgbClr val="005DA2"/>
    <a:srgbClr val="FFC400"/>
    <a:srgbClr val="FFD347"/>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68" d="100"/>
          <a:sy n="68" d="100"/>
        </p:scale>
        <p:origin x="738" y="66"/>
      </p:cViewPr>
      <p:guideLst>
        <p:guide orient="horz" pos="2160"/>
        <p:guide pos="3842"/>
        <p:guide pos="304"/>
        <p:guide pos="1892"/>
        <p:guide pos="1211"/>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245972-8045-45F3-9F9C-EE6D8BFA749F}" type="doc">
      <dgm:prSet loTypeId="urn:microsoft.com/office/officeart/2005/8/layout/list1" loCatId="list" qsTypeId="urn:microsoft.com/office/officeart/2005/8/quickstyle/3d1" qsCatId="3D" csTypeId="urn:microsoft.com/office/officeart/2005/8/colors/accent1_3" csCatId="accent1" phldr="1"/>
      <dgm:spPr/>
      <dgm:t>
        <a:bodyPr/>
        <a:lstStyle/>
        <a:p>
          <a:endParaRPr lang="zh-CN" altLang="en-US"/>
        </a:p>
      </dgm:t>
    </dgm:pt>
    <dgm:pt modelId="{04333CFF-DF46-421F-B27C-65FC0AF2AA33}">
      <dgm:prSet/>
      <dgm:spPr/>
      <dgm:t>
        <a:bodyPr/>
        <a:lstStyle/>
        <a:p>
          <a:pPr rtl="0"/>
          <a:r>
            <a:rPr lang="zh-CN" b="1" smtClean="0"/>
            <a:t>知识目标</a:t>
          </a:r>
          <a:endParaRPr lang="zh-CN"/>
        </a:p>
      </dgm:t>
    </dgm:pt>
    <dgm:pt modelId="{DFD333F6-61FB-4D64-A5E1-D8F392426A21}" type="parTrans" cxnId="{D5EACDF9-4EFB-44C1-B4E2-F1FE00648A5A}">
      <dgm:prSet/>
      <dgm:spPr/>
      <dgm:t>
        <a:bodyPr/>
        <a:lstStyle/>
        <a:p>
          <a:endParaRPr lang="zh-CN" altLang="en-US"/>
        </a:p>
      </dgm:t>
    </dgm:pt>
    <dgm:pt modelId="{44CCD0F0-45BB-437A-8485-AB04696EBF6D}" type="sibTrans" cxnId="{D5EACDF9-4EFB-44C1-B4E2-F1FE00648A5A}">
      <dgm:prSet/>
      <dgm:spPr/>
      <dgm:t>
        <a:bodyPr/>
        <a:lstStyle/>
        <a:p>
          <a:endParaRPr lang="zh-CN" altLang="en-US"/>
        </a:p>
      </dgm:t>
    </dgm:pt>
    <dgm:pt modelId="{84A659C0-F6AF-4C0F-A21B-2D77F5660542}">
      <dgm:prSet/>
      <dgm:spPr/>
      <dgm:t>
        <a:bodyPr/>
        <a:lstStyle/>
        <a:p>
          <a:pPr rtl="0"/>
          <a:r>
            <a:rPr lang="zh-CN" dirty="0" smtClean="0"/>
            <a:t>掌握交互式布线的各种方法。</a:t>
          </a:r>
          <a:endParaRPr lang="zh-CN" dirty="0"/>
        </a:p>
      </dgm:t>
    </dgm:pt>
    <dgm:pt modelId="{A22C7A9A-992E-4E11-87B8-235B14BFC83E}" type="parTrans" cxnId="{D72C2814-2F48-4BCB-B37C-BA738C86EB74}">
      <dgm:prSet/>
      <dgm:spPr/>
      <dgm:t>
        <a:bodyPr/>
        <a:lstStyle/>
        <a:p>
          <a:endParaRPr lang="zh-CN" altLang="en-US"/>
        </a:p>
      </dgm:t>
    </dgm:pt>
    <dgm:pt modelId="{6D1801B1-DC63-4232-B5CB-D8BD805C98B6}" type="sibTrans" cxnId="{D72C2814-2F48-4BCB-B37C-BA738C86EB74}">
      <dgm:prSet/>
      <dgm:spPr/>
      <dgm:t>
        <a:bodyPr/>
        <a:lstStyle/>
        <a:p>
          <a:endParaRPr lang="zh-CN" altLang="en-US"/>
        </a:p>
      </dgm:t>
    </dgm:pt>
    <dgm:pt modelId="{280F1571-7360-45D8-ABA5-0834180C8EB6}">
      <dgm:prSet/>
      <dgm:spPr/>
      <dgm:t>
        <a:bodyPr/>
        <a:lstStyle/>
        <a:p>
          <a:pPr rtl="0"/>
          <a:r>
            <a:rPr lang="zh-CN" dirty="0" smtClean="0"/>
            <a:t>了解处理布线冲突。</a:t>
          </a:r>
          <a:endParaRPr lang="zh-CN" dirty="0"/>
        </a:p>
      </dgm:t>
    </dgm:pt>
    <dgm:pt modelId="{C08ADF05-216D-4887-96DE-822F42B68E5E}" type="parTrans" cxnId="{AD95942E-727E-4D28-838F-4A5C6A30F81A}">
      <dgm:prSet/>
      <dgm:spPr/>
      <dgm:t>
        <a:bodyPr/>
        <a:lstStyle/>
        <a:p>
          <a:endParaRPr lang="zh-CN" altLang="en-US"/>
        </a:p>
      </dgm:t>
    </dgm:pt>
    <dgm:pt modelId="{F9640001-935A-46B8-A59E-77F8D0A6C6F3}" type="sibTrans" cxnId="{AD95942E-727E-4D28-838F-4A5C6A30F81A}">
      <dgm:prSet/>
      <dgm:spPr/>
      <dgm:t>
        <a:bodyPr/>
        <a:lstStyle/>
        <a:p>
          <a:endParaRPr lang="zh-CN" altLang="en-US"/>
        </a:p>
      </dgm:t>
    </dgm:pt>
    <dgm:pt modelId="{45DFAA81-162F-4C12-ADCE-2534161ADD56}">
      <dgm:prSet/>
      <dgm:spPr/>
      <dgm:t>
        <a:bodyPr/>
        <a:lstStyle/>
        <a:p>
          <a:pPr rtl="0"/>
          <a:r>
            <a:rPr lang="zh-CN" dirty="0" smtClean="0"/>
            <a:t>掌握PCB板的设计技巧。</a:t>
          </a:r>
          <a:endParaRPr lang="zh-CN" dirty="0"/>
        </a:p>
      </dgm:t>
    </dgm:pt>
    <dgm:pt modelId="{B9DE39F1-FF6F-43C6-8779-95351FB0B076}" type="parTrans" cxnId="{0DA8EFE6-4C13-42DA-869F-4ACC77D2109C}">
      <dgm:prSet/>
      <dgm:spPr/>
      <dgm:t>
        <a:bodyPr/>
        <a:lstStyle/>
        <a:p>
          <a:endParaRPr lang="zh-CN" altLang="en-US"/>
        </a:p>
      </dgm:t>
    </dgm:pt>
    <dgm:pt modelId="{2EFFB677-5BAE-441B-ACFF-6127FBF071CD}" type="sibTrans" cxnId="{0DA8EFE6-4C13-42DA-869F-4ACC77D2109C}">
      <dgm:prSet/>
      <dgm:spPr/>
      <dgm:t>
        <a:bodyPr/>
        <a:lstStyle/>
        <a:p>
          <a:endParaRPr lang="zh-CN" altLang="en-US"/>
        </a:p>
      </dgm:t>
    </dgm:pt>
    <dgm:pt modelId="{DD6145CB-5A4E-4C43-AC19-CD610F7AF34F}">
      <dgm:prSet/>
      <dgm:spPr/>
      <dgm:t>
        <a:bodyPr/>
        <a:lstStyle/>
        <a:p>
          <a:pPr rtl="0"/>
          <a:r>
            <a:rPr lang="zh-CN" b="1" dirty="0" smtClean="0"/>
            <a:t>能力目标</a:t>
          </a:r>
          <a:endParaRPr lang="zh-CN" dirty="0"/>
        </a:p>
      </dgm:t>
    </dgm:pt>
    <dgm:pt modelId="{7F925AE9-7F20-4642-AB3E-0C290958D14C}" type="parTrans" cxnId="{DD0306DC-A6BB-42AC-93BD-5921FF0267B0}">
      <dgm:prSet/>
      <dgm:spPr/>
      <dgm:t>
        <a:bodyPr/>
        <a:lstStyle/>
        <a:p>
          <a:endParaRPr lang="zh-CN" altLang="en-US"/>
        </a:p>
      </dgm:t>
    </dgm:pt>
    <dgm:pt modelId="{06C5DD5D-4F0A-4163-B017-4CCC6AF3441D}" type="sibTrans" cxnId="{DD0306DC-A6BB-42AC-93BD-5921FF0267B0}">
      <dgm:prSet/>
      <dgm:spPr/>
      <dgm:t>
        <a:bodyPr/>
        <a:lstStyle/>
        <a:p>
          <a:endParaRPr lang="zh-CN" altLang="en-US"/>
        </a:p>
      </dgm:t>
    </dgm:pt>
    <dgm:pt modelId="{066A809C-C403-4A2C-B3A0-6DAEA2B80387}">
      <dgm:prSet/>
      <dgm:spPr/>
      <dgm:t>
        <a:bodyPr/>
        <a:lstStyle/>
        <a:p>
          <a:pPr rtl="0"/>
          <a:r>
            <a:rPr lang="zh-CN" dirty="0" smtClean="0"/>
            <a:t>能够在布线中添加过孔和切换板层。</a:t>
          </a:r>
          <a:endParaRPr lang="zh-CN" dirty="0"/>
        </a:p>
      </dgm:t>
    </dgm:pt>
    <dgm:pt modelId="{72157523-B220-4770-B2C2-21951BF59784}" type="parTrans" cxnId="{BDCBDE41-0BE1-4424-8520-EAB13CDD5C93}">
      <dgm:prSet/>
      <dgm:spPr/>
      <dgm:t>
        <a:bodyPr/>
        <a:lstStyle/>
        <a:p>
          <a:endParaRPr lang="zh-CN" altLang="en-US"/>
        </a:p>
      </dgm:t>
    </dgm:pt>
    <dgm:pt modelId="{0A1BD7C0-12C1-41DE-B297-B58FF843C883}" type="sibTrans" cxnId="{BDCBDE41-0BE1-4424-8520-EAB13CDD5C93}">
      <dgm:prSet/>
      <dgm:spPr/>
      <dgm:t>
        <a:bodyPr/>
        <a:lstStyle/>
        <a:p>
          <a:endParaRPr lang="zh-CN" altLang="en-US"/>
        </a:p>
      </dgm:t>
    </dgm:pt>
    <dgm:pt modelId="{BFAC1A4C-95D2-4F2C-8E2B-32533AEC4BE8}">
      <dgm:prSet/>
      <dgm:spPr/>
      <dgm:t>
        <a:bodyPr/>
        <a:lstStyle/>
        <a:p>
          <a:pPr rtl="0"/>
          <a:r>
            <a:rPr lang="zh-CN" dirty="0" smtClean="0"/>
            <a:t>能够放置泪滴、放置过孔作为安装孔。</a:t>
          </a:r>
          <a:endParaRPr lang="zh-CN" dirty="0"/>
        </a:p>
      </dgm:t>
    </dgm:pt>
    <dgm:pt modelId="{F715EFD4-0990-4D95-8347-1B833418645F}" type="parTrans" cxnId="{A1D94C16-E43B-4F5B-8309-3E84AC390AD2}">
      <dgm:prSet/>
      <dgm:spPr/>
      <dgm:t>
        <a:bodyPr/>
        <a:lstStyle/>
        <a:p>
          <a:endParaRPr lang="zh-CN" altLang="en-US"/>
        </a:p>
      </dgm:t>
    </dgm:pt>
    <dgm:pt modelId="{BEA3C618-8BD7-4503-94C2-C9C4EEBA1A1D}" type="sibTrans" cxnId="{A1D94C16-E43B-4F5B-8309-3E84AC390AD2}">
      <dgm:prSet/>
      <dgm:spPr/>
      <dgm:t>
        <a:bodyPr/>
        <a:lstStyle/>
        <a:p>
          <a:endParaRPr lang="zh-CN" altLang="en-US"/>
        </a:p>
      </dgm:t>
    </dgm:pt>
    <dgm:pt modelId="{83C5E4CD-65CD-4211-ADDD-F1ED4E100E19}">
      <dgm:prSet/>
      <dgm:spPr/>
      <dgm:t>
        <a:bodyPr/>
        <a:lstStyle/>
        <a:p>
          <a:pPr rtl="0"/>
          <a:r>
            <a:rPr lang="zh-CN" dirty="0" smtClean="0"/>
            <a:t>能够布置多边形敷铜区域。</a:t>
          </a:r>
          <a:endParaRPr lang="zh-CN" dirty="0"/>
        </a:p>
      </dgm:t>
    </dgm:pt>
    <dgm:pt modelId="{C1FD83C2-D62A-49CA-B1B1-E86F6E9A1DE3}" type="parTrans" cxnId="{FF8BA71A-008A-498F-A59E-017F9DB6D180}">
      <dgm:prSet/>
      <dgm:spPr/>
      <dgm:t>
        <a:bodyPr/>
        <a:lstStyle/>
        <a:p>
          <a:endParaRPr lang="zh-CN" altLang="en-US"/>
        </a:p>
      </dgm:t>
    </dgm:pt>
    <dgm:pt modelId="{FA458082-2DF9-4DFA-8BCB-CC655060914B}" type="sibTrans" cxnId="{FF8BA71A-008A-498F-A59E-017F9DB6D180}">
      <dgm:prSet/>
      <dgm:spPr/>
      <dgm:t>
        <a:bodyPr/>
        <a:lstStyle/>
        <a:p>
          <a:endParaRPr lang="zh-CN" altLang="en-US"/>
        </a:p>
      </dgm:t>
    </dgm:pt>
    <dgm:pt modelId="{B82E943C-DADD-471A-A738-2CE8FD1697E0}">
      <dgm:prSet/>
      <dgm:spPr/>
      <dgm:t>
        <a:bodyPr/>
        <a:lstStyle/>
        <a:p>
          <a:pPr rtl="0"/>
          <a:r>
            <a:rPr lang="zh-CN" dirty="0" smtClean="0"/>
            <a:t>能够放置尺寸标注、设置坐标原点等。</a:t>
          </a:r>
          <a:endParaRPr lang="zh-CN" dirty="0"/>
        </a:p>
      </dgm:t>
    </dgm:pt>
    <dgm:pt modelId="{93AB1B6E-A266-43DE-98C4-EFDFE17BAF96}" type="parTrans" cxnId="{0629B9BF-84D6-4078-BFDC-168F4DAB01F8}">
      <dgm:prSet/>
      <dgm:spPr/>
      <dgm:t>
        <a:bodyPr/>
        <a:lstStyle/>
        <a:p>
          <a:endParaRPr lang="zh-CN" altLang="en-US"/>
        </a:p>
      </dgm:t>
    </dgm:pt>
    <dgm:pt modelId="{341D642F-F820-4515-8A5C-3A4392E914E2}" type="sibTrans" cxnId="{0629B9BF-84D6-4078-BFDC-168F4DAB01F8}">
      <dgm:prSet/>
      <dgm:spPr/>
      <dgm:t>
        <a:bodyPr/>
        <a:lstStyle/>
        <a:p>
          <a:endParaRPr lang="zh-CN" altLang="en-US"/>
        </a:p>
      </dgm:t>
    </dgm:pt>
    <dgm:pt modelId="{E8154215-D7FE-410C-B6F7-2729AD6D714F}">
      <dgm:prSet/>
      <dgm:spPr/>
      <dgm:t>
        <a:bodyPr/>
        <a:lstStyle/>
        <a:p>
          <a:pPr rtl="0"/>
          <a:r>
            <a:rPr lang="zh-CN" b="1" dirty="0" smtClean="0"/>
            <a:t>素质目标</a:t>
          </a:r>
          <a:endParaRPr lang="zh-CN" dirty="0"/>
        </a:p>
      </dgm:t>
    </dgm:pt>
    <dgm:pt modelId="{CE6D6010-D3ED-4F11-8ECD-18D98AE9346A}" type="parTrans" cxnId="{3A2E9F4E-9A96-4A56-8B78-ED9AB2E9DE5C}">
      <dgm:prSet/>
      <dgm:spPr/>
      <dgm:t>
        <a:bodyPr/>
        <a:lstStyle/>
        <a:p>
          <a:endParaRPr lang="zh-CN" altLang="en-US"/>
        </a:p>
      </dgm:t>
    </dgm:pt>
    <dgm:pt modelId="{AE18E24B-B868-45BD-A5E0-B353CA2BBF62}" type="sibTrans" cxnId="{3A2E9F4E-9A96-4A56-8B78-ED9AB2E9DE5C}">
      <dgm:prSet/>
      <dgm:spPr/>
      <dgm:t>
        <a:bodyPr/>
        <a:lstStyle/>
        <a:p>
          <a:endParaRPr lang="zh-CN" altLang="en-US"/>
        </a:p>
      </dgm:t>
    </dgm:pt>
    <dgm:pt modelId="{AE6D3BF3-8CB8-4FCB-9092-E13063EAB4C3}">
      <dgm:prSet/>
      <dgm:spPr/>
      <dgm:t>
        <a:bodyPr/>
        <a:lstStyle/>
        <a:p>
          <a:pPr rtl="0"/>
          <a:r>
            <a:rPr lang="zh-CN" altLang="en-US" dirty="0" smtClean="0"/>
            <a:t>培养</a:t>
          </a:r>
          <a:r>
            <a:rPr lang="zh-CN" dirty="0" smtClean="0"/>
            <a:t>不断</a:t>
          </a:r>
          <a:r>
            <a:rPr lang="zh-CN" dirty="0" smtClean="0"/>
            <a:t>创新，锐意进取的精神。</a:t>
          </a:r>
          <a:endParaRPr lang="zh-CN" dirty="0"/>
        </a:p>
      </dgm:t>
    </dgm:pt>
    <dgm:pt modelId="{39B58E01-75B0-443C-A1BD-CC511F1DCFBB}" type="parTrans" cxnId="{F374E34E-6860-421F-A6F2-39081A4DDBC0}">
      <dgm:prSet/>
      <dgm:spPr/>
      <dgm:t>
        <a:bodyPr/>
        <a:lstStyle/>
        <a:p>
          <a:endParaRPr lang="zh-CN" altLang="en-US"/>
        </a:p>
      </dgm:t>
    </dgm:pt>
    <dgm:pt modelId="{D7542DB7-2A3F-487C-B52F-0297890B3BB5}" type="sibTrans" cxnId="{F374E34E-6860-421F-A6F2-39081A4DDBC0}">
      <dgm:prSet/>
      <dgm:spPr/>
      <dgm:t>
        <a:bodyPr/>
        <a:lstStyle/>
        <a:p>
          <a:endParaRPr lang="zh-CN" altLang="en-US"/>
        </a:p>
      </dgm:t>
    </dgm:pt>
    <dgm:pt modelId="{B8AB8EE9-C307-47B2-BB49-622C412CC6C5}">
      <dgm:prSet/>
      <dgm:spPr/>
      <dgm:t>
        <a:bodyPr/>
        <a:lstStyle/>
        <a:p>
          <a:r>
            <a:rPr lang="zh-CN" altLang="en-US" dirty="0" smtClean="0"/>
            <a:t>培养</a:t>
          </a:r>
          <a:r>
            <a:rPr lang="zh-CN" dirty="0" smtClean="0"/>
            <a:t>中华民族</a:t>
          </a:r>
          <a:r>
            <a:rPr lang="zh-CN" dirty="0" smtClean="0"/>
            <a:t>自豪感。</a:t>
          </a:r>
          <a:endParaRPr lang="zh-CN" dirty="0"/>
        </a:p>
      </dgm:t>
    </dgm:pt>
    <dgm:pt modelId="{EAEF8FC7-44EE-4E45-9CFB-F75843A093B5}" type="parTrans" cxnId="{301DCB61-FB8E-4CD2-9813-B0F841C71DE3}">
      <dgm:prSet/>
      <dgm:spPr/>
      <dgm:t>
        <a:bodyPr/>
        <a:lstStyle/>
        <a:p>
          <a:endParaRPr lang="zh-CN" altLang="en-US"/>
        </a:p>
      </dgm:t>
    </dgm:pt>
    <dgm:pt modelId="{C14AB339-E964-4045-8477-F18FA19F5CBF}" type="sibTrans" cxnId="{301DCB61-FB8E-4CD2-9813-B0F841C71DE3}">
      <dgm:prSet/>
      <dgm:spPr/>
      <dgm:t>
        <a:bodyPr/>
        <a:lstStyle/>
        <a:p>
          <a:endParaRPr lang="zh-CN" altLang="en-US"/>
        </a:p>
      </dgm:t>
    </dgm:pt>
    <dgm:pt modelId="{84DD178E-DD2B-4F09-AD69-922AC53161E4}" type="pres">
      <dgm:prSet presAssocID="{EF245972-8045-45F3-9F9C-EE6D8BFA749F}" presName="linear" presStyleCnt="0">
        <dgm:presLayoutVars>
          <dgm:dir/>
          <dgm:animLvl val="lvl"/>
          <dgm:resizeHandles val="exact"/>
        </dgm:presLayoutVars>
      </dgm:prSet>
      <dgm:spPr/>
      <dgm:t>
        <a:bodyPr/>
        <a:lstStyle/>
        <a:p>
          <a:endParaRPr lang="zh-CN" altLang="en-US"/>
        </a:p>
      </dgm:t>
    </dgm:pt>
    <dgm:pt modelId="{C2474784-BDD9-4699-9DA7-32955ECB3D42}" type="pres">
      <dgm:prSet presAssocID="{04333CFF-DF46-421F-B27C-65FC0AF2AA33}" presName="parentLin" presStyleCnt="0"/>
      <dgm:spPr/>
    </dgm:pt>
    <dgm:pt modelId="{C0C7EB8B-5EE1-471A-8101-BEE0DCAA9307}" type="pres">
      <dgm:prSet presAssocID="{04333CFF-DF46-421F-B27C-65FC0AF2AA33}" presName="parentLeftMargin" presStyleLbl="node1" presStyleIdx="0" presStyleCnt="3"/>
      <dgm:spPr/>
      <dgm:t>
        <a:bodyPr/>
        <a:lstStyle/>
        <a:p>
          <a:endParaRPr lang="zh-CN" altLang="en-US"/>
        </a:p>
      </dgm:t>
    </dgm:pt>
    <dgm:pt modelId="{FB87833E-D5CF-48DA-9D19-1BE1F7931207}" type="pres">
      <dgm:prSet presAssocID="{04333CFF-DF46-421F-B27C-65FC0AF2AA33}" presName="parentText" presStyleLbl="node1" presStyleIdx="0" presStyleCnt="3">
        <dgm:presLayoutVars>
          <dgm:chMax val="0"/>
          <dgm:bulletEnabled val="1"/>
        </dgm:presLayoutVars>
      </dgm:prSet>
      <dgm:spPr/>
      <dgm:t>
        <a:bodyPr/>
        <a:lstStyle/>
        <a:p>
          <a:endParaRPr lang="zh-CN" altLang="en-US"/>
        </a:p>
      </dgm:t>
    </dgm:pt>
    <dgm:pt modelId="{888B77FD-D47C-43AC-945E-60EBAABE5727}" type="pres">
      <dgm:prSet presAssocID="{04333CFF-DF46-421F-B27C-65FC0AF2AA33}" presName="negativeSpace" presStyleCnt="0"/>
      <dgm:spPr/>
    </dgm:pt>
    <dgm:pt modelId="{7E092C27-561E-486C-B761-E5186DFA0FB5}" type="pres">
      <dgm:prSet presAssocID="{04333CFF-DF46-421F-B27C-65FC0AF2AA33}" presName="childText" presStyleLbl="conFgAcc1" presStyleIdx="0" presStyleCnt="3">
        <dgm:presLayoutVars>
          <dgm:bulletEnabled val="1"/>
        </dgm:presLayoutVars>
      </dgm:prSet>
      <dgm:spPr/>
      <dgm:t>
        <a:bodyPr/>
        <a:lstStyle/>
        <a:p>
          <a:endParaRPr lang="zh-CN" altLang="en-US"/>
        </a:p>
      </dgm:t>
    </dgm:pt>
    <dgm:pt modelId="{69D767D6-00C0-4F89-A77C-0ED1294E7624}" type="pres">
      <dgm:prSet presAssocID="{44CCD0F0-45BB-437A-8485-AB04696EBF6D}" presName="spaceBetweenRectangles" presStyleCnt="0"/>
      <dgm:spPr/>
    </dgm:pt>
    <dgm:pt modelId="{8D85A9E0-A8C7-418E-A8E6-FDDBB132DBFE}" type="pres">
      <dgm:prSet presAssocID="{DD6145CB-5A4E-4C43-AC19-CD610F7AF34F}" presName="parentLin" presStyleCnt="0"/>
      <dgm:spPr/>
    </dgm:pt>
    <dgm:pt modelId="{B57226A4-A5CE-47FB-9D17-61972F538FF6}" type="pres">
      <dgm:prSet presAssocID="{DD6145CB-5A4E-4C43-AC19-CD610F7AF34F}" presName="parentLeftMargin" presStyleLbl="node1" presStyleIdx="0" presStyleCnt="3"/>
      <dgm:spPr/>
      <dgm:t>
        <a:bodyPr/>
        <a:lstStyle/>
        <a:p>
          <a:endParaRPr lang="zh-CN" altLang="en-US"/>
        </a:p>
      </dgm:t>
    </dgm:pt>
    <dgm:pt modelId="{5614456F-60EC-48CE-A03A-60581DC3FC7F}" type="pres">
      <dgm:prSet presAssocID="{DD6145CB-5A4E-4C43-AC19-CD610F7AF34F}" presName="parentText" presStyleLbl="node1" presStyleIdx="1" presStyleCnt="3">
        <dgm:presLayoutVars>
          <dgm:chMax val="0"/>
          <dgm:bulletEnabled val="1"/>
        </dgm:presLayoutVars>
      </dgm:prSet>
      <dgm:spPr/>
      <dgm:t>
        <a:bodyPr/>
        <a:lstStyle/>
        <a:p>
          <a:endParaRPr lang="zh-CN" altLang="en-US"/>
        </a:p>
      </dgm:t>
    </dgm:pt>
    <dgm:pt modelId="{805BC5FC-F0C0-42FD-BC47-C1F11010F9F7}" type="pres">
      <dgm:prSet presAssocID="{DD6145CB-5A4E-4C43-AC19-CD610F7AF34F}" presName="negativeSpace" presStyleCnt="0"/>
      <dgm:spPr/>
    </dgm:pt>
    <dgm:pt modelId="{22EAC43F-9CA1-49A9-A594-9DB7E4FA46FA}" type="pres">
      <dgm:prSet presAssocID="{DD6145CB-5A4E-4C43-AC19-CD610F7AF34F}" presName="childText" presStyleLbl="conFgAcc1" presStyleIdx="1" presStyleCnt="3">
        <dgm:presLayoutVars>
          <dgm:bulletEnabled val="1"/>
        </dgm:presLayoutVars>
      </dgm:prSet>
      <dgm:spPr/>
      <dgm:t>
        <a:bodyPr/>
        <a:lstStyle/>
        <a:p>
          <a:endParaRPr lang="zh-CN" altLang="en-US"/>
        </a:p>
      </dgm:t>
    </dgm:pt>
    <dgm:pt modelId="{5C3DF9CF-AEB2-4E74-841A-47DC603CEA30}" type="pres">
      <dgm:prSet presAssocID="{06C5DD5D-4F0A-4163-B017-4CCC6AF3441D}" presName="spaceBetweenRectangles" presStyleCnt="0"/>
      <dgm:spPr/>
    </dgm:pt>
    <dgm:pt modelId="{D30E37E0-8304-455C-AD41-D84FC3418B2A}" type="pres">
      <dgm:prSet presAssocID="{E8154215-D7FE-410C-B6F7-2729AD6D714F}" presName="parentLin" presStyleCnt="0"/>
      <dgm:spPr/>
    </dgm:pt>
    <dgm:pt modelId="{5E0BC9EA-91EF-4519-ABA6-E046E5FC202E}" type="pres">
      <dgm:prSet presAssocID="{E8154215-D7FE-410C-B6F7-2729AD6D714F}" presName="parentLeftMargin" presStyleLbl="node1" presStyleIdx="1" presStyleCnt="3"/>
      <dgm:spPr/>
      <dgm:t>
        <a:bodyPr/>
        <a:lstStyle/>
        <a:p>
          <a:endParaRPr lang="zh-CN" altLang="en-US"/>
        </a:p>
      </dgm:t>
    </dgm:pt>
    <dgm:pt modelId="{888D9A90-12C0-4BCF-BB8E-672F69760B7D}" type="pres">
      <dgm:prSet presAssocID="{E8154215-D7FE-410C-B6F7-2729AD6D714F}" presName="parentText" presStyleLbl="node1" presStyleIdx="2" presStyleCnt="3">
        <dgm:presLayoutVars>
          <dgm:chMax val="0"/>
          <dgm:bulletEnabled val="1"/>
        </dgm:presLayoutVars>
      </dgm:prSet>
      <dgm:spPr/>
      <dgm:t>
        <a:bodyPr/>
        <a:lstStyle/>
        <a:p>
          <a:endParaRPr lang="zh-CN" altLang="en-US"/>
        </a:p>
      </dgm:t>
    </dgm:pt>
    <dgm:pt modelId="{9AA7C632-DB88-405D-9909-5DBAECA70FDC}" type="pres">
      <dgm:prSet presAssocID="{E8154215-D7FE-410C-B6F7-2729AD6D714F}" presName="negativeSpace" presStyleCnt="0"/>
      <dgm:spPr/>
    </dgm:pt>
    <dgm:pt modelId="{8F50C16C-60E1-4798-B755-6FD3022DC3B8}" type="pres">
      <dgm:prSet presAssocID="{E8154215-D7FE-410C-B6F7-2729AD6D714F}" presName="childText" presStyleLbl="conFgAcc1" presStyleIdx="2" presStyleCnt="3">
        <dgm:presLayoutVars>
          <dgm:bulletEnabled val="1"/>
        </dgm:presLayoutVars>
      </dgm:prSet>
      <dgm:spPr/>
      <dgm:t>
        <a:bodyPr/>
        <a:lstStyle/>
        <a:p>
          <a:endParaRPr lang="zh-CN" altLang="en-US"/>
        </a:p>
      </dgm:t>
    </dgm:pt>
  </dgm:ptLst>
  <dgm:cxnLst>
    <dgm:cxn modelId="{D5EACDF9-4EFB-44C1-B4E2-F1FE00648A5A}" srcId="{EF245972-8045-45F3-9F9C-EE6D8BFA749F}" destId="{04333CFF-DF46-421F-B27C-65FC0AF2AA33}" srcOrd="0" destOrd="0" parTransId="{DFD333F6-61FB-4D64-A5E1-D8F392426A21}" sibTransId="{44CCD0F0-45BB-437A-8485-AB04696EBF6D}"/>
    <dgm:cxn modelId="{301DCB61-FB8E-4CD2-9813-B0F841C71DE3}" srcId="{E8154215-D7FE-410C-B6F7-2729AD6D714F}" destId="{B8AB8EE9-C307-47B2-BB49-622C412CC6C5}" srcOrd="1" destOrd="0" parTransId="{EAEF8FC7-44EE-4E45-9CFB-F75843A093B5}" sibTransId="{C14AB339-E964-4045-8477-F18FA19F5CBF}"/>
    <dgm:cxn modelId="{BC88AEA4-04E2-404B-921C-D44AC5DA4DC2}" type="presOf" srcId="{E8154215-D7FE-410C-B6F7-2729AD6D714F}" destId="{5E0BC9EA-91EF-4519-ABA6-E046E5FC202E}" srcOrd="0" destOrd="0" presId="urn:microsoft.com/office/officeart/2005/8/layout/list1"/>
    <dgm:cxn modelId="{3A2E9F4E-9A96-4A56-8B78-ED9AB2E9DE5C}" srcId="{EF245972-8045-45F3-9F9C-EE6D8BFA749F}" destId="{E8154215-D7FE-410C-B6F7-2729AD6D714F}" srcOrd="2" destOrd="0" parTransId="{CE6D6010-D3ED-4F11-8ECD-18D98AE9346A}" sibTransId="{AE18E24B-B868-45BD-A5E0-B353CA2BBF62}"/>
    <dgm:cxn modelId="{1EF74A4F-F54E-4E80-A8CE-1E5E88897264}" type="presOf" srcId="{066A809C-C403-4A2C-B3A0-6DAEA2B80387}" destId="{22EAC43F-9CA1-49A9-A594-9DB7E4FA46FA}" srcOrd="0" destOrd="0" presId="urn:microsoft.com/office/officeart/2005/8/layout/list1"/>
    <dgm:cxn modelId="{0629B9BF-84D6-4078-BFDC-168F4DAB01F8}" srcId="{DD6145CB-5A4E-4C43-AC19-CD610F7AF34F}" destId="{B82E943C-DADD-471A-A738-2CE8FD1697E0}" srcOrd="3" destOrd="0" parTransId="{93AB1B6E-A266-43DE-98C4-EFDFE17BAF96}" sibTransId="{341D642F-F820-4515-8A5C-3A4392E914E2}"/>
    <dgm:cxn modelId="{8F289D52-A79C-4138-B2B5-37ECA6CA4CEB}" type="presOf" srcId="{84A659C0-F6AF-4C0F-A21B-2D77F5660542}" destId="{7E092C27-561E-486C-B761-E5186DFA0FB5}" srcOrd="0" destOrd="0" presId="urn:microsoft.com/office/officeart/2005/8/layout/list1"/>
    <dgm:cxn modelId="{AD2BAB69-71DF-44AB-987C-589174CC3808}" type="presOf" srcId="{280F1571-7360-45D8-ABA5-0834180C8EB6}" destId="{7E092C27-561E-486C-B761-E5186DFA0FB5}" srcOrd="0" destOrd="1" presId="urn:microsoft.com/office/officeart/2005/8/layout/list1"/>
    <dgm:cxn modelId="{24B9444C-C0B9-4A10-BD84-693E5A412C43}" type="presOf" srcId="{83C5E4CD-65CD-4211-ADDD-F1ED4E100E19}" destId="{22EAC43F-9CA1-49A9-A594-9DB7E4FA46FA}" srcOrd="0" destOrd="2" presId="urn:microsoft.com/office/officeart/2005/8/layout/list1"/>
    <dgm:cxn modelId="{BDCBDE41-0BE1-4424-8520-EAB13CDD5C93}" srcId="{DD6145CB-5A4E-4C43-AC19-CD610F7AF34F}" destId="{066A809C-C403-4A2C-B3A0-6DAEA2B80387}" srcOrd="0" destOrd="0" parTransId="{72157523-B220-4770-B2C2-21951BF59784}" sibTransId="{0A1BD7C0-12C1-41DE-B297-B58FF843C883}"/>
    <dgm:cxn modelId="{D6D50F1C-44E9-4E85-97E2-7CF50A164368}" type="presOf" srcId="{45DFAA81-162F-4C12-ADCE-2534161ADD56}" destId="{7E092C27-561E-486C-B761-E5186DFA0FB5}" srcOrd="0" destOrd="2" presId="urn:microsoft.com/office/officeart/2005/8/layout/list1"/>
    <dgm:cxn modelId="{AD95942E-727E-4D28-838F-4A5C6A30F81A}" srcId="{04333CFF-DF46-421F-B27C-65FC0AF2AA33}" destId="{280F1571-7360-45D8-ABA5-0834180C8EB6}" srcOrd="1" destOrd="0" parTransId="{C08ADF05-216D-4887-96DE-822F42B68E5E}" sibTransId="{F9640001-935A-46B8-A59E-77F8D0A6C6F3}"/>
    <dgm:cxn modelId="{6625D877-AE8A-40A0-BD95-52C58A44E924}" type="presOf" srcId="{EF245972-8045-45F3-9F9C-EE6D8BFA749F}" destId="{84DD178E-DD2B-4F09-AD69-922AC53161E4}" srcOrd="0" destOrd="0" presId="urn:microsoft.com/office/officeart/2005/8/layout/list1"/>
    <dgm:cxn modelId="{0A31DFD4-EC49-4082-B027-FE4E24937E0D}" type="presOf" srcId="{BFAC1A4C-95D2-4F2C-8E2B-32533AEC4BE8}" destId="{22EAC43F-9CA1-49A9-A594-9DB7E4FA46FA}" srcOrd="0" destOrd="1" presId="urn:microsoft.com/office/officeart/2005/8/layout/list1"/>
    <dgm:cxn modelId="{FF8BA71A-008A-498F-A59E-017F9DB6D180}" srcId="{DD6145CB-5A4E-4C43-AC19-CD610F7AF34F}" destId="{83C5E4CD-65CD-4211-ADDD-F1ED4E100E19}" srcOrd="2" destOrd="0" parTransId="{C1FD83C2-D62A-49CA-B1B1-E86F6E9A1DE3}" sibTransId="{FA458082-2DF9-4DFA-8BCB-CC655060914B}"/>
    <dgm:cxn modelId="{F374E34E-6860-421F-A6F2-39081A4DDBC0}" srcId="{E8154215-D7FE-410C-B6F7-2729AD6D714F}" destId="{AE6D3BF3-8CB8-4FCB-9092-E13063EAB4C3}" srcOrd="0" destOrd="0" parTransId="{39B58E01-75B0-443C-A1BD-CC511F1DCFBB}" sibTransId="{D7542DB7-2A3F-487C-B52F-0297890B3BB5}"/>
    <dgm:cxn modelId="{A1D94C16-E43B-4F5B-8309-3E84AC390AD2}" srcId="{DD6145CB-5A4E-4C43-AC19-CD610F7AF34F}" destId="{BFAC1A4C-95D2-4F2C-8E2B-32533AEC4BE8}" srcOrd="1" destOrd="0" parTransId="{F715EFD4-0990-4D95-8347-1B833418645F}" sibTransId="{BEA3C618-8BD7-4503-94C2-C9C4EEBA1A1D}"/>
    <dgm:cxn modelId="{E87019A2-6676-4633-8C00-AEA5BE880046}" type="presOf" srcId="{DD6145CB-5A4E-4C43-AC19-CD610F7AF34F}" destId="{B57226A4-A5CE-47FB-9D17-61972F538FF6}" srcOrd="0" destOrd="0" presId="urn:microsoft.com/office/officeart/2005/8/layout/list1"/>
    <dgm:cxn modelId="{B881B96F-E44E-4490-9656-62301BC9A9CD}" type="presOf" srcId="{B8AB8EE9-C307-47B2-BB49-622C412CC6C5}" destId="{8F50C16C-60E1-4798-B755-6FD3022DC3B8}" srcOrd="0" destOrd="1" presId="urn:microsoft.com/office/officeart/2005/8/layout/list1"/>
    <dgm:cxn modelId="{DD0306DC-A6BB-42AC-93BD-5921FF0267B0}" srcId="{EF245972-8045-45F3-9F9C-EE6D8BFA749F}" destId="{DD6145CB-5A4E-4C43-AC19-CD610F7AF34F}" srcOrd="1" destOrd="0" parTransId="{7F925AE9-7F20-4642-AB3E-0C290958D14C}" sibTransId="{06C5DD5D-4F0A-4163-B017-4CCC6AF3441D}"/>
    <dgm:cxn modelId="{0DA8EFE6-4C13-42DA-869F-4ACC77D2109C}" srcId="{04333CFF-DF46-421F-B27C-65FC0AF2AA33}" destId="{45DFAA81-162F-4C12-ADCE-2534161ADD56}" srcOrd="2" destOrd="0" parTransId="{B9DE39F1-FF6F-43C6-8779-95351FB0B076}" sibTransId="{2EFFB677-5BAE-441B-ACFF-6127FBF071CD}"/>
    <dgm:cxn modelId="{6D29940E-3DB6-4EA5-B613-CA034DBBCE5D}" type="presOf" srcId="{AE6D3BF3-8CB8-4FCB-9092-E13063EAB4C3}" destId="{8F50C16C-60E1-4798-B755-6FD3022DC3B8}" srcOrd="0" destOrd="0" presId="urn:microsoft.com/office/officeart/2005/8/layout/list1"/>
    <dgm:cxn modelId="{3E6D712C-B697-487A-8EDC-05B9477AEA71}" type="presOf" srcId="{E8154215-D7FE-410C-B6F7-2729AD6D714F}" destId="{888D9A90-12C0-4BCF-BB8E-672F69760B7D}" srcOrd="1" destOrd="0" presId="urn:microsoft.com/office/officeart/2005/8/layout/list1"/>
    <dgm:cxn modelId="{D72C2814-2F48-4BCB-B37C-BA738C86EB74}" srcId="{04333CFF-DF46-421F-B27C-65FC0AF2AA33}" destId="{84A659C0-F6AF-4C0F-A21B-2D77F5660542}" srcOrd="0" destOrd="0" parTransId="{A22C7A9A-992E-4E11-87B8-235B14BFC83E}" sibTransId="{6D1801B1-DC63-4232-B5CB-D8BD805C98B6}"/>
    <dgm:cxn modelId="{FF0CE381-43B8-4C69-8E17-EEB1A1B96A79}" type="presOf" srcId="{04333CFF-DF46-421F-B27C-65FC0AF2AA33}" destId="{FB87833E-D5CF-48DA-9D19-1BE1F7931207}" srcOrd="1" destOrd="0" presId="urn:microsoft.com/office/officeart/2005/8/layout/list1"/>
    <dgm:cxn modelId="{95DDF34C-4F00-453D-9202-DA0D70F3FC55}" type="presOf" srcId="{B82E943C-DADD-471A-A738-2CE8FD1697E0}" destId="{22EAC43F-9CA1-49A9-A594-9DB7E4FA46FA}" srcOrd="0" destOrd="3" presId="urn:microsoft.com/office/officeart/2005/8/layout/list1"/>
    <dgm:cxn modelId="{8EEE537B-10DF-4A9B-BE1F-95878EE569E5}" type="presOf" srcId="{DD6145CB-5A4E-4C43-AC19-CD610F7AF34F}" destId="{5614456F-60EC-48CE-A03A-60581DC3FC7F}" srcOrd="1" destOrd="0" presId="urn:microsoft.com/office/officeart/2005/8/layout/list1"/>
    <dgm:cxn modelId="{51AD52EF-6E82-41DD-A4D0-3D3859C5E6E7}" type="presOf" srcId="{04333CFF-DF46-421F-B27C-65FC0AF2AA33}" destId="{C0C7EB8B-5EE1-471A-8101-BEE0DCAA9307}" srcOrd="0" destOrd="0" presId="urn:microsoft.com/office/officeart/2005/8/layout/list1"/>
    <dgm:cxn modelId="{83DC69BC-CA67-4DA7-9E69-5248A4E32D33}" type="presParOf" srcId="{84DD178E-DD2B-4F09-AD69-922AC53161E4}" destId="{C2474784-BDD9-4699-9DA7-32955ECB3D42}" srcOrd="0" destOrd="0" presId="urn:microsoft.com/office/officeart/2005/8/layout/list1"/>
    <dgm:cxn modelId="{3749A65D-801D-41AA-9E37-1E4C9B05F995}" type="presParOf" srcId="{C2474784-BDD9-4699-9DA7-32955ECB3D42}" destId="{C0C7EB8B-5EE1-471A-8101-BEE0DCAA9307}" srcOrd="0" destOrd="0" presId="urn:microsoft.com/office/officeart/2005/8/layout/list1"/>
    <dgm:cxn modelId="{3C3D9108-4632-41DB-B1BE-54F496D8E279}" type="presParOf" srcId="{C2474784-BDD9-4699-9DA7-32955ECB3D42}" destId="{FB87833E-D5CF-48DA-9D19-1BE1F7931207}" srcOrd="1" destOrd="0" presId="urn:microsoft.com/office/officeart/2005/8/layout/list1"/>
    <dgm:cxn modelId="{17961CA4-3B26-476D-BF6B-DDECC4740E02}" type="presParOf" srcId="{84DD178E-DD2B-4F09-AD69-922AC53161E4}" destId="{888B77FD-D47C-43AC-945E-60EBAABE5727}" srcOrd="1" destOrd="0" presId="urn:microsoft.com/office/officeart/2005/8/layout/list1"/>
    <dgm:cxn modelId="{C6C59E1C-3EE8-4B5D-BDEE-61692AB81188}" type="presParOf" srcId="{84DD178E-DD2B-4F09-AD69-922AC53161E4}" destId="{7E092C27-561E-486C-B761-E5186DFA0FB5}" srcOrd="2" destOrd="0" presId="urn:microsoft.com/office/officeart/2005/8/layout/list1"/>
    <dgm:cxn modelId="{D8518195-F0D4-4CAB-AAB2-C56BCDD76133}" type="presParOf" srcId="{84DD178E-DD2B-4F09-AD69-922AC53161E4}" destId="{69D767D6-00C0-4F89-A77C-0ED1294E7624}" srcOrd="3" destOrd="0" presId="urn:microsoft.com/office/officeart/2005/8/layout/list1"/>
    <dgm:cxn modelId="{C7041708-0016-4308-96FB-20341E343613}" type="presParOf" srcId="{84DD178E-DD2B-4F09-AD69-922AC53161E4}" destId="{8D85A9E0-A8C7-418E-A8E6-FDDBB132DBFE}" srcOrd="4" destOrd="0" presId="urn:microsoft.com/office/officeart/2005/8/layout/list1"/>
    <dgm:cxn modelId="{217A8A8D-2834-4F40-A787-5D4EA602A4A3}" type="presParOf" srcId="{8D85A9E0-A8C7-418E-A8E6-FDDBB132DBFE}" destId="{B57226A4-A5CE-47FB-9D17-61972F538FF6}" srcOrd="0" destOrd="0" presId="urn:microsoft.com/office/officeart/2005/8/layout/list1"/>
    <dgm:cxn modelId="{E8CBE896-A6E8-428A-ACBE-B5CBF4329EB4}" type="presParOf" srcId="{8D85A9E0-A8C7-418E-A8E6-FDDBB132DBFE}" destId="{5614456F-60EC-48CE-A03A-60581DC3FC7F}" srcOrd="1" destOrd="0" presId="urn:microsoft.com/office/officeart/2005/8/layout/list1"/>
    <dgm:cxn modelId="{7B2220CF-5F0A-4EE5-8344-D1650DB46918}" type="presParOf" srcId="{84DD178E-DD2B-4F09-AD69-922AC53161E4}" destId="{805BC5FC-F0C0-42FD-BC47-C1F11010F9F7}" srcOrd="5" destOrd="0" presId="urn:microsoft.com/office/officeart/2005/8/layout/list1"/>
    <dgm:cxn modelId="{88466B15-444D-49BD-B3CD-2819448B3D64}" type="presParOf" srcId="{84DD178E-DD2B-4F09-AD69-922AC53161E4}" destId="{22EAC43F-9CA1-49A9-A594-9DB7E4FA46FA}" srcOrd="6" destOrd="0" presId="urn:microsoft.com/office/officeart/2005/8/layout/list1"/>
    <dgm:cxn modelId="{3644E043-2FA1-46D3-9911-F5043A6900AE}" type="presParOf" srcId="{84DD178E-DD2B-4F09-AD69-922AC53161E4}" destId="{5C3DF9CF-AEB2-4E74-841A-47DC603CEA30}" srcOrd="7" destOrd="0" presId="urn:microsoft.com/office/officeart/2005/8/layout/list1"/>
    <dgm:cxn modelId="{B9A7F884-82D8-4EAC-87DB-6BB73B1C1827}" type="presParOf" srcId="{84DD178E-DD2B-4F09-AD69-922AC53161E4}" destId="{D30E37E0-8304-455C-AD41-D84FC3418B2A}" srcOrd="8" destOrd="0" presId="urn:microsoft.com/office/officeart/2005/8/layout/list1"/>
    <dgm:cxn modelId="{ABC1D1C4-6A20-4F8D-862F-715C572E655C}" type="presParOf" srcId="{D30E37E0-8304-455C-AD41-D84FC3418B2A}" destId="{5E0BC9EA-91EF-4519-ABA6-E046E5FC202E}" srcOrd="0" destOrd="0" presId="urn:microsoft.com/office/officeart/2005/8/layout/list1"/>
    <dgm:cxn modelId="{6B57F7CB-BA0C-4BA5-8561-4D0D798DCD14}" type="presParOf" srcId="{D30E37E0-8304-455C-AD41-D84FC3418B2A}" destId="{888D9A90-12C0-4BCF-BB8E-672F69760B7D}" srcOrd="1" destOrd="0" presId="urn:microsoft.com/office/officeart/2005/8/layout/list1"/>
    <dgm:cxn modelId="{6FB148F8-9100-425C-9CF6-08A05BDDB9FD}" type="presParOf" srcId="{84DD178E-DD2B-4F09-AD69-922AC53161E4}" destId="{9AA7C632-DB88-405D-9909-5DBAECA70FDC}" srcOrd="9" destOrd="0" presId="urn:microsoft.com/office/officeart/2005/8/layout/list1"/>
    <dgm:cxn modelId="{23FE344B-9E5B-4134-81B8-E137E2F0C109}" type="presParOf" srcId="{84DD178E-DD2B-4F09-AD69-922AC53161E4}" destId="{8F50C16C-60E1-4798-B755-6FD3022DC3B8}"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092C27-561E-486C-B761-E5186DFA0FB5}">
      <dsp:nvSpPr>
        <dsp:cNvPr id="0" name=""/>
        <dsp:cNvSpPr/>
      </dsp:nvSpPr>
      <dsp:spPr>
        <a:xfrm>
          <a:off x="0" y="308005"/>
          <a:ext cx="5544616" cy="1417500"/>
        </a:xfrm>
        <a:prstGeom prst="rect">
          <a:avLst/>
        </a:prstGeom>
        <a:solidFill>
          <a:schemeClr val="lt1">
            <a:alpha val="90000"/>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30324" tIns="374904" rIns="430324" bIns="128016" numCol="1" spcCol="1270" anchor="t" anchorCtr="0">
          <a:noAutofit/>
        </a:bodyPr>
        <a:lstStyle/>
        <a:p>
          <a:pPr marL="171450" lvl="1" indent="-171450" algn="l" defTabSz="800100" rtl="0">
            <a:lnSpc>
              <a:spcPct val="90000"/>
            </a:lnSpc>
            <a:spcBef>
              <a:spcPct val="0"/>
            </a:spcBef>
            <a:spcAft>
              <a:spcPct val="15000"/>
            </a:spcAft>
            <a:buChar char="••"/>
          </a:pPr>
          <a:r>
            <a:rPr lang="zh-CN" sz="1800" kern="1200" dirty="0" smtClean="0"/>
            <a:t>掌握交互式布线的各种方法。</a:t>
          </a:r>
          <a:endParaRPr lang="zh-CN" sz="1800" kern="1200" dirty="0"/>
        </a:p>
        <a:p>
          <a:pPr marL="171450" lvl="1" indent="-171450" algn="l" defTabSz="800100" rtl="0">
            <a:lnSpc>
              <a:spcPct val="90000"/>
            </a:lnSpc>
            <a:spcBef>
              <a:spcPct val="0"/>
            </a:spcBef>
            <a:spcAft>
              <a:spcPct val="15000"/>
            </a:spcAft>
            <a:buChar char="••"/>
          </a:pPr>
          <a:r>
            <a:rPr lang="zh-CN" sz="1800" kern="1200" dirty="0" smtClean="0"/>
            <a:t>了解处理布线冲突。</a:t>
          </a:r>
          <a:endParaRPr lang="zh-CN" sz="1800" kern="1200" dirty="0"/>
        </a:p>
        <a:p>
          <a:pPr marL="171450" lvl="1" indent="-171450" algn="l" defTabSz="800100" rtl="0">
            <a:lnSpc>
              <a:spcPct val="90000"/>
            </a:lnSpc>
            <a:spcBef>
              <a:spcPct val="0"/>
            </a:spcBef>
            <a:spcAft>
              <a:spcPct val="15000"/>
            </a:spcAft>
            <a:buChar char="••"/>
          </a:pPr>
          <a:r>
            <a:rPr lang="zh-CN" sz="1800" kern="1200" dirty="0" smtClean="0"/>
            <a:t>掌握PCB板的设计技巧。</a:t>
          </a:r>
          <a:endParaRPr lang="zh-CN" sz="1800" kern="1200" dirty="0"/>
        </a:p>
      </dsp:txBody>
      <dsp:txXfrm>
        <a:off x="0" y="308005"/>
        <a:ext cx="5544616" cy="1417500"/>
      </dsp:txXfrm>
    </dsp:sp>
    <dsp:sp modelId="{FB87833E-D5CF-48DA-9D19-1BE1F7931207}">
      <dsp:nvSpPr>
        <dsp:cNvPr id="0" name=""/>
        <dsp:cNvSpPr/>
      </dsp:nvSpPr>
      <dsp:spPr>
        <a:xfrm>
          <a:off x="277230" y="42325"/>
          <a:ext cx="3881231" cy="531360"/>
        </a:xfrm>
        <a:prstGeom prst="roundRect">
          <a:avLst/>
        </a:prstGeom>
        <a:gradFill rotWithShape="0">
          <a:gsLst>
            <a:gs pos="0">
              <a:schemeClr val="accent1">
                <a:shade val="80000"/>
                <a:hueOff val="0"/>
                <a:satOff val="0"/>
                <a:lumOff val="0"/>
                <a:alphaOff val="0"/>
                <a:shade val="51000"/>
                <a:satMod val="130000"/>
              </a:schemeClr>
            </a:gs>
            <a:gs pos="80000">
              <a:schemeClr val="accent1">
                <a:shade val="80000"/>
                <a:hueOff val="0"/>
                <a:satOff val="0"/>
                <a:lumOff val="0"/>
                <a:alphaOff val="0"/>
                <a:shade val="93000"/>
                <a:satMod val="130000"/>
              </a:schemeClr>
            </a:gs>
            <a:gs pos="100000">
              <a:schemeClr val="accent1">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6701" tIns="0" rIns="146701" bIns="0" numCol="1" spcCol="1270" anchor="ctr" anchorCtr="0">
          <a:noAutofit/>
        </a:bodyPr>
        <a:lstStyle/>
        <a:p>
          <a:pPr lvl="0" algn="l" defTabSz="800100" rtl="0">
            <a:lnSpc>
              <a:spcPct val="90000"/>
            </a:lnSpc>
            <a:spcBef>
              <a:spcPct val="0"/>
            </a:spcBef>
            <a:spcAft>
              <a:spcPct val="35000"/>
            </a:spcAft>
          </a:pPr>
          <a:r>
            <a:rPr lang="zh-CN" sz="1800" b="1" kern="1200" smtClean="0"/>
            <a:t>知识目标</a:t>
          </a:r>
          <a:endParaRPr lang="zh-CN" sz="1800" kern="1200"/>
        </a:p>
      </dsp:txBody>
      <dsp:txXfrm>
        <a:off x="303169" y="68264"/>
        <a:ext cx="3829353" cy="479482"/>
      </dsp:txXfrm>
    </dsp:sp>
    <dsp:sp modelId="{22EAC43F-9CA1-49A9-A594-9DB7E4FA46FA}">
      <dsp:nvSpPr>
        <dsp:cNvPr id="0" name=""/>
        <dsp:cNvSpPr/>
      </dsp:nvSpPr>
      <dsp:spPr>
        <a:xfrm>
          <a:off x="0" y="2088385"/>
          <a:ext cx="5544616" cy="1729350"/>
        </a:xfrm>
        <a:prstGeom prst="rect">
          <a:avLst/>
        </a:prstGeom>
        <a:solidFill>
          <a:schemeClr val="lt1">
            <a:alpha val="90000"/>
            <a:hueOff val="0"/>
            <a:satOff val="0"/>
            <a:lumOff val="0"/>
            <a:alphaOff val="0"/>
          </a:schemeClr>
        </a:solidFill>
        <a:ln w="9525" cap="flat" cmpd="sng" algn="ctr">
          <a:solidFill>
            <a:schemeClr val="accent1">
              <a:shade val="80000"/>
              <a:hueOff val="396048"/>
              <a:satOff val="-28108"/>
              <a:lumOff val="18498"/>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30324" tIns="374904" rIns="430324" bIns="128016" numCol="1" spcCol="1270" anchor="t" anchorCtr="0">
          <a:noAutofit/>
        </a:bodyPr>
        <a:lstStyle/>
        <a:p>
          <a:pPr marL="171450" lvl="1" indent="-171450" algn="l" defTabSz="800100" rtl="0">
            <a:lnSpc>
              <a:spcPct val="90000"/>
            </a:lnSpc>
            <a:spcBef>
              <a:spcPct val="0"/>
            </a:spcBef>
            <a:spcAft>
              <a:spcPct val="15000"/>
            </a:spcAft>
            <a:buChar char="••"/>
          </a:pPr>
          <a:r>
            <a:rPr lang="zh-CN" sz="1800" kern="1200" dirty="0" smtClean="0"/>
            <a:t>能够在布线中添加过孔和切换板层。</a:t>
          </a:r>
          <a:endParaRPr lang="zh-CN" sz="1800" kern="1200" dirty="0"/>
        </a:p>
        <a:p>
          <a:pPr marL="171450" lvl="1" indent="-171450" algn="l" defTabSz="800100" rtl="0">
            <a:lnSpc>
              <a:spcPct val="90000"/>
            </a:lnSpc>
            <a:spcBef>
              <a:spcPct val="0"/>
            </a:spcBef>
            <a:spcAft>
              <a:spcPct val="15000"/>
            </a:spcAft>
            <a:buChar char="••"/>
          </a:pPr>
          <a:r>
            <a:rPr lang="zh-CN" sz="1800" kern="1200" dirty="0" smtClean="0"/>
            <a:t>能够放置泪滴、放置过孔作为安装孔。</a:t>
          </a:r>
          <a:endParaRPr lang="zh-CN" sz="1800" kern="1200" dirty="0"/>
        </a:p>
        <a:p>
          <a:pPr marL="171450" lvl="1" indent="-171450" algn="l" defTabSz="800100" rtl="0">
            <a:lnSpc>
              <a:spcPct val="90000"/>
            </a:lnSpc>
            <a:spcBef>
              <a:spcPct val="0"/>
            </a:spcBef>
            <a:spcAft>
              <a:spcPct val="15000"/>
            </a:spcAft>
            <a:buChar char="••"/>
          </a:pPr>
          <a:r>
            <a:rPr lang="zh-CN" sz="1800" kern="1200" dirty="0" smtClean="0"/>
            <a:t>能够布置多边形敷铜区域。</a:t>
          </a:r>
          <a:endParaRPr lang="zh-CN" sz="1800" kern="1200" dirty="0"/>
        </a:p>
        <a:p>
          <a:pPr marL="171450" lvl="1" indent="-171450" algn="l" defTabSz="800100" rtl="0">
            <a:lnSpc>
              <a:spcPct val="90000"/>
            </a:lnSpc>
            <a:spcBef>
              <a:spcPct val="0"/>
            </a:spcBef>
            <a:spcAft>
              <a:spcPct val="15000"/>
            </a:spcAft>
            <a:buChar char="••"/>
          </a:pPr>
          <a:r>
            <a:rPr lang="zh-CN" sz="1800" kern="1200" dirty="0" smtClean="0"/>
            <a:t>能够放置尺寸标注、设置坐标原点等。</a:t>
          </a:r>
          <a:endParaRPr lang="zh-CN" sz="1800" kern="1200" dirty="0"/>
        </a:p>
      </dsp:txBody>
      <dsp:txXfrm>
        <a:off x="0" y="2088385"/>
        <a:ext cx="5544616" cy="1729350"/>
      </dsp:txXfrm>
    </dsp:sp>
    <dsp:sp modelId="{5614456F-60EC-48CE-A03A-60581DC3FC7F}">
      <dsp:nvSpPr>
        <dsp:cNvPr id="0" name=""/>
        <dsp:cNvSpPr/>
      </dsp:nvSpPr>
      <dsp:spPr>
        <a:xfrm>
          <a:off x="277230" y="1822705"/>
          <a:ext cx="3881231" cy="531360"/>
        </a:xfrm>
        <a:prstGeom prst="roundRect">
          <a:avLst/>
        </a:prstGeom>
        <a:gradFill rotWithShape="0">
          <a:gsLst>
            <a:gs pos="0">
              <a:schemeClr val="accent1">
                <a:shade val="80000"/>
                <a:hueOff val="396048"/>
                <a:satOff val="-28108"/>
                <a:lumOff val="18498"/>
                <a:alphaOff val="0"/>
                <a:shade val="51000"/>
                <a:satMod val="130000"/>
              </a:schemeClr>
            </a:gs>
            <a:gs pos="80000">
              <a:schemeClr val="accent1">
                <a:shade val="80000"/>
                <a:hueOff val="396048"/>
                <a:satOff val="-28108"/>
                <a:lumOff val="18498"/>
                <a:alphaOff val="0"/>
                <a:shade val="93000"/>
                <a:satMod val="130000"/>
              </a:schemeClr>
            </a:gs>
            <a:gs pos="100000">
              <a:schemeClr val="accent1">
                <a:shade val="80000"/>
                <a:hueOff val="396048"/>
                <a:satOff val="-28108"/>
                <a:lumOff val="1849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6701" tIns="0" rIns="146701" bIns="0" numCol="1" spcCol="1270" anchor="ctr" anchorCtr="0">
          <a:noAutofit/>
        </a:bodyPr>
        <a:lstStyle/>
        <a:p>
          <a:pPr lvl="0" algn="l" defTabSz="800100" rtl="0">
            <a:lnSpc>
              <a:spcPct val="90000"/>
            </a:lnSpc>
            <a:spcBef>
              <a:spcPct val="0"/>
            </a:spcBef>
            <a:spcAft>
              <a:spcPct val="35000"/>
            </a:spcAft>
          </a:pPr>
          <a:r>
            <a:rPr lang="zh-CN" sz="1800" b="1" kern="1200" dirty="0" smtClean="0"/>
            <a:t>能力目标</a:t>
          </a:r>
          <a:endParaRPr lang="zh-CN" sz="1800" kern="1200" dirty="0"/>
        </a:p>
      </dsp:txBody>
      <dsp:txXfrm>
        <a:off x="303169" y="1848644"/>
        <a:ext cx="3829353" cy="479482"/>
      </dsp:txXfrm>
    </dsp:sp>
    <dsp:sp modelId="{8F50C16C-60E1-4798-B755-6FD3022DC3B8}">
      <dsp:nvSpPr>
        <dsp:cNvPr id="0" name=""/>
        <dsp:cNvSpPr/>
      </dsp:nvSpPr>
      <dsp:spPr>
        <a:xfrm>
          <a:off x="0" y="4180616"/>
          <a:ext cx="5544616" cy="1105650"/>
        </a:xfrm>
        <a:prstGeom prst="rect">
          <a:avLst/>
        </a:prstGeom>
        <a:solidFill>
          <a:schemeClr val="lt1">
            <a:alpha val="90000"/>
            <a:hueOff val="0"/>
            <a:satOff val="0"/>
            <a:lumOff val="0"/>
            <a:alphaOff val="0"/>
          </a:schemeClr>
        </a:solidFill>
        <a:ln w="9525" cap="flat" cmpd="sng" algn="ctr">
          <a:solidFill>
            <a:schemeClr val="accent1">
              <a:shade val="80000"/>
              <a:hueOff val="792097"/>
              <a:satOff val="-56215"/>
              <a:lumOff val="36995"/>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30324" tIns="374904" rIns="430324" bIns="128016" numCol="1" spcCol="1270" anchor="t" anchorCtr="0">
          <a:noAutofit/>
        </a:bodyPr>
        <a:lstStyle/>
        <a:p>
          <a:pPr marL="171450" lvl="1" indent="-171450" algn="l" defTabSz="800100" rtl="0">
            <a:lnSpc>
              <a:spcPct val="90000"/>
            </a:lnSpc>
            <a:spcBef>
              <a:spcPct val="0"/>
            </a:spcBef>
            <a:spcAft>
              <a:spcPct val="15000"/>
            </a:spcAft>
            <a:buChar char="••"/>
          </a:pPr>
          <a:r>
            <a:rPr lang="zh-CN" altLang="en-US" sz="1800" kern="1200" dirty="0" smtClean="0"/>
            <a:t>培养</a:t>
          </a:r>
          <a:r>
            <a:rPr lang="zh-CN" sz="1800" kern="1200" dirty="0" smtClean="0"/>
            <a:t>不断</a:t>
          </a:r>
          <a:r>
            <a:rPr lang="zh-CN" sz="1800" kern="1200" dirty="0" smtClean="0"/>
            <a:t>创新，锐意进取的精神。</a:t>
          </a:r>
          <a:endParaRPr lang="zh-CN" sz="1800" kern="1200" dirty="0"/>
        </a:p>
        <a:p>
          <a:pPr marL="171450" lvl="1" indent="-171450" algn="l" defTabSz="800100">
            <a:lnSpc>
              <a:spcPct val="90000"/>
            </a:lnSpc>
            <a:spcBef>
              <a:spcPct val="0"/>
            </a:spcBef>
            <a:spcAft>
              <a:spcPct val="15000"/>
            </a:spcAft>
            <a:buChar char="••"/>
          </a:pPr>
          <a:r>
            <a:rPr lang="zh-CN" altLang="en-US" sz="1800" kern="1200" dirty="0" smtClean="0"/>
            <a:t>培养</a:t>
          </a:r>
          <a:r>
            <a:rPr lang="zh-CN" sz="1800" kern="1200" dirty="0" smtClean="0"/>
            <a:t>中华民族</a:t>
          </a:r>
          <a:r>
            <a:rPr lang="zh-CN" sz="1800" kern="1200" dirty="0" smtClean="0"/>
            <a:t>自豪感。</a:t>
          </a:r>
          <a:endParaRPr lang="zh-CN" sz="1800" kern="1200" dirty="0"/>
        </a:p>
      </dsp:txBody>
      <dsp:txXfrm>
        <a:off x="0" y="4180616"/>
        <a:ext cx="5544616" cy="1105650"/>
      </dsp:txXfrm>
    </dsp:sp>
    <dsp:sp modelId="{888D9A90-12C0-4BCF-BB8E-672F69760B7D}">
      <dsp:nvSpPr>
        <dsp:cNvPr id="0" name=""/>
        <dsp:cNvSpPr/>
      </dsp:nvSpPr>
      <dsp:spPr>
        <a:xfrm>
          <a:off x="277230" y="3914936"/>
          <a:ext cx="3881231" cy="531360"/>
        </a:xfrm>
        <a:prstGeom prst="roundRect">
          <a:avLst/>
        </a:prstGeom>
        <a:gradFill rotWithShape="0">
          <a:gsLst>
            <a:gs pos="0">
              <a:schemeClr val="accent1">
                <a:shade val="80000"/>
                <a:hueOff val="792097"/>
                <a:satOff val="-56215"/>
                <a:lumOff val="36995"/>
                <a:alphaOff val="0"/>
                <a:shade val="51000"/>
                <a:satMod val="130000"/>
              </a:schemeClr>
            </a:gs>
            <a:gs pos="80000">
              <a:schemeClr val="accent1">
                <a:shade val="80000"/>
                <a:hueOff val="792097"/>
                <a:satOff val="-56215"/>
                <a:lumOff val="36995"/>
                <a:alphaOff val="0"/>
                <a:shade val="93000"/>
                <a:satMod val="130000"/>
              </a:schemeClr>
            </a:gs>
            <a:gs pos="100000">
              <a:schemeClr val="accent1">
                <a:shade val="80000"/>
                <a:hueOff val="792097"/>
                <a:satOff val="-56215"/>
                <a:lumOff val="3699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6701" tIns="0" rIns="146701" bIns="0" numCol="1" spcCol="1270" anchor="ctr" anchorCtr="0">
          <a:noAutofit/>
        </a:bodyPr>
        <a:lstStyle/>
        <a:p>
          <a:pPr lvl="0" algn="l" defTabSz="800100" rtl="0">
            <a:lnSpc>
              <a:spcPct val="90000"/>
            </a:lnSpc>
            <a:spcBef>
              <a:spcPct val="0"/>
            </a:spcBef>
            <a:spcAft>
              <a:spcPct val="35000"/>
            </a:spcAft>
          </a:pPr>
          <a:r>
            <a:rPr lang="zh-CN" sz="1800" b="1" kern="1200" dirty="0" smtClean="0"/>
            <a:t>素质目标</a:t>
          </a:r>
          <a:endParaRPr lang="zh-CN" sz="1800" kern="1200" dirty="0"/>
        </a:p>
      </dsp:txBody>
      <dsp:txXfrm>
        <a:off x="303169" y="3940875"/>
        <a:ext cx="3829353" cy="47948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2023/11/30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a:t>
            </a:fld>
            <a:endParaRPr lang="zh-CN" altLang="en-US"/>
          </a:p>
        </p:txBody>
      </p:sp>
    </p:spTree>
    <p:extLst>
      <p:ext uri="{BB962C8B-B14F-4D97-AF65-F5344CB8AC3E}">
        <p14:creationId xmlns:p14="http://schemas.microsoft.com/office/powerpoint/2010/main" val="3919619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a:t>
            </a:fld>
            <a:endParaRPr lang="zh-CN" altLang="en-US"/>
          </a:p>
        </p:txBody>
      </p:sp>
    </p:spTree>
    <p:extLst>
      <p:ext uri="{BB962C8B-B14F-4D97-AF65-F5344CB8AC3E}">
        <p14:creationId xmlns:p14="http://schemas.microsoft.com/office/powerpoint/2010/main" val="4247607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40</a:t>
            </a:fld>
            <a:endParaRPr lang="zh-CN" altLang="en-US"/>
          </a:p>
        </p:txBody>
      </p:sp>
    </p:spTree>
    <p:extLst>
      <p:ext uri="{BB962C8B-B14F-4D97-AF65-F5344CB8AC3E}">
        <p14:creationId xmlns:p14="http://schemas.microsoft.com/office/powerpoint/2010/main" val="27350191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12982" y="0"/>
            <a:ext cx="9469828" cy="6859588"/>
          </a:xfrm>
          <a:prstGeom prst="rect">
            <a:avLst/>
          </a:prstGeom>
        </p:spPr>
      </p:pic>
    </p:spTree>
    <p:extLst>
      <p:ext uri="{BB962C8B-B14F-4D97-AF65-F5344CB8AC3E}">
        <p14:creationId xmlns:p14="http://schemas.microsoft.com/office/powerpoint/2010/main" val="2102489632"/>
      </p:ext>
    </p:extLst>
  </p:cSld>
  <p:clrMapOvr>
    <a:masterClrMapping/>
  </p:clrMapOvr>
  <p:transition spd="slow" advTm="0">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2023/11/30</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advTm="0">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6150002" y="1829223"/>
            <a:ext cx="5031819" cy="3658447"/>
          </a:xfrm>
        </p:spPr>
        <p:txBody>
          <a:bodyPr/>
          <a:lstStyle/>
          <a:p>
            <a:pPr lvl="0"/>
            <a:endParaRPr lang="zh-CN" altLang="en-US" noProof="0" smtClean="0"/>
          </a:p>
        </p:txBody>
      </p:sp>
    </p:spTree>
    <p:extLst>
      <p:ext uri="{BB962C8B-B14F-4D97-AF65-F5344CB8AC3E}">
        <p14:creationId xmlns:p14="http://schemas.microsoft.com/office/powerpoint/2010/main" val="284124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50002"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31635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562671" y="981522"/>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ransition spd="slow" advTm="0">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transition spd="slow" advTm="0">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602758"/>
      </p:ext>
    </p:extLst>
  </p:cSld>
  <p:clrMapOvr>
    <a:masterClrMapping/>
  </p:clrMapOvr>
  <p:transition spd="slow" advTm="0">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74" r:id="rId11"/>
    <p:sldLayoutId id="2147483675" r:id="rId12"/>
  </p:sldLayoutIdLst>
  <p:transition spd="slow" advTm="0">
    <p:wipe/>
  </p:transition>
  <p:timing>
    <p:tnLst>
      <p:par>
        <p:cTn id="1" dur="indefinite" restart="never" nodeType="tmRoot"/>
      </p:par>
    </p:tnLst>
  </p:timing>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22" name="TextBox 21"/>
          <p:cNvSpPr txBox="1"/>
          <p:nvPr/>
        </p:nvSpPr>
        <p:spPr>
          <a:xfrm>
            <a:off x="6806702" y="1413570"/>
            <a:ext cx="4765081" cy="1600434"/>
          </a:xfrm>
          <a:prstGeom prst="rect">
            <a:avLst/>
          </a:prstGeom>
          <a:noFill/>
        </p:spPr>
        <p:txBody>
          <a:bodyPr wrap="none" lIns="121917" tIns="60958" rIns="121917" bIns="60958" rtlCol="0">
            <a:spAutoFit/>
          </a:bodyPr>
          <a:lstStyle/>
          <a:p>
            <a:pPr algn="r"/>
            <a:r>
              <a:rPr lang="zh-CN" altLang="en-US" sz="9600" b="1" dirty="0" smtClean="0">
                <a:solidFill>
                  <a:schemeClr val="accent1"/>
                </a:solidFill>
                <a:latin typeface="微软雅黑" panose="020B0503020204020204" pitchFamily="34" charset="-122"/>
                <a:ea typeface="微软雅黑" panose="020B0503020204020204" pitchFamily="34" charset="-122"/>
              </a:rPr>
              <a:t>任务</a:t>
            </a:r>
            <a:r>
              <a:rPr lang="en-US" altLang="zh-CN" sz="9600" b="1" dirty="0" smtClean="0">
                <a:solidFill>
                  <a:schemeClr val="accent1"/>
                </a:solidFill>
                <a:latin typeface="微软雅黑" panose="020B0503020204020204" pitchFamily="34" charset="-122"/>
                <a:ea typeface="微软雅黑" panose="020B0503020204020204" pitchFamily="34" charset="-122"/>
              </a:rPr>
              <a:t>2-9</a:t>
            </a:r>
            <a:endParaRPr lang="zh-CN" altLang="en-US" sz="12800" b="1"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2212806" y="3392234"/>
            <a:ext cx="9258298" cy="954103"/>
          </a:xfrm>
          <a:prstGeom prst="rect">
            <a:avLst/>
          </a:prstGeom>
          <a:noFill/>
        </p:spPr>
        <p:txBody>
          <a:bodyPr wrap="none" lIns="121917" tIns="60958" rIns="121917" bIns="60958" rtlCol="0">
            <a:spAutoFit/>
          </a:bodyPr>
          <a:lstStyle/>
          <a:p>
            <a:pPr algn="r"/>
            <a:r>
              <a:rPr lang="zh-CN" altLang="en-US" sz="5400" b="1" dirty="0">
                <a:solidFill>
                  <a:schemeClr val="accent1"/>
                </a:solidFill>
                <a:latin typeface="微软雅黑" panose="020B0503020204020204" pitchFamily="34" charset="-122"/>
                <a:ea typeface="微软雅黑" panose="020B0503020204020204" pitchFamily="34" charset="-122"/>
              </a:rPr>
              <a:t>交互式布线和</a:t>
            </a:r>
            <a:r>
              <a:rPr lang="en-US" altLang="zh-CN" sz="5400" b="1" dirty="0">
                <a:solidFill>
                  <a:schemeClr val="accent1"/>
                </a:solidFill>
                <a:latin typeface="微软雅黑" panose="020B0503020204020204" pitchFamily="34" charset="-122"/>
                <a:ea typeface="微软雅黑" panose="020B0503020204020204" pitchFamily="34" charset="-122"/>
              </a:rPr>
              <a:t>PCB</a:t>
            </a:r>
            <a:r>
              <a:rPr lang="zh-CN" altLang="en-US" sz="5400" b="1" dirty="0">
                <a:solidFill>
                  <a:schemeClr val="accent1"/>
                </a:solidFill>
                <a:latin typeface="微软雅黑" panose="020B0503020204020204" pitchFamily="34" charset="-122"/>
                <a:ea typeface="微软雅黑" panose="020B0503020204020204" pitchFamily="34" charset="-122"/>
              </a:rPr>
              <a:t>板设计技巧</a:t>
            </a:r>
          </a:p>
        </p:txBody>
      </p:sp>
      <p:cxnSp>
        <p:nvCxnSpPr>
          <p:cNvPr id="25" name="直接连接符 24"/>
          <p:cNvCxnSpPr/>
          <p:nvPr/>
        </p:nvCxnSpPr>
        <p:spPr>
          <a:xfrm>
            <a:off x="5327222" y="4390123"/>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121200" y="4582189"/>
            <a:ext cx="4349904" cy="615549"/>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p>
        </p:txBody>
      </p:sp>
      <p:sp>
        <p:nvSpPr>
          <p:cNvPr id="32" name="TextBox 31"/>
          <p:cNvSpPr txBox="1"/>
          <p:nvPr/>
        </p:nvSpPr>
        <p:spPr>
          <a:xfrm>
            <a:off x="9734901" y="5304995"/>
            <a:ext cx="1071762" cy="553994"/>
          </a:xfrm>
          <a:prstGeom prst="rect">
            <a:avLst/>
          </a:prstGeom>
          <a:noFill/>
        </p:spPr>
        <p:txBody>
          <a:bodyPr wrap="none" lIns="121917" tIns="60958" rIns="121917" bIns="60958"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47056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4"/>
                                        </p:tgtEl>
                                        <p:attrNameLst>
                                          <p:attrName>ppt_y</p:attrName>
                                        </p:attrNameLst>
                                      </p:cBhvr>
                                      <p:tavLst>
                                        <p:tav tm="0">
                                          <p:val>
                                            <p:strVal val="#ppt_y"/>
                                          </p:val>
                                        </p:tav>
                                        <p:tav tm="100000">
                                          <p:val>
                                            <p:strVal val="#ppt_y"/>
                                          </p:val>
                                        </p:tav>
                                      </p:tavLst>
                                    </p:anim>
                                    <p:anim calcmode="lin" valueType="num">
                                      <p:cBhvr>
                                        <p:cTn id="20"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4"/>
                                        </p:tgtEl>
                                      </p:cBhvr>
                                    </p:animEffect>
                                  </p:childTnLst>
                                </p:cTn>
                              </p:par>
                            </p:childTnLst>
                          </p:cTn>
                        </p:par>
                        <p:par>
                          <p:cTn id="23" fill="hold">
                            <p:stCondLst>
                              <p:cond delay="265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3150"/>
                            </p:stCondLst>
                            <p:childTnLst>
                              <p:par>
                                <p:cTn id="28" presetID="22" presetClass="entr" presetSubtype="8"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3650"/>
                            </p:stCondLst>
                            <p:childTnLst>
                              <p:par>
                                <p:cTn id="32" presetID="2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30"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837622" y="405458"/>
            <a:ext cx="10521950" cy="1325563"/>
          </a:xfrm>
          <a:prstGeom prst="rect">
            <a:avLst/>
          </a:prstGeom>
        </p:spPr>
        <p:txBody>
          <a:bodyPr lIns="91472" tIns="45736" rIns="91472" bIns="45736"/>
          <a:lstStyle/>
          <a:p>
            <a:pPr indent="624013" algn="l">
              <a:spcBef>
                <a:spcPct val="20000"/>
              </a:spcBef>
            </a:pPr>
            <a:r>
              <a:rPr lang="en-US" altLang="zh-CN" sz="3200" b="1" dirty="0" smtClean="0">
                <a:solidFill>
                  <a:schemeClr val="accent1"/>
                </a:solidFill>
                <a:latin typeface="微软雅黑" panose="020B0503020204020204" pitchFamily="34" charset="-122"/>
                <a:ea typeface="微软雅黑" panose="020B0503020204020204" pitchFamily="34" charset="-122"/>
                <a:cs typeface="+mn-cs"/>
              </a:rPr>
              <a:t>3.</a:t>
            </a:r>
            <a:r>
              <a:rPr lang="zh-CN" altLang="en-US" sz="3200" b="1" dirty="0" smtClean="0">
                <a:solidFill>
                  <a:schemeClr val="accent1"/>
                </a:solidFill>
                <a:latin typeface="微软雅黑" panose="020B0503020204020204" pitchFamily="34" charset="-122"/>
                <a:ea typeface="微软雅黑" panose="020B0503020204020204" pitchFamily="34" charset="-122"/>
                <a:cs typeface="+mn-cs"/>
              </a:rPr>
              <a:t>处理</a:t>
            </a:r>
            <a:r>
              <a:rPr lang="zh-CN" altLang="en-US" sz="3200" b="1" dirty="0">
                <a:solidFill>
                  <a:schemeClr val="accent1"/>
                </a:solidFill>
                <a:latin typeface="微软雅黑" panose="020B0503020204020204" pitchFamily="34" charset="-122"/>
                <a:ea typeface="微软雅黑" panose="020B0503020204020204" pitchFamily="34" charset="-122"/>
                <a:cs typeface="+mn-cs"/>
              </a:rPr>
              <a:t>布线冲突</a:t>
            </a:r>
          </a:p>
        </p:txBody>
      </p:sp>
      <p:sp>
        <p:nvSpPr>
          <p:cNvPr id="11267" name="Rectangle 3"/>
          <p:cNvSpPr>
            <a:spLocks noGrp="1" noChangeArrowheads="1"/>
          </p:cNvSpPr>
          <p:nvPr>
            <p:ph type="body" idx="4294967295"/>
          </p:nvPr>
        </p:nvSpPr>
        <p:spPr>
          <a:xfrm>
            <a:off x="3578292" y="861214"/>
            <a:ext cx="8428849" cy="5135572"/>
          </a:xfrm>
          <a:prstGeom prst="rect">
            <a:avLst/>
          </a:prstGeom>
        </p:spPr>
        <p:txBody>
          <a:bodyPr lIns="91472" tIns="45736" rIns="91472" bIns="45736"/>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布线工作是一个复杂的过程</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在已有的元器件焊盘、走线、过孔之间放置新的统一线路。在交互式布线过程中，</a:t>
            </a:r>
            <a:r>
              <a:rPr lang="en-US" altLang="zh-CN" sz="2400" dirty="0">
                <a:solidFill>
                  <a:schemeClr val="accent1"/>
                </a:solidFill>
                <a:latin typeface="微软雅黑" panose="020B0503020204020204" pitchFamily="34" charset="-122"/>
                <a:ea typeface="微软雅黑" panose="020B0503020204020204" pitchFamily="34" charset="-122"/>
              </a:rPr>
              <a:t>Altium Designer</a:t>
            </a:r>
            <a:r>
              <a:rPr lang="zh-CN" altLang="en-US" sz="2400" dirty="0">
                <a:solidFill>
                  <a:schemeClr val="accent1"/>
                </a:solidFill>
                <a:latin typeface="微软雅黑" panose="020B0503020204020204" pitchFamily="34" charset="-122"/>
                <a:ea typeface="微软雅黑" panose="020B0503020204020204" pitchFamily="34" charset="-122"/>
              </a:rPr>
              <a:t>具有处理布线冲突问题的多种方法。从而使得布线更加快捷，同时使线路疏密均匀、美观得体。</a:t>
            </a:r>
          </a:p>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这些处理布线冲突的方法（有以下介绍的</a:t>
            </a:r>
            <a:r>
              <a:rPr lang="en-US" altLang="zh-CN" sz="2400" dirty="0">
                <a:solidFill>
                  <a:schemeClr val="accent1"/>
                </a:solidFill>
                <a:latin typeface="微软雅黑" panose="020B0503020204020204" pitchFamily="34" charset="-122"/>
                <a:ea typeface="微软雅黑" panose="020B0503020204020204" pitchFamily="34" charset="-122"/>
              </a:rPr>
              <a:t>4</a:t>
            </a:r>
            <a:r>
              <a:rPr lang="zh-CN" altLang="en-US" sz="2400" dirty="0">
                <a:solidFill>
                  <a:schemeClr val="accent1"/>
                </a:solidFill>
                <a:latin typeface="微软雅黑" panose="020B0503020204020204" pitchFamily="34" charset="-122"/>
                <a:ea typeface="微软雅黑" panose="020B0503020204020204" pitchFamily="34" charset="-122"/>
              </a:rPr>
              <a:t>种），这</a:t>
            </a:r>
            <a:r>
              <a:rPr lang="en-US" altLang="zh-CN" sz="2400" dirty="0">
                <a:solidFill>
                  <a:schemeClr val="accent1"/>
                </a:solidFill>
                <a:latin typeface="微软雅黑" panose="020B0503020204020204" pitchFamily="34" charset="-122"/>
                <a:ea typeface="微软雅黑" panose="020B0503020204020204" pitchFamily="34" charset="-122"/>
              </a:rPr>
              <a:t>4</a:t>
            </a:r>
            <a:r>
              <a:rPr lang="zh-CN" altLang="en-US" sz="2400" dirty="0">
                <a:solidFill>
                  <a:schemeClr val="accent1"/>
                </a:solidFill>
                <a:latin typeface="微软雅黑" panose="020B0503020204020204" pitchFamily="34" charset="-122"/>
                <a:ea typeface="微软雅黑" panose="020B0503020204020204" pitchFamily="34" charset="-122"/>
              </a:rPr>
              <a:t>种可以在布线过程中随时调用，通过快捷键</a:t>
            </a:r>
            <a:r>
              <a:rPr lang="en-US" altLang="zh-CN" sz="2400" dirty="0">
                <a:solidFill>
                  <a:schemeClr val="accent1"/>
                </a:solidFill>
                <a:latin typeface="微软雅黑" panose="020B0503020204020204" pitchFamily="34" charset="-122"/>
                <a:ea typeface="微软雅黑" panose="020B0503020204020204" pitchFamily="34" charset="-122"/>
              </a:rPr>
              <a:t>Shift</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R</a:t>
            </a:r>
            <a:r>
              <a:rPr lang="zh-CN" altLang="en-US" sz="2400" dirty="0">
                <a:solidFill>
                  <a:schemeClr val="accent1"/>
                </a:solidFill>
                <a:latin typeface="微软雅黑" panose="020B0503020204020204" pitchFamily="34" charset="-122"/>
                <a:ea typeface="微软雅黑" panose="020B0503020204020204" pitchFamily="34" charset="-122"/>
              </a:rPr>
              <a:t>对所需的模式进行切换。</a:t>
            </a:r>
          </a:p>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在交互式布线过程中，如果使用推挤或紧贴、推开障碍模式试图在一个无法布线的位置布线，线路端将会给出提示，告知用户该线路无法布通。如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2-184</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a:t>
            </a:r>
          </a:p>
        </p:txBody>
      </p:sp>
      <p:pic>
        <p:nvPicPr>
          <p:cNvPr id="112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5191" y="1197546"/>
            <a:ext cx="2093101" cy="3007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5"/>
          <p:cNvSpPr>
            <a:spLocks noChangeArrowheads="1"/>
          </p:cNvSpPr>
          <p:nvPr/>
        </p:nvSpPr>
        <p:spPr bwMode="auto">
          <a:xfrm>
            <a:off x="1512917" y="4561138"/>
            <a:ext cx="1729188" cy="840230"/>
          </a:xfrm>
          <a:prstGeom prst="rect">
            <a:avLst/>
          </a:prstGeom>
          <a:extLst/>
        </p:spPr>
        <p:txBody>
          <a:bodyPr lIns="91472" tIns="45736" rIns="91472" bIns="45736"/>
          <a:lstStyle/>
          <a:p>
            <a:pPr>
              <a:lnSpc>
                <a:spcPct val="90000"/>
              </a:lnSpc>
              <a:spcBef>
                <a:spcPct val="20000"/>
              </a:spcBef>
              <a:buFont typeface="Arial" pitchFamily="34" charset="0"/>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2-184 </a:t>
            </a:r>
            <a:r>
              <a:rPr lang="zh-CN" altLang="en-US" sz="1800" dirty="0">
                <a:solidFill>
                  <a:schemeClr val="accent1"/>
                </a:solidFill>
                <a:latin typeface="微软雅黑" panose="020B0503020204020204" pitchFamily="34" charset="-122"/>
                <a:ea typeface="微软雅黑" panose="020B0503020204020204" pitchFamily="34" charset="-122"/>
              </a:rPr>
              <a:t>无法布通线路的提示</a:t>
            </a:r>
          </a:p>
        </p:txBody>
      </p:sp>
    </p:spTree>
    <p:extLst>
      <p:ext uri="{BB962C8B-B14F-4D97-AF65-F5344CB8AC3E}">
        <p14:creationId xmlns:p14="http://schemas.microsoft.com/office/powerpoint/2010/main" val="414439844"/>
      </p:ext>
    </p:extLst>
  </p:cSld>
  <p:clrMapOvr>
    <a:masterClrMapping/>
  </p:clrMapOvr>
  <p:transition spd="slow" advTm="0">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902749" y="549474"/>
            <a:ext cx="10521950" cy="1325563"/>
          </a:xfrm>
          <a:prstGeom prst="rect">
            <a:avLst/>
          </a:prstGeom>
        </p:spPr>
        <p:txBody>
          <a:bodyPr lIns="91472" tIns="45736" rIns="91472" bIns="45736"/>
          <a:lstStyle/>
          <a:p>
            <a:pPr indent="624013" algn="l">
              <a:lnSpc>
                <a:spcPct val="90000"/>
              </a:lnSpc>
              <a:spcBef>
                <a:spcPct val="20000"/>
              </a:spcBef>
              <a:buFont typeface="Arial" pitchFamily="34" charset="0"/>
            </a:pPr>
            <a:r>
              <a:rPr lang="zh-CN" altLang="en-US" sz="2400" dirty="0">
                <a:solidFill>
                  <a:schemeClr val="accent1"/>
                </a:solidFill>
                <a:latin typeface="微软雅黑" panose="020B0503020204020204" pitchFamily="34" charset="-122"/>
                <a:ea typeface="微软雅黑" panose="020B0503020204020204" pitchFamily="34" charset="-122"/>
                <a:cs typeface="+mn-cs"/>
              </a:rPr>
              <a:t>（</a:t>
            </a:r>
            <a:r>
              <a:rPr lang="en-US" altLang="zh-CN" sz="2400" dirty="0">
                <a:solidFill>
                  <a:schemeClr val="accent1"/>
                </a:solidFill>
                <a:latin typeface="微软雅黑" panose="020B0503020204020204" pitchFamily="34" charset="-122"/>
                <a:ea typeface="微软雅黑" panose="020B0503020204020204" pitchFamily="34" charset="-122"/>
                <a:cs typeface="+mn-cs"/>
              </a:rPr>
              <a:t>1</a:t>
            </a:r>
            <a:r>
              <a:rPr lang="zh-CN" altLang="en-US" sz="2400" dirty="0">
                <a:solidFill>
                  <a:schemeClr val="accent1"/>
                </a:solidFill>
                <a:latin typeface="微软雅黑" panose="020B0503020204020204" pitchFamily="34" charset="-122"/>
                <a:ea typeface="微软雅黑" panose="020B0503020204020204" pitchFamily="34" charset="-122"/>
                <a:cs typeface="+mn-cs"/>
              </a:rPr>
              <a:t>）围绕障碍物走线</a:t>
            </a:r>
            <a:r>
              <a:rPr lang="en-US" altLang="zh-CN" sz="2400" dirty="0">
                <a:solidFill>
                  <a:schemeClr val="accent1"/>
                </a:solidFill>
                <a:latin typeface="微软雅黑" panose="020B0503020204020204" pitchFamily="34" charset="-122"/>
                <a:ea typeface="微软雅黑" panose="020B0503020204020204" pitchFamily="34" charset="-122"/>
                <a:cs typeface="+mn-cs"/>
              </a:rPr>
              <a:t>(Walk around Conflicting Object)</a:t>
            </a:r>
          </a:p>
        </p:txBody>
      </p:sp>
      <p:sp>
        <p:nvSpPr>
          <p:cNvPr id="12291" name="Rectangle 3"/>
          <p:cNvSpPr>
            <a:spLocks noGrp="1" noChangeArrowheads="1"/>
          </p:cNvSpPr>
          <p:nvPr>
            <p:ph type="body" idx="4294967295"/>
          </p:nvPr>
        </p:nvSpPr>
        <p:spPr>
          <a:xfrm>
            <a:off x="3218855" y="1002543"/>
            <a:ext cx="8445170" cy="5080000"/>
          </a:xfrm>
          <a:prstGeom prst="rect">
            <a:avLst/>
          </a:prstGeom>
        </p:spPr>
        <p:txBody>
          <a:bodyPr lIns="91472" tIns="45736" rIns="91472" bIns="45736"/>
          <a:lstStyle/>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该模式下软件试图跟踪光标寻找路径绕过存在的障碍，它根据存在的障碍来寻找一条绕过障碍的布线的方法。如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2-185</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围绕障碍物的走线模式依据障碍实施绕开的方式进行布线，该方法有以下两种紧贴障碍模式。</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①最短长度</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试图以最短的线路绕过障碍；</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②最大紧贴</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绕过障碍布线时保持线路紧贴现存的对象。</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这两种紧贴模式在线路拐弯处遵循之前设置拐角类型的原则。</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紧贴模式可通过快捷键</a:t>
            </a:r>
            <a:r>
              <a:rPr lang="en-US" altLang="zh-CN" sz="2400" dirty="0">
                <a:solidFill>
                  <a:schemeClr val="accent1"/>
                </a:solidFill>
                <a:latin typeface="微软雅黑" panose="020B0503020204020204" pitchFamily="34" charset="-122"/>
                <a:ea typeface="微软雅黑" panose="020B0503020204020204" pitchFamily="34" charset="-122"/>
              </a:rPr>
              <a:t>Shift</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H</a:t>
            </a:r>
            <a:r>
              <a:rPr lang="zh-CN" altLang="en-US" sz="2400" dirty="0">
                <a:solidFill>
                  <a:schemeClr val="accent1"/>
                </a:solidFill>
                <a:latin typeface="微软雅黑" panose="020B0503020204020204" pitchFamily="34" charset="-122"/>
                <a:ea typeface="微软雅黑" panose="020B0503020204020204" pitchFamily="34" charset="-122"/>
              </a:rPr>
              <a:t>切换。</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如果放置新的线路时冲突对象不能被绕行，布线器将在最近障碍处停止布线。</a:t>
            </a:r>
          </a:p>
        </p:txBody>
      </p:sp>
      <p:pic>
        <p:nvPicPr>
          <p:cNvPr id="1229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6557" y="1131883"/>
            <a:ext cx="1235982" cy="3922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Rectangle 5"/>
          <p:cNvSpPr>
            <a:spLocks noChangeArrowheads="1"/>
          </p:cNvSpPr>
          <p:nvPr/>
        </p:nvSpPr>
        <p:spPr bwMode="auto">
          <a:xfrm>
            <a:off x="1330549" y="5113099"/>
            <a:ext cx="2067998" cy="840230"/>
          </a:xfrm>
          <a:prstGeom prst="rect">
            <a:avLst/>
          </a:prstGeom>
          <a:extLst/>
        </p:spPr>
        <p:txBody>
          <a:bodyPr lIns="91472" tIns="45736" rIns="91472" bIns="45736"/>
          <a:lstStyle/>
          <a:p>
            <a:pPr>
              <a:lnSpc>
                <a:spcPct val="90000"/>
              </a:lnSpc>
              <a:spcBef>
                <a:spcPct val="20000"/>
              </a:spcBef>
              <a:buFont typeface="Arial" pitchFamily="34" charset="0"/>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2-185 </a:t>
            </a:r>
            <a:r>
              <a:rPr lang="zh-CN" altLang="en-US" sz="1800" dirty="0">
                <a:solidFill>
                  <a:schemeClr val="accent1"/>
                </a:solidFill>
                <a:latin typeface="微软雅黑" panose="020B0503020204020204" pitchFamily="34" charset="-122"/>
                <a:ea typeface="微软雅黑" panose="020B0503020204020204" pitchFamily="34" charset="-122"/>
              </a:rPr>
              <a:t>围绕障碍物的走线模式</a:t>
            </a:r>
          </a:p>
        </p:txBody>
      </p:sp>
    </p:spTree>
    <p:extLst>
      <p:ext uri="{BB962C8B-B14F-4D97-AF65-F5344CB8AC3E}">
        <p14:creationId xmlns:p14="http://schemas.microsoft.com/office/powerpoint/2010/main" val="309678040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29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29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29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29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986607" y="498536"/>
            <a:ext cx="8232775" cy="633413"/>
          </a:xfrm>
          <a:prstGeom prst="rect">
            <a:avLst/>
          </a:prstGeom>
        </p:spPr>
        <p:txBody>
          <a:bodyPr lIns="91472" tIns="45736" rIns="91472" bIns="45736"/>
          <a:lstStyle/>
          <a:p>
            <a:pPr indent="624013" algn="l">
              <a:lnSpc>
                <a:spcPct val="90000"/>
              </a:lnSpc>
              <a:spcBef>
                <a:spcPct val="20000"/>
              </a:spcBef>
              <a:buFont typeface="Arial" pitchFamily="34" charset="0"/>
            </a:pPr>
            <a:r>
              <a:rPr lang="zh-CN" altLang="en-US" sz="2400" dirty="0" smtClean="0">
                <a:solidFill>
                  <a:schemeClr val="accent1"/>
                </a:solidFill>
                <a:latin typeface="微软雅黑" panose="020B0503020204020204" pitchFamily="34" charset="-122"/>
                <a:ea typeface="微软雅黑" panose="020B0503020204020204" pitchFamily="34" charset="-122"/>
                <a:cs typeface="+mn-cs"/>
              </a:rPr>
              <a:t>（</a:t>
            </a:r>
            <a:r>
              <a:rPr lang="en-US" altLang="zh-CN" sz="2400" dirty="0" smtClean="0">
                <a:solidFill>
                  <a:schemeClr val="accent1"/>
                </a:solidFill>
                <a:latin typeface="微软雅黑" panose="020B0503020204020204" pitchFamily="34" charset="-122"/>
                <a:ea typeface="微软雅黑" panose="020B0503020204020204" pitchFamily="34" charset="-122"/>
                <a:cs typeface="+mn-cs"/>
              </a:rPr>
              <a:t>2</a:t>
            </a:r>
            <a:r>
              <a:rPr lang="zh-CN" altLang="en-US" sz="2400" dirty="0" smtClean="0">
                <a:solidFill>
                  <a:schemeClr val="accent1"/>
                </a:solidFill>
                <a:latin typeface="微软雅黑" panose="020B0503020204020204" pitchFamily="34" charset="-122"/>
                <a:ea typeface="微软雅黑" panose="020B0503020204020204" pitchFamily="34" charset="-122"/>
                <a:cs typeface="+mn-cs"/>
              </a:rPr>
              <a:t>）推挤</a:t>
            </a:r>
            <a:r>
              <a:rPr lang="zh-CN" altLang="en-US" sz="2400" dirty="0">
                <a:solidFill>
                  <a:schemeClr val="accent1"/>
                </a:solidFill>
                <a:latin typeface="微软雅黑" panose="020B0503020204020204" pitchFamily="34" charset="-122"/>
                <a:ea typeface="微软雅黑" panose="020B0503020204020204" pitchFamily="34" charset="-122"/>
                <a:cs typeface="+mn-cs"/>
              </a:rPr>
              <a:t>障碍物</a:t>
            </a:r>
            <a:r>
              <a:rPr lang="en-US" altLang="zh-CN" sz="2400" dirty="0">
                <a:solidFill>
                  <a:schemeClr val="accent1"/>
                </a:solidFill>
                <a:latin typeface="微软雅黑" panose="020B0503020204020204" pitchFamily="34" charset="-122"/>
                <a:ea typeface="微软雅黑" panose="020B0503020204020204" pitchFamily="34" charset="-122"/>
                <a:cs typeface="+mn-cs"/>
              </a:rPr>
              <a:t>(Push Conflicting Object)</a:t>
            </a:r>
          </a:p>
        </p:txBody>
      </p:sp>
      <p:sp>
        <p:nvSpPr>
          <p:cNvPr id="13315" name="Rectangle 3"/>
          <p:cNvSpPr>
            <a:spLocks noGrp="1" noChangeArrowheads="1"/>
          </p:cNvSpPr>
          <p:nvPr>
            <p:ph type="body" idx="4294967295"/>
          </p:nvPr>
        </p:nvSpPr>
        <p:spPr>
          <a:xfrm>
            <a:off x="1562671" y="1076043"/>
            <a:ext cx="9505056" cy="1800225"/>
          </a:xfrm>
          <a:prstGeom prst="rect">
            <a:avLst/>
          </a:prstGeom>
        </p:spPr>
        <p:txBody>
          <a:bodyPr lIns="91472" tIns="45736" rIns="91472" bIns="45736"/>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该模式下软件将根据光标的走向推挤其他对象（走线和过孔），使得这些障碍与新放置的线路不发生冲突，如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2-186</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示。如果冲突对象不能移动或经移动后仍无法适应新放置的线路，线路将贴近最近的冲突对象且显示阻碍标志。</a:t>
            </a:r>
          </a:p>
        </p:txBody>
      </p:sp>
      <p:pic>
        <p:nvPicPr>
          <p:cNvPr id="1331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9175" y="2876268"/>
            <a:ext cx="1550616" cy="34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Rectangle 5"/>
          <p:cNvSpPr>
            <a:spLocks noChangeArrowheads="1"/>
          </p:cNvSpPr>
          <p:nvPr/>
        </p:nvSpPr>
        <p:spPr bwMode="auto">
          <a:xfrm>
            <a:off x="5421040" y="6517956"/>
            <a:ext cx="2906886" cy="341632"/>
          </a:xfrm>
          <a:prstGeom prst="rect">
            <a:avLst/>
          </a:prstGeom>
          <a:extLst/>
        </p:spPr>
        <p:txBody>
          <a:bodyPr lIns="91472" tIns="45736" rIns="91472" bIns="45736"/>
          <a:lstStyle/>
          <a:p>
            <a:pPr indent="624013">
              <a:lnSpc>
                <a:spcPct val="90000"/>
              </a:lnSpc>
              <a:spcBef>
                <a:spcPct val="20000"/>
              </a:spcBef>
              <a:buFont typeface="Arial" pitchFamily="34" charset="0"/>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2-186 </a:t>
            </a:r>
            <a:r>
              <a:rPr lang="zh-CN" altLang="en-US" sz="1800" dirty="0">
                <a:solidFill>
                  <a:schemeClr val="accent1"/>
                </a:solidFill>
                <a:latin typeface="微软雅黑" panose="020B0503020204020204" pitchFamily="34" charset="-122"/>
                <a:ea typeface="微软雅黑" panose="020B0503020204020204" pitchFamily="34" charset="-122"/>
              </a:rPr>
              <a:t>推挤障碍物</a:t>
            </a:r>
          </a:p>
        </p:txBody>
      </p:sp>
    </p:spTree>
    <p:extLst>
      <p:ext uri="{BB962C8B-B14F-4D97-AF65-F5344CB8AC3E}">
        <p14:creationId xmlns:p14="http://schemas.microsoft.com/office/powerpoint/2010/main" val="894666619"/>
      </p:ext>
    </p:extLst>
  </p:cSld>
  <p:clrMapOvr>
    <a:masterClrMapping/>
  </p:clrMapOvr>
  <p:transition spd="slow" advTm="0">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ChangeArrowheads="1"/>
          </p:cNvSpPr>
          <p:nvPr/>
        </p:nvSpPr>
        <p:spPr bwMode="auto">
          <a:xfrm>
            <a:off x="842591" y="621482"/>
            <a:ext cx="9073670" cy="1008296"/>
          </a:xfrm>
          <a:prstGeom prst="rect">
            <a:avLst/>
          </a:prstGeom>
        </p:spPr>
        <p:txBody>
          <a:bodyPr lIns="91472" tIns="45736" rIns="91472" bIns="45736"/>
          <a:lstStyle/>
          <a:p>
            <a:pPr indent="624013">
              <a:lnSpc>
                <a:spcPct val="90000"/>
              </a:lnSpc>
              <a:spcBef>
                <a:spcPct val="20000"/>
              </a:spcBef>
              <a:buFont typeface="Arial" pitchFamily="34" charset="0"/>
              <a:buNone/>
            </a:pPr>
            <a:r>
              <a:rPr lang="en-US" altLang="zh-CN" dirty="0">
                <a:solidFill>
                  <a:schemeClr val="accent1"/>
                </a:solidFill>
                <a:latin typeface="微软雅黑" panose="020B0503020204020204" pitchFamily="34" charset="-122"/>
                <a:ea typeface="微软雅黑" panose="020B0503020204020204" pitchFamily="34" charset="-122"/>
              </a:rPr>
              <a:t> </a:t>
            </a:r>
            <a:r>
              <a:rPr lang="zh-CN" altLang="en-US" dirty="0" smtClean="0">
                <a:solidFill>
                  <a:schemeClr val="accent1"/>
                </a:solidFill>
                <a:latin typeface="微软雅黑" panose="020B0503020204020204" pitchFamily="34" charset="-122"/>
                <a:ea typeface="微软雅黑" panose="020B0503020204020204" pitchFamily="34" charset="-122"/>
              </a:rPr>
              <a:t>（</a:t>
            </a:r>
            <a:r>
              <a:rPr lang="en-US" altLang="zh-CN" dirty="0" smtClean="0">
                <a:solidFill>
                  <a:schemeClr val="accent1"/>
                </a:solidFill>
                <a:latin typeface="微软雅黑" panose="020B0503020204020204" pitchFamily="34" charset="-122"/>
                <a:ea typeface="微软雅黑" panose="020B0503020204020204" pitchFamily="34" charset="-122"/>
              </a:rPr>
              <a:t>3</a:t>
            </a:r>
            <a:r>
              <a:rPr lang="zh-CN" altLang="en-US" dirty="0" smtClean="0">
                <a:solidFill>
                  <a:schemeClr val="accent1"/>
                </a:solidFill>
                <a:latin typeface="微软雅黑" panose="020B0503020204020204" pitchFamily="34" charset="-122"/>
                <a:ea typeface="微软雅黑" panose="020B0503020204020204" pitchFamily="34" charset="-122"/>
              </a:rPr>
              <a:t>）紧贴</a:t>
            </a:r>
            <a:r>
              <a:rPr lang="zh-CN" altLang="en-US" dirty="0">
                <a:solidFill>
                  <a:schemeClr val="accent1"/>
                </a:solidFill>
                <a:latin typeface="微软雅黑" panose="020B0503020204020204" pitchFamily="34" charset="-122"/>
                <a:ea typeface="微软雅黑" panose="020B0503020204020204" pitchFamily="34" charset="-122"/>
              </a:rPr>
              <a:t>并推挤障碍物</a:t>
            </a:r>
            <a:r>
              <a:rPr lang="en-US" altLang="zh-CN" dirty="0">
                <a:solidFill>
                  <a:schemeClr val="accent1"/>
                </a:solidFill>
                <a:latin typeface="微软雅黑" panose="020B0503020204020204" pitchFamily="34" charset="-122"/>
                <a:ea typeface="微软雅黑" panose="020B0503020204020204" pitchFamily="34" charset="-122"/>
              </a:rPr>
              <a:t>(Hug And Push Conflicting Object)</a:t>
            </a:r>
          </a:p>
        </p:txBody>
      </p:sp>
      <p:sp>
        <p:nvSpPr>
          <p:cNvPr id="14339" name="Text Box 8"/>
          <p:cNvSpPr txBox="1">
            <a:spLocks noChangeArrowheads="1"/>
          </p:cNvSpPr>
          <p:nvPr/>
        </p:nvSpPr>
        <p:spPr bwMode="auto">
          <a:xfrm>
            <a:off x="842591" y="1125630"/>
            <a:ext cx="10657184" cy="2492990"/>
          </a:xfrm>
          <a:prstGeom prst="rect">
            <a:avLst/>
          </a:prstGeom>
        </p:spPr>
        <p:txBody>
          <a:bodyPr lIns="91472" tIns="45736" rIns="91472" bIns="45736"/>
          <a:lstStyle>
            <a:lvl1pPr indent="624013">
              <a:lnSpc>
                <a:spcPct val="90000"/>
              </a:lnSpc>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pPr>
              <a:lnSpc>
                <a:spcPct val="150000"/>
              </a:lnSpc>
            </a:pPr>
            <a:r>
              <a:rPr lang="zh-CN" altLang="en-US" dirty="0" smtClean="0"/>
              <a:t>该</a:t>
            </a:r>
            <a:r>
              <a:rPr lang="zh-CN" altLang="en-US" dirty="0"/>
              <a:t>模式是围绕障碍物走线和推挤障碍物两种模式的结合。软件会根据光标的走向绕开障碍物，并且在仍旧发生冲突时推开障碍物。它将推开一些焊盘甚至是一些已锁定的走线和过孔，以适应新的走线。</a:t>
            </a:r>
          </a:p>
          <a:p>
            <a:pPr>
              <a:lnSpc>
                <a:spcPct val="150000"/>
              </a:lnSpc>
            </a:pPr>
            <a:r>
              <a:rPr lang="zh-CN" altLang="en-US" dirty="0" smtClean="0"/>
              <a:t>如果</a:t>
            </a:r>
            <a:r>
              <a:rPr lang="zh-CN" altLang="en-US" dirty="0"/>
              <a:t>无法绕行和推开障碍来解决新的走线冲突，布线器将自动紧贴最近的障碍并显示阻塞标志，如</a:t>
            </a:r>
            <a:r>
              <a:rPr lang="zh-CN" altLang="en-US" dirty="0" smtClean="0"/>
              <a:t>图</a:t>
            </a:r>
            <a:r>
              <a:rPr lang="en-US" altLang="zh-CN" dirty="0" smtClean="0"/>
              <a:t>2-187</a:t>
            </a:r>
            <a:r>
              <a:rPr lang="zh-CN" altLang="en-US" dirty="0" smtClean="0"/>
              <a:t>所</a:t>
            </a:r>
            <a:r>
              <a:rPr lang="zh-CN" altLang="en-US" dirty="0"/>
              <a:t>示。</a:t>
            </a:r>
          </a:p>
        </p:txBody>
      </p:sp>
      <p:pic>
        <p:nvPicPr>
          <p:cNvPr id="1434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5319" y="3404413"/>
            <a:ext cx="2089634" cy="3009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Rectangle 5"/>
          <p:cNvSpPr>
            <a:spLocks noChangeArrowheads="1"/>
          </p:cNvSpPr>
          <p:nvPr/>
        </p:nvSpPr>
        <p:spPr bwMode="auto">
          <a:xfrm>
            <a:off x="6531223" y="6413422"/>
            <a:ext cx="4392488" cy="446166"/>
          </a:xfrm>
          <a:prstGeom prst="rect">
            <a:avLst/>
          </a:prstGeom>
        </p:spPr>
        <p:txBody>
          <a:bodyPr lIns="91472" tIns="45736" rIns="91472" bIns="45736"/>
          <a:lstStyle/>
          <a:p>
            <a:pPr indent="624013">
              <a:lnSpc>
                <a:spcPct val="90000"/>
              </a:lnSpc>
              <a:spcBef>
                <a:spcPct val="20000"/>
              </a:spcBef>
              <a:buFont typeface="Arial" pitchFamily="34" charset="0"/>
              <a:buNone/>
            </a:pPr>
            <a:r>
              <a:rPr lang="zh-CN" altLang="en-US" sz="1800" dirty="0" smtClean="0">
                <a:solidFill>
                  <a:schemeClr val="accent1"/>
                </a:solidFill>
                <a:latin typeface="微软雅黑" panose="020B0503020204020204" pitchFamily="34" charset="-122"/>
                <a:ea typeface="微软雅黑" panose="020B0503020204020204" pitchFamily="34" charset="-122"/>
              </a:rPr>
              <a:t>图</a:t>
            </a:r>
            <a:r>
              <a:rPr lang="en-US" altLang="zh-CN" sz="1800" dirty="0" smtClean="0">
                <a:solidFill>
                  <a:schemeClr val="accent1"/>
                </a:solidFill>
                <a:latin typeface="微软雅黑" panose="020B0503020204020204" pitchFamily="34" charset="-122"/>
                <a:ea typeface="微软雅黑" panose="020B0503020204020204" pitchFamily="34" charset="-122"/>
              </a:rPr>
              <a:t>2-187 </a:t>
            </a:r>
            <a:r>
              <a:rPr lang="zh-CN" altLang="en-US" sz="1800" dirty="0">
                <a:solidFill>
                  <a:schemeClr val="accent1"/>
                </a:solidFill>
                <a:latin typeface="微软雅黑" panose="020B0503020204020204" pitchFamily="34" charset="-122"/>
                <a:ea typeface="微软雅黑" panose="020B0503020204020204" pitchFamily="34" charset="-122"/>
              </a:rPr>
              <a:t>无法布通线路的提示</a:t>
            </a:r>
          </a:p>
        </p:txBody>
      </p:sp>
    </p:spTree>
    <p:extLst>
      <p:ext uri="{BB962C8B-B14F-4D97-AF65-F5344CB8AC3E}">
        <p14:creationId xmlns:p14="http://schemas.microsoft.com/office/powerpoint/2010/main" val="1277510008"/>
      </p:ext>
    </p:extLst>
  </p:cSld>
  <p:clrMapOvr>
    <a:masterClrMapping/>
  </p:clrMapOvr>
  <p:transition spd="slow" advTm="0">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986607" y="582203"/>
            <a:ext cx="6132513" cy="633413"/>
          </a:xfrm>
          <a:prstGeom prst="rect">
            <a:avLst/>
          </a:prstGeom>
        </p:spPr>
        <p:txBody>
          <a:bodyPr lIns="91472" tIns="45736" rIns="91472" bIns="45736"/>
          <a:lstStyle/>
          <a:p>
            <a:pPr indent="624013" algn="l">
              <a:lnSpc>
                <a:spcPct val="90000"/>
              </a:lnSpc>
              <a:spcBef>
                <a:spcPct val="20000"/>
              </a:spcBef>
              <a:buFont typeface="Arial" pitchFamily="34" charset="0"/>
            </a:pPr>
            <a:r>
              <a:rPr lang="zh-CN" altLang="en-US" sz="2400" dirty="0" smtClean="0">
                <a:solidFill>
                  <a:schemeClr val="accent1"/>
                </a:solidFill>
                <a:latin typeface="微软雅黑" panose="020B0503020204020204" pitchFamily="34" charset="-122"/>
                <a:ea typeface="微软雅黑" panose="020B0503020204020204" pitchFamily="34" charset="-122"/>
                <a:cs typeface="+mn-cs"/>
              </a:rPr>
              <a:t>（</a:t>
            </a:r>
            <a:r>
              <a:rPr lang="en-US" altLang="zh-CN" sz="2400" dirty="0" smtClean="0">
                <a:solidFill>
                  <a:schemeClr val="accent1"/>
                </a:solidFill>
                <a:latin typeface="微软雅黑" panose="020B0503020204020204" pitchFamily="34" charset="-122"/>
                <a:ea typeface="微软雅黑" panose="020B0503020204020204" pitchFamily="34" charset="-122"/>
                <a:cs typeface="+mn-cs"/>
              </a:rPr>
              <a:t>4</a:t>
            </a:r>
            <a:r>
              <a:rPr lang="zh-CN" altLang="en-US" sz="2400" dirty="0" smtClean="0">
                <a:solidFill>
                  <a:schemeClr val="accent1"/>
                </a:solidFill>
                <a:latin typeface="微软雅黑" panose="020B0503020204020204" pitchFamily="34" charset="-122"/>
                <a:ea typeface="微软雅黑" panose="020B0503020204020204" pitchFamily="34" charset="-122"/>
                <a:cs typeface="+mn-cs"/>
              </a:rPr>
              <a:t>）忽略</a:t>
            </a:r>
            <a:r>
              <a:rPr lang="zh-CN" altLang="en-US" sz="2400" dirty="0">
                <a:solidFill>
                  <a:schemeClr val="accent1"/>
                </a:solidFill>
                <a:latin typeface="微软雅黑" panose="020B0503020204020204" pitchFamily="34" charset="-122"/>
                <a:ea typeface="微软雅黑" panose="020B0503020204020204" pitchFamily="34" charset="-122"/>
                <a:cs typeface="+mn-cs"/>
              </a:rPr>
              <a:t>障碍物（</a:t>
            </a:r>
            <a:r>
              <a:rPr lang="en-US" altLang="zh-CN" sz="2400" dirty="0">
                <a:solidFill>
                  <a:schemeClr val="accent1"/>
                </a:solidFill>
                <a:latin typeface="微软雅黑" panose="020B0503020204020204" pitchFamily="34" charset="-122"/>
                <a:ea typeface="微软雅黑" panose="020B0503020204020204" pitchFamily="34" charset="-122"/>
                <a:cs typeface="+mn-cs"/>
              </a:rPr>
              <a:t>Ignore</a:t>
            </a:r>
            <a:r>
              <a:rPr lang="zh-CN" altLang="en-US" sz="2400" dirty="0">
                <a:solidFill>
                  <a:schemeClr val="accent1"/>
                </a:solidFill>
                <a:latin typeface="微软雅黑" panose="020B0503020204020204" pitchFamily="34" charset="-122"/>
                <a:ea typeface="微软雅黑" panose="020B0503020204020204" pitchFamily="34" charset="-122"/>
                <a:cs typeface="+mn-cs"/>
              </a:rPr>
              <a:t>）</a:t>
            </a:r>
          </a:p>
        </p:txBody>
      </p:sp>
      <p:sp>
        <p:nvSpPr>
          <p:cNvPr id="15363" name="Rectangle 3"/>
          <p:cNvSpPr>
            <a:spLocks noGrp="1" noChangeArrowheads="1"/>
          </p:cNvSpPr>
          <p:nvPr>
            <p:ph type="body" idx="4294967295"/>
          </p:nvPr>
        </p:nvSpPr>
        <p:spPr>
          <a:xfrm>
            <a:off x="1490663" y="1073556"/>
            <a:ext cx="9793088" cy="1081087"/>
          </a:xfrm>
          <a:prstGeom prst="rect">
            <a:avLst/>
          </a:prstGeom>
        </p:spPr>
        <p:txBody>
          <a:bodyPr lIns="91472" tIns="45736" rIns="91472" bIns="45736"/>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该模式下软件将直接根据光标走向布线，不对任何冲突阻止布线。用户可以自由布线，冲突以高亮显示，如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2-188</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a:t>
            </a:r>
          </a:p>
        </p:txBody>
      </p:sp>
      <p:pic>
        <p:nvPicPr>
          <p:cNvPr id="1536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8164" y="2154643"/>
            <a:ext cx="1762022" cy="4100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Rectangle 5"/>
          <p:cNvSpPr>
            <a:spLocks noChangeArrowheads="1"/>
          </p:cNvSpPr>
          <p:nvPr/>
        </p:nvSpPr>
        <p:spPr bwMode="auto">
          <a:xfrm>
            <a:off x="4228693" y="6382122"/>
            <a:ext cx="2906886" cy="341632"/>
          </a:xfrm>
          <a:prstGeom prst="rect">
            <a:avLst/>
          </a:prstGeom>
          <a:extLst/>
        </p:spPr>
        <p:txBody>
          <a:bodyPr lIns="91472" tIns="45736" rIns="91472" bIns="45736"/>
          <a:lstStyle/>
          <a:p>
            <a:pPr indent="624013">
              <a:lnSpc>
                <a:spcPct val="90000"/>
              </a:lnSpc>
              <a:spcBef>
                <a:spcPct val="20000"/>
              </a:spcBef>
              <a:buFont typeface="Arial" pitchFamily="34" charset="0"/>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2-188 </a:t>
            </a:r>
            <a:r>
              <a:rPr lang="zh-CN" altLang="en-US" sz="1800" dirty="0">
                <a:solidFill>
                  <a:schemeClr val="accent1"/>
                </a:solidFill>
                <a:latin typeface="微软雅黑" panose="020B0503020204020204" pitchFamily="34" charset="-122"/>
                <a:ea typeface="微软雅黑" panose="020B0503020204020204" pitchFamily="34" charset="-122"/>
              </a:rPr>
              <a:t>忽略障碍物</a:t>
            </a:r>
          </a:p>
        </p:txBody>
      </p:sp>
    </p:spTree>
    <p:extLst>
      <p:ext uri="{BB962C8B-B14F-4D97-AF65-F5344CB8AC3E}">
        <p14:creationId xmlns:p14="http://schemas.microsoft.com/office/powerpoint/2010/main" val="3310644638"/>
      </p:ext>
    </p:extLst>
  </p:cSld>
  <p:clrMapOvr>
    <a:masterClrMapping/>
  </p:clrMapOvr>
  <p:transition spd="slow" advTm="0">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a:xfrm>
            <a:off x="1115810" y="448579"/>
            <a:ext cx="10521950" cy="1325563"/>
          </a:xfrm>
          <a:prstGeom prst="rect">
            <a:avLst/>
          </a:prstGeom>
        </p:spPr>
        <p:txBody>
          <a:bodyPr lIns="91472" tIns="45736" rIns="91472" bIns="45736"/>
          <a:lstStyle/>
          <a:p>
            <a:pPr indent="624013" algn="l">
              <a:lnSpc>
                <a:spcPct val="90000"/>
              </a:lnSpc>
              <a:spcBef>
                <a:spcPct val="20000"/>
              </a:spcBef>
              <a:buFont typeface="Arial" pitchFamily="34" charset="0"/>
            </a:pPr>
            <a:r>
              <a:rPr lang="zh-CN" altLang="en-US" sz="2400" dirty="0" smtClean="0">
                <a:solidFill>
                  <a:schemeClr val="accent1"/>
                </a:solidFill>
                <a:latin typeface="微软雅黑" panose="020B0503020204020204" pitchFamily="34" charset="-122"/>
                <a:ea typeface="微软雅黑" panose="020B0503020204020204" pitchFamily="34" charset="-122"/>
                <a:cs typeface="+mn-cs"/>
              </a:rPr>
              <a:t>冲突</a:t>
            </a:r>
            <a:r>
              <a:rPr lang="zh-CN" altLang="en-US" sz="2400" dirty="0">
                <a:solidFill>
                  <a:schemeClr val="accent1"/>
                </a:solidFill>
                <a:latin typeface="微软雅黑" panose="020B0503020204020204" pitchFamily="34" charset="-122"/>
                <a:ea typeface="微软雅黑" panose="020B0503020204020204" pitchFamily="34" charset="-122"/>
                <a:cs typeface="+mn-cs"/>
              </a:rPr>
              <a:t>解决方案的设置</a:t>
            </a:r>
          </a:p>
        </p:txBody>
      </p:sp>
      <p:sp>
        <p:nvSpPr>
          <p:cNvPr id="16387" name="Rectangle 3"/>
          <p:cNvSpPr>
            <a:spLocks noGrp="1" noChangeArrowheads="1"/>
          </p:cNvSpPr>
          <p:nvPr>
            <p:ph type="body" idx="4294967295"/>
          </p:nvPr>
        </p:nvSpPr>
        <p:spPr>
          <a:xfrm>
            <a:off x="1546706" y="1086399"/>
            <a:ext cx="9953069" cy="1584325"/>
          </a:xfrm>
          <a:prstGeom prst="rect">
            <a:avLst/>
          </a:prstGeom>
        </p:spPr>
        <p:txBody>
          <a:bodyPr lIns="91472" tIns="45736" rIns="91472" bIns="45736"/>
          <a:lstStyle/>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在首次布线时应对冲突解决方案进行设置，在</a:t>
            </a:r>
            <a:r>
              <a:rPr lang="en-US" altLang="zh-CN" sz="2400" dirty="0">
                <a:solidFill>
                  <a:schemeClr val="accent1"/>
                </a:solidFill>
                <a:latin typeface="微软雅黑" panose="020B0503020204020204" pitchFamily="34" charset="-122"/>
                <a:ea typeface="微软雅黑" panose="020B0503020204020204" pitchFamily="34" charset="-122"/>
              </a:rPr>
              <a:t>Preferences</a:t>
            </a:r>
            <a:r>
              <a:rPr lang="zh-CN" altLang="en-US" sz="2400" dirty="0">
                <a:solidFill>
                  <a:schemeClr val="accent1"/>
                </a:solidFill>
                <a:latin typeface="微软雅黑" panose="020B0503020204020204" pitchFamily="34" charset="-122"/>
                <a:ea typeface="微软雅黑" panose="020B0503020204020204" pitchFamily="34" charset="-122"/>
              </a:rPr>
              <a:t>对话框中，单击</a:t>
            </a:r>
            <a:r>
              <a:rPr lang="en-US" altLang="zh-CN" sz="2400" dirty="0">
                <a:solidFill>
                  <a:schemeClr val="accent1"/>
                </a:solidFill>
                <a:latin typeface="微软雅黑" panose="020B0503020204020204" pitchFamily="34" charset="-122"/>
                <a:ea typeface="微软雅黑" panose="020B0503020204020204" pitchFamily="34" charset="-122"/>
              </a:rPr>
              <a:t>PCB Editor</a:t>
            </a:r>
            <a:r>
              <a:rPr lang="zh-CN" altLang="en-US" sz="2400" dirty="0">
                <a:solidFill>
                  <a:schemeClr val="accent1"/>
                </a:solidFill>
                <a:latin typeface="微软雅黑" panose="020B0503020204020204" pitchFamily="34" charset="-122"/>
                <a:ea typeface="微软雅黑" panose="020B0503020204020204" pitchFamily="34" charset="-122"/>
              </a:rPr>
              <a:t>中的</a:t>
            </a:r>
            <a:r>
              <a:rPr lang="en-US" altLang="zh-CN" sz="2400" dirty="0">
                <a:solidFill>
                  <a:schemeClr val="accent1"/>
                </a:solidFill>
                <a:latin typeface="微软雅黑" panose="020B0503020204020204" pitchFamily="34" charset="-122"/>
                <a:ea typeface="微软雅黑" panose="020B0503020204020204" pitchFamily="34" charset="-122"/>
              </a:rPr>
              <a:t>Interactive Routing</a:t>
            </a:r>
            <a:r>
              <a:rPr lang="zh-CN" altLang="en-US" sz="2400" dirty="0">
                <a:solidFill>
                  <a:schemeClr val="accent1"/>
                </a:solidFill>
                <a:latin typeface="微软雅黑" panose="020B0503020204020204" pitchFamily="34" charset="-122"/>
                <a:ea typeface="微软雅黑" panose="020B0503020204020204" pitchFamily="34" charset="-122"/>
              </a:rPr>
              <a:t>项，如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2-189</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示。本对话框中设置的内容将取决于最后一次交互式布线时使用的设置。</a:t>
            </a:r>
          </a:p>
        </p:txBody>
      </p:sp>
      <p:sp>
        <p:nvSpPr>
          <p:cNvPr id="16390" name="Rectangle 11"/>
          <p:cNvSpPr>
            <a:spLocks noChangeArrowheads="1"/>
          </p:cNvSpPr>
          <p:nvPr/>
        </p:nvSpPr>
        <p:spPr bwMode="auto">
          <a:xfrm>
            <a:off x="4298975" y="6135245"/>
            <a:ext cx="3299621" cy="341632"/>
          </a:xfrm>
          <a:prstGeom prst="rect">
            <a:avLst/>
          </a:prstGeom>
          <a:extLst/>
        </p:spPr>
        <p:txBody>
          <a:bodyPr lIns="91472" tIns="45736" rIns="91472" bIns="45736"/>
          <a:lstStyle/>
          <a:p>
            <a:pPr indent="624013" algn="ctr">
              <a:lnSpc>
                <a:spcPct val="90000"/>
              </a:lnSpc>
              <a:spcBef>
                <a:spcPct val="20000"/>
              </a:spcBef>
              <a:buFont typeface="Arial" pitchFamily="34" charset="0"/>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2-189</a:t>
            </a:r>
            <a:r>
              <a:rPr lang="zh-CN" altLang="en-US" sz="1800" dirty="0">
                <a:solidFill>
                  <a:schemeClr val="accent1"/>
                </a:solidFill>
                <a:latin typeface="微软雅黑" panose="020B0503020204020204" pitchFamily="34" charset="-122"/>
                <a:ea typeface="微软雅黑" panose="020B0503020204020204" pitchFamily="34" charset="-122"/>
              </a:rPr>
              <a:t>交互式布线设置</a:t>
            </a:r>
          </a:p>
        </p:txBody>
      </p:sp>
      <p:pic>
        <p:nvPicPr>
          <p:cNvPr id="11" name="图片 10"/>
          <p:cNvPicPr/>
          <p:nvPr/>
        </p:nvPicPr>
        <p:blipFill>
          <a:blip r:embed="rId2"/>
          <a:stretch>
            <a:fillRect/>
          </a:stretch>
        </p:blipFill>
        <p:spPr>
          <a:xfrm>
            <a:off x="3849370" y="2366242"/>
            <a:ext cx="4499610" cy="3518535"/>
          </a:xfrm>
          <a:prstGeom prst="rect">
            <a:avLst/>
          </a:prstGeom>
        </p:spPr>
      </p:pic>
    </p:spTree>
    <p:extLst>
      <p:ext uri="{BB962C8B-B14F-4D97-AF65-F5344CB8AC3E}">
        <p14:creationId xmlns:p14="http://schemas.microsoft.com/office/powerpoint/2010/main" val="916807334"/>
      </p:ext>
    </p:extLst>
  </p:cSld>
  <p:clrMapOvr>
    <a:masterClrMapping/>
  </p:clrMapOvr>
  <p:transition spd="slow" advTm="0">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body" idx="4294967295"/>
          </p:nvPr>
        </p:nvSpPr>
        <p:spPr>
          <a:xfrm>
            <a:off x="1333788" y="1197546"/>
            <a:ext cx="6048672" cy="3565515"/>
          </a:xfrm>
          <a:prstGeom prst="rect">
            <a:avLst/>
          </a:prstGeom>
        </p:spPr>
        <p:txBody>
          <a:bodyPr lIns="91472" tIns="45736" rIns="91472" bIns="45736"/>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与之相同的设置可以在交互式布线时按 “</a:t>
            </a:r>
            <a:r>
              <a:rPr lang="en-US" altLang="zh-CN" sz="2400" dirty="0">
                <a:solidFill>
                  <a:schemeClr val="accent1"/>
                </a:solidFill>
                <a:latin typeface="微软雅黑" panose="020B0503020204020204" pitchFamily="34" charset="-122"/>
                <a:ea typeface="微软雅黑" panose="020B0503020204020204" pitchFamily="34" charset="-122"/>
              </a:rPr>
              <a:t>Tab”</a:t>
            </a:r>
            <a:r>
              <a:rPr lang="zh-CN" altLang="en-US" sz="2400" dirty="0">
                <a:solidFill>
                  <a:schemeClr val="accent1"/>
                </a:solidFill>
                <a:latin typeface="微软雅黑" panose="020B0503020204020204" pitchFamily="34" charset="-122"/>
                <a:ea typeface="微软雅黑" panose="020B0503020204020204" pitchFamily="34" charset="-122"/>
              </a:rPr>
              <a:t>键弹出的 “</a:t>
            </a:r>
            <a:r>
              <a:rPr lang="en-US" altLang="zh-CN" sz="2400" dirty="0">
                <a:solidFill>
                  <a:schemeClr val="accent1"/>
                </a:solidFill>
                <a:latin typeface="微软雅黑" panose="020B0503020204020204" pitchFamily="34" charset="-122"/>
                <a:ea typeface="微软雅黑" panose="020B0503020204020204" pitchFamily="34" charset="-122"/>
              </a:rPr>
              <a:t>Preferences”</a:t>
            </a:r>
            <a:r>
              <a:rPr lang="zh-CN" altLang="en-US" sz="2400" dirty="0">
                <a:solidFill>
                  <a:schemeClr val="accent1"/>
                </a:solidFill>
                <a:latin typeface="微软雅黑" panose="020B0503020204020204" pitchFamily="34" charset="-122"/>
                <a:ea typeface="微软雅黑" panose="020B0503020204020204" pitchFamily="34" charset="-122"/>
              </a:rPr>
              <a:t>面板中进行访问（如图</a:t>
            </a:r>
            <a:r>
              <a:rPr lang="en-US" altLang="zh-CN" sz="2400" dirty="0">
                <a:solidFill>
                  <a:schemeClr val="accent1"/>
                </a:solidFill>
                <a:latin typeface="微软雅黑" panose="020B0503020204020204" pitchFamily="34" charset="-122"/>
                <a:ea typeface="微软雅黑" panose="020B0503020204020204" pitchFamily="34" charset="-122"/>
              </a:rPr>
              <a:t>2-190</a:t>
            </a:r>
            <a:r>
              <a:rPr lang="zh-CN" altLang="en-US" sz="2400" dirty="0">
                <a:solidFill>
                  <a:schemeClr val="accent1"/>
                </a:solidFill>
                <a:latin typeface="微软雅黑" panose="020B0503020204020204" pitchFamily="34" charset="-122"/>
                <a:ea typeface="微软雅黑" panose="020B0503020204020204" pitchFamily="34" charset="-122"/>
              </a:rPr>
              <a:t>所示）。无论在图</a:t>
            </a:r>
            <a:r>
              <a:rPr lang="en-US" altLang="zh-CN" sz="2400" dirty="0">
                <a:solidFill>
                  <a:schemeClr val="accent1"/>
                </a:solidFill>
                <a:latin typeface="微软雅黑" panose="020B0503020204020204" pitchFamily="34" charset="-122"/>
                <a:ea typeface="微软雅黑" panose="020B0503020204020204" pitchFamily="34" charset="-122"/>
              </a:rPr>
              <a:t>2-189</a:t>
            </a:r>
            <a:r>
              <a:rPr lang="zh-CN" altLang="en-US" sz="2400" dirty="0">
                <a:solidFill>
                  <a:schemeClr val="accent1"/>
                </a:solidFill>
                <a:latin typeface="微软雅黑" panose="020B0503020204020204" pitchFamily="34" charset="-122"/>
                <a:ea typeface="微软雅黑" panose="020B0503020204020204" pitchFamily="34" charset="-122"/>
              </a:rPr>
              <a:t>所示对话框还是在通过“</a:t>
            </a:r>
            <a:r>
              <a:rPr lang="en-US" altLang="zh-CN" sz="2400" dirty="0">
                <a:solidFill>
                  <a:schemeClr val="accent1"/>
                </a:solidFill>
                <a:latin typeface="微软雅黑" panose="020B0503020204020204" pitchFamily="34" charset="-122"/>
                <a:ea typeface="微软雅黑" panose="020B0503020204020204" pitchFamily="34" charset="-122"/>
              </a:rPr>
              <a:t>Tab”</a:t>
            </a:r>
            <a:r>
              <a:rPr lang="zh-CN" altLang="en-US" sz="2400" dirty="0">
                <a:solidFill>
                  <a:schemeClr val="accent1"/>
                </a:solidFill>
                <a:latin typeface="微软雅黑" panose="020B0503020204020204" pitchFamily="34" charset="-122"/>
                <a:ea typeface="微软雅黑" panose="020B0503020204020204" pitchFamily="34" charset="-122"/>
              </a:rPr>
              <a:t>键调出的面板中对冲突解决方案进行设置，都会变成下次进行交互式布线时的初始设置值。</a:t>
            </a:r>
          </a:p>
        </p:txBody>
      </p:sp>
      <p:sp>
        <p:nvSpPr>
          <p:cNvPr id="17412" name="Rectangle 5"/>
          <p:cNvSpPr>
            <a:spLocks noChangeArrowheads="1"/>
          </p:cNvSpPr>
          <p:nvPr/>
        </p:nvSpPr>
        <p:spPr bwMode="auto">
          <a:xfrm>
            <a:off x="6313763" y="6179948"/>
            <a:ext cx="4905125" cy="341632"/>
          </a:xfrm>
          <a:prstGeom prst="rect">
            <a:avLst/>
          </a:prstGeom>
          <a:extLst/>
        </p:spPr>
        <p:txBody>
          <a:bodyPr lIns="91472" tIns="45736" rIns="91472" bIns="45736"/>
          <a:lstStyle/>
          <a:p>
            <a:pPr indent="624013">
              <a:lnSpc>
                <a:spcPct val="90000"/>
              </a:lnSpc>
              <a:spcBef>
                <a:spcPct val="20000"/>
              </a:spcBef>
              <a:buFont typeface="Arial" pitchFamily="34" charset="0"/>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smtClean="0">
                <a:solidFill>
                  <a:schemeClr val="accent1"/>
                </a:solidFill>
                <a:latin typeface="微软雅黑" panose="020B0503020204020204" pitchFamily="34" charset="-122"/>
                <a:ea typeface="微软雅黑" panose="020B0503020204020204" pitchFamily="34" charset="-122"/>
              </a:rPr>
              <a:t>2-190 </a:t>
            </a:r>
            <a:r>
              <a:rPr lang="zh-CN" altLang="en-US" sz="1800" dirty="0">
                <a:solidFill>
                  <a:schemeClr val="accent1"/>
                </a:solidFill>
                <a:latin typeface="微软雅黑" panose="020B0503020204020204" pitchFamily="34" charset="-122"/>
                <a:ea typeface="微软雅黑" panose="020B0503020204020204" pitchFamily="34" charset="-122"/>
              </a:rPr>
              <a:t>按</a:t>
            </a:r>
            <a:r>
              <a:rPr lang="en-US" altLang="zh-CN" sz="1800" dirty="0">
                <a:solidFill>
                  <a:schemeClr val="accent1"/>
                </a:solidFill>
                <a:latin typeface="微软雅黑" panose="020B0503020204020204" pitchFamily="34" charset="-122"/>
                <a:ea typeface="微软雅黑" panose="020B0503020204020204" pitchFamily="34" charset="-122"/>
              </a:rPr>
              <a:t>Tab</a:t>
            </a:r>
            <a:r>
              <a:rPr lang="zh-CN" altLang="en-US" sz="1800" dirty="0">
                <a:solidFill>
                  <a:schemeClr val="accent1"/>
                </a:solidFill>
                <a:latin typeface="微软雅黑" panose="020B0503020204020204" pitchFamily="34" charset="-122"/>
                <a:ea typeface="微软雅黑" panose="020B0503020204020204" pitchFamily="34" charset="-122"/>
              </a:rPr>
              <a:t>键弹出的交互式布线设置</a:t>
            </a:r>
          </a:p>
        </p:txBody>
      </p:sp>
      <p:pic>
        <p:nvPicPr>
          <p:cNvPr id="6" name="图片 5"/>
          <p:cNvPicPr/>
          <p:nvPr/>
        </p:nvPicPr>
        <p:blipFill>
          <a:blip r:embed="rId2"/>
          <a:stretch>
            <a:fillRect/>
          </a:stretch>
        </p:blipFill>
        <p:spPr>
          <a:xfrm>
            <a:off x="7395319" y="296327"/>
            <a:ext cx="2867025" cy="5658485"/>
          </a:xfrm>
          <a:prstGeom prst="rect">
            <a:avLst/>
          </a:prstGeom>
        </p:spPr>
      </p:pic>
    </p:spTree>
    <p:extLst>
      <p:ext uri="{BB962C8B-B14F-4D97-AF65-F5344CB8AC3E}">
        <p14:creationId xmlns:p14="http://schemas.microsoft.com/office/powerpoint/2010/main" val="2362746131"/>
      </p:ext>
    </p:extLst>
  </p:cSld>
  <p:clrMapOvr>
    <a:masterClrMapping/>
  </p:clrMapOvr>
  <p:transition spd="slow" advTm="0">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a:xfrm>
            <a:off x="914599" y="389731"/>
            <a:ext cx="10521950" cy="1325563"/>
          </a:xfrm>
          <a:prstGeom prst="rect">
            <a:avLst/>
          </a:prstGeom>
        </p:spPr>
        <p:txBody>
          <a:bodyPr lIns="91472" tIns="45736" rIns="91472" bIns="45736"/>
          <a:lstStyle/>
          <a:p>
            <a:pPr indent="624013" algn="l">
              <a:spcBef>
                <a:spcPct val="20000"/>
              </a:spcBef>
            </a:pPr>
            <a:r>
              <a:rPr lang="en-US" altLang="zh-CN" sz="2800" b="1" dirty="0" smtClean="0">
                <a:solidFill>
                  <a:schemeClr val="accent1"/>
                </a:solidFill>
                <a:latin typeface="微软雅黑" panose="020B0503020204020204" pitchFamily="34" charset="-122"/>
                <a:ea typeface="微软雅黑" panose="020B0503020204020204" pitchFamily="34" charset="-122"/>
                <a:cs typeface="+mn-cs"/>
              </a:rPr>
              <a:t>4.</a:t>
            </a:r>
            <a:r>
              <a:rPr lang="zh-CN" altLang="en-US" sz="2800" b="1" dirty="0" smtClean="0">
                <a:solidFill>
                  <a:schemeClr val="accent1"/>
                </a:solidFill>
                <a:latin typeface="微软雅黑" panose="020B0503020204020204" pitchFamily="34" charset="-122"/>
                <a:ea typeface="微软雅黑" panose="020B0503020204020204" pitchFamily="34" charset="-122"/>
                <a:cs typeface="+mn-cs"/>
              </a:rPr>
              <a:t>布线</a:t>
            </a:r>
            <a:r>
              <a:rPr lang="zh-CN" altLang="en-US" sz="2800" b="1" dirty="0">
                <a:solidFill>
                  <a:schemeClr val="accent1"/>
                </a:solidFill>
                <a:latin typeface="微软雅黑" panose="020B0503020204020204" pitchFamily="34" charset="-122"/>
                <a:ea typeface="微软雅黑" panose="020B0503020204020204" pitchFamily="34" charset="-122"/>
                <a:cs typeface="+mn-cs"/>
              </a:rPr>
              <a:t>中添加过孔和切换板层</a:t>
            </a:r>
          </a:p>
        </p:txBody>
      </p:sp>
      <p:sp>
        <p:nvSpPr>
          <p:cNvPr id="18435" name="Rectangle 3"/>
          <p:cNvSpPr>
            <a:spLocks noGrp="1" noChangeArrowheads="1"/>
          </p:cNvSpPr>
          <p:nvPr>
            <p:ph type="body" idx="4294967295"/>
          </p:nvPr>
        </p:nvSpPr>
        <p:spPr>
          <a:xfrm>
            <a:off x="1520950" y="1038224"/>
            <a:ext cx="9915599" cy="2232025"/>
          </a:xfrm>
          <a:prstGeom prst="rect">
            <a:avLst/>
          </a:prstGeom>
        </p:spPr>
        <p:txBody>
          <a:bodyPr lIns="91472" tIns="45736" rIns="91472" bIns="45736"/>
          <a:lstStyle/>
          <a:p>
            <a:pPr marL="0" indent="624013">
              <a:buNone/>
            </a:pPr>
            <a:r>
              <a:rPr lang="en-US" altLang="zh-CN" sz="2400" dirty="0">
                <a:solidFill>
                  <a:schemeClr val="accent1"/>
                </a:solidFill>
                <a:latin typeface="微软雅黑" panose="020B0503020204020204" pitchFamily="34" charset="-122"/>
                <a:ea typeface="微软雅黑" panose="020B0503020204020204" pitchFamily="34" charset="-122"/>
              </a:rPr>
              <a:t> Altium Designer</a:t>
            </a:r>
            <a:r>
              <a:rPr lang="zh-CN" altLang="en-US" sz="2400" dirty="0">
                <a:solidFill>
                  <a:schemeClr val="accent1"/>
                </a:solidFill>
                <a:latin typeface="微软雅黑" panose="020B0503020204020204" pitchFamily="34" charset="-122"/>
                <a:ea typeface="微软雅黑" panose="020B0503020204020204" pitchFamily="34" charset="-122"/>
              </a:rPr>
              <a:t>交互布线过程中可以添加过孔。过孔只能在允许的位置添加，软件会阻止在产生冲突的位置添加过孔（冲突解决模式选为忽略冲突的除外）。过孔的属性的设计规则位于“</a:t>
            </a:r>
            <a:r>
              <a:rPr lang="en-US" altLang="zh-CN" sz="2400" dirty="0">
                <a:solidFill>
                  <a:schemeClr val="accent1"/>
                </a:solidFill>
                <a:latin typeface="微软雅黑" panose="020B0503020204020204" pitchFamily="34" charset="-122"/>
                <a:ea typeface="微软雅黑" panose="020B0503020204020204" pitchFamily="34" charset="-122"/>
              </a:rPr>
              <a:t>PCB Rules and Constraints Editor”</a:t>
            </a:r>
            <a:r>
              <a:rPr lang="zh-CN" altLang="en-US" sz="2400" dirty="0">
                <a:solidFill>
                  <a:schemeClr val="accent1"/>
                </a:solidFill>
                <a:latin typeface="微软雅黑" panose="020B0503020204020204" pitchFamily="34" charset="-122"/>
                <a:ea typeface="微软雅黑" panose="020B0503020204020204" pitchFamily="34" charset="-122"/>
              </a:rPr>
              <a:t>对话框里的“</a:t>
            </a:r>
            <a:r>
              <a:rPr lang="en-US" altLang="zh-CN" sz="2400" dirty="0">
                <a:solidFill>
                  <a:schemeClr val="accent1"/>
                </a:solidFill>
                <a:latin typeface="微软雅黑" panose="020B0503020204020204" pitchFamily="34" charset="-122"/>
                <a:ea typeface="微软雅黑" panose="020B0503020204020204" pitchFamily="34" charset="-122"/>
              </a:rPr>
              <a:t>Routing Via Style”</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Design” → “Rules”</a:t>
            </a:r>
            <a:r>
              <a:rPr lang="zh-CN" altLang="en-US" sz="2400" dirty="0">
                <a:solidFill>
                  <a:schemeClr val="accent1"/>
                </a:solidFill>
                <a:latin typeface="微软雅黑" panose="020B0503020204020204" pitchFamily="34" charset="-122"/>
                <a:ea typeface="微软雅黑" panose="020B0503020204020204" pitchFamily="34" charset="-122"/>
              </a:rPr>
              <a:t>），如图</a:t>
            </a:r>
            <a:r>
              <a:rPr lang="en-US" altLang="zh-CN" sz="2400" dirty="0">
                <a:solidFill>
                  <a:schemeClr val="accent1"/>
                </a:solidFill>
                <a:latin typeface="微软雅黑" panose="020B0503020204020204" pitchFamily="34" charset="-122"/>
                <a:ea typeface="微软雅黑" panose="020B0503020204020204" pitchFamily="34" charset="-122"/>
              </a:rPr>
              <a:t>2-191</a:t>
            </a:r>
            <a:r>
              <a:rPr lang="zh-CN" altLang="en-US" sz="2400" dirty="0">
                <a:solidFill>
                  <a:schemeClr val="accent1"/>
                </a:solidFill>
                <a:latin typeface="微软雅黑" panose="020B0503020204020204" pitchFamily="34" charset="-122"/>
                <a:ea typeface="微软雅黑" panose="020B0503020204020204" pitchFamily="34" charset="-122"/>
              </a:rPr>
              <a:t>所示。</a:t>
            </a:r>
          </a:p>
        </p:txBody>
      </p:sp>
      <p:sp>
        <p:nvSpPr>
          <p:cNvPr id="18437" name="Rectangle 5"/>
          <p:cNvSpPr>
            <a:spLocks noChangeArrowheads="1"/>
          </p:cNvSpPr>
          <p:nvPr/>
        </p:nvSpPr>
        <p:spPr bwMode="auto">
          <a:xfrm>
            <a:off x="4793613" y="6251315"/>
            <a:ext cx="2906886" cy="341632"/>
          </a:xfrm>
          <a:prstGeom prst="rect">
            <a:avLst/>
          </a:prstGeom>
          <a:extLst/>
        </p:spPr>
        <p:txBody>
          <a:bodyPr lIns="91472" tIns="45736" rIns="91472" bIns="45736"/>
          <a:lstStyle/>
          <a:p>
            <a:pPr indent="624013">
              <a:lnSpc>
                <a:spcPct val="90000"/>
              </a:lnSpc>
              <a:spcBef>
                <a:spcPct val="20000"/>
              </a:spcBef>
              <a:buFont typeface="Arial" pitchFamily="34" charset="0"/>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2-191 </a:t>
            </a:r>
            <a:r>
              <a:rPr lang="zh-CN" altLang="en-US" sz="1800" dirty="0">
                <a:solidFill>
                  <a:schemeClr val="accent1"/>
                </a:solidFill>
                <a:latin typeface="微软雅黑" panose="020B0503020204020204" pitchFamily="34" charset="-122"/>
                <a:ea typeface="微软雅黑" panose="020B0503020204020204" pitchFamily="34" charset="-122"/>
              </a:rPr>
              <a:t>过孔的设置</a:t>
            </a:r>
          </a:p>
        </p:txBody>
      </p:sp>
      <p:pic>
        <p:nvPicPr>
          <p:cNvPr id="6" name="图片 5"/>
          <p:cNvPicPr/>
          <p:nvPr/>
        </p:nvPicPr>
        <p:blipFill>
          <a:blip r:embed="rId2"/>
          <a:stretch>
            <a:fillRect/>
          </a:stretch>
        </p:blipFill>
        <p:spPr>
          <a:xfrm>
            <a:off x="4010943" y="2918420"/>
            <a:ext cx="4499610" cy="3347085"/>
          </a:xfrm>
          <a:prstGeom prst="rect">
            <a:avLst/>
          </a:prstGeom>
        </p:spPr>
      </p:pic>
    </p:spTree>
    <p:extLst>
      <p:ext uri="{BB962C8B-B14F-4D97-AF65-F5344CB8AC3E}">
        <p14:creationId xmlns:p14="http://schemas.microsoft.com/office/powerpoint/2010/main" val="2375825031"/>
      </p:ext>
    </p:extLst>
  </p:cSld>
  <p:clrMapOvr>
    <a:masterClrMapping/>
  </p:clrMapOvr>
  <p:transition spd="slow" advTm="0">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body" idx="4294967295"/>
          </p:nvPr>
        </p:nvSpPr>
        <p:spPr>
          <a:xfrm>
            <a:off x="1274639" y="1053530"/>
            <a:ext cx="10441160" cy="5400600"/>
          </a:xfrm>
          <a:prstGeom prst="rect">
            <a:avLst/>
          </a:prstGeom>
        </p:spPr>
        <p:txBody>
          <a:bodyPr lIns="91472" tIns="45736" rIns="91472" bIns="45736"/>
          <a:lstStyle/>
          <a:p>
            <a:pPr marL="0" indent="624013">
              <a:lnSpc>
                <a:spcPct val="90000"/>
              </a:lnSpc>
              <a:buNone/>
            </a:pPr>
            <a:r>
              <a:rPr lang="zh-CN" altLang="en-US" sz="2000" b="1" dirty="0">
                <a:solidFill>
                  <a:schemeClr val="accent1"/>
                </a:solidFill>
                <a:latin typeface="微软雅黑" panose="020B0503020204020204" pitchFamily="34" charset="-122"/>
                <a:ea typeface="微软雅黑" panose="020B0503020204020204" pitchFamily="34" charset="-122"/>
              </a:rPr>
              <a:t>（</a:t>
            </a:r>
            <a:r>
              <a:rPr lang="en-US" altLang="zh-CN" sz="2000" b="1" dirty="0">
                <a:solidFill>
                  <a:schemeClr val="accent1"/>
                </a:solidFill>
                <a:latin typeface="微软雅黑" panose="020B0503020204020204" pitchFamily="34" charset="-122"/>
                <a:ea typeface="微软雅黑" panose="020B0503020204020204" pitchFamily="34" charset="-122"/>
              </a:rPr>
              <a:t>1</a:t>
            </a:r>
            <a:r>
              <a:rPr lang="zh-CN" altLang="en-US" sz="2000" b="1" dirty="0">
                <a:solidFill>
                  <a:schemeClr val="accent1"/>
                </a:solidFill>
                <a:latin typeface="微软雅黑" panose="020B0503020204020204" pitchFamily="34" charset="-122"/>
                <a:ea typeface="微软雅黑" panose="020B0503020204020204" pitchFamily="34" charset="-122"/>
              </a:rPr>
              <a:t>）添加过孔并切换板层</a:t>
            </a:r>
          </a:p>
          <a:p>
            <a:pPr marL="0" indent="624013">
              <a:lnSpc>
                <a:spcPct val="90000"/>
              </a:lnSpc>
              <a:buNone/>
            </a:pPr>
            <a:r>
              <a:rPr lang="zh-CN" altLang="en-US" sz="2000" dirty="0">
                <a:solidFill>
                  <a:schemeClr val="accent1"/>
                </a:solidFill>
                <a:latin typeface="微软雅黑" panose="020B0503020204020204" pitchFamily="34" charset="-122"/>
                <a:ea typeface="微软雅黑" panose="020B0503020204020204" pitchFamily="34" charset="-122"/>
              </a:rPr>
              <a:t>在布线过程中按数字键盘的“*”或“</a:t>
            </a:r>
            <a:r>
              <a:rPr lang="en-US" altLang="zh-CN" sz="2000" dirty="0">
                <a:solidFill>
                  <a:schemeClr val="accent1"/>
                </a:solidFill>
                <a:latin typeface="微软雅黑" panose="020B0503020204020204" pitchFamily="34" charset="-122"/>
                <a:ea typeface="微软雅黑" panose="020B0503020204020204" pitchFamily="34" charset="-122"/>
              </a:rPr>
              <a:t>+”</a:t>
            </a:r>
            <a:r>
              <a:rPr lang="zh-CN" altLang="en-US" sz="2000" dirty="0">
                <a:solidFill>
                  <a:schemeClr val="accent1"/>
                </a:solidFill>
                <a:latin typeface="微软雅黑" panose="020B0503020204020204" pitchFamily="34" charset="-122"/>
                <a:ea typeface="微软雅黑" panose="020B0503020204020204" pitchFamily="34" charset="-122"/>
              </a:rPr>
              <a:t>键添加一个过孔并切换到下一个信号层。按“</a:t>
            </a:r>
            <a:r>
              <a:rPr lang="en-US" altLang="zh-CN" sz="2000" dirty="0">
                <a:solidFill>
                  <a:schemeClr val="accent1"/>
                </a:solidFill>
                <a:latin typeface="微软雅黑" panose="020B0503020204020204" pitchFamily="34" charset="-122"/>
                <a:ea typeface="微软雅黑" panose="020B0503020204020204" pitchFamily="34" charset="-122"/>
              </a:rPr>
              <a:t>-”</a:t>
            </a:r>
            <a:r>
              <a:rPr lang="zh-CN" altLang="en-US" sz="2000" dirty="0">
                <a:solidFill>
                  <a:schemeClr val="accent1"/>
                </a:solidFill>
                <a:latin typeface="微软雅黑" panose="020B0503020204020204" pitchFamily="34" charset="-122"/>
                <a:ea typeface="微软雅黑" panose="020B0503020204020204" pitchFamily="34" charset="-122"/>
              </a:rPr>
              <a:t>键添加一个过孔并切换到上一个信号层。该命令遵循布线层的设计规则，也就是只能在允许布线层中切换。单击以确定过孔位置后可继续布线。</a:t>
            </a:r>
          </a:p>
          <a:p>
            <a:pPr marL="0" indent="624013">
              <a:lnSpc>
                <a:spcPct val="90000"/>
              </a:lnSpc>
              <a:buNone/>
            </a:pPr>
            <a:r>
              <a:rPr lang="zh-CN" altLang="en-US" sz="2000" b="1" dirty="0">
                <a:solidFill>
                  <a:schemeClr val="accent1"/>
                </a:solidFill>
                <a:latin typeface="微软雅黑" panose="020B0503020204020204" pitchFamily="34" charset="-122"/>
                <a:ea typeface="微软雅黑" panose="020B0503020204020204" pitchFamily="34" charset="-122"/>
              </a:rPr>
              <a:t>（</a:t>
            </a:r>
            <a:r>
              <a:rPr lang="en-US" altLang="zh-CN" sz="2000" b="1" dirty="0">
                <a:solidFill>
                  <a:schemeClr val="accent1"/>
                </a:solidFill>
                <a:latin typeface="微软雅黑" panose="020B0503020204020204" pitchFamily="34" charset="-122"/>
                <a:ea typeface="微软雅黑" panose="020B0503020204020204" pitchFamily="34" charset="-122"/>
              </a:rPr>
              <a:t>2</a:t>
            </a:r>
            <a:r>
              <a:rPr lang="zh-CN" altLang="en-US" sz="2000" b="1" dirty="0">
                <a:solidFill>
                  <a:schemeClr val="accent1"/>
                </a:solidFill>
                <a:latin typeface="微软雅黑" panose="020B0503020204020204" pitchFamily="34" charset="-122"/>
                <a:ea typeface="微软雅黑" panose="020B0503020204020204" pitchFamily="34" charset="-122"/>
              </a:rPr>
              <a:t>）添加过孔而不切换板层</a:t>
            </a:r>
          </a:p>
          <a:p>
            <a:pPr marL="0" indent="624013">
              <a:lnSpc>
                <a:spcPct val="90000"/>
              </a:lnSpc>
              <a:buNone/>
            </a:pPr>
            <a:r>
              <a:rPr lang="zh-CN" altLang="en-US" sz="2000" dirty="0">
                <a:solidFill>
                  <a:schemeClr val="accent1"/>
                </a:solidFill>
                <a:latin typeface="微软雅黑" panose="020B0503020204020204" pitchFamily="34" charset="-122"/>
                <a:ea typeface="微软雅黑" panose="020B0503020204020204" pitchFamily="34" charset="-122"/>
              </a:rPr>
              <a:t>按“</a:t>
            </a:r>
            <a:r>
              <a:rPr lang="en-US" altLang="zh-CN" sz="2000" dirty="0">
                <a:solidFill>
                  <a:schemeClr val="accent1"/>
                </a:solidFill>
                <a:latin typeface="微软雅黑" panose="020B0503020204020204" pitchFamily="34" charset="-122"/>
                <a:ea typeface="微软雅黑" panose="020B0503020204020204" pitchFamily="34" charset="-122"/>
              </a:rPr>
              <a:t>2”</a:t>
            </a:r>
            <a:r>
              <a:rPr lang="zh-CN" altLang="en-US" sz="2000" dirty="0">
                <a:solidFill>
                  <a:schemeClr val="accent1"/>
                </a:solidFill>
                <a:latin typeface="微软雅黑" panose="020B0503020204020204" pitchFamily="34" charset="-122"/>
                <a:ea typeface="微软雅黑" panose="020B0503020204020204" pitchFamily="34" charset="-122"/>
              </a:rPr>
              <a:t>键添加一个过孔，但仍保持在当前布线层，单击以确定过孔位置。</a:t>
            </a:r>
          </a:p>
          <a:p>
            <a:pPr marL="0" indent="624013">
              <a:lnSpc>
                <a:spcPct val="90000"/>
              </a:lnSpc>
              <a:buNone/>
            </a:pPr>
            <a:r>
              <a:rPr lang="zh-CN" altLang="en-US" sz="2000" b="1" dirty="0">
                <a:solidFill>
                  <a:schemeClr val="accent1"/>
                </a:solidFill>
                <a:latin typeface="微软雅黑" panose="020B0503020204020204" pitchFamily="34" charset="-122"/>
                <a:ea typeface="微软雅黑" panose="020B0503020204020204" pitchFamily="34" charset="-122"/>
              </a:rPr>
              <a:t>（</a:t>
            </a:r>
            <a:r>
              <a:rPr lang="en-US" altLang="zh-CN" sz="2000" b="1" dirty="0">
                <a:solidFill>
                  <a:schemeClr val="accent1"/>
                </a:solidFill>
                <a:latin typeface="微软雅黑" panose="020B0503020204020204" pitchFamily="34" charset="-122"/>
                <a:ea typeface="微软雅黑" panose="020B0503020204020204" pitchFamily="34" charset="-122"/>
              </a:rPr>
              <a:t>3</a:t>
            </a:r>
            <a:r>
              <a:rPr lang="zh-CN" altLang="en-US" sz="2000" b="1" dirty="0">
                <a:solidFill>
                  <a:schemeClr val="accent1"/>
                </a:solidFill>
                <a:latin typeface="微软雅黑" panose="020B0503020204020204" pitchFamily="34" charset="-122"/>
                <a:ea typeface="微软雅黑" panose="020B0503020204020204" pitchFamily="34" charset="-122"/>
              </a:rPr>
              <a:t>）添加扇出过孔</a:t>
            </a:r>
          </a:p>
          <a:p>
            <a:pPr marL="0" indent="624013">
              <a:lnSpc>
                <a:spcPct val="90000"/>
              </a:lnSpc>
              <a:buNone/>
            </a:pPr>
            <a:r>
              <a:rPr lang="zh-CN" altLang="en-US" sz="2000" dirty="0">
                <a:solidFill>
                  <a:schemeClr val="accent1"/>
                </a:solidFill>
                <a:latin typeface="微软雅黑" panose="020B0503020204020204" pitchFamily="34" charset="-122"/>
                <a:ea typeface="微软雅黑" panose="020B0503020204020204" pitchFamily="34" charset="-122"/>
              </a:rPr>
              <a:t>按数字键盘的“</a:t>
            </a:r>
            <a:r>
              <a:rPr lang="en-US" altLang="zh-CN" sz="2000" dirty="0">
                <a:solidFill>
                  <a:schemeClr val="accent1"/>
                </a:solidFill>
                <a:latin typeface="微软雅黑" panose="020B0503020204020204" pitchFamily="34" charset="-122"/>
                <a:ea typeface="微软雅黑" panose="020B0503020204020204" pitchFamily="34" charset="-122"/>
              </a:rPr>
              <a:t>/”</a:t>
            </a:r>
            <a:r>
              <a:rPr lang="zh-CN" altLang="en-US" sz="2000" dirty="0">
                <a:solidFill>
                  <a:schemeClr val="accent1"/>
                </a:solidFill>
                <a:latin typeface="微软雅黑" panose="020B0503020204020204" pitchFamily="34" charset="-122"/>
                <a:ea typeface="微软雅黑" panose="020B0503020204020204" pitchFamily="34" charset="-122"/>
              </a:rPr>
              <a:t>键为当前走线添加过孔，单击确定过孔位置。用这种方法添加过孔后将返回原交互式布线模式，可以马上进行下一处网络布线。本功能在需要放置大量过孔（如在一些需要扇出端口的器件布线中）时能节省大量的时间。</a:t>
            </a:r>
          </a:p>
          <a:p>
            <a:pPr marL="0" indent="624013">
              <a:lnSpc>
                <a:spcPct val="90000"/>
              </a:lnSpc>
              <a:buNone/>
            </a:pPr>
            <a:r>
              <a:rPr lang="zh-CN" altLang="en-US" sz="2000" b="1" dirty="0">
                <a:solidFill>
                  <a:schemeClr val="accent1"/>
                </a:solidFill>
                <a:latin typeface="微软雅黑" panose="020B0503020204020204" pitchFamily="34" charset="-122"/>
                <a:ea typeface="微软雅黑" panose="020B0503020204020204" pitchFamily="34" charset="-122"/>
              </a:rPr>
              <a:t>（</a:t>
            </a:r>
            <a:r>
              <a:rPr lang="en-US" altLang="zh-CN" sz="2000" b="1" dirty="0">
                <a:solidFill>
                  <a:schemeClr val="accent1"/>
                </a:solidFill>
                <a:latin typeface="微软雅黑" panose="020B0503020204020204" pitchFamily="34" charset="-122"/>
                <a:ea typeface="微软雅黑" panose="020B0503020204020204" pitchFamily="34" charset="-122"/>
              </a:rPr>
              <a:t>4</a:t>
            </a:r>
            <a:r>
              <a:rPr lang="zh-CN" altLang="en-US" sz="2000" b="1" dirty="0">
                <a:solidFill>
                  <a:schemeClr val="accent1"/>
                </a:solidFill>
                <a:latin typeface="微软雅黑" panose="020B0503020204020204" pitchFamily="34" charset="-122"/>
                <a:ea typeface="微软雅黑" panose="020B0503020204020204" pitchFamily="34" charset="-122"/>
              </a:rPr>
              <a:t>）布线中的板层切换</a:t>
            </a:r>
          </a:p>
          <a:p>
            <a:pPr marL="0" indent="624013">
              <a:lnSpc>
                <a:spcPct val="90000"/>
              </a:lnSpc>
              <a:buNone/>
            </a:pPr>
            <a:r>
              <a:rPr lang="zh-CN" altLang="en-US" sz="2000" dirty="0">
                <a:solidFill>
                  <a:schemeClr val="accent1"/>
                </a:solidFill>
                <a:latin typeface="微软雅黑" panose="020B0503020204020204" pitchFamily="34" charset="-122"/>
                <a:ea typeface="微软雅黑" panose="020B0503020204020204" pitchFamily="34" charset="-122"/>
              </a:rPr>
              <a:t>当在多层板上的焊盘或过孔布线时，可以通过快捷键</a:t>
            </a:r>
            <a:r>
              <a:rPr lang="en-US" altLang="zh-CN" sz="2000" dirty="0">
                <a:solidFill>
                  <a:schemeClr val="accent1"/>
                </a:solidFill>
                <a:latin typeface="微软雅黑" panose="020B0503020204020204" pitchFamily="34" charset="-122"/>
                <a:ea typeface="微软雅黑" panose="020B0503020204020204" pitchFamily="34" charset="-122"/>
              </a:rPr>
              <a:t>L</a:t>
            </a:r>
            <a:r>
              <a:rPr lang="zh-CN" altLang="en-US" sz="2000" dirty="0">
                <a:solidFill>
                  <a:schemeClr val="accent1"/>
                </a:solidFill>
                <a:latin typeface="微软雅黑" panose="020B0503020204020204" pitchFamily="34" charset="-122"/>
                <a:ea typeface="微软雅黑" panose="020B0503020204020204" pitchFamily="34" charset="-122"/>
              </a:rPr>
              <a:t>把当前线路切换到另一个信号层中。本功能在布线时当前板层无法布通而需要进行布线层切换时可以起到很好的作用。</a:t>
            </a:r>
          </a:p>
          <a:p>
            <a:pPr marL="0" indent="624013">
              <a:lnSpc>
                <a:spcPct val="90000"/>
              </a:lnSpc>
              <a:buNone/>
            </a:pPr>
            <a:r>
              <a:rPr lang="zh-CN" altLang="en-US" sz="2000" b="1" dirty="0">
                <a:solidFill>
                  <a:schemeClr val="accent1"/>
                </a:solidFill>
                <a:latin typeface="微软雅黑" panose="020B0503020204020204" pitchFamily="34" charset="-122"/>
                <a:ea typeface="微软雅黑" panose="020B0503020204020204" pitchFamily="34" charset="-122"/>
              </a:rPr>
              <a:t>（</a:t>
            </a:r>
            <a:r>
              <a:rPr lang="en-US" altLang="zh-CN" sz="2000" b="1" dirty="0">
                <a:solidFill>
                  <a:schemeClr val="accent1"/>
                </a:solidFill>
                <a:latin typeface="微软雅黑" panose="020B0503020204020204" pitchFamily="34" charset="-122"/>
                <a:ea typeface="微软雅黑" panose="020B0503020204020204" pitchFamily="34" charset="-122"/>
              </a:rPr>
              <a:t>5</a:t>
            </a:r>
            <a:r>
              <a:rPr lang="zh-CN" altLang="en-US" sz="2000" b="1" dirty="0">
                <a:solidFill>
                  <a:schemeClr val="accent1"/>
                </a:solidFill>
                <a:latin typeface="微软雅黑" panose="020B0503020204020204" pitchFamily="34" charset="-122"/>
                <a:ea typeface="微软雅黑" panose="020B0503020204020204" pitchFamily="34" charset="-122"/>
              </a:rPr>
              <a:t>）</a:t>
            </a:r>
            <a:r>
              <a:rPr lang="en-US" altLang="zh-CN" sz="2000" b="1" dirty="0">
                <a:solidFill>
                  <a:schemeClr val="accent1"/>
                </a:solidFill>
                <a:latin typeface="微软雅黑" panose="020B0503020204020204" pitchFamily="34" charset="-122"/>
                <a:ea typeface="微软雅黑" panose="020B0503020204020204" pitchFamily="34" charset="-122"/>
              </a:rPr>
              <a:t>PCB</a:t>
            </a:r>
            <a:r>
              <a:rPr lang="zh-CN" altLang="en-US" sz="2000" b="1" dirty="0">
                <a:solidFill>
                  <a:schemeClr val="accent1"/>
                </a:solidFill>
                <a:latin typeface="微软雅黑" panose="020B0503020204020204" pitchFamily="34" charset="-122"/>
                <a:ea typeface="微软雅黑" panose="020B0503020204020204" pitchFamily="34" charset="-122"/>
              </a:rPr>
              <a:t>板的单层显示</a:t>
            </a:r>
          </a:p>
          <a:p>
            <a:pPr marL="0" indent="624013">
              <a:lnSpc>
                <a:spcPct val="90000"/>
              </a:lnSpc>
              <a:buNone/>
            </a:pPr>
            <a:r>
              <a:rPr lang="zh-CN" altLang="en-US" sz="2000" dirty="0">
                <a:solidFill>
                  <a:schemeClr val="accent1"/>
                </a:solidFill>
                <a:latin typeface="微软雅黑" panose="020B0503020204020204" pitchFamily="34" charset="-122"/>
                <a:ea typeface="微软雅黑" panose="020B0503020204020204" pitchFamily="34" charset="-122"/>
              </a:rPr>
              <a:t>在</a:t>
            </a:r>
            <a:r>
              <a:rPr lang="en-US" altLang="zh-CN" sz="2000" dirty="0">
                <a:solidFill>
                  <a:schemeClr val="accent1"/>
                </a:solidFill>
                <a:latin typeface="微软雅黑" panose="020B0503020204020204" pitchFamily="34" charset="-122"/>
                <a:ea typeface="微软雅黑" panose="020B0503020204020204" pitchFamily="34" charset="-122"/>
              </a:rPr>
              <a:t>PCB</a:t>
            </a:r>
            <a:r>
              <a:rPr lang="zh-CN" altLang="en-US" sz="2000" dirty="0">
                <a:solidFill>
                  <a:schemeClr val="accent1"/>
                </a:solidFill>
                <a:latin typeface="微软雅黑" panose="020B0503020204020204" pitchFamily="34" charset="-122"/>
                <a:ea typeface="微软雅黑" panose="020B0503020204020204" pitchFamily="34" charset="-122"/>
              </a:rPr>
              <a:t>设计中，如果显示所有的层，有时显得比较零乱，需要单层显示，仔细查看每一层的布线情况，按组合键“</a:t>
            </a:r>
            <a:r>
              <a:rPr lang="en-US" altLang="zh-CN" sz="2000" dirty="0">
                <a:solidFill>
                  <a:schemeClr val="accent1"/>
                </a:solidFill>
                <a:latin typeface="微软雅黑" panose="020B0503020204020204" pitchFamily="34" charset="-122"/>
                <a:ea typeface="微软雅黑" panose="020B0503020204020204" pitchFamily="34" charset="-122"/>
              </a:rPr>
              <a:t>Shift + S”</a:t>
            </a:r>
            <a:r>
              <a:rPr lang="zh-CN" altLang="en-US" sz="2000" dirty="0">
                <a:solidFill>
                  <a:schemeClr val="accent1"/>
                </a:solidFill>
                <a:latin typeface="微软雅黑" panose="020B0503020204020204" pitchFamily="34" charset="-122"/>
                <a:ea typeface="微软雅黑" panose="020B0503020204020204" pitchFamily="34" charset="-122"/>
              </a:rPr>
              <a:t>就可单层显示，选择那一层的标签，就显示那一层；在单层显示模式下，按组合键“</a:t>
            </a:r>
            <a:r>
              <a:rPr lang="en-US" altLang="zh-CN" sz="2000" dirty="0">
                <a:solidFill>
                  <a:schemeClr val="accent1"/>
                </a:solidFill>
                <a:latin typeface="微软雅黑" panose="020B0503020204020204" pitchFamily="34" charset="-122"/>
                <a:ea typeface="微软雅黑" panose="020B0503020204020204" pitchFamily="34" charset="-122"/>
              </a:rPr>
              <a:t>Shift + S”</a:t>
            </a:r>
            <a:r>
              <a:rPr lang="zh-CN" altLang="en-US" sz="2000" dirty="0">
                <a:solidFill>
                  <a:schemeClr val="accent1"/>
                </a:solidFill>
                <a:latin typeface="微软雅黑" panose="020B0503020204020204" pitchFamily="34" charset="-122"/>
                <a:ea typeface="微软雅黑" panose="020B0503020204020204" pitchFamily="34" charset="-122"/>
              </a:rPr>
              <a:t>又可回到多层显示模式。</a:t>
            </a:r>
          </a:p>
        </p:txBody>
      </p:sp>
    </p:spTree>
    <p:extLst>
      <p:ext uri="{BB962C8B-B14F-4D97-AF65-F5344CB8AC3E}">
        <p14:creationId xmlns:p14="http://schemas.microsoft.com/office/powerpoint/2010/main" val="326493134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45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45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45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45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45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45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458">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458">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45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1346647" y="313186"/>
            <a:ext cx="10521950" cy="1325563"/>
          </a:xfrm>
          <a:prstGeom prst="rect">
            <a:avLst/>
          </a:prstGeom>
        </p:spPr>
        <p:txBody>
          <a:bodyPr/>
          <a:lstStyle/>
          <a:p>
            <a:pPr algn="l"/>
            <a:r>
              <a:rPr lang="en-US" altLang="zh-CN" sz="3600" b="1" dirty="0" smtClean="0">
                <a:solidFill>
                  <a:schemeClr val="accent1"/>
                </a:solidFill>
                <a:latin typeface="微软雅黑" panose="020B0503020204020204" pitchFamily="34" charset="-122"/>
                <a:ea typeface="微软雅黑" panose="020B0503020204020204" pitchFamily="34" charset="-122"/>
                <a:cs typeface="+mn-cs"/>
              </a:rPr>
              <a:t>9.2  </a:t>
            </a:r>
            <a:r>
              <a:rPr lang="en-US" altLang="zh-CN" sz="3600" b="1" dirty="0">
                <a:solidFill>
                  <a:schemeClr val="accent1"/>
                </a:solidFill>
                <a:latin typeface="微软雅黑" panose="020B0503020204020204" pitchFamily="34" charset="-122"/>
                <a:ea typeface="微软雅黑" panose="020B0503020204020204" pitchFamily="34" charset="-122"/>
                <a:cs typeface="+mn-cs"/>
              </a:rPr>
              <a:t>PCB</a:t>
            </a:r>
            <a:r>
              <a:rPr lang="zh-CN" altLang="en-US" sz="3600" b="1" dirty="0">
                <a:solidFill>
                  <a:schemeClr val="accent1"/>
                </a:solidFill>
                <a:latin typeface="微软雅黑" panose="020B0503020204020204" pitchFamily="34" charset="-122"/>
                <a:ea typeface="微软雅黑" panose="020B0503020204020204" pitchFamily="34" charset="-122"/>
                <a:cs typeface="+mn-cs"/>
              </a:rPr>
              <a:t>板的设计技巧</a:t>
            </a:r>
          </a:p>
        </p:txBody>
      </p:sp>
      <p:sp>
        <p:nvSpPr>
          <p:cNvPr id="20483" name="Rectangle 3"/>
          <p:cNvSpPr>
            <a:spLocks noGrp="1" noChangeArrowheads="1"/>
          </p:cNvSpPr>
          <p:nvPr>
            <p:ph type="body" idx="4294967295"/>
          </p:nvPr>
        </p:nvSpPr>
        <p:spPr>
          <a:xfrm>
            <a:off x="1562671" y="1033234"/>
            <a:ext cx="9289032" cy="792163"/>
          </a:xfrm>
          <a:prstGeom prst="rect">
            <a:avLst/>
          </a:prstGeom>
        </p:spPr>
        <p:txBody>
          <a:bodyPr lIns="91472" tIns="45736" rIns="91472" bIns="45736"/>
          <a:lstStyle/>
          <a:p>
            <a:pPr marL="0" indent="624013">
              <a:lnSpc>
                <a:spcPct val="9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在</a:t>
            </a:r>
            <a:r>
              <a:rPr lang="zh-CN" altLang="en-US" sz="2400" dirty="0">
                <a:solidFill>
                  <a:schemeClr val="accent1"/>
                </a:solidFill>
                <a:latin typeface="微软雅黑" panose="020B0503020204020204" pitchFamily="34" charset="-122"/>
                <a:ea typeface="微软雅黑" panose="020B0503020204020204" pitchFamily="34" charset="-122"/>
              </a:rPr>
              <a:t>掌握了以上的布线方式后，可以</a:t>
            </a:r>
            <a:r>
              <a:rPr lang="zh-CN" altLang="en-US" sz="2400" dirty="0" smtClean="0">
                <a:solidFill>
                  <a:schemeClr val="accent1"/>
                </a:solidFill>
                <a:latin typeface="微软雅黑" panose="020B0503020204020204" pitchFamily="34" charset="-122"/>
                <a:ea typeface="微软雅黑" panose="020B0503020204020204" pitchFamily="34" charset="-122"/>
              </a:rPr>
              <a:t>对前面任务设计</a:t>
            </a:r>
            <a:r>
              <a:rPr lang="zh-CN" altLang="en-US" sz="2400" dirty="0">
                <a:solidFill>
                  <a:schemeClr val="accent1"/>
                </a:solidFill>
                <a:latin typeface="微软雅黑" panose="020B0503020204020204" pitchFamily="34" charset="-122"/>
                <a:ea typeface="微软雅黑" panose="020B0503020204020204" pitchFamily="34" charset="-122"/>
              </a:rPr>
              <a:t>的</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板进行优化，重新布局、布线后的</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板如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2-192</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a:t>
            </a:r>
          </a:p>
        </p:txBody>
      </p:sp>
      <p:sp>
        <p:nvSpPr>
          <p:cNvPr id="20485" name="Rectangle 5"/>
          <p:cNvSpPr>
            <a:spLocks noChangeArrowheads="1"/>
          </p:cNvSpPr>
          <p:nvPr/>
        </p:nvSpPr>
        <p:spPr bwMode="auto">
          <a:xfrm>
            <a:off x="1579860" y="6281657"/>
            <a:ext cx="4033183" cy="590931"/>
          </a:xfrm>
          <a:prstGeom prst="rect">
            <a:avLst/>
          </a:prstGeom>
          <a:extLst/>
        </p:spPr>
        <p:txBody>
          <a:bodyPr lIns="91472" tIns="45736" rIns="91472" bIns="45736"/>
          <a:lstStyle/>
          <a:p>
            <a:pPr>
              <a:lnSpc>
                <a:spcPct val="90000"/>
              </a:lnSpc>
              <a:spcBef>
                <a:spcPct val="20000"/>
              </a:spcBef>
              <a:buFont typeface="Arial" pitchFamily="34" charset="0"/>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2-192 </a:t>
            </a:r>
            <a:r>
              <a:rPr lang="zh-CN" altLang="en-US" sz="1800" dirty="0">
                <a:solidFill>
                  <a:schemeClr val="accent1"/>
                </a:solidFill>
                <a:latin typeface="微软雅黑" panose="020B0503020204020204" pitchFamily="34" charset="-122"/>
                <a:ea typeface="微软雅黑" panose="020B0503020204020204" pitchFamily="34" charset="-122"/>
              </a:rPr>
              <a:t>重新布局、布线后的</a:t>
            </a:r>
            <a:r>
              <a:rPr lang="en-US" altLang="zh-CN" sz="1800" dirty="0">
                <a:solidFill>
                  <a:schemeClr val="accent1"/>
                </a:solidFill>
                <a:latin typeface="微软雅黑" panose="020B0503020204020204" pitchFamily="34" charset="-122"/>
                <a:ea typeface="微软雅黑" panose="020B0503020204020204" pitchFamily="34" charset="-122"/>
              </a:rPr>
              <a:t>PCB</a:t>
            </a:r>
            <a:r>
              <a:rPr lang="zh-CN" altLang="en-US" sz="1800" dirty="0">
                <a:solidFill>
                  <a:schemeClr val="accent1"/>
                </a:solidFill>
                <a:latin typeface="微软雅黑" panose="020B0503020204020204" pitchFamily="34" charset="-122"/>
                <a:ea typeface="微软雅黑" panose="020B0503020204020204" pitchFamily="34" charset="-122"/>
              </a:rPr>
              <a:t>板</a:t>
            </a:r>
          </a:p>
        </p:txBody>
      </p:sp>
      <p:sp>
        <p:nvSpPr>
          <p:cNvPr id="20486" name="Text Box 6"/>
          <p:cNvSpPr txBox="1">
            <a:spLocks noChangeArrowheads="1"/>
          </p:cNvSpPr>
          <p:nvPr/>
        </p:nvSpPr>
        <p:spPr bwMode="auto">
          <a:xfrm>
            <a:off x="6099175" y="1741892"/>
            <a:ext cx="5661410" cy="4360284"/>
          </a:xfrm>
          <a:prstGeom prst="rect">
            <a:avLst/>
          </a:prstGeom>
        </p:spPr>
        <p:txBody>
          <a:bodyPr lIns="91472" tIns="45736" rIns="91472" bIns="45736"/>
          <a:lstStyle>
            <a:lvl1pPr indent="624013">
              <a:lnSpc>
                <a:spcPct val="90000"/>
              </a:lnSpc>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pPr>
              <a:lnSpc>
                <a:spcPct val="150000"/>
              </a:lnSpc>
            </a:pPr>
            <a:r>
              <a:rPr lang="zh-CN" altLang="en-US" dirty="0"/>
              <a:t>由于新的</a:t>
            </a:r>
            <a:r>
              <a:rPr lang="en-US" altLang="zh-CN" dirty="0"/>
              <a:t>PCB</a:t>
            </a:r>
            <a:r>
              <a:rPr lang="zh-CN" altLang="en-US" dirty="0"/>
              <a:t>板元器件的排列比原来紧凑，所以</a:t>
            </a:r>
            <a:r>
              <a:rPr lang="en-US" altLang="zh-CN" dirty="0"/>
              <a:t>PCB</a:t>
            </a:r>
            <a:r>
              <a:rPr lang="zh-CN" altLang="en-US" dirty="0"/>
              <a:t>板的布线区域及板边框的尺寸可缩小。选择“</a:t>
            </a:r>
            <a:r>
              <a:rPr lang="en-US" altLang="zh-CN" dirty="0"/>
              <a:t>Keep-Out Layer”</a:t>
            </a:r>
            <a:r>
              <a:rPr lang="zh-CN" altLang="en-US" dirty="0"/>
              <a:t>层，将布线区域的左边框向右移动，</a:t>
            </a:r>
            <a:r>
              <a:rPr lang="en-US" altLang="zh-CN" dirty="0"/>
              <a:t>x</a:t>
            </a:r>
            <a:r>
              <a:rPr lang="zh-CN" altLang="en-US" dirty="0"/>
              <a:t>的坐标从</a:t>
            </a:r>
            <a:r>
              <a:rPr lang="en-US" altLang="zh-CN" dirty="0"/>
              <a:t>103mm→112mm</a:t>
            </a:r>
            <a:r>
              <a:rPr lang="zh-CN" altLang="en-US" dirty="0" smtClean="0"/>
              <a:t>；重新绘制一个合适的边框，选中后执行</a:t>
            </a:r>
            <a:r>
              <a:rPr lang="zh-CN" altLang="en-US" dirty="0"/>
              <a:t>“</a:t>
            </a:r>
            <a:r>
              <a:rPr lang="en-US" altLang="zh-CN" dirty="0"/>
              <a:t>Design” → “Board Shape” → </a:t>
            </a:r>
            <a:r>
              <a:rPr lang="en-US" altLang="zh-CN" dirty="0" smtClean="0"/>
              <a:t>“Define from selected objects”</a:t>
            </a:r>
            <a:r>
              <a:rPr lang="zh-CN" altLang="en-US" dirty="0" smtClean="0"/>
              <a:t>命令，</a:t>
            </a:r>
            <a:r>
              <a:rPr lang="zh-CN" altLang="en-US" dirty="0"/>
              <a:t>将</a:t>
            </a:r>
            <a:r>
              <a:rPr lang="en-US" altLang="zh-CN" dirty="0"/>
              <a:t>PCB</a:t>
            </a:r>
            <a:r>
              <a:rPr lang="zh-CN" altLang="en-US" dirty="0"/>
              <a:t>板的边框缩小。</a:t>
            </a:r>
            <a:r>
              <a:rPr lang="en-US" altLang="zh-CN" dirty="0"/>
              <a:t>     </a:t>
            </a:r>
            <a:endParaRPr lang="zh-CN" altLang="en-US" dirty="0"/>
          </a:p>
        </p:txBody>
      </p:sp>
      <p:pic>
        <p:nvPicPr>
          <p:cNvPr id="7" name="图片 6"/>
          <p:cNvPicPr/>
          <p:nvPr/>
        </p:nvPicPr>
        <p:blipFill>
          <a:blip r:embed="rId2"/>
          <a:stretch>
            <a:fillRect/>
          </a:stretch>
        </p:blipFill>
        <p:spPr>
          <a:xfrm>
            <a:off x="1346647" y="1766431"/>
            <a:ext cx="4499610" cy="4499610"/>
          </a:xfrm>
          <a:prstGeom prst="rect">
            <a:avLst/>
          </a:prstGeom>
        </p:spPr>
      </p:pic>
    </p:spTree>
    <p:extLst>
      <p:ext uri="{BB962C8B-B14F-4D97-AF65-F5344CB8AC3E}">
        <p14:creationId xmlns:p14="http://schemas.microsoft.com/office/powerpoint/2010/main" val="4124462244"/>
      </p:ext>
    </p:extLst>
  </p:cSld>
  <p:clrMapOvr>
    <a:masterClrMapping/>
  </p:clrMapOvr>
  <p:transition spd="slow" advTm="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3"/>
          <p:cNvSpPr>
            <a:spLocks noChangeArrowheads="1"/>
          </p:cNvSpPr>
          <p:nvPr/>
        </p:nvSpPr>
        <p:spPr bwMode="gray">
          <a:xfrm>
            <a:off x="3377572" y="4141160"/>
            <a:ext cx="5459088" cy="1305227"/>
          </a:xfrm>
          <a:prstGeom prst="roundRect">
            <a:avLst>
              <a:gd name="adj" fmla="val 11505"/>
            </a:avLst>
          </a:prstGeom>
          <a:gradFill rotWithShape="1">
            <a:gsLst>
              <a:gs pos="0">
                <a:srgbClr val="703DFF"/>
              </a:gs>
              <a:gs pos="100000">
                <a:srgbClr val="703DFF">
                  <a:gamma/>
                  <a:shade val="46275"/>
                  <a:invGamma/>
                  <a:alpha val="0"/>
                </a:srgbClr>
              </a:gs>
            </a:gsLst>
            <a:lin ang="0" scaled="1"/>
          </a:gradFill>
          <a:ln>
            <a:noFill/>
          </a:ln>
          <a:effectLst/>
          <a:extLst/>
        </p:spPr>
        <p:txBody>
          <a:bodyPr wrap="none" anchor="ctr"/>
          <a:lstStyle/>
          <a:p>
            <a:pPr>
              <a:defRPr/>
            </a:pPr>
            <a:endParaRPr lang="zh-CN" altLang="en-US" sz="4401" ker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AutoShape 4"/>
          <p:cNvSpPr>
            <a:spLocks noChangeArrowheads="1"/>
          </p:cNvSpPr>
          <p:nvPr/>
        </p:nvSpPr>
        <p:spPr bwMode="gray">
          <a:xfrm>
            <a:off x="4257249" y="4587351"/>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AutoShape 5"/>
          <p:cNvSpPr>
            <a:spLocks noChangeArrowheads="1"/>
          </p:cNvSpPr>
          <p:nvPr/>
        </p:nvSpPr>
        <p:spPr bwMode="gray">
          <a:xfrm>
            <a:off x="3377572" y="2149974"/>
            <a:ext cx="5459088" cy="1305227"/>
          </a:xfrm>
          <a:prstGeom prst="roundRect">
            <a:avLst>
              <a:gd name="adj" fmla="val 11505"/>
            </a:avLst>
          </a:prstGeom>
          <a:gradFill rotWithShape="1">
            <a:gsLst>
              <a:gs pos="0">
                <a:srgbClr val="00B200">
                  <a:alpha val="80000"/>
                </a:srgbClr>
              </a:gs>
              <a:gs pos="100000">
                <a:srgbClr val="00B200">
                  <a:gamma/>
                  <a:shade val="46275"/>
                  <a:invGamma/>
                  <a:alpha val="0"/>
                </a:srgbClr>
              </a:gs>
            </a:gsLst>
            <a:lin ang="0" scaled="1"/>
          </a:gradFill>
          <a:ln>
            <a:noFill/>
          </a:ln>
          <a:effectLst/>
          <a:ex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AutoShape 6"/>
          <p:cNvSpPr>
            <a:spLocks noChangeArrowheads="1"/>
          </p:cNvSpPr>
          <p:nvPr/>
        </p:nvSpPr>
        <p:spPr bwMode="gray">
          <a:xfrm>
            <a:off x="4238194" y="2596165"/>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AutoShape 7"/>
          <p:cNvSpPr>
            <a:spLocks noChangeArrowheads="1"/>
          </p:cNvSpPr>
          <p:nvPr/>
        </p:nvSpPr>
        <p:spPr bwMode="gray">
          <a:xfrm>
            <a:off x="2794825" y="2134095"/>
            <a:ext cx="1629152" cy="1298876"/>
          </a:xfrm>
          <a:prstGeom prst="roundRect">
            <a:avLst>
              <a:gd name="adj" fmla="val 11921"/>
            </a:avLst>
          </a:prstGeom>
          <a:gradFill rotWithShape="1">
            <a:gsLst>
              <a:gs pos="0">
                <a:srgbClr val="00B200"/>
              </a:gs>
              <a:gs pos="100000">
                <a:srgbClr val="00B200">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a:defRPr/>
            </a:pPr>
            <a:endParaRPr lang="zh-CN" altLang="en-US" sz="4401" kern="0" dirty="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6" name="Freeform 8"/>
          <p:cNvSpPr>
            <a:spLocks/>
          </p:cNvSpPr>
          <p:nvPr/>
        </p:nvSpPr>
        <p:spPr bwMode="gray">
          <a:xfrm>
            <a:off x="2858338" y="2199199"/>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B200">
                  <a:gamma/>
                  <a:tint val="48627"/>
                  <a:invGamma/>
                </a:srgbClr>
              </a:gs>
              <a:gs pos="50000">
                <a:srgbClr val="00B200">
                  <a:alpha val="0"/>
                </a:srgbClr>
              </a:gs>
              <a:gs pos="100000">
                <a:srgbClr val="00B200">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7" name="AutoShape 9"/>
          <p:cNvSpPr>
            <a:spLocks noChangeArrowheads="1"/>
          </p:cNvSpPr>
          <p:nvPr/>
        </p:nvSpPr>
        <p:spPr bwMode="gray">
          <a:xfrm>
            <a:off x="2807528" y="4131633"/>
            <a:ext cx="1629152" cy="1298876"/>
          </a:xfrm>
          <a:prstGeom prst="roundRect">
            <a:avLst>
              <a:gd name="adj" fmla="val 11921"/>
            </a:avLst>
          </a:prstGeom>
          <a:gradFill rotWithShape="1">
            <a:gsLst>
              <a:gs pos="0">
                <a:srgbClr val="703DFF"/>
              </a:gs>
              <a:gs pos="100000">
                <a:srgbClr val="703DFF">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8" name="Freeform 10"/>
          <p:cNvSpPr>
            <a:spLocks/>
          </p:cNvSpPr>
          <p:nvPr/>
        </p:nvSpPr>
        <p:spPr bwMode="gray">
          <a:xfrm>
            <a:off x="2861514" y="4196736"/>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703DFF">
                  <a:gamma/>
                  <a:tint val="48627"/>
                  <a:invGamma/>
                </a:srgbClr>
              </a:gs>
              <a:gs pos="50000">
                <a:srgbClr val="703DFF">
                  <a:alpha val="0"/>
                </a:srgbClr>
              </a:gs>
              <a:gs pos="100000">
                <a:srgbClr val="703DFF">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 Box 11"/>
          <p:cNvSpPr txBox="1">
            <a:spLocks noChangeArrowheads="1"/>
          </p:cNvSpPr>
          <p:nvPr/>
        </p:nvSpPr>
        <p:spPr bwMode="black">
          <a:xfrm>
            <a:off x="4517009" y="2319903"/>
            <a:ext cx="4485288" cy="908839"/>
          </a:xfrm>
          <a:prstGeom prst="rect">
            <a:avLst/>
          </a:prstGeom>
          <a:noFill/>
          <a:ln w="9525" algn="ctr">
            <a:noFill/>
            <a:miter lim="800000"/>
            <a:headEnd/>
            <a:tailEnd/>
          </a:ln>
        </p:spPr>
        <p:txBody>
          <a:bodyPr wrap="square">
            <a:spAutoFit/>
          </a:bodyPr>
          <a:lstStyle/>
          <a:p>
            <a:pPr>
              <a:lnSpc>
                <a:spcPct val="115000"/>
              </a:lnSpc>
              <a:buFont typeface="Wingdings" pitchFamily="2" charset="2"/>
              <a:buChar char="Ø"/>
              <a:defRPr/>
            </a:pPr>
            <a:r>
              <a:rPr lang="zh-CN" altLang="en-US" kern="100" dirty="0">
                <a:solidFill>
                  <a:schemeClr val="tx2">
                    <a:lumMod val="75000"/>
                  </a:schemeClr>
                </a:solidFill>
                <a:latin typeface="微软雅黑" panose="020B0503020204020204" pitchFamily="34" charset="-122"/>
                <a:ea typeface="微软雅黑" panose="020B0503020204020204" pitchFamily="34" charset="-122"/>
                <a:cs typeface="Times New Roman"/>
              </a:rPr>
              <a:t>放置走线、连接飞线完成布线 </a:t>
            </a:r>
          </a:p>
          <a:p>
            <a:pPr>
              <a:lnSpc>
                <a:spcPct val="115000"/>
              </a:lnSpc>
              <a:buFont typeface="Wingdings" pitchFamily="2" charset="2"/>
              <a:buChar char="Ø"/>
              <a:defRPr/>
            </a:pPr>
            <a:r>
              <a:rPr lang="en-US" altLang="zh-CN" kern="100" dirty="0" smtClean="0">
                <a:solidFill>
                  <a:schemeClr val="tx2">
                    <a:lumMod val="75000"/>
                  </a:schemeClr>
                </a:solidFill>
                <a:latin typeface="微软雅黑" panose="020B0503020204020204" pitchFamily="34" charset="-122"/>
                <a:ea typeface="微软雅黑" panose="020B0503020204020204" pitchFamily="34" charset="-122"/>
                <a:cs typeface="Times New Roman"/>
              </a:rPr>
              <a:t>PCB</a:t>
            </a:r>
            <a:r>
              <a:rPr lang="zh-CN" altLang="en-US" kern="100" dirty="0">
                <a:solidFill>
                  <a:schemeClr val="tx2">
                    <a:lumMod val="75000"/>
                  </a:schemeClr>
                </a:solidFill>
                <a:latin typeface="微软雅黑" panose="020B0503020204020204" pitchFamily="34" charset="-122"/>
                <a:ea typeface="微软雅黑" panose="020B0503020204020204" pitchFamily="34" charset="-122"/>
                <a:cs typeface="Times New Roman"/>
              </a:rPr>
              <a:t>板的各种设计技巧</a:t>
            </a:r>
          </a:p>
        </p:txBody>
      </p:sp>
      <p:sp>
        <p:nvSpPr>
          <p:cNvPr id="30" name="Text Box 12"/>
          <p:cNvSpPr txBox="1">
            <a:spLocks noChangeArrowheads="1"/>
          </p:cNvSpPr>
          <p:nvPr/>
        </p:nvSpPr>
        <p:spPr bwMode="black">
          <a:xfrm>
            <a:off x="4662155" y="4528801"/>
            <a:ext cx="44523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lr>
                <a:schemeClr val="hlink"/>
              </a:buClr>
              <a:buFont typeface="Wingdings" pitchFamily="2" charset="2"/>
              <a:buChar char="v"/>
              <a:defRPr sz="2800">
                <a:solidFill>
                  <a:schemeClr val="bg2"/>
                </a:solidFill>
                <a:latin typeface="Verdana" pitchFamily="34" charset="0"/>
              </a:defRPr>
            </a:lvl1pPr>
            <a:lvl2pPr marL="742950" indent="-285750" algn="l" eaLnBrk="0" hangingPunct="0">
              <a:spcBef>
                <a:spcPct val="20000"/>
              </a:spcBef>
              <a:buClr>
                <a:schemeClr val="accent1"/>
              </a:buClr>
              <a:buFont typeface="Wingdings" pitchFamily="2" charset="2"/>
              <a:buChar char="§"/>
              <a:defRPr sz="2400">
                <a:solidFill>
                  <a:schemeClr val="bg2"/>
                </a:solidFill>
                <a:latin typeface="Arial" charset="0"/>
              </a:defRPr>
            </a:lvl2pPr>
            <a:lvl3pPr marL="1143000" indent="-228600" algn="l" eaLnBrk="0" hangingPunct="0">
              <a:spcBef>
                <a:spcPct val="20000"/>
              </a:spcBef>
              <a:buClr>
                <a:schemeClr val="tx1"/>
              </a:buClr>
              <a:buChar char="•"/>
              <a:defRPr sz="2200">
                <a:solidFill>
                  <a:schemeClr val="bg2"/>
                </a:solidFill>
                <a:latin typeface="Arial" charset="0"/>
              </a:defRPr>
            </a:lvl3pPr>
            <a:lvl4pPr marL="1600200" indent="-228600" algn="l" eaLnBrk="0" hangingPunct="0">
              <a:spcBef>
                <a:spcPct val="20000"/>
              </a:spcBef>
              <a:buChar char="–"/>
              <a:defRPr sz="2000">
                <a:solidFill>
                  <a:schemeClr val="bg2"/>
                </a:solidFill>
                <a:latin typeface="Arial" charset="0"/>
              </a:defRPr>
            </a:lvl4pPr>
            <a:lvl5pPr marL="2057400" indent="-228600" algn="l" eaLnBrk="0" hangingPunct="0">
              <a:spcBef>
                <a:spcPct val="20000"/>
              </a:spcBef>
              <a:buChar char="»"/>
              <a:defRPr sz="2000">
                <a:solidFill>
                  <a:schemeClr val="bg2"/>
                </a:solidFill>
                <a:latin typeface="Arial" charset="0"/>
              </a:defRPr>
            </a:lvl5pPr>
            <a:lvl6pPr marL="2514600" indent="-228600" eaLnBrk="0" fontAlgn="base" hangingPunct="0">
              <a:spcBef>
                <a:spcPct val="20000"/>
              </a:spcBef>
              <a:spcAft>
                <a:spcPct val="0"/>
              </a:spcAft>
              <a:buChar char="»"/>
              <a:defRPr sz="2000">
                <a:solidFill>
                  <a:schemeClr val="bg2"/>
                </a:solidFill>
                <a:latin typeface="Arial" charset="0"/>
              </a:defRPr>
            </a:lvl6pPr>
            <a:lvl7pPr marL="2971800" indent="-228600" eaLnBrk="0" fontAlgn="base" hangingPunct="0">
              <a:spcBef>
                <a:spcPct val="20000"/>
              </a:spcBef>
              <a:spcAft>
                <a:spcPct val="0"/>
              </a:spcAft>
              <a:buChar char="»"/>
              <a:defRPr sz="2000">
                <a:solidFill>
                  <a:schemeClr val="bg2"/>
                </a:solidFill>
                <a:latin typeface="Arial" charset="0"/>
              </a:defRPr>
            </a:lvl7pPr>
            <a:lvl8pPr marL="3429000" indent="-228600" eaLnBrk="0" fontAlgn="base" hangingPunct="0">
              <a:spcBef>
                <a:spcPct val="20000"/>
              </a:spcBef>
              <a:spcAft>
                <a:spcPct val="0"/>
              </a:spcAft>
              <a:buChar char="»"/>
              <a:defRPr sz="2000">
                <a:solidFill>
                  <a:schemeClr val="bg2"/>
                </a:solidFill>
                <a:latin typeface="Arial" charset="0"/>
              </a:defRPr>
            </a:lvl8pPr>
            <a:lvl9pPr marL="3886200" indent="-228600" eaLnBrk="0" fontAlgn="base" hangingPunct="0">
              <a:spcBef>
                <a:spcPct val="20000"/>
              </a:spcBef>
              <a:spcAft>
                <a:spcPct val="0"/>
              </a:spcAft>
              <a:buChar char="»"/>
              <a:defRPr sz="2000">
                <a:solidFill>
                  <a:schemeClr val="bg2"/>
                </a:solidFill>
                <a:latin typeface="Arial" charset="0"/>
              </a:defRPr>
            </a:lvl9pPr>
          </a:lstStyle>
          <a:p>
            <a:pPr eaLnBrk="1" hangingPunct="1">
              <a:spcBef>
                <a:spcPct val="0"/>
              </a:spcBef>
              <a:buClrTx/>
              <a:buFont typeface="Wingdings" pitchFamily="2" charset="2"/>
              <a:buChar char="Ø"/>
            </a:pPr>
            <a:r>
              <a:rPr lang="en-US" altLang="zh-CN" sz="2400" dirty="0">
                <a:solidFill>
                  <a:srgbClr val="C00000"/>
                </a:solidFill>
                <a:latin typeface="微软雅黑" panose="020B0503020204020204" pitchFamily="34" charset="-122"/>
                <a:ea typeface="微软雅黑" panose="020B0503020204020204" pitchFamily="34" charset="-122"/>
              </a:rPr>
              <a:t>PCB</a:t>
            </a:r>
            <a:r>
              <a:rPr lang="zh-CN" altLang="en-US" sz="2400" dirty="0">
                <a:solidFill>
                  <a:srgbClr val="C00000"/>
                </a:solidFill>
                <a:latin typeface="微软雅黑" panose="020B0503020204020204" pitchFamily="34" charset="-122"/>
                <a:ea typeface="微软雅黑" panose="020B0503020204020204" pitchFamily="34" charset="-122"/>
              </a:rPr>
              <a:t>板的各种设计技巧</a:t>
            </a:r>
          </a:p>
        </p:txBody>
      </p:sp>
      <p:sp>
        <p:nvSpPr>
          <p:cNvPr id="31" name="Text Box 13"/>
          <p:cNvSpPr txBox="1">
            <a:spLocks noChangeArrowheads="1"/>
          </p:cNvSpPr>
          <p:nvPr/>
        </p:nvSpPr>
        <p:spPr bwMode="white">
          <a:xfrm>
            <a:off x="2785298" y="2218252"/>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重  点</a:t>
            </a:r>
          </a:p>
        </p:txBody>
      </p:sp>
      <p:sp>
        <p:nvSpPr>
          <p:cNvPr id="32" name="Text Box 14"/>
          <p:cNvSpPr txBox="1">
            <a:spLocks noChangeArrowheads="1"/>
          </p:cNvSpPr>
          <p:nvPr/>
        </p:nvSpPr>
        <p:spPr bwMode="white">
          <a:xfrm>
            <a:off x="2775771" y="4258661"/>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难  点</a:t>
            </a:r>
          </a:p>
        </p:txBody>
      </p:sp>
      <p:sp>
        <p:nvSpPr>
          <p:cNvPr id="33" name="Freeform 15"/>
          <p:cNvSpPr>
            <a:spLocks/>
          </p:cNvSpPr>
          <p:nvPr/>
        </p:nvSpPr>
        <p:spPr bwMode="gray">
          <a:xfrm>
            <a:off x="2642388" y="2708904"/>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4" name="Freeform 16"/>
          <p:cNvSpPr>
            <a:spLocks/>
          </p:cNvSpPr>
          <p:nvPr/>
        </p:nvSpPr>
        <p:spPr bwMode="gray">
          <a:xfrm rot="10800000">
            <a:off x="7323422" y="1989600"/>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5" name="Freeform 17"/>
          <p:cNvSpPr>
            <a:spLocks/>
          </p:cNvSpPr>
          <p:nvPr/>
        </p:nvSpPr>
        <p:spPr bwMode="gray">
          <a:xfrm>
            <a:off x="2642388" y="4654042"/>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Freeform 18"/>
          <p:cNvSpPr>
            <a:spLocks/>
          </p:cNvSpPr>
          <p:nvPr/>
        </p:nvSpPr>
        <p:spPr bwMode="gray">
          <a:xfrm rot="10800000">
            <a:off x="7301191" y="3983962"/>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矩形 18"/>
          <p:cNvSpPr/>
          <p:nvPr/>
        </p:nvSpPr>
        <p:spPr>
          <a:xfrm>
            <a:off x="1490665" y="333450"/>
            <a:ext cx="3057247" cy="584775"/>
          </a:xfrm>
          <a:prstGeom prst="rect">
            <a:avLst/>
          </a:prstGeom>
        </p:spPr>
        <p:txBody>
          <a:bodyPr wrap="none">
            <a:spAutoFit/>
          </a:bodyPr>
          <a:lstStyle/>
          <a:p>
            <a:pPr algn="ctr"/>
            <a:r>
              <a:rPr lang="zh-CN" altLang="en-US" sz="3200" b="1" dirty="0" smtClean="0">
                <a:solidFill>
                  <a:schemeClr val="accent1"/>
                </a:solidFill>
                <a:latin typeface="微软雅黑" pitchFamily="34" charset="-122"/>
                <a:ea typeface="微软雅黑" pitchFamily="34" charset="-122"/>
              </a:rPr>
              <a:t>学习重点及难点</a:t>
            </a:r>
            <a:endParaRPr lang="zh-CN" altLang="en-US" sz="3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83833191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heckerboard(across)">
                                      <p:cBhvr>
                                        <p:cTn id="7" dur="500"/>
                                        <p:tgtEl>
                                          <p:spTgt spid="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body" idx="4294967295"/>
          </p:nvPr>
        </p:nvSpPr>
        <p:spPr>
          <a:xfrm>
            <a:off x="1634679" y="1269554"/>
            <a:ext cx="9217024" cy="4216400"/>
          </a:xfrm>
          <a:prstGeom prst="rect">
            <a:avLst/>
          </a:prstGeom>
        </p:spPr>
        <p:txBody>
          <a:bodyPr lIns="91472" tIns="45736" rIns="91472" bIns="45736"/>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在进行下面的学习之前，一定要先检查设计的</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板有无违反设计规则的地方，在主菜单中执行择</a:t>
            </a: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b="1" dirty="0" smtClean="0">
                <a:solidFill>
                  <a:schemeClr val="accent1"/>
                </a:solidFill>
                <a:latin typeface="微软雅黑" panose="020B0503020204020204" pitchFamily="34" charset="-122"/>
                <a:ea typeface="微软雅黑" panose="020B0503020204020204" pitchFamily="34" charset="-122"/>
              </a:rPr>
              <a:t>Tools ”→“Design </a:t>
            </a:r>
            <a:r>
              <a:rPr lang="en-US" altLang="zh-CN" sz="2400" b="1" dirty="0">
                <a:solidFill>
                  <a:schemeClr val="accent1"/>
                </a:solidFill>
                <a:latin typeface="微软雅黑" panose="020B0503020204020204" pitchFamily="34" charset="-122"/>
                <a:ea typeface="微软雅黑" panose="020B0503020204020204" pitchFamily="34" charset="-122"/>
              </a:rPr>
              <a:t>Rule Check…”</a:t>
            </a:r>
            <a:r>
              <a:rPr lang="zh-CN" altLang="en-US" sz="2400" dirty="0">
                <a:solidFill>
                  <a:schemeClr val="accent1"/>
                </a:solidFill>
                <a:latin typeface="微软雅黑" panose="020B0503020204020204" pitchFamily="34" charset="-122"/>
                <a:ea typeface="微软雅黑" panose="020B0503020204020204" pitchFamily="34" charset="-122"/>
              </a:rPr>
              <a:t>命令，弹出“</a:t>
            </a:r>
            <a:r>
              <a:rPr lang="en-US" altLang="zh-CN" sz="2400" dirty="0">
                <a:solidFill>
                  <a:schemeClr val="accent1"/>
                </a:solidFill>
                <a:latin typeface="微软雅黑" panose="020B0503020204020204" pitchFamily="34" charset="-122"/>
                <a:ea typeface="微软雅黑" panose="020B0503020204020204" pitchFamily="34" charset="-122"/>
              </a:rPr>
              <a:t>Design Rule Checker” </a:t>
            </a:r>
            <a:r>
              <a:rPr lang="zh-CN" altLang="en-US" sz="2400" dirty="0">
                <a:solidFill>
                  <a:schemeClr val="accent1"/>
                </a:solidFill>
                <a:latin typeface="微软雅黑" panose="020B0503020204020204" pitchFamily="34" charset="-122"/>
                <a:ea typeface="微软雅黑" panose="020B0503020204020204" pitchFamily="34" charset="-122"/>
              </a:rPr>
              <a:t>对话框，单击“</a:t>
            </a:r>
            <a:r>
              <a:rPr lang="en-US" altLang="zh-CN" sz="2400" dirty="0">
                <a:solidFill>
                  <a:schemeClr val="accent1"/>
                </a:solidFill>
                <a:latin typeface="微软雅黑" panose="020B0503020204020204" pitchFamily="34" charset="-122"/>
                <a:ea typeface="微软雅黑" panose="020B0503020204020204" pitchFamily="34" charset="-122"/>
              </a:rPr>
              <a:t>Run Design Rule Check…”</a:t>
            </a:r>
            <a:r>
              <a:rPr lang="zh-CN" altLang="en-US" sz="2400" dirty="0">
                <a:solidFill>
                  <a:schemeClr val="accent1"/>
                </a:solidFill>
                <a:latin typeface="微软雅黑" panose="020B0503020204020204" pitchFamily="34" charset="-122"/>
                <a:ea typeface="微软雅黑" panose="020B0503020204020204" pitchFamily="34" charset="-122"/>
              </a:rPr>
              <a:t>按钮，启动设计规则测试。如设计合理，没有违反设计规则，则进行下面的操作。</a:t>
            </a:r>
          </a:p>
        </p:txBody>
      </p:sp>
    </p:spTree>
    <p:extLst>
      <p:ext uri="{BB962C8B-B14F-4D97-AF65-F5344CB8AC3E}">
        <p14:creationId xmlns:p14="http://schemas.microsoft.com/office/powerpoint/2010/main" val="3513997938"/>
      </p:ext>
    </p:extLst>
  </p:cSld>
  <p:clrMapOvr>
    <a:masterClrMapping/>
  </p:clrMapOvr>
  <p:transition spd="slow" advTm="0">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1490663" y="472268"/>
            <a:ext cx="7656711" cy="633412"/>
          </a:xfrm>
          <a:prstGeom prst="rect">
            <a:avLst/>
          </a:prstGeom>
        </p:spPr>
        <p:txBody>
          <a:bodyPr lIns="91472" tIns="45736" rIns="91472" bIns="45736"/>
          <a:lstStyle/>
          <a:p>
            <a:pPr algn="l">
              <a:spcBef>
                <a:spcPct val="20000"/>
              </a:spcBef>
            </a:pPr>
            <a:r>
              <a:rPr lang="en-US" altLang="zh-CN" sz="3200" b="1" dirty="0" smtClean="0">
                <a:solidFill>
                  <a:schemeClr val="accent1"/>
                </a:solidFill>
                <a:latin typeface="微软雅黑" panose="020B0503020204020204" pitchFamily="34" charset="-122"/>
                <a:ea typeface="微软雅黑" panose="020B0503020204020204" pitchFamily="34" charset="-122"/>
                <a:cs typeface="+mn-cs"/>
              </a:rPr>
              <a:t>1. </a:t>
            </a:r>
            <a:r>
              <a:rPr lang="zh-CN" altLang="en-US" sz="3200" b="1" dirty="0">
                <a:solidFill>
                  <a:schemeClr val="accent1"/>
                </a:solidFill>
                <a:latin typeface="微软雅黑" panose="020B0503020204020204" pitchFamily="34" charset="-122"/>
                <a:ea typeface="微软雅黑" panose="020B0503020204020204" pitchFamily="34" charset="-122"/>
                <a:cs typeface="+mn-cs"/>
              </a:rPr>
              <a:t>放置泪滴</a:t>
            </a:r>
          </a:p>
        </p:txBody>
      </p:sp>
      <p:sp>
        <p:nvSpPr>
          <p:cNvPr id="22531" name="Rectangle 3"/>
          <p:cNvSpPr>
            <a:spLocks noGrp="1" noChangeArrowheads="1"/>
          </p:cNvSpPr>
          <p:nvPr>
            <p:ph type="body" idx="4294967295"/>
          </p:nvPr>
        </p:nvSpPr>
        <p:spPr>
          <a:xfrm>
            <a:off x="1181112" y="1097702"/>
            <a:ext cx="9836126" cy="2331298"/>
          </a:xfrm>
          <a:prstGeom prst="rect">
            <a:avLst/>
          </a:prstGeom>
        </p:spPr>
        <p:txBody>
          <a:bodyPr lIns="91472" tIns="45736" rIns="91472" bIns="45736"/>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2-193</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示，在导线与焊盘或过孔的连接处有一段过渡，过渡的地方成泪滴状，所以称它为泪滴</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lnSpc>
                <a:spcPct val="15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泪</a:t>
            </a:r>
            <a:r>
              <a:rPr lang="zh-CN" altLang="en-US" sz="2400" dirty="0">
                <a:solidFill>
                  <a:schemeClr val="accent1"/>
                </a:solidFill>
                <a:latin typeface="微软雅黑" panose="020B0503020204020204" pitchFamily="34" charset="-122"/>
                <a:ea typeface="微软雅黑" panose="020B0503020204020204" pitchFamily="34" charset="-122"/>
              </a:rPr>
              <a:t>滴的作用是：在焊接或钻孔时，避免应力集中在导线和焊点的接触点，而使接触处断裂，让焊盘和过孔与导线的连接更牢固。</a:t>
            </a:r>
          </a:p>
        </p:txBody>
      </p:sp>
      <p:pic>
        <p:nvPicPr>
          <p:cNvPr id="2253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6887" y="3486811"/>
            <a:ext cx="3277037" cy="1789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3391" y="3425276"/>
            <a:ext cx="1584472" cy="1843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Rectangle 7"/>
          <p:cNvSpPr>
            <a:spLocks noChangeArrowheads="1"/>
          </p:cNvSpPr>
          <p:nvPr/>
        </p:nvSpPr>
        <p:spPr bwMode="auto">
          <a:xfrm>
            <a:off x="3650903" y="5264503"/>
            <a:ext cx="6625032" cy="646331"/>
          </a:xfrm>
          <a:prstGeom prst="rect">
            <a:avLst/>
          </a:prstGeom>
          <a:extLst/>
        </p:spPr>
        <p:txBody>
          <a:bodyPr lIns="91472" tIns="45736" rIns="91472" bIns="45736"/>
          <a:lstStyle/>
          <a:p>
            <a:pPr indent="624013">
              <a:lnSpc>
                <a:spcPct val="90000"/>
              </a:lnSpc>
              <a:spcBef>
                <a:spcPct val="20000"/>
              </a:spcBef>
              <a:buFont typeface="Arial" pitchFamily="34" charset="0"/>
              <a:buNone/>
            </a:pPr>
            <a:r>
              <a:rPr lang="en-US" altLang="zh-CN" sz="1800" dirty="0">
                <a:solidFill>
                  <a:schemeClr val="accent1"/>
                </a:solidFill>
                <a:latin typeface="微软雅黑" panose="020B0503020204020204" pitchFamily="34" charset="-122"/>
                <a:ea typeface="微软雅黑" panose="020B0503020204020204" pitchFamily="34" charset="-122"/>
              </a:rPr>
              <a:t>Curved                                                            Line</a:t>
            </a:r>
          </a:p>
          <a:p>
            <a:pPr indent="624013">
              <a:lnSpc>
                <a:spcPct val="90000"/>
              </a:lnSpc>
              <a:spcBef>
                <a:spcPct val="20000"/>
              </a:spcBef>
              <a:buFont typeface="Arial" pitchFamily="34" charset="0"/>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2-193 </a:t>
            </a:r>
            <a:r>
              <a:rPr lang="zh-CN" altLang="en-US" sz="1800" dirty="0">
                <a:solidFill>
                  <a:schemeClr val="accent1"/>
                </a:solidFill>
                <a:latin typeface="微软雅黑" panose="020B0503020204020204" pitchFamily="34" charset="-122"/>
                <a:ea typeface="微软雅黑" panose="020B0503020204020204" pitchFamily="34" charset="-122"/>
              </a:rPr>
              <a:t>泪滴的</a:t>
            </a:r>
            <a:r>
              <a:rPr lang="en-US" altLang="zh-CN" sz="1800" dirty="0">
                <a:solidFill>
                  <a:schemeClr val="accent1"/>
                </a:solidFill>
                <a:latin typeface="微软雅黑" panose="020B0503020204020204" pitchFamily="34" charset="-122"/>
                <a:ea typeface="微软雅黑" panose="020B0503020204020204" pitchFamily="34" charset="-122"/>
              </a:rPr>
              <a:t>Curved</a:t>
            </a:r>
            <a:r>
              <a:rPr lang="zh-CN" altLang="en-US" sz="1800" dirty="0">
                <a:solidFill>
                  <a:schemeClr val="accent1"/>
                </a:solidFill>
                <a:latin typeface="微软雅黑" panose="020B0503020204020204" pitchFamily="34" charset="-122"/>
                <a:ea typeface="微软雅黑" panose="020B0503020204020204" pitchFamily="34" charset="-122"/>
              </a:rPr>
              <a:t>和</a:t>
            </a:r>
            <a:r>
              <a:rPr lang="en-US" altLang="zh-CN" sz="1800" dirty="0">
                <a:solidFill>
                  <a:schemeClr val="accent1"/>
                </a:solidFill>
                <a:latin typeface="微软雅黑" panose="020B0503020204020204" pitchFamily="34" charset="-122"/>
                <a:ea typeface="微软雅黑" panose="020B0503020204020204" pitchFamily="34" charset="-122"/>
              </a:rPr>
              <a:t>Line</a:t>
            </a:r>
            <a:r>
              <a:rPr lang="zh-CN" altLang="en-US" sz="1800" dirty="0">
                <a:solidFill>
                  <a:schemeClr val="accent1"/>
                </a:solidFill>
                <a:latin typeface="微软雅黑" panose="020B0503020204020204" pitchFamily="34" charset="-122"/>
                <a:ea typeface="微软雅黑" panose="020B0503020204020204" pitchFamily="34" charset="-122"/>
              </a:rPr>
              <a:t>两种形状</a:t>
            </a:r>
          </a:p>
        </p:txBody>
      </p:sp>
    </p:spTree>
    <p:extLst>
      <p:ext uri="{BB962C8B-B14F-4D97-AF65-F5344CB8AC3E}">
        <p14:creationId xmlns:p14="http://schemas.microsoft.com/office/powerpoint/2010/main" val="3458578771"/>
      </p:ext>
    </p:extLst>
  </p:cSld>
  <p:clrMapOvr>
    <a:masterClrMapping/>
  </p:clrMapOvr>
  <p:transition spd="slow" advTm="0">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body" idx="4294967295"/>
          </p:nvPr>
        </p:nvSpPr>
        <p:spPr>
          <a:xfrm>
            <a:off x="842591" y="215457"/>
            <a:ext cx="10873208" cy="1152525"/>
          </a:xfrm>
          <a:prstGeom prst="rect">
            <a:avLst/>
          </a:prstGeom>
        </p:spPr>
        <p:txBody>
          <a:bodyPr lIns="91472" tIns="45736" rIns="91472" bIns="45736"/>
          <a:lstStyle/>
          <a:p>
            <a:pPr marL="0" indent="0">
              <a:lnSpc>
                <a:spcPct val="150000"/>
              </a:lnSpc>
              <a:buNone/>
            </a:pPr>
            <a:r>
              <a:rPr lang="zh-CN" altLang="en-US" sz="2400" b="1" dirty="0">
                <a:solidFill>
                  <a:schemeClr val="accent1"/>
                </a:solidFill>
                <a:latin typeface="微软雅黑" panose="020B0503020204020204" pitchFamily="34" charset="-122"/>
                <a:ea typeface="微软雅黑" panose="020B0503020204020204" pitchFamily="34" charset="-122"/>
              </a:rPr>
              <a:t>放置泪滴的步骤如下：</a:t>
            </a:r>
          </a:p>
          <a:p>
            <a:pPr marL="0" indent="0">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）打开需要放置泪滴的</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板，执行</a:t>
            </a: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smtClean="0">
                <a:solidFill>
                  <a:schemeClr val="accent1"/>
                </a:solidFill>
                <a:latin typeface="微软雅黑" panose="020B0503020204020204" pitchFamily="34" charset="-122"/>
                <a:ea typeface="微软雅黑" panose="020B0503020204020204" pitchFamily="34" charset="-122"/>
              </a:rPr>
              <a:t>tools ”→“Teardrops”</a:t>
            </a:r>
            <a:r>
              <a:rPr lang="zh-CN" altLang="en-US" sz="2400" dirty="0">
                <a:solidFill>
                  <a:schemeClr val="accent1"/>
                </a:solidFill>
                <a:latin typeface="微软雅黑" panose="020B0503020204020204" pitchFamily="34" charset="-122"/>
                <a:ea typeface="微软雅黑" panose="020B0503020204020204" pitchFamily="34" charset="-122"/>
              </a:rPr>
              <a:t>命令，弹出如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2-194</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示泪滴设置对话框。</a:t>
            </a:r>
          </a:p>
        </p:txBody>
      </p:sp>
      <p:sp>
        <p:nvSpPr>
          <p:cNvPr id="23556" name="Rectangle 5"/>
          <p:cNvSpPr>
            <a:spLocks noChangeArrowheads="1"/>
          </p:cNvSpPr>
          <p:nvPr/>
        </p:nvSpPr>
        <p:spPr bwMode="auto">
          <a:xfrm>
            <a:off x="1660874" y="6031168"/>
            <a:ext cx="3368551" cy="341632"/>
          </a:xfrm>
          <a:prstGeom prst="rect">
            <a:avLst/>
          </a:prstGeom>
          <a:extLst/>
        </p:spPr>
        <p:txBody>
          <a:bodyPr lIns="91472" tIns="45736" rIns="91472" bIns="45736"/>
          <a:lstStyle/>
          <a:p>
            <a:pPr indent="624013">
              <a:lnSpc>
                <a:spcPct val="90000"/>
              </a:lnSpc>
              <a:spcBef>
                <a:spcPct val="20000"/>
              </a:spcBef>
              <a:buFont typeface="Arial" pitchFamily="34" charset="0"/>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2-194 </a:t>
            </a:r>
            <a:r>
              <a:rPr lang="zh-CN" altLang="en-US" sz="1800" dirty="0">
                <a:solidFill>
                  <a:schemeClr val="accent1"/>
                </a:solidFill>
                <a:latin typeface="微软雅黑" panose="020B0503020204020204" pitchFamily="34" charset="-122"/>
                <a:ea typeface="微软雅黑" panose="020B0503020204020204" pitchFamily="34" charset="-122"/>
              </a:rPr>
              <a:t>泪滴设置对话框</a:t>
            </a:r>
          </a:p>
        </p:txBody>
      </p:sp>
      <p:sp>
        <p:nvSpPr>
          <p:cNvPr id="23557" name="Text Box 6"/>
          <p:cNvSpPr txBox="1">
            <a:spLocks noChangeArrowheads="1"/>
          </p:cNvSpPr>
          <p:nvPr/>
        </p:nvSpPr>
        <p:spPr bwMode="auto">
          <a:xfrm>
            <a:off x="5808890" y="1367982"/>
            <a:ext cx="6264953" cy="2419124"/>
          </a:xfrm>
          <a:prstGeom prst="rect">
            <a:avLst/>
          </a:prstGeom>
        </p:spPr>
        <p:txBody>
          <a:bodyPr lIns="91472" tIns="45736" rIns="91472" bIns="45736"/>
          <a:lstStyle>
            <a:lvl1pPr indent="624013">
              <a:lnSpc>
                <a:spcPct val="90000"/>
              </a:lnSpc>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pPr>
              <a:lnSpc>
                <a:spcPct val="100000"/>
              </a:lnSpc>
            </a:pPr>
            <a:r>
              <a:rPr lang="zh-CN" altLang="en-US" dirty="0"/>
              <a:t>（</a:t>
            </a:r>
            <a:r>
              <a:rPr lang="en-US" altLang="zh-CN" dirty="0"/>
              <a:t>2</a:t>
            </a:r>
            <a:r>
              <a:rPr lang="zh-CN" altLang="en-US" dirty="0"/>
              <a:t>）在“</a:t>
            </a:r>
            <a:r>
              <a:rPr lang="en-US" altLang="zh-CN" dirty="0"/>
              <a:t>Working Mode”</a:t>
            </a:r>
            <a:r>
              <a:rPr lang="zh-CN" altLang="en-US" dirty="0"/>
              <a:t>设置栏，</a:t>
            </a:r>
            <a:r>
              <a:rPr lang="en-US" altLang="zh-CN" dirty="0"/>
              <a:t>Add</a:t>
            </a:r>
            <a:r>
              <a:rPr lang="zh-CN" altLang="en-US" dirty="0"/>
              <a:t>单选按钮表示此操作将添加泪滴；“</a:t>
            </a:r>
            <a:r>
              <a:rPr lang="en-US" altLang="zh-CN" dirty="0"/>
              <a:t>Remove”</a:t>
            </a:r>
            <a:r>
              <a:rPr lang="zh-CN" altLang="en-US" dirty="0"/>
              <a:t>单选按钮表示此操作将删除泪滴。</a:t>
            </a:r>
          </a:p>
          <a:p>
            <a:pPr>
              <a:lnSpc>
                <a:spcPct val="100000"/>
              </a:lnSpc>
            </a:pPr>
            <a:r>
              <a:rPr lang="zh-CN" altLang="en-US" dirty="0" smtClean="0"/>
              <a:t>（</a:t>
            </a:r>
            <a:r>
              <a:rPr lang="en-US" altLang="zh-CN" dirty="0" smtClean="0"/>
              <a:t>3</a:t>
            </a:r>
            <a:r>
              <a:rPr lang="zh-CN" altLang="en-US" dirty="0" smtClean="0"/>
              <a:t>）</a:t>
            </a:r>
            <a:r>
              <a:rPr lang="zh-CN" altLang="en-US" dirty="0"/>
              <a:t>在</a:t>
            </a:r>
            <a:r>
              <a:rPr lang="zh-CN" altLang="en-US" dirty="0" smtClean="0"/>
              <a:t>“</a:t>
            </a:r>
            <a:r>
              <a:rPr lang="en-US" altLang="zh-CN" dirty="0" smtClean="0"/>
              <a:t>Objects”</a:t>
            </a:r>
            <a:r>
              <a:rPr lang="zh-CN" altLang="en-US" dirty="0"/>
              <a:t>设置栏</a:t>
            </a:r>
            <a:r>
              <a:rPr lang="zh-CN" altLang="en-US" dirty="0" smtClean="0"/>
              <a:t>中如果</a:t>
            </a:r>
            <a:r>
              <a:rPr lang="zh-CN" altLang="en-US" dirty="0"/>
              <a:t>选择“</a:t>
            </a:r>
            <a:r>
              <a:rPr lang="en-US" altLang="zh-CN" dirty="0"/>
              <a:t>All Vias”</a:t>
            </a:r>
            <a:r>
              <a:rPr lang="zh-CN" altLang="en-US" dirty="0"/>
              <a:t>，将对所有的过</a:t>
            </a:r>
            <a:r>
              <a:rPr lang="zh-CN" altLang="en-US" dirty="0" smtClean="0"/>
              <a:t>孔及焊盘放置</a:t>
            </a:r>
            <a:r>
              <a:rPr lang="zh-CN" altLang="en-US" dirty="0"/>
              <a:t>泪滴；如果选择“</a:t>
            </a:r>
            <a:r>
              <a:rPr lang="en-US" altLang="zh-CN" dirty="0"/>
              <a:t>Selected </a:t>
            </a:r>
            <a:r>
              <a:rPr lang="en-US" altLang="zh-CN" dirty="0" smtClean="0"/>
              <a:t>Only</a:t>
            </a:r>
            <a:r>
              <a:rPr lang="en-US" altLang="zh-CN" dirty="0"/>
              <a:t>”</a:t>
            </a:r>
            <a:r>
              <a:rPr lang="zh-CN" altLang="en-US" dirty="0"/>
              <a:t>，将只对所选择的元素所连接的焊盘和过孔放置泪滴。</a:t>
            </a:r>
          </a:p>
        </p:txBody>
      </p:sp>
      <p:sp>
        <p:nvSpPr>
          <p:cNvPr id="23558" name="Text Box 7"/>
          <p:cNvSpPr txBox="1">
            <a:spLocks noChangeArrowheads="1"/>
          </p:cNvSpPr>
          <p:nvPr/>
        </p:nvSpPr>
        <p:spPr bwMode="auto">
          <a:xfrm>
            <a:off x="5817564" y="4229759"/>
            <a:ext cx="6048672" cy="2158014"/>
          </a:xfrm>
          <a:prstGeom prst="rect">
            <a:avLst/>
          </a:prstGeom>
        </p:spPr>
        <p:txBody>
          <a:bodyPr lIns="91472" tIns="45736" rIns="91472" bIns="45736"/>
          <a:lstStyle>
            <a:lvl1pPr indent="624013">
              <a:lnSpc>
                <a:spcPct val="90000"/>
              </a:lnSpc>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pPr>
              <a:lnSpc>
                <a:spcPct val="100000"/>
              </a:lnSpc>
            </a:pPr>
            <a:r>
              <a:rPr lang="zh-CN" altLang="en-US" dirty="0" smtClean="0"/>
              <a:t>（</a:t>
            </a:r>
            <a:r>
              <a:rPr lang="en-US" altLang="zh-CN" dirty="0"/>
              <a:t>4</a:t>
            </a:r>
            <a:r>
              <a:rPr lang="zh-CN" altLang="en-US" dirty="0"/>
              <a:t>）</a:t>
            </a:r>
            <a:r>
              <a:rPr lang="zh-CN" altLang="en-US" dirty="0" smtClean="0"/>
              <a:t>在</a:t>
            </a:r>
            <a:r>
              <a:rPr lang="en-US" altLang="zh-CN" dirty="0" smtClean="0"/>
              <a:t>”Options”</a:t>
            </a:r>
            <a:r>
              <a:rPr lang="zh-CN" altLang="en-US" dirty="0" smtClean="0"/>
              <a:t>设置栏，“</a:t>
            </a:r>
            <a:r>
              <a:rPr lang="en-US" altLang="zh-CN" dirty="0" smtClean="0"/>
              <a:t>Teardrop Style”</a:t>
            </a:r>
            <a:r>
              <a:rPr lang="zh-CN" altLang="en-US" dirty="0" smtClean="0"/>
              <a:t>中设置</a:t>
            </a:r>
            <a:r>
              <a:rPr lang="zh-CN" altLang="en-US" dirty="0"/>
              <a:t>泪滴的形状，其中</a:t>
            </a:r>
            <a:r>
              <a:rPr lang="zh-CN" altLang="en-US" dirty="0" smtClean="0"/>
              <a:t>“</a:t>
            </a:r>
            <a:r>
              <a:rPr lang="en-US" altLang="zh-CN" dirty="0" smtClean="0"/>
              <a:t>Curved”</a:t>
            </a:r>
            <a:r>
              <a:rPr lang="zh-CN" altLang="en-US" dirty="0"/>
              <a:t>和</a:t>
            </a:r>
            <a:r>
              <a:rPr lang="zh-CN" altLang="en-US" dirty="0" smtClean="0"/>
              <a:t>“</a:t>
            </a:r>
            <a:r>
              <a:rPr lang="en-US" altLang="zh-CN" dirty="0" smtClean="0"/>
              <a:t>Line”</a:t>
            </a:r>
            <a:r>
              <a:rPr lang="zh-CN" altLang="en-US" dirty="0"/>
              <a:t>两种形状分别如图</a:t>
            </a:r>
            <a:r>
              <a:rPr lang="en-US" altLang="zh-CN" dirty="0" smtClean="0"/>
              <a:t>11</a:t>
            </a:r>
            <a:r>
              <a:rPr lang="zh-CN" altLang="en-US" dirty="0" smtClean="0"/>
              <a:t>所</a:t>
            </a:r>
            <a:r>
              <a:rPr lang="zh-CN" altLang="en-US" dirty="0"/>
              <a:t>示。</a:t>
            </a:r>
          </a:p>
          <a:p>
            <a:pPr>
              <a:lnSpc>
                <a:spcPct val="100000"/>
              </a:lnSpc>
            </a:pPr>
            <a:r>
              <a:rPr lang="zh-CN" altLang="en-US" dirty="0"/>
              <a:t>（</a:t>
            </a:r>
            <a:r>
              <a:rPr lang="en-US" altLang="zh-CN" dirty="0"/>
              <a:t>5</a:t>
            </a:r>
            <a:r>
              <a:rPr lang="zh-CN" altLang="en-US" dirty="0"/>
              <a:t>）单击</a:t>
            </a:r>
            <a:r>
              <a:rPr lang="en-US" altLang="zh-CN" dirty="0"/>
              <a:t>OK</a:t>
            </a:r>
            <a:r>
              <a:rPr lang="zh-CN" altLang="en-US" dirty="0"/>
              <a:t>按钮，系统将自动按所设置的方式放置泪滴。</a:t>
            </a:r>
          </a:p>
        </p:txBody>
      </p:sp>
      <p:pic>
        <p:nvPicPr>
          <p:cNvPr id="7" name="图片 6"/>
          <p:cNvPicPr/>
          <p:nvPr/>
        </p:nvPicPr>
        <p:blipFill>
          <a:blip r:embed="rId2"/>
          <a:stretch>
            <a:fillRect/>
          </a:stretch>
        </p:blipFill>
        <p:spPr>
          <a:xfrm>
            <a:off x="986607" y="2004701"/>
            <a:ext cx="4499610" cy="3745230"/>
          </a:xfrm>
          <a:prstGeom prst="rect">
            <a:avLst/>
          </a:prstGeom>
        </p:spPr>
      </p:pic>
    </p:spTree>
    <p:extLst>
      <p:ext uri="{BB962C8B-B14F-4D97-AF65-F5344CB8AC3E}">
        <p14:creationId xmlns:p14="http://schemas.microsoft.com/office/powerpoint/2010/main" val="2139670726"/>
      </p:ext>
    </p:extLst>
  </p:cSld>
  <p:clrMapOvr>
    <a:masterClrMapping/>
  </p:clrMapOvr>
  <p:transition spd="slow" advTm="0">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p:nvPr/>
        </p:nvPicPr>
        <p:blipFill>
          <a:blip r:embed="rId2"/>
          <a:stretch>
            <a:fillRect/>
          </a:stretch>
        </p:blipFill>
        <p:spPr>
          <a:xfrm>
            <a:off x="2533151" y="2061642"/>
            <a:ext cx="2265859" cy="4631323"/>
          </a:xfrm>
          <a:prstGeom prst="rect">
            <a:avLst/>
          </a:prstGeom>
        </p:spPr>
      </p:pic>
      <p:sp>
        <p:nvSpPr>
          <p:cNvPr id="24578" name="Rectangle 2"/>
          <p:cNvSpPr>
            <a:spLocks noGrp="1" noChangeArrowheads="1"/>
          </p:cNvSpPr>
          <p:nvPr>
            <p:ph type="title" idx="4294967295"/>
          </p:nvPr>
        </p:nvSpPr>
        <p:spPr>
          <a:xfrm>
            <a:off x="1634679" y="380227"/>
            <a:ext cx="9873878" cy="662781"/>
          </a:xfrm>
          <a:prstGeom prst="rect">
            <a:avLst/>
          </a:prstGeom>
        </p:spPr>
        <p:txBody>
          <a:bodyPr lIns="91472" tIns="45736" rIns="91472" bIns="45736"/>
          <a:lstStyle/>
          <a:p>
            <a:pPr algn="l">
              <a:spcBef>
                <a:spcPct val="20000"/>
              </a:spcBef>
            </a:pPr>
            <a:r>
              <a:rPr lang="en-US" altLang="zh-CN" sz="2800" b="1" dirty="0" smtClean="0">
                <a:solidFill>
                  <a:schemeClr val="accent1"/>
                </a:solidFill>
                <a:latin typeface="微软雅黑" panose="020B0503020204020204" pitchFamily="34" charset="-122"/>
                <a:ea typeface="微软雅黑" panose="020B0503020204020204" pitchFamily="34" charset="-122"/>
                <a:cs typeface="+mn-cs"/>
              </a:rPr>
              <a:t>2.</a:t>
            </a:r>
            <a:r>
              <a:rPr lang="zh-CN" altLang="en-US" sz="2800" b="1" dirty="0" smtClean="0">
                <a:solidFill>
                  <a:schemeClr val="accent1"/>
                </a:solidFill>
                <a:latin typeface="微软雅黑" panose="020B0503020204020204" pitchFamily="34" charset="-122"/>
                <a:ea typeface="微软雅黑" panose="020B0503020204020204" pitchFamily="34" charset="-122"/>
                <a:cs typeface="+mn-cs"/>
              </a:rPr>
              <a:t>放置</a:t>
            </a:r>
            <a:r>
              <a:rPr lang="zh-CN" altLang="en-US" sz="2800" b="1" dirty="0">
                <a:solidFill>
                  <a:schemeClr val="accent1"/>
                </a:solidFill>
                <a:latin typeface="微软雅黑" panose="020B0503020204020204" pitchFamily="34" charset="-122"/>
                <a:ea typeface="微软雅黑" panose="020B0503020204020204" pitchFamily="34" charset="-122"/>
                <a:cs typeface="+mn-cs"/>
              </a:rPr>
              <a:t>过孔作为安装孔 </a:t>
            </a:r>
          </a:p>
        </p:txBody>
      </p:sp>
      <p:sp>
        <p:nvSpPr>
          <p:cNvPr id="24579" name="Rectangle 3"/>
          <p:cNvSpPr>
            <a:spLocks noGrp="1" noChangeArrowheads="1"/>
          </p:cNvSpPr>
          <p:nvPr>
            <p:ph type="body" idx="4294967295"/>
          </p:nvPr>
        </p:nvSpPr>
        <p:spPr>
          <a:xfrm>
            <a:off x="1505806" y="1043008"/>
            <a:ext cx="9483551" cy="1223962"/>
          </a:xfrm>
          <a:prstGeom prst="rect">
            <a:avLst/>
          </a:prstGeom>
        </p:spPr>
        <p:txBody>
          <a:bodyPr lIns="91472" tIns="45736" rIns="91472" bIns="45736"/>
          <a:lstStyle/>
          <a:p>
            <a:pPr marL="0" indent="624013">
              <a:lnSpc>
                <a:spcPct val="9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在</a:t>
            </a:r>
            <a:r>
              <a:rPr lang="zh-CN" altLang="en-US" sz="2400" dirty="0">
                <a:solidFill>
                  <a:schemeClr val="accent1"/>
                </a:solidFill>
                <a:latin typeface="微软雅黑" panose="020B0503020204020204" pitchFamily="34" charset="-122"/>
                <a:ea typeface="微软雅黑" panose="020B0503020204020204" pitchFamily="34" charset="-122"/>
              </a:rPr>
              <a:t>低频电路中，可以放置过孔或焊盘作为安装孔。执行命令“</a:t>
            </a:r>
            <a:r>
              <a:rPr lang="en-US" altLang="zh-CN" sz="2400" dirty="0">
                <a:solidFill>
                  <a:schemeClr val="accent1"/>
                </a:solidFill>
                <a:latin typeface="微软雅黑" panose="020B0503020204020204" pitchFamily="34" charset="-122"/>
                <a:ea typeface="微软雅黑" panose="020B0503020204020204" pitchFamily="34" charset="-122"/>
              </a:rPr>
              <a:t>Place” →“Via”</a:t>
            </a:r>
            <a:r>
              <a:rPr lang="zh-CN" altLang="en-US" sz="2400" dirty="0">
                <a:solidFill>
                  <a:schemeClr val="accent1"/>
                </a:solidFill>
                <a:latin typeface="微软雅黑" panose="020B0503020204020204" pitchFamily="34" charset="-122"/>
                <a:ea typeface="微软雅黑" panose="020B0503020204020204" pitchFamily="34" charset="-122"/>
              </a:rPr>
              <a:t>，进入放置过孔的状态，按</a:t>
            </a:r>
            <a:r>
              <a:rPr lang="en-US" altLang="zh-CN" sz="2400" dirty="0">
                <a:solidFill>
                  <a:schemeClr val="accent1"/>
                </a:solidFill>
                <a:latin typeface="微软雅黑" panose="020B0503020204020204" pitchFamily="34" charset="-122"/>
                <a:ea typeface="微软雅黑" panose="020B0503020204020204" pitchFamily="34" charset="-122"/>
              </a:rPr>
              <a:t>Tab</a:t>
            </a:r>
            <a:r>
              <a:rPr lang="zh-CN" altLang="en-US" sz="2400" dirty="0">
                <a:solidFill>
                  <a:schemeClr val="accent1"/>
                </a:solidFill>
                <a:latin typeface="微软雅黑" panose="020B0503020204020204" pitchFamily="34" charset="-122"/>
                <a:ea typeface="微软雅黑" panose="020B0503020204020204" pitchFamily="34" charset="-122"/>
              </a:rPr>
              <a:t>键弹出</a:t>
            </a:r>
            <a:r>
              <a:rPr lang="en-US" altLang="zh-CN" sz="2400" dirty="0">
                <a:solidFill>
                  <a:schemeClr val="accent1"/>
                </a:solidFill>
                <a:latin typeface="微软雅黑" panose="020B0503020204020204" pitchFamily="34" charset="-122"/>
                <a:ea typeface="微软雅黑" panose="020B0503020204020204" pitchFamily="34" charset="-122"/>
              </a:rPr>
              <a:t>Via</a:t>
            </a:r>
            <a:r>
              <a:rPr lang="zh-CN" altLang="en-US" sz="2400" dirty="0">
                <a:solidFill>
                  <a:schemeClr val="accent1"/>
                </a:solidFill>
                <a:latin typeface="微软雅黑" panose="020B0503020204020204" pitchFamily="34" charset="-122"/>
                <a:ea typeface="微软雅黑" panose="020B0503020204020204" pitchFamily="34" charset="-122"/>
              </a:rPr>
              <a:t>对话框如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2-195</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 </a:t>
            </a:r>
          </a:p>
        </p:txBody>
      </p:sp>
      <p:sp>
        <p:nvSpPr>
          <p:cNvPr id="24581" name="Rectangle 5"/>
          <p:cNvSpPr>
            <a:spLocks noChangeArrowheads="1"/>
          </p:cNvSpPr>
          <p:nvPr/>
        </p:nvSpPr>
        <p:spPr bwMode="auto">
          <a:xfrm>
            <a:off x="3336003" y="6552921"/>
            <a:ext cx="2789866" cy="341632"/>
          </a:xfrm>
          <a:prstGeom prst="rect">
            <a:avLst/>
          </a:prstGeom>
          <a:extLst/>
        </p:spPr>
        <p:txBody>
          <a:bodyPr lIns="91472" tIns="45736" rIns="91472" bIns="45736"/>
          <a:lstStyle/>
          <a:p>
            <a:pPr indent="624013">
              <a:lnSpc>
                <a:spcPct val="90000"/>
              </a:lnSpc>
              <a:spcBef>
                <a:spcPct val="20000"/>
              </a:spcBef>
              <a:buFont typeface="Arial" pitchFamily="34" charset="0"/>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2-195 Via</a:t>
            </a:r>
            <a:r>
              <a:rPr lang="zh-CN" altLang="en-US" sz="1800" dirty="0">
                <a:solidFill>
                  <a:schemeClr val="accent1"/>
                </a:solidFill>
                <a:latin typeface="微软雅黑" panose="020B0503020204020204" pitchFamily="34" charset="-122"/>
                <a:ea typeface="微软雅黑" panose="020B0503020204020204" pitchFamily="34" charset="-122"/>
              </a:rPr>
              <a:t>对话框</a:t>
            </a:r>
          </a:p>
        </p:txBody>
      </p:sp>
      <p:sp>
        <p:nvSpPr>
          <p:cNvPr id="24582" name="Text Box 6"/>
          <p:cNvSpPr txBox="1">
            <a:spLocks noChangeArrowheads="1"/>
          </p:cNvSpPr>
          <p:nvPr/>
        </p:nvSpPr>
        <p:spPr bwMode="auto">
          <a:xfrm>
            <a:off x="5523111" y="2277003"/>
            <a:ext cx="6264696" cy="3457047"/>
          </a:xfrm>
          <a:prstGeom prst="rect">
            <a:avLst/>
          </a:prstGeom>
        </p:spPr>
        <p:txBody>
          <a:bodyPr lIns="91472" tIns="45736" rIns="91472" bIns="45736"/>
          <a:lstStyle>
            <a:lvl1pPr indent="624013">
              <a:lnSpc>
                <a:spcPct val="90000"/>
              </a:lnSpc>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r>
              <a:rPr lang="zh-CN" altLang="en-US" dirty="0"/>
              <a:t>将过孔直径</a:t>
            </a:r>
            <a:r>
              <a:rPr lang="en-US" altLang="zh-CN" dirty="0"/>
              <a:t>(Diameter )</a:t>
            </a:r>
            <a:r>
              <a:rPr lang="zh-CN" altLang="en-US" dirty="0"/>
              <a:t>改为：</a:t>
            </a:r>
            <a:r>
              <a:rPr lang="en-US" altLang="zh-CN" dirty="0"/>
              <a:t>6mm</a:t>
            </a:r>
          </a:p>
          <a:p>
            <a:r>
              <a:rPr lang="zh-CN" altLang="en-US" dirty="0"/>
              <a:t>将过孔的孔的直径</a:t>
            </a:r>
            <a:r>
              <a:rPr lang="en-US" altLang="zh-CN" dirty="0"/>
              <a:t>(Diameter )</a:t>
            </a:r>
            <a:r>
              <a:rPr lang="zh-CN" altLang="en-US" dirty="0"/>
              <a:t>改为：</a:t>
            </a:r>
            <a:r>
              <a:rPr lang="en-US" altLang="zh-CN" dirty="0"/>
              <a:t>3mm</a:t>
            </a:r>
          </a:p>
          <a:p>
            <a:r>
              <a:rPr lang="zh-CN" altLang="en-US" dirty="0"/>
              <a:t>然后放在</a:t>
            </a:r>
            <a:r>
              <a:rPr lang="en-US" altLang="zh-CN" dirty="0"/>
              <a:t>PCB</a:t>
            </a:r>
            <a:r>
              <a:rPr lang="zh-CN" altLang="en-US" dirty="0"/>
              <a:t>板的</a:t>
            </a:r>
            <a:r>
              <a:rPr lang="en-US" altLang="zh-CN" dirty="0"/>
              <a:t>4</a:t>
            </a:r>
            <a:r>
              <a:rPr lang="zh-CN" altLang="en-US" dirty="0"/>
              <a:t>个角上（</a:t>
            </a:r>
            <a:r>
              <a:rPr lang="en-US" altLang="zh-CN" dirty="0"/>
              <a:t>116mm</a:t>
            </a:r>
            <a:r>
              <a:rPr lang="zh-CN" altLang="en-US" dirty="0"/>
              <a:t>，</a:t>
            </a:r>
            <a:r>
              <a:rPr lang="en-US" altLang="zh-CN" dirty="0"/>
              <a:t>37mm</a:t>
            </a:r>
            <a:r>
              <a:rPr lang="zh-CN" altLang="en-US" dirty="0"/>
              <a:t>）、（</a:t>
            </a:r>
            <a:r>
              <a:rPr lang="en-US" altLang="zh-CN" dirty="0"/>
              <a:t>183mm</a:t>
            </a:r>
            <a:r>
              <a:rPr lang="zh-CN" altLang="en-US" dirty="0"/>
              <a:t>，</a:t>
            </a:r>
            <a:r>
              <a:rPr lang="en-US" altLang="zh-CN" dirty="0"/>
              <a:t>37mm</a:t>
            </a:r>
            <a:r>
              <a:rPr lang="zh-CN" altLang="en-US" dirty="0"/>
              <a:t>）、（</a:t>
            </a:r>
            <a:r>
              <a:rPr lang="en-US" altLang="zh-CN" dirty="0"/>
              <a:t>183mm</a:t>
            </a:r>
            <a:r>
              <a:rPr lang="zh-CN" altLang="en-US" dirty="0"/>
              <a:t>，</a:t>
            </a:r>
            <a:r>
              <a:rPr lang="en-US" altLang="zh-CN" dirty="0"/>
              <a:t>99mm</a:t>
            </a:r>
            <a:r>
              <a:rPr lang="zh-CN" altLang="en-US" dirty="0"/>
              <a:t>）、（</a:t>
            </a:r>
            <a:r>
              <a:rPr lang="en-US" altLang="zh-CN" dirty="0"/>
              <a:t>116 mm</a:t>
            </a:r>
            <a:r>
              <a:rPr lang="zh-CN" altLang="en-US" dirty="0"/>
              <a:t>，</a:t>
            </a:r>
            <a:r>
              <a:rPr lang="en-US" altLang="zh-CN" dirty="0"/>
              <a:t>99mm</a:t>
            </a:r>
            <a:r>
              <a:rPr lang="zh-CN" altLang="en-US" dirty="0"/>
              <a:t>）。</a:t>
            </a:r>
          </a:p>
          <a:p>
            <a:r>
              <a:rPr lang="zh-CN" altLang="en-US" dirty="0"/>
              <a:t>把</a:t>
            </a:r>
            <a:r>
              <a:rPr lang="en-US" altLang="zh-CN" dirty="0"/>
              <a:t>4</a:t>
            </a:r>
            <a:r>
              <a:rPr lang="zh-CN" altLang="en-US" dirty="0"/>
              <a:t>个过孔放在</a:t>
            </a:r>
            <a:r>
              <a:rPr lang="en-US" altLang="zh-CN" dirty="0"/>
              <a:t>PCB</a:t>
            </a:r>
            <a:r>
              <a:rPr lang="zh-CN" altLang="en-US" dirty="0"/>
              <a:t>板后，成绿色高亮，如</a:t>
            </a:r>
            <a:r>
              <a:rPr lang="zh-CN" altLang="en-US" dirty="0" smtClean="0"/>
              <a:t>图</a:t>
            </a:r>
            <a:r>
              <a:rPr lang="en-US" altLang="zh-CN" dirty="0" smtClean="0"/>
              <a:t>2-196</a:t>
            </a:r>
            <a:r>
              <a:rPr lang="zh-CN" altLang="en-US" dirty="0" smtClean="0"/>
              <a:t>所</a:t>
            </a:r>
            <a:r>
              <a:rPr lang="zh-CN" altLang="en-US" dirty="0"/>
              <a:t>示</a:t>
            </a:r>
            <a:r>
              <a:rPr lang="zh-CN" altLang="en-US" dirty="0" smtClean="0"/>
              <a:t>。</a:t>
            </a:r>
            <a:endParaRPr lang="zh-CN" altLang="en-US" dirty="0"/>
          </a:p>
        </p:txBody>
      </p:sp>
    </p:spTree>
    <p:extLst>
      <p:ext uri="{BB962C8B-B14F-4D97-AF65-F5344CB8AC3E}">
        <p14:creationId xmlns:p14="http://schemas.microsoft.com/office/powerpoint/2010/main" val="1710676217"/>
      </p:ext>
    </p:extLst>
  </p:cSld>
  <p:clrMapOvr>
    <a:masterClrMapping/>
  </p:clrMapOvr>
  <p:transition spd="slow" advTm="0">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type="body" idx="4294967295"/>
          </p:nvPr>
        </p:nvSpPr>
        <p:spPr>
          <a:xfrm>
            <a:off x="2165977" y="5857012"/>
            <a:ext cx="3900488" cy="685800"/>
          </a:xfrm>
          <a:prstGeom prst="rect">
            <a:avLst/>
          </a:prstGeom>
        </p:spPr>
        <p:txBody>
          <a:bodyPr lIns="91472" tIns="45736" rIns="91472" bIns="45736"/>
          <a:lstStyle/>
          <a:p>
            <a:pPr marL="0" indent="0">
              <a:lnSpc>
                <a:spcPct val="90000"/>
              </a:lnSpc>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2-196 </a:t>
            </a:r>
            <a:r>
              <a:rPr lang="zh-CN" altLang="en-US" sz="1800" dirty="0">
                <a:solidFill>
                  <a:schemeClr val="accent1"/>
                </a:solidFill>
                <a:latin typeface="微软雅黑" panose="020B0503020204020204" pitchFamily="34" charset="-122"/>
                <a:ea typeface="微软雅黑" panose="020B0503020204020204" pitchFamily="34" charset="-122"/>
              </a:rPr>
              <a:t>放置安装孔的</a:t>
            </a:r>
            <a:r>
              <a:rPr lang="en-US" altLang="zh-CN" sz="1800" dirty="0">
                <a:solidFill>
                  <a:schemeClr val="accent1"/>
                </a:solidFill>
                <a:latin typeface="微软雅黑" panose="020B0503020204020204" pitchFamily="34" charset="-122"/>
                <a:ea typeface="微软雅黑" panose="020B0503020204020204" pitchFamily="34" charset="-122"/>
              </a:rPr>
              <a:t>PCB</a:t>
            </a:r>
            <a:r>
              <a:rPr lang="zh-CN" altLang="en-US" sz="1800" dirty="0">
                <a:solidFill>
                  <a:schemeClr val="accent1"/>
                </a:solidFill>
                <a:latin typeface="微软雅黑" panose="020B0503020204020204" pitchFamily="34" charset="-122"/>
                <a:ea typeface="微软雅黑" panose="020B0503020204020204" pitchFamily="34" charset="-122"/>
              </a:rPr>
              <a:t>板</a:t>
            </a:r>
          </a:p>
        </p:txBody>
      </p:sp>
      <p:pic>
        <p:nvPicPr>
          <p:cNvPr id="25603"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588" y="718083"/>
            <a:ext cx="5378477" cy="502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 Box 5"/>
          <p:cNvSpPr txBox="1">
            <a:spLocks noChangeArrowheads="1"/>
          </p:cNvSpPr>
          <p:nvPr/>
        </p:nvSpPr>
        <p:spPr bwMode="auto">
          <a:xfrm>
            <a:off x="6066465" y="1111442"/>
            <a:ext cx="5649334" cy="4635115"/>
          </a:xfrm>
          <a:prstGeom prst="rect">
            <a:avLst/>
          </a:prstGeom>
        </p:spPr>
        <p:txBody>
          <a:bodyPr lIns="91472" tIns="45736" rIns="91472" bIns="45736"/>
          <a:lstStyle>
            <a:lvl1pPr indent="624013">
              <a:lnSpc>
                <a:spcPct val="90000"/>
              </a:lnSpc>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pPr>
              <a:lnSpc>
                <a:spcPct val="150000"/>
              </a:lnSpc>
            </a:pPr>
            <a:r>
              <a:rPr lang="zh-CN" altLang="en-US" dirty="0"/>
              <a:t>检查过孔为什么绿色高亮。</a:t>
            </a:r>
          </a:p>
          <a:p>
            <a:pPr>
              <a:lnSpc>
                <a:spcPct val="150000"/>
              </a:lnSpc>
            </a:pPr>
            <a:r>
              <a:rPr lang="zh-CN" altLang="en-US" dirty="0"/>
              <a:t>（</a:t>
            </a:r>
            <a:r>
              <a:rPr lang="en-US" altLang="zh-CN" dirty="0"/>
              <a:t>1</a:t>
            </a:r>
            <a:r>
              <a:rPr lang="zh-CN" altLang="en-US" dirty="0"/>
              <a:t>）在主菜单中选择</a:t>
            </a:r>
            <a:r>
              <a:rPr lang="zh-CN" altLang="en-US" dirty="0" smtClean="0"/>
              <a:t>“</a:t>
            </a:r>
            <a:r>
              <a:rPr lang="en-US" altLang="zh-CN" dirty="0" smtClean="0"/>
              <a:t>Tools ”→“Design </a:t>
            </a:r>
            <a:r>
              <a:rPr lang="en-US" altLang="zh-CN" dirty="0"/>
              <a:t>Rule Check…”</a:t>
            </a:r>
            <a:r>
              <a:rPr lang="zh-CN" altLang="en-US" dirty="0"/>
              <a:t>命令，打开“</a:t>
            </a:r>
            <a:r>
              <a:rPr lang="en-US" altLang="zh-CN" dirty="0"/>
              <a:t>Design Rule Checker”</a:t>
            </a:r>
            <a:r>
              <a:rPr lang="zh-CN" altLang="en-US" dirty="0"/>
              <a:t>对话框。</a:t>
            </a:r>
          </a:p>
          <a:p>
            <a:pPr>
              <a:lnSpc>
                <a:spcPct val="150000"/>
              </a:lnSpc>
            </a:pPr>
            <a:r>
              <a:rPr lang="zh-CN" altLang="en-US" dirty="0"/>
              <a:t>（</a:t>
            </a:r>
            <a:r>
              <a:rPr lang="en-US" altLang="zh-CN" dirty="0"/>
              <a:t>2</a:t>
            </a:r>
            <a:r>
              <a:rPr lang="zh-CN" altLang="en-US" dirty="0"/>
              <a:t>）单击“</a:t>
            </a:r>
            <a:r>
              <a:rPr lang="en-US" altLang="zh-CN" dirty="0"/>
              <a:t>Run Design Rule Check…”</a:t>
            </a:r>
            <a:r>
              <a:rPr lang="zh-CN" altLang="en-US" dirty="0"/>
              <a:t>按钮，启动设计规则测试。</a:t>
            </a:r>
          </a:p>
          <a:p>
            <a:pPr>
              <a:lnSpc>
                <a:spcPct val="150000"/>
              </a:lnSpc>
            </a:pPr>
            <a:r>
              <a:rPr lang="zh-CN" altLang="en-US" dirty="0"/>
              <a:t>设计规则测试结束后，系统自动生成如</a:t>
            </a:r>
            <a:r>
              <a:rPr lang="zh-CN" altLang="en-US" dirty="0" smtClean="0"/>
              <a:t>图</a:t>
            </a:r>
            <a:r>
              <a:rPr lang="en-US" altLang="zh-CN" dirty="0" smtClean="0"/>
              <a:t>2-197</a:t>
            </a:r>
            <a:r>
              <a:rPr lang="zh-CN" altLang="en-US" dirty="0" smtClean="0"/>
              <a:t>所</a:t>
            </a:r>
            <a:r>
              <a:rPr lang="zh-CN" altLang="en-US" dirty="0"/>
              <a:t>示的检查报告网页文件。</a:t>
            </a:r>
          </a:p>
        </p:txBody>
      </p:sp>
    </p:spTree>
    <p:extLst>
      <p:ext uri="{BB962C8B-B14F-4D97-AF65-F5344CB8AC3E}">
        <p14:creationId xmlns:p14="http://schemas.microsoft.com/office/powerpoint/2010/main" val="174363616"/>
      </p:ext>
    </p:extLst>
  </p:cSld>
  <p:clrMapOvr>
    <a:masterClrMapping/>
  </p:clrMapOvr>
  <p:transition spd="slow" advTm="0">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body" idx="4294967295"/>
          </p:nvPr>
        </p:nvSpPr>
        <p:spPr>
          <a:xfrm>
            <a:off x="940106" y="3469493"/>
            <a:ext cx="10203812" cy="3168650"/>
          </a:xfrm>
          <a:prstGeom prst="rect">
            <a:avLst/>
          </a:prstGeom>
        </p:spPr>
        <p:txBody>
          <a:bodyPr lIns="91472" tIns="45736" rIns="91472" bIns="45736"/>
          <a:lstStyle/>
          <a:p>
            <a:pPr marL="0" indent="624013">
              <a:lnSpc>
                <a:spcPct val="90000"/>
              </a:lnSpc>
              <a:buNone/>
            </a:pPr>
            <a:r>
              <a:rPr lang="zh-CN" altLang="en-US" sz="2400" b="1" dirty="0">
                <a:solidFill>
                  <a:schemeClr val="accent1"/>
                </a:solidFill>
                <a:latin typeface="微软雅黑" panose="020B0503020204020204" pitchFamily="34" charset="-122"/>
                <a:ea typeface="微软雅黑" panose="020B0503020204020204" pitchFamily="34" charset="-122"/>
              </a:rPr>
              <a:t>错误原因</a:t>
            </a:r>
            <a:r>
              <a:rPr lang="zh-CN" altLang="en-US" sz="2400" b="1" dirty="0" smtClean="0">
                <a:solidFill>
                  <a:schemeClr val="accent1"/>
                </a:solidFill>
                <a:latin typeface="微软雅黑" panose="020B0503020204020204" pitchFamily="34" charset="-122"/>
                <a:ea typeface="微软雅黑" panose="020B0503020204020204" pitchFamily="34" charset="-122"/>
              </a:rPr>
              <a:t>：</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marL="0" indent="624013">
              <a:lnSpc>
                <a:spcPct val="9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Hole Size Constraint(Min=0.0254mm)(Max=2.54mm)(All)”</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板上孔的直径最小</a:t>
            </a:r>
            <a:r>
              <a:rPr lang="en-US" altLang="zh-CN" sz="2400" dirty="0">
                <a:solidFill>
                  <a:schemeClr val="accent1"/>
                </a:solidFill>
                <a:latin typeface="微软雅黑" panose="020B0503020204020204" pitchFamily="34" charset="-122"/>
                <a:ea typeface="微软雅黑" panose="020B0503020204020204" pitchFamily="34" charset="-122"/>
              </a:rPr>
              <a:t>0.0254mm,</a:t>
            </a:r>
            <a:r>
              <a:rPr lang="zh-CN" altLang="en-US" sz="2400" dirty="0">
                <a:solidFill>
                  <a:schemeClr val="accent1"/>
                </a:solidFill>
                <a:latin typeface="微软雅黑" panose="020B0503020204020204" pitchFamily="34" charset="-122"/>
                <a:ea typeface="微软雅黑" panose="020B0503020204020204" pitchFamily="34" charset="-122"/>
              </a:rPr>
              <a:t>最大</a:t>
            </a:r>
            <a:r>
              <a:rPr lang="en-US" altLang="zh-CN" sz="2400" dirty="0">
                <a:solidFill>
                  <a:schemeClr val="accent1"/>
                </a:solidFill>
                <a:latin typeface="微软雅黑" panose="020B0503020204020204" pitchFamily="34" charset="-122"/>
                <a:ea typeface="微软雅黑" panose="020B0503020204020204" pitchFamily="34" charset="-122"/>
              </a:rPr>
              <a:t>2.54mm </a:t>
            </a:r>
            <a:r>
              <a:rPr lang="zh-CN" altLang="en-US" sz="2400" dirty="0">
                <a:solidFill>
                  <a:schemeClr val="accent1"/>
                </a:solidFill>
                <a:latin typeface="微软雅黑" panose="020B0503020204020204" pitchFamily="34" charset="-122"/>
                <a:ea typeface="微软雅黑" panose="020B0503020204020204" pitchFamily="34" charset="-122"/>
              </a:rPr>
              <a:t>。而用户放置的过孔的孔的直径为</a:t>
            </a:r>
            <a:r>
              <a:rPr lang="en-US" altLang="zh-CN" sz="2400" dirty="0">
                <a:solidFill>
                  <a:schemeClr val="accent1"/>
                </a:solidFill>
                <a:latin typeface="微软雅黑" panose="020B0503020204020204" pitchFamily="34" charset="-122"/>
                <a:ea typeface="微软雅黑" panose="020B0503020204020204" pitchFamily="34" charset="-122"/>
              </a:rPr>
              <a:t>3mm</a:t>
            </a:r>
            <a:r>
              <a:rPr lang="zh-CN" altLang="en-US" sz="2400" dirty="0">
                <a:solidFill>
                  <a:schemeClr val="accent1"/>
                </a:solidFill>
                <a:latin typeface="微软雅黑" panose="020B0503020204020204" pitchFamily="34" charset="-122"/>
                <a:ea typeface="微软雅黑" panose="020B0503020204020204" pitchFamily="34" charset="-122"/>
              </a:rPr>
              <a:t>大于最大值</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所以出现绿色的高亮显示。</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修改设计规则：执行“</a:t>
            </a:r>
            <a:r>
              <a:rPr lang="en-US" altLang="zh-CN" sz="2400" dirty="0">
                <a:solidFill>
                  <a:schemeClr val="accent1"/>
                </a:solidFill>
                <a:latin typeface="微软雅黑" panose="020B0503020204020204" pitchFamily="34" charset="-122"/>
                <a:ea typeface="微软雅黑" panose="020B0503020204020204" pitchFamily="34" charset="-122"/>
              </a:rPr>
              <a:t>Design” → “Rule”</a:t>
            </a:r>
            <a:r>
              <a:rPr lang="zh-CN" altLang="en-US" sz="2400" dirty="0">
                <a:solidFill>
                  <a:schemeClr val="accent1"/>
                </a:solidFill>
                <a:latin typeface="微软雅黑" panose="020B0503020204020204" pitchFamily="34" charset="-122"/>
                <a:ea typeface="微软雅黑" panose="020B0503020204020204" pitchFamily="34" charset="-122"/>
              </a:rPr>
              <a:t>命令，出现“</a:t>
            </a:r>
            <a:r>
              <a:rPr lang="en-US" altLang="zh-CN" sz="2400" dirty="0">
                <a:solidFill>
                  <a:schemeClr val="accent1"/>
                </a:solidFill>
                <a:latin typeface="微软雅黑" panose="020B0503020204020204" pitchFamily="34" charset="-122"/>
                <a:ea typeface="微软雅黑" panose="020B0503020204020204" pitchFamily="34" charset="-122"/>
              </a:rPr>
              <a:t>PCB Rules and Constraints Editor”</a:t>
            </a:r>
            <a:r>
              <a:rPr lang="zh-CN" altLang="en-US" sz="2400" dirty="0">
                <a:solidFill>
                  <a:schemeClr val="accent1"/>
                </a:solidFill>
                <a:latin typeface="微软雅黑" panose="020B0503020204020204" pitchFamily="34" charset="-122"/>
                <a:ea typeface="微软雅黑" panose="020B0503020204020204" pitchFamily="34" charset="-122"/>
              </a:rPr>
              <a:t>对话框，执行“</a:t>
            </a:r>
            <a:r>
              <a:rPr lang="en-US" altLang="zh-CN" sz="2400" dirty="0">
                <a:solidFill>
                  <a:schemeClr val="accent1"/>
                </a:solidFill>
                <a:latin typeface="微软雅黑" panose="020B0503020204020204" pitchFamily="34" charset="-122"/>
                <a:ea typeface="微软雅黑" panose="020B0503020204020204" pitchFamily="34" charset="-122"/>
              </a:rPr>
              <a:t>Design Rules — Manufacturing — Hole Size”</a:t>
            </a:r>
            <a:r>
              <a:rPr lang="zh-CN" altLang="en-US" sz="2400" dirty="0">
                <a:solidFill>
                  <a:schemeClr val="accent1"/>
                </a:solidFill>
                <a:latin typeface="微软雅黑" panose="020B0503020204020204" pitchFamily="34" charset="-122"/>
                <a:ea typeface="微软雅黑" panose="020B0503020204020204" pitchFamily="34" charset="-122"/>
              </a:rPr>
              <a:t>，右击鼠标，从下拉菜单中选择“</a:t>
            </a:r>
            <a:r>
              <a:rPr lang="en-US" altLang="zh-CN" sz="2400" dirty="0">
                <a:solidFill>
                  <a:schemeClr val="accent1"/>
                </a:solidFill>
                <a:latin typeface="微软雅黑" panose="020B0503020204020204" pitchFamily="34" charset="-122"/>
                <a:ea typeface="微软雅黑" panose="020B0503020204020204" pitchFamily="34" charset="-122"/>
              </a:rPr>
              <a:t>New Rule”</a:t>
            </a:r>
            <a:r>
              <a:rPr lang="zh-CN" altLang="en-US" sz="2400" dirty="0">
                <a:solidFill>
                  <a:schemeClr val="accent1"/>
                </a:solidFill>
                <a:latin typeface="微软雅黑" panose="020B0503020204020204" pitchFamily="34" charset="-122"/>
                <a:ea typeface="微软雅黑" panose="020B0503020204020204" pitchFamily="34" charset="-122"/>
              </a:rPr>
              <a:t>命令</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出现</a:t>
            </a:r>
            <a:r>
              <a:rPr lang="en-US" altLang="zh-CN" sz="2400" dirty="0">
                <a:solidFill>
                  <a:schemeClr val="accent1"/>
                </a:solidFill>
                <a:latin typeface="微软雅黑" panose="020B0503020204020204" pitchFamily="34" charset="-122"/>
                <a:ea typeface="微软雅黑" panose="020B0503020204020204" pitchFamily="34" charset="-122"/>
              </a:rPr>
              <a:t>Hole Size</a:t>
            </a:r>
            <a:r>
              <a:rPr lang="zh-CN" altLang="en-US" sz="2400" dirty="0">
                <a:solidFill>
                  <a:schemeClr val="accent1"/>
                </a:solidFill>
                <a:latin typeface="微软雅黑" panose="020B0503020204020204" pitchFamily="34" charset="-122"/>
                <a:ea typeface="微软雅黑" panose="020B0503020204020204" pitchFamily="34" charset="-122"/>
              </a:rPr>
              <a:t>的新规则如图</a:t>
            </a:r>
            <a:r>
              <a:rPr lang="en-US" altLang="zh-CN" sz="2400" dirty="0">
                <a:solidFill>
                  <a:schemeClr val="accent1"/>
                </a:solidFill>
                <a:latin typeface="微软雅黑" panose="020B0503020204020204" pitchFamily="34" charset="-122"/>
                <a:ea typeface="微软雅黑" panose="020B0503020204020204" pitchFamily="34" charset="-122"/>
              </a:rPr>
              <a:t>2-198</a:t>
            </a:r>
            <a:r>
              <a:rPr lang="zh-CN" altLang="en-US" sz="2400" dirty="0">
                <a:solidFill>
                  <a:schemeClr val="accent1"/>
                </a:solidFill>
                <a:latin typeface="微软雅黑" panose="020B0503020204020204" pitchFamily="34" charset="-122"/>
                <a:ea typeface="微软雅黑" panose="020B0503020204020204" pitchFamily="34" charset="-122"/>
              </a:rPr>
              <a:t>所示，将孔直径的最大值改为：</a:t>
            </a:r>
            <a:r>
              <a:rPr lang="en-US" altLang="zh-CN" sz="2400" dirty="0">
                <a:solidFill>
                  <a:schemeClr val="accent1"/>
                </a:solidFill>
                <a:latin typeface="微软雅黑" panose="020B0503020204020204" pitchFamily="34" charset="-122"/>
                <a:ea typeface="微软雅黑" panose="020B0503020204020204" pitchFamily="34" charset="-122"/>
              </a:rPr>
              <a:t>4mm</a:t>
            </a:r>
            <a:r>
              <a:rPr lang="zh-CN" altLang="en-US" sz="2400" dirty="0">
                <a:solidFill>
                  <a:schemeClr val="accent1"/>
                </a:solidFill>
                <a:latin typeface="微软雅黑" panose="020B0503020204020204" pitchFamily="34" charset="-122"/>
                <a:ea typeface="微软雅黑" panose="020B0503020204020204" pitchFamily="34" charset="-122"/>
              </a:rPr>
              <a:t>。</a:t>
            </a:r>
          </a:p>
        </p:txBody>
      </p:sp>
      <p:sp>
        <p:nvSpPr>
          <p:cNvPr id="26628" name="Rectangle 5"/>
          <p:cNvSpPr>
            <a:spLocks noChangeArrowheads="1"/>
          </p:cNvSpPr>
          <p:nvPr/>
        </p:nvSpPr>
        <p:spPr bwMode="auto">
          <a:xfrm>
            <a:off x="2337132" y="3135054"/>
            <a:ext cx="3206647" cy="341632"/>
          </a:xfrm>
          <a:prstGeom prst="rect">
            <a:avLst/>
          </a:prstGeom>
          <a:extLst/>
        </p:spPr>
        <p:txBody>
          <a:bodyPr lIns="91472" tIns="45736" rIns="91472" bIns="45736"/>
          <a:lstStyle/>
          <a:p>
            <a:pPr indent="624013">
              <a:lnSpc>
                <a:spcPct val="90000"/>
              </a:lnSpc>
              <a:spcBef>
                <a:spcPct val="20000"/>
              </a:spcBef>
              <a:buFont typeface="Arial" pitchFamily="34" charset="0"/>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2-197  </a:t>
            </a:r>
            <a:r>
              <a:rPr lang="zh-CN" altLang="en-US" sz="1800" dirty="0">
                <a:solidFill>
                  <a:schemeClr val="accent1"/>
                </a:solidFill>
                <a:latin typeface="微软雅黑" panose="020B0503020204020204" pitchFamily="34" charset="-122"/>
                <a:ea typeface="微软雅黑" panose="020B0503020204020204" pitchFamily="34" charset="-122"/>
              </a:rPr>
              <a:t>检查报告网页</a:t>
            </a:r>
          </a:p>
        </p:txBody>
      </p:sp>
      <p:sp>
        <p:nvSpPr>
          <p:cNvPr id="26630" name="Rectangle 7"/>
          <p:cNvSpPr>
            <a:spLocks noChangeArrowheads="1"/>
          </p:cNvSpPr>
          <p:nvPr/>
        </p:nvSpPr>
        <p:spPr bwMode="auto">
          <a:xfrm>
            <a:off x="6640732" y="3384665"/>
            <a:ext cx="4559582" cy="341632"/>
          </a:xfrm>
          <a:prstGeom prst="rect">
            <a:avLst/>
          </a:prstGeom>
          <a:extLst/>
        </p:spPr>
        <p:txBody>
          <a:bodyPr lIns="91472" tIns="45736" rIns="91472" bIns="45736"/>
          <a:lstStyle/>
          <a:p>
            <a:pPr indent="624013">
              <a:lnSpc>
                <a:spcPct val="90000"/>
              </a:lnSpc>
              <a:spcBef>
                <a:spcPct val="20000"/>
              </a:spcBef>
              <a:buFont typeface="Arial" pitchFamily="34" charset="0"/>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2-198</a:t>
            </a:r>
            <a:r>
              <a:rPr lang="zh-CN" altLang="en-US" sz="1800" dirty="0">
                <a:solidFill>
                  <a:schemeClr val="accent1"/>
                </a:solidFill>
                <a:latin typeface="微软雅黑" panose="020B0503020204020204" pitchFamily="34" charset="-122"/>
                <a:ea typeface="微软雅黑" panose="020B0503020204020204" pitchFamily="34" charset="-122"/>
              </a:rPr>
              <a:t>将孔直径的最大值改为</a:t>
            </a:r>
            <a:r>
              <a:rPr lang="en-US" altLang="zh-CN" sz="1800" dirty="0">
                <a:solidFill>
                  <a:schemeClr val="accent1"/>
                </a:solidFill>
                <a:latin typeface="微软雅黑" panose="020B0503020204020204" pitchFamily="34" charset="-122"/>
                <a:ea typeface="微软雅黑" panose="020B0503020204020204" pitchFamily="34" charset="-122"/>
              </a:rPr>
              <a:t>4mm</a:t>
            </a:r>
          </a:p>
        </p:txBody>
      </p:sp>
      <p:pic>
        <p:nvPicPr>
          <p:cNvPr id="7" name="图片 6"/>
          <p:cNvPicPr/>
          <p:nvPr/>
        </p:nvPicPr>
        <p:blipFill>
          <a:blip r:embed="rId2"/>
          <a:stretch>
            <a:fillRect/>
          </a:stretch>
        </p:blipFill>
        <p:spPr>
          <a:xfrm>
            <a:off x="1248642" y="700700"/>
            <a:ext cx="4499610" cy="2420620"/>
          </a:xfrm>
          <a:prstGeom prst="rect">
            <a:avLst/>
          </a:prstGeom>
        </p:spPr>
      </p:pic>
      <p:pic>
        <p:nvPicPr>
          <p:cNvPr id="8" name="图片 7"/>
          <p:cNvPicPr/>
          <p:nvPr/>
        </p:nvPicPr>
        <p:blipFill>
          <a:blip r:embed="rId3"/>
          <a:stretch>
            <a:fillRect/>
          </a:stretch>
        </p:blipFill>
        <p:spPr>
          <a:xfrm>
            <a:off x="6156366" y="33267"/>
            <a:ext cx="4499610" cy="3349625"/>
          </a:xfrm>
          <a:prstGeom prst="rect">
            <a:avLst/>
          </a:prstGeom>
        </p:spPr>
      </p:pic>
    </p:spTree>
    <p:extLst>
      <p:ext uri="{BB962C8B-B14F-4D97-AF65-F5344CB8AC3E}">
        <p14:creationId xmlns:p14="http://schemas.microsoft.com/office/powerpoint/2010/main" val="3739792066"/>
      </p:ext>
    </p:extLst>
  </p:cSld>
  <p:clrMapOvr>
    <a:masterClrMapping/>
  </p:clrMapOvr>
  <p:transition spd="slow" advTm="0">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body" idx="4294967295"/>
          </p:nvPr>
        </p:nvSpPr>
        <p:spPr>
          <a:xfrm>
            <a:off x="1706687" y="1069181"/>
            <a:ext cx="9721080" cy="4719638"/>
          </a:xfrm>
          <a:prstGeom prst="rect">
            <a:avLst/>
          </a:prstGeom>
        </p:spPr>
        <p:txBody>
          <a:bodyPr lIns="91472" tIns="45736" rIns="91472" bIns="45736"/>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修改了这个参数后的</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板无绿色高亮显示，</a:t>
            </a:r>
            <a:r>
              <a:rPr lang="en-US" altLang="zh-CN" sz="2400" dirty="0">
                <a:solidFill>
                  <a:schemeClr val="accent1"/>
                </a:solidFill>
                <a:latin typeface="微软雅黑" panose="020B0503020204020204" pitchFamily="34" charset="-122"/>
                <a:ea typeface="微软雅黑" panose="020B0503020204020204" pitchFamily="34" charset="-122"/>
              </a:rPr>
              <a:t>DRC</a:t>
            </a:r>
            <a:r>
              <a:rPr lang="zh-CN" altLang="en-US" sz="2400" dirty="0">
                <a:solidFill>
                  <a:schemeClr val="accent1"/>
                </a:solidFill>
                <a:latin typeface="微软雅黑" panose="020B0503020204020204" pitchFamily="34" charset="-122"/>
                <a:ea typeface="微软雅黑" panose="020B0503020204020204" pitchFamily="34" charset="-122"/>
              </a:rPr>
              <a:t>检查后无错误，如图</a:t>
            </a:r>
            <a:r>
              <a:rPr lang="en-US" altLang="zh-CN" sz="2400" dirty="0">
                <a:solidFill>
                  <a:schemeClr val="accent1"/>
                </a:solidFill>
                <a:latin typeface="微软雅黑" panose="020B0503020204020204" pitchFamily="34" charset="-122"/>
                <a:ea typeface="微软雅黑" panose="020B0503020204020204" pitchFamily="34" charset="-122"/>
              </a:rPr>
              <a:t>2-199</a:t>
            </a:r>
            <a:r>
              <a:rPr lang="zh-CN" altLang="en-US" sz="2400" dirty="0">
                <a:solidFill>
                  <a:schemeClr val="accent1"/>
                </a:solidFill>
                <a:latin typeface="微软雅黑" panose="020B0503020204020204" pitchFamily="34" charset="-122"/>
                <a:ea typeface="微软雅黑" panose="020B0503020204020204" pitchFamily="34" charset="-122"/>
              </a:rPr>
              <a:t>所示。</a:t>
            </a:r>
            <a:endParaRPr lang="en-US" altLang="zh-CN" sz="24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p:nvPr/>
        </p:nvPicPr>
        <p:blipFill>
          <a:blip r:embed="rId2"/>
          <a:stretch>
            <a:fillRect/>
          </a:stretch>
        </p:blipFill>
        <p:spPr>
          <a:xfrm>
            <a:off x="3849369" y="2244248"/>
            <a:ext cx="5418157" cy="3129761"/>
          </a:xfrm>
          <a:prstGeom prst="rect">
            <a:avLst/>
          </a:prstGeom>
        </p:spPr>
      </p:pic>
      <p:sp>
        <p:nvSpPr>
          <p:cNvPr id="2" name="矩形 1"/>
          <p:cNvSpPr/>
          <p:nvPr/>
        </p:nvSpPr>
        <p:spPr>
          <a:xfrm>
            <a:off x="4154959" y="5673059"/>
            <a:ext cx="4076822" cy="341632"/>
          </a:xfrm>
          <a:prstGeom prst="rect">
            <a:avLst/>
          </a:prstGeom>
        </p:spPr>
        <p:txBody>
          <a:bodyPr lIns="91472" tIns="45736" rIns="91472" bIns="45736"/>
          <a:lstStyle/>
          <a:p>
            <a:pPr indent="624013">
              <a:lnSpc>
                <a:spcPct val="90000"/>
              </a:lnSpc>
              <a:spcBef>
                <a:spcPct val="20000"/>
              </a:spcBef>
              <a:buFont typeface="Arial" pitchFamily="34" charset="0"/>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2-199 </a:t>
            </a:r>
            <a:r>
              <a:rPr lang="zh-CN" altLang="zh-CN" sz="1800" dirty="0">
                <a:solidFill>
                  <a:schemeClr val="accent1"/>
                </a:solidFill>
                <a:latin typeface="微软雅黑" panose="020B0503020204020204" pitchFamily="34" charset="-122"/>
                <a:ea typeface="微软雅黑" panose="020B0503020204020204" pitchFamily="34" charset="-122"/>
              </a:rPr>
              <a:t>修改了规则后</a:t>
            </a:r>
            <a:r>
              <a:rPr lang="en-US" altLang="zh-CN" sz="1800" dirty="0">
                <a:solidFill>
                  <a:schemeClr val="accent1"/>
                </a:solidFill>
                <a:latin typeface="微软雅黑" panose="020B0503020204020204" pitchFamily="34" charset="-122"/>
                <a:ea typeface="微软雅黑" panose="020B0503020204020204" pitchFamily="34" charset="-122"/>
              </a:rPr>
              <a:t>DRC</a:t>
            </a:r>
            <a:r>
              <a:rPr lang="zh-CN" altLang="zh-CN" sz="1800" dirty="0">
                <a:solidFill>
                  <a:schemeClr val="accent1"/>
                </a:solidFill>
                <a:latin typeface="微软雅黑" panose="020B0503020204020204" pitchFamily="34" charset="-122"/>
                <a:ea typeface="微软雅黑" panose="020B0503020204020204" pitchFamily="34" charset="-122"/>
              </a:rPr>
              <a:t>结果</a:t>
            </a:r>
          </a:p>
        </p:txBody>
      </p:sp>
    </p:spTree>
    <p:extLst>
      <p:ext uri="{BB962C8B-B14F-4D97-AF65-F5344CB8AC3E}">
        <p14:creationId xmlns:p14="http://schemas.microsoft.com/office/powerpoint/2010/main" val="2559502346"/>
      </p:ext>
    </p:extLst>
  </p:cSld>
  <p:clrMapOvr>
    <a:masterClrMapping/>
  </p:clrMapOvr>
  <p:transition spd="slow" advTm="0">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1625545" y="405460"/>
            <a:ext cx="9822731" cy="1325563"/>
          </a:xfrm>
          <a:prstGeom prst="rect">
            <a:avLst/>
          </a:prstGeom>
        </p:spPr>
        <p:txBody>
          <a:bodyPr lIns="91472" tIns="45736" rIns="91472" bIns="45736"/>
          <a:lstStyle/>
          <a:p>
            <a:pPr algn="l">
              <a:spcBef>
                <a:spcPct val="20000"/>
              </a:spcBef>
            </a:pPr>
            <a:r>
              <a:rPr lang="en-US" altLang="zh-CN" sz="3200" b="1" dirty="0" smtClean="0">
                <a:solidFill>
                  <a:schemeClr val="accent1"/>
                </a:solidFill>
                <a:latin typeface="微软雅黑" panose="020B0503020204020204" pitchFamily="34" charset="-122"/>
                <a:ea typeface="微软雅黑" panose="020B0503020204020204" pitchFamily="34" charset="-122"/>
                <a:cs typeface="+mn-cs"/>
              </a:rPr>
              <a:t>3.</a:t>
            </a:r>
            <a:r>
              <a:rPr lang="zh-CN" altLang="en-US" sz="3200" b="1" dirty="0" smtClean="0">
                <a:solidFill>
                  <a:schemeClr val="accent1"/>
                </a:solidFill>
                <a:latin typeface="微软雅黑" panose="020B0503020204020204" pitchFamily="34" charset="-122"/>
                <a:ea typeface="微软雅黑" panose="020B0503020204020204" pitchFamily="34" charset="-122"/>
                <a:cs typeface="+mn-cs"/>
              </a:rPr>
              <a:t>布置</a:t>
            </a:r>
            <a:r>
              <a:rPr lang="zh-CN" altLang="en-US" sz="3200" b="1" dirty="0">
                <a:solidFill>
                  <a:schemeClr val="accent1"/>
                </a:solidFill>
                <a:latin typeface="微软雅黑" panose="020B0503020204020204" pitchFamily="34" charset="-122"/>
                <a:ea typeface="微软雅黑" panose="020B0503020204020204" pitchFamily="34" charset="-122"/>
                <a:cs typeface="+mn-cs"/>
              </a:rPr>
              <a:t>多边形铺铜区域</a:t>
            </a:r>
          </a:p>
        </p:txBody>
      </p:sp>
      <p:sp>
        <p:nvSpPr>
          <p:cNvPr id="28675" name="Rectangle 3"/>
          <p:cNvSpPr>
            <a:spLocks noGrp="1" noChangeArrowheads="1"/>
          </p:cNvSpPr>
          <p:nvPr>
            <p:ph type="body" idx="4294967295"/>
          </p:nvPr>
        </p:nvSpPr>
        <p:spPr>
          <a:xfrm>
            <a:off x="1625546" y="1063355"/>
            <a:ext cx="9298165" cy="2593975"/>
          </a:xfrm>
          <a:prstGeom prst="rect">
            <a:avLst/>
          </a:prstGeom>
        </p:spPr>
        <p:txBody>
          <a:bodyPr lIns="91472" tIns="45736" rIns="91472" bIns="45736"/>
          <a:lstStyle/>
          <a:p>
            <a:pPr marL="0" indent="624013">
              <a:lnSpc>
                <a:spcPct val="20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在</a:t>
            </a:r>
            <a:r>
              <a:rPr lang="zh-CN" altLang="en-US" sz="2400" dirty="0">
                <a:solidFill>
                  <a:schemeClr val="accent1"/>
                </a:solidFill>
                <a:latin typeface="微软雅黑" panose="020B0503020204020204" pitchFamily="34" charset="-122"/>
                <a:ea typeface="微软雅黑" panose="020B0503020204020204" pitchFamily="34" charset="-122"/>
              </a:rPr>
              <a:t>设计电路板时，有时为了提高系统的抗干扰性，需要设置较大面积的接地线区域（大面积接地）。多边形铺铜就可以完成这个</a:t>
            </a:r>
            <a:r>
              <a:rPr lang="zh-CN" altLang="en-US" sz="2400" dirty="0" smtClean="0">
                <a:solidFill>
                  <a:schemeClr val="accent1"/>
                </a:solidFill>
                <a:latin typeface="微软雅黑" panose="020B0503020204020204" pitchFamily="34" charset="-122"/>
                <a:ea typeface="微软雅黑" panose="020B0503020204020204" pitchFamily="34" charset="-122"/>
              </a:rPr>
              <a:t>功能。</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00562216"/>
      </p:ext>
    </p:extLst>
  </p:cSld>
  <p:clrMapOvr>
    <a:masterClrMapping/>
  </p:clrMapOvr>
  <p:transition spd="slow" advTm="0">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1625545" y="405460"/>
            <a:ext cx="9822731" cy="1325563"/>
          </a:xfrm>
          <a:prstGeom prst="rect">
            <a:avLst/>
          </a:prstGeom>
        </p:spPr>
        <p:txBody>
          <a:bodyPr lIns="91472" tIns="45736" rIns="91472" bIns="45736"/>
          <a:lstStyle/>
          <a:p>
            <a:pPr algn="l">
              <a:spcBef>
                <a:spcPct val="20000"/>
              </a:spcBef>
            </a:pPr>
            <a:r>
              <a:rPr lang="en-US" altLang="zh-CN" sz="3200" b="1" dirty="0" smtClean="0">
                <a:solidFill>
                  <a:schemeClr val="accent1"/>
                </a:solidFill>
                <a:latin typeface="微软雅黑" panose="020B0503020204020204" pitchFamily="34" charset="-122"/>
                <a:ea typeface="微软雅黑" panose="020B0503020204020204" pitchFamily="34" charset="-122"/>
                <a:cs typeface="+mn-cs"/>
              </a:rPr>
              <a:t>3.</a:t>
            </a:r>
            <a:r>
              <a:rPr lang="zh-CN" altLang="en-US" sz="3200" b="1" dirty="0" smtClean="0">
                <a:solidFill>
                  <a:schemeClr val="accent1"/>
                </a:solidFill>
                <a:latin typeface="微软雅黑" panose="020B0503020204020204" pitchFamily="34" charset="-122"/>
                <a:ea typeface="微软雅黑" panose="020B0503020204020204" pitchFamily="34" charset="-122"/>
                <a:cs typeface="+mn-cs"/>
              </a:rPr>
              <a:t>布置</a:t>
            </a:r>
            <a:r>
              <a:rPr lang="zh-CN" altLang="en-US" sz="3200" b="1" dirty="0">
                <a:solidFill>
                  <a:schemeClr val="accent1"/>
                </a:solidFill>
                <a:latin typeface="微软雅黑" panose="020B0503020204020204" pitchFamily="34" charset="-122"/>
                <a:ea typeface="微软雅黑" panose="020B0503020204020204" pitchFamily="34" charset="-122"/>
                <a:cs typeface="+mn-cs"/>
              </a:rPr>
              <a:t>多边形铺铜区域</a:t>
            </a:r>
          </a:p>
        </p:txBody>
      </p:sp>
      <p:sp>
        <p:nvSpPr>
          <p:cNvPr id="28675" name="Rectangle 3"/>
          <p:cNvSpPr>
            <a:spLocks noGrp="1" noChangeArrowheads="1"/>
          </p:cNvSpPr>
          <p:nvPr>
            <p:ph type="body" idx="4294967295"/>
          </p:nvPr>
        </p:nvSpPr>
        <p:spPr>
          <a:xfrm>
            <a:off x="1625546" y="1063355"/>
            <a:ext cx="6921901" cy="2593975"/>
          </a:xfrm>
          <a:prstGeom prst="rect">
            <a:avLst/>
          </a:prstGeom>
        </p:spPr>
        <p:txBody>
          <a:bodyPr lIns="91472" tIns="45736" rIns="91472" bIns="45736"/>
          <a:lstStyle/>
          <a:p>
            <a:pPr marL="0" indent="624013">
              <a:lnSpc>
                <a:spcPct val="15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布置</a:t>
            </a:r>
            <a:r>
              <a:rPr lang="zh-CN" altLang="en-US" sz="2400" dirty="0">
                <a:solidFill>
                  <a:schemeClr val="accent1"/>
                </a:solidFill>
                <a:latin typeface="微软雅黑" panose="020B0503020204020204" pitchFamily="34" charset="-122"/>
                <a:ea typeface="微软雅黑" panose="020B0503020204020204" pitchFamily="34" charset="-122"/>
              </a:rPr>
              <a:t>多边形铺铜区域的方法如下。</a:t>
            </a:r>
          </a:p>
          <a:p>
            <a:pPr marL="0" indent="624013">
              <a:lnSpc>
                <a:spcPct val="15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）在工作区选择需要设置多边形铺铜的</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板层。</a:t>
            </a:r>
          </a:p>
          <a:p>
            <a:pPr marL="0" indent="624013">
              <a:lnSpc>
                <a:spcPct val="15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smtClean="0">
                <a:solidFill>
                  <a:schemeClr val="accent1"/>
                </a:solidFill>
                <a:latin typeface="微软雅黑" panose="020B0503020204020204" pitchFamily="34" charset="-122"/>
                <a:ea typeface="微软雅黑" panose="020B0503020204020204" pitchFamily="34" charset="-122"/>
              </a:rPr>
              <a:t>2</a:t>
            </a:r>
            <a:r>
              <a:rPr lang="zh-CN" altLang="en-US" sz="2400" dirty="0" smtClean="0">
                <a:solidFill>
                  <a:schemeClr val="accent1"/>
                </a:solidFill>
                <a:latin typeface="微软雅黑" panose="020B0503020204020204" pitchFamily="34" charset="-122"/>
                <a:ea typeface="微软雅黑" panose="020B0503020204020204" pitchFamily="34" charset="-122"/>
              </a:rPr>
              <a:t>）单击“</a:t>
            </a:r>
            <a:r>
              <a:rPr lang="en-US" altLang="zh-CN" sz="2400" dirty="0" smtClean="0">
                <a:solidFill>
                  <a:schemeClr val="accent1"/>
                </a:solidFill>
                <a:latin typeface="微软雅黑" panose="020B0503020204020204" pitchFamily="34" charset="-122"/>
                <a:ea typeface="微软雅黑" panose="020B0503020204020204" pitchFamily="34" charset="-122"/>
              </a:rPr>
              <a:t>Wiring”</a:t>
            </a:r>
            <a:r>
              <a:rPr lang="zh-CN" altLang="en-US" sz="2400" dirty="0" smtClean="0">
                <a:solidFill>
                  <a:schemeClr val="accent1"/>
                </a:solidFill>
                <a:latin typeface="微软雅黑" panose="020B0503020204020204" pitchFamily="34" charset="-122"/>
                <a:ea typeface="微软雅黑" panose="020B0503020204020204" pitchFamily="34" charset="-122"/>
              </a:rPr>
              <a:t>工具栏中的多边形铺铜工具按钮“      ”，或者在主菜单中选择</a:t>
            </a:r>
            <a:r>
              <a:rPr lang="en-US" altLang="zh-CN" sz="2400" dirty="0" err="1" smtClean="0">
                <a:solidFill>
                  <a:schemeClr val="accent1"/>
                </a:solidFill>
                <a:latin typeface="微软雅黑" panose="020B0503020204020204" pitchFamily="34" charset="-122"/>
                <a:ea typeface="微软雅黑" panose="020B0503020204020204" pitchFamily="34" charset="-122"/>
              </a:rPr>
              <a:t>Place→Polygon</a:t>
            </a:r>
            <a:r>
              <a:rPr lang="en-US" altLang="zh-CN" sz="2400" dirty="0" smtClean="0">
                <a:solidFill>
                  <a:schemeClr val="accent1"/>
                </a:solidFill>
                <a:latin typeface="微软雅黑" panose="020B0503020204020204" pitchFamily="34" charset="-122"/>
                <a:ea typeface="微软雅黑" panose="020B0503020204020204" pitchFamily="34" charset="-122"/>
              </a:rPr>
              <a:t> plane</a:t>
            </a:r>
            <a:r>
              <a:rPr lang="zh-CN" altLang="en-US" sz="2400" dirty="0">
                <a:solidFill>
                  <a:schemeClr val="accent1"/>
                </a:solidFill>
                <a:latin typeface="微软雅黑" panose="020B0503020204020204" pitchFamily="34" charset="-122"/>
                <a:ea typeface="微软雅黑" panose="020B0503020204020204" pitchFamily="34" charset="-122"/>
              </a:rPr>
              <a:t>菜单项。按下“</a:t>
            </a:r>
            <a:r>
              <a:rPr lang="en-US" altLang="zh-CN" sz="2400" dirty="0">
                <a:solidFill>
                  <a:schemeClr val="accent1"/>
                </a:solidFill>
                <a:latin typeface="微软雅黑" panose="020B0503020204020204" pitchFamily="34" charset="-122"/>
                <a:ea typeface="微软雅黑" panose="020B0503020204020204" pitchFamily="34" charset="-122"/>
              </a:rPr>
              <a:t>TAB”</a:t>
            </a:r>
            <a:r>
              <a:rPr lang="zh-CN" altLang="en-US" sz="2400" dirty="0">
                <a:solidFill>
                  <a:schemeClr val="accent1"/>
                </a:solidFill>
                <a:latin typeface="微软雅黑" panose="020B0503020204020204" pitchFamily="34" charset="-122"/>
                <a:ea typeface="微软雅黑" panose="020B0503020204020204" pitchFamily="34" charset="-122"/>
              </a:rPr>
              <a:t>键，打开如图</a:t>
            </a:r>
            <a:r>
              <a:rPr lang="en-US" altLang="zh-CN" sz="2400" dirty="0">
                <a:solidFill>
                  <a:schemeClr val="accent1"/>
                </a:solidFill>
                <a:latin typeface="微软雅黑" panose="020B0503020204020204" pitchFamily="34" charset="-122"/>
                <a:ea typeface="微软雅黑" panose="020B0503020204020204" pitchFamily="34" charset="-122"/>
              </a:rPr>
              <a:t>2-200</a:t>
            </a:r>
            <a:r>
              <a:rPr lang="zh-CN" altLang="en-US" sz="2400" dirty="0">
                <a:solidFill>
                  <a:schemeClr val="accent1"/>
                </a:solidFill>
                <a:latin typeface="微软雅黑" panose="020B0503020204020204" pitchFamily="34" charset="-122"/>
                <a:ea typeface="微软雅黑" panose="020B0503020204020204" pitchFamily="34" charset="-122"/>
              </a:rPr>
              <a:t>所示的“</a:t>
            </a:r>
            <a:r>
              <a:rPr lang="en-US" altLang="zh-CN" sz="2400" dirty="0">
                <a:solidFill>
                  <a:schemeClr val="accent1"/>
                </a:solidFill>
                <a:latin typeface="微软雅黑" panose="020B0503020204020204" pitchFamily="34" charset="-122"/>
                <a:ea typeface="微软雅黑" panose="020B0503020204020204" pitchFamily="34" charset="-122"/>
              </a:rPr>
              <a:t>Properties”</a:t>
            </a:r>
            <a:r>
              <a:rPr lang="zh-CN" altLang="en-US" sz="2400" dirty="0">
                <a:solidFill>
                  <a:schemeClr val="accent1"/>
                </a:solidFill>
                <a:latin typeface="微软雅黑" panose="020B0503020204020204" pitchFamily="34" charset="-122"/>
                <a:ea typeface="微软雅黑" panose="020B0503020204020204" pitchFamily="34" charset="-122"/>
              </a:rPr>
              <a:t>面板。</a:t>
            </a:r>
          </a:p>
        </p:txBody>
      </p:sp>
      <p:sp>
        <p:nvSpPr>
          <p:cNvPr id="28677" name="Rectangle 5"/>
          <p:cNvSpPr>
            <a:spLocks noChangeArrowheads="1"/>
          </p:cNvSpPr>
          <p:nvPr/>
        </p:nvSpPr>
        <p:spPr bwMode="auto">
          <a:xfrm>
            <a:off x="7179295" y="6310114"/>
            <a:ext cx="4453335" cy="341632"/>
          </a:xfrm>
          <a:prstGeom prst="rect">
            <a:avLst/>
          </a:prstGeom>
          <a:extLst/>
        </p:spPr>
        <p:txBody>
          <a:bodyPr lIns="91472" tIns="45736" rIns="91472" bIns="45736"/>
          <a:lstStyle/>
          <a:p>
            <a:pPr indent="624013">
              <a:lnSpc>
                <a:spcPct val="90000"/>
              </a:lnSpc>
              <a:spcBef>
                <a:spcPct val="20000"/>
              </a:spcBef>
              <a:buFont typeface="Arial" pitchFamily="34" charset="0"/>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2-200 “Polygon Pour ”</a:t>
            </a:r>
            <a:r>
              <a:rPr lang="zh-CN" altLang="en-US" sz="1800" dirty="0">
                <a:solidFill>
                  <a:schemeClr val="accent1"/>
                </a:solidFill>
                <a:latin typeface="微软雅黑" panose="020B0503020204020204" pitchFamily="34" charset="-122"/>
                <a:ea typeface="微软雅黑" panose="020B0503020204020204" pitchFamily="34" charset="-122"/>
              </a:rPr>
              <a:t>对话框</a:t>
            </a:r>
          </a:p>
        </p:txBody>
      </p:sp>
      <p:pic>
        <p:nvPicPr>
          <p:cNvPr id="2867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2871" y="3657330"/>
            <a:ext cx="287405" cy="271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p:nvPr/>
        </p:nvPicPr>
        <p:blipFill>
          <a:blip r:embed="rId3"/>
          <a:stretch>
            <a:fillRect/>
          </a:stretch>
        </p:blipFill>
        <p:spPr>
          <a:xfrm>
            <a:off x="8420223" y="334446"/>
            <a:ext cx="2611813" cy="5798822"/>
          </a:xfrm>
          <a:prstGeom prst="rect">
            <a:avLst/>
          </a:prstGeom>
        </p:spPr>
      </p:pic>
    </p:spTree>
    <p:extLst>
      <p:ext uri="{BB962C8B-B14F-4D97-AF65-F5344CB8AC3E}">
        <p14:creationId xmlns:p14="http://schemas.microsoft.com/office/powerpoint/2010/main" val="2507154826"/>
      </p:ext>
    </p:extLst>
  </p:cSld>
  <p:clrMapOvr>
    <a:masterClrMapping/>
  </p:clrMapOvr>
  <p:transition spd="slow" advTm="0">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body" idx="4294967295"/>
          </p:nvPr>
        </p:nvSpPr>
        <p:spPr>
          <a:xfrm>
            <a:off x="1202631" y="261442"/>
            <a:ext cx="9793088" cy="5087194"/>
          </a:xfrm>
          <a:prstGeom prst="rect">
            <a:avLst/>
          </a:prstGeom>
        </p:spPr>
        <p:txBody>
          <a:bodyPr lIns="91472" tIns="45736" rIns="91472" bIns="45736"/>
          <a:lstStyle/>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如图</a:t>
            </a:r>
            <a:r>
              <a:rPr lang="en-US" altLang="zh-CN" sz="2400" dirty="0">
                <a:solidFill>
                  <a:schemeClr val="accent1"/>
                </a:solidFill>
                <a:latin typeface="微软雅黑" panose="020B0503020204020204" pitchFamily="34" charset="-122"/>
                <a:ea typeface="微软雅黑" panose="020B0503020204020204" pitchFamily="34" charset="-122"/>
              </a:rPr>
              <a:t>2-200</a:t>
            </a:r>
            <a:r>
              <a:rPr lang="zh-CN" altLang="en-US" sz="2400" dirty="0">
                <a:solidFill>
                  <a:schemeClr val="accent1"/>
                </a:solidFill>
                <a:latin typeface="微软雅黑" panose="020B0503020204020204" pitchFamily="34" charset="-122"/>
                <a:ea typeface="微软雅黑" panose="020B0503020204020204" pitchFamily="34" charset="-122"/>
              </a:rPr>
              <a:t>所示的“</a:t>
            </a:r>
            <a:r>
              <a:rPr lang="en-US" altLang="zh-CN" sz="2400" dirty="0">
                <a:solidFill>
                  <a:schemeClr val="accent1"/>
                </a:solidFill>
                <a:latin typeface="微软雅黑" panose="020B0503020204020204" pitchFamily="34" charset="-122"/>
                <a:ea typeface="微软雅黑" panose="020B0503020204020204" pitchFamily="34" charset="-122"/>
              </a:rPr>
              <a:t>Properties”</a:t>
            </a:r>
            <a:r>
              <a:rPr lang="zh-CN" altLang="en-US" sz="2400" dirty="0">
                <a:solidFill>
                  <a:schemeClr val="accent1"/>
                </a:solidFill>
                <a:latin typeface="微软雅黑" panose="020B0503020204020204" pitchFamily="34" charset="-122"/>
                <a:ea typeface="微软雅黑" panose="020B0503020204020204" pitchFamily="34" charset="-122"/>
              </a:rPr>
              <a:t>面板用于设置多边形铺铜区域的属性，其中的选项功能如下。</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①设置多边形铺铜区域内的形状</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Solid”</a:t>
            </a:r>
            <a:r>
              <a:rPr lang="zh-CN" altLang="en-US" sz="2400" dirty="0">
                <a:solidFill>
                  <a:schemeClr val="accent1"/>
                </a:solidFill>
                <a:latin typeface="微软雅黑" panose="020B0503020204020204" pitchFamily="34" charset="-122"/>
                <a:ea typeface="微软雅黑" panose="020B0503020204020204" pitchFamily="34" charset="-122"/>
              </a:rPr>
              <a:t>：表示铺铜区域是实心的。</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Hatched”</a:t>
            </a:r>
            <a:r>
              <a:rPr lang="zh-CN" altLang="en-US" sz="2400" dirty="0">
                <a:solidFill>
                  <a:schemeClr val="accent1"/>
                </a:solidFill>
                <a:latin typeface="微软雅黑" panose="020B0503020204020204" pitchFamily="34" charset="-122"/>
                <a:ea typeface="微软雅黑" panose="020B0503020204020204" pitchFamily="34" charset="-122"/>
              </a:rPr>
              <a:t>：表示铺铜区域是网状的。</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None”</a:t>
            </a:r>
            <a:r>
              <a:rPr lang="zh-CN" altLang="en-US" sz="2400" dirty="0">
                <a:solidFill>
                  <a:schemeClr val="accent1"/>
                </a:solidFill>
                <a:latin typeface="微软雅黑" panose="020B0503020204020204" pitchFamily="34" charset="-122"/>
                <a:ea typeface="微软雅黑" panose="020B0503020204020204" pitchFamily="34" charset="-122"/>
              </a:rPr>
              <a:t>：表示铺铜区域无填充，仅有轮廓、外围。</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②“</a:t>
            </a:r>
            <a:r>
              <a:rPr lang="en-US" altLang="zh-CN" sz="2400" dirty="0">
                <a:solidFill>
                  <a:schemeClr val="accent1"/>
                </a:solidFill>
                <a:latin typeface="微软雅黑" panose="020B0503020204020204" pitchFamily="34" charset="-122"/>
                <a:ea typeface="微软雅黑" panose="020B0503020204020204" pitchFamily="34" charset="-122"/>
              </a:rPr>
              <a:t>Track Width”</a:t>
            </a:r>
            <a:r>
              <a:rPr lang="zh-CN" altLang="en-US" sz="2400" dirty="0">
                <a:solidFill>
                  <a:schemeClr val="accent1"/>
                </a:solidFill>
                <a:latin typeface="微软雅黑" panose="020B0503020204020204" pitchFamily="34" charset="-122"/>
                <a:ea typeface="微软雅黑" panose="020B0503020204020204" pitchFamily="34" charset="-122"/>
              </a:rPr>
              <a:t>编辑框用于设置多边形铺铜区域中网格连线的宽度。如果连线宽度比网格尺寸小，多边形铺铜区域是网格状的；如果连线宽度和</a:t>
            </a:r>
            <a:r>
              <a:rPr lang="zh-CN" altLang="en-US" sz="2400" dirty="0" smtClean="0">
                <a:solidFill>
                  <a:schemeClr val="accent1"/>
                </a:solidFill>
                <a:latin typeface="微软雅黑" panose="020B0503020204020204" pitchFamily="34" charset="-122"/>
                <a:ea typeface="微软雅黑" panose="020B0503020204020204" pitchFamily="34" charset="-122"/>
              </a:rPr>
              <a:t>网格尺寸相等或者比网格尺寸大，多边形铺铜区域是实心的。</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③“</a:t>
            </a:r>
            <a:r>
              <a:rPr lang="en-US" altLang="zh-CN" sz="2400" dirty="0">
                <a:solidFill>
                  <a:schemeClr val="accent1"/>
                </a:solidFill>
                <a:latin typeface="微软雅黑" panose="020B0503020204020204" pitchFamily="34" charset="-122"/>
                <a:ea typeface="微软雅黑" panose="020B0503020204020204" pitchFamily="34" charset="-122"/>
              </a:rPr>
              <a:t>Grid Size”</a:t>
            </a:r>
            <a:r>
              <a:rPr lang="zh-CN" altLang="en-US" sz="2400" dirty="0">
                <a:solidFill>
                  <a:schemeClr val="accent1"/>
                </a:solidFill>
                <a:latin typeface="微软雅黑" panose="020B0503020204020204" pitchFamily="34" charset="-122"/>
                <a:ea typeface="微软雅黑" panose="020B0503020204020204" pitchFamily="34" charset="-122"/>
              </a:rPr>
              <a:t>编辑框用于设置多边形铺铜区域中网格的尺寸。为了使多边形连线的放置最有效，建议避免使用元件管脚间距的整数倍值设置网格尺寸</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④“</a:t>
            </a:r>
            <a:r>
              <a:rPr lang="en-US" altLang="zh-CN" sz="2400" dirty="0">
                <a:solidFill>
                  <a:schemeClr val="accent1"/>
                </a:solidFill>
                <a:latin typeface="微软雅黑" panose="020B0503020204020204" pitchFamily="34" charset="-122"/>
                <a:ea typeface="微软雅黑" panose="020B0503020204020204" pitchFamily="34" charset="-122"/>
              </a:rPr>
              <a:t>Surround Pads With”</a:t>
            </a:r>
            <a:r>
              <a:rPr lang="zh-CN" altLang="en-US" sz="2400" dirty="0">
                <a:solidFill>
                  <a:schemeClr val="accent1"/>
                </a:solidFill>
                <a:latin typeface="微软雅黑" panose="020B0503020204020204" pitchFamily="34" charset="-122"/>
                <a:ea typeface="微软雅黑" panose="020B0503020204020204" pitchFamily="34" charset="-122"/>
              </a:rPr>
              <a:t>选项用于设置多边形铺铜区域在焊盘周围的围绕模式。其中，“</a:t>
            </a:r>
            <a:r>
              <a:rPr lang="en-US" altLang="zh-CN" sz="2400" dirty="0">
                <a:solidFill>
                  <a:schemeClr val="accent1"/>
                </a:solidFill>
                <a:latin typeface="微软雅黑" panose="020B0503020204020204" pitchFamily="34" charset="-122"/>
                <a:ea typeface="微软雅黑" panose="020B0503020204020204" pitchFamily="34" charset="-122"/>
              </a:rPr>
              <a:t>Arcs”</a:t>
            </a:r>
            <a:r>
              <a:rPr lang="zh-CN" altLang="en-US" sz="2400" dirty="0">
                <a:solidFill>
                  <a:schemeClr val="accent1"/>
                </a:solidFill>
                <a:latin typeface="微软雅黑" panose="020B0503020204020204" pitchFamily="34" charset="-122"/>
                <a:ea typeface="微软雅黑" panose="020B0503020204020204" pitchFamily="34" charset="-122"/>
              </a:rPr>
              <a:t>单选项表示采用圆弧围绕焊盘，“</a:t>
            </a:r>
            <a:r>
              <a:rPr lang="en-US" altLang="zh-CN" sz="2400" dirty="0">
                <a:solidFill>
                  <a:schemeClr val="accent1"/>
                </a:solidFill>
                <a:latin typeface="微软雅黑" panose="020B0503020204020204" pitchFamily="34" charset="-122"/>
                <a:ea typeface="微软雅黑" panose="020B0503020204020204" pitchFamily="34" charset="-122"/>
              </a:rPr>
              <a:t>Octagons”</a:t>
            </a:r>
            <a:r>
              <a:rPr lang="zh-CN" altLang="en-US" sz="2400" dirty="0">
                <a:solidFill>
                  <a:schemeClr val="accent1"/>
                </a:solidFill>
                <a:latin typeface="微软雅黑" panose="020B0503020204020204" pitchFamily="34" charset="-122"/>
                <a:ea typeface="微软雅黑" panose="020B0503020204020204" pitchFamily="34" charset="-122"/>
              </a:rPr>
              <a:t>单选项表示使用八角形围绕焊盘，使用八角形围绕焊盘的方式所生成的</a:t>
            </a:r>
            <a:r>
              <a:rPr lang="en-US" altLang="zh-CN" sz="2400" dirty="0">
                <a:solidFill>
                  <a:schemeClr val="accent1"/>
                </a:solidFill>
                <a:latin typeface="微软雅黑" panose="020B0503020204020204" pitchFamily="34" charset="-122"/>
                <a:ea typeface="微软雅黑" panose="020B0503020204020204" pitchFamily="34" charset="-122"/>
              </a:rPr>
              <a:t>Gerber</a:t>
            </a:r>
            <a:r>
              <a:rPr lang="zh-CN" altLang="en-US" sz="2400" dirty="0">
                <a:solidFill>
                  <a:schemeClr val="accent1"/>
                </a:solidFill>
                <a:latin typeface="微软雅黑" panose="020B0503020204020204" pitchFamily="34" charset="-122"/>
                <a:ea typeface="微软雅黑" panose="020B0503020204020204" pitchFamily="34" charset="-122"/>
              </a:rPr>
              <a:t>文件比较小，生成速度比较快。 </a:t>
            </a:r>
          </a:p>
        </p:txBody>
      </p:sp>
    </p:spTree>
    <p:extLst>
      <p:ext uri="{BB962C8B-B14F-4D97-AF65-F5344CB8AC3E}">
        <p14:creationId xmlns:p14="http://schemas.microsoft.com/office/powerpoint/2010/main" val="1097374797"/>
      </p:ext>
    </p:extLst>
  </p:cSld>
  <p:clrMapOvr>
    <a:masterClrMapping/>
  </p:clrMapOvr>
  <p:transition spd="slow" advTm="0">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4097686731"/>
              </p:ext>
            </p:extLst>
          </p:nvPr>
        </p:nvGraphicFramePr>
        <p:xfrm>
          <a:off x="2786807" y="1125538"/>
          <a:ext cx="5544616" cy="53285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矩形 1"/>
          <p:cNvSpPr/>
          <p:nvPr/>
        </p:nvSpPr>
        <p:spPr>
          <a:xfrm>
            <a:off x="1490663" y="333450"/>
            <a:ext cx="3057247" cy="584775"/>
          </a:xfrm>
          <a:prstGeom prst="rect">
            <a:avLst/>
          </a:prstGeom>
        </p:spPr>
        <p:txBody>
          <a:bodyPr wrap="none">
            <a:spAutoFit/>
          </a:bodyPr>
          <a:lstStyle/>
          <a:p>
            <a:pPr algn="ctr"/>
            <a:r>
              <a:rPr lang="zh-CN" altLang="en-US" sz="3200" b="1" dirty="0">
                <a:solidFill>
                  <a:schemeClr val="accent1"/>
                </a:solidFill>
                <a:latin typeface="微软雅黑" pitchFamily="34" charset="-122"/>
                <a:ea typeface="微软雅黑" pitchFamily="34" charset="-122"/>
              </a:rPr>
              <a:t>教学目的及要求</a:t>
            </a:r>
          </a:p>
        </p:txBody>
      </p:sp>
    </p:spTree>
    <p:extLst>
      <p:ext uri="{BB962C8B-B14F-4D97-AF65-F5344CB8AC3E}">
        <p14:creationId xmlns:p14="http://schemas.microsoft.com/office/powerpoint/2010/main" val="2289474223"/>
      </p:ext>
    </p:extLst>
  </p:cSld>
  <p:clrMapOvr>
    <a:masterClrMapping/>
  </p:clrMapOvr>
  <p:transition spd="slow" advTm="0">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body" idx="4294967295"/>
          </p:nvPr>
        </p:nvSpPr>
        <p:spPr>
          <a:xfrm>
            <a:off x="986607" y="936526"/>
            <a:ext cx="11067727" cy="3025775"/>
          </a:xfrm>
          <a:prstGeom prst="rect">
            <a:avLst/>
          </a:prstGeom>
        </p:spPr>
        <p:txBody>
          <a:bodyPr lIns="91472" tIns="45736" rIns="91472" bIns="45736"/>
          <a:lstStyle/>
          <a:p>
            <a:pPr marL="0" indent="624013">
              <a:lnSpc>
                <a:spcPct val="9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⑤“</a:t>
            </a:r>
            <a:r>
              <a:rPr lang="en-US" altLang="zh-CN" sz="2400" dirty="0" smtClean="0">
                <a:solidFill>
                  <a:schemeClr val="accent1"/>
                </a:solidFill>
                <a:latin typeface="微软雅黑" panose="020B0503020204020204" pitchFamily="34" charset="-122"/>
                <a:ea typeface="微软雅黑" panose="020B0503020204020204" pitchFamily="34" charset="-122"/>
              </a:rPr>
              <a:t>Hatch Mode”</a:t>
            </a:r>
            <a:r>
              <a:rPr lang="zh-CN" altLang="en-US" sz="2400" dirty="0" smtClean="0">
                <a:solidFill>
                  <a:schemeClr val="accent1"/>
                </a:solidFill>
                <a:latin typeface="微软雅黑" panose="020B0503020204020204" pitchFamily="34" charset="-122"/>
                <a:ea typeface="微软雅黑" panose="020B0503020204020204" pitchFamily="34" charset="-122"/>
              </a:rPr>
              <a:t>用于设置多边形铺铜区域中的填充网格式样，其中共有</a:t>
            </a:r>
            <a:r>
              <a:rPr lang="en-US" altLang="zh-CN" sz="2400" dirty="0" smtClean="0">
                <a:solidFill>
                  <a:schemeClr val="accent1"/>
                </a:solidFill>
                <a:latin typeface="微软雅黑" panose="020B0503020204020204" pitchFamily="34" charset="-122"/>
                <a:ea typeface="微软雅黑" panose="020B0503020204020204" pitchFamily="34" charset="-122"/>
              </a:rPr>
              <a:t>4</a:t>
            </a:r>
            <a:r>
              <a:rPr lang="zh-CN" altLang="en-US" sz="2400" dirty="0" smtClean="0">
                <a:solidFill>
                  <a:schemeClr val="accent1"/>
                </a:solidFill>
                <a:latin typeface="微软雅黑" panose="020B0503020204020204" pitchFamily="34" charset="-122"/>
                <a:ea typeface="微软雅黑" panose="020B0503020204020204" pitchFamily="34" charset="-122"/>
              </a:rPr>
              <a:t>个单选项，其功能如下。</a:t>
            </a:r>
          </a:p>
          <a:p>
            <a:pPr marL="0" indent="624013">
              <a:lnSpc>
                <a:spcPct val="9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smtClean="0">
                <a:solidFill>
                  <a:schemeClr val="accent1"/>
                </a:solidFill>
                <a:latin typeface="微软雅黑" panose="020B0503020204020204" pitchFamily="34" charset="-122"/>
                <a:ea typeface="微软雅黑" panose="020B0503020204020204" pitchFamily="34" charset="-122"/>
              </a:rPr>
              <a:t>90 Degree”</a:t>
            </a:r>
            <a:r>
              <a:rPr lang="zh-CN" altLang="en-US" sz="2400" dirty="0">
                <a:solidFill>
                  <a:schemeClr val="accent1"/>
                </a:solidFill>
                <a:latin typeface="微软雅黑" panose="020B0503020204020204" pitchFamily="34" charset="-122"/>
                <a:ea typeface="微软雅黑" panose="020B0503020204020204" pitchFamily="34" charset="-122"/>
              </a:rPr>
              <a:t>选项表示在多边形铺铜区域中填充水平和垂直的连线网格。</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45 Degree”</a:t>
            </a:r>
            <a:r>
              <a:rPr lang="zh-CN" altLang="en-US" sz="2400" dirty="0">
                <a:solidFill>
                  <a:schemeClr val="accent1"/>
                </a:solidFill>
                <a:latin typeface="微软雅黑" panose="020B0503020204020204" pitchFamily="34" charset="-122"/>
                <a:ea typeface="微软雅黑" panose="020B0503020204020204" pitchFamily="34" charset="-122"/>
              </a:rPr>
              <a:t>选项表示用</a:t>
            </a:r>
            <a:r>
              <a:rPr lang="en-US" altLang="zh-CN" sz="2400" dirty="0">
                <a:solidFill>
                  <a:schemeClr val="accent1"/>
                </a:solidFill>
                <a:latin typeface="微软雅黑" panose="020B0503020204020204" pitchFamily="34" charset="-122"/>
                <a:ea typeface="微软雅黑" panose="020B0503020204020204" pitchFamily="34" charset="-122"/>
              </a:rPr>
              <a:t>45°</a:t>
            </a:r>
            <a:r>
              <a:rPr lang="zh-CN" altLang="en-US" sz="2400" dirty="0">
                <a:solidFill>
                  <a:schemeClr val="accent1"/>
                </a:solidFill>
                <a:latin typeface="微软雅黑" panose="020B0503020204020204" pitchFamily="34" charset="-122"/>
                <a:ea typeface="微软雅黑" panose="020B0503020204020204" pitchFamily="34" charset="-122"/>
              </a:rPr>
              <a:t>的连线网络填充多边形。</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Horizontal”</a:t>
            </a:r>
            <a:r>
              <a:rPr lang="zh-CN" altLang="en-US" sz="2400" dirty="0">
                <a:solidFill>
                  <a:schemeClr val="accent1"/>
                </a:solidFill>
                <a:latin typeface="微软雅黑" panose="020B0503020204020204" pitchFamily="34" charset="-122"/>
                <a:ea typeface="微软雅黑" panose="020B0503020204020204" pitchFamily="34" charset="-122"/>
              </a:rPr>
              <a:t>选项表示用水平的连线填充多边形铺铜区域。</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Vertical”</a:t>
            </a:r>
            <a:r>
              <a:rPr lang="zh-CN" altLang="en-US" sz="2400" dirty="0">
                <a:solidFill>
                  <a:schemeClr val="accent1"/>
                </a:solidFill>
                <a:latin typeface="微软雅黑" panose="020B0503020204020204" pitchFamily="34" charset="-122"/>
                <a:ea typeface="微软雅黑" panose="020B0503020204020204" pitchFamily="34" charset="-122"/>
              </a:rPr>
              <a:t>选项表示用垂直的连线填充多边形铺铜区域。</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以上各填充风格的多边形铺铜区域如图</a:t>
            </a:r>
            <a:r>
              <a:rPr lang="en-US" altLang="zh-CN" sz="2400" dirty="0">
                <a:solidFill>
                  <a:schemeClr val="accent1"/>
                </a:solidFill>
                <a:latin typeface="微软雅黑" panose="020B0503020204020204" pitchFamily="34" charset="-122"/>
                <a:ea typeface="微软雅黑" panose="020B0503020204020204" pitchFamily="34" charset="-122"/>
              </a:rPr>
              <a:t>2-201</a:t>
            </a:r>
            <a:r>
              <a:rPr lang="zh-CN" altLang="en-US" sz="2400" dirty="0">
                <a:solidFill>
                  <a:schemeClr val="accent1"/>
                </a:solidFill>
                <a:latin typeface="微软雅黑" panose="020B0503020204020204" pitchFamily="34" charset="-122"/>
                <a:ea typeface="微软雅黑" panose="020B0503020204020204" pitchFamily="34" charset="-122"/>
              </a:rPr>
              <a:t>所示。</a:t>
            </a:r>
          </a:p>
        </p:txBody>
      </p:sp>
      <p:pic>
        <p:nvPicPr>
          <p:cNvPr id="30723"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61692" y="3669362"/>
            <a:ext cx="1211543" cy="1151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51325" y="3669362"/>
            <a:ext cx="1227422" cy="115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7917" y="3669361"/>
            <a:ext cx="1241712" cy="1173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8533" y="5038104"/>
            <a:ext cx="1295700" cy="1235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8"/>
          <p:cNvPicPr>
            <a:picLocks noChangeAspect="1" noChangeArrowheads="1"/>
          </p:cNvPicPr>
          <p:nvPr/>
        </p:nvPicPr>
        <p:blipFill>
          <a:blip r:embed="rId6">
            <a:extLst>
              <a:ext uri="{28A0092B-C50C-407E-A947-70E740481C1C}">
                <a14:useLocalDpi xmlns:a14="http://schemas.microsoft.com/office/drawing/2010/main" val="0"/>
              </a:ext>
            </a:extLst>
          </a:blip>
          <a:srcRect l="3175" t="3516" r="3969" b="3035"/>
          <a:stretch>
            <a:fillRect/>
          </a:stretch>
        </p:blipFill>
        <p:spPr bwMode="auto">
          <a:xfrm>
            <a:off x="6604117" y="5038103"/>
            <a:ext cx="1197252" cy="1219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8" name="Rectangle 9"/>
          <p:cNvSpPr>
            <a:spLocks noChangeArrowheads="1"/>
          </p:cNvSpPr>
          <p:nvPr/>
        </p:nvSpPr>
        <p:spPr bwMode="auto">
          <a:xfrm>
            <a:off x="2852499" y="4749432"/>
            <a:ext cx="65981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Font typeface="Wingdings" panose="05000000000000000000" pitchFamily="2" charset="2"/>
              <a:defRPr kumimoji="1" sz="2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7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FontTx/>
              <a:buNone/>
            </a:pPr>
            <a:r>
              <a:rPr kumimoji="0" lang="en-US" altLang="zh-CN" sz="1800" dirty="0">
                <a:solidFill>
                  <a:schemeClr val="accent1"/>
                </a:solidFill>
                <a:latin typeface="微软雅黑" panose="020B0503020204020204" pitchFamily="34" charset="-122"/>
                <a:ea typeface="微软雅黑" panose="020B0503020204020204" pitchFamily="34" charset="-122"/>
              </a:rPr>
              <a:t>“None”                  “90 Degree”              “45Degree”</a:t>
            </a:r>
          </a:p>
        </p:txBody>
      </p:sp>
      <p:sp>
        <p:nvSpPr>
          <p:cNvPr id="30729" name="Rectangle 10"/>
          <p:cNvSpPr>
            <a:spLocks noChangeArrowheads="1"/>
          </p:cNvSpPr>
          <p:nvPr/>
        </p:nvSpPr>
        <p:spPr bwMode="auto">
          <a:xfrm>
            <a:off x="3758976" y="6167839"/>
            <a:ext cx="44594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Font typeface="Wingdings" panose="05000000000000000000" pitchFamily="2" charset="2"/>
              <a:defRPr kumimoji="1" sz="2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7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FontTx/>
              <a:buNone/>
            </a:pPr>
            <a:r>
              <a:rPr kumimoji="0" lang="en-US" altLang="zh-CN" sz="1800" dirty="0">
                <a:solidFill>
                  <a:schemeClr val="accent1"/>
                </a:solidFill>
                <a:latin typeface="微软雅黑" panose="020B0503020204020204" pitchFamily="34" charset="-122"/>
                <a:ea typeface="微软雅黑" panose="020B0503020204020204" pitchFamily="34" charset="-122"/>
              </a:rPr>
              <a:t> “Horizontal”                   “Vertical”</a:t>
            </a:r>
          </a:p>
          <a:p>
            <a:pPr algn="ctr" eaLnBrk="1" hangingPunct="1">
              <a:spcBef>
                <a:spcPct val="0"/>
              </a:spcBef>
              <a:buClrTx/>
              <a:buFontTx/>
              <a:buNone/>
            </a:pPr>
            <a:r>
              <a:rPr kumimoji="0" lang="zh-CN" altLang="en-US" sz="1800" dirty="0" smtClean="0">
                <a:solidFill>
                  <a:schemeClr val="accent1"/>
                </a:solidFill>
                <a:latin typeface="微软雅黑" panose="020B0503020204020204" pitchFamily="34" charset="-122"/>
                <a:ea typeface="微软雅黑" panose="020B0503020204020204" pitchFamily="34" charset="-122"/>
              </a:rPr>
              <a:t>图</a:t>
            </a:r>
            <a:r>
              <a:rPr kumimoji="0" lang="en-US" altLang="zh-CN" sz="1800" dirty="0" smtClean="0">
                <a:solidFill>
                  <a:schemeClr val="accent1"/>
                </a:solidFill>
                <a:latin typeface="微软雅黑" panose="020B0503020204020204" pitchFamily="34" charset="-122"/>
                <a:ea typeface="微软雅黑" panose="020B0503020204020204" pitchFamily="34" charset="-122"/>
              </a:rPr>
              <a:t>2-201  </a:t>
            </a:r>
            <a:r>
              <a:rPr kumimoji="0" lang="zh-CN" altLang="en-US" sz="1800" dirty="0">
                <a:solidFill>
                  <a:schemeClr val="accent1"/>
                </a:solidFill>
                <a:latin typeface="微软雅黑" panose="020B0503020204020204" pitchFamily="34" charset="-122"/>
                <a:ea typeface="微软雅黑" panose="020B0503020204020204" pitchFamily="34" charset="-122"/>
              </a:rPr>
              <a:t>各填充风格的多边形铺铜区域</a:t>
            </a:r>
          </a:p>
        </p:txBody>
      </p:sp>
    </p:spTree>
    <p:extLst>
      <p:ext uri="{BB962C8B-B14F-4D97-AF65-F5344CB8AC3E}">
        <p14:creationId xmlns:p14="http://schemas.microsoft.com/office/powerpoint/2010/main" val="3798713704"/>
      </p:ext>
    </p:extLst>
  </p:cSld>
  <p:clrMapOvr>
    <a:masterClrMapping/>
  </p:clrMapOvr>
  <p:transition spd="slow" advTm="0">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body" idx="4294967295"/>
          </p:nvPr>
        </p:nvSpPr>
        <p:spPr>
          <a:xfrm>
            <a:off x="986607" y="981522"/>
            <a:ext cx="9771583" cy="3960440"/>
          </a:xfrm>
          <a:prstGeom prst="rect">
            <a:avLst/>
          </a:prstGeom>
        </p:spPr>
        <p:txBody>
          <a:bodyPr lIns="91472" tIns="45736" rIns="91472" bIns="45736"/>
          <a:lstStyle/>
          <a:p>
            <a:pPr marL="0" indent="624013">
              <a:lnSpc>
                <a:spcPct val="200000"/>
              </a:lnSpc>
              <a:buNone/>
            </a:pPr>
            <a:r>
              <a:rPr lang="zh-CN" altLang="en-US" sz="2400" dirty="0">
                <a:solidFill>
                  <a:schemeClr val="accent1"/>
                </a:solidFill>
                <a:latin typeface="微软雅黑" panose="020B0503020204020204" pitchFamily="34" charset="-122"/>
                <a:ea typeface="微软雅黑" panose="020B0503020204020204" pitchFamily="34" charset="-122"/>
              </a:rPr>
              <a:t>⑥“</a:t>
            </a:r>
            <a:r>
              <a:rPr lang="en-US" altLang="zh-CN" sz="2400" dirty="0">
                <a:solidFill>
                  <a:schemeClr val="accent1"/>
                </a:solidFill>
                <a:latin typeface="微软雅黑" panose="020B0503020204020204" pitchFamily="34" charset="-122"/>
                <a:ea typeface="微软雅黑" panose="020B0503020204020204" pitchFamily="34" charset="-122"/>
              </a:rPr>
              <a:t>Properties”</a:t>
            </a:r>
            <a:r>
              <a:rPr lang="zh-CN" altLang="en-US" sz="2400" dirty="0">
                <a:solidFill>
                  <a:schemeClr val="accent1"/>
                </a:solidFill>
                <a:latin typeface="微软雅黑" panose="020B0503020204020204" pitchFamily="34" charset="-122"/>
                <a:ea typeface="微软雅黑" panose="020B0503020204020204" pitchFamily="34" charset="-122"/>
              </a:rPr>
              <a:t>区域用于设置多边形铺铜区域的性质，其中的各选项功能如下：</a:t>
            </a:r>
          </a:p>
          <a:p>
            <a:pPr marL="0" indent="624013">
              <a:lnSpc>
                <a:spcPct val="20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Net”</a:t>
            </a:r>
            <a:r>
              <a:rPr lang="zh-CN" altLang="en-US" sz="2400" dirty="0">
                <a:solidFill>
                  <a:schemeClr val="accent1"/>
                </a:solidFill>
                <a:latin typeface="微软雅黑" panose="020B0503020204020204" pitchFamily="34" charset="-122"/>
                <a:ea typeface="微软雅黑" panose="020B0503020204020204" pitchFamily="34" charset="-122"/>
              </a:rPr>
              <a:t>下拉列表用于选择与多边形铺铜区域相连的网络，一般选择</a:t>
            </a:r>
            <a:r>
              <a:rPr lang="en-US" altLang="zh-CN" sz="2400" dirty="0">
                <a:solidFill>
                  <a:schemeClr val="accent1"/>
                </a:solidFill>
                <a:latin typeface="微软雅黑" panose="020B0503020204020204" pitchFamily="34" charset="-122"/>
                <a:ea typeface="微软雅黑" panose="020B0503020204020204" pitchFamily="34" charset="-122"/>
              </a:rPr>
              <a:t>GND</a:t>
            </a:r>
            <a:r>
              <a:rPr lang="zh-CN" altLang="en-US" sz="2400" dirty="0">
                <a:solidFill>
                  <a:schemeClr val="accent1"/>
                </a:solidFill>
                <a:latin typeface="微软雅黑" panose="020B0503020204020204" pitchFamily="34" charset="-122"/>
                <a:ea typeface="微软雅黑" panose="020B0503020204020204" pitchFamily="34" charset="-122"/>
              </a:rPr>
              <a:t>。</a:t>
            </a:r>
          </a:p>
          <a:p>
            <a:pPr marL="0" indent="624013">
              <a:lnSpc>
                <a:spcPct val="20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Layer”</a:t>
            </a:r>
            <a:r>
              <a:rPr lang="zh-CN" altLang="en-US" sz="2400" dirty="0">
                <a:solidFill>
                  <a:schemeClr val="accent1"/>
                </a:solidFill>
                <a:latin typeface="微软雅黑" panose="020B0503020204020204" pitchFamily="34" charset="-122"/>
                <a:ea typeface="微软雅黑" panose="020B0503020204020204" pitchFamily="34" charset="-122"/>
              </a:rPr>
              <a:t>下拉列表用于设置多边形铺铜区域所在的层。</a:t>
            </a:r>
          </a:p>
          <a:p>
            <a:pPr marL="0" indent="624013">
              <a:lnSpc>
                <a:spcPct val="200000"/>
              </a:lnSpc>
              <a:buNone/>
            </a:pPr>
            <a:r>
              <a:rPr lang="zh-CN" altLang="en-US" sz="2400" dirty="0">
                <a:solidFill>
                  <a:schemeClr val="accent1"/>
                </a:solidFill>
                <a:latin typeface="微软雅黑" panose="020B0503020204020204" pitchFamily="34" charset="-122"/>
                <a:ea typeface="微软雅黑" panose="020B0503020204020204" pitchFamily="34" charset="-122"/>
              </a:rPr>
              <a:t> “</a:t>
            </a:r>
            <a:r>
              <a:rPr lang="en-US" altLang="zh-CN" sz="2400" dirty="0">
                <a:solidFill>
                  <a:schemeClr val="accent1"/>
                </a:solidFill>
                <a:latin typeface="微软雅黑" panose="020B0503020204020204" pitchFamily="34" charset="-122"/>
                <a:ea typeface="微软雅黑" panose="020B0503020204020204" pitchFamily="34" charset="-122"/>
              </a:rPr>
              <a:t>Name”</a:t>
            </a:r>
            <a:r>
              <a:rPr lang="zh-CN" altLang="en-US" sz="2400" dirty="0">
                <a:solidFill>
                  <a:schemeClr val="accent1"/>
                </a:solidFill>
                <a:latin typeface="微软雅黑" panose="020B0503020204020204" pitchFamily="34" charset="-122"/>
                <a:ea typeface="微软雅黑" panose="020B0503020204020204" pitchFamily="34" charset="-122"/>
              </a:rPr>
              <a:t>：铺铜区域的名字，一般不用更改。</a:t>
            </a:r>
          </a:p>
        </p:txBody>
      </p:sp>
    </p:spTree>
    <p:extLst>
      <p:ext uri="{BB962C8B-B14F-4D97-AF65-F5344CB8AC3E}">
        <p14:creationId xmlns:p14="http://schemas.microsoft.com/office/powerpoint/2010/main" val="1170837535"/>
      </p:ext>
    </p:extLst>
  </p:cSld>
  <p:clrMapOvr>
    <a:masterClrMapping/>
  </p:clrMapOvr>
  <p:transition spd="slow" advTm="0">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908066" y="389731"/>
            <a:ext cx="10521950" cy="1325563"/>
          </a:xfrm>
          <a:prstGeom prst="rect">
            <a:avLst/>
          </a:prstGeom>
        </p:spPr>
        <p:txBody>
          <a:bodyPr lIns="91472" tIns="45736" rIns="91472" bIns="45736"/>
          <a:lstStyle/>
          <a:p>
            <a:pPr indent="624013" algn="l">
              <a:spcBef>
                <a:spcPct val="20000"/>
              </a:spcBef>
            </a:pPr>
            <a:r>
              <a:rPr lang="en-US" altLang="zh-CN" sz="3200" b="1" dirty="0" smtClean="0">
                <a:solidFill>
                  <a:schemeClr val="accent1"/>
                </a:solidFill>
                <a:latin typeface="微软雅黑" panose="020B0503020204020204" pitchFamily="34" charset="-122"/>
                <a:ea typeface="微软雅黑" panose="020B0503020204020204" pitchFamily="34" charset="-122"/>
                <a:cs typeface="+mn-cs"/>
              </a:rPr>
              <a:t>4.</a:t>
            </a:r>
            <a:r>
              <a:rPr lang="zh-CN" altLang="en-US" sz="3200" b="1" dirty="0" smtClean="0">
                <a:solidFill>
                  <a:schemeClr val="accent1"/>
                </a:solidFill>
                <a:latin typeface="微软雅黑" panose="020B0503020204020204" pitchFamily="34" charset="-122"/>
                <a:ea typeface="微软雅黑" panose="020B0503020204020204" pitchFamily="34" charset="-122"/>
                <a:cs typeface="+mn-cs"/>
              </a:rPr>
              <a:t>放置</a:t>
            </a:r>
            <a:r>
              <a:rPr lang="zh-CN" altLang="en-US" sz="3200" b="1" dirty="0">
                <a:solidFill>
                  <a:schemeClr val="accent1"/>
                </a:solidFill>
                <a:latin typeface="微软雅黑" panose="020B0503020204020204" pitchFamily="34" charset="-122"/>
                <a:ea typeface="微软雅黑" panose="020B0503020204020204" pitchFamily="34" charset="-122"/>
                <a:cs typeface="+mn-cs"/>
              </a:rPr>
              <a:t>尺寸标注</a:t>
            </a:r>
          </a:p>
        </p:txBody>
      </p:sp>
      <p:sp>
        <p:nvSpPr>
          <p:cNvPr id="32771" name="Rectangle 3"/>
          <p:cNvSpPr>
            <a:spLocks noGrp="1" noChangeArrowheads="1"/>
          </p:cNvSpPr>
          <p:nvPr>
            <p:ph type="body" idx="4294967295"/>
          </p:nvPr>
        </p:nvSpPr>
        <p:spPr>
          <a:xfrm>
            <a:off x="1475850" y="1052512"/>
            <a:ext cx="7575653" cy="2665412"/>
          </a:xfrm>
          <a:prstGeom prst="rect">
            <a:avLst/>
          </a:prstGeom>
        </p:spPr>
        <p:txBody>
          <a:bodyPr lIns="91472" tIns="45736" rIns="91472" bIns="45736"/>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）直线尺寸标注</a:t>
            </a:r>
          </a:p>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对直线距离尺寸进行标注，可进行以下操作：</a:t>
            </a:r>
          </a:p>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①单击“</a:t>
            </a:r>
            <a:r>
              <a:rPr lang="en-US" altLang="zh-CN" sz="2400" dirty="0">
                <a:solidFill>
                  <a:schemeClr val="accent1"/>
                </a:solidFill>
                <a:latin typeface="微软雅黑" panose="020B0503020204020204" pitchFamily="34" charset="-122"/>
                <a:ea typeface="微软雅黑" panose="020B0503020204020204" pitchFamily="34" charset="-122"/>
              </a:rPr>
              <a:t>Utilities”</a:t>
            </a:r>
            <a:r>
              <a:rPr lang="zh-CN" altLang="en-US" sz="2400" dirty="0">
                <a:solidFill>
                  <a:schemeClr val="accent1"/>
                </a:solidFill>
                <a:latin typeface="微软雅黑" panose="020B0503020204020204" pitchFamily="34" charset="-122"/>
                <a:ea typeface="微软雅黑" panose="020B0503020204020204" pitchFamily="34" charset="-122"/>
              </a:rPr>
              <a:t>工具栏中的尺寸工具按钮</a:t>
            </a:r>
            <a:r>
              <a:rPr lang="zh-CN" altLang="en-US" sz="2400" dirty="0" smtClean="0">
                <a:solidFill>
                  <a:schemeClr val="accent1"/>
                </a:solidFill>
                <a:latin typeface="微软雅黑" panose="020B0503020204020204" pitchFamily="34" charset="-122"/>
                <a:ea typeface="微软雅黑" panose="020B0503020204020204" pitchFamily="34" charset="-122"/>
              </a:rPr>
              <a:t>“     ”</a:t>
            </a:r>
            <a:r>
              <a:rPr lang="zh-CN" altLang="en-US" sz="2400" dirty="0">
                <a:solidFill>
                  <a:schemeClr val="accent1"/>
                </a:solidFill>
                <a:latin typeface="微软雅黑" panose="020B0503020204020204" pitchFamily="34" charset="-122"/>
                <a:ea typeface="微软雅黑" panose="020B0503020204020204" pitchFamily="34" charset="-122"/>
              </a:rPr>
              <a:t>，在弹出的工具栏中选择直线尺寸工具按钮</a:t>
            </a:r>
            <a:r>
              <a:rPr lang="zh-CN" altLang="en-US" sz="2400" dirty="0" smtClean="0">
                <a:solidFill>
                  <a:schemeClr val="accent1"/>
                </a:solidFill>
                <a:latin typeface="微软雅黑" panose="020B0503020204020204" pitchFamily="34" charset="-122"/>
                <a:ea typeface="微软雅黑" panose="020B0503020204020204" pitchFamily="34" charset="-122"/>
              </a:rPr>
              <a:t>“     ”</a:t>
            </a:r>
            <a:r>
              <a:rPr lang="zh-CN" altLang="en-US" sz="2400" dirty="0">
                <a:solidFill>
                  <a:schemeClr val="accent1"/>
                </a:solidFill>
                <a:latin typeface="微软雅黑" panose="020B0503020204020204" pitchFamily="34" charset="-122"/>
                <a:ea typeface="微软雅黑" panose="020B0503020204020204" pitchFamily="34" charset="-122"/>
              </a:rPr>
              <a:t>，或者选择“</a:t>
            </a:r>
            <a:r>
              <a:rPr lang="en-US" altLang="zh-CN" sz="2400" dirty="0" err="1" smtClean="0">
                <a:solidFill>
                  <a:schemeClr val="accent1"/>
                </a:solidFill>
                <a:latin typeface="微软雅黑" panose="020B0503020204020204" pitchFamily="34" charset="-122"/>
                <a:ea typeface="微软雅黑" panose="020B0503020204020204" pitchFamily="34" charset="-122"/>
              </a:rPr>
              <a:t>Place”→“Dimension”→“Linear</a:t>
            </a:r>
            <a:r>
              <a:rPr lang="en-US" altLang="zh-CN" sz="2400" dirty="0" smtClean="0">
                <a:solidFill>
                  <a:schemeClr val="accent1"/>
                </a:solidFill>
                <a:latin typeface="微软雅黑" panose="020B0503020204020204" pitchFamily="34" charset="-122"/>
                <a:ea typeface="微软雅黑" panose="020B0503020204020204" pitchFamily="34" charset="-122"/>
              </a:rPr>
              <a:t>”</a:t>
            </a:r>
            <a:r>
              <a:rPr lang="zh-CN" altLang="en-US" sz="2400" dirty="0" smtClean="0">
                <a:solidFill>
                  <a:schemeClr val="accent1"/>
                </a:solidFill>
                <a:latin typeface="微软雅黑" panose="020B0503020204020204" pitchFamily="34" charset="-122"/>
                <a:ea typeface="微软雅黑" panose="020B0503020204020204" pitchFamily="34" charset="-122"/>
              </a:rPr>
              <a:t>命令。</a:t>
            </a:r>
          </a:p>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②按下“</a:t>
            </a:r>
            <a:r>
              <a:rPr lang="en-US" altLang="zh-CN" sz="2400" dirty="0">
                <a:solidFill>
                  <a:schemeClr val="accent1"/>
                </a:solidFill>
                <a:latin typeface="微软雅黑" panose="020B0503020204020204" pitchFamily="34" charset="-122"/>
                <a:ea typeface="微软雅黑" panose="020B0503020204020204" pitchFamily="34" charset="-122"/>
              </a:rPr>
              <a:t>Tab”</a:t>
            </a:r>
            <a:r>
              <a:rPr lang="zh-CN" altLang="en-US" sz="2400" dirty="0">
                <a:solidFill>
                  <a:schemeClr val="accent1"/>
                </a:solidFill>
                <a:latin typeface="微软雅黑" panose="020B0503020204020204" pitchFamily="34" charset="-122"/>
                <a:ea typeface="微软雅黑" panose="020B0503020204020204" pitchFamily="34" charset="-122"/>
              </a:rPr>
              <a:t>键，打开如图</a:t>
            </a:r>
            <a:r>
              <a:rPr lang="en-US" altLang="zh-CN" sz="2400" dirty="0">
                <a:solidFill>
                  <a:schemeClr val="accent1"/>
                </a:solidFill>
                <a:latin typeface="微软雅黑" panose="020B0503020204020204" pitchFamily="34" charset="-122"/>
                <a:ea typeface="微软雅黑" panose="020B0503020204020204" pitchFamily="34" charset="-122"/>
              </a:rPr>
              <a:t>2-202</a:t>
            </a:r>
            <a:r>
              <a:rPr lang="zh-CN" altLang="en-US" sz="2400" dirty="0">
                <a:solidFill>
                  <a:schemeClr val="accent1"/>
                </a:solidFill>
                <a:latin typeface="微软雅黑" panose="020B0503020204020204" pitchFamily="34" charset="-122"/>
                <a:ea typeface="微软雅黑" panose="020B0503020204020204" pitchFamily="34" charset="-122"/>
              </a:rPr>
              <a:t>所示的“</a:t>
            </a:r>
            <a:r>
              <a:rPr lang="en-US" altLang="zh-CN" sz="2400" dirty="0">
                <a:solidFill>
                  <a:schemeClr val="accent1"/>
                </a:solidFill>
                <a:latin typeface="微软雅黑" panose="020B0503020204020204" pitchFamily="34" charset="-122"/>
                <a:ea typeface="微软雅黑" panose="020B0503020204020204" pitchFamily="34" charset="-122"/>
              </a:rPr>
              <a:t>Linear Dimension”</a:t>
            </a:r>
            <a:r>
              <a:rPr lang="zh-CN" altLang="en-US" sz="2400" dirty="0">
                <a:solidFill>
                  <a:schemeClr val="accent1"/>
                </a:solidFill>
                <a:latin typeface="微软雅黑" panose="020B0503020204020204" pitchFamily="34" charset="-122"/>
                <a:ea typeface="微软雅黑" panose="020B0503020204020204" pitchFamily="34" charset="-122"/>
              </a:rPr>
              <a:t>对话框。</a:t>
            </a:r>
          </a:p>
        </p:txBody>
      </p:sp>
      <p:sp>
        <p:nvSpPr>
          <p:cNvPr id="32773" name="Rectangle 5"/>
          <p:cNvSpPr>
            <a:spLocks noChangeArrowheads="1"/>
          </p:cNvSpPr>
          <p:nvPr/>
        </p:nvSpPr>
        <p:spPr bwMode="auto">
          <a:xfrm>
            <a:off x="7827367" y="6113357"/>
            <a:ext cx="4901022" cy="341632"/>
          </a:xfrm>
          <a:prstGeom prst="rect">
            <a:avLst/>
          </a:prstGeom>
          <a:extLst/>
        </p:spPr>
        <p:txBody>
          <a:bodyPr lIns="91472" tIns="45736" rIns="91472" bIns="45736"/>
          <a:lstStyle/>
          <a:p>
            <a:pPr>
              <a:lnSpc>
                <a:spcPct val="90000"/>
              </a:lnSpc>
              <a:spcBef>
                <a:spcPct val="20000"/>
              </a:spcBef>
              <a:buFont typeface="Arial" pitchFamily="34" charset="0"/>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2-202  “Linear Dimension”</a:t>
            </a:r>
            <a:r>
              <a:rPr lang="zh-CN" altLang="en-US" sz="1800" dirty="0">
                <a:solidFill>
                  <a:schemeClr val="accent1"/>
                </a:solidFill>
                <a:latin typeface="微软雅黑" panose="020B0503020204020204" pitchFamily="34" charset="-122"/>
                <a:ea typeface="微软雅黑" panose="020B0503020204020204" pitchFamily="34" charset="-122"/>
              </a:rPr>
              <a:t>对话框</a:t>
            </a:r>
          </a:p>
        </p:txBody>
      </p:sp>
      <p:pic>
        <p:nvPicPr>
          <p:cNvPr id="6" name="图片 5" descr="图片18"/>
          <p:cNvPicPr/>
          <p:nvPr/>
        </p:nvPicPr>
        <p:blipFill>
          <a:blip r:embed="rId2">
            <a:extLst>
              <a:ext uri="{28A0092B-C50C-407E-A947-70E740481C1C}">
                <a14:useLocalDpi xmlns:a14="http://schemas.microsoft.com/office/drawing/2010/main" val="0"/>
              </a:ext>
            </a:extLst>
          </a:blip>
          <a:srcRect/>
          <a:stretch>
            <a:fillRect/>
          </a:stretch>
        </p:blipFill>
        <p:spPr>
          <a:xfrm>
            <a:off x="1922463" y="2944812"/>
            <a:ext cx="370582" cy="370680"/>
          </a:xfrm>
          <a:prstGeom prst="rect">
            <a:avLst/>
          </a:prstGeom>
          <a:noFill/>
          <a:ln>
            <a:noFill/>
          </a:ln>
        </p:spPr>
      </p:pic>
      <p:pic>
        <p:nvPicPr>
          <p:cNvPr id="7" name="图片 6"/>
          <p:cNvPicPr/>
          <p:nvPr/>
        </p:nvPicPr>
        <p:blipFill>
          <a:blip r:embed="rId3"/>
          <a:stretch>
            <a:fillRect/>
          </a:stretch>
        </p:blipFill>
        <p:spPr>
          <a:xfrm>
            <a:off x="1900238" y="3429000"/>
            <a:ext cx="392807" cy="392905"/>
          </a:xfrm>
          <a:prstGeom prst="rect">
            <a:avLst/>
          </a:prstGeom>
        </p:spPr>
      </p:pic>
      <p:pic>
        <p:nvPicPr>
          <p:cNvPr id="8" name="图片 7"/>
          <p:cNvPicPr/>
          <p:nvPr/>
        </p:nvPicPr>
        <p:blipFill>
          <a:blip r:embed="rId4"/>
          <a:stretch>
            <a:fillRect/>
          </a:stretch>
        </p:blipFill>
        <p:spPr>
          <a:xfrm>
            <a:off x="8484068" y="620082"/>
            <a:ext cx="2945948" cy="5185976"/>
          </a:xfrm>
          <a:prstGeom prst="rect">
            <a:avLst/>
          </a:prstGeom>
        </p:spPr>
      </p:pic>
    </p:spTree>
    <p:extLst>
      <p:ext uri="{BB962C8B-B14F-4D97-AF65-F5344CB8AC3E}">
        <p14:creationId xmlns:p14="http://schemas.microsoft.com/office/powerpoint/2010/main" val="2588841547"/>
      </p:ext>
    </p:extLst>
  </p:cSld>
  <p:clrMapOvr>
    <a:masterClrMapping/>
  </p:clrMapOvr>
  <p:transition spd="slow" advTm="0">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body" idx="4294967295"/>
          </p:nvPr>
        </p:nvSpPr>
        <p:spPr>
          <a:xfrm>
            <a:off x="1346647" y="233307"/>
            <a:ext cx="10225136" cy="5583238"/>
          </a:xfrm>
          <a:prstGeom prst="rect">
            <a:avLst/>
          </a:prstGeom>
        </p:spPr>
        <p:txBody>
          <a:bodyPr lIns="91472" tIns="45736" rIns="91472" bIns="45736"/>
          <a:lstStyle/>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如图</a:t>
            </a:r>
            <a:r>
              <a:rPr lang="en-US" altLang="zh-CN" sz="2400" dirty="0">
                <a:solidFill>
                  <a:schemeClr val="accent1"/>
                </a:solidFill>
                <a:latin typeface="微软雅黑" panose="020B0503020204020204" pitchFamily="34" charset="-122"/>
                <a:ea typeface="微软雅黑" panose="020B0503020204020204" pitchFamily="34" charset="-122"/>
              </a:rPr>
              <a:t>2-202</a:t>
            </a:r>
            <a:r>
              <a:rPr lang="zh-CN" altLang="en-US" sz="2400" dirty="0">
                <a:solidFill>
                  <a:schemeClr val="accent1"/>
                </a:solidFill>
                <a:latin typeface="微软雅黑" panose="020B0503020204020204" pitchFamily="34" charset="-122"/>
                <a:ea typeface="微软雅黑" panose="020B0503020204020204" pitchFamily="34" charset="-122"/>
              </a:rPr>
              <a:t>所示的“</a:t>
            </a:r>
            <a:r>
              <a:rPr lang="en-US" altLang="zh-CN" sz="2400" dirty="0">
                <a:solidFill>
                  <a:schemeClr val="accent1"/>
                </a:solidFill>
                <a:latin typeface="微软雅黑" panose="020B0503020204020204" pitchFamily="34" charset="-122"/>
                <a:ea typeface="微软雅黑" panose="020B0503020204020204" pitchFamily="34" charset="-122"/>
              </a:rPr>
              <a:t>Linear Dimension”</a:t>
            </a:r>
            <a:r>
              <a:rPr lang="zh-CN" altLang="en-US" sz="2400" dirty="0">
                <a:solidFill>
                  <a:schemeClr val="accent1"/>
                </a:solidFill>
                <a:latin typeface="微软雅黑" panose="020B0503020204020204" pitchFamily="34" charset="-122"/>
                <a:ea typeface="微软雅黑" panose="020B0503020204020204" pitchFamily="34" charset="-122"/>
              </a:rPr>
              <a:t>对话框用于设置直线标注的属性，其中的选项功能如下。</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Style”</a:t>
            </a:r>
            <a:r>
              <a:rPr lang="zh-CN" altLang="en-US" sz="2400" dirty="0">
                <a:solidFill>
                  <a:schemeClr val="accent1"/>
                </a:solidFill>
                <a:latin typeface="微软雅黑" panose="020B0503020204020204" pitchFamily="34" charset="-122"/>
                <a:ea typeface="微软雅黑" panose="020B0503020204020204" pitchFamily="34" charset="-122"/>
              </a:rPr>
              <a:t>区域</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 “</a:t>
            </a:r>
            <a:r>
              <a:rPr lang="en-US" altLang="zh-CN" sz="2400" dirty="0">
                <a:solidFill>
                  <a:schemeClr val="accent1"/>
                </a:solidFill>
                <a:latin typeface="微软雅黑" panose="020B0503020204020204" pitchFamily="34" charset="-122"/>
                <a:ea typeface="微软雅黑" panose="020B0503020204020204" pitchFamily="34" charset="-122"/>
              </a:rPr>
              <a:t>Extension Line”</a:t>
            </a:r>
            <a:r>
              <a:rPr lang="zh-CN" altLang="en-US" sz="2400" dirty="0">
                <a:solidFill>
                  <a:schemeClr val="accent1"/>
                </a:solidFill>
                <a:latin typeface="微软雅黑" panose="020B0503020204020204" pitchFamily="34" charset="-122"/>
                <a:ea typeface="微软雅黑" panose="020B0503020204020204" pitchFamily="34" charset="-122"/>
              </a:rPr>
              <a:t>是尺寸延长线的设置，具体如下：</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Width”</a:t>
            </a:r>
            <a:r>
              <a:rPr lang="zh-CN" altLang="en-US" sz="2400" dirty="0">
                <a:solidFill>
                  <a:schemeClr val="accent1"/>
                </a:solidFill>
                <a:latin typeface="微软雅黑" panose="020B0503020204020204" pitchFamily="34" charset="-122"/>
                <a:ea typeface="微软雅黑" panose="020B0503020204020204" pitchFamily="34" charset="-122"/>
              </a:rPr>
              <a:t>编辑框用来设置尺寸延长线的线宽。</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Gap”</a:t>
            </a:r>
            <a:r>
              <a:rPr lang="zh-CN" altLang="en-US" sz="2400" dirty="0">
                <a:solidFill>
                  <a:schemeClr val="accent1"/>
                </a:solidFill>
                <a:latin typeface="微软雅黑" panose="020B0503020204020204" pitchFamily="34" charset="-122"/>
                <a:ea typeface="微软雅黑" panose="020B0503020204020204" pitchFamily="34" charset="-122"/>
              </a:rPr>
              <a:t>编辑框用来设置尺寸线与标注对象间的距离。</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 “</a:t>
            </a:r>
            <a:r>
              <a:rPr lang="en-US" altLang="zh-CN" sz="2400" dirty="0">
                <a:solidFill>
                  <a:schemeClr val="accent1"/>
                </a:solidFill>
                <a:latin typeface="微软雅黑" panose="020B0503020204020204" pitchFamily="34" charset="-122"/>
                <a:ea typeface="微软雅黑" panose="020B0503020204020204" pitchFamily="34" charset="-122"/>
              </a:rPr>
              <a:t>Offset”</a:t>
            </a:r>
            <a:r>
              <a:rPr lang="zh-CN" altLang="en-US" sz="2400" dirty="0">
                <a:solidFill>
                  <a:schemeClr val="accent1"/>
                </a:solidFill>
                <a:latin typeface="微软雅黑" panose="020B0503020204020204" pitchFamily="34" charset="-122"/>
                <a:ea typeface="微软雅黑" panose="020B0503020204020204" pitchFamily="34" charset="-122"/>
              </a:rPr>
              <a:t>编辑框用来设置箭头与尺寸延长线端点的偏移量。</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Text Gap”</a:t>
            </a:r>
            <a:r>
              <a:rPr lang="zh-CN" altLang="en-US" sz="2400" dirty="0">
                <a:solidFill>
                  <a:schemeClr val="accent1"/>
                </a:solidFill>
                <a:latin typeface="微软雅黑" panose="020B0503020204020204" pitchFamily="34" charset="-122"/>
                <a:ea typeface="微软雅黑" panose="020B0503020204020204" pitchFamily="34" charset="-122"/>
              </a:rPr>
              <a:t>编辑框用来设置尺寸字体与尺寸线左右的间距。</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Arrow Style”</a:t>
            </a:r>
            <a:r>
              <a:rPr lang="zh-CN" altLang="en-US" sz="2400" dirty="0">
                <a:solidFill>
                  <a:schemeClr val="accent1"/>
                </a:solidFill>
                <a:latin typeface="微软雅黑" panose="020B0503020204020204" pitchFamily="34" charset="-122"/>
                <a:ea typeface="微软雅黑" panose="020B0503020204020204" pitchFamily="34" charset="-122"/>
              </a:rPr>
              <a:t>是箭头相关设置，具体如下：</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 “</a:t>
            </a:r>
            <a:r>
              <a:rPr lang="en-US" altLang="zh-CN" sz="2400" dirty="0">
                <a:solidFill>
                  <a:schemeClr val="accent1"/>
                </a:solidFill>
                <a:latin typeface="微软雅黑" panose="020B0503020204020204" pitchFamily="34" charset="-122"/>
                <a:ea typeface="微软雅黑" panose="020B0503020204020204" pitchFamily="34" charset="-122"/>
              </a:rPr>
              <a:t>Arrow Size”</a:t>
            </a:r>
            <a:r>
              <a:rPr lang="zh-CN" altLang="en-US" sz="2400" dirty="0">
                <a:solidFill>
                  <a:schemeClr val="accent1"/>
                </a:solidFill>
                <a:latin typeface="微软雅黑" panose="020B0503020204020204" pitchFamily="34" charset="-122"/>
                <a:ea typeface="微软雅黑" panose="020B0503020204020204" pitchFamily="34" charset="-122"/>
              </a:rPr>
              <a:t>编辑框用来设置箭头长度（斜线）。</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 “</a:t>
            </a:r>
            <a:r>
              <a:rPr lang="en-US" altLang="zh-CN" sz="2400" dirty="0">
                <a:solidFill>
                  <a:schemeClr val="accent1"/>
                </a:solidFill>
                <a:latin typeface="微软雅黑" panose="020B0503020204020204" pitchFamily="34" charset="-122"/>
                <a:ea typeface="微软雅黑" panose="020B0503020204020204" pitchFamily="34" charset="-122"/>
              </a:rPr>
              <a:t>Arrow Length”</a:t>
            </a:r>
            <a:r>
              <a:rPr lang="zh-CN" altLang="en-US" sz="2400" dirty="0">
                <a:solidFill>
                  <a:schemeClr val="accent1"/>
                </a:solidFill>
                <a:latin typeface="微软雅黑" panose="020B0503020204020204" pitchFamily="34" charset="-122"/>
                <a:ea typeface="微软雅黑" panose="020B0503020204020204" pitchFamily="34" charset="-122"/>
              </a:rPr>
              <a:t>编辑框用来设置箭头线长度。</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  “</a:t>
            </a:r>
            <a:r>
              <a:rPr lang="en-US" altLang="zh-CN" sz="2400" dirty="0">
                <a:solidFill>
                  <a:schemeClr val="accent1"/>
                </a:solidFill>
                <a:latin typeface="微软雅黑" panose="020B0503020204020204" pitchFamily="34" charset="-122"/>
                <a:ea typeface="微软雅黑" panose="020B0503020204020204" pitchFamily="34" charset="-122"/>
              </a:rPr>
              <a:t>Properties”</a:t>
            </a:r>
            <a:r>
              <a:rPr lang="zh-CN" altLang="en-US" sz="2400" dirty="0">
                <a:solidFill>
                  <a:schemeClr val="accent1"/>
                </a:solidFill>
                <a:latin typeface="微软雅黑" panose="020B0503020204020204" pitchFamily="34" charset="-122"/>
                <a:ea typeface="微软雅黑" panose="020B0503020204020204" pitchFamily="34" charset="-122"/>
              </a:rPr>
              <a:t>区域用来设置直线标注的性质，其中的选项功能如下：</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Layer”</a:t>
            </a:r>
            <a:r>
              <a:rPr lang="zh-CN" altLang="en-US" sz="2400" dirty="0">
                <a:solidFill>
                  <a:schemeClr val="accent1"/>
                </a:solidFill>
                <a:latin typeface="微软雅黑" panose="020B0503020204020204" pitchFamily="34" charset="-122"/>
                <a:ea typeface="微软雅黑" panose="020B0503020204020204" pitchFamily="34" charset="-122"/>
              </a:rPr>
              <a:t>下拉列表用来设置当前尺寸文本所放置的</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板层。</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Text Position”</a:t>
            </a:r>
            <a:r>
              <a:rPr lang="zh-CN" altLang="en-US" sz="2400" dirty="0">
                <a:solidFill>
                  <a:schemeClr val="accent1"/>
                </a:solidFill>
                <a:latin typeface="微软雅黑" panose="020B0503020204020204" pitchFamily="34" charset="-122"/>
                <a:ea typeface="微软雅黑" panose="020B0503020204020204" pitchFamily="34" charset="-122"/>
              </a:rPr>
              <a:t>下拉列表用来设置当前尺寸文本的放置位置。</a:t>
            </a:r>
          </a:p>
        </p:txBody>
      </p:sp>
    </p:spTree>
    <p:extLst>
      <p:ext uri="{BB962C8B-B14F-4D97-AF65-F5344CB8AC3E}">
        <p14:creationId xmlns:p14="http://schemas.microsoft.com/office/powerpoint/2010/main" val="528171363"/>
      </p:ext>
    </p:extLst>
  </p:cSld>
  <p:clrMapOvr>
    <a:masterClrMapping/>
  </p:clrMapOvr>
  <p:transition spd="slow" advTm="0">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body" idx="4294967295"/>
          </p:nvPr>
        </p:nvSpPr>
        <p:spPr>
          <a:xfrm>
            <a:off x="1562671" y="1126058"/>
            <a:ext cx="9937104" cy="4605883"/>
          </a:xfrm>
          <a:prstGeom prst="rect">
            <a:avLst/>
          </a:prstGeom>
        </p:spPr>
        <p:txBody>
          <a:bodyPr lIns="91472" tIns="45736" rIns="91472" bIns="45736"/>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Arrow Position”</a:t>
            </a:r>
            <a:r>
              <a:rPr lang="zh-CN" altLang="en-US" sz="2400" dirty="0">
                <a:solidFill>
                  <a:schemeClr val="accent1"/>
                </a:solidFill>
                <a:latin typeface="微软雅黑" panose="020B0503020204020204" pitchFamily="34" charset="-122"/>
                <a:ea typeface="微软雅黑" panose="020B0503020204020204" pitchFamily="34" charset="-122"/>
              </a:rPr>
              <a:t>下拉列表用来设置当前箭头的放置位置。</a:t>
            </a:r>
          </a:p>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Text Height”</a:t>
            </a:r>
            <a:r>
              <a:rPr lang="zh-CN" altLang="en-US" sz="2400" dirty="0">
                <a:solidFill>
                  <a:schemeClr val="accent1"/>
                </a:solidFill>
                <a:latin typeface="微软雅黑" panose="020B0503020204020204" pitchFamily="34" charset="-122"/>
                <a:ea typeface="微软雅黑" panose="020B0503020204020204" pitchFamily="34" charset="-122"/>
              </a:rPr>
              <a:t>编辑框用来设置尺寸字体高度。</a:t>
            </a:r>
          </a:p>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Rotation”</a:t>
            </a:r>
            <a:r>
              <a:rPr lang="zh-CN" altLang="en-US" sz="2400" dirty="0">
                <a:solidFill>
                  <a:schemeClr val="accent1"/>
                </a:solidFill>
                <a:latin typeface="微软雅黑" panose="020B0503020204020204" pitchFamily="34" charset="-122"/>
                <a:ea typeface="微软雅黑" panose="020B0503020204020204" pitchFamily="34" charset="-122"/>
              </a:rPr>
              <a:t>编辑框用来设置尺寸标注线拉出的旋转角度。</a:t>
            </a:r>
          </a:p>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Unit”</a:t>
            </a:r>
            <a:r>
              <a:rPr lang="zh-CN" altLang="en-US" sz="2400" dirty="0">
                <a:solidFill>
                  <a:schemeClr val="accent1"/>
                </a:solidFill>
                <a:latin typeface="微软雅黑" panose="020B0503020204020204" pitchFamily="34" charset="-122"/>
                <a:ea typeface="微软雅黑" panose="020B0503020204020204" pitchFamily="34" charset="-122"/>
              </a:rPr>
              <a:t>下拉列表用来设置当前尺寸采用的单位。可以在下拉列表中选择放置尺寸的单位，系统提供了 “</a:t>
            </a:r>
            <a:r>
              <a:rPr lang="en-US" altLang="zh-CN" sz="2400" dirty="0">
                <a:solidFill>
                  <a:schemeClr val="accent1"/>
                </a:solidFill>
                <a:latin typeface="微软雅黑" panose="020B0503020204020204" pitchFamily="34" charset="-122"/>
                <a:ea typeface="微软雅黑" panose="020B0503020204020204" pitchFamily="34" charset="-122"/>
              </a:rPr>
              <a:t>mils”</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millimeters”</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Inches”</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Centimeters”</a:t>
            </a:r>
            <a:r>
              <a:rPr lang="zh-CN" altLang="en-US" sz="2400" dirty="0">
                <a:solidFill>
                  <a:schemeClr val="accent1"/>
                </a:solidFill>
                <a:latin typeface="微软雅黑" panose="020B0503020204020204" pitchFamily="34" charset="-122"/>
                <a:ea typeface="微软雅黑" panose="020B0503020204020204" pitchFamily="34" charset="-122"/>
              </a:rPr>
              <a:t>和“</a:t>
            </a:r>
            <a:r>
              <a:rPr lang="en-US" altLang="zh-CN" sz="2400" dirty="0">
                <a:solidFill>
                  <a:schemeClr val="accent1"/>
                </a:solidFill>
                <a:latin typeface="微软雅黑" panose="020B0503020204020204" pitchFamily="34" charset="-122"/>
                <a:ea typeface="微软雅黑" panose="020B0503020204020204" pitchFamily="34" charset="-122"/>
              </a:rPr>
              <a:t>Automatic”</a:t>
            </a:r>
            <a:r>
              <a:rPr lang="zh-CN" altLang="en-US" sz="2400" dirty="0">
                <a:solidFill>
                  <a:schemeClr val="accent1"/>
                </a:solidFill>
                <a:latin typeface="微软雅黑" panose="020B0503020204020204" pitchFamily="34" charset="-122"/>
                <a:ea typeface="微软雅黑" panose="020B0503020204020204" pitchFamily="34" charset="-122"/>
              </a:rPr>
              <a:t>共五个选项，其中“</a:t>
            </a:r>
            <a:r>
              <a:rPr lang="en-US" altLang="zh-CN" sz="2400" dirty="0">
                <a:solidFill>
                  <a:schemeClr val="accent1"/>
                </a:solidFill>
                <a:latin typeface="微软雅黑" panose="020B0503020204020204" pitchFamily="34" charset="-122"/>
                <a:ea typeface="微软雅黑" panose="020B0503020204020204" pitchFamily="34" charset="-122"/>
              </a:rPr>
              <a:t>Automatic”</a:t>
            </a:r>
            <a:r>
              <a:rPr lang="zh-CN" altLang="en-US" sz="2400" dirty="0">
                <a:solidFill>
                  <a:schemeClr val="accent1"/>
                </a:solidFill>
                <a:latin typeface="微软雅黑" panose="020B0503020204020204" pitchFamily="34" charset="-122"/>
                <a:ea typeface="微软雅黑" panose="020B0503020204020204" pitchFamily="34" charset="-122"/>
              </a:rPr>
              <a:t>项表示使用系统定义的单位</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93503411"/>
      </p:ext>
    </p:extLst>
  </p:cSld>
  <p:clrMapOvr>
    <a:masterClrMapping/>
  </p:clrMapOvr>
  <p:transition spd="slow" advTm="0">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body" idx="4294967295"/>
          </p:nvPr>
        </p:nvSpPr>
        <p:spPr>
          <a:xfrm>
            <a:off x="1490663" y="981522"/>
            <a:ext cx="9865344" cy="5259016"/>
          </a:xfrm>
          <a:prstGeom prst="rect">
            <a:avLst/>
          </a:prstGeom>
        </p:spPr>
        <p:txBody>
          <a:bodyPr lIns="91472" tIns="45736" rIns="91472" bIns="45736"/>
          <a:lstStyle/>
          <a:p>
            <a:pPr marL="0" indent="624013">
              <a:lnSpc>
                <a:spcPct val="20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smtClean="0">
                <a:solidFill>
                  <a:schemeClr val="accent1"/>
                </a:solidFill>
                <a:latin typeface="微软雅黑" panose="020B0503020204020204" pitchFamily="34" charset="-122"/>
                <a:ea typeface="微软雅黑" panose="020B0503020204020204" pitchFamily="34" charset="-122"/>
              </a:rPr>
              <a:t>Format”</a:t>
            </a:r>
            <a:r>
              <a:rPr lang="zh-CN" altLang="en-US" sz="2400" dirty="0">
                <a:solidFill>
                  <a:schemeClr val="accent1"/>
                </a:solidFill>
                <a:latin typeface="微软雅黑" panose="020B0503020204020204" pitchFamily="34" charset="-122"/>
                <a:ea typeface="微软雅黑" panose="020B0503020204020204" pitchFamily="34" charset="-122"/>
              </a:rPr>
              <a:t>下拉列表用来设置当前尺寸文本的放置风格。在下拉列表中选择尺寸放置的风格共有</a:t>
            </a:r>
            <a:r>
              <a:rPr lang="en-US" altLang="zh-CN" sz="2400" dirty="0">
                <a:solidFill>
                  <a:schemeClr val="accent1"/>
                </a:solidFill>
                <a:latin typeface="微软雅黑" panose="020B0503020204020204" pitchFamily="34" charset="-122"/>
                <a:ea typeface="微软雅黑" panose="020B0503020204020204" pitchFamily="34" charset="-122"/>
              </a:rPr>
              <a:t>4</a:t>
            </a:r>
            <a:r>
              <a:rPr lang="zh-CN" altLang="en-US" sz="2400" dirty="0">
                <a:solidFill>
                  <a:schemeClr val="accent1"/>
                </a:solidFill>
                <a:latin typeface="微软雅黑" panose="020B0503020204020204" pitchFamily="34" charset="-122"/>
                <a:ea typeface="微软雅黑" panose="020B0503020204020204" pitchFamily="34" charset="-122"/>
              </a:rPr>
              <a:t>个选项：“</a:t>
            </a:r>
            <a:r>
              <a:rPr lang="en-US" altLang="zh-CN" sz="2400" dirty="0">
                <a:solidFill>
                  <a:schemeClr val="accent1"/>
                </a:solidFill>
                <a:latin typeface="微软雅黑" panose="020B0503020204020204" pitchFamily="34" charset="-122"/>
                <a:ea typeface="微软雅黑" panose="020B0503020204020204" pitchFamily="34" charset="-122"/>
              </a:rPr>
              <a:t>None”</a:t>
            </a:r>
            <a:r>
              <a:rPr lang="zh-CN" altLang="en-US" sz="2400" dirty="0">
                <a:solidFill>
                  <a:schemeClr val="accent1"/>
                </a:solidFill>
                <a:latin typeface="微软雅黑" panose="020B0503020204020204" pitchFamily="34" charset="-122"/>
                <a:ea typeface="微软雅黑" panose="020B0503020204020204" pitchFamily="34" charset="-122"/>
              </a:rPr>
              <a:t>选项表示不显示尺寸文本。“</a:t>
            </a:r>
            <a:r>
              <a:rPr lang="en-US" altLang="zh-CN" sz="2400" dirty="0">
                <a:solidFill>
                  <a:schemeClr val="accent1"/>
                </a:solidFill>
                <a:latin typeface="微软雅黑" panose="020B0503020204020204" pitchFamily="34" charset="-122"/>
                <a:ea typeface="微软雅黑" panose="020B0503020204020204" pitchFamily="34" charset="-122"/>
              </a:rPr>
              <a:t>0.00”</a:t>
            </a:r>
            <a:r>
              <a:rPr lang="zh-CN" altLang="en-US" sz="2400" dirty="0">
                <a:solidFill>
                  <a:schemeClr val="accent1"/>
                </a:solidFill>
                <a:latin typeface="微软雅黑" panose="020B0503020204020204" pitchFamily="34" charset="-122"/>
                <a:ea typeface="微软雅黑" panose="020B0503020204020204" pitchFamily="34" charset="-122"/>
              </a:rPr>
              <a:t>选项表示只显示尺寸，不显示单位。“</a:t>
            </a:r>
            <a:r>
              <a:rPr lang="en-US" altLang="zh-CN" sz="2400" dirty="0">
                <a:solidFill>
                  <a:schemeClr val="accent1"/>
                </a:solidFill>
                <a:latin typeface="微软雅黑" panose="020B0503020204020204" pitchFamily="34" charset="-122"/>
                <a:ea typeface="微软雅黑" panose="020B0503020204020204" pitchFamily="34" charset="-122"/>
              </a:rPr>
              <a:t>0.00mil”</a:t>
            </a:r>
            <a:r>
              <a:rPr lang="zh-CN" altLang="en-US" sz="2400" dirty="0">
                <a:solidFill>
                  <a:schemeClr val="accent1"/>
                </a:solidFill>
                <a:latin typeface="微软雅黑" panose="020B0503020204020204" pitchFamily="34" charset="-122"/>
                <a:ea typeface="微软雅黑" panose="020B0503020204020204" pitchFamily="34" charset="-122"/>
              </a:rPr>
              <a:t>选项表示同时显示尺寸和单位。“</a:t>
            </a:r>
            <a:r>
              <a:rPr lang="en-US" altLang="zh-CN" sz="2400" dirty="0">
                <a:solidFill>
                  <a:schemeClr val="accent1"/>
                </a:solidFill>
                <a:latin typeface="微软雅黑" panose="020B0503020204020204" pitchFamily="34" charset="-122"/>
                <a:ea typeface="微软雅黑" panose="020B0503020204020204" pitchFamily="34" charset="-122"/>
              </a:rPr>
              <a:t>0.00</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mil</a:t>
            </a:r>
            <a:r>
              <a:rPr lang="zh-CN" altLang="en-US" sz="2400" dirty="0">
                <a:solidFill>
                  <a:schemeClr val="accent1"/>
                </a:solidFill>
                <a:latin typeface="微软雅黑" panose="020B0503020204020204" pitchFamily="34" charset="-122"/>
                <a:ea typeface="微软雅黑" panose="020B0503020204020204" pitchFamily="34" charset="-122"/>
              </a:rPr>
              <a:t>）”选项表示显示尺寸和单位，并将单位用括号括起来。</a:t>
            </a:r>
          </a:p>
          <a:p>
            <a:pPr marL="0" indent="624013">
              <a:lnSpc>
                <a:spcPct val="200000"/>
              </a:lnSpc>
              <a:buNone/>
            </a:pPr>
            <a:endParaRPr lang="en-US" altLang="zh-CN" sz="24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11438263"/>
      </p:ext>
    </p:extLst>
  </p:cSld>
  <p:clrMapOvr>
    <a:masterClrMapping/>
  </p:clrMapOvr>
  <p:transition spd="slow" advTm="0">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1583531" y="469241"/>
            <a:ext cx="9031287" cy="472380"/>
          </a:xfrm>
          <a:prstGeom prst="rect">
            <a:avLst/>
          </a:prstGeom>
        </p:spPr>
        <p:txBody>
          <a:bodyPr lIns="91472" tIns="45736" rIns="91472" bIns="45736"/>
          <a:lstStyle/>
          <a:p>
            <a:pPr algn="l">
              <a:lnSpc>
                <a:spcPct val="90000"/>
              </a:lnSpc>
              <a:spcBef>
                <a:spcPct val="20000"/>
              </a:spcBef>
              <a:buFont typeface="Arial" pitchFamily="34" charset="0"/>
            </a:pPr>
            <a:r>
              <a:rPr lang="zh-CN" altLang="en-US" sz="2400" dirty="0" smtClean="0">
                <a:solidFill>
                  <a:schemeClr val="accent1"/>
                </a:solidFill>
                <a:latin typeface="微软雅黑" panose="020B0503020204020204" pitchFamily="34" charset="-122"/>
                <a:ea typeface="微软雅黑" panose="020B0503020204020204" pitchFamily="34" charset="-122"/>
                <a:cs typeface="+mn-cs"/>
              </a:rPr>
              <a:t>（</a:t>
            </a:r>
            <a:r>
              <a:rPr lang="en-US" altLang="zh-CN" sz="2400" dirty="0" smtClean="0">
                <a:solidFill>
                  <a:schemeClr val="accent1"/>
                </a:solidFill>
                <a:latin typeface="微软雅黑" panose="020B0503020204020204" pitchFamily="34" charset="-122"/>
                <a:ea typeface="微软雅黑" panose="020B0503020204020204" pitchFamily="34" charset="-122"/>
                <a:cs typeface="+mn-cs"/>
              </a:rPr>
              <a:t>2</a:t>
            </a:r>
            <a:r>
              <a:rPr lang="zh-CN" altLang="en-US" sz="2400" dirty="0" smtClean="0">
                <a:solidFill>
                  <a:schemeClr val="accent1"/>
                </a:solidFill>
                <a:latin typeface="微软雅黑" panose="020B0503020204020204" pitchFamily="34" charset="-122"/>
                <a:ea typeface="微软雅黑" panose="020B0503020204020204" pitchFamily="34" charset="-122"/>
                <a:cs typeface="+mn-cs"/>
              </a:rPr>
              <a:t>）标准</a:t>
            </a:r>
            <a:r>
              <a:rPr lang="zh-CN" altLang="en-US" sz="2400" dirty="0">
                <a:solidFill>
                  <a:schemeClr val="accent1"/>
                </a:solidFill>
                <a:latin typeface="微软雅黑" panose="020B0503020204020204" pitchFamily="34" charset="-122"/>
                <a:ea typeface="微软雅黑" panose="020B0503020204020204" pitchFamily="34" charset="-122"/>
                <a:cs typeface="+mn-cs"/>
              </a:rPr>
              <a:t>标注</a:t>
            </a:r>
          </a:p>
        </p:txBody>
      </p:sp>
      <p:sp>
        <p:nvSpPr>
          <p:cNvPr id="35843" name="Rectangle 3"/>
          <p:cNvSpPr>
            <a:spLocks noGrp="1" noChangeArrowheads="1"/>
          </p:cNvSpPr>
          <p:nvPr>
            <p:ph type="body" idx="4294967295"/>
          </p:nvPr>
        </p:nvSpPr>
        <p:spPr>
          <a:xfrm>
            <a:off x="1274639" y="1081182"/>
            <a:ext cx="9505056" cy="4352925"/>
          </a:xfrm>
          <a:prstGeom prst="rect">
            <a:avLst/>
          </a:prstGeom>
        </p:spPr>
        <p:txBody>
          <a:bodyPr lIns="91472" tIns="45736" rIns="91472" bIns="45736"/>
          <a:lstStyle/>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标准标注用于任意倾斜角度的直线距离标注，可进行以下操作设置标准标注。</a:t>
            </a:r>
          </a:p>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）单击“</a:t>
            </a:r>
            <a:r>
              <a:rPr lang="en-US" altLang="zh-CN" sz="2400" dirty="0">
                <a:solidFill>
                  <a:schemeClr val="accent1"/>
                </a:solidFill>
                <a:latin typeface="微软雅黑" panose="020B0503020204020204" pitchFamily="34" charset="-122"/>
                <a:ea typeface="微软雅黑" panose="020B0503020204020204" pitchFamily="34" charset="-122"/>
              </a:rPr>
              <a:t>Utilities”</a:t>
            </a:r>
            <a:r>
              <a:rPr lang="zh-CN" altLang="en-US" sz="2400" dirty="0">
                <a:solidFill>
                  <a:schemeClr val="accent1"/>
                </a:solidFill>
                <a:latin typeface="微软雅黑" panose="020B0503020204020204" pitchFamily="34" charset="-122"/>
                <a:ea typeface="微软雅黑" panose="020B0503020204020204" pitchFamily="34" charset="-122"/>
              </a:rPr>
              <a:t>工具栏中的尺寸工具按钮“     ”，在弹出的工具栏中选择标准直线尺寸工具按钮“      ”，或者选择“</a:t>
            </a:r>
            <a:r>
              <a:rPr lang="en-US" altLang="zh-CN" sz="2400" dirty="0">
                <a:solidFill>
                  <a:schemeClr val="accent1"/>
                </a:solidFill>
                <a:latin typeface="微软雅黑" panose="020B0503020204020204" pitchFamily="34" charset="-122"/>
                <a:ea typeface="微软雅黑" panose="020B0503020204020204" pitchFamily="34" charset="-122"/>
              </a:rPr>
              <a:t>Place”→ </a:t>
            </a:r>
            <a:r>
              <a:rPr lang="en-US" altLang="zh-CN" sz="2400" dirty="0" smtClean="0">
                <a:solidFill>
                  <a:schemeClr val="accent1"/>
                </a:solidFill>
                <a:latin typeface="微软雅黑" panose="020B0503020204020204" pitchFamily="34" charset="-122"/>
                <a:ea typeface="微软雅黑" panose="020B0503020204020204" pitchFamily="34" charset="-122"/>
              </a:rPr>
              <a:t>“Dimension ”→“Dimension”</a:t>
            </a:r>
            <a:r>
              <a:rPr lang="zh-CN" altLang="en-US" sz="2400" dirty="0">
                <a:solidFill>
                  <a:schemeClr val="accent1"/>
                </a:solidFill>
                <a:latin typeface="微软雅黑" panose="020B0503020204020204" pitchFamily="34" charset="-122"/>
                <a:ea typeface="微软雅黑" panose="020B0503020204020204" pitchFamily="34" charset="-122"/>
              </a:rPr>
              <a:t>命令。</a:t>
            </a:r>
          </a:p>
          <a:p>
            <a:pPr marL="0" indent="624013">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smtClean="0">
                <a:solidFill>
                  <a:schemeClr val="accent1"/>
                </a:solidFill>
                <a:latin typeface="微软雅黑" panose="020B0503020204020204" pitchFamily="34" charset="-122"/>
                <a:ea typeface="微软雅黑" panose="020B0503020204020204" pitchFamily="34" charset="-122"/>
              </a:rPr>
              <a:t>3</a:t>
            </a:r>
            <a:r>
              <a:rPr lang="zh-CN" altLang="en-US" sz="2400" dirty="0" smtClean="0">
                <a:solidFill>
                  <a:schemeClr val="accent1"/>
                </a:solidFill>
                <a:latin typeface="微软雅黑" panose="020B0503020204020204" pitchFamily="34" charset="-122"/>
                <a:ea typeface="微软雅黑" panose="020B0503020204020204" pitchFamily="34" charset="-122"/>
              </a:rPr>
              <a:t>）坐标</a:t>
            </a:r>
            <a:r>
              <a:rPr lang="zh-CN" altLang="en-US" sz="2400" dirty="0">
                <a:solidFill>
                  <a:schemeClr val="accent1"/>
                </a:solidFill>
                <a:latin typeface="微软雅黑" panose="020B0503020204020204" pitchFamily="34" charset="-122"/>
                <a:ea typeface="微软雅黑" panose="020B0503020204020204" pitchFamily="34" charset="-122"/>
              </a:rPr>
              <a:t>标注</a:t>
            </a:r>
          </a:p>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坐标标注用于显示工作区里指定点的坐标。坐标标记可以放置在任意层，坐标标注包括一个“十”字标记和位置的（</a:t>
            </a:r>
            <a:r>
              <a:rPr lang="en-US" altLang="zh-CN" sz="2400" dirty="0">
                <a:solidFill>
                  <a:schemeClr val="accent1"/>
                </a:solidFill>
                <a:latin typeface="微软雅黑" panose="020B0503020204020204" pitchFamily="34" charset="-122"/>
                <a:ea typeface="微软雅黑" panose="020B0503020204020204" pitchFamily="34" charset="-122"/>
              </a:rPr>
              <a:t>X</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Y</a:t>
            </a:r>
            <a:r>
              <a:rPr lang="zh-CN" altLang="en-US" sz="2400" dirty="0">
                <a:solidFill>
                  <a:schemeClr val="accent1"/>
                </a:solidFill>
                <a:latin typeface="微软雅黑" panose="020B0503020204020204" pitchFamily="34" charset="-122"/>
                <a:ea typeface="微软雅黑" panose="020B0503020204020204" pitchFamily="34" charset="-122"/>
              </a:rPr>
              <a:t>）坐标，可进行如下操作布置坐标标注。</a:t>
            </a:r>
          </a:p>
          <a:p>
            <a:pPr marL="0" indent="624013">
              <a:buNone/>
            </a:pPr>
            <a:r>
              <a:rPr lang="zh-CN" altLang="en-US" sz="2400" dirty="0" smtClean="0">
                <a:solidFill>
                  <a:schemeClr val="accent1"/>
                </a:solidFill>
                <a:latin typeface="微软雅黑" panose="020B0503020204020204" pitchFamily="34" charset="-122"/>
                <a:ea typeface="微软雅黑" panose="020B0503020204020204" pitchFamily="34" charset="-122"/>
              </a:rPr>
              <a:t>单击</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Utilities”</a:t>
            </a:r>
            <a:r>
              <a:rPr lang="zh-CN" altLang="en-US" sz="2400" dirty="0">
                <a:solidFill>
                  <a:schemeClr val="accent1"/>
                </a:solidFill>
                <a:latin typeface="微软雅黑" panose="020B0503020204020204" pitchFamily="34" charset="-122"/>
                <a:ea typeface="微软雅黑" panose="020B0503020204020204" pitchFamily="34" charset="-122"/>
              </a:rPr>
              <a:t>工具栏中的绘图工具按钮“     ”，在弹出的工具栏中选择坐标标注工具按钮“       ”，或者在主菜单中选择</a:t>
            </a: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smtClean="0">
                <a:solidFill>
                  <a:schemeClr val="accent1"/>
                </a:solidFill>
                <a:latin typeface="微软雅黑" panose="020B0503020204020204" pitchFamily="34" charset="-122"/>
                <a:ea typeface="微软雅黑" panose="020B0503020204020204" pitchFamily="34" charset="-122"/>
              </a:rPr>
              <a:t>Place ”→“Coordinate”</a:t>
            </a:r>
            <a:r>
              <a:rPr lang="zh-CN" altLang="en-US" sz="2400" dirty="0">
                <a:solidFill>
                  <a:schemeClr val="accent1"/>
                </a:solidFill>
                <a:latin typeface="微软雅黑" panose="020B0503020204020204" pitchFamily="34" charset="-122"/>
                <a:ea typeface="微软雅黑" panose="020B0503020204020204" pitchFamily="34" charset="-122"/>
              </a:rPr>
              <a:t>命令。 </a:t>
            </a:r>
          </a:p>
        </p:txBody>
      </p:sp>
      <p:pic>
        <p:nvPicPr>
          <p:cNvPr id="358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85784" y="1900510"/>
            <a:ext cx="287404" cy="287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1303" y="2189788"/>
            <a:ext cx="263586" cy="263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4813" y="4797946"/>
            <a:ext cx="288992" cy="274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9035" y="5173697"/>
            <a:ext cx="433487" cy="260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5082847"/>
      </p:ext>
    </p:extLst>
  </p:cSld>
  <p:clrMapOvr>
    <a:masterClrMapping/>
  </p:clrMapOvr>
  <p:transition spd="slow" advTm="0">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1490663" y="462757"/>
            <a:ext cx="10089902" cy="590774"/>
          </a:xfrm>
          <a:prstGeom prst="rect">
            <a:avLst/>
          </a:prstGeom>
        </p:spPr>
        <p:txBody>
          <a:bodyPr lIns="91472" tIns="45736" rIns="91472" bIns="45736"/>
          <a:lstStyle/>
          <a:p>
            <a:pPr algn="l">
              <a:spcBef>
                <a:spcPct val="20000"/>
              </a:spcBef>
            </a:pPr>
            <a:r>
              <a:rPr lang="en-US" altLang="zh-CN" sz="3200" b="1" dirty="0" smtClean="0">
                <a:solidFill>
                  <a:schemeClr val="accent1"/>
                </a:solidFill>
                <a:latin typeface="微软雅黑" panose="020B0503020204020204" pitchFamily="34" charset="-122"/>
                <a:ea typeface="微软雅黑" panose="020B0503020204020204" pitchFamily="34" charset="-122"/>
                <a:cs typeface="+mn-cs"/>
              </a:rPr>
              <a:t>5.</a:t>
            </a:r>
            <a:r>
              <a:rPr lang="zh-CN" altLang="en-US" sz="3200" b="1" dirty="0" smtClean="0">
                <a:solidFill>
                  <a:schemeClr val="accent1"/>
                </a:solidFill>
                <a:latin typeface="微软雅黑" panose="020B0503020204020204" pitchFamily="34" charset="-122"/>
                <a:ea typeface="微软雅黑" panose="020B0503020204020204" pitchFamily="34" charset="-122"/>
                <a:cs typeface="+mn-cs"/>
              </a:rPr>
              <a:t>设置</a:t>
            </a:r>
            <a:r>
              <a:rPr lang="zh-CN" altLang="en-US" sz="3200" b="1" dirty="0">
                <a:solidFill>
                  <a:schemeClr val="accent1"/>
                </a:solidFill>
                <a:latin typeface="微软雅黑" panose="020B0503020204020204" pitchFamily="34" charset="-122"/>
                <a:ea typeface="微软雅黑" panose="020B0503020204020204" pitchFamily="34" charset="-122"/>
                <a:cs typeface="+mn-cs"/>
              </a:rPr>
              <a:t>坐标原点</a:t>
            </a:r>
          </a:p>
        </p:txBody>
      </p:sp>
      <p:sp>
        <p:nvSpPr>
          <p:cNvPr id="36867" name="Rectangle 3"/>
          <p:cNvSpPr>
            <a:spLocks noGrp="1" noChangeArrowheads="1"/>
          </p:cNvSpPr>
          <p:nvPr>
            <p:ph type="body" idx="4294967295"/>
          </p:nvPr>
        </p:nvSpPr>
        <p:spPr>
          <a:xfrm>
            <a:off x="1490663" y="1125538"/>
            <a:ext cx="9361040" cy="5186362"/>
          </a:xfrm>
          <a:prstGeom prst="rect">
            <a:avLst/>
          </a:prstGeom>
        </p:spPr>
        <p:txBody>
          <a:bodyPr lIns="91472" tIns="45736" rIns="91472" bIns="45736"/>
          <a:lstStyle/>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编辑器中，系统提供了一套坐标系，其坐标原点称为绝对原点，位于图纸的最左下角。但在编辑</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板时，往往根据需要在方便的地方设计</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板，所以</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板的左下角往往不是绝对坐标原点。</a:t>
            </a:r>
          </a:p>
          <a:p>
            <a:pPr marL="0" indent="624013">
              <a:lnSpc>
                <a:spcPct val="90000"/>
              </a:lnSpc>
              <a:buNone/>
            </a:pPr>
            <a:r>
              <a:rPr lang="en-US" altLang="zh-CN" sz="2400" dirty="0">
                <a:solidFill>
                  <a:schemeClr val="accent1"/>
                </a:solidFill>
                <a:latin typeface="微软雅黑" panose="020B0503020204020204" pitchFamily="34" charset="-122"/>
                <a:ea typeface="微软雅黑" panose="020B0503020204020204" pitchFamily="34" charset="-122"/>
              </a:rPr>
              <a:t>Altium Designer</a:t>
            </a:r>
            <a:r>
              <a:rPr lang="zh-CN" altLang="en-US" sz="2400" dirty="0">
                <a:solidFill>
                  <a:schemeClr val="accent1"/>
                </a:solidFill>
                <a:latin typeface="微软雅黑" panose="020B0503020204020204" pitchFamily="34" charset="-122"/>
                <a:ea typeface="微软雅黑" panose="020B0503020204020204" pitchFamily="34" charset="-122"/>
              </a:rPr>
              <a:t>提供了设置原点的工具，用户可以利用它设定自己的坐标系，方法如下：</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）单击“</a:t>
            </a:r>
            <a:r>
              <a:rPr lang="en-US" altLang="zh-CN" sz="2400" dirty="0">
                <a:solidFill>
                  <a:schemeClr val="accent1"/>
                </a:solidFill>
                <a:latin typeface="微软雅黑" panose="020B0503020204020204" pitchFamily="34" charset="-122"/>
                <a:ea typeface="微软雅黑" panose="020B0503020204020204" pitchFamily="34" charset="-122"/>
              </a:rPr>
              <a:t>Utilities”</a:t>
            </a:r>
            <a:r>
              <a:rPr lang="zh-CN" altLang="en-US" sz="2400" dirty="0">
                <a:solidFill>
                  <a:schemeClr val="accent1"/>
                </a:solidFill>
                <a:latin typeface="微软雅黑" panose="020B0503020204020204" pitchFamily="34" charset="-122"/>
                <a:ea typeface="微软雅黑" panose="020B0503020204020204" pitchFamily="34" charset="-122"/>
              </a:rPr>
              <a:t>工具栏中的绘图工具按钮“     ”，在弹出的工具栏中选择坐标原点标注工具按钮“      ”，或者在主菜单中选择“</a:t>
            </a:r>
            <a:r>
              <a:rPr lang="en-US" altLang="zh-CN" sz="2400" dirty="0" err="1">
                <a:solidFill>
                  <a:schemeClr val="accent1"/>
                </a:solidFill>
                <a:latin typeface="微软雅黑" panose="020B0503020204020204" pitchFamily="34" charset="-122"/>
                <a:ea typeface="微软雅黑" panose="020B0503020204020204" pitchFamily="34" charset="-122"/>
              </a:rPr>
              <a:t>Edit”→“Origin”→“Set</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命令。</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2</a:t>
            </a:r>
            <a:r>
              <a:rPr lang="zh-CN" altLang="en-US" sz="2400" dirty="0">
                <a:solidFill>
                  <a:schemeClr val="accent1"/>
                </a:solidFill>
                <a:latin typeface="微软雅黑" panose="020B0503020204020204" pitchFamily="34" charset="-122"/>
                <a:ea typeface="微软雅黑" panose="020B0503020204020204" pitchFamily="34" charset="-122"/>
              </a:rPr>
              <a:t>）此时鼠标箭头变为十字光标，在图纸中移动十字光标到适当的位置，单击鼠标左键，即可将该点设置为用户坐标系的原点（如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2-203</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示），此时再移动鼠标就可以从状态栏中了解到新的坐标值。</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3</a:t>
            </a:r>
            <a:r>
              <a:rPr lang="zh-CN" altLang="en-US" sz="2400" dirty="0">
                <a:solidFill>
                  <a:schemeClr val="accent1"/>
                </a:solidFill>
                <a:latin typeface="微软雅黑" panose="020B0503020204020204" pitchFamily="34" charset="-122"/>
                <a:ea typeface="微软雅黑" panose="020B0503020204020204" pitchFamily="34" charset="-122"/>
              </a:rPr>
              <a:t>）如果需要恢复原来的坐标系，只要选择“</a:t>
            </a:r>
            <a:r>
              <a:rPr lang="en-US" altLang="zh-CN" sz="2400" dirty="0" err="1">
                <a:solidFill>
                  <a:schemeClr val="accent1"/>
                </a:solidFill>
                <a:latin typeface="微软雅黑" panose="020B0503020204020204" pitchFamily="34" charset="-122"/>
                <a:ea typeface="微软雅黑" panose="020B0503020204020204" pitchFamily="34" charset="-122"/>
              </a:rPr>
              <a:t>Edit”→“Origin”→“Reset</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命令即可。</a:t>
            </a:r>
          </a:p>
        </p:txBody>
      </p:sp>
      <p:pic>
        <p:nvPicPr>
          <p:cNvPr id="368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1503" y="3051564"/>
            <a:ext cx="287404" cy="2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38707" y="3324677"/>
            <a:ext cx="360445" cy="24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3383810"/>
      </p:ext>
    </p:extLst>
  </p:cSld>
  <p:clrMapOvr>
    <a:masterClrMapping/>
  </p:clrMapOvr>
  <p:transition spd="slow" advTm="0">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0807" y="549474"/>
            <a:ext cx="5093594" cy="4673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Rectangle 5"/>
          <p:cNvSpPr>
            <a:spLocks noChangeArrowheads="1"/>
          </p:cNvSpPr>
          <p:nvPr/>
        </p:nvSpPr>
        <p:spPr bwMode="auto">
          <a:xfrm>
            <a:off x="2858338" y="5589615"/>
            <a:ext cx="62472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lr>
                <a:schemeClr val="accent1"/>
              </a:buClr>
              <a:buFont typeface="Wingdings" panose="05000000000000000000" pitchFamily="2" charset="2"/>
              <a:defRPr kumimoji="1" sz="2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1"/>
              </a:buClr>
              <a:buFont typeface="Wingdings" panose="05000000000000000000" pitchFamily="2" charset="2"/>
              <a:buChar char="¡"/>
              <a:defRPr kumimoji="1" sz="27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1"/>
              </a:buClr>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FontTx/>
              <a:buNone/>
            </a:pPr>
            <a:r>
              <a:rPr kumimoji="0" lang="zh-CN" altLang="en-US" sz="1800" dirty="0" smtClean="0">
                <a:solidFill>
                  <a:schemeClr val="accent1"/>
                </a:solidFill>
                <a:latin typeface="微软雅黑" panose="020B0503020204020204" pitchFamily="34" charset="-122"/>
                <a:ea typeface="微软雅黑" panose="020B0503020204020204" pitchFamily="34" charset="-122"/>
              </a:rPr>
              <a:t>图</a:t>
            </a:r>
            <a:r>
              <a:rPr kumimoji="0" lang="en-US" altLang="zh-CN" sz="1800" dirty="0" smtClean="0">
                <a:solidFill>
                  <a:schemeClr val="accent1"/>
                </a:solidFill>
                <a:latin typeface="微软雅黑" panose="020B0503020204020204" pitchFamily="34" charset="-122"/>
                <a:ea typeface="微软雅黑" panose="020B0503020204020204" pitchFamily="34" charset="-122"/>
              </a:rPr>
              <a:t>2-203 </a:t>
            </a:r>
            <a:r>
              <a:rPr kumimoji="0" lang="zh-CN" altLang="en-US" sz="1800" dirty="0">
                <a:solidFill>
                  <a:schemeClr val="accent1"/>
                </a:solidFill>
                <a:latin typeface="微软雅黑" panose="020B0503020204020204" pitchFamily="34" charset="-122"/>
                <a:ea typeface="微软雅黑" panose="020B0503020204020204" pitchFamily="34" charset="-122"/>
              </a:rPr>
              <a:t>标注的尺寸、坐标，重置坐标原点及铺铜的</a:t>
            </a:r>
            <a:r>
              <a:rPr kumimoji="0" lang="en-US" altLang="zh-CN" sz="1800" dirty="0">
                <a:solidFill>
                  <a:schemeClr val="accent1"/>
                </a:solidFill>
                <a:latin typeface="微软雅黑" panose="020B0503020204020204" pitchFamily="34" charset="-122"/>
                <a:ea typeface="微软雅黑" panose="020B0503020204020204" pitchFamily="34" charset="-122"/>
              </a:rPr>
              <a:t>PCB</a:t>
            </a:r>
            <a:r>
              <a:rPr kumimoji="0" lang="zh-CN" altLang="en-US" sz="1800" dirty="0">
                <a:solidFill>
                  <a:schemeClr val="accent1"/>
                </a:solidFill>
                <a:latin typeface="微软雅黑" panose="020B0503020204020204" pitchFamily="34" charset="-122"/>
                <a:ea typeface="微软雅黑" panose="020B0503020204020204" pitchFamily="34" charset="-122"/>
              </a:rPr>
              <a:t>板 </a:t>
            </a:r>
          </a:p>
        </p:txBody>
      </p:sp>
    </p:spTree>
    <p:extLst>
      <p:ext uri="{BB962C8B-B14F-4D97-AF65-F5344CB8AC3E}">
        <p14:creationId xmlns:p14="http://schemas.microsoft.com/office/powerpoint/2010/main" val="3678981294"/>
      </p:ext>
    </p:extLst>
  </p:cSld>
  <p:clrMapOvr>
    <a:masterClrMapping/>
  </p:clrMapOvr>
  <p:transition spd="slow" advTm="0">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1490663" y="462757"/>
            <a:ext cx="10089902" cy="590774"/>
          </a:xfrm>
          <a:prstGeom prst="rect">
            <a:avLst/>
          </a:prstGeom>
        </p:spPr>
        <p:txBody>
          <a:bodyPr lIns="91472" tIns="45736" rIns="91472" bIns="45736"/>
          <a:lstStyle/>
          <a:p>
            <a:pPr algn="l">
              <a:spcBef>
                <a:spcPct val="20000"/>
              </a:spcBef>
            </a:pPr>
            <a:r>
              <a:rPr lang="zh-CN" altLang="en-US" sz="3200" b="1" dirty="0" smtClean="0">
                <a:solidFill>
                  <a:schemeClr val="accent1"/>
                </a:solidFill>
                <a:latin typeface="微软雅黑" panose="020B0503020204020204" pitchFamily="34" charset="-122"/>
                <a:ea typeface="微软雅黑" panose="020B0503020204020204" pitchFamily="34" charset="-122"/>
                <a:cs typeface="+mn-cs"/>
              </a:rPr>
              <a:t>任务作业</a:t>
            </a:r>
            <a:endParaRPr lang="zh-CN" altLang="en-US" sz="3200" b="1" dirty="0">
              <a:solidFill>
                <a:schemeClr val="accent1"/>
              </a:solidFill>
              <a:latin typeface="微软雅黑" panose="020B0503020204020204" pitchFamily="34" charset="-122"/>
              <a:ea typeface="微软雅黑" panose="020B0503020204020204" pitchFamily="34" charset="-122"/>
              <a:cs typeface="+mn-cs"/>
            </a:endParaRPr>
          </a:p>
        </p:txBody>
      </p:sp>
      <p:sp>
        <p:nvSpPr>
          <p:cNvPr id="36867" name="Rectangle 3"/>
          <p:cNvSpPr>
            <a:spLocks noGrp="1" noChangeArrowheads="1"/>
          </p:cNvSpPr>
          <p:nvPr>
            <p:ph type="body" idx="4294967295"/>
          </p:nvPr>
        </p:nvSpPr>
        <p:spPr>
          <a:xfrm>
            <a:off x="1469434" y="1485578"/>
            <a:ext cx="9361040" cy="1800200"/>
          </a:xfrm>
          <a:prstGeom prst="rect">
            <a:avLst/>
          </a:prstGeom>
        </p:spPr>
        <p:txBody>
          <a:bodyPr lIns="91472" tIns="45736" rIns="91472" bIns="45736"/>
          <a:lstStyle/>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结合任务的学习内容完成对之前任务的</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图优化。</a:t>
            </a:r>
          </a:p>
        </p:txBody>
      </p:sp>
    </p:spTree>
    <p:extLst>
      <p:ext uri="{BB962C8B-B14F-4D97-AF65-F5344CB8AC3E}">
        <p14:creationId xmlns:p14="http://schemas.microsoft.com/office/powerpoint/2010/main" val="197389952"/>
      </p:ext>
    </p:extLst>
  </p:cSld>
  <p:clrMapOvr>
    <a:masterClrMapping/>
  </p:clrMapOvr>
  <p:transition spd="slow" advTm="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019055" y="2421682"/>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9.1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289222" y="2421681"/>
            <a:ext cx="3741980" cy="532771"/>
            <a:chOff x="6339097" y="1573726"/>
            <a:chExt cx="3744416" cy="532771"/>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3220587"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交互式布线知识</a:t>
              </a:r>
            </a:p>
          </p:txBody>
        </p:sp>
      </p:grpSp>
      <p:sp>
        <p:nvSpPr>
          <p:cNvPr id="71" name="圆角矩形 70"/>
          <p:cNvSpPr/>
          <p:nvPr/>
        </p:nvSpPr>
        <p:spPr>
          <a:xfrm>
            <a:off x="5019055" y="3401080"/>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9.2</a:t>
            </a: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grpSp>
        <p:nvGrpSpPr>
          <p:cNvPr id="28" name="组合 27"/>
          <p:cNvGrpSpPr/>
          <p:nvPr/>
        </p:nvGrpSpPr>
        <p:grpSpPr>
          <a:xfrm>
            <a:off x="6289222" y="3401079"/>
            <a:ext cx="3741980" cy="532771"/>
            <a:chOff x="6339097" y="1573726"/>
            <a:chExt cx="3744416" cy="532771"/>
          </a:xfrm>
        </p:grpSpPr>
        <p:sp>
          <p:nvSpPr>
            <p:cNvPr id="29" name="圆角矩形 2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723349" y="1614014"/>
              <a:ext cx="3360163" cy="492483"/>
            </a:xfrm>
            <a:prstGeom prst="rect">
              <a:avLst/>
            </a:prstGeom>
          </p:spPr>
          <p:txBody>
            <a:bodyPr wrap="square" lIns="121960" tIns="60980" rIns="121960" bIns="60980">
              <a:spAutoFit/>
            </a:bodyPr>
            <a:lstStyle/>
            <a:p>
              <a:pPr>
                <a:defRPr/>
              </a:pPr>
              <a:r>
                <a:rPr lang="en-US"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PCB</a:t>
              </a: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板的设计技巧</a:t>
              </a:r>
            </a:p>
          </p:txBody>
        </p:sp>
      </p:grpSp>
    </p:spTree>
    <p:extLst>
      <p:ext uri="{BB962C8B-B14F-4D97-AF65-F5344CB8AC3E}">
        <p14:creationId xmlns:p14="http://schemas.microsoft.com/office/powerpoint/2010/main" val="34165055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6 0.04119 L 4.67465E-6 2.54339E-6 " pathEditMode="relative" rAng="0" ptsTypes="AA">
                                      <p:cBhvr>
                                        <p:cTn id="21" dur="700" fill="hold"/>
                                        <p:tgtEl>
                                          <p:spTgt spid="67"/>
                                        </p:tgtEl>
                                        <p:attrNameLst>
                                          <p:attrName>ppt_x</p:attrName>
                                          <p:attrName>ppt_y</p:attrName>
                                        </p:attrNameLst>
                                      </p:cBhvr>
                                      <p:rCtr x="1861"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6 0.04119 L 4.67465E-6 1.5228E-6 " pathEditMode="relative" rAng="0" ptsTypes="AA">
                                      <p:cBhvr>
                                        <p:cTn id="29" dur="700" fill="hold"/>
                                        <p:tgtEl>
                                          <p:spTgt spid="71"/>
                                        </p:tgtEl>
                                        <p:attrNameLst>
                                          <p:attrName>ppt_x</p:attrName>
                                          <p:attrName>ppt_y</p:attrName>
                                        </p:attrNameLst>
                                      </p:cBhvr>
                                      <p:rCtr x="1861" y="-2060"/>
                                    </p:animMotion>
                                  </p:childTnLst>
                                </p:cTn>
                              </p:par>
                              <p:par>
                                <p:cTn id="30" presetID="22" presetClass="entr" presetSubtype="8" fill="hold" nodeType="withEffect">
                                  <p:stCondLst>
                                    <p:cond delay="25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71" grpId="0" animBg="1"/>
      <p:bldP spid="71" grpId="1" animBg="1"/>
      <p:bldP spid="8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10" name="TextBox 9"/>
          <p:cNvSpPr txBox="1"/>
          <p:nvPr/>
        </p:nvSpPr>
        <p:spPr>
          <a:xfrm>
            <a:off x="7611343" y="2277666"/>
            <a:ext cx="3939534" cy="1231102"/>
          </a:xfrm>
          <a:prstGeom prst="rect">
            <a:avLst/>
          </a:prstGeom>
          <a:noFill/>
        </p:spPr>
        <p:txBody>
          <a:bodyPr wrap="none" lIns="121917" tIns="60958" rIns="121917" bIns="60958" rtlCol="0">
            <a:spAutoFit/>
          </a:bodyPr>
          <a:lstStyle/>
          <a:p>
            <a:pPr algn="r"/>
            <a:r>
              <a:rPr lang="zh-CN" altLang="en-US" sz="7200" b="1" dirty="0" smtClean="0">
                <a:solidFill>
                  <a:schemeClr val="accent1"/>
                </a:solidFill>
                <a:latin typeface="微软雅黑" panose="020B0503020204020204" pitchFamily="34" charset="-122"/>
                <a:ea typeface="微软雅黑" panose="020B0503020204020204" pitchFamily="34" charset="-122"/>
              </a:rPr>
              <a:t>谢谢观看</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5327222" y="3605001"/>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121200" y="3797067"/>
            <a:ext cx="4349904" cy="615549"/>
          </a:xfrm>
          <a:prstGeom prst="rect">
            <a:avLst/>
          </a:prstGeom>
          <a:noFill/>
        </p:spPr>
        <p:txBody>
          <a:bodyPr wrap="none" lIns="121917" tIns="60958" rIns="121917" bIns="60958" rtlCol="0">
            <a:spAutoFit/>
          </a:bodyPr>
          <a:lstStyle/>
          <a:p>
            <a:pPr algn="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9788811" y="5045495"/>
            <a:ext cx="1071762" cy="553994"/>
          </a:xfrm>
          <a:prstGeom prst="rect">
            <a:avLst/>
          </a:prstGeom>
          <a:noFill/>
        </p:spPr>
        <p:txBody>
          <a:bodyPr wrap="none" lIns="121917" tIns="60958" rIns="121917" bIns="60958" rtlCol="0">
            <a:spAutoFit/>
          </a:bodyPr>
          <a:lstStyle/>
          <a:p>
            <a:r>
              <a:rPr lang="zh-CN" altLang="en-US" sz="2800" b="1"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617087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 calcmode="lin" valueType="num">
                                      <p:cBhvr>
                                        <p:cTn id="1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
                                        </p:tgtEl>
                                      </p:cBhvr>
                                    </p:animEffect>
                                  </p:childTnLst>
                                </p:cTn>
                              </p:par>
                            </p:childTnLst>
                          </p:cTn>
                        </p:par>
                        <p:par>
                          <p:cTn id="18" fill="hold">
                            <p:stCondLst>
                              <p:cond delay="165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15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2650"/>
                            </p:stCondLst>
                            <p:childTnLst>
                              <p:par>
                                <p:cTn id="27" presetID="2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4294967295"/>
          </p:nvPr>
        </p:nvSpPr>
        <p:spPr>
          <a:xfrm>
            <a:off x="1130623" y="1268152"/>
            <a:ext cx="10369152" cy="4321696"/>
          </a:xfrm>
          <a:prstGeom prst="rect">
            <a:avLst/>
          </a:prstGeom>
        </p:spPr>
        <p:txBody>
          <a:bodyPr/>
          <a:lstStyle/>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交互式布线并不是简单地放置线路使得焊盘连接起来。</a:t>
            </a:r>
            <a:endParaRPr lang="en-US" altLang="zh-CN" sz="2400" dirty="0">
              <a:solidFill>
                <a:schemeClr val="accent1"/>
              </a:solidFill>
              <a:latin typeface="微软雅黑" panose="020B0503020204020204" pitchFamily="34" charset="-122"/>
              <a:ea typeface="微软雅黑" panose="020B0503020204020204" pitchFamily="34" charset="-122"/>
            </a:endParaRP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交互式布线工具能直观地帮助用户在遵循布线规则的前提下取得更好的布线效果，包括跟踪光标确定布线路径、单击实现布线、推开布线障碍或绕行、自动跟踪现有连接等。</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当开始进行交互式布线时，</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编辑器不单是给用户</a:t>
            </a:r>
            <a:r>
              <a:rPr lang="zh-CN" altLang="en-US" sz="2400" b="1" dirty="0">
                <a:solidFill>
                  <a:schemeClr val="accent1"/>
                </a:solidFill>
                <a:latin typeface="微软雅黑" panose="020B0503020204020204" pitchFamily="34" charset="-122"/>
                <a:ea typeface="微软雅黑" panose="020B0503020204020204" pitchFamily="34" charset="-122"/>
              </a:rPr>
              <a:t>放置线路</a:t>
            </a:r>
            <a:r>
              <a:rPr lang="zh-CN" altLang="en-US" sz="2400" dirty="0">
                <a:solidFill>
                  <a:schemeClr val="accent1"/>
                </a:solidFill>
                <a:latin typeface="微软雅黑" panose="020B0503020204020204" pitchFamily="34" charset="-122"/>
                <a:ea typeface="微软雅黑" panose="020B0503020204020204" pitchFamily="34" charset="-122"/>
              </a:rPr>
              <a:t>，它还能实现以下功能：</a:t>
            </a:r>
          </a:p>
          <a:p>
            <a:pPr marL="0" indent="624013">
              <a:lnSpc>
                <a:spcPct val="90000"/>
              </a:lnSpc>
              <a:buNone/>
            </a:pPr>
            <a:r>
              <a:rPr lang="zh-CN" altLang="en-US" sz="2400" b="1" dirty="0">
                <a:solidFill>
                  <a:schemeClr val="accent1"/>
                </a:solidFill>
                <a:latin typeface="微软雅黑" panose="020B0503020204020204" pitchFamily="34" charset="-122"/>
                <a:ea typeface="微软雅黑" panose="020B0503020204020204" pitchFamily="34" charset="-122"/>
              </a:rPr>
              <a:t>①应用所有适当的设计规则检测光标位置和鼠标单击动作；</a:t>
            </a:r>
          </a:p>
          <a:p>
            <a:pPr marL="0" indent="624013">
              <a:lnSpc>
                <a:spcPct val="90000"/>
              </a:lnSpc>
              <a:buNone/>
            </a:pPr>
            <a:r>
              <a:rPr lang="zh-CN" altLang="en-US" sz="2400" b="1" dirty="0">
                <a:solidFill>
                  <a:schemeClr val="accent1"/>
                </a:solidFill>
                <a:latin typeface="微软雅黑" panose="020B0503020204020204" pitchFamily="34" charset="-122"/>
                <a:ea typeface="微软雅黑" panose="020B0503020204020204" pitchFamily="34" charset="-122"/>
              </a:rPr>
              <a:t>②跟踪光标路径，放置线路时尽量减小用户操作的次数；</a:t>
            </a:r>
          </a:p>
          <a:p>
            <a:pPr marL="0" indent="624013">
              <a:lnSpc>
                <a:spcPct val="90000"/>
              </a:lnSpc>
              <a:buNone/>
            </a:pPr>
            <a:r>
              <a:rPr lang="zh-CN" altLang="en-US" sz="2400" b="1" dirty="0">
                <a:solidFill>
                  <a:schemeClr val="accent1"/>
                </a:solidFill>
                <a:latin typeface="微软雅黑" panose="020B0503020204020204" pitchFamily="34" charset="-122"/>
                <a:ea typeface="微软雅黑" panose="020B0503020204020204" pitchFamily="34" charset="-122"/>
              </a:rPr>
              <a:t>③每完成一条布线后检测连接的连贯性和更新连接线；</a:t>
            </a:r>
          </a:p>
          <a:p>
            <a:pPr marL="0" indent="624013">
              <a:lnSpc>
                <a:spcPct val="90000"/>
              </a:lnSpc>
              <a:buNone/>
            </a:pPr>
            <a:r>
              <a:rPr lang="zh-CN" altLang="en-US" sz="2400" b="1" dirty="0">
                <a:solidFill>
                  <a:schemeClr val="accent1"/>
                </a:solidFill>
                <a:latin typeface="微软雅黑" panose="020B0503020204020204" pitchFamily="34" charset="-122"/>
                <a:ea typeface="微软雅黑" panose="020B0503020204020204" pitchFamily="34" charset="-122"/>
              </a:rPr>
              <a:t>④支持布线过程中使用快捷键，如布线时按下“*”键切换到下一个布线层，并根据设定的布线规则插入过孔。</a:t>
            </a:r>
          </a:p>
        </p:txBody>
      </p:sp>
      <p:sp>
        <p:nvSpPr>
          <p:cNvPr id="6147" name="标题 1"/>
          <p:cNvSpPr>
            <a:spLocks noGrp="1"/>
          </p:cNvSpPr>
          <p:nvPr>
            <p:ph type="title" idx="4294967295"/>
          </p:nvPr>
        </p:nvSpPr>
        <p:spPr>
          <a:xfrm>
            <a:off x="1490663" y="318294"/>
            <a:ext cx="10521950" cy="662782"/>
          </a:xfrm>
          <a:prstGeom prst="rect">
            <a:avLst/>
          </a:prstGeom>
        </p:spPr>
        <p:txBody>
          <a:bodyPr/>
          <a:lstStyle/>
          <a:p>
            <a:pPr algn="l"/>
            <a:r>
              <a:rPr lang="en-US" altLang="zh-CN" sz="3600" b="1" dirty="0" smtClean="0">
                <a:solidFill>
                  <a:schemeClr val="accent1"/>
                </a:solidFill>
                <a:latin typeface="微软雅黑" panose="020B0503020204020204" pitchFamily="34" charset="-122"/>
                <a:ea typeface="微软雅黑" panose="020B0503020204020204" pitchFamily="34" charset="-122"/>
                <a:cs typeface="+mn-cs"/>
              </a:rPr>
              <a:t>9.1</a:t>
            </a:r>
            <a:r>
              <a:rPr lang="zh-CN" altLang="en-US" sz="3600" b="1" dirty="0">
                <a:solidFill>
                  <a:schemeClr val="accent1"/>
                </a:solidFill>
                <a:latin typeface="微软雅黑" panose="020B0503020204020204" pitchFamily="34" charset="-122"/>
                <a:ea typeface="微软雅黑" panose="020B0503020204020204" pitchFamily="34" charset="-122"/>
                <a:cs typeface="+mn-cs"/>
              </a:rPr>
              <a:t>交互式布线知识</a:t>
            </a:r>
          </a:p>
        </p:txBody>
      </p:sp>
    </p:spTree>
    <p:extLst>
      <p:ext uri="{BB962C8B-B14F-4D97-AF65-F5344CB8AC3E}">
        <p14:creationId xmlns:p14="http://schemas.microsoft.com/office/powerpoint/2010/main" val="293852642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4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842591" y="389731"/>
            <a:ext cx="10521950" cy="1325563"/>
          </a:xfrm>
          <a:prstGeom prst="rect">
            <a:avLst/>
          </a:prstGeom>
        </p:spPr>
        <p:txBody>
          <a:bodyPr/>
          <a:lstStyle/>
          <a:p>
            <a:pPr indent="624013" algn="l">
              <a:spcBef>
                <a:spcPct val="20000"/>
              </a:spcBef>
            </a:pPr>
            <a:r>
              <a:rPr lang="en-US" altLang="zh-CN" sz="3200" b="1" dirty="0" smtClean="0">
                <a:solidFill>
                  <a:schemeClr val="accent1"/>
                </a:solidFill>
                <a:latin typeface="微软雅黑" panose="020B0503020204020204" pitchFamily="34" charset="-122"/>
                <a:ea typeface="微软雅黑" panose="020B0503020204020204" pitchFamily="34" charset="-122"/>
                <a:cs typeface="+mn-cs"/>
              </a:rPr>
              <a:t>1.</a:t>
            </a:r>
            <a:r>
              <a:rPr lang="zh-CN" altLang="en-US" sz="3200" b="1" dirty="0" smtClean="0">
                <a:solidFill>
                  <a:schemeClr val="accent1"/>
                </a:solidFill>
                <a:latin typeface="微软雅黑" panose="020B0503020204020204" pitchFamily="34" charset="-122"/>
                <a:ea typeface="微软雅黑" panose="020B0503020204020204" pitchFamily="34" charset="-122"/>
                <a:cs typeface="+mn-cs"/>
              </a:rPr>
              <a:t>放置</a:t>
            </a:r>
            <a:r>
              <a:rPr lang="zh-CN" altLang="en-US" sz="3200" b="1" dirty="0">
                <a:solidFill>
                  <a:schemeClr val="accent1"/>
                </a:solidFill>
                <a:latin typeface="微软雅黑" panose="020B0503020204020204" pitchFamily="34" charset="-122"/>
                <a:ea typeface="微软雅黑" panose="020B0503020204020204" pitchFamily="34" charset="-122"/>
                <a:cs typeface="+mn-cs"/>
              </a:rPr>
              <a:t>走线</a:t>
            </a:r>
          </a:p>
        </p:txBody>
      </p:sp>
      <p:sp>
        <p:nvSpPr>
          <p:cNvPr id="7171" name="Rectangle 3"/>
          <p:cNvSpPr>
            <a:spLocks noGrp="1" noChangeArrowheads="1"/>
          </p:cNvSpPr>
          <p:nvPr>
            <p:ph type="body" idx="4294967295"/>
          </p:nvPr>
        </p:nvSpPr>
        <p:spPr>
          <a:xfrm>
            <a:off x="1202632" y="1072204"/>
            <a:ext cx="10161910" cy="5401618"/>
          </a:xfrm>
          <a:prstGeom prst="rect">
            <a:avLst/>
          </a:prstGeom>
        </p:spPr>
        <p:txBody>
          <a:bodyPr lIns="91472" tIns="45736" rIns="91472" bIns="45736"/>
          <a:lstStyle/>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当进入交互式布线模式后，光标便会变成十字准线，单击某个焊盘开始布线。当单击线路的起点时，当前的模式就在状态栏或在悬浮显示（如果开启此功能）。此时向所需放置线路的位置单击或按</a:t>
            </a:r>
            <a:r>
              <a:rPr lang="en-US" altLang="zh-CN" sz="2400" dirty="0">
                <a:solidFill>
                  <a:schemeClr val="accent1"/>
                </a:solidFill>
                <a:latin typeface="微软雅黑" panose="020B0503020204020204" pitchFamily="34" charset="-122"/>
                <a:ea typeface="微软雅黑" panose="020B0503020204020204" pitchFamily="34" charset="-122"/>
              </a:rPr>
              <a:t>Enter</a:t>
            </a:r>
            <a:r>
              <a:rPr lang="zh-CN" altLang="en-US" sz="2400" dirty="0">
                <a:solidFill>
                  <a:schemeClr val="accent1"/>
                </a:solidFill>
                <a:latin typeface="微软雅黑" panose="020B0503020204020204" pitchFamily="34" charset="-122"/>
                <a:ea typeface="微软雅黑" panose="020B0503020204020204" pitchFamily="34" charset="-122"/>
              </a:rPr>
              <a:t>键放置线路。把光标的移动轨迹作为线路的引导，布线器能在最少的操作动作下完成所需的线路。</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光标引导线路使得需要手工绕开阻隔的操作更加快捷、容易和直观。也就是说只要用户用鼠标创建一条线路路径，布线器就会试图根据该路径完成布线，这个过程是在遵循设定的设计规则和不同的约束以及走线拐角类型下完成的。</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在布线的过程中，在需要放置线路的地方单击然后继续布线，这使得软件能精确根据用户所选择的路径放置线路。如果在离起始点较远的地方单击放置线路，部分线路路径将和用户期望的有所差别。</a:t>
            </a:r>
          </a:p>
          <a:p>
            <a:pPr marL="0" indent="624013">
              <a:lnSpc>
                <a:spcPct val="90000"/>
              </a:lnSpc>
              <a:buNone/>
            </a:pPr>
            <a:r>
              <a:rPr lang="zh-CN" altLang="en-US" sz="2400" b="1" dirty="0">
                <a:solidFill>
                  <a:schemeClr val="accent1"/>
                </a:solidFill>
                <a:latin typeface="微软雅黑" panose="020B0503020204020204" pitchFamily="34" charset="-122"/>
                <a:ea typeface="微软雅黑" panose="020B0503020204020204" pitchFamily="34" charset="-122"/>
              </a:rPr>
              <a:t>注意：</a:t>
            </a:r>
            <a:r>
              <a:rPr lang="zh-CN" altLang="en-US" sz="2400" dirty="0">
                <a:solidFill>
                  <a:schemeClr val="accent1"/>
                </a:solidFill>
                <a:latin typeface="微软雅黑" panose="020B0503020204020204" pitchFamily="34" charset="-122"/>
                <a:ea typeface="微软雅黑" panose="020B0503020204020204" pitchFamily="34" charset="-122"/>
              </a:rPr>
              <a:t>在没有障碍的位置布线，布线器一般会使用</a:t>
            </a:r>
            <a:r>
              <a:rPr lang="zh-CN" altLang="en-US" sz="2400" b="1" dirty="0">
                <a:solidFill>
                  <a:schemeClr val="accent1"/>
                </a:solidFill>
                <a:latin typeface="微软雅黑" panose="020B0503020204020204" pitchFamily="34" charset="-122"/>
                <a:ea typeface="微软雅黑" panose="020B0503020204020204" pitchFamily="34" charset="-122"/>
              </a:rPr>
              <a:t>最短长度</a:t>
            </a:r>
            <a:r>
              <a:rPr lang="zh-CN" altLang="en-US" sz="2400" dirty="0">
                <a:solidFill>
                  <a:schemeClr val="accent1"/>
                </a:solidFill>
                <a:latin typeface="微软雅黑" panose="020B0503020204020204" pitchFamily="34" charset="-122"/>
                <a:ea typeface="微软雅黑" panose="020B0503020204020204" pitchFamily="34" charset="-122"/>
              </a:rPr>
              <a:t>的布线方式，如果在这些位置用户要求精确控制线路，只得在需要放置线路的位置单击。</a:t>
            </a:r>
          </a:p>
        </p:txBody>
      </p:sp>
    </p:spTree>
    <p:extLst>
      <p:ext uri="{BB962C8B-B14F-4D97-AF65-F5344CB8AC3E}">
        <p14:creationId xmlns:p14="http://schemas.microsoft.com/office/powerpoint/2010/main" val="47919662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8"/>
          <p:cNvSpPr txBox="1">
            <a:spLocks noChangeArrowheads="1"/>
          </p:cNvSpPr>
          <p:nvPr/>
        </p:nvSpPr>
        <p:spPr bwMode="auto">
          <a:xfrm>
            <a:off x="986607" y="1053530"/>
            <a:ext cx="10441160" cy="2419124"/>
          </a:xfrm>
          <a:prstGeom prst="rect">
            <a:avLst/>
          </a:prstGeom>
        </p:spPr>
        <p:txBody>
          <a:bodyPr lIns="91472" tIns="45736" rIns="91472" bIns="45736"/>
          <a:lstStyle>
            <a:lvl1pPr indent="624013">
              <a:lnSpc>
                <a:spcPct val="90000"/>
              </a:lnSpc>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pPr>
              <a:lnSpc>
                <a:spcPct val="100000"/>
              </a:lnSpc>
            </a:pPr>
            <a:r>
              <a:rPr lang="zh-CN" altLang="en-US" dirty="0" smtClean="0"/>
              <a:t>若</a:t>
            </a:r>
            <a:r>
              <a:rPr lang="zh-CN" altLang="en-US" dirty="0"/>
              <a:t>需要对已放置的线路进行撤销操作，可以依照原线路的路径逆序再放置线路，这样原已放置的线路就会撤销。必须确保逆序放置的线路与原线路的路径重合，使得软件可以识别出要进行线路撤销操作而不是放置新的线路。撤销刚放置的线路同样可以使用</a:t>
            </a:r>
            <a:r>
              <a:rPr lang="zh-CN" altLang="en-US" dirty="0" smtClean="0"/>
              <a:t>退格键</a:t>
            </a:r>
            <a:r>
              <a:rPr lang="en-US" altLang="zh-CN" dirty="0" smtClean="0"/>
              <a:t>Backspace</a:t>
            </a:r>
            <a:r>
              <a:rPr lang="zh-CN" altLang="en-US" dirty="0" smtClean="0"/>
              <a:t>（</a:t>
            </a:r>
            <a:r>
              <a:rPr lang="zh-CN" altLang="en-US" dirty="0"/>
              <a:t>退格）完成。当已放置线路并右击退出本条线路的布线操作后将不能再进行撤销操作。 </a:t>
            </a:r>
          </a:p>
        </p:txBody>
      </p:sp>
      <p:sp>
        <p:nvSpPr>
          <p:cNvPr id="8195" name="Text Box 9"/>
          <p:cNvSpPr txBox="1">
            <a:spLocks noChangeArrowheads="1"/>
          </p:cNvSpPr>
          <p:nvPr/>
        </p:nvSpPr>
        <p:spPr bwMode="auto">
          <a:xfrm>
            <a:off x="1262015" y="3429000"/>
            <a:ext cx="9674319" cy="2973122"/>
          </a:xfrm>
          <a:prstGeom prst="rect">
            <a:avLst/>
          </a:prstGeom>
        </p:spPr>
        <p:txBody>
          <a:bodyPr lIns="91472" tIns="45736" rIns="91472" bIns="45736"/>
          <a:lstStyle>
            <a:lvl1pPr indent="624013">
              <a:lnSpc>
                <a:spcPct val="90000"/>
              </a:lnSpc>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pPr>
              <a:lnSpc>
                <a:spcPct val="100000"/>
              </a:lnSpc>
            </a:pPr>
            <a:r>
              <a:rPr lang="zh-CN" altLang="en-US" dirty="0"/>
              <a:t>以下的快捷键可以在布线时使用。</a:t>
            </a:r>
          </a:p>
          <a:p>
            <a:pPr>
              <a:lnSpc>
                <a:spcPct val="100000"/>
              </a:lnSpc>
            </a:pPr>
            <a:r>
              <a:rPr lang="zh-CN" altLang="en-US" dirty="0"/>
              <a:t>①</a:t>
            </a:r>
            <a:r>
              <a:rPr lang="en-US" altLang="zh-CN" dirty="0"/>
              <a:t>Enter</a:t>
            </a:r>
            <a:r>
              <a:rPr lang="zh-CN" altLang="en-US" dirty="0"/>
              <a:t>（回车）及单击</a:t>
            </a:r>
            <a:r>
              <a:rPr lang="en-US" altLang="zh-CN" dirty="0"/>
              <a:t>——</a:t>
            </a:r>
            <a:r>
              <a:rPr lang="zh-CN" altLang="en-US" dirty="0"/>
              <a:t>在光标当前位置放置线路。</a:t>
            </a:r>
          </a:p>
          <a:p>
            <a:pPr>
              <a:lnSpc>
                <a:spcPct val="100000"/>
              </a:lnSpc>
            </a:pPr>
            <a:r>
              <a:rPr lang="zh-CN" altLang="en-US" dirty="0"/>
              <a:t>②</a:t>
            </a:r>
            <a:r>
              <a:rPr lang="en-US" altLang="zh-CN" dirty="0"/>
              <a:t>Esc</a:t>
            </a:r>
            <a:r>
              <a:rPr lang="zh-CN" altLang="en-US" dirty="0"/>
              <a:t>键</a:t>
            </a:r>
            <a:r>
              <a:rPr lang="en-US" altLang="zh-CN" dirty="0"/>
              <a:t>——</a:t>
            </a:r>
            <a:r>
              <a:rPr lang="zh-CN" altLang="en-US" dirty="0"/>
              <a:t>退出当前布线，在此之前放置的线路仍然保留。</a:t>
            </a:r>
          </a:p>
          <a:p>
            <a:pPr>
              <a:lnSpc>
                <a:spcPct val="100000"/>
              </a:lnSpc>
            </a:pPr>
            <a:r>
              <a:rPr lang="zh-CN" altLang="en-US" dirty="0" smtClean="0"/>
              <a:t>③</a:t>
            </a:r>
            <a:r>
              <a:rPr lang="en-US" altLang="zh-CN" dirty="0" smtClean="0"/>
              <a:t>Backspace</a:t>
            </a:r>
            <a:r>
              <a:rPr lang="zh-CN" altLang="en-US" dirty="0" smtClean="0"/>
              <a:t>（</a:t>
            </a:r>
            <a:r>
              <a:rPr lang="zh-CN" altLang="en-US" dirty="0"/>
              <a:t>退格）</a:t>
            </a:r>
            <a:r>
              <a:rPr lang="en-US" altLang="zh-CN" dirty="0"/>
              <a:t>——</a:t>
            </a:r>
            <a:r>
              <a:rPr lang="zh-CN" altLang="en-US" dirty="0"/>
              <a:t>撤销上一步放置的线路。若在上一步布线操作中其他对象被推开到别的位置以避让新的线路，它们将会恢复原来的位置。本功能在使用</a:t>
            </a:r>
            <a:r>
              <a:rPr lang="en-US" altLang="zh-CN" dirty="0"/>
              <a:t>Auto</a:t>
            </a:r>
            <a:r>
              <a:rPr lang="zh-CN" altLang="en-US" dirty="0"/>
              <a:t>－</a:t>
            </a:r>
            <a:r>
              <a:rPr lang="en-US" altLang="zh-CN" dirty="0"/>
              <a:t>Complete</a:t>
            </a:r>
            <a:r>
              <a:rPr lang="zh-CN" altLang="en-US" dirty="0"/>
              <a:t>时则无效。</a:t>
            </a:r>
          </a:p>
        </p:txBody>
      </p:sp>
    </p:spTree>
    <p:extLst>
      <p:ext uri="{BB962C8B-B14F-4D97-AF65-F5344CB8AC3E}">
        <p14:creationId xmlns:p14="http://schemas.microsoft.com/office/powerpoint/2010/main" val="36529255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idx="4294967295"/>
          </p:nvPr>
        </p:nvSpPr>
        <p:spPr>
          <a:xfrm>
            <a:off x="1058616" y="1092510"/>
            <a:ext cx="9854584" cy="3673475"/>
          </a:xfrm>
          <a:prstGeom prst="rect">
            <a:avLst/>
          </a:prstGeom>
        </p:spPr>
        <p:txBody>
          <a:bodyPr lIns="91472" tIns="45736" rIns="91472" bIns="45736"/>
          <a:lstStyle/>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在交互式布线过程中，有不同拐角类型如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2-183</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示，当在</a:t>
            </a:r>
            <a:r>
              <a:rPr lang="en-US" altLang="zh-CN" sz="2400" dirty="0">
                <a:solidFill>
                  <a:schemeClr val="accent1"/>
                </a:solidFill>
                <a:latin typeface="微软雅黑" panose="020B0503020204020204" pitchFamily="34" charset="-122"/>
                <a:ea typeface="微软雅黑" panose="020B0503020204020204" pitchFamily="34" charset="-122"/>
              </a:rPr>
              <a:t>Preferences</a:t>
            </a:r>
            <a:r>
              <a:rPr lang="zh-CN" altLang="en-US" sz="2400" dirty="0">
                <a:solidFill>
                  <a:schemeClr val="accent1"/>
                </a:solidFill>
                <a:latin typeface="微软雅黑" panose="020B0503020204020204" pitchFamily="34" charset="-122"/>
                <a:ea typeface="微软雅黑" panose="020B0503020204020204" pitchFamily="34" charset="-122"/>
              </a:rPr>
              <a:t>对话框里的</a:t>
            </a:r>
            <a:r>
              <a:rPr lang="en-US" altLang="zh-CN" sz="2400" dirty="0">
                <a:solidFill>
                  <a:schemeClr val="accent1"/>
                </a:solidFill>
                <a:latin typeface="微软雅黑" panose="020B0503020204020204" pitchFamily="34" charset="-122"/>
                <a:ea typeface="微软雅黑" panose="020B0503020204020204" pitchFamily="34" charset="-122"/>
              </a:rPr>
              <a:t>PCB Editor</a:t>
            </a:r>
            <a:r>
              <a:rPr lang="zh-CN" altLang="en-US" sz="2400" dirty="0">
                <a:solidFill>
                  <a:schemeClr val="accent1"/>
                </a:solidFill>
                <a:latin typeface="微软雅黑" panose="020B0503020204020204" pitchFamily="34" charset="-122"/>
                <a:ea typeface="微软雅黑" panose="020B0503020204020204" pitchFamily="34" charset="-122"/>
              </a:rPr>
              <a:t>中，</a:t>
            </a:r>
            <a:r>
              <a:rPr lang="en-US" altLang="zh-CN" sz="2400" dirty="0">
                <a:solidFill>
                  <a:schemeClr val="accent1"/>
                </a:solidFill>
                <a:latin typeface="微软雅黑" panose="020B0503020204020204" pitchFamily="34" charset="-122"/>
                <a:ea typeface="微软雅黑" panose="020B0503020204020204" pitchFamily="34" charset="-122"/>
              </a:rPr>
              <a:t>Interactive  Routing</a:t>
            </a:r>
            <a:r>
              <a:rPr lang="zh-CN" altLang="en-US" sz="2400" dirty="0">
                <a:solidFill>
                  <a:schemeClr val="accent1"/>
                </a:solidFill>
                <a:latin typeface="微软雅黑" panose="020B0503020204020204" pitchFamily="34" charset="-122"/>
                <a:ea typeface="微软雅黑" panose="020B0503020204020204" pitchFamily="34" charset="-122"/>
              </a:rPr>
              <a:t>下的 </a:t>
            </a:r>
            <a:r>
              <a:rPr lang="en-US" altLang="zh-CN" sz="2400" dirty="0">
                <a:solidFill>
                  <a:schemeClr val="accent1"/>
                </a:solidFill>
                <a:latin typeface="微软雅黑" panose="020B0503020204020204" pitchFamily="34" charset="-122"/>
                <a:ea typeface="微软雅黑" panose="020B0503020204020204" pitchFamily="34" charset="-122"/>
              </a:rPr>
              <a:t>Restrict to 90</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45</a:t>
            </a:r>
            <a:r>
              <a:rPr lang="zh-CN" altLang="en-US" sz="2400" dirty="0">
                <a:solidFill>
                  <a:schemeClr val="accent1"/>
                </a:solidFill>
                <a:latin typeface="微软雅黑" panose="020B0503020204020204" pitchFamily="34" charset="-122"/>
                <a:ea typeface="微软雅黑" panose="020B0503020204020204" pitchFamily="34" charset="-122"/>
              </a:rPr>
              <a:t>模式的复选框不被选择，圆形拐角和任意角度拐角就可用。</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可使用的拐角模式有：</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①任意角度（</a:t>
            </a:r>
            <a:r>
              <a:rPr lang="en-US" altLang="zh-CN" sz="2400" dirty="0">
                <a:solidFill>
                  <a:schemeClr val="accent1"/>
                </a:solidFill>
                <a:latin typeface="微软雅黑" panose="020B0503020204020204" pitchFamily="34" charset="-122"/>
                <a:ea typeface="微软雅黑" panose="020B0503020204020204" pitchFamily="34" charset="-122"/>
              </a:rPr>
              <a:t>A</a:t>
            </a:r>
            <a:r>
              <a:rPr lang="zh-CN" altLang="en-US" sz="2400" dirty="0">
                <a:solidFill>
                  <a:schemeClr val="accent1"/>
                </a:solidFill>
                <a:latin typeface="微软雅黑" panose="020B0503020204020204" pitchFamily="34" charset="-122"/>
                <a:ea typeface="微软雅黑" panose="020B0503020204020204" pitchFamily="34" charset="-122"/>
              </a:rPr>
              <a:t>）；</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② </a:t>
            </a:r>
            <a:r>
              <a:rPr lang="en-US" altLang="zh-CN" sz="2400" dirty="0">
                <a:solidFill>
                  <a:schemeClr val="accent1"/>
                </a:solidFill>
                <a:latin typeface="微软雅黑" panose="020B0503020204020204" pitchFamily="34" charset="-122"/>
                <a:ea typeface="微软雅黑" panose="020B0503020204020204" pitchFamily="34" charset="-122"/>
              </a:rPr>
              <a:t>45</a:t>
            </a:r>
            <a:r>
              <a:rPr lang="en-US" altLang="zh-CN" sz="2400" baseline="30000" dirty="0">
                <a:solidFill>
                  <a:schemeClr val="accent1"/>
                </a:solidFill>
                <a:latin typeface="微软雅黑" panose="020B0503020204020204" pitchFamily="34" charset="-122"/>
                <a:ea typeface="微软雅黑" panose="020B0503020204020204" pitchFamily="34" charset="-122"/>
              </a:rPr>
              <a:t>0</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B</a:t>
            </a:r>
            <a:r>
              <a:rPr lang="zh-CN" altLang="en-US" sz="2400" dirty="0">
                <a:solidFill>
                  <a:schemeClr val="accent1"/>
                </a:solidFill>
                <a:latin typeface="微软雅黑" panose="020B0503020204020204" pitchFamily="34" charset="-122"/>
                <a:ea typeface="微软雅黑" panose="020B0503020204020204" pitchFamily="34" charset="-122"/>
              </a:rPr>
              <a:t>）；</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③ </a:t>
            </a:r>
            <a:r>
              <a:rPr lang="en-US" altLang="zh-CN" sz="2400" dirty="0">
                <a:solidFill>
                  <a:schemeClr val="accent1"/>
                </a:solidFill>
                <a:latin typeface="微软雅黑" panose="020B0503020204020204" pitchFamily="34" charset="-122"/>
                <a:ea typeface="微软雅黑" panose="020B0503020204020204" pitchFamily="34" charset="-122"/>
              </a:rPr>
              <a:t>45</a:t>
            </a:r>
            <a:r>
              <a:rPr lang="en-US" altLang="zh-CN" sz="2400" baseline="30000" dirty="0">
                <a:solidFill>
                  <a:schemeClr val="accent1"/>
                </a:solidFill>
                <a:latin typeface="微软雅黑" panose="020B0503020204020204" pitchFamily="34" charset="-122"/>
                <a:ea typeface="微软雅黑" panose="020B0503020204020204" pitchFamily="34" charset="-122"/>
              </a:rPr>
              <a:t>0</a:t>
            </a:r>
            <a:r>
              <a:rPr lang="zh-CN" altLang="en-US" sz="2400" dirty="0">
                <a:solidFill>
                  <a:schemeClr val="accent1"/>
                </a:solidFill>
                <a:latin typeface="微软雅黑" panose="020B0503020204020204" pitchFamily="34" charset="-122"/>
                <a:ea typeface="微软雅黑" panose="020B0503020204020204" pitchFamily="34" charset="-122"/>
              </a:rPr>
              <a:t>圆角（</a:t>
            </a:r>
            <a:r>
              <a:rPr lang="en-US" altLang="zh-CN" sz="2400" dirty="0">
                <a:solidFill>
                  <a:schemeClr val="accent1"/>
                </a:solidFill>
                <a:latin typeface="微软雅黑" panose="020B0503020204020204" pitchFamily="34" charset="-122"/>
                <a:ea typeface="微软雅黑" panose="020B0503020204020204" pitchFamily="34" charset="-122"/>
              </a:rPr>
              <a:t>C</a:t>
            </a:r>
            <a:r>
              <a:rPr lang="zh-CN" altLang="en-US" sz="2400" dirty="0">
                <a:solidFill>
                  <a:schemeClr val="accent1"/>
                </a:solidFill>
                <a:latin typeface="微软雅黑" panose="020B0503020204020204" pitchFamily="34" charset="-122"/>
                <a:ea typeface="微软雅黑" panose="020B0503020204020204" pitchFamily="34" charset="-122"/>
              </a:rPr>
              <a:t>）；</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④ </a:t>
            </a:r>
            <a:r>
              <a:rPr lang="en-US" altLang="zh-CN" sz="2400" dirty="0">
                <a:solidFill>
                  <a:schemeClr val="accent1"/>
                </a:solidFill>
                <a:latin typeface="微软雅黑" panose="020B0503020204020204" pitchFamily="34" charset="-122"/>
                <a:ea typeface="微软雅黑" panose="020B0503020204020204" pitchFamily="34" charset="-122"/>
              </a:rPr>
              <a:t>90</a:t>
            </a:r>
            <a:r>
              <a:rPr lang="en-US" altLang="zh-CN" sz="2400" baseline="30000" dirty="0">
                <a:solidFill>
                  <a:schemeClr val="accent1"/>
                </a:solidFill>
                <a:latin typeface="微软雅黑" panose="020B0503020204020204" pitchFamily="34" charset="-122"/>
                <a:ea typeface="微软雅黑" panose="020B0503020204020204" pitchFamily="34" charset="-122"/>
              </a:rPr>
              <a:t>0</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D</a:t>
            </a:r>
            <a:r>
              <a:rPr lang="zh-CN" altLang="en-US" sz="2400" dirty="0">
                <a:solidFill>
                  <a:schemeClr val="accent1"/>
                </a:solidFill>
                <a:latin typeface="微软雅黑" panose="020B0503020204020204" pitchFamily="34" charset="-122"/>
                <a:ea typeface="微软雅黑" panose="020B0503020204020204" pitchFamily="34" charset="-122"/>
              </a:rPr>
              <a:t>）；</a:t>
            </a:r>
          </a:p>
          <a:p>
            <a:pPr marL="0" indent="624013">
              <a:lnSpc>
                <a:spcPct val="90000"/>
              </a:lnSpc>
              <a:buNone/>
            </a:pPr>
            <a:r>
              <a:rPr lang="zh-CN" altLang="en-US" sz="2400" dirty="0">
                <a:solidFill>
                  <a:schemeClr val="accent1"/>
                </a:solidFill>
                <a:latin typeface="微软雅黑" panose="020B0503020204020204" pitchFamily="34" charset="-122"/>
                <a:ea typeface="微软雅黑" panose="020B0503020204020204" pitchFamily="34" charset="-122"/>
              </a:rPr>
              <a:t>⑤ </a:t>
            </a:r>
            <a:r>
              <a:rPr lang="en-US" altLang="zh-CN" sz="2400" dirty="0">
                <a:solidFill>
                  <a:schemeClr val="accent1"/>
                </a:solidFill>
                <a:latin typeface="微软雅黑" panose="020B0503020204020204" pitchFamily="34" charset="-122"/>
                <a:ea typeface="微软雅黑" panose="020B0503020204020204" pitchFamily="34" charset="-122"/>
              </a:rPr>
              <a:t>90</a:t>
            </a:r>
            <a:r>
              <a:rPr lang="en-US" altLang="zh-CN" sz="2400" baseline="30000" dirty="0">
                <a:solidFill>
                  <a:schemeClr val="accent1"/>
                </a:solidFill>
                <a:latin typeface="微软雅黑" panose="020B0503020204020204" pitchFamily="34" charset="-122"/>
                <a:ea typeface="微软雅黑" panose="020B0503020204020204" pitchFamily="34" charset="-122"/>
              </a:rPr>
              <a:t>0</a:t>
            </a:r>
            <a:r>
              <a:rPr lang="zh-CN" altLang="en-US" sz="2400" dirty="0">
                <a:solidFill>
                  <a:schemeClr val="accent1"/>
                </a:solidFill>
                <a:latin typeface="微软雅黑" panose="020B0503020204020204" pitchFamily="34" charset="-122"/>
                <a:ea typeface="微软雅黑" panose="020B0503020204020204" pitchFamily="34" charset="-122"/>
              </a:rPr>
              <a:t>圆角（</a:t>
            </a:r>
            <a:r>
              <a:rPr lang="en-US" altLang="zh-CN" sz="2400" dirty="0">
                <a:solidFill>
                  <a:schemeClr val="accent1"/>
                </a:solidFill>
                <a:latin typeface="微软雅黑" panose="020B0503020204020204" pitchFamily="34" charset="-122"/>
                <a:ea typeface="微软雅黑" panose="020B0503020204020204" pitchFamily="34" charset="-122"/>
              </a:rPr>
              <a:t>E</a:t>
            </a:r>
            <a:r>
              <a:rPr lang="zh-CN" altLang="en-US" sz="2400" dirty="0">
                <a:solidFill>
                  <a:schemeClr val="accent1"/>
                </a:solidFill>
                <a:latin typeface="微软雅黑" panose="020B0503020204020204" pitchFamily="34" charset="-122"/>
                <a:ea typeface="微软雅黑" panose="020B0503020204020204" pitchFamily="34" charset="-122"/>
              </a:rPr>
              <a:t>）。</a:t>
            </a:r>
          </a:p>
        </p:txBody>
      </p:sp>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4234" y="3285299"/>
            <a:ext cx="4793772" cy="83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Rectangle 5"/>
          <p:cNvSpPr>
            <a:spLocks noChangeArrowheads="1"/>
          </p:cNvSpPr>
          <p:nvPr/>
        </p:nvSpPr>
        <p:spPr bwMode="auto">
          <a:xfrm>
            <a:off x="5883151" y="4190931"/>
            <a:ext cx="4021816" cy="346645"/>
          </a:xfrm>
          <a:prstGeom prst="rect">
            <a:avLst/>
          </a:prstGeom>
          <a:extLst/>
        </p:spPr>
        <p:txBody>
          <a:bodyPr lIns="91472" tIns="45736" rIns="91472" bIns="45736"/>
          <a:lstStyle/>
          <a:p>
            <a:pPr indent="624013">
              <a:lnSpc>
                <a:spcPct val="90000"/>
              </a:lnSpc>
              <a:spcBef>
                <a:spcPct val="20000"/>
              </a:spcBef>
              <a:buFont typeface="Arial" pitchFamily="34" charset="0"/>
              <a:buNone/>
            </a:pPr>
            <a:r>
              <a:rPr lang="zh-CN" altLang="en-US" sz="1800" dirty="0" smtClean="0">
                <a:solidFill>
                  <a:schemeClr val="accent1"/>
                </a:solidFill>
                <a:latin typeface="微软雅黑" panose="020B0503020204020204" pitchFamily="34" charset="-122"/>
                <a:ea typeface="微软雅黑" panose="020B0503020204020204" pitchFamily="34" charset="-122"/>
              </a:rPr>
              <a:t>图</a:t>
            </a:r>
            <a:r>
              <a:rPr lang="en-US" altLang="zh-CN" sz="1800" dirty="0" smtClean="0">
                <a:solidFill>
                  <a:schemeClr val="accent1"/>
                </a:solidFill>
                <a:latin typeface="微软雅黑" panose="020B0503020204020204" pitchFamily="34" charset="-122"/>
                <a:ea typeface="微软雅黑" panose="020B0503020204020204" pitchFamily="34" charset="-122"/>
              </a:rPr>
              <a:t>2-183 </a:t>
            </a:r>
            <a:r>
              <a:rPr lang="zh-CN" altLang="en-US" sz="1800" dirty="0">
                <a:solidFill>
                  <a:schemeClr val="accent1"/>
                </a:solidFill>
                <a:latin typeface="微软雅黑" panose="020B0503020204020204" pitchFamily="34" charset="-122"/>
                <a:ea typeface="微软雅黑" panose="020B0503020204020204" pitchFamily="34" charset="-122"/>
              </a:rPr>
              <a:t>不同的拐角类形</a:t>
            </a:r>
          </a:p>
        </p:txBody>
      </p:sp>
      <p:sp>
        <p:nvSpPr>
          <p:cNvPr id="9222" name="Text Box 6"/>
          <p:cNvSpPr txBox="1">
            <a:spLocks noChangeArrowheads="1"/>
          </p:cNvSpPr>
          <p:nvPr/>
        </p:nvSpPr>
        <p:spPr bwMode="auto">
          <a:xfrm>
            <a:off x="1429648" y="5014486"/>
            <a:ext cx="9483551" cy="1495794"/>
          </a:xfrm>
          <a:prstGeom prst="rect">
            <a:avLst/>
          </a:prstGeom>
        </p:spPr>
        <p:txBody>
          <a:bodyPr lIns="91472" tIns="45736" rIns="91472" bIns="45736"/>
          <a:lstStyle>
            <a:lvl1pPr indent="624013">
              <a:lnSpc>
                <a:spcPct val="90000"/>
              </a:lnSpc>
              <a:spcBef>
                <a:spcPct val="20000"/>
              </a:spcBef>
              <a:buFont typeface="Arial" pitchFamily="34" charset="0"/>
              <a:buNone/>
              <a:defRPr>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r>
              <a:rPr lang="zh-CN" altLang="en-US" dirty="0"/>
              <a:t>弧形的拐角的弧度可以通过快捷键“，”（逗号）或“。”（句号）进行增加或减小。使用</a:t>
            </a:r>
            <a:r>
              <a:rPr lang="en-US" altLang="zh-CN" dirty="0"/>
              <a:t>Shift+“</a:t>
            </a:r>
            <a:r>
              <a:rPr lang="zh-CN" altLang="en-US" dirty="0"/>
              <a:t>。”快捷键或</a:t>
            </a:r>
            <a:r>
              <a:rPr lang="en-US" altLang="zh-CN" dirty="0"/>
              <a:t>Shift</a:t>
            </a:r>
            <a:r>
              <a:rPr lang="zh-CN" altLang="en-US" dirty="0"/>
              <a:t>＋“，”快捷键则以</a:t>
            </a:r>
            <a:r>
              <a:rPr lang="en-US" altLang="zh-CN" dirty="0"/>
              <a:t>10</a:t>
            </a:r>
            <a:r>
              <a:rPr lang="zh-CN" altLang="en-US" dirty="0"/>
              <a:t>倍速度增加或减小控制。</a:t>
            </a:r>
          </a:p>
          <a:p>
            <a:r>
              <a:rPr lang="zh-CN" altLang="en-US" dirty="0"/>
              <a:t>使用</a:t>
            </a:r>
            <a:r>
              <a:rPr lang="en-US" altLang="zh-CN" dirty="0"/>
              <a:t>Space</a:t>
            </a:r>
            <a:r>
              <a:rPr lang="zh-CN" altLang="en-US" dirty="0"/>
              <a:t>键可以对拐角的方向进行控制切换。</a:t>
            </a:r>
          </a:p>
        </p:txBody>
      </p:sp>
    </p:spTree>
    <p:extLst>
      <p:ext uri="{BB962C8B-B14F-4D97-AF65-F5344CB8AC3E}">
        <p14:creationId xmlns:p14="http://schemas.microsoft.com/office/powerpoint/2010/main" val="255368221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1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219">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219">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219">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219">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2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2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P spid="92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842591" y="405458"/>
            <a:ext cx="10521950" cy="1325563"/>
          </a:xfrm>
          <a:prstGeom prst="rect">
            <a:avLst/>
          </a:prstGeom>
        </p:spPr>
        <p:txBody>
          <a:bodyPr lIns="91472" tIns="45736" rIns="91472" bIns="45736"/>
          <a:lstStyle/>
          <a:p>
            <a:pPr indent="624013" algn="l">
              <a:spcBef>
                <a:spcPct val="20000"/>
              </a:spcBef>
            </a:pPr>
            <a:r>
              <a:rPr lang="en-US" altLang="zh-CN" sz="3200" b="1" dirty="0" smtClean="0">
                <a:solidFill>
                  <a:schemeClr val="accent1"/>
                </a:solidFill>
                <a:latin typeface="微软雅黑" panose="020B0503020204020204" pitchFamily="34" charset="-122"/>
                <a:ea typeface="微软雅黑" panose="020B0503020204020204" pitchFamily="34" charset="-122"/>
                <a:cs typeface="+mn-cs"/>
              </a:rPr>
              <a:t>2. </a:t>
            </a:r>
            <a:r>
              <a:rPr lang="zh-CN" altLang="en-US" sz="3200" b="1" dirty="0">
                <a:solidFill>
                  <a:schemeClr val="accent1"/>
                </a:solidFill>
                <a:latin typeface="微软雅黑" panose="020B0503020204020204" pitchFamily="34" charset="-122"/>
                <a:ea typeface="微软雅黑" panose="020B0503020204020204" pitchFamily="34" charset="-122"/>
                <a:cs typeface="+mn-cs"/>
              </a:rPr>
              <a:t>连接飞线自动完成布线</a:t>
            </a:r>
          </a:p>
        </p:txBody>
      </p:sp>
      <p:sp>
        <p:nvSpPr>
          <p:cNvPr id="10243" name="Rectangle 3"/>
          <p:cNvSpPr>
            <a:spLocks noGrp="1" noChangeArrowheads="1"/>
          </p:cNvSpPr>
          <p:nvPr>
            <p:ph type="body" idx="4294967295"/>
          </p:nvPr>
        </p:nvSpPr>
        <p:spPr>
          <a:xfrm>
            <a:off x="1490663" y="1252537"/>
            <a:ext cx="9505056" cy="4352925"/>
          </a:xfrm>
          <a:prstGeom prst="rect">
            <a:avLst/>
          </a:prstGeom>
        </p:spPr>
        <p:txBody>
          <a:bodyPr lIns="91472" tIns="45736" rIns="91472" bIns="45736"/>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在交互式布线中可以通过</a:t>
            </a:r>
            <a:r>
              <a:rPr lang="en-US" altLang="zh-CN" sz="2400" b="1" dirty="0">
                <a:solidFill>
                  <a:srgbClr val="FF0000"/>
                </a:solidFill>
                <a:latin typeface="微软雅黑" panose="020B0503020204020204" pitchFamily="34" charset="-122"/>
                <a:ea typeface="微软雅黑" panose="020B0503020204020204" pitchFamily="34" charset="-122"/>
              </a:rPr>
              <a:t>Ctrl</a:t>
            </a:r>
            <a:r>
              <a:rPr lang="zh-CN" altLang="en-US" sz="2400" b="1" dirty="0">
                <a:solidFill>
                  <a:srgbClr val="FF0000"/>
                </a:solidFill>
                <a:latin typeface="微软雅黑" panose="020B0503020204020204" pitchFamily="34" charset="-122"/>
                <a:ea typeface="微软雅黑" panose="020B0503020204020204" pitchFamily="34" charset="-122"/>
              </a:rPr>
              <a:t>十单击操作</a:t>
            </a:r>
            <a:r>
              <a:rPr lang="zh-CN" altLang="en-US" sz="2400" dirty="0">
                <a:solidFill>
                  <a:schemeClr val="accent1"/>
                </a:solidFill>
                <a:latin typeface="微软雅黑" panose="020B0503020204020204" pitchFamily="34" charset="-122"/>
                <a:ea typeface="微软雅黑" panose="020B0503020204020204" pitchFamily="34" charset="-122"/>
              </a:rPr>
              <a:t>对指定连接飞线自动完成布线。这比单独手工放置每条线路效率要高得多，但本功能有以下几方面的限制</a:t>
            </a:r>
            <a:r>
              <a:rPr lang="en-US" altLang="zh-CN" sz="2400" dirty="0">
                <a:solidFill>
                  <a:schemeClr val="accent1"/>
                </a:solidFill>
                <a:latin typeface="微软雅黑" panose="020B0503020204020204" pitchFamily="34" charset="-122"/>
                <a:ea typeface="微软雅黑" panose="020B0503020204020204" pitchFamily="34" charset="-122"/>
              </a:rPr>
              <a:t>:</a:t>
            </a:r>
            <a:endParaRPr lang="zh-CN" altLang="en-US" sz="2400" dirty="0">
              <a:solidFill>
                <a:schemeClr val="accent1"/>
              </a:solidFill>
              <a:latin typeface="微软雅黑" panose="020B0503020204020204" pitchFamily="34" charset="-122"/>
              <a:ea typeface="微软雅黑" panose="020B0503020204020204" pitchFamily="34" charset="-122"/>
            </a:endParaRPr>
          </a:p>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①超始点和结束点必须在同一个板层内；</a:t>
            </a:r>
          </a:p>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②布线以遵循设计规则为基础。</a:t>
            </a:r>
          </a:p>
          <a:p>
            <a:pPr marL="0" indent="624013">
              <a:lnSpc>
                <a:spcPct val="150000"/>
              </a:lnSpc>
              <a:buNone/>
            </a:pPr>
            <a:r>
              <a:rPr lang="en-US" altLang="zh-CN" sz="2400" dirty="0">
                <a:solidFill>
                  <a:schemeClr val="accent1"/>
                </a:solidFill>
                <a:latin typeface="微软雅黑" panose="020B0503020204020204" pitchFamily="34" charset="-122"/>
                <a:ea typeface="微软雅黑" panose="020B0503020204020204" pitchFamily="34" charset="-122"/>
              </a:rPr>
              <a:t>Ctrl+</a:t>
            </a:r>
            <a:r>
              <a:rPr lang="zh-CN" altLang="en-US" sz="2400" dirty="0">
                <a:solidFill>
                  <a:schemeClr val="accent1"/>
                </a:solidFill>
                <a:latin typeface="微软雅黑" panose="020B0503020204020204" pitchFamily="34" charset="-122"/>
                <a:ea typeface="微软雅黑" panose="020B0503020204020204" pitchFamily="34" charset="-122"/>
              </a:rPr>
              <a:t>单击操作可直接单击要布线的焊盘，无须预先对对象在选中的情况下完成自动布线。对部分已布线的网络，只要用</a:t>
            </a:r>
            <a:r>
              <a:rPr lang="en-US" altLang="zh-CN" sz="2400" dirty="0">
                <a:solidFill>
                  <a:schemeClr val="accent1"/>
                </a:solidFill>
                <a:latin typeface="微软雅黑" panose="020B0503020204020204" pitchFamily="34" charset="-122"/>
                <a:ea typeface="微软雅黑" panose="020B0503020204020204" pitchFamily="34" charset="-122"/>
              </a:rPr>
              <a:t>Ctrl</a:t>
            </a:r>
            <a:r>
              <a:rPr lang="zh-CN" altLang="en-US" sz="2400" dirty="0">
                <a:solidFill>
                  <a:schemeClr val="accent1"/>
                </a:solidFill>
                <a:latin typeface="微软雅黑" panose="020B0503020204020204" pitchFamily="34" charset="-122"/>
                <a:ea typeface="微软雅黑" panose="020B0503020204020204" pitchFamily="34" charset="-122"/>
              </a:rPr>
              <a:t>十单击操作单击焊盘或已放置的线路，便可以自动完成剩下的布线。</a:t>
            </a:r>
          </a:p>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如果使用自动完成功能无法完成布线，软件将保留原有的线路。</a:t>
            </a:r>
          </a:p>
        </p:txBody>
      </p:sp>
    </p:spTree>
    <p:extLst>
      <p:ext uri="{BB962C8B-B14F-4D97-AF65-F5344CB8AC3E}">
        <p14:creationId xmlns:p14="http://schemas.microsoft.com/office/powerpoint/2010/main" val="17472310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 name="ISPRING_RESOURCE_PATHS_HASH_PRESENTER" val="af3f2d575d923f6e4ff64f325e7b41567660d7"/>
</p:tagLst>
</file>

<file path=ppt/theme/theme1.xml><?xml version="1.0" encoding="utf-8"?>
<a:theme xmlns:a="http://schemas.openxmlformats.org/drawingml/2006/main" name="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1951</TotalTime>
  <Words>4359</Words>
  <Application>Microsoft Office PowerPoint</Application>
  <PresentationFormat>自定义</PresentationFormat>
  <Paragraphs>217</Paragraphs>
  <Slides>40</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40</vt:i4>
      </vt:variant>
    </vt:vector>
  </HeadingPairs>
  <TitlesOfParts>
    <vt:vector size="48" baseType="lpstr">
      <vt:lpstr>Arial Unicode MS</vt:lpstr>
      <vt:lpstr>宋体</vt:lpstr>
      <vt:lpstr>微软雅黑</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9.1交互式布线知识</vt:lpstr>
      <vt:lpstr>1.放置走线</vt:lpstr>
      <vt:lpstr>PowerPoint 演示文稿</vt:lpstr>
      <vt:lpstr>PowerPoint 演示文稿</vt:lpstr>
      <vt:lpstr>2. 连接飞线自动完成布线</vt:lpstr>
      <vt:lpstr>3.处理布线冲突</vt:lpstr>
      <vt:lpstr>（1）围绕障碍物走线(Walk around Conflicting Object)</vt:lpstr>
      <vt:lpstr>（2）推挤障碍物(Push Conflicting Object)</vt:lpstr>
      <vt:lpstr>PowerPoint 演示文稿</vt:lpstr>
      <vt:lpstr>（4）忽略障碍物（Ignore）</vt:lpstr>
      <vt:lpstr>冲突解决方案的设置</vt:lpstr>
      <vt:lpstr>PowerPoint 演示文稿</vt:lpstr>
      <vt:lpstr>4.布线中添加过孔和切换板层</vt:lpstr>
      <vt:lpstr>PowerPoint 演示文稿</vt:lpstr>
      <vt:lpstr>9.2  PCB板的设计技巧</vt:lpstr>
      <vt:lpstr>PowerPoint 演示文稿</vt:lpstr>
      <vt:lpstr>1. 放置泪滴</vt:lpstr>
      <vt:lpstr>PowerPoint 演示文稿</vt:lpstr>
      <vt:lpstr>2.放置过孔作为安装孔 </vt:lpstr>
      <vt:lpstr>PowerPoint 演示文稿</vt:lpstr>
      <vt:lpstr>PowerPoint 演示文稿</vt:lpstr>
      <vt:lpstr>PowerPoint 演示文稿</vt:lpstr>
      <vt:lpstr>3.布置多边形铺铜区域</vt:lpstr>
      <vt:lpstr>3.布置多边形铺铜区域</vt:lpstr>
      <vt:lpstr>PowerPoint 演示文稿</vt:lpstr>
      <vt:lpstr>PowerPoint 演示文稿</vt:lpstr>
      <vt:lpstr>PowerPoint 演示文稿</vt:lpstr>
      <vt:lpstr>4.放置尺寸标注</vt:lpstr>
      <vt:lpstr>PowerPoint 演示文稿</vt:lpstr>
      <vt:lpstr>PowerPoint 演示文稿</vt:lpstr>
      <vt:lpstr>PowerPoint 演示文稿</vt:lpstr>
      <vt:lpstr>（2）标准标注</vt:lpstr>
      <vt:lpstr>5.设置坐标原点</vt:lpstr>
      <vt:lpstr>PowerPoint 演示文稿</vt:lpstr>
      <vt:lpstr>任务作业</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Windows 用户</cp:lastModifiedBy>
  <cp:revision>281</cp:revision>
  <dcterms:created xsi:type="dcterms:W3CDTF">2014-08-23T07:50:08Z</dcterms:created>
  <dcterms:modified xsi:type="dcterms:W3CDTF">2023-11-30T08:35:26Z</dcterms:modified>
</cp:coreProperties>
</file>