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9"/>
  </p:handoutMasterIdLst>
  <p:sldIdLst>
    <p:sldId id="258" r:id="rId3"/>
    <p:sldId id="259" r:id="rId5"/>
    <p:sldId id="260" r:id="rId6"/>
    <p:sldId id="262" r:id="rId7"/>
    <p:sldId id="263" r:id="rId8"/>
    <p:sldId id="264" r:id="rId9"/>
    <p:sldId id="265" r:id="rId10"/>
    <p:sldId id="266" r:id="rId11"/>
    <p:sldId id="420" r:id="rId12"/>
    <p:sldId id="421" r:id="rId13"/>
    <p:sldId id="276" r:id="rId14"/>
    <p:sldId id="418" r:id="rId15"/>
    <p:sldId id="419" r:id="rId16"/>
    <p:sldId id="429" r:id="rId17"/>
    <p:sldId id="411" r:id="rId18"/>
    <p:sldId id="422" r:id="rId19"/>
    <p:sldId id="423" r:id="rId20"/>
    <p:sldId id="424" r:id="rId21"/>
    <p:sldId id="412" r:id="rId22"/>
    <p:sldId id="430" r:id="rId23"/>
    <p:sldId id="431" r:id="rId24"/>
    <p:sldId id="433" r:id="rId25"/>
    <p:sldId id="434" r:id="rId26"/>
    <p:sldId id="435" r:id="rId27"/>
    <p:sldId id="436" r:id="rId28"/>
    <p:sldId id="425" r:id="rId29"/>
    <p:sldId id="426" r:id="rId30"/>
    <p:sldId id="437" r:id="rId31"/>
    <p:sldId id="439" r:id="rId32"/>
    <p:sldId id="427" r:id="rId33"/>
    <p:sldId id="398" r:id="rId34"/>
    <p:sldId id="428" r:id="rId35"/>
    <p:sldId id="445" r:id="rId36"/>
    <p:sldId id="446" r:id="rId37"/>
    <p:sldId id="447" r:id="rId38"/>
    <p:sldId id="448" r:id="rId39"/>
    <p:sldId id="440" r:id="rId40"/>
    <p:sldId id="449" r:id="rId41"/>
    <p:sldId id="441" r:id="rId42"/>
    <p:sldId id="442" r:id="rId43"/>
    <p:sldId id="443" r:id="rId44"/>
    <p:sldId id="450" r:id="rId45"/>
    <p:sldId id="452" r:id="rId46"/>
    <p:sldId id="453" r:id="rId47"/>
    <p:sldId id="454" r:id="rId48"/>
    <p:sldId id="451" r:id="rId49"/>
    <p:sldId id="444" r:id="rId50"/>
    <p:sldId id="377" r:id="rId51"/>
    <p:sldId id="458" r:id="rId52"/>
    <p:sldId id="455" r:id="rId53"/>
    <p:sldId id="456" r:id="rId54"/>
    <p:sldId id="459" r:id="rId55"/>
    <p:sldId id="460" r:id="rId56"/>
    <p:sldId id="457" r:id="rId57"/>
    <p:sldId id="275"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6" userDrawn="1">
          <p15:clr>
            <a:srgbClr val="A4A3A4"/>
          </p15:clr>
        </p15:guide>
        <p15:guide id="2" pos="38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26"/>
        <p:guide pos="388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3" Type="http://schemas.openxmlformats.org/officeDocument/2006/relationships/commentAuthors" Target="commentAuthors.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3.xml"/><Relationship Id="rId59" Type="http://schemas.openxmlformats.org/officeDocument/2006/relationships/handoutMaster" Target="handoutMasters/handoutMaster1.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5.xml"/><Relationship Id="rId1" Type="http://schemas.openxmlformats.org/officeDocument/2006/relationships/tags" Target="../tags/tag184.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188.xml"/><Relationship Id="rId3" Type="http://schemas.openxmlformats.org/officeDocument/2006/relationships/image" Target="../media/image9.png"/><Relationship Id="rId2" Type="http://schemas.openxmlformats.org/officeDocument/2006/relationships/tags" Target="../tags/tag187.xml"/><Relationship Id="rId1" Type="http://schemas.openxmlformats.org/officeDocument/2006/relationships/tags" Target="../tags/tag186.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89.xml"/><Relationship Id="rId2" Type="http://schemas.openxmlformats.org/officeDocument/2006/relationships/image" Target="../media/image11.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90.xml"/><Relationship Id="rId2" Type="http://schemas.openxmlformats.org/officeDocument/2006/relationships/image" Target="../media/image12.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93.xml"/><Relationship Id="rId3" Type="http://schemas.openxmlformats.org/officeDocument/2006/relationships/image" Target="../media/image13.png"/><Relationship Id="rId2" Type="http://schemas.openxmlformats.org/officeDocument/2006/relationships/tags" Target="../tags/tag192.xml"/><Relationship Id="rId1" Type="http://schemas.openxmlformats.org/officeDocument/2006/relationships/tags" Target="../tags/tag191.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196.xml"/><Relationship Id="rId3" Type="http://schemas.openxmlformats.org/officeDocument/2006/relationships/image" Target="../media/image13.png"/><Relationship Id="rId2" Type="http://schemas.openxmlformats.org/officeDocument/2006/relationships/tags" Target="../tags/tag195.xml"/><Relationship Id="rId1" Type="http://schemas.openxmlformats.org/officeDocument/2006/relationships/tags" Target="../tags/tag194.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tags" Target="../tags/tag197.xml"/><Relationship Id="rId2" Type="http://schemas.openxmlformats.org/officeDocument/2006/relationships/image" Target="../media/image14.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4.xml"/><Relationship Id="rId3" Type="http://schemas.openxmlformats.org/officeDocument/2006/relationships/tags" Target="../tags/tag198.xml"/><Relationship Id="rId2" Type="http://schemas.openxmlformats.org/officeDocument/2006/relationships/image" Target="../media/image15.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4.xml"/><Relationship Id="rId4" Type="http://schemas.openxmlformats.org/officeDocument/2006/relationships/tags" Target="../tags/tag199.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tags" Target="../tags/tag201.xml"/><Relationship Id="rId1" Type="http://schemas.openxmlformats.org/officeDocument/2006/relationships/tags" Target="../tags/tag200.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image" Target="../media/image1.jpe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3.xml"/><Relationship Id="rId1" Type="http://schemas.openxmlformats.org/officeDocument/2006/relationships/tags" Target="../tags/tag20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5.xml"/><Relationship Id="rId1" Type="http://schemas.openxmlformats.org/officeDocument/2006/relationships/tags" Target="../tags/tag20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7.xml"/><Relationship Id="rId1" Type="http://schemas.openxmlformats.org/officeDocument/2006/relationships/tags" Target="../tags/tag206.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09.xml"/><Relationship Id="rId2" Type="http://schemas.openxmlformats.org/officeDocument/2006/relationships/image" Target="../media/image18.png"/><Relationship Id="rId1" Type="http://schemas.openxmlformats.org/officeDocument/2006/relationships/tags" Target="../tags/tag20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11.xml"/><Relationship Id="rId1" Type="http://schemas.openxmlformats.org/officeDocument/2006/relationships/tags" Target="../tags/tag210.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tags" Target="../tags/tag214.xml"/><Relationship Id="rId3" Type="http://schemas.openxmlformats.org/officeDocument/2006/relationships/image" Target="../media/image19.png"/><Relationship Id="rId2" Type="http://schemas.openxmlformats.org/officeDocument/2006/relationships/tags" Target="../tags/tag213.xml"/><Relationship Id="rId1" Type="http://schemas.openxmlformats.org/officeDocument/2006/relationships/tags" Target="../tags/tag212.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4.xml"/><Relationship Id="rId4" Type="http://schemas.openxmlformats.org/officeDocument/2006/relationships/tags" Target="../tags/tag215.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4.xml"/><Relationship Id="rId3" Type="http://schemas.openxmlformats.org/officeDocument/2006/relationships/tags" Target="../tags/tag216.xml"/><Relationship Id="rId2" Type="http://schemas.openxmlformats.org/officeDocument/2006/relationships/image" Target="../media/image22.png"/><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19.xml"/><Relationship Id="rId3" Type="http://schemas.openxmlformats.org/officeDocument/2006/relationships/image" Target="../media/image23.png"/><Relationship Id="rId2" Type="http://schemas.openxmlformats.org/officeDocument/2006/relationships/tags" Target="../tags/tag218.xml"/><Relationship Id="rId1" Type="http://schemas.openxmlformats.org/officeDocument/2006/relationships/tags" Target="../tags/tag217.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tags" Target="../tags/tag222.xml"/><Relationship Id="rId3" Type="http://schemas.openxmlformats.org/officeDocument/2006/relationships/image" Target="../media/image23.png"/><Relationship Id="rId2" Type="http://schemas.openxmlformats.org/officeDocument/2006/relationships/tags" Target="../tags/tag221.xml"/><Relationship Id="rId1" Type="http://schemas.openxmlformats.org/officeDocument/2006/relationships/tags" Target="../tags/tag22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2.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4.xml"/><Relationship Id="rId3" Type="http://schemas.openxmlformats.org/officeDocument/2006/relationships/tags" Target="../tags/tag223.xml"/><Relationship Id="rId2" Type="http://schemas.openxmlformats.org/officeDocument/2006/relationships/image" Target="../media/image24.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4.xml"/><Relationship Id="rId3" Type="http://schemas.openxmlformats.org/officeDocument/2006/relationships/tags" Target="../tags/tag224.xml"/><Relationship Id="rId2" Type="http://schemas.openxmlformats.org/officeDocument/2006/relationships/image" Target="../media/image25.png"/><Relationship Id="rId1" Type="http://schemas.openxmlformats.org/officeDocument/2006/relationships/image" Target="../media/image10.pn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4.xml"/><Relationship Id="rId4" Type="http://schemas.openxmlformats.org/officeDocument/2006/relationships/tags" Target="../tags/tag225.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3.xml"/><Relationship Id="rId2" Type="http://schemas.openxmlformats.org/officeDocument/2006/relationships/tags" Target="../tags/tag227.xml"/><Relationship Id="rId1" Type="http://schemas.openxmlformats.org/officeDocument/2006/relationships/tags" Target="../tags/tag226.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29.xml"/><Relationship Id="rId1" Type="http://schemas.openxmlformats.org/officeDocument/2006/relationships/tags" Target="../tags/tag22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31.xml"/><Relationship Id="rId1" Type="http://schemas.openxmlformats.org/officeDocument/2006/relationships/tags" Target="../tags/tag230.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4.xml"/><Relationship Id="rId4" Type="http://schemas.openxmlformats.org/officeDocument/2006/relationships/tags" Target="../tags/tag235.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238.xml"/><Relationship Id="rId2" Type="http://schemas.openxmlformats.org/officeDocument/2006/relationships/tags" Target="../tags/tag237.xml"/><Relationship Id="rId1" Type="http://schemas.openxmlformats.org/officeDocument/2006/relationships/tags" Target="../tags/tag236.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4.xml"/><Relationship Id="rId3" Type="http://schemas.openxmlformats.org/officeDocument/2006/relationships/tags" Target="../tags/tag239.xml"/><Relationship Id="rId2" Type="http://schemas.openxmlformats.org/officeDocument/2006/relationships/image" Target="../media/image30.png"/><Relationship Id="rId1" Type="http://schemas.openxmlformats.org/officeDocument/2006/relationships/image" Target="../media/image10.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4.xml"/><Relationship Id="rId3" Type="http://schemas.openxmlformats.org/officeDocument/2006/relationships/tags" Target="../tags/tag240.xml"/><Relationship Id="rId2" Type="http://schemas.openxmlformats.org/officeDocument/2006/relationships/image" Target="../media/image31.png"/><Relationship Id="rId1" Type="http://schemas.openxmlformats.org/officeDocument/2006/relationships/image" Target="../media/image1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4.xml"/><Relationship Id="rId3" Type="http://schemas.openxmlformats.org/officeDocument/2006/relationships/tags" Target="../tags/tag241.xml"/><Relationship Id="rId2" Type="http://schemas.openxmlformats.org/officeDocument/2006/relationships/image" Target="../media/image32.png"/><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tags" Target="../tags/tag243.xml"/><Relationship Id="rId1" Type="http://schemas.openxmlformats.org/officeDocument/2006/relationships/tags" Target="../tags/tag2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5.xml"/><Relationship Id="rId1" Type="http://schemas.openxmlformats.org/officeDocument/2006/relationships/tags" Target="../tags/tag24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7.xml"/><Relationship Id="rId1" Type="http://schemas.openxmlformats.org/officeDocument/2006/relationships/tags" Target="../tags/tag24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49.xml"/><Relationship Id="rId1" Type="http://schemas.openxmlformats.org/officeDocument/2006/relationships/tags" Target="../tags/tag248.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7.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tags" Target="../tags/tag250.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4.xml"/><Relationship Id="rId4" Type="http://schemas.openxmlformats.org/officeDocument/2006/relationships/tags" Target="../tags/tag253.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0.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33.xml"/><Relationship Id="rId4" Type="http://schemas.openxmlformats.org/officeDocument/2006/relationships/slideLayout" Target="../slideLayouts/slideLayout14.xml"/><Relationship Id="rId3" Type="http://schemas.openxmlformats.org/officeDocument/2006/relationships/tags" Target="../tags/tag254.xml"/><Relationship Id="rId2" Type="http://schemas.openxmlformats.org/officeDocument/2006/relationships/image" Target="../media/image35.png"/><Relationship Id="rId1" Type="http://schemas.openxmlformats.org/officeDocument/2006/relationships/image" Target="../media/image10.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7.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s>
</file>

<file path=ppt/slides/_rels/slide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3" Type="http://schemas.openxmlformats.org/officeDocument/2006/relationships/slideLayout" Target="../slideLayouts/slideLayout6.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1.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5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6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6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35.xml"/><Relationship Id="rId4" Type="http://schemas.openxmlformats.org/officeDocument/2006/relationships/slideLayout" Target="../slideLayouts/slideLayout14.xml"/><Relationship Id="rId3" Type="http://schemas.openxmlformats.org/officeDocument/2006/relationships/tags" Target="../tags/tag258.xml"/><Relationship Id="rId2" Type="http://schemas.openxmlformats.org/officeDocument/2006/relationships/image" Target="../media/image36.png"/><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14.xml"/><Relationship Id="rId3" Type="http://schemas.openxmlformats.org/officeDocument/2006/relationships/tags" Target="../tags/tag259.xml"/><Relationship Id="rId2" Type="http://schemas.openxmlformats.org/officeDocument/2006/relationships/image" Target="../media/image37.png"/><Relationship Id="rId1" Type="http://schemas.openxmlformats.org/officeDocument/2006/relationships/image" Target="../media/image10.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14.xml"/><Relationship Id="rId3" Type="http://schemas.openxmlformats.org/officeDocument/2006/relationships/tags" Target="../tags/tag260.xml"/><Relationship Id="rId2" Type="http://schemas.openxmlformats.org/officeDocument/2006/relationships/image" Target="../media/image38.png"/><Relationship Id="rId1" Type="http://schemas.openxmlformats.org/officeDocument/2006/relationships/image" Target="../media/image10.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4.xml"/><Relationship Id="rId3" Type="http://schemas.openxmlformats.org/officeDocument/2006/relationships/tags" Target="../tags/tag261.xml"/><Relationship Id="rId2" Type="http://schemas.openxmlformats.org/officeDocument/2006/relationships/image" Target="../media/image39.png"/><Relationship Id="rId1" Type="http://schemas.openxmlformats.org/officeDocument/2006/relationships/image" Target="../media/image10.png"/></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4.xml"/><Relationship Id="rId3" Type="http://schemas.openxmlformats.org/officeDocument/2006/relationships/tags" Target="../tags/tag262.xml"/><Relationship Id="rId2" Type="http://schemas.openxmlformats.org/officeDocument/2006/relationships/image" Target="../media/image40.png"/><Relationship Id="rId1"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64.xml"/><Relationship Id="rId1" Type="http://schemas.openxmlformats.org/officeDocument/2006/relationships/tags" Target="../tags/tag26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3.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ym typeface="Arial" panose="020B0604020202020204" pitchFamily="34" charset="0"/>
              </a:rPr>
              <a:t>音乐鉴赏</a:t>
            </a:r>
            <a:endParaRPr lang="zh-CN" altLang="en-US" dirty="0">
              <a:sym typeface="Arial" panose="020B0604020202020204" pitchFamily="34" charset="0"/>
            </a:endParaRPr>
          </a:p>
        </p:txBody>
      </p:sp>
      <p:sp>
        <p:nvSpPr>
          <p:cNvPr id="15" name="副标题 14"/>
          <p:cNvSpPr>
            <a:spLocks noGrp="1"/>
          </p:cNvSpPr>
          <p:nvPr>
            <p:ph type="subTitle" idx="1"/>
            <p:custDataLst>
              <p:tags r:id="rId2"/>
            </p:custDataLst>
          </p:nvPr>
        </p:nvSpPr>
        <p:spPr/>
        <p:txBody>
          <a:bodyPr/>
          <a:lstStyle/>
          <a:p>
            <a:r>
              <a:rPr lang="en-US" altLang="zh-CN" dirty="0">
                <a:sym typeface="Arial" panose="020B0604020202020204" pitchFamily="34" charset="0"/>
              </a:rPr>
              <a:t> </a:t>
            </a:r>
            <a:endParaRPr lang="en-US" altLang="zh-CN" dirty="0">
              <a:sym typeface="Arial" panose="020B0604020202020204" pitchFamily="34" charset="0"/>
            </a:endParaRPr>
          </a:p>
        </p:txBody>
      </p:sp>
      <p:sp>
        <p:nvSpPr>
          <p:cNvPr id="4" name="文本占位符 3"/>
          <p:cNvSpPr>
            <a:spLocks noGrp="1"/>
          </p:cNvSpPr>
          <p:nvPr>
            <p:ph type="body" sz="quarter" idx="13"/>
            <p:custDataLst>
              <p:tags r:id="rId3"/>
            </p:custDataLst>
          </p:nvPr>
        </p:nvSpPr>
        <p:spPr/>
        <p:txBody>
          <a:bodyPr/>
          <a:lstStyle/>
          <a:p>
            <a:r>
              <a:rPr lang="zh-CN" altLang="en-US" dirty="0">
                <a:sym typeface="Arial" panose="020B0604020202020204" pitchFamily="34" charset="0"/>
              </a:rPr>
              <a:t>主讲人：</a:t>
            </a:r>
            <a:endParaRPr lang="zh-CN" altLang="en-US" dirty="0">
              <a:sym typeface="Arial" panose="020B0604020202020204" pitchFamily="34" charset="0"/>
            </a:endParaRPr>
          </a:p>
        </p:txBody>
      </p:sp>
      <p:sp>
        <p:nvSpPr>
          <p:cNvPr id="2" name="文本占位符 3"/>
          <p:cNvSpPr>
            <a:spLocks noGrp="1"/>
          </p:cNvSpPr>
          <p:nvPr>
            <p:custDataLst>
              <p:tags r:id="rId4"/>
            </p:custDataLst>
          </p:nvPr>
        </p:nvSpPr>
        <p:spPr>
          <a:xfrm>
            <a:off x="1010285" y="274828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主编：郭丽萍</a:t>
            </a:r>
            <a:r>
              <a:rPr lang="en-US" altLang="zh-CN" dirty="0">
                <a:sym typeface="Arial" panose="020B0604020202020204" pitchFamily="34" charset="0"/>
              </a:rPr>
              <a:t> </a:t>
            </a:r>
            <a:r>
              <a:rPr lang="zh-CN" altLang="en-US" dirty="0">
                <a:sym typeface="Arial" panose="020B0604020202020204" pitchFamily="34" charset="0"/>
              </a:rPr>
              <a:t>王立民</a:t>
            </a:r>
            <a:r>
              <a:rPr lang="en-US" altLang="zh-CN" dirty="0">
                <a:sym typeface="Arial" panose="020B0604020202020204" pitchFamily="34" charset="0"/>
              </a:rPr>
              <a:t> </a:t>
            </a:r>
            <a:r>
              <a:rPr lang="zh-CN" altLang="en-US" dirty="0">
                <a:sym typeface="Arial" panose="020B0604020202020204" pitchFamily="34" charset="0"/>
              </a:rPr>
              <a:t>马志飞</a:t>
            </a:r>
            <a:endParaRPr lang="en-US" altLang="zh-CN" dirty="0">
              <a:sym typeface="Arial" panose="020B0604020202020204" pitchFamily="34" charset="0"/>
            </a:endParaRPr>
          </a:p>
        </p:txBody>
      </p:sp>
      <p:sp>
        <p:nvSpPr>
          <p:cNvPr id="5" name="文本占位符 3"/>
          <p:cNvSpPr>
            <a:spLocks noGrp="1"/>
          </p:cNvSpPr>
          <p:nvPr>
            <p:custDataLst>
              <p:tags r:id="rId5"/>
            </p:custDataLst>
          </p:nvPr>
        </p:nvSpPr>
        <p:spPr>
          <a:xfrm>
            <a:off x="1010285" y="331089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新华</a:t>
            </a:r>
            <a:r>
              <a:rPr lang="zh-CN" altLang="en-US" dirty="0">
                <a:sym typeface="Arial" panose="020B0604020202020204" pitchFamily="34" charset="0"/>
              </a:rPr>
              <a:t>出版社</a:t>
            </a:r>
            <a:endParaRPr lang="zh-CN" altLang="en-US" dirty="0">
              <a:sym typeface="Arial" panose="020B0604020202020204" pitchFamily="34" charset="0"/>
            </a:endParaRPr>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61950"/>
            <a:ext cx="1105154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三、协奏曲的音乐特征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乐章结构：</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通常分为三个乐章，遵循</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快</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慢</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快</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模式。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第一乐章多采用奏鸣曲式结构，为富有戏剧性的快板，展示独奏乐器技巧和活力。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第二乐章是柔和的慢板，情感深沉，是抒情的中心。</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第三乐章为快板，作为全曲总结，通常有活泼、欢快、辉煌的色彩。</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音乐特点：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既强调独奏乐器的技巧展示和音乐表达。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注重乐队部分与独奏部分的对比互动，营造戏剧性和紧张度。</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常包含即兴风格的华彩乐段，让独奏者展示演奏技巧和个性。</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8212455" cy="477202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D </a:t>
            </a:r>
            <a:r>
              <a:rPr lang="zh-CN" altLang="en-US" sz="2000" spc="150">
                <a:solidFill>
                  <a:schemeClr val="tx1">
                    <a:lumMod val="85000"/>
                    <a:lumOff val="15000"/>
                  </a:schemeClr>
                </a:solidFill>
                <a:uFillTx/>
                <a:latin typeface="+mn-ea"/>
                <a:cs typeface="+mn-ea"/>
                <a:sym typeface="Arial" panose="020B0604020202020204" pitchFamily="34" charset="0"/>
              </a:rPr>
              <a:t>大调勃兰登堡协奏曲（</a:t>
            </a:r>
            <a:r>
              <a:rPr lang="en-US" altLang="zh-CN" sz="2000" spc="150">
                <a:solidFill>
                  <a:schemeClr val="tx1">
                    <a:lumMod val="85000"/>
                    <a:lumOff val="15000"/>
                  </a:schemeClr>
                </a:solidFill>
                <a:uFillTx/>
                <a:latin typeface="+mn-ea"/>
                <a:cs typeface="+mn-ea"/>
                <a:sym typeface="Arial" panose="020B0604020202020204" pitchFamily="34" charset="0"/>
              </a:rPr>
              <a:t>No.5</a:t>
            </a:r>
            <a:r>
              <a:rPr lang="zh-CN" altLang="en-US" sz="2000" spc="150">
                <a:solidFill>
                  <a:schemeClr val="tx1">
                    <a:lumMod val="85000"/>
                    <a:lumOff val="15000"/>
                  </a:schemeClr>
                </a:solidFill>
                <a:uFillTx/>
                <a:latin typeface="+mn-ea"/>
                <a:cs typeface="+mn-ea"/>
                <a:sym typeface="Arial" panose="020B0604020202020204" pitchFamily="34" charset="0"/>
              </a:rPr>
              <a:t>）》是巴赫</a:t>
            </a:r>
            <a:r>
              <a:rPr lang="zh-CN" altLang="en-US" sz="2000" b="1" spc="150">
                <a:solidFill>
                  <a:schemeClr val="tx1">
                    <a:lumMod val="85000"/>
                    <a:lumOff val="15000"/>
                  </a:schemeClr>
                </a:solidFill>
                <a:uFillTx/>
                <a:latin typeface="+mn-ea"/>
                <a:cs typeface="+mn-ea"/>
                <a:sym typeface="Arial" panose="020B0604020202020204" pitchFamily="34" charset="0"/>
              </a:rPr>
              <a:t>（图</a:t>
            </a:r>
            <a:r>
              <a:rPr lang="en-US" altLang="zh-CN" sz="2000" b="1" spc="150">
                <a:solidFill>
                  <a:schemeClr val="tx1">
                    <a:lumMod val="85000"/>
                    <a:lumOff val="15000"/>
                  </a:schemeClr>
                </a:solidFill>
                <a:uFillTx/>
                <a:latin typeface="+mn-ea"/>
                <a:cs typeface="+mn-ea"/>
                <a:sym typeface="Arial" panose="020B0604020202020204" pitchFamily="34" charset="0"/>
              </a:rPr>
              <a:t> 7-1</a:t>
            </a:r>
            <a:r>
              <a:rPr lang="zh-CN" altLang="en-US" sz="2000" b="1"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六首勃兰登堡协奏曲中的第五首，创作于</a:t>
            </a:r>
            <a:r>
              <a:rPr lang="en-US" altLang="zh-CN" sz="2000" spc="150">
                <a:solidFill>
                  <a:schemeClr val="tx1">
                    <a:lumMod val="85000"/>
                    <a:lumOff val="15000"/>
                  </a:schemeClr>
                </a:solidFill>
                <a:uFillTx/>
                <a:latin typeface="+mn-ea"/>
                <a:cs typeface="+mn-ea"/>
                <a:sym typeface="Arial" panose="020B0604020202020204" pitchFamily="34" charset="0"/>
              </a:rPr>
              <a:t> 1721 </a:t>
            </a:r>
            <a:r>
              <a:rPr lang="zh-CN" altLang="en-US" sz="2000" spc="150">
                <a:solidFill>
                  <a:schemeClr val="tx1">
                    <a:lumMod val="85000"/>
                    <a:lumOff val="15000"/>
                  </a:schemeClr>
                </a:solidFill>
                <a:uFillTx/>
                <a:latin typeface="+mn-ea"/>
                <a:cs typeface="+mn-ea"/>
                <a:sym typeface="Arial" panose="020B0604020202020204" pitchFamily="34" charset="0"/>
              </a:rPr>
              <a:t>年。这部作品是巴赫在科滕时期为勃兰登堡选帝侯克里斯蒂安</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路德维希所作，旨在展示作曲才华并寻求职位。</a:t>
            </a:r>
            <a:r>
              <a:rPr lang="zh-CN" altLang="en-US" sz="2000" spc="150">
                <a:solidFill>
                  <a:schemeClr val="tx1">
                    <a:lumMod val="85000"/>
                    <a:lumOff val="15000"/>
                  </a:schemeClr>
                </a:solidFill>
                <a:uFillTx/>
                <a:latin typeface="+mn-ea"/>
                <a:cs typeface="+mn-ea"/>
                <a:sym typeface="Arial" panose="020B0604020202020204" pitchFamily="34" charset="0"/>
              </a:rPr>
              <a:t>也是巴赫作品中技巧性要求最高的作品之一，展现羽管键琴作为独奏乐器的潜力</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乐曲乐章结构</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第一乐章：</a:t>
            </a:r>
            <a:r>
              <a:rPr lang="zh-CN" altLang="en-US" sz="2000" spc="150">
                <a:solidFill>
                  <a:schemeClr val="tx1">
                    <a:lumMod val="85000"/>
                    <a:lumOff val="15000"/>
                  </a:schemeClr>
                </a:solidFill>
                <a:uFillTx/>
                <a:latin typeface="+mn-ea"/>
                <a:cs typeface="+mn-ea"/>
                <a:sym typeface="Arial" panose="020B0604020202020204" pitchFamily="34" charset="0"/>
              </a:rPr>
              <a:t>以充满活力的快板开始，独奏乐器与弦乐合奏对话，展现巴赫对复调音乐的精湛掌握</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第二乐章：</a:t>
            </a:r>
            <a:r>
              <a:rPr lang="zh-CN" altLang="en-US" sz="2000" spc="150">
                <a:solidFill>
                  <a:schemeClr val="tx1">
                    <a:lumMod val="85000"/>
                    <a:lumOff val="15000"/>
                  </a:schemeClr>
                </a:solidFill>
                <a:uFillTx/>
                <a:latin typeface="+mn-ea"/>
                <a:cs typeface="+mn-ea"/>
                <a:sym typeface="Arial" panose="020B0604020202020204" pitchFamily="34" charset="0"/>
              </a:rPr>
              <a:t>对比鲜明的广板乐章，由长笛、小提琴和羽管键琴独奏构成，营造温柔深情氛围</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第三乐章：</a:t>
            </a:r>
            <a:r>
              <a:rPr lang="zh-CN" altLang="en-US" sz="2000" spc="150">
                <a:solidFill>
                  <a:schemeClr val="tx1">
                    <a:lumMod val="85000"/>
                    <a:lumOff val="15000"/>
                  </a:schemeClr>
                </a:solidFill>
                <a:uFillTx/>
                <a:latin typeface="+mn-ea"/>
                <a:cs typeface="+mn-ea"/>
                <a:sym typeface="Arial" panose="020B0604020202020204" pitchFamily="34" charset="0"/>
              </a:rPr>
              <a:t>回到快板，为充满活力的赋格曲，所有独奏乐器轮流展示技巧，最终达到高潮</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a:t>
            </a:r>
            <a:r>
              <a:rPr lang="en-US" altLang="zh-CN" sz="3200" b="1">
                <a:solidFill>
                  <a:schemeClr val="accent1"/>
                </a:solidFill>
                <a:effectLst>
                  <a:outerShdw blurRad="38100" dist="25400" dir="5400000" algn="ctr" rotWithShape="0">
                    <a:srgbClr val="6E747A">
                      <a:alpha val="43000"/>
                    </a:srgbClr>
                  </a:outerShdw>
                </a:effectLst>
              </a:rPr>
              <a:t>D </a:t>
            </a:r>
            <a:r>
              <a:rPr lang="zh-CN" altLang="en-US" sz="3200" b="1">
                <a:solidFill>
                  <a:schemeClr val="accent1"/>
                </a:solidFill>
                <a:effectLst>
                  <a:outerShdw blurRad="38100" dist="25400" dir="5400000" algn="ctr" rotWithShape="0">
                    <a:srgbClr val="6E747A">
                      <a:alpha val="43000"/>
                    </a:srgbClr>
                  </a:outerShdw>
                </a:effectLst>
              </a:rPr>
              <a:t>大调勃兰登堡协奏曲（</a:t>
            </a:r>
            <a:r>
              <a:rPr lang="en-US" altLang="zh-CN" sz="3200" b="1">
                <a:solidFill>
                  <a:schemeClr val="accent1"/>
                </a:solidFill>
                <a:effectLst>
                  <a:outerShdw blurRad="38100" dist="25400" dir="5400000" algn="ctr" rotWithShape="0">
                    <a:srgbClr val="6E747A">
                      <a:alpha val="43000"/>
                    </a:srgbClr>
                  </a:outerShdw>
                </a:effectLst>
              </a:rPr>
              <a:t>No.5</a:t>
            </a:r>
            <a:r>
              <a:rPr lang="zh-CN" altLang="en-US" sz="3200" b="1">
                <a:solidFill>
                  <a:schemeClr val="accent1"/>
                </a:solidFill>
                <a:effectLst>
                  <a:outerShdw blurRad="38100" dist="25400" dir="5400000" algn="ctr" rotWithShape="0">
                    <a:srgbClr val="6E747A">
                      <a:alpha val="43000"/>
                    </a:srgbClr>
                  </a:outerShdw>
                </a:effectLst>
              </a:rPr>
              <a:t>）》</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rcRect l="4895" t="2832" r="3036"/>
          <a:stretch>
            <a:fillRect/>
          </a:stretch>
        </p:blipFill>
        <p:spPr>
          <a:xfrm>
            <a:off x="8752840" y="1419225"/>
            <a:ext cx="3439795" cy="5067935"/>
          </a:xfrm>
          <a:prstGeom prst="rect">
            <a:avLst/>
          </a:prstGeom>
        </p:spPr>
      </p:pic>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848360" y="379730"/>
            <a:ext cx="10607675" cy="6227445"/>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704850" y="168275"/>
            <a:ext cx="10916285" cy="6604000"/>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416560" y="1956435"/>
            <a:ext cx="7837170" cy="3738245"/>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维瓦尔第</a:t>
            </a:r>
            <a:r>
              <a:rPr lang="zh-CN" altLang="en-US" sz="2000" b="1" spc="150">
                <a:solidFill>
                  <a:schemeClr val="tx1">
                    <a:lumMod val="85000"/>
                    <a:lumOff val="15000"/>
                  </a:schemeClr>
                </a:solidFill>
                <a:uFillTx/>
                <a:latin typeface="+mn-ea"/>
                <a:cs typeface="+mn-ea"/>
                <a:sym typeface="Arial" panose="020B0604020202020204" pitchFamily="34" charset="0"/>
              </a:rPr>
              <a:t>（图</a:t>
            </a:r>
            <a:r>
              <a:rPr lang="en-US" altLang="zh-CN" sz="2000" b="1" spc="150">
                <a:solidFill>
                  <a:schemeClr val="tx1">
                    <a:lumMod val="85000"/>
                    <a:lumOff val="15000"/>
                  </a:schemeClr>
                </a:solidFill>
                <a:uFillTx/>
                <a:latin typeface="+mn-ea"/>
                <a:cs typeface="+mn-ea"/>
                <a:sym typeface="Arial" panose="020B0604020202020204" pitchFamily="34" charset="0"/>
              </a:rPr>
              <a:t>7-2</a:t>
            </a:r>
            <a:r>
              <a:rPr lang="zh-CN" altLang="en-US" sz="2000" b="1"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是巴洛克时期意大利作曲家，以器乐作品闻名，该作品约创作于</a:t>
            </a:r>
            <a:r>
              <a:rPr lang="en-US" altLang="zh-CN" sz="2000" spc="150">
                <a:solidFill>
                  <a:schemeClr val="tx1">
                    <a:lumMod val="85000"/>
                    <a:lumOff val="15000"/>
                  </a:schemeClr>
                </a:solidFill>
                <a:uFillTx/>
                <a:latin typeface="+mn-ea"/>
                <a:cs typeface="+mn-ea"/>
                <a:sym typeface="Arial" panose="020B0604020202020204" pitchFamily="34" charset="0"/>
              </a:rPr>
              <a:t> 1716 </a:t>
            </a:r>
            <a:r>
              <a:rPr lang="zh-CN" altLang="en-US" sz="2000" spc="150">
                <a:solidFill>
                  <a:schemeClr val="tx1">
                    <a:lumMod val="85000"/>
                    <a:lumOff val="15000"/>
                  </a:schemeClr>
                </a:solidFill>
                <a:uFillTx/>
                <a:latin typeface="+mn-ea"/>
                <a:cs typeface="+mn-ea"/>
                <a:sym typeface="Arial" panose="020B0604020202020204" pitchFamily="34" charset="0"/>
              </a:rPr>
              <a:t>年至</a:t>
            </a:r>
            <a:r>
              <a:rPr lang="en-US" altLang="zh-CN" sz="2000" spc="150">
                <a:solidFill>
                  <a:schemeClr val="tx1">
                    <a:lumMod val="85000"/>
                    <a:lumOff val="15000"/>
                  </a:schemeClr>
                </a:solidFill>
                <a:uFillTx/>
                <a:latin typeface="+mn-ea"/>
                <a:cs typeface="+mn-ea"/>
                <a:sym typeface="Arial" panose="020B0604020202020204" pitchFamily="34" charset="0"/>
              </a:rPr>
              <a:t> 1717 </a:t>
            </a:r>
            <a:r>
              <a:rPr lang="zh-CN" altLang="en-US" sz="2000" spc="150">
                <a:solidFill>
                  <a:schemeClr val="tx1">
                    <a:lumMod val="85000"/>
                    <a:lumOff val="15000"/>
                  </a:schemeClr>
                </a:solidFill>
                <a:uFillTx/>
                <a:latin typeface="+mn-ea"/>
                <a:cs typeface="+mn-ea"/>
                <a:sym typeface="Arial" panose="020B0604020202020204" pitchFamily="34" charset="0"/>
              </a:rPr>
              <a:t>年间，描绘春、夏、秋、冬四季景象。</a:t>
            </a:r>
            <a:r>
              <a:rPr lang="zh-CN" altLang="en-US" sz="2000" spc="150">
                <a:solidFill>
                  <a:schemeClr val="tx1">
                    <a:lumMod val="85000"/>
                    <a:lumOff val="15000"/>
                  </a:schemeClr>
                </a:solidFill>
                <a:uFillTx/>
                <a:latin typeface="+mn-ea"/>
                <a:cs typeface="+mn-ea"/>
                <a:sym typeface="Arial" panose="020B0604020202020204" pitchFamily="34" charset="0"/>
              </a:rPr>
              <a:t>《四季》是维瓦尔第的小提琴协奏曲代表作，也是巴洛克音乐的重要里程碑。</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作品影响</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因旋律优美、通俗易懂、情感丰富而广受欢迎。</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推广巴洛克音乐至更广泛听众群体，提高公众对巴洛克协奏曲的认识和欣赏，对协奏曲体裁发展影响深远。</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二、《四季》</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8395335" y="1370965"/>
            <a:ext cx="3688715" cy="4909185"/>
          </a:xfrm>
          <a:prstGeom prst="rect">
            <a:avLst/>
          </a:prstGeo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245745" y="1247140"/>
            <a:ext cx="874014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乐曲特点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像生动音画，通过音乐展现四季自然变化和人们日常生活，如春日牧羊人的梦境、夏日暴风雨、秋日丰收喜悦、冬日温馨宁静。</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创新运用旋律、节奏与和声模拟自然声音（如弦乐拨奏模仿雷鸣、短笛模仿鸟鸣）和人类活动场景（如舞蹈、狩猎），启发后来协奏曲创作，丰富表现手段。</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每个乐章前附有描述性诗句，文字描述与音乐结合，增强音乐表现力和情感传达。</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独奏小提琴与乐队对话互动，展示协奏曲形式新可能，独奏技巧性强、富有表现力，乐队提供丰富背景支持。</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使用丰富和声和复杂对位技巧，增强音乐动态范围，推动巴洛克协奏曲和声语言发展。</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二、《四季》</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9275445" y="1990090"/>
            <a:ext cx="2808605" cy="3738245"/>
          </a:xfrm>
          <a:prstGeom prst="rect">
            <a:avLst/>
          </a:prstGeom>
        </p:spPr>
      </p:pic>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27660" y="181610"/>
            <a:ext cx="11650980" cy="655891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571500" y="81915"/>
            <a:ext cx="11010900" cy="667131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42265" y="725805"/>
            <a:ext cx="11487785" cy="1946910"/>
          </a:xfrm>
          <a:prstGeom prst="rect">
            <a:avLst/>
          </a:prstGeom>
        </p:spPr>
      </p:pic>
      <p:pic>
        <p:nvPicPr>
          <p:cNvPr id="4" name="图片 3"/>
          <p:cNvPicPr>
            <a:picLocks noChangeAspect="1"/>
          </p:cNvPicPr>
          <p:nvPr/>
        </p:nvPicPr>
        <p:blipFill>
          <a:blip r:embed="rId3"/>
          <a:stretch>
            <a:fillRect/>
          </a:stretch>
        </p:blipFill>
        <p:spPr>
          <a:xfrm>
            <a:off x="293370" y="2663190"/>
            <a:ext cx="11522075" cy="3675380"/>
          </a:xfrm>
          <a:prstGeom prst="rect">
            <a:avLst/>
          </a:prstGeom>
        </p:spPr>
      </p:pic>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第二讲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交响曲</a:t>
            </a:r>
            <a:endParaRPr lang="zh-CN" altLang="en-US" sz="13000" dirty="0">
              <a:sym typeface="Arial" panose="020B0604020202020204" pitchFamily="34" charset="0"/>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7862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专题一</a:t>
            </a:r>
            <a:r>
              <a:rPr lang="en-US" altLang="zh-CN" sz="2400" dirty="0">
                <a:solidFill>
                  <a:schemeClr val="tx1">
                    <a:lumMod val="85000"/>
                    <a:lumOff val="15000"/>
                  </a:schemeClr>
                </a:solidFill>
                <a:uFillTx/>
                <a:latin typeface="+mn-ea"/>
                <a:cs typeface="+mn-ea"/>
                <a:sym typeface="Arial" panose="020B0604020202020204" pitchFamily="34" charset="0"/>
              </a:rPr>
              <a:t>   </a:t>
            </a:r>
            <a:r>
              <a:rPr lang="zh-CN" altLang="en-US" sz="2400" dirty="0">
                <a:solidFill>
                  <a:schemeClr val="tx1">
                    <a:lumMod val="85000"/>
                    <a:lumOff val="15000"/>
                  </a:schemeClr>
                </a:solidFill>
                <a:uFillTx/>
                <a:latin typeface="+mn-ea"/>
                <a:cs typeface="+mn-ea"/>
                <a:sym typeface="Arial" panose="020B0604020202020204" pitchFamily="34" charset="0"/>
              </a:rPr>
              <a:t>民歌</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专题二　歌舞</a:t>
            </a:r>
            <a:r>
              <a:rPr lang="zh-CN" altLang="en-US" sz="2400" dirty="0">
                <a:solidFill>
                  <a:schemeClr val="tx1">
                    <a:lumMod val="85000"/>
                    <a:lumOff val="15000"/>
                  </a:schemeClr>
                </a:solidFill>
                <a:uFillTx/>
                <a:latin typeface="+mn-ea"/>
                <a:cs typeface="+mn-ea"/>
                <a:sym typeface="Arial" panose="020B0604020202020204" pitchFamily="34" charset="0"/>
              </a:rPr>
              <a:t>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专题三　曲艺音乐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专题四　戏曲音乐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目录上篇（中国</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5" name="文本框 4"/>
          <p:cNvSpPr txBox="1"/>
          <p:nvPr>
            <p:custDataLst>
              <p:tags r:id="rId4"/>
            </p:custDataLst>
          </p:nvPr>
        </p:nvSpPr>
        <p:spPr>
          <a:xfrm>
            <a:off x="4756150" y="1960880"/>
            <a:ext cx="3670935" cy="392176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专题五　民间器乐</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专题六　舞台剧</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5"/>
            </p:custDataLst>
          </p:nvPr>
        </p:nvPicPr>
        <p:blipFill>
          <a:blip r:embed="rId6"/>
          <a:stretch>
            <a:fillRect/>
          </a:stretch>
        </p:blipFill>
        <p:spPr>
          <a:xfrm>
            <a:off x="8174355" y="2282190"/>
            <a:ext cx="3181985" cy="373507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交响曲（</a:t>
            </a:r>
            <a:r>
              <a:rPr lang="en-US" altLang="zh-CN" sz="2000" dirty="0">
                <a:solidFill>
                  <a:schemeClr val="tx1">
                    <a:lumMod val="85000"/>
                    <a:lumOff val="15000"/>
                  </a:schemeClr>
                </a:solidFill>
                <a:latin typeface="+mn-ea"/>
                <a:ea typeface="+mn-ea"/>
                <a:cs typeface="+mn-ea"/>
                <a:sym typeface="Arial" panose="020B0604020202020204" pitchFamily="34" charset="0"/>
              </a:rPr>
              <a:t>Symphony</a:t>
            </a:r>
            <a:r>
              <a:rPr lang="zh-CN" altLang="en-US" sz="2000" dirty="0">
                <a:solidFill>
                  <a:schemeClr val="tx1">
                    <a:lumMod val="85000"/>
                    <a:lumOff val="15000"/>
                  </a:schemeClr>
                </a:solidFill>
                <a:latin typeface="+mn-ea"/>
                <a:ea typeface="+mn-ea"/>
                <a:cs typeface="+mn-ea"/>
                <a:sym typeface="Arial" panose="020B0604020202020204" pitchFamily="34" charset="0"/>
              </a:rPr>
              <a:t>）是由管弦乐队演奏的奏鸣曲。它能够通过种种音乐形象的对比和发展来揭示社会生活中的矛盾冲突和人们的思想心理、情感体验，是一种规模庞大、音响丰富、色彩绚丽、富于戏剧性和表现力的大型管弦乐套曲，在西方古典音乐中占有极其重要的地位。</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一、交响曲的发展流变</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交响曲的起源：</a:t>
            </a:r>
            <a:r>
              <a:rPr lang="zh-CN" altLang="en-US" sz="2000" dirty="0">
                <a:solidFill>
                  <a:schemeClr val="tx1">
                    <a:lumMod val="85000"/>
                    <a:lumOff val="15000"/>
                  </a:schemeClr>
                </a:solidFill>
                <a:latin typeface="+mn-ea"/>
                <a:ea typeface="+mn-ea"/>
                <a:cs typeface="+mn-ea"/>
                <a:sym typeface="Arial" panose="020B0604020202020204" pitchFamily="34" charset="0"/>
              </a:rPr>
              <a:t>前身可追溯到巴洛克时期的意大利歌剧序曲，当时多为三乐章结构，是声乐和器乐混合形式，用于歌剧或其他戏剧开幕。</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en-US" altLang="zh-CN" sz="2000" b="1" dirty="0">
                <a:solidFill>
                  <a:schemeClr val="tx1">
                    <a:lumMod val="85000"/>
                    <a:lumOff val="15000"/>
                  </a:schemeClr>
                </a:solidFill>
                <a:latin typeface="+mn-ea"/>
                <a:ea typeface="+mn-ea"/>
                <a:cs typeface="+mn-ea"/>
                <a:sym typeface="Arial" panose="020B0604020202020204" pitchFamily="34" charset="0"/>
              </a:rPr>
              <a:t>18 </a:t>
            </a:r>
            <a:r>
              <a:rPr lang="zh-CN" altLang="en-US" sz="2000" b="1" dirty="0">
                <a:solidFill>
                  <a:schemeClr val="tx1">
                    <a:lumMod val="85000"/>
                    <a:lumOff val="15000"/>
                  </a:schemeClr>
                </a:solidFill>
                <a:latin typeface="+mn-ea"/>
                <a:ea typeface="+mn-ea"/>
                <a:cs typeface="+mn-ea"/>
                <a:sym typeface="Arial" panose="020B0604020202020204" pitchFamily="34" charset="0"/>
              </a:rPr>
              <a:t>世纪的演变：</a:t>
            </a:r>
            <a:r>
              <a:rPr lang="zh-CN" altLang="en-US" sz="2000" dirty="0">
                <a:solidFill>
                  <a:schemeClr val="tx1">
                    <a:lumMod val="85000"/>
                    <a:lumOff val="15000"/>
                  </a:schemeClr>
                </a:solidFill>
                <a:latin typeface="+mn-ea"/>
                <a:ea typeface="+mn-ea"/>
                <a:cs typeface="+mn-ea"/>
                <a:sym typeface="Arial" panose="020B0604020202020204" pitchFamily="34" charset="0"/>
              </a:rPr>
              <a:t>逐渐演变成纯器乐形式，形成四乐章基本结构，即</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快</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慢</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小步舞曲</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谐谑曲</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快</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浪漫主义时期的发展：</a:t>
            </a:r>
            <a:r>
              <a:rPr lang="zh-CN" altLang="en-US" sz="2000" dirty="0">
                <a:solidFill>
                  <a:schemeClr val="tx1">
                    <a:lumMod val="85000"/>
                    <a:lumOff val="15000"/>
                  </a:schemeClr>
                </a:solidFill>
                <a:latin typeface="+mn-ea"/>
                <a:ea typeface="+mn-ea"/>
                <a:cs typeface="+mn-ea"/>
                <a:sym typeface="Arial" panose="020B0604020202020204" pitchFamily="34" charset="0"/>
              </a:rPr>
              <a:t>交响曲规模更宏大，乐章数量和乐队编制增加，作曲家更注重情感表达和哲学思考。</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en-US" altLang="zh-CN" sz="2000" b="1" dirty="0">
                <a:solidFill>
                  <a:schemeClr val="tx1">
                    <a:lumMod val="85000"/>
                    <a:lumOff val="15000"/>
                  </a:schemeClr>
                </a:solidFill>
                <a:latin typeface="+mn-ea"/>
                <a:ea typeface="+mn-ea"/>
                <a:cs typeface="+mn-ea"/>
                <a:sym typeface="Arial" panose="020B0604020202020204" pitchFamily="34" charset="0"/>
              </a:rPr>
              <a:t>20 </a:t>
            </a:r>
            <a:r>
              <a:rPr lang="zh-CN" altLang="en-US" sz="2000" b="1" dirty="0">
                <a:solidFill>
                  <a:schemeClr val="tx1">
                    <a:lumMod val="85000"/>
                    <a:lumOff val="15000"/>
                  </a:schemeClr>
                </a:solidFill>
                <a:latin typeface="+mn-ea"/>
                <a:ea typeface="+mn-ea"/>
                <a:cs typeface="+mn-ea"/>
                <a:sym typeface="Arial" panose="020B0604020202020204" pitchFamily="34" charset="0"/>
              </a:rPr>
              <a:t>世纪及以后的变化</a:t>
            </a:r>
            <a:r>
              <a:rPr lang="zh-CN" altLang="en-US" sz="2000" dirty="0">
                <a:solidFill>
                  <a:schemeClr val="tx1">
                    <a:lumMod val="85000"/>
                    <a:lumOff val="15000"/>
                  </a:schemeClr>
                </a:solidFill>
                <a:latin typeface="+mn-ea"/>
                <a:ea typeface="+mn-ea"/>
                <a:cs typeface="+mn-ea"/>
                <a:sym typeface="Arial" panose="020B0604020202020204" pitchFamily="34" charset="0"/>
              </a:rPr>
              <a:t>：发展出多种风格和实验性作品，许多作曲家融入现代音乐元素和新的作曲技术。</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3874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二、交响曲的音乐特征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乐章结构</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一般按四乐章的奏鸣曲式套曲形式写作，每个乐章有特定节奏和情感内容，也存在乐章数多于或少于四个的交响曲，近现代有的由五、六、七个乐章组成，部分还带有人声演唱（合唱或独唱）。</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第一乐章：</a:t>
            </a:r>
            <a:r>
              <a:rPr lang="zh-CN" altLang="en-US" sz="2000" dirty="0">
                <a:solidFill>
                  <a:schemeClr val="tx1">
                    <a:lumMod val="85000"/>
                    <a:lumOff val="15000"/>
                  </a:schemeClr>
                </a:solidFill>
                <a:latin typeface="+mn-ea"/>
                <a:ea typeface="+mn-ea"/>
                <a:cs typeface="+mn-ea"/>
                <a:sym typeface="Arial" panose="020B0604020202020204" pitchFamily="34" charset="0"/>
              </a:rPr>
              <a:t>快板，通常为奏鸣曲式，以快节奏开始，充满活力与动力。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第二乐章：</a:t>
            </a:r>
            <a:r>
              <a:rPr lang="zh-CN" altLang="en-US" sz="2000" dirty="0">
                <a:solidFill>
                  <a:schemeClr val="tx1">
                    <a:lumMod val="85000"/>
                    <a:lumOff val="15000"/>
                  </a:schemeClr>
                </a:solidFill>
                <a:latin typeface="+mn-ea"/>
                <a:ea typeface="+mn-ea"/>
                <a:cs typeface="+mn-ea"/>
                <a:sym typeface="Arial" panose="020B0604020202020204" pitchFamily="34" charset="0"/>
              </a:rPr>
              <a:t>慢板，与第一乐章形成对比，节奏慢，更内省、抒情。</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第三乐章：</a:t>
            </a:r>
            <a:r>
              <a:rPr lang="zh-CN" altLang="en-US" sz="2000" dirty="0">
                <a:solidFill>
                  <a:schemeClr val="tx1">
                    <a:lumMod val="85000"/>
                    <a:lumOff val="15000"/>
                  </a:schemeClr>
                </a:solidFill>
                <a:latin typeface="+mn-ea"/>
                <a:ea typeface="+mn-ea"/>
                <a:cs typeface="+mn-ea"/>
                <a:sym typeface="Arial" panose="020B0604020202020204" pitchFamily="34" charset="0"/>
              </a:rPr>
              <a:t>小步舞曲</a:t>
            </a:r>
            <a:r>
              <a:rPr lang="en-US" altLang="zh-CN" sz="2000" dirty="0">
                <a:solidFill>
                  <a:schemeClr val="tx1">
                    <a:lumMod val="85000"/>
                    <a:lumOff val="15000"/>
                  </a:schemeClr>
                </a:solidFill>
                <a:latin typeface="+mn-ea"/>
                <a:ea typeface="+mn-ea"/>
                <a:cs typeface="+mn-ea"/>
                <a:sym typeface="Arial" panose="020B0604020202020204" pitchFamily="34" charset="0"/>
              </a:rPr>
              <a:t> / </a:t>
            </a:r>
            <a:r>
              <a:rPr lang="zh-CN" altLang="en-US" sz="2000" dirty="0">
                <a:solidFill>
                  <a:schemeClr val="tx1">
                    <a:lumMod val="85000"/>
                    <a:lumOff val="15000"/>
                  </a:schemeClr>
                </a:solidFill>
                <a:latin typeface="+mn-ea"/>
                <a:ea typeface="+mn-ea"/>
                <a:cs typeface="+mn-ea"/>
                <a:sym typeface="Arial" panose="020B0604020202020204" pitchFamily="34" charset="0"/>
              </a:rPr>
              <a:t>谐谑曲，中等速度，具有舞蹈性质，可能是三拍子舞曲或快速活泼的谐谑曲。</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第四乐章：</a:t>
            </a:r>
            <a:r>
              <a:rPr lang="zh-CN" altLang="en-US" sz="2000" dirty="0">
                <a:solidFill>
                  <a:schemeClr val="tx1">
                    <a:lumMod val="85000"/>
                    <a:lumOff val="15000"/>
                  </a:schemeClr>
                </a:solidFill>
                <a:latin typeface="+mn-ea"/>
                <a:ea typeface="+mn-ea"/>
                <a:cs typeface="+mn-ea"/>
                <a:sym typeface="Arial" panose="020B0604020202020204" pitchFamily="34" charset="0"/>
              </a:rPr>
              <a:t>终曲，通常快节奏，常为回旋曲式或奏鸣曲式，以胜利或庆典气氛结束。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41285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二、交响曲的音乐特征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乐队编制</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交响曲音色复杂鲜艳，因拥有丰富多样的乐器组，通常包含弦乐器（小提琴、中提琴、大提琴、低音提琴）、木管乐器（长笛、双簧管、单簧管、巴松管、低音管）、铜管乐器（小号、法国号、长号、大号）、打击乐器（定音鼓、钹、铃鼓、三角铁等）、键盘乐器（钢琴）几类。</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每组乐器有自高至低的音响系统，每件乐器有特殊风格与情趣，音域广泛，演奏效果多样，从金鼓齐鸣、众乐并奏到只剩一两声长笛。</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654050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二、交响曲的音乐特征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乐队编制</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交响曲音色复杂鲜艳，因拥有丰富多样的乐器组</a:t>
            </a:r>
            <a:r>
              <a:rPr lang="zh-CN" altLang="en-US" sz="2000" b="1" dirty="0">
                <a:solidFill>
                  <a:schemeClr val="tx1">
                    <a:lumMod val="85000"/>
                    <a:lumOff val="15000"/>
                  </a:schemeClr>
                </a:solidFill>
                <a:latin typeface="+mn-ea"/>
                <a:ea typeface="+mn-ea"/>
                <a:cs typeface="+mn-ea"/>
                <a:sym typeface="Arial" panose="020B0604020202020204" pitchFamily="34" charset="0"/>
              </a:rPr>
              <a:t>（图</a:t>
            </a:r>
            <a:r>
              <a:rPr lang="en-US" altLang="zh-CN" sz="2000" b="1" dirty="0">
                <a:solidFill>
                  <a:schemeClr val="tx1">
                    <a:lumMod val="85000"/>
                    <a:lumOff val="15000"/>
                  </a:schemeClr>
                </a:solidFill>
                <a:latin typeface="+mn-ea"/>
                <a:ea typeface="+mn-ea"/>
                <a:cs typeface="+mn-ea"/>
                <a:sym typeface="Arial" panose="020B0604020202020204" pitchFamily="34" charset="0"/>
              </a:rPr>
              <a:t> 7-3</a:t>
            </a:r>
            <a:r>
              <a:rPr lang="zh-CN" altLang="en-US" sz="2000" b="1"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通常包含弦乐器（小提琴、中提琴、大提琴、低音提琴）、木管乐器（长笛、双簧管、单簧管、巴松管、低音管）、铜管乐器（小号、法国号、长号、大号）、打击乐器（定音鼓、钹、铃鼓、三角铁等）、键盘乐器（钢琴）几类。</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每组乐器有自高至低的音响系统，每件乐器有特殊风格与情趣，音域广泛，演奏效果多样，从金鼓齐鸣、众乐并奏到只剩一两声长笛。</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pic>
        <p:nvPicPr>
          <p:cNvPr id="2" name="图片 1"/>
          <p:cNvPicPr>
            <a:picLocks noChangeAspect="1"/>
          </p:cNvPicPr>
          <p:nvPr/>
        </p:nvPicPr>
        <p:blipFill>
          <a:blip r:embed="rId2"/>
          <a:srcRect l="10596" r="8489"/>
          <a:stretch>
            <a:fillRect/>
          </a:stretch>
        </p:blipFill>
        <p:spPr>
          <a:xfrm>
            <a:off x="7328535" y="1477645"/>
            <a:ext cx="4594225" cy="414782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412855" cy="607441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三、著名的交响曲流派及代表作家</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古典主义时期交响曲发展</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海顿确立了交响曲的四乐章结构，创作大量形式清晰、结构均衡的交响曲作品，奠定古典交响曲发展基础，被誉为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交响曲之父</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莫扎特和贝多芬是古典乐派巅峰人物，与海顿都在维也纳度过创作成熟时期，合称为维也纳古典乐派。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创作时期约在</a:t>
            </a:r>
            <a:r>
              <a:rPr lang="en-US" altLang="zh-CN" sz="2000" dirty="0">
                <a:solidFill>
                  <a:schemeClr val="tx1">
                    <a:lumMod val="85000"/>
                    <a:lumOff val="15000"/>
                  </a:schemeClr>
                </a:solidFill>
                <a:latin typeface="+mn-ea"/>
                <a:ea typeface="+mn-ea"/>
                <a:cs typeface="+mn-ea"/>
                <a:sym typeface="Arial" panose="020B0604020202020204" pitchFamily="34" charset="0"/>
              </a:rPr>
              <a:t> 18 </a:t>
            </a:r>
            <a:r>
              <a:rPr lang="zh-CN" altLang="en-US" sz="2000" dirty="0">
                <a:solidFill>
                  <a:schemeClr val="tx1">
                    <a:lumMod val="85000"/>
                    <a:lumOff val="15000"/>
                  </a:schemeClr>
                </a:solidFill>
                <a:latin typeface="+mn-ea"/>
                <a:ea typeface="+mn-ea"/>
                <a:cs typeface="+mn-ea"/>
                <a:sym typeface="Arial" panose="020B0604020202020204" pitchFamily="34" charset="0"/>
              </a:rPr>
              <a:t>世纪中叶至</a:t>
            </a:r>
            <a:r>
              <a:rPr lang="en-US" altLang="zh-CN" sz="2000" dirty="0">
                <a:solidFill>
                  <a:schemeClr val="tx1">
                    <a:lumMod val="85000"/>
                    <a:lumOff val="15000"/>
                  </a:schemeClr>
                </a:solidFill>
                <a:latin typeface="+mn-ea"/>
                <a:ea typeface="+mn-ea"/>
                <a:cs typeface="+mn-ea"/>
                <a:sym typeface="Arial" panose="020B0604020202020204" pitchFamily="34" charset="0"/>
              </a:rPr>
              <a:t> 19 </a:t>
            </a:r>
            <a:r>
              <a:rPr lang="zh-CN" altLang="en-US" sz="2000" dirty="0">
                <a:solidFill>
                  <a:schemeClr val="tx1">
                    <a:lumMod val="85000"/>
                    <a:lumOff val="15000"/>
                  </a:schemeClr>
                </a:solidFill>
                <a:latin typeface="+mn-ea"/>
                <a:ea typeface="+mn-ea"/>
                <a:cs typeface="+mn-ea"/>
                <a:sym typeface="Arial" panose="020B0604020202020204" pitchFamily="34" charset="0"/>
              </a:rPr>
              <a:t>世纪初几十年。</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作品特点与影响</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作品风格清晰、结构严谨、旋律优美、技巧精湛、情感丰富。</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定义了交响曲的经典形式，为后来的浪漫主义音乐提供灵感。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维也纳古典乐派的作品至今仍被广泛演奏和欣赏，是古典音乐曲目的重要组成部分。</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2218055"/>
            <a:ext cx="7536815" cy="324358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《惊愕交响曲》是海顿</a:t>
            </a:r>
            <a:r>
              <a:rPr lang="en-US" altLang="zh-CN" sz="2000" spc="150">
                <a:solidFill>
                  <a:schemeClr val="tx1">
                    <a:lumMod val="85000"/>
                    <a:lumOff val="15000"/>
                  </a:schemeClr>
                </a:solidFill>
                <a:uFillTx/>
                <a:latin typeface="+mn-ea"/>
                <a:cs typeface="+mn-ea"/>
                <a:sym typeface="Arial" panose="020B0604020202020204" pitchFamily="34" charset="0"/>
              </a:rPr>
              <a:t> 1791 </a:t>
            </a:r>
            <a:r>
              <a:rPr lang="zh-CN" altLang="en-US" sz="2000" spc="150">
                <a:solidFill>
                  <a:schemeClr val="tx1">
                    <a:lumMod val="85000"/>
                    <a:lumOff val="15000"/>
                  </a:schemeClr>
                </a:solidFill>
                <a:uFillTx/>
                <a:latin typeface="+mn-ea"/>
                <a:cs typeface="+mn-ea"/>
                <a:sym typeface="Arial" panose="020B0604020202020204" pitchFamily="34" charset="0"/>
              </a:rPr>
              <a:t>年为英国伦敦公众音乐会创作的</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伦敦交响曲</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系列之一。</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标题由来：</a:t>
            </a:r>
            <a:r>
              <a:rPr lang="zh-CN" altLang="en-US" sz="2000" spc="150">
                <a:solidFill>
                  <a:schemeClr val="tx1">
                    <a:lumMod val="85000"/>
                    <a:lumOff val="15000"/>
                  </a:schemeClr>
                </a:solidFill>
                <a:uFillTx/>
                <a:latin typeface="+mn-ea"/>
                <a:cs typeface="+mn-ea"/>
                <a:sym typeface="Arial" panose="020B0604020202020204" pitchFamily="34" charset="0"/>
              </a:rPr>
              <a:t>因第二乐章特殊安排得名。当时音乐会观众常在第二乐章困倦，此乐章开始以弦乐顿弓轻奏，营造沉思氛围，突然铜管乐器和定音鼓发出尖锐声响，令人吃惊。</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作品特色：</a:t>
            </a:r>
            <a:r>
              <a:rPr lang="zh-CN" altLang="en-US" sz="2000" spc="150">
                <a:solidFill>
                  <a:schemeClr val="tx1">
                    <a:lumMod val="85000"/>
                    <a:lumOff val="15000"/>
                  </a:schemeClr>
                </a:solidFill>
                <a:uFillTx/>
                <a:latin typeface="+mn-ea"/>
                <a:cs typeface="+mn-ea"/>
                <a:sym typeface="Arial" panose="020B0604020202020204" pitchFamily="34" charset="0"/>
              </a:rPr>
              <a:t>展现了海顿在音乐结构上的创新以及对听众心理的巧妙把握。</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一、《惊愕交响曲》</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3" name="图片 2"/>
          <p:cNvPicPr>
            <a:picLocks noChangeAspect="1"/>
          </p:cNvPicPr>
          <p:nvPr/>
        </p:nvPicPr>
        <p:blipFill>
          <a:blip r:embed="rId3"/>
          <a:srcRect l="2784" r="3012"/>
          <a:stretch>
            <a:fillRect/>
          </a:stretch>
        </p:blipFill>
        <p:spPr>
          <a:xfrm>
            <a:off x="8127365" y="1612265"/>
            <a:ext cx="4065270" cy="4798060"/>
          </a:xfrm>
          <a:prstGeom prst="rect">
            <a:avLst/>
          </a:prstGeom>
        </p:spPr>
      </p:pic>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876300" y="0"/>
            <a:ext cx="4733290" cy="6857365"/>
          </a:xfrm>
          <a:prstGeom prst="rect">
            <a:avLst/>
          </a:prstGeom>
        </p:spPr>
      </p:pic>
      <p:pic>
        <p:nvPicPr>
          <p:cNvPr id="4" name="图片 3"/>
          <p:cNvPicPr>
            <a:picLocks noChangeAspect="1"/>
          </p:cNvPicPr>
          <p:nvPr/>
        </p:nvPicPr>
        <p:blipFill>
          <a:blip r:embed="rId3"/>
          <a:stretch>
            <a:fillRect/>
          </a:stretch>
        </p:blipFill>
        <p:spPr>
          <a:xfrm>
            <a:off x="7185660" y="300990"/>
            <a:ext cx="4379595" cy="6449060"/>
          </a:xfrm>
          <a:prstGeom prst="rect">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3792220" y="0"/>
            <a:ext cx="4607560" cy="6858000"/>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7536815" cy="324358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a:t>
            </a:r>
            <a:r>
              <a:rPr lang="en-US" altLang="zh-CN" sz="2000" spc="150">
                <a:solidFill>
                  <a:schemeClr val="tx1">
                    <a:lumMod val="85000"/>
                    <a:lumOff val="15000"/>
                  </a:schemeClr>
                </a:solidFill>
                <a:uFillTx/>
                <a:latin typeface="+mn-ea"/>
                <a:cs typeface="+mn-ea"/>
                <a:sym typeface="Arial" panose="020B0604020202020204" pitchFamily="34" charset="0"/>
              </a:rPr>
              <a:t>c </a:t>
            </a:r>
            <a:r>
              <a:rPr lang="zh-CN" altLang="en-US" sz="2000" spc="150">
                <a:solidFill>
                  <a:schemeClr val="tx1">
                    <a:lumMod val="85000"/>
                    <a:lumOff val="15000"/>
                  </a:schemeClr>
                </a:solidFill>
                <a:uFillTx/>
                <a:latin typeface="+mn-ea"/>
                <a:cs typeface="+mn-ea"/>
                <a:sym typeface="Arial" panose="020B0604020202020204" pitchFamily="34" charset="0"/>
              </a:rPr>
              <a:t>小调第五交响曲》（《命运交响曲》）是由贝多芬</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b="1" spc="150">
                <a:solidFill>
                  <a:schemeClr val="tx1">
                    <a:lumMod val="85000"/>
                    <a:lumOff val="15000"/>
                  </a:schemeClr>
                </a:solidFill>
                <a:uFillTx/>
                <a:latin typeface="+mn-ea"/>
                <a:cs typeface="+mn-ea"/>
                <a:sym typeface="Arial" panose="020B0604020202020204" pitchFamily="34" charset="0"/>
              </a:rPr>
              <a:t>（图</a:t>
            </a:r>
            <a:r>
              <a:rPr lang="en-US" altLang="zh-CN" sz="2000" b="1" spc="150">
                <a:solidFill>
                  <a:schemeClr val="tx1">
                    <a:lumMod val="85000"/>
                    <a:lumOff val="15000"/>
                  </a:schemeClr>
                </a:solidFill>
                <a:uFillTx/>
                <a:latin typeface="+mn-ea"/>
                <a:cs typeface="+mn-ea"/>
                <a:sym typeface="Arial" panose="020B0604020202020204" pitchFamily="34" charset="0"/>
              </a:rPr>
              <a:t>7-5</a:t>
            </a:r>
            <a:r>
              <a:rPr lang="zh-CN" altLang="en-US" sz="2000" b="1"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创作于</a:t>
            </a:r>
            <a:r>
              <a:rPr lang="en-US" altLang="zh-CN" sz="2000" spc="150">
                <a:solidFill>
                  <a:schemeClr val="tx1">
                    <a:lumMod val="85000"/>
                    <a:lumOff val="15000"/>
                  </a:schemeClr>
                </a:solidFill>
                <a:uFillTx/>
                <a:latin typeface="+mn-ea"/>
                <a:cs typeface="+mn-ea"/>
                <a:sym typeface="Arial" panose="020B0604020202020204" pitchFamily="34" charset="0"/>
              </a:rPr>
              <a:t> 1807 </a:t>
            </a:r>
            <a:r>
              <a:rPr lang="zh-CN" altLang="en-US" sz="2000" spc="150">
                <a:solidFill>
                  <a:schemeClr val="tx1">
                    <a:lumMod val="85000"/>
                    <a:lumOff val="15000"/>
                  </a:schemeClr>
                </a:solidFill>
                <a:uFillTx/>
                <a:latin typeface="+mn-ea"/>
                <a:cs typeface="+mn-ea"/>
                <a:sym typeface="Arial" panose="020B0604020202020204" pitchFamily="34" charset="0"/>
              </a:rPr>
              <a:t>年至</a:t>
            </a:r>
            <a:r>
              <a:rPr lang="en-US" altLang="zh-CN" sz="2000" spc="150">
                <a:solidFill>
                  <a:schemeClr val="tx1">
                    <a:lumMod val="85000"/>
                    <a:lumOff val="15000"/>
                  </a:schemeClr>
                </a:solidFill>
                <a:uFillTx/>
                <a:latin typeface="+mn-ea"/>
                <a:cs typeface="+mn-ea"/>
                <a:sym typeface="Arial" panose="020B0604020202020204" pitchFamily="34" charset="0"/>
              </a:rPr>
              <a:t> 1808 </a:t>
            </a:r>
            <a:r>
              <a:rPr lang="zh-CN" altLang="en-US" sz="2000" spc="150">
                <a:solidFill>
                  <a:schemeClr val="tx1">
                    <a:lumMod val="85000"/>
                    <a:lumOff val="15000"/>
                  </a:schemeClr>
                </a:solidFill>
                <a:uFillTx/>
                <a:latin typeface="+mn-ea"/>
                <a:cs typeface="+mn-ea"/>
                <a:sym typeface="Arial" panose="020B0604020202020204" pitchFamily="34" charset="0"/>
              </a:rPr>
              <a:t>年间，是西方古典音乐中最著名作品之一。</a:t>
            </a:r>
            <a:r>
              <a:rPr lang="zh-CN" altLang="en-US" sz="2000" spc="150">
                <a:solidFill>
                  <a:schemeClr val="tx1">
                    <a:lumMod val="85000"/>
                    <a:lumOff val="15000"/>
                  </a:schemeClr>
                </a:solidFill>
                <a:uFillTx/>
                <a:latin typeface="+mn-ea"/>
                <a:cs typeface="+mn-ea"/>
                <a:sym typeface="Arial" panose="020B0604020202020204" pitchFamily="34" charset="0"/>
              </a:rPr>
              <a:t>也是贝多芬个人创作生涯高峰，也是音乐史上的里程碑，成为交响曲体裁典范。创作时贝多芬处于听力逐渐恶化的个人生活低谷期。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贝多芬因对古典音乐的重大贡献、对奏鸣曲式和交响曲套曲结构的发展创新，被尊称为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乐圣</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交响乐之王</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乐章特点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第一乐章：</a:t>
            </a:r>
            <a:r>
              <a:rPr lang="zh-CN" altLang="en-US" sz="2000" spc="150">
                <a:solidFill>
                  <a:schemeClr val="tx1">
                    <a:lumMod val="85000"/>
                    <a:lumOff val="15000"/>
                  </a:schemeClr>
                </a:solidFill>
                <a:uFillTx/>
                <a:latin typeface="+mn-ea"/>
                <a:cs typeface="+mn-ea"/>
                <a:sym typeface="Arial" panose="020B0604020202020204" pitchFamily="34" charset="0"/>
              </a:rPr>
              <a:t>以</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短</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短</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短</a:t>
            </a:r>
            <a:r>
              <a:rPr lang="en-US" altLang="zh-CN" sz="2000" spc="150">
                <a:solidFill>
                  <a:schemeClr val="tx1">
                    <a:lumMod val="85000"/>
                    <a:lumOff val="15000"/>
                  </a:schemeClr>
                </a:solidFill>
                <a:uFillTx/>
                <a:latin typeface="+mn-ea"/>
                <a:cs typeface="+mn-ea"/>
                <a:sym typeface="Arial" panose="020B0604020202020204" pitchFamily="34" charset="0"/>
              </a:rPr>
              <a:t> — </a:t>
            </a:r>
            <a:r>
              <a:rPr lang="zh-CN" altLang="en-US" sz="2000" spc="150">
                <a:solidFill>
                  <a:schemeClr val="tx1">
                    <a:lumMod val="85000"/>
                    <a:lumOff val="15000"/>
                  </a:schemeClr>
                </a:solidFill>
                <a:uFillTx/>
                <a:latin typeface="+mn-ea"/>
                <a:cs typeface="+mn-ea"/>
                <a:sym typeface="Arial" panose="020B0604020202020204" pitchFamily="34" charset="0"/>
              </a:rPr>
              <a:t>长</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节奏开场，第一主题被贝多芬解释为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命运之神在敲门</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，阴暗、冷酷、威严，由弦乐与单簧管齐奏，短小动机贯穿全章，象征命运不可抗拒，节奏紧凑，充满紧张和动力。</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a:t>
            </a:r>
            <a:r>
              <a:rPr lang="en-US" altLang="zh-CN" sz="3200" b="1">
                <a:solidFill>
                  <a:schemeClr val="accent1"/>
                </a:solidFill>
                <a:effectLst>
                  <a:outerShdw blurRad="38100" dist="25400" dir="5400000" algn="ctr" rotWithShape="0">
                    <a:srgbClr val="6E747A">
                      <a:alpha val="43000"/>
                    </a:srgbClr>
                  </a:outerShdw>
                </a:effectLst>
              </a:rPr>
              <a:t>c </a:t>
            </a:r>
            <a:r>
              <a:rPr lang="zh-CN" altLang="en-US" sz="3200" b="1">
                <a:solidFill>
                  <a:schemeClr val="accent1"/>
                </a:solidFill>
                <a:effectLst>
                  <a:outerShdw blurRad="38100" dist="25400" dir="5400000" algn="ctr" rotWithShape="0">
                    <a:srgbClr val="6E747A">
                      <a:alpha val="43000"/>
                    </a:srgbClr>
                  </a:outerShdw>
                </a:effectLst>
              </a:rPr>
              <a:t>小调第五交响曲》</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8333105" y="1510665"/>
            <a:ext cx="3858895" cy="4914900"/>
          </a:xfrm>
          <a:prstGeom prst="rect">
            <a:avLst/>
          </a:prstGeom>
        </p:spPr>
      </p:pic>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7536815" cy="324358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第二乐章：</a:t>
            </a:r>
            <a:r>
              <a:rPr lang="zh-CN" altLang="en-US" sz="2000" spc="150">
                <a:solidFill>
                  <a:schemeClr val="tx1">
                    <a:lumMod val="85000"/>
                    <a:lumOff val="15000"/>
                  </a:schemeClr>
                </a:solidFill>
                <a:uFillTx/>
                <a:latin typeface="+mn-ea"/>
                <a:cs typeface="+mn-ea"/>
                <a:sym typeface="Arial" panose="020B0604020202020204" pitchFamily="34" charset="0"/>
              </a:rPr>
              <a:t>以宁静主题开始，抒情内省。第二主题旋律如英雄般有坚定决心和勇气，鼓励抗争命运，两主题交替象征内心游移不定，乐章最后部分宽广坚毅，显示对抗命运的强大信心。</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第三乐章：</a:t>
            </a:r>
            <a:r>
              <a:rPr lang="zh-CN" altLang="en-US" sz="2000" spc="150">
                <a:solidFill>
                  <a:schemeClr val="tx1">
                    <a:lumMod val="85000"/>
                    <a:lumOff val="15000"/>
                  </a:schemeClr>
                </a:solidFill>
                <a:uFillTx/>
                <a:latin typeface="+mn-ea"/>
                <a:cs typeface="+mn-ea"/>
                <a:sym typeface="Arial" panose="020B0604020202020204" pitchFamily="34" charset="0"/>
              </a:rPr>
              <a:t>重回到第一乐章主题且有变化，命运紧张感蔓延，双簧管奏出缓慢忧伤音调似对不幸命运的哀叹，后曲调由小调转大调，命运乌云被驱散，乐曲过渡到最终章。</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第四乐章：</a:t>
            </a:r>
            <a:r>
              <a:rPr lang="zh-CN" altLang="en-US" sz="2000" spc="150">
                <a:solidFill>
                  <a:schemeClr val="tx1">
                    <a:lumMod val="85000"/>
                    <a:lumOff val="15000"/>
                  </a:schemeClr>
                </a:solidFill>
                <a:uFillTx/>
                <a:latin typeface="+mn-ea"/>
                <a:cs typeface="+mn-ea"/>
                <a:sym typeface="Arial" panose="020B0604020202020204" pitchFamily="34" charset="0"/>
              </a:rPr>
              <a:t>充满光明和欢乐，描绘欢呼胜利场面。以雄伟壮丽的凯旋进行曲开始，乐队奏出辉煌第一主题，弦乐表现欢乐第二主题，寓意与命运决战以光明彻底胜利告终。</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整体情感发展：</a:t>
            </a:r>
            <a:r>
              <a:rPr lang="zh-CN" altLang="en-US" sz="2000" spc="150">
                <a:solidFill>
                  <a:schemeClr val="tx1">
                    <a:lumMod val="85000"/>
                    <a:lumOff val="15000"/>
                  </a:schemeClr>
                </a:solidFill>
                <a:uFillTx/>
                <a:latin typeface="+mn-ea"/>
                <a:cs typeface="+mn-ea"/>
                <a:sym typeface="Arial" panose="020B0604020202020204" pitchFamily="34" charset="0"/>
              </a:rPr>
              <a:t>整首交响曲是情感发展过程，从</a:t>
            </a:r>
            <a:r>
              <a:rPr lang="en-US" altLang="zh-CN" sz="2000" spc="150">
                <a:solidFill>
                  <a:schemeClr val="tx1">
                    <a:lumMod val="85000"/>
                    <a:lumOff val="15000"/>
                  </a:schemeClr>
                </a:solidFill>
                <a:uFillTx/>
                <a:latin typeface="+mn-ea"/>
                <a:cs typeface="+mn-ea"/>
                <a:sym typeface="Arial" panose="020B0604020202020204" pitchFamily="34" charset="0"/>
              </a:rPr>
              <a:t> c </a:t>
            </a:r>
            <a:r>
              <a:rPr lang="zh-CN" altLang="en-US" sz="2000" spc="150">
                <a:solidFill>
                  <a:schemeClr val="tx1">
                    <a:lumMod val="85000"/>
                    <a:lumOff val="15000"/>
                  </a:schemeClr>
                </a:solidFill>
                <a:uFillTx/>
                <a:latin typeface="+mn-ea"/>
                <a:cs typeface="+mn-ea"/>
                <a:sym typeface="Arial" panose="020B0604020202020204" pitchFamily="34" charset="0"/>
              </a:rPr>
              <a:t>小调第一乐章的冲突斗争发展到</a:t>
            </a:r>
            <a:r>
              <a:rPr lang="en-US" altLang="zh-CN" sz="2000" spc="150">
                <a:solidFill>
                  <a:schemeClr val="tx1">
                    <a:lumMod val="85000"/>
                    <a:lumOff val="15000"/>
                  </a:schemeClr>
                </a:solidFill>
                <a:uFillTx/>
                <a:latin typeface="+mn-ea"/>
                <a:cs typeface="+mn-ea"/>
                <a:sym typeface="Arial" panose="020B0604020202020204" pitchFamily="34" charset="0"/>
              </a:rPr>
              <a:t> C </a:t>
            </a:r>
            <a:r>
              <a:rPr lang="zh-CN" altLang="en-US" sz="2000" spc="150">
                <a:solidFill>
                  <a:schemeClr val="tx1">
                    <a:lumMod val="85000"/>
                    <a:lumOff val="15000"/>
                  </a:schemeClr>
                </a:solidFill>
                <a:uFillTx/>
                <a:latin typeface="+mn-ea"/>
                <a:cs typeface="+mn-ea"/>
                <a:sym typeface="Arial" panose="020B0604020202020204" pitchFamily="34" charset="0"/>
              </a:rPr>
              <a:t>大调末乐章的胜利喜悦，末乐章是全曲高潮，篇幅更长、声音更有力。</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a:t>
            </a:r>
            <a:r>
              <a:rPr lang="en-US" altLang="zh-CN" sz="3200" b="1">
                <a:solidFill>
                  <a:schemeClr val="accent1"/>
                </a:solidFill>
                <a:effectLst>
                  <a:outerShdw blurRad="38100" dist="25400" dir="5400000" algn="ctr" rotWithShape="0">
                    <a:srgbClr val="6E747A">
                      <a:alpha val="43000"/>
                    </a:srgbClr>
                  </a:outerShdw>
                </a:effectLst>
              </a:rPr>
              <a:t>c </a:t>
            </a:r>
            <a:r>
              <a:rPr lang="zh-CN" altLang="en-US" sz="3200" b="1">
                <a:solidFill>
                  <a:schemeClr val="accent1"/>
                </a:solidFill>
                <a:effectLst>
                  <a:outerShdw blurRad="38100" dist="25400" dir="5400000" algn="ctr" rotWithShape="0">
                    <a:srgbClr val="6E747A">
                      <a:alpha val="43000"/>
                    </a:srgbClr>
                  </a:outerShdw>
                </a:effectLst>
              </a:rPr>
              <a:t>小调第五交响曲》</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8333105" y="1510665"/>
            <a:ext cx="3858895" cy="4914900"/>
          </a:xfrm>
          <a:prstGeom prst="rect">
            <a:avLst/>
          </a:prstGeom>
        </p:spPr>
      </p:pic>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2274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专题七　外国器乐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专题八　舞台剧</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专题九　民　谣</a:t>
            </a:r>
            <a:endParaRPr lang="zh-CN" altLang="en-US" sz="2400" dirty="0">
              <a:solidFill>
                <a:schemeClr val="tx1">
                  <a:lumMod val="85000"/>
                  <a:lumOff val="15000"/>
                </a:schemeClr>
              </a:solidFill>
              <a:uFillTx/>
              <a:latin typeface="+mn-ea"/>
              <a:sym typeface="Arial" panose="020B0604020202020204" pitchFamily="34" charset="0"/>
            </a:endParaRPr>
          </a:p>
          <a:p>
            <a:pPr algn="just">
              <a:lnSpc>
                <a:spcPct val="150000"/>
              </a:lnSpc>
              <a:spcAft>
                <a:spcPts val="2000"/>
              </a:spcAft>
            </a:pPr>
            <a:endParaRPr lang="zh-CN" altLang="en-US" sz="2400" dirty="0">
              <a:solidFill>
                <a:schemeClr val="tx1">
                  <a:lumMod val="85000"/>
                  <a:lumOff val="15000"/>
                </a:schemeClr>
              </a:solidFill>
              <a:uFillTx/>
              <a:latin typeface="+mn-ea"/>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目录下篇（</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国外音乐）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pic>
        <p:nvPicPr>
          <p:cNvPr id="3" name="图片 2"/>
          <p:cNvPicPr>
            <a:picLocks noChangeAspect="1"/>
          </p:cNvPicPr>
          <p:nvPr>
            <p:custDataLst>
              <p:tags r:id="rId4"/>
            </p:custDataLst>
          </p:nvPr>
        </p:nvPicPr>
        <p:blipFill>
          <a:blip r:embed="rId5"/>
          <a:stretch>
            <a:fillRect/>
          </a:stretch>
        </p:blipFill>
        <p:spPr>
          <a:xfrm>
            <a:off x="8167370" y="2277745"/>
            <a:ext cx="3171825" cy="3728085"/>
          </a:xfrm>
          <a:prstGeom prst="rect">
            <a:avLst/>
          </a:prstGeom>
        </p:spPr>
      </p:pic>
    </p:spTree>
    <p:custDataLst>
      <p:tags r:id="rId6"/>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153035" y="352425"/>
            <a:ext cx="11759565" cy="6087110"/>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946150" y="67945"/>
            <a:ext cx="10300335" cy="653732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58470" y="1127760"/>
            <a:ext cx="11389995" cy="1993265"/>
          </a:xfrm>
          <a:prstGeom prst="rect">
            <a:avLst/>
          </a:prstGeom>
        </p:spPr>
      </p:pic>
      <p:pic>
        <p:nvPicPr>
          <p:cNvPr id="4" name="图片 3"/>
          <p:cNvPicPr>
            <a:picLocks noChangeAspect="1"/>
          </p:cNvPicPr>
          <p:nvPr/>
        </p:nvPicPr>
        <p:blipFill>
          <a:blip r:embed="rId3"/>
          <a:srcRect l="533"/>
          <a:stretch>
            <a:fillRect/>
          </a:stretch>
        </p:blipFill>
        <p:spPr>
          <a:xfrm>
            <a:off x="532130" y="3093720"/>
            <a:ext cx="11273155" cy="2638425"/>
          </a:xfrm>
          <a:prstGeom prst="rect">
            <a:avLst/>
          </a:prstGeom>
        </p:spPr>
      </p:pic>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第三讲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狂想曲</a:t>
            </a:r>
            <a:endParaRPr lang="zh-CN" altLang="en-US" sz="13000" dirty="0">
              <a:sym typeface="Arial" panose="020B0604020202020204" pitchFamily="34" charset="0"/>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狂想曲（</a:t>
            </a:r>
            <a:r>
              <a:rPr lang="en-US" altLang="zh-CN" sz="2000" dirty="0">
                <a:solidFill>
                  <a:schemeClr val="tx1">
                    <a:lumMod val="85000"/>
                    <a:lumOff val="15000"/>
                  </a:schemeClr>
                </a:solidFill>
                <a:latin typeface="+mn-ea"/>
                <a:ea typeface="+mn-ea"/>
                <a:cs typeface="+mn-ea"/>
                <a:sym typeface="Arial" panose="020B0604020202020204" pitchFamily="34" charset="0"/>
              </a:rPr>
              <a:t>Rhapsody</a:t>
            </a:r>
            <a:r>
              <a:rPr lang="zh-CN" altLang="en-US" sz="2000" dirty="0">
                <a:solidFill>
                  <a:schemeClr val="tx1">
                    <a:lumMod val="85000"/>
                    <a:lumOff val="15000"/>
                  </a:schemeClr>
                </a:solidFill>
                <a:latin typeface="+mn-ea"/>
                <a:ea typeface="+mn-ea"/>
                <a:cs typeface="+mn-ea"/>
                <a:sym typeface="Arial" panose="020B0604020202020204" pitchFamily="34" charset="0"/>
              </a:rPr>
              <a:t>）由古希腊史诗咏吟诗人率先创造，</a:t>
            </a:r>
            <a:r>
              <a:rPr lang="en-US" altLang="zh-CN" sz="2000" dirty="0">
                <a:solidFill>
                  <a:schemeClr val="tx1">
                    <a:lumMod val="85000"/>
                    <a:lumOff val="15000"/>
                  </a:schemeClr>
                </a:solidFill>
                <a:latin typeface="+mn-ea"/>
                <a:ea typeface="+mn-ea"/>
                <a:cs typeface="+mn-ea"/>
                <a:sym typeface="Arial" panose="020B0604020202020204" pitchFamily="34" charset="0"/>
              </a:rPr>
              <a:t>19 </a:t>
            </a:r>
            <a:r>
              <a:rPr lang="zh-CN" altLang="en-US" sz="2000" dirty="0">
                <a:solidFill>
                  <a:schemeClr val="tx1">
                    <a:lumMod val="85000"/>
                    <a:lumOff val="15000"/>
                  </a:schemeClr>
                </a:solidFill>
                <a:latin typeface="+mn-ea"/>
                <a:ea typeface="+mn-ea"/>
                <a:cs typeface="+mn-ea"/>
                <a:sym typeface="Arial" panose="020B0604020202020204" pitchFamily="34" charset="0"/>
              </a:rPr>
              <a:t>世纪通常指具有英雄气概与鲜明民族特色的器乐幻想曲。</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融合古典与浪漫音乐特点，结合多种音乐风格和形式，强调自由、即兴和情感表达。</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常根据民间音乐主题创作，使用大量高难度技巧。</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李斯特是第一位真正用该体裁表达民族主义音乐的作曲家，在钢琴艺术史上地位重要。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一、狂想曲的特点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形式自由，结构不严格遵循古典固定形式，由一个或多个主题组成，可自由发展变奏。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强调情感表达，带强烈个人色彩和即兴感，传达作曲家内心感受。</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采用民族音乐元素，以特定地区民间音乐为灵感，如《匈牙利狂想曲》《西班牙狂想曲》等。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重视技巧，使用大量高难度演奏技巧，是展示钢琴家技巧的平台，展现手指灵活性和动态控制能力。</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二、狂想曲代表作品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1</a:t>
            </a:r>
            <a:r>
              <a:rPr lang="zh-CN" altLang="en-US" sz="2000" dirty="0">
                <a:solidFill>
                  <a:schemeClr val="tx1">
                    <a:lumMod val="85000"/>
                    <a:lumOff val="15000"/>
                  </a:schemeClr>
                </a:solidFill>
                <a:latin typeface="+mn-ea"/>
                <a:ea typeface="+mn-ea"/>
                <a:cs typeface="+mn-ea"/>
                <a:sym typeface="Arial" panose="020B0604020202020204" pitchFamily="34" charset="0"/>
              </a:rPr>
              <a:t>）李斯特《匈牙利狂想曲》：第</a:t>
            </a:r>
            <a:r>
              <a:rPr lang="en-US" altLang="zh-CN" sz="2000" dirty="0">
                <a:solidFill>
                  <a:schemeClr val="tx1">
                    <a:lumMod val="85000"/>
                    <a:lumOff val="15000"/>
                  </a:schemeClr>
                </a:solidFill>
                <a:latin typeface="+mn-ea"/>
                <a:ea typeface="+mn-ea"/>
                <a:cs typeface="+mn-ea"/>
                <a:sym typeface="Arial" panose="020B0604020202020204" pitchFamily="34" charset="0"/>
              </a:rPr>
              <a:t> 2 </a:t>
            </a:r>
            <a:r>
              <a:rPr lang="zh-CN" altLang="en-US" sz="2000" dirty="0">
                <a:solidFill>
                  <a:schemeClr val="tx1">
                    <a:lumMod val="85000"/>
                    <a:lumOff val="15000"/>
                  </a:schemeClr>
                </a:solidFill>
                <a:latin typeface="+mn-ea"/>
                <a:ea typeface="+mn-ea"/>
                <a:cs typeface="+mn-ea"/>
                <a:sym typeface="Arial" panose="020B0604020202020204" pitchFamily="34" charset="0"/>
              </a:rPr>
              <a:t>号和第</a:t>
            </a:r>
            <a:r>
              <a:rPr lang="en-US" altLang="zh-CN" sz="2000" dirty="0">
                <a:solidFill>
                  <a:schemeClr val="tx1">
                    <a:lumMod val="85000"/>
                    <a:lumOff val="15000"/>
                  </a:schemeClr>
                </a:solidFill>
                <a:latin typeface="+mn-ea"/>
                <a:ea typeface="+mn-ea"/>
                <a:cs typeface="+mn-ea"/>
                <a:sym typeface="Arial" panose="020B0604020202020204" pitchFamily="34" charset="0"/>
              </a:rPr>
              <a:t> 19 </a:t>
            </a:r>
            <a:r>
              <a:rPr lang="zh-CN" altLang="en-US" sz="2000" dirty="0">
                <a:solidFill>
                  <a:schemeClr val="tx1">
                    <a:lumMod val="85000"/>
                    <a:lumOff val="15000"/>
                  </a:schemeClr>
                </a:solidFill>
                <a:latin typeface="+mn-ea"/>
                <a:ea typeface="+mn-ea"/>
                <a:cs typeface="+mn-ea"/>
                <a:sym typeface="Arial" panose="020B0604020202020204" pitchFamily="34" charset="0"/>
              </a:rPr>
              <a:t>号非常著名，第</a:t>
            </a:r>
            <a:r>
              <a:rPr lang="en-US" altLang="zh-CN" sz="2000" dirty="0">
                <a:solidFill>
                  <a:schemeClr val="tx1">
                    <a:lumMod val="85000"/>
                    <a:lumOff val="15000"/>
                  </a:schemeClr>
                </a:solidFill>
                <a:latin typeface="+mn-ea"/>
                <a:ea typeface="+mn-ea"/>
                <a:cs typeface="+mn-ea"/>
                <a:sym typeface="Arial" panose="020B0604020202020204" pitchFamily="34" charset="0"/>
              </a:rPr>
              <a:t> 2 </a:t>
            </a:r>
            <a:r>
              <a:rPr lang="zh-CN" altLang="en-US" sz="2000" dirty="0">
                <a:solidFill>
                  <a:schemeClr val="tx1">
                    <a:lumMod val="85000"/>
                    <a:lumOff val="15000"/>
                  </a:schemeClr>
                </a:solidFill>
                <a:latin typeface="+mn-ea"/>
                <a:ea typeface="+mn-ea"/>
                <a:cs typeface="+mn-ea"/>
                <a:sym typeface="Arial" panose="020B0604020202020204" pitchFamily="34" charset="0"/>
              </a:rPr>
              <a:t>号以热情洋溢的旋律和高超技巧要求闻名，第</a:t>
            </a:r>
            <a:r>
              <a:rPr lang="en-US" altLang="zh-CN" sz="2000" dirty="0">
                <a:solidFill>
                  <a:schemeClr val="tx1">
                    <a:lumMod val="85000"/>
                    <a:lumOff val="15000"/>
                  </a:schemeClr>
                </a:solidFill>
                <a:latin typeface="+mn-ea"/>
                <a:ea typeface="+mn-ea"/>
                <a:cs typeface="+mn-ea"/>
                <a:sym typeface="Arial" panose="020B0604020202020204" pitchFamily="34" charset="0"/>
              </a:rPr>
              <a:t> 19 </a:t>
            </a:r>
            <a:r>
              <a:rPr lang="zh-CN" altLang="en-US" sz="2000" dirty="0">
                <a:solidFill>
                  <a:schemeClr val="tx1">
                    <a:lumMod val="85000"/>
                    <a:lumOff val="15000"/>
                  </a:schemeClr>
                </a:solidFill>
                <a:latin typeface="+mn-ea"/>
                <a:ea typeface="+mn-ea"/>
                <a:cs typeface="+mn-ea"/>
                <a:sym typeface="Arial" panose="020B0604020202020204" pitchFamily="34" charset="0"/>
              </a:rPr>
              <a:t>号以深沉情感和复杂技术著称。</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2</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拉赫玛尼诺夫《帕格尼尼主题狂想曲》：是拉赫玛尼诺夫钢琴作品中的经典，情感表达深刻，技巧要求较高。</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3</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肖邦《波兰舞曲》：虽常被称为</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舞曲</a:t>
            </a:r>
            <a:r>
              <a:rPr lang="en-US" altLang="zh-CN"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，但形式和风格与狂想曲相似，带有强烈民族音乐色彩，展现作曲家高超水平和波兰坚韧的民族精神。</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11598910" cy="566293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《蓝色狂想曲》由乔治</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格什温</a:t>
            </a:r>
            <a:r>
              <a:rPr lang="en-US" altLang="zh-CN" sz="2000" spc="150">
                <a:solidFill>
                  <a:schemeClr val="tx1">
                    <a:lumMod val="85000"/>
                    <a:lumOff val="15000"/>
                  </a:schemeClr>
                </a:solidFill>
                <a:uFillTx/>
                <a:latin typeface="+mn-ea"/>
                <a:cs typeface="+mn-ea"/>
                <a:sym typeface="Arial" panose="020B0604020202020204" pitchFamily="34" charset="0"/>
              </a:rPr>
              <a:t> 1924 </a:t>
            </a:r>
            <a:r>
              <a:rPr lang="zh-CN" altLang="en-US" sz="2000" spc="150">
                <a:solidFill>
                  <a:schemeClr val="tx1">
                    <a:lumMod val="85000"/>
                    <a:lumOff val="15000"/>
                  </a:schemeClr>
                </a:solidFill>
                <a:uFillTx/>
                <a:latin typeface="+mn-ea"/>
                <a:cs typeface="+mn-ea"/>
                <a:sym typeface="Arial" panose="020B0604020202020204" pitchFamily="34" charset="0"/>
              </a:rPr>
              <a:t>年创作，是经典钢琴协奏曲，</a:t>
            </a:r>
            <a:r>
              <a:rPr lang="en-US" altLang="zh-CN" sz="2000" spc="150">
                <a:solidFill>
                  <a:schemeClr val="tx1">
                    <a:lumMod val="85000"/>
                    <a:lumOff val="15000"/>
                  </a:schemeClr>
                </a:solidFill>
                <a:uFillTx/>
                <a:latin typeface="+mn-ea"/>
                <a:cs typeface="+mn-ea"/>
                <a:sym typeface="Arial" panose="020B0604020202020204" pitchFamily="34" charset="0"/>
              </a:rPr>
              <a:t>20 </a:t>
            </a:r>
            <a:r>
              <a:rPr lang="zh-CN" altLang="en-US" sz="2000" spc="150">
                <a:solidFill>
                  <a:schemeClr val="tx1">
                    <a:lumMod val="85000"/>
                    <a:lumOff val="15000"/>
                  </a:schemeClr>
                </a:solidFill>
                <a:uFillTx/>
                <a:latin typeface="+mn-ea"/>
                <a:cs typeface="+mn-ea"/>
                <a:sym typeface="Arial" panose="020B0604020202020204" pitchFamily="34" charset="0"/>
              </a:rPr>
              <a:t>世纪著名美国音乐作品</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融合古典音乐形式与爵士乐元素，融入黑人布鲁斯调式、爵士切分节奏，形成独特</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爵士乐协奏曲</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风格</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以单簧管低音滑音起调，引出不羁主题，法国号、萨克斯管、小号接力推动，掀起高潮</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华彩乐段后，第二主题用不和谐音展现忙碌生活，中段转为宽广温柔，暗藏不安</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钢琴引导尾声，乐队以磅礴气势再现主题，渐强和弦辉煌收尾</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一、《蓝色狂想曲》</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91160" y="0"/>
            <a:ext cx="11408410" cy="3259455"/>
          </a:xfrm>
          <a:prstGeom prst="rect">
            <a:avLst/>
          </a:prstGeom>
        </p:spPr>
      </p:pic>
      <p:pic>
        <p:nvPicPr>
          <p:cNvPr id="4" name="图片 3"/>
          <p:cNvPicPr>
            <a:picLocks noChangeAspect="1"/>
          </p:cNvPicPr>
          <p:nvPr/>
        </p:nvPicPr>
        <p:blipFill>
          <a:blip r:embed="rId3"/>
          <a:stretch>
            <a:fillRect/>
          </a:stretch>
        </p:blipFill>
        <p:spPr>
          <a:xfrm>
            <a:off x="336550" y="3259455"/>
            <a:ext cx="11463020" cy="3429000"/>
          </a:xfrm>
          <a:prstGeom prst="rect">
            <a:avLst/>
          </a:prstGeom>
        </p:spPr>
      </p:pic>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08710"/>
            <a:ext cx="11598910" cy="566293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《匈牙利狂想曲》是弗朗茨</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李斯特创作的钢琴独奏组曲，共</a:t>
            </a:r>
            <a:r>
              <a:rPr lang="en-US" altLang="zh-CN" sz="2000" spc="150">
                <a:solidFill>
                  <a:schemeClr val="tx1">
                    <a:lumMod val="85000"/>
                    <a:lumOff val="15000"/>
                  </a:schemeClr>
                </a:solidFill>
                <a:uFillTx/>
                <a:latin typeface="+mn-ea"/>
                <a:cs typeface="+mn-ea"/>
                <a:sym typeface="Arial" panose="020B0604020202020204" pitchFamily="34" charset="0"/>
              </a:rPr>
              <a:t> 19 </a:t>
            </a:r>
            <a:r>
              <a:rPr lang="zh-CN" altLang="en-US" sz="2000" spc="150">
                <a:solidFill>
                  <a:schemeClr val="tx1">
                    <a:lumMod val="85000"/>
                    <a:lumOff val="15000"/>
                  </a:schemeClr>
                </a:solidFill>
                <a:uFillTx/>
                <a:latin typeface="+mn-ea"/>
                <a:cs typeface="+mn-ea"/>
                <a:sym typeface="Arial" panose="020B0604020202020204" pitchFamily="34" charset="0"/>
              </a:rPr>
              <a:t>首，以匈牙利民歌音调为主题，《第二号》最为著名，创作于</a:t>
            </a:r>
            <a:r>
              <a:rPr lang="en-US" altLang="zh-CN" sz="2000" spc="150">
                <a:solidFill>
                  <a:schemeClr val="tx1">
                    <a:lumMod val="85000"/>
                    <a:lumOff val="15000"/>
                  </a:schemeClr>
                </a:solidFill>
                <a:uFillTx/>
                <a:latin typeface="+mn-ea"/>
                <a:cs typeface="+mn-ea"/>
                <a:sym typeface="Arial" panose="020B0604020202020204" pitchFamily="34" charset="0"/>
              </a:rPr>
              <a:t> 1847 </a:t>
            </a:r>
            <a:r>
              <a:rPr lang="zh-CN" altLang="en-US" sz="2000" spc="150">
                <a:solidFill>
                  <a:schemeClr val="tx1">
                    <a:lumMod val="85000"/>
                    <a:lumOff val="15000"/>
                  </a:schemeClr>
                </a:solidFill>
                <a:uFillTx/>
                <a:latin typeface="+mn-ea"/>
                <a:cs typeface="+mn-ea"/>
                <a:sym typeface="Arial" panose="020B0604020202020204" pitchFamily="34" charset="0"/>
              </a:rPr>
              <a:t>年，是李斯特代表作。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乐曲以速度缓慢、节奏自由、带装饰音的引子开场，引入民间生活画面。</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第一部分</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拉苏</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为即兴叙事史诗，从中音区开始，缓慢庄严的旋律唱出内在激情与悲痛往事，展现匈牙利人民对民族不幸的哀痛、控诉，以及不屈性格；第一主题变化反复后进入第二主题，转为轻快跳跃的舞曲性旋律，成为后续音乐基础。</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第二部分速度加快，出现狂热急板的</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弗里斯</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舞曲，由</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拉苏</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变奏发展，运用同音反复、和声交替等，描绘民间节日欢舞场面。</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音乐加速、加强，展现万众狂欢群舞，体现匈牙利人豪放热情的性格；乐曲在高潮停顿后，再度掀起狂热，最终在振奋人心的急速高潮中结束。</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二、《匈牙利狂想曲第二号》</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670560" y="243205"/>
            <a:ext cx="10850880" cy="6370955"/>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4632960" y="2339340"/>
            <a:ext cx="7038340" cy="1945005"/>
          </a:xfrm>
        </p:spPr>
        <p:txBody>
          <a:bodyPr>
            <a:noAutofit/>
            <a:scene3d>
              <a:camera prst="orthographicFront"/>
              <a:lightRig rig="threePt" dir="t"/>
            </a:scene3d>
          </a:bodyPr>
          <a:lstStyle/>
          <a:p>
            <a:r>
              <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rPr>
              <a:t>外国</a:t>
            </a:r>
            <a:r>
              <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rPr>
              <a:t>器乐</a:t>
            </a:r>
            <a:endPar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endParaRPr>
          </a:p>
        </p:txBody>
      </p:sp>
      <p:sp>
        <p:nvSpPr>
          <p:cNvPr id="3" name="文本框 2"/>
          <p:cNvSpPr txBox="1"/>
          <p:nvPr>
            <p:custDataLst>
              <p:tags r:id="rId2"/>
            </p:custDataLst>
          </p:nvPr>
        </p:nvSpPr>
        <p:spPr>
          <a:xfrm>
            <a:off x="1109345" y="1552406"/>
            <a:ext cx="3008630" cy="3486214"/>
          </a:xfrm>
          <a:prstGeom prst="rect">
            <a:avLst/>
          </a:prstGeom>
          <a:noFill/>
          <a:ln>
            <a:noFill/>
          </a:ln>
          <a:effectLst/>
        </p:spPr>
        <p:txBody>
          <a:bodyPr vert="horz" wrap="none" rtlCol="0" anchor="ctr" anchorCtr="0">
            <a:normAutofit/>
          </a:bodyPr>
          <a:lstStyle/>
          <a:p>
            <a:pPr algn="ctr"/>
            <a:r>
              <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07</a:t>
            </a:r>
            <a:endPar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18440" y="1764665"/>
            <a:ext cx="11754485" cy="3328670"/>
          </a:xfrm>
          <a:prstGeom prst="rect">
            <a:avLst/>
          </a:prstGeom>
        </p:spPr>
      </p:pic>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13690" y="1083310"/>
            <a:ext cx="11692890" cy="4742815"/>
          </a:xfrm>
          <a:prstGeom prst="rect">
            <a:avLst/>
          </a:prstGeom>
        </p:spPr>
      </p:pic>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a:t>
            </a:r>
            <a:r>
              <a:rPr lang="zh-CN" altLang="en-US" sz="13000" dirty="0">
                <a:sym typeface="Arial" panose="020B0604020202020204" pitchFamily="34" charset="0"/>
              </a:rPr>
              <a:t>四讲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进行曲</a:t>
            </a:r>
            <a:endParaRPr lang="zh-CN" altLang="en-US" sz="13000" dirty="0">
              <a:sym typeface="Arial" panose="020B0604020202020204" pitchFamily="34" charset="0"/>
            </a:endParaRPr>
          </a:p>
        </p:txBody>
      </p:sp>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81000"/>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进行曲（</a:t>
            </a:r>
            <a:r>
              <a:rPr lang="en-US" altLang="zh-CN" sz="2000" dirty="0">
                <a:solidFill>
                  <a:schemeClr val="tx1">
                    <a:lumMod val="85000"/>
                    <a:lumOff val="15000"/>
                  </a:schemeClr>
                </a:solidFill>
                <a:latin typeface="+mn-ea"/>
                <a:ea typeface="+mn-ea"/>
                <a:cs typeface="+mn-ea"/>
                <a:sym typeface="Arial" panose="020B0604020202020204" pitchFamily="34" charset="0"/>
              </a:rPr>
              <a:t>March</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是古老军乐体裁，富有节奏性和行进色彩，最初用于指挥军队行进，后发展为独立艺术形式，常表达集体力量与共同决心。</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一、进行曲的音乐特点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1</a:t>
            </a:r>
            <a:r>
              <a:rPr lang="zh-CN" altLang="en-US" sz="2000" dirty="0">
                <a:solidFill>
                  <a:schemeClr val="tx1">
                    <a:lumMod val="85000"/>
                    <a:lumOff val="15000"/>
                  </a:schemeClr>
                </a:solidFill>
                <a:latin typeface="+mn-ea"/>
                <a:ea typeface="+mn-ea"/>
                <a:cs typeface="+mn-ea"/>
                <a:sym typeface="Arial" panose="020B0604020202020204" pitchFamily="34" charset="0"/>
              </a:rPr>
              <a:t>）节奏</a:t>
            </a:r>
            <a:r>
              <a:rPr lang="zh-CN" altLang="en-US" sz="2000" dirty="0">
                <a:solidFill>
                  <a:schemeClr val="tx1">
                    <a:lumMod val="85000"/>
                    <a:lumOff val="15000"/>
                  </a:schemeClr>
                </a:solidFill>
                <a:latin typeface="+mn-ea"/>
                <a:ea typeface="+mn-ea"/>
                <a:cs typeface="+mn-ea"/>
                <a:sym typeface="Arial" panose="020B0604020202020204" pitchFamily="34" charset="0"/>
              </a:rPr>
              <a:t>方面：鲜明、强烈、坚定有力，通常采用偶数拍子，增强行进感和动力。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2</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旋律</a:t>
            </a:r>
            <a:r>
              <a:rPr lang="zh-CN" altLang="en-US" sz="2000" dirty="0">
                <a:solidFill>
                  <a:schemeClr val="tx1">
                    <a:lumMod val="85000"/>
                    <a:lumOff val="15000"/>
                  </a:schemeClr>
                </a:solidFill>
                <a:latin typeface="+mn-ea"/>
                <a:ea typeface="+mn-ea"/>
                <a:cs typeface="+mn-ea"/>
                <a:sym typeface="Arial" panose="020B0604020202020204" pitchFamily="34" charset="0"/>
              </a:rPr>
              <a:t>方面</a:t>
            </a:r>
            <a:r>
              <a:rPr lang="zh-CN" altLang="en-US" sz="2000" dirty="0">
                <a:solidFill>
                  <a:schemeClr val="tx1">
                    <a:lumMod val="85000"/>
                    <a:lumOff val="15000"/>
                  </a:schemeClr>
                </a:solidFill>
                <a:latin typeface="+mn-ea"/>
                <a:ea typeface="+mn-ea"/>
                <a:cs typeface="+mn-ea"/>
                <a:sym typeface="Arial" panose="020B0604020202020204" pitchFamily="34" charset="0"/>
              </a:rPr>
              <a:t>：风格雄劲刚健，线条流畅，简单清晰，易于记忆。</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3</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结构</a:t>
            </a:r>
            <a:r>
              <a:rPr lang="zh-CN" altLang="en-US" sz="2000" dirty="0">
                <a:solidFill>
                  <a:schemeClr val="tx1">
                    <a:lumMod val="85000"/>
                    <a:lumOff val="15000"/>
                  </a:schemeClr>
                </a:solidFill>
                <a:latin typeface="+mn-ea"/>
                <a:ea typeface="+mn-ea"/>
                <a:cs typeface="+mn-ea"/>
                <a:sym typeface="Arial" panose="020B0604020202020204" pitchFamily="34" charset="0"/>
              </a:rPr>
              <a:t>方面</a:t>
            </a:r>
            <a:r>
              <a:rPr lang="zh-CN" altLang="en-US" sz="2000" dirty="0">
                <a:solidFill>
                  <a:schemeClr val="tx1">
                    <a:lumMod val="85000"/>
                    <a:lumOff val="15000"/>
                  </a:schemeClr>
                </a:solidFill>
                <a:latin typeface="+mn-ea"/>
                <a:ea typeface="+mn-ea"/>
                <a:cs typeface="+mn-ea"/>
                <a:sym typeface="Arial" panose="020B0604020202020204" pitchFamily="34" charset="0"/>
              </a:rPr>
              <a:t>：较为简单，一般由引子、主题、副歌、尾声等部分构成，和声结构以主和弦及属和弦为主，强调节奏感。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190500"/>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进行曲（</a:t>
            </a:r>
            <a:r>
              <a:rPr lang="en-US" altLang="zh-CN" sz="2000" dirty="0">
                <a:solidFill>
                  <a:schemeClr val="tx1">
                    <a:lumMod val="85000"/>
                    <a:lumOff val="15000"/>
                  </a:schemeClr>
                </a:solidFill>
                <a:latin typeface="+mn-ea"/>
                <a:ea typeface="+mn-ea"/>
                <a:cs typeface="+mn-ea"/>
                <a:sym typeface="Arial" panose="020B0604020202020204" pitchFamily="34" charset="0"/>
              </a:rPr>
              <a:t>March</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是古老军乐体裁，富有节奏性和行进色彩，最初用于指挥军队行进，后发展为独立艺术形式，常表达集体力量与共同决心。</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一、进行曲的音乐特点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1</a:t>
            </a:r>
            <a:r>
              <a:rPr lang="zh-CN" altLang="en-US" sz="2000" dirty="0">
                <a:solidFill>
                  <a:schemeClr val="tx1">
                    <a:lumMod val="85000"/>
                    <a:lumOff val="15000"/>
                  </a:schemeClr>
                </a:solidFill>
                <a:latin typeface="+mn-ea"/>
                <a:ea typeface="+mn-ea"/>
                <a:cs typeface="+mn-ea"/>
                <a:sym typeface="Arial" panose="020B0604020202020204" pitchFamily="34" charset="0"/>
              </a:rPr>
              <a:t>）节奏</a:t>
            </a:r>
            <a:r>
              <a:rPr lang="zh-CN" altLang="en-US" sz="2000" dirty="0">
                <a:solidFill>
                  <a:schemeClr val="tx1">
                    <a:lumMod val="85000"/>
                    <a:lumOff val="15000"/>
                  </a:schemeClr>
                </a:solidFill>
                <a:latin typeface="+mn-ea"/>
                <a:ea typeface="+mn-ea"/>
                <a:cs typeface="+mn-ea"/>
                <a:sym typeface="Arial" panose="020B0604020202020204" pitchFamily="34" charset="0"/>
              </a:rPr>
              <a:t>方面：鲜明、强烈、坚定有力，通常采用偶数拍子，增强行进感和动力。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2</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旋律</a:t>
            </a:r>
            <a:r>
              <a:rPr lang="zh-CN" altLang="en-US" sz="2000" dirty="0">
                <a:solidFill>
                  <a:schemeClr val="tx1">
                    <a:lumMod val="85000"/>
                    <a:lumOff val="15000"/>
                  </a:schemeClr>
                </a:solidFill>
                <a:latin typeface="+mn-ea"/>
                <a:ea typeface="+mn-ea"/>
                <a:cs typeface="+mn-ea"/>
                <a:sym typeface="Arial" panose="020B0604020202020204" pitchFamily="34" charset="0"/>
              </a:rPr>
              <a:t>方面</a:t>
            </a:r>
            <a:r>
              <a:rPr lang="zh-CN" altLang="en-US" sz="2000" dirty="0">
                <a:solidFill>
                  <a:schemeClr val="tx1">
                    <a:lumMod val="85000"/>
                    <a:lumOff val="15000"/>
                  </a:schemeClr>
                </a:solidFill>
                <a:latin typeface="+mn-ea"/>
                <a:ea typeface="+mn-ea"/>
                <a:cs typeface="+mn-ea"/>
                <a:sym typeface="Arial" panose="020B0604020202020204" pitchFamily="34" charset="0"/>
              </a:rPr>
              <a:t>：风格雄劲刚健，线条流畅，简单清晰，易于记忆。</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3</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结构</a:t>
            </a:r>
            <a:r>
              <a:rPr lang="zh-CN" altLang="en-US" sz="2000" dirty="0">
                <a:solidFill>
                  <a:schemeClr val="tx1">
                    <a:lumMod val="85000"/>
                    <a:lumOff val="15000"/>
                  </a:schemeClr>
                </a:solidFill>
                <a:latin typeface="+mn-ea"/>
                <a:ea typeface="+mn-ea"/>
                <a:cs typeface="+mn-ea"/>
                <a:sym typeface="Arial" panose="020B0604020202020204" pitchFamily="34" charset="0"/>
              </a:rPr>
              <a:t>方面</a:t>
            </a:r>
            <a:r>
              <a:rPr lang="zh-CN" altLang="en-US" sz="2000" dirty="0">
                <a:solidFill>
                  <a:schemeClr val="tx1">
                    <a:lumMod val="85000"/>
                    <a:lumOff val="15000"/>
                  </a:schemeClr>
                </a:solidFill>
                <a:latin typeface="+mn-ea"/>
                <a:ea typeface="+mn-ea"/>
                <a:cs typeface="+mn-ea"/>
                <a:sym typeface="Arial" panose="020B0604020202020204" pitchFamily="34" charset="0"/>
              </a:rPr>
              <a:t>：较为简单，一般由引子、主题、副歌、尾声等部分构成，和声结构以主和弦及属和弦为主，强调节奏感。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二、进行曲的历史演变</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起源于</a:t>
            </a:r>
            <a:r>
              <a:rPr lang="en-US" altLang="zh-CN" sz="2000" dirty="0">
                <a:solidFill>
                  <a:schemeClr val="tx1">
                    <a:lumMod val="85000"/>
                    <a:lumOff val="15000"/>
                  </a:schemeClr>
                </a:solidFill>
                <a:latin typeface="+mn-ea"/>
                <a:ea typeface="+mn-ea"/>
                <a:cs typeface="+mn-ea"/>
                <a:sym typeface="Arial" panose="020B0604020202020204" pitchFamily="34" charset="0"/>
              </a:rPr>
              <a:t> 16 </a:t>
            </a:r>
            <a:r>
              <a:rPr lang="zh-CN" altLang="en-US" sz="2000" dirty="0">
                <a:solidFill>
                  <a:schemeClr val="tx1">
                    <a:lumMod val="85000"/>
                    <a:lumOff val="15000"/>
                  </a:schemeClr>
                </a:solidFill>
                <a:latin typeface="+mn-ea"/>
                <a:ea typeface="+mn-ea"/>
                <a:cs typeface="+mn-ea"/>
                <a:sym typeface="Arial" panose="020B0604020202020204" pitchFamily="34" charset="0"/>
              </a:rPr>
              <a:t>世纪西方军队，用于鼓舞战士斗志、激发战斗热情。</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17 </a:t>
            </a:r>
            <a:r>
              <a:rPr lang="zh-CN" altLang="en-US" sz="2000" dirty="0">
                <a:solidFill>
                  <a:schemeClr val="tx1">
                    <a:lumMod val="85000"/>
                    <a:lumOff val="15000"/>
                  </a:schemeClr>
                </a:solidFill>
                <a:latin typeface="+mn-ea"/>
                <a:ea typeface="+mn-ea"/>
                <a:cs typeface="+mn-ea"/>
                <a:sym typeface="Arial" panose="020B0604020202020204" pitchFamily="34" charset="0"/>
              </a:rPr>
              <a:t>世纪起，从伴随队伍行进和世俗礼仪活动，逐渐进入音乐会演奏及歌剧、舞剧音乐，最终成为特定音乐体裁，广泛用于音乐会、仪式、庆典等场合。</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en-US" altLang="zh-CN" sz="2000" dirty="0">
                <a:solidFill>
                  <a:schemeClr val="tx1">
                    <a:lumMod val="85000"/>
                    <a:lumOff val="15000"/>
                  </a:schemeClr>
                </a:solidFill>
                <a:latin typeface="+mn-ea"/>
                <a:ea typeface="+mn-ea"/>
                <a:cs typeface="+mn-ea"/>
                <a:sym typeface="Arial" panose="020B0604020202020204" pitchFamily="34" charset="0"/>
              </a:rPr>
              <a:t>19 </a:t>
            </a:r>
            <a:r>
              <a:rPr lang="zh-CN" altLang="en-US" sz="2000" dirty="0">
                <a:solidFill>
                  <a:schemeClr val="tx1">
                    <a:lumMod val="85000"/>
                    <a:lumOff val="15000"/>
                  </a:schemeClr>
                </a:solidFill>
                <a:latin typeface="+mn-ea"/>
                <a:ea typeface="+mn-ea"/>
                <a:cs typeface="+mn-ea"/>
                <a:sym typeface="Arial" panose="020B0604020202020204" pitchFamily="34" charset="0"/>
              </a:rPr>
              <a:t>世纪是黄金时期，贝多芬、柴可夫斯基、威尔第等著名作曲家创作了许多经典进行曲作品。</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266700" y="371475"/>
            <a:ext cx="11660505"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三、进行曲的分类及代表作品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分类：</a:t>
            </a:r>
            <a:r>
              <a:rPr lang="zh-CN" altLang="en-US" sz="2000" dirty="0">
                <a:solidFill>
                  <a:schemeClr val="tx1">
                    <a:lumMod val="85000"/>
                    <a:lumOff val="15000"/>
                  </a:schemeClr>
                </a:solidFill>
                <a:latin typeface="+mn-ea"/>
                <a:ea typeface="+mn-ea"/>
                <a:cs typeface="+mn-ea"/>
                <a:sym typeface="Arial" panose="020B0604020202020204" pitchFamily="34" charset="0"/>
              </a:rPr>
              <a:t>按适用场合分典礼、军队、婚礼等进行曲；按所属作品类型分音乐会、戏剧、舞曲中、器乐等进行曲；按风格分颂歌型、三拍子等进行曲</a:t>
            </a:r>
            <a:r>
              <a:rPr lang="zh-CN" altLang="en-US" sz="2000" dirty="0">
                <a:solidFill>
                  <a:schemeClr val="tx1">
                    <a:lumMod val="85000"/>
                    <a:lumOff val="15000"/>
                  </a:schemeClr>
                </a:solidFill>
                <a:latin typeface="+mn-ea"/>
                <a:ea typeface="+mn-ea"/>
                <a:cs typeface="+mn-ea"/>
                <a:sym typeface="Arial" panose="020B0604020202020204" pitchFamily="34" charset="0"/>
              </a:rPr>
              <a:t>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代表作品：</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1</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爱德华</a:t>
            </a:r>
            <a:r>
              <a:rPr lang="ja-JP"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埃尔加《威风凛凛进行曲第一号》：</a:t>
            </a:r>
            <a:r>
              <a:rPr lang="en-US" altLang="zh-CN" sz="2000" dirty="0">
                <a:solidFill>
                  <a:schemeClr val="tx1">
                    <a:lumMod val="85000"/>
                    <a:lumOff val="15000"/>
                  </a:schemeClr>
                </a:solidFill>
                <a:latin typeface="+mn-ea"/>
                <a:ea typeface="+mn-ea"/>
                <a:cs typeface="+mn-ea"/>
                <a:sym typeface="Arial" panose="020B0604020202020204" pitchFamily="34" charset="0"/>
              </a:rPr>
              <a:t>1901 </a:t>
            </a:r>
            <a:r>
              <a:rPr lang="zh-CN" altLang="en-US" sz="2000" dirty="0">
                <a:solidFill>
                  <a:schemeClr val="tx1">
                    <a:lumMod val="85000"/>
                    <a:lumOff val="15000"/>
                  </a:schemeClr>
                </a:solidFill>
                <a:latin typeface="+mn-ea"/>
                <a:ea typeface="+mn-ea"/>
                <a:cs typeface="+mn-ea"/>
                <a:sym typeface="Arial" panose="020B0604020202020204" pitchFamily="34" charset="0"/>
              </a:rPr>
              <a:t>年创作，风格庄严宏伟，常用于毕业典礼等正式场合。</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2</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约翰</a:t>
            </a:r>
            <a:r>
              <a:rPr lang="ja-JP"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菲力浦</a:t>
            </a:r>
            <a:r>
              <a:rPr lang="ja-JP"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苏萨《星条旗永不落》：</a:t>
            </a:r>
            <a:r>
              <a:rPr lang="en-US" altLang="zh-CN" sz="2000" dirty="0">
                <a:solidFill>
                  <a:schemeClr val="tx1">
                    <a:lumMod val="85000"/>
                    <a:lumOff val="15000"/>
                  </a:schemeClr>
                </a:solidFill>
                <a:latin typeface="+mn-ea"/>
                <a:ea typeface="+mn-ea"/>
                <a:cs typeface="+mn-ea"/>
                <a:sym typeface="Arial" panose="020B0604020202020204" pitchFamily="34" charset="0"/>
              </a:rPr>
              <a:t>1896 </a:t>
            </a:r>
            <a:r>
              <a:rPr lang="zh-CN" altLang="en-US" sz="2000" dirty="0">
                <a:solidFill>
                  <a:schemeClr val="tx1">
                    <a:lumMod val="85000"/>
                    <a:lumOff val="15000"/>
                  </a:schemeClr>
                </a:solidFill>
                <a:latin typeface="+mn-ea"/>
                <a:ea typeface="+mn-ea"/>
                <a:cs typeface="+mn-ea"/>
                <a:sym typeface="Arial" panose="020B0604020202020204" pitchFamily="34" charset="0"/>
              </a:rPr>
              <a:t>年创作，美国进行曲典范，具鲜明爱国主义情感和活力节奏，为美国海军官方进行曲。</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a:t>
            </a:r>
            <a:r>
              <a:rPr lang="en-US" altLang="zh-CN" sz="2000" dirty="0">
                <a:solidFill>
                  <a:schemeClr val="tx1">
                    <a:lumMod val="85000"/>
                    <a:lumOff val="15000"/>
                  </a:schemeClr>
                </a:solidFill>
                <a:latin typeface="+mn-ea"/>
                <a:ea typeface="+mn-ea"/>
                <a:cs typeface="+mn-ea"/>
                <a:sym typeface="Arial" panose="020B0604020202020204" pitchFamily="34" charset="0"/>
              </a:rPr>
              <a:t>3</a:t>
            </a:r>
            <a:r>
              <a:rPr lang="zh-CN"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柴可夫斯基《</a:t>
            </a:r>
            <a:r>
              <a:rPr lang="en-US" altLang="zh-CN" sz="2000" dirty="0">
                <a:solidFill>
                  <a:schemeClr val="tx1">
                    <a:lumMod val="85000"/>
                    <a:lumOff val="15000"/>
                  </a:schemeClr>
                </a:solidFill>
                <a:latin typeface="+mn-ea"/>
                <a:ea typeface="+mn-ea"/>
                <a:cs typeface="+mn-ea"/>
                <a:sym typeface="Arial" panose="020B0604020202020204" pitchFamily="34" charset="0"/>
              </a:rPr>
              <a:t>1812 </a:t>
            </a:r>
            <a:r>
              <a:rPr lang="zh-CN" altLang="en-US" sz="2000" dirty="0">
                <a:solidFill>
                  <a:schemeClr val="tx1">
                    <a:lumMod val="85000"/>
                    <a:lumOff val="15000"/>
                  </a:schemeClr>
                </a:solidFill>
                <a:latin typeface="+mn-ea"/>
                <a:ea typeface="+mn-ea"/>
                <a:cs typeface="+mn-ea"/>
                <a:sym typeface="Arial" panose="020B0604020202020204" pitchFamily="34" charset="0"/>
              </a:rPr>
              <a:t>序曲》：其中</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进军进行曲</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部分突出，铜管和打击乐器营造战争氛围，强烈节奏与重复旋律描绘军队压迫感，极具戏剧张力，是作品中最知名段落之一。</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89355"/>
            <a:ext cx="11498580" cy="427228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《拉德茨基进行曲》（</a:t>
            </a:r>
            <a:r>
              <a:rPr lang="en-US" altLang="zh-CN" sz="2000" spc="150">
                <a:solidFill>
                  <a:schemeClr val="tx1">
                    <a:lumMod val="85000"/>
                    <a:lumOff val="15000"/>
                  </a:schemeClr>
                </a:solidFill>
                <a:uFillTx/>
                <a:latin typeface="+mn-ea"/>
                <a:cs typeface="+mn-ea"/>
                <a:sym typeface="Arial" panose="020B0604020202020204" pitchFamily="34" charset="0"/>
              </a:rPr>
              <a:t>Radetzky March</a:t>
            </a:r>
            <a:r>
              <a:rPr lang="zh-CN"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由奥地利作曲家老约翰</a:t>
            </a:r>
            <a:r>
              <a:rPr lang="ja-JP"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施特劳斯于</a:t>
            </a:r>
            <a:r>
              <a:rPr lang="en-US" altLang="zh-CN" sz="2000" spc="150">
                <a:solidFill>
                  <a:schemeClr val="tx1">
                    <a:lumMod val="85000"/>
                    <a:lumOff val="15000"/>
                  </a:schemeClr>
                </a:solidFill>
                <a:uFillTx/>
                <a:latin typeface="+mn-ea"/>
                <a:cs typeface="+mn-ea"/>
                <a:sym typeface="Arial" panose="020B0604020202020204" pitchFamily="34" charset="0"/>
              </a:rPr>
              <a:t> 1848 </a:t>
            </a:r>
            <a:r>
              <a:rPr lang="zh-CN" altLang="en-US" sz="2000" spc="150">
                <a:solidFill>
                  <a:schemeClr val="tx1">
                    <a:lumMod val="85000"/>
                    <a:lumOff val="15000"/>
                  </a:schemeClr>
                </a:solidFill>
                <a:uFillTx/>
                <a:latin typeface="+mn-ea"/>
                <a:cs typeface="+mn-ea"/>
                <a:sym typeface="Arial" panose="020B0604020202020204" pitchFamily="34" charset="0"/>
              </a:rPr>
              <a:t>年创作，为三拍子进行曲。</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以强烈节奏和军乐风格著称，是施特劳斯家族最著名的进行曲，常作为通俗管弦乐音乐会终曲，也是维也纳新年音乐会传统结束曲，是奥地利军乐代表作与音乐史经典，影响深远。</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为纪念奥地利帝国陆军元帅拉德茨基而作，炫耀奥地利哈布斯堡王朝武力与拉德茨基威风。</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乐曲由对比鲜明两部分构成：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强劲引子后是第一部分主题，似步兵轻快行进；反复后经过渡句，出现轻柔优美的对比主题，最后重复第一部分主题结束。</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第二部分以大鼓震响开场，欢快合奏引入，以小提琴为主，穿插大提琴、长笛、大鼓声音，展现军队凯旋的欢庆，传递欢快、团结奋发与对未来憧憬的情绪。</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一、《拉德茨基进行曲》</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70840" y="0"/>
            <a:ext cx="11377930" cy="4277995"/>
          </a:xfrm>
          <a:prstGeom prst="rect">
            <a:avLst/>
          </a:prstGeom>
        </p:spPr>
      </p:pic>
      <p:pic>
        <p:nvPicPr>
          <p:cNvPr id="4" name="图片 3"/>
          <p:cNvPicPr>
            <a:picLocks noChangeAspect="1"/>
          </p:cNvPicPr>
          <p:nvPr/>
        </p:nvPicPr>
        <p:blipFill>
          <a:blip r:embed="rId3"/>
          <a:stretch>
            <a:fillRect/>
          </a:stretch>
        </p:blipFill>
        <p:spPr>
          <a:xfrm>
            <a:off x="497840" y="4177030"/>
            <a:ext cx="11022330" cy="2317115"/>
          </a:xfrm>
          <a:prstGeom prst="rect">
            <a:avLst/>
          </a:prstGeom>
        </p:spPr>
      </p:pic>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214630" y="509905"/>
            <a:ext cx="11720830" cy="5817870"/>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189355"/>
            <a:ext cx="11498580" cy="4272280"/>
          </a:xfrm>
          <a:prstGeom prst="rect">
            <a:avLst/>
          </a:prstGeom>
          <a:noFill/>
        </p:spPr>
        <p:txBody>
          <a:bodyPr wrap="square" rtlCol="0">
            <a:noAutofit/>
          </a:bodyPr>
          <a:lstStyle/>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人们熟知的《婚礼进行曲》（</a:t>
            </a:r>
            <a:r>
              <a:rPr lang="en-US" altLang="zh-CN" sz="2000" spc="150">
                <a:solidFill>
                  <a:schemeClr val="tx1">
                    <a:lumMod val="85000"/>
                    <a:lumOff val="15000"/>
                  </a:schemeClr>
                </a:solidFill>
                <a:uFillTx/>
                <a:latin typeface="+mn-ea"/>
                <a:cs typeface="+mn-ea"/>
                <a:sym typeface="Arial" panose="020B0604020202020204" pitchFamily="34" charset="0"/>
              </a:rPr>
              <a:t>Wedding March</a:t>
            </a:r>
            <a:r>
              <a:rPr lang="zh-CN" altLang="en-US"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有两首，分别是门德尔松《仲夏夜之梦》第五幕前奏曲和瓦格纳《罗恩格林》第三幕《婚礼大合唱》（后改编为管弦乐曲），这里介绍瓦格纳的《婚礼进行曲》。</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作品选自歌剧《罗恩格林》，出现于骑士罗恩格林与公主艾尔莎婚礼场景，是贵妇引导新人入新房的混声合唱，曲调优美、速度舒缓、庄重抒情，改编为管弦乐后常被用作婚礼入场曲。</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这首乐曲采用降</a:t>
            </a:r>
            <a:r>
              <a:rPr lang="en-US" altLang="zh-CN" sz="2000" b="1" spc="150">
                <a:solidFill>
                  <a:schemeClr val="tx1">
                    <a:lumMod val="85000"/>
                    <a:lumOff val="15000"/>
                  </a:schemeClr>
                </a:solidFill>
                <a:uFillTx/>
                <a:latin typeface="+mn-ea"/>
                <a:cs typeface="+mn-ea"/>
                <a:sym typeface="Arial" panose="020B0604020202020204" pitchFamily="34" charset="0"/>
              </a:rPr>
              <a:t> B </a:t>
            </a:r>
            <a:r>
              <a:rPr lang="zh-CN" altLang="en-US" sz="2000" b="1" spc="150">
                <a:solidFill>
                  <a:schemeClr val="tx1">
                    <a:lumMod val="85000"/>
                    <a:lumOff val="15000"/>
                  </a:schemeClr>
                </a:solidFill>
                <a:uFillTx/>
                <a:latin typeface="+mn-ea"/>
                <a:cs typeface="+mn-ea"/>
                <a:sym typeface="Arial" panose="020B0604020202020204" pitchFamily="34" charset="0"/>
              </a:rPr>
              <a:t>大调、四二拍、中速，为复三部曲式：</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开始是</a:t>
            </a:r>
            <a:r>
              <a:rPr lang="en-US" altLang="zh-CN" sz="2000" spc="150">
                <a:solidFill>
                  <a:schemeClr val="tx1">
                    <a:lumMod val="85000"/>
                    <a:lumOff val="15000"/>
                  </a:schemeClr>
                </a:solidFill>
                <a:uFillTx/>
                <a:latin typeface="+mn-ea"/>
                <a:cs typeface="+mn-ea"/>
                <a:sym typeface="Arial" panose="020B0604020202020204" pitchFamily="34" charset="0"/>
              </a:rPr>
              <a:t> 4 </a:t>
            </a:r>
            <a:r>
              <a:rPr lang="zh-CN" altLang="en-US" sz="2000" spc="150">
                <a:solidFill>
                  <a:schemeClr val="tx1">
                    <a:lumMod val="85000"/>
                    <a:lumOff val="15000"/>
                  </a:schemeClr>
                </a:solidFill>
                <a:uFillTx/>
                <a:latin typeface="+mn-ea"/>
                <a:cs typeface="+mn-ea"/>
                <a:sym typeface="Arial" panose="020B0604020202020204" pitchFamily="34" charset="0"/>
              </a:rPr>
              <a:t>小节号角引子，接着呈示的婚礼主题旋律宏伟庄重，节奏单纯且有行进律动，描绘新人步入婚礼行列场景。</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中段转入</a:t>
            </a:r>
            <a:r>
              <a:rPr lang="en-US" altLang="zh-CN" sz="2000" spc="150">
                <a:solidFill>
                  <a:schemeClr val="tx1">
                    <a:lumMod val="85000"/>
                    <a:lumOff val="15000"/>
                  </a:schemeClr>
                </a:solidFill>
                <a:uFillTx/>
                <a:latin typeface="+mn-ea"/>
                <a:cs typeface="+mn-ea"/>
                <a:sym typeface="Arial" panose="020B0604020202020204" pitchFamily="34" charset="0"/>
              </a:rPr>
              <a:t> G </a:t>
            </a:r>
            <a:r>
              <a:rPr lang="zh-CN" altLang="en-US" sz="2000" spc="150">
                <a:solidFill>
                  <a:schemeClr val="tx1">
                    <a:lumMod val="85000"/>
                    <a:lumOff val="15000"/>
                  </a:schemeClr>
                </a:solidFill>
                <a:uFillTx/>
                <a:latin typeface="+mn-ea"/>
                <a:cs typeface="+mn-ea"/>
                <a:sym typeface="Arial" panose="020B0604020202020204" pitchFamily="34" charset="0"/>
              </a:rPr>
              <a:t>大调，旋律温柔愉悦，具歌唱性。</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第三段转回原调，再现第一段主题，最后在渐弱音乐中结束全曲。</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二、《婚礼进行曲》</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6549329" y="402511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2" name="任意多边形: 形状 51"/>
          <p:cNvSpPr/>
          <p:nvPr>
            <p:custDataLst>
              <p:tags r:id="rId2"/>
            </p:custDataLst>
          </p:nvPr>
        </p:nvSpPr>
        <p:spPr>
          <a:xfrm>
            <a:off x="7070656" y="429692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p>
        </p:txBody>
      </p:sp>
      <p:sp>
        <p:nvSpPr>
          <p:cNvPr id="53" name="任意多边形: 形状 52"/>
          <p:cNvSpPr/>
          <p:nvPr>
            <p:custDataLst>
              <p:tags r:id="rId3"/>
            </p:custDataLst>
          </p:nvPr>
        </p:nvSpPr>
        <p:spPr>
          <a:xfrm>
            <a:off x="7909098" y="254613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4" name="任意多边形: 形状 53"/>
          <p:cNvSpPr/>
          <p:nvPr>
            <p:custDataLst>
              <p:tags r:id="rId4"/>
            </p:custDataLst>
          </p:nvPr>
        </p:nvSpPr>
        <p:spPr>
          <a:xfrm>
            <a:off x="8430426" y="281794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p>
        </p:txBody>
      </p:sp>
      <p:sp>
        <p:nvSpPr>
          <p:cNvPr id="57" name="任意多边形: 形状 56"/>
          <p:cNvSpPr/>
          <p:nvPr>
            <p:custDataLst>
              <p:tags r:id="rId5"/>
            </p:custDataLst>
          </p:nvPr>
        </p:nvSpPr>
        <p:spPr>
          <a:xfrm>
            <a:off x="9268868" y="106715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60" name="任意多边形: 形状 59"/>
          <p:cNvSpPr/>
          <p:nvPr>
            <p:custDataLst>
              <p:tags r:id="rId6"/>
            </p:custDataLst>
          </p:nvPr>
        </p:nvSpPr>
        <p:spPr>
          <a:xfrm>
            <a:off x="9788535" y="133896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p>
        </p:txBody>
      </p:sp>
      <p:sp>
        <p:nvSpPr>
          <p:cNvPr id="61" name="任意多边形: 形状 60"/>
          <p:cNvSpPr/>
          <p:nvPr>
            <p:custDataLst>
              <p:tags r:id="rId7"/>
            </p:custDataLst>
          </p:nvPr>
        </p:nvSpPr>
        <p:spPr>
          <a:xfrm>
            <a:off x="7906558" y="324777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2" name="任意多边形: 形状 61"/>
          <p:cNvSpPr/>
          <p:nvPr>
            <p:custDataLst>
              <p:tags r:id="rId8"/>
            </p:custDataLst>
          </p:nvPr>
        </p:nvSpPr>
        <p:spPr>
          <a:xfrm>
            <a:off x="9268868" y="177475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3" name="任意多边形: 形状 62"/>
          <p:cNvSpPr/>
          <p:nvPr>
            <p:custDataLst>
              <p:tags r:id="rId9"/>
            </p:custDataLst>
          </p:nvPr>
        </p:nvSpPr>
        <p:spPr>
          <a:xfrm>
            <a:off x="7909098" y="177931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p>
        </p:txBody>
      </p:sp>
      <p:sp>
        <p:nvSpPr>
          <p:cNvPr id="64" name="任意多边形: 形状 63"/>
          <p:cNvSpPr/>
          <p:nvPr>
            <p:custDataLst>
              <p:tags r:id="rId10"/>
            </p:custDataLst>
          </p:nvPr>
        </p:nvSpPr>
        <p:spPr>
          <a:xfrm>
            <a:off x="6549329" y="473120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393532" y="1547847"/>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034867" y="302733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76641" y="4506816"/>
            <a:ext cx="468000" cy="468000"/>
          </a:xfrm>
          <a:prstGeom prst="rect">
            <a:avLst/>
          </a:prstGeom>
        </p:spPr>
      </p:pic>
      <p:sp>
        <p:nvSpPr>
          <p:cNvPr id="68" name="文本框 67"/>
          <p:cNvSpPr txBox="1"/>
          <p:nvPr>
            <p:custDataLst>
              <p:tags r:id="rId20"/>
            </p:custDataLst>
          </p:nvPr>
        </p:nvSpPr>
        <p:spPr>
          <a:xfrm>
            <a:off x="4063365" y="657860"/>
            <a:ext cx="5299075" cy="925195"/>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了解西方器乐的不同体裁和形式。</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掌握协奏曲、交响曲、狂想曲、进行曲等常见体裁的音乐特征。</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2653424" y="800432"/>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知识目标</a:t>
            </a:r>
            <a:endParaRPr lang="zh-CN" altLang="en-US" sz="2400" b="1" kern="0" dirty="0">
              <a:solidFill>
                <a:schemeClr val="accent1"/>
              </a:solidFill>
              <a:cs typeface="+mn-lt"/>
            </a:endParaRPr>
          </a:p>
        </p:txBody>
      </p:sp>
      <p:sp>
        <p:nvSpPr>
          <p:cNvPr id="70" name="文本框 69"/>
          <p:cNvSpPr txBox="1"/>
          <p:nvPr>
            <p:custDataLst>
              <p:tags r:id="rId22"/>
            </p:custDataLst>
          </p:nvPr>
        </p:nvSpPr>
        <p:spPr>
          <a:xfrm>
            <a:off x="2583180" y="2165985"/>
            <a:ext cx="5097145"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能通过乐曲的演奏形式及风格等特点，判断器乐曲的体裁。</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初步掌握鉴赏器乐曲的方法。</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1198740" y="2232684"/>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技能目标</a:t>
            </a:r>
            <a:endParaRPr lang="zh-CN" altLang="en-US" sz="2400" b="1" kern="0" dirty="0">
              <a:solidFill>
                <a:schemeClr val="accent1"/>
              </a:solidFill>
              <a:cs typeface="+mn-lt"/>
            </a:endParaRPr>
          </a:p>
        </p:txBody>
      </p:sp>
      <p:sp>
        <p:nvSpPr>
          <p:cNvPr id="72" name="文本框 71"/>
          <p:cNvSpPr txBox="1"/>
          <p:nvPr>
            <p:custDataLst>
              <p:tags r:id="rId24"/>
            </p:custDataLst>
          </p:nvPr>
        </p:nvSpPr>
        <p:spPr>
          <a:xfrm>
            <a:off x="1807210" y="3704590"/>
            <a:ext cx="440690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通过了解西方器乐发展历程，增强对不同文化的理解和尊重，提升人文</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zh-CN" altLang="en-US" sz="2000" kern="0" spc="0" dirty="0">
                <a:ln>
                  <a:noFill/>
                  <a:prstDash val="sysDot"/>
                </a:ln>
                <a:solidFill>
                  <a:schemeClr val="tx1">
                    <a:lumMod val="85000"/>
                    <a:lumOff val="15000"/>
                  </a:schemeClr>
                </a:solidFill>
                <a:latin typeface="+mn-ea"/>
                <a:ea typeface="+mn-ea"/>
                <a:sym typeface="+mn-ea"/>
              </a:rPr>
              <a:t>素养。</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提高自身音乐鉴赏能力及审美素养。</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406441" y="3697021"/>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素养目标</a:t>
            </a:r>
            <a:endParaRPr lang="zh-CN" altLang="en-US" sz="2400" b="1" kern="0" dirty="0">
              <a:solidFill>
                <a:schemeClr val="accent1"/>
              </a:solidFill>
              <a:cs typeface="+mn-lt"/>
            </a:endParaRPr>
          </a:p>
        </p:txBody>
      </p:sp>
      <p:sp>
        <p:nvSpPr>
          <p:cNvPr id="74" name="矩形 73"/>
          <p:cNvSpPr/>
          <p:nvPr>
            <p:custDataLst>
              <p:tags r:id="rId26"/>
            </p:custDataLst>
          </p:nvPr>
        </p:nvSpPr>
        <p:spPr>
          <a:xfrm>
            <a:off x="3904423" y="87663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27"/>
            </p:custDataLst>
          </p:nvPr>
        </p:nvSpPr>
        <p:spPr>
          <a:xfrm>
            <a:off x="2429655" y="2311270"/>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custDataLst>
              <p:tags r:id="rId28"/>
            </p:custDataLst>
          </p:nvPr>
        </p:nvSpPr>
        <p:spPr>
          <a:xfrm>
            <a:off x="1652973" y="3775606"/>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custDataLst>
              <p:tags r:id="rId29"/>
            </p:custDataLst>
          </p:nvPr>
        </p:nvCxnSpPr>
        <p:spPr>
          <a:xfrm>
            <a:off x="9183688" y="1256030"/>
            <a:ext cx="1078706"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761605" y="2804160"/>
            <a:ext cx="90487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6321425" y="4437380"/>
            <a:ext cx="79533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556895" y="121285"/>
            <a:ext cx="10850245" cy="6719570"/>
          </a:xfrm>
          <a:prstGeom prst="rect">
            <a:avLst/>
          </a:prstGeom>
        </p:spPr>
      </p:pic>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407035" y="476250"/>
            <a:ext cx="11144885" cy="5784215"/>
          </a:xfrm>
          <a:prstGeom prst="rect">
            <a:avLst/>
          </a:prstGeom>
        </p:spPr>
      </p:pic>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353695" y="498475"/>
            <a:ext cx="11453495" cy="5845810"/>
          </a:xfrm>
          <a:prstGeom prst="rect">
            <a:avLst/>
          </a:prstGeom>
        </p:spPr>
      </p:pic>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410210" y="763270"/>
            <a:ext cx="11499850" cy="5392420"/>
          </a:xfrm>
          <a:prstGeom prst="rect">
            <a:avLst/>
          </a:prstGeom>
        </p:spPr>
      </p:pic>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3" name="图片 2"/>
          <p:cNvPicPr>
            <a:picLocks noChangeAspect="1"/>
          </p:cNvPicPr>
          <p:nvPr/>
        </p:nvPicPr>
        <p:blipFill>
          <a:blip r:embed="rId2"/>
          <a:stretch>
            <a:fillRect/>
          </a:stretch>
        </p:blipFill>
        <p:spPr>
          <a:xfrm>
            <a:off x="516890" y="813435"/>
            <a:ext cx="11172190" cy="5238750"/>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t>感谢</a:t>
            </a:r>
            <a:r>
              <a:t>观看</a:t>
            </a:r>
          </a:p>
        </p:txBody>
      </p:sp>
      <p:sp>
        <p:nvSpPr>
          <p:cNvPr id="2" name="文本框 1"/>
          <p:cNvSpPr txBox="1"/>
          <p:nvPr/>
        </p:nvSpPr>
        <p:spPr>
          <a:xfrm>
            <a:off x="6134100" y="3377565"/>
            <a:ext cx="6057900" cy="606425"/>
          </a:xfrm>
          <a:prstGeom prst="rect">
            <a:avLst/>
          </a:prstGeom>
          <a:noFill/>
        </p:spPr>
        <p:txBody>
          <a:bodyPr wrap="square" rtlCol="0" anchor="t">
            <a:noAutofit/>
          </a:bodyPr>
          <a:p>
            <a:r>
              <a:rPr lang="en-US" sz="3200">
                <a:solidFill>
                  <a:schemeClr val="accent1"/>
                </a:solidFill>
                <a:effectLst>
                  <a:outerShdw blurRad="38100" dist="25400" dir="5400000" algn="ctr" rotWithShape="0">
                    <a:srgbClr val="6E747A">
                      <a:alpha val="43000"/>
                    </a:srgbClr>
                  </a:outerShdw>
                </a:effectLst>
                <a:sym typeface="+mn-ea"/>
              </a:rPr>
              <a:t>/Thanks</a:t>
            </a:r>
            <a:endParaRPr lang="en-US" sz="3200">
              <a:solidFill>
                <a:schemeClr val="accent1"/>
              </a:solidFill>
              <a:effectLst>
                <a:outerShdw blurRad="38100" dist="25400" dir="5400000" algn="ctr" rotWithShape="0">
                  <a:srgbClr val="6E747A">
                    <a:alpha val="43000"/>
                  </a:srgbClr>
                </a:outerShdw>
              </a:effectLst>
              <a:sym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1250950" y="2356485"/>
            <a:ext cx="10090150" cy="3724910"/>
          </a:xfrm>
          <a:prstGeom prst="rect">
            <a:avLst/>
          </a:prstGeom>
          <a:noFill/>
          <a:ln w="3175">
            <a:noFill/>
            <a:prstDash val="dash"/>
          </a:ln>
        </p:spPr>
        <p:txBody>
          <a:bodyPr wrap="square" lIns="91440" tIns="45720" rIns="91440" bIns="45720" anchor="t"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5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器乐是相对于声乐而言的，是完全使用乐器演奏而不用人声或者人声处于附属地位的音乐。其演奏的乐器可以包括所有种类的弦乐器、木管乐器、铜管乐器和打击乐器。它包括独奏、合奏、重奏等多种演奏形式，以及协奏曲、交响曲、狂想曲、进行曲等多种音乐类型。西方器乐经历了中世纪、文艺复兴、巴洛克、古典、浪漫到现代各个时期的发展与演变，其作曲方法更加丰富、形式更加自由、内容更加多彩、受欢迎程度更加广泛。在西方音乐史上，西方器乐不仅丰富了音乐的表现形式，还推动了作曲技术的发展，对后世音乐产生了深远影响。</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2"/>
            </p:custDataLst>
          </p:nvPr>
        </p:nvSpPr>
        <p:spPr>
          <a:xfrm>
            <a:off x="1250950" y="1791335"/>
            <a:ext cx="2805430" cy="565150"/>
          </a:xfrm>
          <a:prstGeom prst="rect">
            <a:avLst/>
          </a:prstGeom>
          <a:noFill/>
          <a:ln w="3175">
            <a:noFill/>
            <a:prstDash val="dash"/>
          </a:ln>
        </p:spPr>
        <p:txBody>
          <a:bodyPr wrap="square" lIns="91440" tIns="45720" rIns="91440" bIns="45720" anchor="t" anchorCtr="0">
            <a:normAutofit lnSpcReduction="1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专题概述</a:t>
            </a:r>
            <a:endPar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第一讲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协奏曲</a:t>
            </a:r>
            <a:endParaRPr lang="zh-CN" altLang="en-US" sz="13000" dirty="0">
              <a:sym typeface="Arial" panose="020B0604020202020204" pitchFamily="34" charset="0"/>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619125"/>
            <a:ext cx="1105154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协奏曲（</a:t>
            </a:r>
            <a:r>
              <a:rPr lang="en-US" altLang="zh-CN" sz="2000" dirty="0">
                <a:solidFill>
                  <a:schemeClr val="tx1">
                    <a:lumMod val="85000"/>
                    <a:lumOff val="15000"/>
                  </a:schemeClr>
                </a:solidFill>
                <a:latin typeface="+mn-ea"/>
                <a:ea typeface="+mn-ea"/>
                <a:cs typeface="+mn-ea"/>
                <a:sym typeface="Arial" panose="020B0604020202020204" pitchFamily="34" charset="0"/>
              </a:rPr>
              <a:t>Concerto</a:t>
            </a:r>
            <a:r>
              <a:rPr lang="zh-CN" altLang="en-US" sz="2000" dirty="0">
                <a:solidFill>
                  <a:schemeClr val="tx1">
                    <a:lumMod val="85000"/>
                    <a:lumOff val="15000"/>
                  </a:schemeClr>
                </a:solidFill>
                <a:latin typeface="+mn-ea"/>
                <a:ea typeface="+mn-ea"/>
                <a:cs typeface="+mn-ea"/>
                <a:sym typeface="Arial" panose="020B0604020202020204" pitchFamily="34" charset="0"/>
              </a:rPr>
              <a:t>）是一种重要的古典音乐体裁，它是指一种由独奏乐器（如小提琴、钢琴等）或一组乐器与管弦乐队共同演奏的音乐形式。协奏曲通常包含三个及以上的乐章，结构严谨，音乐表现丰富多样。</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一、协奏曲的种类</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主要分为三种类型：</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大协奏曲：</a:t>
            </a:r>
            <a:r>
              <a:rPr lang="zh-CN" altLang="en-US" sz="2000" dirty="0">
                <a:solidFill>
                  <a:schemeClr val="tx1">
                    <a:lumMod val="85000"/>
                    <a:lumOff val="15000"/>
                  </a:schemeClr>
                </a:solidFill>
                <a:latin typeface="+mn-ea"/>
                <a:ea typeface="+mn-ea"/>
                <a:cs typeface="+mn-ea"/>
                <a:sym typeface="Arial" panose="020B0604020202020204" pitchFamily="34" charset="0"/>
              </a:rPr>
              <a:t>起源于</a:t>
            </a:r>
            <a:r>
              <a:rPr lang="en-US" altLang="zh-CN" sz="2000" dirty="0">
                <a:solidFill>
                  <a:schemeClr val="tx1">
                    <a:lumMod val="85000"/>
                    <a:lumOff val="15000"/>
                  </a:schemeClr>
                </a:solidFill>
                <a:latin typeface="+mn-ea"/>
                <a:ea typeface="+mn-ea"/>
                <a:cs typeface="+mn-ea"/>
                <a:sym typeface="Arial" panose="020B0604020202020204" pitchFamily="34" charset="0"/>
              </a:rPr>
              <a:t> 17 </a:t>
            </a:r>
            <a:r>
              <a:rPr lang="zh-CN" altLang="en-US" sz="2000" dirty="0">
                <a:solidFill>
                  <a:schemeClr val="tx1">
                    <a:lumMod val="85000"/>
                    <a:lumOff val="15000"/>
                  </a:schemeClr>
                </a:solidFill>
                <a:latin typeface="+mn-ea"/>
                <a:ea typeface="+mn-ea"/>
                <a:cs typeface="+mn-ea"/>
                <a:sym typeface="Arial" panose="020B0604020202020204" pitchFamily="34" charset="0"/>
              </a:rPr>
              <a:t>世纪，是最早的协奏曲体裁，由若干独奏乐器组成独奏组与乐队对比合作，多个独奏者或小组与乐队交替演奏。</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乐队协奏曲：</a:t>
            </a:r>
            <a:r>
              <a:rPr lang="zh-CN" altLang="en-US" sz="2000" dirty="0">
                <a:solidFill>
                  <a:schemeClr val="tx1">
                    <a:lumMod val="85000"/>
                    <a:lumOff val="15000"/>
                  </a:schemeClr>
                </a:solidFill>
                <a:latin typeface="+mn-ea"/>
                <a:ea typeface="+mn-ea"/>
                <a:cs typeface="+mn-ea"/>
                <a:sym typeface="Arial" panose="020B0604020202020204" pitchFamily="34" charset="0"/>
              </a:rPr>
              <a:t>在大协奏曲之后发展，无独奏部分，全由乐队演奏，强调乐队内部不同乐器组对比协作，展现乐队整体音色和表现力。</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独奏协奏曲：</a:t>
            </a:r>
            <a:r>
              <a:rPr lang="en-US" altLang="zh-CN" sz="2000" dirty="0">
                <a:solidFill>
                  <a:schemeClr val="tx1">
                    <a:lumMod val="85000"/>
                    <a:lumOff val="15000"/>
                  </a:schemeClr>
                </a:solidFill>
                <a:latin typeface="+mn-ea"/>
                <a:ea typeface="+mn-ea"/>
                <a:cs typeface="+mn-ea"/>
                <a:sym typeface="Arial" panose="020B0604020202020204" pitchFamily="34" charset="0"/>
              </a:rPr>
              <a:t>18 </a:t>
            </a:r>
            <a:r>
              <a:rPr lang="zh-CN" altLang="en-US" sz="2000" dirty="0">
                <a:solidFill>
                  <a:schemeClr val="tx1">
                    <a:lumMod val="85000"/>
                    <a:lumOff val="15000"/>
                  </a:schemeClr>
                </a:solidFill>
                <a:latin typeface="+mn-ea"/>
                <a:ea typeface="+mn-ea"/>
                <a:cs typeface="+mn-ea"/>
                <a:sym typeface="Arial" panose="020B0604020202020204" pitchFamily="34" charset="0"/>
              </a:rPr>
              <a:t>世纪发展起来，由一件独奏乐器与乐队对比合作，独奏部分与乐队相互对话，展示独奏者技巧，是最常见和受欢迎的类型。</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61950"/>
            <a:ext cx="1105154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二、协奏曲的发展流变</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现代意义上的协奏曲起源于巴洛克时期。</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意大利作曲家安东尼奥</a:t>
            </a:r>
            <a:r>
              <a:rPr lang="ja-JP" altLang="en-US" sz="2000" dirty="0">
                <a:solidFill>
                  <a:schemeClr val="tx1">
                    <a:lumMod val="85000"/>
                    <a:lumOff val="15000"/>
                  </a:schemeClr>
                </a:solidFill>
                <a:latin typeface="+mn-ea"/>
                <a:ea typeface="+mn-ea"/>
                <a:cs typeface="+mn-ea"/>
                <a:sym typeface="Arial" panose="020B0604020202020204" pitchFamily="34" charset="0"/>
              </a:rPr>
              <a:t>・</a:t>
            </a:r>
            <a:r>
              <a:rPr lang="zh-CN" altLang="en-US" sz="2000" dirty="0">
                <a:solidFill>
                  <a:schemeClr val="tx1">
                    <a:lumMod val="85000"/>
                    <a:lumOff val="15000"/>
                  </a:schemeClr>
                </a:solidFill>
                <a:latin typeface="+mn-ea"/>
                <a:ea typeface="+mn-ea"/>
                <a:cs typeface="+mn-ea"/>
                <a:sym typeface="Arial" panose="020B0604020202020204" pitchFamily="34" charset="0"/>
              </a:rPr>
              <a:t>维瓦尔第是巴洛克时期杰出作曲家，他稳固了协奏曲三乐章的节奏规范，强调独奏与合奏对比及独奏声部演奏技艺。</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随着时间发展，协奏曲变得更复杂精致。</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古典主义时期，莫扎特和贝多芬等作曲家为协奏曲发展做出重要贡献，丰富了曲式和风格，注入深刻思想内容，提升了思想性和艺术性。</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defTabSz="914400">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浪漫主义时期，勃拉姆斯和柴可夫斯基等的作品，进一步扩展了协奏曲的表现力和情感深度</a:t>
            </a:r>
            <a:r>
              <a:rPr lang="en-US" altLang="zh-CN" sz="2000" dirty="0">
                <a:solidFill>
                  <a:schemeClr val="tx1">
                    <a:lumMod val="85000"/>
                    <a:lumOff val="15000"/>
                  </a:schemeClr>
                </a:solidFill>
                <a:latin typeface="+mn-ea"/>
                <a:ea typeface="+mn-ea"/>
                <a:cs typeface="+mn-ea"/>
                <a:sym typeface="Arial" panose="020B0604020202020204" pitchFamily="34" charset="0"/>
              </a:rPr>
              <a:t> </a:t>
            </a:r>
            <a:r>
              <a:rPr lang="zh-CN" altLang="en-US" sz="2000" dirty="0">
                <a:solidFill>
                  <a:schemeClr val="tx1">
                    <a:lumMod val="85000"/>
                    <a:lumOff val="15000"/>
                  </a:schemeClr>
                </a:solidFill>
                <a:latin typeface="+mn-ea"/>
                <a:ea typeface="+mn-ea"/>
                <a:cs typeface="+mn-ea"/>
                <a:sym typeface="Arial" panose="020B0604020202020204" pitchFamily="34" charset="0"/>
              </a:rPr>
              <a:t>。</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6_1*a*1"/>
  <p:tag name="KSO_WM_TEMPLATE_CATEGORY" val="custom"/>
  <p:tag name="KSO_WM_TEMPLATE_INDEX" val="20206916"/>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6_1*b*1"/>
  <p:tag name="KSO_WM_TEMPLATE_CATEGORY" val="custom"/>
  <p:tag name="KSO_WM_TEMPLATE_INDEX" val="20206916"/>
  <p:tag name="KSO_WM_UNIT_LAYERLEVEL" val="1"/>
  <p:tag name="KSO_WM_TAG_VERSION" val="1.0"/>
  <p:tag name="KSO_WM_BEAUTIFY_FLAG" val="#wm#"/>
  <p:tag name="KSO_WM_UNIT_PRESET_TEXT" val="单击此处添加副标题"/>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4.xml><?xml version="1.0" encoding="utf-8"?>
<p:tagLst xmlns:p="http://schemas.openxmlformats.org/presentationml/2006/main">
  <p:tag name="KSO_WM_SLIDE_ID" val="custom202069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6"/>
  <p:tag name="KSO_WM_SLIDE_LAYOUT" val="a_b_f"/>
  <p:tag name="KSO_WM_SLIDE_LAYOUT_CNT" val="1_1_1"/>
  <p:tag name="KSO_WM_TEMPLATE_MASTER_THUMB_INDEX" val="12"/>
  <p:tag name="KSO_WM_TEMPLATE_THUMBS_INDEX" val="1、4、7、8、10、11、12、13、1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9.xml><?xml version="1.0" encoding="utf-8"?>
<p:tagLst xmlns:p="http://schemas.openxmlformats.org/presentationml/2006/main">
  <p:tag name="wpp_generatepictur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wpp_generatepicture" val="1"/>
</p:tagLst>
</file>

<file path=ppt/tags/tag14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6_7*e*1"/>
  <p:tag name="KSO_WM_TEMPLATE_CATEGORY" val="custom"/>
  <p:tag name="KSO_WM_TEMPLATE_INDEX" val="20206916"/>
  <p:tag name="KSO_WM_UNIT_LAYERLEVEL" val="1"/>
  <p:tag name="KSO_WM_TAG_VERSION" val="1.0"/>
  <p:tag name="KSO_WM_BEAUTIFY_FLAG" val="#wm#"/>
  <p:tag name="KSO_WM_UNIT_PRESET_TEXT" val="01"/>
  <p:tag name="KSO_WM_UNIT_NOCLEAR" val="0"/>
  <p:tag name="KSO_WM_UNIT_VALUE" val="2"/>
</p:tagLst>
</file>

<file path=ppt/tags/tag14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75.60146299827755,&quot;left&quot;:32.003228346456694,&quot;top&quot;:51.8,&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4.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custom"/>
  <p:tag name="KSO_WM_TEMPLATE_INDEX" val="20206916"/>
  <p:tag name="KSO_WM_SLIDE_LAYOUT" val="a_m"/>
  <p:tag name="KSO_WM_SLIDE_LAYOUT_CNT" val="1_1"/>
  <p:tag name="KSO_WM_DIAGRAM_GROUP_CODE" val="m1-1"/>
  <p:tag name="KSO_WM_SLIDE_DIAGTYPE" val="m"/>
</p:tagLst>
</file>

<file path=ppt/tags/tag175.xml><?xml version="1.0" encoding="utf-8"?>
<p:tagLst xmlns:p="http://schemas.openxmlformats.org/presentationml/2006/main">
  <p:tag name="KSO_WM_UNIT_SUBTYPE" val="a"/>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custom20206916_8*f*1"/>
  <p:tag name="KSO_WM_TEMPLATE_CATEGORY" val="custom"/>
  <p:tag name="KSO_WM_TEMPLATE_INDEX" val="20206916"/>
  <p:tag name="KSO_WM_UNIT_LAYERLEVEL" val="1"/>
  <p:tag name="KSO_WM_TAG_VERSION" val="1.0"/>
  <p:tag name="KSO_WM_BEAUTIFY_FLAG" val="#wm#"/>
  <p:tag name="KSO_WM_UNIT_PRESET_TEXT" val="点击此处添加正文，文字是您思想的提炼，为了演示发布的良好效果，请言简意赅的阐述您的观点。"/>
</p:tagLst>
</file>

<file path=ppt/tags/tag1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6916_8*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7.xml><?xml version="1.0" encoding="utf-8"?>
<p:tagLst xmlns:p="http://schemas.openxmlformats.org/presentationml/2006/main">
  <p:tag name="KSO_WM_SLIDE_ID" val="custom2020691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6916"/>
  <p:tag name="KSO_WM_SLIDE_LAYOUT" val="a_d_f"/>
  <p:tag name="KSO_WM_SLIDE_LAYOUT_CNT" val="1_1_1"/>
  <p:tag name="KSO_WM_SLIDE_TYPE" val="text"/>
  <p:tag name="KSO_WM_SLIDE_SUBTYPE" val="picTxt"/>
  <p:tag name="KSO_WM_SLIDE_SIZE" val="864*455"/>
  <p:tag name="KSO_WM_SLIDE_POSITION" val="64*39"/>
</p:tagLst>
</file>

<file path=ppt/tags/tag1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9.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8.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8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7.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01.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3.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7.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1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2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2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27.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2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3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38.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3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42.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243.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5.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7.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49.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52.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53.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57.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58.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59.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6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62.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15*a*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64.xml><?xml version="1.0" encoding="utf-8"?>
<p:tagLst xmlns:p="http://schemas.openxmlformats.org/presentationml/2006/main">
  <p:tag name="KSO_WM_SLIDE_ID" val="custom2020691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6"/>
  <p:tag name="KSO_WM_SLIDE_TYPE" val="endPage"/>
  <p:tag name="KSO_WM_SLIDE_SUBTYPE" val="pureTxt"/>
  <p:tag name="KSO_WM_SLIDE_LAYOUT" val="a"/>
  <p:tag name="KSO_WM_SLIDE_LAYOUT_CNT"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6632</Words>
  <Application>WPS 演示</Application>
  <PresentationFormat>宽屏</PresentationFormat>
  <Paragraphs>266</Paragraphs>
  <Slides>55</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55</vt:i4>
      </vt:variant>
    </vt:vector>
  </HeadingPairs>
  <TitlesOfParts>
    <vt:vector size="63" baseType="lpstr">
      <vt:lpstr>Arial</vt:lpstr>
      <vt:lpstr>宋体</vt:lpstr>
      <vt:lpstr>Wingdings</vt:lpstr>
      <vt:lpstr>微软雅黑</vt:lpstr>
      <vt:lpstr>Segoe UI</vt:lpstr>
      <vt:lpstr>Arial Unicode MS</vt:lpstr>
      <vt:lpstr>Calibri</vt:lpstr>
      <vt:lpstr>1_Office 主题​​</vt:lpstr>
      <vt:lpstr>音乐鉴赏</vt:lpstr>
      <vt:lpstr>PowerPoint 演示文稿</vt:lpstr>
      <vt:lpstr>PowerPoint 演示文稿</vt:lpstr>
      <vt:lpstr>外国器乐</vt:lpstr>
      <vt:lpstr>PowerPoint 演示文稿</vt:lpstr>
      <vt:lpstr>PowerPoint 演示文稿</vt:lpstr>
      <vt:lpstr> 第一讲   协奏曲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交响曲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交响曲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第三讲   狂想曲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168</cp:revision>
  <dcterms:created xsi:type="dcterms:W3CDTF">2019-06-19T02:08:00Z</dcterms:created>
  <dcterms:modified xsi:type="dcterms:W3CDTF">2025-04-20T14:30:13Z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8E1B80A438C6453D8298C6B0055CECD2_13</vt:lpwstr>
  </property>
</Properties>
</file>