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258" r:id="rId3"/>
    <p:sldId id="259" r:id="rId5"/>
    <p:sldId id="260" r:id="rId6"/>
    <p:sldId id="262" r:id="rId7"/>
    <p:sldId id="263" r:id="rId8"/>
    <p:sldId id="264" r:id="rId9"/>
    <p:sldId id="265" r:id="rId10"/>
    <p:sldId id="266" r:id="rId11"/>
    <p:sldId id="369" r:id="rId12"/>
    <p:sldId id="370" r:id="rId13"/>
    <p:sldId id="371" r:id="rId14"/>
    <p:sldId id="372" r:id="rId15"/>
    <p:sldId id="373" r:id="rId16"/>
    <p:sldId id="268" r:id="rId17"/>
    <p:sldId id="317" r:id="rId18"/>
    <p:sldId id="276" r:id="rId19"/>
    <p:sldId id="368" r:id="rId20"/>
    <p:sldId id="322" r:id="rId21"/>
    <p:sldId id="374" r:id="rId22"/>
    <p:sldId id="378" r:id="rId23"/>
    <p:sldId id="375" r:id="rId24"/>
    <p:sldId id="376" r:id="rId25"/>
    <p:sldId id="386" r:id="rId26"/>
    <p:sldId id="311" r:id="rId27"/>
    <p:sldId id="387" r:id="rId28"/>
    <p:sldId id="388" r:id="rId29"/>
    <p:sldId id="389" r:id="rId30"/>
    <p:sldId id="390" r:id="rId31"/>
    <p:sldId id="377" r:id="rId32"/>
    <p:sldId id="391" r:id="rId33"/>
    <p:sldId id="380" r:id="rId34"/>
    <p:sldId id="381" r:id="rId35"/>
    <p:sldId id="392" r:id="rId36"/>
    <p:sldId id="382" r:id="rId37"/>
    <p:sldId id="383" r:id="rId38"/>
    <p:sldId id="393" r:id="rId39"/>
    <p:sldId id="384" r:id="rId40"/>
    <p:sldId id="385" r:id="rId41"/>
    <p:sldId id="394" r:id="rId42"/>
    <p:sldId id="275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5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3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5.xml"/><Relationship Id="rId2" Type="http://schemas.openxmlformats.org/officeDocument/2006/relationships/image" Target="../media/image11.jpeg"/><Relationship Id="rId1" Type="http://schemas.openxmlformats.org/officeDocument/2006/relationships/tags" Target="../tags/tag18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7.xml"/><Relationship Id="rId2" Type="http://schemas.openxmlformats.org/officeDocument/2006/relationships/image" Target="../media/image12.jpeg"/><Relationship Id="rId1" Type="http://schemas.openxmlformats.org/officeDocument/2006/relationships/tags" Target="../tags/tag18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9.xml"/><Relationship Id="rId2" Type="http://schemas.openxmlformats.org/officeDocument/2006/relationships/image" Target="../media/image13.jpeg"/><Relationship Id="rId1" Type="http://schemas.openxmlformats.org/officeDocument/2006/relationships/tags" Target="../tags/tag18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91.xml"/><Relationship Id="rId2" Type="http://schemas.openxmlformats.org/officeDocument/2006/relationships/image" Target="../media/image14.jpeg"/><Relationship Id="rId1" Type="http://schemas.openxmlformats.org/officeDocument/2006/relationships/tags" Target="../tags/tag19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3" Type="http://schemas.openxmlformats.org/officeDocument/2006/relationships/image" Target="../media/image15.png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95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99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2.xml"/><Relationship Id="rId3" Type="http://schemas.openxmlformats.org/officeDocument/2006/relationships/image" Target="../media/image19.png"/><Relationship Id="rId2" Type="http://schemas.openxmlformats.org/officeDocument/2006/relationships/tags" Target="../tags/tag201.xml"/><Relationship Id="rId1" Type="http://schemas.openxmlformats.org/officeDocument/2006/relationships/tags" Target="../tags/tag20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3.xml"/><Relationship Id="rId2" Type="http://schemas.openxmlformats.org/officeDocument/2006/relationships/image" Target="../media/image20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0.xml"/><Relationship Id="rId6" Type="http://schemas.openxmlformats.org/officeDocument/2006/relationships/image" Target="../media/image1.jpeg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7.xml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8.xml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12.xml"/><Relationship Id="rId2" Type="http://schemas.openxmlformats.org/officeDocument/2006/relationships/image" Target="../media/image23.jpeg"/><Relationship Id="rId1" Type="http://schemas.openxmlformats.org/officeDocument/2006/relationships/tags" Target="../tags/tag21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14.xml"/><Relationship Id="rId2" Type="http://schemas.openxmlformats.org/officeDocument/2006/relationships/image" Target="../media/image24.jpeg"/><Relationship Id="rId1" Type="http://schemas.openxmlformats.org/officeDocument/2006/relationships/tags" Target="../tags/tag21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16.xml"/><Relationship Id="rId2" Type="http://schemas.openxmlformats.org/officeDocument/2006/relationships/image" Target="../media/image25.png"/><Relationship Id="rId1" Type="http://schemas.openxmlformats.org/officeDocument/2006/relationships/tags" Target="../tags/tag215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18.xml"/><Relationship Id="rId2" Type="http://schemas.openxmlformats.org/officeDocument/2006/relationships/image" Target="../media/image26.jpeg"/><Relationship Id="rId1" Type="http://schemas.openxmlformats.org/officeDocument/2006/relationships/tags" Target="../tags/tag21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22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5.xml"/><Relationship Id="rId5" Type="http://schemas.openxmlformats.org/officeDocument/2006/relationships/image" Target="../media/image2.jpeg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26.xml"/><Relationship Id="rId2" Type="http://schemas.openxmlformats.org/officeDocument/2006/relationships/image" Target="../media/image28.png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27.xml"/><Relationship Id="rId2" Type="http://schemas.openxmlformats.org/officeDocument/2006/relationships/image" Target="../media/image29.png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1.xml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2.xml"/><Relationship Id="rId2" Type="http://schemas.openxmlformats.org/officeDocument/2006/relationships/image" Target="../media/image31.png"/><Relationship Id="rId1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6.xml"/><Relationship Id="rId2" Type="http://schemas.openxmlformats.org/officeDocument/2006/relationships/image" Target="../media/image32.png"/><Relationship Id="rId1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37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8.xml"/><Relationship Id="rId2" Type="http://schemas.openxmlformats.org/officeDocument/2006/relationships/image" Target="../media/image35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tags" Target="../tags/tag151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tags" Target="../tags/tag150.xml"/><Relationship Id="rId19" Type="http://schemas.openxmlformats.org/officeDocument/2006/relationships/image" Target="../media/image8.svg"/><Relationship Id="rId18" Type="http://schemas.openxmlformats.org/officeDocument/2006/relationships/image" Target="../media/image7.png"/><Relationship Id="rId17" Type="http://schemas.openxmlformats.org/officeDocument/2006/relationships/tags" Target="../tags/tag161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160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4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1.xml"/><Relationship Id="rId2" Type="http://schemas.openxmlformats.org/officeDocument/2006/relationships/image" Target="../media/image9.png"/><Relationship Id="rId1" Type="http://schemas.openxmlformats.org/officeDocument/2006/relationships/tags" Target="../tags/tag18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3.xml"/><Relationship Id="rId2" Type="http://schemas.openxmlformats.org/officeDocument/2006/relationships/image" Target="../media/image10.jpeg"/><Relationship Id="rId1" Type="http://schemas.openxmlformats.org/officeDocument/2006/relationships/tags" Target="../tags/tag1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音乐鉴赏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5" name="副标题 1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主讲人：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10285" y="274828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主编：郭丽萍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王立民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马志飞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10285" y="331089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新华</a:t>
            </a:r>
            <a:r>
              <a:rPr lang="zh-CN" altLang="en-US" dirty="0">
                <a:sym typeface="Arial" panose="020B0604020202020204" pitchFamily="34" charset="0"/>
              </a:rPr>
              <a:t>出版社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402715"/>
            <a:ext cx="6603365" cy="405257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三，古琴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基本信息：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又称琴或七弦琴，别称绿绮、丝桐，为平置弹弦乐器的独奏艺术形式。相传创始于伏羲氏和神农氏时期，汉代形制发展完备，演奏艺术与风格不断完善并延续至今。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艺术地位：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是中国历史上最古老、艺术水准最高，最具民族精神、审美情趣和传统艺术特征的器乐演奏形式。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 r="13044"/>
          <a:stretch>
            <a:fillRect/>
          </a:stretch>
        </p:blipFill>
        <p:spPr>
          <a:xfrm>
            <a:off x="7763510" y="285750"/>
            <a:ext cx="4123055" cy="6286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402715"/>
            <a:ext cx="6603365" cy="405257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四、古筝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基本信息：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弹拨弦鸣乐器，又名汉筝、秦筝，汉族古老民族乐器，流行于中国各地。形成客家筝、潮州筝、山东筝、河南筝四大流派。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艺术特色及地位：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音域宽广，音色优美，演奏技巧丰富，表现力强。被称为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众乐之王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东方钢琴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，是中国独特且重要的民族乐器之一。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7789545" y="312420"/>
            <a:ext cx="4097020" cy="6254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402715"/>
            <a:ext cx="6603365" cy="405257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五、琵琶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基本信息：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中国传统弹拨乐器，有两千多年历史，最早被称为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琵琶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的乐器约在秦朝出现。名称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琵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琶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源于右手演奏技法，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琵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是右手向前弹，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琶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是右手向后挑。唐朝以前，是汉语里对所有鲁特琴族（琉特属）弹拨乐器的总称。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rcRect l="8559" r="6945"/>
          <a:stretch>
            <a:fillRect/>
          </a:stretch>
        </p:blipFill>
        <p:spPr>
          <a:xfrm>
            <a:off x="7843520" y="300355"/>
            <a:ext cx="4044315" cy="62801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402715"/>
            <a:ext cx="6603365" cy="405257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六、二胡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构造特点：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基本为木质，由琴杆、琴筒、琴轴等基本部件构成。琴筒有圆形、六角形等多种形状，一端蒙蛇皮或蟒皮，另一端设雕花音窗。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在乐队中的作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用：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作用显著，既能演奏风格细腻深沉、柔美抒情的乐曲，也能演奏欢快、活泼的乐曲，表现力和艺术感染力丰富。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7851140" y="300990"/>
            <a:ext cx="4037965" cy="62420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4882515" y="1004570"/>
            <a:ext cx="7195185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古琴琴声不大，内敛深沉不张扬，适合自赏，其演奏常被看作知音间心与心的交流。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古琴曲《流水》遗韵今朝，引出俞伯牙与钟子期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（图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5-1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脍炙人口的故事，成为千古美谈。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古琴曲《流水》是我国传统音乐艺术精品中的杰出代表。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《流水》先后被收录于历代四十余部琴书之中，最早见于明洪熙元年（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1425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年）朱权辑《神奇秘谱》，不分段数，在《高山》曲谱之后。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题解称《高山》《流水》本只一曲，初志在高山，后志在流水，至唐分为两曲，不分段数。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《流水》是一首极具表现力的乐曲，运用滚、拂、打、进、退等指法及上、下滑音，生动描绘流水各种情态。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一、《流水》（古琴独奏）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609" t="1535" r="5724"/>
          <a:stretch>
            <a:fillRect/>
          </a:stretch>
        </p:blipFill>
        <p:spPr>
          <a:xfrm>
            <a:off x="177165" y="1362710"/>
            <a:ext cx="4466590" cy="47644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230505"/>
            <a:ext cx="11605895" cy="6313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13485"/>
            <a:ext cx="11517630" cy="5223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《二泉映月》，二胡名曲，中国民间音乐家华彦钧（阿炳）代表作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传播历程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20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世纪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50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年代初，杨荫浏先生根据阿炳演奏录音记谱整理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，灌制成唱片后迅速风靡全国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艺术特色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展现饱尝辛酸痛苦的盲艺人思绪情感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呈现独特民间演奏技巧、风格与深邃意境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艺术价值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彰显中国二胡艺术独特魅力，拓宽二胡表现力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荣获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“20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世纪华人音乐经典作品奖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6261735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二、《二泉映月》（二胡独奏）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" y="185420"/>
            <a:ext cx="11688445" cy="64242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4255135" y="1299210"/>
            <a:ext cx="7765415" cy="5223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《渔舟唱晚》基本信息是一首优秀传统古筝曲。也是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20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世纪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30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年代以来，在中国流传最广、影响最大的古筝独奏曲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乐曲内容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描绘夕阳映照、万顷碧波、渔民悠然、渔船渐远的优美景象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（图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5-2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）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演奏特色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后半部分充分运用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花指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技巧，音乐意境鲜明生动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乐曲结构：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全曲分两部分三段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前半部分（第一段）：乐句上下对答的对仗式结构，结构规整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后半部分（第二段、第三段）：运用递升、递降旋律，以及速度、力度渐次变化，表现百舟竞归的热烈情景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三、《渔舟唱晚》（古筝独奏）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20620"/>
            <a:ext cx="3975100" cy="29813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12006580" cy="66363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7862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专题一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民歌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专题二　歌舞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专题三　曲艺音乐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专题四　戏曲音乐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目录上篇（中国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756150" y="1960880"/>
            <a:ext cx="3670935" cy="39217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专题五　民间器乐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专题六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74355" y="2282190"/>
            <a:ext cx="3181985" cy="37350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280035" y="1299210"/>
            <a:ext cx="11346815" cy="5223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《十面埋伏》，又名《淮阴平楚》，以楚汉相争历史为题材的琵琶独奏曲。相传为明末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汤琵琶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汤应曾所作。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著名大型琵琶曲，琵琶武曲巅峰之作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艺术特色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气魄宏伟，艺术形象鲜明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用音乐叙事展现楚汉战争，呈现紧张激烈的战争场面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几乎包含琵琶演奏所有技巧，是古代民族器乐曲优秀代表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乐曲结构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采用中国传统大型套曲结构形式。全曲共十三段，分别为列营、吹打、点将、排阵、走队、埋伏、鸡鸣山小战、九里山大战、项王败阵、乌江自刎、众军奏凯、诸将争功、得胜回营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四、《十面埋伏》（琵琶独奏）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104140"/>
            <a:ext cx="11314430" cy="65735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1805940"/>
            <a:ext cx="11768455" cy="32588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99055" y="1438275"/>
            <a:ext cx="6993890" cy="398081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第二讲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br>
              <a:rPr lang="en-US" altLang="zh-CN" sz="13000" dirty="0">
                <a:sym typeface="Arial" panose="020B0604020202020204" pitchFamily="34" charset="0"/>
              </a:rPr>
            </a:br>
            <a:r>
              <a:rPr lang="zh-CN" altLang="en-US" sz="13000" dirty="0">
                <a:sym typeface="Arial" panose="020B0604020202020204" pitchFamily="34" charset="0"/>
              </a:rPr>
              <a:t>器乐合奏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3909060" y="374015"/>
            <a:ext cx="804418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民间器乐的合奏形式多样，按不同乐器的组合方式分类，可分为弦索乐、丝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竹乐、吹打乐和清锣鼓四种。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一、弦索乐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基本构成：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由拉弦乐器与弹拨乐器构成的合奏形式，常用乐器有筝、琵琶、扬琴、三弦、胡琴等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别称由来：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风格典雅有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雅乐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之称，历史悠久被称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古乐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近代乐种：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北京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弦索十三套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、山东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碰八板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、河南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板头曲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、广东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潮州细乐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风格特点：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依地域有不同地方色彩和韵味风格；乐曲为套曲形式，多由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68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八板体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短小乐曲构成，节奏严密；各乐器有独立特色且配合默契、层次分明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rcRect t="25768"/>
          <a:stretch>
            <a:fillRect/>
          </a:stretch>
        </p:blipFill>
        <p:spPr>
          <a:xfrm>
            <a:off x="370840" y="2176145"/>
            <a:ext cx="3428365" cy="25215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261485" y="1200150"/>
            <a:ext cx="7549515" cy="461010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二、丝竹乐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名称含义：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丝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指弹弦乐器，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竹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指竹制吹奏乐器，丝竹乐是二者合奏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演奏风格：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演奏风格细致，多表现优美抒情、轻快活泼的情趣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特点概括：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可用小（乐队小型，最少一丝一竹）、轻（情绪轻松活泼）、细（演奏细腻精致）、雅（音响效果优雅柔和）四字概括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352425" y="2066290"/>
            <a:ext cx="3829685" cy="28771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261485" y="1200150"/>
            <a:ext cx="7549515" cy="461010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三、吹打乐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基本定义：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中国传统器乐乐种，管弦乐器（或仅管乐器）与打击乐器并重的民间器乐合奏形式，俗称锣鼓或鼓吹乐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演奏特色：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常出现打击乐器单独演奏的锣鼓段落或鼓的独奏段落，种类丰富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流行形式：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十番鼓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十番锣鼓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福州十番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常州丝弦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桐庐文十番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潮州锣鼓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泉州笼吹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浙东锣鼓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西安鼓乐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晋北鼓乐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辽宁鼓乐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山东鼓吹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rcRect b="11123"/>
          <a:stretch>
            <a:fillRect/>
          </a:stretch>
        </p:blipFill>
        <p:spPr>
          <a:xfrm>
            <a:off x="304800" y="1895475"/>
            <a:ext cx="3724275" cy="30670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261485" y="1033145"/>
            <a:ext cx="7549515" cy="510476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四、清锣鼓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基本定义：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传统器乐乐种之一，是纯粹以锣鼓等打击乐器合奏的形式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名称由来：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在民间有打击乐器合奏和吹打乐别称两种含义，加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清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字专指打击乐器合奏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形式种类：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形式多样，主要有江南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十番锣鼓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、四川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闹年锣鼓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、陕西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打瓜社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、潮州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大锣鼓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所属范畴：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吹打乐中许多独立完整的锣鼓乐段、民间舞蹈秧歌和花灯的打击乐伴奏、戏曲中的开场锣鼓，都属于清锣鼓一类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76225" y="2336800"/>
            <a:ext cx="3876675" cy="24974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281940" y="1004570"/>
            <a:ext cx="11795760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闹年锣鼓的组成完全由打击乐器组成的锣鼓队，乐器简单轻便。通常有鼓、锣、钹、马锣四样乐器，有时加用一副水钗与钹一齐敲击。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《古锣钱》锣鼓套曲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一共有六段；每段锣鼓点节奏相同，但配器不同，通过音色变化使同一锣鼓段反复演奏时色彩各异，且配器变化有规律性。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闹年锣鼓的特点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乐器音色各具特点，音量强弱对比鲜明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曲牌结构和节奏变化多样，能充分发挥每件乐器特性，扩充表现力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能敲击出热闹动人的锣鼓声，还能模仿动物声音和劳动场景声响，体现民间艺人创作智慧和高超技艺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743331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一、《古锣钱》（四川闹年锣鼓）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30" y="0"/>
            <a:ext cx="11706860" cy="66528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2274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专题七　外国器乐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专题八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专题九　民　谣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目录下篇（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国外音乐）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67370" y="2277745"/>
            <a:ext cx="3171825" cy="37280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281940" y="1004570"/>
            <a:ext cx="11795760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《寒鸦戏水》基本信息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潮筝名曲，潮州音乐十大套曲之一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被称为潮汕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州曲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，是潮州弦诗《软套》十大曲中最富诗意的一首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乐曲特点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旋律优美、格调清新、韵味别致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以别致幽雅的旋律、清新的格调、独特的韵味，演绎寒鸦在水中悠闲嬉戏情景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音色清越，余音悠长，音韵委婉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乐曲结构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全曲分三段，各段音乐个性鲜明，段落界限清楚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典型的板式变奏体，板式铺排是潮州弦诗套曲的经典结构样式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743331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二、《寒鸦戏水》（潮州弦诗）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63500"/>
            <a:ext cx="11666855" cy="66313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" y="1108075"/>
            <a:ext cx="11754485" cy="46558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281940" y="1004570"/>
            <a:ext cx="11795760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《彩云追月》的艺术特色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旋律节奏：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采用广东音乐常见的五声调式，旋律简单且富有韵味、易于传唱；融入西方音乐作曲技巧，如探戈节奏的固定伴奏音型，兼具民族传统韵味与现代感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乐曲结构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引子：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以缓慢速度和朦胧氛围开篇，营造宁静夜晚的感觉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主题：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节奏明快，旋律活泼，展现广东地区人民热情奔放的性格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尾声：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逐渐放缓，与引子呼应，给人意犹未尽之感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743331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三、《彩云追月》（广东音乐）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" y="128905"/>
            <a:ext cx="11423650" cy="6689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5" y="655955"/>
            <a:ext cx="11906885" cy="541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281940" y="1004570"/>
            <a:ext cx="11795760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发展由来：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是在民间器乐曲牌《老六板》基础上，运用加花手法发展而成。先在《老六板》基础上通过将音符时值增长一倍、加花等形成《花六板》，然后在《花六板》基础上再次增长时值、放慢加花得到《中花六板》。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主要特点：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以旋律扩充和加花为主要特色，使乐曲结构成倍扩充，简朴旋律发展为花簇华丽、生动活泼的音乐。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音乐风格：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曲调抒情优美、清新悠扬，富有江南色彩，抒发人们乐观向上的情绪。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743331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四、《中花六板》（江南丝竹）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100" y="116205"/>
            <a:ext cx="9526270" cy="6599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3770"/>
          <a:stretch>
            <a:fillRect/>
          </a:stretch>
        </p:blipFill>
        <p:spPr>
          <a:xfrm>
            <a:off x="98425" y="1038225"/>
            <a:ext cx="11875135" cy="2106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" y="3145155"/>
            <a:ext cx="11969115" cy="27412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" y="1316990"/>
            <a:ext cx="11853545" cy="4216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730750" y="2110740"/>
            <a:ext cx="7038340" cy="19450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0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  <a:sym typeface="Arial" panose="020B0604020202020204" pitchFamily="34" charset="0"/>
              </a:rPr>
              <a:t>民间</a:t>
            </a:r>
            <a:r>
              <a:rPr lang="zh-CN" altLang="en-US" sz="130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  <a:sym typeface="Arial" panose="020B0604020202020204" pitchFamily="34" charset="0"/>
              </a:rPr>
              <a:t>器乐</a:t>
            </a:r>
            <a:endParaRPr lang="zh-CN" altLang="en-US" sz="1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63004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/>
          </a:bodyPr>
          <a:lstStyle/>
          <a:p>
            <a:pPr algn="ctr"/>
            <a:r>
              <a:rPr lang="en-US" altLang="zh-CN" sz="22000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05</a:t>
            </a:r>
            <a:endParaRPr lang="en-US" altLang="zh-CN" sz="22000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t>感谢</a:t>
            </a:r>
            <a:r>
              <a:t>观看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34100" y="3377565"/>
            <a:ext cx="6057900" cy="606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/Thanks</a:t>
            </a:r>
            <a:endParaRPr 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/>
          <p:cNvSpPr/>
          <p:nvPr>
            <p:custDataLst>
              <p:tags r:id="rId1"/>
            </p:custDataLst>
          </p:nvPr>
        </p:nvSpPr>
        <p:spPr>
          <a:xfrm>
            <a:off x="6549329" y="4025118"/>
            <a:ext cx="2719539" cy="1430389"/>
          </a:xfrm>
          <a:custGeom>
            <a:avLst/>
            <a:gdLst>
              <a:gd name="connsiteX0" fmla="*/ 1334340 w 2668680"/>
              <a:gd name="connsiteY0" fmla="*/ 1534736 h 1534735"/>
              <a:gd name="connsiteX1" fmla="*/ 0 w 2668680"/>
              <a:gd name="connsiteY1" fmla="*/ 757593 h 1534735"/>
              <a:gd name="connsiteX2" fmla="*/ 1334340 w 2668680"/>
              <a:gd name="connsiteY2" fmla="*/ 0 h 1534735"/>
              <a:gd name="connsiteX3" fmla="*/ 2668681 w 2668680"/>
              <a:gd name="connsiteY3" fmla="*/ 76248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8680" h="1534735">
                <a:moveTo>
                  <a:pt x="1334340" y="1534736"/>
                </a:moveTo>
                <a:lnTo>
                  <a:pt x="0" y="757593"/>
                </a:lnTo>
                <a:lnTo>
                  <a:pt x="1334340" y="0"/>
                </a:lnTo>
                <a:lnTo>
                  <a:pt x="2668681" y="76248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/>
          <p:cNvSpPr/>
          <p:nvPr>
            <p:custDataLst>
              <p:tags r:id="rId2"/>
            </p:custDataLst>
          </p:nvPr>
        </p:nvSpPr>
        <p:spPr>
          <a:xfrm>
            <a:off x="7070656" y="4296922"/>
            <a:ext cx="1676883" cy="886781"/>
          </a:xfrm>
          <a:custGeom>
            <a:avLst/>
            <a:gdLst>
              <a:gd name="connsiteX0" fmla="*/ 826020 w 1645523"/>
              <a:gd name="connsiteY0" fmla="*/ 951471 h 951471"/>
              <a:gd name="connsiteX1" fmla="*/ 0 w 1645523"/>
              <a:gd name="connsiteY1" fmla="*/ 457814 h 951471"/>
              <a:gd name="connsiteX2" fmla="*/ 817874 w 1645523"/>
              <a:gd name="connsiteY2" fmla="*/ 0 h 951471"/>
              <a:gd name="connsiteX3" fmla="*/ 1645523 w 1645523"/>
              <a:gd name="connsiteY3" fmla="*/ 469219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1">
                <a:moveTo>
                  <a:pt x="826020" y="951471"/>
                </a:moveTo>
                <a:lnTo>
                  <a:pt x="0" y="457814"/>
                </a:lnTo>
                <a:lnTo>
                  <a:pt x="817874" y="0"/>
                </a:lnTo>
                <a:lnTo>
                  <a:pt x="1645523" y="469219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3"/>
            </p:custDataLst>
          </p:nvPr>
        </p:nvSpPr>
        <p:spPr>
          <a:xfrm>
            <a:off x="7909098" y="2546137"/>
            <a:ext cx="2717878" cy="1430389"/>
          </a:xfrm>
          <a:custGeom>
            <a:avLst/>
            <a:gdLst>
              <a:gd name="connsiteX0" fmla="*/ 1334340 w 2667051"/>
              <a:gd name="connsiteY0" fmla="*/ 1534736 h 1534735"/>
              <a:gd name="connsiteX1" fmla="*/ 0 w 2667051"/>
              <a:gd name="connsiteY1" fmla="*/ 757592 h 1534735"/>
              <a:gd name="connsiteX2" fmla="*/ 1334340 w 2667051"/>
              <a:gd name="connsiteY2" fmla="*/ 0 h 1534735"/>
              <a:gd name="connsiteX3" fmla="*/ 2667052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4340" y="1534736"/>
                </a:moveTo>
                <a:lnTo>
                  <a:pt x="0" y="757592"/>
                </a:lnTo>
                <a:lnTo>
                  <a:pt x="1334340" y="0"/>
                </a:lnTo>
                <a:lnTo>
                  <a:pt x="2667052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/>
          <p:cNvSpPr/>
          <p:nvPr>
            <p:custDataLst>
              <p:tags r:id="rId4"/>
            </p:custDataLst>
          </p:nvPr>
        </p:nvSpPr>
        <p:spPr>
          <a:xfrm>
            <a:off x="8430426" y="2817941"/>
            <a:ext cx="1676883" cy="886780"/>
          </a:xfrm>
          <a:custGeom>
            <a:avLst/>
            <a:gdLst>
              <a:gd name="connsiteX0" fmla="*/ 826020 w 1645523"/>
              <a:gd name="connsiteY0" fmla="*/ 951471 h 951470"/>
              <a:gd name="connsiteX1" fmla="*/ 0 w 1645523"/>
              <a:gd name="connsiteY1" fmla="*/ 459443 h 951470"/>
              <a:gd name="connsiteX2" fmla="*/ 817874 w 1645523"/>
              <a:gd name="connsiteY2" fmla="*/ 0 h 951470"/>
              <a:gd name="connsiteX3" fmla="*/ 1645523 w 1645523"/>
              <a:gd name="connsiteY3" fmla="*/ 470848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0">
                <a:moveTo>
                  <a:pt x="826020" y="951471"/>
                </a:moveTo>
                <a:lnTo>
                  <a:pt x="0" y="459443"/>
                </a:lnTo>
                <a:lnTo>
                  <a:pt x="817874" y="0"/>
                </a:lnTo>
                <a:lnTo>
                  <a:pt x="164552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5"/>
            </p:custDataLst>
          </p:nvPr>
        </p:nvSpPr>
        <p:spPr>
          <a:xfrm>
            <a:off x="9268868" y="1067157"/>
            <a:ext cx="2717878" cy="1430389"/>
          </a:xfrm>
          <a:custGeom>
            <a:avLst/>
            <a:gdLst>
              <a:gd name="connsiteX0" fmla="*/ 1332711 w 2667051"/>
              <a:gd name="connsiteY0" fmla="*/ 1534736 h 1534735"/>
              <a:gd name="connsiteX1" fmla="*/ 0 w 2667051"/>
              <a:gd name="connsiteY1" fmla="*/ 759222 h 1534735"/>
              <a:gd name="connsiteX2" fmla="*/ 1332711 w 2667051"/>
              <a:gd name="connsiteY2" fmla="*/ 0 h 1534735"/>
              <a:gd name="connsiteX3" fmla="*/ 2667051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2711" y="1534736"/>
                </a:moveTo>
                <a:lnTo>
                  <a:pt x="0" y="759222"/>
                </a:lnTo>
                <a:lnTo>
                  <a:pt x="1332711" y="0"/>
                </a:lnTo>
                <a:lnTo>
                  <a:pt x="2667051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/>
          <p:cNvSpPr/>
          <p:nvPr>
            <p:custDataLst>
              <p:tags r:id="rId6"/>
            </p:custDataLst>
          </p:nvPr>
        </p:nvSpPr>
        <p:spPr>
          <a:xfrm>
            <a:off x="9788535" y="1338961"/>
            <a:ext cx="1678543" cy="886781"/>
          </a:xfrm>
          <a:custGeom>
            <a:avLst/>
            <a:gdLst>
              <a:gd name="connsiteX0" fmla="*/ 827649 w 1647152"/>
              <a:gd name="connsiteY0" fmla="*/ 951471 h 951471"/>
              <a:gd name="connsiteX1" fmla="*/ 0 w 1647152"/>
              <a:gd name="connsiteY1" fmla="*/ 459443 h 951471"/>
              <a:gd name="connsiteX2" fmla="*/ 819503 w 1647152"/>
              <a:gd name="connsiteY2" fmla="*/ 0 h 951471"/>
              <a:gd name="connsiteX3" fmla="*/ 1647153 w 1647152"/>
              <a:gd name="connsiteY3" fmla="*/ 470848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152" h="951471">
                <a:moveTo>
                  <a:pt x="827649" y="951471"/>
                </a:moveTo>
                <a:lnTo>
                  <a:pt x="0" y="459443"/>
                </a:lnTo>
                <a:lnTo>
                  <a:pt x="819503" y="0"/>
                </a:lnTo>
                <a:lnTo>
                  <a:pt x="164715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/>
          <p:cNvSpPr/>
          <p:nvPr>
            <p:custDataLst>
              <p:tags r:id="rId7"/>
            </p:custDataLst>
          </p:nvPr>
        </p:nvSpPr>
        <p:spPr>
          <a:xfrm>
            <a:off x="7906558" y="3247776"/>
            <a:ext cx="1359769" cy="1483536"/>
          </a:xfrm>
          <a:custGeom>
            <a:avLst/>
            <a:gdLst>
              <a:gd name="connsiteX0" fmla="*/ 0 w 1334340"/>
              <a:gd name="connsiteY0" fmla="*/ 0 h 1591759"/>
              <a:gd name="connsiteX1" fmla="*/ 0 w 1334340"/>
              <a:gd name="connsiteY1" fmla="*/ 829279 h 1591759"/>
              <a:gd name="connsiteX2" fmla="*/ 1334340 w 1334340"/>
              <a:gd name="connsiteY2" fmla="*/ 1591759 h 1591759"/>
              <a:gd name="connsiteX3" fmla="*/ 1334340 w 1334340"/>
              <a:gd name="connsiteY3" fmla="*/ 777144 h 159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1591759">
                <a:moveTo>
                  <a:pt x="0" y="0"/>
                </a:moveTo>
                <a:lnTo>
                  <a:pt x="0" y="829279"/>
                </a:lnTo>
                <a:lnTo>
                  <a:pt x="1334340" y="1591759"/>
                </a:lnTo>
                <a:lnTo>
                  <a:pt x="1334340" y="77714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/>
          <p:cNvSpPr/>
          <p:nvPr>
            <p:custDataLst>
              <p:tags r:id="rId8"/>
            </p:custDataLst>
          </p:nvPr>
        </p:nvSpPr>
        <p:spPr>
          <a:xfrm>
            <a:off x="9268868" y="1774759"/>
            <a:ext cx="1358109" cy="1483535"/>
          </a:xfrm>
          <a:custGeom>
            <a:avLst/>
            <a:gdLst>
              <a:gd name="connsiteX0" fmla="*/ 0 w 1332711"/>
              <a:gd name="connsiteY0" fmla="*/ 0 h 1591758"/>
              <a:gd name="connsiteX1" fmla="*/ 0 w 1332711"/>
              <a:gd name="connsiteY1" fmla="*/ 827650 h 1591758"/>
              <a:gd name="connsiteX2" fmla="*/ 1332711 w 1332711"/>
              <a:gd name="connsiteY2" fmla="*/ 1591759 h 1591758"/>
              <a:gd name="connsiteX3" fmla="*/ 1332711 w 1332711"/>
              <a:gd name="connsiteY3" fmla="*/ 775514 h 159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2711" h="1591758">
                <a:moveTo>
                  <a:pt x="0" y="0"/>
                </a:moveTo>
                <a:lnTo>
                  <a:pt x="0" y="827650"/>
                </a:lnTo>
                <a:lnTo>
                  <a:pt x="1332711" y="1591759"/>
                </a:lnTo>
                <a:lnTo>
                  <a:pt x="1332711" y="77551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/>
          <p:cNvSpPr/>
          <p:nvPr>
            <p:custDataLst>
              <p:tags r:id="rId9"/>
            </p:custDataLst>
          </p:nvPr>
        </p:nvSpPr>
        <p:spPr>
          <a:xfrm>
            <a:off x="7909098" y="1779315"/>
            <a:ext cx="4077648" cy="3864481"/>
          </a:xfrm>
          <a:custGeom>
            <a:avLst/>
            <a:gdLst>
              <a:gd name="connsiteX0" fmla="*/ 2667052 w 4001391"/>
              <a:gd name="connsiteY0" fmla="*/ 772256 h 4146393"/>
              <a:gd name="connsiteX1" fmla="*/ 2667052 w 4001391"/>
              <a:gd name="connsiteY1" fmla="*/ 1586871 h 4146393"/>
              <a:gd name="connsiteX2" fmla="*/ 1334340 w 4001391"/>
              <a:gd name="connsiteY2" fmla="*/ 2357498 h 4146393"/>
              <a:gd name="connsiteX3" fmla="*/ 1334340 w 4001391"/>
              <a:gd name="connsiteY3" fmla="*/ 3172113 h 4146393"/>
              <a:gd name="connsiteX4" fmla="*/ 0 w 4001391"/>
              <a:gd name="connsiteY4" fmla="*/ 3944369 h 4146393"/>
              <a:gd name="connsiteX5" fmla="*/ 0 w 4001391"/>
              <a:gd name="connsiteY5" fmla="*/ 4146393 h 4146393"/>
              <a:gd name="connsiteX6" fmla="*/ 1502151 w 4001391"/>
              <a:gd name="connsiteY6" fmla="*/ 3273126 h 4146393"/>
              <a:gd name="connsiteX7" fmla="*/ 1502151 w 4001391"/>
              <a:gd name="connsiteY7" fmla="*/ 2456881 h 4146393"/>
              <a:gd name="connsiteX8" fmla="*/ 2825087 w 4001391"/>
              <a:gd name="connsiteY8" fmla="*/ 1687884 h 4146393"/>
              <a:gd name="connsiteX9" fmla="*/ 2825087 w 4001391"/>
              <a:gd name="connsiteY9" fmla="*/ 863493 h 4146393"/>
              <a:gd name="connsiteX10" fmla="*/ 4001392 w 4001391"/>
              <a:gd name="connsiteY10" fmla="*/ 190620 h 4146393"/>
              <a:gd name="connsiteX11" fmla="*/ 4001392 w 4001391"/>
              <a:gd name="connsiteY11" fmla="*/ 0 h 414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1391" h="4146393">
                <a:moveTo>
                  <a:pt x="2667052" y="772256"/>
                </a:moveTo>
                <a:lnTo>
                  <a:pt x="2667052" y="1586871"/>
                </a:lnTo>
                <a:lnTo>
                  <a:pt x="1334340" y="2357498"/>
                </a:lnTo>
                <a:lnTo>
                  <a:pt x="1334340" y="3172113"/>
                </a:lnTo>
                <a:lnTo>
                  <a:pt x="0" y="3944369"/>
                </a:lnTo>
                <a:lnTo>
                  <a:pt x="0" y="4146393"/>
                </a:lnTo>
                <a:lnTo>
                  <a:pt x="1502151" y="3273126"/>
                </a:lnTo>
                <a:lnTo>
                  <a:pt x="1502151" y="2456881"/>
                </a:lnTo>
                <a:lnTo>
                  <a:pt x="2825087" y="1687884"/>
                </a:lnTo>
                <a:lnTo>
                  <a:pt x="2825087" y="863493"/>
                </a:lnTo>
                <a:lnTo>
                  <a:pt x="4001392" y="190620"/>
                </a:lnTo>
                <a:lnTo>
                  <a:pt x="4001392" y="0"/>
                </a:lnTo>
                <a:close/>
              </a:path>
            </a:pathLst>
          </a:custGeom>
          <a:solidFill>
            <a:schemeClr val="tx1">
              <a:lumMod val="35000"/>
              <a:lumOff val="65000"/>
              <a:alpha val="3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/>
          <p:cNvSpPr/>
          <p:nvPr>
            <p:custDataLst>
              <p:tags r:id="rId10"/>
            </p:custDataLst>
          </p:nvPr>
        </p:nvSpPr>
        <p:spPr>
          <a:xfrm>
            <a:off x="6549329" y="4731201"/>
            <a:ext cx="1359769" cy="912594"/>
          </a:xfrm>
          <a:custGeom>
            <a:avLst/>
            <a:gdLst>
              <a:gd name="connsiteX0" fmla="*/ 1334340 w 1334340"/>
              <a:gd name="connsiteY0" fmla="*/ 777143 h 979167"/>
              <a:gd name="connsiteX1" fmla="*/ 0 w 1334340"/>
              <a:gd name="connsiteY1" fmla="*/ 0 h 979167"/>
              <a:gd name="connsiteX2" fmla="*/ 0 w 1334340"/>
              <a:gd name="connsiteY2" fmla="*/ 215058 h 979167"/>
              <a:gd name="connsiteX3" fmla="*/ 1334340 w 1334340"/>
              <a:gd name="connsiteY3" fmla="*/ 979168 h 9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979167">
                <a:moveTo>
                  <a:pt x="1334340" y="777143"/>
                </a:moveTo>
                <a:lnTo>
                  <a:pt x="0" y="0"/>
                </a:lnTo>
                <a:lnTo>
                  <a:pt x="0" y="215058"/>
                </a:lnTo>
                <a:lnTo>
                  <a:pt x="1334340" y="979168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28" name="图片 12" descr="343439383331313b343532303032383bbfcdbba7b9dcc0ed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93532" y="1547847"/>
            <a:ext cx="468000" cy="468000"/>
          </a:xfrm>
          <a:prstGeom prst="rect">
            <a:avLst/>
          </a:prstGeom>
        </p:spPr>
      </p:pic>
      <p:pic>
        <p:nvPicPr>
          <p:cNvPr id="29" name="图片 19" descr="343439383331313b343532303033353bc4dcd0a7b7fecef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34867" y="3027331"/>
            <a:ext cx="468000" cy="468000"/>
          </a:xfrm>
          <a:prstGeom prst="rect">
            <a:avLst/>
          </a:prstGeom>
        </p:spPr>
      </p:pic>
      <p:pic>
        <p:nvPicPr>
          <p:cNvPr id="30" name="图片 5" descr="343439383331313b343532303032323bb2fac6b7d5b9cabe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76641" y="4506816"/>
            <a:ext cx="468000" cy="468000"/>
          </a:xfrm>
          <a:prstGeom prst="rect">
            <a:avLst/>
          </a:prstGeom>
        </p:spPr>
      </p:pic>
      <p:sp>
        <p:nvSpPr>
          <p:cNvPr id="68" name="文本框 67"/>
          <p:cNvSpPr txBox="1"/>
          <p:nvPr>
            <p:custDataLst>
              <p:tags r:id="rId20"/>
            </p:custDataLst>
          </p:nvPr>
        </p:nvSpPr>
        <p:spPr>
          <a:xfrm>
            <a:off x="4063365" y="821055"/>
            <a:ext cx="5299075" cy="9251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了解民间乐器的分类。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掌握器乐合奏的几种主要形式。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9" name="矩形 68"/>
          <p:cNvSpPr/>
          <p:nvPr>
            <p:custDataLst>
              <p:tags r:id="rId21"/>
            </p:custDataLst>
          </p:nvPr>
        </p:nvSpPr>
        <p:spPr>
          <a:xfrm>
            <a:off x="2653424" y="800432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知识目标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0" name="文本框 69"/>
          <p:cNvSpPr txBox="1"/>
          <p:nvPr>
            <p:custDataLst>
              <p:tags r:id="rId22"/>
            </p:custDataLst>
          </p:nvPr>
        </p:nvSpPr>
        <p:spPr>
          <a:xfrm>
            <a:off x="2586990" y="2371725"/>
            <a:ext cx="5097145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能够分辨器乐主要由哪种民间乐器演奏。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能够欣赏器乐，把握不同器乐的风格特点。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1" name="矩形 70"/>
          <p:cNvSpPr/>
          <p:nvPr>
            <p:custDataLst>
              <p:tags r:id="rId23"/>
            </p:custDataLst>
          </p:nvPr>
        </p:nvSpPr>
        <p:spPr>
          <a:xfrm>
            <a:off x="1202550" y="2438424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技能目标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2" name="文本框 71"/>
          <p:cNvSpPr txBox="1"/>
          <p:nvPr>
            <p:custDataLst>
              <p:tags r:id="rId24"/>
            </p:custDataLst>
          </p:nvPr>
        </p:nvSpPr>
        <p:spPr>
          <a:xfrm>
            <a:off x="2086610" y="3704590"/>
            <a:ext cx="4127500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通过学习本专题内容，提升对传统民间器乐的兴趣，增强文化自豪感。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提高自身审美能力，感受传统民间器乐的魅力，树立文化自信。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3" name="矩形 72"/>
          <p:cNvSpPr/>
          <p:nvPr>
            <p:custDataLst>
              <p:tags r:id="rId25"/>
            </p:custDataLst>
          </p:nvPr>
        </p:nvSpPr>
        <p:spPr>
          <a:xfrm>
            <a:off x="692191" y="3697021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素养目标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4" name="矩形 73"/>
          <p:cNvSpPr/>
          <p:nvPr>
            <p:custDataLst>
              <p:tags r:id="rId26"/>
            </p:custDataLst>
          </p:nvPr>
        </p:nvSpPr>
        <p:spPr>
          <a:xfrm>
            <a:off x="3904423" y="876631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27"/>
            </p:custDataLst>
          </p:nvPr>
        </p:nvSpPr>
        <p:spPr>
          <a:xfrm>
            <a:off x="2433465" y="2517010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>
            <p:custDataLst>
              <p:tags r:id="rId28"/>
            </p:custDataLst>
          </p:nvPr>
        </p:nvSpPr>
        <p:spPr>
          <a:xfrm>
            <a:off x="1938723" y="3775606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>
            <p:custDataLst>
              <p:tags r:id="rId29"/>
            </p:custDataLst>
          </p:nvPr>
        </p:nvCxnSpPr>
        <p:spPr>
          <a:xfrm>
            <a:off x="9183688" y="1256030"/>
            <a:ext cx="1078706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>
            <p:custDataLst>
              <p:tags r:id="rId30"/>
            </p:custDataLst>
          </p:nvPr>
        </p:nvCxnSpPr>
        <p:spPr>
          <a:xfrm>
            <a:off x="7759700" y="2863850"/>
            <a:ext cx="904875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>
            <p:custDataLst>
              <p:tags r:id="rId31"/>
            </p:custDataLst>
          </p:nvPr>
        </p:nvCxnSpPr>
        <p:spPr>
          <a:xfrm>
            <a:off x="6321425" y="4437380"/>
            <a:ext cx="795338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250950" y="2356485"/>
            <a:ext cx="9690100" cy="26777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我国传统民间乐器种类繁多，主要可分为吹管乐器、弹拨乐器、打击乐器和拉弦乐器。远在三千多年前的周代，有文字记载的乐器便有</a:t>
            </a:r>
            <a:r>
              <a:rPr lang="en-US" altLang="zh-CN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80 </a:t>
            </a: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多种。历经上千年发展，至今流传的乐器，仅各少数民族就有近</a:t>
            </a:r>
            <a:r>
              <a:rPr lang="en-US" altLang="zh-CN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 500 </a:t>
            </a: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种。我国的民间器乐有着悠久的历史，在民间婚丧喜庆、风俗节日活动中，始终有着举足轻重的作用，真实地反映着人们的思想感情和审美情趣。民间器乐根据演奏形式可分为器乐独奏和器乐合奏两种。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itle 6"/>
          <p:cNvSpPr txBox="1"/>
          <p:nvPr>
            <p:custDataLst>
              <p:tags r:id="rId2"/>
            </p:custDataLst>
          </p:nvPr>
        </p:nvSpPr>
        <p:spPr>
          <a:xfrm>
            <a:off x="1250950" y="1791335"/>
            <a:ext cx="2805430" cy="5651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zh-CN" altLang="en-US" sz="2945" b="1" spc="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专题概述</a:t>
            </a:r>
            <a:endParaRPr lang="zh-CN" altLang="en-US" sz="2945" b="1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599055" y="1438275"/>
            <a:ext cx="6993890" cy="398081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第一讲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br>
              <a:rPr lang="en-US" altLang="zh-CN" sz="13000" dirty="0">
                <a:sym typeface="Arial" panose="020B0604020202020204" pitchFamily="34" charset="0"/>
              </a:rPr>
            </a:br>
            <a:r>
              <a:rPr lang="zh-CN" altLang="en-US" sz="13000" dirty="0">
                <a:sym typeface="Arial" panose="020B0604020202020204" pitchFamily="34" charset="0"/>
              </a:rPr>
              <a:t>器乐独奏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619125"/>
            <a:ext cx="660336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我国独奏乐器主要有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笛子、唢呐、古琴、古筝、琵琶、二胡等。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一，笛子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基本信息：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又名竹笛，古称横吹、横笛等，是民族乐器中重要的吹奏类乐器。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演奏特色：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北方梆笛：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擅长舌技巧，常用花舌音、颤音等。旋律具分割性、跳动性，节奏鲜明，风格热烈。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南方曲笛：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擅长气技巧，常用气颤音、指颤音等。旋律连贯、平稳，线条柔和，抒情性强。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rcRect l="19917" r="5283"/>
          <a:stretch>
            <a:fillRect/>
          </a:stretch>
        </p:blipFill>
        <p:spPr>
          <a:xfrm>
            <a:off x="7857490" y="298450"/>
            <a:ext cx="4048760" cy="6261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645285"/>
            <a:ext cx="6603365" cy="356743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二，唢呐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基本信息：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中国历史悠久、流行广泛、技巧丰富、表现力强的民间吹管乐器。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音色特点及用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途：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音量大，音色明亮、粗犷。善于表现热烈红火场面和欢快情绪，多用于民间节庆、婚丧嫁娶及戏曲场面，常与打击乐器配合。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7860030" y="307340"/>
            <a:ext cx="4074795" cy="62712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1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空白演示经典风格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6916_1*b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副标题"/>
</p:tagLst>
</file>

<file path=ppt/tags/tag131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2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3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4.xml><?xml version="1.0" encoding="utf-8"?>
<p:tagLst xmlns:p="http://schemas.openxmlformats.org/presentationml/2006/main">
  <p:tag name="KSO_WM_SLIDE_ID" val="custom20206916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6"/>
  <p:tag name="KSO_WM_SLIDE_LAYOUT" val="a_b_f"/>
  <p:tag name="KSO_WM_SLIDE_LAYOUT_CNT" val="1_1_1"/>
  <p:tag name="KSO_WM_TEMPLATE_MASTER_THUMB_INDEX" val="12"/>
  <p:tag name="KSO_WM_TEMPLATE_THUMBS_INDEX" val="1、4、7、8、10、11、12、13、1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37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39.xml><?xml version="1.0" encoding="utf-8"?>
<p:tagLst xmlns:p="http://schemas.openxmlformats.org/presentationml/2006/main">
  <p:tag name="wpp_generatepictur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43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wpp_generatepicture" val="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4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6_7*e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i*1_1"/>
  <p:tag name="KSO_WM_TEMPLATE_CATEGORY" val="diagram"/>
  <p:tag name="KSO_WM_TEMPLATE_INDEX" val="20234406"/>
  <p:tag name="KSO_WM_UNIT_LAYERLEVEL" val="1_1"/>
  <p:tag name="KSO_WM_TAG_VERSION" val="3.0"/>
  <p:tag name="KSO_WM_UNIT_TYPE" val="m_i"/>
  <p:tag name="KSO_WM_UNIT_INDEX" val="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6499999761581421,&quot;colorType&quot;:1,&quot;foreColorIndex&quot;:13,&quot;transparency&quot;:0.64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6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1_1"/>
  <p:tag name="KSO_WM_TEMPLATE_CATEGORY" val="diagram"/>
  <p:tag name="KSO_WM_TEMPLATE_INDEX" val="20234406"/>
  <p:tag name="KSO_WM_UNIT_LAYERLEVEL" val="1_1_1"/>
  <p:tag name="KSO_WM_TAG_VERSION" val="3.0"/>
  <p:tag name="KSO_WM_UNIT_VALUE" val="127*144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2_1"/>
  <p:tag name="KSO_WM_TEMPLATE_CATEGORY" val="diagram"/>
  <p:tag name="KSO_WM_TEMPLATE_INDEX" val="20234406"/>
  <p:tag name="KSO_WM_UNIT_LAYERLEVEL" val="1_1_1"/>
  <p:tag name="KSO_WM_TAG_VERSION" val="3.0"/>
  <p:tag name="KSO_WM_UNIT_VALUE" val="132*129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3_1"/>
  <p:tag name="KSO_WM_TEMPLATE_CATEGORY" val="diagram"/>
  <p:tag name="KSO_WM_TEMPLATE_INDEX" val="20234406"/>
  <p:tag name="KSO_WM_UNIT_LAYERLEVEL" val="1_1_1"/>
  <p:tag name="KSO_WM_TAG_VERSION" val="3.0"/>
  <p:tag name="KSO_WM_UNIT_VALUE" val="107*144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3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3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2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2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1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1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4.xml><?xml version="1.0" encoding="utf-8"?>
<p:tagLst xmlns:p="http://schemas.openxmlformats.org/presentationml/2006/main">
  <p:tag name="KSO_WM_SLIDE_ID" val="diagram20234406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3"/>
  <p:tag name="KSO_WM_SLIDE_INDEX" val="1"/>
  <p:tag name="KSO_WM_SLIDE_SIZE" val="767.035*379.917"/>
  <p:tag name="KSO_WM_SLIDE_POSITION" val="118.553*108.076"/>
  <p:tag name="KSO_WM_TAG_VERSION" val="3.0"/>
  <p:tag name="KSO_WM_BEAUTIFY_FLAG" val="#wm#"/>
  <p:tag name="KSO_WM_TEMPLATE_CATEGORY" val="custom"/>
  <p:tag name="KSO_WM_TEMPLATE_INDEX" val="20206916"/>
  <p:tag name="KSO_WM_SLIDE_LAYOUT" val="a_m"/>
  <p:tag name="KSO_WM_SLIDE_LAYOUT_CNT" val="1_1"/>
  <p:tag name="KSO_WM_DIAGRAM_GROUP_CODE" val="m1-1"/>
  <p:tag name="KSO_WM_SLIDE_DIAGTYPE" val="m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VALUE" val="9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8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8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77.xml><?xml version="1.0" encoding="utf-8"?>
<p:tagLst xmlns:p="http://schemas.openxmlformats.org/presentationml/2006/main">
  <p:tag name="KSO_WM_SLIDE_ID" val="custom20206916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6916"/>
  <p:tag name="KSO_WM_SLIDE_LAYOUT" val="a_d_f"/>
  <p:tag name="KSO_WM_SLIDE_LAYOUT_CNT" val="1_1_1"/>
  <p:tag name="KSO_WM_SLIDE_TYPE" val="text"/>
  <p:tag name="KSO_WM_SLIDE_SUBTYPE" val="picTxt"/>
  <p:tag name="KSO_WM_SLIDE_SIZE" val="864*455"/>
  <p:tag name="KSO_WM_SLIDE_POSITION" val="64*39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3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5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7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9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9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9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36.9000787401576}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19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5,&quot;top&quot;:8.4,&quot;width&quot;:932.45}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0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5,&quot;top&quot;:8.4,&quot;width&quot;:932.45}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0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2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4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6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8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36.9000787401576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2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36.9000787401576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2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36.9000787401576}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3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36.9000787401576}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3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5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ID" val="custom20206916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6"/>
  <p:tag name="KSO_WM_SLIDE_TYPE" val="endPage"/>
  <p:tag name="KSO_WM_SLIDE_SUBTYPE" val="pureTxt"/>
  <p:tag name="KSO_WM_SLIDE_LAYOUT" val="a"/>
  <p:tag name="KSO_WM_SLIDE_LAYOUT_CNT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3702</Words>
  <Application>WPS 演示</Application>
  <PresentationFormat>宽屏</PresentationFormat>
  <Paragraphs>204</Paragraphs>
  <Slides>40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Segoe UI</vt:lpstr>
      <vt:lpstr>Arial Unicode MS</vt:lpstr>
      <vt:lpstr>Calibri</vt:lpstr>
      <vt:lpstr>1_Office 主题​​</vt:lpstr>
      <vt:lpstr>音乐鉴赏</vt:lpstr>
      <vt:lpstr>PowerPoint 演示文稿</vt:lpstr>
      <vt:lpstr>PowerPoint 演示文稿</vt:lpstr>
      <vt:lpstr>民间器乐</vt:lpstr>
      <vt:lpstr>PowerPoint 演示文稿</vt:lpstr>
      <vt:lpstr>PowerPoint 演示文稿</vt:lpstr>
      <vt:lpstr> 第一讲   器乐独奏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第一讲   器乐独奏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￼</cp:lastModifiedBy>
  <cp:revision>162</cp:revision>
  <dcterms:created xsi:type="dcterms:W3CDTF">2019-06-19T02:08:00Z</dcterms:created>
  <dcterms:modified xsi:type="dcterms:W3CDTF">2025-04-18T06:55:05Z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ECC6B353710143CB958AA7891715D43F_13</vt:lpwstr>
  </property>
</Properties>
</file>