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4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60"/>
  </p:handoutMasterIdLst>
  <p:sldIdLst>
    <p:sldId id="258" r:id="rId3"/>
    <p:sldId id="259" r:id="rId5"/>
    <p:sldId id="260" r:id="rId6"/>
    <p:sldId id="262" r:id="rId7"/>
    <p:sldId id="263" r:id="rId8"/>
    <p:sldId id="264" r:id="rId9"/>
    <p:sldId id="265" r:id="rId10"/>
    <p:sldId id="430" r:id="rId11"/>
    <p:sldId id="464" r:id="rId12"/>
    <p:sldId id="467" r:id="rId13"/>
    <p:sldId id="466" r:id="rId14"/>
    <p:sldId id="468" r:id="rId15"/>
    <p:sldId id="276" r:id="rId16"/>
    <p:sldId id="422" r:id="rId17"/>
    <p:sldId id="461" r:id="rId18"/>
    <p:sldId id="462" r:id="rId19"/>
    <p:sldId id="472" r:id="rId20"/>
    <p:sldId id="469" r:id="rId21"/>
    <p:sldId id="470" r:id="rId22"/>
    <p:sldId id="471" r:id="rId23"/>
    <p:sldId id="473" r:id="rId24"/>
    <p:sldId id="463" r:id="rId25"/>
    <p:sldId id="474" r:id="rId26"/>
    <p:sldId id="412" r:id="rId27"/>
    <p:sldId id="479" r:id="rId28"/>
    <p:sldId id="480" r:id="rId29"/>
    <p:sldId id="481" r:id="rId30"/>
    <p:sldId id="478" r:id="rId31"/>
    <p:sldId id="482" r:id="rId32"/>
    <p:sldId id="475" r:id="rId33"/>
    <p:sldId id="476" r:id="rId34"/>
    <p:sldId id="486" r:id="rId35"/>
    <p:sldId id="487" r:id="rId36"/>
    <p:sldId id="477" r:id="rId37"/>
    <p:sldId id="488" r:id="rId38"/>
    <p:sldId id="483" r:id="rId39"/>
    <p:sldId id="445" r:id="rId40"/>
    <p:sldId id="266" r:id="rId41"/>
    <p:sldId id="489" r:id="rId42"/>
    <p:sldId id="490" r:id="rId43"/>
    <p:sldId id="491" r:id="rId44"/>
    <p:sldId id="484" r:id="rId45"/>
    <p:sldId id="485" r:id="rId46"/>
    <p:sldId id="492" r:id="rId47"/>
    <p:sldId id="493" r:id="rId48"/>
    <p:sldId id="494" r:id="rId49"/>
    <p:sldId id="495" r:id="rId50"/>
    <p:sldId id="498" r:id="rId51"/>
    <p:sldId id="496" r:id="rId52"/>
    <p:sldId id="499" r:id="rId53"/>
    <p:sldId id="501" r:id="rId54"/>
    <p:sldId id="504" r:id="rId55"/>
    <p:sldId id="505" r:id="rId56"/>
    <p:sldId id="500" r:id="rId57"/>
    <p:sldId id="502" r:id="rId58"/>
    <p:sldId id="275" r:id="rId5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6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56"/>
        <p:guide pos="385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4" Type="http://schemas.openxmlformats.org/officeDocument/2006/relationships/commentAuthors" Target="commentAuthors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handoutMaster" Target="handoutMasters/handoutMaster1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0" Type="http://schemas.openxmlformats.org/officeDocument/2006/relationships/tags" Target="../tags/tag9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0" Type="http://schemas.openxmlformats.org/officeDocument/2006/relationships/tags" Target="../tags/tag99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15.xml"/><Relationship Id="rId8" Type="http://schemas.openxmlformats.org/officeDocument/2006/relationships/tags" Target="../tags/tag114.xml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0" Type="http://schemas.openxmlformats.org/officeDocument/2006/relationships/tags" Target="../tags/tag116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122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274320" y="321260"/>
            <a:ext cx="11683455" cy="393053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8" name="任意形状 8"/>
          <p:cNvSpPr/>
          <p:nvPr userDrawn="1">
            <p:custDataLst>
              <p:tags r:id="rId3"/>
            </p:custDataLst>
          </p:nvPr>
        </p:nvSpPr>
        <p:spPr>
          <a:xfrm>
            <a:off x="9490237" y="321259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99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9" name="任意形状 9"/>
          <p:cNvSpPr/>
          <p:nvPr userDrawn="1">
            <p:custDataLst>
              <p:tags r:id="rId4"/>
            </p:custDataLst>
          </p:nvPr>
        </p:nvSpPr>
        <p:spPr>
          <a:xfrm rot="10800000">
            <a:off x="261015" y="2411670"/>
            <a:ext cx="1887415" cy="184012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9471025" y="6254750"/>
            <a:ext cx="180022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>
            <p:custDataLst>
              <p:tags r:id="rId6"/>
            </p:custDataLst>
          </p:nvPr>
        </p:nvSpPr>
        <p:spPr>
          <a:xfrm flipV="1">
            <a:off x="750570" y="6305550"/>
            <a:ext cx="71564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>
            <p:custDataLst>
              <p:tags r:id="rId7"/>
            </p:custDataLst>
          </p:nvPr>
        </p:nvSpPr>
        <p:spPr>
          <a:xfrm>
            <a:off x="1555115" y="6306820"/>
            <a:ext cx="88900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>
            <p:custDataLst>
              <p:tags r:id="rId8"/>
            </p:custDataLst>
          </p:nvPr>
        </p:nvSpPr>
        <p:spPr>
          <a:xfrm>
            <a:off x="1731010" y="6306820"/>
            <a:ext cx="25336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>
            <a:off x="883644" y="809127"/>
            <a:ext cx="9144000" cy="1896745"/>
          </a:xfrm>
        </p:spPr>
        <p:txBody>
          <a:bodyPr lIns="91440" tIns="45720" rIns="91440" bIns="0" anchor="b" anchorCtr="0">
            <a:normAutofit/>
          </a:bodyPr>
          <a:lstStyle>
            <a:lvl1pPr algn="l">
              <a:defRPr sz="6600" b="1" spc="600" baseline="0">
                <a:latin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883643" y="3017520"/>
            <a:ext cx="9144000" cy="890270"/>
          </a:xfrm>
        </p:spPr>
        <p:txBody>
          <a:bodyPr lIns="91440" tIns="0" rIns="91440" bIns="4572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4"/>
            </p:custDataLst>
          </p:nvPr>
        </p:nvSpPr>
        <p:spPr>
          <a:xfrm>
            <a:off x="883644" y="5050433"/>
            <a:ext cx="3365430" cy="579657"/>
          </a:xfrm>
        </p:spPr>
        <p:txBody>
          <a:bodyPr lIns="91440" tIns="45720" rIns="91440" bIns="45720">
            <a:normAutofit/>
          </a:bodyPr>
          <a:lstStyle>
            <a:lvl1pPr marL="0" indent="0">
              <a:buNone/>
              <a:defRPr sz="24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66065" y="313690"/>
            <a:ext cx="11683365" cy="5634990"/>
          </a:xfrm>
          <a:prstGeom prst="rect">
            <a:avLst/>
          </a:prstGeom>
          <a:solidFill>
            <a:schemeClr val="tx2"/>
          </a:solidFill>
          <a:ln w="2857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9" name="矩形 8"/>
          <p:cNvSpPr/>
          <p:nvPr userDrawn="1">
            <p:custDataLst>
              <p:tags r:id="rId3"/>
            </p:custDataLst>
          </p:nvPr>
        </p:nvSpPr>
        <p:spPr>
          <a:xfrm>
            <a:off x="1422400" y="4064000"/>
            <a:ext cx="5283200" cy="12700"/>
          </a:xfrm>
          <a:prstGeom prst="rect">
            <a:avLst/>
          </a:prstGeom>
          <a:solidFill>
            <a:schemeClr val="accent1">
              <a:lumMod val="50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形状 8"/>
          <p:cNvSpPr/>
          <p:nvPr userDrawn="1">
            <p:custDataLst>
              <p:tags r:id="rId4"/>
            </p:custDataLst>
          </p:nvPr>
        </p:nvSpPr>
        <p:spPr>
          <a:xfrm>
            <a:off x="9480712" y="313004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8" name="任意形状 9"/>
          <p:cNvSpPr/>
          <p:nvPr userDrawn="1">
            <p:custDataLst>
              <p:tags r:id="rId5"/>
            </p:custDataLst>
          </p:nvPr>
        </p:nvSpPr>
        <p:spPr>
          <a:xfrm rot="10800000">
            <a:off x="261015" y="4113028"/>
            <a:ext cx="1887415" cy="184012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99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320799" y="2376714"/>
            <a:ext cx="6653601" cy="1607337"/>
          </a:xfrm>
        </p:spPr>
        <p:txBody>
          <a:bodyPr vert="horz" lIns="91440" tIns="45720" rIns="9144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9600" b="1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635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 rot="16200000">
            <a:off x="-21591" y="25773"/>
            <a:ext cx="1741805" cy="169862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10" name="任意形状 9"/>
          <p:cNvSpPr/>
          <p:nvPr userDrawn="1">
            <p:custDataLst>
              <p:tags r:id="rId4"/>
            </p:custDataLst>
          </p:nvPr>
        </p:nvSpPr>
        <p:spPr>
          <a:xfrm rot="10800000">
            <a:off x="0" y="5913755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8" name="任意形状 9"/>
          <p:cNvSpPr/>
          <p:nvPr userDrawn="1">
            <p:custDataLst>
              <p:tags r:id="rId3"/>
            </p:custDataLst>
          </p:nvPr>
        </p:nvSpPr>
        <p:spPr>
          <a:xfrm rot="16200000">
            <a:off x="-18383" y="15240"/>
            <a:ext cx="1243965" cy="121348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6" name="任意形状 8"/>
          <p:cNvSpPr/>
          <p:nvPr userDrawn="1">
            <p:custDataLst>
              <p:tags r:id="rId4"/>
            </p:custDataLst>
          </p:nvPr>
        </p:nvSpPr>
        <p:spPr>
          <a:xfrm>
            <a:off x="10344785" y="0"/>
            <a:ext cx="1847215" cy="180149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810" y="5029201"/>
            <a:ext cx="12192000" cy="1828799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0" name="任意形状 9"/>
          <p:cNvSpPr/>
          <p:nvPr userDrawn="1">
            <p:custDataLst>
              <p:tags r:id="rId3"/>
            </p:custDataLst>
          </p:nvPr>
        </p:nvSpPr>
        <p:spPr>
          <a:xfrm rot="10800000">
            <a:off x="3810" y="5905500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-3492"/>
            <a:ext cx="12192000" cy="914400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755" y="193040"/>
            <a:ext cx="11037570" cy="521335"/>
          </a:xfrm>
        </p:spPr>
        <p:txBody>
          <a:bodyPr>
            <a:noAutofit/>
          </a:bodyPr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6474460"/>
            <a:ext cx="12249150" cy="3835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676775" y="2059757"/>
            <a:ext cx="6243774" cy="922021"/>
          </a:xfrm>
        </p:spPr>
        <p:txBody>
          <a:bodyPr lIns="91440" tIns="45720" rIns="91440" bIns="0" anchor="b" anchorCtr="0">
            <a:normAutofit/>
          </a:bodyPr>
          <a:lstStyle>
            <a:lvl1pPr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4676775" y="3102596"/>
            <a:ext cx="6243774" cy="1401006"/>
          </a:xfrm>
        </p:spPr>
        <p:txBody>
          <a:bodyPr lIns="91440" tIns="0" rIns="91440" bIns="45720">
            <a:normAutofit/>
          </a:bodyPr>
          <a:lstStyle>
            <a:lvl1pPr marL="0" indent="0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7628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4522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128.xml"/><Relationship Id="rId23" Type="http://schemas.openxmlformats.org/officeDocument/2006/relationships/tags" Target="../tags/tag127.xml"/><Relationship Id="rId22" Type="http://schemas.openxmlformats.org/officeDocument/2006/relationships/tags" Target="../tags/tag126.xml"/><Relationship Id="rId21" Type="http://schemas.openxmlformats.org/officeDocument/2006/relationships/tags" Target="../tags/tag125.xml"/><Relationship Id="rId20" Type="http://schemas.openxmlformats.org/officeDocument/2006/relationships/tags" Target="../tags/tag124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23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85.xml"/><Relationship Id="rId1" Type="http://schemas.openxmlformats.org/officeDocument/2006/relationships/tags" Target="../tags/tag18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87.xml"/><Relationship Id="rId1" Type="http://schemas.openxmlformats.org/officeDocument/2006/relationships/tags" Target="../tags/tag18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89.xml"/><Relationship Id="rId1" Type="http://schemas.openxmlformats.org/officeDocument/2006/relationships/tags" Target="../tags/tag188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2.xml"/><Relationship Id="rId3" Type="http://schemas.openxmlformats.org/officeDocument/2006/relationships/image" Target="../media/image9.png"/><Relationship Id="rId2" Type="http://schemas.openxmlformats.org/officeDocument/2006/relationships/tags" Target="../tags/tag191.xml"/><Relationship Id="rId1" Type="http://schemas.openxmlformats.org/officeDocument/2006/relationships/tags" Target="../tags/tag190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193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194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95.xml"/><Relationship Id="rId2" Type="http://schemas.openxmlformats.org/officeDocument/2006/relationships/image" Target="../media/image15.png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tags" Target="../tags/tag196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199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200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40.xml"/><Relationship Id="rId6" Type="http://schemas.openxmlformats.org/officeDocument/2006/relationships/image" Target="../media/image1.jpeg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01.xml"/><Relationship Id="rId2" Type="http://schemas.openxmlformats.org/officeDocument/2006/relationships/image" Target="../media/image20.png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05.xml"/><Relationship Id="rId2" Type="http://schemas.openxmlformats.org/officeDocument/2006/relationships/image" Target="../media/image21.png"/><Relationship Id="rId1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06.xml"/><Relationship Id="rId2" Type="http://schemas.openxmlformats.org/officeDocument/2006/relationships/image" Target="../media/image22.png"/><Relationship Id="rId1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208.xml"/><Relationship Id="rId1" Type="http://schemas.openxmlformats.org/officeDocument/2006/relationships/tags" Target="../tags/tag20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10.xml"/><Relationship Id="rId1" Type="http://schemas.openxmlformats.org/officeDocument/2006/relationships/tags" Target="../tags/tag20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12.xml"/><Relationship Id="rId1" Type="http://schemas.openxmlformats.org/officeDocument/2006/relationships/tags" Target="../tags/tag2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14.xml"/><Relationship Id="rId1" Type="http://schemas.openxmlformats.org/officeDocument/2006/relationships/tags" Target="../tags/tag213.xml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17.xml"/><Relationship Id="rId3" Type="http://schemas.openxmlformats.org/officeDocument/2006/relationships/image" Target="../media/image23.png"/><Relationship Id="rId2" Type="http://schemas.openxmlformats.org/officeDocument/2006/relationships/tags" Target="../tags/tag216.xml"/><Relationship Id="rId1" Type="http://schemas.openxmlformats.org/officeDocument/2006/relationships/tags" Target="../tags/tag215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20.xml"/><Relationship Id="rId3" Type="http://schemas.openxmlformats.org/officeDocument/2006/relationships/image" Target="../media/image23.png"/><Relationship Id="rId2" Type="http://schemas.openxmlformats.org/officeDocument/2006/relationships/tags" Target="../tags/tag219.xml"/><Relationship Id="rId1" Type="http://schemas.openxmlformats.org/officeDocument/2006/relationships/tags" Target="../tags/tag2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145.xml"/><Relationship Id="rId5" Type="http://schemas.openxmlformats.org/officeDocument/2006/relationships/image" Target="../media/image2.jpeg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21.xml"/><Relationship Id="rId2" Type="http://schemas.openxmlformats.org/officeDocument/2006/relationships/image" Target="../media/image24.png"/><Relationship Id="rId1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222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25.xml"/><Relationship Id="rId3" Type="http://schemas.openxmlformats.org/officeDocument/2006/relationships/image" Target="../media/image27.png"/><Relationship Id="rId2" Type="http://schemas.openxmlformats.org/officeDocument/2006/relationships/tags" Target="../tags/tag224.xml"/><Relationship Id="rId1" Type="http://schemas.openxmlformats.org/officeDocument/2006/relationships/tags" Target="../tags/tag223.xm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28.xml"/><Relationship Id="rId3" Type="http://schemas.openxmlformats.org/officeDocument/2006/relationships/image" Target="../media/image27.png"/><Relationship Id="rId2" Type="http://schemas.openxmlformats.org/officeDocument/2006/relationships/tags" Target="../tags/tag227.xml"/><Relationship Id="rId1" Type="http://schemas.openxmlformats.org/officeDocument/2006/relationships/tags" Target="../tags/tag226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29.xml"/><Relationship Id="rId2" Type="http://schemas.openxmlformats.org/officeDocument/2006/relationships/image" Target="../media/image28.png"/><Relationship Id="rId1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32.xml"/><Relationship Id="rId3" Type="http://schemas.openxmlformats.org/officeDocument/2006/relationships/image" Target="../media/image29.png"/><Relationship Id="rId2" Type="http://schemas.openxmlformats.org/officeDocument/2006/relationships/tags" Target="../tags/tag231.xml"/><Relationship Id="rId1" Type="http://schemas.openxmlformats.org/officeDocument/2006/relationships/tags" Target="../tags/tag230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33.xml"/><Relationship Id="rId2" Type="http://schemas.openxmlformats.org/officeDocument/2006/relationships/image" Target="../media/image30.png"/><Relationship Id="rId1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235.xml"/><Relationship Id="rId1" Type="http://schemas.openxmlformats.org/officeDocument/2006/relationships/tags" Target="../tags/tag23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37.xml"/><Relationship Id="rId1" Type="http://schemas.openxmlformats.org/officeDocument/2006/relationships/tags" Target="../tags/tag23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39.xml"/><Relationship Id="rId1" Type="http://schemas.openxmlformats.org/officeDocument/2006/relationships/tags" Target="../tags/tag238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41.xml"/><Relationship Id="rId1" Type="http://schemas.openxmlformats.org/officeDocument/2006/relationships/tags" Target="../tags/tag240.xml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44.xml"/><Relationship Id="rId3" Type="http://schemas.openxmlformats.org/officeDocument/2006/relationships/image" Target="../media/image31.png"/><Relationship Id="rId2" Type="http://schemas.openxmlformats.org/officeDocument/2006/relationships/tags" Target="../tags/tag243.xml"/><Relationship Id="rId1" Type="http://schemas.openxmlformats.org/officeDocument/2006/relationships/tags" Target="../tags/tag242.xml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245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10.png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46.xml"/><Relationship Id="rId2" Type="http://schemas.openxmlformats.org/officeDocument/2006/relationships/image" Target="../media/image34.png"/><Relationship Id="rId1" Type="http://schemas.openxmlformats.org/officeDocument/2006/relationships/image" Target="../media/image10.png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247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10.png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48.xml"/><Relationship Id="rId2" Type="http://schemas.openxmlformats.org/officeDocument/2006/relationships/image" Target="../media/image37.png"/><Relationship Id="rId1" Type="http://schemas.openxmlformats.org/officeDocument/2006/relationships/image" Target="../media/image10.png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49.xml"/><Relationship Id="rId2" Type="http://schemas.openxmlformats.org/officeDocument/2006/relationships/image" Target="../media/image38.png"/><Relationship Id="rId1" Type="http://schemas.openxmlformats.org/officeDocument/2006/relationships/image" Target="../media/image10.png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50.xml"/><Relationship Id="rId2" Type="http://schemas.openxmlformats.org/officeDocument/2006/relationships/image" Target="../media/image39.png"/><Relationship Id="rId1" Type="http://schemas.openxmlformats.org/officeDocument/2006/relationships/image" Target="../media/image10.png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53.xml"/><Relationship Id="rId2" Type="http://schemas.openxmlformats.org/officeDocument/2006/relationships/tags" Target="../tags/tag252.xml"/><Relationship Id="rId1" Type="http://schemas.openxmlformats.org/officeDocument/2006/relationships/tags" Target="../tags/tag251.xml"/></Relationships>
</file>

<file path=ppt/slides/_rels/slide4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6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254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57.xml"/><Relationship Id="rId8" Type="http://schemas.openxmlformats.org/officeDocument/2006/relationships/tags" Target="../tags/tag156.xml"/><Relationship Id="rId7" Type="http://schemas.openxmlformats.org/officeDocument/2006/relationships/tags" Target="../tags/tag155.xml"/><Relationship Id="rId6" Type="http://schemas.openxmlformats.org/officeDocument/2006/relationships/tags" Target="../tags/tag154.xml"/><Relationship Id="rId5" Type="http://schemas.openxmlformats.org/officeDocument/2006/relationships/tags" Target="../tags/tag153.xml"/><Relationship Id="rId4" Type="http://schemas.openxmlformats.org/officeDocument/2006/relationships/tags" Target="../tags/tag152.xml"/><Relationship Id="rId33" Type="http://schemas.openxmlformats.org/officeDocument/2006/relationships/slideLayout" Target="../slideLayouts/slideLayout6.xml"/><Relationship Id="rId32" Type="http://schemas.openxmlformats.org/officeDocument/2006/relationships/tags" Target="../tags/tag174.xml"/><Relationship Id="rId31" Type="http://schemas.openxmlformats.org/officeDocument/2006/relationships/tags" Target="../tags/tag173.xml"/><Relationship Id="rId30" Type="http://schemas.openxmlformats.org/officeDocument/2006/relationships/tags" Target="../tags/tag172.xml"/><Relationship Id="rId3" Type="http://schemas.openxmlformats.org/officeDocument/2006/relationships/tags" Target="../tags/tag151.xml"/><Relationship Id="rId29" Type="http://schemas.openxmlformats.org/officeDocument/2006/relationships/tags" Target="../tags/tag171.xml"/><Relationship Id="rId28" Type="http://schemas.openxmlformats.org/officeDocument/2006/relationships/tags" Target="../tags/tag170.xml"/><Relationship Id="rId27" Type="http://schemas.openxmlformats.org/officeDocument/2006/relationships/tags" Target="../tags/tag169.xml"/><Relationship Id="rId26" Type="http://schemas.openxmlformats.org/officeDocument/2006/relationships/tags" Target="../tags/tag168.xml"/><Relationship Id="rId25" Type="http://schemas.openxmlformats.org/officeDocument/2006/relationships/tags" Target="../tags/tag167.xml"/><Relationship Id="rId24" Type="http://schemas.openxmlformats.org/officeDocument/2006/relationships/tags" Target="../tags/tag166.xml"/><Relationship Id="rId23" Type="http://schemas.openxmlformats.org/officeDocument/2006/relationships/tags" Target="../tags/tag165.xml"/><Relationship Id="rId22" Type="http://schemas.openxmlformats.org/officeDocument/2006/relationships/tags" Target="../tags/tag164.xml"/><Relationship Id="rId21" Type="http://schemas.openxmlformats.org/officeDocument/2006/relationships/tags" Target="../tags/tag163.xml"/><Relationship Id="rId20" Type="http://schemas.openxmlformats.org/officeDocument/2006/relationships/tags" Target="../tags/tag162.xml"/><Relationship Id="rId2" Type="http://schemas.openxmlformats.org/officeDocument/2006/relationships/tags" Target="../tags/tag150.xml"/><Relationship Id="rId19" Type="http://schemas.openxmlformats.org/officeDocument/2006/relationships/image" Target="../media/image8.svg"/><Relationship Id="rId18" Type="http://schemas.openxmlformats.org/officeDocument/2006/relationships/image" Target="../media/image7.png"/><Relationship Id="rId17" Type="http://schemas.openxmlformats.org/officeDocument/2006/relationships/tags" Target="../tags/tag161.xml"/><Relationship Id="rId16" Type="http://schemas.openxmlformats.org/officeDocument/2006/relationships/image" Target="../media/image6.svg"/><Relationship Id="rId15" Type="http://schemas.openxmlformats.org/officeDocument/2006/relationships/image" Target="../media/image5.png"/><Relationship Id="rId14" Type="http://schemas.openxmlformats.org/officeDocument/2006/relationships/tags" Target="../tags/tag160.xml"/><Relationship Id="rId13" Type="http://schemas.openxmlformats.org/officeDocument/2006/relationships/image" Target="../media/image4.svg"/><Relationship Id="rId12" Type="http://schemas.openxmlformats.org/officeDocument/2006/relationships/image" Target="../media/image3.png"/><Relationship Id="rId11" Type="http://schemas.openxmlformats.org/officeDocument/2006/relationships/tags" Target="../tags/tag159.xml"/><Relationship Id="rId10" Type="http://schemas.openxmlformats.org/officeDocument/2006/relationships/tags" Target="../tags/tag158.xml"/><Relationship Id="rId1" Type="http://schemas.openxmlformats.org/officeDocument/2006/relationships/tags" Target="../tags/tag149.xml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7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55.xml"/><Relationship Id="rId2" Type="http://schemas.openxmlformats.org/officeDocument/2006/relationships/image" Target="../media/image42.png"/><Relationship Id="rId1" Type="http://schemas.openxmlformats.org/officeDocument/2006/relationships/image" Target="../media/image10.png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58.xml"/><Relationship Id="rId3" Type="http://schemas.openxmlformats.org/officeDocument/2006/relationships/image" Target="../media/image43.png"/><Relationship Id="rId2" Type="http://schemas.openxmlformats.org/officeDocument/2006/relationships/tags" Target="../tags/tag257.xml"/><Relationship Id="rId1" Type="http://schemas.openxmlformats.org/officeDocument/2006/relationships/tags" Target="../tags/tag256.xml"/></Relationships>
</file>

<file path=ppt/slides/_rels/slide5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61.xml"/><Relationship Id="rId3" Type="http://schemas.openxmlformats.org/officeDocument/2006/relationships/image" Target="../media/image43.png"/><Relationship Id="rId2" Type="http://schemas.openxmlformats.org/officeDocument/2006/relationships/tags" Target="../tags/tag260.xml"/><Relationship Id="rId1" Type="http://schemas.openxmlformats.org/officeDocument/2006/relationships/tags" Target="../tags/tag259.xml"/></Relationships>
</file>

<file path=ppt/slides/_rels/slide5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0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62.xml"/><Relationship Id="rId2" Type="http://schemas.openxmlformats.org/officeDocument/2006/relationships/image" Target="../media/image44.png"/><Relationship Id="rId1" Type="http://schemas.openxmlformats.org/officeDocument/2006/relationships/image" Target="../media/image10.png"/></Relationships>
</file>

<file path=ppt/slides/_rels/slide5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1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263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10.png"/></Relationships>
</file>

<file path=ppt/slides/_rels/slide5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2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64.xml"/><Relationship Id="rId2" Type="http://schemas.openxmlformats.org/officeDocument/2006/relationships/image" Target="../media/image47.png"/><Relationship Id="rId1" Type="http://schemas.openxmlformats.org/officeDocument/2006/relationships/image" Target="../media/image1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266.xml"/><Relationship Id="rId1" Type="http://schemas.openxmlformats.org/officeDocument/2006/relationships/tags" Target="../tags/tag26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tags" Target="../tags/tag175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79.xml"/><Relationship Id="rId1" Type="http://schemas.openxmlformats.org/officeDocument/2006/relationships/tags" Target="../tags/tag17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81.xml"/><Relationship Id="rId1" Type="http://schemas.openxmlformats.org/officeDocument/2006/relationships/tags" Target="../tags/tag18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83.xml"/><Relationship Id="rId1" Type="http://schemas.openxmlformats.org/officeDocument/2006/relationships/tags" Target="../tags/tag18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>
                <a:sym typeface="Arial" panose="020B0604020202020204" pitchFamily="34" charset="0"/>
              </a:rPr>
              <a:t>音乐鉴赏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15" name="副标题 1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dirty="0">
                <a:sym typeface="Arial" panose="020B0604020202020204" pitchFamily="34" charset="0"/>
              </a:rPr>
              <a:t> </a:t>
            </a:r>
            <a:endParaRPr lang="en-US" altLang="zh-CN" dirty="0"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dirty="0">
                <a:sym typeface="Arial" panose="020B0604020202020204" pitchFamily="34" charset="0"/>
              </a:rPr>
              <a:t>主讲人：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2" name="文本占位符 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010285" y="2748280"/>
            <a:ext cx="7305040" cy="596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15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ym typeface="Arial" panose="020B0604020202020204" pitchFamily="34" charset="0"/>
              </a:rPr>
              <a:t>主编：郭丽萍</a:t>
            </a:r>
            <a:r>
              <a:rPr lang="en-US" altLang="zh-CN" dirty="0">
                <a:sym typeface="Arial" panose="020B0604020202020204" pitchFamily="34" charset="0"/>
              </a:rPr>
              <a:t> </a:t>
            </a:r>
            <a:r>
              <a:rPr lang="zh-CN" altLang="en-US" dirty="0">
                <a:sym typeface="Arial" panose="020B0604020202020204" pitchFamily="34" charset="0"/>
              </a:rPr>
              <a:t>王立民</a:t>
            </a:r>
            <a:r>
              <a:rPr lang="en-US" altLang="zh-CN" dirty="0">
                <a:sym typeface="Arial" panose="020B0604020202020204" pitchFamily="34" charset="0"/>
              </a:rPr>
              <a:t> </a:t>
            </a:r>
            <a:r>
              <a:rPr lang="zh-CN" altLang="en-US" dirty="0">
                <a:sym typeface="Arial" panose="020B0604020202020204" pitchFamily="34" charset="0"/>
              </a:rPr>
              <a:t>马志飞</a:t>
            </a:r>
            <a:endParaRPr lang="en-US" altLang="zh-CN" dirty="0">
              <a:sym typeface="Arial" panose="020B0604020202020204" pitchFamily="34" charset="0"/>
            </a:endParaRPr>
          </a:p>
        </p:txBody>
      </p:sp>
      <p:sp>
        <p:nvSpPr>
          <p:cNvPr id="5" name="文本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010285" y="3310890"/>
            <a:ext cx="7305040" cy="596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15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ym typeface="Arial" panose="020B0604020202020204" pitchFamily="34" charset="0"/>
              </a:rPr>
              <a:t>新华</a:t>
            </a:r>
            <a:r>
              <a:rPr lang="zh-CN" altLang="en-US" dirty="0">
                <a:sym typeface="Arial" panose="020B0604020202020204" pitchFamily="34" charset="0"/>
              </a:rPr>
              <a:t>出版社</a:t>
            </a:r>
            <a:endParaRPr lang="zh-CN" altLang="en-US" dirty="0">
              <a:sym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266700" y="274955"/>
            <a:ext cx="11613515" cy="6583045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三、歌剧的呈现方式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（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1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）咏叹调：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是歌唱性的独唱。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多用来刻画角色心理，表现繁复心情或向知心人倾诉。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通常有清晰动人的旋律，较明确的曲式结构与调式、调性，音乐与歌词常使用反复手法。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（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2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）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宣叙调：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是又说又唱的部分，多为独唱，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唱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和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说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成分占比有时不同。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分为两种类型：朗诵性宣叙调，通常用于交代与展开剧情，或作为咏叹调前的引子；旋律性宣叙调（又称有伴奏的宣叙调、器乐宣叙调），除用于交代与展开情节，有时也用于塑造人物音乐形象，甚至全剧音乐大部分可为旋律性宣叙调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266700" y="274955"/>
            <a:ext cx="11613515" cy="6583045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三、歌剧的呈现方式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（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3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）重唱：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是两个或两个以上角色表现各自相同或不同情感、意念等的表演形式。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是歌剧中立体的、多侧面的表现特点的体现之一。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（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4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）合唱：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是表现众人的情感、行动与意志的。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是塑造群体音乐形象的手段之一。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266700" y="274955"/>
            <a:ext cx="11613515" cy="6583045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四、歌剧的欣赏方式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（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1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）了解剧情：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歌剧通常是高度概括、凝练的，情节往往比较跳跃，提前阅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读歌剧的剧本或剧情简介，了解故事背景和主要人物可以帮助我们提高对歌剧的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理解程度。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（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2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）关注音乐：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留意歌剧中的旋律、和声、节奏和管弦乐伴奏，感受音乐的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魅力。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（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3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）观察表演：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欣赏演员的表演技巧、舞台动作和表情，理解角色性格和情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感变化。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（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4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）欣赏舞台美术：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观察舞台设计、服装、道具和灯光等元素，感受视觉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效果。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（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5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）了解历史背景：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了解歌剧的历史背景和创作时期，更好地理解作品内涵。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330835" y="1213485"/>
            <a:ext cx="8212455" cy="47720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《饮酒歌》是意大利歌剧泰斗威尔第创作的歌剧《茶花女》中的著名二重唱。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《茶花女》故事蓝本源于小仲马的同名小说。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剧情：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巴黎交际花薇奥莱塔与青年阿尔弗莱德相爱，因阿尔弗莱德父亲干涉，爱情以悲剧收场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演唱场景：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歌剧第一幕，薇奥莱塔康复宴会，阿尔弗莱德为表爱慕即兴创作饮酒诗并与薇奥莱塔合唱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音乐特色：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轻快三拍子舞曲节奏、明亮大调色彩、六度大跳旋律动机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歌曲意义：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表达主人公对真诚爱情的渴望赞美，展现沙龙舞会热闹欢乐情景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10071735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一、《饮酒歌》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2575" y="1802130"/>
            <a:ext cx="3019425" cy="418338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" y="212090"/>
            <a:ext cx="6286500" cy="66459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125" y="106045"/>
            <a:ext cx="5126990" cy="664654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0480"/>
            <a:ext cx="5106670" cy="68275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4815" y="0"/>
            <a:ext cx="5287010" cy="682752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8775" y="86995"/>
            <a:ext cx="6339205" cy="66509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330835" y="1213485"/>
            <a:ext cx="11527155" cy="47720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《爱情像一只自由的小鸟》是比才歌剧《卡门》第一幕中，女主人公卡门的著名咏叹调。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剧中场景：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卡门被中尉苏尼哈审问时，漫不经心地哼起此调，充分展现其豪爽奔放、放荡不羁、富有神秘魅力的形象。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音乐风格：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采用哈巴涅拉舞曲风格，具明显西班牙民间歌舞色彩，洒脱节奏与带三连音的半音下行音调，使旋律摇曳有弹性，极具诱惑力，华丽飘逸且活泼轻佻。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歌剧《卡门》由法国作曲家比才创作，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1874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年秋完成，是当今世界上演率最高的歌剧。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剧情：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美丽倔强的吉卜赛姑娘、烟厂女工卡门，让军人班长唐</a:t>
            </a:r>
            <a:r>
              <a:rPr lang="ja-JP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・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豪塞坠入情网，唐</a:t>
            </a:r>
            <a:r>
              <a:rPr lang="ja-JP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・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豪塞舍弃农村情人米卡爱拉，还因放走打架的卡门入狱，出狱后加入走私行列。后卡门爱上斗牛士埃斯卡米里奥，唐</a:t>
            </a:r>
            <a:r>
              <a:rPr lang="ja-JP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・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豪塞因嫉妒刺死卡门。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艺术地位：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对人性的深刻探讨，以及对爱情、激情、自由与责任的复杂描绘，使《卡门》成为歌剧史上的里程碑之作。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10071735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二、《爱情像一只自由的小鸟》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" y="0"/>
            <a:ext cx="6229985" cy="67957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2715" y="78105"/>
            <a:ext cx="5514340" cy="671703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095365" cy="678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4285" y="0"/>
            <a:ext cx="5847080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5" name="文本框 224"/>
          <p:cNvSpPr txBox="1"/>
          <p:nvPr>
            <p:custDataLst>
              <p:tags r:id="rId2"/>
            </p:custDataLst>
          </p:nvPr>
        </p:nvSpPr>
        <p:spPr>
          <a:xfrm>
            <a:off x="1786255" y="1960880"/>
            <a:ext cx="3447415" cy="359283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专题一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民歌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专题二　歌舞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音乐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专题三　曲艺音乐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专题四　戏曲音乐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1227455" y="696595"/>
            <a:ext cx="6786245" cy="6953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/>
            <a:r>
              <a:rPr lang="zh-CN" altLang="en-US" sz="3200" b="1" spc="800" dirty="0">
                <a:ln>
                  <a:noFill/>
                </a:ln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目录上篇（中国</a:t>
            </a:r>
            <a:r>
              <a:rPr lang="zh-CN" altLang="en-US" sz="3200" b="1" spc="800" dirty="0">
                <a:ln>
                  <a:noFill/>
                </a:ln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音乐）</a:t>
            </a:r>
            <a:endParaRPr lang="zh-CN" altLang="en-US" sz="3200" b="1" spc="800" dirty="0">
              <a:ln>
                <a:noFill/>
              </a:ln>
              <a:solidFill>
                <a:schemeClr val="bg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756150" y="1960880"/>
            <a:ext cx="3670935" cy="392176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专题五　民间器乐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专题六　舞台剧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174355" y="2282190"/>
            <a:ext cx="3181985" cy="373507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2160" y="191770"/>
            <a:ext cx="8096250" cy="64649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330835" y="1213485"/>
            <a:ext cx="11527155" cy="47720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《快给大忙人让路》是意大利作曲家罗西尼歌剧《塞维利亚的理发师》中的著名咏叹调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出现于歌剧第一幕，是主角费加罗的唱段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费加罗是理发师，被称为塞维利亚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城里的大忙人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，善于解决问题，备受爱戴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歌曲旋律优美、节奏明快，歌词多次重复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快给大忙人让路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，表达费加罗的自信、自豪与对生活的热爱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《塞维利亚的理发师》是罗西尼的经典作品，刻画了机智聪明的费加罗形象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音乐充满活力与幽默，旋律流畅、轻松愉快，展现罗西尼在旋律和和声方面的天赋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10071735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三、《快给大忙人让路》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0105" y="86360"/>
            <a:ext cx="7953375" cy="66694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825" y="509905"/>
            <a:ext cx="11482705" cy="59944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332355" y="1438275"/>
            <a:ext cx="6993890" cy="3980815"/>
          </a:xfrm>
        </p:spPr>
        <p:txBody>
          <a:bodyPr>
            <a:noAutofit/>
          </a:bodyPr>
          <a:lstStyle/>
          <a:p>
            <a:pPr algn="ctr"/>
            <a:r>
              <a:rPr lang="en-US" altLang="zh-CN" sz="13000" dirty="0">
                <a:sym typeface="Arial" panose="020B0604020202020204" pitchFamily="34" charset="0"/>
              </a:rPr>
              <a:t> </a:t>
            </a:r>
            <a:r>
              <a:rPr lang="zh-CN" altLang="en-US" sz="13000" dirty="0">
                <a:sym typeface="Arial" panose="020B0604020202020204" pitchFamily="34" charset="0"/>
              </a:rPr>
              <a:t>第二讲</a:t>
            </a:r>
            <a:r>
              <a:rPr lang="en-US" altLang="zh-CN" sz="13000" dirty="0">
                <a:sym typeface="Arial" panose="020B0604020202020204" pitchFamily="34" charset="0"/>
              </a:rPr>
              <a:t>  </a:t>
            </a:r>
            <a:br>
              <a:rPr lang="en-US" altLang="zh-CN" sz="13000" dirty="0">
                <a:sym typeface="Arial" panose="020B0604020202020204" pitchFamily="34" charset="0"/>
              </a:rPr>
            </a:br>
            <a:r>
              <a:rPr lang="en-US" altLang="zh-CN" sz="13000" dirty="0">
                <a:sym typeface="Arial" panose="020B0604020202020204" pitchFamily="34" charset="0"/>
              </a:rPr>
              <a:t> </a:t>
            </a:r>
            <a:r>
              <a:rPr lang="zh-CN" altLang="en-US" sz="13000" dirty="0">
                <a:sym typeface="Arial" panose="020B0604020202020204" pitchFamily="34" charset="0"/>
              </a:rPr>
              <a:t>舞</a:t>
            </a:r>
            <a:r>
              <a:rPr lang="en-US" altLang="zh-CN" sz="13000" dirty="0">
                <a:sym typeface="Arial" panose="020B0604020202020204" pitchFamily="34" charset="0"/>
              </a:rPr>
              <a:t> </a:t>
            </a:r>
            <a:r>
              <a:rPr lang="zh-CN" altLang="en-US" sz="13000" dirty="0">
                <a:sym typeface="Arial" panose="020B0604020202020204" pitchFamily="34" charset="0"/>
              </a:rPr>
              <a:t>剧</a:t>
            </a:r>
            <a:endParaRPr lang="zh-CN" altLang="en-US" sz="13000" dirty="0"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266700" y="274955"/>
            <a:ext cx="11613515" cy="6583045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舞剧是以舞蹈为主要表达手段的综合艺术形式。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融合舞蹈、音乐、戏剧和舞台美术等元素，随音乐与戏剧性情节发展，通过舞蹈动作和肢体语言讲述故事、表达情感。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一、舞剧的历史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起源于古代宗教仪式和民间舞蹈，后发展为独立艺术形式。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17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世纪，芭蕾舞剧在欧洲兴起，成为意大利文艺复兴时期宫廷舞蹈，在法国和俄罗斯进一步发展形成经典芭蕾舞剧形式。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东方舞剧受民族文化和传统舞蹈影响，如中国民族舞剧、印度卡塔克舞剧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266700" y="274955"/>
            <a:ext cx="11613515" cy="6583045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二、舞剧的艺术特点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借助舞蹈讲述故事、表达情感，要求舞蹈演员有高超舞蹈技巧和良好表演能力。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演员不仅要掌握各类舞蹈技巧，还需具备戏剧表演素质，能通过舞蹈动作、姿态、表情、表演节奏传递角色内心情感。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舞剧表演一般需长时间排练，以保障演员间的默契及舞蹈动作的准确性。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三、舞剧配乐的作用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（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1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）情感表达：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借音乐的情感色彩和节奏变化增强舞者表演效果，助观众理解感受角色情感状态与剧情发展；激发情感共鸣，提升舞剧感染力。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（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2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）把控节奏与韵律：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为舞蹈动作提供节奏和韵律，使舞者保持一致步调与动作，确保舞蹈流畅连贯。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266700" y="274955"/>
            <a:ext cx="11613515" cy="6583045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三、舞剧配乐的作用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（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3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）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营造氛围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：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创造特定氛围和情绪，设定舞剧基调。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以旋律、和声、节奏和音色变化营造不同场景和情感氛围，增强表现力。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（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4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）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辅助叙事：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用不同音乐主题和旋律代表不同角色和情节。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音乐主题的重复和变奏强化观众对特定角色的印象和情感，音乐变化助观众理解故事发展和人物成长。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330835" y="1213485"/>
            <a:ext cx="7311390" cy="47720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组曲是由几个相对独立的乐曲或乐章，在统一艺术构思下排列、组合而成的器乐套曲。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《天鹅湖》组曲是从俄国作曲家柴可夫斯基创作的四幕芭蕾舞剧《天鹅湖》中选取的六段乐曲。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舞剧《天鹅湖》：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取材于广为流传的民间传说，邪恶魔法会把少女变成鸟禽或其他生物，爱情和忠诚的力量能解除魔法。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讲述王子齐格弗里德和被魔法变成天鹅的公主奥杰塔的恋爱故事，二人爱情忠实坚贞，最终战胜魔法，公主恢复人形，与王子过上幸福生活。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戏剧性主题为争取自身幸福同邪恶、黑暗与暴力顽强斗争，歌颂人的精神美、忠诚和崇高爱情。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10071735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一、《天鹅湖》组曲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7615" y="2266950"/>
            <a:ext cx="4604385" cy="31813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330835" y="1213485"/>
            <a:ext cx="7311390" cy="47720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在舞剧《天鹅湖》中，柴可夫斯基致力于舞剧改革。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此前舞剧音乐多从属于舞蹈，而他让音乐具有主导作用，与舞蹈共同体现作品内容。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他将舞剧提升到与歌剧和交响乐同等地位，使其能体现重大思想内容和深刻情感。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柴可夫斯基提出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芭蕾舞也就是交响乐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，其舞剧创作贯穿主导动机和戏剧性发展原则，促进了舞剧艺术繁荣。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舞剧第一幕终场音乐中的天鹅主题，由双簧管在竖琴和弦乐烘托下吹出，是主要音乐形象，充满柔情与忧伤，是舞剧灵魂，代表着奥杰塔形象、其女伴命运以及王子和奥杰塔对爱情与幸福的向往。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10071735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一、《天鹅湖》组曲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7615" y="2266950"/>
            <a:ext cx="4604385" cy="31813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5" name="文本框 224"/>
          <p:cNvSpPr txBox="1"/>
          <p:nvPr>
            <p:custDataLst>
              <p:tags r:id="rId2"/>
            </p:custDataLst>
          </p:nvPr>
        </p:nvSpPr>
        <p:spPr>
          <a:xfrm>
            <a:off x="1227455" y="1960880"/>
            <a:ext cx="3447415" cy="359283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专题七　外国器乐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Arial" panose="020B0604020202020204" pitchFamily="34" charset="0"/>
              </a:rPr>
              <a:t>专题八　舞台剧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Arial" panose="020B0604020202020204" pitchFamily="34" charset="0"/>
              </a:rPr>
              <a:t>专题九　民　谣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1227455" y="696595"/>
            <a:ext cx="6786245" cy="6953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/>
            <a:r>
              <a:rPr lang="zh-CN" altLang="en-US" sz="3200" b="1" spc="800" dirty="0">
                <a:ln>
                  <a:noFill/>
                </a:ln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目录下篇（</a:t>
            </a:r>
            <a:r>
              <a:rPr lang="zh-CN" altLang="en-US" sz="3200" b="1" spc="800" dirty="0">
                <a:ln>
                  <a:noFill/>
                </a:ln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国外音乐）</a:t>
            </a:r>
            <a:endParaRPr lang="zh-CN" altLang="en-US" sz="3200" b="1" spc="800" dirty="0">
              <a:ln>
                <a:noFill/>
              </a:ln>
              <a:solidFill>
                <a:schemeClr val="bg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167370" y="2277745"/>
            <a:ext cx="3171825" cy="372808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130" y="132715"/>
            <a:ext cx="8876030" cy="65665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870" y="80010"/>
            <a:ext cx="11626850" cy="32594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985" y="3339465"/>
            <a:ext cx="11372850" cy="335153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330835" y="1213485"/>
            <a:ext cx="7311390" cy="47720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《吉赛尔》是浪漫主义芭蕾舞剧代表作，有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芭蕾之冠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美誉。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由甘道夫</a:t>
            </a:r>
            <a:r>
              <a:rPr lang="ja-JP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・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亚当作曲，取材于德国诗人海涅《自然界的精灵》与法国作家雨果《幽灵》。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讲述农家少女吉赛尔和伯爵阿尔伯特的爱情悲剧，兼具传奇性与世俗性，体现浪漫主义光明与黑暗、生存与死亡的两个侧面。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第一幕充满田园风光，第二幕以超自然想象展开各种舞蹈，众幽灵的女子群舞是典范之作。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首次使芭蕾女主角面临表演技能和舞蹈技巧两方面严峻挑战，一个半世纪以来，著名芭蕾女演员以演出《吉赛尔》为最高艺术追求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10071735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二、《吉赛尔》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2230" y="2239645"/>
            <a:ext cx="4509770" cy="322643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330835" y="1213485"/>
            <a:ext cx="7311390" cy="47720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《吉赛尔》的配乐开创性地运用了主题旋律贯穿的手法。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第一幕中，吉赛尔与阿尔伯特相恋时的旋律是整部舞剧的核心主题，其特点为温柔浪漫，满含对爱情的向往与追求。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这一核心旋律在后续剧情中多次出现，是吉赛尔回忆和思念阿尔伯特的象征。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第二幕里，吉赛尔变成幽灵后，音乐中出现阴森恐怖的旋律。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该阴森旋律与吉赛尔生前温柔旋律形成强烈对比，体现出她内心的痛苦以及复仇的欲望。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10071735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二、《吉赛尔》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2230" y="2239645"/>
            <a:ext cx="4509770" cy="322643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65" y="476250"/>
            <a:ext cx="11788140" cy="58680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330835" y="1213485"/>
            <a:ext cx="8106410" cy="5562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改编与创作信息：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改编自西班牙作家塞万提斯同名小说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，由奥地利作曲家明库斯作曲，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1869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年首演。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剧情梗概：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讲述贵族堂</a:t>
            </a:r>
            <a:r>
              <a:rPr lang="ja-JP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・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吉诃德沉迷骑士小说，幻想效忠女性杜尔西内娅并征战，带着仆人桑丘踏上追寻之旅。在巴塞罗那见证理发师巴西里奥和客店老板女儿琪蒂的爱情故事，促成二人婚事。舞剧剧情侧重琪蒂和巴西里奥爱情发展，堂</a:t>
            </a:r>
            <a:r>
              <a:rPr lang="ja-JP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・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吉诃德与桑丘为配角。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题材：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区别于多数古典芭蕾舞剧以王子公主、神话传说为题材，以西班牙市井百姓生活为基调，易引发观众共鸣。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舞蹈与音乐：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穿插大量西班牙弗拉明戈、方丹克舞段和吉普赛茨冈舞，配乐有弗拉明戈舞曲，吉他扫弦声凸显浓郁西班牙民族特色。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10071735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三、《堂</a:t>
            </a:r>
            <a:r>
              <a:rPr lang="en-US" altLang="zh-CN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• 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吉诃德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5590" y="1583055"/>
            <a:ext cx="3026410" cy="502983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515" y="887730"/>
            <a:ext cx="11354435" cy="51003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332355" y="1438275"/>
            <a:ext cx="6993890" cy="3980815"/>
          </a:xfrm>
        </p:spPr>
        <p:txBody>
          <a:bodyPr>
            <a:noAutofit/>
          </a:bodyPr>
          <a:lstStyle/>
          <a:p>
            <a:pPr algn="ctr"/>
            <a:r>
              <a:rPr lang="en-US" altLang="zh-CN" sz="13000" dirty="0">
                <a:sym typeface="Arial" panose="020B0604020202020204" pitchFamily="34" charset="0"/>
              </a:rPr>
              <a:t> </a:t>
            </a:r>
            <a:r>
              <a:rPr lang="zh-CN" altLang="en-US" sz="13000" dirty="0">
                <a:sym typeface="Arial" panose="020B0604020202020204" pitchFamily="34" charset="0"/>
              </a:rPr>
              <a:t>第三讲</a:t>
            </a:r>
            <a:r>
              <a:rPr lang="en-US" altLang="zh-CN" sz="13000" dirty="0">
                <a:sym typeface="Arial" panose="020B0604020202020204" pitchFamily="34" charset="0"/>
              </a:rPr>
              <a:t>  </a:t>
            </a:r>
            <a:br>
              <a:rPr lang="en-US" altLang="zh-CN" sz="13000" dirty="0">
                <a:sym typeface="Arial" panose="020B0604020202020204" pitchFamily="34" charset="0"/>
              </a:rPr>
            </a:br>
            <a:r>
              <a:rPr lang="zh-CN" altLang="en-US" sz="13000" dirty="0">
                <a:sym typeface="Arial" panose="020B0604020202020204" pitchFamily="34" charset="0"/>
              </a:rPr>
              <a:t>音乐剧</a:t>
            </a:r>
            <a:endParaRPr lang="zh-CN" altLang="en-US" sz="13000" dirty="0"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713740" y="619125"/>
            <a:ext cx="11051540" cy="561975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音乐剧是一种现代舞台综合艺术形式，戏剧部分叙事，结合人声歌唱和多样舞蹈形体动作。题材具大众审美基础，与政治背景、时代风尚紧密相连。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一、音乐剧的发展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轻歌剧、音乐喜剧、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富丽秀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可以被视为音乐剧的前身。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轻歌剧：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脱胎于歌剧，规模小，题材浪漫、传奇，语言夸张，音乐流行，风格滑稽、讽刺。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音乐喜剧：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诞生于美国，关注现实生活问题，风格幽默、轻松，用流行歌曲，讽刺时事。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富丽秀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产自法国，特点同音乐喜剧，关注现实，风格轻松幽默，涉及时事讽刺。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713740" y="619125"/>
            <a:ext cx="11051540" cy="561975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一、音乐剧的发展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美国发展历程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1927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年《演艺船》在纽约百老汇上演，引发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20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世纪二三十年代百老汇音乐剧创作热潮。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1943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年《俄克拉荷马》实现戏剧、音乐、舞蹈结合。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1957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年《西区故事》标志美国爵士音乐剧巅峰时代到来。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英国发展情况：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安德鲁</a:t>
            </a:r>
            <a:r>
              <a:rPr lang="ja-JP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・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劳埃德</a:t>
            </a:r>
            <a:r>
              <a:rPr lang="ja-JP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・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韦伯创作系列作品，实现音乐剧在伦敦西区复兴。其《猫》《歌剧魅影》与《悲惨世界》《西贡小姐》是当代音乐剧上演次数和上座率最高的四大剧目。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632960" y="2339340"/>
            <a:ext cx="7038340" cy="1945005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30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cs typeface="+mn-ea"/>
                <a:sym typeface="Arial" panose="020B0604020202020204" pitchFamily="34" charset="0"/>
              </a:rPr>
              <a:t>舞台剧</a:t>
            </a:r>
            <a:endParaRPr lang="zh-CN" altLang="en-US" sz="130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109345" y="1552406"/>
            <a:ext cx="3008630" cy="348621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rtlCol="0" anchor="ctr" anchorCtr="0">
            <a:normAutofit/>
          </a:bodyPr>
          <a:lstStyle/>
          <a:p>
            <a:pPr algn="ctr"/>
            <a:r>
              <a:rPr lang="en-US" altLang="zh-CN" sz="22000" b="1" dirty="0">
                <a:ln w="254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08</a:t>
            </a:r>
            <a:endParaRPr lang="en-US" altLang="zh-CN" sz="22000" b="1" dirty="0">
              <a:ln w="25400">
                <a:solidFill>
                  <a:schemeClr val="accent1"/>
                </a:solidFill>
              </a:ln>
              <a:noFill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713740" y="619125"/>
            <a:ext cx="11051540" cy="561975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二、音乐剧的主要特点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戏剧性：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音乐、舞蹈围绕舞台故事创作，常融合多种形式与风格，如将歌剧、轻歌剧、爵士乐等整合成节奏紧凑、具戏剧张力的整体。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现代性：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声乐摒弃美声唱法，采用符合当代观众审美的流行唱法，用真声演唱，情感表达丰富且通俗易懂、易传唱。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多元性：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叙事和音乐不受固定模式限制，音乐可涵盖爵士、摇滚、乡村音乐等，也可是类似歌剧、时事秀的混合式创作。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市场性：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属商业化、娱乐性的通俗舞台戏剧艺术，以市场和观众喜好检验音乐，需获观众支持喜爱。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330835" y="1213485"/>
            <a:ext cx="8106410" cy="5562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创作背景：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英国作曲家安德鲁</a:t>
            </a:r>
            <a:r>
              <a:rPr lang="ja-JP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・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劳埃德</a:t>
            </a:r>
            <a:r>
              <a:rPr lang="ja-JP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・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韦伯根据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T.S.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艾略特为儿童写的诗改编，由原诗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15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段改为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19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段，分两幕，以杰里科猫们一年一度的月圆之夜升天大会为背景，讲述猫的故事。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剧目特点：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充分考虑儿童特点，受儿童喜爱。剧中猫形态、个性各异，是人类社会的生动投射。曲式氛围由爵士音乐转接各种音乐元素，主曲、副曲相互呼应，主题曲《回忆》根据《风夜狂想曲》改编，广为流行。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演出情况：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1981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年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5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月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11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日在伦敦西区新伦敦剧院首次演出，成为英国最成功、连续公演时间最久的音乐剧。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1982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年在纽约百老汇大道公演，到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2000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年夏天停演，创造百老汇连续公演时间最久、次数最多的纪录。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10071735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一、《猫》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16183" r="13632"/>
          <a:stretch>
            <a:fillRect/>
          </a:stretch>
        </p:blipFill>
        <p:spPr>
          <a:xfrm>
            <a:off x="8486775" y="1969135"/>
            <a:ext cx="3705225" cy="385508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54610"/>
            <a:ext cx="10839450" cy="44075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5746"/>
          <a:stretch>
            <a:fillRect/>
          </a:stretch>
        </p:blipFill>
        <p:spPr>
          <a:xfrm>
            <a:off x="1031240" y="4671060"/>
            <a:ext cx="10655300" cy="206502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460" y="93980"/>
            <a:ext cx="10457180" cy="66033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7490"/>
            <a:ext cx="11592560" cy="43637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990" y="4601210"/>
            <a:ext cx="11291570" cy="201739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860" y="5080"/>
            <a:ext cx="10360025" cy="66789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610" y="25400"/>
            <a:ext cx="10240645" cy="66020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065" y="2332355"/>
            <a:ext cx="11672570" cy="22447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330835" y="1213485"/>
            <a:ext cx="10763250" cy="5562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创作背景：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由理查德</a:t>
            </a:r>
            <a:r>
              <a:rPr lang="ja-JP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・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罗杰斯和奥斯卡</a:t>
            </a:r>
            <a:r>
              <a:rPr lang="ja-JP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・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汉姆斯特恩二世根据《特拉普家族的歌手》改编，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1959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年上演，赢得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6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个托尼奖，包括最佳音乐剧奖。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故事梗概：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1938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年，奥地利萨尔茨堡，年轻活泼的修女玛丽亚被派到退役海军上校冯</a:t>
            </a:r>
            <a:r>
              <a:rPr lang="ja-JP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・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特拉普家做家庭教师。上校妻子去世后，以治军方式管理家庭，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7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个孩子个性叛逆。玛丽亚到来后，教孩子们游戏、唱歌，用音乐感化了上校和孩子们。德国纳粹占领奥地利后，上校带领全家逃离，在萨尔茨堡音乐节上唱《雪绒花》表达对祖国的眷恋。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经典曲目：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包含《哆来咪》《雪绒花》《孤独的牧羊人》等经典曲目。其中《雪绒花》是旋律优美、情感真挚的奥地利民歌，被一些人视为奥地利的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民间非正式国歌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，上校在流亡前夕弹吉他唱这首歌，表达对家乡和祖国的深厚感情。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10071735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二、《音乐之声》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80" y="0"/>
            <a:ext cx="11721465" cy="38620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440" y="4107180"/>
            <a:ext cx="10737850" cy="241427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: 形状 45"/>
          <p:cNvSpPr/>
          <p:nvPr>
            <p:custDataLst>
              <p:tags r:id="rId1"/>
            </p:custDataLst>
          </p:nvPr>
        </p:nvSpPr>
        <p:spPr>
          <a:xfrm>
            <a:off x="6549329" y="4025118"/>
            <a:ext cx="2719539" cy="1430389"/>
          </a:xfrm>
          <a:custGeom>
            <a:avLst/>
            <a:gdLst>
              <a:gd name="connsiteX0" fmla="*/ 1334340 w 2668680"/>
              <a:gd name="connsiteY0" fmla="*/ 1534736 h 1534735"/>
              <a:gd name="connsiteX1" fmla="*/ 0 w 2668680"/>
              <a:gd name="connsiteY1" fmla="*/ 757593 h 1534735"/>
              <a:gd name="connsiteX2" fmla="*/ 1334340 w 2668680"/>
              <a:gd name="connsiteY2" fmla="*/ 0 h 1534735"/>
              <a:gd name="connsiteX3" fmla="*/ 2668681 w 2668680"/>
              <a:gd name="connsiteY3" fmla="*/ 762480 h 1534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8680" h="1534735">
                <a:moveTo>
                  <a:pt x="1334340" y="1534736"/>
                </a:moveTo>
                <a:lnTo>
                  <a:pt x="0" y="757593"/>
                </a:lnTo>
                <a:lnTo>
                  <a:pt x="1334340" y="0"/>
                </a:lnTo>
                <a:lnTo>
                  <a:pt x="2668681" y="76248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85000"/>
                  <a:lumOff val="15000"/>
                </a:schemeClr>
              </a:gs>
            </a:gsLst>
            <a:lin ang="10800000" scaled="0"/>
          </a:gra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多边形: 形状 51"/>
          <p:cNvSpPr/>
          <p:nvPr>
            <p:custDataLst>
              <p:tags r:id="rId2"/>
            </p:custDataLst>
          </p:nvPr>
        </p:nvSpPr>
        <p:spPr>
          <a:xfrm>
            <a:off x="7070656" y="4296922"/>
            <a:ext cx="1676883" cy="886781"/>
          </a:xfrm>
          <a:custGeom>
            <a:avLst/>
            <a:gdLst>
              <a:gd name="connsiteX0" fmla="*/ 826020 w 1645523"/>
              <a:gd name="connsiteY0" fmla="*/ 951471 h 951471"/>
              <a:gd name="connsiteX1" fmla="*/ 0 w 1645523"/>
              <a:gd name="connsiteY1" fmla="*/ 457814 h 951471"/>
              <a:gd name="connsiteX2" fmla="*/ 817874 w 1645523"/>
              <a:gd name="connsiteY2" fmla="*/ 0 h 951471"/>
              <a:gd name="connsiteX3" fmla="*/ 1645523 w 1645523"/>
              <a:gd name="connsiteY3" fmla="*/ 469219 h 951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5523" h="951471">
                <a:moveTo>
                  <a:pt x="826020" y="951471"/>
                </a:moveTo>
                <a:lnTo>
                  <a:pt x="0" y="457814"/>
                </a:lnTo>
                <a:lnTo>
                  <a:pt x="817874" y="0"/>
                </a:lnTo>
                <a:lnTo>
                  <a:pt x="1645523" y="469219"/>
                </a:lnTo>
                <a:close/>
              </a:path>
            </a:pathLst>
          </a:custGeom>
          <a:solidFill>
            <a:srgbClr val="FFFFFF"/>
          </a:soli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/>
          <p:cNvSpPr/>
          <p:nvPr>
            <p:custDataLst>
              <p:tags r:id="rId3"/>
            </p:custDataLst>
          </p:nvPr>
        </p:nvSpPr>
        <p:spPr>
          <a:xfrm>
            <a:off x="7909098" y="2546137"/>
            <a:ext cx="2717878" cy="1430389"/>
          </a:xfrm>
          <a:custGeom>
            <a:avLst/>
            <a:gdLst>
              <a:gd name="connsiteX0" fmla="*/ 1334340 w 2667051"/>
              <a:gd name="connsiteY0" fmla="*/ 1534736 h 1534735"/>
              <a:gd name="connsiteX1" fmla="*/ 0 w 2667051"/>
              <a:gd name="connsiteY1" fmla="*/ 757592 h 1534735"/>
              <a:gd name="connsiteX2" fmla="*/ 1334340 w 2667051"/>
              <a:gd name="connsiteY2" fmla="*/ 0 h 1534735"/>
              <a:gd name="connsiteX3" fmla="*/ 2667052 w 2667051"/>
              <a:gd name="connsiteY3" fmla="*/ 764110 h 1534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7051" h="1534735">
                <a:moveTo>
                  <a:pt x="1334340" y="1534736"/>
                </a:moveTo>
                <a:lnTo>
                  <a:pt x="0" y="757592"/>
                </a:lnTo>
                <a:lnTo>
                  <a:pt x="1334340" y="0"/>
                </a:lnTo>
                <a:lnTo>
                  <a:pt x="2667052" y="76411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85000"/>
                  <a:lumOff val="15000"/>
                </a:schemeClr>
              </a:gs>
            </a:gsLst>
            <a:lin ang="10800000" scaled="0"/>
          </a:gra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任意多边形: 形状 53"/>
          <p:cNvSpPr/>
          <p:nvPr>
            <p:custDataLst>
              <p:tags r:id="rId4"/>
            </p:custDataLst>
          </p:nvPr>
        </p:nvSpPr>
        <p:spPr>
          <a:xfrm>
            <a:off x="8430426" y="2817941"/>
            <a:ext cx="1676883" cy="886780"/>
          </a:xfrm>
          <a:custGeom>
            <a:avLst/>
            <a:gdLst>
              <a:gd name="connsiteX0" fmla="*/ 826020 w 1645523"/>
              <a:gd name="connsiteY0" fmla="*/ 951471 h 951470"/>
              <a:gd name="connsiteX1" fmla="*/ 0 w 1645523"/>
              <a:gd name="connsiteY1" fmla="*/ 459443 h 951470"/>
              <a:gd name="connsiteX2" fmla="*/ 817874 w 1645523"/>
              <a:gd name="connsiteY2" fmla="*/ 0 h 951470"/>
              <a:gd name="connsiteX3" fmla="*/ 1645523 w 1645523"/>
              <a:gd name="connsiteY3" fmla="*/ 470848 h 951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5523" h="951470">
                <a:moveTo>
                  <a:pt x="826020" y="951471"/>
                </a:moveTo>
                <a:lnTo>
                  <a:pt x="0" y="459443"/>
                </a:lnTo>
                <a:lnTo>
                  <a:pt x="817874" y="0"/>
                </a:lnTo>
                <a:lnTo>
                  <a:pt x="1645523" y="470848"/>
                </a:lnTo>
                <a:close/>
              </a:path>
            </a:pathLst>
          </a:custGeom>
          <a:solidFill>
            <a:srgbClr val="FFFFFF"/>
          </a:soli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" name="任意多边形: 形状 56"/>
          <p:cNvSpPr/>
          <p:nvPr>
            <p:custDataLst>
              <p:tags r:id="rId5"/>
            </p:custDataLst>
          </p:nvPr>
        </p:nvSpPr>
        <p:spPr>
          <a:xfrm>
            <a:off x="9268868" y="1067157"/>
            <a:ext cx="2717878" cy="1430389"/>
          </a:xfrm>
          <a:custGeom>
            <a:avLst/>
            <a:gdLst>
              <a:gd name="connsiteX0" fmla="*/ 1332711 w 2667051"/>
              <a:gd name="connsiteY0" fmla="*/ 1534736 h 1534735"/>
              <a:gd name="connsiteX1" fmla="*/ 0 w 2667051"/>
              <a:gd name="connsiteY1" fmla="*/ 759222 h 1534735"/>
              <a:gd name="connsiteX2" fmla="*/ 1332711 w 2667051"/>
              <a:gd name="connsiteY2" fmla="*/ 0 h 1534735"/>
              <a:gd name="connsiteX3" fmla="*/ 2667051 w 2667051"/>
              <a:gd name="connsiteY3" fmla="*/ 764110 h 1534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7051" h="1534735">
                <a:moveTo>
                  <a:pt x="1332711" y="1534736"/>
                </a:moveTo>
                <a:lnTo>
                  <a:pt x="0" y="759222"/>
                </a:lnTo>
                <a:lnTo>
                  <a:pt x="1332711" y="0"/>
                </a:lnTo>
                <a:lnTo>
                  <a:pt x="2667051" y="76411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85000"/>
                  <a:lumOff val="15000"/>
                </a:schemeClr>
              </a:gs>
            </a:gsLst>
            <a:lin ang="10800000" scaled="0"/>
          </a:gra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" name="任意多边形: 形状 59"/>
          <p:cNvSpPr/>
          <p:nvPr>
            <p:custDataLst>
              <p:tags r:id="rId6"/>
            </p:custDataLst>
          </p:nvPr>
        </p:nvSpPr>
        <p:spPr>
          <a:xfrm>
            <a:off x="9788535" y="1338961"/>
            <a:ext cx="1678543" cy="886781"/>
          </a:xfrm>
          <a:custGeom>
            <a:avLst/>
            <a:gdLst>
              <a:gd name="connsiteX0" fmla="*/ 827649 w 1647152"/>
              <a:gd name="connsiteY0" fmla="*/ 951471 h 951471"/>
              <a:gd name="connsiteX1" fmla="*/ 0 w 1647152"/>
              <a:gd name="connsiteY1" fmla="*/ 459443 h 951471"/>
              <a:gd name="connsiteX2" fmla="*/ 819503 w 1647152"/>
              <a:gd name="connsiteY2" fmla="*/ 0 h 951471"/>
              <a:gd name="connsiteX3" fmla="*/ 1647153 w 1647152"/>
              <a:gd name="connsiteY3" fmla="*/ 470848 h 951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7152" h="951471">
                <a:moveTo>
                  <a:pt x="827649" y="951471"/>
                </a:moveTo>
                <a:lnTo>
                  <a:pt x="0" y="459443"/>
                </a:lnTo>
                <a:lnTo>
                  <a:pt x="819503" y="0"/>
                </a:lnTo>
                <a:lnTo>
                  <a:pt x="1647153" y="470848"/>
                </a:lnTo>
                <a:close/>
              </a:path>
            </a:pathLst>
          </a:custGeom>
          <a:solidFill>
            <a:srgbClr val="FFFFFF"/>
          </a:soli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" name="任意多边形: 形状 60"/>
          <p:cNvSpPr/>
          <p:nvPr>
            <p:custDataLst>
              <p:tags r:id="rId7"/>
            </p:custDataLst>
          </p:nvPr>
        </p:nvSpPr>
        <p:spPr>
          <a:xfrm>
            <a:off x="7906558" y="3247776"/>
            <a:ext cx="1359769" cy="1483536"/>
          </a:xfrm>
          <a:custGeom>
            <a:avLst/>
            <a:gdLst>
              <a:gd name="connsiteX0" fmla="*/ 0 w 1334340"/>
              <a:gd name="connsiteY0" fmla="*/ 0 h 1591759"/>
              <a:gd name="connsiteX1" fmla="*/ 0 w 1334340"/>
              <a:gd name="connsiteY1" fmla="*/ 829279 h 1591759"/>
              <a:gd name="connsiteX2" fmla="*/ 1334340 w 1334340"/>
              <a:gd name="connsiteY2" fmla="*/ 1591759 h 1591759"/>
              <a:gd name="connsiteX3" fmla="*/ 1334340 w 1334340"/>
              <a:gd name="connsiteY3" fmla="*/ 777144 h 1591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4340" h="1591759">
                <a:moveTo>
                  <a:pt x="0" y="0"/>
                </a:moveTo>
                <a:lnTo>
                  <a:pt x="0" y="829279"/>
                </a:lnTo>
                <a:lnTo>
                  <a:pt x="1334340" y="1591759"/>
                </a:lnTo>
                <a:lnTo>
                  <a:pt x="1334340" y="777144"/>
                </a:lnTo>
                <a:close/>
              </a:path>
            </a:pathLst>
          </a:custGeom>
          <a:solidFill>
            <a:schemeClr val="tx1">
              <a:lumMod val="25000"/>
              <a:lumOff val="75000"/>
              <a:alpha val="25000"/>
            </a:schemeClr>
          </a:soli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2" name="任意多边形: 形状 61"/>
          <p:cNvSpPr/>
          <p:nvPr>
            <p:custDataLst>
              <p:tags r:id="rId8"/>
            </p:custDataLst>
          </p:nvPr>
        </p:nvSpPr>
        <p:spPr>
          <a:xfrm>
            <a:off x="9268868" y="1774759"/>
            <a:ext cx="1358109" cy="1483535"/>
          </a:xfrm>
          <a:custGeom>
            <a:avLst/>
            <a:gdLst>
              <a:gd name="connsiteX0" fmla="*/ 0 w 1332711"/>
              <a:gd name="connsiteY0" fmla="*/ 0 h 1591758"/>
              <a:gd name="connsiteX1" fmla="*/ 0 w 1332711"/>
              <a:gd name="connsiteY1" fmla="*/ 827650 h 1591758"/>
              <a:gd name="connsiteX2" fmla="*/ 1332711 w 1332711"/>
              <a:gd name="connsiteY2" fmla="*/ 1591759 h 1591758"/>
              <a:gd name="connsiteX3" fmla="*/ 1332711 w 1332711"/>
              <a:gd name="connsiteY3" fmla="*/ 775514 h 1591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2711" h="1591758">
                <a:moveTo>
                  <a:pt x="0" y="0"/>
                </a:moveTo>
                <a:lnTo>
                  <a:pt x="0" y="827650"/>
                </a:lnTo>
                <a:lnTo>
                  <a:pt x="1332711" y="1591759"/>
                </a:lnTo>
                <a:lnTo>
                  <a:pt x="1332711" y="775514"/>
                </a:lnTo>
                <a:close/>
              </a:path>
            </a:pathLst>
          </a:custGeom>
          <a:solidFill>
            <a:schemeClr val="tx1">
              <a:lumMod val="25000"/>
              <a:lumOff val="75000"/>
              <a:alpha val="25000"/>
            </a:schemeClr>
          </a:soli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任意多边形: 形状 62"/>
          <p:cNvSpPr/>
          <p:nvPr>
            <p:custDataLst>
              <p:tags r:id="rId9"/>
            </p:custDataLst>
          </p:nvPr>
        </p:nvSpPr>
        <p:spPr>
          <a:xfrm>
            <a:off x="7909098" y="1779315"/>
            <a:ext cx="4077648" cy="3864481"/>
          </a:xfrm>
          <a:custGeom>
            <a:avLst/>
            <a:gdLst>
              <a:gd name="connsiteX0" fmla="*/ 2667052 w 4001391"/>
              <a:gd name="connsiteY0" fmla="*/ 772256 h 4146393"/>
              <a:gd name="connsiteX1" fmla="*/ 2667052 w 4001391"/>
              <a:gd name="connsiteY1" fmla="*/ 1586871 h 4146393"/>
              <a:gd name="connsiteX2" fmla="*/ 1334340 w 4001391"/>
              <a:gd name="connsiteY2" fmla="*/ 2357498 h 4146393"/>
              <a:gd name="connsiteX3" fmla="*/ 1334340 w 4001391"/>
              <a:gd name="connsiteY3" fmla="*/ 3172113 h 4146393"/>
              <a:gd name="connsiteX4" fmla="*/ 0 w 4001391"/>
              <a:gd name="connsiteY4" fmla="*/ 3944369 h 4146393"/>
              <a:gd name="connsiteX5" fmla="*/ 0 w 4001391"/>
              <a:gd name="connsiteY5" fmla="*/ 4146393 h 4146393"/>
              <a:gd name="connsiteX6" fmla="*/ 1502151 w 4001391"/>
              <a:gd name="connsiteY6" fmla="*/ 3273126 h 4146393"/>
              <a:gd name="connsiteX7" fmla="*/ 1502151 w 4001391"/>
              <a:gd name="connsiteY7" fmla="*/ 2456881 h 4146393"/>
              <a:gd name="connsiteX8" fmla="*/ 2825087 w 4001391"/>
              <a:gd name="connsiteY8" fmla="*/ 1687884 h 4146393"/>
              <a:gd name="connsiteX9" fmla="*/ 2825087 w 4001391"/>
              <a:gd name="connsiteY9" fmla="*/ 863493 h 4146393"/>
              <a:gd name="connsiteX10" fmla="*/ 4001392 w 4001391"/>
              <a:gd name="connsiteY10" fmla="*/ 190620 h 4146393"/>
              <a:gd name="connsiteX11" fmla="*/ 4001392 w 4001391"/>
              <a:gd name="connsiteY11" fmla="*/ 0 h 4146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01391" h="4146393">
                <a:moveTo>
                  <a:pt x="2667052" y="772256"/>
                </a:moveTo>
                <a:lnTo>
                  <a:pt x="2667052" y="1586871"/>
                </a:lnTo>
                <a:lnTo>
                  <a:pt x="1334340" y="2357498"/>
                </a:lnTo>
                <a:lnTo>
                  <a:pt x="1334340" y="3172113"/>
                </a:lnTo>
                <a:lnTo>
                  <a:pt x="0" y="3944369"/>
                </a:lnTo>
                <a:lnTo>
                  <a:pt x="0" y="4146393"/>
                </a:lnTo>
                <a:lnTo>
                  <a:pt x="1502151" y="3273126"/>
                </a:lnTo>
                <a:lnTo>
                  <a:pt x="1502151" y="2456881"/>
                </a:lnTo>
                <a:lnTo>
                  <a:pt x="2825087" y="1687884"/>
                </a:lnTo>
                <a:lnTo>
                  <a:pt x="2825087" y="863493"/>
                </a:lnTo>
                <a:lnTo>
                  <a:pt x="4001392" y="190620"/>
                </a:lnTo>
                <a:lnTo>
                  <a:pt x="4001392" y="0"/>
                </a:lnTo>
                <a:close/>
              </a:path>
            </a:pathLst>
          </a:custGeom>
          <a:solidFill>
            <a:schemeClr val="tx1">
              <a:lumMod val="35000"/>
              <a:lumOff val="65000"/>
              <a:alpha val="35000"/>
            </a:schemeClr>
          </a:soli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任意多边形: 形状 63"/>
          <p:cNvSpPr/>
          <p:nvPr>
            <p:custDataLst>
              <p:tags r:id="rId10"/>
            </p:custDataLst>
          </p:nvPr>
        </p:nvSpPr>
        <p:spPr>
          <a:xfrm>
            <a:off x="6549329" y="4731201"/>
            <a:ext cx="1359769" cy="912594"/>
          </a:xfrm>
          <a:custGeom>
            <a:avLst/>
            <a:gdLst>
              <a:gd name="connsiteX0" fmla="*/ 1334340 w 1334340"/>
              <a:gd name="connsiteY0" fmla="*/ 777143 h 979167"/>
              <a:gd name="connsiteX1" fmla="*/ 0 w 1334340"/>
              <a:gd name="connsiteY1" fmla="*/ 0 h 979167"/>
              <a:gd name="connsiteX2" fmla="*/ 0 w 1334340"/>
              <a:gd name="connsiteY2" fmla="*/ 215058 h 979167"/>
              <a:gd name="connsiteX3" fmla="*/ 1334340 w 1334340"/>
              <a:gd name="connsiteY3" fmla="*/ 979168 h 97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4340" h="979167">
                <a:moveTo>
                  <a:pt x="1334340" y="777143"/>
                </a:moveTo>
                <a:lnTo>
                  <a:pt x="0" y="0"/>
                </a:lnTo>
                <a:lnTo>
                  <a:pt x="0" y="215058"/>
                </a:lnTo>
                <a:lnTo>
                  <a:pt x="1334340" y="979168"/>
                </a:lnTo>
                <a:close/>
              </a:path>
            </a:pathLst>
          </a:custGeom>
          <a:solidFill>
            <a:schemeClr val="tx1">
              <a:lumMod val="25000"/>
              <a:lumOff val="75000"/>
              <a:alpha val="25000"/>
            </a:schemeClr>
          </a:solidFill>
          <a:ln w="1629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pic>
        <p:nvPicPr>
          <p:cNvPr id="28" name="图片 12" descr="343439383331313b343532303032383bbfcdbba7b9dcc0ed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393532" y="1547847"/>
            <a:ext cx="468000" cy="468000"/>
          </a:xfrm>
          <a:prstGeom prst="rect">
            <a:avLst/>
          </a:prstGeom>
        </p:spPr>
      </p:pic>
      <p:pic>
        <p:nvPicPr>
          <p:cNvPr id="29" name="图片 19" descr="343439383331313b343532303033353bc4dcd0a7b7fecef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034867" y="3027331"/>
            <a:ext cx="468000" cy="468000"/>
          </a:xfrm>
          <a:prstGeom prst="rect">
            <a:avLst/>
          </a:prstGeom>
        </p:spPr>
      </p:pic>
      <p:pic>
        <p:nvPicPr>
          <p:cNvPr id="30" name="图片 5" descr="343439383331313b343532303032323bb2fac6b7d5b9cabe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676641" y="4506816"/>
            <a:ext cx="468000" cy="468000"/>
          </a:xfrm>
          <a:prstGeom prst="rect">
            <a:avLst/>
          </a:prstGeom>
        </p:spPr>
      </p:pic>
      <p:sp>
        <p:nvSpPr>
          <p:cNvPr id="68" name="文本框 67"/>
          <p:cNvSpPr txBox="1"/>
          <p:nvPr>
            <p:custDataLst>
              <p:tags r:id="rId20"/>
            </p:custDataLst>
          </p:nvPr>
        </p:nvSpPr>
        <p:spPr>
          <a:xfrm>
            <a:off x="2282190" y="657860"/>
            <a:ext cx="7080250" cy="9251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1. </a:t>
            </a: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了解歌剧、舞剧、音乐剧的起源、主要发展历程及代表作品，认识它们的风格特点。</a:t>
            </a:r>
            <a:endParaRPr lang="zh-CN" altLang="en-US" sz="20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2. </a:t>
            </a: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熟悉舞台剧经典作品的创作背景、剧情及其艺术价值。</a:t>
            </a:r>
            <a:endParaRPr lang="zh-CN" altLang="en-US" sz="20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69" name="矩形 68"/>
          <p:cNvSpPr/>
          <p:nvPr>
            <p:custDataLst>
              <p:tags r:id="rId21"/>
            </p:custDataLst>
          </p:nvPr>
        </p:nvSpPr>
        <p:spPr>
          <a:xfrm>
            <a:off x="872249" y="809957"/>
            <a:ext cx="1158630" cy="578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/>
          <a:lstStyle/>
          <a:p>
            <a:pPr algn="r"/>
            <a:r>
              <a:rPr lang="zh-CN" altLang="en-US" sz="2400" b="1" kern="0" dirty="0">
                <a:solidFill>
                  <a:schemeClr val="accent1"/>
                </a:solidFill>
                <a:cs typeface="+mn-lt"/>
              </a:rPr>
              <a:t>知识目标</a:t>
            </a:r>
            <a:endParaRPr lang="zh-CN" altLang="en-US" sz="2400" b="1" kern="0" dirty="0">
              <a:solidFill>
                <a:schemeClr val="accent1"/>
              </a:solidFill>
              <a:cs typeface="+mn-lt"/>
            </a:endParaRPr>
          </a:p>
        </p:txBody>
      </p:sp>
      <p:sp>
        <p:nvSpPr>
          <p:cNvPr id="70" name="文本框 69"/>
          <p:cNvSpPr txBox="1"/>
          <p:nvPr>
            <p:custDataLst>
              <p:tags r:id="rId22"/>
            </p:custDataLst>
          </p:nvPr>
        </p:nvSpPr>
        <p:spPr>
          <a:xfrm>
            <a:off x="1791970" y="2369185"/>
            <a:ext cx="5878195" cy="144018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1. </a:t>
            </a: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掌握从剧本和音乐两个角度赏析舞台剧的方法，能够以简单的艺术评论的方式表达自己的观剧感受。</a:t>
            </a:r>
            <a:endParaRPr lang="zh-CN" altLang="en-US" sz="20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2. </a:t>
            </a: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提升对舞台艺术的鉴赏能力。</a:t>
            </a:r>
            <a:endParaRPr lang="zh-CN" altLang="en-US" sz="20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71" name="矩形 70"/>
          <p:cNvSpPr/>
          <p:nvPr>
            <p:custDataLst>
              <p:tags r:id="rId23"/>
            </p:custDataLst>
          </p:nvPr>
        </p:nvSpPr>
        <p:spPr>
          <a:xfrm>
            <a:off x="431660" y="2369209"/>
            <a:ext cx="1158630" cy="578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/>
          <a:lstStyle/>
          <a:p>
            <a:pPr algn="r"/>
            <a:r>
              <a:rPr lang="zh-CN" altLang="en-US" sz="2400" b="1" kern="0" dirty="0">
                <a:solidFill>
                  <a:schemeClr val="accent1"/>
                </a:solidFill>
                <a:cs typeface="+mn-lt"/>
              </a:rPr>
              <a:t>技能目标</a:t>
            </a:r>
            <a:endParaRPr lang="zh-CN" altLang="en-US" sz="2400" b="1" kern="0" dirty="0">
              <a:solidFill>
                <a:schemeClr val="accent1"/>
              </a:solidFill>
              <a:cs typeface="+mn-lt"/>
            </a:endParaRPr>
          </a:p>
        </p:txBody>
      </p:sp>
      <p:sp>
        <p:nvSpPr>
          <p:cNvPr id="72" name="文本框 71"/>
          <p:cNvSpPr txBox="1"/>
          <p:nvPr>
            <p:custDataLst>
              <p:tags r:id="rId24"/>
            </p:custDataLst>
          </p:nvPr>
        </p:nvSpPr>
        <p:spPr>
          <a:xfrm>
            <a:off x="1807210" y="4025265"/>
            <a:ext cx="4406900" cy="144018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1. </a:t>
            </a: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增强对西方文化艺术的了解，培养跨文化交流的视野。</a:t>
            </a:r>
            <a:endParaRPr lang="zh-CN" altLang="en-US" sz="20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2. </a:t>
            </a: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感受不同舞台剧形式的美学特点，培养自身高雅的艺术审美素养。</a:t>
            </a:r>
            <a:endParaRPr lang="zh-CN" altLang="en-US" sz="20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73" name="矩形 72"/>
          <p:cNvSpPr/>
          <p:nvPr>
            <p:custDataLst>
              <p:tags r:id="rId25"/>
            </p:custDataLst>
          </p:nvPr>
        </p:nvSpPr>
        <p:spPr>
          <a:xfrm>
            <a:off x="406441" y="4017696"/>
            <a:ext cx="1158630" cy="578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/>
          <a:lstStyle/>
          <a:p>
            <a:pPr algn="r"/>
            <a:r>
              <a:rPr lang="zh-CN" altLang="en-US" sz="2400" b="1" kern="0" dirty="0">
                <a:solidFill>
                  <a:schemeClr val="accent1"/>
                </a:solidFill>
                <a:cs typeface="+mn-lt"/>
              </a:rPr>
              <a:t>素养目标</a:t>
            </a:r>
            <a:endParaRPr lang="zh-CN" altLang="en-US" sz="2400" b="1" kern="0" dirty="0">
              <a:solidFill>
                <a:schemeClr val="accent1"/>
              </a:solidFill>
              <a:cs typeface="+mn-lt"/>
            </a:endParaRPr>
          </a:p>
        </p:txBody>
      </p:sp>
      <p:sp>
        <p:nvSpPr>
          <p:cNvPr id="74" name="矩形 73"/>
          <p:cNvSpPr/>
          <p:nvPr>
            <p:custDataLst>
              <p:tags r:id="rId26"/>
            </p:custDataLst>
          </p:nvPr>
        </p:nvSpPr>
        <p:spPr>
          <a:xfrm>
            <a:off x="2123248" y="886156"/>
            <a:ext cx="66421" cy="494532"/>
          </a:xfrm>
          <a:prstGeom prst="rect">
            <a:avLst/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>
            <p:custDataLst>
              <p:tags r:id="rId27"/>
            </p:custDataLst>
          </p:nvPr>
        </p:nvSpPr>
        <p:spPr>
          <a:xfrm>
            <a:off x="1662575" y="2447795"/>
            <a:ext cx="66421" cy="494532"/>
          </a:xfrm>
          <a:prstGeom prst="rect">
            <a:avLst/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>
            <p:custDataLst>
              <p:tags r:id="rId28"/>
            </p:custDataLst>
          </p:nvPr>
        </p:nvSpPr>
        <p:spPr>
          <a:xfrm>
            <a:off x="1652973" y="4096281"/>
            <a:ext cx="66421" cy="494532"/>
          </a:xfrm>
          <a:prstGeom prst="rect">
            <a:avLst/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7" name="直接连接符 76"/>
          <p:cNvCxnSpPr/>
          <p:nvPr>
            <p:custDataLst>
              <p:tags r:id="rId29"/>
            </p:custDataLst>
          </p:nvPr>
        </p:nvCxnSpPr>
        <p:spPr>
          <a:xfrm>
            <a:off x="9183688" y="1256030"/>
            <a:ext cx="1078706" cy="0"/>
          </a:xfrm>
          <a:prstGeom prst="line">
            <a:avLst/>
          </a:prstGeom>
          <a:ln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>
            <p:custDataLst>
              <p:tags r:id="rId30"/>
            </p:custDataLst>
          </p:nvPr>
        </p:nvCxnSpPr>
        <p:spPr>
          <a:xfrm>
            <a:off x="7761605" y="2804160"/>
            <a:ext cx="904875" cy="0"/>
          </a:xfrm>
          <a:prstGeom prst="line">
            <a:avLst/>
          </a:prstGeom>
          <a:ln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>
            <p:custDataLst>
              <p:tags r:id="rId31"/>
            </p:custDataLst>
          </p:nvPr>
        </p:nvCxnSpPr>
        <p:spPr>
          <a:xfrm>
            <a:off x="6321425" y="4437380"/>
            <a:ext cx="795338" cy="0"/>
          </a:xfrm>
          <a:prstGeom prst="line">
            <a:avLst/>
          </a:prstGeom>
          <a:ln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2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" y="348615"/>
            <a:ext cx="11606530" cy="57581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330835" y="1213485"/>
            <a:ext cx="8286750" cy="5562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《歌剧魅影》（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The Phantom of the Opera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）是安德鲁</a:t>
            </a:r>
            <a:r>
              <a:rPr lang="ja-JP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・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劳埃德</a:t>
            </a:r>
            <a:r>
              <a:rPr lang="ja-JP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・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韦伯的代表作之一，为音乐剧中的永恒佳作。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剧情梗概：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故事发生在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19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世纪末的巴黎歌剧院，剧院怪事频发，首席女主角险被掉落布景砸死，出现令人毛骨悚然的虚幻男声。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声音来自剧院地下迷宫的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幽灵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，他爱上女演员克丽斯汀，暗中教她唱歌助其成为女主角。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克丽斯汀爱剧院资助人拉乌尔，引发嫉妒、追逐、谋杀等情节。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最终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幽灵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因对克丽斯汀的爱超越占有欲，选择解脱她，自己消失在地下迷宫。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10071735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三、《歌剧魅影》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6625" y="2281555"/>
            <a:ext cx="3635375" cy="33242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330835" y="1213485"/>
            <a:ext cx="8286750" cy="5562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创作特色：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采用古典音乐背景，以音乐剧内嵌歌剧的形式创作，使用近似严肃大歌剧的音乐语言。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描绘克丽斯汀、拉乌尔和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幽灵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之间美妙、真诚且略带伤感的浪漫故事，表现爱与幻想的情感交融。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经典歌曲：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同名主题曲《歌剧魅影》（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The Phantom of the Opera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）高亢、激昂、神秘且略带紧迫。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《夜之乐章》（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The Music of the Night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）温柔而有力，使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幽灵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形象充满梦幻色彩，这些歌曲皆为音乐剧经典名曲。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10071735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三、《歌剧魅影》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6625" y="2281555"/>
            <a:ext cx="3635375" cy="33242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185" y="99695"/>
            <a:ext cx="9130665" cy="65868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555" y="197485"/>
            <a:ext cx="10930890" cy="46443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16940"/>
          <a:stretch>
            <a:fillRect/>
          </a:stretch>
        </p:blipFill>
        <p:spPr>
          <a:xfrm>
            <a:off x="810260" y="4656455"/>
            <a:ext cx="10610215" cy="122047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650" y="835025"/>
            <a:ext cx="11515090" cy="52209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r>
              <a:t>感谢</a:t>
            </a:r>
            <a:r>
              <a:t>观看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134100" y="3377565"/>
            <a:ext cx="6057900" cy="6064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/Thanks</a:t>
            </a:r>
            <a:endParaRPr 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1250950" y="2356485"/>
            <a:ext cx="10090150" cy="37249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zh-CN" altLang="en-US" sz="2000" spc="5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舞台剧就是呈现于舞台上的综合艺术形式，它由来已久，可以追溯到公元前</a:t>
            </a:r>
            <a:r>
              <a:rPr lang="en-US" altLang="zh-CN" sz="2000" spc="5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5 </a:t>
            </a:r>
            <a:r>
              <a:rPr lang="zh-CN" altLang="en-US" sz="2000" spc="5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世纪古希腊的戏剧。今天的舞台剧形式多样，按内容，它可以分为喜剧、悲剧、正剧；按表现形式，它可以分为歌剧、舞剧、音乐剧、话剧、诗剧、哑剧等。它通过演员的生动表演、精心设计的布景和灯光、恰到好处的配乐和舞蹈，将观众带入一个又一个艺术世界，以其独特的现场感染力和深邃的艺术内涵征服观众的心灵。</a:t>
            </a:r>
            <a:endParaRPr lang="zh-CN" altLang="en-US" sz="2000" spc="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Title 6"/>
          <p:cNvSpPr txBox="1"/>
          <p:nvPr>
            <p:custDataLst>
              <p:tags r:id="rId2"/>
            </p:custDataLst>
          </p:nvPr>
        </p:nvSpPr>
        <p:spPr>
          <a:xfrm>
            <a:off x="1250950" y="1791335"/>
            <a:ext cx="2805430" cy="5651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rmAutofit lnSpcReduction="10000"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00000"/>
              </a:lnSpc>
              <a:spcAft>
                <a:spcPts val="800"/>
              </a:spcAft>
            </a:pPr>
            <a:r>
              <a:rPr lang="zh-CN" altLang="en-US" sz="2945" b="1" spc="3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专题概述</a:t>
            </a:r>
            <a:endParaRPr lang="zh-CN" altLang="en-US" sz="2945" b="1" spc="3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332355" y="1438275"/>
            <a:ext cx="6993890" cy="3980815"/>
          </a:xfrm>
        </p:spPr>
        <p:txBody>
          <a:bodyPr>
            <a:noAutofit/>
          </a:bodyPr>
          <a:lstStyle/>
          <a:p>
            <a:pPr algn="ctr"/>
            <a:r>
              <a:rPr lang="en-US" altLang="zh-CN" sz="13000" dirty="0">
                <a:sym typeface="Arial" panose="020B0604020202020204" pitchFamily="34" charset="0"/>
              </a:rPr>
              <a:t> </a:t>
            </a:r>
            <a:r>
              <a:rPr lang="zh-CN" altLang="en-US" sz="13000" dirty="0">
                <a:sym typeface="Arial" panose="020B0604020202020204" pitchFamily="34" charset="0"/>
              </a:rPr>
              <a:t>第一讲</a:t>
            </a:r>
            <a:r>
              <a:rPr lang="en-US" altLang="zh-CN" sz="13000" dirty="0">
                <a:sym typeface="Arial" panose="020B0604020202020204" pitchFamily="34" charset="0"/>
              </a:rPr>
              <a:t>  </a:t>
            </a:r>
            <a:br>
              <a:rPr lang="en-US" altLang="zh-CN" sz="13000" dirty="0">
                <a:sym typeface="Arial" panose="020B0604020202020204" pitchFamily="34" charset="0"/>
              </a:rPr>
            </a:br>
            <a:r>
              <a:rPr lang="zh-CN" altLang="en-US" sz="13000" dirty="0">
                <a:sym typeface="Arial" panose="020B0604020202020204" pitchFamily="34" charset="0"/>
              </a:rPr>
              <a:t>歌</a:t>
            </a:r>
            <a:r>
              <a:rPr lang="en-US" altLang="zh-CN" sz="13000" dirty="0">
                <a:sym typeface="Arial" panose="020B0604020202020204" pitchFamily="34" charset="0"/>
              </a:rPr>
              <a:t> </a:t>
            </a:r>
            <a:r>
              <a:rPr lang="zh-CN" altLang="en-US" sz="13000" dirty="0">
                <a:sym typeface="Arial" panose="020B0604020202020204" pitchFamily="34" charset="0"/>
              </a:rPr>
              <a:t>剧</a:t>
            </a:r>
            <a:endParaRPr lang="zh-CN" altLang="en-US" sz="13000" dirty="0"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266700" y="274955"/>
            <a:ext cx="11613515" cy="6583045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歌剧（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Opera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）一词源自意大利语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“opera in musica”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，意为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音乐作品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。是一种综合性的戏剧表演艺术，以音乐为灵魂，融合音乐、戏剧、舞蹈、舞台美术和文学等元素。歌剧以歌唱为主要表现手段，通过演员表演和管弦乐队伴奏讲述完整故事，展现戏剧情节和人物性格。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一、歌剧的历史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歌剧起源于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16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世纪末的意大利，由热衷文艺复兴的专家学者将古希腊悲剧诗歌和音乐、戏剧结合，创作音乐戏剧艺术小品，这是歌剧雏形。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西方音乐史上公认的第一部歌剧是《尤丽狄西》。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1607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年蒙特威尔第创作的《奥菲欧》是歌剧史上第一部代表性作品。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17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、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18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世纪，歌剧在意大利迅速发展，并传播到欧洲其他国家。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古典主义时期，格鲁克和莫扎特进行歌剧改革，破除表演呆板，提高音乐地位，让音乐更好服务剧情。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19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世纪，罗西尼是复兴意大利歌剧的重要作曲家，威尔第将意大利歌剧创作推向新高峰。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266700" y="274955"/>
            <a:ext cx="11613515" cy="6583045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二、歌剧的分类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歌剧根据音乐性质不同，可分为严肃歌剧和通俗歌剧两大类。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严肃歌剧：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包括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18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世纪的正歌剧、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19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世纪的大歌剧等。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特点：有较为严谨、完整的音乐戏剧结构；有较鲜明的音乐形象及其发展；剧情通常反映重大题材、历史事件、社会问题、哲理思考等内容。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通俗歌剧：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主要包括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18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世纪的喜歌剧、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19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世纪的轻歌剧等。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特点：音乐通俗易懂，优美动听；不强调音乐戏剧结构的完整，每首曲子有一定独立性；剧情通常具有讽刺性、幽默性；剧中经常出现说白。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7"/>
  <p:tag name="KSO_WM_UNIT_LAYERLEVEL" val="1"/>
  <p:tag name="KSO_WM_TAG_VERSION" val="1.0"/>
  <p:tag name="KSO_WM_BEAUTIFY_FLAG" val="#wm#"/>
  <p:tag name="KSO_WM_UNIT_TYPE" val="y"/>
  <p:tag name="KSO_WM_UNIT_INDEX" val="7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0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915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915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6915"/>
  <p:tag name="KSO_WM_TEMPLATE_MASTER_THUMB_INDEX" val="12"/>
  <p:tag name="KSO_WM_TEMPLATE_THUMBS_INDEX" val="1、4、7、8、10、11、12、13、15"/>
</p:tagLst>
</file>

<file path=ppt/tags/tag1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916_1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空白演示经典风格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6916_1*b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单击此处添加副标题"/>
</p:tagLst>
</file>

<file path=ppt/tags/tag131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6916_1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演讲者："/>
  <p:tag name="KSO_WM_UNIT_SUBTYPE" val="b"/>
</p:tagLst>
</file>

<file path=ppt/tags/tag132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6916_1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演讲者："/>
  <p:tag name="KSO_WM_UNIT_SUBTYPE" val="b"/>
</p:tagLst>
</file>

<file path=ppt/tags/tag133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6916_1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演讲者："/>
  <p:tag name="KSO_WM_UNIT_SUBTYPE" val="b"/>
</p:tagLst>
</file>

<file path=ppt/tags/tag134.xml><?xml version="1.0" encoding="utf-8"?>
<p:tagLst xmlns:p="http://schemas.openxmlformats.org/presentationml/2006/main">
  <p:tag name="KSO_WM_SLIDE_ID" val="custom20206916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6916"/>
  <p:tag name="KSO_WM_SLIDE_LAYOUT" val="a_b_f"/>
  <p:tag name="KSO_WM_SLIDE_LAYOUT_CNT" val="1_1_1"/>
  <p:tag name="KSO_WM_TEMPLATE_MASTER_THUMB_INDEX" val="12"/>
  <p:tag name="KSO_WM_TEMPLATE_THUMBS_INDEX" val="1、4、7、8、10、11、12、13、15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3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712.7,&quot;left&quot;:14.09992125984245,&quot;top&quot;:8.4,&quot;width&quot;:870.5681102362211}"/>
</p:tagLst>
</file>

<file path=ppt/tags/tag137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6916_2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3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712.7,&quot;left&quot;:14.09992125984245,&quot;top&quot;:8.4,&quot;width&quot;:870.5681102362211}"/>
</p:tagLst>
</file>

<file path=ppt/tags/tag139.xml><?xml version="1.0" encoding="utf-8"?>
<p:tagLst xmlns:p="http://schemas.openxmlformats.org/presentationml/2006/main">
  <p:tag name="wpp_generatepictur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712.7,&quot;left&quot;:14.09992125984245,&quot;top&quot;:8.4,&quot;width&quot;:870.5681102362211}"/>
</p:tagLst>
</file>

<file path=ppt/tags/tag143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6916_2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44.xml><?xml version="1.0" encoding="utf-8"?>
<p:tagLst xmlns:p="http://schemas.openxmlformats.org/presentationml/2006/main">
  <p:tag name="wpp_generatepicture" val="1"/>
</p:tagLst>
</file>

<file path=ppt/tags/tag145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14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916_7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单击此处添加标题"/>
</p:tagLst>
</file>

<file path=ppt/tags/tag147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6916_7*e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01"/>
  <p:tag name="KSO_WM_UNIT_NOCLEAR" val="0"/>
  <p:tag name="KSO_WM_UNIT_VALUE" val="2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1_5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1_5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75.60146299827755,&quot;left&quot;:23.888976377952762,&quot;top&quot;:51.8,&quot;width&quot;:919.9492913385827}"/>
  <p:tag name="KSO_WM_DIAGRAM_COLOR_MATCH_VALUE" val="{&quot;shape&quot;:{&quot;fill&quot;:{&quot;gradient&quot;:[{&quot;brightness&quot;:0.4000000059604645,&quot;colorType&quot;:1,&quot;foreColorIndex&quot;:5,&quot;pos&quot;:1,&quot;transparency&quot;:0},{&quot;brightness&quot;:0.15000000596046448,&quot;colorType&quot;:1,&quot;foreColorIndex&quot;:5,&quot;pos&quot;:0.3499999940395355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1_4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1_4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75.60146299827755,&quot;left&quot;:23.888976377952762,&quot;top&quot;:51.8,&quot;width&quot;:919.949291338582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2_5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2_5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75.60146299827755,&quot;left&quot;:23.888976377952762,&quot;top&quot;:51.8,&quot;width&quot;:919.9492913385827}"/>
  <p:tag name="KSO_WM_DIAGRAM_COLOR_MATCH_VALUE" val="{&quot;shape&quot;:{&quot;fill&quot;:{&quot;gradient&quot;:[{&quot;brightness&quot;:0.4000000059604645,&quot;colorType&quot;:1,&quot;foreColorIndex&quot;:5,&quot;pos&quot;:1,&quot;transparency&quot;:0},{&quot;brightness&quot;:0.15000000596046448,&quot;colorType&quot;:1,&quot;foreColorIndex&quot;:5,&quot;pos&quot;:0.3499999940395355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2_4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2_4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75.60146299827755,&quot;left&quot;:23.888976377952762,&quot;top&quot;:51.8,&quot;width&quot;:919.949291338582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3_5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3_5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75.60146299827755,&quot;left&quot;:23.888976377952762,&quot;top&quot;:51.8,&quot;width&quot;:919.9492913385827}"/>
  <p:tag name="KSO_WM_DIAGRAM_COLOR_MATCH_VALUE" val="{&quot;shape&quot;:{&quot;fill&quot;:{&quot;gradient&quot;:[{&quot;brightness&quot;:0.4000000059604645,&quot;colorType&quot;:1,&quot;foreColorIndex&quot;:5,&quot;pos&quot;:1,&quot;transparency&quot;:0},{&quot;brightness&quot;:0.15000000596046448,&quot;colorType&quot;:1,&quot;foreColorIndex&quot;:5,&quot;pos&quot;:0.3499999940395355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3_4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3_4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75.60146299827755,&quot;left&quot;:23.888976377952762,&quot;top&quot;:51.8,&quot;width&quot;:919.9492913385827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2_6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2_6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75.60146299827755,&quot;left&quot;:23.888976377952762,&quot;top&quot;:51.8,&quot;width&quot;:919.9492913385827}"/>
  <p:tag name="KSO_WM_DIAGRAM_COLOR_MATCH_VALUE" val="{&quot;shape&quot;:{&quot;fill&quot;:{&quot;solid&quot;:{&quot;brightness&quot;:0.75,&quot;colorType&quot;:1,&quot;foreColorIndex&quot;:13,&quot;transparency&quot;:0.7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3"/>
  <p:tag name="KSO_WM_UNIT_FILL_FORE_SCHEMECOLOR_INDEX_BRIGHTNESS" val="0.75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3_6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3_6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75.60146299827755,&quot;left&quot;:23.888976377952762,&quot;top&quot;:51.8,&quot;width&quot;:919.9492913385827}"/>
  <p:tag name="KSO_WM_DIAGRAM_COLOR_MATCH_VALUE" val="{&quot;shape&quot;:{&quot;fill&quot;:{&quot;solid&quot;:{&quot;brightness&quot;:0.75,&quot;colorType&quot;:1,&quot;foreColorIndex&quot;:13,&quot;transparency&quot;:0.7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3"/>
  <p:tag name="KSO_WM_UNIT_FILL_FORE_SCHEMECOLOR_INDEX_BRIGHTNESS" val="0.75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i*1_1"/>
  <p:tag name="KSO_WM_TEMPLATE_CATEGORY" val="diagram"/>
  <p:tag name="KSO_WM_TEMPLATE_INDEX" val="20234406"/>
  <p:tag name="KSO_WM_UNIT_LAYERLEVEL" val="1_1"/>
  <p:tag name="KSO_WM_TAG_VERSION" val="3.0"/>
  <p:tag name="KSO_WM_UNIT_TYPE" val="m_i"/>
  <p:tag name="KSO_WM_UNIT_INDEX" val="1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75.60146299827755,&quot;left&quot;:23.888976377952762,&quot;top&quot;:51.8,&quot;width&quot;:919.9492913385827}"/>
  <p:tag name="KSO_WM_DIAGRAM_COLOR_MATCH_VALUE" val="{&quot;shape&quot;:{&quot;fill&quot;:{&quot;solid&quot;:{&quot;brightness&quot;:0.6499999761581421,&quot;colorType&quot;:1,&quot;foreColorIndex&quot;:13,&quot;transparency&quot;:0.649999976158142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3"/>
  <p:tag name="KSO_WM_UNIT_FILL_FORE_SCHEMECOLOR_INDEX_BRIGHTNESS" val="0.65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1_6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1_6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75.60146299827755,&quot;left&quot;:23.888976377952762,&quot;top&quot;:51.8,&quot;width&quot;:919.9492913385827}"/>
  <p:tag name="KSO_WM_DIAGRAM_COLOR_MATCH_VALUE" val="{&quot;shape&quot;:{&quot;fill&quot;:{&quot;solid&quot;:{&quot;brightness&quot;:0.75,&quot;colorType&quot;:1,&quot;foreColorIndex&quot;:13,&quot;transparency&quot;:0.7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3"/>
  <p:tag name="KSO_WM_UNIT_FILL_FORE_SCHEMECOLOR_INDEX_BRIGHTNESS" val="0.75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x*1_1_1"/>
  <p:tag name="KSO_WM_TEMPLATE_CATEGORY" val="diagram"/>
  <p:tag name="KSO_WM_TEMPLATE_INDEX" val="20234406"/>
  <p:tag name="KSO_WM_UNIT_LAYERLEVEL" val="1_1_1"/>
  <p:tag name="KSO_WM_TAG_VERSION" val="3.0"/>
  <p:tag name="KSO_WM_UNIT_VALUE" val="127*144"/>
  <p:tag name="KSO_WM_UNIT_TYPE" val="m_h_x"/>
  <p:tag name="KSO_WM_UNIT_INDEX" val="1_1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75.60146299827755,&quot;left&quot;:23.888976377952762,&quot;top&quot;:51.8,&quot;width&quot;:919.9492913385827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x*1_2_1"/>
  <p:tag name="KSO_WM_TEMPLATE_CATEGORY" val="diagram"/>
  <p:tag name="KSO_WM_TEMPLATE_INDEX" val="20234406"/>
  <p:tag name="KSO_WM_UNIT_LAYERLEVEL" val="1_1_1"/>
  <p:tag name="KSO_WM_TAG_VERSION" val="3.0"/>
  <p:tag name="KSO_WM_UNIT_VALUE" val="132*129"/>
  <p:tag name="KSO_WM_UNIT_TYPE" val="m_h_x"/>
  <p:tag name="KSO_WM_UNIT_INDEX" val="1_2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75.60146299827755,&quot;left&quot;:23.888976377952762,&quot;top&quot;:51.8,&quot;width&quot;:919.9492913385827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x*1_3_1"/>
  <p:tag name="KSO_WM_TEMPLATE_CATEGORY" val="diagram"/>
  <p:tag name="KSO_WM_TEMPLATE_INDEX" val="20234406"/>
  <p:tag name="KSO_WM_UNIT_LAYERLEVEL" val="1_1_1"/>
  <p:tag name="KSO_WM_TAG_VERSION" val="3.0"/>
  <p:tag name="KSO_WM_UNIT_VALUE" val="107*144"/>
  <p:tag name="KSO_WM_UNIT_TYPE" val="m_h_x"/>
  <p:tag name="KSO_WM_UNIT_INDEX" val="1_3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75.60146299827755,&quot;left&quot;:23.888976377952762,&quot;top&quot;:51.8,&quot;width&quot;:919.9492913385827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f*1_3_1"/>
  <p:tag name="KSO_WM_TEMPLATE_CATEGORY" val="diagram"/>
  <p:tag name="KSO_WM_TEMPLATE_INDEX" val="20234406"/>
  <p:tag name="KSO_WM_UNIT_LAYERLEVEL" val="1_1_1"/>
  <p:tag name="KSO_WM_TAG_VERSION" val="3.0"/>
  <p:tag name="KSO_WM_UNIT_SUBTYPE" val="a"/>
  <p:tag name="KSO_WM_UNIT_NOCLEAR" val="0"/>
  <p:tag name="KSO_WM_UNIT_VALUE" val="80"/>
  <p:tag name="KSO_WM_UNIT_TYPE" val="m_h_f"/>
  <p:tag name="KSO_WM_UNIT_INDEX" val="1_3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75.60146299827755,&quot;left&quot;:23.888976377952762,&quot;top&quot;:51.8,&quot;width&quot;:919.949291338582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文字是您思想的提炼，简明扼要地阐述您的观点根据需要可酌情增减文字，以便观者能够准确地理解您所传达的思想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3_3"/>
  <p:tag name="KSO_WM_TEMPLATE_CATEGORY" val="diagram"/>
  <p:tag name="KSO_WM_TEMPLATE_INDEX" val="20234406"/>
  <p:tag name="KSO_WM_UNIT_LAYERLEVEL" val="1_1_1"/>
  <p:tag name="KSO_WM_TAG_VERSION" val="3.0"/>
  <p:tag name="KSO_WM_UNIT_SUBTYPE" val="nb"/>
  <p:tag name="KSO_WM_UNIT_TYPE" val="m_h_i"/>
  <p:tag name="KSO_WM_UNIT_INDEX" val="1_3_3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75.60146299827755,&quot;left&quot;:23.888976377952762,&quot;top&quot;:51.8,&quot;width&quot;:919.949291338582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f*1_2_1"/>
  <p:tag name="KSO_WM_TEMPLATE_CATEGORY" val="diagram"/>
  <p:tag name="KSO_WM_TEMPLATE_INDEX" val="20234406"/>
  <p:tag name="KSO_WM_UNIT_LAYERLEVEL" val="1_1_1"/>
  <p:tag name="KSO_WM_TAG_VERSION" val="3.0"/>
  <p:tag name="KSO_WM_UNIT_SUBTYPE" val="a"/>
  <p:tag name="KSO_WM_UNIT_NOCLEAR" val="0"/>
  <p:tag name="KSO_WM_UNIT_VALUE" val="80"/>
  <p:tag name="KSO_WM_UNIT_TYPE" val="m_h_f"/>
  <p:tag name="KSO_WM_UNIT_INDEX" val="1_2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75.60146299827755,&quot;left&quot;:23.888976377952762,&quot;top&quot;:51.8,&quot;width&quot;:919.949291338582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内容观点根据需要可酌情增减文字，以便观者能够准确地理解您所传达的思想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2_3"/>
  <p:tag name="KSO_WM_TEMPLATE_CATEGORY" val="diagram"/>
  <p:tag name="KSO_WM_TEMPLATE_INDEX" val="20234406"/>
  <p:tag name="KSO_WM_UNIT_LAYERLEVEL" val="1_1_1"/>
  <p:tag name="KSO_WM_TAG_VERSION" val="3.0"/>
  <p:tag name="KSO_WM_UNIT_SUBTYPE" val="nb"/>
  <p:tag name="KSO_WM_UNIT_TYPE" val="m_h_i"/>
  <p:tag name="KSO_WM_UNIT_INDEX" val="1_2_3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75.60146299827755,&quot;left&quot;:23.888976377952762,&quot;top&quot;:51.8,&quot;width&quot;:919.949291338582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f*1_1_1"/>
  <p:tag name="KSO_WM_TEMPLATE_CATEGORY" val="diagram"/>
  <p:tag name="KSO_WM_TEMPLATE_INDEX" val="20234406"/>
  <p:tag name="KSO_WM_UNIT_LAYERLEVEL" val="1_1_1"/>
  <p:tag name="KSO_WM_TAG_VERSION" val="3.0"/>
  <p:tag name="KSO_WM_UNIT_SUBTYPE" val="a"/>
  <p:tag name="KSO_WM_UNIT_NOCLEAR" val="0"/>
  <p:tag name="KSO_WM_UNIT_VALUE" val="80"/>
  <p:tag name="KSO_WM_UNIT_TYPE" val="m_h_f"/>
  <p:tag name="KSO_WM_UNIT_INDEX" val="1_1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75.60146299827755,&quot;left&quot;:23.888976377952762,&quot;top&quot;:51.8,&quot;width&quot;:919.949291338582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文字是您思想的提炼，简明扼要地阐述您的观点根据需要可酌情增减文字，以便观者能够准确地理解您所传达的思想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1_3"/>
  <p:tag name="KSO_WM_TEMPLATE_CATEGORY" val="diagram"/>
  <p:tag name="KSO_WM_TEMPLATE_INDEX" val="20234406"/>
  <p:tag name="KSO_WM_UNIT_LAYERLEVEL" val="1_1_1"/>
  <p:tag name="KSO_WM_TAG_VERSION" val="3.0"/>
  <p:tag name="KSO_WM_UNIT_SUBTYPE" val="nb"/>
  <p:tag name="KSO_WM_UNIT_TYPE" val="m_h_i"/>
  <p:tag name="KSO_WM_UNIT_INDEX" val="1_1_3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75.60146299827755,&quot;left&quot;:23.888976377952762,&quot;top&quot;:51.8,&quot;width&quot;:919.949291338582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3_2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3_2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75.60146299827755,&quot;left&quot;:23.888976377952762,&quot;top&quot;:51.8,&quot;width&quot;:919.9492913385827}"/>
  <p:tag name="KSO_WM_DIAGRAM_COLOR_MATCH_VALUE" val="{&quot;shape&quot;:{&quot;fill&quot;:{&quot;gradient&quot;:[{&quot;brightness&quot;:0.6000000238418579,&quot;colorType&quot;:1,&quot;foreColorIndex&quot;:5,&quot;pos&quot;:1,&quot;transparency&quot;:0},{&quot;brightness&quot;:0.15000000596046448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-2"/>
  <p:tag name="KSO_WM_UNIT_TEXT_FILL_FORE_SCHEMECOLOR_INDEX" val="2"/>
  <p:tag name="KSO_WM_UNIT_TEXT_FILL_TYPE" val="1"/>
  <p:tag name="KSO_WM_UNIT_USESOURCEFORMAT_APPLY" val="0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2_2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2_2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75.60146299827755,&quot;left&quot;:23.888976377952762,&quot;top&quot;:51.8,&quot;width&quot;:919.9492913385827}"/>
  <p:tag name="KSO_WM_DIAGRAM_COLOR_MATCH_VALUE" val="{&quot;shape&quot;:{&quot;fill&quot;:{&quot;gradient&quot;:[{&quot;brightness&quot;:0.6000000238418579,&quot;colorType&quot;:1,&quot;foreColorIndex&quot;:5,&quot;pos&quot;:1,&quot;transparency&quot;:0},{&quot;brightness&quot;:0.15000000596046448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-2"/>
  <p:tag name="KSO_WM_UNIT_TEXT_FILL_FORE_SCHEMECOLOR_INDEX" val="2"/>
  <p:tag name="KSO_WM_UNIT_TEXT_FILL_TYPE" val="1"/>
  <p:tag name="KSO_WM_UNIT_USESOURCEFORMAT_APPLY" val="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1_2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1_2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75.60146299827755,&quot;left&quot;:23.888976377952762,&quot;top&quot;:51.8,&quot;width&quot;:919.9492913385827}"/>
  <p:tag name="KSO_WM_DIAGRAM_COLOR_MATCH_VALUE" val="{&quot;shape&quot;:{&quot;fill&quot;:{&quot;gradient&quot;:[{&quot;brightness&quot;:0.6000000238418579,&quot;colorType&quot;:1,&quot;foreColorIndex&quot;:5,&quot;pos&quot;:1,&quot;transparency&quot;:0},{&quot;brightness&quot;:0.15000000596046448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-2"/>
  <p:tag name="KSO_WM_UNIT_TEXT_FILL_FORE_SCHEMECOLOR_INDEX" val="2"/>
  <p:tag name="KSO_WM_UNIT_TEXT_FILL_TYPE" val="1"/>
  <p:tag name="KSO_WM_UNIT_USESOURCEFORMAT_APPLY" val="0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3_1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3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75.60146299827755,&quot;left&quot;:23.888976377952762,&quot;top&quot;:51.8,&quot;width&quot;:919.9492913385827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LINE_FILL_TYPE" val="2"/>
  <p:tag name="KSO_WM_UNIT_USESOURCEFORMAT_APPLY" val="0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2_1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2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75.60146299827755,&quot;left&quot;:23.888976377952762,&quot;top&quot;:51.8,&quot;width&quot;:919.9492913385827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LINE_FILL_TYPE" val="2"/>
  <p:tag name="KSO_WM_UNIT_USESOURCEFORMAT_APPLY" val="0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1_1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1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75.60146299827755,&quot;left&quot;:23.888976377952762,&quot;top&quot;:51.8,&quot;width&quot;:919.9492913385827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LINE_FILL_TYPE" val="2"/>
  <p:tag name="KSO_WM_UNIT_USESOURCEFORMAT_APPLY" val="0"/>
</p:tagLst>
</file>

<file path=ppt/tags/tag174.xml><?xml version="1.0" encoding="utf-8"?>
<p:tagLst xmlns:p="http://schemas.openxmlformats.org/presentationml/2006/main">
  <p:tag name="KSO_WM_SLIDE_ID" val="diagram20234406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3"/>
  <p:tag name="KSO_WM_SLIDE_INDEX" val="1"/>
  <p:tag name="KSO_WM_SLIDE_SIZE" val="767.035*379.917"/>
  <p:tag name="KSO_WM_SLIDE_POSITION" val="118.553*108.076"/>
  <p:tag name="KSO_WM_TAG_VERSION" val="3.0"/>
  <p:tag name="KSO_WM_BEAUTIFY_FLAG" val="#wm#"/>
  <p:tag name="KSO_WM_TEMPLATE_CATEGORY" val="custom"/>
  <p:tag name="KSO_WM_TEMPLATE_INDEX" val="20206916"/>
  <p:tag name="KSO_WM_SLIDE_LAYOUT" val="a_m"/>
  <p:tag name="KSO_WM_SLIDE_LAYOUT_CNT" val="1_1"/>
  <p:tag name="KSO_WM_DIAGRAM_GROUP_CODE" val="m1-1"/>
  <p:tag name="KSO_WM_SLIDE_DIAGTYPE" val="m"/>
</p:tagLst>
</file>

<file path=ppt/tags/tag175.xml><?xml version="1.0" encoding="utf-8"?>
<p:tagLst xmlns:p="http://schemas.openxmlformats.org/presentationml/2006/main">
  <p:tag name="KSO_WM_UNIT_SUBTYPE" val="a"/>
  <p:tag name="KSO_WM_UNIT_NOCLEAR" val="0"/>
  <p:tag name="KSO_WM_UNIT_VALUE" val="9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6916_8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</p:tagLst>
</file>

<file path=ppt/tags/tag17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916_8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单击此处添加标题"/>
</p:tagLst>
</file>

<file path=ppt/tags/tag177.xml><?xml version="1.0" encoding="utf-8"?>
<p:tagLst xmlns:p="http://schemas.openxmlformats.org/presentationml/2006/main">
  <p:tag name="KSO_WM_SLIDE_ID" val="custom20206916_8"/>
  <p:tag name="KSO_WM_TEMPLATE_SUBCATEGORY" val="0"/>
  <p:tag name="KSO_WM_TEMPLATE_MASTER_TYPE" val="1"/>
  <p:tag name="KSO_WM_TEMPLATE_COLOR_TYPE" val="1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06916"/>
  <p:tag name="KSO_WM_SLIDE_LAYOUT" val="a_d_f"/>
  <p:tag name="KSO_WM_SLIDE_LAYOUT_CNT" val="1_1_1"/>
  <p:tag name="KSO_WM_SLIDE_TYPE" val="text"/>
  <p:tag name="KSO_WM_SLIDE_SUBTYPE" val="picTxt"/>
  <p:tag name="KSO_WM_SLIDE_SIZE" val="864*455"/>
  <p:tag name="KSO_WM_SLIDE_POSITION" val="64*39"/>
</p:tagLst>
</file>

<file path=ppt/tags/tag17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916_7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单击此处添加标题"/>
</p:tagLst>
</file>

<file path=ppt/tags/tag179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181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183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185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187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189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5.7000787401576}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92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193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194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195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19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5.7000787401576}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98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199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01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0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5.7000787401576}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04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05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06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0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916_7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单击此处添加标题"/>
</p:tagLst>
</file>

<file path=ppt/tags/tag208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212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214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215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5.7000787401576}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17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1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5.7000787401576}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21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22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2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5.7000787401576}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25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2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5.7000787401576}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28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29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5.7000787401576}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32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33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3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916_7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单击此处添加标题"/>
</p:tagLst>
</file>

<file path=ppt/tags/tag235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237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239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241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24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5.7000787401576}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44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45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46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47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48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49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5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5.7000787401576}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53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54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55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5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5.7000787401576}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58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5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5.7000787401576}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61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62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63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64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15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1"/>
  <p:tag name="KSO_WM_UNIT_TYPE" val="a"/>
  <p:tag name="KSO_WM_UNIT_INDEX" val="1"/>
  <p:tag name="KSO_WM_UNIT_PRESET_TEXT" val="THANKS"/>
</p:tagLst>
</file>

<file path=ppt/tags/tag266.xml><?xml version="1.0" encoding="utf-8"?>
<p:tagLst xmlns:p="http://schemas.openxmlformats.org/presentationml/2006/main">
  <p:tag name="KSO_WM_SLIDE_ID" val="custom20206916_15"/>
  <p:tag name="KSO_WM_TEMPLATE_SUBCATEGORY" val="0"/>
  <p:tag name="KSO_WM_TEMPLATE_MASTER_TYPE" val="1"/>
  <p:tag name="KSO_WM_TEMPLATE_COLOR_TYPE" val="1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206916"/>
  <p:tag name="KSO_WM_SLIDE_TYPE" val="endPage"/>
  <p:tag name="KSO_WM_SLIDE_SUBTYPE" val="pureTxt"/>
  <p:tag name="KSO_WM_SLIDE_LAYOUT" val="a"/>
  <p:tag name="KSO_WM_SLIDE_LAYOUT_CNT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UNIT_TYPE" val="y"/>
  <p:tag name="KSO_WM_UNIT_INDEX" val="2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3"/>
  <p:tag name="KSO_WM_UNIT_LAYERLEVEL" val="1"/>
  <p:tag name="KSO_WM_TAG_VERSION" val="1.0"/>
  <p:tag name="KSO_WM_BEAUTIFY_FLAG" val="#wm#"/>
  <p:tag name="KSO_WM_UNIT_TYPE" val="y"/>
  <p:tag name="KSO_WM_UNIT_INDEX" val="3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4"/>
  <p:tag name="KSO_WM_UNIT_LAYERLEVEL" val="1"/>
  <p:tag name="KSO_WM_TAG_VERSION" val="1.0"/>
  <p:tag name="KSO_WM_BEAUTIFY_FLAG" val="#wm#"/>
  <p:tag name="KSO_WM_UNIT_TYPE" val="y"/>
  <p:tag name="KSO_WM_UNIT_INDEX" val="4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5"/>
  <p:tag name="KSO_WM_UNIT_LAYERLEVEL" val="1"/>
  <p:tag name="KSO_WM_TAG_VERSION" val="1.0"/>
  <p:tag name="KSO_WM_BEAUTIFY_FLAG" val="#wm#"/>
  <p:tag name="KSO_WM_UNIT_TYPE" val="y"/>
  <p:tag name="KSO_WM_UNIT_INDEX" val="5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6"/>
  <p:tag name="KSO_WM_UNIT_LAYERLEVEL" val="1"/>
  <p:tag name="KSO_WM_TAG_VERSION" val="1.0"/>
  <p:tag name="KSO_WM_BEAUTIFY_FLAG" val="#wm#"/>
  <p:tag name="KSO_WM_UNIT_TYPE" val="y"/>
  <p:tag name="KSO_WM_UNIT_INDEX" val="6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BK_DARK_LIGHT" val="2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8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9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F5F5F8"/>
      </a:dk2>
      <a:lt2>
        <a:srgbClr val="FFFFFF"/>
      </a:lt2>
      <a:accent1>
        <a:srgbClr val="577CCE"/>
      </a:accent1>
      <a:accent2>
        <a:srgbClr val="5999AF"/>
      </a:accent2>
      <a:accent3>
        <a:srgbClr val="5BA080"/>
      </a:accent3>
      <a:accent4>
        <a:srgbClr val="8BAA69"/>
      </a:accent4>
      <a:accent5>
        <a:srgbClr val="D6B250"/>
      </a:accent5>
      <a:accent6>
        <a:srgbClr val="E79647"/>
      </a:accent6>
      <a:hlink>
        <a:srgbClr val="0000FF"/>
      </a:hlink>
      <a:folHlink>
        <a:srgbClr val="FF00FF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6035</Words>
  <Application>WPS 演示</Application>
  <PresentationFormat>宽屏</PresentationFormat>
  <Paragraphs>272</Paragraphs>
  <Slides>56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9" baseType="lpstr">
      <vt:lpstr>Arial</vt:lpstr>
      <vt:lpstr>宋体</vt:lpstr>
      <vt:lpstr>Wingdings</vt:lpstr>
      <vt:lpstr>微软雅黑</vt:lpstr>
      <vt:lpstr>Segoe UI</vt:lpstr>
      <vt:lpstr>Arial Unicode MS</vt:lpstr>
      <vt:lpstr>Calibri</vt:lpstr>
      <vt:lpstr>方正细圆_GBK</vt:lpstr>
      <vt:lpstr>方正楷体_GBK</vt:lpstr>
      <vt:lpstr>Segoe Print</vt:lpstr>
      <vt:lpstr>Inter</vt:lpstr>
      <vt:lpstr>Arial</vt:lpstr>
      <vt:lpstr>1_Office 主题​​</vt:lpstr>
      <vt:lpstr>音乐鉴赏</vt:lpstr>
      <vt:lpstr>PowerPoint 演示文稿</vt:lpstr>
      <vt:lpstr>PowerPoint 演示文稿</vt:lpstr>
      <vt:lpstr>舞台剧</vt:lpstr>
      <vt:lpstr>PowerPoint 演示文稿</vt:lpstr>
      <vt:lpstr>PowerPoint 演示文稿</vt:lpstr>
      <vt:lpstr> 第一讲   歌 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第二讲   交响曲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第三讲   狂想曲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￼</cp:lastModifiedBy>
  <cp:revision>171</cp:revision>
  <dcterms:created xsi:type="dcterms:W3CDTF">2019-06-19T02:08:00Z</dcterms:created>
  <dcterms:modified xsi:type="dcterms:W3CDTF">2025-04-21T12:17:52Z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9D7E946D9B75491A88C2933CB44CE658_13</vt:lpwstr>
  </property>
</Properties>
</file>