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1"/>
  </p:handoutMasterIdLst>
  <p:sldIdLst>
    <p:sldId id="258" r:id="rId3"/>
    <p:sldId id="259" r:id="rId5"/>
    <p:sldId id="260" r:id="rId6"/>
    <p:sldId id="262" r:id="rId7"/>
    <p:sldId id="263" r:id="rId8"/>
    <p:sldId id="264" r:id="rId9"/>
    <p:sldId id="265" r:id="rId10"/>
    <p:sldId id="430" r:id="rId11"/>
    <p:sldId id="509" r:id="rId12"/>
    <p:sldId id="276" r:id="rId13"/>
    <p:sldId id="506" r:id="rId14"/>
    <p:sldId id="507" r:id="rId15"/>
    <p:sldId id="510" r:id="rId16"/>
    <p:sldId id="508" r:id="rId17"/>
    <p:sldId id="511" r:id="rId18"/>
    <p:sldId id="514" r:id="rId19"/>
    <p:sldId id="512" r:id="rId20"/>
    <p:sldId id="513" r:id="rId21"/>
    <p:sldId id="515" r:id="rId22"/>
    <p:sldId id="516" r:id="rId23"/>
    <p:sldId id="519" r:id="rId24"/>
    <p:sldId id="464" r:id="rId25"/>
    <p:sldId id="520" r:id="rId26"/>
    <p:sldId id="521" r:id="rId27"/>
    <p:sldId id="517" r:id="rId28"/>
    <p:sldId id="518" r:id="rId29"/>
    <p:sldId id="526" r:id="rId30"/>
    <p:sldId id="522" r:id="rId31"/>
    <p:sldId id="523" r:id="rId32"/>
    <p:sldId id="527" r:id="rId33"/>
    <p:sldId id="528" r:id="rId34"/>
    <p:sldId id="530" r:id="rId35"/>
    <p:sldId id="531" r:id="rId36"/>
    <p:sldId id="533" r:id="rId37"/>
    <p:sldId id="532" r:id="rId38"/>
    <p:sldId id="529" r:id="rId39"/>
    <p:sldId id="524" r:id="rId40"/>
    <p:sldId id="539" r:id="rId41"/>
    <p:sldId id="525" r:id="rId42"/>
    <p:sldId id="534" r:id="rId43"/>
    <p:sldId id="540" r:id="rId44"/>
    <p:sldId id="535" r:id="rId45"/>
    <p:sldId id="536" r:id="rId46"/>
    <p:sldId id="537" r:id="rId47"/>
    <p:sldId id="538" r:id="rId48"/>
    <p:sldId id="541" r:id="rId49"/>
    <p:sldId id="275"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87.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88.xml"/><Relationship Id="rId2" Type="http://schemas.openxmlformats.org/officeDocument/2006/relationships/image" Target="../media/image11.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4.xml"/><Relationship Id="rId3" Type="http://schemas.openxmlformats.org/officeDocument/2006/relationships/tags" Target="../tags/tag192.xml"/><Relationship Id="rId2" Type="http://schemas.openxmlformats.org/officeDocument/2006/relationships/image" Target="../media/image12.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tags" Target="../tags/tag193.xml"/><Relationship Id="rId2" Type="http://schemas.openxmlformats.org/officeDocument/2006/relationships/image" Target="../media/image13.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tags" Target="../tags/tag19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4.xml"/><Relationship Id="rId3" Type="http://schemas.openxmlformats.org/officeDocument/2006/relationships/tags" Target="../tags/tag197.xml"/><Relationship Id="rId2" Type="http://schemas.openxmlformats.org/officeDocument/2006/relationships/image" Target="../media/image14.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4.xml"/><Relationship Id="rId4" Type="http://schemas.openxmlformats.org/officeDocument/2006/relationships/tags" Target="../tags/tag198.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4.xml"/><Relationship Id="rId3" Type="http://schemas.openxmlformats.org/officeDocument/2006/relationships/tags" Target="../tags/tag199.xml"/><Relationship Id="rId2" Type="http://schemas.openxmlformats.org/officeDocument/2006/relationships/image" Target="../media/image17.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image" Target="../media/image1.jpe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4.xml"/><Relationship Id="rId4" Type="http://schemas.openxmlformats.org/officeDocument/2006/relationships/tags" Target="../tags/tag200.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202.xml"/><Relationship Id="rId1" Type="http://schemas.openxmlformats.org/officeDocument/2006/relationships/tags" Target="../tags/tag20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4.xml"/><Relationship Id="rId1" Type="http://schemas.openxmlformats.org/officeDocument/2006/relationships/tags" Target="../tags/tag20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6.xml"/><Relationship Id="rId1" Type="http://schemas.openxmlformats.org/officeDocument/2006/relationships/tags" Target="../tags/tag205.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4.xml"/><Relationship Id="rId3" Type="http://schemas.openxmlformats.org/officeDocument/2006/relationships/tags" Target="../tags/tag210.xml"/><Relationship Id="rId2" Type="http://schemas.openxmlformats.org/officeDocument/2006/relationships/image" Target="../media/image20.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4.xml"/><Relationship Id="rId4" Type="http://schemas.openxmlformats.org/officeDocument/2006/relationships/tags" Target="../tags/tag211.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4.xml"/><Relationship Id="rId3" Type="http://schemas.openxmlformats.org/officeDocument/2006/relationships/tags" Target="../tags/tag215.xml"/><Relationship Id="rId2" Type="http://schemas.openxmlformats.org/officeDocument/2006/relationships/image" Target="../media/image23.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4.xml"/><Relationship Id="rId4" Type="http://schemas.openxmlformats.org/officeDocument/2006/relationships/tags" Target="../tags/tag216.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2.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4.xml"/><Relationship Id="rId3" Type="http://schemas.openxmlformats.org/officeDocument/2006/relationships/tags" Target="../tags/tag217.xml"/><Relationship Id="rId2" Type="http://schemas.openxmlformats.org/officeDocument/2006/relationships/image" Target="../media/image26.png"/><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4.xml"/><Relationship Id="rId3" Type="http://schemas.openxmlformats.org/officeDocument/2006/relationships/tags" Target="../tags/tag218.xml"/><Relationship Id="rId2" Type="http://schemas.openxmlformats.org/officeDocument/2006/relationships/image" Target="../media/image27.png"/><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3.xml"/><Relationship Id="rId2" Type="http://schemas.openxmlformats.org/officeDocument/2006/relationships/tags" Target="../tags/tag220.xml"/><Relationship Id="rId1" Type="http://schemas.openxmlformats.org/officeDocument/2006/relationships/tags" Target="../tags/tag21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2.xml"/><Relationship Id="rId1" Type="http://schemas.openxmlformats.org/officeDocument/2006/relationships/tags" Target="../tags/tag221.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4.xml"/><Relationship Id="rId1" Type="http://schemas.openxmlformats.org/officeDocument/2006/relationships/tags" Target="../tags/tag223.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tags" Target="../tags/tag225.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4.xml"/><Relationship Id="rId3" Type="http://schemas.openxmlformats.org/officeDocument/2006/relationships/tags" Target="../tags/tag228.xml"/><Relationship Id="rId2" Type="http://schemas.openxmlformats.org/officeDocument/2006/relationships/image" Target="../media/image28.png"/><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4.xml"/><Relationship Id="rId4" Type="http://schemas.openxmlformats.org/officeDocument/2006/relationships/tags" Target="../tags/tag229.xml"/><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tags" Target="../tags/tag232.xml"/><Relationship Id="rId2" Type="http://schemas.openxmlformats.org/officeDocument/2006/relationships/tags" Target="../tags/tag231.xml"/><Relationship Id="rId1" Type="http://schemas.openxmlformats.org/officeDocument/2006/relationships/tags" Target="../tags/tag230.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4.xml"/><Relationship Id="rId4" Type="http://schemas.openxmlformats.org/officeDocument/2006/relationships/tags" Target="../tags/tag233.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4.xml"/><Relationship Id="rId3" Type="http://schemas.openxmlformats.org/officeDocument/2006/relationships/tags" Target="../tags/tag234.xml"/><Relationship Id="rId2" Type="http://schemas.openxmlformats.org/officeDocument/2006/relationships/image" Target="../media/image33.png"/><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7.xml"/><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tags" Target="../tags/tag235.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14.xml"/><Relationship Id="rId3" Type="http://schemas.openxmlformats.org/officeDocument/2006/relationships/tags" Target="../tags/tag238.xml"/><Relationship Id="rId2" Type="http://schemas.openxmlformats.org/officeDocument/2006/relationships/image" Target="../media/image34.png"/><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4.xml"/><Relationship Id="rId3" Type="http://schemas.openxmlformats.org/officeDocument/2006/relationships/tags" Target="../tags/tag239.xml"/><Relationship Id="rId2" Type="http://schemas.openxmlformats.org/officeDocument/2006/relationships/image" Target="../media/image35.png"/><Relationship Id="rId1" Type="http://schemas.openxmlformats.org/officeDocument/2006/relationships/image" Target="../media/image9.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4.xml"/><Relationship Id="rId3" Type="http://schemas.openxmlformats.org/officeDocument/2006/relationships/tags" Target="../tags/tag240.xml"/><Relationship Id="rId2" Type="http://schemas.openxmlformats.org/officeDocument/2006/relationships/image" Target="../media/image36.png"/><Relationship Id="rId1" Type="http://schemas.openxmlformats.org/officeDocument/2006/relationships/image" Target="../media/image9.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4.xml"/><Relationship Id="rId3" Type="http://schemas.openxmlformats.org/officeDocument/2006/relationships/tags" Target="../tags/tag241.xml"/><Relationship Id="rId2" Type="http://schemas.openxmlformats.org/officeDocument/2006/relationships/image" Target="../media/image37.png"/><Relationship Id="rId1" Type="http://schemas.openxmlformats.org/officeDocument/2006/relationships/image" Target="../media/image9.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4.xml"/><Relationship Id="rId3" Type="http://schemas.openxmlformats.org/officeDocument/2006/relationships/tags" Target="../tags/tag242.xml"/><Relationship Id="rId2" Type="http://schemas.openxmlformats.org/officeDocument/2006/relationships/image" Target="../media/image38.png"/><Relationship Id="rId1" Type="http://schemas.openxmlformats.org/officeDocument/2006/relationships/image" Target="../media/image9.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44.xml"/><Relationship Id="rId1" Type="http://schemas.openxmlformats.org/officeDocument/2006/relationships/tags" Target="../tags/tag243.xml"/></Relationships>
</file>

<file path=ppt/slides/_rels/slide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3" Type="http://schemas.openxmlformats.org/officeDocument/2006/relationships/slideLayout" Target="../slideLayouts/slideLayout6.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1.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5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6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6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3.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ym typeface="Arial" panose="020B0604020202020204" pitchFamily="34" charset="0"/>
              </a:rPr>
              <a:t>音乐鉴赏</a:t>
            </a:r>
            <a:endParaRPr lang="zh-CN" altLang="en-US" dirty="0">
              <a:sym typeface="Arial" panose="020B0604020202020204" pitchFamily="34" charset="0"/>
            </a:endParaRPr>
          </a:p>
        </p:txBody>
      </p:sp>
      <p:sp>
        <p:nvSpPr>
          <p:cNvPr id="15" name="副标题 14"/>
          <p:cNvSpPr>
            <a:spLocks noGrp="1"/>
          </p:cNvSpPr>
          <p:nvPr>
            <p:ph type="subTitle" idx="1"/>
            <p:custDataLst>
              <p:tags r:id="rId2"/>
            </p:custDataLst>
          </p:nvPr>
        </p:nvSpPr>
        <p:spPr/>
        <p:txBody>
          <a:bodyPr/>
          <a:lstStyle/>
          <a:p>
            <a:r>
              <a:rPr lang="en-US" altLang="zh-CN" dirty="0">
                <a:sym typeface="Arial" panose="020B0604020202020204" pitchFamily="34" charset="0"/>
              </a:rPr>
              <a:t> </a:t>
            </a:r>
            <a:endParaRPr lang="en-US" altLang="zh-CN" dirty="0">
              <a:sym typeface="Arial" panose="020B0604020202020204" pitchFamily="34" charset="0"/>
            </a:endParaRPr>
          </a:p>
        </p:txBody>
      </p:sp>
      <p:sp>
        <p:nvSpPr>
          <p:cNvPr id="4" name="文本占位符 3"/>
          <p:cNvSpPr>
            <a:spLocks noGrp="1"/>
          </p:cNvSpPr>
          <p:nvPr>
            <p:ph type="body" sz="quarter" idx="13"/>
            <p:custDataLst>
              <p:tags r:id="rId3"/>
            </p:custDataLst>
          </p:nvPr>
        </p:nvSpPr>
        <p:spPr/>
        <p:txBody>
          <a:bodyPr/>
          <a:lstStyle/>
          <a:p>
            <a:r>
              <a:rPr lang="zh-CN" altLang="en-US" dirty="0">
                <a:sym typeface="Arial" panose="020B0604020202020204" pitchFamily="34" charset="0"/>
              </a:rPr>
              <a:t>主讲人：</a:t>
            </a:r>
            <a:endParaRPr lang="zh-CN" altLang="en-US" dirty="0">
              <a:sym typeface="Arial" panose="020B0604020202020204" pitchFamily="34" charset="0"/>
            </a:endParaRPr>
          </a:p>
        </p:txBody>
      </p:sp>
      <p:sp>
        <p:nvSpPr>
          <p:cNvPr id="2" name="文本占位符 3"/>
          <p:cNvSpPr>
            <a:spLocks noGrp="1"/>
          </p:cNvSpPr>
          <p:nvPr>
            <p:custDataLst>
              <p:tags r:id="rId4"/>
            </p:custDataLst>
          </p:nvPr>
        </p:nvSpPr>
        <p:spPr>
          <a:xfrm>
            <a:off x="1010285" y="274828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主编：郭丽萍</a:t>
            </a:r>
            <a:r>
              <a:rPr lang="en-US" altLang="zh-CN" dirty="0">
                <a:sym typeface="Arial" panose="020B0604020202020204" pitchFamily="34" charset="0"/>
              </a:rPr>
              <a:t> </a:t>
            </a:r>
            <a:r>
              <a:rPr lang="zh-CN" altLang="en-US" dirty="0">
                <a:sym typeface="Arial" panose="020B0604020202020204" pitchFamily="34" charset="0"/>
              </a:rPr>
              <a:t>王立民</a:t>
            </a:r>
            <a:r>
              <a:rPr lang="en-US" altLang="zh-CN" dirty="0">
                <a:sym typeface="Arial" panose="020B0604020202020204" pitchFamily="34" charset="0"/>
              </a:rPr>
              <a:t> </a:t>
            </a:r>
            <a:r>
              <a:rPr lang="zh-CN" altLang="en-US" dirty="0">
                <a:sym typeface="Arial" panose="020B0604020202020204" pitchFamily="34" charset="0"/>
              </a:rPr>
              <a:t>马志飞</a:t>
            </a:r>
            <a:endParaRPr lang="en-US" altLang="zh-CN" dirty="0">
              <a:sym typeface="Arial" panose="020B0604020202020204" pitchFamily="34" charset="0"/>
            </a:endParaRPr>
          </a:p>
        </p:txBody>
      </p:sp>
      <p:sp>
        <p:nvSpPr>
          <p:cNvPr id="5" name="文本占位符 3"/>
          <p:cNvSpPr>
            <a:spLocks noGrp="1"/>
          </p:cNvSpPr>
          <p:nvPr>
            <p:custDataLst>
              <p:tags r:id="rId5"/>
            </p:custDataLst>
          </p:nvPr>
        </p:nvSpPr>
        <p:spPr>
          <a:xfrm>
            <a:off x="1010285" y="331089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新华</a:t>
            </a:r>
            <a:r>
              <a:rPr lang="zh-CN" altLang="en-US" dirty="0">
                <a:sym typeface="Arial" panose="020B0604020202020204" pitchFamily="34" charset="0"/>
              </a:rPr>
              <a:t>出版社</a:t>
            </a:r>
            <a:endParaRPr lang="zh-CN" altLang="en-US" dirty="0">
              <a:sym typeface="Arial" panose="020B0604020202020204" pitchFamily="34" charset="0"/>
            </a:endParaRPr>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11514455" cy="4772025"/>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《哦！苏珊娜》（</a:t>
            </a:r>
            <a:r>
              <a:rPr lang="en-US" altLang="zh-CN" sz="2000" spc="150">
                <a:solidFill>
                  <a:schemeClr val="tx1">
                    <a:lumMod val="85000"/>
                    <a:lumOff val="15000"/>
                  </a:schemeClr>
                </a:solidFill>
                <a:uFillTx/>
                <a:latin typeface="+mn-ea"/>
                <a:cs typeface="+mn-ea"/>
                <a:sym typeface="Arial" panose="020B0604020202020204" pitchFamily="34" charset="0"/>
              </a:rPr>
              <a:t>Oh! Susanna</a:t>
            </a:r>
            <a:r>
              <a:rPr lang="zh-CN"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是经典美国乡村民谣，由斯蒂芬</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福斯特于</a:t>
            </a:r>
            <a:r>
              <a:rPr lang="en-US" altLang="zh-CN" sz="2000" spc="150">
                <a:solidFill>
                  <a:schemeClr val="tx1">
                    <a:lumMod val="85000"/>
                    <a:lumOff val="15000"/>
                  </a:schemeClr>
                </a:solidFill>
                <a:uFillTx/>
                <a:latin typeface="+mn-ea"/>
                <a:cs typeface="+mn-ea"/>
                <a:sym typeface="Arial" panose="020B0604020202020204" pitchFamily="34" charset="0"/>
              </a:rPr>
              <a:t> 1847 </a:t>
            </a:r>
            <a:r>
              <a:rPr lang="zh-CN" altLang="en-US" sz="2000" spc="150">
                <a:solidFill>
                  <a:schemeClr val="tx1">
                    <a:lumMod val="85000"/>
                    <a:lumOff val="15000"/>
                  </a:schemeClr>
                </a:solidFill>
                <a:uFillTx/>
                <a:latin typeface="+mn-ea"/>
                <a:cs typeface="+mn-ea"/>
                <a:sym typeface="Arial" panose="020B0604020202020204" pitchFamily="34" charset="0"/>
              </a:rPr>
              <a:t>年创作。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当时福斯特在匹兹堡任仓库点收员，组织了业余男声五重唱团，团员妻子苏珊</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肯脱莱脱有金色卷发、美丽动人，性格爽朗活泼直率，福斯特以此为灵感创作。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歌曲在匹兹堡</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雄鹰沙龙</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首演后迅速风靡全国，美国淘金者唱着它来到加利福尼亚，后漂洋过海受世界各国人民喜爱。</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歌曲内容与风格</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以苏珊娜为主角，描绘她与丈夫间诚挚爱情，歌词表达主人公对苏珊娜刻骨铭心的爱，愿为其献出生命。</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我来自阿拉巴马，带着我的五弦琴，要赶到路易斯安那去看我的爱人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等歌词生动描绘主人公对苏珊娜的思念与追求。</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旋律轻松欢快、简洁生动，感染力强。赞美，展现沙龙舞会热闹欢乐情景</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一、《哦！苏珊娜》</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5" name="图片 4"/>
          <p:cNvPicPr>
            <a:picLocks noChangeAspect="1"/>
          </p:cNvPicPr>
          <p:nvPr/>
        </p:nvPicPr>
        <p:blipFill>
          <a:blip r:embed="rId2"/>
          <a:stretch>
            <a:fillRect/>
          </a:stretch>
        </p:blipFill>
        <p:spPr>
          <a:xfrm>
            <a:off x="1706245" y="635"/>
            <a:ext cx="8751570" cy="668591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786130" y="332740"/>
            <a:ext cx="11001375" cy="641477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27155" cy="477202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基本信息：</a:t>
            </a:r>
            <a:r>
              <a:rPr lang="zh-CN" altLang="en-US" sz="2000" spc="150">
                <a:solidFill>
                  <a:schemeClr val="tx1">
                    <a:lumMod val="85000"/>
                    <a:lumOff val="15000"/>
                  </a:schemeClr>
                </a:solidFill>
                <a:uFillTx/>
                <a:latin typeface="+mn-ea"/>
                <a:cs typeface="+mn-ea"/>
                <a:sym typeface="Arial" panose="020B0604020202020204" pitchFamily="34" charset="0"/>
              </a:rPr>
              <a:t>源自</a:t>
            </a:r>
            <a:r>
              <a:rPr lang="en-US" altLang="zh-CN" sz="2000" spc="150">
                <a:solidFill>
                  <a:schemeClr val="tx1">
                    <a:lumMod val="85000"/>
                    <a:lumOff val="15000"/>
                  </a:schemeClr>
                </a:solidFill>
                <a:uFillTx/>
                <a:latin typeface="+mn-ea"/>
                <a:cs typeface="+mn-ea"/>
                <a:sym typeface="Arial" panose="020B0604020202020204" pitchFamily="34" charset="0"/>
              </a:rPr>
              <a:t> 16 </a:t>
            </a:r>
            <a:r>
              <a:rPr lang="zh-CN" altLang="en-US" sz="2000" spc="150">
                <a:solidFill>
                  <a:schemeClr val="tx1">
                    <a:lumMod val="85000"/>
                    <a:lumOff val="15000"/>
                  </a:schemeClr>
                </a:solidFill>
                <a:uFillTx/>
                <a:latin typeface="+mn-ea"/>
                <a:cs typeface="+mn-ea"/>
                <a:sym typeface="Arial" panose="020B0604020202020204" pitchFamily="34" charset="0"/>
              </a:rPr>
              <a:t>世纪的英国古典民谣，是英国民谣的瑰宝，属于</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罗曼尼斯卡</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系歌曲。</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传说故事：</a:t>
            </a:r>
            <a:r>
              <a:rPr lang="zh-CN" altLang="en-US" sz="2000" spc="150">
                <a:solidFill>
                  <a:schemeClr val="tx1">
                    <a:lumMod val="85000"/>
                    <a:lumOff val="15000"/>
                  </a:schemeClr>
                </a:solidFill>
                <a:uFillTx/>
                <a:latin typeface="+mn-ea"/>
                <a:cs typeface="+mn-ea"/>
                <a:sym typeface="Arial" panose="020B0604020202020204" pitchFamily="34" charset="0"/>
              </a:rPr>
              <a:t>相传描述英王亨利八世的爱情故事，亨利八世钟情一位穿绿衣裳的民间女子，两人一见钟情后女子逃离，为排解思念，亨利八世命宫廷众人穿绿衣裳，并创作此曲表达爱意。</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音乐特点：</a:t>
            </a:r>
            <a:r>
              <a:rPr lang="zh-CN" altLang="en-US" sz="2000" spc="150">
                <a:solidFill>
                  <a:schemeClr val="tx1">
                    <a:lumMod val="85000"/>
                    <a:lumOff val="15000"/>
                  </a:schemeClr>
                </a:solidFill>
                <a:uFillTx/>
                <a:latin typeface="+mn-ea"/>
                <a:cs typeface="+mn-ea"/>
                <a:sym typeface="Arial" panose="020B0604020202020204" pitchFamily="34" charset="0"/>
              </a:rPr>
              <a:t>由四个和弦和简单低音组成，低音部分有变化，旋律绵延凄美。歌词中</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绿袖子</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象征爱情美好纯洁，通过深情叙述，表达对心爱之人的思念与遗憾，细节描绘让情感更生动真实。</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传播影响：</a:t>
            </a:r>
            <a:r>
              <a:rPr lang="zh-CN" altLang="en-US" sz="2000" spc="150">
                <a:solidFill>
                  <a:schemeClr val="tx1">
                    <a:lumMod val="85000"/>
                    <a:lumOff val="15000"/>
                  </a:schemeClr>
                </a:solidFill>
                <a:uFillTx/>
                <a:latin typeface="+mn-ea"/>
                <a:cs typeface="+mn-ea"/>
                <a:sym typeface="Arial" panose="020B0604020202020204" pitchFamily="34" charset="0"/>
              </a:rPr>
              <a:t>被多次改编和演绎，有多种乐器演奏版本和演唱版本。</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二、《绿袖子》</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1548765" y="370840"/>
            <a:ext cx="9320530" cy="6268085"/>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86360" y="269240"/>
            <a:ext cx="11877675" cy="6244590"/>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27155" cy="477202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起源与背景</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mn-ea"/>
              </a:rPr>
              <a:t>《飞逝的雄鹰》</a:t>
            </a:r>
            <a:r>
              <a:rPr lang="zh-CN" altLang="en-US" sz="2000" spc="150">
                <a:solidFill>
                  <a:schemeClr val="tx1">
                    <a:lumMod val="85000"/>
                    <a:lumOff val="15000"/>
                  </a:schemeClr>
                </a:solidFill>
                <a:uFillTx/>
                <a:latin typeface="+mn-ea"/>
                <a:cs typeface="+mn-ea"/>
                <a:sym typeface="Arial" panose="020B0604020202020204" pitchFamily="34" charset="0"/>
              </a:rPr>
              <a:t>是一首秘鲁民歌，秘鲁作为印加文明发祥地，因西班牙入侵和非洲黑人移民，形成独特音乐文化。</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为纪念秘鲁自由战士图帕克</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阿马鲁所作，他领导反抗西班牙殖民者起义，被捕处死后，秘鲁人民认为其化作雄鹰翱翔于安第斯山上空，歌曲寄托敬意与哀思</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en-US" altLang="zh-CN" sz="2000" spc="150">
                <a:solidFill>
                  <a:schemeClr val="tx1">
                    <a:lumMod val="85000"/>
                    <a:lumOff val="15000"/>
                  </a:schemeClr>
                </a:solidFill>
                <a:uFillTx/>
                <a:latin typeface="+mn-ea"/>
                <a:cs typeface="+mn-ea"/>
                <a:sym typeface="Arial" panose="020B0604020202020204" pitchFamily="34" charset="0"/>
              </a:rPr>
              <a:t>1965 </a:t>
            </a:r>
            <a:r>
              <a:rPr lang="zh-CN" altLang="en-US" sz="2000" spc="150">
                <a:solidFill>
                  <a:schemeClr val="tx1">
                    <a:lumMod val="85000"/>
                    <a:lumOff val="15000"/>
                  </a:schemeClr>
                </a:solidFill>
                <a:uFillTx/>
                <a:latin typeface="+mn-ea"/>
                <a:cs typeface="+mn-ea"/>
                <a:sym typeface="Arial" panose="020B0604020202020204" pitchFamily="34" charset="0"/>
              </a:rPr>
              <a:t>年保罗</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西蒙为其填英文歌词，成为南美洲极具代表性民谣，是秘鲁国家文化遗产，被联合国教科文组织列入世界文化遗产目录。</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音乐特点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旋律宁静、深邃、高远，以小调式谱曲，五声音阶性质旋律贯穿全曲。</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开始部分在低音区主持续音衬托下歌声动人，中间部分速度加快，前奏有强烈打击乐器般声响，随后在二拍子民间舞曲节奏型伴奏下以小快板奏出热情舞蹈场面，最后再现开头部分。</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三、《飞逝的雄鹰》</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4" name="图片 3"/>
          <p:cNvPicPr>
            <a:picLocks noChangeAspect="1"/>
          </p:cNvPicPr>
          <p:nvPr/>
        </p:nvPicPr>
        <p:blipFill>
          <a:blip r:embed="rId2"/>
          <a:stretch>
            <a:fillRect/>
          </a:stretch>
        </p:blipFill>
        <p:spPr>
          <a:xfrm>
            <a:off x="1228725" y="119380"/>
            <a:ext cx="10048875" cy="661924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rcRect t="31797"/>
          <a:stretch>
            <a:fillRect/>
          </a:stretch>
        </p:blipFill>
        <p:spPr>
          <a:xfrm>
            <a:off x="208915" y="159385"/>
            <a:ext cx="11772900" cy="1212215"/>
          </a:xfrm>
          <a:prstGeom prst="rect">
            <a:avLst/>
          </a:prstGeom>
        </p:spPr>
      </p:pic>
      <p:pic>
        <p:nvPicPr>
          <p:cNvPr id="4" name="图片 3"/>
          <p:cNvPicPr>
            <a:picLocks noChangeAspect="1"/>
          </p:cNvPicPr>
          <p:nvPr/>
        </p:nvPicPr>
        <p:blipFill>
          <a:blip r:embed="rId3"/>
          <a:stretch>
            <a:fillRect/>
          </a:stretch>
        </p:blipFill>
        <p:spPr>
          <a:xfrm>
            <a:off x="603250" y="1520825"/>
            <a:ext cx="11263630" cy="5267960"/>
          </a:xfrm>
          <a:prstGeom prst="rect">
            <a:avLst/>
          </a:prstGeom>
        </p:spPr>
      </p:pic>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64185" y="0"/>
            <a:ext cx="11251565" cy="682180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7862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专题一</a:t>
            </a:r>
            <a:r>
              <a:rPr lang="en-US" altLang="zh-CN" sz="2400" dirty="0">
                <a:solidFill>
                  <a:schemeClr val="tx1">
                    <a:lumMod val="85000"/>
                    <a:lumOff val="15000"/>
                  </a:schemeClr>
                </a:solidFill>
                <a:uFillTx/>
                <a:latin typeface="+mn-ea"/>
                <a:cs typeface="+mn-ea"/>
                <a:sym typeface="Arial" panose="020B0604020202020204" pitchFamily="34" charset="0"/>
              </a:rPr>
              <a:t>   </a:t>
            </a:r>
            <a:r>
              <a:rPr lang="zh-CN" altLang="en-US" sz="2400" dirty="0">
                <a:solidFill>
                  <a:schemeClr val="tx1">
                    <a:lumMod val="85000"/>
                    <a:lumOff val="15000"/>
                  </a:schemeClr>
                </a:solidFill>
                <a:uFillTx/>
                <a:latin typeface="+mn-ea"/>
                <a:cs typeface="+mn-ea"/>
                <a:sym typeface="Arial" panose="020B0604020202020204" pitchFamily="34" charset="0"/>
              </a:rPr>
              <a:t>民歌</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专题二　歌舞</a:t>
            </a:r>
            <a:r>
              <a:rPr lang="zh-CN" altLang="en-US" sz="2400" dirty="0">
                <a:solidFill>
                  <a:schemeClr val="tx1">
                    <a:lumMod val="85000"/>
                    <a:lumOff val="15000"/>
                  </a:schemeClr>
                </a:solidFill>
                <a:uFillTx/>
                <a:latin typeface="+mn-ea"/>
                <a:cs typeface="+mn-ea"/>
                <a:sym typeface="Arial" panose="020B0604020202020204" pitchFamily="34" charset="0"/>
              </a:rPr>
              <a:t>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专题三　曲艺音乐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专题四　戏曲音乐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目录上篇（中国</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5" name="文本框 4"/>
          <p:cNvSpPr txBox="1"/>
          <p:nvPr>
            <p:custDataLst>
              <p:tags r:id="rId4"/>
            </p:custDataLst>
          </p:nvPr>
        </p:nvSpPr>
        <p:spPr>
          <a:xfrm>
            <a:off x="4756150" y="1960880"/>
            <a:ext cx="3670935" cy="392176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专题五　民间器乐</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专题六　舞台剧</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5"/>
            </p:custDataLst>
          </p:nvPr>
        </p:nvPicPr>
        <p:blipFill>
          <a:blip r:embed="rId6"/>
          <a:stretch>
            <a:fillRect/>
          </a:stretch>
        </p:blipFill>
        <p:spPr>
          <a:xfrm>
            <a:off x="8174355" y="2282190"/>
            <a:ext cx="3181985" cy="373507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88925" y="1383665"/>
            <a:ext cx="11614150" cy="2334895"/>
          </a:xfrm>
          <a:prstGeom prst="rect">
            <a:avLst/>
          </a:prstGeom>
        </p:spPr>
      </p:pic>
      <p:pic>
        <p:nvPicPr>
          <p:cNvPr id="4" name="图片 3"/>
          <p:cNvPicPr>
            <a:picLocks noChangeAspect="1"/>
          </p:cNvPicPr>
          <p:nvPr/>
        </p:nvPicPr>
        <p:blipFill>
          <a:blip r:embed="rId3"/>
          <a:srcRect r="492"/>
          <a:stretch>
            <a:fillRect/>
          </a:stretch>
        </p:blipFill>
        <p:spPr>
          <a:xfrm>
            <a:off x="280670" y="3710305"/>
            <a:ext cx="11547475" cy="1561465"/>
          </a:xfrm>
          <a:prstGeom prst="rect">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a:t>
            </a:r>
            <a:r>
              <a:rPr lang="zh-CN" altLang="en-US" sz="13000" dirty="0">
                <a:sym typeface="Arial" panose="020B0604020202020204" pitchFamily="34" charset="0"/>
              </a:rPr>
              <a:t>二讲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抒情民</a:t>
            </a:r>
            <a:r>
              <a:rPr lang="zh-CN" altLang="en-US" sz="13000" dirty="0">
                <a:sym typeface="Arial" panose="020B0604020202020204" pitchFamily="34" charset="0"/>
              </a:rPr>
              <a:t>谣</a:t>
            </a:r>
            <a:endParaRPr lang="zh-CN" altLang="en-US" sz="13000" dirty="0">
              <a:sym typeface="Arial" panose="020B0604020202020204" pitchFamily="34" charset="0"/>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抒情民谣是民谣中最为流行的题材。它以抒发日常生活中的个人情感为主要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内容，有时也会涉及战争、灾难一类的大观题材。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一、抒情民谣的特点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歌词直接表达情感，如爱情、友情、亲情、思乡之情等，情感真挚动人。</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旋律简洁明快，易于传唱，兼具深情和韵味。</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取材广泛，个人情感、社会现实、自然风光、历史传说等都可成为灵感来源。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a:t>
            </a:r>
            <a:r>
              <a:rPr lang="zh-CN" altLang="en-US" sz="2000" b="1" dirty="0">
                <a:solidFill>
                  <a:schemeClr val="tx1">
                    <a:lumMod val="85000"/>
                    <a:lumOff val="15000"/>
                  </a:schemeClr>
                </a:solidFill>
                <a:latin typeface="+mn-ea"/>
                <a:ea typeface="+mn-ea"/>
                <a:cs typeface="+mn-ea"/>
                <a:sym typeface="Arial" panose="020B0604020202020204" pitchFamily="34" charset="0"/>
              </a:rPr>
              <a:t>抒情民谣的艺术价值</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是民间文化重要组成部分，利于传承和弘扬民族文化，促进文化交流与融合。</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是反映社会现实和人民生活的重要载体，有深刻社会意义和历史价值。</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以真挚情感、优美旋律、广泛题材获听众喜爱和赞誉，是音乐艺术瑰宝。</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三、抒情民谣的代表作品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抒情民谣包含具有广泛影响力和深厚历史底蕴的经典作品，也有众多当代流行音乐：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《昨日重现》</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Yesterday Once More</a:t>
            </a:r>
            <a:r>
              <a:rPr lang="zh-CN" altLang="en-US" sz="2000" dirty="0">
                <a:solidFill>
                  <a:schemeClr val="tx1">
                    <a:lumMod val="85000"/>
                    <a:lumOff val="15000"/>
                  </a:schemeClr>
                </a:solidFill>
                <a:latin typeface="+mn-ea"/>
                <a:ea typeface="+mn-ea"/>
                <a:cs typeface="+mn-ea"/>
                <a:sym typeface="Arial" panose="020B0604020202020204" pitchFamily="34" charset="0"/>
              </a:rPr>
              <a:t>）：以温柔怀旧的旋律，传达对过去岁月的眷恋，成为经典回忆。</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《五百里》</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Five Hundred Miles</a:t>
            </a:r>
            <a:r>
              <a:rPr lang="zh-CN" altLang="en-US" sz="2000" dirty="0">
                <a:solidFill>
                  <a:schemeClr val="tx1">
                    <a:lumMod val="85000"/>
                    <a:lumOff val="15000"/>
                  </a:schemeClr>
                </a:solidFill>
                <a:latin typeface="+mn-ea"/>
                <a:ea typeface="+mn-ea"/>
                <a:cs typeface="+mn-ea"/>
                <a:sym typeface="Arial" panose="020B0604020202020204" pitchFamily="34" charset="0"/>
              </a:rPr>
              <a:t>）：歌词直白，旋律悠扬，引发人们对家乡的牵挂与向往。</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《寂静之声》</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The Sound of Silence</a:t>
            </a:r>
            <a:r>
              <a:rPr lang="zh-CN" altLang="en-US" sz="2000" dirty="0">
                <a:solidFill>
                  <a:schemeClr val="tx1">
                    <a:lumMod val="85000"/>
                    <a:lumOff val="15000"/>
                  </a:schemeClr>
                </a:solidFill>
                <a:latin typeface="+mn-ea"/>
                <a:ea typeface="+mn-ea"/>
                <a:cs typeface="+mn-ea"/>
                <a:sym typeface="Arial" panose="020B0604020202020204" pitchFamily="34" charset="0"/>
              </a:rPr>
              <a:t>）：探讨人与人之间的隔阂与孤独，以及在寂静中寻找自我与真理的渴望，是对时代精神的深刻反思。</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17600"/>
            <a:ext cx="11514455" cy="4772025"/>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是古老经典的爱尔兰民歌，经多次填词改编，由爱尔兰诗人托马斯</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摩尔定名，后广为流传。</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旋律简单，仅四句且三句重复，第三乐句略有差别，充满深情韵味，易于传唱。</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歌词借物抒情，以夏天最后一朵玫瑰比喻将逝的爱情与青春，抒发对美好事物消逝的不舍、对时光飞逝的无奈及对生命无常的感慨。</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虽带消极悲伤色彩，但歌唱人类共有的欢乐与痛苦、爱情和友谊的美好，受世界听众广泛喜爱。</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被多部影视作品引用，如德国电影《英俊少年》、美国电影《三个聪明姑娘的成长》</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；此曲</a:t>
            </a:r>
            <a:r>
              <a:rPr lang="zh-CN" altLang="en-US" sz="2000" spc="150">
                <a:solidFill>
                  <a:schemeClr val="tx1">
                    <a:lumMod val="85000"/>
                    <a:lumOff val="15000"/>
                  </a:schemeClr>
                </a:solidFill>
                <a:uFillTx/>
                <a:latin typeface="+mn-ea"/>
                <a:cs typeface="+mn-ea"/>
                <a:sym typeface="Arial" panose="020B0604020202020204" pitchFamily="34" charset="0"/>
              </a:rPr>
              <a:t>也引发许多作曲家兴趣，门德尔松曾据此创作钢琴幻想曲，弗洛托将其用在歌剧《玛尔塔》中。</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一、《夏日最后一朵玫瑰》</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723265" y="213995"/>
            <a:ext cx="10744835" cy="643001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0" y="645795"/>
            <a:ext cx="11816080" cy="2506345"/>
          </a:xfrm>
          <a:prstGeom prst="rect">
            <a:avLst/>
          </a:prstGeom>
        </p:spPr>
      </p:pic>
      <p:pic>
        <p:nvPicPr>
          <p:cNvPr id="4" name="图片 3"/>
          <p:cNvPicPr>
            <a:picLocks noChangeAspect="1"/>
          </p:cNvPicPr>
          <p:nvPr/>
        </p:nvPicPr>
        <p:blipFill>
          <a:blip r:embed="rId3"/>
          <a:stretch>
            <a:fillRect/>
          </a:stretch>
        </p:blipFill>
        <p:spPr>
          <a:xfrm>
            <a:off x="785495" y="3152140"/>
            <a:ext cx="11030585" cy="2553970"/>
          </a:xfrm>
          <a:prstGeom prst="rect">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17600"/>
            <a:ext cx="11514455" cy="4772025"/>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原是那不勒斯船歌，</a:t>
            </a:r>
            <a:r>
              <a:rPr lang="en-US" altLang="zh-CN" sz="2000" spc="150">
                <a:solidFill>
                  <a:schemeClr val="tx1">
                    <a:lumMod val="85000"/>
                    <a:lumOff val="15000"/>
                  </a:schemeClr>
                </a:solidFill>
                <a:uFillTx/>
                <a:latin typeface="+mn-ea"/>
                <a:cs typeface="+mn-ea"/>
                <a:sym typeface="Arial" panose="020B0604020202020204" pitchFamily="34" charset="0"/>
              </a:rPr>
              <a:t>1849 </a:t>
            </a:r>
            <a:r>
              <a:rPr lang="zh-CN" altLang="en-US" sz="2000" spc="150">
                <a:solidFill>
                  <a:schemeClr val="tx1">
                    <a:lumMod val="85000"/>
                    <a:lumOff val="15000"/>
                  </a:schemeClr>
                </a:solidFill>
                <a:uFillTx/>
                <a:latin typeface="+mn-ea"/>
                <a:cs typeface="+mn-ea"/>
                <a:sym typeface="Arial" panose="020B0604020202020204" pitchFamily="34" charset="0"/>
              </a:rPr>
              <a:t>年特奥多罗</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科特劳将其从那不勒斯语译为意大利语并出版，后在欧洲及世界传唱。</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歌名源于以守护那不勒斯的光明女神圣露琪亚命名的港口。</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歌词有两种说法，一是描述船夫请客人在傍晚搭船去桑塔露琪亚港口赏景；二是描写游子归乡的感动欣喜及对亲人的眷恋。</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旋律热情饱满，动人心弦，充满诗情画意。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采用八三拍子的动荡节奏，生动描绘在海面上荡舟的情景，展现美丽夏夜风光。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采用古老南意大利音乐元素，结合中东旋律和节奏，具浓郁地中海风情。</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配器加入口琴、大提琴和钢琴等乐器，增加音乐层次感和丰富性。</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二、《桑塔露琪亚》</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242695" y="-29845"/>
            <a:ext cx="9707245" cy="688784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47675" y="75565"/>
            <a:ext cx="5429250" cy="6707505"/>
          </a:xfrm>
          <a:prstGeom prst="rect">
            <a:avLst/>
          </a:prstGeom>
        </p:spPr>
      </p:pic>
      <p:pic>
        <p:nvPicPr>
          <p:cNvPr id="4" name="图片 3"/>
          <p:cNvPicPr>
            <a:picLocks noChangeAspect="1"/>
          </p:cNvPicPr>
          <p:nvPr/>
        </p:nvPicPr>
        <p:blipFill>
          <a:blip r:embed="rId3"/>
          <a:stretch>
            <a:fillRect/>
          </a:stretch>
        </p:blipFill>
        <p:spPr>
          <a:xfrm>
            <a:off x="6486525" y="75565"/>
            <a:ext cx="5241290" cy="6783070"/>
          </a:xfrm>
          <a:prstGeom prst="rect">
            <a:avLst/>
          </a:prstGeom>
        </p:spPr>
      </p:pic>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2274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专题七　外国器乐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专题八　舞台剧</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专题九　民　谣</a:t>
            </a:r>
            <a:endParaRPr lang="zh-CN" altLang="en-US" sz="2400" dirty="0">
              <a:solidFill>
                <a:schemeClr val="tx1">
                  <a:lumMod val="85000"/>
                  <a:lumOff val="15000"/>
                </a:schemeClr>
              </a:solidFill>
              <a:uFillTx/>
              <a:latin typeface="+mn-ea"/>
              <a:sym typeface="Arial" panose="020B0604020202020204" pitchFamily="34" charset="0"/>
            </a:endParaRPr>
          </a:p>
          <a:p>
            <a:pPr algn="just">
              <a:lnSpc>
                <a:spcPct val="150000"/>
              </a:lnSpc>
              <a:spcAft>
                <a:spcPts val="2000"/>
              </a:spcAft>
            </a:pPr>
            <a:endParaRPr lang="zh-CN" altLang="en-US" sz="2400" dirty="0">
              <a:solidFill>
                <a:schemeClr val="tx1">
                  <a:lumMod val="85000"/>
                  <a:lumOff val="15000"/>
                </a:schemeClr>
              </a:solidFill>
              <a:uFillTx/>
              <a:latin typeface="+mn-ea"/>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目录下篇（</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国外音乐）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pic>
        <p:nvPicPr>
          <p:cNvPr id="3" name="图片 2"/>
          <p:cNvPicPr>
            <a:picLocks noChangeAspect="1"/>
          </p:cNvPicPr>
          <p:nvPr>
            <p:custDataLst>
              <p:tags r:id="rId4"/>
            </p:custDataLst>
          </p:nvPr>
        </p:nvPicPr>
        <p:blipFill>
          <a:blip r:embed="rId5"/>
          <a:stretch>
            <a:fillRect/>
          </a:stretch>
        </p:blipFill>
        <p:spPr>
          <a:xfrm>
            <a:off x="8167370" y="2277745"/>
            <a:ext cx="3171825" cy="3728085"/>
          </a:xfrm>
          <a:prstGeom prst="rect">
            <a:avLst/>
          </a:prstGeom>
        </p:spPr>
      </p:pic>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715260" y="113665"/>
            <a:ext cx="7723505" cy="6744335"/>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93370" y="591820"/>
            <a:ext cx="11531600" cy="563816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a:t>
            </a:r>
            <a:r>
              <a:rPr lang="zh-CN" altLang="en-US" sz="13000" dirty="0">
                <a:sym typeface="Arial" panose="020B0604020202020204" pitchFamily="34" charset="0"/>
              </a:rPr>
              <a:t>三讲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劳动民谣</a:t>
            </a:r>
            <a:endParaRPr lang="zh-CN" altLang="en-US" sz="13000" dirty="0">
              <a:sym typeface="Arial" panose="020B0604020202020204" pitchFamily="34" charset="0"/>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劳动民谣与劳动人民的生活紧密相连，这种音乐形式反映着劳动人民在工作中的情感、态度和生活状态。它通常由劳动者在工作过程中创作和演唱，用以表达他们的喜怒哀乐、希望和梦想。</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一、劳动民谣的历史</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劳动民谣可追溯至古代，有人类劳动的地方就有传唱，作用是让人们高效愉快劳动。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工业革命时期是发展黄金期，大量农村人口进城成为工人，他们通过歌唱表达不满抗议，鼓舞士气、减轻疲劳。</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随时间推移，劳动民谣逐渐脱离劳动场景，成为广泛流传的音乐类型，因能带来乐趣而随时被演唱。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二、劳动民谣的音乐风格</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可根据劳动形式分类，不同劳动形式的歌谣词曲有细微差异，但音乐风格共通，特点是简单、朴实，旋律朗朗上口，易于传唱。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歌词直接反映劳动人民生活和情感，充满对社会现实的批判与对美好生活的向往。</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节奏常与劳动动作节奏吻合，演唱具有强烈集体性和参与性，能激发劳动者团结精神。</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三、经典劳动民谣作品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劳动民谣具有鲜明民族性，各国家和地区都有经典之作。</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三千多年前古埃及流传的《打谷人的歌谣》《搬谷人的歌谣》，描述工人辛勤劳作与主人剥削。</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朝鲜族《桔梗谣》描绘姑娘采摘桔梗的情景，轻快明朗，深受喜爱。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近代美国的《十六吨煤》《八小时之歌》反映工人生活艰辛及为改善劳动条件的斗争，体现劳动人民对平等、自由和尊严的渴望，深刻反映人们生活和情感，传达对美好生活的向往。</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17600"/>
            <a:ext cx="11514455" cy="4772025"/>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是印度尼西亚苏门答腊中部巴达克人的民歌，巴达克人主要从事农业，生活在托巴湖地区常驾帆船航行，用</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星星索</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哼声伴衬船桨起落节奏，歌曲由此得名。</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全曲节奏徐缓且带摇晃感，旋律委婉、抒情，感情深厚、真挚，表达青年男子对心上人的深切思念。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旋律为五声调式，采用印度尼西亚传统甘美兰音乐元素，运用丰富和声和节奏，大量使用长短交替的附点音符和三连音，具浓郁印尼民间特色。</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歌曲为四四拍子，结构是带再现的单三部曲式。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以固定音型伴唱</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啊，星星索</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为背景，衬托男高音悠长呼唤</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呜喂</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曲调悠扬柔和，略带忧伤，用</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我心像东方初升的红太阳</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生动比喻传达歌者深切思念。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一、《星星索》</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794510" y="86360"/>
            <a:ext cx="8385810" cy="6684645"/>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66700" y="0"/>
            <a:ext cx="11582400" cy="1362075"/>
          </a:xfrm>
          <a:prstGeom prst="rect">
            <a:avLst/>
          </a:prstGeom>
        </p:spPr>
      </p:pic>
      <p:pic>
        <p:nvPicPr>
          <p:cNvPr id="4" name="图片 3"/>
          <p:cNvPicPr>
            <a:picLocks noChangeAspect="1"/>
          </p:cNvPicPr>
          <p:nvPr/>
        </p:nvPicPr>
        <p:blipFill>
          <a:blip r:embed="rId3"/>
          <a:stretch>
            <a:fillRect/>
          </a:stretch>
        </p:blipFill>
        <p:spPr>
          <a:xfrm>
            <a:off x="410845" y="1634490"/>
            <a:ext cx="11438255" cy="5223510"/>
          </a:xfrm>
          <a:prstGeom prst="rect">
            <a:avLst/>
          </a:prstGeom>
        </p:spPr>
      </p:pic>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17600"/>
            <a:ext cx="11514455" cy="4772025"/>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《红河谷》（</a:t>
            </a:r>
            <a:r>
              <a:rPr lang="en-US" altLang="zh-CN" sz="2000" spc="150">
                <a:solidFill>
                  <a:schemeClr val="tx1">
                    <a:lumMod val="85000"/>
                    <a:lumOff val="15000"/>
                  </a:schemeClr>
                </a:solidFill>
                <a:uFillTx/>
                <a:latin typeface="+mn-ea"/>
                <a:cs typeface="+mn-ea"/>
                <a:sym typeface="Arial" panose="020B0604020202020204" pitchFamily="34" charset="0"/>
              </a:rPr>
              <a:t>Red River Valley</a:t>
            </a:r>
            <a:r>
              <a:rPr lang="zh-CN"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是流传在加拿大北方红河一带的民歌，展现移民在红河一带垦荒种地、建设家园、发展城市的场景，回顾艰苦创业历史，流露对美好生活的向往。</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起源可追溯到</a:t>
            </a:r>
            <a:r>
              <a:rPr lang="en-US" altLang="zh-CN" sz="2000" spc="150">
                <a:solidFill>
                  <a:schemeClr val="tx1">
                    <a:lumMod val="85000"/>
                    <a:lumOff val="15000"/>
                  </a:schemeClr>
                </a:solidFill>
                <a:uFillTx/>
                <a:latin typeface="+mn-ea"/>
                <a:cs typeface="+mn-ea"/>
                <a:sym typeface="Arial" panose="020B0604020202020204" pitchFamily="34" charset="0"/>
              </a:rPr>
              <a:t> 19 </a:t>
            </a:r>
            <a:r>
              <a:rPr lang="zh-CN" altLang="en-US" sz="2000" spc="150">
                <a:solidFill>
                  <a:schemeClr val="tx1">
                    <a:lumMod val="85000"/>
                    <a:lumOff val="15000"/>
                  </a:schemeClr>
                </a:solidFill>
                <a:uFillTx/>
                <a:latin typeface="+mn-ea"/>
                <a:cs typeface="+mn-ea"/>
                <a:sym typeface="Arial" panose="020B0604020202020204" pitchFamily="34" charset="0"/>
              </a:rPr>
              <a:t>世纪末或</a:t>
            </a:r>
            <a:r>
              <a:rPr lang="en-US" altLang="zh-CN" sz="2000" spc="150">
                <a:solidFill>
                  <a:schemeClr val="tx1">
                    <a:lumMod val="85000"/>
                    <a:lumOff val="15000"/>
                  </a:schemeClr>
                </a:solidFill>
                <a:uFillTx/>
                <a:latin typeface="+mn-ea"/>
                <a:cs typeface="+mn-ea"/>
                <a:sym typeface="Arial" panose="020B0604020202020204" pitchFamily="34" charset="0"/>
              </a:rPr>
              <a:t> 20 </a:t>
            </a:r>
            <a:r>
              <a:rPr lang="zh-CN" altLang="en-US" sz="2000" spc="150">
                <a:solidFill>
                  <a:schemeClr val="tx1">
                    <a:lumMod val="85000"/>
                    <a:lumOff val="15000"/>
                  </a:schemeClr>
                </a:solidFill>
                <a:uFillTx/>
                <a:latin typeface="+mn-ea"/>
                <a:cs typeface="+mn-ea"/>
                <a:sym typeface="Arial" panose="020B0604020202020204" pitchFamily="34" charset="0"/>
              </a:rPr>
              <a:t>世纪初，具体创作时间和作者不可考。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歌词表达主人公对红河谷地区的深情回忆和对即将离别的爱人的依依不舍。</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旋律为</a:t>
            </a:r>
            <a:r>
              <a:rPr lang="en-US" altLang="zh-CN" sz="2000" spc="150">
                <a:solidFill>
                  <a:schemeClr val="tx1">
                    <a:lumMod val="85000"/>
                    <a:lumOff val="15000"/>
                  </a:schemeClr>
                </a:solidFill>
                <a:uFillTx/>
                <a:latin typeface="+mn-ea"/>
                <a:cs typeface="+mn-ea"/>
                <a:sym typeface="Arial" panose="020B0604020202020204" pitchFamily="34" charset="0"/>
              </a:rPr>
              <a:t> AABA </a:t>
            </a:r>
            <a:r>
              <a:rPr lang="zh-CN" altLang="en-US" sz="2000" spc="150">
                <a:solidFill>
                  <a:schemeClr val="tx1">
                    <a:lumMod val="85000"/>
                    <a:lumOff val="15000"/>
                  </a:schemeClr>
                </a:solidFill>
                <a:uFillTx/>
                <a:latin typeface="+mn-ea"/>
                <a:cs typeface="+mn-ea"/>
                <a:sym typeface="Arial" panose="020B0604020202020204" pitchFamily="34" charset="0"/>
              </a:rPr>
              <a:t>形式，易于记忆，优美动听，起伏有致，节奏明快。以轻柔旋律开始，逐渐激昂，描绘红河谷壮丽景色，表达对这片土地的热爱和向往。</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不仅是对历史的回顾，还体现不同文化在红河地区的融合和变迁，是加拿大西部拓荒文化的象征，也是北美草原地区移民和开拓者生活的一部分，反映人们对土地的深厚情感。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二、《红河谷》</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15925" y="0"/>
            <a:ext cx="11360150" cy="3481705"/>
          </a:xfrm>
          <a:prstGeom prst="rect">
            <a:avLst/>
          </a:prstGeom>
        </p:spPr>
      </p:pic>
      <p:pic>
        <p:nvPicPr>
          <p:cNvPr id="4" name="图片 3"/>
          <p:cNvPicPr>
            <a:picLocks noChangeAspect="1"/>
          </p:cNvPicPr>
          <p:nvPr/>
        </p:nvPicPr>
        <p:blipFill>
          <a:blip r:embed="rId3"/>
          <a:stretch>
            <a:fillRect/>
          </a:stretch>
        </p:blipFill>
        <p:spPr>
          <a:xfrm>
            <a:off x="654050" y="3542030"/>
            <a:ext cx="11121390" cy="2830830"/>
          </a:xfrm>
          <a:prstGeom prst="rect">
            <a:avLst/>
          </a:prstGeom>
        </p:spPr>
      </p:pic>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632960" y="2339340"/>
            <a:ext cx="7038340" cy="1945005"/>
          </a:xfrm>
        </p:spPr>
        <p:txBody>
          <a:bodyPr>
            <a:noAutofit/>
            <a:scene3d>
              <a:camera prst="orthographicFront"/>
              <a:lightRig rig="threePt" dir="t"/>
            </a:scene3d>
          </a:bodyPr>
          <a:lstStyle/>
          <a:p>
            <a:r>
              <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rPr>
              <a:t>民谣</a:t>
            </a:r>
            <a:endPar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endParaRPr>
          </a:p>
        </p:txBody>
      </p:sp>
      <p:sp>
        <p:nvSpPr>
          <p:cNvPr id="3" name="文本框 2"/>
          <p:cNvSpPr txBox="1"/>
          <p:nvPr>
            <p:custDataLst>
              <p:tags r:id="rId2"/>
            </p:custDataLst>
          </p:nvPr>
        </p:nvSpPr>
        <p:spPr>
          <a:xfrm>
            <a:off x="1109345" y="1552406"/>
            <a:ext cx="3008630" cy="3486214"/>
          </a:xfrm>
          <a:prstGeom prst="rect">
            <a:avLst/>
          </a:prstGeom>
          <a:noFill/>
          <a:ln>
            <a:noFill/>
          </a:ln>
          <a:effectLst/>
        </p:spPr>
        <p:txBody>
          <a:bodyPr vert="horz" wrap="none" rtlCol="0" anchor="ctr" anchorCtr="0">
            <a:normAutofit/>
          </a:bodyPr>
          <a:lstStyle/>
          <a:p>
            <a:pPr algn="ctr"/>
            <a:r>
              <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09</a:t>
            </a:r>
            <a:endPar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1443355" y="-9525"/>
            <a:ext cx="9417685" cy="6791960"/>
          </a:xfrm>
          <a:prstGeom prst="rect">
            <a:avLst/>
          </a:prstGeom>
        </p:spPr>
      </p:pic>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17600"/>
            <a:ext cx="11514455" cy="477202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《三套车》：是广为人知的俄罗斯民歌，最初产生于</a:t>
            </a:r>
            <a:r>
              <a:rPr lang="en-US" altLang="zh-CN" sz="2000" spc="150">
                <a:solidFill>
                  <a:schemeClr val="tx1">
                    <a:lumMod val="85000"/>
                    <a:lumOff val="15000"/>
                  </a:schemeClr>
                </a:solidFill>
                <a:uFillTx/>
                <a:latin typeface="+mn-ea"/>
                <a:cs typeface="+mn-ea"/>
                <a:sym typeface="Arial" panose="020B0604020202020204" pitchFamily="34" charset="0"/>
              </a:rPr>
              <a:t> 19 </a:t>
            </a:r>
            <a:r>
              <a:rPr lang="zh-CN" altLang="en-US" sz="2000" spc="150">
                <a:solidFill>
                  <a:schemeClr val="tx1">
                    <a:lumMod val="85000"/>
                    <a:lumOff val="15000"/>
                  </a:schemeClr>
                </a:solidFill>
                <a:uFillTx/>
                <a:latin typeface="+mn-ea"/>
                <a:cs typeface="+mn-ea"/>
                <a:sym typeface="Arial" panose="020B0604020202020204" pitchFamily="34" charset="0"/>
              </a:rPr>
              <a:t>世纪的俄罗斯农村。</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当时俄罗斯地广人稀、交通不便，马车是重要交通工具，马车夫过着漂泊生活。</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歌曲描绘车夫和三匹马在冬日雪地上奔跑场景，长途寂寞，旋律忧伤苍凉。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歌词中冰雪覆盖的伏尔加河、奔驰的马车、忧郁的青年车夫等意象构成悲伤深沉基调。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节奏明确，宛如马车辚辚行进；结构采用回旋曲式，如讲故事般娓娓道来。</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旋律在自然小调上进行，充满俄罗斯风情，带给人忧郁感觉。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表达劳动人民生活的困苦、无奈和悲愤，演唱时声音常处理得深沉而愤怒。</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三、《三套车》</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459865" y="239395"/>
            <a:ext cx="9331960" cy="6419850"/>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42265" y="720725"/>
            <a:ext cx="11569065" cy="4885690"/>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76225" y="1830705"/>
            <a:ext cx="11582400" cy="3180080"/>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588010" y="998855"/>
            <a:ext cx="11157585" cy="492252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5" name="图片 4"/>
          <p:cNvPicPr>
            <a:picLocks noChangeAspect="1"/>
          </p:cNvPicPr>
          <p:nvPr/>
        </p:nvPicPr>
        <p:blipFill>
          <a:blip r:embed="rId2"/>
          <a:stretch>
            <a:fillRect/>
          </a:stretch>
        </p:blipFill>
        <p:spPr>
          <a:xfrm>
            <a:off x="280035" y="767080"/>
            <a:ext cx="11726545" cy="5367020"/>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t>感谢</a:t>
            </a:r>
            <a:r>
              <a:t>观看</a:t>
            </a:r>
          </a:p>
        </p:txBody>
      </p:sp>
      <p:sp>
        <p:nvSpPr>
          <p:cNvPr id="2" name="文本框 1"/>
          <p:cNvSpPr txBox="1"/>
          <p:nvPr/>
        </p:nvSpPr>
        <p:spPr>
          <a:xfrm>
            <a:off x="6134100" y="3377565"/>
            <a:ext cx="6057900" cy="606425"/>
          </a:xfrm>
          <a:prstGeom prst="rect">
            <a:avLst/>
          </a:prstGeom>
          <a:noFill/>
        </p:spPr>
        <p:txBody>
          <a:bodyPr wrap="square" rtlCol="0" anchor="t">
            <a:noAutofit/>
          </a:bodyPr>
          <a:p>
            <a:r>
              <a:rPr lang="en-US" sz="3200">
                <a:solidFill>
                  <a:schemeClr val="accent1"/>
                </a:solidFill>
                <a:effectLst>
                  <a:outerShdw blurRad="38100" dist="25400" dir="5400000" algn="ctr" rotWithShape="0">
                    <a:srgbClr val="6E747A">
                      <a:alpha val="43000"/>
                    </a:srgbClr>
                  </a:outerShdw>
                </a:effectLst>
                <a:sym typeface="+mn-ea"/>
              </a:rPr>
              <a:t>/Thanks</a:t>
            </a:r>
            <a:endParaRPr lang="en-US" sz="3200">
              <a:solidFill>
                <a:schemeClr val="accent1"/>
              </a:solidFill>
              <a:effectLst>
                <a:outerShdw blurRad="38100" dist="25400" dir="5400000" algn="ctr" rotWithShape="0">
                  <a:srgbClr val="6E747A">
                    <a:alpha val="43000"/>
                  </a:srgbClr>
                </a:outerShdw>
              </a:effectLst>
              <a:sym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6549329" y="402511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2" name="任意多边形: 形状 51"/>
          <p:cNvSpPr/>
          <p:nvPr>
            <p:custDataLst>
              <p:tags r:id="rId2"/>
            </p:custDataLst>
          </p:nvPr>
        </p:nvSpPr>
        <p:spPr>
          <a:xfrm>
            <a:off x="7070656" y="429692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p>
        </p:txBody>
      </p:sp>
      <p:sp>
        <p:nvSpPr>
          <p:cNvPr id="53" name="任意多边形: 形状 52"/>
          <p:cNvSpPr/>
          <p:nvPr>
            <p:custDataLst>
              <p:tags r:id="rId3"/>
            </p:custDataLst>
          </p:nvPr>
        </p:nvSpPr>
        <p:spPr>
          <a:xfrm>
            <a:off x="7909098" y="254613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4" name="任意多边形: 形状 53"/>
          <p:cNvSpPr/>
          <p:nvPr>
            <p:custDataLst>
              <p:tags r:id="rId4"/>
            </p:custDataLst>
          </p:nvPr>
        </p:nvSpPr>
        <p:spPr>
          <a:xfrm>
            <a:off x="8430426" y="281794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p>
        </p:txBody>
      </p:sp>
      <p:sp>
        <p:nvSpPr>
          <p:cNvPr id="57" name="任意多边形: 形状 56"/>
          <p:cNvSpPr/>
          <p:nvPr>
            <p:custDataLst>
              <p:tags r:id="rId5"/>
            </p:custDataLst>
          </p:nvPr>
        </p:nvSpPr>
        <p:spPr>
          <a:xfrm>
            <a:off x="9268868" y="106715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60" name="任意多边形: 形状 59"/>
          <p:cNvSpPr/>
          <p:nvPr>
            <p:custDataLst>
              <p:tags r:id="rId6"/>
            </p:custDataLst>
          </p:nvPr>
        </p:nvSpPr>
        <p:spPr>
          <a:xfrm>
            <a:off x="9788535" y="133896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p>
        </p:txBody>
      </p:sp>
      <p:sp>
        <p:nvSpPr>
          <p:cNvPr id="61" name="任意多边形: 形状 60"/>
          <p:cNvSpPr/>
          <p:nvPr>
            <p:custDataLst>
              <p:tags r:id="rId7"/>
            </p:custDataLst>
          </p:nvPr>
        </p:nvSpPr>
        <p:spPr>
          <a:xfrm>
            <a:off x="7906558" y="324777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2" name="任意多边形: 形状 61"/>
          <p:cNvSpPr/>
          <p:nvPr>
            <p:custDataLst>
              <p:tags r:id="rId8"/>
            </p:custDataLst>
          </p:nvPr>
        </p:nvSpPr>
        <p:spPr>
          <a:xfrm>
            <a:off x="9268868" y="177475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3" name="任意多边形: 形状 62"/>
          <p:cNvSpPr/>
          <p:nvPr>
            <p:custDataLst>
              <p:tags r:id="rId9"/>
            </p:custDataLst>
          </p:nvPr>
        </p:nvSpPr>
        <p:spPr>
          <a:xfrm>
            <a:off x="7909098" y="177931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p>
        </p:txBody>
      </p:sp>
      <p:sp>
        <p:nvSpPr>
          <p:cNvPr id="64" name="任意多边形: 形状 63"/>
          <p:cNvSpPr/>
          <p:nvPr>
            <p:custDataLst>
              <p:tags r:id="rId10"/>
            </p:custDataLst>
          </p:nvPr>
        </p:nvSpPr>
        <p:spPr>
          <a:xfrm>
            <a:off x="6549329" y="473120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393532" y="1547847"/>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034867" y="302733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76641" y="4506816"/>
            <a:ext cx="468000" cy="468000"/>
          </a:xfrm>
          <a:prstGeom prst="rect">
            <a:avLst/>
          </a:prstGeom>
        </p:spPr>
      </p:pic>
      <p:sp>
        <p:nvSpPr>
          <p:cNvPr id="68" name="文本框 67"/>
          <p:cNvSpPr txBox="1"/>
          <p:nvPr>
            <p:custDataLst>
              <p:tags r:id="rId20"/>
            </p:custDataLst>
          </p:nvPr>
        </p:nvSpPr>
        <p:spPr>
          <a:xfrm>
            <a:off x="4234815" y="815975"/>
            <a:ext cx="4799965" cy="925195"/>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了解西方民谣音乐的历史和发展脉络。</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掌握民谣音乐的基本特征与分类。</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2824874" y="968072"/>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知识目标</a:t>
            </a:r>
            <a:endParaRPr lang="zh-CN" altLang="en-US" sz="2400" b="1" kern="0" dirty="0">
              <a:solidFill>
                <a:schemeClr val="accent1"/>
              </a:solidFill>
              <a:cs typeface="+mn-lt"/>
            </a:endParaRPr>
          </a:p>
        </p:txBody>
      </p:sp>
      <p:sp>
        <p:nvSpPr>
          <p:cNvPr id="70" name="文本框 69"/>
          <p:cNvSpPr txBox="1"/>
          <p:nvPr>
            <p:custDataLst>
              <p:tags r:id="rId22"/>
            </p:custDataLst>
          </p:nvPr>
        </p:nvSpPr>
        <p:spPr>
          <a:xfrm>
            <a:off x="1791970" y="2369185"/>
            <a:ext cx="5878195"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能识别民谣音乐中的主题、情感表达及音乐结构。</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初步掌握欣赏与分析民谣音乐的方法。</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431660" y="2369209"/>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技能目标</a:t>
            </a:r>
            <a:endParaRPr lang="zh-CN" altLang="en-US" sz="2400" b="1" kern="0" dirty="0">
              <a:solidFill>
                <a:schemeClr val="accent1"/>
              </a:solidFill>
              <a:cs typeface="+mn-lt"/>
            </a:endParaRPr>
          </a:p>
        </p:txBody>
      </p:sp>
      <p:sp>
        <p:nvSpPr>
          <p:cNvPr id="72" name="文本框 71"/>
          <p:cNvSpPr txBox="1"/>
          <p:nvPr>
            <p:custDataLst>
              <p:tags r:id="rId24"/>
            </p:custDataLst>
          </p:nvPr>
        </p:nvSpPr>
        <p:spPr>
          <a:xfrm>
            <a:off x="1807210" y="4025265"/>
            <a:ext cx="440690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通过学习民谣作品，增进对不同文化、不同音乐表达方式的理解和尊重。</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提高自身音乐鉴赏能力及审美素养。</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406441" y="4017696"/>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素养目标</a:t>
            </a:r>
            <a:endParaRPr lang="zh-CN" altLang="en-US" sz="2400" b="1" kern="0" dirty="0">
              <a:solidFill>
                <a:schemeClr val="accent1"/>
              </a:solidFill>
              <a:cs typeface="+mn-lt"/>
            </a:endParaRPr>
          </a:p>
        </p:txBody>
      </p:sp>
      <p:sp>
        <p:nvSpPr>
          <p:cNvPr id="74" name="矩形 73"/>
          <p:cNvSpPr/>
          <p:nvPr>
            <p:custDataLst>
              <p:tags r:id="rId26"/>
            </p:custDataLst>
          </p:nvPr>
        </p:nvSpPr>
        <p:spPr>
          <a:xfrm>
            <a:off x="4075873" y="104427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27"/>
            </p:custDataLst>
          </p:nvPr>
        </p:nvSpPr>
        <p:spPr>
          <a:xfrm>
            <a:off x="1662575" y="2447795"/>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custDataLst>
              <p:tags r:id="rId28"/>
            </p:custDataLst>
          </p:nvPr>
        </p:nvSpPr>
        <p:spPr>
          <a:xfrm>
            <a:off x="1652973" y="409628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custDataLst>
              <p:tags r:id="rId29"/>
            </p:custDataLst>
          </p:nvPr>
        </p:nvCxnSpPr>
        <p:spPr>
          <a:xfrm>
            <a:off x="9183688" y="1256030"/>
            <a:ext cx="1078706"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761605" y="2804160"/>
            <a:ext cx="90487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6321425" y="4437380"/>
            <a:ext cx="79533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1250950" y="2016125"/>
            <a:ext cx="10090150" cy="372491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5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民谣，作为一种源远流长的音乐形式，根植于民间，承载着丰富的历史与文化内涵。它通常以口语化的歌词、质朴的旋律和真挚的情感表达为特点，反映了特定地域、时代或社会群体的生活状态、情感世界与价值观念。民谣涵盖了广泛的地域风格，如美国乡村民谣的粗犷自由、英国民谣的忧郁深沉、西班牙弗拉明戈民谣的热情奔放等，每一种风格都蕴含着独特的音乐语言和情感色彩。随着时代的发展，民谣音乐不断吸收新的元素，经历了从传统到现代的演变，既保留了原始的纯真与质朴，又融入了现代音乐的创新与多样性，成为跨越时空、连接心灵的桥梁，让人们在旋律与歌声中寻找到共鸣与慰藉。</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2"/>
            </p:custDataLst>
          </p:nvPr>
        </p:nvSpPr>
        <p:spPr>
          <a:xfrm>
            <a:off x="1250950" y="1450975"/>
            <a:ext cx="2805430" cy="565150"/>
          </a:xfrm>
          <a:prstGeom prst="rect">
            <a:avLst/>
          </a:prstGeom>
          <a:noFill/>
          <a:ln w="3175">
            <a:noFill/>
            <a:prstDash val="dash"/>
          </a:ln>
        </p:spPr>
        <p:txBody>
          <a:bodyPr wrap="square" lIns="91440" tIns="45720" rIns="91440" bIns="45720" anchor="t" anchorCtr="0">
            <a:normAutofit lnSpcReduction="1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专题概述</a:t>
            </a:r>
            <a:endPar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第一讲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叙事民谣</a:t>
            </a:r>
            <a:endParaRPr lang="zh-CN" altLang="en-US" sz="13000" dirty="0">
              <a:sym typeface="Arial" panose="020B0604020202020204" pitchFamily="34" charset="0"/>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以叙述故事为核心的民谣，篇幅较长，具口语化歌词、质朴旋律、真挚情感。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故事源于真实生活、虚构或传说，充满生活气息和情感色彩。</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无华丽辞藻和复杂编曲，靠简单旋律与真挚情感打动人，能跨越时空展现不同时代和地域文化魅力。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一、叙事民谣的历史</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民谣是民间口头流传文学作品，最初无固定形式，多为歌手即兴演唱。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西方作为诗歌形式的民谣起源于中世纪末期，欧洲民间歌手和诗人以四至六行诗创作，有特定韵律和节奏，用于表达思想、抒发感情或记录历史。</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如英国民谣擅长讲故事，感染力强、戏剧性高，大量采用修辞手段，生动形象。</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后来民谣与音乐元素结合，流行音乐为其传播提供空间，使其成为通俗、受大众喜爱的音乐形式。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274955"/>
            <a:ext cx="11613515" cy="658304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二、叙事民谣的代表作</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取材于诗歌：《魔王》原是歌德创作的诗歌，后被奥地利作曲家舒伯特改编为叙事歌曲。讲述父亲骑马抱孩子穿树林看病，孩子最终不幸离世的故事，歌曲一气呵成、气势宏大。</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来源于民间传说和故事：《斯卡布罗集市》歌词可追溯到</a:t>
            </a:r>
            <a:r>
              <a:rPr lang="en-US" altLang="zh-CN" sz="2000" dirty="0">
                <a:solidFill>
                  <a:schemeClr val="tx1">
                    <a:lumMod val="85000"/>
                    <a:lumOff val="15000"/>
                  </a:schemeClr>
                </a:solidFill>
                <a:latin typeface="+mn-ea"/>
                <a:ea typeface="+mn-ea"/>
                <a:cs typeface="+mn-ea"/>
                <a:sym typeface="Arial" panose="020B0604020202020204" pitchFamily="34" charset="0"/>
              </a:rPr>
              <a:t> 13 </a:t>
            </a:r>
            <a:r>
              <a:rPr lang="zh-CN" altLang="en-US" sz="2000" dirty="0">
                <a:solidFill>
                  <a:schemeClr val="tx1">
                    <a:lumMod val="85000"/>
                    <a:lumOff val="15000"/>
                  </a:schemeClr>
                </a:solidFill>
                <a:latin typeface="+mn-ea"/>
                <a:ea typeface="+mn-ea"/>
                <a:cs typeface="+mn-ea"/>
                <a:sym typeface="Arial" panose="020B0604020202020204" pitchFamily="34" charset="0"/>
              </a:rPr>
              <a:t>世纪英格兰，曲调更早产生于苏格兰。讲的是渴望与心爱姑娘重归于好的男人，请求过路人去斯卡布罗集市向姑娘传达爱意和愿望。歌词中</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做一件细麻布衬衣</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找一块地</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等细节让歌曲真实可感，低回重复的委婉旋律营造出宁静忧伤氛围。</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6_1*a*1"/>
  <p:tag name="KSO_WM_TEMPLATE_CATEGORY" val="custom"/>
  <p:tag name="KSO_WM_TEMPLATE_INDEX" val="20206916"/>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6_1*b*1"/>
  <p:tag name="KSO_WM_TEMPLATE_CATEGORY" val="custom"/>
  <p:tag name="KSO_WM_TEMPLATE_INDEX" val="20206916"/>
  <p:tag name="KSO_WM_UNIT_LAYERLEVEL" val="1"/>
  <p:tag name="KSO_WM_TAG_VERSION" val="1.0"/>
  <p:tag name="KSO_WM_BEAUTIFY_FLAG" val="#wm#"/>
  <p:tag name="KSO_WM_UNIT_PRESET_TEXT" val="单击此处添加副标题"/>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4.xml><?xml version="1.0" encoding="utf-8"?>
<p:tagLst xmlns:p="http://schemas.openxmlformats.org/presentationml/2006/main">
  <p:tag name="KSO_WM_SLIDE_ID" val="custom202069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6"/>
  <p:tag name="KSO_WM_SLIDE_LAYOUT" val="a_b_f"/>
  <p:tag name="KSO_WM_SLIDE_LAYOUT_CNT" val="1_1_1"/>
  <p:tag name="KSO_WM_TEMPLATE_MASTER_THUMB_INDEX" val="12"/>
  <p:tag name="KSO_WM_TEMPLATE_THUMBS_INDEX" val="1、4、7、8、10、11、12、13、1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9.xml><?xml version="1.0" encoding="utf-8"?>
<p:tagLst xmlns:p="http://schemas.openxmlformats.org/presentationml/2006/main">
  <p:tag name="wpp_generatepictur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wpp_generatepicture" val="1"/>
</p:tagLst>
</file>

<file path=ppt/tags/tag14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6_7*e*1"/>
  <p:tag name="KSO_WM_TEMPLATE_CATEGORY" val="custom"/>
  <p:tag name="KSO_WM_TEMPLATE_INDEX" val="20206916"/>
  <p:tag name="KSO_WM_UNIT_LAYERLEVEL" val="1"/>
  <p:tag name="KSO_WM_TAG_VERSION" val="1.0"/>
  <p:tag name="KSO_WM_BEAUTIFY_FLAG" val="#wm#"/>
  <p:tag name="KSO_WM_UNIT_PRESET_TEXT" val="01"/>
  <p:tag name="KSO_WM_UNIT_NOCLEAR" val="0"/>
  <p:tag name="KSO_WM_UNIT_VALUE" val="2"/>
</p:tagLst>
</file>

<file path=ppt/tags/tag14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23.888976377952762,&quot;top&quot;:51.8,&quot;width&quot;:919.949291338582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4.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custom"/>
  <p:tag name="KSO_WM_TEMPLATE_INDEX" val="20206916"/>
  <p:tag name="KSO_WM_SLIDE_LAYOUT" val="a_m"/>
  <p:tag name="KSO_WM_SLIDE_LAYOUT_CNT" val="1_1"/>
  <p:tag name="KSO_WM_DIAGRAM_GROUP_CODE" val="m1-1"/>
  <p:tag name="KSO_WM_SLIDE_DIAGTYPE" val="m"/>
</p:tagLst>
</file>

<file path=ppt/tags/tag175.xml><?xml version="1.0" encoding="utf-8"?>
<p:tagLst xmlns:p="http://schemas.openxmlformats.org/presentationml/2006/main">
  <p:tag name="KSO_WM_UNIT_SUBTYPE" val="a"/>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custom20206916_8*f*1"/>
  <p:tag name="KSO_WM_TEMPLATE_CATEGORY" val="custom"/>
  <p:tag name="KSO_WM_TEMPLATE_INDEX" val="20206916"/>
  <p:tag name="KSO_WM_UNIT_LAYERLEVEL" val="1"/>
  <p:tag name="KSO_WM_TAG_VERSION" val="1.0"/>
  <p:tag name="KSO_WM_BEAUTIFY_FLAG" val="#wm#"/>
  <p:tag name="KSO_WM_UNIT_PRESET_TEXT" val="点击此处添加正文，文字是您思想的提炼，为了演示发布的良好效果，请言简意赅的阐述您的观点。"/>
</p:tagLst>
</file>

<file path=ppt/tags/tag1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6916_8*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7.xml><?xml version="1.0" encoding="utf-8"?>
<p:tagLst xmlns:p="http://schemas.openxmlformats.org/presentationml/2006/main">
  <p:tag name="KSO_WM_SLIDE_ID" val="custom2020691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6916"/>
  <p:tag name="KSO_WM_SLIDE_LAYOUT" val="a_d_f"/>
  <p:tag name="KSO_WM_SLIDE_LAYOUT_CNT" val="1_1_1"/>
  <p:tag name="KSO_WM_SLIDE_TYPE" val="text"/>
  <p:tag name="KSO_WM_SLIDE_SUBTYPE" val="picTxt"/>
  <p:tag name="KSO_WM_SLIDE_SIZE" val="864*455"/>
  <p:tag name="KSO_WM_SLIDE_POSITION" val="64*39"/>
</p:tagLst>
</file>

<file path=ppt/tags/tag1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9.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8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1.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02.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4.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6.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9.1,&quot;width&quot;:925.700078740157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9.1,&quot;width&quot;:925.700078740157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9.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22.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24.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9.1,&quot;width&quot;:925.7000787401576}"/>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9.1,&quot;width&quot;:925.7000787401576}"/>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9.1,&quot;width&quot;:925.7000787401576}"/>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15*a*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44.xml><?xml version="1.0" encoding="utf-8"?>
<p:tagLst xmlns:p="http://schemas.openxmlformats.org/presentationml/2006/main">
  <p:tag name="KSO_WM_SLIDE_ID" val="custom2020691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6"/>
  <p:tag name="KSO_WM_SLIDE_TYPE" val="endPage"/>
  <p:tag name="KSO_WM_SLIDE_SUBTYPE" val="pureTxt"/>
  <p:tag name="KSO_WM_SLIDE_LAYOUT" val="a"/>
  <p:tag name="KSO_WM_SLIDE_LAYOUT_CNT"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4406</Words>
  <Application>WPS 演示</Application>
  <PresentationFormat>宽屏</PresentationFormat>
  <Paragraphs>190</Paragraphs>
  <Slides>47</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47</vt:i4>
      </vt:variant>
    </vt:vector>
  </HeadingPairs>
  <TitlesOfParts>
    <vt:vector size="58" baseType="lpstr">
      <vt:lpstr>Arial</vt:lpstr>
      <vt:lpstr>宋体</vt:lpstr>
      <vt:lpstr>Wingdings</vt:lpstr>
      <vt:lpstr>微软雅黑</vt:lpstr>
      <vt:lpstr>Segoe UI</vt:lpstr>
      <vt:lpstr>Arial Unicode MS</vt:lpstr>
      <vt:lpstr>Calibri</vt:lpstr>
      <vt:lpstr>Inter</vt:lpstr>
      <vt:lpstr>Arial</vt:lpstr>
      <vt:lpstr>Segoe Print</vt:lpstr>
      <vt:lpstr>1_Office 主题​​</vt:lpstr>
      <vt:lpstr>音乐鉴赏</vt:lpstr>
      <vt:lpstr>PowerPoint 演示文稿</vt:lpstr>
      <vt:lpstr>PowerPoint 演示文稿</vt:lpstr>
      <vt:lpstr>民谣</vt:lpstr>
      <vt:lpstr>PowerPoint 演示文稿</vt:lpstr>
      <vt:lpstr>PowerPoint 演示文稿</vt:lpstr>
      <vt:lpstr> 第一讲   叙事民谣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第一讲   叙事民谣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抒情民谣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174</cp:revision>
  <dcterms:created xsi:type="dcterms:W3CDTF">2019-06-19T02:08:00Z</dcterms:created>
  <dcterms:modified xsi:type="dcterms:W3CDTF">2025-04-23T08:48:32Z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DB6FFAA4DC914136AA2FFCA10C343F73_13</vt:lpwstr>
  </property>
</Properties>
</file>