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3"/>
  </p:sldMasterIdLst>
  <p:notesMasterIdLst>
    <p:notesMasterId r:id="rId5"/>
  </p:notesMasterIdLst>
  <p:handoutMasterIdLst>
    <p:handoutMasterId r:id="rId55"/>
  </p:handoutMasterIdLst>
  <p:sldIdLst>
    <p:sldId id="261" r:id="rId4"/>
    <p:sldId id="262" r:id="rId6"/>
    <p:sldId id="276" r:id="rId7"/>
    <p:sldId id="267" r:id="rId8"/>
    <p:sldId id="277" r:id="rId9"/>
    <p:sldId id="268" r:id="rId10"/>
    <p:sldId id="279" r:id="rId11"/>
    <p:sldId id="280" r:id="rId12"/>
    <p:sldId id="278" r:id="rId13"/>
    <p:sldId id="281" r:id="rId14"/>
    <p:sldId id="270" r:id="rId15"/>
    <p:sldId id="282" r:id="rId16"/>
    <p:sldId id="283" r:id="rId17"/>
    <p:sldId id="287" r:id="rId18"/>
    <p:sldId id="286" r:id="rId19"/>
    <p:sldId id="284" r:id="rId20"/>
    <p:sldId id="288" r:id="rId21"/>
    <p:sldId id="297" r:id="rId22"/>
    <p:sldId id="292" r:id="rId23"/>
    <p:sldId id="293" r:id="rId24"/>
    <p:sldId id="295" r:id="rId25"/>
    <p:sldId id="298" r:id="rId26"/>
    <p:sldId id="299" r:id="rId27"/>
    <p:sldId id="300" r:id="rId28"/>
    <p:sldId id="301" r:id="rId29"/>
    <p:sldId id="302" r:id="rId30"/>
    <p:sldId id="304" r:id="rId31"/>
    <p:sldId id="305" r:id="rId32"/>
    <p:sldId id="303" r:id="rId33"/>
    <p:sldId id="336" r:id="rId34"/>
    <p:sldId id="306" r:id="rId35"/>
    <p:sldId id="307" r:id="rId36"/>
    <p:sldId id="311" r:id="rId37"/>
    <p:sldId id="308" r:id="rId38"/>
    <p:sldId id="309" r:id="rId39"/>
    <p:sldId id="312" r:id="rId40"/>
    <p:sldId id="310" r:id="rId41"/>
    <p:sldId id="313" r:id="rId42"/>
    <p:sldId id="315" r:id="rId43"/>
    <p:sldId id="322" r:id="rId44"/>
    <p:sldId id="323" r:id="rId45"/>
    <p:sldId id="325" r:id="rId46"/>
    <p:sldId id="317" r:id="rId47"/>
    <p:sldId id="318" r:id="rId48"/>
    <p:sldId id="329" r:id="rId49"/>
    <p:sldId id="319" r:id="rId50"/>
    <p:sldId id="320" r:id="rId51"/>
    <p:sldId id="333" r:id="rId52"/>
    <p:sldId id="335" r:id="rId53"/>
    <p:sldId id="275" r:id="rId5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9" Type="http://schemas.openxmlformats.org/officeDocument/2006/relationships/commentAuthors" Target="commentAuthors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handoutMaster" Target="handoutMasters/handoutMaster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0" Type="http://schemas.openxmlformats.org/officeDocument/2006/relationships/tags" Target="../tags/tag9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0" Type="http://schemas.openxmlformats.org/officeDocument/2006/relationships/tags" Target="../tags/tag9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0" Type="http://schemas.openxmlformats.org/officeDocument/2006/relationships/tags" Target="../tags/tag116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4" Type="http://schemas.openxmlformats.org/officeDocument/2006/relationships/tags" Target="../tags/tag141.xml"/><Relationship Id="rId13" Type="http://schemas.openxmlformats.org/officeDocument/2006/relationships/tags" Target="../tags/tag140.xml"/><Relationship Id="rId12" Type="http://schemas.openxmlformats.org/officeDocument/2006/relationships/tags" Target="../tags/tag139.xml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tags" Target="../tags/tag152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66.xml"/><Relationship Id="rId8" Type="http://schemas.openxmlformats.org/officeDocument/2006/relationships/tags" Target="../tags/tag165.xml"/><Relationship Id="rId7" Type="http://schemas.openxmlformats.org/officeDocument/2006/relationships/tags" Target="../tags/tag164.xml"/><Relationship Id="rId6" Type="http://schemas.openxmlformats.org/officeDocument/2006/relationships/tags" Target="../tags/tag163.xml"/><Relationship Id="rId5" Type="http://schemas.openxmlformats.org/officeDocument/2006/relationships/tags" Target="../tags/tag162.xml"/><Relationship Id="rId4" Type="http://schemas.openxmlformats.org/officeDocument/2006/relationships/tags" Target="../tags/tag161.xml"/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7" Type="http://schemas.openxmlformats.org/officeDocument/2006/relationships/tags" Target="../tags/tag179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6" Type="http://schemas.openxmlformats.org/officeDocument/2006/relationships/tags" Target="../tags/tag184.xml"/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tags" Target="../tags/tag188.xml"/><Relationship Id="rId4" Type="http://schemas.openxmlformats.org/officeDocument/2006/relationships/tags" Target="../tags/tag187.xml"/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96.xml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tags" Target="../tags/tag193.xml"/><Relationship Id="rId5" Type="http://schemas.openxmlformats.org/officeDocument/2006/relationships/tags" Target="../tags/tag192.xml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214.xml"/><Relationship Id="rId8" Type="http://schemas.openxmlformats.org/officeDocument/2006/relationships/tags" Target="../tags/tag213.xml"/><Relationship Id="rId7" Type="http://schemas.openxmlformats.org/officeDocument/2006/relationships/tags" Target="../tags/tag212.xml"/><Relationship Id="rId6" Type="http://schemas.openxmlformats.org/officeDocument/2006/relationships/tags" Target="../tags/tag211.xml"/><Relationship Id="rId5" Type="http://schemas.openxmlformats.org/officeDocument/2006/relationships/tags" Target="../tags/tag210.xml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0" Type="http://schemas.openxmlformats.org/officeDocument/2006/relationships/tags" Target="../tags/tag215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223.xml"/><Relationship Id="rId8" Type="http://schemas.openxmlformats.org/officeDocument/2006/relationships/tags" Target="../tags/tag222.xml"/><Relationship Id="rId7" Type="http://schemas.openxmlformats.org/officeDocument/2006/relationships/tags" Target="../tags/tag221.xml"/><Relationship Id="rId6" Type="http://schemas.openxmlformats.org/officeDocument/2006/relationships/tags" Target="../tags/tag220.xml"/><Relationship Id="rId5" Type="http://schemas.openxmlformats.org/officeDocument/2006/relationships/tags" Target="../tags/tag219.xml"/><Relationship Id="rId4" Type="http://schemas.openxmlformats.org/officeDocument/2006/relationships/tags" Target="../tags/tag218.xml"/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0" Type="http://schemas.openxmlformats.org/officeDocument/2006/relationships/tags" Target="../tags/tag224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232.xml"/><Relationship Id="rId8" Type="http://schemas.openxmlformats.org/officeDocument/2006/relationships/tags" Target="../tags/tag231.xml"/><Relationship Id="rId7" Type="http://schemas.openxmlformats.org/officeDocument/2006/relationships/tags" Target="../tags/tag230.xml"/><Relationship Id="rId6" Type="http://schemas.openxmlformats.org/officeDocument/2006/relationships/tags" Target="../tags/tag229.xml"/><Relationship Id="rId5" Type="http://schemas.openxmlformats.org/officeDocument/2006/relationships/tags" Target="../tags/tag228.xml"/><Relationship Id="rId4" Type="http://schemas.openxmlformats.org/officeDocument/2006/relationships/tags" Target="../tags/tag227.xml"/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240.xml"/><Relationship Id="rId8" Type="http://schemas.openxmlformats.org/officeDocument/2006/relationships/tags" Target="../tags/tag239.xml"/><Relationship Id="rId7" Type="http://schemas.openxmlformats.org/officeDocument/2006/relationships/tags" Target="../tags/tag238.xml"/><Relationship Id="rId6" Type="http://schemas.openxmlformats.org/officeDocument/2006/relationships/tags" Target="../tags/tag237.xml"/><Relationship Id="rId5" Type="http://schemas.openxmlformats.org/officeDocument/2006/relationships/tags" Target="../tags/tag236.xml"/><Relationship Id="rId4" Type="http://schemas.openxmlformats.org/officeDocument/2006/relationships/tags" Target="../tags/tag235.xml"/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0" Type="http://schemas.openxmlformats.org/officeDocument/2006/relationships/tags" Target="../tags/tag241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7" Type="http://schemas.openxmlformats.org/officeDocument/2006/relationships/tags" Target="../tags/tag247.xml"/><Relationship Id="rId6" Type="http://schemas.openxmlformats.org/officeDocument/2006/relationships/tags" Target="../tags/tag246.xml"/><Relationship Id="rId5" Type="http://schemas.openxmlformats.org/officeDocument/2006/relationships/tags" Target="../tags/tag245.xml"/><Relationship Id="rId4" Type="http://schemas.openxmlformats.org/officeDocument/2006/relationships/tags" Target="../tags/tag244.xml"/><Relationship Id="rId3" Type="http://schemas.openxmlformats.org/officeDocument/2006/relationships/tags" Target="../tags/tag243.xml"/><Relationship Id="rId2" Type="http://schemas.openxmlformats.org/officeDocument/2006/relationships/tags" Target="../tags/tag242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274320" y="321260"/>
            <a:ext cx="11683455" cy="39305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8" name="任意形状 8"/>
          <p:cNvSpPr/>
          <p:nvPr userDrawn="1">
            <p:custDataLst>
              <p:tags r:id="rId3"/>
            </p:custDataLst>
          </p:nvPr>
        </p:nvSpPr>
        <p:spPr>
          <a:xfrm>
            <a:off x="9490237" y="321259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99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9" name="任意形状 9"/>
          <p:cNvSpPr/>
          <p:nvPr userDrawn="1">
            <p:custDataLst>
              <p:tags r:id="rId4"/>
            </p:custDataLst>
          </p:nvPr>
        </p:nvSpPr>
        <p:spPr>
          <a:xfrm rot="10800000">
            <a:off x="261015" y="2411670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9471025" y="6254750"/>
            <a:ext cx="180022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>
            <p:custDataLst>
              <p:tags r:id="rId6"/>
            </p:custDataLst>
          </p:nvPr>
        </p:nvSpPr>
        <p:spPr>
          <a:xfrm flipV="1">
            <a:off x="750570" y="6305550"/>
            <a:ext cx="71564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>
            <p:custDataLst>
              <p:tags r:id="rId7"/>
            </p:custDataLst>
          </p:nvPr>
        </p:nvSpPr>
        <p:spPr>
          <a:xfrm>
            <a:off x="1555115" y="6306820"/>
            <a:ext cx="88900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>
            <p:custDataLst>
              <p:tags r:id="rId8"/>
            </p:custDataLst>
          </p:nvPr>
        </p:nvSpPr>
        <p:spPr>
          <a:xfrm>
            <a:off x="1731010" y="6306820"/>
            <a:ext cx="25336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883644" y="809127"/>
            <a:ext cx="9144000" cy="1896745"/>
          </a:xfrm>
        </p:spPr>
        <p:txBody>
          <a:bodyPr lIns="91440" tIns="45720" rIns="91440" bIns="0" anchor="b" anchorCtr="0">
            <a:normAutofit/>
          </a:bodyPr>
          <a:lstStyle>
            <a:lvl1pPr algn="l">
              <a:defRPr sz="6600" b="1" spc="600" baseline="0"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883643" y="3017520"/>
            <a:ext cx="9144000" cy="890270"/>
          </a:xfrm>
        </p:spPr>
        <p:txBody>
          <a:bodyPr lIns="91440" tIns="0" rIns="91440" bIns="4572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883644" y="5050433"/>
            <a:ext cx="3365430" cy="579657"/>
          </a:xfrm>
        </p:spPr>
        <p:txBody>
          <a:bodyPr lIns="91440" tIns="45720" rIns="91440" bIns="45720">
            <a:normAutofit/>
          </a:bodyPr>
          <a:lstStyle>
            <a:lvl1pPr marL="0" indent="0">
              <a:buNone/>
              <a:defRPr sz="24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66065" y="313690"/>
            <a:ext cx="11683365" cy="5634990"/>
          </a:xfrm>
          <a:prstGeom prst="rect">
            <a:avLst/>
          </a:prstGeom>
          <a:solidFill>
            <a:schemeClr val="tx2"/>
          </a:soli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9" name="矩形 8"/>
          <p:cNvSpPr/>
          <p:nvPr userDrawn="1">
            <p:custDataLst>
              <p:tags r:id="rId3"/>
            </p:custDataLst>
          </p:nvPr>
        </p:nvSpPr>
        <p:spPr>
          <a:xfrm>
            <a:off x="1422400" y="4064000"/>
            <a:ext cx="5283200" cy="12700"/>
          </a:xfrm>
          <a:prstGeom prst="rect">
            <a:avLst/>
          </a:prstGeom>
          <a:solidFill>
            <a:schemeClr val="accent1">
              <a:lumMod val="50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形状 8"/>
          <p:cNvSpPr/>
          <p:nvPr userDrawn="1">
            <p:custDataLst>
              <p:tags r:id="rId4"/>
            </p:custDataLst>
          </p:nvPr>
        </p:nvSpPr>
        <p:spPr>
          <a:xfrm>
            <a:off x="9480712" y="313004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8" name="任意形状 9"/>
          <p:cNvSpPr/>
          <p:nvPr userDrawn="1">
            <p:custDataLst>
              <p:tags r:id="rId5"/>
            </p:custDataLst>
          </p:nvPr>
        </p:nvSpPr>
        <p:spPr>
          <a:xfrm rot="10800000">
            <a:off x="261015" y="4113028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99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320799" y="2376714"/>
            <a:ext cx="6653601" cy="1607337"/>
          </a:xfrm>
        </p:spPr>
        <p:txBody>
          <a:bodyPr vert="horz" lIns="91440" tIns="45720" rIns="9144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9600" b="1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63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6200000">
            <a:off x="-21591" y="25773"/>
            <a:ext cx="1741805" cy="169862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10" name="任意形状 9"/>
          <p:cNvSpPr/>
          <p:nvPr userDrawn="1">
            <p:custDataLst>
              <p:tags r:id="rId4"/>
            </p:custDataLst>
          </p:nvPr>
        </p:nvSpPr>
        <p:spPr>
          <a:xfrm rot="10800000">
            <a:off x="0" y="5913755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8" name="任意形状 9"/>
          <p:cNvSpPr/>
          <p:nvPr userDrawn="1">
            <p:custDataLst>
              <p:tags r:id="rId3"/>
            </p:custDataLst>
          </p:nvPr>
        </p:nvSpPr>
        <p:spPr>
          <a:xfrm rot="16200000">
            <a:off x="-18383" y="15240"/>
            <a:ext cx="1243965" cy="121348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 userDrawn="1">
            <p:custDataLst>
              <p:tags r:id="rId4"/>
            </p:custDataLst>
          </p:nvPr>
        </p:nvSpPr>
        <p:spPr>
          <a:xfrm>
            <a:off x="10344785" y="0"/>
            <a:ext cx="1847215" cy="180149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810" y="5029201"/>
            <a:ext cx="12192000" cy="1828799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0" name="任意形状 9"/>
          <p:cNvSpPr/>
          <p:nvPr userDrawn="1">
            <p:custDataLst>
              <p:tags r:id="rId3"/>
            </p:custDataLst>
          </p:nvPr>
        </p:nvSpPr>
        <p:spPr>
          <a:xfrm rot="10800000">
            <a:off x="3810" y="5905500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-3492"/>
            <a:ext cx="12192000" cy="914400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755" y="193040"/>
            <a:ext cx="11037570" cy="521335"/>
          </a:xfrm>
        </p:spPr>
        <p:txBody>
          <a:bodyPr>
            <a:noAutofit/>
          </a:bodyPr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274320" y="321260"/>
            <a:ext cx="11683455" cy="393053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8" name="任意形状 8"/>
          <p:cNvSpPr/>
          <p:nvPr userDrawn="1">
            <p:custDataLst>
              <p:tags r:id="rId3"/>
            </p:custDataLst>
          </p:nvPr>
        </p:nvSpPr>
        <p:spPr>
          <a:xfrm>
            <a:off x="9490237" y="321259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9" name="任意形状 9"/>
          <p:cNvSpPr/>
          <p:nvPr userDrawn="1">
            <p:custDataLst>
              <p:tags r:id="rId4"/>
            </p:custDataLst>
          </p:nvPr>
        </p:nvSpPr>
        <p:spPr>
          <a:xfrm rot="10800000">
            <a:off x="261015" y="2411670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bg2"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9471025" y="6254750"/>
            <a:ext cx="1800225" cy="76201"/>
          </a:xfrm>
          <a:prstGeom prst="rect">
            <a:avLst/>
          </a:prstGeom>
          <a:solidFill>
            <a:schemeClr val="bg2">
              <a:lumMod val="9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>
            <p:custDataLst>
              <p:tags r:id="rId6"/>
            </p:custDataLst>
          </p:nvPr>
        </p:nvSpPr>
        <p:spPr>
          <a:xfrm flipV="1">
            <a:off x="750570" y="6305550"/>
            <a:ext cx="715645" cy="76201"/>
          </a:xfrm>
          <a:prstGeom prst="rect">
            <a:avLst/>
          </a:prstGeom>
          <a:solidFill>
            <a:schemeClr val="bg2">
              <a:lumMod val="9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>
            <p:custDataLst>
              <p:tags r:id="rId7"/>
            </p:custDataLst>
          </p:nvPr>
        </p:nvSpPr>
        <p:spPr>
          <a:xfrm>
            <a:off x="1555115" y="6306820"/>
            <a:ext cx="88900" cy="76201"/>
          </a:xfrm>
          <a:prstGeom prst="rect">
            <a:avLst/>
          </a:prstGeom>
          <a:solidFill>
            <a:schemeClr val="bg2">
              <a:lumMod val="9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>
            <p:custDataLst>
              <p:tags r:id="rId8"/>
            </p:custDataLst>
          </p:nvPr>
        </p:nvSpPr>
        <p:spPr>
          <a:xfrm>
            <a:off x="1731010" y="6306820"/>
            <a:ext cx="253365" cy="76201"/>
          </a:xfrm>
          <a:prstGeom prst="rect">
            <a:avLst/>
          </a:prstGeom>
          <a:solidFill>
            <a:schemeClr val="bg2">
              <a:lumMod val="9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883644" y="809127"/>
            <a:ext cx="9144000" cy="1896745"/>
          </a:xfrm>
        </p:spPr>
        <p:txBody>
          <a:bodyPr lIns="91440" tIns="45720" rIns="91440" bIns="0" anchor="b" anchorCtr="0">
            <a:normAutofit/>
          </a:bodyPr>
          <a:lstStyle>
            <a:lvl1pPr algn="l">
              <a:defRPr sz="6600" b="1" spc="600" baseline="0"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883643" y="3017520"/>
            <a:ext cx="9144000" cy="890270"/>
          </a:xfrm>
        </p:spPr>
        <p:txBody>
          <a:bodyPr lIns="91440" tIns="0" rIns="91440" bIns="4572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883644" y="5050433"/>
            <a:ext cx="3365430" cy="579657"/>
          </a:xfrm>
        </p:spPr>
        <p:txBody>
          <a:bodyPr lIns="91440" tIns="45720" rIns="91440" bIns="45720">
            <a:normAutofit/>
          </a:bodyPr>
          <a:lstStyle>
            <a:lvl1pPr marL="0" indent="0">
              <a:buNone/>
              <a:defRPr sz="24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6474460"/>
            <a:ext cx="12192000" cy="38354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676775" y="2059757"/>
            <a:ext cx="6243774" cy="922021"/>
          </a:xfrm>
        </p:spPr>
        <p:txBody>
          <a:bodyPr lIns="91440" tIns="45720" rIns="91440" bIns="0" anchor="b" anchorCtr="0">
            <a:normAutofit/>
          </a:bodyPr>
          <a:lstStyle>
            <a:lvl1pPr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4676775" y="3102596"/>
            <a:ext cx="6243774" cy="1401006"/>
          </a:xfrm>
        </p:spPr>
        <p:txBody>
          <a:bodyPr lIns="91440" tIns="0" rIns="91440" bIns="45720">
            <a:normAutofit/>
          </a:bodyPr>
          <a:lstStyle>
            <a:lvl1pPr marL="0" indent="0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  <a:lvl2pPr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62255" y="318135"/>
            <a:ext cx="11683365" cy="563499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9" name="矩形 8"/>
          <p:cNvSpPr/>
          <p:nvPr userDrawn="1">
            <p:custDataLst>
              <p:tags r:id="rId3"/>
            </p:custDataLst>
          </p:nvPr>
        </p:nvSpPr>
        <p:spPr>
          <a:xfrm>
            <a:off x="1422400" y="4064000"/>
            <a:ext cx="5283200" cy="12700"/>
          </a:xfrm>
          <a:prstGeom prst="rect">
            <a:avLst/>
          </a:prstGeom>
          <a:solidFill>
            <a:schemeClr val="accent1">
              <a:lumMod val="50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形状 8"/>
          <p:cNvSpPr/>
          <p:nvPr userDrawn="1">
            <p:custDataLst>
              <p:tags r:id="rId4"/>
            </p:custDataLst>
          </p:nvPr>
        </p:nvSpPr>
        <p:spPr>
          <a:xfrm>
            <a:off x="9480712" y="313004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bg2"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8" name="任意形状 9"/>
          <p:cNvSpPr/>
          <p:nvPr userDrawn="1">
            <p:custDataLst>
              <p:tags r:id="rId5"/>
            </p:custDataLst>
          </p:nvPr>
        </p:nvSpPr>
        <p:spPr>
          <a:xfrm rot="10800000">
            <a:off x="261015" y="4113028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bg2">
                  <a:alpha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320799" y="2376714"/>
            <a:ext cx="6653601" cy="1607337"/>
          </a:xfrm>
        </p:spPr>
        <p:txBody>
          <a:bodyPr vert="horz" lIns="91440" tIns="45720" rIns="9144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9600" b="1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6474460"/>
            <a:ext cx="12249150" cy="3835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676775" y="2059757"/>
            <a:ext cx="6243774" cy="922021"/>
          </a:xfrm>
        </p:spPr>
        <p:txBody>
          <a:bodyPr lIns="91440" tIns="45720" rIns="91440" bIns="0" anchor="b" anchorCtr="0">
            <a:normAutofit/>
          </a:bodyPr>
          <a:lstStyle>
            <a:lvl1pPr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4676775" y="3102596"/>
            <a:ext cx="6243774" cy="1401006"/>
          </a:xfrm>
        </p:spPr>
        <p:txBody>
          <a:bodyPr lIns="91440" tIns="0" rIns="91440" bIns="45720">
            <a:normAutofit/>
          </a:bodyPr>
          <a:lstStyle>
            <a:lvl1pPr marL="0" indent="0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gradFill>
          <a:gsLst>
            <a:gs pos="0">
              <a:schemeClr val="tx2"/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gradFill>
          <a:gsLst>
            <a:gs pos="0">
              <a:schemeClr val="tx2"/>
            </a:gs>
            <a:gs pos="100000">
              <a:schemeClr val="bg2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6200000">
            <a:off x="-21591" y="21328"/>
            <a:ext cx="1741805" cy="169862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40000"/>
                </a:schemeClr>
              </a:gs>
              <a:gs pos="100000">
                <a:schemeClr val="bg2">
                  <a:alpha val="1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10" name="任意形状 9"/>
          <p:cNvSpPr/>
          <p:nvPr userDrawn="1">
            <p:custDataLst>
              <p:tags r:id="rId4"/>
            </p:custDataLst>
          </p:nvPr>
        </p:nvSpPr>
        <p:spPr>
          <a:xfrm rot="10800000">
            <a:off x="0" y="5905547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40000"/>
                </a:schemeClr>
              </a:gs>
              <a:gs pos="100000">
                <a:schemeClr val="bg2">
                  <a:alpha val="1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gradFill>
          <a:gsLst>
            <a:gs pos="0">
              <a:schemeClr val="tx2"/>
            </a:gs>
            <a:gs pos="100000">
              <a:schemeClr val="bg2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-635" y="-10160"/>
            <a:ext cx="12192000" cy="2663825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8" name="任意形状 9"/>
          <p:cNvSpPr/>
          <p:nvPr userDrawn="1">
            <p:custDataLst>
              <p:tags r:id="rId3"/>
            </p:custDataLst>
          </p:nvPr>
        </p:nvSpPr>
        <p:spPr>
          <a:xfrm rot="16200000">
            <a:off x="-15208" y="5080"/>
            <a:ext cx="1243965" cy="121348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20000"/>
                </a:schemeClr>
              </a:gs>
              <a:gs pos="100000">
                <a:schemeClr val="bg2">
                  <a:alpha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 userDrawn="1">
            <p:custDataLst>
              <p:tags r:id="rId4"/>
            </p:custDataLst>
          </p:nvPr>
        </p:nvSpPr>
        <p:spPr>
          <a:xfrm>
            <a:off x="10349230" y="-9939"/>
            <a:ext cx="1847215" cy="180149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40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gradFill>
          <a:gsLst>
            <a:gs pos="0">
              <a:schemeClr val="tx2"/>
            </a:gs>
            <a:gs pos="100000">
              <a:schemeClr val="bg2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810" y="5026661"/>
            <a:ext cx="12192000" cy="1828799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0" name="任意形状 9"/>
          <p:cNvSpPr/>
          <p:nvPr userDrawn="1">
            <p:custDataLst>
              <p:tags r:id="rId3"/>
            </p:custDataLst>
          </p:nvPr>
        </p:nvSpPr>
        <p:spPr>
          <a:xfrm rot="10800000">
            <a:off x="0" y="5902960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5000"/>
                  <a:alpha val="20000"/>
                </a:schemeClr>
              </a:gs>
              <a:gs pos="100000">
                <a:schemeClr val="bg2"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gradFill>
          <a:gsLst>
            <a:gs pos="0">
              <a:schemeClr val="tx2"/>
            </a:gs>
            <a:gs pos="100000">
              <a:schemeClr val="bg2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755" y="237490"/>
            <a:ext cx="11031220" cy="506730"/>
          </a:xfrm>
        </p:spPr>
        <p:txBody>
          <a:bodyPr wrap="none">
            <a:noAutofit/>
          </a:bodyPr>
          <a:lstStyle>
            <a:lvl1pPr algn="l"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gradFill>
          <a:gsLst>
            <a:gs pos="0">
              <a:schemeClr val="tx2"/>
            </a:gs>
            <a:gs pos="100000">
              <a:schemeClr val="bg2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7628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4522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28.xml"/><Relationship Id="rId23" Type="http://schemas.openxmlformats.org/officeDocument/2006/relationships/tags" Target="../tags/tag127.xml"/><Relationship Id="rId22" Type="http://schemas.openxmlformats.org/officeDocument/2006/relationships/tags" Target="../tags/tag126.xml"/><Relationship Id="rId21" Type="http://schemas.openxmlformats.org/officeDocument/2006/relationships/tags" Target="../tags/tag125.xml"/><Relationship Id="rId20" Type="http://schemas.openxmlformats.org/officeDocument/2006/relationships/tags" Target="../tags/tag124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23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5" Type="http://schemas.openxmlformats.org/officeDocument/2006/relationships/theme" Target="../theme/theme2.xml"/><Relationship Id="rId24" Type="http://schemas.openxmlformats.org/officeDocument/2006/relationships/tags" Target="../tags/tag253.xml"/><Relationship Id="rId23" Type="http://schemas.openxmlformats.org/officeDocument/2006/relationships/tags" Target="../tags/tag252.xml"/><Relationship Id="rId22" Type="http://schemas.openxmlformats.org/officeDocument/2006/relationships/tags" Target="../tags/tag251.xml"/><Relationship Id="rId21" Type="http://schemas.openxmlformats.org/officeDocument/2006/relationships/tags" Target="../tags/tag250.xml"/><Relationship Id="rId20" Type="http://schemas.openxmlformats.org/officeDocument/2006/relationships/tags" Target="../tags/tag249.xml"/><Relationship Id="rId2" Type="http://schemas.openxmlformats.org/officeDocument/2006/relationships/slideLayout" Target="../slideLayouts/slideLayout20.xml"/><Relationship Id="rId19" Type="http://schemas.openxmlformats.org/officeDocument/2006/relationships/tags" Target="../tags/tag248.xml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9.xml"/><Relationship Id="rId6" Type="http://schemas.openxmlformats.org/officeDocument/2006/relationships/tags" Target="../tags/tag259.xml"/><Relationship Id="rId5" Type="http://schemas.openxmlformats.org/officeDocument/2006/relationships/tags" Target="../tags/tag258.xml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tags" Target="../tags/tag25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1.xml"/><Relationship Id="rId4" Type="http://schemas.openxmlformats.org/officeDocument/2006/relationships/tags" Target="../tags/tag311.xml"/><Relationship Id="rId3" Type="http://schemas.openxmlformats.org/officeDocument/2006/relationships/image" Target="../media/image9.jpeg"/><Relationship Id="rId2" Type="http://schemas.openxmlformats.org/officeDocument/2006/relationships/tags" Target="../tags/tag310.xml"/><Relationship Id="rId1" Type="http://schemas.openxmlformats.org/officeDocument/2006/relationships/tags" Target="../tags/tag309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2.xml"/><Relationship Id="rId4" Type="http://schemas.openxmlformats.org/officeDocument/2006/relationships/tags" Target="../tags/tag314.xml"/><Relationship Id="rId3" Type="http://schemas.openxmlformats.org/officeDocument/2006/relationships/image" Target="../media/image10.jpeg"/><Relationship Id="rId2" Type="http://schemas.openxmlformats.org/officeDocument/2006/relationships/tags" Target="../tags/tag313.xml"/><Relationship Id="rId1" Type="http://schemas.openxmlformats.org/officeDocument/2006/relationships/tags" Target="../tags/tag31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32.xml"/><Relationship Id="rId4" Type="http://schemas.openxmlformats.org/officeDocument/2006/relationships/tags" Target="../tags/tag317.xml"/><Relationship Id="rId3" Type="http://schemas.openxmlformats.org/officeDocument/2006/relationships/image" Target="../media/image10.jpeg"/><Relationship Id="rId2" Type="http://schemas.openxmlformats.org/officeDocument/2006/relationships/tags" Target="../tags/tag316.xml"/><Relationship Id="rId1" Type="http://schemas.openxmlformats.org/officeDocument/2006/relationships/tags" Target="../tags/tag31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2.xml"/><Relationship Id="rId2" Type="http://schemas.openxmlformats.org/officeDocument/2006/relationships/tags" Target="../tags/tag318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2.xml"/><Relationship Id="rId2" Type="http://schemas.openxmlformats.org/officeDocument/2006/relationships/tags" Target="../tags/tag319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322.xml"/><Relationship Id="rId3" Type="http://schemas.openxmlformats.org/officeDocument/2006/relationships/image" Target="../media/image13.png"/><Relationship Id="rId2" Type="http://schemas.openxmlformats.org/officeDocument/2006/relationships/tags" Target="../tags/tag321.xml"/><Relationship Id="rId1" Type="http://schemas.openxmlformats.org/officeDocument/2006/relationships/tags" Target="../tags/tag320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2.xml"/><Relationship Id="rId2" Type="http://schemas.openxmlformats.org/officeDocument/2006/relationships/tags" Target="../tags/tag323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2.xml"/><Relationship Id="rId2" Type="http://schemas.openxmlformats.org/officeDocument/2006/relationships/tags" Target="../tags/tag324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327.xml"/><Relationship Id="rId3" Type="http://schemas.openxmlformats.org/officeDocument/2006/relationships/image" Target="../media/image15.png"/><Relationship Id="rId2" Type="http://schemas.openxmlformats.org/officeDocument/2006/relationships/tags" Target="../tags/tag326.xml"/><Relationship Id="rId1" Type="http://schemas.openxmlformats.org/officeDocument/2006/relationships/tags" Target="../tags/tag325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2.xml"/><Relationship Id="rId3" Type="http://schemas.openxmlformats.org/officeDocument/2006/relationships/tags" Target="../tags/tag328.xml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5.xml"/><Relationship Id="rId7" Type="http://schemas.openxmlformats.org/officeDocument/2006/relationships/tags" Target="../tags/tag265.xml"/><Relationship Id="rId6" Type="http://schemas.openxmlformats.org/officeDocument/2006/relationships/image" Target="../media/image1.jpeg"/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" Type="http://schemas.openxmlformats.org/officeDocument/2006/relationships/tags" Target="../tags/tag260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32.xml"/><Relationship Id="rId4" Type="http://schemas.openxmlformats.org/officeDocument/2006/relationships/tags" Target="../tags/tag329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32.xml"/><Relationship Id="rId3" Type="http://schemas.openxmlformats.org/officeDocument/2006/relationships/tags" Target="../tags/tag330.xml"/><Relationship Id="rId2" Type="http://schemas.openxmlformats.org/officeDocument/2006/relationships/image" Target="../media/image19.png"/><Relationship Id="rId1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1.xml"/><Relationship Id="rId2" Type="http://schemas.openxmlformats.org/officeDocument/2006/relationships/tags" Target="../tags/tag332.xml"/><Relationship Id="rId1" Type="http://schemas.openxmlformats.org/officeDocument/2006/relationships/tags" Target="../tags/tag33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334.xml"/><Relationship Id="rId1" Type="http://schemas.openxmlformats.org/officeDocument/2006/relationships/tags" Target="../tags/tag33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336.xml"/><Relationship Id="rId1" Type="http://schemas.openxmlformats.org/officeDocument/2006/relationships/tags" Target="../tags/tag33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338.xml"/><Relationship Id="rId1" Type="http://schemas.openxmlformats.org/officeDocument/2006/relationships/tags" Target="../tags/tag33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tags" Target="../tags/tag340.xml"/><Relationship Id="rId2" Type="http://schemas.openxmlformats.org/officeDocument/2006/relationships/image" Target="../media/image20.png"/><Relationship Id="rId1" Type="http://schemas.openxmlformats.org/officeDocument/2006/relationships/tags" Target="../tags/tag339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25.xml"/><Relationship Id="rId5" Type="http://schemas.openxmlformats.org/officeDocument/2006/relationships/tags" Target="../tags/tag344.xml"/><Relationship Id="rId4" Type="http://schemas.openxmlformats.org/officeDocument/2006/relationships/image" Target="../media/image21.jpeg"/><Relationship Id="rId3" Type="http://schemas.openxmlformats.org/officeDocument/2006/relationships/tags" Target="../tags/tag343.xml"/><Relationship Id="rId2" Type="http://schemas.openxmlformats.org/officeDocument/2006/relationships/tags" Target="../tags/tag342.xml"/><Relationship Id="rId1" Type="http://schemas.openxmlformats.org/officeDocument/2006/relationships/tags" Target="../tags/tag341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347.xml"/><Relationship Id="rId2" Type="http://schemas.openxmlformats.org/officeDocument/2006/relationships/tags" Target="../tags/tag346.xml"/><Relationship Id="rId1" Type="http://schemas.openxmlformats.org/officeDocument/2006/relationships/tags" Target="../tags/tag345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350.xml"/><Relationship Id="rId2" Type="http://schemas.openxmlformats.org/officeDocument/2006/relationships/tags" Target="../tags/tag349.xml"/><Relationship Id="rId1" Type="http://schemas.openxmlformats.org/officeDocument/2006/relationships/tags" Target="../tags/tag34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5.xml"/><Relationship Id="rId6" Type="http://schemas.openxmlformats.org/officeDocument/2006/relationships/tags" Target="../tags/tag270.xml"/><Relationship Id="rId5" Type="http://schemas.openxmlformats.org/officeDocument/2006/relationships/image" Target="../media/image2.jpeg"/><Relationship Id="rId4" Type="http://schemas.openxmlformats.org/officeDocument/2006/relationships/tags" Target="../tags/tag269.xml"/><Relationship Id="rId3" Type="http://schemas.openxmlformats.org/officeDocument/2006/relationships/tags" Target="../tags/tag268.xml"/><Relationship Id="rId2" Type="http://schemas.openxmlformats.org/officeDocument/2006/relationships/tags" Target="../tags/tag267.xml"/><Relationship Id="rId1" Type="http://schemas.openxmlformats.org/officeDocument/2006/relationships/tags" Target="../tags/tag266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353.xml"/><Relationship Id="rId2" Type="http://schemas.openxmlformats.org/officeDocument/2006/relationships/tags" Target="../tags/tag352.xml"/><Relationship Id="rId1" Type="http://schemas.openxmlformats.org/officeDocument/2006/relationships/tags" Target="../tags/tag351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356.xml"/><Relationship Id="rId2" Type="http://schemas.openxmlformats.org/officeDocument/2006/relationships/tags" Target="../tags/tag355.xml"/><Relationship Id="rId1" Type="http://schemas.openxmlformats.org/officeDocument/2006/relationships/tags" Target="../tags/tag354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32.xml"/><Relationship Id="rId4" Type="http://schemas.openxmlformats.org/officeDocument/2006/relationships/tags" Target="../tags/tag357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360.xml"/><Relationship Id="rId2" Type="http://schemas.openxmlformats.org/officeDocument/2006/relationships/tags" Target="../tags/tag359.xml"/><Relationship Id="rId1" Type="http://schemas.openxmlformats.org/officeDocument/2006/relationships/tags" Target="../tags/tag358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32.xml"/><Relationship Id="rId4" Type="http://schemas.openxmlformats.org/officeDocument/2006/relationships/tags" Target="../tags/tag36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32.xml"/><Relationship Id="rId3" Type="http://schemas.openxmlformats.org/officeDocument/2006/relationships/tags" Target="../tags/tag362.xml"/><Relationship Id="rId2" Type="http://schemas.openxmlformats.org/officeDocument/2006/relationships/image" Target="../media/image26.png"/><Relationship Id="rId1" Type="http://schemas.openxmlformats.org/officeDocument/2006/relationships/image" Target="../media/image14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365.xml"/><Relationship Id="rId2" Type="http://schemas.openxmlformats.org/officeDocument/2006/relationships/tags" Target="../tags/tag364.xml"/><Relationship Id="rId1" Type="http://schemas.openxmlformats.org/officeDocument/2006/relationships/tags" Target="../tags/tag363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32.xml"/><Relationship Id="rId3" Type="http://schemas.openxmlformats.org/officeDocument/2006/relationships/tags" Target="../tags/tag366.xml"/><Relationship Id="rId2" Type="http://schemas.openxmlformats.org/officeDocument/2006/relationships/image" Target="../media/image27.png"/><Relationship Id="rId1" Type="http://schemas.openxmlformats.org/officeDocument/2006/relationships/image" Target="../media/image14.png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32.xml"/><Relationship Id="rId3" Type="http://schemas.openxmlformats.org/officeDocument/2006/relationships/tags" Target="../tags/tag367.xml"/><Relationship Id="rId2" Type="http://schemas.openxmlformats.org/officeDocument/2006/relationships/image" Target="../media/image28.png"/><Relationship Id="rId1" Type="http://schemas.openxmlformats.org/officeDocument/2006/relationships/image" Target="../media/image14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32.xml"/><Relationship Id="rId3" Type="http://schemas.openxmlformats.org/officeDocument/2006/relationships/tags" Target="../tags/tag368.xml"/><Relationship Id="rId2" Type="http://schemas.openxmlformats.org/officeDocument/2006/relationships/image" Target="../media/image29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1.xml"/><Relationship Id="rId3" Type="http://schemas.openxmlformats.org/officeDocument/2006/relationships/tags" Target="../tags/tag273.xml"/><Relationship Id="rId2" Type="http://schemas.openxmlformats.org/officeDocument/2006/relationships/tags" Target="../tags/tag272.xml"/><Relationship Id="rId1" Type="http://schemas.openxmlformats.org/officeDocument/2006/relationships/tags" Target="../tags/tag271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21.xml"/><Relationship Id="rId2" Type="http://schemas.openxmlformats.org/officeDocument/2006/relationships/tags" Target="../tags/tag370.xml"/><Relationship Id="rId1" Type="http://schemas.openxmlformats.org/officeDocument/2006/relationships/tags" Target="../tags/tag36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372.xml"/><Relationship Id="rId1" Type="http://schemas.openxmlformats.org/officeDocument/2006/relationships/tags" Target="../tags/tag371.xml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375.xml"/><Relationship Id="rId2" Type="http://schemas.openxmlformats.org/officeDocument/2006/relationships/tags" Target="../tags/tag374.xml"/><Relationship Id="rId1" Type="http://schemas.openxmlformats.org/officeDocument/2006/relationships/tags" Target="../tags/tag373.xml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32.xml"/><Relationship Id="rId3" Type="http://schemas.openxmlformats.org/officeDocument/2006/relationships/tags" Target="../tags/tag376.xml"/><Relationship Id="rId2" Type="http://schemas.openxmlformats.org/officeDocument/2006/relationships/image" Target="../media/image30.png"/><Relationship Id="rId1" Type="http://schemas.openxmlformats.org/officeDocument/2006/relationships/image" Target="../media/image14.png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32.xml"/><Relationship Id="rId3" Type="http://schemas.openxmlformats.org/officeDocument/2006/relationships/tags" Target="../tags/tag377.xml"/><Relationship Id="rId2" Type="http://schemas.openxmlformats.org/officeDocument/2006/relationships/image" Target="../media/image31.png"/><Relationship Id="rId1" Type="http://schemas.openxmlformats.org/officeDocument/2006/relationships/image" Target="../media/image14.png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380.xml"/><Relationship Id="rId2" Type="http://schemas.openxmlformats.org/officeDocument/2006/relationships/tags" Target="../tags/tag379.xml"/><Relationship Id="rId1" Type="http://schemas.openxmlformats.org/officeDocument/2006/relationships/tags" Target="../tags/tag378.xml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32.xml"/><Relationship Id="rId3" Type="http://schemas.openxmlformats.org/officeDocument/2006/relationships/tags" Target="../tags/tag381.xml"/><Relationship Id="rId2" Type="http://schemas.openxmlformats.org/officeDocument/2006/relationships/image" Target="../media/image32.png"/><Relationship Id="rId1" Type="http://schemas.openxmlformats.org/officeDocument/2006/relationships/image" Target="../media/image14.png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32.xml"/><Relationship Id="rId3" Type="http://schemas.openxmlformats.org/officeDocument/2006/relationships/tags" Target="../tags/tag382.xml"/><Relationship Id="rId2" Type="http://schemas.openxmlformats.org/officeDocument/2006/relationships/image" Target="../media/image33.png"/><Relationship Id="rId1" Type="http://schemas.openxmlformats.org/officeDocument/2006/relationships/image" Target="../media/image14.png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32.xml"/><Relationship Id="rId3" Type="http://schemas.openxmlformats.org/officeDocument/2006/relationships/tags" Target="../tags/tag383.xml"/><Relationship Id="rId2" Type="http://schemas.openxmlformats.org/officeDocument/2006/relationships/image" Target="../media/image34.png"/><Relationship Id="rId1" Type="http://schemas.openxmlformats.org/officeDocument/2006/relationships/image" Target="../media/image14.png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8.xml"/><Relationship Id="rId4" Type="http://schemas.openxmlformats.org/officeDocument/2006/relationships/slideLayout" Target="../slideLayouts/slideLayout32.xml"/><Relationship Id="rId3" Type="http://schemas.openxmlformats.org/officeDocument/2006/relationships/tags" Target="../tags/tag384.xml"/><Relationship Id="rId2" Type="http://schemas.openxmlformats.org/officeDocument/2006/relationships/image" Target="../media/image3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82.xml"/><Relationship Id="rId8" Type="http://schemas.openxmlformats.org/officeDocument/2006/relationships/tags" Target="../tags/tag281.xml"/><Relationship Id="rId7" Type="http://schemas.openxmlformats.org/officeDocument/2006/relationships/tags" Target="../tags/tag280.xml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tags" Target="../tags/tag277.xml"/><Relationship Id="rId33" Type="http://schemas.openxmlformats.org/officeDocument/2006/relationships/slideLayout" Target="../slideLayouts/slideLayout24.xml"/><Relationship Id="rId32" Type="http://schemas.openxmlformats.org/officeDocument/2006/relationships/tags" Target="../tags/tag299.xml"/><Relationship Id="rId31" Type="http://schemas.openxmlformats.org/officeDocument/2006/relationships/tags" Target="../tags/tag298.xml"/><Relationship Id="rId30" Type="http://schemas.openxmlformats.org/officeDocument/2006/relationships/tags" Target="../tags/tag297.xml"/><Relationship Id="rId3" Type="http://schemas.openxmlformats.org/officeDocument/2006/relationships/tags" Target="../tags/tag276.xml"/><Relationship Id="rId29" Type="http://schemas.openxmlformats.org/officeDocument/2006/relationships/tags" Target="../tags/tag296.xml"/><Relationship Id="rId28" Type="http://schemas.openxmlformats.org/officeDocument/2006/relationships/tags" Target="../tags/tag295.xml"/><Relationship Id="rId27" Type="http://schemas.openxmlformats.org/officeDocument/2006/relationships/tags" Target="../tags/tag294.xml"/><Relationship Id="rId26" Type="http://schemas.openxmlformats.org/officeDocument/2006/relationships/tags" Target="../tags/tag293.xml"/><Relationship Id="rId25" Type="http://schemas.openxmlformats.org/officeDocument/2006/relationships/tags" Target="../tags/tag292.xml"/><Relationship Id="rId24" Type="http://schemas.openxmlformats.org/officeDocument/2006/relationships/tags" Target="../tags/tag291.xml"/><Relationship Id="rId23" Type="http://schemas.openxmlformats.org/officeDocument/2006/relationships/tags" Target="../tags/tag290.xml"/><Relationship Id="rId22" Type="http://schemas.openxmlformats.org/officeDocument/2006/relationships/tags" Target="../tags/tag289.xml"/><Relationship Id="rId21" Type="http://schemas.openxmlformats.org/officeDocument/2006/relationships/tags" Target="../tags/tag288.xml"/><Relationship Id="rId20" Type="http://schemas.openxmlformats.org/officeDocument/2006/relationships/tags" Target="../tags/tag287.xml"/><Relationship Id="rId2" Type="http://schemas.openxmlformats.org/officeDocument/2006/relationships/tags" Target="../tags/tag275.xml"/><Relationship Id="rId19" Type="http://schemas.openxmlformats.org/officeDocument/2006/relationships/image" Target="../media/image8.svg"/><Relationship Id="rId18" Type="http://schemas.openxmlformats.org/officeDocument/2006/relationships/image" Target="../media/image7.png"/><Relationship Id="rId17" Type="http://schemas.openxmlformats.org/officeDocument/2006/relationships/tags" Target="../tags/tag286.xml"/><Relationship Id="rId16" Type="http://schemas.openxmlformats.org/officeDocument/2006/relationships/image" Target="../media/image6.svg"/><Relationship Id="rId15" Type="http://schemas.openxmlformats.org/officeDocument/2006/relationships/image" Target="../media/image5.png"/><Relationship Id="rId14" Type="http://schemas.openxmlformats.org/officeDocument/2006/relationships/tags" Target="../tags/tag285.xml"/><Relationship Id="rId13" Type="http://schemas.openxmlformats.org/officeDocument/2006/relationships/image" Target="../media/image4.svg"/><Relationship Id="rId12" Type="http://schemas.openxmlformats.org/officeDocument/2006/relationships/image" Target="../media/image3.png"/><Relationship Id="rId11" Type="http://schemas.openxmlformats.org/officeDocument/2006/relationships/tags" Target="../tags/tag284.xml"/><Relationship Id="rId10" Type="http://schemas.openxmlformats.org/officeDocument/2006/relationships/tags" Target="../tags/tag283.xml"/><Relationship Id="rId1" Type="http://schemas.openxmlformats.org/officeDocument/2006/relationships/tags" Target="../tags/tag27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386.xml"/><Relationship Id="rId1" Type="http://schemas.openxmlformats.org/officeDocument/2006/relationships/tags" Target="../tags/tag38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0.xml"/><Relationship Id="rId3" Type="http://schemas.openxmlformats.org/officeDocument/2006/relationships/tags" Target="../tags/tag302.xml"/><Relationship Id="rId2" Type="http://schemas.openxmlformats.org/officeDocument/2006/relationships/tags" Target="../tags/tag301.xml"/><Relationship Id="rId1" Type="http://schemas.openxmlformats.org/officeDocument/2006/relationships/tags" Target="../tags/tag300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1.xml"/><Relationship Id="rId2" Type="http://schemas.openxmlformats.org/officeDocument/2006/relationships/tags" Target="../tags/tag304.xml"/><Relationship Id="rId1" Type="http://schemas.openxmlformats.org/officeDocument/2006/relationships/tags" Target="../tags/tag30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306.xml"/><Relationship Id="rId1" Type="http://schemas.openxmlformats.org/officeDocument/2006/relationships/tags" Target="../tags/tag30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308.xml"/><Relationship Id="rId1" Type="http://schemas.openxmlformats.org/officeDocument/2006/relationships/tags" Target="../tags/tag30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sym typeface="Arial" panose="020B0604020202020204" pitchFamily="34" charset="0"/>
              </a:rPr>
              <a:t>音乐鉴赏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15" name="副标题 1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dirty="0">
                <a:sym typeface="Arial" panose="020B0604020202020204" pitchFamily="34" charset="0"/>
              </a:rPr>
              <a:t> </a:t>
            </a:r>
            <a:endParaRPr lang="en-US" altLang="zh-CN" dirty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dirty="0">
                <a:sym typeface="Arial" panose="020B0604020202020204" pitchFamily="34" charset="0"/>
              </a:rPr>
              <a:t>主讲人：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2" name="文本占位符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010285" y="2748280"/>
            <a:ext cx="7305040" cy="596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15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ym typeface="Arial" panose="020B0604020202020204" pitchFamily="34" charset="0"/>
              </a:rPr>
              <a:t>主编：郭丽萍</a:t>
            </a:r>
            <a:r>
              <a:rPr lang="en-US" altLang="zh-CN" dirty="0">
                <a:sym typeface="Arial" panose="020B0604020202020204" pitchFamily="34" charset="0"/>
              </a:rPr>
              <a:t> </a:t>
            </a:r>
            <a:r>
              <a:rPr lang="zh-CN" altLang="en-US" dirty="0">
                <a:sym typeface="Arial" panose="020B0604020202020204" pitchFamily="34" charset="0"/>
              </a:rPr>
              <a:t>王立民</a:t>
            </a:r>
            <a:r>
              <a:rPr lang="en-US" altLang="zh-CN" dirty="0">
                <a:sym typeface="Arial" panose="020B0604020202020204" pitchFamily="34" charset="0"/>
              </a:rPr>
              <a:t> </a:t>
            </a:r>
            <a:r>
              <a:rPr lang="zh-CN" altLang="en-US" dirty="0">
                <a:sym typeface="Arial" panose="020B0604020202020204" pitchFamily="34" charset="0"/>
              </a:rPr>
              <a:t>马志飞</a:t>
            </a:r>
            <a:endParaRPr lang="en-US" altLang="zh-CN" dirty="0">
              <a:sym typeface="Arial" panose="020B0604020202020204" pitchFamily="34" charset="0"/>
            </a:endParaRPr>
          </a:p>
        </p:txBody>
      </p:sp>
      <p:sp>
        <p:nvSpPr>
          <p:cNvPr id="5" name="文本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010285" y="3310890"/>
            <a:ext cx="7305040" cy="596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15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ym typeface="Arial" panose="020B0604020202020204" pitchFamily="34" charset="0"/>
              </a:rPr>
              <a:t>新华</a:t>
            </a:r>
            <a:r>
              <a:rPr lang="zh-CN" altLang="en-US" dirty="0">
                <a:sym typeface="Arial" panose="020B0604020202020204" pitchFamily="34" charset="0"/>
              </a:rPr>
              <a:t>出版社</a:t>
            </a:r>
            <a:endParaRPr lang="zh-CN" altLang="en-US" dirty="0"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713740" y="1718310"/>
            <a:ext cx="7545070" cy="878205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3200" b="1" dirty="0">
                <a:sym typeface="Arial" panose="020B0604020202020204" pitchFamily="34" charset="0"/>
              </a:rPr>
              <a:t>知识要点二：号子的音乐特征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知识要点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1900" b="1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3740" y="2867025"/>
            <a:ext cx="7343140" cy="29025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在劳动号子中，最常见的歌唱方式是一领众和。领唱者往往就是劳动的领导者。领唱部分的歌词是领唱者对劳动大众的召唤，曲调富于变化；和唱部分的歌词或是应和领唱者的衬词，或是劳动中的吆喝，或是对领唱者歌词的简单重复，其曲调也常常比较简单而缺少变化。号子，最初是人们在劳动中简单而有节奏律动的呼喊，逐渐发展为歌词内容丰富、曲调完整的歌曲形式，体现了劳动人民的集体智慧和力量，并表现出他们不惧艰险的乐观精神和坚韧意志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endParaRPr lang="zh-CN" altLang="en-US" sz="2000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19770" y="0"/>
            <a:ext cx="3872230" cy="685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  <p:custDataLst>
              <p:tags r:id="rId1"/>
            </p:custDataLst>
          </p:nvPr>
        </p:nvSpPr>
        <p:spPr>
          <a:xfrm>
            <a:off x="586729" y="1396739"/>
            <a:ext cx="3956685" cy="38582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号子的节奏总是与人们所从事的劳动十分贴近，或者说，号子的节奏都是从劳动的节律中提炼出来的。《走绛州》是一首流传在山西、陕西一带的挑担号子。那</a:t>
            </a:r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 “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软溜、软溜</a:t>
            </a:r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” 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的歌词伴和着轻松、跳跃的节奏，与挑担子的节律十分吻合。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86729" y="617867"/>
            <a:ext cx="3960000" cy="882000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一、《走绛州》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2" name="内容占位符 1"/>
          <p:cNvSpPr/>
          <p:nvPr>
            <p:ph sz="quarter" idx="14"/>
          </p:nvPr>
        </p:nvSpPr>
        <p:spPr>
          <a:xfrm>
            <a:off x="5101200" y="72708"/>
            <a:ext cx="6480000" cy="5087937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2000" b="1"/>
              <a:t>《走绛州》的音乐特征</a:t>
            </a:r>
            <a:endParaRPr lang="zh-CN" altLang="en-US" sz="2000" b="1"/>
          </a:p>
          <a:p>
            <a:pPr marL="0" indent="0">
              <a:buNone/>
            </a:pPr>
            <a:r>
              <a:rPr lang="zh-CN" altLang="en-US" sz="2000" b="1">
                <a:latin typeface="+mn-ea"/>
                <a:ea typeface="+mn-ea"/>
                <a:cs typeface="+mn-ea"/>
              </a:rPr>
              <a:t>（一）曲体句式结构</a:t>
            </a:r>
            <a:endParaRPr lang="zh-CN" altLang="en-US" sz="2000" b="1">
              <a:latin typeface="+mn-ea"/>
              <a:ea typeface="+mn-ea"/>
              <a:cs typeface="+mn-ea"/>
            </a:endParaRPr>
          </a:p>
          <a:p>
            <a:r>
              <a:rPr lang="zh-CN" altLang="en-US" sz="2000">
                <a:latin typeface="+mn-ea"/>
                <a:ea typeface="+mn-ea"/>
                <a:cs typeface="+mn-ea"/>
              </a:rPr>
              <a:t>《走绛州》忽略衬词为</a:t>
            </a:r>
            <a:r>
              <a:rPr lang="en-US" altLang="zh-CN" sz="2000">
                <a:latin typeface="+mn-ea"/>
                <a:ea typeface="+mn-ea"/>
                <a:cs typeface="+mn-ea"/>
              </a:rPr>
              <a:t> “</a:t>
            </a:r>
            <a:r>
              <a:rPr lang="zh-CN" altLang="en-US" sz="2000">
                <a:latin typeface="+mn-ea"/>
                <a:ea typeface="+mn-ea"/>
                <a:cs typeface="+mn-ea"/>
              </a:rPr>
              <a:t>一根扁担软溜溜，担上了扁担走绛州</a:t>
            </a:r>
            <a:r>
              <a:rPr lang="en-US" altLang="zh-CN" sz="2000">
                <a:latin typeface="+mn-ea"/>
                <a:ea typeface="+mn-ea"/>
                <a:cs typeface="+mn-ea"/>
              </a:rPr>
              <a:t>”</a:t>
            </a:r>
            <a:r>
              <a:rPr lang="zh-CN" altLang="en-US" sz="2000">
                <a:latin typeface="+mn-ea"/>
                <a:ea typeface="+mn-ea"/>
                <a:cs typeface="+mn-ea"/>
              </a:rPr>
              <a:t>，是上下句结构的七言两句体，前句落音</a:t>
            </a:r>
            <a:r>
              <a:rPr lang="en-US" altLang="zh-CN" sz="2000">
                <a:latin typeface="+mn-ea"/>
                <a:ea typeface="+mn-ea"/>
                <a:cs typeface="+mn-ea"/>
              </a:rPr>
              <a:t> A </a:t>
            </a:r>
            <a:r>
              <a:rPr lang="zh-CN" altLang="en-US" sz="2000">
                <a:latin typeface="+mn-ea"/>
                <a:ea typeface="+mn-ea"/>
                <a:cs typeface="+mn-ea"/>
              </a:rPr>
              <a:t>商，后句落音</a:t>
            </a:r>
            <a:r>
              <a:rPr lang="en-US" altLang="zh-CN" sz="2000">
                <a:latin typeface="+mn-ea"/>
                <a:ea typeface="+mn-ea"/>
                <a:cs typeface="+mn-ea"/>
              </a:rPr>
              <a:t> D </a:t>
            </a:r>
            <a:r>
              <a:rPr lang="zh-CN" altLang="en-US" sz="2000">
                <a:latin typeface="+mn-ea"/>
                <a:ea typeface="+mn-ea"/>
                <a:cs typeface="+mn-ea"/>
              </a:rPr>
              <a:t>徵。</a:t>
            </a:r>
            <a:endParaRPr lang="zh-CN" altLang="en-US" sz="2000">
              <a:latin typeface="+mn-ea"/>
              <a:ea typeface="+mn-ea"/>
              <a:cs typeface="+mn-ea"/>
            </a:endParaRPr>
          </a:p>
          <a:p>
            <a:r>
              <a:rPr lang="zh-CN" altLang="en-US" sz="2000">
                <a:latin typeface="+mn-ea"/>
                <a:ea typeface="+mn-ea"/>
                <a:cs typeface="+mn-ea"/>
              </a:rPr>
              <a:t>上下句间有含四小节衬腔的</a:t>
            </a:r>
            <a:r>
              <a:rPr lang="en-US" altLang="zh-CN" sz="2000">
                <a:latin typeface="+mn-ea"/>
                <a:ea typeface="+mn-ea"/>
                <a:cs typeface="+mn-ea"/>
              </a:rPr>
              <a:t> “</a:t>
            </a:r>
            <a:r>
              <a:rPr lang="zh-CN" altLang="en-US" sz="2000">
                <a:latin typeface="+mn-ea"/>
                <a:ea typeface="+mn-ea"/>
                <a:cs typeface="+mn-ea"/>
              </a:rPr>
              <a:t>重复句</a:t>
            </a:r>
            <a:r>
              <a:rPr lang="en-US" altLang="zh-CN" sz="2000">
                <a:latin typeface="+mn-ea"/>
                <a:ea typeface="+mn-ea"/>
                <a:cs typeface="+mn-ea"/>
              </a:rPr>
              <a:t>”</a:t>
            </a:r>
            <a:r>
              <a:rPr lang="zh-CN" altLang="en-US" sz="2000">
                <a:latin typeface="+mn-ea"/>
                <a:ea typeface="+mn-ea"/>
                <a:cs typeface="+mn-ea"/>
              </a:rPr>
              <a:t>，源自上句旋律，突出脚户快活情绪。下句后有扩充衬段，含两个衬句，首衬句增律动，次衬句为换头重复并合尾。</a:t>
            </a:r>
            <a:endParaRPr lang="zh-CN" altLang="en-US" sz="2000">
              <a:latin typeface="+mn-ea"/>
              <a:ea typeface="+mn-ea"/>
              <a:cs typeface="+mn-ea"/>
            </a:endParaRPr>
          </a:p>
          <a:p>
            <a:r>
              <a:rPr lang="zh-CN" altLang="en-US" sz="2000">
                <a:latin typeface="+mn-ea"/>
                <a:ea typeface="+mn-ea"/>
                <a:cs typeface="+mn-ea"/>
              </a:rPr>
              <a:t>该曲主要为上下句结构，运用加衬、重句等手法增扩乐句和结构，使音乐更和谐。</a:t>
            </a:r>
            <a:endParaRPr lang="zh-CN" altLang="en-US" sz="2000">
              <a:latin typeface="+mn-ea"/>
              <a:ea typeface="+mn-ea"/>
              <a:cs typeface="+mn-ea"/>
            </a:endParaRPr>
          </a:p>
          <a:p>
            <a:r>
              <a:rPr lang="zh-CN" altLang="en-US" sz="2000">
                <a:latin typeface="+mn-ea"/>
                <a:ea typeface="+mn-ea"/>
                <a:cs typeface="+mn-ea"/>
              </a:rPr>
              <a:t>乐句先升后降，第三乐句以重复乐节构建转句，增强律动感与情感内涵。第四乐句与第二乐句合尾并总结上句，各乐节两小节，乐句紧密相连，构建有条理的旋律体系</a:t>
            </a:r>
            <a:endParaRPr lang="zh-CN" altLang="en-US" sz="2000">
              <a:latin typeface="+mn-ea"/>
              <a:ea typeface="+mn-ea"/>
              <a:cs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3"/>
          <a:srcRect t="26790" b="18656"/>
          <a:stretch>
            <a:fillRect/>
          </a:stretch>
        </p:blipFill>
        <p:spPr>
          <a:xfrm>
            <a:off x="0" y="4686300"/>
            <a:ext cx="4792980" cy="21717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  <p:custDataLst>
              <p:tags r:id="rId1"/>
            </p:custDataLst>
          </p:nvPr>
        </p:nvSpPr>
        <p:spPr>
          <a:xfrm>
            <a:off x="586729" y="1384810"/>
            <a:ext cx="3956685" cy="38582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号子的节奏总是与人们所从事的劳动十分贴近，或者说，号子的节奏都是从劳动的节律中提炼出来的。《走绛州》是一首流传在山西、陕西一带的挑担号子。那</a:t>
            </a:r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 “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软溜、软溜</a:t>
            </a:r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” </a:t>
            </a: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</a:rPr>
              <a:t>的歌词伴和着轻松、跳跃的节奏，与挑担子的节律十分吻合。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86729" y="617867"/>
            <a:ext cx="3960000" cy="882000"/>
          </a:xfrm>
        </p:spPr>
        <p:txBody>
          <a:bodyPr>
            <a:norm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一、《走绛州》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2" name="内容占位符 1"/>
          <p:cNvSpPr/>
          <p:nvPr>
            <p:ph sz="quarter" idx="14"/>
          </p:nvPr>
        </p:nvSpPr>
        <p:spPr/>
        <p:txBody>
          <a:bodyPr>
            <a:noAutofit/>
          </a:bodyPr>
          <a:p>
            <a:pPr marL="0" indent="0">
              <a:buNone/>
            </a:pPr>
            <a:r>
              <a:rPr lang="zh-CN" altLang="en-US" sz="2000" b="1">
                <a:latin typeface="+mj-ea"/>
                <a:ea typeface="+mj-ea"/>
                <a:cs typeface="+mn-ea"/>
              </a:rPr>
              <a:t>《走绛州》的音乐特征</a:t>
            </a:r>
            <a:endParaRPr lang="zh-CN" altLang="en-US" sz="2000" b="1">
              <a:latin typeface="+mj-ea"/>
              <a:ea typeface="+mj-ea"/>
              <a:cs typeface="+mn-ea"/>
            </a:endParaRPr>
          </a:p>
          <a:p>
            <a:pPr marL="0" indent="0">
              <a:buNone/>
            </a:pPr>
            <a:r>
              <a:rPr lang="zh-CN" altLang="en-US" sz="2000" b="1">
                <a:latin typeface="+mn-ea"/>
                <a:ea typeface="+mn-ea"/>
                <a:cs typeface="+mn-ea"/>
              </a:rPr>
              <a:t>（二）</a:t>
            </a:r>
            <a:r>
              <a:rPr lang="en-US" altLang="zh-CN" sz="2000" b="1">
                <a:latin typeface="+mn-ea"/>
                <a:ea typeface="+mn-ea"/>
                <a:cs typeface="+mn-ea"/>
              </a:rPr>
              <a:t>“</a:t>
            </a:r>
            <a:r>
              <a:rPr lang="zh-CN" altLang="en-US" sz="2000" b="1">
                <a:latin typeface="+mn-ea"/>
                <a:ea typeface="+mn-ea"/>
                <a:cs typeface="+mn-ea"/>
              </a:rPr>
              <a:t>扁担</a:t>
            </a:r>
            <a:r>
              <a:rPr lang="en-US" altLang="zh-CN" sz="2000" b="1">
                <a:latin typeface="+mn-ea"/>
                <a:ea typeface="+mn-ea"/>
                <a:cs typeface="+mn-ea"/>
              </a:rPr>
              <a:t>”</a:t>
            </a:r>
            <a:r>
              <a:rPr lang="zh-CN" altLang="en-US" sz="2000" b="1">
                <a:latin typeface="+mn-ea"/>
                <a:ea typeface="+mn-ea"/>
                <a:cs typeface="+mn-ea"/>
              </a:rPr>
              <a:t>特性音程</a:t>
            </a:r>
            <a:endParaRPr lang="zh-CN" altLang="en-US" sz="2000" b="1">
              <a:latin typeface="+mn-ea"/>
              <a:ea typeface="+mn-ea"/>
              <a:cs typeface="+mn-ea"/>
            </a:endParaRPr>
          </a:p>
          <a:p>
            <a:r>
              <a:rPr lang="zh-CN" altLang="en-US" sz="2000">
                <a:latin typeface="+mn-ea"/>
                <a:ea typeface="+mn-ea"/>
                <a:cs typeface="+mn-ea"/>
              </a:rPr>
              <a:t>《走绛州》讲述货郎挑担去绛州谋生计的故事。</a:t>
            </a:r>
            <a:r>
              <a:rPr lang="en-US" altLang="zh-CN" sz="2000">
                <a:latin typeface="+mn-ea"/>
                <a:ea typeface="+mn-ea"/>
                <a:cs typeface="+mn-ea"/>
              </a:rPr>
              <a:t>​</a:t>
            </a:r>
            <a:endParaRPr lang="en-US" altLang="zh-CN" sz="2000">
              <a:latin typeface="+mn-ea"/>
              <a:ea typeface="+mn-ea"/>
              <a:cs typeface="+mn-ea"/>
            </a:endParaRPr>
          </a:p>
          <a:p>
            <a:r>
              <a:rPr lang="zh-CN" altLang="en-US" sz="2000">
                <a:latin typeface="+mn-ea"/>
                <a:ea typeface="+mn-ea"/>
                <a:cs typeface="+mn-ea"/>
              </a:rPr>
              <a:t>运用</a:t>
            </a:r>
            <a:r>
              <a:rPr lang="en-US" altLang="zh-CN" sz="2000">
                <a:latin typeface="+mn-ea"/>
                <a:ea typeface="+mn-ea"/>
                <a:cs typeface="+mn-ea"/>
              </a:rPr>
              <a:t> “</a:t>
            </a:r>
            <a:r>
              <a:rPr lang="zh-CN" altLang="en-US" sz="2000">
                <a:latin typeface="+mn-ea"/>
                <a:ea typeface="+mn-ea"/>
                <a:cs typeface="+mn-ea"/>
              </a:rPr>
              <a:t>软溜软溜</a:t>
            </a:r>
            <a:r>
              <a:rPr lang="en-US" altLang="zh-CN" sz="2000">
                <a:latin typeface="+mn-ea"/>
                <a:ea typeface="+mn-ea"/>
                <a:cs typeface="+mn-ea"/>
              </a:rPr>
              <a:t>” </a:t>
            </a:r>
            <a:r>
              <a:rPr lang="zh-CN" altLang="en-US" sz="2000">
                <a:latin typeface="+mn-ea"/>
                <a:ea typeface="+mn-ea"/>
                <a:cs typeface="+mn-ea"/>
              </a:rPr>
              <a:t>等衬词模拟扁担声，搭配动感节奏。</a:t>
            </a:r>
            <a:endParaRPr lang="en-US" altLang="zh-CN" sz="2000">
              <a:latin typeface="+mn-ea"/>
              <a:ea typeface="+mn-ea"/>
              <a:cs typeface="+mn-ea"/>
            </a:endParaRPr>
          </a:p>
          <a:p>
            <a:r>
              <a:rPr lang="zh-CN" altLang="en-US" sz="2000">
                <a:latin typeface="+mn-ea"/>
                <a:ea typeface="+mn-ea"/>
                <a:cs typeface="+mn-ea"/>
              </a:rPr>
              <a:t>研发出四度音程</a:t>
            </a:r>
            <a:r>
              <a:rPr lang="en-US" altLang="zh-CN" sz="2000">
                <a:latin typeface="+mn-ea"/>
                <a:ea typeface="+mn-ea"/>
                <a:cs typeface="+mn-ea"/>
              </a:rPr>
              <a:t> sol - do</a:t>
            </a:r>
            <a:r>
              <a:rPr lang="zh-CN" altLang="en-US" sz="2000">
                <a:latin typeface="+mn-ea"/>
                <a:ea typeface="+mn-ea"/>
                <a:cs typeface="+mn-ea"/>
              </a:rPr>
              <a:t>，类似扁担运动声，出现在</a:t>
            </a:r>
            <a:r>
              <a:rPr lang="en-US" altLang="zh-CN" sz="2000">
                <a:latin typeface="+mn-ea"/>
                <a:ea typeface="+mn-ea"/>
                <a:cs typeface="+mn-ea"/>
              </a:rPr>
              <a:t> 3 - 5 </a:t>
            </a:r>
            <a:r>
              <a:rPr lang="zh-CN" altLang="en-US" sz="2000">
                <a:latin typeface="+mn-ea"/>
                <a:ea typeface="+mn-ea"/>
                <a:cs typeface="+mn-ea"/>
              </a:rPr>
              <a:t>及</a:t>
            </a:r>
            <a:r>
              <a:rPr lang="en-US" altLang="zh-CN" sz="2000">
                <a:latin typeface="+mn-ea"/>
                <a:ea typeface="+mn-ea"/>
                <a:cs typeface="+mn-ea"/>
              </a:rPr>
              <a:t> 6 - 9 </a:t>
            </a:r>
            <a:r>
              <a:rPr lang="zh-CN" altLang="en-US" sz="2000">
                <a:latin typeface="+mn-ea"/>
                <a:ea typeface="+mn-ea"/>
                <a:cs typeface="+mn-ea"/>
              </a:rPr>
              <a:t>小节，使曲子灵活生动，此处节奏欢快，旋律与歌词协调。</a:t>
            </a:r>
            <a:r>
              <a:rPr lang="en-US" altLang="zh-CN" sz="2000">
                <a:latin typeface="+mn-ea"/>
                <a:ea typeface="+mn-ea"/>
                <a:cs typeface="+mn-ea"/>
              </a:rPr>
              <a:t>​</a:t>
            </a:r>
            <a:endParaRPr lang="en-US" altLang="zh-CN" sz="2000">
              <a:latin typeface="+mn-ea"/>
              <a:ea typeface="+mn-ea"/>
              <a:cs typeface="+mn-ea"/>
            </a:endParaRPr>
          </a:p>
          <a:p>
            <a:r>
              <a:rPr lang="zh-CN" altLang="en-US" sz="2000">
                <a:latin typeface="+mn-ea"/>
                <a:ea typeface="+mn-ea"/>
                <a:cs typeface="+mn-ea"/>
              </a:rPr>
              <a:t>该音程被众多音乐作品借鉴，如河北阜平《扁担歌》，增添</a:t>
            </a:r>
            <a:r>
              <a:rPr lang="en-US" altLang="zh-CN" sz="2000">
                <a:latin typeface="+mn-ea"/>
                <a:ea typeface="+mn-ea"/>
                <a:cs typeface="+mn-ea"/>
              </a:rPr>
              <a:t> “</a:t>
            </a:r>
            <a:r>
              <a:rPr lang="zh-CN" altLang="en-US" sz="2000">
                <a:latin typeface="+mn-ea"/>
                <a:ea typeface="+mn-ea"/>
                <a:cs typeface="+mn-ea"/>
              </a:rPr>
              <a:t>颤悠颤悠</a:t>
            </a:r>
            <a:r>
              <a:rPr lang="en-US" altLang="zh-CN" sz="2000">
                <a:latin typeface="+mn-ea"/>
                <a:ea typeface="+mn-ea"/>
                <a:cs typeface="+mn-ea"/>
              </a:rPr>
              <a:t>”“</a:t>
            </a:r>
            <a:r>
              <a:rPr lang="zh-CN" altLang="en-US" sz="2000">
                <a:latin typeface="+mn-ea"/>
                <a:ea typeface="+mn-ea"/>
                <a:cs typeface="+mn-ea"/>
              </a:rPr>
              <a:t>刺溜刺溜</a:t>
            </a:r>
            <a:r>
              <a:rPr lang="en-US" altLang="zh-CN" sz="2000">
                <a:latin typeface="+mn-ea"/>
                <a:ea typeface="+mn-ea"/>
                <a:cs typeface="+mn-ea"/>
              </a:rPr>
              <a:t>” </a:t>
            </a:r>
            <a:r>
              <a:rPr lang="zh-CN" altLang="en-US" sz="2000">
                <a:latin typeface="+mn-ea"/>
                <a:ea typeface="+mn-ea"/>
                <a:cs typeface="+mn-ea"/>
              </a:rPr>
              <a:t>等象声词，生动展现扁担状态。</a:t>
            </a:r>
            <a:endParaRPr lang="zh-CN" altLang="en-US" sz="2000">
              <a:latin typeface="+mn-ea"/>
              <a:ea typeface="+mn-ea"/>
              <a:cs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3"/>
          <a:srcRect t="26790" b="18656"/>
          <a:stretch>
            <a:fillRect/>
          </a:stretch>
        </p:blipFill>
        <p:spPr>
          <a:xfrm>
            <a:off x="0" y="4686300"/>
            <a:ext cx="4792980" cy="21717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825500" y="1847850"/>
            <a:ext cx="6233795" cy="45281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川江号子是船工统一动作与节奏的一领众和式民间歌唱形式，由号工领唱、众船工帮腔合唱。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具有传承久、品类曲目丰富、曲调高亢激越、一领众和、徒歌等特征。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《川江船夫号子》表现川江行船完整劳动过程，由八首不同号子连缀而成，音乐形象粗犷有力、结构庞大，艺术性高。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其以一领众和为基本演唱形式，领与和交替呼应，加强劳动协作，促进劳动者情感交流。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endParaRPr lang="zh-CN" altLang="en-US" sz="15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0970" y="1108710"/>
            <a:ext cx="4431030" cy="57492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二、《川江船夫号子》</a:t>
            </a:r>
            <a:endParaRPr lang="en-US" altLang="zh-CN" sz="3200" b="1" spc="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2625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72991"/>
          <a:stretch>
            <a:fillRect/>
          </a:stretch>
        </p:blipFill>
        <p:spPr>
          <a:xfrm>
            <a:off x="0" y="2348865"/>
            <a:ext cx="12192000" cy="20040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409575" y="1621155"/>
            <a:ext cx="6979285" cy="45281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《哈腰挂》是有名的林区号子，林区号子属东北地区民歌，流行于伐木工人间，在集体伐木运输劳动中，能统一步伐、调节呼吸、振奋精神，关乎劳动安全与效率。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其歌唱简便、气势雄浑，采用 D 宫调式，节拍为两拍子与一拍子混合，规律是 “强、弱、强” 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曲调基本结构是单乐句多次反复变化，衔接、句数不固定，依劳动情况随时结束，起伏小，常用音调在五度范围内，依字行腔，与当地方言紧密结合。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抬小木头时速度快、歌声高亢、旋律性强；抬大木头时速度减慢，唱时带粗重呼喊声，领唱与和唱常声部重叠。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三、《哈腰挂》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22300" t="34484" r="21489" b="9619"/>
          <a:stretch>
            <a:fillRect/>
          </a:stretch>
        </p:blipFill>
        <p:spPr>
          <a:xfrm>
            <a:off x="7489825" y="2233295"/>
            <a:ext cx="4431665" cy="330390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365" cy="68586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5" name="文本框 224"/>
          <p:cNvSpPr txBox="1"/>
          <p:nvPr>
            <p:custDataLst>
              <p:tags r:id="rId2"/>
            </p:custDataLst>
          </p:nvPr>
        </p:nvSpPr>
        <p:spPr>
          <a:xfrm>
            <a:off x="1227455" y="1960880"/>
            <a:ext cx="3447415" cy="359283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专题一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民歌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专题二　歌舞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音乐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专题三　曲艺音乐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专题四　戏曲音乐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227455" y="696595"/>
            <a:ext cx="6786245" cy="695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/>
            <a:r>
              <a:rPr lang="zh-CN" altLang="en-US" sz="3200" b="1" spc="800" dirty="0">
                <a:ln>
                  <a:noFill/>
                </a:ln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目录上篇（中国</a:t>
            </a:r>
            <a:r>
              <a:rPr lang="zh-CN" altLang="en-US" sz="3200" b="1" spc="800" dirty="0">
                <a:ln>
                  <a:noFill/>
                </a:ln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音乐）</a:t>
            </a:r>
            <a:endParaRPr lang="zh-CN" altLang="en-US" sz="3200" b="1" spc="800" dirty="0">
              <a:ln>
                <a:noFill/>
              </a:ln>
              <a:solidFill>
                <a:schemeClr val="bg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756150" y="1960880"/>
            <a:ext cx="3670935" cy="392176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专题五　民间器乐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专题六　舞台剧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174355" y="2282190"/>
            <a:ext cx="3181985" cy="373507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50" y="856615"/>
            <a:ext cx="11918315" cy="24771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33750"/>
            <a:ext cx="12192635" cy="24574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055" y="1541145"/>
            <a:ext cx="9533890" cy="37763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85800" y="2456815"/>
            <a:ext cx="10820400" cy="1945005"/>
          </a:xfrm>
        </p:spPr>
        <p:txBody>
          <a:bodyPr>
            <a:noAutofit/>
          </a:bodyPr>
          <a:lstStyle/>
          <a:p>
            <a:r>
              <a:rPr lang="en-US" altLang="zh-CN" sz="13000" dirty="0">
                <a:sym typeface="Arial" panose="020B0604020202020204" pitchFamily="34" charset="0"/>
              </a:rPr>
              <a:t> </a:t>
            </a:r>
            <a:r>
              <a:rPr lang="zh-CN" altLang="en-US" sz="13000" dirty="0">
                <a:sym typeface="Arial" panose="020B0604020202020204" pitchFamily="34" charset="0"/>
              </a:rPr>
              <a:t>第二讲</a:t>
            </a:r>
            <a:r>
              <a:rPr lang="en-US" altLang="zh-CN" sz="13000" dirty="0">
                <a:sym typeface="Arial" panose="020B0604020202020204" pitchFamily="34" charset="0"/>
              </a:rPr>
              <a:t>  </a:t>
            </a:r>
            <a:r>
              <a:rPr lang="zh-CN" altLang="en-US" sz="13000" dirty="0">
                <a:sym typeface="Arial" panose="020B0604020202020204" pitchFamily="34" charset="0"/>
              </a:rPr>
              <a:t>山歌</a:t>
            </a:r>
            <a:endParaRPr lang="zh-CN" altLang="en-US" sz="13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732455" y="110351"/>
            <a:ext cx="10727055" cy="7235825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3200" b="1" dirty="0">
                <a:sym typeface="Arial" panose="020B0604020202020204" pitchFamily="34" charset="0"/>
              </a:rPr>
              <a:t>知识要点一</a:t>
            </a:r>
            <a:r>
              <a:rPr lang="en-US" altLang="zh-CN" sz="3200" b="1" dirty="0">
                <a:sym typeface="Arial" panose="020B0604020202020204" pitchFamily="34" charset="0"/>
              </a:rPr>
              <a:t> </a:t>
            </a:r>
            <a:r>
              <a:rPr lang="zh-CN" altLang="en-US" sz="3200" b="1" dirty="0">
                <a:sym typeface="Arial" panose="020B0604020202020204" pitchFamily="34" charset="0"/>
              </a:rPr>
              <a:t>：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不同地区的山歌曲调名称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陕北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“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信天游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”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信天游是陕北民歌特殊体裁，最能代表陕北民歌风韵特色，构筑了陕北民歌主体。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曲调悠长高亢、粗犷奔放、韵律和美，内容多反映爱情、婚姻等题材，节奏自由明快、淳朴大方，句式结构随情随意。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上句起兴、下句赋陈的表现手法与《诗经》趋同，从《上郡歌》看，在陕北有超两千年流布史，二句体比《诗经》四句体更原始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山西“山曲”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algn="l" defTabSz="914400">
              <a:buClrTx/>
              <a:buSzTx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山曲主要流行于山西西北部、陕西北部榆林地区及内蒙古西部一带。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algn="l" defTabSz="914400">
              <a:buClrTx/>
              <a:buSzTx/>
              <a:tabLst>
                <a:tab pos="4178300" algn="l"/>
              </a:tabLst>
            </a:pPr>
            <a:r>
              <a:rPr lang="zh-CN" altLang="en-US" sz="2000" dirty="0">
                <a:sym typeface="Arial" panose="020B0604020202020204" pitchFamily="34" charset="0"/>
              </a:rPr>
              <a:t>音乐结构由上下两乐段反复构成，上下句前半曲调常相似，因尾部落音不同形成不同结构功能，旋法起伏大，音调有时受蒙古族民歌影响。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algn="l" defTabSz="914400">
              <a:buClrTx/>
              <a:buSzTx/>
              <a:tabLst>
                <a:tab pos="4178300" algn="l"/>
              </a:tabLst>
            </a:pPr>
            <a:r>
              <a:rPr lang="zh-CN" altLang="en-US" sz="2000" dirty="0">
                <a:sym typeface="Arial" panose="020B0604020202020204" pitchFamily="34" charset="0"/>
              </a:rPr>
              <a:t>旋律调式以民族五声调式为主，少数为六声、七声调式，多数旋律为徵调式，因其主音到各音级音程关系使音响明亮，更能体现山曲嘹亮高亢特点。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algn="l" defTabSz="914400">
              <a:buClrTx/>
              <a:buSzTx/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713740" y="1085850"/>
            <a:ext cx="10727055" cy="4939665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3200" b="1" dirty="0">
                <a:sym typeface="Arial" panose="020B0604020202020204" pitchFamily="34" charset="0"/>
              </a:rPr>
              <a:t>知识要点一</a:t>
            </a:r>
            <a:r>
              <a:rPr lang="en-US" altLang="zh-CN" sz="3200" b="1" dirty="0">
                <a:sym typeface="Arial" panose="020B0604020202020204" pitchFamily="34" charset="0"/>
              </a:rPr>
              <a:t> </a:t>
            </a:r>
            <a:r>
              <a:rPr lang="zh-CN" altLang="en-US" sz="3200" b="1" dirty="0">
                <a:sym typeface="Arial" panose="020B0604020202020204" pitchFamily="34" charset="0"/>
              </a:rPr>
              <a:t>：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不同地区的山歌曲调名称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内蒙古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“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爬山调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”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内蒙古中西部地区的短调民歌。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内容丰富，涵盖历史传说、民众生活等题材，分山区（以武川为代表）和平原（以河套地区为代表）两种类型，有室内（多生活、爱情、恩怨歌）、室外（多劳动、社会、生活、爱情歌）之别。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唱词短小，多用乡土方言重叠词，字数不定。音乐多为徵、商、宫调式，多采用两乐句乐段结构，下句常是上句变化重复。节拍以二、四拍子为主，偶见三拍子或变换拍子，有五声、六声、七声音阶旋律。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艺术风格高亢粗犷、开阔奔放，善用比兴、夸张、排比等表现手法。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713740" y="1327785"/>
            <a:ext cx="10727055" cy="4881245"/>
          </a:xfrm>
        </p:spPr>
        <p:txBody>
          <a:bodyPr>
            <a:norm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3200" b="1" dirty="0">
                <a:sym typeface="Arial" panose="020B0604020202020204" pitchFamily="34" charset="0"/>
              </a:rPr>
              <a:t>知识要点一</a:t>
            </a:r>
            <a:r>
              <a:rPr lang="en-US" altLang="zh-CN" sz="3200" b="1" dirty="0">
                <a:sym typeface="Arial" panose="020B0604020202020204" pitchFamily="34" charset="0"/>
              </a:rPr>
              <a:t> </a:t>
            </a:r>
            <a:r>
              <a:rPr lang="zh-CN" altLang="en-US" sz="3200" b="1" dirty="0">
                <a:sym typeface="Arial" panose="020B0604020202020204" pitchFamily="34" charset="0"/>
              </a:rPr>
              <a:t>：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不同地区的山歌曲调名称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青海、甘肃、宁夏“花儿”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花儿产生于明代初年（公元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 1368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年前后）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流传于中国西北部青、甘、宁三省（区），为汉、回、藏等多民族共创共享，因歌词将女性喻为花朵得名，用汉语演唱，音乐受羌、藏等多民族及穆斯林传统音乐影响。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按音乐特点、歌词格律和流传地区，分为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河湟花儿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洮岷花儿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六盘山花儿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三大类。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人们日常即兴漫唱，每年特定时间地点还举办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花儿会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，花儿具有多民族文化交流与情感交融的特殊价值。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713740" y="1638300"/>
            <a:ext cx="7945120" cy="3825240"/>
          </a:xfrm>
        </p:spPr>
        <p:txBody>
          <a:bodyPr>
            <a:norm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3200" b="1" dirty="0">
                <a:sym typeface="Arial" panose="020B0604020202020204" pitchFamily="34" charset="0"/>
              </a:rPr>
              <a:t>知识要点二</a:t>
            </a:r>
            <a:r>
              <a:rPr lang="en-US" altLang="zh-CN" sz="3200" b="1" dirty="0">
                <a:sym typeface="Arial" panose="020B0604020202020204" pitchFamily="34" charset="0"/>
              </a:rPr>
              <a:t> </a:t>
            </a:r>
            <a:r>
              <a:rPr lang="zh-CN" altLang="en-US" sz="3200" b="1" dirty="0">
                <a:sym typeface="Arial" panose="020B0604020202020204" pitchFamily="34" charset="0"/>
              </a:rPr>
              <a:t>：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山歌的音乐特征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山歌歌词即兴性强，内容广泛。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曲调结构简单，常见上下句结构。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节奏自由，不受制约。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旋律高亢抒情，情感真挚奔放，起伏较大。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演唱形式有独唱、对唱，南方部分少数民族山歌还有多声部重唱。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5004" t="172" r="41953" b="-118"/>
          <a:stretch>
            <a:fillRect/>
          </a:stretch>
        </p:blipFill>
        <p:spPr>
          <a:xfrm>
            <a:off x="8803005" y="295910"/>
            <a:ext cx="3081020" cy="62591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825500" y="1847850"/>
            <a:ext cx="6233795" cy="45281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青海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花儿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的典型传统曲调，也称《河州大令》。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这首曲令借对高山、平川的意境描写来展示雄伟壮丽山川的外部环境。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通过望牡丹表达对爱情的渴望，充分体现了花儿由景起兴再到抒情写意、从景入情、情景交融的艺术魅力。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endParaRPr lang="zh-CN" altLang="en-US" sz="15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一、《上去高山望平川》</a:t>
            </a:r>
            <a:endParaRPr lang="zh-CN" altLang="en-US" sz="3200" b="1" spc="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86675" y="1108710"/>
            <a:ext cx="5115560" cy="574929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825500" y="1372870"/>
            <a:ext cx="10417810" cy="45281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（一）旋律特点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《上去高山望平川》在旋律的音级进行和情感表达中总结出四种音级进行方式。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1. </a:t>
            </a: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四度音程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在花儿音调表现里，四度音程一高一低跳跃突出，上行走向的四度音程递进关键。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第一句持续上行递进。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二是四度音程下行跳进。第二乐句向下的四度音程递进，与第一乐句强烈对比，也和旋律前后照应。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三是四度音程混合跳进。花儿中，四度上行、下行走向错落起伏，提升音乐层次感，丰富情感表现形式。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一、《上去高山望平川》</a:t>
            </a:r>
            <a:endParaRPr lang="zh-CN" altLang="en-US" sz="3200" b="1" spc="20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/>
            <a:endParaRPr lang="en-US" altLang="zh-CN" sz="3200" b="1" spc="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825500" y="1381125"/>
            <a:ext cx="10417810" cy="45281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2. </a:t>
            </a: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音级级进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音列的上行和下行级进，以及基本音级级进作用重大。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上行级进时，音级逐步增进、向上发展，旋律起始展开位置是花儿平铺直叙的主要走向，此时情绪积极明朗。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下行级进中，旋律音高从高到低延伸，多次出现在高音的延长音、结束音及小结处，让音乐情绪减弱，带有忧伤色彩。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3. 跳进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这首曲子出现多种大跳进，常从最高音向下跌落，给人豪迈又悲凉之感。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曲子中有十一度的跳进，将现实生活的跌宕起伏融入旋律，表现形式独特，真实感人地抒发了人内心情感。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一、《上去高山望平川》</a:t>
            </a:r>
            <a:endParaRPr lang="en-US" altLang="zh-CN" sz="3200" b="1" spc="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5" name="文本框 224"/>
          <p:cNvSpPr txBox="1"/>
          <p:nvPr>
            <p:custDataLst>
              <p:tags r:id="rId2"/>
            </p:custDataLst>
          </p:nvPr>
        </p:nvSpPr>
        <p:spPr>
          <a:xfrm>
            <a:off x="1227455" y="1960880"/>
            <a:ext cx="3447415" cy="359283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专题七　外国器乐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Arial" panose="020B0604020202020204" pitchFamily="34" charset="0"/>
              </a:rPr>
              <a:t>专题八　舞台剧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Arial" panose="020B0604020202020204" pitchFamily="34" charset="0"/>
              </a:rPr>
              <a:t>专题九　民　谣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227455" y="696595"/>
            <a:ext cx="6786245" cy="695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/>
            <a:r>
              <a:rPr lang="zh-CN" altLang="en-US" sz="3200" b="1" spc="800" dirty="0">
                <a:ln>
                  <a:noFill/>
                </a:ln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目录下篇（</a:t>
            </a:r>
            <a:r>
              <a:rPr lang="zh-CN" altLang="en-US" sz="3200" b="1" spc="800" dirty="0">
                <a:ln>
                  <a:noFill/>
                </a:ln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国外音乐）</a:t>
            </a:r>
            <a:endParaRPr lang="zh-CN" altLang="en-US" sz="3200" b="1" spc="800" dirty="0">
              <a:ln>
                <a:noFill/>
              </a:ln>
              <a:solidFill>
                <a:schemeClr val="bg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167370" y="2277745"/>
            <a:ext cx="3171825" cy="372808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545456" y="1311571"/>
            <a:ext cx="10417810" cy="53098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4. 同音进行</a:t>
            </a:r>
            <a:endParaRPr lang="en-US" altLang="zh-CN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该曲在同一音级音高上展开旋律，保留自身特色与当地风土民情，与花儿音乐形式和谐统一。</a:t>
            </a:r>
            <a:endParaRPr lang="en-US" altLang="zh-CN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表现中充分运用节奏型、装饰音等，乐句结尾处以主音同音终止，发挥出同音进行的作用</a:t>
            </a: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。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（二）</a:t>
            </a: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节奏特点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以爱情为题材，情绪主导全曲节奏，情感跌宕起伏，形成花儿独特的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情绪节奏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虽是四四拍，但实际演唱中拍值以情感为导向，音符依情感强弱、快慢呈现松紧状态，使旋律起伏回转，构成自由散化性节奏。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一、《上去高山望平川》</a:t>
            </a:r>
            <a:endParaRPr lang="en-US" altLang="zh-CN" sz="3200" b="1" spc="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545456" y="1311571"/>
            <a:ext cx="10417810" cy="53098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（三）结构特点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由两个乐句构成一个乐段，为上下两句式，这是花儿基本曲式结构之一。</a:t>
            </a:r>
            <a:endParaRPr lang="en-US" altLang="zh-CN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该曲以情感为导向、有感而发，乐句为非方整性结构，节拍重音不规律、乐句不等长。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一、《上去高山望平川》</a:t>
            </a:r>
            <a:endParaRPr lang="en-US" altLang="zh-CN" sz="3200" b="1" spc="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635"/>
            <a:ext cx="11504930" cy="39141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t="10960"/>
          <a:stretch>
            <a:fillRect/>
          </a:stretch>
        </p:blipFill>
        <p:spPr>
          <a:xfrm>
            <a:off x="617855" y="3551555"/>
            <a:ext cx="10955020" cy="323977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674370" y="1320165"/>
            <a:ext cx="10417810" cy="53098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《槐花几时开》是四川民歌经典，源自宜宾地区传统山歌，基于川南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神歌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歌腔，经演变雕琢而成，形成年代久远。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仅四句歌词，生动展现出坠入爱河、伶俐羞涩的农村姑娘形象。语言淳朴、乡土气息浓郁，亲切甜美。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前后两个乐句，小节数不对称，构成非方整性对比乐段，属两乐句乐段的单一部曲式结构。按歌词与旋律发展又可细分四句，符合中国歌曲常见的起、承、转、合结构，类似《弥渡山歌》《茉莉花》。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采用中国传统五声羽调式，围绕羽调式功能音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la - do - mi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展开。首句由高音宫音引出羽音，以长音、强音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“la”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收尾，展现羽调式特征。徵音、商音辅助羽音，全曲结束于羽音，旋律与歌词紧密配合，节奏前紧后松，朗朗上口，尽显民歌魅力。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二、《槐花几时开》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0"/>
            <a:ext cx="11748135" cy="34010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" y="3429000"/>
            <a:ext cx="12002770" cy="1905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545" y="682625"/>
            <a:ext cx="11652250" cy="54927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674370" y="1320165"/>
            <a:ext cx="10417810" cy="53098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是优美抒情的云南弥渡民歌，歌词用比兴手法，描绘出明月、溪水之景，表达阿妹对阿哥的深情。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曲调质朴自然、婉转，意境幽美，抒发至纯至真的人情人性，表达对美好生活的憧憬。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采用云南特有的调式与旋法，旋律线起伏大且悠扬婉转，润腔和装饰音极具云南特点。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节奏明快流畅，多运用二八、附点等常见于云南民间音乐的基本节奏型。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歌词朴实真挚，饱含对爱情的渴望与思念，使用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亮汪汪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半坡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清悠悠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等大量云南方言和民俗词汇。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《小河淌水》是中华民族文化宝库中的经典之作。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三、《小河淌水》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" y="796925"/>
            <a:ext cx="11475720" cy="55149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" y="1468120"/>
            <a:ext cx="11309350" cy="40341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225" y="2016125"/>
            <a:ext cx="10775950" cy="26244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00395" y="2110740"/>
            <a:ext cx="3736340" cy="1945005"/>
          </a:xfrm>
        </p:spPr>
        <p:txBody>
          <a:bodyPr>
            <a:noAutofit/>
          </a:bodyPr>
          <a:lstStyle/>
          <a:p>
            <a:r>
              <a:rPr lang="zh-CN" altLang="en-US" sz="13000" dirty="0">
                <a:sym typeface="Arial" panose="020B0604020202020204" pitchFamily="34" charset="0"/>
              </a:rPr>
              <a:t>民歌</a:t>
            </a:r>
            <a:endParaRPr lang="zh-CN" altLang="en-US" sz="13000" dirty="0"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985010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 fontScale="97500"/>
          </a:bodyPr>
          <a:lstStyle/>
          <a:p>
            <a:pPr algn="ctr"/>
            <a:r>
              <a:rPr lang="en-US" altLang="zh-CN" sz="22000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01</a:t>
            </a:r>
            <a:endParaRPr lang="en-US" altLang="zh-CN" sz="22000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85800" y="2456815"/>
            <a:ext cx="10820400" cy="1945005"/>
          </a:xfrm>
        </p:spPr>
        <p:txBody>
          <a:bodyPr>
            <a:noAutofit/>
          </a:bodyPr>
          <a:lstStyle/>
          <a:p>
            <a:r>
              <a:rPr lang="en-US" altLang="zh-CN" sz="13000" dirty="0">
                <a:sym typeface="Arial" panose="020B0604020202020204" pitchFamily="34" charset="0"/>
              </a:rPr>
              <a:t> </a:t>
            </a:r>
            <a:r>
              <a:rPr lang="zh-CN" altLang="en-US" sz="13000" dirty="0">
                <a:sym typeface="Arial" panose="020B0604020202020204" pitchFamily="34" charset="0"/>
              </a:rPr>
              <a:t>第三讲</a:t>
            </a:r>
            <a:r>
              <a:rPr lang="en-US" altLang="zh-CN" sz="13000" dirty="0">
                <a:sym typeface="Arial" panose="020B0604020202020204" pitchFamily="34" charset="0"/>
              </a:rPr>
              <a:t>  </a:t>
            </a:r>
            <a:r>
              <a:rPr lang="zh-CN" altLang="en-US" sz="13000" dirty="0">
                <a:sym typeface="Arial" panose="020B0604020202020204" pitchFamily="34" charset="0"/>
              </a:rPr>
              <a:t>小调</a:t>
            </a:r>
            <a:endParaRPr lang="zh-CN" altLang="en-US" sz="13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330818" y="253522"/>
            <a:ext cx="11530330" cy="6548520"/>
          </a:xfrm>
        </p:spPr>
        <p:txBody>
          <a:bodyPr>
            <a:normAutofit fontScale="50000"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4700" b="1" dirty="0">
                <a:sym typeface="Arial" panose="020B0604020202020204" pitchFamily="34" charset="0"/>
              </a:rPr>
              <a:t>知识要点一</a:t>
            </a:r>
            <a:r>
              <a:rPr lang="en-US" altLang="zh-CN" sz="4700" b="1" dirty="0">
                <a:sym typeface="Arial" panose="020B0604020202020204" pitchFamily="34" charset="0"/>
              </a:rPr>
              <a:t> </a:t>
            </a:r>
            <a:r>
              <a:rPr lang="zh-CN" altLang="en-US" sz="4700" b="1" dirty="0">
                <a:sym typeface="Arial" panose="020B0604020202020204" pitchFamily="34" charset="0"/>
              </a:rPr>
              <a:t>：小调的音乐特征</a:t>
            </a:r>
            <a:endParaRPr lang="zh-CN" altLang="en-US" sz="4700" b="1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常在劳动闲暇、风俗节日、娱乐及集会时演唱。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演唱者包括非职业人群，还有众多职业与半职业艺人。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与曲艺、戏曲关联紧密，有较多加工提炼，词、曲即兴性少，定型化程度高，艺术上成熟完善。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创作：</a:t>
            </a: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更注重曲调委婉动听，叙事与抒情结合，歌词预先编写，文学性强。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曲式结构：</a:t>
            </a: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比山歌、号子更匀称、复杂，节奏整齐、平稳。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演唱形式：</a:t>
            </a:r>
            <a:r>
              <a:rPr lang="zh-CN" altLang="en-US" sz="4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以独唱、对唱为主，演唱常加入伴奏。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4700" b="1" dirty="0">
                <a:sym typeface="Arial" panose="020B0604020202020204" pitchFamily="34" charset="0"/>
              </a:rPr>
              <a:t>知识要点二 ：职业艺人与半职业艺人</a:t>
            </a:r>
            <a:endParaRPr lang="zh-CN" altLang="en-US" sz="4700" b="1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4000" dirty="0">
                <a:sym typeface="Arial" panose="020B0604020202020204" pitchFamily="34" charset="0"/>
              </a:rPr>
              <a:t>职业艺人专门进行商业性表演，以其作为谋生手段。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4000" dirty="0">
                <a:sym typeface="Arial" panose="020B0604020202020204" pitchFamily="34" charset="0"/>
              </a:rPr>
              <a:t>半职业艺人平时从事农业或手工业劳动，在风俗节日、集会和娱乐活动时，进行商业性表演。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4000" dirty="0">
                <a:sym typeface="Arial" panose="020B0604020202020204" pitchFamily="34" charset="0"/>
              </a:rPr>
              <a:t>当小调成为艺人谋生手段时，不仅具备娱乐性，还具有商业性。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816906" y="1372870"/>
            <a:ext cx="10417810" cy="45281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《小白菜》旋律结构简单，音域适中，音乐流畅、朗朗上口，在河北省及全国广泛流传，是重要的民间歌曲代表。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保留河北民歌演唱特色，加入衬词，突出地方风味。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每句旋律依次下行，乐句由高到低。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典型单乐段结构，曲体单纯规整，曲调简朴流畅，旋法以向下级进为主。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语言不能生硬，借助装饰音体现河北民歌特色。需身临其境，唱出如泣如诉、委婉凄惨的感情。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突出河北民歌哭腔特点，用优美音乐素材与洗练艺术手法，刻画了遭受不公、无依无靠的悲惨小女孩形象。深刻表达女孩失去亲娘后被虐待、孤苦无依的悲伤痛苦，是对旧社会偏见的控诉，情感悲愤，感染力强。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一、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《小白菜》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580" y="1179830"/>
            <a:ext cx="11039475" cy="42221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860" y="1740535"/>
            <a:ext cx="11551920" cy="32937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602050" y="1072071"/>
            <a:ext cx="10417810" cy="45281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《无锡景》是江南地区民间小调，清末在江南一带流行，无固定歌词，演唱者可即兴发挥。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旋律曲折婉转、清丽流畅、优美动听，具有分节歌特点。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歌词描写无锡历史名胜和风土人情，展现江南水乡画卷。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五声宫调式，起、承、转、合结构，四乐句落音分别为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“do”“re”“mi”“sol”“la”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，旋律趋于下行。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乐句、乐节句读处常用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呀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末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等语气衬字，结合吴侬软语方言，词曲紧密结合，亲切柔和、耐人寻味。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20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世纪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50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年代后，被改编为诸多流行歌曲，如周璇的《花开等郎来》、吴莺音的《我有一段情》等。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85750" indent="-28575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不少电影采用此曲调作插曲，如《三笑》中的《真心来相诉》、《金陵十三钗》中的《秦淮景》等。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二、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《无锡景》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" y="1087755"/>
            <a:ext cx="11837035" cy="46824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15" y="170180"/>
            <a:ext cx="11764010" cy="64731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70" y="2085975"/>
            <a:ext cx="11459210" cy="26860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643255"/>
            <a:ext cx="11473180" cy="57537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: 形状 45"/>
          <p:cNvSpPr/>
          <p:nvPr>
            <p:custDataLst>
              <p:tags r:id="rId1"/>
            </p:custDataLst>
          </p:nvPr>
        </p:nvSpPr>
        <p:spPr>
          <a:xfrm>
            <a:off x="6549329" y="4025118"/>
            <a:ext cx="2719539" cy="1430389"/>
          </a:xfrm>
          <a:custGeom>
            <a:avLst/>
            <a:gdLst>
              <a:gd name="connsiteX0" fmla="*/ 1334340 w 2668680"/>
              <a:gd name="connsiteY0" fmla="*/ 1534736 h 1534735"/>
              <a:gd name="connsiteX1" fmla="*/ 0 w 2668680"/>
              <a:gd name="connsiteY1" fmla="*/ 757593 h 1534735"/>
              <a:gd name="connsiteX2" fmla="*/ 1334340 w 2668680"/>
              <a:gd name="connsiteY2" fmla="*/ 0 h 1534735"/>
              <a:gd name="connsiteX3" fmla="*/ 2668681 w 2668680"/>
              <a:gd name="connsiteY3" fmla="*/ 762480 h 1534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8680" h="1534735">
                <a:moveTo>
                  <a:pt x="1334340" y="1534736"/>
                </a:moveTo>
                <a:lnTo>
                  <a:pt x="0" y="757593"/>
                </a:lnTo>
                <a:lnTo>
                  <a:pt x="1334340" y="0"/>
                </a:lnTo>
                <a:lnTo>
                  <a:pt x="2668681" y="76248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85000"/>
                  <a:lumOff val="15000"/>
                </a:schemeClr>
              </a:gs>
            </a:gsLst>
            <a:lin ang="10800000" scaled="0"/>
          </a:gra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/>
          <p:cNvSpPr/>
          <p:nvPr>
            <p:custDataLst>
              <p:tags r:id="rId2"/>
            </p:custDataLst>
          </p:nvPr>
        </p:nvSpPr>
        <p:spPr>
          <a:xfrm>
            <a:off x="7070656" y="4296922"/>
            <a:ext cx="1676883" cy="886781"/>
          </a:xfrm>
          <a:custGeom>
            <a:avLst/>
            <a:gdLst>
              <a:gd name="connsiteX0" fmla="*/ 826020 w 1645523"/>
              <a:gd name="connsiteY0" fmla="*/ 951471 h 951471"/>
              <a:gd name="connsiteX1" fmla="*/ 0 w 1645523"/>
              <a:gd name="connsiteY1" fmla="*/ 457814 h 951471"/>
              <a:gd name="connsiteX2" fmla="*/ 817874 w 1645523"/>
              <a:gd name="connsiteY2" fmla="*/ 0 h 951471"/>
              <a:gd name="connsiteX3" fmla="*/ 1645523 w 1645523"/>
              <a:gd name="connsiteY3" fmla="*/ 469219 h 95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5523" h="951471">
                <a:moveTo>
                  <a:pt x="826020" y="951471"/>
                </a:moveTo>
                <a:lnTo>
                  <a:pt x="0" y="457814"/>
                </a:lnTo>
                <a:lnTo>
                  <a:pt x="817874" y="0"/>
                </a:lnTo>
                <a:lnTo>
                  <a:pt x="1645523" y="469219"/>
                </a:lnTo>
                <a:close/>
              </a:path>
            </a:pathLst>
          </a:custGeom>
          <a:solidFill>
            <a:srgbClr val="FFFFFF"/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/>
          <p:cNvSpPr/>
          <p:nvPr>
            <p:custDataLst>
              <p:tags r:id="rId3"/>
            </p:custDataLst>
          </p:nvPr>
        </p:nvSpPr>
        <p:spPr>
          <a:xfrm>
            <a:off x="7909098" y="2546137"/>
            <a:ext cx="2717878" cy="1430389"/>
          </a:xfrm>
          <a:custGeom>
            <a:avLst/>
            <a:gdLst>
              <a:gd name="connsiteX0" fmla="*/ 1334340 w 2667051"/>
              <a:gd name="connsiteY0" fmla="*/ 1534736 h 1534735"/>
              <a:gd name="connsiteX1" fmla="*/ 0 w 2667051"/>
              <a:gd name="connsiteY1" fmla="*/ 757592 h 1534735"/>
              <a:gd name="connsiteX2" fmla="*/ 1334340 w 2667051"/>
              <a:gd name="connsiteY2" fmla="*/ 0 h 1534735"/>
              <a:gd name="connsiteX3" fmla="*/ 2667052 w 2667051"/>
              <a:gd name="connsiteY3" fmla="*/ 764110 h 1534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7051" h="1534735">
                <a:moveTo>
                  <a:pt x="1334340" y="1534736"/>
                </a:moveTo>
                <a:lnTo>
                  <a:pt x="0" y="757592"/>
                </a:lnTo>
                <a:lnTo>
                  <a:pt x="1334340" y="0"/>
                </a:lnTo>
                <a:lnTo>
                  <a:pt x="2667052" y="76411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85000"/>
                  <a:lumOff val="15000"/>
                </a:schemeClr>
              </a:gs>
            </a:gsLst>
            <a:lin ang="10800000" scaled="0"/>
          </a:gra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/>
          <p:cNvSpPr/>
          <p:nvPr>
            <p:custDataLst>
              <p:tags r:id="rId4"/>
            </p:custDataLst>
          </p:nvPr>
        </p:nvSpPr>
        <p:spPr>
          <a:xfrm>
            <a:off x="8430426" y="2817941"/>
            <a:ext cx="1676883" cy="886780"/>
          </a:xfrm>
          <a:custGeom>
            <a:avLst/>
            <a:gdLst>
              <a:gd name="connsiteX0" fmla="*/ 826020 w 1645523"/>
              <a:gd name="connsiteY0" fmla="*/ 951471 h 951470"/>
              <a:gd name="connsiteX1" fmla="*/ 0 w 1645523"/>
              <a:gd name="connsiteY1" fmla="*/ 459443 h 951470"/>
              <a:gd name="connsiteX2" fmla="*/ 817874 w 1645523"/>
              <a:gd name="connsiteY2" fmla="*/ 0 h 951470"/>
              <a:gd name="connsiteX3" fmla="*/ 1645523 w 1645523"/>
              <a:gd name="connsiteY3" fmla="*/ 470848 h 95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5523" h="951470">
                <a:moveTo>
                  <a:pt x="826020" y="951471"/>
                </a:moveTo>
                <a:lnTo>
                  <a:pt x="0" y="459443"/>
                </a:lnTo>
                <a:lnTo>
                  <a:pt x="817874" y="0"/>
                </a:lnTo>
                <a:lnTo>
                  <a:pt x="1645523" y="470848"/>
                </a:lnTo>
                <a:close/>
              </a:path>
            </a:pathLst>
          </a:custGeom>
          <a:solidFill>
            <a:srgbClr val="FFFFFF"/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任意多边形: 形状 56"/>
          <p:cNvSpPr/>
          <p:nvPr>
            <p:custDataLst>
              <p:tags r:id="rId5"/>
            </p:custDataLst>
          </p:nvPr>
        </p:nvSpPr>
        <p:spPr>
          <a:xfrm>
            <a:off x="9268868" y="1067157"/>
            <a:ext cx="2717878" cy="1430389"/>
          </a:xfrm>
          <a:custGeom>
            <a:avLst/>
            <a:gdLst>
              <a:gd name="connsiteX0" fmla="*/ 1332711 w 2667051"/>
              <a:gd name="connsiteY0" fmla="*/ 1534736 h 1534735"/>
              <a:gd name="connsiteX1" fmla="*/ 0 w 2667051"/>
              <a:gd name="connsiteY1" fmla="*/ 759222 h 1534735"/>
              <a:gd name="connsiteX2" fmla="*/ 1332711 w 2667051"/>
              <a:gd name="connsiteY2" fmla="*/ 0 h 1534735"/>
              <a:gd name="connsiteX3" fmla="*/ 2667051 w 2667051"/>
              <a:gd name="connsiteY3" fmla="*/ 764110 h 1534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7051" h="1534735">
                <a:moveTo>
                  <a:pt x="1332711" y="1534736"/>
                </a:moveTo>
                <a:lnTo>
                  <a:pt x="0" y="759222"/>
                </a:lnTo>
                <a:lnTo>
                  <a:pt x="1332711" y="0"/>
                </a:lnTo>
                <a:lnTo>
                  <a:pt x="2667051" y="76411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85000"/>
                  <a:lumOff val="15000"/>
                </a:schemeClr>
              </a:gs>
            </a:gsLst>
            <a:lin ang="10800000" scaled="0"/>
          </a:gra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" name="任意多边形: 形状 59"/>
          <p:cNvSpPr/>
          <p:nvPr>
            <p:custDataLst>
              <p:tags r:id="rId6"/>
            </p:custDataLst>
          </p:nvPr>
        </p:nvSpPr>
        <p:spPr>
          <a:xfrm>
            <a:off x="9788535" y="1338961"/>
            <a:ext cx="1678543" cy="886781"/>
          </a:xfrm>
          <a:custGeom>
            <a:avLst/>
            <a:gdLst>
              <a:gd name="connsiteX0" fmla="*/ 827649 w 1647152"/>
              <a:gd name="connsiteY0" fmla="*/ 951471 h 951471"/>
              <a:gd name="connsiteX1" fmla="*/ 0 w 1647152"/>
              <a:gd name="connsiteY1" fmla="*/ 459443 h 951471"/>
              <a:gd name="connsiteX2" fmla="*/ 819503 w 1647152"/>
              <a:gd name="connsiteY2" fmla="*/ 0 h 951471"/>
              <a:gd name="connsiteX3" fmla="*/ 1647153 w 1647152"/>
              <a:gd name="connsiteY3" fmla="*/ 470848 h 95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7152" h="951471">
                <a:moveTo>
                  <a:pt x="827649" y="951471"/>
                </a:moveTo>
                <a:lnTo>
                  <a:pt x="0" y="459443"/>
                </a:lnTo>
                <a:lnTo>
                  <a:pt x="819503" y="0"/>
                </a:lnTo>
                <a:lnTo>
                  <a:pt x="1647153" y="470848"/>
                </a:lnTo>
                <a:close/>
              </a:path>
            </a:pathLst>
          </a:custGeom>
          <a:solidFill>
            <a:srgbClr val="FFFFFF"/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任意多边形: 形状 60"/>
          <p:cNvSpPr/>
          <p:nvPr>
            <p:custDataLst>
              <p:tags r:id="rId7"/>
            </p:custDataLst>
          </p:nvPr>
        </p:nvSpPr>
        <p:spPr>
          <a:xfrm>
            <a:off x="7906558" y="3247776"/>
            <a:ext cx="1359769" cy="1483536"/>
          </a:xfrm>
          <a:custGeom>
            <a:avLst/>
            <a:gdLst>
              <a:gd name="connsiteX0" fmla="*/ 0 w 1334340"/>
              <a:gd name="connsiteY0" fmla="*/ 0 h 1591759"/>
              <a:gd name="connsiteX1" fmla="*/ 0 w 1334340"/>
              <a:gd name="connsiteY1" fmla="*/ 829279 h 1591759"/>
              <a:gd name="connsiteX2" fmla="*/ 1334340 w 1334340"/>
              <a:gd name="connsiteY2" fmla="*/ 1591759 h 1591759"/>
              <a:gd name="connsiteX3" fmla="*/ 1334340 w 1334340"/>
              <a:gd name="connsiteY3" fmla="*/ 777144 h 1591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4340" h="1591759">
                <a:moveTo>
                  <a:pt x="0" y="0"/>
                </a:moveTo>
                <a:lnTo>
                  <a:pt x="0" y="829279"/>
                </a:lnTo>
                <a:lnTo>
                  <a:pt x="1334340" y="1591759"/>
                </a:lnTo>
                <a:lnTo>
                  <a:pt x="1334340" y="777144"/>
                </a:lnTo>
                <a:close/>
              </a:path>
            </a:pathLst>
          </a:custGeom>
          <a:solidFill>
            <a:schemeClr val="tx1">
              <a:lumMod val="25000"/>
              <a:lumOff val="75000"/>
              <a:alpha val="25000"/>
            </a:schemeClr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任意多边形: 形状 61"/>
          <p:cNvSpPr/>
          <p:nvPr>
            <p:custDataLst>
              <p:tags r:id="rId8"/>
            </p:custDataLst>
          </p:nvPr>
        </p:nvSpPr>
        <p:spPr>
          <a:xfrm>
            <a:off x="9268868" y="1774759"/>
            <a:ext cx="1358109" cy="1483535"/>
          </a:xfrm>
          <a:custGeom>
            <a:avLst/>
            <a:gdLst>
              <a:gd name="connsiteX0" fmla="*/ 0 w 1332711"/>
              <a:gd name="connsiteY0" fmla="*/ 0 h 1591758"/>
              <a:gd name="connsiteX1" fmla="*/ 0 w 1332711"/>
              <a:gd name="connsiteY1" fmla="*/ 827650 h 1591758"/>
              <a:gd name="connsiteX2" fmla="*/ 1332711 w 1332711"/>
              <a:gd name="connsiteY2" fmla="*/ 1591759 h 1591758"/>
              <a:gd name="connsiteX3" fmla="*/ 1332711 w 1332711"/>
              <a:gd name="connsiteY3" fmla="*/ 775514 h 1591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2711" h="1591758">
                <a:moveTo>
                  <a:pt x="0" y="0"/>
                </a:moveTo>
                <a:lnTo>
                  <a:pt x="0" y="827650"/>
                </a:lnTo>
                <a:lnTo>
                  <a:pt x="1332711" y="1591759"/>
                </a:lnTo>
                <a:lnTo>
                  <a:pt x="1332711" y="775514"/>
                </a:lnTo>
                <a:close/>
              </a:path>
            </a:pathLst>
          </a:custGeom>
          <a:solidFill>
            <a:schemeClr val="tx1">
              <a:lumMod val="25000"/>
              <a:lumOff val="75000"/>
              <a:alpha val="25000"/>
            </a:schemeClr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任意多边形: 形状 62"/>
          <p:cNvSpPr/>
          <p:nvPr>
            <p:custDataLst>
              <p:tags r:id="rId9"/>
            </p:custDataLst>
          </p:nvPr>
        </p:nvSpPr>
        <p:spPr>
          <a:xfrm>
            <a:off x="7909098" y="1779315"/>
            <a:ext cx="4077648" cy="3864481"/>
          </a:xfrm>
          <a:custGeom>
            <a:avLst/>
            <a:gdLst>
              <a:gd name="connsiteX0" fmla="*/ 2667052 w 4001391"/>
              <a:gd name="connsiteY0" fmla="*/ 772256 h 4146393"/>
              <a:gd name="connsiteX1" fmla="*/ 2667052 w 4001391"/>
              <a:gd name="connsiteY1" fmla="*/ 1586871 h 4146393"/>
              <a:gd name="connsiteX2" fmla="*/ 1334340 w 4001391"/>
              <a:gd name="connsiteY2" fmla="*/ 2357498 h 4146393"/>
              <a:gd name="connsiteX3" fmla="*/ 1334340 w 4001391"/>
              <a:gd name="connsiteY3" fmla="*/ 3172113 h 4146393"/>
              <a:gd name="connsiteX4" fmla="*/ 0 w 4001391"/>
              <a:gd name="connsiteY4" fmla="*/ 3944369 h 4146393"/>
              <a:gd name="connsiteX5" fmla="*/ 0 w 4001391"/>
              <a:gd name="connsiteY5" fmla="*/ 4146393 h 4146393"/>
              <a:gd name="connsiteX6" fmla="*/ 1502151 w 4001391"/>
              <a:gd name="connsiteY6" fmla="*/ 3273126 h 4146393"/>
              <a:gd name="connsiteX7" fmla="*/ 1502151 w 4001391"/>
              <a:gd name="connsiteY7" fmla="*/ 2456881 h 4146393"/>
              <a:gd name="connsiteX8" fmla="*/ 2825087 w 4001391"/>
              <a:gd name="connsiteY8" fmla="*/ 1687884 h 4146393"/>
              <a:gd name="connsiteX9" fmla="*/ 2825087 w 4001391"/>
              <a:gd name="connsiteY9" fmla="*/ 863493 h 4146393"/>
              <a:gd name="connsiteX10" fmla="*/ 4001392 w 4001391"/>
              <a:gd name="connsiteY10" fmla="*/ 190620 h 4146393"/>
              <a:gd name="connsiteX11" fmla="*/ 4001392 w 4001391"/>
              <a:gd name="connsiteY11" fmla="*/ 0 h 4146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01391" h="4146393">
                <a:moveTo>
                  <a:pt x="2667052" y="772256"/>
                </a:moveTo>
                <a:lnTo>
                  <a:pt x="2667052" y="1586871"/>
                </a:lnTo>
                <a:lnTo>
                  <a:pt x="1334340" y="2357498"/>
                </a:lnTo>
                <a:lnTo>
                  <a:pt x="1334340" y="3172113"/>
                </a:lnTo>
                <a:lnTo>
                  <a:pt x="0" y="3944369"/>
                </a:lnTo>
                <a:lnTo>
                  <a:pt x="0" y="4146393"/>
                </a:lnTo>
                <a:lnTo>
                  <a:pt x="1502151" y="3273126"/>
                </a:lnTo>
                <a:lnTo>
                  <a:pt x="1502151" y="2456881"/>
                </a:lnTo>
                <a:lnTo>
                  <a:pt x="2825087" y="1687884"/>
                </a:lnTo>
                <a:lnTo>
                  <a:pt x="2825087" y="863493"/>
                </a:lnTo>
                <a:lnTo>
                  <a:pt x="4001392" y="190620"/>
                </a:lnTo>
                <a:lnTo>
                  <a:pt x="4001392" y="0"/>
                </a:lnTo>
                <a:close/>
              </a:path>
            </a:pathLst>
          </a:custGeom>
          <a:solidFill>
            <a:schemeClr val="tx1">
              <a:lumMod val="35000"/>
              <a:lumOff val="65000"/>
              <a:alpha val="35000"/>
            </a:schemeClr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/>
          <p:cNvSpPr/>
          <p:nvPr>
            <p:custDataLst>
              <p:tags r:id="rId10"/>
            </p:custDataLst>
          </p:nvPr>
        </p:nvSpPr>
        <p:spPr>
          <a:xfrm>
            <a:off x="6549329" y="4731201"/>
            <a:ext cx="1359769" cy="912594"/>
          </a:xfrm>
          <a:custGeom>
            <a:avLst/>
            <a:gdLst>
              <a:gd name="connsiteX0" fmla="*/ 1334340 w 1334340"/>
              <a:gd name="connsiteY0" fmla="*/ 777143 h 979167"/>
              <a:gd name="connsiteX1" fmla="*/ 0 w 1334340"/>
              <a:gd name="connsiteY1" fmla="*/ 0 h 979167"/>
              <a:gd name="connsiteX2" fmla="*/ 0 w 1334340"/>
              <a:gd name="connsiteY2" fmla="*/ 215058 h 979167"/>
              <a:gd name="connsiteX3" fmla="*/ 1334340 w 1334340"/>
              <a:gd name="connsiteY3" fmla="*/ 979168 h 97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4340" h="979167">
                <a:moveTo>
                  <a:pt x="1334340" y="777143"/>
                </a:moveTo>
                <a:lnTo>
                  <a:pt x="0" y="0"/>
                </a:lnTo>
                <a:lnTo>
                  <a:pt x="0" y="215058"/>
                </a:lnTo>
                <a:lnTo>
                  <a:pt x="1334340" y="979168"/>
                </a:lnTo>
                <a:close/>
              </a:path>
            </a:pathLst>
          </a:custGeom>
          <a:solidFill>
            <a:schemeClr val="tx1">
              <a:lumMod val="25000"/>
              <a:lumOff val="75000"/>
              <a:alpha val="25000"/>
            </a:schemeClr>
          </a:solidFill>
          <a:ln w="1629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pic>
        <p:nvPicPr>
          <p:cNvPr id="28" name="图片 12" descr="343439383331313b343532303032383bbfcdbba7b9dcc0ed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393532" y="1547847"/>
            <a:ext cx="468000" cy="468000"/>
          </a:xfrm>
          <a:prstGeom prst="rect">
            <a:avLst/>
          </a:prstGeom>
        </p:spPr>
      </p:pic>
      <p:pic>
        <p:nvPicPr>
          <p:cNvPr id="29" name="图片 19" descr="343439383331313b343532303033353bc4dcd0a7b7fecef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034867" y="3027331"/>
            <a:ext cx="468000" cy="468000"/>
          </a:xfrm>
          <a:prstGeom prst="rect">
            <a:avLst/>
          </a:prstGeom>
        </p:spPr>
      </p:pic>
      <p:pic>
        <p:nvPicPr>
          <p:cNvPr id="30" name="图片 5" descr="343439383331313b343532303032323bb2fac6b7d5b9cabe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676641" y="4506816"/>
            <a:ext cx="468000" cy="468000"/>
          </a:xfrm>
          <a:prstGeom prst="rect">
            <a:avLst/>
          </a:prstGeom>
        </p:spPr>
      </p:pic>
      <p:sp>
        <p:nvSpPr>
          <p:cNvPr id="68" name="文本框 67"/>
          <p:cNvSpPr txBox="1"/>
          <p:nvPr>
            <p:custDataLst>
              <p:tags r:id="rId20"/>
            </p:custDataLst>
          </p:nvPr>
        </p:nvSpPr>
        <p:spPr>
          <a:xfrm>
            <a:off x="4752975" y="821055"/>
            <a:ext cx="4749800" cy="9251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1.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了解民歌的三种音乐形式。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2.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掌握号子、山歌及小调的音乐特征。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69" name="矩形 68"/>
          <p:cNvSpPr/>
          <p:nvPr>
            <p:custDataLst>
              <p:tags r:id="rId21"/>
            </p:custDataLst>
          </p:nvPr>
        </p:nvSpPr>
        <p:spPr>
          <a:xfrm>
            <a:off x="3203969" y="800432"/>
            <a:ext cx="1158630" cy="578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/>
          <a:lstStyle/>
          <a:p>
            <a:pPr algn="r"/>
            <a:r>
              <a:rPr lang="zh-CN" altLang="en-US" sz="2400" b="1" kern="0" dirty="0">
                <a:solidFill>
                  <a:schemeClr val="accent1"/>
                </a:solidFill>
                <a:cs typeface="+mn-lt"/>
              </a:rPr>
              <a:t>知识目标</a:t>
            </a:r>
            <a:endParaRPr lang="zh-CN" altLang="en-US" sz="2400" b="1" kern="0" dirty="0">
              <a:solidFill>
                <a:schemeClr val="accent1"/>
              </a:solidFill>
              <a:cs typeface="+mn-lt"/>
            </a:endParaRPr>
          </a:p>
        </p:txBody>
      </p:sp>
      <p:sp>
        <p:nvSpPr>
          <p:cNvPr id="70" name="文本框 69"/>
          <p:cNvSpPr txBox="1"/>
          <p:nvPr>
            <p:custDataLst>
              <p:tags r:id="rId22"/>
            </p:custDataLst>
          </p:nvPr>
        </p:nvSpPr>
        <p:spPr>
          <a:xfrm>
            <a:off x="3575685" y="2371725"/>
            <a:ext cx="4108450" cy="144018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1.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能够区分号子、山歌和小调。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2.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初步具备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一定的审美能力，能够从民歌作品中感受生活。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71" name="矩形 70"/>
          <p:cNvSpPr/>
          <p:nvPr>
            <p:custDataLst>
              <p:tags r:id="rId23"/>
            </p:custDataLst>
          </p:nvPr>
        </p:nvSpPr>
        <p:spPr>
          <a:xfrm>
            <a:off x="2189975" y="2438424"/>
            <a:ext cx="1158630" cy="578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/>
          <a:lstStyle/>
          <a:p>
            <a:pPr algn="r"/>
            <a:r>
              <a:rPr lang="zh-CN" altLang="en-US" sz="2400" b="1" kern="0" dirty="0">
                <a:solidFill>
                  <a:schemeClr val="accent1"/>
                </a:solidFill>
                <a:cs typeface="+mn-lt"/>
              </a:rPr>
              <a:t>技能目标</a:t>
            </a:r>
            <a:endParaRPr lang="zh-CN" altLang="en-US" sz="2400" b="1" kern="0" dirty="0">
              <a:solidFill>
                <a:schemeClr val="accent1"/>
              </a:solidFill>
              <a:cs typeface="+mn-lt"/>
            </a:endParaRPr>
          </a:p>
        </p:txBody>
      </p:sp>
      <p:sp>
        <p:nvSpPr>
          <p:cNvPr id="72" name="文本框 71"/>
          <p:cNvSpPr txBox="1"/>
          <p:nvPr>
            <p:custDataLst>
              <p:tags r:id="rId24"/>
            </p:custDataLst>
          </p:nvPr>
        </p:nvSpPr>
        <p:spPr>
          <a:xfrm>
            <a:off x="2080260" y="4005580"/>
            <a:ext cx="4127500" cy="144018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1.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在音乐中感知劳动人民的喜怒哀乐，勇往直前的精神，劳动与工匠精神。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2.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提高自身对真善美的认识，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树立正确的审美观念。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73" name="矩形 72"/>
          <p:cNvSpPr/>
          <p:nvPr>
            <p:custDataLst>
              <p:tags r:id="rId25"/>
            </p:custDataLst>
          </p:nvPr>
        </p:nvSpPr>
        <p:spPr>
          <a:xfrm>
            <a:off x="685841" y="3998011"/>
            <a:ext cx="1158630" cy="578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/>
          <a:lstStyle/>
          <a:p>
            <a:pPr algn="r"/>
            <a:r>
              <a:rPr lang="zh-CN" altLang="en-US" sz="2400" b="1" kern="0" dirty="0">
                <a:solidFill>
                  <a:schemeClr val="accent1"/>
                </a:solidFill>
                <a:cs typeface="+mn-lt"/>
              </a:rPr>
              <a:t>素养目标</a:t>
            </a:r>
            <a:endParaRPr lang="zh-CN" altLang="en-US" sz="2400" b="1" kern="0" dirty="0">
              <a:solidFill>
                <a:schemeClr val="accent1"/>
              </a:solidFill>
              <a:cs typeface="+mn-lt"/>
            </a:endParaRPr>
          </a:p>
        </p:txBody>
      </p:sp>
      <p:sp>
        <p:nvSpPr>
          <p:cNvPr id="74" name="矩形 73"/>
          <p:cNvSpPr/>
          <p:nvPr>
            <p:custDataLst>
              <p:tags r:id="rId26"/>
            </p:custDataLst>
          </p:nvPr>
        </p:nvSpPr>
        <p:spPr>
          <a:xfrm>
            <a:off x="4454968" y="876631"/>
            <a:ext cx="66421" cy="494532"/>
          </a:xfrm>
          <a:prstGeom prst="rect">
            <a:avLst/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>
            <p:custDataLst>
              <p:tags r:id="rId27"/>
            </p:custDataLst>
          </p:nvPr>
        </p:nvSpPr>
        <p:spPr>
          <a:xfrm>
            <a:off x="3420890" y="2517010"/>
            <a:ext cx="66421" cy="494532"/>
          </a:xfrm>
          <a:prstGeom prst="rect">
            <a:avLst/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>
            <p:custDataLst>
              <p:tags r:id="rId28"/>
            </p:custDataLst>
          </p:nvPr>
        </p:nvSpPr>
        <p:spPr>
          <a:xfrm>
            <a:off x="1932373" y="4076596"/>
            <a:ext cx="66421" cy="494532"/>
          </a:xfrm>
          <a:prstGeom prst="rect">
            <a:avLst/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7" name="直接连接符 76"/>
          <p:cNvCxnSpPr/>
          <p:nvPr>
            <p:custDataLst>
              <p:tags r:id="rId29"/>
            </p:custDataLst>
          </p:nvPr>
        </p:nvCxnSpPr>
        <p:spPr>
          <a:xfrm>
            <a:off x="9183688" y="1256030"/>
            <a:ext cx="1078706" cy="0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>
            <p:custDataLst>
              <p:tags r:id="rId30"/>
            </p:custDataLst>
          </p:nvPr>
        </p:nvCxnSpPr>
        <p:spPr>
          <a:xfrm>
            <a:off x="7759700" y="2863850"/>
            <a:ext cx="904875" cy="0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>
            <p:custDataLst>
              <p:tags r:id="rId31"/>
            </p:custDataLst>
          </p:nvPr>
        </p:nvCxnSpPr>
        <p:spPr>
          <a:xfrm>
            <a:off x="6321425" y="4437380"/>
            <a:ext cx="795338" cy="0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2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t>感谢</a:t>
            </a:r>
            <a:r>
              <a:t>观看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134100" y="3377565"/>
            <a:ext cx="6057900" cy="6064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/Thanks</a:t>
            </a:r>
            <a:endParaRPr 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1250950" y="2723515"/>
            <a:ext cx="9690100" cy="22586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2000" spc="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民歌又称民间歌曲，是劳动人民在生活和劳动中自己创作和演唱的歌曲。它</a:t>
            </a:r>
            <a:endParaRPr lang="zh-CN" altLang="en-US" sz="2000" spc="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2000" spc="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是由劳动人民集体创作的，以口头创作、口头流传的方式生存于民间，是最能直</a:t>
            </a:r>
            <a:endParaRPr lang="zh-CN" altLang="en-US" sz="2000" spc="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2000" spc="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接反映现实生活、被人民普遍接受、广泛流传的一种短小的歌唱艺术，是各类民</a:t>
            </a:r>
            <a:endParaRPr lang="zh-CN" altLang="en-US" sz="2000" spc="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2000" spc="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间音乐的基础。民歌音乐形式依据体裁可以分为号子、山歌、小调三大类。</a:t>
            </a:r>
            <a:endParaRPr lang="zh-CN" altLang="en-US" sz="2000" spc="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itle 6"/>
          <p:cNvSpPr txBox="1"/>
          <p:nvPr>
            <p:custDataLst>
              <p:tags r:id="rId2"/>
            </p:custDataLst>
          </p:nvPr>
        </p:nvSpPr>
        <p:spPr>
          <a:xfrm>
            <a:off x="1250950" y="2158365"/>
            <a:ext cx="2805430" cy="5651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rmAutofit lnSpcReduction="10000"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  <a:spcAft>
                <a:spcPts val="800"/>
              </a:spcAft>
            </a:pPr>
            <a:r>
              <a:rPr lang="zh-CN" altLang="en-US" sz="2945" b="1" spc="3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专题概述</a:t>
            </a:r>
            <a:endParaRPr lang="zh-CN" altLang="en-US" sz="2945" b="1" spc="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85800" y="2456815"/>
            <a:ext cx="10820400" cy="1945005"/>
          </a:xfrm>
        </p:spPr>
        <p:txBody>
          <a:bodyPr>
            <a:noAutofit/>
          </a:bodyPr>
          <a:lstStyle/>
          <a:p>
            <a:r>
              <a:rPr lang="en-US" altLang="zh-CN" sz="13000" dirty="0">
                <a:sym typeface="Arial" panose="020B0604020202020204" pitchFamily="34" charset="0"/>
              </a:rPr>
              <a:t> </a:t>
            </a:r>
            <a:r>
              <a:rPr lang="zh-CN" altLang="en-US" sz="13000" dirty="0">
                <a:sym typeface="Arial" panose="020B0604020202020204" pitchFamily="34" charset="0"/>
              </a:rPr>
              <a:t>第一讲</a:t>
            </a:r>
            <a:r>
              <a:rPr lang="en-US" altLang="zh-CN" sz="13000" dirty="0">
                <a:sym typeface="Arial" panose="020B0604020202020204" pitchFamily="34" charset="0"/>
              </a:rPr>
              <a:t>  </a:t>
            </a:r>
            <a:r>
              <a:rPr lang="zh-CN" altLang="en-US" sz="13000" dirty="0">
                <a:sym typeface="Arial" panose="020B0604020202020204" pitchFamily="34" charset="0"/>
              </a:rPr>
              <a:t>号子</a:t>
            </a:r>
            <a:endParaRPr lang="zh-CN" altLang="en-US" sz="13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713740" y="669290"/>
            <a:ext cx="10727055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ym typeface="Arial" panose="020B0604020202020204" pitchFamily="34" charset="0"/>
              </a:rPr>
              <a:t>知识要点一</a:t>
            </a:r>
            <a:r>
              <a:rPr lang="en-US" altLang="zh-CN" sz="2000" b="1" dirty="0">
                <a:sym typeface="Arial" panose="020B0604020202020204" pitchFamily="34" charset="0"/>
              </a:rPr>
              <a:t> </a:t>
            </a:r>
            <a:r>
              <a:rPr lang="zh-CN" altLang="en-US" sz="2000" b="1" dirty="0">
                <a:sym typeface="Arial" panose="020B0604020202020204" pitchFamily="34" charset="0"/>
              </a:rPr>
              <a:t>：号子的种类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ym typeface="Arial" panose="020B0604020202020204" pitchFamily="34" charset="0"/>
              </a:rPr>
              <a:t>农事号子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ym typeface="Arial" panose="020B0604020202020204" pitchFamily="34" charset="0"/>
              </a:rPr>
              <a:t>命名方式：常以各种农业生产劳动命名，如车水号子、舂米号子、打场号子、薅秧号子等。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ym typeface="Arial" panose="020B0604020202020204" pitchFamily="34" charset="0"/>
              </a:rPr>
              <a:t>特点：旋律优美，歌词展现的内容多样，具有一定的娱乐性。</a:t>
            </a:r>
            <a:endParaRPr lang="zh-CN" altLang="en-US" sz="2000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ym typeface="Arial" panose="020B0604020202020204" pitchFamily="34" charset="0"/>
              </a:rPr>
              <a:t>搬运号子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ym typeface="Arial" panose="020B0604020202020204" pitchFamily="34" charset="0"/>
              </a:rPr>
              <a:t>形成场景：在人力装卸、挑抬、推拉货物等重体力劳动中形成的一种民间歌曲形式。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ym typeface="Arial" panose="020B0604020202020204" pitchFamily="34" charset="0"/>
              </a:rPr>
              <a:t>作用：在集体性的运输劳动中，它可以起到统一步伐、调节呼吸、振奋情绪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713740" y="529590"/>
            <a:ext cx="10727055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ym typeface="Arial" panose="020B0604020202020204" pitchFamily="34" charset="0"/>
              </a:rPr>
              <a:t>知识要点一</a:t>
            </a:r>
            <a:r>
              <a:rPr lang="en-US" altLang="zh-CN" sz="2000" b="1" dirty="0">
                <a:sym typeface="Arial" panose="020B0604020202020204" pitchFamily="34" charset="0"/>
              </a:rPr>
              <a:t> </a:t>
            </a:r>
            <a:r>
              <a:rPr lang="zh-CN" altLang="en-US" sz="2000" b="1" dirty="0">
                <a:sym typeface="Arial" panose="020B0604020202020204" pitchFamily="34" charset="0"/>
              </a:rPr>
              <a:t>：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号子的种类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作坊号子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出现在制作劳动过程中的一种民间歌唱形式。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特点：节奏鲜明，唱腔丰富多样，主要以吆号声协调动作。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船渔号子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主要流传在沿海地区。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特点：以海洋劳作为主要内容，通常包括划船、撑篙、背纤、拉篷、起锚、拉网等多种号子样式，语调多粗犷豪放、坚定乐观，以吆喝、呐喊、领和叫唱等方式表现，不采用任何乐器伴奏。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工程号子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是在造房、修田、开河、采石和伐木等协作性较强的劳动中使用的号子。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7"/>
  <p:tag name="KSO_WM_UNIT_LAYERLEVEL" val="1"/>
  <p:tag name="KSO_WM_TAG_VERSION" val="1.0"/>
  <p:tag name="KSO_WM_BEAUTIFY_FLAG" val="#wm#"/>
  <p:tag name="KSO_WM_UNIT_TYPE" val="y"/>
  <p:tag name="KSO_WM_UNIT_INDEX" val="7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0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915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915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6915"/>
  <p:tag name="KSO_WM_TEMPLATE_MASTER_THUMB_INDEX" val="12"/>
  <p:tag name="KSO_WM_TEMPLATE_THUMBS_INDEX" val="1、4、7、8、10、11、12、13、15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7"/>
  <p:tag name="KSO_WM_UNIT_LAYERLEVEL" val="1"/>
  <p:tag name="KSO_WM_TAG_VERSION" val="1.0"/>
  <p:tag name="KSO_WM_BEAUTIFY_FLAG" val="#wm#"/>
  <p:tag name="KSO_WM_UNIT_TYPE" val="y"/>
  <p:tag name="KSO_WM_UNIT_INDEX" val="7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UNIT_TYPE" val="y"/>
  <p:tag name="KSO_WM_UNIT_INDEX" val="3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UNIT_TYPE" val="y"/>
  <p:tag name="KSO_WM_UNIT_INDEX" val="4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5"/>
  <p:tag name="KSO_WM_UNIT_LAYERLEVEL" val="1"/>
  <p:tag name="KSO_WM_TAG_VERSION" val="1.0"/>
  <p:tag name="KSO_WM_BEAUTIFY_FLAG" val="#wm#"/>
  <p:tag name="KSO_WM_UNIT_TYPE" val="y"/>
  <p:tag name="KSO_WM_UNIT_INDEX" val="5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6"/>
  <p:tag name="KSO_WM_UNIT_LAYERLEVEL" val="1"/>
  <p:tag name="KSO_WM_TAG_VERSION" val="1.0"/>
  <p:tag name="KSO_WM_BEAUTIFY_FLAG" val="#wm#"/>
  <p:tag name="KSO_WM_UNIT_TYPE" val="y"/>
  <p:tag name="KSO_WM_UNIT_INDEX" val="6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208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21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22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916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916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3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6916"/>
  <p:tag name="KSO_WM_TEMPLATE_MASTER_THUMB_INDEX" val="12"/>
  <p:tag name="KSO_WM_TEMPLATE_THUMBS_INDEX" val="1、4、7、8、10、11、12、13、15"/>
</p:tagLst>
</file>

<file path=ppt/tags/tag2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1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空白演示经典风格"/>
</p:tagLst>
</file>

<file path=ppt/tags/tag25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6916_1*b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副标题"/>
</p:tagLst>
</file>

<file path=ppt/tags/tag256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6916_1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演讲者："/>
  <p:tag name="KSO_WM_UNIT_SUBTYPE" val="b"/>
</p:tagLst>
</file>

<file path=ppt/tags/tag257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6916_1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演讲者："/>
  <p:tag name="KSO_WM_UNIT_SUBTYPE" val="b"/>
</p:tagLst>
</file>

<file path=ppt/tags/tag258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6916_1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演讲者："/>
  <p:tag name="KSO_WM_UNIT_SUBTYPE" val="b"/>
</p:tagLst>
</file>

<file path=ppt/tags/tag259.xml><?xml version="1.0" encoding="utf-8"?>
<p:tagLst xmlns:p="http://schemas.openxmlformats.org/presentationml/2006/main">
  <p:tag name="KSO_WM_SLIDE_ID" val="custom20206916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6916"/>
  <p:tag name="KSO_WM_SLIDE_LAYOUT" val="a_b_f"/>
  <p:tag name="KSO_WM_SLIDE_LAYOUT_CNT" val="1_1_1"/>
  <p:tag name="KSO_WM_TEMPLATE_MASTER_THUMB_INDEX" val="12"/>
  <p:tag name="KSO_WM_TEMPLATE_THUMBS_INDEX" val="1、4、7、8、10、11、12、13、15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6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0.5681102362211}"/>
</p:tagLst>
</file>

<file path=ppt/tags/tag262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6916_2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6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0.5681102362211}"/>
</p:tagLst>
</file>

<file path=ppt/tags/tag264.xml><?xml version="1.0" encoding="utf-8"?>
<p:tagLst xmlns:p="http://schemas.openxmlformats.org/presentationml/2006/main">
  <p:tag name="wpp_generatepicture" val="1"/>
</p:tagLst>
</file>

<file path=ppt/tags/tag265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6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0.5681102362211}"/>
</p:tagLst>
</file>

<file path=ppt/tags/tag268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6916_2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69.xml><?xml version="1.0" encoding="utf-8"?>
<p:tagLst xmlns:p="http://schemas.openxmlformats.org/presentationml/2006/main">
  <p:tag name="wpp_generatepictur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7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7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标题"/>
</p:tagLst>
</file>

<file path=ppt/tags/tag272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6_7*e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273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5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1_5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gradient&quot;:[{&quot;brightness&quot;:0.4000000059604645,&quot;colorType&quot;:1,&quot;foreColorIndex&quot;:5,&quot;pos&quot;:1,&quot;transparency&quot;:0},{&quot;brightness&quot;:0.15000000596046448,&quot;colorType&quot;:1,&quot;foreColorIndex&quot;:5,&quot;pos&quot;:0.3499999940395355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4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1_4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5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2_5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gradient&quot;:[{&quot;brightness&quot;:0.4000000059604645,&quot;colorType&quot;:1,&quot;foreColorIndex&quot;:5,&quot;pos&quot;:1,&quot;transparency&quot;:0},{&quot;brightness&quot;:0.15000000596046448,&quot;colorType&quot;:1,&quot;foreColorIndex&quot;:5,&quot;pos&quot;:0.3499999940395355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4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2_4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5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3_5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gradient&quot;:[{&quot;brightness&quot;:0.4000000059604645,&quot;colorType&quot;:1,&quot;foreColorIndex&quot;:5,&quot;pos&quot;:1,&quot;transparency&quot;:0},{&quot;brightness&quot;:0.15000000596046448,&quot;colorType&quot;:1,&quot;foreColorIndex&quot;:5,&quot;pos&quot;:0.3499999940395355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4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3_4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6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2_6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solid&quot;:{&quot;brightness&quot;:0.75,&quot;colorType&quot;:1,&quot;foreColorIndex&quot;:13,&quot;transparency&quot;:0.7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75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6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3_6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solid&quot;:{&quot;brightness&quot;:0.75,&quot;colorType&quot;:1,&quot;foreColorIndex&quot;:13,&quot;transparency&quot;:0.7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75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i*1_1"/>
  <p:tag name="KSO_WM_TEMPLATE_CATEGORY" val="diagram"/>
  <p:tag name="KSO_WM_TEMPLATE_INDEX" val="20234406"/>
  <p:tag name="KSO_WM_UNIT_LAYERLEVEL" val="1_1"/>
  <p:tag name="KSO_WM_TAG_VERSION" val="3.0"/>
  <p:tag name="KSO_WM_UNIT_TYPE" val="m_i"/>
  <p:tag name="KSO_WM_UNIT_INDEX" val="1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solid&quot;:{&quot;brightness&quot;:0.6499999761581421,&quot;colorType&quot;:1,&quot;foreColorIndex&quot;:13,&quot;transparency&quot;:0.649999976158142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65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6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1_6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solid&quot;:{&quot;brightness&quot;:0.75,&quot;colorType&quot;:1,&quot;foreColorIndex&quot;:13,&quot;transparency&quot;:0.7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75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x*1_1_1"/>
  <p:tag name="KSO_WM_TEMPLATE_CATEGORY" val="diagram"/>
  <p:tag name="KSO_WM_TEMPLATE_INDEX" val="20234406"/>
  <p:tag name="KSO_WM_UNIT_LAYERLEVEL" val="1_1_1"/>
  <p:tag name="KSO_WM_TAG_VERSION" val="3.0"/>
  <p:tag name="KSO_WM_UNIT_VALUE" val="127*144"/>
  <p:tag name="KSO_WM_UNIT_TYPE" val="m_h_x"/>
  <p:tag name="KSO_WM_UNIT_INDEX" val="1_1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x*1_2_1"/>
  <p:tag name="KSO_WM_TEMPLATE_CATEGORY" val="diagram"/>
  <p:tag name="KSO_WM_TEMPLATE_INDEX" val="20234406"/>
  <p:tag name="KSO_WM_UNIT_LAYERLEVEL" val="1_1_1"/>
  <p:tag name="KSO_WM_TAG_VERSION" val="3.0"/>
  <p:tag name="KSO_WM_UNIT_VALUE" val="132*129"/>
  <p:tag name="KSO_WM_UNIT_TYPE" val="m_h_x"/>
  <p:tag name="KSO_WM_UNIT_INDEX" val="1_2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x*1_3_1"/>
  <p:tag name="KSO_WM_TEMPLATE_CATEGORY" val="diagram"/>
  <p:tag name="KSO_WM_TEMPLATE_INDEX" val="20234406"/>
  <p:tag name="KSO_WM_UNIT_LAYERLEVEL" val="1_1_1"/>
  <p:tag name="KSO_WM_TAG_VERSION" val="3.0"/>
  <p:tag name="KSO_WM_UNIT_VALUE" val="107*144"/>
  <p:tag name="KSO_WM_UNIT_TYPE" val="m_h_x"/>
  <p:tag name="KSO_WM_UNIT_INDEX" val="1_3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f*1_3_1"/>
  <p:tag name="KSO_WM_TEMPLATE_CATEGORY" val="diagram"/>
  <p:tag name="KSO_WM_TEMPLATE_INDEX" val="20234406"/>
  <p:tag name="KSO_WM_UNIT_LAYERLEVEL" val="1_1_1"/>
  <p:tag name="KSO_WM_TAG_VERSION" val="3.0"/>
  <p:tag name="KSO_WM_UNIT_SUBTYPE" val="a"/>
  <p:tag name="KSO_WM_UNIT_NOCLEAR" val="0"/>
  <p:tag name="KSO_WM_UNIT_VALUE" val="80"/>
  <p:tag name="KSO_WM_UNIT_TYPE" val="m_h_f"/>
  <p:tag name="KSO_WM_UNIT_INDEX" val="1_3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文字是您思想的提炼，简明扼要地阐述您的观点根据需要可酌情增减文字，以便观者能够准确地理解您所传达的思想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3"/>
  <p:tag name="KSO_WM_TEMPLATE_CATEGORY" val="diagram"/>
  <p:tag name="KSO_WM_TEMPLATE_INDEX" val="20234406"/>
  <p:tag name="KSO_WM_UNIT_LAYERLEVEL" val="1_1_1"/>
  <p:tag name="KSO_WM_TAG_VERSION" val="3.0"/>
  <p:tag name="KSO_WM_UNIT_SUBTYPE" val="nb"/>
  <p:tag name="KSO_WM_UNIT_TYPE" val="m_h_i"/>
  <p:tag name="KSO_WM_UNIT_INDEX" val="1_3_3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f*1_2_1"/>
  <p:tag name="KSO_WM_TEMPLATE_CATEGORY" val="diagram"/>
  <p:tag name="KSO_WM_TEMPLATE_INDEX" val="20234406"/>
  <p:tag name="KSO_WM_UNIT_LAYERLEVEL" val="1_1_1"/>
  <p:tag name="KSO_WM_TAG_VERSION" val="3.0"/>
  <p:tag name="KSO_WM_UNIT_SUBTYPE" val="a"/>
  <p:tag name="KSO_WM_UNIT_NOCLEAR" val="0"/>
  <p:tag name="KSO_WM_UNIT_VALUE" val="80"/>
  <p:tag name="KSO_WM_UNIT_TYPE" val="m_h_f"/>
  <p:tag name="KSO_WM_UNIT_INDEX" val="1_2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内容观点根据需要可酌情增减文字，以便观者能够准确地理解您所传达的思想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3"/>
  <p:tag name="KSO_WM_TEMPLATE_CATEGORY" val="diagram"/>
  <p:tag name="KSO_WM_TEMPLATE_INDEX" val="20234406"/>
  <p:tag name="KSO_WM_UNIT_LAYERLEVEL" val="1_1_1"/>
  <p:tag name="KSO_WM_TAG_VERSION" val="3.0"/>
  <p:tag name="KSO_WM_UNIT_SUBTYPE" val="nb"/>
  <p:tag name="KSO_WM_UNIT_TYPE" val="m_h_i"/>
  <p:tag name="KSO_WM_UNIT_INDEX" val="1_2_3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f*1_1_1"/>
  <p:tag name="KSO_WM_TEMPLATE_CATEGORY" val="diagram"/>
  <p:tag name="KSO_WM_TEMPLATE_INDEX" val="20234406"/>
  <p:tag name="KSO_WM_UNIT_LAYERLEVEL" val="1_1_1"/>
  <p:tag name="KSO_WM_TAG_VERSION" val="3.0"/>
  <p:tag name="KSO_WM_UNIT_SUBTYPE" val="a"/>
  <p:tag name="KSO_WM_UNIT_NOCLEAR" val="0"/>
  <p:tag name="KSO_WM_UNIT_VALUE" val="80"/>
  <p:tag name="KSO_WM_UNIT_TYPE" val="m_h_f"/>
  <p:tag name="KSO_WM_UNIT_INDEX" val="1_1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文字是您思想的提炼，简明扼要地阐述您的观点根据需要可酌情增减文字，以便观者能够准确地理解您所传达的思想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3"/>
  <p:tag name="KSO_WM_TEMPLATE_CATEGORY" val="diagram"/>
  <p:tag name="KSO_WM_TEMPLATE_INDEX" val="20234406"/>
  <p:tag name="KSO_WM_UNIT_LAYERLEVEL" val="1_1_1"/>
  <p:tag name="KSO_WM_TAG_VERSION" val="3.0"/>
  <p:tag name="KSO_WM_UNIT_SUBTYPE" val="nb"/>
  <p:tag name="KSO_WM_UNIT_TYPE" val="m_h_i"/>
  <p:tag name="KSO_WM_UNIT_INDEX" val="1_1_3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2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3_2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gradient&quot;:[{&quot;brightness&quot;:0.6000000238418579,&quot;colorType&quot;:1,&quot;foreColorIndex&quot;:5,&quot;pos&quot;:1,&quot;transparency&quot;:0},{&quot;brightness&quot;:0.15000000596046448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2"/>
  <p:tag name="KSO_WM_UNIT_TEXT_FILL_TYPE" val="1"/>
  <p:tag name="KSO_WM_UNIT_USESOURCEFORMAT_APPLY" val="0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2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2_2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gradient&quot;:[{&quot;brightness&quot;:0.6000000238418579,&quot;colorType&quot;:1,&quot;foreColorIndex&quot;:5,&quot;pos&quot;:1,&quot;transparency&quot;:0},{&quot;brightness&quot;:0.15000000596046448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2"/>
  <p:tag name="KSO_WM_UNIT_TEXT_FILL_TYPE" val="1"/>
  <p:tag name="KSO_WM_UNIT_USESOURCEFORMAT_APPLY" val="0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2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1_2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gradient&quot;:[{&quot;brightness&quot;:0.6000000238418579,&quot;colorType&quot;:1,&quot;foreColorIndex&quot;:5,&quot;pos&quot;:1,&quot;transparency&quot;:0},{&quot;brightness&quot;:0.15000000596046448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2"/>
  <p:tag name="KSO_WM_UNIT_TEXT_FILL_TYPE" val="1"/>
  <p:tag name="KSO_WM_UNIT_USESOURCEFORMAT_APPLY" val="0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1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3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LINE_FILL_TYPE" val="2"/>
  <p:tag name="KSO_WM_UNIT_USESOURCEFORMAT_APPLY" val="0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1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2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LINE_FILL_TYPE" val="2"/>
  <p:tag name="KSO_WM_UNIT_USESOURCEFORMAT_APPLY" val="0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1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1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4.3753212659941,&quot;left&quot;:54.003228346456694,&quot;top&quot;:63.02614173228346,&quot;width&quot;:889.83503937007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LINE_FILL_TYPE" val="2"/>
  <p:tag name="KSO_WM_UNIT_USESOURCEFORMAT_APPLY" val="0"/>
</p:tagLst>
</file>

<file path=ppt/tags/tag299.xml><?xml version="1.0" encoding="utf-8"?>
<p:tagLst xmlns:p="http://schemas.openxmlformats.org/presentationml/2006/main">
  <p:tag name="KSO_WM_SLIDE_ID" val="diagram20234406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3"/>
  <p:tag name="KSO_WM_SLIDE_INDEX" val="1"/>
  <p:tag name="KSO_WM_SLIDE_SIZE" val="767.035*379.917"/>
  <p:tag name="KSO_WM_SLIDE_POSITION" val="118.553*108.076"/>
  <p:tag name="KSO_WM_TAG_VERSION" val="3.0"/>
  <p:tag name="KSO_WM_BEAUTIFY_FLAG" val="#wm#"/>
  <p:tag name="KSO_WM_TEMPLATE_CATEGORY" val="custom"/>
  <p:tag name="KSO_WM_TEMPLATE_INDEX" val="20206916"/>
  <p:tag name="KSO_WM_SLIDE_LAYOUT" val="a_m"/>
  <p:tag name="KSO_WM_SLIDE_LAYOUT_CNT" val="1_1"/>
  <p:tag name="KSO_WM_DIAGRAM_GROUP_CODE" val="m1-1"/>
  <p:tag name="KSO_WM_SLIDE_DIAGTYPE" val="m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SUBTYPE" val="a"/>
  <p:tag name="KSO_WM_UNIT_NOCLEAR" val="0"/>
  <p:tag name="KSO_WM_UNIT_VALUE" val="9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6916_8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</p:tagLst>
</file>

<file path=ppt/tags/tag30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8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标题"/>
</p:tagLst>
</file>

<file path=ppt/tags/tag302.xml><?xml version="1.0" encoding="utf-8"?>
<p:tagLst xmlns:p="http://schemas.openxmlformats.org/presentationml/2006/main">
  <p:tag name="KSO_WM_SLIDE_ID" val="custom20206916_8"/>
  <p:tag name="KSO_WM_TEMPLATE_SUBCATEGORY" val="0"/>
  <p:tag name="KSO_WM_TEMPLATE_MASTER_TYPE" val="1"/>
  <p:tag name="KSO_WM_TEMPLATE_COLOR_TYPE" val="1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06916"/>
  <p:tag name="KSO_WM_SLIDE_LAYOUT" val="a_d_f"/>
  <p:tag name="KSO_WM_SLIDE_LAYOUT_CNT" val="1_1_1"/>
  <p:tag name="KSO_WM_SLIDE_TYPE" val="text"/>
  <p:tag name="KSO_WM_SLIDE_SUBTYPE" val="picTxt"/>
  <p:tag name="KSO_WM_SLIDE_SIZE" val="864*455"/>
  <p:tag name="KSO_WM_SLIDE_POSITION" val="64*39"/>
</p:tagLst>
</file>

<file path=ppt/tags/tag30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7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标题"/>
</p:tagLst>
</file>

<file path=ppt/tags/tag304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306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308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wpp_generatepicture" val="1"/>
</p:tagLst>
</file>

<file path=ppt/tags/tag311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10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21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10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VALUE" val="10"/>
  <p:tag name="KSO_WM_UNIT_TYPE" val="a"/>
  <p:tag name="KSO_WM_UNIT_INDEX" val="1"/>
  <p:tag name="KSO_WM_UNIT_PRESET_TEXT" val="单击此处添加标题"/>
</p:tagLst>
</file>

<file path=ppt/tags/tag314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10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21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10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0"/>
  <p:tag name="KSO_WM_UNIT_VALUE" val="10"/>
  <p:tag name="KSO_WM_UNIT_TYPE" val="a"/>
  <p:tag name="KSO_WM_UNIT_INDEX" val="1"/>
  <p:tag name="KSO_WM_UNIT_PRESET_TEXT" val="单击此处添加标题"/>
</p:tagLst>
</file>

<file path=ppt/tags/tag317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18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19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0.5681102362211}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22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323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24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2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0.5681102362211}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27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328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29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7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标题"/>
</p:tagLst>
</file>

<file path=ppt/tags/tag332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334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336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338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34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0.5681102362211}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43.xml><?xml version="1.0" encoding="utf-8"?>
<p:tagLst xmlns:p="http://schemas.openxmlformats.org/presentationml/2006/main">
  <p:tag name="wpp_generatepicture" val="1"/>
</p:tagLst>
</file>

<file path=ppt/tags/tag344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34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1.2000787401576}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47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34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1.2000787401576}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35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1.2000787401576}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53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35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1.2000787401576}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56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357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5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1.2000787401576}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361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62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6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1.2000787401576}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65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366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67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68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7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标题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372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37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1.2000787401576}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75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376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77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7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1.2000787401576}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381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82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83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84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15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1"/>
  <p:tag name="KSO_WM_UNIT_TYPE" val="a"/>
  <p:tag name="KSO_WM_UNIT_INDEX" val="1"/>
  <p:tag name="KSO_WM_UNIT_PRESET_TEXT" val="THANKS"/>
</p:tagLst>
</file>

<file path=ppt/tags/tag386.xml><?xml version="1.0" encoding="utf-8"?>
<p:tagLst xmlns:p="http://schemas.openxmlformats.org/presentationml/2006/main">
  <p:tag name="KSO_WM_SLIDE_ID" val="custom20206916_15"/>
  <p:tag name="KSO_WM_TEMPLATE_SUBCATEGORY" val="0"/>
  <p:tag name="KSO_WM_TEMPLATE_MASTER_TYPE" val="1"/>
  <p:tag name="KSO_WM_TEMPLATE_COLOR_TYPE" val="1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6916"/>
  <p:tag name="KSO_WM_SLIDE_TYPE" val="endPage"/>
  <p:tag name="KSO_WM_SLIDE_SUBTYPE" val="pureTxt"/>
  <p:tag name="KSO_WM_SLIDE_LAYOUT" val="a"/>
  <p:tag name="KSO_WM_SLIDE_LAYOUT_CNT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UNIT_TYPE" val="y"/>
  <p:tag name="KSO_WM_UNIT_INDEX" val="3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UNIT_TYPE" val="y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5"/>
  <p:tag name="KSO_WM_UNIT_LAYERLEVEL" val="1"/>
  <p:tag name="KSO_WM_TAG_VERSION" val="1.0"/>
  <p:tag name="KSO_WM_BEAUTIFY_FLAG" val="#wm#"/>
  <p:tag name="KSO_WM_UNIT_TYPE" val="y"/>
  <p:tag name="KSO_WM_UNIT_INDEX" val="5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6"/>
  <p:tag name="KSO_WM_UNIT_LAYERLEVEL" val="1"/>
  <p:tag name="KSO_WM_TAG_VERSION" val="1.0"/>
  <p:tag name="KSO_WM_BEAUTIFY_FLAG" val="#wm#"/>
  <p:tag name="KSO_WM_UNIT_TYPE" val="y"/>
  <p:tag name="KSO_WM_UNIT_INDEX" val="6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BK_DARK_LIGHT" val="2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8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9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F5F5F8"/>
      </a:dk2>
      <a:lt2>
        <a:srgbClr val="FFFFFF"/>
      </a:lt2>
      <a:accent1>
        <a:srgbClr val="577CCE"/>
      </a:accent1>
      <a:accent2>
        <a:srgbClr val="5999AF"/>
      </a:accent2>
      <a:accent3>
        <a:srgbClr val="5BA080"/>
      </a:accent3>
      <a:accent4>
        <a:srgbClr val="8BAA69"/>
      </a:accent4>
      <a:accent5>
        <a:srgbClr val="D6B250"/>
      </a:accent5>
      <a:accent6>
        <a:srgbClr val="E79647"/>
      </a:accent6>
      <a:hlink>
        <a:srgbClr val="0000FF"/>
      </a:hlink>
      <a:folHlink>
        <a:srgbClr val="FF00FF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SM 预置配色-灰色">
      <a:dk1>
        <a:srgbClr val="000000"/>
      </a:dk1>
      <a:lt1>
        <a:srgbClr val="FFFFFF"/>
      </a:lt1>
      <a:dk2>
        <a:srgbClr val="D9D9D9"/>
      </a:dk2>
      <a:lt2>
        <a:srgbClr val="FFFFFF"/>
      </a:lt2>
      <a:accent1>
        <a:srgbClr val="577CCE"/>
      </a:accent1>
      <a:accent2>
        <a:srgbClr val="5999AF"/>
      </a:accent2>
      <a:accent3>
        <a:srgbClr val="5BA080"/>
      </a:accent3>
      <a:accent4>
        <a:srgbClr val="8BAA69"/>
      </a:accent4>
      <a:accent5>
        <a:srgbClr val="D6B250"/>
      </a:accent5>
      <a:accent6>
        <a:srgbClr val="E79647"/>
      </a:accent6>
      <a:hlink>
        <a:srgbClr val="0000FF"/>
      </a:hlink>
      <a:folHlink>
        <a:srgbClr val="FF00FF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5231</Words>
  <Application>WPS 演示</Application>
  <PresentationFormat>宽屏</PresentationFormat>
  <Paragraphs>263</Paragraphs>
  <Slides>50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50</vt:i4>
      </vt:variant>
    </vt:vector>
  </HeadingPairs>
  <TitlesOfParts>
    <vt:vector size="59" baseType="lpstr">
      <vt:lpstr>Arial</vt:lpstr>
      <vt:lpstr>宋体</vt:lpstr>
      <vt:lpstr>Wingdings</vt:lpstr>
      <vt:lpstr>微软雅黑</vt:lpstr>
      <vt:lpstr>Segoe UI</vt:lpstr>
      <vt:lpstr>Arial Unicode MS</vt:lpstr>
      <vt:lpstr>Calibri</vt:lpstr>
      <vt:lpstr>1_Office 主题​​</vt:lpstr>
      <vt:lpstr>2_Office 主题​​</vt:lpstr>
      <vt:lpstr>音乐鉴赏</vt:lpstr>
      <vt:lpstr>PowerPoint 演示文稿</vt:lpstr>
      <vt:lpstr>PowerPoint 演示文稿</vt:lpstr>
      <vt:lpstr>民歌</vt:lpstr>
      <vt:lpstr>PowerPoint 演示文稿</vt:lpstr>
      <vt:lpstr>PowerPoint 演示文稿</vt:lpstr>
      <vt:lpstr> 第一讲  号子</vt:lpstr>
      <vt:lpstr>PowerPoint 演示文稿</vt:lpstr>
      <vt:lpstr>PowerPoint 演示文稿</vt:lpstr>
      <vt:lpstr>PowerPoint 演示文稿</vt:lpstr>
      <vt:lpstr>一、《走绛州》</vt:lpstr>
      <vt:lpstr>一、《走绛州》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第二讲  山歌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第三讲  小调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音乐鉴赏</dc:title>
  <dc:creator/>
  <cp:lastModifiedBy>￼</cp:lastModifiedBy>
  <cp:revision>3</cp:revision>
  <dcterms:created xsi:type="dcterms:W3CDTF">2025-04-11T07:42:00Z</dcterms:created>
  <dcterms:modified xsi:type="dcterms:W3CDTF">2025-04-15T08:38:39Z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38A10289910C4524A1896A35F69966A6_13</vt:lpwstr>
  </property>
</Properties>
</file>