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87"/>
  </p:handoutMasterIdLst>
  <p:sldIdLst>
    <p:sldId id="258" r:id="rId3"/>
    <p:sldId id="259" r:id="rId5"/>
    <p:sldId id="260" r:id="rId6"/>
    <p:sldId id="262" r:id="rId7"/>
    <p:sldId id="263" r:id="rId8"/>
    <p:sldId id="264" r:id="rId9"/>
    <p:sldId id="265" r:id="rId10"/>
    <p:sldId id="266" r:id="rId11"/>
    <p:sldId id="313" r:id="rId12"/>
    <p:sldId id="314" r:id="rId13"/>
    <p:sldId id="268" r:id="rId14"/>
    <p:sldId id="316" r:id="rId15"/>
    <p:sldId id="317" r:id="rId16"/>
    <p:sldId id="318" r:id="rId17"/>
    <p:sldId id="274" r:id="rId18"/>
    <p:sldId id="319" r:id="rId19"/>
    <p:sldId id="320" r:id="rId20"/>
    <p:sldId id="325" r:id="rId21"/>
    <p:sldId id="326" r:id="rId22"/>
    <p:sldId id="328" r:id="rId23"/>
    <p:sldId id="311" r:id="rId24"/>
    <p:sldId id="312" r:id="rId25"/>
    <p:sldId id="269" r:id="rId26"/>
    <p:sldId id="270" r:id="rId27"/>
    <p:sldId id="336" r:id="rId28"/>
    <p:sldId id="337" r:id="rId29"/>
    <p:sldId id="338" r:id="rId30"/>
    <p:sldId id="340" r:id="rId31"/>
    <p:sldId id="279" r:id="rId32"/>
    <p:sldId id="341" r:id="rId33"/>
    <p:sldId id="330" r:id="rId34"/>
    <p:sldId id="331" r:id="rId35"/>
    <p:sldId id="343" r:id="rId36"/>
    <p:sldId id="332" r:id="rId37"/>
    <p:sldId id="333" r:id="rId38"/>
    <p:sldId id="344" r:id="rId39"/>
    <p:sldId id="348" r:id="rId40"/>
    <p:sldId id="349" r:id="rId41"/>
    <p:sldId id="350" r:id="rId42"/>
    <p:sldId id="351" r:id="rId43"/>
    <p:sldId id="352" r:id="rId44"/>
    <p:sldId id="353" r:id="rId45"/>
    <p:sldId id="345" r:id="rId46"/>
    <p:sldId id="346" r:id="rId47"/>
    <p:sldId id="347" r:id="rId48"/>
    <p:sldId id="334" r:id="rId49"/>
    <p:sldId id="356" r:id="rId50"/>
    <p:sldId id="289" r:id="rId51"/>
    <p:sldId id="359" r:id="rId52"/>
    <p:sldId id="362" r:id="rId53"/>
    <p:sldId id="361" r:id="rId54"/>
    <p:sldId id="283" r:id="rId55"/>
    <p:sldId id="335" r:id="rId56"/>
    <p:sldId id="363" r:id="rId57"/>
    <p:sldId id="354" r:id="rId58"/>
    <p:sldId id="355" r:id="rId59"/>
    <p:sldId id="364" r:id="rId60"/>
    <p:sldId id="357" r:id="rId61"/>
    <p:sldId id="370" r:id="rId62"/>
    <p:sldId id="372" r:id="rId63"/>
    <p:sldId id="371" r:id="rId64"/>
    <p:sldId id="373" r:id="rId65"/>
    <p:sldId id="374" r:id="rId66"/>
    <p:sldId id="375" r:id="rId67"/>
    <p:sldId id="365" r:id="rId68"/>
    <p:sldId id="366" r:id="rId69"/>
    <p:sldId id="376" r:id="rId70"/>
    <p:sldId id="367" r:id="rId71"/>
    <p:sldId id="368" r:id="rId72"/>
    <p:sldId id="358" r:id="rId73"/>
    <p:sldId id="377" r:id="rId74"/>
    <p:sldId id="379" r:id="rId75"/>
    <p:sldId id="378" r:id="rId76"/>
    <p:sldId id="277" r:id="rId77"/>
    <p:sldId id="369" r:id="rId78"/>
    <p:sldId id="271" r:id="rId79"/>
    <p:sldId id="384" r:id="rId80"/>
    <p:sldId id="385" r:id="rId81"/>
    <p:sldId id="272" r:id="rId82"/>
    <p:sldId id="380" r:id="rId83"/>
    <p:sldId id="381" r:id="rId84"/>
    <p:sldId id="382" r:id="rId85"/>
    <p:sldId id="275" r:id="rId8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commentAuthors" Target="commentAuthors.xml"/><Relationship Id="rId90" Type="http://schemas.openxmlformats.org/officeDocument/2006/relationships/tableStyles" Target="tableStyles.xml"/><Relationship Id="rId9" Type="http://schemas.openxmlformats.org/officeDocument/2006/relationships/slide" Target="slides/slide6.xml"/><Relationship Id="rId89" Type="http://schemas.openxmlformats.org/officeDocument/2006/relationships/viewProps" Target="viewProps.xml"/><Relationship Id="rId88" Type="http://schemas.openxmlformats.org/officeDocument/2006/relationships/presProps" Target="presProps.xml"/><Relationship Id="rId87" Type="http://schemas.openxmlformats.org/officeDocument/2006/relationships/handoutMaster" Target="handoutMasters/handoutMaster1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tags" Target="../tags/tag116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3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6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8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3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4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5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2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3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4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23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8.xml"/><Relationship Id="rId3" Type="http://schemas.openxmlformats.org/officeDocument/2006/relationships/image" Target="../media/image9.jpeg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3" Type="http://schemas.openxmlformats.org/officeDocument/2006/relationships/image" Target="../media/image9.jpeg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7.xml"/><Relationship Id="rId3" Type="http://schemas.openxmlformats.org/officeDocument/2006/relationships/image" Target="../media/image9.jpeg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98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99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0.xml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3.xml"/><Relationship Id="rId3" Type="http://schemas.openxmlformats.org/officeDocument/2006/relationships/image" Target="../media/image16.jpeg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0.xml"/><Relationship Id="rId6" Type="http://schemas.openxmlformats.org/officeDocument/2006/relationships/image" Target="../media/image1.jpeg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9.xml"/><Relationship Id="rId3" Type="http://schemas.openxmlformats.org/officeDocument/2006/relationships/image" Target="../media/image16.jpeg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10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11.xml"/><Relationship Id="rId2" Type="http://schemas.openxmlformats.org/officeDocument/2006/relationships/image" Target="../media/image19.png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12.xml"/><Relationship Id="rId2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1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15.xml"/><Relationship Id="rId1" Type="http://schemas.openxmlformats.org/officeDocument/2006/relationships/tags" Target="../tags/tag2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17.xml"/><Relationship Id="rId1" Type="http://schemas.openxmlformats.org/officeDocument/2006/relationships/tags" Target="../tags/tag216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19.xml"/><Relationship Id="rId2" Type="http://schemas.openxmlformats.org/officeDocument/2006/relationships/image" Target="../media/image23.jpeg"/><Relationship Id="rId1" Type="http://schemas.openxmlformats.org/officeDocument/2006/relationships/tags" Target="../tags/tag218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21.xml"/><Relationship Id="rId2" Type="http://schemas.openxmlformats.org/officeDocument/2006/relationships/image" Target="../media/image23.jpeg"/><Relationship Id="rId1" Type="http://schemas.openxmlformats.org/officeDocument/2006/relationships/tags" Target="../tags/tag220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4.xml"/><Relationship Id="rId3" Type="http://schemas.openxmlformats.org/officeDocument/2006/relationships/image" Target="../media/image24.jpeg"/><Relationship Id="rId2" Type="http://schemas.openxmlformats.org/officeDocument/2006/relationships/tags" Target="../tags/tag223.xml"/><Relationship Id="rId1" Type="http://schemas.openxmlformats.org/officeDocument/2006/relationships/tags" Target="../tags/tag22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45.xml"/><Relationship Id="rId5" Type="http://schemas.openxmlformats.org/officeDocument/2006/relationships/image" Target="../media/image2.jpeg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28.xml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29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2.xml"/><Relationship Id="rId3" Type="http://schemas.openxmlformats.org/officeDocument/2006/relationships/image" Target="../media/image24.jpeg"/><Relationship Id="rId2" Type="http://schemas.openxmlformats.org/officeDocument/2006/relationships/tags" Target="../tags/tag231.xml"/><Relationship Id="rId1" Type="http://schemas.openxmlformats.org/officeDocument/2006/relationships/tags" Target="../tags/tag230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3.xml"/><Relationship Id="rId2" Type="http://schemas.openxmlformats.org/officeDocument/2006/relationships/image" Target="../media/image28.png"/><Relationship Id="rId1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4.xml"/><Relationship Id="rId2" Type="http://schemas.openxmlformats.org/officeDocument/2006/relationships/image" Target="../media/image29.png"/><Relationship Id="rId1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35.xml"/><Relationship Id="rId2" Type="http://schemas.openxmlformats.org/officeDocument/2006/relationships/image" Target="../media/image30.png"/><Relationship Id="rId1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38.xml"/><Relationship Id="rId3" Type="http://schemas.openxmlformats.org/officeDocument/2006/relationships/image" Target="../media/image24.jpeg"/><Relationship Id="rId2" Type="http://schemas.openxmlformats.org/officeDocument/2006/relationships/tags" Target="../tags/tag237.xml"/><Relationship Id="rId1" Type="http://schemas.openxmlformats.org/officeDocument/2006/relationships/tags" Target="../tags/tag236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41.xml"/><Relationship Id="rId3" Type="http://schemas.openxmlformats.org/officeDocument/2006/relationships/image" Target="../media/image24.jpeg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0.xml"/><Relationship Id="rId3" Type="http://schemas.openxmlformats.org/officeDocument/2006/relationships/image" Target="../media/image31.jpeg"/><Relationship Id="rId2" Type="http://schemas.openxmlformats.org/officeDocument/2006/relationships/tags" Target="../tags/tag249.xml"/><Relationship Id="rId1" Type="http://schemas.openxmlformats.org/officeDocument/2006/relationships/tags" Target="../tags/tag248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3.xml"/><Relationship Id="rId3" Type="http://schemas.openxmlformats.org/officeDocument/2006/relationships/image" Target="../media/image31.jpeg"/><Relationship Id="rId2" Type="http://schemas.openxmlformats.org/officeDocument/2006/relationships/tags" Target="../tags/tag252.xml"/><Relationship Id="rId1" Type="http://schemas.openxmlformats.org/officeDocument/2006/relationships/tags" Target="../tags/tag251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54.xml"/><Relationship Id="rId2" Type="http://schemas.openxmlformats.org/officeDocument/2006/relationships/image" Target="../media/image32.png"/><Relationship Id="rId1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6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55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56.xml"/><Relationship Id="rId2" Type="http://schemas.openxmlformats.org/officeDocument/2006/relationships/image" Target="../media/image35.png"/><Relationship Id="rId1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57.xml"/><Relationship Id="rId2" Type="http://schemas.openxmlformats.org/officeDocument/2006/relationships/image" Target="../media/image36.png"/><Relationship Id="rId1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61.xml"/><Relationship Id="rId2" Type="http://schemas.openxmlformats.org/officeDocument/2006/relationships/image" Target="../media/image37.jpeg"/><Relationship Id="rId1" Type="http://schemas.openxmlformats.org/officeDocument/2006/relationships/tags" Target="../tags/tag260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63.xml"/><Relationship Id="rId2" Type="http://schemas.openxmlformats.org/officeDocument/2006/relationships/image" Target="../media/image37.jpeg"/><Relationship Id="rId1" Type="http://schemas.openxmlformats.org/officeDocument/2006/relationships/tags" Target="../tags/tag26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3" Type="http://schemas.openxmlformats.org/officeDocument/2006/relationships/slideLayout" Target="../slideLayouts/slideLayout6.xml"/><Relationship Id="rId32" Type="http://schemas.openxmlformats.org/officeDocument/2006/relationships/tags" Target="../tags/tag174.xml"/><Relationship Id="rId31" Type="http://schemas.openxmlformats.org/officeDocument/2006/relationships/tags" Target="../tags/tag173.xml"/><Relationship Id="rId30" Type="http://schemas.openxmlformats.org/officeDocument/2006/relationships/tags" Target="../tags/tag172.xml"/><Relationship Id="rId3" Type="http://schemas.openxmlformats.org/officeDocument/2006/relationships/tags" Target="../tags/tag151.xml"/><Relationship Id="rId29" Type="http://schemas.openxmlformats.org/officeDocument/2006/relationships/tags" Target="../tags/tag171.xml"/><Relationship Id="rId28" Type="http://schemas.openxmlformats.org/officeDocument/2006/relationships/tags" Target="../tags/tag170.xml"/><Relationship Id="rId27" Type="http://schemas.openxmlformats.org/officeDocument/2006/relationships/tags" Target="../tags/tag169.xml"/><Relationship Id="rId26" Type="http://schemas.openxmlformats.org/officeDocument/2006/relationships/tags" Target="../tags/tag168.xml"/><Relationship Id="rId25" Type="http://schemas.openxmlformats.org/officeDocument/2006/relationships/tags" Target="../tags/tag167.xml"/><Relationship Id="rId24" Type="http://schemas.openxmlformats.org/officeDocument/2006/relationships/tags" Target="../tags/tag166.xml"/><Relationship Id="rId23" Type="http://schemas.openxmlformats.org/officeDocument/2006/relationships/tags" Target="../tags/tag165.xml"/><Relationship Id="rId22" Type="http://schemas.openxmlformats.org/officeDocument/2006/relationships/tags" Target="../tags/tag164.xml"/><Relationship Id="rId21" Type="http://schemas.openxmlformats.org/officeDocument/2006/relationships/tags" Target="../tags/tag163.xml"/><Relationship Id="rId20" Type="http://schemas.openxmlformats.org/officeDocument/2006/relationships/tags" Target="../tags/tag162.xml"/><Relationship Id="rId2" Type="http://schemas.openxmlformats.org/officeDocument/2006/relationships/tags" Target="../tags/tag150.xml"/><Relationship Id="rId19" Type="http://schemas.openxmlformats.org/officeDocument/2006/relationships/image" Target="../media/image8.svg"/><Relationship Id="rId18" Type="http://schemas.openxmlformats.org/officeDocument/2006/relationships/image" Target="../media/image7.png"/><Relationship Id="rId17" Type="http://schemas.openxmlformats.org/officeDocument/2006/relationships/tags" Target="../tags/tag161.xml"/><Relationship Id="rId16" Type="http://schemas.openxmlformats.org/officeDocument/2006/relationships/image" Target="../media/image6.svg"/><Relationship Id="rId15" Type="http://schemas.openxmlformats.org/officeDocument/2006/relationships/image" Target="../media/image5.png"/><Relationship Id="rId14" Type="http://schemas.openxmlformats.org/officeDocument/2006/relationships/tags" Target="../tags/tag160.xml"/><Relationship Id="rId13" Type="http://schemas.openxmlformats.org/officeDocument/2006/relationships/image" Target="../media/image4.svg"/><Relationship Id="rId12" Type="http://schemas.openxmlformats.org/officeDocument/2006/relationships/image" Target="../media/image3.png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49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65.xml"/><Relationship Id="rId2" Type="http://schemas.openxmlformats.org/officeDocument/2006/relationships/image" Target="../media/image37.jpeg"/><Relationship Id="rId1" Type="http://schemas.openxmlformats.org/officeDocument/2006/relationships/tags" Target="../tags/tag264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67.xml"/><Relationship Id="rId2" Type="http://schemas.openxmlformats.org/officeDocument/2006/relationships/image" Target="../media/image37.jpeg"/><Relationship Id="rId1" Type="http://schemas.openxmlformats.org/officeDocument/2006/relationships/tags" Target="../tags/tag266.xml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27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11.png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4.xml"/><Relationship Id="rId2" Type="http://schemas.openxmlformats.org/officeDocument/2006/relationships/tags" Target="../tags/tag273.xml"/><Relationship Id="rId1" Type="http://schemas.openxmlformats.org/officeDocument/2006/relationships/tags" Target="../tags/tag272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75.xml"/><Relationship Id="rId2" Type="http://schemas.openxmlformats.org/officeDocument/2006/relationships/image" Target="../media/image40.png"/><Relationship Id="rId1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76.xml"/><Relationship Id="rId2" Type="http://schemas.openxmlformats.org/officeDocument/2006/relationships/image" Target="../media/image41.png"/><Relationship Id="rId1" Type="http://schemas.openxmlformats.org/officeDocument/2006/relationships/image" Target="../media/image11.png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77.xml"/><Relationship Id="rId2" Type="http://schemas.openxmlformats.org/officeDocument/2006/relationships/image" Target="../media/image42.png"/><Relationship Id="rId1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3.xml"/><Relationship Id="rId1" Type="http://schemas.openxmlformats.org/officeDocument/2006/relationships/tags" Target="../tags/tag28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5.xml"/><Relationship Id="rId1" Type="http://schemas.openxmlformats.org/officeDocument/2006/relationships/tags" Target="../tags/tag28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7.xml"/><Relationship Id="rId1" Type="http://schemas.openxmlformats.org/officeDocument/2006/relationships/tags" Target="../tags/tag286.xml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90.xml"/><Relationship Id="rId3" Type="http://schemas.openxmlformats.org/officeDocument/2006/relationships/image" Target="../media/image43.jpeg"/><Relationship Id="rId2" Type="http://schemas.openxmlformats.org/officeDocument/2006/relationships/tags" Target="../tags/tag289.xml"/><Relationship Id="rId1" Type="http://schemas.openxmlformats.org/officeDocument/2006/relationships/tags" Target="../tags/tag288.xml"/></Relationships>
</file>

<file path=ppt/slides/_rels/slide6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tags" Target="../tags/tag291.xml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94.xml"/><Relationship Id="rId2" Type="http://schemas.openxmlformats.org/officeDocument/2006/relationships/image" Target="../media/image44.png"/><Relationship Id="rId1" Type="http://schemas.openxmlformats.org/officeDocument/2006/relationships/image" Target="../media/image11.png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95.xml"/><Relationship Id="rId2" Type="http://schemas.openxmlformats.org/officeDocument/2006/relationships/image" Target="../media/image45.png"/><Relationship Id="rId1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8.xml"/><Relationship Id="rId2" Type="http://schemas.openxmlformats.org/officeDocument/2006/relationships/tags" Target="../tags/tag297.xml"/><Relationship Id="rId1" Type="http://schemas.openxmlformats.org/officeDocument/2006/relationships/tags" Target="../tags/tag296.xml"/></Relationships>
</file>

<file path=ppt/slides/_rels/slide6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99.xml"/><Relationship Id="rId2" Type="http://schemas.openxmlformats.org/officeDocument/2006/relationships/image" Target="../media/image46.png"/><Relationship Id="rId1" Type="http://schemas.openxmlformats.org/officeDocument/2006/relationships/image" Target="../media/image11.pn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00.xml"/><Relationship Id="rId2" Type="http://schemas.openxmlformats.org/officeDocument/2006/relationships/image" Target="../media/image47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06.xml"/><Relationship Id="rId1" Type="http://schemas.openxmlformats.org/officeDocument/2006/relationships/tags" Target="../tags/tag30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7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1.xml"/><Relationship Id="rId2" Type="http://schemas.openxmlformats.org/officeDocument/2006/relationships/tags" Target="../tags/tag310.xml"/><Relationship Id="rId1" Type="http://schemas.openxmlformats.org/officeDocument/2006/relationships/tags" Target="../tags/tag309.xml"/></Relationships>
</file>

<file path=ppt/slides/_rels/slide7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6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12.xml"/><Relationship Id="rId2" Type="http://schemas.openxmlformats.org/officeDocument/2006/relationships/image" Target="../media/image48.png"/><Relationship Id="rId1" Type="http://schemas.openxmlformats.org/officeDocument/2006/relationships/image" Target="../media/image11.png"/></Relationships>
</file>

<file path=ppt/slides/_rels/slide7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13.xml"/><Relationship Id="rId2" Type="http://schemas.openxmlformats.org/officeDocument/2006/relationships/image" Target="../media/image49.png"/><Relationship Id="rId1" Type="http://schemas.openxmlformats.org/officeDocument/2006/relationships/image" Target="../media/image11.png"/></Relationships>
</file>

<file path=ppt/slides/_rels/slide7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6.xml"/><Relationship Id="rId2" Type="http://schemas.openxmlformats.org/officeDocument/2006/relationships/tags" Target="../tags/tag315.xml"/><Relationship Id="rId1" Type="http://schemas.openxmlformats.org/officeDocument/2006/relationships/tags" Target="../tags/tag314.xml"/></Relationships>
</file>

<file path=ppt/slides/_rels/slide7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9.xml"/><Relationship Id="rId2" Type="http://schemas.openxmlformats.org/officeDocument/2006/relationships/tags" Target="../tags/tag318.xml"/><Relationship Id="rId1" Type="http://schemas.openxmlformats.org/officeDocument/2006/relationships/tags" Target="../tags/tag317.xml"/></Relationships>
</file>

<file path=ppt/slides/_rels/slide7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320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8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21.xml"/><Relationship Id="rId2" Type="http://schemas.openxmlformats.org/officeDocument/2006/relationships/image" Target="../media/image52.png"/><Relationship Id="rId1" Type="http://schemas.openxmlformats.org/officeDocument/2006/relationships/image" Target="../media/image11.png"/></Relationships>
</file>

<file path=ppt/slides/_rels/slide8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2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22.xml"/><Relationship Id="rId2" Type="http://schemas.openxmlformats.org/officeDocument/2006/relationships/image" Target="../media/image53.png"/><Relationship Id="rId1" Type="http://schemas.openxmlformats.org/officeDocument/2006/relationships/image" Target="../media/image11.png"/></Relationships>
</file>

<file path=ppt/slides/_rels/slide8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3.xml"/><Relationship Id="rId4" Type="http://schemas.openxmlformats.org/officeDocument/2006/relationships/slideLayout" Target="../slideLayouts/slideLayout14.xml"/><Relationship Id="rId3" Type="http://schemas.openxmlformats.org/officeDocument/2006/relationships/tags" Target="../tags/tag323.xml"/><Relationship Id="rId2" Type="http://schemas.openxmlformats.org/officeDocument/2006/relationships/image" Target="../media/image54.png"/><Relationship Id="rId1" Type="http://schemas.openxmlformats.org/officeDocument/2006/relationships/image" Target="../media/image1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音乐鉴赏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5" name="副标题 1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主讲人：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10285" y="274828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主编：郭丽萍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王立民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zh-CN" altLang="en-US" dirty="0">
                <a:sym typeface="Arial" panose="020B0604020202020204" pitchFamily="34" charset="0"/>
              </a:rPr>
              <a:t>马志飞</a:t>
            </a:r>
            <a:endParaRPr lang="en-US" altLang="zh-CN" dirty="0">
              <a:sym typeface="Arial" panose="020B0604020202020204" pitchFamily="34" charset="0"/>
            </a:endParaRP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010285" y="3310890"/>
            <a:ext cx="7305040" cy="596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15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Arial" panose="020B0604020202020204" pitchFamily="34" charset="0"/>
              </a:rPr>
              <a:t>新华</a:t>
            </a:r>
            <a:r>
              <a:rPr lang="zh-CN" altLang="en-US" dirty="0">
                <a:sym typeface="Arial" panose="020B0604020202020204" pitchFamily="34" charset="0"/>
              </a:rPr>
              <a:t>出版社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95275" y="275590"/>
            <a:ext cx="1158240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二、京剧的行当与脸谱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京剧行当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角色分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生、旦、净、丑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四大行当，各有独特表演形式与技艺，不能互相替代。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生行：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扮演男性角色，有老生、红生、小生、武生、娃娃生等细分。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旦行：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扮演女性角色，含青衣、花旦、武旦等多种类型。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净行：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俗称花脸，扮演性格、相貌特异男性，按身份等分为正净、副净、武净。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丑行：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扮演喜剧角色，因鼻梁抹白粉俗称小花脸，分文丑和武丑。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京剧脸谱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是传统戏曲脸部彩色化妆艺术，具独特魅力与深厚文化内涵。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色彩寓意：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红色表忠诚热情，黑色表豪爽刚正，紫色表忠厚，黄色表勇猛，蓝色表刚强，白色表奸诈，绿色表鲁莽，粉红色表年迈，金银色表庄严（多用于神仙圣人）。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图案构图：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有整脸、三块瓦脸等多样形式，依人物形貌、性格设计，同类谱式因人物性格不同，线条与色彩处理各异。是传统戏曲重要部分，也是传统文化瑰宝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038860"/>
            <a:ext cx="7681595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《霸王别姬》又名《九里山》《楚汉争》等多个名称，取材于《史记</a:t>
            </a:r>
            <a:r>
              <a:rPr lang="ja-JP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项羽本纪》。是梅兰芳表演的梅派经典名剧之一，主角为项羽和虞姬。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1918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年由杨小楼、尚小云在北京首演，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1922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2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15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日杨小楼与梅兰芳合作此剧目，后经齐如山、吴震修修改，更名《霸王别姬》流传至今。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剧情内容：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秦末楚汉相争，项羽不听劝告执意发兵，在九里山附近中韩信十面埋伏阵，被困垓下。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项羽知大势已去，回帐与虞姬饮酒悲歌，虞姬起舞宽慰并舞剑自刎以解项羽后顾之忧。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项羽突围至乌江，自觉无颜见江东父老，自刎江边。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一、《霸王别姬》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rcRect r="39523"/>
          <a:stretch>
            <a:fillRect/>
          </a:stretch>
        </p:blipFill>
        <p:spPr>
          <a:xfrm>
            <a:off x="8291830" y="855980"/>
            <a:ext cx="3900170" cy="60020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1821180"/>
            <a:ext cx="3674745" cy="3215005"/>
          </a:xfrm>
          <a:prstGeom prst="rect">
            <a:avLst/>
          </a:prstGeom>
        </p:spPr>
      </p:pic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3873500" y="855980"/>
            <a:ext cx="8223250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（一）艺术表现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虞姬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看大王在帐中和衣睡稳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唱腔要点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四句体青衣唱腔，用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人辰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辙。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抒发虞姬内心独白，见营帐寂静，惆怅顿生。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首句委婉表对项羽深情，二句在徵音旋律持续，拖腔后情绪平稳，唱时需放开嗓音。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项羽与虞姬经典对唱要点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净角项羽与旦角虞姬对话，描绘项羽挫败心理与虞姬劝慰。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对话展现情感交流与冲突，项羽焦虑、虞姬劝慰形成对比，推动情节，预示结局。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舞台呈现含特定唱腔、身段与伴奏，项羽唱腔粗犷激昂，虞姬唱腔柔美细腻，演员身段如项羽踱步、虞姬轻抚等，带来视听共鸣。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一、《霸王别姬》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038860"/>
            <a:ext cx="7681595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梅兰芳对虞姬的塑造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凭借深厚功底与对角色的深刻理解，将虞姬塑造成温婉贤淑、深情厚意的形象。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唱腔圆润甜美、富有韵味，巧妙结合剧情与人物情感，表达虞姬对项羽的眷恋与无奈。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表演注重身段、眼神、手势等细节，细腻又大气，完美呈现虞姬的柔美与坚韧，舞剑时精准展现其复杂情感。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一、《霸王别姬》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rcRect r="39523"/>
          <a:stretch>
            <a:fillRect/>
          </a:stretch>
        </p:blipFill>
        <p:spPr>
          <a:xfrm>
            <a:off x="8291830" y="855980"/>
            <a:ext cx="3900170" cy="60020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038860"/>
            <a:ext cx="7681595" cy="52495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杨小楼对项羽的塑造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以粗犷豪放风格和深厚武生功底，塑造出英勇剽悍、豪情万丈的项羽。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唱腔高亢激昂、充满力量感，用以传达项羽的豪情与悲壮。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表演注重动作夸张与力度把握，借激昂动作和有力唱腔展现项羽的无畏与无奈。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二人合作亮点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梅兰芳与杨小楼合作默契，将项羽和虞姬的深厚情感及悲壮离别展现得感人至深。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合作既展现各自艺术才华，又体现京剧艺术独特魅力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-635" y="0"/>
            <a:ext cx="12192635" cy="85598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一、《霸王别姬》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rcRect r="39523"/>
          <a:stretch>
            <a:fillRect/>
          </a:stretch>
        </p:blipFill>
        <p:spPr>
          <a:xfrm>
            <a:off x="8291830" y="855980"/>
            <a:ext cx="3900170" cy="60020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-78105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" y="581660"/>
            <a:ext cx="11984355" cy="57194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-78105" y="0"/>
            <a:ext cx="1219136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5610" y="-1905"/>
            <a:ext cx="8200390" cy="3606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endParaRPr lang="zh-CN" altLang="en-US" sz="1600" b="0" i="0">
              <a:solidFill>
                <a:srgbClr val="000000"/>
              </a:solidFill>
              <a:latin typeface="Inter"/>
              <a:ea typeface="Inter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1586865"/>
            <a:ext cx="11789410" cy="2625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12590"/>
            <a:ext cx="11790680" cy="14795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-78105" y="0"/>
            <a:ext cx="1219136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5610" y="-1905"/>
            <a:ext cx="8200390" cy="3606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lnSpc>
                <a:spcPts val="21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</a:pPr>
            <a:endParaRPr lang="zh-CN" altLang="en-US" sz="1600" b="0" i="0">
              <a:solidFill>
                <a:srgbClr val="000000"/>
              </a:solidFill>
              <a:latin typeface="Inter"/>
              <a:ea typeface="Inter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540" y="2050415"/>
            <a:ext cx="11766550" cy="27781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44600"/>
            <a:ext cx="8408035" cy="5223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《借东风》为《群英会》之一折，老生唱工戏，因有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蒋干盗书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等情节铺垫，可与《群英会》同演，也能单独演出。取材于《三国演义》，是马派经典剧目，主要表演者有马连良、谭富英、叶盛兰等京剧名家。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剧情内容：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曹操伐吴，兵驻长江。庞统献连环计，曹操中计钉锁战船。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隆冬缺东风，周瑜忧思成病。诸葛亮料定甲子日东风降，借探病向周瑜建言能借东风。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周瑜为其搭坛，诸葛亮登台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作法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，东风如期而至。周瑜嫉贤遣将追杀，诸葛亮早有防备，由赵云接应回夏口。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二、《借东风》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rcRect b="3643"/>
          <a:stretch>
            <a:fillRect/>
          </a:stretch>
        </p:blipFill>
        <p:spPr>
          <a:xfrm>
            <a:off x="8842375" y="1108710"/>
            <a:ext cx="3350260" cy="574865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64465" y="1000125"/>
            <a:ext cx="11833225" cy="5223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（一）艺术表现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人物角色塑造：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诸葛亮作为主角，智慧超凡、才能卓越，被刻画得睿智从容，兼具战略家胸怀与文人儒雅，成功预测并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借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东风，奠定东吴胜利基础。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周瑜杰出但狭隘，面对诸葛亮才智心生嫉妒欲加害，与诸葛亮形成性格对比，增强剧情戏剧性。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唱腔特色：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采用京剧传统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二黄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唱腔，通过丰富板式变化展现诸葛亮借东风时的紧张与期待。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主演马连良用磁性悦耳男中音，将诸葛亮内心世界展现得淋漓尽致，唱腔稳重激昂，在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习天文（识天书），学兵法（习兵法）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唱段尽显其智慧豪情。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唱词亮点：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唱词富有文采、极具哲理，如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设坛台借东风相助周郎，领人马下江南兵扎在长江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描绘战场宏大场景，展现诸葛亮雄才大略。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二、《借东风》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7862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专题一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民歌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专题二　歌舞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专题三　曲艺音乐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专题四　戏曲音乐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目录上篇（中国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756150" y="1960880"/>
            <a:ext cx="3670935" cy="392176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专题五　民间器乐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专题六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74355" y="2282190"/>
            <a:ext cx="3181985" cy="37350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244600"/>
            <a:ext cx="8408035" cy="52235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《借东风》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二黄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是马连良成名作，他历经五次修改加工，反复打磨唱腔、唱词，使其成京剧经典。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《借东风》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二黄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唱腔板式结构与表演技巧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板式结构前半部分含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导板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回龙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原板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跺板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，后半段有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原板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跺板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散板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，强弱节奏变化丰富。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马连良按剧情拉长固定板式唱词尺寸，熟练运用声断气连和嗖音。唱法遵循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抑扬顿挫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规律：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抑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用气流控音量，使声响纤细有力；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扬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让气运转受字韵制约，高腔悠扬不粗重；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以气制音，声腔顿断重落轻放，似断非断；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挫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在曲折中带擞音。他寓情于声，传情出神。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二、《借东风》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rcRect b="3643"/>
          <a:stretch>
            <a:fillRect/>
          </a:stretch>
        </p:blipFill>
        <p:spPr>
          <a:xfrm>
            <a:off x="8842375" y="1108710"/>
            <a:ext cx="3350260" cy="574865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-7810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" y="0"/>
            <a:ext cx="11897360" cy="40786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45" y="4078605"/>
            <a:ext cx="11497310" cy="2578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-78105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3090"/>
            <a:ext cx="11978640" cy="5572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535" y="447040"/>
            <a:ext cx="11613515" cy="58896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36345"/>
            <a:ext cx="11832590" cy="1605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35" y="2841625"/>
            <a:ext cx="12058650" cy="31934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456815"/>
            <a:ext cx="10820400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第二讲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豫</a:t>
            </a:r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剧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345440"/>
            <a:ext cx="1103122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豫剧是中国第一大地方剧种，是国家级非物质文化遗产。主要流行于河南、河北、山东等地，传承超百年，乾隆年间已成河南有影响力剧种。汲取多种声腔剧种艺术因素，吸收民间音乐等，形成朴直淳厚等剧种特色。与京剧、越剧同为中国戏曲三鼎甲，被西方人称赞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东方咏叹调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2006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年列入第一批国家级非物质文化遗产名录。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一、豫剧的基本特征与演唱特色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豫剧的基本特征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生成、发展多源性，融合多种地方戏曲艺术元素形成独特风格。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表演形式、音乐唱腔和角色行当构建具有多元性。善于吸收融化各种艺术元素，包容性强。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有专曲专用曲牌音乐，具程式性，且程式可灵活运用，显程式泛用性。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受黄河流域地方文化影响，在演出剧目等方面形成独特河南地方风格，具浓郁地域性。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文学语言、表演、音乐通俗易懂，贴近群众，体现河南文化简约美和质朴美，具简朴性。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345440"/>
            <a:ext cx="733679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一、豫剧的基本特征与演唱特色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豫剧的唱腔音乐结构及板式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属板式变化体，主要声腔板式有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二八板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慢板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流水板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散板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二八板表现力最强、变化最丰富。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慢板类有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慢板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金钩挂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等板式。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流水板是常用板类，可分为流水板、慢流水板等。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散板中的飞板（非板）无板无眼，节奏自由。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8180705" y="288290"/>
            <a:ext cx="3735070" cy="624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66725" y="345440"/>
            <a:ext cx="758380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二、豫剧的角色行当与表演要诀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豫剧角色行当由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生、旦、净、丑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组成，具体为四生（老生、大红脸、二红脸、小生）、四旦（正旦、小旦、老旦、彩旦）、四花脸（黑头、大花脸、二花脸、三花脸）。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演员一般有专工行当，也有一专多能者。早期豫剧以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外八角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戏为主，生行戏重要，大红脸专演关羽，二红脸演赵匡胤等武功戏角色。小生有文武之分，大净重唱功，三花脸表演诙谐且有武功绝招。旦行后来逐渐取得主导地位。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各行当有表演要诀，如手势要诀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花脸过顶，红脸齐眉，小生齐唇，小旦齐胸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，武打戏短打要诀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身如蛇形眼似电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……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稳如山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，枪路有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走丝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连九枪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等路数。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8180705" y="288290"/>
            <a:ext cx="3735070" cy="624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108710"/>
            <a:ext cx="7773670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鼓豫剧《花木兰》是豫剧大师常香玉的代表剧目之一，取材于南北朝叙事诗《木兰辞》（《木兰诗》）。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1951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年常香玉为抗美援朝部队捐献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香玉剧社号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战斗机义演时表演此剧目，经陈宪章改词和常香玉演唱成经典。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剧情内容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花木兰因父亲年迈体弱无法应征，女扮男装替父从军，跨马上阵保家卫国。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历经十二年征战，杀退敌兵后荣归故里。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展现了花木兰的英勇和孝顺，体现中国古代女性坚韧不拔、自强不息的精神风貌。​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一、《花木兰》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8393430" y="1108075"/>
            <a:ext cx="3799205" cy="5749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文本框 224"/>
          <p:cNvSpPr txBox="1"/>
          <p:nvPr>
            <p:custDataLst>
              <p:tags r:id="rId2"/>
            </p:custDataLst>
          </p:nvPr>
        </p:nvSpPr>
        <p:spPr>
          <a:xfrm>
            <a:off x="1227455" y="1960880"/>
            <a:ext cx="3447415" cy="359283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专题七　外国器乐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专题八　舞台剧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sym typeface="Arial" panose="020B0604020202020204" pitchFamily="34" charset="0"/>
              </a:rPr>
              <a:t>专题九　民　谣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2000"/>
              </a:spcAft>
            </a:pP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1227455" y="696595"/>
            <a:ext cx="6786245" cy="695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rtlCol="0" anchor="ctr" anchorCtr="1">
            <a:normAutofit/>
          </a:bodyPr>
          <a:lstStyle/>
          <a:p>
            <a:pPr algn="ctr"/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目录下篇（</a:t>
            </a:r>
            <a:r>
              <a:rPr lang="zh-CN" altLang="en-US" sz="3200" b="1" spc="800" dirty="0">
                <a:ln>
                  <a:noFill/>
                </a:ln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国外音乐）</a:t>
            </a:r>
            <a:endParaRPr lang="zh-CN" altLang="en-US" sz="3200" b="1" spc="800" dirty="0">
              <a:ln>
                <a:noFill/>
              </a:ln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167370" y="2277745"/>
            <a:ext cx="3171825" cy="37280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31445" y="1194435"/>
            <a:ext cx="11566525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（一）艺术表现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《花木兰》的唱腔以高亢激越、抑扬顿挫著称。唱腔设计独特，音色变化丰富、节奏多变，能充分展现其内心与性格。如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征战十二载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等唱段，巧用装饰音和滑音，塑造花木兰坚韧善战形象。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人物塑造方式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演员借助唱腔、身段、表情等技艺，将花木兰坚定、无畏、聪慧特质展现得十分到位。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《花木兰》中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刘大哥讲话理太偏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唱段亮点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采用豫东调武生腔的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二八板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，曲调铿锵，易传唱。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从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男子打仗到边关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至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千针万线都是她们连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运用二八连板，气势足。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最后一句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哪一点儿不如儿男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后半句使用切分节奏、甩腔，尽显英武豪迈。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一、《花木兰》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630" y="168910"/>
            <a:ext cx="10768965" cy="64833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785"/>
            <a:ext cx="11362055" cy="3244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5" y="3429000"/>
            <a:ext cx="11204575" cy="28803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108710"/>
            <a:ext cx="7773670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花木兰羞答答施礼拜上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唱段场景：是花木兰荣归故里后的经典场景。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演唱特色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花木兰羞答答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：演唱表情丰富，字重腔轻，曲调婉转连贯，通过减弱力度、滑音润腔及假声，展现花木兰闺秀形象。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施礼拜上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：采用生腔，用大本腔唱强音，疏落有致、浑厚饱满。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上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字腔三次起伏跌宕，复杂的渐弱渐强力度变化，尽显花木兰纤细、柔情与灵巧秀气。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唱段效果：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唱腔与动作巧妙配合，生动呈现花木兰从男装到女装的转变及内心微妙情感。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一、《花木兰》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8393430" y="1108075"/>
            <a:ext cx="3799205" cy="5749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955675"/>
            <a:ext cx="11798300" cy="48933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1019810"/>
            <a:ext cx="11607800" cy="48183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1160145"/>
            <a:ext cx="11567160" cy="45415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108710"/>
            <a:ext cx="7773670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《花木兰》体现常派豫剧特色；是常香玉最具代表性剧目，充分体现常派特色。常香玉塑造的花木兰质朴无华，深受全国男女老少喜爱。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常派《花木兰》未将英雄塑造成处处慷慨激昂、大杀大砍的形象，而是表现其朴素成长历程及人物自然的思想变化，刻画质朴英雄。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常派唱腔及表演特色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唱腔字正腔圆，运气酣畅，韵味淳厚，格调新颖，以声绘情、以情带声，雅俗共赏。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表演刚健清新，细腻大方，内涵深邃，性格鲜明，表达人物内心情感细致入微，一人一貌，栩栩如生。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一、《花木兰》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8393430" y="1108075"/>
            <a:ext cx="3799205" cy="5749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30835" y="1108710"/>
            <a:ext cx="7773670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常香玉表演片段特色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贺元帅为花木兰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提亲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一折，常香玉交替变换武生腔和花旦腔，豪放婉约、激越柔媚并存，音乐色彩和谐，使人物性格更饱满，展现花将军气度与木兰女儿情态，音色变换尽显巾帼英雄风流与常派声腔动态美、充实美。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花木兰替父从军一段，动作、气质具威武、矫健的壮士气概。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拜别爹娘离家园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等核心唱段以刚劲豪放武生腔为主，高亢浑厚、力度强，抒发战友、将帅之情，常香玉用雄健、轩昂等格调表现花木兰激越情绪与充沛感情，散发阳刚之气。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一、《花木兰》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图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8393430" y="1108075"/>
            <a:ext cx="3799205" cy="57499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31445" y="1194435"/>
            <a:ext cx="11566525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《穆桂英挂帅》又名《老征东》《平安王》《杨文广夺印》，是豫剧传统剧目之一，取材于《杨家府世代忠勇通俗演义》。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河南省戏剧研究所存有抄本，为豫剧大师马金凤代表作之一。剧本由宋词整理出版，获河南省首届戏曲会演剧本一等奖，被拍成电影。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杨家将屡退外敌保大宋江山，佘太君辞官回乡。安王作乱，佘太君命杨文广、杨金花赴汴京打听消息。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宋王在校场选将才，王强保其子王伦为元帅，杨文广兄妹不服，冲进校场刀劈王伦，夺得帅印。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穆桂英对北宋朝廷失望不愿效力，佘太君劝其以家国为重，于是穆桂英挂帅出征御敌。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二、《穆桂英挂帅》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730750" y="2110740"/>
            <a:ext cx="7038340" cy="1945005"/>
          </a:xfrm>
        </p:spPr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130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  <a:sym typeface="Arial" panose="020B0604020202020204" pitchFamily="34" charset="0"/>
              </a:rPr>
              <a:t>戏曲音乐</a:t>
            </a:r>
            <a:endParaRPr lang="zh-CN" altLang="en-US" sz="130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630045" y="1323806"/>
            <a:ext cx="3008630" cy="348621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rtlCol="0" anchor="ctr" anchorCtr="0">
            <a:normAutofit/>
          </a:bodyPr>
          <a:lstStyle/>
          <a:p>
            <a:pPr algn="ctr"/>
            <a:r>
              <a:rPr lang="en-US" altLang="zh-CN" sz="22000" b="1" dirty="0">
                <a:ln w="25400">
                  <a:solidFill>
                    <a:schemeClr val="accent1"/>
                  </a:solidFill>
                </a:ln>
                <a:noFill/>
                <a:uFillTx/>
                <a:latin typeface="Arial" panose="020B0604020202020204" pitchFamily="34" charset="0"/>
                <a:ea typeface="微软雅黑" panose="020B0503020204020204" charset="-122"/>
                <a:cs typeface="+mj-lt"/>
                <a:sym typeface="Arial" panose="020B0604020202020204" pitchFamily="34" charset="0"/>
              </a:rPr>
              <a:t>04</a:t>
            </a:r>
            <a:endParaRPr lang="en-US" altLang="zh-CN" sz="22000" b="1" dirty="0">
              <a:ln w="25400">
                <a:solidFill>
                  <a:schemeClr val="accent1"/>
                </a:solidFill>
              </a:ln>
              <a:noFill/>
              <a:uFillTx/>
              <a:latin typeface="Arial" panose="020B0604020202020204" pitchFamily="34" charset="0"/>
              <a:ea typeface="微软雅黑" panose="020B0503020204020204" charset="-122"/>
              <a:cs typeface="+mj-lt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31445" y="1194435"/>
            <a:ext cx="11566525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（一）艺术表现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唱腔设计</a:t>
            </a: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起始豫东调慢二八，中转快二八，尾以紧二八结束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词密腔简，多样形式搭配，曲调质朴、节奏有力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马派唱腔特色鲜明，清脆圆润且苍劲雄浑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辕门外三声炮如同雷震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唱段，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50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多句酣畅淋漓，尽显豫剧魅力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人物塑造</a:t>
            </a: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穆桂英形象深入人心，兼具勇敢、智慧、母爱与忠诚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被塑造成坚韧无畏的民族英雄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演员借手势、情节、地方色彩刻画，战斗与情感表达技巧丰富，形象立体饱满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en-US" altLang="zh-CN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二、《穆桂英挂帅》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31445" y="1194435"/>
            <a:ext cx="7679690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马金凤演绎《穆桂英挂帅》成就非凡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其经典演绎为戏曲史瑰宝，凭独特嗓音与精湛演技，成功塑造穆桂英巾帼英雄形象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深入理解角色并创新，赋予穆桂英新生命内涵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嗓音与唱腔优势突出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嗓音明亮纯净、清脆圆润，坚实柔韧，真假声结合，以假声为主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唱腔高亢激昂又细腻动人，在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辕门外三声炮如同雷震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等唱段，豪情壮志尽显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二、《穆桂英挂帅》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8335010" y="1108710"/>
            <a:ext cx="3856990" cy="57492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31445" y="1194435"/>
            <a:ext cx="7618095" cy="54133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人物塑造深刻立体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精准把握穆桂英刚毅果敢，深挖其内心世界与情感变化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借细腻表情、动作和唱腔，将喜怒哀乐、家国情怀、英雄气概展现得栩栩如生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穆桂英形象兼具战场英勇与生活柔情，对国家忠诚、对家人关爱，深入人心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表演创新丰富多样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融入丰富艺术手法，借鉴多种表演程式，创造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帅旦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新行当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丰富豫剧表演形式，为穆桂英角色塑造拓展空间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二、《穆桂英挂帅》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8335010" y="1108710"/>
            <a:ext cx="3856990" cy="57492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35" y="48260"/>
            <a:ext cx="11480165" cy="6644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561445" cy="4725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877435"/>
            <a:ext cx="11732895" cy="143700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80" y="1202690"/>
            <a:ext cx="11703050" cy="44729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" y="1244600"/>
            <a:ext cx="11754485" cy="43516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2456815"/>
            <a:ext cx="12191365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第三讲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黄梅戏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818578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黄梅戏原名黄梅调、采茶戏等，为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中国五大戏曲剧种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之一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起源于湖北黄梅，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也有专家认为黄梅戏起源于安徽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形成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发展过程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吸收山歌、秧歌等多种剧种特色，从农村走向城市逐步形成发展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融合汉剧、楚剧等众多剧种因素，形成自身艺术特点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艺术特点显著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唱腔淳朴流畅，明快抒情，表现力丰富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表演质朴细致，真实活泼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影响力广泛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《天仙配》使黄梅戏流行大江南北，在海外也享有较高声誉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2006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年被列入第一批国家级非物质文化遗产名录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rcRect l="21554" t="2669" r="6830" b="1863"/>
          <a:stretch>
            <a:fillRect/>
          </a:stretch>
        </p:blipFill>
        <p:spPr>
          <a:xfrm>
            <a:off x="8535670" y="284480"/>
            <a:ext cx="3133090" cy="6263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818578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ym typeface="Arial" panose="020B0604020202020204" pitchFamily="34" charset="0"/>
              </a:rPr>
              <a:t>一、黄梅戏的唱腔和语言艺术</a:t>
            </a:r>
            <a:endParaRPr lang="zh-CN" altLang="en-US" sz="20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黄梅戏唱腔形式：有主腔、花腔、三腔三种形式。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主腔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是最具戏剧性表现力的腔系，以板式变化体为音乐结构原则，区别于花腔和三腔。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为传统正本大戏常用唱腔，有平词、火攻、二行、三行之分。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平词是正本戏最主要唱腔，曲调严肃庄重、优美大方。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花腔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以演小戏为主，曲调健康朴实、优美欢快，具浓厚生活气息和民歌小调色彩。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艺术特点包括调式色彩明朗化、表情达意质朴化、节奏律动舞蹈化、旋律线条口语化、唱词结构衬字（词）化。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rcRect l="21554" t="2669" r="6830" b="1863"/>
          <a:stretch>
            <a:fillRect/>
          </a:stretch>
        </p:blipFill>
        <p:spPr>
          <a:xfrm>
            <a:off x="8535670" y="284480"/>
            <a:ext cx="3133090" cy="6263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: 形状 45"/>
          <p:cNvSpPr/>
          <p:nvPr>
            <p:custDataLst>
              <p:tags r:id="rId1"/>
            </p:custDataLst>
          </p:nvPr>
        </p:nvSpPr>
        <p:spPr>
          <a:xfrm>
            <a:off x="6549329" y="4025118"/>
            <a:ext cx="2719539" cy="1430389"/>
          </a:xfrm>
          <a:custGeom>
            <a:avLst/>
            <a:gdLst>
              <a:gd name="connsiteX0" fmla="*/ 1334340 w 2668680"/>
              <a:gd name="connsiteY0" fmla="*/ 1534736 h 1534735"/>
              <a:gd name="connsiteX1" fmla="*/ 0 w 2668680"/>
              <a:gd name="connsiteY1" fmla="*/ 757593 h 1534735"/>
              <a:gd name="connsiteX2" fmla="*/ 1334340 w 2668680"/>
              <a:gd name="connsiteY2" fmla="*/ 0 h 1534735"/>
              <a:gd name="connsiteX3" fmla="*/ 2668681 w 2668680"/>
              <a:gd name="connsiteY3" fmla="*/ 76248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8680" h="1534735">
                <a:moveTo>
                  <a:pt x="1334340" y="1534736"/>
                </a:moveTo>
                <a:lnTo>
                  <a:pt x="0" y="757593"/>
                </a:lnTo>
                <a:lnTo>
                  <a:pt x="1334340" y="0"/>
                </a:lnTo>
                <a:lnTo>
                  <a:pt x="2668681" y="76248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/>
          <p:cNvSpPr/>
          <p:nvPr>
            <p:custDataLst>
              <p:tags r:id="rId2"/>
            </p:custDataLst>
          </p:nvPr>
        </p:nvSpPr>
        <p:spPr>
          <a:xfrm>
            <a:off x="7070656" y="4296922"/>
            <a:ext cx="1676883" cy="886781"/>
          </a:xfrm>
          <a:custGeom>
            <a:avLst/>
            <a:gdLst>
              <a:gd name="connsiteX0" fmla="*/ 826020 w 1645523"/>
              <a:gd name="connsiteY0" fmla="*/ 951471 h 951471"/>
              <a:gd name="connsiteX1" fmla="*/ 0 w 1645523"/>
              <a:gd name="connsiteY1" fmla="*/ 457814 h 951471"/>
              <a:gd name="connsiteX2" fmla="*/ 817874 w 1645523"/>
              <a:gd name="connsiteY2" fmla="*/ 0 h 951471"/>
              <a:gd name="connsiteX3" fmla="*/ 1645523 w 1645523"/>
              <a:gd name="connsiteY3" fmla="*/ 469219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1">
                <a:moveTo>
                  <a:pt x="826020" y="951471"/>
                </a:moveTo>
                <a:lnTo>
                  <a:pt x="0" y="457814"/>
                </a:lnTo>
                <a:lnTo>
                  <a:pt x="817874" y="0"/>
                </a:lnTo>
                <a:lnTo>
                  <a:pt x="1645523" y="469219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/>
          <p:cNvSpPr/>
          <p:nvPr>
            <p:custDataLst>
              <p:tags r:id="rId3"/>
            </p:custDataLst>
          </p:nvPr>
        </p:nvSpPr>
        <p:spPr>
          <a:xfrm>
            <a:off x="7909098" y="2546137"/>
            <a:ext cx="2717878" cy="1430389"/>
          </a:xfrm>
          <a:custGeom>
            <a:avLst/>
            <a:gdLst>
              <a:gd name="connsiteX0" fmla="*/ 1334340 w 2667051"/>
              <a:gd name="connsiteY0" fmla="*/ 1534736 h 1534735"/>
              <a:gd name="connsiteX1" fmla="*/ 0 w 2667051"/>
              <a:gd name="connsiteY1" fmla="*/ 757592 h 1534735"/>
              <a:gd name="connsiteX2" fmla="*/ 1334340 w 2667051"/>
              <a:gd name="connsiteY2" fmla="*/ 0 h 1534735"/>
              <a:gd name="connsiteX3" fmla="*/ 2667052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4340" y="1534736"/>
                </a:moveTo>
                <a:lnTo>
                  <a:pt x="0" y="757592"/>
                </a:lnTo>
                <a:lnTo>
                  <a:pt x="1334340" y="0"/>
                </a:lnTo>
                <a:lnTo>
                  <a:pt x="2667052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/>
          <p:cNvSpPr/>
          <p:nvPr>
            <p:custDataLst>
              <p:tags r:id="rId4"/>
            </p:custDataLst>
          </p:nvPr>
        </p:nvSpPr>
        <p:spPr>
          <a:xfrm>
            <a:off x="8430426" y="2817941"/>
            <a:ext cx="1676883" cy="886780"/>
          </a:xfrm>
          <a:custGeom>
            <a:avLst/>
            <a:gdLst>
              <a:gd name="connsiteX0" fmla="*/ 826020 w 1645523"/>
              <a:gd name="connsiteY0" fmla="*/ 951471 h 951470"/>
              <a:gd name="connsiteX1" fmla="*/ 0 w 1645523"/>
              <a:gd name="connsiteY1" fmla="*/ 459443 h 951470"/>
              <a:gd name="connsiteX2" fmla="*/ 817874 w 1645523"/>
              <a:gd name="connsiteY2" fmla="*/ 0 h 951470"/>
              <a:gd name="connsiteX3" fmla="*/ 1645523 w 1645523"/>
              <a:gd name="connsiteY3" fmla="*/ 470848 h 95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523" h="951470">
                <a:moveTo>
                  <a:pt x="826020" y="951471"/>
                </a:moveTo>
                <a:lnTo>
                  <a:pt x="0" y="459443"/>
                </a:lnTo>
                <a:lnTo>
                  <a:pt x="817874" y="0"/>
                </a:lnTo>
                <a:lnTo>
                  <a:pt x="164552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/>
          <p:cNvSpPr/>
          <p:nvPr>
            <p:custDataLst>
              <p:tags r:id="rId5"/>
            </p:custDataLst>
          </p:nvPr>
        </p:nvSpPr>
        <p:spPr>
          <a:xfrm>
            <a:off x="9268868" y="1067157"/>
            <a:ext cx="2717878" cy="1430389"/>
          </a:xfrm>
          <a:custGeom>
            <a:avLst/>
            <a:gdLst>
              <a:gd name="connsiteX0" fmla="*/ 1332711 w 2667051"/>
              <a:gd name="connsiteY0" fmla="*/ 1534736 h 1534735"/>
              <a:gd name="connsiteX1" fmla="*/ 0 w 2667051"/>
              <a:gd name="connsiteY1" fmla="*/ 759222 h 1534735"/>
              <a:gd name="connsiteX2" fmla="*/ 1332711 w 2667051"/>
              <a:gd name="connsiteY2" fmla="*/ 0 h 1534735"/>
              <a:gd name="connsiteX3" fmla="*/ 2667051 w 2667051"/>
              <a:gd name="connsiteY3" fmla="*/ 764110 h 1534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51" h="1534735">
                <a:moveTo>
                  <a:pt x="1332711" y="1534736"/>
                </a:moveTo>
                <a:lnTo>
                  <a:pt x="0" y="759222"/>
                </a:lnTo>
                <a:lnTo>
                  <a:pt x="1332711" y="0"/>
                </a:lnTo>
                <a:lnTo>
                  <a:pt x="2667051" y="76411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85000"/>
                  <a:lumOff val="15000"/>
                </a:schemeClr>
              </a:gs>
            </a:gsLst>
            <a:lin ang="10800000" scaled="0"/>
          </a:gra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/>
          <p:cNvSpPr/>
          <p:nvPr>
            <p:custDataLst>
              <p:tags r:id="rId6"/>
            </p:custDataLst>
          </p:nvPr>
        </p:nvSpPr>
        <p:spPr>
          <a:xfrm>
            <a:off x="9788535" y="1338961"/>
            <a:ext cx="1678543" cy="886781"/>
          </a:xfrm>
          <a:custGeom>
            <a:avLst/>
            <a:gdLst>
              <a:gd name="connsiteX0" fmla="*/ 827649 w 1647152"/>
              <a:gd name="connsiteY0" fmla="*/ 951471 h 951471"/>
              <a:gd name="connsiteX1" fmla="*/ 0 w 1647152"/>
              <a:gd name="connsiteY1" fmla="*/ 459443 h 951471"/>
              <a:gd name="connsiteX2" fmla="*/ 819503 w 1647152"/>
              <a:gd name="connsiteY2" fmla="*/ 0 h 951471"/>
              <a:gd name="connsiteX3" fmla="*/ 1647153 w 1647152"/>
              <a:gd name="connsiteY3" fmla="*/ 470848 h 95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7152" h="951471">
                <a:moveTo>
                  <a:pt x="827649" y="951471"/>
                </a:moveTo>
                <a:lnTo>
                  <a:pt x="0" y="459443"/>
                </a:lnTo>
                <a:lnTo>
                  <a:pt x="819503" y="0"/>
                </a:lnTo>
                <a:lnTo>
                  <a:pt x="1647153" y="470848"/>
                </a:lnTo>
                <a:close/>
              </a:path>
            </a:pathLst>
          </a:custGeom>
          <a:solidFill>
            <a:srgbClr val="FFFFFF"/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/>
          <p:cNvSpPr/>
          <p:nvPr>
            <p:custDataLst>
              <p:tags r:id="rId7"/>
            </p:custDataLst>
          </p:nvPr>
        </p:nvSpPr>
        <p:spPr>
          <a:xfrm>
            <a:off x="7906558" y="3247776"/>
            <a:ext cx="1359769" cy="1483536"/>
          </a:xfrm>
          <a:custGeom>
            <a:avLst/>
            <a:gdLst>
              <a:gd name="connsiteX0" fmla="*/ 0 w 1334340"/>
              <a:gd name="connsiteY0" fmla="*/ 0 h 1591759"/>
              <a:gd name="connsiteX1" fmla="*/ 0 w 1334340"/>
              <a:gd name="connsiteY1" fmla="*/ 829279 h 1591759"/>
              <a:gd name="connsiteX2" fmla="*/ 1334340 w 1334340"/>
              <a:gd name="connsiteY2" fmla="*/ 1591759 h 1591759"/>
              <a:gd name="connsiteX3" fmla="*/ 1334340 w 1334340"/>
              <a:gd name="connsiteY3" fmla="*/ 777144 h 159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1591759">
                <a:moveTo>
                  <a:pt x="0" y="0"/>
                </a:moveTo>
                <a:lnTo>
                  <a:pt x="0" y="829279"/>
                </a:lnTo>
                <a:lnTo>
                  <a:pt x="1334340" y="1591759"/>
                </a:lnTo>
                <a:lnTo>
                  <a:pt x="1334340" y="77714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/>
          <p:cNvSpPr/>
          <p:nvPr>
            <p:custDataLst>
              <p:tags r:id="rId8"/>
            </p:custDataLst>
          </p:nvPr>
        </p:nvSpPr>
        <p:spPr>
          <a:xfrm>
            <a:off x="9268868" y="1774759"/>
            <a:ext cx="1358109" cy="1483535"/>
          </a:xfrm>
          <a:custGeom>
            <a:avLst/>
            <a:gdLst>
              <a:gd name="connsiteX0" fmla="*/ 0 w 1332711"/>
              <a:gd name="connsiteY0" fmla="*/ 0 h 1591758"/>
              <a:gd name="connsiteX1" fmla="*/ 0 w 1332711"/>
              <a:gd name="connsiteY1" fmla="*/ 827650 h 1591758"/>
              <a:gd name="connsiteX2" fmla="*/ 1332711 w 1332711"/>
              <a:gd name="connsiteY2" fmla="*/ 1591759 h 1591758"/>
              <a:gd name="connsiteX3" fmla="*/ 1332711 w 1332711"/>
              <a:gd name="connsiteY3" fmla="*/ 775514 h 1591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2711" h="1591758">
                <a:moveTo>
                  <a:pt x="0" y="0"/>
                </a:moveTo>
                <a:lnTo>
                  <a:pt x="0" y="827650"/>
                </a:lnTo>
                <a:lnTo>
                  <a:pt x="1332711" y="1591759"/>
                </a:lnTo>
                <a:lnTo>
                  <a:pt x="1332711" y="775514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/>
          <p:cNvSpPr/>
          <p:nvPr>
            <p:custDataLst>
              <p:tags r:id="rId9"/>
            </p:custDataLst>
          </p:nvPr>
        </p:nvSpPr>
        <p:spPr>
          <a:xfrm>
            <a:off x="7909098" y="1779315"/>
            <a:ext cx="4077648" cy="3864481"/>
          </a:xfrm>
          <a:custGeom>
            <a:avLst/>
            <a:gdLst>
              <a:gd name="connsiteX0" fmla="*/ 2667052 w 4001391"/>
              <a:gd name="connsiteY0" fmla="*/ 772256 h 4146393"/>
              <a:gd name="connsiteX1" fmla="*/ 2667052 w 4001391"/>
              <a:gd name="connsiteY1" fmla="*/ 1586871 h 4146393"/>
              <a:gd name="connsiteX2" fmla="*/ 1334340 w 4001391"/>
              <a:gd name="connsiteY2" fmla="*/ 2357498 h 4146393"/>
              <a:gd name="connsiteX3" fmla="*/ 1334340 w 4001391"/>
              <a:gd name="connsiteY3" fmla="*/ 3172113 h 4146393"/>
              <a:gd name="connsiteX4" fmla="*/ 0 w 4001391"/>
              <a:gd name="connsiteY4" fmla="*/ 3944369 h 4146393"/>
              <a:gd name="connsiteX5" fmla="*/ 0 w 4001391"/>
              <a:gd name="connsiteY5" fmla="*/ 4146393 h 4146393"/>
              <a:gd name="connsiteX6" fmla="*/ 1502151 w 4001391"/>
              <a:gd name="connsiteY6" fmla="*/ 3273126 h 4146393"/>
              <a:gd name="connsiteX7" fmla="*/ 1502151 w 4001391"/>
              <a:gd name="connsiteY7" fmla="*/ 2456881 h 4146393"/>
              <a:gd name="connsiteX8" fmla="*/ 2825087 w 4001391"/>
              <a:gd name="connsiteY8" fmla="*/ 1687884 h 4146393"/>
              <a:gd name="connsiteX9" fmla="*/ 2825087 w 4001391"/>
              <a:gd name="connsiteY9" fmla="*/ 863493 h 4146393"/>
              <a:gd name="connsiteX10" fmla="*/ 4001392 w 4001391"/>
              <a:gd name="connsiteY10" fmla="*/ 190620 h 4146393"/>
              <a:gd name="connsiteX11" fmla="*/ 4001392 w 4001391"/>
              <a:gd name="connsiteY11" fmla="*/ 0 h 414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01391" h="4146393">
                <a:moveTo>
                  <a:pt x="2667052" y="772256"/>
                </a:moveTo>
                <a:lnTo>
                  <a:pt x="2667052" y="1586871"/>
                </a:lnTo>
                <a:lnTo>
                  <a:pt x="1334340" y="2357498"/>
                </a:lnTo>
                <a:lnTo>
                  <a:pt x="1334340" y="3172113"/>
                </a:lnTo>
                <a:lnTo>
                  <a:pt x="0" y="3944369"/>
                </a:lnTo>
                <a:lnTo>
                  <a:pt x="0" y="4146393"/>
                </a:lnTo>
                <a:lnTo>
                  <a:pt x="1502151" y="3273126"/>
                </a:lnTo>
                <a:lnTo>
                  <a:pt x="1502151" y="2456881"/>
                </a:lnTo>
                <a:lnTo>
                  <a:pt x="2825087" y="1687884"/>
                </a:lnTo>
                <a:lnTo>
                  <a:pt x="2825087" y="863493"/>
                </a:lnTo>
                <a:lnTo>
                  <a:pt x="4001392" y="190620"/>
                </a:lnTo>
                <a:lnTo>
                  <a:pt x="4001392" y="0"/>
                </a:lnTo>
                <a:close/>
              </a:path>
            </a:pathLst>
          </a:custGeom>
          <a:solidFill>
            <a:schemeClr val="tx1">
              <a:lumMod val="35000"/>
              <a:lumOff val="65000"/>
              <a:alpha val="35000"/>
            </a:schemeClr>
          </a:solidFill>
          <a:ln w="1629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/>
          <p:cNvSpPr/>
          <p:nvPr>
            <p:custDataLst>
              <p:tags r:id="rId10"/>
            </p:custDataLst>
          </p:nvPr>
        </p:nvSpPr>
        <p:spPr>
          <a:xfrm>
            <a:off x="6549329" y="4731201"/>
            <a:ext cx="1359769" cy="912594"/>
          </a:xfrm>
          <a:custGeom>
            <a:avLst/>
            <a:gdLst>
              <a:gd name="connsiteX0" fmla="*/ 1334340 w 1334340"/>
              <a:gd name="connsiteY0" fmla="*/ 777143 h 979167"/>
              <a:gd name="connsiteX1" fmla="*/ 0 w 1334340"/>
              <a:gd name="connsiteY1" fmla="*/ 0 h 979167"/>
              <a:gd name="connsiteX2" fmla="*/ 0 w 1334340"/>
              <a:gd name="connsiteY2" fmla="*/ 215058 h 979167"/>
              <a:gd name="connsiteX3" fmla="*/ 1334340 w 1334340"/>
              <a:gd name="connsiteY3" fmla="*/ 979168 h 97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4340" h="979167">
                <a:moveTo>
                  <a:pt x="1334340" y="777143"/>
                </a:moveTo>
                <a:lnTo>
                  <a:pt x="0" y="0"/>
                </a:lnTo>
                <a:lnTo>
                  <a:pt x="0" y="215058"/>
                </a:lnTo>
                <a:lnTo>
                  <a:pt x="1334340" y="979168"/>
                </a:lnTo>
                <a:close/>
              </a:path>
            </a:pathLst>
          </a:custGeom>
          <a:solidFill>
            <a:schemeClr val="tx1">
              <a:lumMod val="25000"/>
              <a:lumOff val="75000"/>
              <a:alpha val="25000"/>
            </a:schemeClr>
          </a:solidFill>
          <a:ln w="16291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/>
          </a:p>
        </p:txBody>
      </p:sp>
      <p:pic>
        <p:nvPicPr>
          <p:cNvPr id="28" name="图片 12" descr="343439383331313b343532303032383bbfcdbba7b9dcc0ed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93532" y="1547847"/>
            <a:ext cx="468000" cy="468000"/>
          </a:xfrm>
          <a:prstGeom prst="rect">
            <a:avLst/>
          </a:prstGeom>
        </p:spPr>
      </p:pic>
      <p:pic>
        <p:nvPicPr>
          <p:cNvPr id="29" name="图片 19" descr="343439383331313b343532303033353bc4dcd0a7b7fecef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34867" y="3027331"/>
            <a:ext cx="468000" cy="468000"/>
          </a:xfrm>
          <a:prstGeom prst="rect">
            <a:avLst/>
          </a:prstGeom>
        </p:spPr>
      </p:pic>
      <p:pic>
        <p:nvPicPr>
          <p:cNvPr id="30" name="图片 5" descr="343439383331313b343532303032323bb2fac6b7d5b9cabe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76641" y="4506816"/>
            <a:ext cx="468000" cy="468000"/>
          </a:xfrm>
          <a:prstGeom prst="rect">
            <a:avLst/>
          </a:prstGeom>
        </p:spPr>
      </p:pic>
      <p:sp>
        <p:nvSpPr>
          <p:cNvPr id="68" name="文本框 67"/>
          <p:cNvSpPr txBox="1"/>
          <p:nvPr>
            <p:custDataLst>
              <p:tags r:id="rId20"/>
            </p:custDataLst>
          </p:nvPr>
        </p:nvSpPr>
        <p:spPr>
          <a:xfrm>
            <a:off x="4468495" y="821055"/>
            <a:ext cx="4678680" cy="9251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了解不同戏曲剧种的音乐特点及其在戏曲艺术中的地位和作用。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掌握戏曲音乐的分类和构成要素。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69" name="矩形 68"/>
          <p:cNvSpPr/>
          <p:nvPr>
            <p:custDataLst>
              <p:tags r:id="rId21"/>
            </p:custDataLst>
          </p:nvPr>
        </p:nvSpPr>
        <p:spPr>
          <a:xfrm>
            <a:off x="3029344" y="792177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知识目标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0" name="文本框 69"/>
          <p:cNvSpPr txBox="1"/>
          <p:nvPr>
            <p:custDataLst>
              <p:tags r:id="rId22"/>
            </p:custDataLst>
          </p:nvPr>
        </p:nvSpPr>
        <p:spPr>
          <a:xfrm>
            <a:off x="2129790" y="2254885"/>
            <a:ext cx="5815965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能够模仿并演唱简单的戏曲唱腔，体验戏曲音乐的韵味和表现力。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</a:t>
            </a:r>
            <a:r>
              <a:rPr lang="en-US" altLang="zh-CN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学习一种或多种戏曲器乐的基本演奏方法，理解它们在戏曲伴奏中的功能。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1" name="矩形 70"/>
          <p:cNvSpPr/>
          <p:nvPr>
            <p:custDataLst>
              <p:tags r:id="rId23"/>
            </p:custDataLst>
          </p:nvPr>
        </p:nvSpPr>
        <p:spPr>
          <a:xfrm>
            <a:off x="760590" y="2357144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技能目标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2" name="文本框 71"/>
          <p:cNvSpPr txBox="1"/>
          <p:nvPr>
            <p:custDataLst>
              <p:tags r:id="rId24"/>
            </p:custDataLst>
          </p:nvPr>
        </p:nvSpPr>
        <p:spPr>
          <a:xfrm>
            <a:off x="2092960" y="4282440"/>
            <a:ext cx="4127500" cy="144018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通过学习，能够感受到戏曲音乐的独特魅力，增强对传统文化的认同感。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2. </a:t>
            </a:r>
            <a:r>
              <a:rPr lang="zh-CN" altLang="en-US" sz="2000" kern="0" spc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培养对戏曲音乐的热爱，形成尊重并传承戏曲音乐的价值观。</a:t>
            </a:r>
            <a:endParaRPr lang="zh-CN" altLang="en-US" sz="2000" kern="0" spc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73" name="矩形 72"/>
          <p:cNvSpPr/>
          <p:nvPr>
            <p:custDataLst>
              <p:tags r:id="rId25"/>
            </p:custDataLst>
          </p:nvPr>
        </p:nvSpPr>
        <p:spPr>
          <a:xfrm>
            <a:off x="698541" y="4274871"/>
            <a:ext cx="1158630" cy="578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t"/>
          <a:lstStyle/>
          <a:p>
            <a:pPr algn="r"/>
            <a:r>
              <a:rPr lang="zh-CN" altLang="en-US" sz="2400" b="1" kern="0" dirty="0">
                <a:solidFill>
                  <a:schemeClr val="accent1"/>
                </a:solidFill>
                <a:cs typeface="+mn-lt"/>
              </a:rPr>
              <a:t>素养目标</a:t>
            </a:r>
            <a:endParaRPr lang="zh-CN" altLang="en-US" sz="2400" b="1" kern="0" dirty="0">
              <a:solidFill>
                <a:schemeClr val="accent1"/>
              </a:solidFill>
              <a:cs typeface="+mn-lt"/>
            </a:endParaRPr>
          </a:p>
        </p:txBody>
      </p:sp>
      <p:sp>
        <p:nvSpPr>
          <p:cNvPr id="74" name="矩形 73"/>
          <p:cNvSpPr/>
          <p:nvPr>
            <p:custDataLst>
              <p:tags r:id="rId26"/>
            </p:custDataLst>
          </p:nvPr>
        </p:nvSpPr>
        <p:spPr>
          <a:xfrm>
            <a:off x="4280343" y="868376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>
            <p:custDataLst>
              <p:tags r:id="rId27"/>
            </p:custDataLst>
          </p:nvPr>
        </p:nvSpPr>
        <p:spPr>
          <a:xfrm>
            <a:off x="1991505" y="2435730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>
            <p:custDataLst>
              <p:tags r:id="rId28"/>
            </p:custDataLst>
          </p:nvPr>
        </p:nvSpPr>
        <p:spPr>
          <a:xfrm>
            <a:off x="1945073" y="4353456"/>
            <a:ext cx="66421" cy="494532"/>
          </a:xfrm>
          <a:prstGeom prst="rect">
            <a:avLst/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/>
          <p:nvPr>
            <p:custDataLst>
              <p:tags r:id="rId29"/>
            </p:custDataLst>
          </p:nvPr>
        </p:nvCxnSpPr>
        <p:spPr>
          <a:xfrm>
            <a:off x="9183688" y="1256030"/>
            <a:ext cx="1078706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>
            <p:custDataLst>
              <p:tags r:id="rId30"/>
            </p:custDataLst>
          </p:nvPr>
        </p:nvCxnSpPr>
        <p:spPr>
          <a:xfrm>
            <a:off x="7759700" y="2863850"/>
            <a:ext cx="904875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>
            <p:custDataLst>
              <p:tags r:id="rId31"/>
            </p:custDataLst>
          </p:nvPr>
        </p:nvCxnSpPr>
        <p:spPr>
          <a:xfrm>
            <a:off x="6327775" y="4516120"/>
            <a:ext cx="795338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2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793813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ym typeface="Arial" panose="020B0604020202020204" pitchFamily="34" charset="0"/>
              </a:rPr>
              <a:t>一、黄梅戏的唱腔和语言艺术</a:t>
            </a:r>
            <a:endParaRPr lang="zh-CN" altLang="en-US" sz="20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三腔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彩腔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仙腔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阴司腔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统称，各有一个基本腔体，彩腔、仙腔为四句体，字位、复句、锣鼓用法较固定，有曲牌体定格感。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男女分腔上，与主腔和多数花腔小曲不同，男女腔旋律差别较大，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容易区分。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戏剧性表现功能上，兼有抒情性、叙事性表现能力。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rcRect l="21554" t="2669" r="6830" b="1863"/>
          <a:stretch>
            <a:fillRect/>
          </a:stretch>
        </p:blipFill>
        <p:spPr>
          <a:xfrm>
            <a:off x="8535670" y="284480"/>
            <a:ext cx="3133090" cy="6263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818578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二、黄梅戏的角色行当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黄梅戏角色行当体制在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二小戏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三小戏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基础上发展。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上演整本大戏后，发展出正旦、正生等多种行当。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辛亥革命前后，行当分工归纳为上四脚（正旦、老生等）和下四脚（小生等）。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1930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年后与徽、京班社合班，出现刀马旦、武二花行当但未固定。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黄梅戏班多为半职业，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12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人，行当搭配以正旦等七行为主。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班社人少，演员常一人兼多角，戏内角色有行当规范但演员不严格分行。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rcRect l="21554" t="2669" r="6830" b="1863"/>
          <a:stretch>
            <a:fillRect/>
          </a:stretch>
        </p:blipFill>
        <p:spPr>
          <a:xfrm>
            <a:off x="8535670" y="284480"/>
            <a:ext cx="3133090" cy="62636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461010" y="1260475"/>
            <a:ext cx="11269345" cy="4927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《天仙配》又名《七仙女下凡》《董永卖身》，为黄梅戏早期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三十六大本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及保留剧目之一，首部以电影呈现的黄梅戏。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获第一届华东区戏曲观摩演出大会多项大奖，被评为新中国成立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50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周年经典剧目。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剧情简介：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七仙女不顾天规下凡与董永结为夫妻，后同去傅员外家做工，期满归家，最终被玉帝拆散。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艺术特色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具有浓郁生活气息，注重对生活模仿，将生活动作舞台化，使自然美升华为艺术美。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还家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唱段田园牧歌风格，载歌载舞，男女对唱，多段唱词用分节歌形式。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唱腔采用彩腔，旋律优美、舒展流畅。演员演唱技巧精湛，通过弦乐、二重唱及唱腔细节处理，生动展现人物内心与情感层次。男女声二重唱默契配合，女声柔美、男声真挚，尽显黄梅戏独特魅力。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一、《天仙配》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965" y="0"/>
            <a:ext cx="11056620" cy="5356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" y="5468620"/>
            <a:ext cx="11300460" cy="13893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461010" y="1223010"/>
            <a:ext cx="11440160" cy="4927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女驸马》又名《双救举》《女状元》，是黄梅戏代表剧目，安徽黄梅戏艺术家继《天仙配》后推出的重要传统剧目，在国内外有影响力。剧本源于弹词《替夫伸冤贤良传》，讲述冯素珍女扮男装替未婚夫赶考中状元、成驸马，洞房献智终成眷属的故事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1959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年被改编成电影。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唱腔清新明朗、旋律优美，具浓郁地方特色。融合安庆地区小调、山歌特点，有浓厚乡土气息，是民间音乐结晶。如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谁料皇榜中状元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唱腔，明亮悠扬，凸显戏剧性，有厚重文化历史气息。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唱词特点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: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雅俗共赏，兼具古诗词韵味与民间口语、民歌之长，易在劳动人民中传唱。大量使用七字句，兼有其他字数句式，内涵丰富，表现力强，能精准点染戏剧情境、表现冲突、突出人物。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演员凭借精湛唱腔技巧，将人物情感表达得淋漓尽致。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例如冯素贞冒死陈情时唱腔，情感真挚、声音激昂，展现对爱情的执着和对命运的抗争，打动观众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二、《女驸马》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" y="531495"/>
            <a:ext cx="11878945" cy="57765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" y="405130"/>
            <a:ext cx="11723370" cy="60020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" y="1014730"/>
            <a:ext cx="11978640" cy="4916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2456815"/>
            <a:ext cx="12191365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第四讲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越</a:t>
            </a:r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剧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1129665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越剧地位与影响力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中国第二大剧种、五大戏曲剧种之一，有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流传最广的地方剧种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之称，在国外被称作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中国歌剧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发源于浙江嵊州，发祥于上海，繁荣全国、流传世界。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发展演变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发展中汲取昆曲、话剧、绍剧等特色剧种精华。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经历从男子越剧为主到女子越剧为主的历史性转变。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艺术特色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长于抒情，以唱为主，声音优美动听。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表演真切动人、唯美典雅，具江南灵秀之气。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题材多围绕才子佳人，艺术流派众多，公认有十三大流派。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 txBox="1"/>
          <p:nvPr>
            <p:custDataLst>
              <p:tags r:id="rId1"/>
            </p:custDataLst>
          </p:nvPr>
        </p:nvSpPr>
        <p:spPr>
          <a:xfrm>
            <a:off x="1793240" y="1928495"/>
            <a:ext cx="8606155" cy="38836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2000" spc="5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戏曲是在我国民间音乐和其他一些传统文化基础上形成的音乐戏剧，是集文学、音乐、舞蹈、武术、杂技、表演、舞台美术等多种艺术手段于一体的综合性舞台艺术。而戏曲音乐是戏曲的重要元素，可以集中地表现戏剧的内容。戏曲音乐包括声乐部分的唱腔、韵白和器乐部分的伴奏、开场及过场音乐。戏曲音乐是我国民间音乐长期发展的产物。它源于地方音调，并继承和集合了民间歌曲的抒情特征和说唱音乐的叙事特长。但是戏曲唱腔的流传有更为宽广的范围、更为深刻的背景和更深入人心的基础。直到现在，无论是城市的公园、茶馆、街道，还是乡村的田间地头、河岸人家，都可以听到戏曲音乐。</a:t>
            </a:r>
            <a:endParaRPr lang="zh-CN" altLang="en-US" sz="2000" spc="5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itle 6"/>
          <p:cNvSpPr txBox="1"/>
          <p:nvPr>
            <p:custDataLst>
              <p:tags r:id="rId2"/>
            </p:custDataLst>
          </p:nvPr>
        </p:nvSpPr>
        <p:spPr>
          <a:xfrm>
            <a:off x="1793240" y="1363345"/>
            <a:ext cx="2805430" cy="5651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r>
              <a:rPr lang="zh-CN" altLang="en-US" sz="2945" b="1" spc="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专题概述</a:t>
            </a:r>
            <a:endParaRPr lang="zh-CN" altLang="en-US" sz="2945" b="1" spc="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1129665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一、越剧的唱腔和表演艺术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越剧唱腔以柔婉、细腻、抒情闻名，展现江南女子温婉柔美，体现中国古典文学音律美。演员咬字需清晰，结合吴侬软语与普通话，曲调、板式与人物情感紧密相连。流派众多，如袁派、尹派、范派、傅派等，各有独特风格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越剧对演员动作、神态、服装有严格要求。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演员身体素质要强，能优美舞蹈并展现动作，细腻表现人物情感。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越剧音乐与剧本特色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音乐编曲体现中华民族音乐精髓和地方特色，融入现代元素，让越剧更生动活泼。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剧本多取材于历史故事或民间传说，借鉴其他剧种剧目，探索新表现对象。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以简洁明快、表演生动的技巧，将故事情节充分展现。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1129665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二、越剧的流派和曲调发展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越剧流派指的是剧目、唱、念、做等艺术因素差异，其中唱腔独创性、特点、影响最为突出，被称为流派唱腔。流派并非仅指唱腔，还涵盖舞台表演艺术等内容，同一剧目不同流派演绎风采各异。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越剧的主要流派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公认的十三大流派包括袁雪芬袁派、范瑞娟范派、尹桂芳尹派、傅全香傅派、徐玉兰徐派、戚雅仙戚派、王文娟王派、陆锦花陆派、毕春芳毕派、张云霞张派、吕瑞英吕派、金采风金派和张桂凤张派。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各流派在唱腔、表演、剧目选择等方面各具特色，形成独特艺术风格。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1129665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二、越剧的流派和曲调发展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越剧曲调的发展历程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初创期曲调主要是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四工合调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呤哦调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，源自清末嵊县农村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落地唱书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发展中曲调逐渐丰富。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1942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年袁雪芬改革传统越剧，出现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新越剧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，将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四工腔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变为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尺调腔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弦下腔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，后成越剧主腔，并在此基础上形成流派唱腔。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流派与曲调对越剧的意义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流派形成使越剧在传承中创新，形成独特艺术风格。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曲调发展使越剧在创新中传承，保持独特艺术魅力，二者是越剧艺术生命力的源泉。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79069" y="1619393"/>
            <a:ext cx="7146291" cy="42097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《梁祝》在越剧界的地位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是越剧舞台上演出历史最悠久、留存录音最多的剧目，是小生、旦角演员必修看家戏。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经几代艺术家舞台实践，从落地唱书发展到女子越剧。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《梁祝》剧情梗概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祝英台女扮男装求学，与梁山伯结拜为兄弟，同窗三载后返家。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梁山伯得知其为女儿身提亲，祝英台被迫嫁马文才，梁山伯伤心而亡。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祝英台出嫁途中至坟前祭奠，二人化作蝴蝶。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一、《梁山伯与祝英台》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rcRect l="25774" r="11106"/>
          <a:stretch>
            <a:fillRect/>
          </a:stretch>
        </p:blipFill>
        <p:spPr>
          <a:xfrm>
            <a:off x="7453630" y="1108710"/>
            <a:ext cx="4738370" cy="57492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79070" y="1619250"/>
            <a:ext cx="11698605" cy="4210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《梁祝》的唱腔魅力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越剧以唱为主，《梁祝》演员通过精湛唱腔技巧表现人物内心情感变化。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梁山伯唱腔醇厚悠扬，祝英台唱腔细腻沉稳，通过声音变化展现情感。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运用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尺调腔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弦下腔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等多种曲调，丰富表现力，如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十八相送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运用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尺调腔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表现离愁别绪。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《梁祝》的人物塑造特点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梁山伯憨厚、善良、正直，演员通过细腻表演展现其内心痛苦与挣扎。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祝英台聪明、机智、勇敢，冲破封建礼教束缚，得知梁山伯死讯后殉情，演员通过细腻表演和心理刻画塑造立体生动形象，展现其坚定与执着。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一、《梁山伯与祝英台》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" y="275590"/>
            <a:ext cx="11541760" cy="63709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20" y="991870"/>
            <a:ext cx="11854815" cy="48558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179070" y="1108710"/>
            <a:ext cx="11698605" cy="46031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该剧以唐贞元年间为背景，讲述了书生张珙在普救寺与已故崔相国之女莺莺邂逅，二人一见钟情。之后历经崔夫人赖婚、红娘撮合等波折，最终相爱。然而，崔夫人要求张珙上京赶考，两人不得不面临离别。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文学性强：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台词保留了元杂剧《西厢记》的文学特色，典雅清丽，具有很高的艺术价值。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心理刻画细腻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：展现了古代青年男女的爱情故事，充满心理博弈和矛盾冲突，每个场面都如同优美动人的画面，人物的言行举止耐人寻味，是一部心理剧。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旋律特点：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柔美哀怨是其显著特点。如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望晴空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段，演员通过细腻且富有情感的唱腔，运用真假声结合、气息控制等技巧，将莺莺内心的孤独与无助展现得淋漓尽致，唱词与旋律完美融合，既描绘出清冷孤寂的夜晚景象，又融入了莺莺对爱情的渴望与对现实的无奈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特色唱腔：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吟诗调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是唱腔设计的一大亮点。其节奏自由、如续如连，与人物感情、诗词意境和全剧风格完美契合，形成了该剧音乐唱腔的显著特色。演员还善于运用润腔、甩腔等技巧，使唱腔更加生动传神，丰富了表现力，更贴近人物内心的情感变化，让观众能深切感受到剧中人物的内心世界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二、《西厢记》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35" y="107950"/>
            <a:ext cx="11257915" cy="6629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04645"/>
            <a:ext cx="11867515" cy="36753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456815"/>
            <a:ext cx="10820400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第一讲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京</a:t>
            </a:r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剧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0" y="2456815"/>
            <a:ext cx="12191365" cy="1945005"/>
          </a:xfrm>
        </p:spPr>
        <p:txBody>
          <a:bodyPr>
            <a:noAutofit/>
          </a:bodyPr>
          <a:lstStyle/>
          <a:p>
            <a:r>
              <a:rPr lang="en-US" altLang="zh-CN" sz="13000" dirty="0">
                <a:sym typeface="Arial" panose="020B0604020202020204" pitchFamily="34" charset="0"/>
              </a:rPr>
              <a:t> </a:t>
            </a:r>
            <a:r>
              <a:rPr lang="zh-CN" altLang="en-US" sz="13000" dirty="0">
                <a:sym typeface="Arial" panose="020B0604020202020204" pitchFamily="34" charset="0"/>
              </a:rPr>
              <a:t>第五讲</a:t>
            </a:r>
            <a:r>
              <a:rPr lang="en-US" altLang="zh-CN" sz="13000" dirty="0">
                <a:sym typeface="Arial" panose="020B0604020202020204" pitchFamily="34" charset="0"/>
              </a:rPr>
              <a:t>  </a:t>
            </a:r>
            <a:r>
              <a:rPr lang="zh-CN" altLang="en-US" sz="13000" dirty="0">
                <a:sym typeface="Arial" panose="020B0604020202020204" pitchFamily="34" charset="0"/>
              </a:rPr>
              <a:t>昆　曲</a:t>
            </a:r>
            <a:endParaRPr lang="zh-CN" altLang="en-US" sz="13000" dirty="0"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1129665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原名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昆山腔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（简称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），现称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昆剧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是中国古老的戏曲声腔、剧种，为汉族传统戏曲中最古老的剧种之一。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是中国汉族传统文化艺术，尤其是戏曲艺术中的珍品，被誉为百花园中的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兰花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发源于明代初年苏州昆山，经魏良辅等人改良后走向全国。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2006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年经国务院批准列入第一批国家级非物质文化遗产名录。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一、昆曲的唱腔和表演艺术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昆曲表演风格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糅合唱念做打、舞蹈及武术等，表演细腻，以缠绵婉转、柔曼悠远见长。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以鼓、板控制演唱节奏，曲笛、三弦等为主要伴奏乐器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1129665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一、昆曲的唱腔和表演艺术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昆曲唱腔特色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细腻婉转，注重声音控制与节奏顿挫疾徐，启口轻圆、收音纯细、转音若丝、流丽悠远，讲究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转喉押调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字正腔圆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。有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水磨腔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之称，曲调细腻婉转，以装饰腔格丰富唱腔。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音乐属联曲体结构，采用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宫调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+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曲牌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连套方式，如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正宫</a:t>
            </a:r>
            <a:r>
              <a:rPr lang="ja-JP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・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端正好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等。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演唱分南曲和北曲，南曲五声音阶，有入声字，字少调缓；北曲七声音阶，无入声字，字多调促。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唱腔、口法依字而行，按字音四声阴阳调值化为旋律，即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四声腔格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。平声、阴平声、阳平声、上声、去声各有独特腔格特点。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433705" y="283845"/>
            <a:ext cx="1129665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二、昆曲的流派和曲调发展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昆曲流派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南昆：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细腻文雅，在江南一带盛行，保留昆曲原汁原味，唱词、念白基于吴侬软语方言和民歌。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北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粗犷豪放，具宫廷气息，流行于北京及河北中部各县，武打剧目多。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湘昆：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直爽朴实，有浓厚湖南地方特色，流行于湘南桂阳、嘉禾等地。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曲调发展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昆山腔时期：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昆曲早期为昆山腔。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水磨腔的形成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：明朝嘉靖年间，魏良辅等人改革昆山腔，借鉴其他声腔优点，融合江南民歌和小调，创造出婉转细腻、悠远的水磨腔。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水磨腔的影响：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水磨腔推出后征服听众，昆曲以水磨腔为特色，成为中国传统戏曲瑰宝。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91795" y="1179830"/>
            <a:ext cx="11491595" cy="5483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《牡丹亭》讲述了官家千金杜丽娘与梦中书生柳梦梅相爱，因情而死，化为魂魄寻爱，最终起死回生与柳梦梅结为连理的故事。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唱腔特色：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水磨调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的运用：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其唱腔以婉转细腻的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水磨调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著称，发扬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依字定腔度曲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传统，有规范格律。在汉语语音基础上，深化咬字美感，运腔发声追求声音起伏多变，将字音分前、中、后按音、声、律演唱，极具情感性和韵律感。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marL="228600" indent="-22860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情感表达细腻：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在剧中，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水磨调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特点充分展现。如《游园》折，旋律悠扬、节奏明快，既体现杜丽娘等人对春色的欣喜，又暗示杜丽娘内心挣扎矛盾。杜丽娘唱的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“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梦回莺啭，乱煞年光遍，人立小庭深院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，旋律跌宕、情感饱满，将她对自由的向往和封建礼教对人性的束缚展现得淋漓尽致。《惊梦》折中，杜丽娘与柳梦梅梦中相爱，唱腔缠绵悱恻、如泣如诉，将二人爱情与内心挣扎表现得感人至深，增强了艺术感染力，让观众深入理解人物内心世界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一、《牡丹亭》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20" y="616585"/>
            <a:ext cx="11722735" cy="56515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" y="584835"/>
            <a:ext cx="11758930" cy="56692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91795" y="1179830"/>
            <a:ext cx="11491595" cy="5483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《惊变》是昆曲《长生殿》经典唱段。讲述唐玄宗与杨贵妃爱情悲剧。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剧中，安禄山叛乱，玄宗逃难，马嵬坡军士哗变。要求处死杨贵妃。玄宗为保宗社安宁，赐死杨贵妃，展现权力与爱情的冲突。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（一）艺术表现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《惊变》唱腔展现昆曲独特韵味、情感深度和精髓，以细腻、缠绵、深情著称。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小宴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部分唱腔特点：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舒缓悠扬，如春风拂面，细腻描绘唐玄宗与杨贵妃小宴欢愉情景，演员通过唱腔展现温馨画面，使观众身临其境。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“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惊变</a:t>
            </a:r>
            <a:r>
              <a:rPr lang="en-US" altLang="zh-CN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” </a:t>
            </a: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部分唱腔特点：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急促、紧张，如急鼓震耳，惊心动魄。演员借快速节奏和激昂旋律，淋漓尽致表现局势突变的紧张氛围，通过唱腔变化充分展现唐玄宗的惊愕、慌乱、无奈与悲痛。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唱腔情感表达特点：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注重情感细腻表达，演员通过唱腔抑扬顿挫、音色变化转换，生动展现剧中人物内心的情感变化。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二、《惊变》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文本框 224"/>
          <p:cNvSpPr txBox="1"/>
          <p:nvPr>
            <p:custDataLst>
              <p:tags r:id="rId1"/>
            </p:custDataLst>
          </p:nvPr>
        </p:nvSpPr>
        <p:spPr>
          <a:xfrm>
            <a:off x="391795" y="1179830"/>
            <a:ext cx="11491595" cy="54838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（二）经典演绎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昆曲派别对《惊变》演绎的差异</a:t>
            </a:r>
            <a:endParaRPr lang="zh-CN" altLang="en-US" sz="2000" b="1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北昆派：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风格粗犷豪放，重武戏与气势。演绎《惊变》时，强调唐玄宗面对叛乱的惊惶无奈。唱腔高亢激昂，动作幅度大，舞台效果震撼。服饰、道具注重历史感与真实性结合，营造历史气息舞台。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南昆派：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风格细腻柔美，唱念做打并重。演绎《惊变》着重表现唐玄宗与杨贵妃情感纠葛和内心世界。唱腔悠扬婉转，身段动作细致入微，淋漓尽致展现人物情感变化。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  <a:p>
            <a:pPr indent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000" b="1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昆曲名家对《惊变》的演绎亮点：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如张继青饰演杨贵妃，嗓音甜美、圆润、有穿透力，细腻描绘杨贵妃对唐玄宗的深情及帝妃间情意。表演风情万种且收放自如，刻画出雍容华贵宠妃形象，唱腔典雅细腻具诗韵</a:t>
            </a:r>
            <a:r>
              <a:rPr lang="en-US" altLang="zh-CN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 </a:t>
            </a:r>
            <a:r>
              <a:rPr lang="zh-CN" altLang="en-US" sz="2000" spc="15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cs typeface="+mn-ea"/>
                <a:sym typeface="Arial" panose="020B0604020202020204" pitchFamily="34" charset="0"/>
              </a:rPr>
              <a:t>。</a:t>
            </a:r>
            <a:endParaRPr lang="zh-CN" altLang="en-US" sz="2000" spc="150">
              <a:solidFill>
                <a:schemeClr val="tx1">
                  <a:lumMod val="85000"/>
                  <a:lumOff val="15000"/>
                </a:schemeClr>
              </a:solidFill>
              <a:uFillTx/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0"/>
            <a:ext cx="12192635" cy="1108710"/>
          </a:xfrm>
          <a:prstGeom prst="rect">
            <a:avLst/>
          </a:prstGeom>
          <a:solidFill>
            <a:schemeClr val="tx2">
              <a:lumMod val="1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370" y="253365"/>
            <a:ext cx="5671820" cy="60261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二、《惊变》</a:t>
            </a:r>
            <a:endParaRPr lang="zh-CN" altLang="en-US" sz="3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0"/>
            <a:ext cx="11659235" cy="35540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60" y="3554095"/>
            <a:ext cx="11658600" cy="32251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713740" y="345440"/>
            <a:ext cx="10727055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京剧，中国国粹，是影响力最大的戏曲剧种，以北京为中心，遍布全国。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1790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年四大徽班进京，经徽、汉、京三派艺人融合，吸收民间曲调，形成以西皮、二黄为主腔，念白含湖广音与中州韵的京剧。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以历史故事为主要内容，传统剧目约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 1300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个，常演三四百个，多改编自历史演义和小说话本。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2010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年，京剧被列入联合国教科文组织非物质文化遗产名录。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" y="161925"/>
            <a:ext cx="11650980" cy="63703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50" y="1577340"/>
            <a:ext cx="11736705" cy="36842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71828" b="8867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5" y="306705"/>
            <a:ext cx="11500485" cy="62750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t>感谢</a:t>
            </a:r>
            <a:r>
              <a:t>观看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34100" y="3377565"/>
            <a:ext cx="6057900" cy="606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/Thanks</a:t>
            </a:r>
            <a:endParaRPr 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295275" y="275590"/>
            <a:ext cx="11582400" cy="5619750"/>
          </a:xfrm>
        </p:spPr>
        <p:txBody>
          <a:bodyPr>
            <a:noAutofit/>
          </a:bodyPr>
          <a:lstStyle/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400" b="1" dirty="0">
                <a:sym typeface="Arial" panose="020B0604020202020204" pitchFamily="34" charset="0"/>
              </a:rPr>
              <a:t>知识要点</a:t>
            </a:r>
            <a:r>
              <a:rPr lang="en-US" altLang="zh-CN" sz="2400" b="1" dirty="0">
                <a:sym typeface="Arial" panose="020B0604020202020204" pitchFamily="34" charset="0"/>
              </a:rPr>
              <a:t> </a:t>
            </a:r>
            <a:endParaRPr lang="en-US" altLang="zh-CN" sz="2400" b="1" dirty="0"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一、京剧的表现手法与唱腔分类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表现手法：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唱：需高超声乐技巧，精准把握角色性格，借唱腔展现内心。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念：要求演员口齿清晰、语音准确，传递角色思想情感。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做：演员通过精心编排的身段、手势、表情等动作塑造人物。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打：武打动作讲究虚实结合，兼具观赏性与真实性。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marL="0" indent="0" defTabSz="914400">
              <a:buNone/>
              <a:tabLst>
                <a:tab pos="4178300" algn="l"/>
              </a:tabLst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表演技法：</a:t>
            </a: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手：有划掌、摊掌等多样动作，运用时做弧形运动，刚柔适度、节奏分明。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眼：是面部表演关键，能展现喜怒哀乐，要睁开、平视、夸张，眼中有物且与他人眼神交流。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身法：作为身段表演基本方法，演员借身体动作突破舞台时空限制，传达情节。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​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  <a:p>
            <a:pPr defTabSz="914400">
              <a:tabLst>
                <a:tab pos="4178300" algn="l"/>
              </a:tabLs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步：含站法与走法，旦角站法有特定姿势，走法如圆场步等各有独特用途与表现方式。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0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1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空白演示经典风格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6916_1*b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副标题"/>
</p:tagLst>
</file>

<file path=ppt/tags/tag131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2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3.xml><?xml version="1.0" encoding="utf-8"?>
<p:tagLst xmlns:p="http://schemas.openxmlformats.org/presentationml/2006/main"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1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演讲者："/>
  <p:tag name="KSO_WM_UNIT_SUBTYPE" val="b"/>
</p:tagLst>
</file>

<file path=ppt/tags/tag134.xml><?xml version="1.0" encoding="utf-8"?>
<p:tagLst xmlns:p="http://schemas.openxmlformats.org/presentationml/2006/main">
  <p:tag name="KSO_WM_SLIDE_ID" val="custom20206916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6916"/>
  <p:tag name="KSO_WM_SLIDE_LAYOUT" val="a_b_f"/>
  <p:tag name="KSO_WM_SLIDE_LAYOUT_CNT" val="1_1_1"/>
  <p:tag name="KSO_WM_TEMPLATE_MASTER_THUMB_INDEX" val="12"/>
  <p:tag name="KSO_WM_TEMPLATE_THUMBS_INDEX" val="1、4、7、8、10、11、12、13、15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37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39.xml><?xml version="1.0" encoding="utf-8"?>
<p:tagLst xmlns:p="http://schemas.openxmlformats.org/presentationml/2006/main">
  <p:tag name="wpp_generatepictur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712.7,&quot;left&quot;:14.09992125984245,&quot;top&quot;:8.4,&quot;width&quot;:870.5681102362211}"/>
</p:tagLst>
</file>

<file path=ppt/tags/tag143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6916_2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wpp_generatepicture" val="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4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06916_7*e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01"/>
  <p:tag name="KSO_WM_UNIT_NOCLEAR" val="0"/>
  <p:tag name="KSO_WM_UNIT_VALUE" val="2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5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5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.4000000059604645,&quot;colorType&quot;:1,&quot;foreColorIndex&quot;:5,&quot;pos&quot;:1,&quot;transparency&quot;:0},{&quot;brightness&quot;:0.15000000596046448,&quot;colorType&quot;:1,&quot;foreColorIndex&quot;:5,&quot;pos&quot;:0.3499999940395355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4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4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i*1_1"/>
  <p:tag name="KSO_WM_TEMPLATE_CATEGORY" val="diagram"/>
  <p:tag name="KSO_WM_TEMPLATE_INDEX" val="20234406"/>
  <p:tag name="KSO_WM_UNIT_LAYERLEVEL" val="1_1"/>
  <p:tag name="KSO_WM_TAG_VERSION" val="3.0"/>
  <p:tag name="KSO_WM_UNIT_TYPE" val="m_i"/>
  <p:tag name="KSO_WM_UNIT_INDEX" val="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solid&quot;:{&quot;brightness&quot;:0.6499999761581421,&quot;colorType&quot;:1,&quot;foreColorIndex&quot;:13,&quot;transparency&quot;:0.6499999761581421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6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6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6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solid&quot;:{&quot;brightness&quot;:0.75,&quot;colorType&quot;:1,&quot;foreColorIndex&quot;:13,&quot;transparency&quot;:0.7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3"/>
  <p:tag name="KSO_WM_UNIT_FILL_FORE_SCHEMECOLOR_INDEX_BRIGHTNESS" val="0.75"/>
  <p:tag name="KSO_WM_UNIT_LINE_FORE_SCHEMECOLOR_INDEX" val="-2"/>
  <p:tag name="KSO_WM_UNIT_TEXT_FILL_FORE_SCHEMECOLOR_INDEX" val="13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1_1"/>
  <p:tag name="KSO_WM_TEMPLATE_CATEGORY" val="diagram"/>
  <p:tag name="KSO_WM_TEMPLATE_INDEX" val="20234406"/>
  <p:tag name="KSO_WM_UNIT_LAYERLEVEL" val="1_1_1"/>
  <p:tag name="KSO_WM_TAG_VERSION" val="3.0"/>
  <p:tag name="KSO_WM_UNIT_VALUE" val="127*144"/>
  <p:tag name="KSO_WM_UNIT_TYPE" val="m_h_x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2_1"/>
  <p:tag name="KSO_WM_TEMPLATE_CATEGORY" val="diagram"/>
  <p:tag name="KSO_WM_TEMPLATE_INDEX" val="20234406"/>
  <p:tag name="KSO_WM_UNIT_LAYERLEVEL" val="1_1_1"/>
  <p:tag name="KSO_WM_TAG_VERSION" val="3.0"/>
  <p:tag name="KSO_WM_UNIT_VALUE" val="132*129"/>
  <p:tag name="KSO_WM_UNIT_TYPE" val="m_h_x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x*1_3_1"/>
  <p:tag name="KSO_WM_TEMPLATE_CATEGORY" val="diagram"/>
  <p:tag name="KSO_WM_TEMPLATE_INDEX" val="20234406"/>
  <p:tag name="KSO_WM_UNIT_LAYERLEVEL" val="1_1_1"/>
  <p:tag name="KSO_WM_TAG_VERSION" val="3.0"/>
  <p:tag name="KSO_WM_UNIT_VALUE" val="107*144"/>
  <p:tag name="KSO_WM_UNIT_TYPE" val="m_h_x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3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3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2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简明扼要地阐述您的内容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2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f*1_1_1"/>
  <p:tag name="KSO_WM_TEMPLATE_CATEGORY" val="diagram"/>
  <p:tag name="KSO_WM_TEMPLATE_INDEX" val="20234406"/>
  <p:tag name="KSO_WM_UNIT_LAYERLEVEL" val="1_1_1"/>
  <p:tag name="KSO_WM_TAG_VERSION" val="3.0"/>
  <p:tag name="KSO_WM_UNIT_SUBTYPE" val="a"/>
  <p:tag name="KSO_WM_UNIT_NOCLEAR" val="0"/>
  <p:tag name="KSO_WM_UNIT_VALUE" val="80"/>
  <p:tag name="KSO_WM_UNIT_TYPE" val="m_h_f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添加文本具体内容，文字是您思想的提炼，简明扼要地阐述您的观点根据需要可酌情增减文字，以便观者能够准确地理解您所传达的思想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3"/>
  <p:tag name="KSO_WM_TEMPLATE_CATEGORY" val="diagram"/>
  <p:tag name="KSO_WM_TEMPLATE_INDEX" val="20234406"/>
  <p:tag name="KSO_WM_UNIT_LAYERLEVEL" val="1_1_1"/>
  <p:tag name="KSO_WM_TAG_VERSION" val="3.0"/>
  <p:tag name="KSO_WM_UNIT_SUBTYPE" val="nb"/>
  <p:tag name="KSO_WM_UNIT_TYPE" val="m_h_i"/>
  <p:tag name="KSO_WM_UNIT_INDEX" val="1_1_3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LINE_FORE_SCHEMECOLOR_INDEX" val="-2"/>
  <p:tag name="KSO_WM_UNIT_TEXT_FILL_FORE_SCHEMECOLOR_INDEX" val="1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2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2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gradient&quot;:[{&quot;brightness&quot;:0.6000000238418579,&quot;colorType&quot;:1,&quot;foreColorIndex&quot;:5,&quot;pos&quot;:1,&quot;transparency&quot;:0},{&quot;brightness&quot;:0.15000000596046448,&quot;colorType&quot;:1,&quot;foreColorIndex&quot;:5,&quot;pos&quot;:0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UNIT_LINE_FORE_SCHEMECOLOR_INDEX" val="-2"/>
  <p:tag name="KSO_WM_UNIT_TEXT_FILL_FORE_SCHEMECOLOR_INDEX" val="2"/>
  <p:tag name="KSO_WM_UNIT_TEXT_FILL_TYPE" val="1"/>
  <p:tag name="KSO_WM_UNIT_USESOURCEFORMAT_APPLY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3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3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2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2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4406_1*m_h_i*1_1_1"/>
  <p:tag name="KSO_WM_TEMPLATE_CATEGORY" val="diagram"/>
  <p:tag name="KSO_WM_TEMPLATE_INDEX" val="20234406"/>
  <p:tag name="KSO_WM_UNIT_LAYERLEVEL" val="1_1_1"/>
  <p:tag name="KSO_WM_TAG_VERSION" val="3.0"/>
  <p:tag name="KSO_WM_UNIT_TYPE" val="m_h_i"/>
  <p:tag name="KSO_WM_UNIT_INDEX" val="1_1_1"/>
  <p:tag name="KSO_WM_DIAGRAM_GROUP_CODE" val="m1-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465.0253212659941,&quot;left&quot;:54.003228346456694,&quot;top&quot;:62.376141732283465,&quot;width&quot;:889.8350393700788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  <p:tag name="KSO_WM_UNIT_LINE_FILL_TYPE" val="2"/>
  <p:tag name="KSO_WM_UNIT_USESOURCEFORMAT_APPLY" val="0"/>
</p:tagLst>
</file>

<file path=ppt/tags/tag174.xml><?xml version="1.0" encoding="utf-8"?>
<p:tagLst xmlns:p="http://schemas.openxmlformats.org/presentationml/2006/main">
  <p:tag name="KSO_WM_SLIDE_ID" val="diagram20234406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3"/>
  <p:tag name="KSO_WM_SLIDE_INDEX" val="1"/>
  <p:tag name="KSO_WM_SLIDE_SIZE" val="767.035*379.917"/>
  <p:tag name="KSO_WM_SLIDE_POSITION" val="118.553*108.076"/>
  <p:tag name="KSO_WM_TAG_VERSION" val="3.0"/>
  <p:tag name="KSO_WM_BEAUTIFY_FLAG" val="#wm#"/>
  <p:tag name="KSO_WM_TEMPLATE_CATEGORY" val="custom"/>
  <p:tag name="KSO_WM_TEMPLATE_INDEX" val="20206916"/>
  <p:tag name="KSO_WM_SLIDE_LAYOUT" val="a_m"/>
  <p:tag name="KSO_WM_SLIDE_LAYOUT_CNT" val="1_1"/>
  <p:tag name="KSO_WM_DIAGRAM_GROUP_CODE" val="m1-1"/>
  <p:tag name="KSO_WM_SLIDE_DIAGTYPE" val="m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VALUE" val="94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6916_8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8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77.xml><?xml version="1.0" encoding="utf-8"?>
<p:tagLst xmlns:p="http://schemas.openxmlformats.org/presentationml/2006/main">
  <p:tag name="KSO_WM_SLIDE_ID" val="custom20206916_8"/>
  <p:tag name="KSO_WM_TEMPLATE_SUBCATEGORY" val="0"/>
  <p:tag name="KSO_WM_TEMPLATE_MASTER_TYPE" val="1"/>
  <p:tag name="KSO_WM_TEMPLATE_COLOR_TYPE" val="1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6916"/>
  <p:tag name="KSO_WM_SLIDE_LAYOUT" val="a_d_f"/>
  <p:tag name="KSO_WM_SLIDE_LAYOUT_CNT" val="1_1_1"/>
  <p:tag name="KSO_WM_SLIDE_TYPE" val="text"/>
  <p:tag name="KSO_WM_SLIDE_SUBTYPE" val="picTxt"/>
  <p:tag name="KSO_WM_SLIDE_SIZE" val="864*455"/>
  <p:tag name="KSO_WM_SLIDE_POSITION" val="64*39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3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185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18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8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45.9000787401576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9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9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19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19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0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0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2.95,&quot;top&quot;:8.4,&quot;width&quot;:931.75}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0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1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1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1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7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19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2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2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2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0.35,&quot;top&quot;:8.4,&quot;width&quot;:929.45}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28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2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3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3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4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0.35,&quot;top&quot;:8.4,&quot;width&quot;:929.45}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4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0.35,&quot;top&quot;:8.4,&quot;width&quot;:929.45}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4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0.35,&quot;top&quot;:8.4,&quot;width&quot;:929.45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5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0.35,&quot;top&quot;:8.4,&quot;width&quot;:929.45}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53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5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6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63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65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67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6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7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7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7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76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77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27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81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83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85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287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28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562.7000787401576}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9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1.1500787401576}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3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94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95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29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1.1500787401576}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98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299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6916_7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PRESET_TEXT" val="单击此处添加标题"/>
</p:tagLst>
</file>

<file path=ppt/tags/tag302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SLIDE_LAYOUT" val="a_b_e"/>
  <p:tag name="KSO_WM_SLIDE_LAYOUT_CNT" val="1_1_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04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06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9*f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SUBTYPE" val="a"/>
  <p:tag name="KSO_WM_UNIT_NOCLEAR" val="0"/>
  <p:tag name="KSO_WM_UNIT_VALUE" val="636"/>
  <p:tag name="KSO_WM_UNIT_TYPE" val="f"/>
  <p:tag name="KSO_WM_UNIT_INDEX" val="1"/>
  <p:tag name="KSO_WM_UNIT_PRESET_TEXT" val="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点击此处添加正文，文字是您思炼，为了演示发布的良好效果，请言简意赅的阐述您的观点。点击此处添加正文，文字是您思想的提炼，请言简意赅的阐述您的观点。&#13;点击此处添加正文，文字是您思炼，为了演示发布的良好效果，请言简意赅的阐述您的观点。点击此处添加正文，文字是您思想的提炼，请言简意赅的阐述您的观点。"/>
</p:tagLst>
</file>

<file path=ppt/tags/tag308.xml><?xml version="1.0" encoding="utf-8"?>
<p:tagLst xmlns:p="http://schemas.openxmlformats.org/presentationml/2006/main">
  <p:tag name="KSO_WM_SLIDE_ID" val="custom20206916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ureTxt"/>
  <p:tag name="KSO_WM_SLIDE_SIZE" val="758*346"/>
  <p:tag name="KSO_WM_SLIDE_POSITION" val="100*95"/>
  <p:tag name="KSO_WM_SLIDE_LAYOUT" val="a_f"/>
  <p:tag name="KSO_WM_SLIDE_LAYOUT_CNT" val="1_1"/>
</p:tagLst>
</file>

<file path=ppt/tags/tag30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1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1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1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1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6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1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6916_2*l_h_f*1_1_1"/>
  <p:tag name="KSO_WM_TEMPLATE_CATEGORY" val="custom"/>
  <p:tag name="KSO_WM_TEMPLATE_INDEX" val="20206916"/>
  <p:tag name="KSO_WM_UNIT_LAYERLEVEL" val="1_1_1"/>
  <p:tag name="KSO_WM_TAG_VERSION" val="1.0"/>
  <p:tag name="KSO_WM_BEAUTIFY_FLAG" val="#wm#"/>
  <p:tag name="KSO_WM_UNIT_PRESET_TEXT" val="请言简意赅的阐述您的观点。"/>
  <p:tag name="KSO_WM_UNIT_TEXT_FILL_FORE_SCHEMECOLOR_INDEX" val="13"/>
  <p:tag name="KSO_WM_UNIT_TEXT_FILL_TYPE" val="1"/>
  <p:tag name="KSO_WM_UNIT_USESOURCEFORMAT_APPLY" val="1"/>
  <p:tag name="KSO_WM_DIAGRAM_VIRTUALLY_FRAME" val="{&quot;height&quot;:535.45,&quot;left&quot;:14.09992125984245,&quot;top&quot;:8.4,&quot;width&quot;:925.7000787401576}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6916_2*i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19.xml><?xml version="1.0" encoding="utf-8"?>
<p:tagLst xmlns:p="http://schemas.openxmlformats.org/presentationml/2006/main">
  <p:tag name="KSO_WM_BEAUTIFY_FLAG" val="#wm#"/>
  <p:tag name="KSO_WM_TEMPLATE_CATEGORY" val="custom"/>
  <p:tag name="KSO_WM_TEMPLATE_INDEX" val="20206916"/>
  <p:tag name="KSO_WM_SLIDE_ID" val="custom2020691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SLIDE_LAYOUT" val="a_l"/>
  <p:tag name="KSO_WM_SLIDE_LAYOUT_CNT" val="1_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1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2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3.xml><?xml version="1.0" encoding="utf-8"?>
<p:tagLst xmlns:p="http://schemas.openxmlformats.org/presentationml/2006/main">
  <p:tag name="KSO_WM_SLIDE_ID" val="custom20206916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6916"/>
  <p:tag name="KSO_WM_SLIDE_TYPE" val="text"/>
  <p:tag name="KSO_WM_SLIDE_SUBTYPE" val="picTxt"/>
  <p:tag name="KSO_WM_SLIDE_SIZE" val="829*400"/>
  <p:tag name="KSO_WM_SLIDE_POSITION" val="45*60"/>
  <p:tag name="KSO_WM_SLIDE_LAYOUT" val="a_d_f"/>
  <p:tag name="KSO_WM_SLIDE_LAYOUT_CNT" val="1_1_1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6916_15*a*1"/>
  <p:tag name="KSO_WM_TEMPLATE_CATEGORY" val="custom"/>
  <p:tag name="KSO_WM_TEMPLATE_INDEX" val="20206916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  <p:tag name="KSO_WM_UNIT_PRESET_TEXT" val="THANKS"/>
</p:tagLst>
</file>

<file path=ppt/tags/tag325.xml><?xml version="1.0" encoding="utf-8"?>
<p:tagLst xmlns:p="http://schemas.openxmlformats.org/presentationml/2006/main">
  <p:tag name="KSO_WM_SLIDE_ID" val="custom20206916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6916"/>
  <p:tag name="KSO_WM_SLIDE_TYPE" val="endPage"/>
  <p:tag name="KSO_WM_SLIDE_SUBTYPE" val="pureTxt"/>
  <p:tag name="KSO_WM_SLIDE_LAYOUT" val="a"/>
  <p:tag name="KSO_WM_SLIDE_LAYOUT_CNT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8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9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5F5F8"/>
      </a:dk2>
      <a:lt2>
        <a:srgbClr val="FFFFFF"/>
      </a:lt2>
      <a:accent1>
        <a:srgbClr val="577CCE"/>
      </a:accent1>
      <a:accent2>
        <a:srgbClr val="5999AF"/>
      </a:accent2>
      <a:accent3>
        <a:srgbClr val="5BA080"/>
      </a:accent3>
      <a:accent4>
        <a:srgbClr val="8BAA69"/>
      </a:accent4>
      <a:accent5>
        <a:srgbClr val="D6B250"/>
      </a:accent5>
      <a:accent6>
        <a:srgbClr val="E79647"/>
      </a:accent6>
      <a:hlink>
        <a:srgbClr val="0000FF"/>
      </a:hlink>
      <a:folHlink>
        <a:srgbClr val="FF00FF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10646</Words>
  <Application>WPS 演示</Application>
  <PresentationFormat>宽屏</PresentationFormat>
  <Paragraphs>466</Paragraphs>
  <Slides>83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94" baseType="lpstr">
      <vt:lpstr>Arial</vt:lpstr>
      <vt:lpstr>宋体</vt:lpstr>
      <vt:lpstr>Wingdings</vt:lpstr>
      <vt:lpstr>微软雅黑</vt:lpstr>
      <vt:lpstr>Segoe UI</vt:lpstr>
      <vt:lpstr>Arial Unicode MS</vt:lpstr>
      <vt:lpstr>Calibri</vt:lpstr>
      <vt:lpstr>Arial</vt:lpstr>
      <vt:lpstr>Inter</vt:lpstr>
      <vt:lpstr>Segoe Print</vt:lpstr>
      <vt:lpstr>1_Office 主题​​</vt:lpstr>
      <vt:lpstr>音乐鉴赏</vt:lpstr>
      <vt:lpstr>PowerPoint 演示文稿</vt:lpstr>
      <vt:lpstr>PowerPoint 演示文稿</vt:lpstr>
      <vt:lpstr>戏曲音乐</vt:lpstr>
      <vt:lpstr>PowerPoint 演示文稿</vt:lpstr>
      <vt:lpstr>PowerPoint 演示文稿</vt:lpstr>
      <vt:lpstr> 第一讲  京 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第二讲  豫 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第二讲  豫 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第三讲  黄梅戏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第三讲  黄梅戏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￼</cp:lastModifiedBy>
  <cp:revision>160</cp:revision>
  <dcterms:created xsi:type="dcterms:W3CDTF">2019-06-19T02:08:00Z</dcterms:created>
  <dcterms:modified xsi:type="dcterms:W3CDTF">2025-04-17T09:49:52Z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7E499DBEDB334F20AC98709357CFFB59_13</vt:lpwstr>
  </property>
</Properties>
</file>