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9" r:id="rId4"/>
    <p:sldId id="258" r:id="rId5"/>
    <p:sldId id="269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6" r:id="rId15"/>
    <p:sldId id="284" r:id="rId16"/>
    <p:sldId id="287" r:id="rId17"/>
    <p:sldId id="285" r:id="rId18"/>
    <p:sldId id="290" r:id="rId19"/>
    <p:sldId id="288" r:id="rId20"/>
    <p:sldId id="289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263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26" r:id="rId55"/>
    <p:sldId id="264" r:id="rId56"/>
    <p:sldId id="325" r:id="rId57"/>
    <p:sldId id="327" r:id="rId58"/>
    <p:sldId id="328" r:id="rId59"/>
    <p:sldId id="329" r:id="rId60"/>
    <p:sldId id="330" r:id="rId61"/>
    <p:sldId id="331" r:id="rId62"/>
    <p:sldId id="332" r:id="rId63"/>
    <p:sldId id="333" r:id="rId64"/>
    <p:sldId id="334" r:id="rId65"/>
    <p:sldId id="335" r:id="rId66"/>
    <p:sldId id="336" r:id="rId67"/>
    <p:sldId id="337" r:id="rId68"/>
    <p:sldId id="338" r:id="rId69"/>
    <p:sldId id="339" r:id="rId70"/>
    <p:sldId id="340" r:id="rId71"/>
    <p:sldId id="341" r:id="rId72"/>
    <p:sldId id="343" r:id="rId73"/>
    <p:sldId id="342" r:id="rId74"/>
    <p:sldId id="344" r:id="rId75"/>
    <p:sldId id="345" r:id="rId76"/>
    <p:sldId id="346" r:id="rId77"/>
    <p:sldId id="347" r:id="rId78"/>
    <p:sldId id="274" r:id="rId79"/>
  </p:sldIdLst>
  <p:sldSz cx="12192000" cy="6858000"/>
  <p:notesSz cx="6858000" cy="9144000"/>
  <p:embeddedFontLst>
    <p:embeddedFont>
      <p:font typeface="汉仪铸字木头人简" panose="00020600040101010101" charset="-122"/>
      <p:regular r:id="rId83"/>
    </p:embeddedFont>
    <p:embeddedFont>
      <p:font typeface="汉仪游园体简" panose="00020600040101010101" charset="-122"/>
      <p:regular r:id="rId84"/>
    </p:embeddedFont>
    <p:embeddedFont>
      <p:font typeface="站酷小薇LOGO体" panose="02010600010101010101" charset="-122"/>
      <p:regular r:id="rId85"/>
    </p:embeddedFont>
    <p:embeddedFont>
      <p:font typeface="微软雅黑" panose="020B0503020204020204" charset="-122"/>
      <p:regular r:id="rId86"/>
    </p:embeddedFont>
    <p:embeddedFont>
      <p:font typeface="站酷快乐体" panose="02010600030101010101" charset="-128"/>
      <p:regular r:id="rId87"/>
    </p:embeddedFont>
  </p:embeddedFontLst>
  <p:custDataLst>
    <p:tags r:id="rId8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5322"/>
    <a:srgbClr val="8AC19A"/>
    <a:srgbClr val="7297D5"/>
    <a:srgbClr val="EECF63"/>
    <a:srgbClr val="F2DD8B"/>
    <a:srgbClr val="F7EBBA"/>
    <a:srgbClr val="AAD2B7"/>
    <a:srgbClr val="FFFFFF"/>
    <a:srgbClr val="FDF4E5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03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8" Type="http://schemas.openxmlformats.org/officeDocument/2006/relationships/tags" Target="tags/tag149.xml"/><Relationship Id="rId87" Type="http://schemas.openxmlformats.org/officeDocument/2006/relationships/font" Target="fonts/font5.fntdata"/><Relationship Id="rId86" Type="http://schemas.openxmlformats.org/officeDocument/2006/relationships/font" Target="fonts/font4.fntdata"/><Relationship Id="rId85" Type="http://schemas.openxmlformats.org/officeDocument/2006/relationships/font" Target="fonts/font3.fntdata"/><Relationship Id="rId84" Type="http://schemas.openxmlformats.org/officeDocument/2006/relationships/font" Target="fonts/font2.fntdata"/><Relationship Id="rId83" Type="http://schemas.openxmlformats.org/officeDocument/2006/relationships/font" Target="fonts/font1.fntdata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4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5.xml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image" Target="../media/image9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8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0.xml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3.xml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8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8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0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5.xml"/><Relationship Id="rId4" Type="http://schemas.openxmlformats.org/officeDocument/2006/relationships/image" Target="../media/image13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8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3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4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5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6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0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>
            <a:off x="-8890" y="4669790"/>
            <a:ext cx="9966960" cy="2241550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>
            <a:off x="10324465" y="0"/>
            <a:ext cx="1885315" cy="3633470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>
            <a:off x="0" y="0"/>
            <a:ext cx="4003040" cy="282257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r="75187" b="73306"/>
          <a:stretch>
            <a:fillRect/>
          </a:stretch>
        </p:blipFill>
        <p:spPr>
          <a:xfrm>
            <a:off x="476885" y="207645"/>
            <a:ext cx="2621280" cy="1397000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t="32793" r="84996"/>
          <a:stretch>
            <a:fillRect/>
          </a:stretch>
        </p:blipFill>
        <p:spPr>
          <a:xfrm>
            <a:off x="252095" y="2027555"/>
            <a:ext cx="2250440" cy="499237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29874" t="2703" r="55082" b="69750"/>
          <a:stretch>
            <a:fillRect/>
          </a:stretch>
        </p:blipFill>
        <p:spPr>
          <a:xfrm>
            <a:off x="9103995" y="207645"/>
            <a:ext cx="2653665" cy="2407285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22595" t="50867" r="53651"/>
          <a:stretch>
            <a:fillRect/>
          </a:stretch>
        </p:blipFill>
        <p:spPr>
          <a:xfrm>
            <a:off x="8522970" y="3255645"/>
            <a:ext cx="3445510" cy="352933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2689860" y="20764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327025" y="68008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252095" y="3633470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8750" t="67442" r="72745" b="95"/>
          <a:stretch>
            <a:fillRect/>
          </a:stretch>
        </p:blipFill>
        <p:spPr>
          <a:xfrm>
            <a:off x="2110740" y="4508500"/>
            <a:ext cx="2764155" cy="227647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10949305" y="222694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64681" t="29468" r="25175" b="53380"/>
          <a:stretch>
            <a:fillRect/>
          </a:stretch>
        </p:blipFill>
        <p:spPr>
          <a:xfrm>
            <a:off x="6706870" y="5057775"/>
            <a:ext cx="2175510" cy="172720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5361305" y="5628640"/>
            <a:ext cx="859155" cy="88392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042285" y="1353185"/>
            <a:ext cx="62515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幼儿园音乐</a:t>
            </a:r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教育</a:t>
            </a:r>
            <a:endParaRPr lang="zh-CN" altLang="zh-CN" sz="9600">
              <a:solidFill>
                <a:srgbClr val="D55322"/>
              </a:solidFill>
              <a:latin typeface="汉仪铸字木头人简" panose="00020600040101010101" charset="-122"/>
              <a:ea typeface="汉仪铸字木头人简" panose="00020600040101010101" charset="-122"/>
            </a:endParaRPr>
          </a:p>
        </p:txBody>
      </p:sp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52045" t="28742" r="35135" b="56628"/>
          <a:stretch>
            <a:fillRect/>
          </a:stretch>
        </p:blipFill>
        <p:spPr>
          <a:xfrm rot="20580000">
            <a:off x="7263130" y="807085"/>
            <a:ext cx="948690" cy="53657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  <p:pic>
        <p:nvPicPr>
          <p:cNvPr id="24" name="图片 23" descr="71778353"/>
          <p:cNvPicPr>
            <a:picLocks noChangeAspect="1"/>
          </p:cNvPicPr>
          <p:nvPr/>
        </p:nvPicPr>
        <p:blipFill>
          <a:blip r:embed="rId3"/>
          <a:srcRect t="7457" r="94762" b="80275"/>
          <a:stretch>
            <a:fillRect/>
          </a:stretch>
        </p:blipFill>
        <p:spPr>
          <a:xfrm rot="20580000">
            <a:off x="8638540" y="2027555"/>
            <a:ext cx="518160" cy="569595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4874895" y="4401820"/>
            <a:ext cx="2423795" cy="460375"/>
          </a:xfrm>
          <a:prstGeom prst="roundRect">
            <a:avLst>
              <a:gd name="adj" fmla="val 38511"/>
            </a:avLst>
          </a:prstGeom>
          <a:solidFill>
            <a:srgbClr val="8AC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en-US" altLang="zh-CN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· </a:t>
            </a:r>
            <a:r>
              <a:rPr lang="zh-CN" altLang="en-US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主讲人：</a:t>
            </a:r>
            <a:r>
              <a:rPr lang="en-US" altLang="zh-CN" sz="2400" b="1" baseline="3000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</a:rPr>
              <a:t>--- ·</a:t>
            </a:r>
            <a:endParaRPr lang="en-US" altLang="zh-CN" sz="2400" b="1" baseline="3000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342900" y="5485765"/>
            <a:ext cx="1059815" cy="174244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84580" y="1780540"/>
            <a:ext cx="9589770" cy="4656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音乐《帕什帕什》、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PPT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课件、蛙鸣筒（人手一个）、铃鼓。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开场：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扮演小青蛙进入池塘情境；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动作匹配：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捉捉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啊呜吃掉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语词掌握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追呀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追呀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动作感知追逐旋律；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完整体验：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师生互动捉虫游戏，巩固节奏；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乐器演奏：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蛙鸣筒模拟青蛙叫（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段）、铃鼓表现追虫（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段），合乐演奏；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结束：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帮助农民伯伯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自然收尾，渗透社会情感。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02360" y="1041400"/>
            <a:ext cx="3012229" cy="857250"/>
            <a:chOff x="10870" y="2448"/>
            <a:chExt cx="4272" cy="1350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38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小青蛙捉虫子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493" y="2448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-635" y="5873750"/>
            <a:ext cx="1012190" cy="10115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45212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76960" y="1083310"/>
            <a:ext cx="2460128" cy="798195"/>
            <a:chOff x="10870" y="2541"/>
            <a:chExt cx="3489" cy="1257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开车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舞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02" y="2541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69340" y="1699895"/>
            <a:ext cx="6836410" cy="3792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结合幼儿喜爱的开车游戏，选用改编版《开车舞》，通过司机与交警角色扮演，让幼儿在音乐中体验铃鼓与打棒演奏，培养节奏感与合作意识。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在开车情境中合拍律动；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用铃鼓、打棒演奏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节奏型；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感受音乐欢快情绪，享受角色扮演乐趣。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音乐《开车舞》、铃鼓、打棒、节奏图谱、播放器。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71245" y="1080770"/>
            <a:ext cx="1749425" cy="852170"/>
            <a:chOff x="10870" y="2456"/>
            <a:chExt cx="2755" cy="134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开车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舞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76" y="245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71245" y="1751330"/>
            <a:ext cx="736917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导入：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创设开车郊游情境，融入交通规则（红灯停）；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新授：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用肢体动作表现开车流程（启动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上下坡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喇叭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）；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交警角色引入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红灯停下来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实践：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师生角色互换律动（司机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交警）；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加入乐器（司机：铃鼓模拟喇叭；交警：打棒指挥停车）；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拓展：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离座演奏，深化角色体验。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71245" y="1080770"/>
            <a:ext cx="1749425" cy="852170"/>
            <a:chOff x="10870" y="2456"/>
            <a:chExt cx="2755" cy="134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开车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舞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76" y="245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pic>
        <p:nvPicPr>
          <p:cNvPr id="2" name="图片 1" descr="Screenshot 2025-07-07 0915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915" y="1948815"/>
            <a:ext cx="4041775" cy="4041775"/>
          </a:xfrm>
          <a:prstGeom prst="rect">
            <a:avLst/>
          </a:prstGeom>
        </p:spPr>
      </p:pic>
      <p:pic>
        <p:nvPicPr>
          <p:cNvPr id="4" name="图片 3" descr="Screenshot 2025-07-07 0915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8650" y="2244090"/>
            <a:ext cx="5608955" cy="29000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556510" cy="857250"/>
            <a:chOff x="10870" y="2448"/>
            <a:chExt cx="4026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大象和蚊子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247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84429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通过《大象和蚊子》的趣味故事，引导幼儿对比感知大象（沉重）与蚊子（轻快）的音乐形象，运用蛙鸣筒与手串铃实现音色匹配，在角色扮演中培养音乐表现力。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能根据音乐特点匹配大象（慢速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低沉）与蚊子（快速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高音）动作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用手串铃（蚊子）和蛙鸣筒（大象）实现乐器与角色音色配对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在游戏中学会控制手串铃音量，体验角色对抗乐趣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8705606" y="3914917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994140" y="154622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9293860" y="1699260"/>
            <a:ext cx="2553335" cy="366014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1024870" y="294195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9456420" y="3725545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1168380" y="4905375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71245" y="2613660"/>
            <a:ext cx="69773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乐器：手串铃（蚊子）、蛙鸣筒（大象）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音乐：《大象和蚊子》《小松鼠进行曲》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教具：角色指偶、头饰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261110"/>
            <a:ext cx="2556510" cy="857250"/>
            <a:chOff x="10870" y="2448"/>
            <a:chExt cx="4026" cy="1350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大象和蚊子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247" y="2448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4636135" y="6158865"/>
            <a:ext cx="679450" cy="69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674370" y="1033780"/>
            <a:ext cx="5880735" cy="5706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随《小松鼠进行曲》律动进场，激活游戏状态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经验唤醒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讨论：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大象怎么走路？蚊子怎么飞？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建立角色认知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故事驱动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指偶讲述故事，重点突出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—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—'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嗡嗡嗡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的声效对比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音乐匹配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分段聆听：用跺脚表现大象音乐，指尖抖动表现蚊子旋律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88455" y="969010"/>
            <a:ext cx="4625340" cy="4559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乐器探索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音色配对：蛙鸣筒模拟大象脚步声，手串铃表现蚊子飞舞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分层游戏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初级：师（大象）幼（蚊子）乐器对抗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进阶：幼儿分角色演奏，强化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跺脚震晕蚊子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高潮情节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pic>
        <p:nvPicPr>
          <p:cNvPr id="2" name="图片 1" descr="Screenshot 2025-07-07 0917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010" y="1228725"/>
            <a:ext cx="4919980" cy="52965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44323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644775" cy="857250"/>
            <a:chOff x="10870" y="2448"/>
            <a:chExt cx="416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快乐乘巴士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38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104584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基于《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3—6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岁儿童学习与发展指南》，通过《快乐乘巴士》音乐游戏，利用红绿灯情境帮助幼儿感知音乐停顿，激发自主创编与协作能力。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感知音乐中的停顿，用肢体或道具（红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绿丝巾）创造性表现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司机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乘客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角色互换中体验合作游戏的乐趣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经验准备：幼儿已有红绿灯交通认知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物质准备：红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绿丝巾、司机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警察帽、《快乐乘巴士》音乐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47371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71245" y="1700530"/>
            <a:ext cx="819150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热身启趣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随乐自由律动入场，重点引导幼儿发现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音乐停顿处即动作创编点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核心体验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情境导入：回忆乘车经验，建立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红灯停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=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的关联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丝巾道具：教师用红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绿丝巾可视化音乐行进与停顿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角色初试：师（交警）幼（司机）玩红绿灯反应游戏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游戏升华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巴士情境：音乐停顿处司机邀请乘客上车（社会性发展）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动态换乘：幼儿分饰司机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乘客，在停顿时完成角色互换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9190990" y="1599565"/>
            <a:ext cx="2553335" cy="36601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71245" y="969010"/>
            <a:ext cx="2644775" cy="857250"/>
            <a:chOff x="10870" y="2448"/>
            <a:chExt cx="4165" cy="1350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快乐乘巴士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386" y="2448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 rot="16200000" flipH="1" flipV="1">
            <a:off x="-407670" y="365125"/>
            <a:ext cx="2941320" cy="2210435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8188325" y="0"/>
            <a:ext cx="4003040" cy="282257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873760" y="4126230"/>
            <a:ext cx="1885315" cy="3633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90336" b="71461"/>
          <a:stretch>
            <a:fillRect/>
          </a:stretch>
        </p:blipFill>
        <p:spPr>
          <a:xfrm>
            <a:off x="10229850" y="4643755"/>
            <a:ext cx="2061845" cy="301561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l="78642" r="13365" b="84628"/>
          <a:stretch>
            <a:fillRect/>
          </a:stretch>
        </p:blipFill>
        <p:spPr>
          <a:xfrm>
            <a:off x="3816985" y="497205"/>
            <a:ext cx="1821815" cy="1735455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l="78129" t="21720" r="12329" b="50664"/>
          <a:stretch>
            <a:fillRect/>
          </a:stretch>
        </p:blipFill>
        <p:spPr>
          <a:xfrm>
            <a:off x="327660" y="4113530"/>
            <a:ext cx="2553335" cy="366014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88697" t="28179" b="59239"/>
          <a:stretch>
            <a:fillRect/>
          </a:stretch>
        </p:blipFill>
        <p:spPr>
          <a:xfrm>
            <a:off x="8188325" y="5218430"/>
            <a:ext cx="3024505" cy="166751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1349375" y="10731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11149330" y="20764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8037830" y="5894705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15709" t="89519" r="74263" b="95"/>
          <a:stretch>
            <a:fillRect/>
          </a:stretch>
        </p:blipFill>
        <p:spPr>
          <a:xfrm>
            <a:off x="2408555" y="6012180"/>
            <a:ext cx="1497965" cy="72834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-41910" y="214312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71633" t="38063" r="26504" b="55852"/>
          <a:stretch>
            <a:fillRect/>
          </a:stretch>
        </p:blipFill>
        <p:spPr>
          <a:xfrm>
            <a:off x="9830435" y="4879340"/>
            <a:ext cx="399415" cy="612775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-92710" y="4879340"/>
            <a:ext cx="859155" cy="883920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51566" r="37454" b="82219"/>
          <a:stretch>
            <a:fillRect/>
          </a:stretch>
        </p:blipFill>
        <p:spPr>
          <a:xfrm>
            <a:off x="197485" y="546100"/>
            <a:ext cx="2101850" cy="1686560"/>
          </a:xfrm>
          <a:prstGeom prst="rect">
            <a:avLst/>
          </a:prstGeom>
        </p:spPr>
      </p:pic>
      <p:pic>
        <p:nvPicPr>
          <p:cNvPr id="20" name="图片 19" descr="71778353"/>
          <p:cNvPicPr>
            <a:picLocks noChangeAspect="1"/>
          </p:cNvPicPr>
          <p:nvPr/>
        </p:nvPicPr>
        <p:blipFill>
          <a:blip r:embed="rId3"/>
          <a:srcRect l="20526" t="77883" r="72745" b="9838"/>
          <a:stretch>
            <a:fillRect/>
          </a:stretch>
        </p:blipFill>
        <p:spPr>
          <a:xfrm rot="3840000">
            <a:off x="11254105" y="3684905"/>
            <a:ext cx="1005205" cy="86106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60575" y="2552815"/>
            <a:ext cx="2721610" cy="1629410"/>
            <a:chOff x="3500" y="3766"/>
            <a:chExt cx="4286" cy="2566"/>
          </a:xfrm>
        </p:grpSpPr>
        <p:pic>
          <p:nvPicPr>
            <p:cNvPr id="23" name="图片 22" descr="71778352"/>
            <p:cNvPicPr>
              <a:picLocks noChangeAspect="1"/>
            </p:cNvPicPr>
            <p:nvPr/>
          </p:nvPicPr>
          <p:blipFill>
            <a:blip r:embed="rId2"/>
            <a:srcRect l="77327" t="77178" r="10824" b="3286"/>
            <a:stretch>
              <a:fillRect/>
            </a:stretch>
          </p:blipFill>
          <p:spPr>
            <a:xfrm>
              <a:off x="6612" y="5121"/>
              <a:ext cx="1174" cy="960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3793" y="4022"/>
              <a:ext cx="3258" cy="2311"/>
              <a:chOff x="4089" y="3947"/>
              <a:chExt cx="3258" cy="2311"/>
            </a:xfrm>
          </p:grpSpPr>
          <p:sp>
            <p:nvSpPr>
              <p:cNvPr id="324" name="图形 169"/>
              <p:cNvSpPr/>
              <p:nvPr/>
            </p:nvSpPr>
            <p:spPr>
              <a:xfrm>
                <a:off x="4514" y="3947"/>
                <a:ext cx="2607" cy="2311"/>
              </a:xfrm>
              <a:custGeom>
                <a:avLst/>
                <a:gdLst>
                  <a:gd name="connsiteX0" fmla="*/ 38419 w 971550"/>
                  <a:gd name="connsiteY0" fmla="*/ 258402 h 952500"/>
                  <a:gd name="connsiteX1" fmla="*/ 10987 w 971550"/>
                  <a:gd name="connsiteY1" fmla="*/ 515577 h 952500"/>
                  <a:gd name="connsiteX2" fmla="*/ 46991 w 971550"/>
                  <a:gd name="connsiteY2" fmla="*/ 669025 h 952500"/>
                  <a:gd name="connsiteX3" fmla="*/ 551531 w 971550"/>
                  <a:gd name="connsiteY3" fmla="*/ 944678 h 952500"/>
                  <a:gd name="connsiteX4" fmla="*/ 702502 w 971550"/>
                  <a:gd name="connsiteY4" fmla="*/ 912198 h 952500"/>
                  <a:gd name="connsiteX5" fmla="*/ 940246 w 971550"/>
                  <a:gd name="connsiteY5" fmla="*/ 577109 h 952500"/>
                  <a:gd name="connsiteX6" fmla="*/ 961201 w 971550"/>
                  <a:gd name="connsiteY6" fmla="*/ 326030 h 952500"/>
                  <a:gd name="connsiteX7" fmla="*/ 742507 w 971550"/>
                  <a:gd name="connsiteY7" fmla="*/ 70188 h 952500"/>
                  <a:gd name="connsiteX8" fmla="*/ 38419 w 971550"/>
                  <a:gd name="connsiteY8" fmla="*/ 258402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50" h="952500">
                    <a:moveTo>
                      <a:pt x="38419" y="258402"/>
                    </a:moveTo>
                    <a:cubicBezTo>
                      <a:pt x="7272" y="339650"/>
                      <a:pt x="2224" y="428995"/>
                      <a:pt x="10987" y="515577"/>
                    </a:cubicBezTo>
                    <a:cubicBezTo>
                      <a:pt x="16225" y="568060"/>
                      <a:pt x="26608" y="620352"/>
                      <a:pt x="46991" y="669025"/>
                    </a:cubicBezTo>
                    <a:cubicBezTo>
                      <a:pt x="126049" y="857334"/>
                      <a:pt x="347505" y="955061"/>
                      <a:pt x="551531" y="944678"/>
                    </a:cubicBezTo>
                    <a:cubicBezTo>
                      <a:pt x="603251" y="942011"/>
                      <a:pt x="655258" y="933534"/>
                      <a:pt x="702502" y="912198"/>
                    </a:cubicBezTo>
                    <a:cubicBezTo>
                      <a:pt x="831470" y="854000"/>
                      <a:pt x="901289" y="713126"/>
                      <a:pt x="940246" y="577109"/>
                    </a:cubicBezTo>
                    <a:cubicBezTo>
                      <a:pt x="963582" y="495479"/>
                      <a:pt x="979584" y="408897"/>
                      <a:pt x="961201" y="326030"/>
                    </a:cubicBezTo>
                    <a:cubicBezTo>
                      <a:pt x="935960" y="212682"/>
                      <a:pt x="847282" y="120290"/>
                      <a:pt x="742507" y="70188"/>
                    </a:cubicBezTo>
                    <a:cubicBezTo>
                      <a:pt x="506001" y="-42874"/>
                      <a:pt x="144146" y="-17442"/>
                      <a:pt x="38419" y="258402"/>
                    </a:cubicBezTo>
                    <a:close/>
                  </a:path>
                </a:pathLst>
              </a:custGeom>
              <a:solidFill>
                <a:srgbClr val="8AC19A">
                  <a:alpha val="17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仓耳小丸子" panose="02020400000000000000" pitchFamily="18" charset="-122"/>
                </a:endParaRPr>
              </a:p>
            </p:txBody>
          </p:sp>
          <p:sp>
            <p:nvSpPr>
              <p:cNvPr id="320" name="矩形: 圆角 319"/>
              <p:cNvSpPr/>
              <p:nvPr/>
            </p:nvSpPr>
            <p:spPr>
              <a:xfrm rot="5400000">
                <a:off x="5760" y="5155"/>
                <a:ext cx="116" cy="907"/>
              </a:xfrm>
              <a:prstGeom prst="roundRect">
                <a:avLst>
                  <a:gd name="adj" fmla="val 50000"/>
                </a:avLst>
              </a:prstGeom>
              <a:solidFill>
                <a:srgbClr val="D55322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仓耳小丸子" panose="02020400000000000000" pitchFamily="18" charset="-122"/>
                </a:endParaRPr>
              </a:p>
            </p:txBody>
          </p:sp>
          <p:sp>
            <p:nvSpPr>
              <p:cNvPr id="325" name="文本框 324"/>
              <p:cNvSpPr txBox="1"/>
              <p:nvPr/>
            </p:nvSpPr>
            <p:spPr>
              <a:xfrm>
                <a:off x="4354" y="4473"/>
                <a:ext cx="2928" cy="98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>
                  <a:lnSpc>
                    <a:spcPct val="70000"/>
                  </a:lnSpc>
                </a:pPr>
                <a:r>
                  <a:rPr lang="zh-CN" altLang="zh-CN" sz="6600" dirty="0">
                    <a:solidFill>
                      <a:srgbClr val="7297D5"/>
                    </a:solidFill>
                    <a:latin typeface="汉仪游园体简" panose="00020600040101010101" charset="-122"/>
                    <a:ea typeface="汉仪游园体简" panose="00020600040101010101" charset="-122"/>
                    <a:cs typeface="+mn-ea"/>
                    <a:sym typeface="+mn-ea"/>
                  </a:rPr>
                  <a:t>目录</a:t>
                </a:r>
                <a:endParaRPr lang="zh-CN" altLang="zh-CN" sz="6600" dirty="0">
                  <a:solidFill>
                    <a:srgbClr val="7297D5"/>
                  </a:solidFill>
                  <a:latin typeface="汉仪游园体简" panose="00020600040101010101" charset="-122"/>
                  <a:ea typeface="汉仪游园体简" panose="0002060004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322" name="文本框 321"/>
              <p:cNvSpPr txBox="1"/>
              <p:nvPr/>
            </p:nvSpPr>
            <p:spPr>
              <a:xfrm>
                <a:off x="4089" y="5810"/>
                <a:ext cx="3258" cy="4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dist">
                  <a:lnSpc>
                    <a:spcPct val="70000"/>
                  </a:lnSpc>
                </a:pPr>
                <a:r>
                  <a:rPr lang="en-US" altLang="zh-CN">
                    <a:solidFill>
                      <a:srgbClr val="D96E6E"/>
                    </a:solidFill>
                    <a:latin typeface="汉仪游园体简" panose="00020600040101010101" charset="-122"/>
                    <a:ea typeface="汉仪游园体简" panose="00020600040101010101" charset="-122"/>
                    <a:sym typeface="+mn-ea"/>
                  </a:rPr>
                  <a:t> THE  CONTENTS</a:t>
                </a:r>
                <a:endParaRPr lang="en-US" altLang="zh-CN" dirty="0">
                  <a:solidFill>
                    <a:srgbClr val="D96E6E"/>
                  </a:solidFill>
                  <a:latin typeface="汉仪游园体简" panose="00020600040101010101" charset="-122"/>
                  <a:ea typeface="汉仪游园体简" panose="00020600040101010101" charset="-122"/>
                  <a:cs typeface="+mn-ea"/>
                  <a:sym typeface="+mn-ea"/>
                </a:endParaRPr>
              </a:p>
            </p:txBody>
          </p:sp>
        </p:grpSp>
        <p:pic>
          <p:nvPicPr>
            <p:cNvPr id="22" name="图片 21" descr="71778353"/>
            <p:cNvPicPr>
              <a:picLocks noChangeAspect="1"/>
            </p:cNvPicPr>
            <p:nvPr/>
          </p:nvPicPr>
          <p:blipFill>
            <a:blip r:embed="rId3"/>
            <a:srcRect t="7457" r="89466" b="61031"/>
            <a:stretch>
              <a:fillRect/>
            </a:stretch>
          </p:blipFill>
          <p:spPr>
            <a:xfrm rot="19980000">
              <a:off x="3500" y="4452"/>
              <a:ext cx="1032" cy="1449"/>
            </a:xfrm>
            <a:prstGeom prst="rect">
              <a:avLst/>
            </a:prstGeom>
          </p:spPr>
        </p:pic>
        <p:pic>
          <p:nvPicPr>
            <p:cNvPr id="29" name="图片 28" descr="71778353"/>
            <p:cNvPicPr>
              <a:picLocks noChangeAspect="1"/>
            </p:cNvPicPr>
            <p:nvPr/>
          </p:nvPicPr>
          <p:blipFill>
            <a:blip r:embed="rId3"/>
            <a:srcRect l="8750" t="71100" r="84384" b="14728"/>
            <a:stretch>
              <a:fillRect/>
            </a:stretch>
          </p:blipFill>
          <p:spPr>
            <a:xfrm>
              <a:off x="6502" y="4167"/>
              <a:ext cx="985" cy="954"/>
            </a:xfrm>
            <a:prstGeom prst="rect">
              <a:avLst/>
            </a:prstGeom>
          </p:spPr>
        </p:pic>
        <p:pic>
          <p:nvPicPr>
            <p:cNvPr id="24" name="图片 23" descr="71778352"/>
            <p:cNvPicPr>
              <a:picLocks noChangeAspect="1"/>
            </p:cNvPicPr>
            <p:nvPr/>
          </p:nvPicPr>
          <p:blipFill>
            <a:blip r:embed="rId2"/>
            <a:srcRect l="52045" t="28742" r="35135" b="56628"/>
            <a:stretch>
              <a:fillRect/>
            </a:stretch>
          </p:blipFill>
          <p:spPr>
            <a:xfrm rot="20400000">
              <a:off x="3869" y="3766"/>
              <a:ext cx="1150" cy="650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>
            <p:custDataLst>
              <p:tags r:id="rId4"/>
            </p:custDataLst>
          </p:nvPr>
        </p:nvGrpSpPr>
        <p:grpSpPr>
          <a:xfrm>
            <a:off x="5752584" y="1931670"/>
            <a:ext cx="5421654" cy="664881"/>
            <a:chOff x="10572" y="1941"/>
            <a:chExt cx="8538" cy="1047"/>
          </a:xfrm>
        </p:grpSpPr>
        <p:sp>
          <p:nvSpPr>
            <p:cNvPr id="27" name="图形 13"/>
            <p:cNvSpPr/>
            <p:nvPr>
              <p:custDataLst>
                <p:tags r:id="rId5"/>
              </p:custDataLst>
            </p:nvPr>
          </p:nvSpPr>
          <p:spPr>
            <a:xfrm>
              <a:off x="10572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D5532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01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6"/>
              </p:custDataLst>
            </p:nvPr>
          </p:nvSpPr>
          <p:spPr>
            <a:xfrm>
              <a:off x="11771" y="1941"/>
              <a:ext cx="73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音乐教学活动设计与实施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7"/>
            </p:custDataLst>
          </p:nvPr>
        </p:nvGrpSpPr>
        <p:grpSpPr>
          <a:xfrm>
            <a:off x="5749409" y="3006770"/>
            <a:ext cx="4203719" cy="664845"/>
            <a:chOff x="10567" y="1941"/>
            <a:chExt cx="6620" cy="1047"/>
          </a:xfrm>
        </p:grpSpPr>
        <p:sp>
          <p:nvSpPr>
            <p:cNvPr id="33" name="图形 13"/>
            <p:cNvSpPr/>
            <p:nvPr>
              <p:custDataLst>
                <p:tags r:id="rId8"/>
              </p:custDataLst>
            </p:nvPr>
          </p:nvSpPr>
          <p:spPr>
            <a:xfrm>
              <a:off x="10567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7297D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9"/>
              </p:custDataLst>
            </p:nvPr>
          </p:nvSpPr>
          <p:spPr>
            <a:xfrm>
              <a:off x="11771" y="1941"/>
              <a:ext cx="54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7297D5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音乐教学活动研讨</a:t>
              </a:r>
              <a:endParaRPr lang="zh-CN" altLang="en-US" sz="3200" b="1" dirty="0">
                <a:solidFill>
                  <a:srgbClr val="7297D5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0"/>
            </p:custDataLst>
          </p:nvPr>
        </p:nvGrpSpPr>
        <p:grpSpPr>
          <a:xfrm>
            <a:off x="5756394" y="4081825"/>
            <a:ext cx="3382660" cy="664845"/>
            <a:chOff x="10578" y="1941"/>
            <a:chExt cx="5327" cy="1047"/>
          </a:xfrm>
        </p:grpSpPr>
        <p:sp>
          <p:nvSpPr>
            <p:cNvPr id="37" name="图形 13"/>
            <p:cNvSpPr/>
            <p:nvPr>
              <p:custDataLst>
                <p:tags r:id="rId11"/>
              </p:custDataLst>
            </p:nvPr>
          </p:nvSpPr>
          <p:spPr>
            <a:xfrm>
              <a:off x="10578" y="2024"/>
              <a:ext cx="1020" cy="964"/>
            </a:xfrm>
            <a:custGeom>
              <a:avLst/>
              <a:gdLst>
                <a:gd name="connsiteX0" fmla="*/ 1032140 w 1066800"/>
                <a:gd name="connsiteY0" fmla="*/ 349169 h 1047750"/>
                <a:gd name="connsiteX1" fmla="*/ 852118 w 1066800"/>
                <a:gd name="connsiteY1" fmla="*/ 964484 h 1047750"/>
                <a:gd name="connsiteX2" fmla="*/ 217753 w 1066800"/>
                <a:gd name="connsiteY2" fmla="*/ 923526 h 1047750"/>
                <a:gd name="connsiteX3" fmla="*/ 30110 w 1066800"/>
                <a:gd name="connsiteY3" fmla="*/ 350121 h 1047750"/>
                <a:gd name="connsiteX4" fmla="*/ 513980 w 1066800"/>
                <a:gd name="connsiteY4" fmla="*/ 7221 h 1047750"/>
                <a:gd name="connsiteX5" fmla="*/ 1032140 w 1066800"/>
                <a:gd name="connsiteY5" fmla="*/ 349169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1047750">
                  <a:moveTo>
                    <a:pt x="1032140" y="349169"/>
                  </a:moveTo>
                  <a:cubicBezTo>
                    <a:pt x="1107388" y="558719"/>
                    <a:pt x="1030235" y="839706"/>
                    <a:pt x="852118" y="964484"/>
                  </a:cubicBezTo>
                  <a:cubicBezTo>
                    <a:pt x="674000" y="1090214"/>
                    <a:pt x="394918" y="1059734"/>
                    <a:pt x="217753" y="923526"/>
                  </a:cubicBezTo>
                  <a:cubicBezTo>
                    <a:pt x="40588" y="787319"/>
                    <a:pt x="-34660" y="544431"/>
                    <a:pt x="30110" y="350121"/>
                  </a:cubicBezTo>
                  <a:cubicBezTo>
                    <a:pt x="93928" y="155811"/>
                    <a:pt x="297763" y="11031"/>
                    <a:pt x="513980" y="7221"/>
                  </a:cubicBezTo>
                  <a:cubicBezTo>
                    <a:pt x="729245" y="3411"/>
                    <a:pt x="956893" y="140571"/>
                    <a:pt x="1032140" y="349169"/>
                  </a:cubicBezTo>
                  <a:close/>
                </a:path>
              </a:pathLst>
            </a:custGeom>
            <a:solidFill>
              <a:srgbClr val="D5532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汉仪游园体简" panose="00020600040101010101" charset="-122"/>
                  <a:ea typeface="汉仪游园体简" panose="00020600040101010101" charset="-122"/>
                  <a:cs typeface="站酷小薇LOGO体" panose="02010600010101010101" charset="-122"/>
                  <a:sym typeface="站酷小薇LOGO体" panose="02010600010101010101" charset="-122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12"/>
              </p:custDataLst>
            </p:nvPr>
          </p:nvSpPr>
          <p:spPr>
            <a:xfrm>
              <a:off x="11771" y="1941"/>
              <a:ext cx="413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音乐游戏设计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 flipH="1">
            <a:off x="5387975" y="1978660"/>
            <a:ext cx="0" cy="3240000"/>
          </a:xfrm>
          <a:prstGeom prst="line">
            <a:avLst/>
          </a:prstGeom>
          <a:ln w="25400" cmpd="sng">
            <a:solidFill>
              <a:srgbClr val="7297D5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3434080" cy="857250"/>
            <a:chOff x="10870" y="2448"/>
            <a:chExt cx="5408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54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大猫、小猫（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二）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601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7245350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基于幼儿已学唱歌曲的经验，通过打击乐演奏深化对音乐强弱变化的理解，实现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歌唱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演奏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三位一体的音乐表现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能用不同力度演唱和演奏表现大猫（强）小猫（弱）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自主探索铃鼓演奏方法，完成简单配器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音乐《大猫、小猫》、铃鼓若干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36830" y="5836920"/>
            <a:ext cx="1012190" cy="108585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393065" y="5874385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3434080" cy="857250"/>
            <a:chOff x="10870" y="2448"/>
            <a:chExt cx="5408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54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大猫、小猫（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二）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601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36750"/>
            <a:ext cx="10383520" cy="478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声音唤醒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第一遍齐唱回顾歌曲，第二遍通过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大猫洪亮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小猫轻柔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的对比演唱强化强弱感知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身体表现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引导幼儿用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跺脚（大猫）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踮脚（小猫）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等对比动作具象化音乐力度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乐器探索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自主发现：拍鼓面（强）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vs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轻摇铃片（弱）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角色配音：邀请幼儿示范不同演奏方法匹配猫形象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完整演绎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边唱边奏，要求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大猫段落用力拍，小猫段落轻轻摇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193925" cy="857250"/>
            <a:chOff x="10870" y="2448"/>
            <a:chExt cx="345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母鸡生蛋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67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78230" y="1949450"/>
            <a:ext cx="72453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选取节奏鲜明的《母鸡生蛋》歌曲，通过情境化游戏引导小班幼儿在模仿中感知音乐节拍，体验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孵蛋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的完整过程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能随音乐节拍模仿母鸡生蛋动作（重点：一拍一蹲）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通过游戏萌发对生命现象的兴趣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情境场地：模拟草地、大树场景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教具：母鸡头饰、泡沫垫（鸡窝）、《母鸡孵小鸡》视频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193925" cy="857250"/>
            <a:chOff x="10870" y="2448"/>
            <a:chExt cx="345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母鸡生蛋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67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78230" y="1949450"/>
            <a:ext cx="72453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角色代入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教师佩戴头饰扮演母鸡妈妈，通过亲切问候建立游戏氛围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核心体验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示范观察：教师随乐表演生蛋动作，突出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蹲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起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渐进模仿：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①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纯动作模仿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→②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边唱边做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→③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加入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鸡窝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道具（泡沫垫）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指导策略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运用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鸡窝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道具自然强化音乐停顿感知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pic>
        <p:nvPicPr>
          <p:cNvPr id="2" name="图片 1" descr="Screenshot 2025-07-09 0938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960" y="1197610"/>
            <a:ext cx="5356860" cy="51219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193925" cy="857250"/>
            <a:chOff x="10870" y="2448"/>
            <a:chExt cx="345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母鸡生蛋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67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63650" y="1949450"/>
            <a:ext cx="93491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基于小班幼儿社交发展需求，改编《大象和蚊子》音乐设计层级式互动游戏，通过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手指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身体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三阶段碰触，培养幼儿合作意识与节奏反应能力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能在车铃音效提示下准确完成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碰两下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的节奏反应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体验从单人、双人到多人合作的递进式游戏乐趣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特色道具：碰铃（人手一个）、带圆点标记的身体部位图卡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音乐素材：改编版《大象和蚊子》（突出车铃提示音）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193925" cy="857250"/>
            <a:chOff x="10870" y="2448"/>
            <a:chExt cx="345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母鸡生蛋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67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28675" y="1949450"/>
            <a:ext cx="889508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手指预热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单人手指操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双人拇指对碰，重点强化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2'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数拍节奏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身体探索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自主发现：幼儿提议可碰触部位（如肩膀、膝盖），教师用图卡可视化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移动游戏：随乐行走中完成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听到指令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寻找伙伴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指定部位碰触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乐器升级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引入碰铃，进行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数字抱团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拓展：听指令（如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个朋友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）快速组队碰奏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081135" y="159004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9251950" y="162433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518775" y="204660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1111865" y="317563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615930" y="491871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pic>
        <p:nvPicPr>
          <p:cNvPr id="4" name="图片 3" descr="Screenshot 2025-07-09 095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705" y="1180465"/>
            <a:ext cx="5696585" cy="50076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188595" y="5685155"/>
            <a:ext cx="1012190" cy="138938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102360" y="1030605"/>
            <a:ext cx="2193925" cy="857250"/>
            <a:chOff x="10870" y="2448"/>
            <a:chExt cx="345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涂涂洗澡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67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56030" y="1706245"/>
            <a:ext cx="10113010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基于小班幼儿生活经验，创设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涂涂洗澡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情境，运用《帕什帕什》音乐的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段结构特点，通过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肢体模仿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乐器演奏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的渐进方式培养幼儿音乐感知与表现能力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认识身体部位，建立洗澡动作与音乐段落的关联（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段：搓洗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/ 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段：冲泡泡）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能用沙蛋模拟沐浴球进行合奏，体验集体演奏乐趣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视觉支持：涂涂精灵脏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干净对比图、可拆卸身体部位图卡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听觉素材：《帕什帕什》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段音乐（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段节奏鲜明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段连贯）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触觉道具：沙蛋（伪装成沐浴球）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102360" y="1016635"/>
            <a:ext cx="2193925" cy="857250"/>
            <a:chOff x="10870" y="2448"/>
            <a:chExt cx="3455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涂涂洗澡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676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28675" y="1690370"/>
            <a:ext cx="889508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出示脏脏的涂涂图片，引发讨论：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怎么帮涂涂变干净？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建立游戏动机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动作开发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段探索：根据身体图卡，用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搓搓搓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三拍节奏清洁不同部位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段表现：双臂做大范围环绕动作模拟冲泡泡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完整练习：在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浴缸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（地垫圈）中完成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段连贯动作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乐器转化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将沙蛋作为沐浴球：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段快速摇动（搓洗）、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段缓慢滚动（冲水）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9081135" y="1590040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9251950" y="157099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518775" y="204660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1111865" y="317563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615930" y="491871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D55322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01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0343" y="3350260"/>
            <a:ext cx="678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小班音乐教学活动设计与实施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5778790" y="380596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D55322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7297D5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02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2048" y="3389630"/>
            <a:ext cx="678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中班音乐教学活动设计与实施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5771805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7297D5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96340"/>
            <a:ext cx="1720850" cy="922020"/>
            <a:chOff x="10870" y="2346"/>
            <a:chExt cx="2710" cy="145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捉迷藏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31" y="234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748919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选用加藤达也《夸大妄想》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段式音乐，通过大象艾玛的故事情境，将音乐元素转化为可操作的游戏动作，培养中班幼儿音乐结构与规则意识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能区分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段音乐并完成对应动作（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段：散步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喷水；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段：捉迷藏）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创编多方位喷水动作，遵守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闭眼不偷看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的游戏规则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体验寻找与发现的游戏乐趣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71245" y="1989455"/>
            <a:ext cx="697738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视觉支架：艾玛捉迷藏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PPT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、大小艾玛图卡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音乐素材：《夸大妄想》（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段欢快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段神秘）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喷水创编：引导幼儿探索上下左右不同方向的喷水动作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图卡挑战：通过大小艾玛图卡变换提升观察力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规则渗透：用倒数计时培养自控力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96340"/>
            <a:ext cx="1720850" cy="922020"/>
            <a:chOff x="10870" y="2346"/>
            <a:chExt cx="2710" cy="1452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捉迷藏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2931" y="2346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795"/>
            <a:ext cx="3267710" cy="957580"/>
            <a:chOff x="10870" y="2290"/>
            <a:chExt cx="5146" cy="1508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勤劳的闹钟精灵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67" y="229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7489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生活化乐器创新：将报纸（擦窗）、竹筐（扫地）、沙锤（除尘）与家务情境结合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双重角色扮演：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闹钟精灵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家务帮手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的趣味转换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基础节奏型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实现乐器轮换与轻奏控制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体验生活物品的音乐转化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71245" y="1989455"/>
            <a:ext cx="697738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情境导入：夜半精灵帮老爷爷做家务的童话设定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静动切换：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老爷爷醒来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时的紧急定格（节奏感知）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乐器探索：自主发现报纸揉搓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竹筐敲击等非常规演奏法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视觉提示：家务动作图谱（擦、扫、掸）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听觉信号：特定乐句代表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老爷爷醒来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3795"/>
            <a:ext cx="3267710" cy="957580"/>
            <a:chOff x="10870" y="2290"/>
            <a:chExt cx="5146" cy="1508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勤劳的闹钟精灵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67" y="229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795"/>
            <a:ext cx="2542540" cy="957580"/>
            <a:chOff x="10870" y="2290"/>
            <a:chExt cx="4004" cy="1508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香香的比萨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225" y="229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7489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生活化音乐体验：将比萨制作流程（揉面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切料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撒料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烘烤）转化为节奏游戏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角色代入：通过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接订单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情境实现乐器分奏与合奏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｜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基础节奏型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能用沙锤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响铃匹配不同制作环节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体验分工合作的成就感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71245" y="1989455"/>
            <a:ext cx="72199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动态升级：从静态动作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移动烤制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乐器伴奏的渐进设计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趣味挑战：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烤焦警报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培养专注聆听能力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职业体验：分角色扮演（主厨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帮厨）完成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订单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视觉提示：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PPT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展示制作步骤图示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听觉信号：特定音效表示订单完成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烤焦提醒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3795"/>
            <a:ext cx="2579370" cy="957580"/>
            <a:chOff x="10870" y="2290"/>
            <a:chExt cx="4062" cy="1508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香香的比萨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283" y="229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795"/>
            <a:ext cx="2094865" cy="957580"/>
            <a:chOff x="10870" y="2290"/>
            <a:chExt cx="3299" cy="1508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金锁银锁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520" y="2290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7489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传统民间游戏现代化：将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金锁银锁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与英格兰舞曲《七步进阶》创新融合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听辨游戏化：通过抓捕游戏自然感知长音与重音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准确辨识音乐中的长音（准备）与重音（抓捕）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发展单人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双人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多人的层级反应能力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体验传统游戏的新玩法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828675" y="1990090"/>
            <a:ext cx="763587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难点前置：先分解练习长音（伸展动作）与重音（拍击动作）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角色转换：钥匙与锁的角色互换培养应变能力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音乐升级：完整版七段式音乐提供进阶挑战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动作符号：长音（张开双臂）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重音（击掌）的视觉提示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语言口令：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金锁银锁咔嚓一锁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与音乐重音同步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3795"/>
            <a:ext cx="2094865" cy="957580"/>
            <a:chOff x="10870" y="2290"/>
            <a:chExt cx="3299" cy="1508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金锁银锁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520" y="2290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pic>
        <p:nvPicPr>
          <p:cNvPr id="2" name="图片 1" descr="Screenshot 2025-07-09 111449"/>
          <p:cNvPicPr>
            <a:picLocks noChangeAspect="1"/>
          </p:cNvPicPr>
          <p:nvPr/>
        </p:nvPicPr>
        <p:blipFill>
          <a:blip r:embed="rId4"/>
          <a:srcRect t="2785"/>
          <a:stretch>
            <a:fillRect/>
          </a:stretch>
        </p:blipFill>
        <p:spPr>
          <a:xfrm>
            <a:off x="879475" y="2118360"/>
            <a:ext cx="6864350" cy="27489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3434080" cy="857250"/>
            <a:chOff x="10870" y="2448"/>
            <a:chExt cx="5408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54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大猫、小猫（一）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601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683641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选用《大猫、小猫》歌曲，契合小班幼儿兴趣，通过音乐强弱对比和游戏情境引导幼儿感知节拍与动作表现。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感受音乐强弱并用动作表现；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合拍完成大猫、小猫的动作；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遇见大狮子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游戏中体验紧张情绪。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3323590" cy="953770"/>
            <a:chOff x="10870" y="2296"/>
            <a:chExt cx="5234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会唱歌的小闹钟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455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1979295"/>
            <a:ext cx="76517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时间认知音乐化：将布谷鸟叫声次数与钟点数字建立对应关系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身体打击乐：用拍击不同身体部位表现钟声节奏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感知问答式歌曲结构（问句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答句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钟声）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通过肢体动作表现钟表走动与报时功能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建立钟声次数与时间数字的对应关系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828675" y="1990090"/>
            <a:ext cx="888936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钟面探索：通过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Flash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动画直观认识时针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分针运动规律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身体时钟：创编钟摆摇摆、布谷鸟探头等拟态动作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生活延伸：根据不同钟点表现相应生活场景（如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点午睡、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点放学）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视觉提示：钟面图谱标注布谷鸟叫声与时间数字对应关系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动作符号：用不同颜色标记问句（摇摆）、答句（点头）、钟声（拍手）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7605"/>
            <a:ext cx="3323590" cy="953770"/>
            <a:chOff x="10870" y="2296"/>
            <a:chExt cx="5234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会唱歌的小闹钟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455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pic>
        <p:nvPicPr>
          <p:cNvPr id="4" name="图片 3" descr="Screenshot 2025-07-09 1326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40" y="1256030"/>
            <a:ext cx="7070090" cy="44824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3323590" cy="953770"/>
            <a:chOff x="10870" y="2296"/>
            <a:chExt cx="5234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1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僵硬的机器人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455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任务驱动式学习：以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迷宫救援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贯穿音乐结构认知（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变身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寻找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-C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劳动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-D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胜利）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机器人动作开发：通过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关节锁定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等特殊动作培养肢体控制力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区分四段式音乐结构并匹配相应情境动作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C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段创造性表现家务劳动（如机械式擦窗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扫地）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体验团队合作完成任务的成就感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渐进式音乐感知：从单段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ABC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完整乐曲的分层体验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问题解决情境：通过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清洁房间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任务激发劳动动作创编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双角色设计：增加小黑羊角色强化合作意识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视觉提示：迷宫路线图对应音乐段落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动作符号：齿轮图标提示机械式动作要领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7605"/>
            <a:ext cx="3323590" cy="953770"/>
            <a:chOff x="10870" y="2296"/>
            <a:chExt cx="5234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1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僵硬的机器人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455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160"/>
            <a:ext cx="2102485" cy="958215"/>
            <a:chOff x="10870" y="2289"/>
            <a:chExt cx="3311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采茶舞曲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532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真实情境学习：将春游观察经验转化为艺术表现素材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文化浸润：通过浙江传统采茶歌舞感受地域文化魅力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建立嫩芽生长观察与采茶动作的关联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的典型动作序列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体验劳动歌舞的欢快情绪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多感官启动：从寻找嫩芽到模拟采摘的真实体验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动作符号化：将制茶流程（采摘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晾晒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翻炒）转化为舞蹈语汇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代际互动：与茶农共舞深化劳动认知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道具支持：头巾茶篓营造沉浸式体验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动作图谱：用茶叶图标标注关键动作节点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3160"/>
            <a:ext cx="2102485" cy="958215"/>
            <a:chOff x="10870" y="2289"/>
            <a:chExt cx="3311" cy="1509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采茶舞曲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532" y="2289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160"/>
            <a:ext cx="3315970" cy="958215"/>
            <a:chOff x="10870" y="2289"/>
            <a:chExt cx="5222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王老先生有块地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443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894461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角色音乐化：用三角铁（王老伯）和圆舞板（小鸡）实现音色角色配对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节奏可视化：通过可移动的小鸡图谱具象化音符时值（八分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四分音符）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建立乐器音色与音乐形象的关联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titi-ta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节奏型的时值差异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体验轮奏合作的乐趣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特色环节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防走失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'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游戏自然引出轮奏概念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图谱魔术：翻转小鸡卡片揭示音符符号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自由创编：幼儿自主排列小鸡队形生成新节奏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教学支架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听觉提示：尤克里里实时伴奏支持节奏创编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语言节奏：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"ti-ti"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（八分音符）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/"ta-"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（四分音符）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3160"/>
            <a:ext cx="3315970" cy="958215"/>
            <a:chOff x="10870" y="2289"/>
            <a:chExt cx="5222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王老先生有块地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443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160"/>
            <a:ext cx="2102485" cy="958215"/>
            <a:chOff x="10870" y="2289"/>
            <a:chExt cx="3311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卖土豆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532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生活化情境：以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老爷爷卖土豆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贯穿活动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多感官体验：通过动作、语词、图谱感知休止符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感知并表现休止符（停顿）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学唱欢快跳跃的歌曲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体验音乐游戏的趣味性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3434080" cy="857250"/>
            <a:chOff x="10870" y="2448"/>
            <a:chExt cx="5408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54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大猫、小猫（一）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601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71245" y="1989455"/>
            <a:ext cx="69773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场地：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圆圈；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教具：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音乐、大猫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小猫图片。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开场：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幼儿随音乐扮演猫，进入情境；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学唱：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通过图片对比、学唱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喵喵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感知声音强弱；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表演：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用重重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轻轻动作分角色表演；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散步遇大狮子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时躲进圆圈，强化节奏与趣味性。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分组设计：小组合作创编游戏玩法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展示分享：介绍游戏规则并示范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互动评价：提出改进建议（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哪里好玩？可以怎么改？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实践优化：集体体验改进后的游戏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延伸活动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户外游戏：将非洲鼓游戏带到户外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区角活动：在音乐区持续开展创编游戏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3160"/>
            <a:ext cx="2102485" cy="958215"/>
            <a:chOff x="10870" y="2289"/>
            <a:chExt cx="3311" cy="1509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卖土豆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532" y="2289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3160"/>
            <a:ext cx="3279140" cy="958215"/>
            <a:chOff x="10870" y="2289"/>
            <a:chExt cx="5164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我的鼓游我做主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85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自主创编：幼儿分组设计非洲鼓游戏玩法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多元评价：通过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展示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反馈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优化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完善游戏设计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实践应用：将创编游戏延伸至区角活动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合作设计非洲鼓节奏游戏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通过评价优化游戏方案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体验集体音乐游戏的乐趣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导入：情境谈话引出主题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感知：用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土豆跳跳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感受休止符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学唱：借助图谱理解歌词和节奏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土豆变变变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巩固休止符认知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动态图谱直观展示休止符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游戏化方式学习音乐知识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将生活经验融入音乐活动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3160"/>
            <a:ext cx="3279140" cy="958215"/>
            <a:chOff x="10870" y="2289"/>
            <a:chExt cx="5164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我的鼓游我做主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85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中班音乐教学活动设计与实施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导入：情境谈话引出主题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感知：用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土豆跳跳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感受休止符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学唱：借助图谱理解歌词和节奏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土豆变变变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巩固休止符认知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动态图谱直观展示休止符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游戏化方式学习音乐知识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将生活经验融入音乐活动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3160"/>
            <a:ext cx="3279140" cy="958215"/>
            <a:chOff x="10870" y="2289"/>
            <a:chExt cx="5164" cy="1509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我的鼓游我做主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385" y="2289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778351"/>
          <p:cNvPicPr>
            <a:picLocks noChangeAspect="1"/>
          </p:cNvPicPr>
          <p:nvPr/>
        </p:nvPicPr>
        <p:blipFill>
          <a:blip r:embed="rId1"/>
          <a:srcRect l="51933" t="53924" r="26028" b="31716"/>
          <a:stretch>
            <a:fillRect/>
          </a:stretch>
        </p:blipFill>
        <p:spPr>
          <a:xfrm>
            <a:off x="0" y="0"/>
            <a:ext cx="12194540" cy="2573020"/>
          </a:xfrm>
          <a:prstGeom prst="rect">
            <a:avLst/>
          </a:prstGeom>
        </p:spPr>
      </p:pic>
      <p:pic>
        <p:nvPicPr>
          <p:cNvPr id="3" name="图片 2" descr="71778351"/>
          <p:cNvPicPr>
            <a:picLocks noChangeAspect="1"/>
          </p:cNvPicPr>
          <p:nvPr/>
        </p:nvPicPr>
        <p:blipFill>
          <a:blip r:embed="rId1"/>
          <a:srcRect l="51933" t="80772" r="26028"/>
          <a:stretch>
            <a:fillRect/>
          </a:stretch>
        </p:blipFill>
        <p:spPr>
          <a:xfrm>
            <a:off x="0" y="4358640"/>
            <a:ext cx="12192000" cy="2499360"/>
          </a:xfrm>
          <a:prstGeom prst="rect">
            <a:avLst/>
          </a:prstGeom>
        </p:spPr>
      </p:pic>
      <p:pic>
        <p:nvPicPr>
          <p:cNvPr id="5" name="图片 4" descr="71778352"/>
          <p:cNvPicPr>
            <a:picLocks noChangeAspect="1"/>
          </p:cNvPicPr>
          <p:nvPr/>
        </p:nvPicPr>
        <p:blipFill>
          <a:blip r:embed="rId2"/>
          <a:srcRect l="52255" t="57349" r="39181"/>
          <a:stretch>
            <a:fillRect/>
          </a:stretch>
        </p:blipFill>
        <p:spPr>
          <a:xfrm>
            <a:off x="187325" y="754380"/>
            <a:ext cx="2606040" cy="6427470"/>
          </a:xfrm>
          <a:prstGeom prst="rect">
            <a:avLst/>
          </a:prstGeom>
        </p:spPr>
      </p:pic>
      <p:pic>
        <p:nvPicPr>
          <p:cNvPr id="6" name="图片 5" descr="71778352"/>
          <p:cNvPicPr>
            <a:picLocks noChangeAspect="1"/>
          </p:cNvPicPr>
          <p:nvPr/>
        </p:nvPicPr>
        <p:blipFill>
          <a:blip r:embed="rId2"/>
          <a:srcRect l="68599" t="55078" r="22769"/>
          <a:stretch>
            <a:fillRect/>
          </a:stretch>
        </p:blipFill>
        <p:spPr>
          <a:xfrm>
            <a:off x="9302750" y="-589915"/>
            <a:ext cx="2889250" cy="7447915"/>
          </a:xfrm>
          <a:prstGeom prst="rect">
            <a:avLst/>
          </a:prstGeom>
        </p:spPr>
      </p:pic>
      <p:pic>
        <p:nvPicPr>
          <p:cNvPr id="20" name="图片 19" descr="71778352"/>
          <p:cNvPicPr>
            <a:picLocks noChangeAspect="1"/>
          </p:cNvPicPr>
          <p:nvPr/>
        </p:nvPicPr>
        <p:blipFill>
          <a:blip r:embed="rId2"/>
          <a:srcRect l="61075" t="58902" r="32415" b="26941"/>
          <a:stretch>
            <a:fillRect/>
          </a:stretch>
        </p:blipFill>
        <p:spPr>
          <a:xfrm>
            <a:off x="10779760" y="4863465"/>
            <a:ext cx="1952625" cy="2104390"/>
          </a:xfrm>
          <a:prstGeom prst="rect">
            <a:avLst/>
          </a:prstGeom>
        </p:spPr>
      </p:pic>
      <p:pic>
        <p:nvPicPr>
          <p:cNvPr id="21" name="图片 20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954405" y="-932815"/>
            <a:ext cx="1625600" cy="1687195"/>
          </a:xfrm>
          <a:prstGeom prst="rect">
            <a:avLst/>
          </a:prstGeom>
        </p:spPr>
      </p:pic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62691" t="48065" r="33473" b="44656"/>
          <a:stretch>
            <a:fillRect/>
          </a:stretch>
        </p:blipFill>
        <p:spPr>
          <a:xfrm>
            <a:off x="2378075" y="1304290"/>
            <a:ext cx="1349375" cy="1268730"/>
          </a:xfrm>
          <a:prstGeom prst="rect">
            <a:avLst/>
          </a:prstGeom>
        </p:spPr>
      </p:pic>
      <p:pic>
        <p:nvPicPr>
          <p:cNvPr id="23" name="图片 22" descr="71778352"/>
          <p:cNvPicPr>
            <a:picLocks noChangeAspect="1"/>
          </p:cNvPicPr>
          <p:nvPr/>
        </p:nvPicPr>
        <p:blipFill>
          <a:blip r:embed="rId2"/>
          <a:srcRect l="62403" t="47642" r="33524" b="45156"/>
          <a:stretch>
            <a:fillRect/>
          </a:stretch>
        </p:blipFill>
        <p:spPr>
          <a:xfrm>
            <a:off x="6956425" y="-804545"/>
            <a:ext cx="1779270" cy="1558925"/>
          </a:xfrm>
          <a:prstGeom prst="rect">
            <a:avLst/>
          </a:prstGeom>
        </p:spPr>
      </p:pic>
      <p:pic>
        <p:nvPicPr>
          <p:cNvPr id="24" name="图片 23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3727450" y="5177790"/>
            <a:ext cx="1449070" cy="1475105"/>
          </a:xfrm>
          <a:prstGeom prst="rect">
            <a:avLst/>
          </a:prstGeom>
        </p:spPr>
      </p:pic>
      <p:pic>
        <p:nvPicPr>
          <p:cNvPr id="25" name="图片 24" descr="71778352"/>
          <p:cNvPicPr>
            <a:picLocks noChangeAspect="1"/>
          </p:cNvPicPr>
          <p:nvPr/>
        </p:nvPicPr>
        <p:blipFill>
          <a:blip r:embed="rId2"/>
          <a:srcRect l="62403" t="46716" r="33575" b="45022"/>
          <a:stretch>
            <a:fillRect/>
          </a:stretch>
        </p:blipFill>
        <p:spPr>
          <a:xfrm>
            <a:off x="7853680" y="6233795"/>
            <a:ext cx="1449070" cy="1475105"/>
          </a:xfrm>
          <a:prstGeom prst="rect">
            <a:avLst/>
          </a:prstGeom>
        </p:spPr>
      </p:pic>
      <p:pic>
        <p:nvPicPr>
          <p:cNvPr id="26" name="图片 25" descr="71778353"/>
          <p:cNvPicPr>
            <a:picLocks noChangeAspect="1"/>
          </p:cNvPicPr>
          <p:nvPr/>
        </p:nvPicPr>
        <p:blipFill>
          <a:blip r:embed="rId3"/>
          <a:srcRect l="2593" t="24841" r="91353" b="61031"/>
          <a:stretch>
            <a:fillRect/>
          </a:stretch>
        </p:blipFill>
        <p:spPr>
          <a:xfrm rot="20160000">
            <a:off x="697865" y="2145030"/>
            <a:ext cx="1068705" cy="1170940"/>
          </a:xfrm>
          <a:prstGeom prst="rect">
            <a:avLst/>
          </a:prstGeom>
        </p:spPr>
      </p:pic>
      <p:pic>
        <p:nvPicPr>
          <p:cNvPr id="27" name="图片 26" descr="71778353"/>
          <p:cNvPicPr>
            <a:picLocks noChangeAspect="1"/>
          </p:cNvPicPr>
          <p:nvPr/>
        </p:nvPicPr>
        <p:blipFill>
          <a:blip r:embed="rId3"/>
          <a:srcRect l="21150" t="77810" r="72745" b="10871"/>
          <a:stretch>
            <a:fillRect/>
          </a:stretch>
        </p:blipFill>
        <p:spPr>
          <a:xfrm>
            <a:off x="4147185" y="754380"/>
            <a:ext cx="911860" cy="793750"/>
          </a:xfrm>
          <a:prstGeom prst="rect">
            <a:avLst/>
          </a:prstGeom>
        </p:spPr>
      </p:pic>
      <p:pic>
        <p:nvPicPr>
          <p:cNvPr id="28" name="图片 27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 rot="21120000">
            <a:off x="11018520" y="3284855"/>
            <a:ext cx="1050925" cy="1828800"/>
          </a:xfrm>
          <a:prstGeom prst="rect">
            <a:avLst/>
          </a:prstGeom>
        </p:spPr>
      </p:pic>
      <p:pic>
        <p:nvPicPr>
          <p:cNvPr id="29" name="图片 28" descr="71778353"/>
          <p:cNvPicPr>
            <a:picLocks noChangeAspect="1"/>
          </p:cNvPicPr>
          <p:nvPr/>
        </p:nvPicPr>
        <p:blipFill>
          <a:blip r:embed="rId3"/>
          <a:srcRect l="8750" t="71100" r="84384" b="14728"/>
          <a:stretch>
            <a:fillRect/>
          </a:stretch>
        </p:blipFill>
        <p:spPr>
          <a:xfrm>
            <a:off x="2701925" y="5177790"/>
            <a:ext cx="1025525" cy="99377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3"/>
          <a:srcRect l="21078" t="74985" r="72745" b="9857"/>
          <a:stretch>
            <a:fillRect/>
          </a:stretch>
        </p:blipFill>
        <p:spPr>
          <a:xfrm>
            <a:off x="5636260" y="5283835"/>
            <a:ext cx="922655" cy="1062990"/>
          </a:xfrm>
          <a:prstGeom prst="rect">
            <a:avLst/>
          </a:prstGeom>
        </p:spPr>
      </p:pic>
      <p:pic>
        <p:nvPicPr>
          <p:cNvPr id="31" name="图片 30" descr="71778353"/>
          <p:cNvPicPr>
            <a:picLocks noChangeAspect="1"/>
          </p:cNvPicPr>
          <p:nvPr/>
        </p:nvPicPr>
        <p:blipFill>
          <a:blip r:embed="rId3"/>
          <a:srcRect l="21078" t="90035" r="72745" b="95"/>
          <a:stretch>
            <a:fillRect/>
          </a:stretch>
        </p:blipFill>
        <p:spPr>
          <a:xfrm>
            <a:off x="7018655" y="5469255"/>
            <a:ext cx="922655" cy="692150"/>
          </a:xfrm>
          <a:prstGeom prst="rect">
            <a:avLst/>
          </a:prstGeom>
        </p:spPr>
      </p:pic>
      <p:pic>
        <p:nvPicPr>
          <p:cNvPr id="4" name="图片 3" descr="71778352"/>
          <p:cNvPicPr>
            <a:picLocks noChangeAspect="1"/>
          </p:cNvPicPr>
          <p:nvPr/>
        </p:nvPicPr>
        <p:blipFill>
          <a:blip r:embed="rId2"/>
          <a:srcRect l="53104" t="44981" r="41010" b="42690"/>
          <a:stretch>
            <a:fillRect/>
          </a:stretch>
        </p:blipFill>
        <p:spPr>
          <a:xfrm>
            <a:off x="5059045" y="1755140"/>
            <a:ext cx="1499870" cy="1556385"/>
          </a:xfrm>
          <a:prstGeom prst="rect">
            <a:avLst/>
          </a:prstGeom>
        </p:spPr>
      </p:pic>
      <p:sp>
        <p:nvSpPr>
          <p:cNvPr id="7" name="图形 13"/>
          <p:cNvSpPr/>
          <p:nvPr/>
        </p:nvSpPr>
        <p:spPr>
          <a:xfrm>
            <a:off x="6103739" y="2608583"/>
            <a:ext cx="647703" cy="612173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D55322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游园体简" panose="00020600040101010101" charset="-122"/>
                <a:ea typeface="汉仪游园体简" panose="00020600040101010101" charset="-122"/>
                <a:cs typeface="站酷小薇LOGO体" panose="02010600010101010101" charset="-122"/>
                <a:sym typeface="站酷小薇LOGO体" panose="02010600010101010101" charset="-122"/>
              </a:rPr>
              <a:t>03</a:t>
            </a:r>
            <a:endParaRPr lang="en-US" altLang="zh-CN" sz="2400" dirty="0">
              <a:solidFill>
                <a:schemeClr val="bg1"/>
              </a:solidFill>
              <a:latin typeface="汉仪游园体简" panose="00020600040101010101" charset="-122"/>
              <a:ea typeface="汉仪游园体简" panose="0002060004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6998" y="3389630"/>
            <a:ext cx="678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rPr>
              <a:t>大班音乐教学活动设计与实施</a:t>
            </a:r>
            <a:endParaRPr lang="zh-CN" altLang="en-US" sz="4000" b="1" dirty="0">
              <a:solidFill>
                <a:srgbClr val="D55322"/>
              </a:solidFill>
              <a:latin typeface="微软雅黑" panose="020B0503020204020204" charset="-122"/>
              <a:ea typeface="微软雅黑" panose="020B0503020204020204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sp>
        <p:nvSpPr>
          <p:cNvPr id="320" name="矩形: 圆角 319"/>
          <p:cNvSpPr/>
          <p:nvPr/>
        </p:nvSpPr>
        <p:spPr>
          <a:xfrm rot="5400000">
            <a:off x="6060730" y="3845330"/>
            <a:ext cx="73660" cy="576000"/>
          </a:xfrm>
          <a:prstGeom prst="roundRect">
            <a:avLst>
              <a:gd name="adj" fmla="val 50000"/>
            </a:avLst>
          </a:prstGeom>
          <a:solidFill>
            <a:srgbClr val="D55322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仓耳小丸子" panose="02020400000000000000" pitchFamily="18" charset="-122"/>
            </a:endParaRPr>
          </a:p>
        </p:txBody>
      </p:sp>
      <p:pic>
        <p:nvPicPr>
          <p:cNvPr id="10" name="图片 9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阿里郎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文化浸润：通过朝鲜族民歌感受多元音乐文化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节奏探索：重点突破附点音符（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.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）的演奏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创意表现：自主探索小鼓的多种演奏方式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掌握附点四分音符节奏型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能用不同方式演奏小鼓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体验朝鲜族音乐特色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音乐欣赏：感受《阿里郎》的抒情风格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节奏对比：通过身体律动区分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和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.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图谱演奏：按节奏谱进行鼓乐表演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创意变奏：探索鼓面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鼓边等不同演奏法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延申活动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创编新的节奏型进行演奏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尝试用其他乐器为乐曲伴奏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了解朝鲜族传统歌舞文化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阿里郎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杯子歌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生活化教具：将日常杯子转化为节奏乐器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自主探索：鼓励幼儿发现多种杯子演奏方式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文化融合：结合新疆民歌《掀起你的盖头来》进行创意表现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探索杯子不同敲击方式的音色变化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掌握基本节奏型（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|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、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|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等）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完成集体杯子合奏表演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热身游戏：复习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传杯子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玩法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音色探索：自主尝试不同敲击方法（敲击杯口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杯身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桌面等）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节奏练习：分层学习三种节奏型（由易到难）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合奏创编：为乐曲配伴奏并加入传递动作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可视化支持：用图卡记录幼儿创编的演奏方法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渐进式挑战：从单一节奏到完整乐曲演奏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协同学习：通过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发现问题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讨论解决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完善表演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杯子歌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pic>
        <p:nvPicPr>
          <p:cNvPr id="2" name="图片 1" descr="Screenshot 2025-07-09 1549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480" y="1165225"/>
            <a:ext cx="6420485" cy="46088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3434080" cy="857250"/>
            <a:chOff x="10870" y="2448"/>
            <a:chExt cx="5408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54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大猫、小猫（一）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5601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pic>
        <p:nvPicPr>
          <p:cNvPr id="2" name="图片 1" descr="Screenshot 2025-07-07 0849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165" y="2016125"/>
            <a:ext cx="7041515" cy="41497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2498090" cy="953770"/>
            <a:chOff x="10870" y="2296"/>
            <a:chExt cx="3934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森林狂想曲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155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自然主题：以《森林狂想曲》展现生态和谐之美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自主配器：幼儿分组设计乐器分配方案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图谱支持：用动物形象简化节奏型认知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掌握多声部合奏的协调性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能根据动物特点匹配乐器音色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体验集体演奏的成功感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情境导入：森林音乐会邀请函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图谱认知：通过动物动作理解节奏型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配器设计：小组讨论乐器分配方案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合奏表演：看指挥完成多声部演奏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民主决策：幼儿自主确定配器方案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角色代入：每位乐手都是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动物演员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渐进式挑战：从拍手练习到乐器合奏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7605"/>
            <a:ext cx="2498090" cy="953770"/>
            <a:chOff x="10870" y="2296"/>
            <a:chExt cx="3934" cy="1502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森林狂想曲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155" y="2296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2498090" cy="953770"/>
            <a:chOff x="10870" y="2296"/>
            <a:chExt cx="3934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马兰花开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155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文化传承：用方言演绎传统童谣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创新融合：将童谣、音乐与跳皮筋游戏有机结合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节奏探索：通过十六分音符感知提升音乐素养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掌握童谣与音乐的节奏匹配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体验传统跳皮筋游戏的乐趣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感受方言童谣的韵律美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方言预热：用家乡话朗诵童谣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音乐匹配：听辨十六分音符并调整朗诵节奏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游戏升级：从原地跳皮筋到换位跳皮筋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角色轮换：用猜拳决定游戏角色转换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动态调整：根据音乐节奏改编童谣词句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问题解决：引导幼儿自主制定游戏规则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文化浸润：在游戏中自然传承民间文化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84580" y="1157605"/>
            <a:ext cx="2498090" cy="953770"/>
            <a:chOff x="10870" y="2296"/>
            <a:chExt cx="3934" cy="1502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马兰花开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155" y="2296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07823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18795" y="587375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pic>
        <p:nvPicPr>
          <p:cNvPr id="4" name="图片 3" descr="Screenshot 2025-07-09 1608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920" y="1731645"/>
            <a:ext cx="5393055" cy="38360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我的家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生活化情境：通过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做客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体验引发情感共鸣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创意表达：鼓励幼儿根据生活经验改编歌词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互动游戏：传杯子游戏增强音乐趣味性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感受歌曲表达的温馨家庭氛围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能创编与歌词匹配的肢体动作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体验集体音乐游戏的快乐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经验唤醒：分享做客经历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歌曲学唱：借助图片理解歌词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创意表现：改编歌词并配动作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互动游戏：随乐传递杯子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情感教育：渗透家庭温馨感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多元表达：语言、动作、游戏多维体验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文化浸润：感受草原生活情境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我的家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13155"/>
            <a:ext cx="2882900" cy="998220"/>
            <a:chOff x="10870" y="2226"/>
            <a:chExt cx="4540" cy="157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41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喜洋洋包饺子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761" y="222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文化浸润：通过包饺子习俗感受年味文化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动作创编：从生活经验到艺术表现的转化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互动升级：从单人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双人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集体渐进式合作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了解传统包饺子的完整流程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创编与音乐匹配的包饺子动作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体验集体律动的快乐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890270" y="1929765"/>
            <a:ext cx="519684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情境导入：梳理包饺子四步骤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动作开发：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段：揉面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包馅动作创编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段：煮饺子动态表现（沉浮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旋转）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合作表现：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双人互动：面点师与面粉角色扮演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集体游戏：双圈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大锅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580" y="1113155"/>
            <a:ext cx="2882900" cy="998220"/>
            <a:chOff x="10870" y="2226"/>
            <a:chExt cx="4540" cy="1572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41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喜洋洋包饺子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761" y="2226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562090" y="2037715"/>
            <a:ext cx="519684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多感官体验：视觉（视频）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动觉（动作）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听觉（音乐）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符号记录：用简易图画记录幼儿创意动作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文化传承：在音乐活动中渗透民俗教育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问候舞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38250" y="1981200"/>
            <a:ext cx="81838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多感官体验：通过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行走距离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图谱绘制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动作表现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感知音乐结构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社交互动：在音乐中自然完成同伴问候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创意表达：鼓励幼儿自主设计问候动作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感知乐曲尾音长短变化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能根据音乐结构创编相应动作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体验集体舞的互动乐趣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2519357" cy="857250"/>
            <a:chOff x="10870" y="2448"/>
            <a:chExt cx="3573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48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魔法跳跳球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794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76960" y="1979295"/>
            <a:ext cx="683641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选用英国乐曲《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Which Doctor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》，结合跳跳球玩具创设情境化游戏，让幼儿在节奏乐活动中感受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段节奏与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段特殊音效，体验演、玩的乐趣。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感受乐曲节奏与音效，创编拍击动作；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乐于参与打击乐活动，享受音乐游戏快乐。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2012315" y="1974850"/>
            <a:ext cx="854265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音乐感知：听辨尾音特征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图谱理解：将音长转化为视觉符号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动作创编：设计个性化问候方式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集体表现：完成圆圈互动舞蹈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空间转化：用行走距离具象化音乐时长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动态图谱：实时绘制音乐结构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社交渗透：在艺术活动中培养交往能力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824595" y="150431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732520" y="162560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10146665" y="2239645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201910" y="2986405"/>
            <a:ext cx="1028065" cy="8845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4580" y="1157605"/>
            <a:ext cx="1831975" cy="953770"/>
            <a:chOff x="10870" y="2296"/>
            <a:chExt cx="2885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22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问候舞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106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经典名曲：选用圣桑《动物狂欢节》中的经典段落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图谱支持：通过绘画方式呈现音乐结构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角色扮演：用肢体动作表现不同动物特征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理解乐曲的段落结构（引子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狮王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小动物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狮王）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能用动作区分音乐强弱变化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体验集体音乐表演的乐趣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084580" y="1157605"/>
            <a:ext cx="4882515" cy="953770"/>
            <a:chOff x="10870" y="2296"/>
            <a:chExt cx="7689" cy="1502"/>
          </a:xfrm>
        </p:grpSpPr>
        <p:sp>
          <p:nvSpPr>
            <p:cNvPr id="37" name="文本框 36"/>
            <p:cNvSpPr txBox="1"/>
            <p:nvPr/>
          </p:nvSpPr>
          <p:spPr>
            <a:xfrm>
              <a:off x="10870" y="2593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狮王进行曲（第一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课时）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42" name="图片 4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10" y="2296"/>
              <a:ext cx="649" cy="671"/>
            </a:xfrm>
            <a:prstGeom prst="rect">
              <a:avLst/>
            </a:prstGeom>
          </p:spPr>
        </p:pic>
        <p:sp>
          <p:nvSpPr>
            <p:cNvPr id="43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43459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音乐初探：听辨动物形象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图谱绘制：分段记录音乐特征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动作创编：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强音段：表现狮王威猛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弱音段：表现小动物灵巧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合作表演：分组设计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森林舞会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4580" y="1157605"/>
            <a:ext cx="4882515" cy="953770"/>
            <a:chOff x="10870" y="2296"/>
            <a:chExt cx="7689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狮王进行曲（第一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课时）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10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47765" y="1974850"/>
            <a:ext cx="43459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动态图谱：边听边画记录音乐变化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情境递进：从个体模仿到集体表演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创意表达：鼓励想象狮王的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语言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名曲新编：将经典乐曲与创编故事相结合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符号学习：用简易图形记录音乐结构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多元表达：实现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故事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"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的创造性转化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感知乐曲的四段体结构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能用肢体表现固定节奏型（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|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 |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发展音乐联想与符号记录能力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084580" y="1157605"/>
            <a:ext cx="4882515" cy="953770"/>
            <a:chOff x="10870" y="2296"/>
            <a:chExt cx="7689" cy="1502"/>
          </a:xfrm>
        </p:grpSpPr>
        <p:sp>
          <p:nvSpPr>
            <p:cNvPr id="37" name="文本框 36"/>
            <p:cNvSpPr txBox="1"/>
            <p:nvPr/>
          </p:nvSpPr>
          <p:spPr>
            <a:xfrm>
              <a:off x="10870" y="2593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狮王进行曲（第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二课时）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42" name="图片 4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10" y="2296"/>
              <a:ext cx="649" cy="671"/>
            </a:xfrm>
            <a:prstGeom prst="rect">
              <a:avLst/>
            </a:prstGeom>
          </p:spPr>
        </p:pic>
        <p:sp>
          <p:nvSpPr>
            <p:cNvPr id="43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434594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情境导入：狮子家族的故事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结构感知：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图谱匹配（事件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乐段）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符号梳理（提炼关键图示）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创意表现：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创编其他动物家族故事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用自创符号记录音乐情节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成果分享：根据符号图谱进行表演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4580" y="1157605"/>
            <a:ext cx="4882515" cy="953770"/>
            <a:chOff x="10870" y="2296"/>
            <a:chExt cx="7689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狮王进行曲（第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二课时）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10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47765" y="1974850"/>
            <a:ext cx="43459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双重支架：既提供示范图谱，又鼓励自主创编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多模态学习：听觉（音乐）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视觉（符号）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动觉（表演）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个性化表达：尊重每个幼儿的故事创编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372870" y="6330950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81200"/>
            <a:ext cx="7651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设计亮点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结构化学习：三课时渐进式设计（感受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理解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表现）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自主探究：幼儿主导乐器配器方案设计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多元表征：图谱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故事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演奏多维表现音乐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核心目标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掌握四段体音乐结构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探索乐器音色与音乐形象的匹配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体验合作演奏的成就感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681720" y="1698625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10141585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084580" y="1157605"/>
            <a:ext cx="4882515" cy="953770"/>
            <a:chOff x="10870" y="2296"/>
            <a:chExt cx="7689" cy="1502"/>
          </a:xfrm>
        </p:grpSpPr>
        <p:sp>
          <p:nvSpPr>
            <p:cNvPr id="37" name="文本框 36"/>
            <p:cNvSpPr txBox="1"/>
            <p:nvPr/>
          </p:nvSpPr>
          <p:spPr>
            <a:xfrm>
              <a:off x="10870" y="2593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狮王进行曲（第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二课时）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42" name="图片 41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10" y="2296"/>
              <a:ext cx="649" cy="671"/>
            </a:xfrm>
            <a:prstGeom prst="rect">
              <a:avLst/>
            </a:prstGeom>
          </p:spPr>
        </p:pic>
        <p:sp>
          <p:nvSpPr>
            <p:cNvPr id="43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大班音乐教学活动设计与实施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38250" y="1974850"/>
            <a:ext cx="434594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活动流程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图谱感知：动态呈现音乐结构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乐器配对：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段：棒棒鼓（狮王行进）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段：铃鼓（小动物出场）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C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段：碰铃（狮王吼叫）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D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段：小组创编（动物狂欢）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合奏表演：投票选择最佳方案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4580" y="1157605"/>
            <a:ext cx="4882515" cy="953770"/>
            <a:chOff x="10870" y="2296"/>
            <a:chExt cx="7689" cy="1502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73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狮王进行曲（第</a:t>
              </a:r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三课时）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7910" y="2296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47765" y="1974850"/>
            <a:ext cx="434594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教学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创新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民主决策：小组设计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+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集体投票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支架教学：从教师示范到自主探索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表现性评价：通过演奏检验理解程度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1778351"/>
          <p:cNvPicPr>
            <a:picLocks noChangeAspect="1"/>
          </p:cNvPicPr>
          <p:nvPr/>
        </p:nvPicPr>
        <p:blipFill>
          <a:blip r:embed="rId1"/>
          <a:srcRect t="63503" r="54275" b="-536"/>
          <a:stretch>
            <a:fillRect/>
          </a:stretch>
        </p:blipFill>
        <p:spPr>
          <a:xfrm>
            <a:off x="-8890" y="4669790"/>
            <a:ext cx="9966960" cy="2241550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>
            <a:off x="10324465" y="0"/>
            <a:ext cx="1885315" cy="3633470"/>
          </a:xfrm>
          <a:prstGeom prst="rect">
            <a:avLst/>
          </a:prstGeom>
        </p:spPr>
      </p:pic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>
            <a:off x="0" y="0"/>
            <a:ext cx="4003040" cy="2822575"/>
          </a:xfrm>
          <a:prstGeom prst="rect">
            <a:avLst/>
          </a:prstGeom>
        </p:spPr>
      </p:pic>
      <p:pic>
        <p:nvPicPr>
          <p:cNvPr id="9" name="图片 8" descr="71778352"/>
          <p:cNvPicPr>
            <a:picLocks noChangeAspect="1"/>
          </p:cNvPicPr>
          <p:nvPr/>
        </p:nvPicPr>
        <p:blipFill>
          <a:blip r:embed="rId2"/>
          <a:srcRect r="75187" b="73306"/>
          <a:stretch>
            <a:fillRect/>
          </a:stretch>
        </p:blipFill>
        <p:spPr>
          <a:xfrm>
            <a:off x="476885" y="207645"/>
            <a:ext cx="2621280" cy="1397000"/>
          </a:xfrm>
          <a:prstGeom prst="rect">
            <a:avLst/>
          </a:prstGeom>
        </p:spPr>
      </p:pic>
      <p:pic>
        <p:nvPicPr>
          <p:cNvPr id="10" name="图片 9" descr="71778352"/>
          <p:cNvPicPr>
            <a:picLocks noChangeAspect="1"/>
          </p:cNvPicPr>
          <p:nvPr/>
        </p:nvPicPr>
        <p:blipFill>
          <a:blip r:embed="rId2"/>
          <a:srcRect t="32793" r="84996"/>
          <a:stretch>
            <a:fillRect/>
          </a:stretch>
        </p:blipFill>
        <p:spPr>
          <a:xfrm>
            <a:off x="252095" y="2027555"/>
            <a:ext cx="2250440" cy="4992370"/>
          </a:xfrm>
          <a:prstGeom prst="rect">
            <a:avLst/>
          </a:prstGeom>
        </p:spPr>
      </p:pic>
      <p:pic>
        <p:nvPicPr>
          <p:cNvPr id="11" name="图片 10" descr="71778352"/>
          <p:cNvPicPr>
            <a:picLocks noChangeAspect="1"/>
          </p:cNvPicPr>
          <p:nvPr/>
        </p:nvPicPr>
        <p:blipFill>
          <a:blip r:embed="rId2"/>
          <a:srcRect l="29874" t="2703" r="55082" b="69750"/>
          <a:stretch>
            <a:fillRect/>
          </a:stretch>
        </p:blipFill>
        <p:spPr>
          <a:xfrm>
            <a:off x="9103995" y="207645"/>
            <a:ext cx="2653665" cy="2407285"/>
          </a:xfrm>
          <a:prstGeom prst="rect">
            <a:avLst/>
          </a:prstGeom>
        </p:spPr>
      </p:pic>
      <p:pic>
        <p:nvPicPr>
          <p:cNvPr id="12" name="图片 11" descr="71778352"/>
          <p:cNvPicPr>
            <a:picLocks noChangeAspect="1"/>
          </p:cNvPicPr>
          <p:nvPr/>
        </p:nvPicPr>
        <p:blipFill>
          <a:blip r:embed="rId2"/>
          <a:srcRect l="22595" t="50867" r="53651"/>
          <a:stretch>
            <a:fillRect/>
          </a:stretch>
        </p:blipFill>
        <p:spPr>
          <a:xfrm>
            <a:off x="8522970" y="3255645"/>
            <a:ext cx="3445510" cy="3529330"/>
          </a:xfrm>
          <a:prstGeom prst="rect">
            <a:avLst/>
          </a:prstGeom>
        </p:spPr>
      </p:pic>
      <p:pic>
        <p:nvPicPr>
          <p:cNvPr id="13" name="图片 12" descr="71778353"/>
          <p:cNvPicPr>
            <a:picLocks noChangeAspect="1"/>
          </p:cNvPicPr>
          <p:nvPr/>
        </p:nvPicPr>
        <p:blipFill>
          <a:blip r:embed="rId3"/>
          <a:srcRect l="13611" r="68966" b="81548"/>
          <a:stretch>
            <a:fillRect/>
          </a:stretch>
        </p:blipFill>
        <p:spPr>
          <a:xfrm>
            <a:off x="2689860" y="207645"/>
            <a:ext cx="1778000" cy="883920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3"/>
          <a:srcRect t="7457" r="89466" b="61031"/>
          <a:stretch>
            <a:fillRect/>
          </a:stretch>
        </p:blipFill>
        <p:spPr>
          <a:xfrm>
            <a:off x="327025" y="680085"/>
            <a:ext cx="1042035" cy="1463040"/>
          </a:xfrm>
          <a:prstGeom prst="rect">
            <a:avLst/>
          </a:prstGeom>
        </p:spPr>
      </p:pic>
      <p:pic>
        <p:nvPicPr>
          <p:cNvPr id="15" name="图片 14" descr="71778353"/>
          <p:cNvPicPr>
            <a:picLocks noChangeAspect="1"/>
          </p:cNvPicPr>
          <p:nvPr/>
        </p:nvPicPr>
        <p:blipFill>
          <a:blip r:embed="rId3"/>
          <a:srcRect t="56590" r="97046" b="28924"/>
          <a:stretch>
            <a:fillRect/>
          </a:stretch>
        </p:blipFill>
        <p:spPr>
          <a:xfrm>
            <a:off x="252095" y="3633470"/>
            <a:ext cx="418465" cy="963295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3"/>
          <a:srcRect l="8750" t="67442" r="72745" b="95"/>
          <a:stretch>
            <a:fillRect/>
          </a:stretch>
        </p:blipFill>
        <p:spPr>
          <a:xfrm>
            <a:off x="2110740" y="4508500"/>
            <a:ext cx="2764155" cy="2276475"/>
          </a:xfrm>
          <a:prstGeom prst="rect">
            <a:avLst/>
          </a:prstGeom>
        </p:spPr>
      </p:pic>
      <p:pic>
        <p:nvPicPr>
          <p:cNvPr id="17" name="图片 16" descr="71778353"/>
          <p:cNvPicPr>
            <a:picLocks noChangeAspect="1"/>
          </p:cNvPicPr>
          <p:nvPr/>
        </p:nvPicPr>
        <p:blipFill>
          <a:blip r:embed="rId3"/>
          <a:srcRect l="38090" t="27201" r="53988" b="43438"/>
          <a:stretch>
            <a:fillRect/>
          </a:stretch>
        </p:blipFill>
        <p:spPr>
          <a:xfrm>
            <a:off x="10949305" y="2226945"/>
            <a:ext cx="808355" cy="1406525"/>
          </a:xfrm>
          <a:prstGeom prst="rect">
            <a:avLst/>
          </a:prstGeom>
        </p:spPr>
      </p:pic>
      <p:pic>
        <p:nvPicPr>
          <p:cNvPr id="18" name="图片 17" descr="71778353"/>
          <p:cNvPicPr>
            <a:picLocks noChangeAspect="1"/>
          </p:cNvPicPr>
          <p:nvPr/>
        </p:nvPicPr>
        <p:blipFill>
          <a:blip r:embed="rId3"/>
          <a:srcRect l="64681" t="29468" r="25175" b="53380"/>
          <a:stretch>
            <a:fillRect/>
          </a:stretch>
        </p:blipFill>
        <p:spPr>
          <a:xfrm>
            <a:off x="6706870" y="5057775"/>
            <a:ext cx="2175510" cy="172720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3"/>
          <a:srcRect l="22615" r="68966" b="81548"/>
          <a:stretch>
            <a:fillRect/>
          </a:stretch>
        </p:blipFill>
        <p:spPr>
          <a:xfrm>
            <a:off x="5361305" y="5628640"/>
            <a:ext cx="859155" cy="88392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281170" y="2373630"/>
            <a:ext cx="3276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9600">
                <a:solidFill>
                  <a:srgbClr val="D55322"/>
                </a:solidFill>
                <a:latin typeface="汉仪铸字木头人简" panose="00020600040101010101" charset="-122"/>
                <a:ea typeface="汉仪铸字木头人简" panose="00020600040101010101" charset="-122"/>
              </a:rPr>
              <a:t>谢谢</a:t>
            </a:r>
            <a:endParaRPr lang="zh-CN" altLang="zh-CN" sz="9600">
              <a:solidFill>
                <a:srgbClr val="D55322"/>
              </a:solidFill>
              <a:latin typeface="汉仪铸字木头人简" panose="00020600040101010101" charset="-122"/>
              <a:ea typeface="汉仪铸字木头人简" panose="00020600040101010101" charset="-122"/>
            </a:endParaRPr>
          </a:p>
        </p:txBody>
      </p:sp>
      <p:pic>
        <p:nvPicPr>
          <p:cNvPr id="22" name="图片 21" descr="71778352"/>
          <p:cNvPicPr>
            <a:picLocks noChangeAspect="1"/>
          </p:cNvPicPr>
          <p:nvPr/>
        </p:nvPicPr>
        <p:blipFill>
          <a:blip r:embed="rId2"/>
          <a:srcRect l="52045" t="28742" r="35135" b="56628"/>
          <a:stretch>
            <a:fillRect/>
          </a:stretch>
        </p:blipFill>
        <p:spPr>
          <a:xfrm rot="20580000">
            <a:off x="7218680" y="1143635"/>
            <a:ext cx="948690" cy="536575"/>
          </a:xfrm>
          <a:prstGeom prst="rect">
            <a:avLst/>
          </a:prstGeom>
        </p:spPr>
      </p:pic>
      <p:pic>
        <p:nvPicPr>
          <p:cNvPr id="23" name="图片 22" descr="71778353"/>
          <p:cNvPicPr>
            <a:picLocks noChangeAspect="1"/>
          </p:cNvPicPr>
          <p:nvPr/>
        </p:nvPicPr>
        <p:blipFill>
          <a:blip r:embed="rId3"/>
          <a:srcRect l="23114" t="89817" r="72745" b="95"/>
          <a:stretch>
            <a:fillRect/>
          </a:stretch>
        </p:blipFill>
        <p:spPr>
          <a:xfrm rot="19320000">
            <a:off x="2748280" y="2225040"/>
            <a:ext cx="618490" cy="707390"/>
          </a:xfrm>
          <a:prstGeom prst="rect">
            <a:avLst/>
          </a:prstGeom>
        </p:spPr>
      </p:pic>
      <p:pic>
        <p:nvPicPr>
          <p:cNvPr id="24" name="图片 23" descr="71778353"/>
          <p:cNvPicPr>
            <a:picLocks noChangeAspect="1"/>
          </p:cNvPicPr>
          <p:nvPr/>
        </p:nvPicPr>
        <p:blipFill>
          <a:blip r:embed="rId3"/>
          <a:srcRect t="7457" r="94762" b="80275"/>
          <a:stretch>
            <a:fillRect/>
          </a:stretch>
        </p:blipFill>
        <p:spPr>
          <a:xfrm rot="20580000">
            <a:off x="8638540" y="2027555"/>
            <a:ext cx="518160" cy="5695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40130" y="2012950"/>
            <a:ext cx="95027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活动准备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音乐《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Which Doctor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》、沙蛋若干。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活动过程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小球出逃：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故事引入，激发幼儿扮演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跳跳球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的兴趣；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小球旅行（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段）：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用身体部位（草地、桥、山顶等）模拟跳跃，学习固定节奏；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小球遇险（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段）：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听辨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“dododo”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音效，躲藏游戏增加趣味性；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小球与同伴旅行（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AB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段）：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加入沙蛋演奏，巩固节奏与协作；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延伸活动：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邀请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瓶子爷爷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同行，渗透情感教育。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253730" y="113982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84580" y="1261110"/>
            <a:ext cx="2519357" cy="857250"/>
            <a:chOff x="10870" y="2448"/>
            <a:chExt cx="3573" cy="1350"/>
          </a:xfrm>
        </p:grpSpPr>
        <p:sp>
          <p:nvSpPr>
            <p:cNvPr id="4" name="文本框 3"/>
            <p:cNvSpPr txBox="1"/>
            <p:nvPr/>
          </p:nvSpPr>
          <p:spPr>
            <a:xfrm>
              <a:off x="10870" y="2593"/>
              <a:ext cx="348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魔法跳跳球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0" name="图片 9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3794" y="2448"/>
              <a:ext cx="649" cy="671"/>
            </a:xfrm>
            <a:prstGeom prst="rect">
              <a:avLst/>
            </a:prstGeom>
          </p:spPr>
        </p:pic>
        <p:sp>
          <p:nvSpPr>
            <p:cNvPr id="12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1778351"/>
          <p:cNvPicPr>
            <a:picLocks noChangeAspect="1"/>
          </p:cNvPicPr>
          <p:nvPr/>
        </p:nvPicPr>
        <p:blipFill>
          <a:blip r:embed="rId1"/>
          <a:srcRect r="68064" b="52892"/>
          <a:stretch>
            <a:fillRect/>
          </a:stretch>
        </p:blipFill>
        <p:spPr>
          <a:xfrm flipH="1">
            <a:off x="10069195" y="0"/>
            <a:ext cx="2122170" cy="1496695"/>
          </a:xfrm>
          <a:prstGeom prst="rect">
            <a:avLst/>
          </a:prstGeom>
        </p:spPr>
      </p:pic>
      <p:pic>
        <p:nvPicPr>
          <p:cNvPr id="7" name="图片 6" descr="71778351"/>
          <p:cNvPicPr>
            <a:picLocks noChangeAspect="1"/>
          </p:cNvPicPr>
          <p:nvPr/>
        </p:nvPicPr>
        <p:blipFill>
          <a:blip r:embed="rId1"/>
          <a:srcRect l="33653" r="52101" b="42561"/>
          <a:stretch>
            <a:fillRect/>
          </a:stretch>
        </p:blipFill>
        <p:spPr>
          <a:xfrm rot="5400000" flipV="1">
            <a:off x="469265" y="5403850"/>
            <a:ext cx="1012190" cy="1951355"/>
          </a:xfrm>
          <a:prstGeom prst="rect">
            <a:avLst/>
          </a:prstGeom>
        </p:spPr>
      </p:pic>
      <p:pic>
        <p:nvPicPr>
          <p:cNvPr id="14" name="图片 13" descr="71778353"/>
          <p:cNvPicPr>
            <a:picLocks noChangeAspect="1"/>
          </p:cNvPicPr>
          <p:nvPr/>
        </p:nvPicPr>
        <p:blipFill>
          <a:blip r:embed="rId2"/>
          <a:srcRect t="7457" r="89466" b="61031"/>
          <a:stretch>
            <a:fillRect/>
          </a:stretch>
        </p:blipFill>
        <p:spPr>
          <a:xfrm>
            <a:off x="10935970" y="0"/>
            <a:ext cx="1042035" cy="1463040"/>
          </a:xfrm>
          <a:prstGeom prst="rect">
            <a:avLst/>
          </a:prstGeom>
        </p:spPr>
      </p:pic>
      <p:pic>
        <p:nvPicPr>
          <p:cNvPr id="16" name="图片 15" descr="71778353"/>
          <p:cNvPicPr>
            <a:picLocks noChangeAspect="1"/>
          </p:cNvPicPr>
          <p:nvPr/>
        </p:nvPicPr>
        <p:blipFill>
          <a:blip r:embed="rId2"/>
          <a:srcRect l="15709" t="89519" r="74263" b="95"/>
          <a:stretch>
            <a:fillRect/>
          </a:stretch>
        </p:blipFill>
        <p:spPr>
          <a:xfrm>
            <a:off x="1423035" y="6188075"/>
            <a:ext cx="1141730" cy="554990"/>
          </a:xfrm>
          <a:prstGeom prst="rect">
            <a:avLst/>
          </a:prstGeom>
        </p:spPr>
      </p:pic>
      <p:pic>
        <p:nvPicPr>
          <p:cNvPr id="19" name="图片 18" descr="71778353"/>
          <p:cNvPicPr>
            <a:picLocks noChangeAspect="1"/>
          </p:cNvPicPr>
          <p:nvPr/>
        </p:nvPicPr>
        <p:blipFill>
          <a:blip r:embed="rId2"/>
          <a:srcRect l="22615" r="68966" b="81548"/>
          <a:stretch>
            <a:fillRect/>
          </a:stretch>
        </p:blipFill>
        <p:spPr>
          <a:xfrm>
            <a:off x="149225" y="5488940"/>
            <a:ext cx="679450" cy="699135"/>
          </a:xfrm>
          <a:prstGeom prst="rect">
            <a:avLst/>
          </a:prstGeom>
        </p:spPr>
      </p:pic>
      <p:pic>
        <p:nvPicPr>
          <p:cNvPr id="30" name="图片 29" descr="71778353"/>
          <p:cNvPicPr>
            <a:picLocks noChangeAspect="1"/>
          </p:cNvPicPr>
          <p:nvPr/>
        </p:nvPicPr>
        <p:blipFill>
          <a:blip r:embed="rId2"/>
          <a:srcRect l="21078" t="74985" r="72745" b="9857"/>
          <a:stretch>
            <a:fillRect/>
          </a:stretch>
        </p:blipFill>
        <p:spPr>
          <a:xfrm>
            <a:off x="577850" y="5826760"/>
            <a:ext cx="795020" cy="916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340" y="444500"/>
            <a:ext cx="5008245" cy="589280"/>
            <a:chOff x="484" y="700"/>
            <a:chExt cx="7887" cy="928"/>
          </a:xfrm>
        </p:grpSpPr>
        <p:sp>
          <p:nvSpPr>
            <p:cNvPr id="22" name="文本框 21"/>
            <p:cNvSpPr txBox="1"/>
            <p:nvPr/>
          </p:nvSpPr>
          <p:spPr>
            <a:xfrm>
              <a:off x="1505" y="801"/>
              <a:ext cx="6866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AFAFA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小班音乐教学活动设计与实施</a:t>
              </a:r>
              <a:endParaRPr lang="zh-CN" altLang="en-US" sz="2400">
                <a:solidFill>
                  <a:srgbClr val="D55322"/>
                </a:solidFill>
                <a:latin typeface="汉仪游园体简" panose="00020600040101010101" charset="-122"/>
                <a:ea typeface="汉仪游园体简" panose="00020600040101010101" charset="-122"/>
                <a:sym typeface="+mn-ea"/>
              </a:endParaRPr>
            </a:p>
          </p:txBody>
        </p:sp>
        <p:pic>
          <p:nvPicPr>
            <p:cNvPr id="11" name="图片 10" descr="71778352"/>
            <p:cNvPicPr>
              <a:picLocks noChangeAspect="1"/>
            </p:cNvPicPr>
            <p:nvPr/>
          </p:nvPicPr>
          <p:blipFill>
            <a:blip r:embed="rId3"/>
            <a:srcRect l="29874" t="2703" r="55082" b="69750"/>
            <a:stretch>
              <a:fillRect/>
            </a:stretch>
          </p:blipFill>
          <p:spPr>
            <a:xfrm>
              <a:off x="484" y="700"/>
              <a:ext cx="1021" cy="9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612755" y="5797550"/>
            <a:ext cx="1622425" cy="1088390"/>
            <a:chOff x="16713" y="9130"/>
            <a:chExt cx="2555" cy="1714"/>
          </a:xfrm>
        </p:grpSpPr>
        <p:pic>
          <p:nvPicPr>
            <p:cNvPr id="5" name="图片 4" descr="71778351"/>
            <p:cNvPicPr>
              <a:picLocks noChangeAspect="1"/>
            </p:cNvPicPr>
            <p:nvPr/>
          </p:nvPicPr>
          <p:blipFill>
            <a:blip r:embed="rId1"/>
            <a:srcRect t="66882" r="56379" b="-536"/>
            <a:stretch>
              <a:fillRect/>
            </a:stretch>
          </p:blipFill>
          <p:spPr>
            <a:xfrm flipH="1">
              <a:off x="17085" y="9330"/>
              <a:ext cx="2115" cy="1514"/>
            </a:xfrm>
            <a:prstGeom prst="rect">
              <a:avLst/>
            </a:prstGeom>
          </p:spPr>
        </p:pic>
        <p:sp>
          <p:nvSpPr>
            <p:cNvPr id="324" name="图形 169"/>
            <p:cNvSpPr/>
            <p:nvPr/>
          </p:nvSpPr>
          <p:spPr>
            <a:xfrm>
              <a:off x="16718" y="9176"/>
              <a:ext cx="978" cy="961"/>
            </a:xfrm>
            <a:custGeom>
              <a:avLst/>
              <a:gdLst>
                <a:gd name="connsiteX0" fmla="*/ 38419 w 971550"/>
                <a:gd name="connsiteY0" fmla="*/ 258402 h 952500"/>
                <a:gd name="connsiteX1" fmla="*/ 10987 w 971550"/>
                <a:gd name="connsiteY1" fmla="*/ 515577 h 952500"/>
                <a:gd name="connsiteX2" fmla="*/ 46991 w 971550"/>
                <a:gd name="connsiteY2" fmla="*/ 669025 h 952500"/>
                <a:gd name="connsiteX3" fmla="*/ 551531 w 971550"/>
                <a:gd name="connsiteY3" fmla="*/ 944678 h 952500"/>
                <a:gd name="connsiteX4" fmla="*/ 702502 w 971550"/>
                <a:gd name="connsiteY4" fmla="*/ 912198 h 952500"/>
                <a:gd name="connsiteX5" fmla="*/ 940246 w 971550"/>
                <a:gd name="connsiteY5" fmla="*/ 577109 h 952500"/>
                <a:gd name="connsiteX6" fmla="*/ 961201 w 971550"/>
                <a:gd name="connsiteY6" fmla="*/ 326030 h 952500"/>
                <a:gd name="connsiteX7" fmla="*/ 742507 w 971550"/>
                <a:gd name="connsiteY7" fmla="*/ 70188 h 952500"/>
                <a:gd name="connsiteX8" fmla="*/ 38419 w 971550"/>
                <a:gd name="connsiteY8" fmla="*/ 258402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952500">
                  <a:moveTo>
                    <a:pt x="38419" y="258402"/>
                  </a:moveTo>
                  <a:cubicBezTo>
                    <a:pt x="7272" y="339650"/>
                    <a:pt x="2224" y="428995"/>
                    <a:pt x="10987" y="515577"/>
                  </a:cubicBezTo>
                  <a:cubicBezTo>
                    <a:pt x="16225" y="568060"/>
                    <a:pt x="26608" y="620352"/>
                    <a:pt x="46991" y="669025"/>
                  </a:cubicBezTo>
                  <a:cubicBezTo>
                    <a:pt x="126049" y="857334"/>
                    <a:pt x="347505" y="955061"/>
                    <a:pt x="551531" y="944678"/>
                  </a:cubicBezTo>
                  <a:cubicBezTo>
                    <a:pt x="603251" y="942011"/>
                    <a:pt x="655258" y="933534"/>
                    <a:pt x="702502" y="912198"/>
                  </a:cubicBezTo>
                  <a:cubicBezTo>
                    <a:pt x="831470" y="854000"/>
                    <a:pt x="901289" y="713126"/>
                    <a:pt x="940246" y="577109"/>
                  </a:cubicBezTo>
                  <a:cubicBezTo>
                    <a:pt x="963582" y="495479"/>
                    <a:pt x="979584" y="408897"/>
                    <a:pt x="961201" y="326030"/>
                  </a:cubicBezTo>
                  <a:cubicBezTo>
                    <a:pt x="935960" y="212682"/>
                    <a:pt x="847282" y="120290"/>
                    <a:pt x="742507" y="70188"/>
                  </a:cubicBezTo>
                  <a:cubicBezTo>
                    <a:pt x="506001" y="-42874"/>
                    <a:pt x="144146" y="-17442"/>
                    <a:pt x="38419" y="258402"/>
                  </a:cubicBezTo>
                  <a:close/>
                </a:path>
              </a:pathLst>
            </a:custGeom>
            <a:solidFill>
              <a:srgbClr val="FDF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  <p:pic>
          <p:nvPicPr>
            <p:cNvPr id="6" name="图片 5" descr="71778353"/>
            <p:cNvPicPr>
              <a:picLocks noChangeAspect="1"/>
            </p:cNvPicPr>
            <p:nvPr/>
          </p:nvPicPr>
          <p:blipFill>
            <a:blip r:embed="rId2"/>
            <a:srcRect l="20371" t="76964" r="72867" b="11171"/>
            <a:stretch>
              <a:fillRect/>
            </a:stretch>
          </p:blipFill>
          <p:spPr>
            <a:xfrm rot="21060000">
              <a:off x="17990" y="9130"/>
              <a:ext cx="1278" cy="1053"/>
            </a:xfrm>
            <a:prstGeom prst="rect">
              <a:avLst/>
            </a:prstGeom>
          </p:spPr>
        </p:pic>
        <p:pic>
          <p:nvPicPr>
            <p:cNvPr id="18" name="图片 17" descr="71778353"/>
            <p:cNvPicPr>
              <a:picLocks noChangeAspect="1"/>
            </p:cNvPicPr>
            <p:nvPr/>
          </p:nvPicPr>
          <p:blipFill>
            <a:blip r:embed="rId2"/>
            <a:srcRect l="64681" t="29468" r="25175" b="53380"/>
            <a:stretch>
              <a:fillRect/>
            </a:stretch>
          </p:blipFill>
          <p:spPr>
            <a:xfrm>
              <a:off x="16713" y="9400"/>
              <a:ext cx="1629" cy="129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84580" y="1261110"/>
            <a:ext cx="3012229" cy="857250"/>
            <a:chOff x="10870" y="2448"/>
            <a:chExt cx="4272" cy="1350"/>
          </a:xfrm>
        </p:grpSpPr>
        <p:sp>
          <p:nvSpPr>
            <p:cNvPr id="28" name="文本框 27"/>
            <p:cNvSpPr txBox="1"/>
            <p:nvPr/>
          </p:nvSpPr>
          <p:spPr>
            <a:xfrm>
              <a:off x="10870" y="2593"/>
              <a:ext cx="38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 dirty="0">
                  <a:solidFill>
                    <a:srgbClr val="D55322"/>
                  </a:solidFill>
                  <a:latin typeface="微软雅黑" panose="020B0503020204020204" charset="-122"/>
                  <a:ea typeface="微软雅黑" panose="020B0503020204020204" charset="-122"/>
                  <a:cs typeface="站酷小薇LOGO体" panose="02010600010101010101" charset="-122"/>
                  <a:sym typeface="站酷小薇LOGO体" panose="02010600010101010101" charset="-122"/>
                </a:rPr>
                <a:t>小青蛙捉虫子</a:t>
              </a:r>
              <a:endParaRPr lang="zh-CN" altLang="en-US" sz="3200" b="1" dirty="0">
                <a:solidFill>
                  <a:srgbClr val="D55322"/>
                </a:solidFill>
                <a:latin typeface="微软雅黑" panose="020B0503020204020204" charset="-122"/>
                <a:ea typeface="微软雅黑" panose="020B0503020204020204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pic>
          <p:nvPicPr>
            <p:cNvPr id="13" name="图片 12" descr="71778353"/>
            <p:cNvPicPr>
              <a:picLocks noChangeAspect="1"/>
            </p:cNvPicPr>
            <p:nvPr/>
          </p:nvPicPr>
          <p:blipFill>
            <a:blip r:embed="rId2"/>
            <a:srcRect l="71201" t="38104" r="26072" b="55887"/>
            <a:stretch>
              <a:fillRect/>
            </a:stretch>
          </p:blipFill>
          <p:spPr>
            <a:xfrm rot="21300000">
              <a:off x="14493" y="2448"/>
              <a:ext cx="649" cy="671"/>
            </a:xfrm>
            <a:prstGeom prst="rect">
              <a:avLst/>
            </a:prstGeom>
          </p:spPr>
        </p:pic>
        <p:sp>
          <p:nvSpPr>
            <p:cNvPr id="320" name="矩形: 圆角 319"/>
            <p:cNvSpPr/>
            <p:nvPr/>
          </p:nvSpPr>
          <p:spPr>
            <a:xfrm rot="5400000">
              <a:off x="11507" y="3286"/>
              <a:ext cx="116" cy="907"/>
            </a:xfrm>
            <a:prstGeom prst="roundRect">
              <a:avLst>
                <a:gd name="adj" fmla="val 50000"/>
              </a:avLst>
            </a:prstGeom>
            <a:solidFill>
              <a:srgbClr val="D553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仓耳小丸子" panose="020204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84580" y="2051685"/>
            <a:ext cx="68364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设计意图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以《帕什帕什》音乐为载体，结合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小青蛙捉虫子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情境游戏，帮助幼儿感知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段（</a:t>
            </a:r>
            <a:r>
              <a:rPr lang="en-US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×××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节奏）与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段（追逐旋律）差异，通过语词提示与乐器匹配提升音乐表现力。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活动目标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感知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段音乐特点，增强听辨与反应能力；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匹配蛙鸣筒、铃鼓演奏，合乐游戏；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站酷快乐体" panose="02010600030101010101" charset="-128"/>
              </a:rPr>
              <a:t>体验捉虫成功的快乐。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站酷快乐体" panose="02010600030101010101" charset="-128"/>
            </a:endParaRPr>
          </a:p>
        </p:txBody>
      </p:sp>
      <p:sp>
        <p:nvSpPr>
          <p:cNvPr id="24" name="矩形: 圆角 16"/>
          <p:cNvSpPr/>
          <p:nvPr/>
        </p:nvSpPr>
        <p:spPr>
          <a:xfrm rot="5400000">
            <a:off x="7678176" y="3642502"/>
            <a:ext cx="675475" cy="98418"/>
          </a:xfrm>
          <a:prstGeom prst="roundRect">
            <a:avLst>
              <a:gd name="adj" fmla="val 50000"/>
            </a:avLst>
          </a:prstGeom>
          <a:solidFill>
            <a:srgbClr val="AAD2B7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站酷小薇LOGO体" panose="02010600010101010101" charset="-122"/>
              <a:ea typeface="站酷小薇LOGO体" panose="02010600010101010101" charset="-122"/>
              <a:cs typeface="站酷小薇LOGO体" panose="02010600010101010101" charset="-122"/>
              <a:sym typeface="站酷小薇LOGO体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110855" y="1561465"/>
            <a:ext cx="2983865" cy="4143375"/>
            <a:chOff x="2688006" y="2124455"/>
            <a:chExt cx="2454528" cy="3408438"/>
          </a:xfrm>
          <a:solidFill>
            <a:srgbClr val="D55322">
              <a:alpha val="5000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2688006" y="2635432"/>
              <a:ext cx="2252380" cy="2252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小薇LOGO体" panose="02010600010101010101" charset="-122"/>
                <a:ea typeface="站酷小薇LOGO体" panose="02010600010101010101" charset="-122"/>
                <a:cs typeface="站酷小薇LOGO体" panose="02010600010101010101" charset="-122"/>
                <a:sym typeface="站酷小薇LOGO体" panose="02010600010101010101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923676">
              <a:off x="4345442" y="2124455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9923676" flipH="1" flipV="1">
              <a:off x="2791249" y="4611879"/>
              <a:ext cx="797092" cy="921014"/>
              <a:chOff x="329310" y="3177366"/>
              <a:chExt cx="901049" cy="104113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rot="828295">
                <a:off x="329310" y="3177366"/>
                <a:ext cx="454515" cy="4545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828295">
                <a:off x="599500" y="3587640"/>
                <a:ext cx="630859" cy="6308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小薇LOGO体" panose="02010600010101010101" charset="-122"/>
                  <a:ea typeface="站酷小薇LOGO体" panose="02010600010101010101" charset="-122"/>
                  <a:cs typeface="站酷小薇LOGO体" panose="02010600010101010101" charset="-122"/>
                  <a:sym typeface="站酷小薇LOGO体" panose="02010600010101010101" charset="-122"/>
                </a:endParaRPr>
              </a:p>
            </p:txBody>
          </p:sp>
        </p:grpSp>
      </p:grpSp>
      <p:pic>
        <p:nvPicPr>
          <p:cNvPr id="36" name="图片 35" descr="71778352"/>
          <p:cNvPicPr>
            <a:picLocks noChangeAspect="1"/>
          </p:cNvPicPr>
          <p:nvPr/>
        </p:nvPicPr>
        <p:blipFill>
          <a:blip r:embed="rId3"/>
          <a:srcRect l="78129" t="21720" r="12329" b="50664"/>
          <a:stretch>
            <a:fillRect/>
          </a:stretch>
        </p:blipFill>
        <p:spPr>
          <a:xfrm rot="19980000">
            <a:off x="8474075" y="1733550"/>
            <a:ext cx="2553335" cy="3660140"/>
          </a:xfrm>
          <a:prstGeom prst="rect">
            <a:avLst/>
          </a:prstGeom>
        </p:spPr>
      </p:pic>
      <p:pic>
        <p:nvPicPr>
          <p:cNvPr id="38" name="图片 37" descr="71778352"/>
          <p:cNvPicPr>
            <a:picLocks noChangeAspect="1"/>
          </p:cNvPicPr>
          <p:nvPr/>
        </p:nvPicPr>
        <p:blipFill>
          <a:blip r:embed="rId3"/>
          <a:srcRect r="75187" b="73306"/>
          <a:stretch>
            <a:fillRect/>
          </a:stretch>
        </p:blipFill>
        <p:spPr>
          <a:xfrm rot="15360000">
            <a:off x="9886315" y="2239010"/>
            <a:ext cx="2621280" cy="1397000"/>
          </a:xfrm>
          <a:prstGeom prst="rect">
            <a:avLst/>
          </a:prstGeom>
        </p:spPr>
      </p:pic>
      <p:pic>
        <p:nvPicPr>
          <p:cNvPr id="39" name="图片 38" descr="71778353"/>
          <p:cNvPicPr>
            <a:picLocks noChangeAspect="1"/>
          </p:cNvPicPr>
          <p:nvPr/>
        </p:nvPicPr>
        <p:blipFill>
          <a:blip r:embed="rId2"/>
          <a:srcRect l="8750" t="73482" r="84367" b="13904"/>
          <a:stretch>
            <a:fillRect/>
          </a:stretch>
        </p:blipFill>
        <p:spPr>
          <a:xfrm>
            <a:off x="9974580" y="2986405"/>
            <a:ext cx="1028065" cy="884555"/>
          </a:xfrm>
          <a:prstGeom prst="rect">
            <a:avLst/>
          </a:prstGeom>
        </p:spPr>
      </p:pic>
      <p:pic>
        <p:nvPicPr>
          <p:cNvPr id="40" name="图片 39" descr="71778353"/>
          <p:cNvPicPr>
            <a:picLocks noChangeAspect="1"/>
          </p:cNvPicPr>
          <p:nvPr/>
        </p:nvPicPr>
        <p:blipFill>
          <a:blip r:embed="rId2"/>
          <a:srcRect l="21333" t="77729" r="73349" b="11106"/>
          <a:stretch>
            <a:fillRect/>
          </a:stretch>
        </p:blipFill>
        <p:spPr>
          <a:xfrm>
            <a:off x="8291195" y="4029710"/>
            <a:ext cx="794385" cy="782955"/>
          </a:xfrm>
          <a:prstGeom prst="rect">
            <a:avLst/>
          </a:prstGeom>
        </p:spPr>
      </p:pic>
      <p:pic>
        <p:nvPicPr>
          <p:cNvPr id="41" name="图片 40" descr="71778353"/>
          <p:cNvPicPr>
            <a:picLocks noChangeAspect="1"/>
          </p:cNvPicPr>
          <p:nvPr/>
        </p:nvPicPr>
        <p:blipFill>
          <a:blip r:embed="rId2"/>
          <a:srcRect l="21333" t="90035" r="72745" b="95"/>
          <a:stretch>
            <a:fillRect/>
          </a:stretch>
        </p:blipFill>
        <p:spPr>
          <a:xfrm>
            <a:off x="10352405" y="4805680"/>
            <a:ext cx="884555" cy="692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COMMONDATA" val="eyJoZGlkIjoiZDM5NTcwNTNhYTVmYWU3YTViOGE1MGEyNzAyM2U0MjA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5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6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7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8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69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1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2.xml><?xml version="1.0" encoding="utf-8"?>
<p:tagLst xmlns:p="http://schemas.openxmlformats.org/presentationml/2006/main">
  <p:tag name="KSO_WM_DIAGRAM_VIRTUALLY_FRAME" val="{&quot;height&quot;:251.5535433070866,&quot;left&quot;:452.70937007874016,&quot;top&quot;:152.1,&quot;width&quot;:427.151893128855}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9315</Words>
  <Application>WPS 演示</Application>
  <PresentationFormat>宽屏</PresentationFormat>
  <Paragraphs>874</Paragraphs>
  <Slides>77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91" baseType="lpstr">
      <vt:lpstr>Arial</vt:lpstr>
      <vt:lpstr>宋体</vt:lpstr>
      <vt:lpstr>Wingdings</vt:lpstr>
      <vt:lpstr>Wingdings</vt:lpstr>
      <vt:lpstr>汉仪铸字木头人简</vt:lpstr>
      <vt:lpstr>汉仪游园体简</vt:lpstr>
      <vt:lpstr>仓耳小丸子</vt:lpstr>
      <vt:lpstr>站酷小薇LOGO体</vt:lpstr>
      <vt:lpstr>微软雅黑</vt:lpstr>
      <vt:lpstr>Times New Roman</vt:lpstr>
      <vt:lpstr>站酷快乐体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Edric 蔡光源</cp:lastModifiedBy>
  <cp:revision>158</cp:revision>
  <dcterms:created xsi:type="dcterms:W3CDTF">2019-06-19T02:08:00Z</dcterms:created>
  <dcterms:modified xsi:type="dcterms:W3CDTF">2025-07-14T01:44:44Z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6F447670B6DC4600859E67FD76018120_12</vt:lpwstr>
  </property>
  <property fmtid="{D5CDD505-2E9C-101B-9397-08002B2CF9AE}" pid="4" name="KSOTemplateUUID">
    <vt:lpwstr>v1.0_mb_ft5eD8VYOJcifUie2dspFQ==</vt:lpwstr>
  </property>
</Properties>
</file>