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9" r:id="rId4"/>
    <p:sldId id="258" r:id="rId5"/>
    <p:sldId id="269" r:id="rId6"/>
    <p:sldId id="277" r:id="rId7"/>
    <p:sldId id="276" r:id="rId8"/>
    <p:sldId id="279" r:id="rId9"/>
    <p:sldId id="263" r:id="rId10"/>
    <p:sldId id="281" r:id="rId11"/>
    <p:sldId id="280" r:id="rId12"/>
    <p:sldId id="283" r:id="rId13"/>
    <p:sldId id="282" r:id="rId14"/>
    <p:sldId id="284" r:id="rId15"/>
    <p:sldId id="285" r:id="rId16"/>
    <p:sldId id="286" r:id="rId17"/>
    <p:sldId id="287" r:id="rId18"/>
    <p:sldId id="288" r:id="rId19"/>
    <p:sldId id="264" r:id="rId20"/>
    <p:sldId id="289" r:id="rId21"/>
    <p:sldId id="274" r:id="rId22"/>
  </p:sldIdLst>
  <p:sldSz cx="12192000" cy="6858000"/>
  <p:notesSz cx="6858000" cy="9144000"/>
  <p:embeddedFontLst>
    <p:embeddedFont>
      <p:font typeface="汉仪铸字木头人简" panose="00020600040101010101" charset="-122"/>
      <p:regular r:id="rId26"/>
    </p:embeddedFont>
    <p:embeddedFont>
      <p:font typeface="汉仪游园体简" panose="00020600040101010101" charset="-122"/>
      <p:regular r:id="rId27"/>
    </p:embeddedFont>
    <p:embeddedFont>
      <p:font typeface="站酷快乐体" panose="02010600030101010101" charset="-128"/>
      <p:regular r:id="rId28"/>
    </p:embeddedFont>
    <p:embeddedFont>
      <p:font typeface="站酷小薇LOGO体" panose="02010600010101010101" charset="-122"/>
      <p:regular r:id="rId29"/>
    </p:embeddedFont>
    <p:embeddedFont>
      <p:font typeface="微软雅黑" panose="020B0503020204020204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5322"/>
    <a:srgbClr val="8AC19A"/>
    <a:srgbClr val="7297D5"/>
    <a:srgbClr val="EECF63"/>
    <a:srgbClr val="F2DD8B"/>
    <a:srgbClr val="F7EBBA"/>
    <a:srgbClr val="AAD2B7"/>
    <a:srgbClr val="FFFFFF"/>
    <a:srgbClr val="FDF4E5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2.xml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2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6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18680" y="114363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042285" y="1353185"/>
            <a:ext cx="62515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幼儿园音乐</a:t>
            </a:r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教育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874895" y="4401820"/>
            <a:ext cx="2423795" cy="460375"/>
          </a:xfrm>
          <a:prstGeom prst="roundRect">
            <a:avLst>
              <a:gd name="adj" fmla="val 38511"/>
            </a:avLst>
          </a:prstGeom>
          <a:solidFill>
            <a:srgbClr val="8AC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· </a:t>
            </a:r>
            <a:r>
              <a:rPr lang="zh-CN" altLang="en-US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主讲人：</a:t>
            </a: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--- ·</a:t>
            </a:r>
            <a:endParaRPr lang="en-US" altLang="zh-CN" sz="2400" b="1" baseline="3000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881380" y="917575"/>
            <a:ext cx="1665605" cy="705485"/>
            <a:chOff x="10870" y="2150"/>
            <a:chExt cx="2623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鼓点点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844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4810760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三阶挑战：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初阶：听鼓点拍手（培养基础节奏感）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中阶：听数量抢答（发展听觉专注力）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高阶：仿节奏竞赛（提升音乐记忆力）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智能互动：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采用声光反馈系统（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LED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灯显示鼓点数量）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设置难度自动调节机制（根据表现升降级）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0775" y="1725295"/>
            <a:ext cx="4810760" cy="4020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实施要点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差异化支持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提供节奏图谱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积木等视觉辅助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设置个人最佳记录榜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安全规则：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抢答需举鼓棒示意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击鼓力度控制（使用软头鼓棒）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延伸活动：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亲子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节奏接龙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户外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跳格子鼓点游戏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4" name="图片 3" descr="Screenshot 2025-07-14 1350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035" y="1033780"/>
            <a:ext cx="4519930" cy="55695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8120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946515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082530" y="251333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67435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9163050" y="393065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8999220" y="497332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2432050" cy="705485"/>
            <a:chOff x="10870" y="2150"/>
            <a:chExt cx="3830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欢乐的鼓棒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051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3970020" cy="5088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音乐传鼓：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随乐传递鼓棒（培养乐感）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乐停即抽卡（训练反应）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节奏挑战：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随机抽卡演奏（巩固识谱）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双难度设计（基础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挑战卡）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创新亮点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互动机制：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电子鼓自动评分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错误触发互助环节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三阶支持：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新手：节奏分解指导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进阶：复合节奏训练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高手：即兴创编空间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8165" y="1623060"/>
            <a:ext cx="2969260" cy="5088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实施建议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安全规范：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设立安全击鼓线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双手接送鼓棒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延伸活动：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亲子节奏派对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户外传鼓游戏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8120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946515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082530" y="251333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67435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9163050" y="393065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8999220" y="497332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3260725" cy="705485"/>
            <a:chOff x="10870" y="2150"/>
            <a:chExt cx="5135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你笑起来真好看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56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3970020" cy="3246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节奏传递：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固定动作循环：拍手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拍鼓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传鼓（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8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拍一组）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方向统一（顺时针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逆时针）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创意挑战：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基础版：按固定动作游戏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进阶版：自编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8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拍动作（如拍腿、跺脚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传鼓）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9520" y="1623060"/>
            <a:ext cx="3789680" cy="5088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创新亮点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多感官支持：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视觉：地面贴方向箭头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听觉：音乐分段（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段固定动作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段自由创编）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触觉：鼓面分区域（中心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边缘不同音色）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智能辅助（可选）：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节拍器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/LED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灯提示节奏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变速挑战（慢速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常速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快速）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6510655" y="15106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6665595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7696200" y="254825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8299450" y="3561080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705675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6402070" y="497332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3260725" cy="705485"/>
            <a:chOff x="10870" y="2150"/>
            <a:chExt cx="5135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你笑起来真好看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56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4563110" cy="3988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实施建议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分层教学：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新手：先练拍手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拍鼓，再加入传递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熟练后：尝试创编动作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安全规则：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传递时双手接鼓，避免碰撞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划定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，保持合适间距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延伸玩法：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亲子版：和家人围圈玩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节奏接龙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户外版：用更大的鼓玩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集体传鼓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8120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946515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082530" y="251333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67435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9163050" y="393065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8999220" y="497332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1721485" cy="705485"/>
            <a:chOff x="10870" y="2150"/>
            <a:chExt cx="2711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抢椅子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2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3970020" cy="3246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节奏行走：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鼓声快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快走，鼓声慢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慢走，鼓声停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抢椅子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培养听辨能力与反应速度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合作挑战：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减少椅子：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鼓励团队协作（如共享椅子）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鼓声次数：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根据鼓声敲击数决定每张椅子坐几人（如敲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下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人共坐）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9520" y="1623060"/>
            <a:ext cx="3789680" cy="5088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设计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多感官互动：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鼓声变化（快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停止）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视觉：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地面标记（箭头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数字提示）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高矮走、快慢走等热身动作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智能调整难度：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初级：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固定节奏抢椅子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随机鼓声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团队任务（如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全组坐下才算赢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挑战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：鼓声密码（如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连续两下鼓声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=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换方向走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6510655" y="15106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6665595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7696200" y="254825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8299450" y="3561080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705675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6402070" y="4973320"/>
            <a:ext cx="884555" cy="69215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079500" y="1623060"/>
            <a:ext cx="4563110" cy="3988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实施建议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分层教学：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新手：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先练习听鼓声行走，再加入抢椅子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熟练后：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加入合作任务（如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人共坐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椅）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安全规则：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划定行走路线（避免碰撞）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椅子固定防滑，间距适中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延伸玩法：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亲子版：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家庭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听鼓抢座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挑战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户外版：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用彩虹伞代替椅子玩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抢位置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1380" y="917575"/>
            <a:ext cx="1721485" cy="705485"/>
            <a:chOff x="10870" y="2150"/>
            <a:chExt cx="2711" cy="1111"/>
          </a:xfrm>
        </p:grpSpPr>
        <p:sp>
          <p:nvSpPr>
            <p:cNvPr id="13" name="文本框 12"/>
            <p:cNvSpPr txBox="1"/>
            <p:nvPr/>
          </p:nvSpPr>
          <p:spPr>
            <a:xfrm>
              <a:off x="10870" y="2284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抢椅子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5" name="图片 14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2" y="2150"/>
              <a:ext cx="649" cy="671"/>
            </a:xfrm>
            <a:prstGeom prst="rect">
              <a:avLst/>
            </a:prstGeom>
          </p:spPr>
        </p:pic>
        <p:sp>
          <p:nvSpPr>
            <p:cNvPr id="16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24" name="矩形: 圆角 16"/>
          <p:cNvSpPr/>
          <p:nvPr/>
        </p:nvSpPr>
        <p:spPr>
          <a:xfrm rot="5400000">
            <a:off x="8547491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8120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946515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082530" y="251333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67435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9163050" y="393065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8999220" y="497332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1721485" cy="705485"/>
            <a:chOff x="10870" y="2150"/>
            <a:chExt cx="2711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1759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听</a:t>
              </a:r>
              <a:r>
                <a:rPr lang="en-US" altLang="zh-CN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 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鼓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2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3970020" cy="3246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基础版：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听鼓声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拍手模仿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交换角色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进阶版：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听鼓声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用身体部位模仿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交换角色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实施建议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先示范后自主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节奏小老师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奖励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可延伸至生活物品节奏游戏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9520" y="1623060"/>
            <a:ext cx="3789680" cy="5088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三阶难度：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初级：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拍节奏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中级：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加入休止符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高级：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即兴创编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多感官互动：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听觉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（辨节奏）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视觉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（观动作）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动觉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（身体回应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03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0683" y="3323590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大班音乐游戏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60730" y="377929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54305" y="5718810"/>
            <a:ext cx="1012190" cy="132143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6791960" y="266700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6890385" y="3381375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7018655" y="5659755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55445" y="917575"/>
            <a:ext cx="1721485" cy="705485"/>
            <a:chOff x="10870" y="2150"/>
            <a:chExt cx="2711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1759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听</a:t>
              </a:r>
              <a:r>
                <a:rPr lang="en-US" altLang="zh-CN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 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鼓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2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858010" y="1586230"/>
            <a:ext cx="3850640" cy="334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听词击鼓：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听到指定歌词立即击鼓（如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字停唱改击鼓）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指挥点鼓：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名指挥根据图示随机点鼓，被点幼儿快速反应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难度分级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个关键词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2-3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个关键词轮换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挑战：关键词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即兴点鼓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3985" y="1549400"/>
            <a:ext cx="3789680" cy="180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教学价值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巩固歌曲记忆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培养专注力与反应力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发展团队配合意识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pic>
        <p:nvPicPr>
          <p:cNvPr id="57" name="图片 56" descr="71778352"/>
          <p:cNvPicPr>
            <a:picLocks noChangeAspect="1"/>
          </p:cNvPicPr>
          <p:nvPr/>
        </p:nvPicPr>
        <p:blipFill>
          <a:blip r:embed="rId3"/>
          <a:srcRect l="90336" b="71461"/>
          <a:stretch>
            <a:fillRect/>
          </a:stretch>
        </p:blipFill>
        <p:spPr>
          <a:xfrm>
            <a:off x="7166610" y="3553460"/>
            <a:ext cx="2061845" cy="3015615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8822690" y="4544060"/>
            <a:ext cx="1028065" cy="8845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 rot="16200000" flipH="1" flipV="1">
            <a:off x="-407670" y="365125"/>
            <a:ext cx="2941320" cy="2210435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8188325" y="0"/>
            <a:ext cx="4003040" cy="282257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873760" y="4126230"/>
            <a:ext cx="1885315" cy="3633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90336" b="71461"/>
          <a:stretch>
            <a:fillRect/>
          </a:stretch>
        </p:blipFill>
        <p:spPr>
          <a:xfrm>
            <a:off x="10229850" y="4643755"/>
            <a:ext cx="2061845" cy="301561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l="78642" r="13365" b="84628"/>
          <a:stretch>
            <a:fillRect/>
          </a:stretch>
        </p:blipFill>
        <p:spPr>
          <a:xfrm>
            <a:off x="9606280" y="543560"/>
            <a:ext cx="1821815" cy="1735455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l="78129" t="21720" r="12329" b="50664"/>
          <a:stretch>
            <a:fillRect/>
          </a:stretch>
        </p:blipFill>
        <p:spPr>
          <a:xfrm>
            <a:off x="327660" y="4113530"/>
            <a:ext cx="2553335" cy="366014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88697" t="28179" b="59239"/>
          <a:stretch>
            <a:fillRect/>
          </a:stretch>
        </p:blipFill>
        <p:spPr>
          <a:xfrm>
            <a:off x="8188325" y="5218430"/>
            <a:ext cx="3024505" cy="166751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1349375" y="10731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1149330" y="20764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8037830" y="5894705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2408555" y="6012180"/>
            <a:ext cx="1497965" cy="72834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-41910" y="214312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71633" t="38063" r="26504" b="55852"/>
          <a:stretch>
            <a:fillRect/>
          </a:stretch>
        </p:blipFill>
        <p:spPr>
          <a:xfrm>
            <a:off x="9830435" y="4879340"/>
            <a:ext cx="399415" cy="612775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-92710" y="4879340"/>
            <a:ext cx="859155" cy="883920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51566" r="37454" b="82219"/>
          <a:stretch>
            <a:fillRect/>
          </a:stretch>
        </p:blipFill>
        <p:spPr>
          <a:xfrm>
            <a:off x="197485" y="546100"/>
            <a:ext cx="2101850" cy="1686560"/>
          </a:xfrm>
          <a:prstGeom prst="rect">
            <a:avLst/>
          </a:prstGeom>
        </p:spPr>
      </p:pic>
      <p:pic>
        <p:nvPicPr>
          <p:cNvPr id="20" name="图片 19" descr="71778353"/>
          <p:cNvPicPr>
            <a:picLocks noChangeAspect="1"/>
          </p:cNvPicPr>
          <p:nvPr/>
        </p:nvPicPr>
        <p:blipFill>
          <a:blip r:embed="rId3"/>
          <a:srcRect l="20526" t="77883" r="72745" b="9838"/>
          <a:stretch>
            <a:fillRect/>
          </a:stretch>
        </p:blipFill>
        <p:spPr>
          <a:xfrm rot="3840000">
            <a:off x="11254105" y="3684905"/>
            <a:ext cx="1005205" cy="86106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60575" y="2552815"/>
            <a:ext cx="2721610" cy="1629410"/>
            <a:chOff x="3500" y="3766"/>
            <a:chExt cx="4286" cy="2566"/>
          </a:xfrm>
        </p:grpSpPr>
        <p:pic>
          <p:nvPicPr>
            <p:cNvPr id="23" name="图片 22" descr="71778352"/>
            <p:cNvPicPr>
              <a:picLocks noChangeAspect="1"/>
            </p:cNvPicPr>
            <p:nvPr/>
          </p:nvPicPr>
          <p:blipFill>
            <a:blip r:embed="rId2"/>
            <a:srcRect l="77327" t="77178" r="10824" b="3286"/>
            <a:stretch>
              <a:fillRect/>
            </a:stretch>
          </p:blipFill>
          <p:spPr>
            <a:xfrm>
              <a:off x="6612" y="5121"/>
              <a:ext cx="1174" cy="960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3793" y="4022"/>
              <a:ext cx="3258" cy="2311"/>
              <a:chOff x="4089" y="3947"/>
              <a:chExt cx="3258" cy="2311"/>
            </a:xfrm>
          </p:grpSpPr>
          <p:sp>
            <p:nvSpPr>
              <p:cNvPr id="324" name="图形 169"/>
              <p:cNvSpPr/>
              <p:nvPr/>
            </p:nvSpPr>
            <p:spPr>
              <a:xfrm>
                <a:off x="4514" y="3947"/>
                <a:ext cx="2607" cy="2311"/>
              </a:xfrm>
              <a:custGeom>
                <a:avLst/>
                <a:gdLst>
                  <a:gd name="connsiteX0" fmla="*/ 38419 w 971550"/>
                  <a:gd name="connsiteY0" fmla="*/ 258402 h 952500"/>
                  <a:gd name="connsiteX1" fmla="*/ 10987 w 971550"/>
                  <a:gd name="connsiteY1" fmla="*/ 515577 h 952500"/>
                  <a:gd name="connsiteX2" fmla="*/ 46991 w 971550"/>
                  <a:gd name="connsiteY2" fmla="*/ 669025 h 952500"/>
                  <a:gd name="connsiteX3" fmla="*/ 551531 w 971550"/>
                  <a:gd name="connsiteY3" fmla="*/ 944678 h 952500"/>
                  <a:gd name="connsiteX4" fmla="*/ 702502 w 971550"/>
                  <a:gd name="connsiteY4" fmla="*/ 912198 h 952500"/>
                  <a:gd name="connsiteX5" fmla="*/ 940246 w 971550"/>
                  <a:gd name="connsiteY5" fmla="*/ 577109 h 952500"/>
                  <a:gd name="connsiteX6" fmla="*/ 961201 w 971550"/>
                  <a:gd name="connsiteY6" fmla="*/ 326030 h 952500"/>
                  <a:gd name="connsiteX7" fmla="*/ 742507 w 971550"/>
                  <a:gd name="connsiteY7" fmla="*/ 70188 h 952500"/>
                  <a:gd name="connsiteX8" fmla="*/ 38419 w 971550"/>
                  <a:gd name="connsiteY8" fmla="*/ 258402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50" h="952500">
                    <a:moveTo>
                      <a:pt x="38419" y="258402"/>
                    </a:moveTo>
                    <a:cubicBezTo>
                      <a:pt x="7272" y="339650"/>
                      <a:pt x="2224" y="428995"/>
                      <a:pt x="10987" y="515577"/>
                    </a:cubicBezTo>
                    <a:cubicBezTo>
                      <a:pt x="16225" y="568060"/>
                      <a:pt x="26608" y="620352"/>
                      <a:pt x="46991" y="669025"/>
                    </a:cubicBezTo>
                    <a:cubicBezTo>
                      <a:pt x="126049" y="857334"/>
                      <a:pt x="347505" y="955061"/>
                      <a:pt x="551531" y="944678"/>
                    </a:cubicBezTo>
                    <a:cubicBezTo>
                      <a:pt x="603251" y="942011"/>
                      <a:pt x="655258" y="933534"/>
                      <a:pt x="702502" y="912198"/>
                    </a:cubicBezTo>
                    <a:cubicBezTo>
                      <a:pt x="831470" y="854000"/>
                      <a:pt x="901289" y="713126"/>
                      <a:pt x="940246" y="577109"/>
                    </a:cubicBezTo>
                    <a:cubicBezTo>
                      <a:pt x="963582" y="495479"/>
                      <a:pt x="979584" y="408897"/>
                      <a:pt x="961201" y="326030"/>
                    </a:cubicBezTo>
                    <a:cubicBezTo>
                      <a:pt x="935960" y="212682"/>
                      <a:pt x="847282" y="120290"/>
                      <a:pt x="742507" y="70188"/>
                    </a:cubicBezTo>
                    <a:cubicBezTo>
                      <a:pt x="506001" y="-42874"/>
                      <a:pt x="144146" y="-17442"/>
                      <a:pt x="38419" y="258402"/>
                    </a:cubicBezTo>
                    <a:close/>
                  </a:path>
                </a:pathLst>
              </a:custGeom>
              <a:solidFill>
                <a:srgbClr val="8AC19A">
                  <a:alpha val="1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0" name="矩形: 圆角 319"/>
              <p:cNvSpPr/>
              <p:nvPr/>
            </p:nvSpPr>
            <p:spPr>
              <a:xfrm rot="5400000">
                <a:off x="5760" y="5155"/>
                <a:ext cx="116" cy="907"/>
              </a:xfrm>
              <a:prstGeom prst="roundRect">
                <a:avLst>
                  <a:gd name="adj" fmla="val 50000"/>
                </a:avLst>
              </a:prstGeom>
              <a:solidFill>
                <a:srgbClr val="D55322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5" name="文本框 324"/>
              <p:cNvSpPr txBox="1"/>
              <p:nvPr/>
            </p:nvSpPr>
            <p:spPr>
              <a:xfrm>
                <a:off x="4354" y="4473"/>
                <a:ext cx="2928" cy="98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>
                  <a:lnSpc>
                    <a:spcPct val="70000"/>
                  </a:lnSpc>
                </a:pPr>
                <a:r>
                  <a:rPr lang="zh-CN" altLang="zh-CN" sz="6600" dirty="0">
                    <a:solidFill>
                      <a:srgbClr val="7297D5"/>
                    </a:solidFill>
                    <a:latin typeface="汉仪游园体简" panose="00020600040101010101" charset="-122"/>
                    <a:ea typeface="汉仪游园体简" panose="00020600040101010101" charset="-122"/>
                    <a:cs typeface="+mn-ea"/>
                    <a:sym typeface="+mn-ea"/>
                  </a:rPr>
                  <a:t>目录</a:t>
                </a:r>
                <a:endParaRPr lang="zh-CN" altLang="zh-CN" sz="6600" dirty="0">
                  <a:solidFill>
                    <a:srgbClr val="7297D5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322" name="文本框 321"/>
              <p:cNvSpPr txBox="1"/>
              <p:nvPr/>
            </p:nvSpPr>
            <p:spPr>
              <a:xfrm>
                <a:off x="4089" y="5810"/>
                <a:ext cx="3258" cy="4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dist">
                  <a:lnSpc>
                    <a:spcPct val="70000"/>
                  </a:lnSpc>
                </a:pPr>
                <a:r>
                  <a:rPr lang="en-US" altLang="zh-CN">
                    <a:solidFill>
                      <a:srgbClr val="D96E6E"/>
                    </a:solidFill>
                    <a:latin typeface="汉仪游园体简" panose="00020600040101010101" charset="-122"/>
                    <a:ea typeface="汉仪游园体简" panose="00020600040101010101" charset="-122"/>
                    <a:sym typeface="+mn-ea"/>
                  </a:rPr>
                  <a:t> THE  CONTENTS</a:t>
                </a:r>
                <a:endParaRPr lang="en-US" altLang="zh-CN" dirty="0">
                  <a:solidFill>
                    <a:srgbClr val="D96E6E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</p:grpSp>
        <p:pic>
          <p:nvPicPr>
            <p:cNvPr id="22" name="图片 21" descr="71778353"/>
            <p:cNvPicPr>
              <a:picLocks noChangeAspect="1"/>
            </p:cNvPicPr>
            <p:nvPr/>
          </p:nvPicPr>
          <p:blipFill>
            <a:blip r:embed="rId3"/>
            <a:srcRect t="7457" r="89466" b="61031"/>
            <a:stretch>
              <a:fillRect/>
            </a:stretch>
          </p:blipFill>
          <p:spPr>
            <a:xfrm rot="19980000">
              <a:off x="3500" y="4452"/>
              <a:ext cx="1032" cy="1449"/>
            </a:xfrm>
            <a:prstGeom prst="rect">
              <a:avLst/>
            </a:prstGeom>
          </p:spPr>
        </p:pic>
        <p:pic>
          <p:nvPicPr>
            <p:cNvPr id="29" name="图片 28" descr="71778353"/>
            <p:cNvPicPr>
              <a:picLocks noChangeAspect="1"/>
            </p:cNvPicPr>
            <p:nvPr/>
          </p:nvPicPr>
          <p:blipFill>
            <a:blip r:embed="rId3"/>
            <a:srcRect l="8750" t="71100" r="84384" b="14728"/>
            <a:stretch>
              <a:fillRect/>
            </a:stretch>
          </p:blipFill>
          <p:spPr>
            <a:xfrm>
              <a:off x="6502" y="4167"/>
              <a:ext cx="985" cy="954"/>
            </a:xfrm>
            <a:prstGeom prst="rect">
              <a:avLst/>
            </a:prstGeom>
          </p:spPr>
        </p:pic>
        <p:pic>
          <p:nvPicPr>
            <p:cNvPr id="24" name="图片 23" descr="71778352"/>
            <p:cNvPicPr>
              <a:picLocks noChangeAspect="1"/>
            </p:cNvPicPr>
            <p:nvPr/>
          </p:nvPicPr>
          <p:blipFill>
            <a:blip r:embed="rId2"/>
            <a:srcRect l="52045" t="28742" r="35135" b="56628"/>
            <a:stretch>
              <a:fillRect/>
            </a:stretch>
          </p:blipFill>
          <p:spPr>
            <a:xfrm rot="20400000">
              <a:off x="3869" y="3766"/>
              <a:ext cx="1150" cy="650"/>
            </a:xfrm>
            <a:prstGeom prst="rect">
              <a:avLst/>
            </a:prstGeom>
          </p:spPr>
        </p:pic>
      </p:grpSp>
      <p:cxnSp>
        <p:nvCxnSpPr>
          <p:cNvPr id="73" name="直接连接符 72"/>
          <p:cNvCxnSpPr/>
          <p:nvPr/>
        </p:nvCxnSpPr>
        <p:spPr>
          <a:xfrm flipH="1">
            <a:off x="5387975" y="1978660"/>
            <a:ext cx="0" cy="3240000"/>
          </a:xfrm>
          <a:prstGeom prst="line">
            <a:avLst/>
          </a:prstGeom>
          <a:ln w="25400" cmpd="sng">
            <a:solidFill>
              <a:srgbClr val="7297D5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5752584" y="1931670"/>
            <a:ext cx="5421654" cy="664881"/>
            <a:chOff x="10572" y="1941"/>
            <a:chExt cx="8538" cy="1047"/>
          </a:xfrm>
        </p:grpSpPr>
        <p:sp>
          <p:nvSpPr>
            <p:cNvPr id="4" name="图形 13"/>
            <p:cNvSpPr/>
            <p:nvPr>
              <p:custDataLst>
                <p:tags r:id="rId5"/>
              </p:custDataLst>
            </p:nvPr>
          </p:nvSpPr>
          <p:spPr>
            <a:xfrm>
              <a:off x="10572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6"/>
              </p:custDataLst>
            </p:nvPr>
          </p:nvSpPr>
          <p:spPr>
            <a:xfrm>
              <a:off x="11771" y="1941"/>
              <a:ext cx="73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5749409" y="3006770"/>
            <a:ext cx="4203719" cy="664845"/>
            <a:chOff x="10567" y="1941"/>
            <a:chExt cx="6620" cy="1047"/>
          </a:xfrm>
        </p:grpSpPr>
        <p:sp>
          <p:nvSpPr>
            <p:cNvPr id="44" name="图形 13"/>
            <p:cNvSpPr/>
            <p:nvPr>
              <p:custDataLst>
                <p:tags r:id="rId8"/>
              </p:custDataLst>
            </p:nvPr>
          </p:nvSpPr>
          <p:spPr>
            <a:xfrm>
              <a:off x="10567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7297D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9"/>
              </p:custDataLst>
            </p:nvPr>
          </p:nvSpPr>
          <p:spPr>
            <a:xfrm>
              <a:off x="11771" y="1941"/>
              <a:ext cx="54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中班音乐游戏</a:t>
              </a:r>
              <a:endParaRPr lang="zh-CN" altLang="en-US" sz="3200" b="1" dirty="0">
                <a:solidFill>
                  <a:srgbClr val="7297D5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10"/>
            </p:custDataLst>
          </p:nvPr>
        </p:nvGrpSpPr>
        <p:grpSpPr>
          <a:xfrm>
            <a:off x="5756394" y="4081825"/>
            <a:ext cx="3382660" cy="664845"/>
            <a:chOff x="10578" y="1941"/>
            <a:chExt cx="5327" cy="1047"/>
          </a:xfrm>
        </p:grpSpPr>
        <p:sp>
          <p:nvSpPr>
            <p:cNvPr id="47" name="图形 13"/>
            <p:cNvSpPr/>
            <p:nvPr>
              <p:custDataLst>
                <p:tags r:id="rId11"/>
              </p:custDataLst>
            </p:nvPr>
          </p:nvSpPr>
          <p:spPr>
            <a:xfrm>
              <a:off x="10578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12"/>
              </p:custDataLst>
            </p:nvPr>
          </p:nvSpPr>
          <p:spPr>
            <a:xfrm>
              <a:off x="11771" y="1941"/>
              <a:ext cx="41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大班音乐游戏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18680" y="114363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281170" y="2373630"/>
            <a:ext cx="3276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谢谢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01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2588" y="3389630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小班音乐游戏</a:t>
            </a:r>
            <a:endParaRPr lang="zh-CN" altLang="en-US" sz="4000" b="1" dirty="0">
              <a:solidFill>
                <a:srgbClr val="D55322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1120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881380" y="849630"/>
            <a:ext cx="1665605" cy="773430"/>
            <a:chOff x="10870" y="2043"/>
            <a:chExt cx="2623" cy="1218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滚鼓走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844" y="2043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796415"/>
            <a:ext cx="4093845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核心价值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传统鼓文化启蒙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基础节奏感培养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肢体协调性发展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实施要点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采用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探索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规则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三阶段教学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使用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交通灯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式即时评价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设置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鼓宝宝休息站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调节活动强度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36995" y="1796415"/>
            <a:ext cx="4093845" cy="4804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创新设计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三阶游戏模式：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初阶：直线滚鼓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固定拍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中阶：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S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型路线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拍子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高阶：障碍路线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节奏变化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多感官支持：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视觉：夜光路线标记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听觉：节奏口令提示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触觉：鼓面纹理区分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安全系统：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小交警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监督制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三字诀口诀：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蹲要低（安全姿势）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手要稳（动作控制）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眼看路（注意力）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10" name="图片 9" descr="Screenshot 2025-07-14 1159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820" y="2344420"/>
            <a:ext cx="3254375" cy="2473325"/>
          </a:xfrm>
          <a:prstGeom prst="rect">
            <a:avLst/>
          </a:prstGeom>
        </p:spPr>
      </p:pic>
      <p:pic>
        <p:nvPicPr>
          <p:cNvPr id="13" name="图片 12" descr="Screenshot 2025-07-14 1159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950" y="2344420"/>
            <a:ext cx="3261360" cy="24638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9761220" y="199263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9952355" y="1981200"/>
            <a:ext cx="2553335" cy="3660140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10010140" y="3918585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9811385" y="503047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1380" y="917575"/>
            <a:ext cx="2073275" cy="705485"/>
            <a:chOff x="10870" y="2150"/>
            <a:chExt cx="3265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小猴击鼓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486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623060"/>
            <a:ext cx="4093845" cy="4473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音乐信号游戏：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音乐起：自由舞蹈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音乐停：轻敲对方鼓面（禁止拉扯）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三阶难度：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固定间隔停音乐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随机停音乐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增加障碍物挑战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安全设计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儿歌：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不推不拉轻轻敲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彩虹圈安全区域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教师三角站位观察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4820" y="1623060"/>
            <a:ext cx="4093845" cy="4473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教学支持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分层教学：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徒手练习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固定搭档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自由组队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差异化指导：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动作慢：提前眼神提示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好动儿：担任小裁判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多元评价：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规则星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灵敏星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小班音乐游戏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2" name="图片 1" descr="Screenshot 2025-07-14 1203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375" y="1196975"/>
            <a:ext cx="7715250" cy="47720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7297D5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02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2588" y="3389630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中班音乐游戏</a:t>
            </a:r>
            <a:endParaRPr lang="zh-CN" altLang="en-US" sz="4000" b="1" dirty="0">
              <a:solidFill>
                <a:srgbClr val="D55322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6073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7297D5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3644900" cy="589280"/>
            <a:chOff x="484" y="700"/>
            <a:chExt cx="5740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61" y="720"/>
              <a:ext cx="466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中班音乐游戏</a:t>
              </a:r>
              <a:endParaRPr lang="zh-CN" altLang="en-US" sz="2400" b="1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881380" y="917575"/>
            <a:ext cx="1665605" cy="705485"/>
            <a:chOff x="10870" y="2150"/>
            <a:chExt cx="2623" cy="1111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284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打鼓鼠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2" name="图片 1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844" y="2150"/>
              <a:ext cx="649" cy="671"/>
            </a:xfrm>
            <a:prstGeom prst="rect">
              <a:avLst/>
            </a:prstGeom>
          </p:spPr>
        </p:pic>
        <p:sp>
          <p:nvSpPr>
            <p:cNvPr id="33" name="矩形: 圆角 319"/>
            <p:cNvSpPr/>
            <p:nvPr/>
          </p:nvSpPr>
          <p:spPr>
            <a:xfrm rot="5400000">
              <a:off x="11577" y="2749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0" y="1717040"/>
            <a:ext cx="4902835" cy="322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核心玩法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音乐互动游戏：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段：地鼠出洞（随节奏推出腰鼓）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段：打鼓鼠时间（特色音效提示击鼓）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三重挑战：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基础：固定节奏击鼓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进阶：随机音乐信号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创意：自编地鼠舞步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1717040"/>
            <a:ext cx="4470400" cy="4321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创新设计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双角色轮换：地鼠守护者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vs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击鼓手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安全三原则：轻敲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轮流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听信号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动态评分：击中鼓数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创意动作分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教学支持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分层指导：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新手：视觉提示（教师手势）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熟手：纯听觉挑战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None/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indent="0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延伸活动：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亲子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家庭鼓鼠赛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户外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巨型地鼠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站酷快乐体" panose="02010600030101010101" charset="-128"/>
              </a:rPr>
              <a:t>游戏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5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6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7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8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9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1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2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COMMONDATA" val="eyJoZGlkIjoiZDM5NTcwNTNhYTVmYWU3YTViOGE1MGEyNzAyM2U0MjA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1966</Words>
  <Application>WPS 演示</Application>
  <PresentationFormat>宽屏</PresentationFormat>
  <Paragraphs>306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汉仪铸字木头人简</vt:lpstr>
      <vt:lpstr>汉仪游园体简</vt:lpstr>
      <vt:lpstr>Times New Roman</vt:lpstr>
      <vt:lpstr>站酷快乐体</vt:lpstr>
      <vt:lpstr>仓耳小丸子</vt:lpstr>
      <vt:lpstr>站酷小薇LOGO体</vt:lpstr>
      <vt:lpstr>汉仪新蒂黑板报体底字</vt:lpstr>
      <vt:lpstr>HarmonyOS Sans SC Medium</vt:lpstr>
      <vt:lpstr>荆南缘默体</vt:lpstr>
      <vt:lpstr>微软雅黑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Edric 蔡光源</cp:lastModifiedBy>
  <cp:revision>157</cp:revision>
  <dcterms:created xsi:type="dcterms:W3CDTF">2019-06-19T02:08:00Z</dcterms:created>
  <dcterms:modified xsi:type="dcterms:W3CDTF">2025-07-14T06:28:54Z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CE7A74EDD8FD46B7A02F8939187C1906_11</vt:lpwstr>
  </property>
  <property fmtid="{D5CDD505-2E9C-101B-9397-08002B2CF9AE}" pid="4" name="KSOTemplateUUID">
    <vt:lpwstr>v1.0_mb_ft5eD8VYOJcifUie2dspFQ==</vt:lpwstr>
  </property>
</Properties>
</file>