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9" r:id="rId4"/>
    <p:sldId id="258" r:id="rId5"/>
    <p:sldId id="269" r:id="rId6"/>
    <p:sldId id="276" r:id="rId7"/>
    <p:sldId id="277" r:id="rId8"/>
    <p:sldId id="278" r:id="rId9"/>
    <p:sldId id="279" r:id="rId10"/>
    <p:sldId id="280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63" r:id="rId21"/>
    <p:sldId id="292" r:id="rId22"/>
    <p:sldId id="293" r:id="rId23"/>
    <p:sldId id="294" r:id="rId24"/>
    <p:sldId id="296" r:id="rId25"/>
    <p:sldId id="295" r:id="rId26"/>
    <p:sldId id="264" r:id="rId27"/>
    <p:sldId id="297" r:id="rId28"/>
    <p:sldId id="298" r:id="rId29"/>
    <p:sldId id="299" r:id="rId30"/>
    <p:sldId id="300" r:id="rId31"/>
    <p:sldId id="301" r:id="rId32"/>
    <p:sldId id="302" r:id="rId33"/>
    <p:sldId id="274" r:id="rId34"/>
  </p:sldIdLst>
  <p:sldSz cx="12192000" cy="6858000"/>
  <p:notesSz cx="6858000" cy="9144000"/>
  <p:embeddedFontLst>
    <p:embeddedFont>
      <p:font typeface="汉仪铸字木头人简" panose="00020600040101010101" charset="-122"/>
      <p:regular r:id="rId38"/>
    </p:embeddedFont>
    <p:embeddedFont>
      <p:font typeface="汉仪游园体简" panose="00020600040101010101" charset="-122"/>
      <p:regular r:id="rId39"/>
    </p:embeddedFont>
    <p:embeddedFont>
      <p:font typeface="站酷快乐体" panose="02010600030101010101" charset="-128"/>
      <p:regular r:id="rId40"/>
    </p:embeddedFont>
    <p:embeddedFont>
      <p:font typeface="站酷小薇LOGO体" panose="02010600010101010101" charset="-122"/>
      <p:regular r:id="rId41"/>
    </p:embeddedFont>
    <p:embeddedFont>
      <p:font typeface="微软雅黑" panose="020B0503020204020204" charset="-122"/>
      <p:regular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5322"/>
    <a:srgbClr val="8AC19A"/>
    <a:srgbClr val="7297D5"/>
    <a:srgbClr val="EECF63"/>
    <a:srgbClr val="F2DD8B"/>
    <a:srgbClr val="F7EBBA"/>
    <a:srgbClr val="AAD2B7"/>
    <a:srgbClr val="FFFFFF"/>
    <a:srgbClr val="FDF4E5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0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68.xml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2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7.xml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9.xml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0.xml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1.xml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2.xml"/><Relationship Id="rId4" Type="http://schemas.openxmlformats.org/officeDocument/2006/relationships/image" Target="../media/image9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3.xml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4.xml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image" Target="../media/image2.png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image" Target="../media/image3.png"/><Relationship Id="rId2" Type="http://schemas.openxmlformats.org/officeDocument/2006/relationships/tags" Target="../tags/tag97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image" Target="../media/image2.png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image" Target="../media/image3.png"/><Relationship Id="rId2" Type="http://schemas.openxmlformats.org/officeDocument/2006/relationships/tags" Target="../tags/tag110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9.xml"/><Relationship Id="rId13" Type="http://schemas.openxmlformats.org/officeDocument/2006/relationships/image" Target="../media/image12.png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image" Target="../media/image2.png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3.png"/><Relationship Id="rId2" Type="http://schemas.openxmlformats.org/officeDocument/2006/relationships/tags" Target="../tags/tag12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image" Target="../media/image2.png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image" Target="../media/image3.png"/><Relationship Id="rId2" Type="http://schemas.openxmlformats.org/officeDocument/2006/relationships/tags" Target="../tags/tag132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41.xml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../media/image2.png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image" Target="../media/image3.png"/><Relationship Id="rId2" Type="http://schemas.openxmlformats.org/officeDocument/2006/relationships/tags" Target="../tags/tag145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54.xml"/><Relationship Id="rId13" Type="http://schemas.openxmlformats.org/officeDocument/2006/relationships/image" Target="../media/image15.png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image" Target="../media/image2.png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image" Target="../media/image3.png"/><Relationship Id="rId2" Type="http://schemas.openxmlformats.org/officeDocument/2006/relationships/tags" Target="../tags/tag155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64.xml"/><Relationship Id="rId13" Type="http://schemas.openxmlformats.org/officeDocument/2006/relationships/image" Target="../media/image16.png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>
            <a:off x="-8890" y="4669790"/>
            <a:ext cx="9966960" cy="2241550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>
            <a:off x="10324465" y="0"/>
            <a:ext cx="1885315" cy="3633470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>
            <a:off x="0" y="0"/>
            <a:ext cx="4003040" cy="282257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r="75187" b="73306"/>
          <a:stretch>
            <a:fillRect/>
          </a:stretch>
        </p:blipFill>
        <p:spPr>
          <a:xfrm>
            <a:off x="476885" y="207645"/>
            <a:ext cx="2621280" cy="1397000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t="32793" r="84996"/>
          <a:stretch>
            <a:fillRect/>
          </a:stretch>
        </p:blipFill>
        <p:spPr>
          <a:xfrm>
            <a:off x="252095" y="2027555"/>
            <a:ext cx="2250440" cy="499237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29874" t="2703" r="55082" b="69750"/>
          <a:stretch>
            <a:fillRect/>
          </a:stretch>
        </p:blipFill>
        <p:spPr>
          <a:xfrm>
            <a:off x="9103995" y="207645"/>
            <a:ext cx="2653665" cy="2407285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22595" t="50867" r="53651"/>
          <a:stretch>
            <a:fillRect/>
          </a:stretch>
        </p:blipFill>
        <p:spPr>
          <a:xfrm>
            <a:off x="8522970" y="3255645"/>
            <a:ext cx="3445510" cy="352933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2689860" y="20764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327025" y="68008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252095" y="3633470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8750" t="67442" r="72745" b="95"/>
          <a:stretch>
            <a:fillRect/>
          </a:stretch>
        </p:blipFill>
        <p:spPr>
          <a:xfrm>
            <a:off x="2110740" y="4508500"/>
            <a:ext cx="2764155" cy="227647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10949305" y="222694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64681" t="29468" r="25175" b="53380"/>
          <a:stretch>
            <a:fillRect/>
          </a:stretch>
        </p:blipFill>
        <p:spPr>
          <a:xfrm>
            <a:off x="6706870" y="5057775"/>
            <a:ext cx="2175510" cy="172720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5361305" y="5628640"/>
            <a:ext cx="859155" cy="883920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52045" t="28742" r="35135" b="56628"/>
          <a:stretch>
            <a:fillRect/>
          </a:stretch>
        </p:blipFill>
        <p:spPr>
          <a:xfrm rot="20580000">
            <a:off x="7218680" y="1143635"/>
            <a:ext cx="948690" cy="536575"/>
          </a:xfrm>
          <a:prstGeom prst="rect">
            <a:avLst/>
          </a:prstGeom>
        </p:spPr>
      </p:pic>
      <p:pic>
        <p:nvPicPr>
          <p:cNvPr id="23" name="图片 22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  <p:pic>
        <p:nvPicPr>
          <p:cNvPr id="24" name="图片 23" descr="71778353"/>
          <p:cNvPicPr>
            <a:picLocks noChangeAspect="1"/>
          </p:cNvPicPr>
          <p:nvPr/>
        </p:nvPicPr>
        <p:blipFill>
          <a:blip r:embed="rId3"/>
          <a:srcRect t="7457" r="94762" b="80275"/>
          <a:stretch>
            <a:fillRect/>
          </a:stretch>
        </p:blipFill>
        <p:spPr>
          <a:xfrm rot="20580000">
            <a:off x="8638540" y="2027555"/>
            <a:ext cx="518160" cy="56959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042285" y="1353185"/>
            <a:ext cx="62515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幼儿园音乐</a:t>
            </a:r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教育</a:t>
            </a:r>
            <a:endParaRPr lang="zh-CN" altLang="zh-CN" sz="9600">
              <a:solidFill>
                <a:srgbClr val="D55322"/>
              </a:solidFill>
              <a:latin typeface="汉仪铸字木头人简" panose="00020600040101010101" charset="-122"/>
              <a:ea typeface="汉仪铸字木头人简" panose="00020600040101010101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4874895" y="4401820"/>
            <a:ext cx="2423795" cy="460375"/>
          </a:xfrm>
          <a:prstGeom prst="roundRect">
            <a:avLst>
              <a:gd name="adj" fmla="val 38511"/>
            </a:avLst>
          </a:prstGeom>
          <a:solidFill>
            <a:srgbClr val="8AC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en-US" altLang="zh-CN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· </a:t>
            </a:r>
            <a:r>
              <a:rPr lang="zh-CN" altLang="en-US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主讲人：</a:t>
            </a:r>
            <a:r>
              <a:rPr lang="en-US" altLang="zh-CN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--- ·</a:t>
            </a:r>
            <a:endParaRPr lang="en-US" altLang="zh-CN" sz="2400" b="1" baseline="3000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55675" y="1033780"/>
            <a:ext cx="2063750" cy="705485"/>
            <a:chOff x="10870" y="2150"/>
            <a:chExt cx="3250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关键结论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471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955675" y="2306320"/>
            <a:ext cx="541782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打击乐教学应实现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三重转化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音乐元素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生活意象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演奏表现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教师角色定位：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不是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指挥者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而是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支架提供者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教研核心追求：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让幼儿从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演奏音乐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走向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用音乐表达生活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7606030" y="1814830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3"/>
          <a:srcRect l="52255" t="57349" r="39181"/>
          <a:stretch>
            <a:fillRect/>
          </a:stretch>
        </p:blipFill>
        <p:spPr>
          <a:xfrm>
            <a:off x="8204200" y="1193165"/>
            <a:ext cx="1812925" cy="4471670"/>
          </a:xfrm>
          <a:prstGeom prst="rect">
            <a:avLst/>
          </a:prstGeom>
        </p:spPr>
      </p:pic>
      <p:pic>
        <p:nvPicPr>
          <p:cNvPr id="60" name="图片 59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7319645" y="4392930"/>
            <a:ext cx="884555" cy="692150"/>
          </a:xfrm>
          <a:prstGeom prst="rect">
            <a:avLst/>
          </a:prstGeom>
        </p:spPr>
      </p:pic>
      <p:pic>
        <p:nvPicPr>
          <p:cNvPr id="61" name="图片 60" descr="71778353"/>
          <p:cNvPicPr>
            <a:picLocks noChangeAspect="1"/>
          </p:cNvPicPr>
          <p:nvPr/>
        </p:nvPicPr>
        <p:blipFill>
          <a:blip r:embed="rId2"/>
          <a:srcRect l="38090" t="27201" r="53988" b="43438"/>
          <a:stretch>
            <a:fillRect/>
          </a:stretch>
        </p:blipFill>
        <p:spPr>
          <a:xfrm>
            <a:off x="9799320" y="2268855"/>
            <a:ext cx="600075" cy="10439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15" name="图片 14" descr="Screenshot 2025-07-14 1044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8765" y="1033780"/>
            <a:ext cx="6553835" cy="53263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2" name="图片 1" descr="Screenshot 2025-07-14 1045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650" y="1976120"/>
            <a:ext cx="9410700" cy="2905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3" name="图片 2" descr="Screenshot 2025-07-14 1045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690" y="917575"/>
            <a:ext cx="5467985" cy="57448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2" name="图片 1" descr="Screenshot 2025-07-14 1045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175" y="1352550"/>
            <a:ext cx="9391650" cy="41529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1050270" y="536956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3" name="图片 2" descr="Screenshot 2025-07-14 1045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9370" y="1109345"/>
            <a:ext cx="9429750" cy="52197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1050270" y="536956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2" name="图片 1" descr="Screenshot 2025-07-14 1045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215" y="1106170"/>
            <a:ext cx="6080125" cy="49415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1050270" y="536956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3" name="图片 2" descr="Screenshot 2025-07-14 1045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080" y="991235"/>
            <a:ext cx="9401175" cy="52959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1050270" y="536956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10" name="文本框 9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2" name="图片 11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pic>
        <p:nvPicPr>
          <p:cNvPr id="2" name="图片 1" descr="Screenshot 2025-07-14 1046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080" y="1033780"/>
            <a:ext cx="9401175" cy="52387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7297D5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02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7573" y="3389630"/>
            <a:ext cx="52019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小薇LOGO体" panose="02010600010101010101" charset="-122"/>
              </a:rPr>
              <a:t>真看见</a:t>
            </a:r>
            <a:r>
              <a:rPr lang="en-US" altLang="zh-CN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小薇LOGO体" panose="02010600010101010101" charset="-122"/>
              </a:rPr>
              <a:t>·</a:t>
            </a:r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小薇LOGO体" panose="02010600010101010101" charset="-122"/>
              </a:rPr>
              <a:t>真读懂</a:t>
            </a:r>
            <a:r>
              <a:rPr lang="en-US" altLang="zh-CN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小薇LOGO体" panose="02010600010101010101" charset="-122"/>
              </a:rPr>
              <a:t>·</a:t>
            </a:r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小薇LOGO体" panose="02010600010101010101" charset="-122"/>
              </a:rPr>
              <a:t>真支持</a:t>
            </a:r>
            <a:endParaRPr lang="zh-CN" altLang="en-US" sz="4000" b="1" dirty="0">
              <a:solidFill>
                <a:srgbClr val="D5532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6105180" y="384533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7297D5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 rot="16200000" flipH="1" flipV="1">
            <a:off x="-407670" y="365125"/>
            <a:ext cx="2941320" cy="2210435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8188325" y="0"/>
            <a:ext cx="4003040" cy="282257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873760" y="4126230"/>
            <a:ext cx="1885315" cy="3633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90336" b="71461"/>
          <a:stretch>
            <a:fillRect/>
          </a:stretch>
        </p:blipFill>
        <p:spPr>
          <a:xfrm>
            <a:off x="10229850" y="4643755"/>
            <a:ext cx="2061845" cy="301561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l="78642" r="13365" b="84628"/>
          <a:stretch>
            <a:fillRect/>
          </a:stretch>
        </p:blipFill>
        <p:spPr>
          <a:xfrm>
            <a:off x="3906520" y="497205"/>
            <a:ext cx="1821815" cy="1735455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l="78129" t="21720" r="12329" b="50664"/>
          <a:stretch>
            <a:fillRect/>
          </a:stretch>
        </p:blipFill>
        <p:spPr>
          <a:xfrm>
            <a:off x="327660" y="4113530"/>
            <a:ext cx="2553335" cy="366014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88697" t="28179" b="59239"/>
          <a:stretch>
            <a:fillRect/>
          </a:stretch>
        </p:blipFill>
        <p:spPr>
          <a:xfrm>
            <a:off x="8188325" y="5218430"/>
            <a:ext cx="3024505" cy="166751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1349375" y="10731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1149330" y="20764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8037830" y="5894705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2408555" y="6012180"/>
            <a:ext cx="1497965" cy="72834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-41910" y="214312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71633" t="38063" r="26504" b="55852"/>
          <a:stretch>
            <a:fillRect/>
          </a:stretch>
        </p:blipFill>
        <p:spPr>
          <a:xfrm>
            <a:off x="9830435" y="4879340"/>
            <a:ext cx="399415" cy="612775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-92710" y="4879340"/>
            <a:ext cx="859155" cy="883920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51566" r="37454" b="82219"/>
          <a:stretch>
            <a:fillRect/>
          </a:stretch>
        </p:blipFill>
        <p:spPr>
          <a:xfrm>
            <a:off x="197485" y="546100"/>
            <a:ext cx="2101850" cy="1686560"/>
          </a:xfrm>
          <a:prstGeom prst="rect">
            <a:avLst/>
          </a:prstGeom>
        </p:spPr>
      </p:pic>
      <p:pic>
        <p:nvPicPr>
          <p:cNvPr id="20" name="图片 19" descr="71778353"/>
          <p:cNvPicPr>
            <a:picLocks noChangeAspect="1"/>
          </p:cNvPicPr>
          <p:nvPr/>
        </p:nvPicPr>
        <p:blipFill>
          <a:blip r:embed="rId3"/>
          <a:srcRect l="20526" t="77883" r="72745" b="9838"/>
          <a:stretch>
            <a:fillRect/>
          </a:stretch>
        </p:blipFill>
        <p:spPr>
          <a:xfrm rot="3840000">
            <a:off x="11254105" y="3684905"/>
            <a:ext cx="1005205" cy="86106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060575" y="2552815"/>
            <a:ext cx="2721610" cy="1629410"/>
            <a:chOff x="3500" y="3766"/>
            <a:chExt cx="4286" cy="2566"/>
          </a:xfrm>
        </p:grpSpPr>
        <p:pic>
          <p:nvPicPr>
            <p:cNvPr id="23" name="图片 22" descr="71778352"/>
            <p:cNvPicPr>
              <a:picLocks noChangeAspect="1"/>
            </p:cNvPicPr>
            <p:nvPr/>
          </p:nvPicPr>
          <p:blipFill>
            <a:blip r:embed="rId2"/>
            <a:srcRect l="77327" t="77178" r="10824" b="3286"/>
            <a:stretch>
              <a:fillRect/>
            </a:stretch>
          </p:blipFill>
          <p:spPr>
            <a:xfrm>
              <a:off x="6612" y="5121"/>
              <a:ext cx="1174" cy="960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3793" y="4022"/>
              <a:ext cx="3258" cy="2311"/>
              <a:chOff x="4089" y="3947"/>
              <a:chExt cx="3258" cy="2311"/>
            </a:xfrm>
          </p:grpSpPr>
          <p:sp>
            <p:nvSpPr>
              <p:cNvPr id="324" name="图形 169"/>
              <p:cNvSpPr/>
              <p:nvPr/>
            </p:nvSpPr>
            <p:spPr>
              <a:xfrm>
                <a:off x="4514" y="3947"/>
                <a:ext cx="2607" cy="2311"/>
              </a:xfrm>
              <a:custGeom>
                <a:avLst/>
                <a:gdLst>
                  <a:gd name="connsiteX0" fmla="*/ 38419 w 971550"/>
                  <a:gd name="connsiteY0" fmla="*/ 258402 h 952500"/>
                  <a:gd name="connsiteX1" fmla="*/ 10987 w 971550"/>
                  <a:gd name="connsiteY1" fmla="*/ 515577 h 952500"/>
                  <a:gd name="connsiteX2" fmla="*/ 46991 w 971550"/>
                  <a:gd name="connsiteY2" fmla="*/ 669025 h 952500"/>
                  <a:gd name="connsiteX3" fmla="*/ 551531 w 971550"/>
                  <a:gd name="connsiteY3" fmla="*/ 944678 h 952500"/>
                  <a:gd name="connsiteX4" fmla="*/ 702502 w 971550"/>
                  <a:gd name="connsiteY4" fmla="*/ 912198 h 952500"/>
                  <a:gd name="connsiteX5" fmla="*/ 940246 w 971550"/>
                  <a:gd name="connsiteY5" fmla="*/ 577109 h 952500"/>
                  <a:gd name="connsiteX6" fmla="*/ 961201 w 971550"/>
                  <a:gd name="connsiteY6" fmla="*/ 326030 h 952500"/>
                  <a:gd name="connsiteX7" fmla="*/ 742507 w 971550"/>
                  <a:gd name="connsiteY7" fmla="*/ 70188 h 952500"/>
                  <a:gd name="connsiteX8" fmla="*/ 38419 w 971550"/>
                  <a:gd name="connsiteY8" fmla="*/ 258402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1550" h="952500">
                    <a:moveTo>
                      <a:pt x="38419" y="258402"/>
                    </a:moveTo>
                    <a:cubicBezTo>
                      <a:pt x="7272" y="339650"/>
                      <a:pt x="2224" y="428995"/>
                      <a:pt x="10987" y="515577"/>
                    </a:cubicBezTo>
                    <a:cubicBezTo>
                      <a:pt x="16225" y="568060"/>
                      <a:pt x="26608" y="620352"/>
                      <a:pt x="46991" y="669025"/>
                    </a:cubicBezTo>
                    <a:cubicBezTo>
                      <a:pt x="126049" y="857334"/>
                      <a:pt x="347505" y="955061"/>
                      <a:pt x="551531" y="944678"/>
                    </a:cubicBezTo>
                    <a:cubicBezTo>
                      <a:pt x="603251" y="942011"/>
                      <a:pt x="655258" y="933534"/>
                      <a:pt x="702502" y="912198"/>
                    </a:cubicBezTo>
                    <a:cubicBezTo>
                      <a:pt x="831470" y="854000"/>
                      <a:pt x="901289" y="713126"/>
                      <a:pt x="940246" y="577109"/>
                    </a:cubicBezTo>
                    <a:cubicBezTo>
                      <a:pt x="963582" y="495479"/>
                      <a:pt x="979584" y="408897"/>
                      <a:pt x="961201" y="326030"/>
                    </a:cubicBezTo>
                    <a:cubicBezTo>
                      <a:pt x="935960" y="212682"/>
                      <a:pt x="847282" y="120290"/>
                      <a:pt x="742507" y="70188"/>
                    </a:cubicBezTo>
                    <a:cubicBezTo>
                      <a:pt x="506001" y="-42874"/>
                      <a:pt x="144146" y="-17442"/>
                      <a:pt x="38419" y="258402"/>
                    </a:cubicBezTo>
                    <a:close/>
                  </a:path>
                </a:pathLst>
              </a:custGeom>
              <a:solidFill>
                <a:srgbClr val="8AC19A">
                  <a:alpha val="17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仓耳小丸子" panose="02020400000000000000" pitchFamily="18" charset="-122"/>
                </a:endParaRPr>
              </a:p>
            </p:txBody>
          </p:sp>
          <p:sp>
            <p:nvSpPr>
              <p:cNvPr id="320" name="矩形: 圆角 319"/>
              <p:cNvSpPr/>
              <p:nvPr/>
            </p:nvSpPr>
            <p:spPr>
              <a:xfrm rot="5400000">
                <a:off x="5760" y="5155"/>
                <a:ext cx="116" cy="907"/>
              </a:xfrm>
              <a:prstGeom prst="roundRect">
                <a:avLst>
                  <a:gd name="adj" fmla="val 50000"/>
                </a:avLst>
              </a:prstGeom>
              <a:solidFill>
                <a:srgbClr val="D55322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仓耳小丸子" panose="02020400000000000000" pitchFamily="18" charset="-122"/>
                </a:endParaRPr>
              </a:p>
            </p:txBody>
          </p:sp>
          <p:sp>
            <p:nvSpPr>
              <p:cNvPr id="325" name="文本框 324"/>
              <p:cNvSpPr txBox="1"/>
              <p:nvPr/>
            </p:nvSpPr>
            <p:spPr>
              <a:xfrm>
                <a:off x="4354" y="4473"/>
                <a:ext cx="2928" cy="98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>
                  <a:lnSpc>
                    <a:spcPct val="70000"/>
                  </a:lnSpc>
                </a:pPr>
                <a:r>
                  <a:rPr lang="zh-CN" altLang="zh-CN" sz="6600" dirty="0">
                    <a:solidFill>
                      <a:srgbClr val="7297D5"/>
                    </a:solidFill>
                    <a:latin typeface="汉仪游园体简" panose="00020600040101010101" charset="-122"/>
                    <a:ea typeface="汉仪游园体简" panose="00020600040101010101" charset="-122"/>
                    <a:cs typeface="+mn-ea"/>
                    <a:sym typeface="+mn-ea"/>
                  </a:rPr>
                  <a:t>目录</a:t>
                </a:r>
                <a:endParaRPr lang="zh-CN" altLang="zh-CN" sz="6600" dirty="0">
                  <a:solidFill>
                    <a:srgbClr val="7297D5"/>
                  </a:solidFill>
                  <a:latin typeface="汉仪游园体简" panose="00020600040101010101" charset="-122"/>
                  <a:ea typeface="汉仪游园体简" panose="0002060004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322" name="文本框 321"/>
              <p:cNvSpPr txBox="1"/>
              <p:nvPr/>
            </p:nvSpPr>
            <p:spPr>
              <a:xfrm>
                <a:off x="4089" y="5810"/>
                <a:ext cx="3258" cy="4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dist">
                  <a:lnSpc>
                    <a:spcPct val="70000"/>
                  </a:lnSpc>
                </a:pPr>
                <a:r>
                  <a:rPr lang="en-US" altLang="zh-CN">
                    <a:solidFill>
                      <a:srgbClr val="D96E6E"/>
                    </a:solidFill>
                    <a:latin typeface="汉仪游园体简" panose="00020600040101010101" charset="-122"/>
                    <a:ea typeface="汉仪游园体简" panose="00020600040101010101" charset="-122"/>
                    <a:sym typeface="+mn-ea"/>
                  </a:rPr>
                  <a:t> THE  CONTENTS</a:t>
                </a:r>
                <a:endParaRPr lang="en-US" altLang="zh-CN" dirty="0">
                  <a:solidFill>
                    <a:srgbClr val="D96E6E"/>
                  </a:solidFill>
                  <a:latin typeface="汉仪游园体简" panose="00020600040101010101" charset="-122"/>
                  <a:ea typeface="汉仪游园体简" panose="00020600040101010101" charset="-122"/>
                  <a:cs typeface="+mn-ea"/>
                  <a:sym typeface="+mn-ea"/>
                </a:endParaRPr>
              </a:p>
            </p:txBody>
          </p:sp>
        </p:grpSp>
        <p:pic>
          <p:nvPicPr>
            <p:cNvPr id="22" name="图片 21" descr="71778353"/>
            <p:cNvPicPr>
              <a:picLocks noChangeAspect="1"/>
            </p:cNvPicPr>
            <p:nvPr/>
          </p:nvPicPr>
          <p:blipFill>
            <a:blip r:embed="rId3"/>
            <a:srcRect t="7457" r="89466" b="61031"/>
            <a:stretch>
              <a:fillRect/>
            </a:stretch>
          </p:blipFill>
          <p:spPr>
            <a:xfrm rot="19980000">
              <a:off x="3500" y="4452"/>
              <a:ext cx="1032" cy="1449"/>
            </a:xfrm>
            <a:prstGeom prst="rect">
              <a:avLst/>
            </a:prstGeom>
          </p:spPr>
        </p:pic>
        <p:pic>
          <p:nvPicPr>
            <p:cNvPr id="29" name="图片 28" descr="71778353"/>
            <p:cNvPicPr>
              <a:picLocks noChangeAspect="1"/>
            </p:cNvPicPr>
            <p:nvPr/>
          </p:nvPicPr>
          <p:blipFill>
            <a:blip r:embed="rId3"/>
            <a:srcRect l="8750" t="71100" r="84384" b="14728"/>
            <a:stretch>
              <a:fillRect/>
            </a:stretch>
          </p:blipFill>
          <p:spPr>
            <a:xfrm>
              <a:off x="6502" y="4167"/>
              <a:ext cx="985" cy="954"/>
            </a:xfrm>
            <a:prstGeom prst="rect">
              <a:avLst/>
            </a:prstGeom>
          </p:spPr>
        </p:pic>
        <p:pic>
          <p:nvPicPr>
            <p:cNvPr id="24" name="图片 23" descr="71778352"/>
            <p:cNvPicPr>
              <a:picLocks noChangeAspect="1"/>
            </p:cNvPicPr>
            <p:nvPr/>
          </p:nvPicPr>
          <p:blipFill>
            <a:blip r:embed="rId2"/>
            <a:srcRect l="52045" t="28742" r="35135" b="56628"/>
            <a:stretch>
              <a:fillRect/>
            </a:stretch>
          </p:blipFill>
          <p:spPr>
            <a:xfrm rot="20400000">
              <a:off x="3869" y="3766"/>
              <a:ext cx="1150" cy="650"/>
            </a:xfrm>
            <a:prstGeom prst="rect">
              <a:avLst/>
            </a:prstGeom>
          </p:spPr>
        </p:pic>
      </p:grpSp>
      <p:cxnSp>
        <p:nvCxnSpPr>
          <p:cNvPr id="73" name="直接连接符 72"/>
          <p:cNvCxnSpPr/>
          <p:nvPr/>
        </p:nvCxnSpPr>
        <p:spPr>
          <a:xfrm flipH="1">
            <a:off x="5387975" y="1978660"/>
            <a:ext cx="0" cy="3240000"/>
          </a:xfrm>
          <a:prstGeom prst="line">
            <a:avLst/>
          </a:prstGeom>
          <a:ln w="25400" cmpd="sng">
            <a:solidFill>
              <a:srgbClr val="7297D5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>
            <p:custDataLst>
              <p:tags r:id="rId4"/>
            </p:custDataLst>
          </p:nvPr>
        </p:nvGrpSpPr>
        <p:grpSpPr>
          <a:xfrm>
            <a:off x="5752584" y="1931670"/>
            <a:ext cx="5421654" cy="664881"/>
            <a:chOff x="10572" y="1941"/>
            <a:chExt cx="8538" cy="1047"/>
          </a:xfrm>
        </p:grpSpPr>
        <p:sp>
          <p:nvSpPr>
            <p:cNvPr id="52" name="图形 13"/>
            <p:cNvSpPr/>
            <p:nvPr>
              <p:custDataLst>
                <p:tags r:id="rId5"/>
              </p:custDataLst>
            </p:nvPr>
          </p:nvSpPr>
          <p:spPr>
            <a:xfrm>
              <a:off x="10572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D5532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01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53" name="文本框 52"/>
            <p:cNvSpPr txBox="1"/>
            <p:nvPr>
              <p:custDataLst>
                <p:tags r:id="rId6"/>
              </p:custDataLst>
            </p:nvPr>
          </p:nvSpPr>
          <p:spPr>
            <a:xfrm>
              <a:off x="11771" y="1941"/>
              <a:ext cx="73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同课异构案例研讨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  <p:grpSp>
        <p:nvGrpSpPr>
          <p:cNvPr id="54" name="组合 53"/>
          <p:cNvGrpSpPr/>
          <p:nvPr>
            <p:custDataLst>
              <p:tags r:id="rId7"/>
            </p:custDataLst>
          </p:nvPr>
        </p:nvGrpSpPr>
        <p:grpSpPr>
          <a:xfrm>
            <a:off x="5749409" y="3006770"/>
            <a:ext cx="5276239" cy="664845"/>
            <a:chOff x="10567" y="1941"/>
            <a:chExt cx="8309" cy="1047"/>
          </a:xfrm>
        </p:grpSpPr>
        <p:sp>
          <p:nvSpPr>
            <p:cNvPr id="55" name="图形 13"/>
            <p:cNvSpPr/>
            <p:nvPr>
              <p:custDataLst>
                <p:tags r:id="rId8"/>
              </p:custDataLst>
            </p:nvPr>
          </p:nvSpPr>
          <p:spPr>
            <a:xfrm>
              <a:off x="10567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7297D5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9"/>
              </p:custDataLst>
            </p:nvPr>
          </p:nvSpPr>
          <p:spPr>
            <a:xfrm>
              <a:off x="11771" y="1941"/>
              <a:ext cx="710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7297D5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真看见</a:t>
              </a:r>
              <a:r>
                <a:rPr lang="en-US" altLang="zh-CN" sz="3200" b="1" dirty="0">
                  <a:solidFill>
                    <a:srgbClr val="7297D5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·</a:t>
              </a:r>
              <a:r>
                <a:rPr lang="zh-CN" altLang="en-US" sz="3200" b="1" dirty="0">
                  <a:solidFill>
                    <a:srgbClr val="7297D5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真读懂</a:t>
              </a:r>
              <a:r>
                <a:rPr lang="en-US" altLang="zh-CN" sz="3200" b="1" dirty="0">
                  <a:solidFill>
                    <a:srgbClr val="7297D5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·</a:t>
              </a:r>
              <a:r>
                <a:rPr lang="zh-CN" altLang="en-US" sz="3200" b="1" dirty="0">
                  <a:solidFill>
                    <a:srgbClr val="7297D5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真支持</a:t>
              </a:r>
              <a:endParaRPr lang="zh-CN" altLang="en-US" sz="3200" b="1" dirty="0">
                <a:solidFill>
                  <a:srgbClr val="7297D5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  <p:grpSp>
        <p:nvGrpSpPr>
          <p:cNvPr id="57" name="组合 56"/>
          <p:cNvGrpSpPr/>
          <p:nvPr>
            <p:custDataLst>
              <p:tags r:id="rId10"/>
            </p:custDataLst>
          </p:nvPr>
        </p:nvGrpSpPr>
        <p:grpSpPr>
          <a:xfrm>
            <a:off x="5756394" y="4081825"/>
            <a:ext cx="4432320" cy="664845"/>
            <a:chOff x="10578" y="1941"/>
            <a:chExt cx="6980" cy="1047"/>
          </a:xfrm>
        </p:grpSpPr>
        <p:sp>
          <p:nvSpPr>
            <p:cNvPr id="58" name="图形 13"/>
            <p:cNvSpPr/>
            <p:nvPr>
              <p:custDataLst>
                <p:tags r:id="rId11"/>
              </p:custDataLst>
            </p:nvPr>
          </p:nvSpPr>
          <p:spPr>
            <a:xfrm>
              <a:off x="10578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D5532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03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12"/>
              </p:custDataLst>
            </p:nvPr>
          </p:nvSpPr>
          <p:spPr>
            <a:xfrm>
              <a:off x="11771" y="1941"/>
              <a:ext cx="578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一课三研案例研讨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954780" cy="589280"/>
            <a:chOff x="484" y="700"/>
            <a:chExt cx="6228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520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真看见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真读懂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真支持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971550"/>
            <a:ext cx="4164965" cy="705485"/>
            <a:chOff x="10870" y="2150"/>
            <a:chExt cx="6559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60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非洲鼓游戏教研精要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6780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767205"/>
            <a:ext cx="4383405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核心目标：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解决幼儿自发鼓游随意性强的问题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实现艺术、运动、社会多领域融合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培养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会创造、懂规则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的完整儿童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实施要点：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小班重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（兴趣培养）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中班重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（规则建立）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大班重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（自主表达）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2965" y="1767205"/>
            <a:ext cx="5704205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关键策略：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四阶教学法：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游戏唤醒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音乐解码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合作创编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共享优化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配套工具：动态图谱、分组设计卡、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PK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赛机制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观察支持系统：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看见（记录行为）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解读（分析需求）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支持（个性化指导）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典型工具：时间轴记录法、行为分析量表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常见问题应对：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音乐性不足：采用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音乐绑定法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段传鼓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段创编）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合作困难：引入分工图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小组互评机制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954780" cy="589280"/>
            <a:chOff x="484" y="700"/>
            <a:chExt cx="6228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520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真看见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真读懂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真支持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7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>
              <p:custDataLst>
                <p:tags r:id="rId10"/>
              </p:custDataLst>
            </p:nvPr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971550"/>
            <a:ext cx="4164965" cy="705485"/>
            <a:chOff x="10870" y="2150"/>
            <a:chExt cx="6559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60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非洲鼓游戏教研精要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3"/>
            <a:srcRect l="71201" t="38104" r="26072" b="55887"/>
            <a:stretch>
              <a:fillRect/>
            </a:stretch>
          </p:blipFill>
          <p:spPr>
            <a:xfrm rot="21300000">
              <a:off x="16780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1084580" y="1767205"/>
            <a:ext cx="47110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三大成果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目标定位：融合音乐感知、合作能力与创意表达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环节优化：形成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体验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探索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递进式教学链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工具创新：开发鱼骨观察表聚焦关键行为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三个不足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目标动态调整不及时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观察维度不够立体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分层指导策略欠缺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6313805" y="1767205"/>
            <a:ext cx="533336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三项改进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采用弹性目标设置（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SMART-R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原则）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推行三色行为记录法（红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蓝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绿标重点）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建立三级支持响应机制（基础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发展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挑战）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24505" y="4084795"/>
            <a:ext cx="1980000" cy="1980000"/>
          </a:xfrm>
          <a:prstGeom prst="ellipse">
            <a:avLst/>
          </a:prstGeom>
          <a:solidFill>
            <a:srgbClr val="AAD2B7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新蒂黑板报体底字" panose="03000600000000000000" charset="-122"/>
              <a:ea typeface="汉仪新蒂黑板报体底字" panose="03000600000000000000" charset="-122"/>
            </a:endParaRPr>
          </a:p>
        </p:txBody>
      </p:sp>
      <p:pic>
        <p:nvPicPr>
          <p:cNvPr id="4" name="图片 3" descr="7177835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"/>
          <a:srcRect l="22595" t="50867" r="53651"/>
          <a:stretch>
            <a:fillRect/>
          </a:stretch>
        </p:blipFill>
        <p:spPr>
          <a:xfrm>
            <a:off x="7334885" y="3862705"/>
            <a:ext cx="2056130" cy="210629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954780" cy="589280"/>
            <a:chOff x="484" y="700"/>
            <a:chExt cx="6228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520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真看见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真读懂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真支持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7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>
              <p:custDataLst>
                <p:tags r:id="rId10"/>
              </p:custDataLst>
            </p:nvPr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12" name="图片 11" descr="Screenshot 2025-07-14 11130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30350" y="1652270"/>
            <a:ext cx="9020175" cy="355282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954780" cy="589280"/>
            <a:chOff x="484" y="700"/>
            <a:chExt cx="6228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520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真看见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真读懂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真支持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7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>
              <p:custDataLst>
                <p:tags r:id="rId10"/>
              </p:custDataLst>
            </p:nvPr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971550"/>
            <a:ext cx="4164965" cy="705485"/>
            <a:chOff x="10870" y="2150"/>
            <a:chExt cx="6559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60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非洲鼓教研核心总结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3"/>
            <a:srcRect l="71201" t="38104" r="26072" b="55887"/>
            <a:stretch>
              <a:fillRect/>
            </a:stretch>
          </p:blipFill>
          <p:spPr>
            <a:xfrm rot="21300000">
              <a:off x="16780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1084580" y="1767205"/>
            <a:ext cx="4711065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三大实效支架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情境支架：创设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音乐节海选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真实任务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图谱支架：可视化动态节奏图谱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导图支架：双色思维导图引导创编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特色教研模式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三阶研讨：个人诊断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小组会诊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集体处方式教研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三维合作：师幼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幼幼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小组多向互动模型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6313805" y="1767205"/>
            <a:ext cx="53333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创新成果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产出《鼓游教学设计模板》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建立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"3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合作矩阵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实施框架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325750" y="3462495"/>
            <a:ext cx="2520000" cy="2520000"/>
          </a:xfrm>
          <a:prstGeom prst="ellipse">
            <a:avLst/>
          </a:prstGeom>
          <a:solidFill>
            <a:srgbClr val="D553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新蒂黑板报体底字" panose="03000600000000000000" charset="-122"/>
              <a:ea typeface="汉仪新蒂黑板报体底字" panose="03000600000000000000" charset="-122"/>
            </a:endParaRPr>
          </a:p>
        </p:txBody>
      </p:sp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7"/>
          <a:srcRect l="78129" t="21720" r="12329" b="50664"/>
          <a:stretch>
            <a:fillRect/>
          </a:stretch>
        </p:blipFill>
        <p:spPr>
          <a:xfrm rot="19980000">
            <a:off x="7494270" y="2846070"/>
            <a:ext cx="2553335" cy="366014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954780" cy="589280"/>
            <a:chOff x="484" y="700"/>
            <a:chExt cx="6228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520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真看见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真读懂</a:t>
              </a:r>
              <a:r>
                <a:rPr lang="en-US" altLang="zh-CN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·</a:t>
              </a:r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站酷小薇LOGO体" panose="02010600010101010101" charset="-122"/>
                </a:rPr>
                <a:t>真支持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7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>
              <p:custDataLst>
                <p:tags r:id="rId10"/>
              </p:custDataLst>
            </p:nvPr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2" name="图片 1" descr="Screenshot 2025-07-14 11140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3430" y="1911350"/>
            <a:ext cx="3714750" cy="2924175"/>
          </a:xfrm>
          <a:prstGeom prst="rect">
            <a:avLst/>
          </a:prstGeom>
        </p:spPr>
      </p:pic>
      <p:pic>
        <p:nvPicPr>
          <p:cNvPr id="4" name="图片 3" descr="Screenshot 2025-07-14 1114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18325" y="1839595"/>
            <a:ext cx="2486025" cy="290512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D55322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03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4588" y="3389630"/>
            <a:ext cx="424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rPr>
              <a:t>一课三研案例研讨</a:t>
            </a:r>
            <a:endParaRPr lang="zh-CN" altLang="en-US" sz="4000" b="1" dirty="0">
              <a:solidFill>
                <a:srgbClr val="D55322"/>
              </a:solidFill>
              <a:latin typeface="微软雅黑" panose="020B0503020204020204" charset="-122"/>
              <a:ea typeface="微软雅黑" panose="020B0503020204020204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6011200" y="384533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D55322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一课三研案例研讨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81380" y="917575"/>
            <a:ext cx="4102735" cy="705485"/>
            <a:chOff x="10870" y="2150"/>
            <a:chExt cx="6461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60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大班打击乐教研要点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6682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671320"/>
            <a:ext cx="409384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教研核心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聚焦区分节奏乐教学中的重点（核心内容）与难点（幼儿学习障碍）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以《阿里郎》为例开展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一课三研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深度研讨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帮助教师精准定位教学重难点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提升打击乐教学设计与实施能力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973945" y="361378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1671320"/>
            <a:ext cx="457708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教研特色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采用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三研三改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模式：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首研：问题诊断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二研：策略优化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三研：成果固化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创新观察工具：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双色记录单（红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难点，蓝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重点）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难点拆解思维导图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一课三研案例研讨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81380" y="917575"/>
            <a:ext cx="6147435" cy="705485"/>
            <a:chOff x="10870" y="2150"/>
            <a:chExt cx="9681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92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《阿里郎》打击乐一研优化方案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9902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671320"/>
            <a:ext cx="409384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核心问题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目标模糊：未明确区分演奏方式探索（重点）与移动演奏（难点）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节奏薄弱：附点节奏练习不足（仅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2-3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次尝试）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走位混乱：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80%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幼儿换鼓位置错误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实施关键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语言精简：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（节奏）、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乐句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转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（换位）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预令提示：提前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小节肢体提示（举旗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拍肩）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973945" y="361378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1671320"/>
            <a:ext cx="48183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三大改进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双目标精准化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重点：探索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种附点节奏表现法（鼓边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组合）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难点：乐句间隔（第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小节）完成顺时针换鼓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节奏四步法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听示范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念节奏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做动作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实演奏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空间三阶训练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无鼓练习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原地演奏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慢速换位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（辅以彩色手环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地面箭头指引）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954780" cy="589280"/>
            <a:chOff x="484" y="700"/>
            <a:chExt cx="6228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520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一课三研案例研讨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7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>
              <p:custDataLst>
                <p:tags r:id="rId10"/>
              </p:custDataLst>
            </p:nvPr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10" name="图片 9" descr="Screenshot 2025-07-14 1134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81125" y="2305050"/>
            <a:ext cx="9429750" cy="22479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954780" cy="589280"/>
            <a:chOff x="484" y="700"/>
            <a:chExt cx="6228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520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一课三研案例研讨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7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>
              <p:custDataLst>
                <p:tags r:id="rId10"/>
              </p:custDataLst>
            </p:nvPr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2" name="图片 1" descr="Screenshot 2025-07-14 1134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32835" y="917575"/>
            <a:ext cx="4926330" cy="577977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D55322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01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7308" y="3389630"/>
            <a:ext cx="424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rPr>
              <a:t>同课异构案例研讨</a:t>
            </a:r>
            <a:endParaRPr lang="zh-CN" altLang="en-US" sz="4000" b="1" dirty="0">
              <a:solidFill>
                <a:srgbClr val="D55322"/>
              </a:solidFill>
              <a:latin typeface="微软雅黑" panose="020B0503020204020204" charset="-122"/>
              <a:ea typeface="微软雅黑" panose="020B0503020204020204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6060730" y="384533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D55322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一课三研案例研讨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81380" y="917575"/>
            <a:ext cx="6147435" cy="705485"/>
            <a:chOff x="10870" y="2150"/>
            <a:chExt cx="9681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92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《阿里郎》打击乐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二研优化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要点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9902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2021205"/>
            <a:ext cx="4093845" cy="3407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关键改进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教学节奏优化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重点环节时间占比提升至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60%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教师指令精简至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7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字内（例：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乐句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转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图谱系统升级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三图联动：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节奏图（磁贴式）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走位图（环形箭头）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操作图（手环标记）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973945" y="361378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2023745"/>
            <a:ext cx="4818380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实施策略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移动演奏三步法：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看图解析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无鼓模拟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分乐句实演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建立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"3-2-1"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指导模式：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次示范（完整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分解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慢速）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次关键提问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次总结梳理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一课三研案例研讨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81380" y="865505"/>
            <a:ext cx="6913880" cy="757555"/>
            <a:chOff x="10870" y="2068"/>
            <a:chExt cx="10888" cy="1193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105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大班打击乐《阿里郎》三研核心成果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21109" y="206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2021205"/>
            <a:ext cx="4093845" cy="3407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教学智慧升级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采用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"3-7-1"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语言模式（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种语调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/7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字指令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次精讲）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建立三级响应机制：手势提示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开放提问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创意展示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难点破解方案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节奏巩固四步法：徒手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单棒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双棒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移动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空间定位三系统：彩色手环（视觉）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三角铁音效（听觉）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鼓面凸点（触觉）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638540" y="322897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2023745"/>
            <a:ext cx="48183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支架创新应用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动态图谱：闪烁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LED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标记关键附点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数字辅助：地面投影移动轨迹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弹性目标：每环节预留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±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15%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调整空间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470405" y="4048600"/>
            <a:ext cx="1440000" cy="1440000"/>
          </a:xfrm>
          <a:prstGeom prst="ellipse">
            <a:avLst/>
          </a:prstGeom>
          <a:solidFill>
            <a:srgbClr val="7297D5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新蒂黑板报体底字" panose="03000600000000000000" charset="-122"/>
              <a:ea typeface="汉仪新蒂黑板报体底字" panose="03000600000000000000" charset="-122"/>
            </a:endParaRPr>
          </a:p>
        </p:txBody>
      </p:sp>
      <p:pic>
        <p:nvPicPr>
          <p:cNvPr id="33" name="图片 32" descr="71778352"/>
          <p:cNvPicPr>
            <a:picLocks noChangeAspect="1"/>
          </p:cNvPicPr>
          <p:nvPr/>
        </p:nvPicPr>
        <p:blipFill>
          <a:blip r:embed="rId3"/>
          <a:srcRect l="88697" t="28179" b="59239"/>
          <a:stretch>
            <a:fillRect/>
          </a:stretch>
        </p:blipFill>
        <p:spPr>
          <a:xfrm>
            <a:off x="5912485" y="3808095"/>
            <a:ext cx="2419350" cy="1334135"/>
          </a:xfrm>
          <a:prstGeom prst="rect">
            <a:avLst/>
          </a:prstGeom>
        </p:spPr>
      </p:pic>
      <p:pic>
        <p:nvPicPr>
          <p:cNvPr id="23" name="图片 22" descr="71778353"/>
          <p:cNvPicPr>
            <a:picLocks noChangeAspect="1"/>
          </p:cNvPicPr>
          <p:nvPr/>
        </p:nvPicPr>
        <p:blipFill>
          <a:blip r:embed="rId2"/>
          <a:srcRect l="71201" t="38104" r="26072" b="55887"/>
          <a:stretch>
            <a:fillRect/>
          </a:stretch>
        </p:blipFill>
        <p:spPr>
          <a:xfrm rot="21300000">
            <a:off x="7600315" y="5033010"/>
            <a:ext cx="781685" cy="808355"/>
          </a:xfrm>
          <a:prstGeom prst="rect">
            <a:avLst/>
          </a:prstGeom>
        </p:spPr>
      </p:pic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8076565" y="6116320"/>
            <a:ext cx="679450" cy="6991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>
            <a:off x="-8890" y="4669790"/>
            <a:ext cx="9966960" cy="2241550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>
            <a:off x="10324465" y="0"/>
            <a:ext cx="1885315" cy="3633470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>
            <a:off x="0" y="0"/>
            <a:ext cx="4003040" cy="282257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r="75187" b="73306"/>
          <a:stretch>
            <a:fillRect/>
          </a:stretch>
        </p:blipFill>
        <p:spPr>
          <a:xfrm>
            <a:off x="476885" y="207645"/>
            <a:ext cx="2621280" cy="1397000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t="32793" r="84996"/>
          <a:stretch>
            <a:fillRect/>
          </a:stretch>
        </p:blipFill>
        <p:spPr>
          <a:xfrm>
            <a:off x="252095" y="2027555"/>
            <a:ext cx="2250440" cy="499237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29874" t="2703" r="55082" b="69750"/>
          <a:stretch>
            <a:fillRect/>
          </a:stretch>
        </p:blipFill>
        <p:spPr>
          <a:xfrm>
            <a:off x="9103995" y="207645"/>
            <a:ext cx="2653665" cy="2407285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22595" t="50867" r="53651"/>
          <a:stretch>
            <a:fillRect/>
          </a:stretch>
        </p:blipFill>
        <p:spPr>
          <a:xfrm>
            <a:off x="8522970" y="3255645"/>
            <a:ext cx="3445510" cy="352933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2689860" y="20764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327025" y="68008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252095" y="3633470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8750" t="67442" r="72745" b="95"/>
          <a:stretch>
            <a:fillRect/>
          </a:stretch>
        </p:blipFill>
        <p:spPr>
          <a:xfrm>
            <a:off x="2110740" y="4508500"/>
            <a:ext cx="2764155" cy="227647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10949305" y="222694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64681" t="29468" r="25175" b="53380"/>
          <a:stretch>
            <a:fillRect/>
          </a:stretch>
        </p:blipFill>
        <p:spPr>
          <a:xfrm>
            <a:off x="6706870" y="5057775"/>
            <a:ext cx="2175510" cy="172720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5361305" y="5628640"/>
            <a:ext cx="859155" cy="883920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52045" t="28742" r="35135" b="56628"/>
          <a:stretch>
            <a:fillRect/>
          </a:stretch>
        </p:blipFill>
        <p:spPr>
          <a:xfrm rot="20580000">
            <a:off x="7218680" y="1143635"/>
            <a:ext cx="948690" cy="536575"/>
          </a:xfrm>
          <a:prstGeom prst="rect">
            <a:avLst/>
          </a:prstGeom>
        </p:spPr>
      </p:pic>
      <p:pic>
        <p:nvPicPr>
          <p:cNvPr id="23" name="图片 22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  <p:pic>
        <p:nvPicPr>
          <p:cNvPr id="24" name="图片 23" descr="71778353"/>
          <p:cNvPicPr>
            <a:picLocks noChangeAspect="1"/>
          </p:cNvPicPr>
          <p:nvPr/>
        </p:nvPicPr>
        <p:blipFill>
          <a:blip r:embed="rId3"/>
          <a:srcRect t="7457" r="94762" b="80275"/>
          <a:stretch>
            <a:fillRect/>
          </a:stretch>
        </p:blipFill>
        <p:spPr>
          <a:xfrm rot="20580000">
            <a:off x="8638540" y="2027555"/>
            <a:ext cx="518160" cy="5695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281170" y="2373630"/>
            <a:ext cx="3276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谢谢</a:t>
            </a:r>
            <a:endParaRPr lang="zh-CN" altLang="zh-CN" sz="9600">
              <a:solidFill>
                <a:srgbClr val="D55322"/>
              </a:solidFill>
              <a:latin typeface="汉仪铸字木头人简" panose="00020600040101010101" charset="-122"/>
              <a:ea typeface="汉仪铸字木头人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1146175"/>
            <a:ext cx="4553585" cy="705485"/>
            <a:chOff x="10870" y="2150"/>
            <a:chExt cx="7171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66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打击乐教学游戏化实践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392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52625"/>
            <a:ext cx="409384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教研背景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突破技能训练窠臼：改变重技巧轻体验的教学现状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落实指南精神：实现艺术感受与表现的真融合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通过课例比较掌握游戏化教学设计要点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构建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感受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表现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的新型教学模式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形成民主互动的教研文化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973945" y="361378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1952625"/>
            <a:ext cx="4382135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研讨重点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策略对比：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程老师：形象对比法（强弱感知）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骆老师：情境游戏法（音乐会）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李老师：自由探索法（散步情节）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核心突破：如何将技能练习自然融入游戏情境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教研成果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提炼游戏化教学三要素：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音乐形象具象化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演奏技巧情境化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活动组织游戏化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41794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1146175"/>
            <a:ext cx="4931410" cy="705485"/>
            <a:chOff x="10870" y="2150"/>
            <a:chExt cx="7766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打击乐教学策略对比分析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87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52625"/>
            <a:ext cx="40938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程老师活动特点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目标定位：强化乐器演奏与音乐元素的对应关系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核心策略：图谱支架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自主探索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活动亮点：建立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演奏力度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的直接关联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李老师活动特点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目标定位：突出游戏情境中的音乐体验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核心策略：散步游戏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乐器音色探索（棒棒鼓拟声）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活动亮点：实现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角色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三位一体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973945" y="361378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1952625"/>
            <a:ext cx="4382135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策略差异对比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程式路径：音乐元素解析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乐器匹配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完整演奏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李式路径：情境浸润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游戏探索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音色发现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教学启示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年龄适应性：小班宜采用李老师生活化游戏策略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发展延续性：中班后可逐步融入程老师的元素分析法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关键平衡点：游戏趣味性与音乐要素学习的有机统一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1146175"/>
            <a:ext cx="4229735" cy="705485"/>
            <a:chOff x="10870" y="2150"/>
            <a:chExt cx="6661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60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打击乐教学策略对比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6882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52625"/>
            <a:ext cx="4093845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程老师策略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目标：乐器演奏与音乐元素对应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方法：图谱支架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对比探索（如铃鼓强弱演奏）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亮点：建立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听觉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动作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演奏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的直接关联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李老师策略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目标：游戏情境中的音乐体验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方法：散步游戏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音色拟态（棒棒鼓拟脚步声）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亮点：实现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角色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动作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自然转化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410700" y="3228340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1952625"/>
            <a:ext cx="43821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关键启示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小班重游戏（李式），中班后可加入元素分析（程式）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游戏机制需服务音乐目标（如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躲猫猫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对应休止符）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评价重点：幼儿是否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在游戏中发现音乐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pic>
        <p:nvPicPr>
          <p:cNvPr id="116" name="图片 115" descr="7177835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10326370" y="3589655"/>
            <a:ext cx="1854835" cy="26593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1146175"/>
            <a:ext cx="4911090" cy="705485"/>
            <a:chOff x="10870" y="2150"/>
            <a:chExt cx="7734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打击乐教学活动教研总结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55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52625"/>
            <a:ext cx="4093845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核心亮点：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李老师：趣味游戏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棒棒鼓拟声，激发兴趣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程老师：图谱对比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情境贯穿，结构清晰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骆老师：动作表现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情绪感染，直观生动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改进建议：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增加幼儿自主探索空间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游戏规则需更明确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教学语言要更精炼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深挖教材，增加创编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410700" y="3228340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42965" y="1952625"/>
            <a:ext cx="43821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教研启示：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小班重游戏体验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中班可融入音乐分析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平衡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玩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的关系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 flipH="1">
            <a:off x="5942965" y="4167823"/>
            <a:ext cx="2520315" cy="2520315"/>
          </a:xfrm>
          <a:prstGeom prst="ellipse">
            <a:avLst/>
          </a:prstGeom>
          <a:solidFill>
            <a:srgbClr val="8AC19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汉仪游园体简" panose="00020600040101010101" charset="-122"/>
              <a:ea typeface="汉仪游园体简" panose="00020600040101010101" charset="-122"/>
            </a:endParaRPr>
          </a:p>
        </p:txBody>
      </p:sp>
      <p:pic>
        <p:nvPicPr>
          <p:cNvPr id="119" name="图片 118" descr="717783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5761355" y="5105400"/>
            <a:ext cx="794385" cy="782955"/>
          </a:xfrm>
          <a:prstGeom prst="rect">
            <a:avLst/>
          </a:prstGeom>
        </p:spPr>
      </p:pic>
      <p:pic>
        <p:nvPicPr>
          <p:cNvPr id="120" name="图片 119" descr="717783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5436870" y="5996305"/>
            <a:ext cx="884555" cy="692150"/>
          </a:xfrm>
          <a:prstGeom prst="rect">
            <a:avLst/>
          </a:prstGeom>
        </p:spPr>
      </p:pic>
      <p:pic>
        <p:nvPicPr>
          <p:cNvPr id="116" name="图片 115" descr="7177835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6162675" y="3612515"/>
            <a:ext cx="1854835" cy="265938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1146175"/>
            <a:ext cx="4553585" cy="705485"/>
            <a:chOff x="10870" y="2150"/>
            <a:chExt cx="7171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60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教材分析与教学实施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392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13435" y="1952625"/>
            <a:ext cx="5417820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音乐素材三维分析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风格意境：确定故事背景（如《大猫小猫》的强弱对比）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节拍结构：二四拍强弱规律决定乐器选择（强拍用鼓，弱拍用三角铁）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配器原则：小班齐奏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中班分奏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大班创编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核心经验目标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情感基础：体验集体演奏乐趣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认知发展：认识乐器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掌握演奏法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能力培养：节奏感知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看指挥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配器设计（大班）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习惯养成：乐器使用规范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973945" y="361378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466840" y="1952625"/>
            <a:ext cx="43821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多元教学策略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情境支架：故事情境理解乐曲（如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猫家族散步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视觉支架：图谱解析曲式结构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游戏支架：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听音寻宝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认识乐器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探索支架：自主发现演奏方法（如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怎样让铃鼓发出大猫声？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09340" cy="589280"/>
            <a:chOff x="484" y="700"/>
            <a:chExt cx="5684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同课异构案例研讨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30910" y="1146175"/>
            <a:ext cx="4553585" cy="705485"/>
            <a:chOff x="10870" y="2150"/>
            <a:chExt cx="7171" cy="1111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284"/>
              <a:ext cx="54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教研活动优化建议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392" y="215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13435" y="1952625"/>
            <a:ext cx="541782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分层研讨机制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新教师：聚焦基础问题（如乐器选择）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成熟教师：探讨幼儿自主性培养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采用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思维六顶帽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分角色研讨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生活化教学延伸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链接生活经验：将强弱节奏转化为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雷雨声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动物脚步声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创编建议：在《大猫小猫》中加入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老鼠吱吱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弱音段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973945" y="361378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466840" y="1952625"/>
            <a:ext cx="465709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技能与创意平衡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基础层：固定节奏型练习（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X X | X 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发展层：自由创编节奏词（如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胖猫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瘦猫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跳跳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采用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预令提示法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降低演奏难度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1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2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3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4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5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6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7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8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1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2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3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4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5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6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7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8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1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1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2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3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4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5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6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7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8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29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2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3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4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5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6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7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8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39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4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46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47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48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49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1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2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3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5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6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7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8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59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61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62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63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1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8.xml><?xml version="1.0" encoding="utf-8"?>
<p:tagLst xmlns:p="http://schemas.openxmlformats.org/presentationml/2006/main">
  <p:tag name="COMMONDATA" val="eyJoZGlkIjoiZDM5NTcwNTNhYTVmYWU3YTViOGE1MGEyNzAyM2U0MjAifQ==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5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6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7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8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9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1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2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DIAGRAM_VIRTUALLY_FRAME" val="{&quot;height&quot;:348.0628702437235,&quot;left&quot;:96.2,&quot;top&quot;:103.81856487813825,&quot;width&quot;:767.65}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DIAGRAM_VIRTUALLY_FRAME" val="{&quot;height&quot;:348.0628702437235,&quot;left&quot;:96.2,&quot;top&quot;:103.81856487813825,&quot;width&quot;:767.6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348.0628702437235,&quot;left&quot;:96.2,&quot;top&quot;:103.81856487813825,&quot;width&quot;:767.65}"/>
</p:tagLst>
</file>

<file path=ppt/tags/tag81.xml><?xml version="1.0" encoding="utf-8"?>
<p:tagLst xmlns:p="http://schemas.openxmlformats.org/presentationml/2006/main">
  <p:tag name="KSO_WM_DIAGRAM_VIRTUALLY_FRAME" val="{&quot;height&quot;:348.0628702437235,&quot;left&quot;:96.2,&quot;top&quot;:103.81856487813825,&quot;width&quot;:767.65}"/>
</p:tagLst>
</file>

<file path=ppt/tags/tag82.xml><?xml version="1.0" encoding="utf-8"?>
<p:tagLst xmlns:p="http://schemas.openxmlformats.org/presentationml/2006/main">
  <p:tag name="KSO_WM_DIAGRAM_VIRTUALLY_FRAME" val="{&quot;height&quot;:348.0628702437235,&quot;left&quot;:96.2,&quot;top&quot;:103.81856487813825,&quot;width&quot;:767.65}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98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ags/tag99.xml><?xml version="1.0" encoding="utf-8"?>
<p:tagLst xmlns:p="http://schemas.openxmlformats.org/presentationml/2006/main">
  <p:tag name="KSO_WM_DIAGRAM_VIRTUALLY_FRAME" val="{&quot;height&quot;:409.9,&quot;left&quot;:-0.025,&quot;top&quot;:139.15,&quot;width&quot;:963.425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2989</Words>
  <Application>WPS 演示</Application>
  <PresentationFormat>宽屏</PresentationFormat>
  <Paragraphs>360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Wingdings</vt:lpstr>
      <vt:lpstr>汉仪铸字木头人简</vt:lpstr>
      <vt:lpstr>汉仪游园体简</vt:lpstr>
      <vt:lpstr>Times New Roman</vt:lpstr>
      <vt:lpstr>站酷快乐体</vt:lpstr>
      <vt:lpstr>仓耳小丸子</vt:lpstr>
      <vt:lpstr>站酷小薇LOGO体</vt:lpstr>
      <vt:lpstr>汉仪新蒂黑板报体底字</vt:lpstr>
      <vt:lpstr>HarmonyOS Sans SC Medium</vt:lpstr>
      <vt:lpstr>荆南缘默体</vt:lpstr>
      <vt:lpstr>微软雅黑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Edric 蔡光源</cp:lastModifiedBy>
  <cp:revision>158</cp:revision>
  <dcterms:created xsi:type="dcterms:W3CDTF">2019-06-19T02:08:00Z</dcterms:created>
  <dcterms:modified xsi:type="dcterms:W3CDTF">2025-07-14T06:27:57Z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2E037F728A0A457480B1AAAC68F1A15F_13</vt:lpwstr>
  </property>
  <property fmtid="{D5CDD505-2E9C-101B-9397-08002B2CF9AE}" pid="4" name="KSOTemplateUUID">
    <vt:lpwstr>v1.0_mb_ft5eD8VYOJcifUie2dspFQ==</vt:lpwstr>
  </property>
</Properties>
</file>