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57" r:id="rId4"/>
    <p:sldId id="276" r:id="rId5"/>
    <p:sldId id="277" r:id="rId6"/>
    <p:sldId id="278" r:id="rId7"/>
    <p:sldId id="279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6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8" r:id="rId32"/>
    <p:sldId id="309" r:id="rId33"/>
    <p:sldId id="280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5" r:id="rId50"/>
    <p:sldId id="326" r:id="rId51"/>
    <p:sldId id="327" r:id="rId52"/>
    <p:sldId id="328" r:id="rId53"/>
    <p:sldId id="274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8E0"/>
    <a:srgbClr val="7F7F7F"/>
    <a:srgbClr val="4080B0"/>
    <a:srgbClr val="99B1BB"/>
    <a:srgbClr val="2C73A8"/>
    <a:srgbClr val="BDDAEA"/>
    <a:srgbClr val="BAD6E7"/>
    <a:srgbClr val="C3D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8890"/>
            <a:ext cx="12207240" cy="6866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6685" y="1328420"/>
            <a:ext cx="893445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0000">
                <a:solidFill>
                  <a:schemeClr val="bg1"/>
                </a:solidFill>
              </a:rPr>
              <a:t>幼儿科学教育的目标与内容</a:t>
            </a:r>
            <a:endParaRPr lang="zh-CN" altLang="en-US" sz="10000">
              <a:solidFill>
                <a:schemeClr val="bg1"/>
              </a:solidFill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286500" y="257810"/>
            <a:ext cx="1347470" cy="932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13735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主讲人：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0080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名字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48055" y="1480820"/>
            <a:ext cx="7433945" cy="1163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二、三维目标内涵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方法过程维度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四大核心能力：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 descr="Screenshot 2025-05-07 162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" y="2955925"/>
            <a:ext cx="10306050" cy="28098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383790" y="1729105"/>
            <a:ext cx="7433945" cy="434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二、三维目标内涵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情感态度维度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培养重点：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理智感（持续追问的欲望）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生态伦理（种植活动中的生命教育）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教学策略：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情绪记录（用表情符号标注实验心情）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责任体验（担任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班级气象员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19605" y="1729105"/>
            <a:ext cx="2753995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三、历史演进特征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 descr="Screenshot 2025-05-07 1625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480" y="2306320"/>
            <a:ext cx="8329930" cy="3317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383790" y="1543050"/>
            <a:ext cx="7433945" cy="434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四、当代实施建议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环境创设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问题墙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收集幼儿疑问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提供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百宝箱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式探究材料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教师角色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示范者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退位为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材料提供者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评价重点转向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过程性成长档案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家园协同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开展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家庭实验室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项目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科学发现记录本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67105" y="1729105"/>
            <a:ext cx="3067050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一、知识与技能目标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2" descr="Screenshot 2025-05-07 1629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2230755"/>
            <a:ext cx="7569835" cy="3095625"/>
          </a:xfrm>
          <a:prstGeom prst="rect">
            <a:avLst/>
          </a:prstGeom>
        </p:spPr>
      </p:pic>
      <p:pic>
        <p:nvPicPr>
          <p:cNvPr id="6" name="图片 5" descr="Screenshot 2025-05-07 162937"/>
          <p:cNvPicPr>
            <a:picLocks noChangeAspect="1"/>
          </p:cNvPicPr>
          <p:nvPr/>
        </p:nvPicPr>
        <p:blipFill>
          <a:blip r:embed="rId3"/>
          <a:srcRect t="267" r="-1459" b="-2010"/>
          <a:stretch>
            <a:fillRect/>
          </a:stretch>
        </p:blipFill>
        <p:spPr>
          <a:xfrm>
            <a:off x="8536940" y="2230755"/>
            <a:ext cx="2870200" cy="31502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67105" y="1729105"/>
            <a:ext cx="2959735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二、过程与方法目标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 descr="Screenshot 2025-05-07 163305"/>
          <p:cNvPicPr>
            <a:picLocks noChangeAspect="1"/>
          </p:cNvPicPr>
          <p:nvPr/>
        </p:nvPicPr>
        <p:blipFill>
          <a:blip r:embed="rId2"/>
          <a:srcRect t="17184" r="319" b="16034"/>
          <a:stretch>
            <a:fillRect/>
          </a:stretch>
        </p:blipFill>
        <p:spPr>
          <a:xfrm>
            <a:off x="745490" y="2179955"/>
            <a:ext cx="10709910" cy="7378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45490" y="3294380"/>
            <a:ext cx="605091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典型活动示例：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小班：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摸摸百宝箱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（触觉辨识）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中班：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树叶分类游戏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（按形状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颜色分类）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大班：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自然测量师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（用吸管测量植物生长）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720975" y="1543050"/>
            <a:ext cx="6750050" cy="4642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三、教学实施关键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小班重点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多通道感知：设计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感官探索盒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（视觉、触觉、听觉）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拟人化引导：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给小草喝水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观察实验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语言模板：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我摸到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...""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我看到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..."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中班过渡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对比实验设计：种植对比组（有光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无光）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工具引入：放大镜、温度计使用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记录方式：符号记录法（☀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️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=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晴天）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大班深化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项目式学习：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社区垃圾处理调查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跨学科整合：制作天气日历（数学统计）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批判思维：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科技产品利弊辩论会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725420" y="1666875"/>
            <a:ext cx="6750050" cy="3524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四、发展性评价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观察重点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小班：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感官运用的准确性（能否区分光滑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粗糙）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中班：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分类的逻辑性（按颜色还是形状分类）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大班：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解释的合理性（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植物长高是因为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..."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记录工具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成长档案袋：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收集幼儿的科学绘画记录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视频日志：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记录实验过程中的语言交流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量表评估：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使用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科学探究行为检核表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233805" y="1528445"/>
            <a:ext cx="2621915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一、三维度发展路径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4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 descr="Screenshot 2025-05-07 1649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05" y="1979295"/>
            <a:ext cx="9733280" cy="43167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25170" y="1744980"/>
            <a:ext cx="3342640" cy="423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二、分阶段实施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小班（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3-4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🌱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兴趣激发：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设置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神秘触摸袋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激发探索欲望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开展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自然物寻宝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户外活动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🐾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情感培育：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领养班级植物角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生命宝宝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爱心照料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值日表（图画版）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4680" y="2041525"/>
            <a:ext cx="3342640" cy="4004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中班（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4-5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🔍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探究引导：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建立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问题罐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收集幼儿疑问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开展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每周小实验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（如彩虹牛奶实验）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♻行为养成：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实施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环保小卫士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勋章制度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组织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旧物改造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亲子活动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4190" y="2041525"/>
            <a:ext cx="3342640" cy="3679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大班（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5-6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❓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思维深化：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举办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小小辩论会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动物要不要住动物园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我的研究计划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项目书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🌍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责任强化：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开展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社区环境审计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活动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制作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科技发展利弊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主题海报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24" name="图片 23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80355" y="1229360"/>
            <a:ext cx="3383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第一</a:t>
            </a:r>
            <a:r>
              <a:rPr lang="zh-CN" altLang="en-US" sz="72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章</a:t>
            </a:r>
            <a:endParaRPr lang="zh-CN" altLang="en-US" sz="72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2879725" y="2583815"/>
            <a:ext cx="3966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幼儿科学教育的目标</a:t>
            </a:r>
            <a:endParaRPr lang="en-US" altLang="zh-CN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7039610" y="3663315"/>
            <a:ext cx="3865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幼儿科学教育的内容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3048000" y="4308475"/>
            <a:ext cx="2847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19-52</a:t>
            </a:r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页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226310" y="2522220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1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7"/>
            </p:custDataLst>
          </p:nvPr>
        </p:nvCxnSpPr>
        <p:spPr>
          <a:xfrm>
            <a:off x="7039610" y="4318635"/>
            <a:ext cx="3782060" cy="19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395720" y="3601720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2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48000" y="4892040"/>
            <a:ext cx="273939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9"/>
            </p:custDataLst>
          </p:nvPr>
        </p:nvCxnSpPr>
        <p:spPr>
          <a:xfrm flipV="1">
            <a:off x="2879725" y="3302000"/>
            <a:ext cx="3880485" cy="158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208530" y="1543050"/>
            <a:ext cx="7774305" cy="4642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三、关键教育原则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情绪先行原则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惊喜时刻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设计（如突然出现的彩虹现象）引发惊叹体验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使用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情感温度计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让幼儿用表情贴纸记录活动感受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渐进自主原则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从教师发起（小班）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师生共建（中班）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幼儿主导（大班）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例：从教师准备的实验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幼儿自选材料的探索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具身认知原则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多开展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全身参与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活动：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变成小树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模仿生长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风的舞蹈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感知自然力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768090" y="1806575"/>
            <a:ext cx="4665345" cy="3501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四、常见问题应对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兴趣短暂：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采用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探索日志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延续探究（如连续记录蚕宝宝变化）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破坏行为：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转化为教育契机（如共同修复被折断的植物）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性别差异：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提供多样化材料（男孩女孩都适用的实验工具）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208530" y="1350645"/>
            <a:ext cx="7098030" cy="5006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幼儿科学教育活动目标设计要点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目标定位：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根据总目标和年龄阶段目标制定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具体可操作，能观察或测量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表述方式：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外显型：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用行为动词描述（如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说出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记录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内隐型：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描述体验过程（兴趣、情感等）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内容要求：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涵盖知识、技能、情感多个领域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体现与上层目标的联系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保持活动间的连续性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实用建议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行为目标三要素：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行为（做什么）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条件（在什么情况下）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表现指标（达到什么标准）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049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Screenshot 2025-05-09 0055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05" y="2267585"/>
            <a:ext cx="10562590" cy="2409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51430" y="1430655"/>
            <a:ext cx="7098030" cy="5006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幼儿科学教育活动目标设计要点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核心行为表述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确定性动词（可操作、可评估）：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常用动词：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辨别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区分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说出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记录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示例：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让幼儿能够区分不同类型的物质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通过实验活动让他们说出哪些东西具有吸水性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含糊性动词（适用于情感态度目标）：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常用动词：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理解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知道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感受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示例：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帮助孩子理解声音以波的形式传播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让孩子们了解可食用菌类的特征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51430" y="1735455"/>
            <a:ext cx="7098030" cy="3667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行为产生的条件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由于活动情境的不同，核心行为需要在特定情境下发生。教师需明确阐述行为发生的情境和方式，这对核心行为的实现至关重要。例如：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培养幼儿的健康意识，能够在不需要提醒的情况下主动饭后漱口。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遇到打雷时不站在树下避雨。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条件是行为产生的环境因素，合理设置条件能为目标提供情境支撑，增强针对性和实用性。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51430" y="1735455"/>
            <a:ext cx="7098030" cy="3667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行为的表现指标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行为的表现指标是幼儿达成目标的最低水平，可作为学习结果的评价依据，可通过定量或定性方式说明：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定量：如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“85%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的幼儿认识不同种类的鱼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或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“3/4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的幼儿理解植物与环境的关系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定性：更适合情感、态度等内在体验的表述，但缺乏可操作性。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教师需根据实际情况，合理选择表述方式。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51430" y="1735455"/>
            <a:ext cx="7098030" cy="4509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幼儿科学教育活动目标的内隐型表述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45720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知识具有建构性、情境性和动态性，幼儿是知识意义的主动建构者。科学教育不仅是让幼儿记住结论，更重要的是培养科学情感、态度和价值观。因此，教师应提供合作、交流、探究的环境，激发幼儿的主动性和积极性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45720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领域课程目标应包含科学知识与技能、科学方法与能力、科学情感与态度、科学行为与习惯，需根据实际情况灵活运用不同表述方式。内隐型表述强调教育经历而非可测量结果，对科学目标的完整表述具有不可替代的作用，例如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能够理解、认识到、体会到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……”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培养幼儿热爱科学的情感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激发幼儿的兴趣和探究欲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帮助幼儿理解视觉、嗅觉、味觉的作用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51430" y="1547495"/>
            <a:ext cx="7098030" cy="4682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幼儿科学教育活动目标的实现策略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预设</a:t>
            </a:r>
            <a:r>
              <a:rPr lang="en-US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─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转化策略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教师通过创设富有教育价值且能激发幼儿兴趣的情境，引导幼儿观察、获取信息，逐步明确探究问题，将课程目标转化为幼儿的内在需求。例如：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目标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知道要保护小动物，爱护植物，促进生态可持续发展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是必要的，但幼儿可能缺乏直接兴趣。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教师需通过策略（如联系新旧知识、创设问题情境）激发幼儿的探究动机，使目标转化为他们的需求。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佐藤正夫指出，激发学习兴趣的关键在于：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让幼儿发现新知识与已有经验的关联；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引导他们运用已有经验解决新问题。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缺少任一条件，幼儿的探索和思考活动就难以积极化。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47165" y="1534160"/>
            <a:ext cx="4921250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四、幼儿科学教育活动目标的实现策略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4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2" descr="Screenshot 2025-05-09 1516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65" y="1985010"/>
            <a:ext cx="9307195" cy="35833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98340" y="1764665"/>
            <a:ext cx="3204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第一节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32860" y="3048000"/>
            <a:ext cx="45351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  <a:sym typeface="+mn-ea"/>
              </a:rPr>
              <a:t>幼儿科学教育的目标</a:t>
            </a:r>
            <a:endParaRPr lang="zh-CN" altLang="en-US" sz="60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845945" y="1379220"/>
            <a:ext cx="8509635" cy="4702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三、英美幼儿科学教育目标简介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探索和调查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通过表情、动作、声音表现好奇（如：观察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摆弄物体，描述特征）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探究物体特性（如：按特征分类，讨论现象，观察变化，提出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为什么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问题）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设计及制作技巧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探索材料结构，使用工具（注意安全）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有目的地建构，调整设计方案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选择合适工具连接材料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信息交流技术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操作简单电子设备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发现技术在生活中的应用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用数字化玩具辅助学习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933825" y="1565275"/>
            <a:ext cx="4565650" cy="3874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三、英美幼儿科学教育目标简介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感知时间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回忆重大事件，区分过去与现在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关注自身与他人生活经历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感知环境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观察居住环境特征（自然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人造）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表达对环境特征的喜好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6.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文化和信仰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描述重要家庭事件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初步认知多元文化信仰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98340" y="1764665"/>
            <a:ext cx="3204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</a:t>
            </a:r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二节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32860" y="3048000"/>
            <a:ext cx="45351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  <a:sym typeface="+mn-ea"/>
              </a:rPr>
              <a:t>幼儿科学教育的内容</a:t>
            </a:r>
            <a:endParaRPr lang="zh-CN" altLang="en-US" sz="60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845945" y="1379220"/>
            <a:ext cx="8509635" cy="4702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一、幼儿科学教育内容的选择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符合《纲要》与《指南》的主要精神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《纲要》提出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～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6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岁幼儿科学教育的内容和要求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《指南》在年龄阶段目标中体现科学教育方向（如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～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岁幼儿能感知动植物的生长变化）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2.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符合幼儿科学教育的目标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教育目标是选择内容和开展活动的依据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科学教育内容是实现目标的重要载体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3.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符合幼儿认知发展的特点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～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6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岁幼儿思维特点：直觉操作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具体形象过渡，逻辑思维萌芽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选择内容需考虑：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幼儿身体状况和年龄特点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身边可理解的事物与现象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避免超出操作和思维能力的知识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933825" y="1565275"/>
            <a:ext cx="4333875" cy="3874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4.</a:t>
            </a: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遵循科学自身的特点和规律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科学的三重内涵：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作为结果的科学知识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作为过程的科学方法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作为态度的科学精神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选择内容应体现：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尊重客观事实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重视探究过程与方法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培养科学态度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71750" y="1621155"/>
            <a:ext cx="7057390" cy="4070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二、幼儿科学教育内容选择的要求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科学性与启蒙性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内涵：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科学性：内容符合科学原理，包括知识本身的科学性和探究方法的科学性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启蒙性：内容应粗浅易懂，能激发好奇心，符合幼儿认知水平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实践要求：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选择幼儿熟悉的生活现象（如认识盐的特性）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通过简单现象理解复杂概念（如通过游戏理解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浮力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选择可直接探究的安全内容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67305" y="1621155"/>
            <a:ext cx="7057390" cy="4070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二、幼儿科学教育内容选择的要求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生活性与整合性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内涵：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生活性：选择贴近幼儿生活的科学现象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整合性：科学内容与其他领域有机融合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实践要求：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分阶段设计内容（如对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水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的认识随年龄深化）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关注生活生成教育内容（如观察植物生长变化）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采用主题整合方式（如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蚂蚁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主题贯穿各领域）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67305" y="1621155"/>
            <a:ext cx="7057390" cy="4070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二、幼儿科学教育内容选择的要求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广泛性与代表性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内涵：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广泛性：内容应涉及多科学领域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代表性：选择具有典型性的内容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实践要求：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从广泛范围中选择内容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确保内容具有典型特征（如选择兔子认识动物）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保持各领域内容均衡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67305" y="1621155"/>
            <a:ext cx="7057390" cy="4070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二、幼儿科学教育内容选择的要求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时代性、民族性与全球性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内涵：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体现现代科技成果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传承民族科技文化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吸收世界优秀科技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实践要求：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选择身边科技成果（如电子玩具）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介绍科技发展历程（如造纸术）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认识特色物产（如陶瓷、丝绸）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944620" y="1729105"/>
            <a:ext cx="4320540" cy="4070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二、幼儿科学教育内容选择的要求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地方性与季节性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内涵：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结合地方自然条件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考虑季节特点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实践要求：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挖掘本地特色资源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就地取材替换远距离材料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按季节编排内容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2175" y="1049020"/>
            <a:ext cx="1911985" cy="1915160"/>
          </a:xfrm>
          <a:prstGeom prst="rect">
            <a:avLst/>
          </a:prstGeom>
          <a:solidFill>
            <a:srgbClr val="2C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图片 1" descr="Nipic_23141082_20160512095818006564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415" y="1730375"/>
            <a:ext cx="4077970" cy="36252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41450" y="12700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一、幼儿科学教育的目标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1205" y="2084070"/>
            <a:ext cx="6245860" cy="3271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社会发展需求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全球化与信息化：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培养具有国际视野、信息素养和创新能力的新一代。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科技与环保：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引导幼儿关注科技发展（如智能生活）和环境问题（如资源保护），萌发社会责任感。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科学态度：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注重培养好奇心、批判思维（如不盲从权威）和科学探索精神。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345180" y="1560830"/>
            <a:ext cx="5753100" cy="4070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三、幼儿科学教育内容选择中存在的问题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内容选择不均衡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生态环境、生命科学和物理化学内容占比过高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科学技术和空间科学内容明显不足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未能全面落实《纲要》关于科技影响和时空概念的引导要求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选择过程随意性大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过度依赖现有材料决定内容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受公开课评价影响偏向物理化学内容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回避教师自身不熟悉的科学领域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存在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方便展示＞教育价值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的倾向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345180" y="1735455"/>
            <a:ext cx="5510530" cy="4070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三、幼儿科学教育内容选择中存在的问题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内容适龄性把握困难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难以判断科学知识的年龄适宜性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缺乏对科学知识内部结构的理解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同一内容在不同年龄段的递进设计能力不足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教师科学素养不足制约内容选择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脱离幼儿生活实际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过度依赖现成教材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忽视本地资源和幼儿实际经验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活动设计与幼儿兴趣需求脱节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11225" y="1285240"/>
            <a:ext cx="10042525" cy="5078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（一）探究自然环境及其与人类生活的关系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（一）自然界常见动植物与环境的关系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观察常见的动植物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认识动植物的名称、外部特征、生活习性及与人类的关系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探究动植物的多样性（如大小、性情、栖息环境、食性等）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分年龄段要求：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小班：观察熟悉的典型动植物（如小鸡、小兔）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中班：比较不同动植物的特征（如树叶、石头）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800100" lvl="1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大班：思考形态结构与功能的关系（如啄木鸟的嘴、爪子的作用）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探索动植物与环境的关系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动植物生长依赖阳光、空气、水、土壤等条件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不同环境适应不同动植物（如企鹅、蚯蚓、海洋生物）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季节变化对动植物的影响（冬眠、落叶、春季复苏）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形态结构与环境的适应性（如兔子的长耳朵、种子传播方式）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动植物间的相互关系（共生、天敌、食物链）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动植物与人类的关系（利用、保护、生态破坏后果）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968625" y="1473835"/>
            <a:ext cx="6264275" cy="4426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（一）探究自然环境及其与人类生活的关系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二）自然界中的非生物与人和动植物的关系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沙、石、土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感知特征及用途，了解土地对生物生存的重要性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教育珍惜土地，合理利用自然资源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水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探索水的性质（无色、无味、透明、浮力、溶解）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了解水的三态变化及对生命的意义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认识水源（江、河、湖、海），培养节水护水意识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空气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感知空气的存在及其重要性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通过风、充气等现象理解空气流动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认识空气污染及保护措施（如植物净化空气）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64535" y="1473835"/>
            <a:ext cx="5672455" cy="4426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（一）探究自然环境及其与人类生活的关系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三）人与自然环境的关系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人体结构与功能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外部结构（头、四肢、皮肤等）及功能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感觉器官（眼、耳、鼻等）的作用与保护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生理与心理活动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呼吸、消化、血液循环等生理过程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情绪表达与管理（高兴、伤心等）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生命教育与健康习惯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了解人的生长过程（出生、衰老）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通过锻炼、卫生习惯保持健康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生态环境教育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强调人与自然和谐共处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认识资源利用与环境保护的平衡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培养环保意识与行为习惯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653030" y="1567815"/>
            <a:ext cx="6895465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（二）探索身边事物的特点及其变化规律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（一）化学现象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实验选择原则：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安全性高、操作简单（如淀粉遇碘变色、维生素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C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检测）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现象明显，激发兴趣（如指示剂变色、色彩分离）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适合区域活动反复探究（如污水净化、喷泉实验）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教学应用：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作为情景导入吸引注意力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支持主题探究活动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拓展自主探索空间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653030" y="1567815"/>
            <a:ext cx="6895465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（二）探索身边事物的特点及其变化规律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（一）化学现象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实验选择原则：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安全性高、操作简单（如淀粉遇碘变色、维生素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C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检测）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现象明显，激发兴趣（如指示剂变色、色彩分离）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适合区域活动反复探究（如污水净化、喷泉实验）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教学应用：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作为情景导入吸引注意力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支持主题探究活动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拓展自主探索空间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51230" y="1087755"/>
            <a:ext cx="5929630" cy="5252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（二）探索身边事物的特点及其变化规律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二）物理现象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力的探究：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常见力类型（浮力、重力、摩擦力等）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工具与机械的省力原理（杠杆、滑轮等）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光与颜色：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自然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人造光源区别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反射折射现象（镜子、三棱镜实验）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冷热现象：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物体温度变化与调节方法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季节保暖散热措施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声音与电：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声音来源、传播与噪声防护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电的来源（水电、太阳能等）与安全用电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磁现象：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磁铁吸铁特性与极性作用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指南针原理与生活应用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62738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7125" y="1780540"/>
            <a:ext cx="3295015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观察重点：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日月星辰的直观观察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太阳的光热作用体验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注意事项：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避免抽象理论解释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结合图书等辅助材料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653030" y="1567815"/>
            <a:ext cx="6895465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（二）探索身边事物的特点及其变化规律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三）天文现象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观察重点：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日月星辰的直观观察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太阳的光热作用体验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注意事项：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避免抽象理论解释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结合图书等辅助材料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653030" y="1567815"/>
            <a:ext cx="6895465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（三）体验和探究科技及其对人类生活的影响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（一）认识常见科技产品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家用电器：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电视机、电脑、洗衣机等的基本功能与使用方法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交通工具：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自行车、汽车、飞机等不同类型交通工具的比较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通信工具：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电话、手机、网络等带来的生活便利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科技玩具：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遥控玩具的安全使用与简单拆装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农业科技：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无土栽培、机械化养殖等现代农业技术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2175" y="1049020"/>
            <a:ext cx="1911985" cy="1915160"/>
          </a:xfrm>
          <a:prstGeom prst="rect">
            <a:avLst/>
          </a:prstGeom>
          <a:solidFill>
            <a:srgbClr val="2C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图片 1" descr="Nipic_23141082_20160512095818006564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415" y="1730375"/>
            <a:ext cx="4077970" cy="36252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41450" y="12700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一、幼儿科学教育的目标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1205" y="2084070"/>
            <a:ext cx="6245860" cy="3271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幼儿发展特点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整体性：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促进认知、情感、社会性等全面发展（如通过科学活动培养合作能力）。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年龄差异：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分阶段设计目标（如小班侧重感官探索，大班引入简单因果推理）。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个体差异：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允许幼儿以不同速度、方式探索（如提供多层次实验材料）。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653030" y="1567815"/>
            <a:ext cx="6895465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（三）体验和探究科技及其对人类生活的影响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二）了解科技发展历程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通过交通工具演变（手推车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马车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汽车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火车）等实例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认识科技进步对生活的影响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理解事物不断发展进步的特性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三）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工具使用教育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从日常餐具（筷子、汤匙）到简单工具（锤子、钳子）的使用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体验工具扩展人类能力的作用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培养实际操作能力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653030" y="1332230"/>
            <a:ext cx="6895465" cy="386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（三）体验和探究科技及其对人类生活的影响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四）科技小制作活动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利用废旧材料制作简单科技玩具（风车、陀螺等）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培养动手能力和创新思维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获得基本操作技巧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五）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科学家故事教育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通过爱迪生、钱学森、袁隆平等科学家的故事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了解科学发现和技术创新的过程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激发科学兴趣和崇敬之情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可邀请科技工作者与幼儿交流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ln w="3175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幼儿科学教育的内容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7" name="图片 6" descr="Nipic_23314493_20180428163809379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5955" y="1280795"/>
            <a:ext cx="6898005" cy="3642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52085" y="2005965"/>
            <a:ext cx="139636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zh-CN" sz="10000">
              <a:solidFill>
                <a:srgbClr val="C3DBEC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3820" y="2456180"/>
            <a:ext cx="29641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  <a:sym typeface="+mn-ea"/>
              </a:rPr>
              <a:t>观看</a:t>
            </a:r>
            <a:endParaRPr lang="zh-CN" altLang="en-US" sz="10000"/>
          </a:p>
        </p:txBody>
      </p:sp>
      <p:sp>
        <p:nvSpPr>
          <p:cNvPr id="8" name="文本框 7"/>
          <p:cNvSpPr txBox="1"/>
          <p:nvPr/>
        </p:nvSpPr>
        <p:spPr>
          <a:xfrm>
            <a:off x="6396355" y="2954020"/>
            <a:ext cx="160337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AAC8E0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en-US" sz="10000">
              <a:solidFill>
                <a:srgbClr val="AAC8E0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193155" y="1275080"/>
            <a:ext cx="1347470" cy="9321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2175" y="1049020"/>
            <a:ext cx="1911985" cy="1915160"/>
          </a:xfrm>
          <a:prstGeom prst="rect">
            <a:avLst/>
          </a:prstGeom>
          <a:solidFill>
            <a:srgbClr val="2C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图片 1" descr="Nipic_23141082_20160512095818006564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415" y="1730375"/>
            <a:ext cx="4077970" cy="36252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41450" y="12700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一、幼儿科学教育的目标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1205" y="2084070"/>
            <a:ext cx="6245860" cy="3271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自然科学特性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知识广泛性：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涵盖生命科学、物理现象等基础经验（如动植物生长、磁力作用）。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方法实证性：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强调观察、实验等科学方法（如记录天气变化）。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情感渗透：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激发热爱自然、尊重事实的科学态度（如保护动植物）。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45615" y="1457325"/>
            <a:ext cx="9235440" cy="4789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一、目标层次结构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总目标（宏观导向）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源自国家教育方针，体现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探究为核心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的理念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2001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年《纲要》确立五大核心：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年龄阶段目标（中观衔接）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小班：感官探索为主（如观察植物生长）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中班：简单因果关系（如影子变化实验）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大班：系统性探究（如天气记录分析）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活动目标（微观实施）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具体可操作（例：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通过磁铁实验，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85%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幼儿能区分铁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非铁材料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Screenshot 2025-05-07 1617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690" y="2124075"/>
            <a:ext cx="10547985" cy="2663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383790" y="1543050"/>
            <a:ext cx="7433945" cy="434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二、三维目标内涵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知识技能维度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特点：经验性、基础性（如水的三态变化）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实施要点：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避免灌输式教学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采用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问题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操作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发现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模式（例：沉浮实验）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方法过程维度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典型教法：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对比观察法（比较种子发芽）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阶梯式提问（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为什么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怎么办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如果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..."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一、幼儿科学教育的目标</a:t>
            </a:r>
            <a:endParaRPr lang="zh-CN" altLang="en-US" sz="2400" b="1">
              <a:ln w="3175">
                <a:noFill/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07.1,&quot;left&quot;:175.3,&quot;top&quot;:198.6,&quot;width&quot;:683.35}"/>
</p:tagLst>
</file>

<file path=ppt/tags/tag2.xml><?xml version="1.0" encoding="utf-8"?>
<p:tagLst xmlns:p="http://schemas.openxmlformats.org/presentationml/2006/main">
  <p:tag name="KSO_WM_DIAGRAM_VIRTUALLY_FRAME" val="{&quot;height&quot;:207.1,&quot;left&quot;:175.3,&quot;top&quot;:198.6,&quot;width&quot;:683.35}"/>
</p:tagLst>
</file>

<file path=ppt/tags/tag3.xml><?xml version="1.0" encoding="utf-8"?>
<p:tagLst xmlns:p="http://schemas.openxmlformats.org/presentationml/2006/main">
  <p:tag name="KSO_WM_DIAGRAM_VIRTUALLY_FRAME" val="{&quot;height&quot;:207.1,&quot;left&quot;:175.3,&quot;top&quot;:198.6,&quot;width&quot;:664.9833070866141}"/>
</p:tagLst>
</file>

<file path=ppt/tags/tag4.xml><?xml version="1.0" encoding="utf-8"?>
<p:tagLst xmlns:p="http://schemas.openxmlformats.org/presentationml/2006/main">
  <p:tag name="KSO_WM_DIAGRAM_VIRTUALLY_FRAME" val="{&quot;height&quot;:207.1,&quot;left&quot;:175.3,&quot;top&quot;:198.6,&quot;width&quot;:683.35}"/>
</p:tagLst>
</file>

<file path=ppt/tags/tag5.xml><?xml version="1.0" encoding="utf-8"?>
<p:tagLst xmlns:p="http://schemas.openxmlformats.org/presentationml/2006/main">
  <p:tag name="KSO_WM_DIAGRAM_VIRTUALLY_FRAME" val="{&quot;height&quot;:207.1,&quot;left&quot;:175.3,&quot;top&quot;:198.6,&quot;width&quot;:664.9833070866141}"/>
</p:tagLst>
</file>

<file path=ppt/tags/tag6.xml><?xml version="1.0" encoding="utf-8"?>
<p:tagLst xmlns:p="http://schemas.openxmlformats.org/presentationml/2006/main">
  <p:tag name="KSO_WM_DIAGRAM_VIRTUALLY_FRAME" val="{&quot;height&quot;:207.1,&quot;left&quot;:175.3,&quot;top&quot;:198.6,&quot;width&quot;:683.35}"/>
</p:tagLst>
</file>

<file path=ppt/tags/tag7.xml><?xml version="1.0" encoding="utf-8"?>
<p:tagLst xmlns:p="http://schemas.openxmlformats.org/presentationml/2006/main">
  <p:tag name="KSO_WM_DIAGRAM_VIRTUALLY_FRAME" val="{&quot;height&quot;:207.1,&quot;left&quot;:175.3,&quot;top&quot;:198.6,&quot;width&quot;:683.3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6614</Words>
  <Application>WPS 演示</Application>
  <PresentationFormat>宽屏</PresentationFormat>
  <Paragraphs>653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Arial</vt:lpstr>
      <vt:lpstr>宋体</vt:lpstr>
      <vt:lpstr>Wingdings</vt:lpstr>
      <vt:lpstr>汉仪细行楷简</vt:lpstr>
      <vt:lpstr>微软雅黑</vt:lpstr>
      <vt:lpstr>Calibri</vt:lpstr>
      <vt:lpstr>Arial Unicode MS</vt:lpstr>
      <vt:lpstr>汉仪行楷简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Edric 蔡光源</cp:lastModifiedBy>
  <cp:revision>29</cp:revision>
  <dcterms:created xsi:type="dcterms:W3CDTF">2019-08-29T01:41:00Z</dcterms:created>
  <dcterms:modified xsi:type="dcterms:W3CDTF">2025-05-22T12:31:28Z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v1.0_mb_IdvP2rbl1q9lNaNITC+27w==</vt:lpwstr>
  </property>
  <property fmtid="{D5CDD505-2E9C-101B-9397-08002B2CF9AE}" pid="4" name="ICV">
    <vt:lpwstr>53832557A22749FB954F8B17027EE829_12</vt:lpwstr>
  </property>
</Properties>
</file>