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5" r:id="rId3"/>
    <p:sldId id="276" r:id="rId4"/>
    <p:sldId id="277" r:id="rId5"/>
    <p:sldId id="278" r:id="rId6"/>
    <p:sldId id="279" r:id="rId7"/>
    <p:sldId id="281" r:id="rId8"/>
    <p:sldId id="282" r:id="rId9"/>
    <p:sldId id="283" r:id="rId10"/>
    <p:sldId id="285" r:id="rId11"/>
    <p:sldId id="284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7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C8E0"/>
    <a:srgbClr val="7F7F7F"/>
    <a:srgbClr val="4080B0"/>
    <a:srgbClr val="99B1BB"/>
    <a:srgbClr val="2C73A8"/>
    <a:srgbClr val="BDDAEA"/>
    <a:srgbClr val="BAD6E7"/>
    <a:srgbClr val="C3D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3.jpe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8890"/>
            <a:ext cx="12207240" cy="68668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86685" y="1590040"/>
            <a:ext cx="89344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第六章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幼儿科学教育评价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 descr="Nipic_29750142_20190826095459594085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6D9AC1">
                  <a:alpha val="100000"/>
                </a:srgbClr>
              </a:clrFrom>
              <a:clrTo>
                <a:srgbClr val="6D9AC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240000">
            <a:off x="6286500" y="257810"/>
            <a:ext cx="1347470" cy="9321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13735" y="4625975"/>
            <a:ext cx="1889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</a:rPr>
              <a:t>主讲人：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30080" y="4625975"/>
            <a:ext cx="1889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</a:rPr>
              <a:t>名字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59815" y="613410"/>
            <a:ext cx="504888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一、按照评价的对象和内容划分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（一）幼儿发展评价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评价目的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验证教学成效（活动前后对比）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诊断学习准备（了解已有经验）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识别个体差异（因材施教）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评价方式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整体性评价：学期评估、项目总结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随机性评价：日常观察记录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实施建议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采用可视化对比（作品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照片前后对照）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设置差异化目标（分组指导策略）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注重过程记录（关键事件与进步点）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注意事项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拒绝标签化表述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强调发展性评价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关注探究过程而非单一结果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51955" y="613410"/>
            <a:ext cx="458914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（二）教学评价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核心区别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发展评价：看长期自然发展（避开近期教学内容）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教学评价：检验短期教学效果（紧扣教学目标）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实施要点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发展评价：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每学期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2-3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次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采用生活化情境评估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教学评价：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活动后立即开展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聚焦目标达成度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互补关系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发展评价提供基线数据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教学评价验证教育效果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二者结合指导教学调整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01700" y="613410"/>
            <a:ext cx="458914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二、按照评价的时段和功能划分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（一）诊断性评价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评价目的：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了解幼儿初始经验水平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识别个体学习需求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为个性化教学提供依据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实施方式：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谈话评估（开放式提问）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作品分析（绘画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建构作品）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情境观察（自由探索行为）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应用策略：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调整教学内容难度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设计分层活动（基础组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进阶组）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提供个性化支持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注意事项：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关注最近发展区而非贴标签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小班重感官体验评估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大班重探究方法评估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download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4675" y="1668145"/>
            <a:ext cx="5273040" cy="35172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49985" y="613410"/>
            <a:ext cx="458914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二、按照评价的时段和功能划分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（二）终结性评价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评价目标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检验教学目标达成情况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评估幼儿科学能力发展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改进后续教学设计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评价方式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成果展示（作品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实验记录）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观察评估（目标行为检核）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教师反思（教学日志分析）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评价重点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幼儿科学概念掌握程度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探究方法与技能发展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科学态度与兴趣表现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结果应用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调整教学目标难度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优化活动组织形式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制定个性化指导方案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62700" y="613410"/>
            <a:ext cx="4589145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（三）形成性评价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评价目的：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实时监测探究过程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及时调整教学策略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提供个性化支持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评价方法：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观察记录（行为、对话、表情）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嵌入式提问（引导思考）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作品分析（阶段性成果）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评价重点：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幼儿参与度与兴趣表现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材料适宜性与数量充足性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教师指导有效性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调整策略：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即时干预（补充材料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调整规则）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后续优化（改进活动设计）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38810" y="498475"/>
            <a:ext cx="609282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二、按照评价的时段和功能划分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（四）表现性评价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评价特点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真实性：基于生活化任务（如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哪种杯子保冷好？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可观察：聚焦具体探究行为（选择、验证、表达）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结构化：明确评价标准（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3-5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个关键指标）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实施步骤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设计真实情境任务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制定简明评价标准（如：能比较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种材料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✔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观察记录幼儿表现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提供具体反馈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评价重点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探究方法的合理性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问题解决的灵活性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科学表达的完整性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注意事项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小班重操作过程，大班重思维过程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避免标准答案导向，关注个体进步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评价指标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≤10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项，简明易操作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Screenshot 2025-05-16 1252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7315" y="2667635"/>
            <a:ext cx="5048885" cy="24669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321685" y="457200"/>
            <a:ext cx="555752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三、按照评价的主体划分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（一）外部评价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价值定位：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优势：客观性强，便于横向比较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局限：易忽视教学过程细节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实施要点：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资料准备：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提供完整活动背景说明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附教学过程影像记录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随机抽样幼儿作品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评价重点：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目标适龄性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材料安全性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师幼互动质量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改进方向：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建立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"1+1"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反馈机制（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个亮点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+1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个建议）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结合教师自评完善结论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控制频次（每学期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1-2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次）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38810" y="918845"/>
            <a:ext cx="609282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三、按照评价的主体划分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（二）内部评价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教师自我评价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每日记录：活动亮点与改进点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每周反思：教学策略有效性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工具推荐：《教学反思日志》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幼儿自我评价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小班：表情符号选择（开心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一般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难过）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中班：简单语言描述收获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大班：图文记录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我的发现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实施建议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建立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-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-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改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循环：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教师反思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调整教学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幼儿反馈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再次优化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创新形式：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科学小主播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分享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作品展示会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互评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Z6MReQdDbRCIlWG3VTQmYb895mDcK4reJAcPBGk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00" y="1223645"/>
            <a:ext cx="5755640" cy="30124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17" name="图片 16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15895" y="1719580"/>
            <a:ext cx="88474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第三节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幼儿科学教育评价的方式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38810" y="1383030"/>
            <a:ext cx="4939030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一、集体评价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具体肯定：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用语言（如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你反复尝试的样子像科学家！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）和非语言（眼神、动作）鼓励过程，而非只评价结果。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面向全体：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通过个别案例启发集体思考，自然衔接后续活动。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避免误区：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少用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对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错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，不将纪律与探究挂钩，接纳错误答案作为学习机会。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多元形式：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可加入幼儿互评、可视化记录（照片、图画）等，让评价更生动。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6" name="图片 5" descr="300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050" y="1798320"/>
            <a:ext cx="3568700" cy="35687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15010" y="542290"/>
            <a:ext cx="493903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二、相互评价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游戏化互评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小刺猬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制作活动中，幼儿通过趣味点评（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你的刺猬刺最多！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她的刺猬眼睛大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），在轻松氛围中学习观察与描述。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同伴影响，共同进步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通过讨论彼此的作品或方法（如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你是怎么让刺猬站起来的？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），幼儿自然吸收同伴的创新思路，解决共性问题。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适用场景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观察类活动：比较不同小组的植物生长记录。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实验类活动：交流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哪组的小船承重最多？为什么？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制作类活动：互评作品优缺点，激发改进灵感。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0defd86b95204d80ba2ee254077c77e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535" y="2107565"/>
            <a:ext cx="4470400" cy="26377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15010" y="1844675"/>
            <a:ext cx="4939030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三、个别评价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45720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个别评价是指教师针对个别能力较弱的幼儿进行单独的评价，体现了教学中关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注幼儿的个别差异，让每个孩子都得到不同程度发展的宗旨。例如，在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制作拖把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的活动中，有的幼儿没有检测、比较材料的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吸水性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，就以塑料作为拖把头。教师发现后，轻轻对小朋友说：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塑料也能吸水呀！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这实际上就是教师对幼儿操作行为的否定性评价。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images (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7770" y="2224405"/>
            <a:ext cx="4674870" cy="24047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24" name="图片 23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80355" y="984885"/>
            <a:ext cx="23736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bg1"/>
                </a:solidFill>
                <a:latin typeface="汉仪细行楷简" panose="02010609000101010101" charset="-122"/>
                <a:ea typeface="汉仪细行楷简" panose="02010609000101010101" charset="-122"/>
              </a:rPr>
              <a:t>目录</a:t>
            </a:r>
            <a:endParaRPr lang="zh-CN" altLang="en-US" sz="7200">
              <a:solidFill>
                <a:schemeClr val="bg1"/>
              </a:solidFill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4015740" y="2252345"/>
            <a:ext cx="710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幼儿科学教育评价的内涵、意义与要求</a:t>
            </a:r>
            <a:endParaRPr lang="zh-CN" altLang="en-US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3947160" y="3241675"/>
            <a:ext cx="4733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幼儿科学教育评价的类型</a:t>
            </a:r>
            <a:endParaRPr lang="zh-CN" altLang="en-US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4015740" y="4116070"/>
            <a:ext cx="4703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幼儿科学教育评价的方式</a:t>
            </a:r>
            <a:endParaRPr lang="zh-CN" altLang="en-US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340735" y="2190750"/>
            <a:ext cx="474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1</a:t>
            </a:r>
            <a:endParaRPr lang="en-US" altLang="zh-CN" sz="4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7"/>
            </p:custDataLst>
          </p:nvPr>
        </p:nvCxnSpPr>
        <p:spPr>
          <a:xfrm flipV="1">
            <a:off x="4015740" y="3896360"/>
            <a:ext cx="4530090" cy="6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340735" y="4114165"/>
            <a:ext cx="474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3</a:t>
            </a:r>
            <a:endParaRPr lang="en-US" altLang="zh-CN" sz="4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340735" y="3118485"/>
            <a:ext cx="474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2</a:t>
            </a:r>
            <a:endParaRPr lang="en-US" altLang="zh-CN" sz="4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10"/>
            </p:custDataLst>
          </p:nvPr>
        </p:nvCxnSpPr>
        <p:spPr>
          <a:xfrm flipV="1">
            <a:off x="4015740" y="4756785"/>
            <a:ext cx="4613275" cy="25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11"/>
            </p:custDataLst>
          </p:nvPr>
        </p:nvCxnSpPr>
        <p:spPr>
          <a:xfrm flipV="1">
            <a:off x="3994150" y="2972435"/>
            <a:ext cx="7031355" cy="1397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71880" y="1570355"/>
            <a:ext cx="493903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四、家长评价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45720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长是幼儿园的宝贵资源，幼儿教育的特殊性使得幼儿园很多活动都离不开家长的参与。在科学教育活动中，教师也可以充分利用这一资源，尤其是对于班级幼儿人数特别多的幼儿园，科学活动的评价常常在课堂中来不及完成，这时教师可以利用家长资源，让家长对幼儿的操作进行初步评价，使幼儿对自己的操作活动有一个初步的认知，这样教师再评价时就可以节省很多时间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images (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4965" y="2048510"/>
            <a:ext cx="3753485" cy="25203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71880" y="663575"/>
            <a:ext cx="493903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五、即时评价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有效鼓励：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✅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你试了三种方法让纸桥站稳，这种坚持很棒！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（关注过程）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✅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你发现磁铁隔着纸也能吸住回形针，这个观察太仔细了！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（肯定具体行为）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避免无效表扬：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❌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你真聪明！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（智力导向，削弱抗挫力）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❌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做得对，继续保持！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（机械反馈，忽略努力）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科学依据：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被表扬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努力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的幼儿更愿挑战困难任务，失败后仍坚持；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被表扬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聪明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的幼儿易回避挑战，失败后更容易放弃。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Screenshot 2025-05-16 1321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415" y="2345055"/>
            <a:ext cx="5521325" cy="21685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08380" y="613410"/>
            <a:ext cx="493903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六、作品分析评价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观察记录反映认知水平：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幼儿用图画或图表记录自然现象（如树叶脉络、蜗牛爬行痕迹），教师通过分析其细节、准确性，评估观察能力与科学概念掌握情况。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小制作展现问题解决能力：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小刺猬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作品中的吸管排列方式，能体现幼儿对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稳定性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对称性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的探索。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多元参与评价：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除教师外，可邀请家长、同伴共同观察作品，通过对话（如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你为什么这样画？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）了解幼儿的思考过程。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核心价值：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让作品成为幼儿科学思维的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可视化窗口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，而非单纯的结果评判。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unnamed (1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5415" y="1323340"/>
            <a:ext cx="4559935" cy="41040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08380" y="1844675"/>
            <a:ext cx="4939030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七、幼儿自我评价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核心价值：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培养反思能力：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通过对比作品，幼儿自然分析优缺点，形成反思性学习。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增强学习动机：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自评让幼儿从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被动接受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转向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主动思考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，提升探索信心。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体现多元评价：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幼儿既是学习者也是评价者，教师需以引导者角色支持其表达。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cda77dabc96a4b3bbf10a536e747823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1175" y="2040255"/>
            <a:ext cx="3657600" cy="27768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7" name="图片 6" descr="Nipic_23314493_20180428163809379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6D9AC1">
                  <a:alpha val="100000"/>
                </a:srgbClr>
              </a:clrFrom>
              <a:clrTo>
                <a:srgbClr val="6D9AC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5955" y="1280795"/>
            <a:ext cx="6898005" cy="36423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252085" y="2005965"/>
            <a:ext cx="139636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10000">
                <a:solidFill>
                  <a:srgbClr val="C3DBEC"/>
                </a:solidFill>
                <a:latin typeface="汉仪行楷简" panose="02010609000101010101" charset="-122"/>
                <a:ea typeface="汉仪行楷简" panose="02010609000101010101" charset="-122"/>
              </a:rPr>
              <a:t>谢</a:t>
            </a:r>
            <a:endParaRPr lang="zh-CN" altLang="zh-CN" sz="10000">
              <a:solidFill>
                <a:srgbClr val="C3DBEC"/>
              </a:solidFill>
              <a:latin typeface="汉仪行楷简" panose="02010609000101010101" charset="-122"/>
              <a:ea typeface="汉仪行楷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3820" y="2456180"/>
            <a:ext cx="296418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0">
                <a:solidFill>
                  <a:srgbClr val="C3DBEC"/>
                </a:solidFill>
                <a:latin typeface="汉仪行楷简" panose="02010609000101010101" charset="-122"/>
                <a:ea typeface="汉仪行楷简" panose="02010609000101010101" charset="-122"/>
                <a:sym typeface="+mn-ea"/>
              </a:rPr>
              <a:t>观看</a:t>
            </a:r>
            <a:endParaRPr lang="zh-CN" altLang="en-US" sz="10000"/>
          </a:p>
        </p:txBody>
      </p:sp>
      <p:sp>
        <p:nvSpPr>
          <p:cNvPr id="8" name="文本框 7"/>
          <p:cNvSpPr txBox="1"/>
          <p:nvPr/>
        </p:nvSpPr>
        <p:spPr>
          <a:xfrm>
            <a:off x="6396355" y="2954020"/>
            <a:ext cx="160337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0">
                <a:solidFill>
                  <a:srgbClr val="AAC8E0"/>
                </a:solidFill>
                <a:latin typeface="汉仪行楷简" panose="02010609000101010101" charset="-122"/>
                <a:ea typeface="汉仪行楷简" panose="02010609000101010101" charset="-122"/>
              </a:rPr>
              <a:t>谢</a:t>
            </a:r>
            <a:endParaRPr lang="zh-CN" altLang="en-US" sz="10000">
              <a:solidFill>
                <a:srgbClr val="AAC8E0"/>
              </a:solidFill>
              <a:latin typeface="汉仪行楷简" panose="02010609000101010101" charset="-122"/>
              <a:ea typeface="汉仪行楷简" panose="02010609000101010101" charset="-122"/>
            </a:endParaRPr>
          </a:p>
        </p:txBody>
      </p:sp>
      <p:pic>
        <p:nvPicPr>
          <p:cNvPr id="9" name="图片 8" descr="Nipic_29750142_20190826095459594085 副本"/>
          <p:cNvPicPr>
            <a:picLocks noChangeAspect="1"/>
          </p:cNvPicPr>
          <p:nvPr/>
        </p:nvPicPr>
        <p:blipFill>
          <a:blip r:embed="rId3">
            <a:clrChange>
              <a:clrFrom>
                <a:srgbClr val="6D9AC1">
                  <a:alpha val="100000"/>
                </a:srgbClr>
              </a:clrFrom>
              <a:clrTo>
                <a:srgbClr val="6D9AC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240000">
            <a:off x="6193155" y="1275080"/>
            <a:ext cx="1347470" cy="9321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17" name="图片 16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15895" y="1719580"/>
            <a:ext cx="88474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第一节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幼儿科学教育评价的内涵、意义与要求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92480" y="1049655"/>
            <a:ext cx="504888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一、幼儿科学教育评价的内涵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评价内容：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幼儿发展：科学认知、探究能力、科学态度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教学活动：目标适宜性、过程互动性、环境支持性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评价方法：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观察记录（日常科学行为）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作品分析（科学记录表等）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简单访谈（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你是怎么发现的？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评价重点：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幼儿：是否主动观察、提问、验证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教师：是否提供有效支持与引导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结果运用：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优化活动设计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提供个性化指导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改进环境创设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1BsvMx56G1lMUgquyCq5Ljf4mrQtf4I6HeHlAHh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2170" y="1974215"/>
            <a:ext cx="5411470" cy="30441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43280" y="549910"/>
            <a:ext cx="504888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二、幼儿科学教育评价的意义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（一）促进幼儿科学探索能力的发展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观察评估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关注兴趣表现、探究方法、问题解决能力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使用记录表跟踪发展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差异化指导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基础型：提供结构化探索材料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进阶型：设计开放性探究问题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情感培养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联系生活实际激发兴趣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通过具体表扬强化成就感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发展区应用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小班：多感官体验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大班：简单变量实验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捕捉偶发兴趣生成课程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7c5ae0179cda42abade374e0851c7480"/>
          <p:cNvPicPr>
            <a:picLocks noChangeAspect="1"/>
          </p:cNvPicPr>
          <p:nvPr/>
        </p:nvPicPr>
        <p:blipFill>
          <a:blip r:embed="rId2"/>
          <a:srcRect b="5740"/>
          <a:stretch>
            <a:fillRect/>
          </a:stretch>
        </p:blipFill>
        <p:spPr>
          <a:xfrm>
            <a:off x="6327775" y="1804670"/>
            <a:ext cx="4679315" cy="29406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43280" y="921385"/>
            <a:ext cx="5048885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二、幼儿科学教育评价的意义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（二）提升教师专业水平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评价内容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幼儿发展：科学兴趣、探究能力、概念理解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教师行为：活动设计、指导策略、环境创设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评价价值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对幼儿：支持个性化科学探索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对教师：优化教学实践，提升专业能力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实施关键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基于观察的持续评估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以评促教，教学相长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65850e7b3f6248ae975b1ca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335" y="1639570"/>
            <a:ext cx="4907915" cy="32721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576320" y="984885"/>
            <a:ext cx="5048885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二、幼儿科学教育评价的意义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（三）提高幼儿园科学教育活动的质量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鉴别功能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评估目标达成度（如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多少幼儿掌握磁铁特性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区分发展差异（教师教学效果、幼儿能力水平）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诊断功能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发现教学短板（如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实验记录能力不足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分析个体需求（需加强观察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表达的幼儿）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改进功能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优化活动设计（调整材料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提问方式）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提供个性化支持（分组指导策略）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43280" y="717550"/>
            <a:ext cx="506666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三、幼儿科学教育评价的要求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评价要经常化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实施方式：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日常观察记录（科学区活动、随机探索）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每周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1-2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次重点活动评价（如实验记录分析）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价值：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动态掌握幼儿发展轨迹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及时调整教学目标与策略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评价要以促进幼儿的发展为目的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核心要求：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拒绝贴标签（如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能力强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弱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关注进步点（例：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能独立完成实验步骤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上月需教师协助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工具建议：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成长档案袋（收集作品、照片、录音）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纵向对比表（记录关键能力发展）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03900" y="717550"/>
            <a:ext cx="598233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差异化评价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实施要点：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尊重多元智能（如擅长观察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vs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擅长提问）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定制评价标准（例：对语言表达弱的幼儿，允许用动作演示发现）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避免误区：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横向排名（如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谁做得最好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统一标准评判所有幼儿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要结合真实具体的探究活动来评价幼儿的发展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最佳时机：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自然探究中（如观察幼儿如何解决积木搭桥倒塌问题）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小组合作时（记录分工与交流情况）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方法创新：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对话式评价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（通过提问了解思维过程：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你为什么这样放？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作品分析法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（解读绘画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建构作品中的科学逻辑）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17" name="图片 16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15895" y="1719580"/>
            <a:ext cx="88474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第二节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幼儿科学教育评价的类型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2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3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4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5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6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7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8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9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3642</Words>
  <Application>WPS 演示</Application>
  <PresentationFormat>宽屏</PresentationFormat>
  <Paragraphs>336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汉仪细行楷简</vt:lpstr>
      <vt:lpstr>Calibri</vt:lpstr>
      <vt:lpstr>Arial Unicode MS</vt:lpstr>
      <vt:lpstr>汉仪行楷简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Edric 蔡光源</cp:lastModifiedBy>
  <cp:revision>29</cp:revision>
  <dcterms:created xsi:type="dcterms:W3CDTF">2019-08-29T01:41:00Z</dcterms:created>
  <dcterms:modified xsi:type="dcterms:W3CDTF">2025-05-22T13:09:43Z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KSOTemplateUUID">
    <vt:lpwstr>v1.0_mb_IdvP2rbl1q9lNaNITC+27w==</vt:lpwstr>
  </property>
  <property fmtid="{D5CDD505-2E9C-101B-9397-08002B2CF9AE}" pid="4" name="ICV">
    <vt:lpwstr>AC7DE2CCDBBB47E8A4193ADFC38E860F_12</vt:lpwstr>
  </property>
</Properties>
</file>