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78" r:id="rId6"/>
    <p:sldId id="275" r:id="rId7"/>
    <p:sldId id="284" r:id="rId8"/>
    <p:sldId id="277" r:id="rId9"/>
    <p:sldId id="276" r:id="rId10"/>
    <p:sldId id="263" r:id="rId11"/>
    <p:sldId id="279" r:id="rId12"/>
    <p:sldId id="280" r:id="rId13"/>
    <p:sldId id="285" r:id="rId14"/>
    <p:sldId id="281" r:id="rId15"/>
    <p:sldId id="282" r:id="rId16"/>
    <p:sldId id="283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8E0"/>
    <a:srgbClr val="7F7F7F"/>
    <a:srgbClr val="4080B0"/>
    <a:srgbClr val="99B1BB"/>
    <a:srgbClr val="2C73A8"/>
    <a:srgbClr val="BDDAEA"/>
    <a:srgbClr val="BAD6E7"/>
    <a:srgbClr val="C3D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890"/>
            <a:ext cx="12207240" cy="6866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685" y="1328420"/>
            <a:ext cx="85471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000">
                <a:solidFill>
                  <a:schemeClr val="bg1"/>
                </a:solidFill>
              </a:rPr>
              <a:t>幼儿科学教育与活动指导</a:t>
            </a:r>
            <a:endParaRPr lang="zh-CN" altLang="en-US" sz="10000">
              <a:solidFill>
                <a:schemeClr val="bg1"/>
              </a:solidFill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286500" y="257810"/>
            <a:ext cx="1347470" cy="932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13735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主讲人：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080" y="4625975"/>
            <a:ext cx="1889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名字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燕尾形 29"/>
          <p:cNvSpPr/>
          <p:nvPr>
            <p:custDataLst>
              <p:tags r:id="rId2"/>
            </p:custDataLst>
          </p:nvPr>
        </p:nvSpPr>
        <p:spPr>
          <a:xfrm>
            <a:off x="771525" y="2436495"/>
            <a:ext cx="5300345" cy="55245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通过试错解决问题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6071870" y="2436495"/>
            <a:ext cx="5300345" cy="55245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知识经验具有</a:t>
            </a:r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非科学性</a:t>
            </a:r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kumimoji="1"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占位符 3"/>
          <p:cNvSpPr txBox="1"/>
          <p:nvPr>
            <p:custDataLst>
              <p:tags r:id="rId4"/>
            </p:custDataLst>
          </p:nvPr>
        </p:nvSpPr>
        <p:spPr>
          <a:xfrm>
            <a:off x="6071870" y="3242310"/>
            <a:ext cx="5300345" cy="29762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幼儿的解释常带有拟人化（如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星星眨眼是外星人开手电筒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积木宝宝会想妈妈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）和主观想象。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endParaRPr kumimoji="1"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这是认知发展的阶段性特点，教师可通过拟人化策略（如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蔬菜奶奶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）引导幼儿理解抽象概念。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159004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三、幼儿学习科学的特点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525" y="3242310"/>
            <a:ext cx="5299710" cy="2433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幼儿依赖直接操作和感官体验（如拆玩具、反复尝试）来认识世界。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皮亚杰认为，试错是幼儿建构知识的重要方式，需提供安全环境支持其探索。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6840" y="9017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什么是幼儿科学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29005" y="159004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三、幼儿学习科学的特点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6" name="图片 5" descr="Screenshot 2025-05-07 1527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735" y="2278380"/>
            <a:ext cx="8822055" cy="3387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40" y="9017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什么是幼儿科学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76115" y="1764665"/>
            <a:ext cx="3204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第三节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0970" y="3048000"/>
            <a:ext cx="67951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组织幼儿科学教育活动的科学方法</a:t>
            </a:r>
            <a:endParaRPr lang="zh-CN" altLang="en-US" sz="60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02330" y="784860"/>
            <a:ext cx="5386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三、组织幼儿科学教育活动的科学方法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3975" y="1457325"/>
            <a:ext cx="9552940" cy="478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选择适龄教材，明确活动目标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根据幼儿认知水平选择内容，设计活动时需明确科学认知、能力培养等具体目标。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示例：小班侧重感知物体特性（如软硬、浮沉），大班可探索简单因果关系（如磁铁吸铁）。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提供丰富操作材料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材料应多样化，支持多感官探索。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示例：磁铁实验中提供金属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非金属物品（回形针、木块、塑料片），让幼儿自主发现磁力特性。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灵活运用教学方法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结合观察、实验、提问、游戏等方式激发探究兴趣。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策略：用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猜一猜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试一试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说一说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引导幼儿记录发现（如植物生长日记）。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燕尾形 29"/>
          <p:cNvSpPr/>
          <p:nvPr>
            <p:custDataLst>
              <p:tags r:id="rId2"/>
            </p:custDataLst>
          </p:nvPr>
        </p:nvSpPr>
        <p:spPr>
          <a:xfrm>
            <a:off x="771525" y="1630680"/>
            <a:ext cx="5300345" cy="55245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链接生活经验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6071870" y="1630680"/>
            <a:ext cx="5300345" cy="55245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支持自主探究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占位符 3"/>
          <p:cNvSpPr txBox="1"/>
          <p:nvPr>
            <p:custDataLst>
              <p:tags r:id="rId4"/>
            </p:custDataLst>
          </p:nvPr>
        </p:nvSpPr>
        <p:spPr>
          <a:xfrm>
            <a:off x="6071870" y="2426970"/>
            <a:ext cx="5300345" cy="29762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允许试错，鼓励反复验证（如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怎样让纸船不沉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>
              <a:lnSpc>
                <a:spcPct val="100000"/>
              </a:lnSpc>
              <a:buNone/>
            </a:pP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教师角色：提供安全环境，通过开放式提问（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你发现了什么？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还能怎么做？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）引导深度思考。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160" y="2426970"/>
            <a:ext cx="5299710" cy="2433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从幼儿熟悉的现象切入（如影子、溶解糖块），通过生活问题驱动探索。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案例：从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为什么雨伞会防水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延伸至材料吸水实验。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02330" y="784860"/>
            <a:ext cx="5386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三、组织幼儿科学教育活动的科学方法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Screenshot 2025-05-07 153253"/>
          <p:cNvPicPr>
            <a:picLocks noChangeAspect="1"/>
          </p:cNvPicPr>
          <p:nvPr/>
        </p:nvPicPr>
        <p:blipFill>
          <a:blip r:embed="rId2"/>
          <a:srcRect t="5077"/>
          <a:stretch>
            <a:fillRect/>
          </a:stretch>
        </p:blipFill>
        <p:spPr>
          <a:xfrm>
            <a:off x="3533775" y="1377950"/>
            <a:ext cx="5133975" cy="4985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02330" y="784860"/>
            <a:ext cx="5386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三、组织幼儿科学教育活动的科学方法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7" name="图片 6" descr="Nipic_23314493_20180428163809379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5955" y="1280795"/>
            <a:ext cx="6898005" cy="3642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52085" y="2005965"/>
            <a:ext cx="13963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zh-CN" sz="10000">
              <a:solidFill>
                <a:srgbClr val="C3DBEC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3820" y="2456180"/>
            <a:ext cx="29641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C3DBEC"/>
                </a:solidFill>
                <a:latin typeface="汉仪行楷简" panose="02010609000101010101" charset="-122"/>
                <a:ea typeface="汉仪行楷简" panose="02010609000101010101" charset="-122"/>
                <a:sym typeface="+mn-ea"/>
              </a:rPr>
              <a:t>观看</a:t>
            </a:r>
            <a:endParaRPr lang="zh-CN" altLang="en-US" sz="10000"/>
          </a:p>
        </p:txBody>
      </p:sp>
      <p:sp>
        <p:nvSpPr>
          <p:cNvPr id="8" name="文本框 7"/>
          <p:cNvSpPr txBox="1"/>
          <p:nvPr/>
        </p:nvSpPr>
        <p:spPr>
          <a:xfrm>
            <a:off x="6396355" y="2954020"/>
            <a:ext cx="160337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0">
                <a:solidFill>
                  <a:srgbClr val="AAC8E0"/>
                </a:solidFill>
                <a:latin typeface="汉仪行楷简" panose="02010609000101010101" charset="-122"/>
                <a:ea typeface="汉仪行楷简" panose="02010609000101010101" charset="-122"/>
              </a:rPr>
              <a:t>谢</a:t>
            </a:r>
            <a:endParaRPr lang="zh-CN" altLang="en-US" sz="10000">
              <a:solidFill>
                <a:srgbClr val="AAC8E0"/>
              </a:solidFill>
              <a:latin typeface="汉仪行楷简" panose="02010609000101010101" charset="-122"/>
              <a:ea typeface="汉仪行楷简" panose="02010609000101010101" charset="-122"/>
            </a:endParaRPr>
          </a:p>
        </p:txBody>
      </p:sp>
      <p:pic>
        <p:nvPicPr>
          <p:cNvPr id="9" name="图片 8" descr="Nipic_29750142_20190826095459594085 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6D9AC1">
                  <a:alpha val="100000"/>
                </a:srgbClr>
              </a:clrFrom>
              <a:clrTo>
                <a:srgbClr val="6D9AC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240000">
            <a:off x="6193155" y="1275080"/>
            <a:ext cx="1347470" cy="932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890"/>
            <a:ext cx="12207240" cy="6866890"/>
          </a:xfrm>
          <a:prstGeom prst="rect">
            <a:avLst/>
          </a:prstGeom>
        </p:spPr>
      </p:pic>
      <p:pic>
        <p:nvPicPr>
          <p:cNvPr id="24" name="图片 23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46520" y="1160780"/>
            <a:ext cx="2373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绪论</a:t>
            </a:r>
            <a:endParaRPr lang="zh-CN" altLang="en-US" sz="72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3771265" y="2529840"/>
            <a:ext cx="2899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什么是科学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7948295" y="2529840"/>
            <a:ext cx="359325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什么是幼儿科学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3771265" y="4189095"/>
            <a:ext cx="3040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幼儿科学教育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096260" y="246824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7"/>
            </p:custDataLst>
          </p:nvPr>
        </p:nvCxnSpPr>
        <p:spPr>
          <a:xfrm>
            <a:off x="7909560" y="3231515"/>
            <a:ext cx="271081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96260" y="4127500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3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265035" y="2468245"/>
            <a:ext cx="474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2</a:t>
            </a:r>
            <a:endParaRPr lang="en-US" altLang="zh-CN" sz="4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49675" y="4897120"/>
            <a:ext cx="274383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>
            <a:off x="3749675" y="3263900"/>
            <a:ext cx="2696845" cy="2095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8075295" y="4189095"/>
            <a:ext cx="359325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第</a:t>
            </a:r>
            <a:r>
              <a:rPr lang="en-US" altLang="zh-CN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</a:t>
            </a:r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页</a:t>
            </a:r>
            <a:r>
              <a:rPr lang="en-US" altLang="zh-CN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-</a:t>
            </a:r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第</a:t>
            </a:r>
            <a:r>
              <a:rPr lang="en-US" altLang="zh-CN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18</a:t>
            </a:r>
            <a:r>
              <a:rPr lang="zh-CN" altLang="en-US" sz="3200">
                <a:ln w="31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细行楷简" panose="02010609000101010101" charset="-122"/>
                <a:ea typeface="汉仪细行楷简" panose="02010609000101010101" charset="-122"/>
              </a:rPr>
              <a:t>页</a:t>
            </a:r>
            <a:endParaRPr lang="zh-CN" altLang="en-US" sz="3200">
              <a:ln w="3175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2"/>
            </p:custDataLst>
          </p:nvPr>
        </p:nvCxnSpPr>
        <p:spPr>
          <a:xfrm>
            <a:off x="7948295" y="4897120"/>
            <a:ext cx="271081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76115" y="1764665"/>
            <a:ext cx="3204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第一节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5575" y="3048000"/>
            <a:ext cx="42252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什么是科学</a:t>
            </a:r>
            <a:endParaRPr lang="zh-CN" altLang="en-US" sz="60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2175" y="1049020"/>
            <a:ext cx="1911985" cy="1915160"/>
          </a:xfrm>
          <a:prstGeom prst="rect">
            <a:avLst/>
          </a:prstGeom>
          <a:solidFill>
            <a:srgbClr val="2C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图片 1" descr="Nipic_23141082_20160512095818006564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5" y="1730375"/>
            <a:ext cx="4077970" cy="36252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41450" y="12700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一、科学的一般定义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205" y="1901825"/>
            <a:ext cx="6245860" cy="4036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分类体系性：按研究对象分为自然科学（如物理、化学、生物学）、社会科学（如经济学、心理学）和思维科学，近年衍生出交叉学科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软科学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实践相关性：直接关联人类衣食住行，解释自然现象（日月星辰等），解决现实问题（疾病防治、环境治理）；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探索前沿性：涵盖水果保鲜、灾害预警等应用研究，以及黑洞、时空扭曲等基础探索。本书特指不包含数学的自然科学范畴。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l">
              <a:lnSpc>
                <a:spcPct val="100000"/>
              </a:lnSpc>
            </a:pPr>
            <a:endParaRPr lang="zh-CN" altLang="en-US" sz="1200" dirty="0">
              <a:ln>
                <a:noFill/>
              </a:ln>
              <a:solidFill>
                <a:srgbClr val="7F7F7F"/>
              </a:solidFill>
              <a:latin typeface="+mn-ea"/>
              <a:cs typeface="+mn-ea"/>
              <a:sym typeface="+mn-lt"/>
            </a:endParaRPr>
          </a:p>
          <a:p>
            <a:pPr algn="l">
              <a:lnSpc>
                <a:spcPts val="1650"/>
              </a:lnSpc>
            </a:pPr>
            <a:endParaRPr lang="zh-CN" altLang="en-US" sz="1200" dirty="0" smtClean="0">
              <a:ln>
                <a:noFill/>
              </a:ln>
              <a:solidFill>
                <a:srgbClr val="7F7F7F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二、科学的内涵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45615" y="1457325"/>
            <a:ext cx="9235440" cy="478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知识体系维度</a:t>
            </a:r>
            <a:endParaRPr lang="en-US" altLang="zh-CN" sz="2000" b="1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真理性：科学知识反映客观规律（如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日心说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取代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地心说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），但具有相对性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经验性：基于实证观察而非主观臆断（如达尔文通过标本分析提出进化论）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可重复性：经得起实践检验（如标准大气压下水的沸点恒定）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过程方法维度</a:t>
            </a:r>
            <a:endParaRPr lang="en-US" altLang="zh-CN" sz="2000" b="1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遵循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观察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假设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实验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结论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的基本流程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依赖测量、控制变量等科学方法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强调过程的客观性（如哥白尼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20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年天文观测验证日心说）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世界观维度</a:t>
            </a:r>
            <a:endParaRPr lang="en-US" altLang="zh-CN" sz="2000" b="1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核心信念：世界可知但认知无止境（如量子力学颠覆经典物理学）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科学态度：包括怀疑精神（如拉瓦锡质疑燃素说）、实证意识等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18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种特质</a:t>
            </a: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教育体现：《</a:t>
            </a:r>
            <a:r>
              <a:rPr lang="en-US" altLang="zh-CN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3-6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岁儿童发展指南》强调培养探究能力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pic>
        <p:nvPicPr>
          <p:cNvPr id="17" name="图片 16" descr="Nipic_22841093_20190324074950436000 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7760000" flipH="1">
            <a:off x="9027795" y="-691515"/>
            <a:ext cx="312801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76115" y="1764665"/>
            <a:ext cx="3204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第</a:t>
            </a:r>
            <a:r>
              <a:rPr lang="zh-CN" altLang="en-US" sz="7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细行楷简" panose="02010609000101010101" charset="-122"/>
              </a:rPr>
              <a:t>二节</a:t>
            </a:r>
            <a:endParaRPr lang="zh-CN" altLang="en-US" sz="7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汉仪细行楷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1830" y="3048000"/>
            <a:ext cx="57778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汉仪细行楷简" panose="02010609000101010101" charset="-122"/>
                <a:ea typeface="汉仪细行楷简" panose="02010609000101010101" charset="-122"/>
              </a:rPr>
              <a:t>什么是幼儿科学</a:t>
            </a:r>
            <a:endParaRPr lang="zh-CN" altLang="en-US" sz="6000">
              <a:solidFill>
                <a:schemeClr val="bg1"/>
              </a:solidFill>
              <a:latin typeface="汉仪细行楷简" panose="02010609000101010101" charset="-122"/>
              <a:ea typeface="汉仪细行楷简" panose="0201060900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2175" y="1049020"/>
            <a:ext cx="1911985" cy="1915160"/>
          </a:xfrm>
          <a:prstGeom prst="rect">
            <a:avLst/>
          </a:prstGeom>
          <a:solidFill>
            <a:srgbClr val="2C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图片 1" descr="Nipic_23141082_20160512095818006564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5" y="1730375"/>
            <a:ext cx="4077970" cy="36252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41450" y="12700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二、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什么是幼儿科学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5515" y="1901825"/>
            <a:ext cx="5624830" cy="4036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一、幼儿科学的定义</a:t>
            </a:r>
            <a:endParaRPr lang="zh-CN" altLang="en-US" sz="2000" b="1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幼儿科学可以从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静态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和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动态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两个角度理解：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静态观：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幼儿科学是与幼儿生活相关的自然科学常识（如动植物、天气、物理现象等）。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动态观：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幼儿科学是幼儿主动探索、解释世界的过程，强调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好奇、提问、观察和思考</a:t>
            </a:r>
            <a:r>
              <a:rPr lang="zh-CN" altLang="en-US" sz="2000" dirty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，而不仅仅是知识的传授。</a:t>
            </a:r>
            <a:endParaRPr lang="zh-CN" altLang="en-US" sz="2000" dirty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ts val="1650"/>
              </a:lnSpc>
            </a:pP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26840" y="78486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二、什么是幼儿科学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45615" y="1457325"/>
            <a:ext cx="9235440" cy="478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二、幼儿科学的特点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根植于生活经验</a:t>
            </a:r>
            <a:endParaRPr lang="zh-CN" altLang="en-US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幼儿通过直接体验（如触摸、观察）理解世界，而非抽象理论。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例：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岁幼儿认为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冬天冷水需加热才能喝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，并迁移到给宠物喂水的判断。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自我建构的过程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幼儿基于个人经验形成独特理论，并随新经验不断修正。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例：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岁孩子解释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星星眨眼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是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外星人开关手电筒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，体现主观想象与科学探索的结合。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对世界的独特理解</a:t>
            </a:r>
            <a:endParaRPr lang="en-US" altLang="zh-CN" sz="2000" b="1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幼儿的科学带有拟人化（如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勇敢的小船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）和游戏性（如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蔬菜奶奶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”</a:t>
            </a: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）。</a:t>
            </a:r>
            <a:endParaRPr lang="en-US" altLang="zh-CN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n>
                  <a:noFill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随着认知发展，主观想象逐渐被客观认知取代。</a:t>
            </a:r>
            <a:endParaRPr lang="zh-CN" altLang="en-US" sz="2000" dirty="0" smtClean="0">
              <a:ln>
                <a:noFill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天空ppt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0"/>
            <a:ext cx="12207240" cy="686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655" y="415925"/>
            <a:ext cx="11371580" cy="602170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燕尾形 29"/>
          <p:cNvSpPr/>
          <p:nvPr>
            <p:custDataLst>
              <p:tags r:id="rId2"/>
            </p:custDataLst>
          </p:nvPr>
        </p:nvSpPr>
        <p:spPr>
          <a:xfrm>
            <a:off x="771525" y="2436495"/>
            <a:ext cx="5300345" cy="55245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强烈的好奇心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6071870" y="2436495"/>
            <a:ext cx="5300345" cy="552450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提出的问题本质上是科学问题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占位符 3"/>
          <p:cNvSpPr txBox="1"/>
          <p:nvPr>
            <p:custDataLst>
              <p:tags r:id="rId4"/>
            </p:custDataLst>
          </p:nvPr>
        </p:nvSpPr>
        <p:spPr>
          <a:xfrm>
            <a:off x="6071870" y="3242310"/>
            <a:ext cx="5300345" cy="29762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幼儿的问题（如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小鸟为什么会飞？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为什么会打雷？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）与科学家探索的问题本质相同，只是表达更简单。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endParaRPr kumimoji="1"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成人应珍视这些问题，即使无法完全解答，也要鼓励探索精神。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6840" y="90170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什么是幼儿科学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159004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三、幼儿学习科学的特点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525" y="3242310"/>
            <a:ext cx="5299710" cy="2433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幼儿对陌生世界充满疑问，常问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是什么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鱼为什么生活在水里？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钟表为什么会走？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好奇心是科学探索的起点，需教师积极引导而非压制。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10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11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2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3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4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5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6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7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8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19.xml><?xml version="1.0" encoding="utf-8"?>
<p:tagLst xmlns:p="http://schemas.openxmlformats.org/presentationml/2006/main">
  <p:tag name="KSO_WM_DIAGRAM_VIRTUALLY_FRAME" val="{&quot;height&quot;:425.4030708661418,&quot;left&quot;:60.77881889763779,&quot;top&quot;:188.59692913385828,&quot;width&quot;:838.4423622047245}"/>
</p:tagLst>
</file>

<file path=ppt/tags/tag2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3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4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5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6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7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8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ags/tag9.xml><?xml version="1.0" encoding="utf-8"?>
<p:tagLst xmlns:p="http://schemas.openxmlformats.org/presentationml/2006/main">
  <p:tag name="KSO_WM_DIAGRAM_VIRTUALLY_FRAME" val="{&quot;height&quot;:207.1,&quot;left&quot;:243.8,&quot;top&quot;:194.35,&quot;width&quot;:664.983307086614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WPS 演示</Application>
  <PresentationFormat>宽屏</PresentationFormat>
  <Paragraphs>160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汉仪行楷简</vt:lpstr>
      <vt:lpstr>汉仪细行楷简</vt:lpstr>
      <vt:lpstr>微软雅黑</vt:lpstr>
      <vt:lpstr>Lato Regular</vt:lpstr>
      <vt:lpstr>Segoe Print</vt:lpstr>
      <vt:lpstr>Lato Black</vt:lpstr>
      <vt:lpstr>Gill Sans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Edric 蔡光源</cp:lastModifiedBy>
  <cp:revision>29</cp:revision>
  <dcterms:created xsi:type="dcterms:W3CDTF">2019-08-29T01:41:00Z</dcterms:created>
  <dcterms:modified xsi:type="dcterms:W3CDTF">2025-05-07T08:03:53Z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KSOTemplateUUID">
    <vt:lpwstr>v1.0_mb_IdvP2rbl1q9lNaNITC+27w==</vt:lpwstr>
  </property>
  <property fmtid="{D5CDD505-2E9C-101B-9397-08002B2CF9AE}" pid="4" name="ICV">
    <vt:lpwstr>3B084CF2406F4C338EE942B09311BAD1_13</vt:lpwstr>
  </property>
</Properties>
</file>