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257" r:id="rId3"/>
    <p:sldId id="407" r:id="rId4"/>
    <p:sldId id="260" r:id="rId5"/>
    <p:sldId id="259" r:id="rId6"/>
    <p:sldId id="336" r:id="rId7"/>
    <p:sldId id="262" r:id="rId8"/>
    <p:sldId id="408" r:id="rId9"/>
    <p:sldId id="268" r:id="rId10"/>
    <p:sldId id="265" r:id="rId11"/>
    <p:sldId id="409" r:id="rId12"/>
    <p:sldId id="418" r:id="rId13"/>
    <p:sldId id="410" r:id="rId14"/>
    <p:sldId id="419" r:id="rId15"/>
    <p:sldId id="411" r:id="rId16"/>
    <p:sldId id="420" r:id="rId17"/>
    <p:sldId id="412" r:id="rId18"/>
    <p:sldId id="413" r:id="rId19"/>
    <p:sldId id="414" r:id="rId20"/>
    <p:sldId id="421" r:id="rId21"/>
    <p:sldId id="415" r:id="rId22"/>
    <p:sldId id="422" r:id="rId23"/>
    <p:sldId id="416" r:id="rId24"/>
    <p:sldId id="417" r:id="rId25"/>
    <p:sldId id="384" r:id="rId26"/>
    <p:sldId id="423" r:id="rId27"/>
    <p:sldId id="424" r:id="rId28"/>
    <p:sldId id="385" r:id="rId29"/>
    <p:sldId id="425" r:id="rId30"/>
    <p:sldId id="426" r:id="rId31"/>
    <p:sldId id="427" r:id="rId32"/>
    <p:sldId id="428" r:id="rId33"/>
    <p:sldId id="429" r:id="rId34"/>
    <p:sldId id="430" r:id="rId35"/>
    <p:sldId id="431" r:id="rId36"/>
    <p:sldId id="432" r:id="rId37"/>
    <p:sldId id="433" r:id="rId38"/>
    <p:sldId id="434" r:id="rId39"/>
    <p:sldId id="435" r:id="rId40"/>
    <p:sldId id="436" r:id="rId41"/>
    <p:sldId id="437" r:id="rId42"/>
    <p:sldId id="438" r:id="rId43"/>
    <p:sldId id="439" r:id="rId44"/>
    <p:sldId id="440" r:id="rId45"/>
    <p:sldId id="327" r:id="rId46"/>
    <p:sldId id="261" r:id="rId47"/>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gs" Target="tags/tag260.xml"/><Relationship Id="rId52" Type="http://schemas.openxmlformats.org/officeDocument/2006/relationships/commentAuthors" Target="commentAuthors.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notesMaster" Target="notesMasters/notesMaster1.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2" name="任意多边形: 形状 21"/>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68388" y="1367017"/>
            <a:ext cx="5751512" cy="23912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68388" y="3968751"/>
            <a:ext cx="5751512" cy="806640"/>
          </a:xfrm>
        </p:spPr>
        <p:txBody>
          <a:bodyPr wrap="square">
            <a:normAutofit/>
          </a:bodyPr>
          <a:lstStyle>
            <a:lvl1pPr marL="0" indent="0" algn="l">
              <a:lnSpc>
                <a:spcPct val="100000"/>
              </a:lnSpc>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1915" y="65253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3"/>
            </p:custDataLst>
          </p:nvPr>
        </p:nvSpPr>
        <p:spPr>
          <a:xfrm>
            <a:off x="5217806"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9"/>
          <p:cNvSpPr/>
          <p:nvPr userDrawn="1">
            <p:custDataLst>
              <p:tags r:id="rId4"/>
            </p:custDataLst>
          </p:nvPr>
        </p:nvSpPr>
        <p:spPr>
          <a:xfrm>
            <a:off x="600664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2" name="直接连接符 11"/>
          <p:cNvCxnSpPr/>
          <p:nvPr userDrawn="1">
            <p:custDataLst>
              <p:tags r:id="rId5"/>
            </p:custDataLst>
          </p:nvPr>
        </p:nvCxnSpPr>
        <p:spPr>
          <a:xfrm>
            <a:off x="1085995"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085995"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7"/>
            </p:custDataLst>
          </p:nvPr>
        </p:nvCxnSpPr>
        <p:spPr>
          <a:xfrm>
            <a:off x="1085995"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userDrawn="1">
            <p:custDataLst>
              <p:tags r:id="rId8"/>
            </p:custDataLst>
          </p:nvPr>
        </p:nvSpPr>
        <p:spPr>
          <a:xfrm>
            <a:off x="8033370" y="602560"/>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9"/>
            </p:custDataLst>
          </p:nvPr>
        </p:nvSpPr>
        <p:spPr>
          <a:xfrm>
            <a:off x="7184571" y="419100"/>
            <a:ext cx="5007429" cy="6438900"/>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9" name="任意多边形: 形状 18"/>
          <p:cNvSpPr/>
          <p:nvPr userDrawn="1">
            <p:custDataLst>
              <p:tags r:id="rId10"/>
            </p:custDataLst>
          </p:nvPr>
        </p:nvSpPr>
        <p:spPr>
          <a:xfrm>
            <a:off x="7184571" y="1306028"/>
            <a:ext cx="5007429" cy="5551972"/>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ctrTitle"/>
            <p:custDataLst>
              <p:tags r:id="rId11"/>
            </p:custDataLst>
          </p:nvPr>
        </p:nvSpPr>
        <p:spPr>
          <a:xfrm>
            <a:off x="1085994" y="1612900"/>
            <a:ext cx="5514927" cy="206375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2"/>
            </p:custDataLst>
          </p:nvPr>
        </p:nvSpPr>
        <p:spPr>
          <a:xfrm>
            <a:off x="1085994" y="3820650"/>
            <a:ext cx="5514927" cy="972000"/>
          </a:xfrm>
        </p:spPr>
        <p:txBody>
          <a:bodyPr wrap="square">
            <a:normAutofit/>
          </a:bodyPr>
          <a:lstStyle>
            <a:lvl1pPr marL="0" indent="0" algn="l">
              <a:lnSpc>
                <a:spcPct val="100000"/>
              </a:lnSpc>
              <a:buNone/>
              <a:defRPr sz="4400" b="1" cap="all"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lstStyle/>
          <a:p>
            <a:endParaRPr lang="zh-CN" altLang="en-US"/>
          </a:p>
        </p:txBody>
      </p:sp>
      <p:sp>
        <p:nvSpPr>
          <p:cNvPr id="6" name="灯片编号占位符 5"/>
          <p:cNvSpPr>
            <a:spLocks noGrp="1"/>
          </p:cNvSpPr>
          <p:nvPr>
            <p:ph type="sldNum" sz="quarter" idx="12"/>
            <p:custDataLst>
              <p:tags r:id="rId1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6"/>
            </p:custDataLst>
          </p:nvPr>
        </p:nvSpPr>
        <p:spPr>
          <a:xfrm>
            <a:off x="1504296" y="660400"/>
            <a:ext cx="2880000" cy="504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14" name="署名占位符 10"/>
          <p:cNvSpPr>
            <a:spLocks noGrp="1"/>
          </p:cNvSpPr>
          <p:nvPr>
            <p:ph type="body" sz="quarter" idx="17" hasCustomPrompt="1"/>
            <p:custDataLst>
              <p:tags r:id="rId17"/>
            </p:custDataLst>
          </p:nvPr>
        </p:nvSpPr>
        <p:spPr>
          <a:xfrm>
            <a:off x="1089544" y="4985878"/>
            <a:ext cx="2880000" cy="5040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形状 12"/>
          <p:cNvSpPr/>
          <p:nvPr userDrawn="1">
            <p:custDataLst>
              <p:tags r:id="rId3"/>
            </p:custDataLst>
          </p:nvPr>
        </p:nvSpPr>
        <p:spPr>
          <a:xfrm>
            <a:off x="695960" y="5282696"/>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custDataLst>
              <p:tags r:id="rId4"/>
            </p:custDataLst>
          </p:nvPr>
        </p:nvSpPr>
        <p:spPr>
          <a:xfrm>
            <a:off x="8775269" y="2997200"/>
            <a:ext cx="3416731" cy="3860800"/>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形状 11"/>
          <p:cNvSpPr/>
          <p:nvPr userDrawn="1">
            <p:custDataLst>
              <p:tags r:id="rId5"/>
            </p:custDataLst>
          </p:nvPr>
        </p:nvSpPr>
        <p:spPr>
          <a:xfrm>
            <a:off x="10282177" y="781630"/>
            <a:ext cx="823375" cy="291520"/>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日期占位符 3"/>
          <p:cNvSpPr>
            <a:spLocks noGrp="1"/>
          </p:cNvSpPr>
          <p:nvPr userDrawn="1">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7"/>
            </p:custDataLst>
          </p:nvPr>
        </p:nvSpPr>
        <p:spPr/>
        <p:txBody>
          <a:bodyPr/>
          <a:lstStyle/>
          <a:p>
            <a:endParaRPr lang="zh-CN" altLang="en-US"/>
          </a:p>
        </p:txBody>
      </p:sp>
      <p:sp>
        <p:nvSpPr>
          <p:cNvPr id="9" name="灯片编号占位符 5"/>
          <p:cNvSpPr>
            <a:spLocks noGrp="1"/>
          </p:cNvSpPr>
          <p:nvPr userDrawn="1">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4" name="任意多边形 13"/>
          <p:cNvSpPr/>
          <p:nvPr userDrawn="1">
            <p:custDataLst>
              <p:tags r:id="rId9"/>
            </p:custDataLst>
          </p:nvPr>
        </p:nvSpPr>
        <p:spPr>
          <a:xfrm>
            <a:off x="0" y="0"/>
            <a:ext cx="3350389" cy="6857998"/>
          </a:xfrm>
          <a:custGeom>
            <a:avLst/>
            <a:gdLst/>
            <a:ahLst/>
            <a:cxnLst>
              <a:cxn ang="3">
                <a:pos x="hc" y="t"/>
              </a:cxn>
              <a:cxn ang="cd2">
                <a:pos x="l" y="vc"/>
              </a:cxn>
              <a:cxn ang="cd4">
                <a:pos x="hc" y="b"/>
              </a:cxn>
              <a:cxn ang="0">
                <a:pos x="r" y="vc"/>
              </a:cxn>
            </a:cxnLst>
            <a:rect l="l" t="t" r="r" b="b"/>
            <a:pathLst>
              <a:path w="5276" h="10800">
                <a:moveTo>
                  <a:pt x="0" y="0"/>
                </a:moveTo>
                <a:lnTo>
                  <a:pt x="5027" y="0"/>
                </a:lnTo>
                <a:lnTo>
                  <a:pt x="5079" y="229"/>
                </a:lnTo>
                <a:cubicBezTo>
                  <a:pt x="5208" y="860"/>
                  <a:pt x="5276" y="1513"/>
                  <a:pt x="5276" y="2181"/>
                </a:cubicBezTo>
                <a:cubicBezTo>
                  <a:pt x="5276" y="5785"/>
                  <a:pt x="3308" y="8929"/>
                  <a:pt x="387" y="10597"/>
                </a:cubicBezTo>
                <a:lnTo>
                  <a:pt x="0" y="10800"/>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0" name="任意多边形 9"/>
          <p:cNvSpPr/>
          <p:nvPr>
            <p:custDataLst>
              <p:tags r:id="rId10"/>
            </p:custDataLst>
          </p:nvPr>
        </p:nvSpPr>
        <p:spPr>
          <a:xfrm>
            <a:off x="2701730" y="0"/>
            <a:ext cx="1421017" cy="4567072"/>
          </a:xfrm>
          <a:custGeom>
            <a:avLst/>
            <a:gdLst/>
            <a:ahLst/>
            <a:cxnLst>
              <a:cxn ang="3">
                <a:pos x="hc" y="t"/>
              </a:cxn>
              <a:cxn ang="cd2">
                <a:pos x="l" y="vc"/>
              </a:cxn>
              <a:cxn ang="cd4">
                <a:pos x="hc" y="b"/>
              </a:cxn>
              <a:cxn ang="0">
                <a:pos x="r" y="vc"/>
              </a:cxn>
            </a:cxnLst>
            <a:rect l="l" t="t" r="r" b="b"/>
            <a:pathLst>
              <a:path w="2238" h="7192">
                <a:moveTo>
                  <a:pt x="1078" y="0"/>
                </a:moveTo>
                <a:lnTo>
                  <a:pt x="2201" y="0"/>
                </a:lnTo>
                <a:lnTo>
                  <a:pt x="2225" y="332"/>
                </a:lnTo>
                <a:cubicBezTo>
                  <a:pt x="2234" y="501"/>
                  <a:pt x="2238" y="671"/>
                  <a:pt x="2238" y="842"/>
                </a:cubicBezTo>
                <a:cubicBezTo>
                  <a:pt x="2238" y="3069"/>
                  <a:pt x="1526" y="5125"/>
                  <a:pt x="324" y="6781"/>
                </a:cubicBezTo>
                <a:lnTo>
                  <a:pt x="0" y="7192"/>
                </a:lnTo>
                <a:lnTo>
                  <a:pt x="299" y="6625"/>
                </a:lnTo>
                <a:cubicBezTo>
                  <a:pt x="948" y="5279"/>
                  <a:pt x="1311" y="3770"/>
                  <a:pt x="1311" y="2176"/>
                </a:cubicBezTo>
                <a:cubicBezTo>
                  <a:pt x="1311" y="1467"/>
                  <a:pt x="1239" y="776"/>
                  <a:pt x="1103" y="107"/>
                </a:cubicBezTo>
                <a:lnTo>
                  <a:pt x="1078" y="0"/>
                </a:lnTo>
                <a:close/>
              </a:path>
            </a:pathLst>
          </a:custGeom>
          <a:solidFill>
            <a:schemeClr val="accent1">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userDrawn="1">
            <p:ph type="title" hasCustomPrompt="1"/>
            <p:custDataLst>
              <p:tags r:id="rId11"/>
            </p:custDataLst>
          </p:nvPr>
        </p:nvSpPr>
        <p:spPr>
          <a:xfrm>
            <a:off x="476250" y="738389"/>
            <a:ext cx="2413001" cy="1081088"/>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882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 name="任意多边形: 形状 2"/>
          <p:cNvSpPr/>
          <p:nvPr userDrawn="1">
            <p:custDataLst>
              <p:tags r:id="rId3"/>
            </p:custDataLst>
          </p:nvPr>
        </p:nvSpPr>
        <p:spPr>
          <a:xfrm flipH="1">
            <a:off x="0" y="0"/>
            <a:ext cx="6974194" cy="6858000"/>
          </a:xfrm>
          <a:custGeom>
            <a:avLst/>
            <a:gdLst>
              <a:gd name="connsiteX0" fmla="*/ 1728889 w 6974194"/>
              <a:gd name="connsiteY0" fmla="*/ 0 h 6858000"/>
              <a:gd name="connsiteX1" fmla="*/ 6974194 w 6974194"/>
              <a:gd name="connsiteY1" fmla="*/ 0 h 6858000"/>
              <a:gd name="connsiteX2" fmla="*/ 6974194 w 6974194"/>
              <a:gd name="connsiteY2" fmla="*/ 6858000 h 6858000"/>
              <a:gd name="connsiteX3" fmla="*/ 398557 w 6974194"/>
              <a:gd name="connsiteY3" fmla="*/ 6858000 h 6858000"/>
              <a:gd name="connsiteX4" fmla="*/ 388788 w 6974194"/>
              <a:gd name="connsiteY4" fmla="*/ 6832265 h 6858000"/>
              <a:gd name="connsiteX5" fmla="*/ 0 w 6974194"/>
              <a:gd name="connsiteY5" fmla="*/ 4544320 h 6858000"/>
              <a:gd name="connsiteX6" fmla="*/ 1664471 w 6974194"/>
              <a:gd name="connsiteY6" fmla="*/ 701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4194" h="6858000">
                <a:moveTo>
                  <a:pt x="1728889" y="0"/>
                </a:moveTo>
                <a:lnTo>
                  <a:pt x="6974194" y="0"/>
                </a:lnTo>
                <a:lnTo>
                  <a:pt x="6974194" y="6858000"/>
                </a:lnTo>
                <a:lnTo>
                  <a:pt x="398557" y="6858000"/>
                </a:lnTo>
                <a:lnTo>
                  <a:pt x="388788" y="6832265"/>
                </a:lnTo>
                <a:cubicBezTo>
                  <a:pt x="137268" y="6118847"/>
                  <a:pt x="0" y="5348231"/>
                  <a:pt x="0" y="4544320"/>
                </a:cubicBezTo>
                <a:cubicBezTo>
                  <a:pt x="0" y="2821652"/>
                  <a:pt x="630307" y="1251875"/>
                  <a:pt x="1664471" y="70171"/>
                </a:cubicBez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任意多边形: 形状 17"/>
          <p:cNvSpPr/>
          <p:nvPr userDrawn="1">
            <p:custDataLst>
              <p:tags r:id="rId4"/>
            </p:custDataLst>
          </p:nvPr>
        </p:nvSpPr>
        <p:spPr>
          <a:xfrm flipH="1">
            <a:off x="0" y="0"/>
            <a:ext cx="6185360" cy="6858000"/>
          </a:xfrm>
          <a:custGeom>
            <a:avLst/>
            <a:gdLst>
              <a:gd name="connsiteX0" fmla="*/ 4419600 w 5372100"/>
              <a:gd name="connsiteY0" fmla="*/ 0 h 5956300"/>
              <a:gd name="connsiteX1" fmla="*/ 5310304 w 5372100"/>
              <a:gd name="connsiteY1" fmla="*/ 89791 h 5956300"/>
              <a:gd name="connsiteX2" fmla="*/ 5372100 w 5372100"/>
              <a:gd name="connsiteY2" fmla="*/ 104053 h 5956300"/>
              <a:gd name="connsiteX3" fmla="*/ 5372100 w 5372100"/>
              <a:gd name="connsiteY3" fmla="*/ 5956300 h 5956300"/>
              <a:gd name="connsiteX4" fmla="*/ 274920 w 5372100"/>
              <a:gd name="connsiteY4" fmla="*/ 5956300 h 5956300"/>
              <a:gd name="connsiteX5" fmla="*/ 268181 w 5372100"/>
              <a:gd name="connsiteY5" fmla="*/ 5939207 h 5956300"/>
              <a:gd name="connsiteX6" fmla="*/ 0 w 5372100"/>
              <a:gd name="connsiteY6" fmla="*/ 4419600 h 5956300"/>
              <a:gd name="connsiteX7" fmla="*/ 4419600 w 5372100"/>
              <a:gd name="connsiteY7" fmla="*/ 0 h 59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2100" h="5956300">
                <a:moveTo>
                  <a:pt x="4419600" y="0"/>
                </a:moveTo>
                <a:cubicBezTo>
                  <a:pt x="4724710" y="0"/>
                  <a:pt x="5022598" y="30918"/>
                  <a:pt x="5310304" y="89791"/>
                </a:cubicBezTo>
                <a:lnTo>
                  <a:pt x="5372100" y="104053"/>
                </a:lnTo>
                <a:lnTo>
                  <a:pt x="5372100" y="5956300"/>
                </a:lnTo>
                <a:lnTo>
                  <a:pt x="274920" y="5956300"/>
                </a:lnTo>
                <a:lnTo>
                  <a:pt x="268181" y="5939207"/>
                </a:lnTo>
                <a:cubicBezTo>
                  <a:pt x="94685" y="5465369"/>
                  <a:pt x="0" y="4953542"/>
                  <a:pt x="0" y="4419600"/>
                </a:cubicBezTo>
                <a:cubicBezTo>
                  <a:pt x="0" y="1978722"/>
                  <a:pt x="1978722" y="0"/>
                  <a:pt x="4419600" y="0"/>
                </a:cubicBezTo>
                <a:close/>
              </a:path>
            </a:pathLst>
          </a:custGeom>
          <a:gradFill flip="none" rotWithShape="1">
            <a:gsLst>
              <a:gs pos="0">
                <a:schemeClr val="bg2">
                  <a:lumMod val="90000"/>
                  <a:alpha val="2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1" name="直接连接符 10"/>
          <p:cNvCxnSpPr/>
          <p:nvPr userDrawn="1">
            <p:custDataLst>
              <p:tags r:id="rId5"/>
            </p:custDataLst>
          </p:nvPr>
        </p:nvCxnSpPr>
        <p:spPr>
          <a:xfrm>
            <a:off x="10621963" y="861423"/>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6"/>
            </p:custDataLst>
          </p:nvPr>
        </p:nvCxnSpPr>
        <p:spPr>
          <a:xfrm>
            <a:off x="10621963" y="917230"/>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7"/>
            </p:custDataLst>
          </p:nvPr>
        </p:nvCxnSpPr>
        <p:spPr>
          <a:xfrm>
            <a:off x="10621963" y="973037"/>
            <a:ext cx="186425" cy="0"/>
          </a:xfrm>
          <a:prstGeom prst="line">
            <a:avLst/>
          </a:prstGeom>
          <a:ln w="22225"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userDrawn="1">
            <p:custDataLst>
              <p:tags r:id="rId8"/>
            </p:custDataLst>
          </p:nvPr>
        </p:nvSpPr>
        <p:spPr>
          <a:xfrm>
            <a:off x="9985224" y="5892632"/>
            <a:ext cx="850275" cy="30104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userDrawn="1">
            <p:custDataLst>
              <p:tags r:id="rId9"/>
            </p:custDataLst>
          </p:nvPr>
        </p:nvSpPr>
        <p:spPr>
          <a:xfrm>
            <a:off x="4442419" y="1865824"/>
            <a:ext cx="1467014" cy="519404"/>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userDrawn="1">
            <p:custDataLst>
              <p:tags r:id="rId10"/>
            </p:custDataLst>
          </p:nvPr>
        </p:nvSpPr>
        <p:spPr>
          <a:xfrm flipH="1">
            <a:off x="0" y="1277257"/>
            <a:ext cx="5264107" cy="5580743"/>
          </a:xfrm>
          <a:custGeom>
            <a:avLst/>
            <a:gdLst>
              <a:gd name="connsiteX0" fmla="*/ 4655326 w 5067303"/>
              <a:gd name="connsiteY0" fmla="*/ 0 h 5372101"/>
              <a:gd name="connsiteX1" fmla="*/ 0 w 5067303"/>
              <a:gd name="connsiteY1" fmla="*/ 4589224 h 5372101"/>
              <a:gd name="connsiteX2" fmla="*/ 41194 w 5067303"/>
              <a:gd name="connsiteY2" fmla="*/ 5202405 h 5372101"/>
              <a:gd name="connsiteX3" fmla="*/ 68046 w 5067303"/>
              <a:gd name="connsiteY3" fmla="*/ 5372101 h 5372101"/>
              <a:gd name="connsiteX4" fmla="*/ 5067303 w 5067303"/>
              <a:gd name="connsiteY4" fmla="*/ 5372101 h 5372101"/>
              <a:gd name="connsiteX5" fmla="*/ 5067303 w 5067303"/>
              <a:gd name="connsiteY5" fmla="*/ 18897 h 5372101"/>
              <a:gd name="connsiteX6" fmla="*/ 4894889 w 5067303"/>
              <a:gd name="connsiteY6" fmla="*/ 5972 h 5372101"/>
              <a:gd name="connsiteX7" fmla="*/ 4655326 w 5067303"/>
              <a:gd name="connsiteY7" fmla="*/ 0 h 537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3" h="5372101">
                <a:moveTo>
                  <a:pt x="4655326" y="0"/>
                </a:moveTo>
                <a:cubicBezTo>
                  <a:pt x="2084261" y="0"/>
                  <a:pt x="0" y="2054665"/>
                  <a:pt x="0" y="4589224"/>
                </a:cubicBezTo>
                <a:cubicBezTo>
                  <a:pt x="0" y="4797136"/>
                  <a:pt x="14026" y="5001820"/>
                  <a:pt x="41194" y="5202405"/>
                </a:cubicBezTo>
                <a:lnTo>
                  <a:pt x="68046" y="5372101"/>
                </a:lnTo>
                <a:lnTo>
                  <a:pt x="5067303" y="5372101"/>
                </a:lnTo>
                <a:lnTo>
                  <a:pt x="5067303" y="18897"/>
                </a:lnTo>
                <a:lnTo>
                  <a:pt x="4894889" y="5972"/>
                </a:lnTo>
                <a:cubicBezTo>
                  <a:pt x="4815543" y="2007"/>
                  <a:pt x="4735672" y="0"/>
                  <a:pt x="4655326"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7" name="任意多边形: 形状 16"/>
          <p:cNvSpPr/>
          <p:nvPr userDrawn="1">
            <p:custDataLst>
              <p:tags r:id="rId11"/>
            </p:custDataLst>
          </p:nvPr>
        </p:nvSpPr>
        <p:spPr>
          <a:xfrm flipH="1">
            <a:off x="0" y="1277257"/>
            <a:ext cx="4340053" cy="5580743"/>
          </a:xfrm>
          <a:custGeom>
            <a:avLst/>
            <a:gdLst>
              <a:gd name="connsiteX0" fmla="*/ 4499244 w 4897408"/>
              <a:gd name="connsiteY0" fmla="*/ 0 h 6733912"/>
              <a:gd name="connsiteX1" fmla="*/ 4730775 w 4897408"/>
              <a:gd name="connsiteY1" fmla="*/ 6502 h 6733912"/>
              <a:gd name="connsiteX2" fmla="*/ 4897408 w 4897408"/>
              <a:gd name="connsiteY2" fmla="*/ 20574 h 6733912"/>
              <a:gd name="connsiteX3" fmla="*/ 4897408 w 4897408"/>
              <a:gd name="connsiteY3" fmla="*/ 6733912 h 6733912"/>
              <a:gd name="connsiteX4" fmla="*/ 279874 w 4897408"/>
              <a:gd name="connsiteY4" fmla="*/ 6733912 h 6733912"/>
              <a:gd name="connsiteX5" fmla="*/ 273014 w 4897408"/>
              <a:gd name="connsiteY5" fmla="*/ 6714588 h 6733912"/>
              <a:gd name="connsiteX6" fmla="*/ 0 w 4897408"/>
              <a:gd name="connsiteY6" fmla="*/ 4996592 h 6733912"/>
              <a:gd name="connsiteX7" fmla="*/ 4499244 w 4897408"/>
              <a:gd name="connsiteY7" fmla="*/ 0 h 67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6733912">
                <a:moveTo>
                  <a:pt x="4499244" y="0"/>
                </a:moveTo>
                <a:cubicBezTo>
                  <a:pt x="4576896" y="0"/>
                  <a:pt x="4654089" y="2185"/>
                  <a:pt x="4730775" y="6502"/>
                </a:cubicBezTo>
                <a:lnTo>
                  <a:pt x="4897408" y="20574"/>
                </a:lnTo>
                <a:lnTo>
                  <a:pt x="4897408" y="6733912"/>
                </a:lnTo>
                <a:lnTo>
                  <a:pt x="279874" y="6733912"/>
                </a:lnTo>
                <a:lnTo>
                  <a:pt x="273014" y="6714588"/>
                </a:lnTo>
                <a:cubicBezTo>
                  <a:pt x="96392" y="6178889"/>
                  <a:pt x="0" y="5600241"/>
                  <a:pt x="0" y="4996592"/>
                </a:cubicBezTo>
                <a:cubicBezTo>
                  <a:pt x="0" y="2237050"/>
                  <a:pt x="2014380" y="0"/>
                  <a:pt x="4499244"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userDrawn="1">
            <p:ph type="title"/>
            <p:custDataLst>
              <p:tags r:id="rId12"/>
            </p:custDataLst>
          </p:nvPr>
        </p:nvSpPr>
        <p:spPr>
          <a:xfrm>
            <a:off x="5279206" y="3336710"/>
            <a:ext cx="5544281" cy="2123522"/>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userDrawn="1">
            <p:ph type="body" sz="quarter" idx="13" hasCustomPrompt="1"/>
            <p:custDataLst>
              <p:tags r:id="rId13"/>
            </p:custDataLst>
          </p:nvPr>
        </p:nvSpPr>
        <p:spPr>
          <a:xfrm>
            <a:off x="5276806" y="1405438"/>
            <a:ext cx="5544281" cy="1831258"/>
          </a:xfrm>
        </p:spPr>
        <p:txBody>
          <a:bodyPr wrap="none" anchor="b" anchorCtr="0">
            <a:normAutofit/>
          </a:bodyPr>
          <a:lstStyle>
            <a:lvl1pPr marL="0" indent="0" algn="r">
              <a:buNone/>
              <a:defRPr sz="7200" b="1">
                <a:solidFill>
                  <a:schemeClr val="accent1"/>
                </a:solidFill>
              </a:defRPr>
            </a:lvl1pPr>
          </a:lstStyle>
          <a:p>
            <a:pPr lvl="0"/>
            <a:r>
              <a:rPr lang="zh-CN" altLang="en-US" dirty="0"/>
              <a:t>节编号</a:t>
            </a:r>
            <a:endParaRPr lang="zh-CN" altLang="en-US" dirty="0"/>
          </a:p>
        </p:txBody>
      </p:sp>
      <p:sp>
        <p:nvSpPr>
          <p:cNvPr id="4" name="日期占位符 4"/>
          <p:cNvSpPr>
            <a:spLocks noGrp="1"/>
          </p:cNvSpPr>
          <p:nvPr userDrawn="1">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userDrawn="1">
            <p:ph type="ftr" sz="quarter" idx="11"/>
            <p:custDataLst>
              <p:tags r:id="rId15"/>
            </p:custDataLst>
          </p:nvPr>
        </p:nvSpPr>
        <p:spPr/>
        <p:txBody>
          <a:bodyPr/>
          <a:lstStyle/>
          <a:p>
            <a:endParaRPr lang="zh-CN" altLang="en-US"/>
          </a:p>
        </p:txBody>
      </p:sp>
      <p:sp>
        <p:nvSpPr>
          <p:cNvPr id="6" name="灯片编号占位符 6"/>
          <p:cNvSpPr>
            <a:spLocks noGrp="1"/>
          </p:cNvSpPr>
          <p:nvPr userDrawn="1">
            <p:ph type="sldNum" sz="quarter" idx="12"/>
            <p:custDataLst>
              <p:tags r:id="rId1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101.xml"/><Relationship Id="rId2" Type="http://schemas.openxmlformats.org/officeDocument/2006/relationships/slideLayout" Target="../slideLayouts/slideLayout2.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13"/>
            </p:custDataLst>
          </p:nvPr>
        </p:nvSpPr>
        <p:spPr>
          <a:xfrm flipH="1">
            <a:off x="1" y="0"/>
            <a:ext cx="7378367" cy="6858000"/>
          </a:xfrm>
          <a:custGeom>
            <a:avLst/>
            <a:gdLst>
              <a:gd name="connsiteX0" fmla="*/ 7378367 w 7378367"/>
              <a:gd name="connsiteY0" fmla="*/ 0 h 6858000"/>
              <a:gd name="connsiteX1" fmla="*/ 1731641 w 7378367"/>
              <a:gd name="connsiteY1" fmla="*/ 0 h 6858000"/>
              <a:gd name="connsiteX2" fmla="*/ 1587640 w 7378367"/>
              <a:gd name="connsiteY2" fmla="*/ 188562 h 6858000"/>
              <a:gd name="connsiteX3" fmla="*/ 0 w 7378367"/>
              <a:gd name="connsiteY3" fmla="*/ 5104828 h 6858000"/>
              <a:gd name="connsiteX4" fmla="*/ 122591 w 7378367"/>
              <a:gd name="connsiteY4" fmla="*/ 6547765 h 6858000"/>
              <a:gd name="connsiteX5" fmla="*/ 182734 w 7378367"/>
              <a:gd name="connsiteY5" fmla="*/ 6858000 h 6858000"/>
              <a:gd name="connsiteX6" fmla="*/ 7378367 w 73783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8367" h="6858000">
                <a:moveTo>
                  <a:pt x="7378367" y="0"/>
                </a:moveTo>
                <a:lnTo>
                  <a:pt x="1731641" y="0"/>
                </a:lnTo>
                <a:lnTo>
                  <a:pt x="1587640" y="188562"/>
                </a:lnTo>
                <a:cubicBezTo>
                  <a:pt x="591159" y="1555254"/>
                  <a:pt x="0" y="3258343"/>
                  <a:pt x="0" y="5104828"/>
                </a:cubicBezTo>
                <a:cubicBezTo>
                  <a:pt x="0" y="5597224"/>
                  <a:pt x="42039" y="6079423"/>
                  <a:pt x="122591" y="6547765"/>
                </a:cubicBezTo>
                <a:lnTo>
                  <a:pt x="182734" y="6858000"/>
                </a:lnTo>
                <a:lnTo>
                  <a:pt x="7378367" y="6858000"/>
                </a:ln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8" name="任意多边形: 形状 17"/>
          <p:cNvSpPr/>
          <p:nvPr userDrawn="1">
            <p:custDataLst>
              <p:tags r:id="rId14"/>
            </p:custDataLst>
          </p:nvPr>
        </p:nvSpPr>
        <p:spPr>
          <a:xfrm flipV="1">
            <a:off x="8088254" y="1"/>
            <a:ext cx="4103747" cy="4637107"/>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image" Target="../media/image1.jpeg"/><Relationship Id="rId1" Type="http://schemas.openxmlformats.org/officeDocument/2006/relationships/tags" Target="../tags/tag10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2.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6" Type="http://schemas.openxmlformats.org/officeDocument/2006/relationships/slideLayout" Target="../slideLayouts/slideLayout3.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image" Target="../media/image2.jpeg"/><Relationship Id="rId1" Type="http://schemas.openxmlformats.org/officeDocument/2006/relationships/tags" Target="../tags/tag186.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image" Target="../media/image2.jpeg"/><Relationship Id="rId1" Type="http://schemas.openxmlformats.org/officeDocument/2006/relationships/tags" Target="../tags/tag196.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image" Target="../media/image2.jpeg"/><Relationship Id="rId1" Type="http://schemas.openxmlformats.org/officeDocument/2006/relationships/tags" Target="../tags/tag127.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45.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1.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image" Target="../media/image3.jpeg"/><Relationship Id="rId1" Type="http://schemas.openxmlformats.org/officeDocument/2006/relationships/tags" Target="../tags/tag254.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image" Target="../media/image2.jpeg"/><Relationship Id="rId1" Type="http://schemas.openxmlformats.org/officeDocument/2006/relationships/tags" Target="../tags/tag140.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4"/>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3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3"/>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a:xfrm>
            <a:off x="434340" y="1367155"/>
            <a:ext cx="6981190" cy="2391410"/>
          </a:xfrm>
        </p:spPr>
        <p:txBody>
          <a:bodyPr>
            <a:normAutofit/>
          </a:bodyPr>
          <a:lstStyle/>
          <a:p>
            <a:r>
              <a:t>项目十一  </a:t>
            </a:r>
            <a:br/>
            <a:r>
              <a:t>所得税费用</a:t>
            </a:r>
          </a:p>
        </p:txBody>
      </p:sp>
      <p:sp>
        <p:nvSpPr>
          <p:cNvPr id="6" name="公司名"/>
          <p:cNvSpPr>
            <a:spLocks noGrp="1"/>
          </p:cNvSpPr>
          <p:nvPr>
            <p:ph type="body" sz="quarter" idx="13"/>
            <p:custDataLst>
              <p:tags r:id="rId4"/>
            </p:custDataLst>
          </p:nvPr>
        </p:nvSpPr>
        <p:spPr/>
        <p:txBody>
          <a:bodyPr/>
          <a:lstStyle/>
          <a:p>
            <a:r>
              <a:rPr lang="zh-CN" altLang="en-US" sz="2400" b="1"/>
              <a:t>中级会计实务</a:t>
            </a:r>
            <a:endParaRPr lang="zh-CN" altLang="en-US" sz="2400" b="1"/>
          </a:p>
        </p:txBody>
      </p:sp>
      <p:sp>
        <p:nvSpPr>
          <p:cNvPr id="10" name="署名"/>
          <p:cNvSpPr>
            <a:spLocks noGrp="1"/>
          </p:cNvSpPr>
          <p:nvPr>
            <p:ph type="body" sz="quarter" idx="17"/>
            <p:custDataLst>
              <p:tags r:id="rId5"/>
            </p:custDataLst>
          </p:nvPr>
        </p:nvSpPr>
        <p:spPr/>
        <p:txBody>
          <a:bodyPr/>
          <a:lstStyle/>
          <a:p>
            <a:r>
              <a:rPr lang="en-US" altLang="zh-CN"/>
              <a:t>汇报人：WPS</a:t>
            </a:r>
            <a:endParaRPr lang="en-US" altLang="zh-CN"/>
          </a:p>
        </p:txBody>
      </p:sp>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一、资产的计税基础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16305" y="1157605"/>
            <a:ext cx="10483850" cy="5017770"/>
          </a:xfrm>
        </p:spPr>
        <p:txBody>
          <a:bodyPr>
            <a:norm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b="1"/>
              <a:t>（一）固定资产计税基础</a:t>
            </a:r>
            <a:endParaRPr lang="en-US" altLang="zh-CN"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以各种方式取得的固定资产，初始确认时按照会计准则规定确定的入账价值基本上是被税法认可的，即取得时其账面价值一般等于计税基础。</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固定资产在持有期间进行后续计量时，由于会计与税法规定就折旧方法、折旧年限以及固定资产减值准备的提取等处理的不同，造成固定资产的账面价值与计税基础的差异。</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1.折旧方法、折旧年限的差异</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2.因计提固定资产减值准备产生的差异</a:t>
            </a:r>
            <a:endParaRPr lang="en-US" altLang="zh-CN"/>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一、资产的计税基础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16305" y="1157605"/>
            <a:ext cx="10483850" cy="5017770"/>
          </a:xfrm>
        </p:spPr>
        <p:txBody>
          <a:bodyPr>
            <a:normAutofit/>
          </a:bodyPr>
          <a:lstStyle/>
          <a:p>
            <a:pPr marL="0" indent="0" fontAlgn="auto">
              <a:lnSpc>
                <a:spcPct val="150000"/>
              </a:lnSpc>
              <a:spcBef>
                <a:spcPts val="0"/>
              </a:spcBef>
              <a:buNone/>
            </a:pPr>
            <a:r>
              <a:rPr lang="en-US" altLang="zh-CN" b="1"/>
              <a:t>【典型案例11-2】</a:t>
            </a:r>
            <a:r>
              <a:rPr lang="en-US" altLang="zh-CN"/>
              <a:t>A公司于2×24年12月取得一项设备，价值为300万元，税法和会计上都采用年限平均法计提折旧(假定无残值)。会计核算按5年提取折旧，税法规定按10年计提折旧。</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要求：分析A公司该项固定资产2×24年、2×25年账面价值与计税基础。</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endParaRPr lang="en-US" altLang="zh-CN" b="1"/>
          </a:p>
          <a:p>
            <a:pPr marL="0" indent="0" fontAlgn="auto">
              <a:lnSpc>
                <a:spcPct val="150000"/>
              </a:lnSpc>
              <a:spcBef>
                <a:spcPts val="0"/>
              </a:spcBef>
              <a:buNone/>
            </a:pPr>
            <a:r>
              <a:rPr lang="en-US" altLang="zh-CN" b="1"/>
              <a:t>【典型案例11-2解析】</a:t>
            </a:r>
            <a:endParaRPr lang="en-US" altLang="zh-CN"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b="1"/>
              <a:t>在2×24年，该项固定资产账面价值与计税基础相等。但在2×25年，固定资产账面价值为240万元，计税基础为270万元。</a:t>
            </a:r>
            <a:endParaRPr lang="en-US" altLang="zh-CN" b="1"/>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一、资产的计税基础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16305" y="1157605"/>
            <a:ext cx="10483850" cy="5017770"/>
          </a:xfrm>
        </p:spPr>
        <p:txBody>
          <a:bodyPr>
            <a:norm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b="1"/>
              <a:t>（二）无形资产计税基础</a:t>
            </a:r>
            <a:endParaRPr lang="en-US" altLang="zh-CN"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除内部研究开发形成的无形资产以外，其他方式取得的无形资产，初始确认时按照会计准则规定确定的入账价值与按照税法规定确定的计税基础之间一般不存在差异。无形资产的差异主要产生于内部研究开发形成的无形资产以及使用寿命不确定的无形资产。</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1.内部研究开发形成的无形资产</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2.无形资产后续计量</a:t>
            </a:r>
            <a:endParaRPr lang="en-US" altLang="zh-CN"/>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一、资产的计税基础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16305" y="1157605"/>
            <a:ext cx="10483850" cy="5017770"/>
          </a:xfrm>
        </p:spPr>
        <p:txBody>
          <a:bodyPr>
            <a:normAutofit/>
          </a:bodyPr>
          <a:lstStyle/>
          <a:p>
            <a:pPr marL="0" indent="0" fontAlgn="auto">
              <a:lnSpc>
                <a:spcPct val="150000"/>
              </a:lnSpc>
              <a:spcBef>
                <a:spcPts val="0"/>
              </a:spcBef>
              <a:buNone/>
            </a:pPr>
            <a:r>
              <a:rPr lang="en-US" altLang="zh-CN" b="1"/>
              <a:t>【典型案例11-3】</a:t>
            </a:r>
            <a:r>
              <a:rPr lang="en-US" altLang="zh-CN"/>
              <a:t>企业于2×25年1月取得一项无形资产，成本为100万元，税法和会计上都采用年限平均法进行摊销，摊销期10年。2×25年底经减值测试计提20万元减值损失。</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要求：分析A公司该项无形资2×25年账面价值与计税基础。</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endParaRPr lang="en-US" altLang="zh-CN" b="1"/>
          </a:p>
          <a:p>
            <a:pPr marL="0" indent="0" fontAlgn="auto">
              <a:lnSpc>
                <a:spcPct val="150000"/>
              </a:lnSpc>
              <a:spcBef>
                <a:spcPts val="0"/>
              </a:spcBef>
              <a:buNone/>
            </a:pPr>
            <a:r>
              <a:rPr lang="en-US" altLang="zh-CN" b="1"/>
              <a:t>【典型案例11-3解析】</a:t>
            </a:r>
            <a:endParaRPr lang="en-US" altLang="zh-CN"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b="1"/>
              <a:t>2×25年末，无形资产账面价值为70万元，但计税基础为90万元。</a:t>
            </a:r>
            <a:endParaRPr lang="en-US" altLang="zh-CN" b="1"/>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一、资产的计税基础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16305" y="1157605"/>
            <a:ext cx="10483850" cy="5017770"/>
          </a:xfrm>
        </p:spPr>
        <p:txBody>
          <a:bodyPr>
            <a:normAutofit lnSpcReduction="20000"/>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b="1"/>
              <a:t>（三）以公允价值计量且其变动计入当期损益的金融资产</a:t>
            </a:r>
            <a:endParaRPr lang="en-US" altLang="zh-CN"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按照《企业会计准则第22号——金融工具确认和计量》的规定，以公允价值计量且其变动计入当期损益的金融资产于某一会计期末的账面价值为其公允价值。税法规定，企业以公允价值计量的金融资产、金融负债以及投资性房地产等，持有期间公允价值的变动不计入应纳税所得额，在实际处置或结算时，处置取得的价款扣除其历史成本后的差额应计入处置或结算期间的应纳税所得额。</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企业持有的以公允价值计量且其变动计入其他综合收益的金融资产，其计税基础的确定，与以公允价值计量且其变动计入当期损益的金融资产类似，可比照处理。</a:t>
            </a:r>
            <a:endParaRPr lang="en-US" altLang="zh-CN"/>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一、资产的计税基础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16305" y="1157605"/>
            <a:ext cx="10483850" cy="5017770"/>
          </a:xfrm>
        </p:spPr>
        <p:txBody>
          <a:bodyPr>
            <a:normAutofit fontScale="90000" lnSpcReduction="20000"/>
          </a:bodyPr>
          <a:lstStyle/>
          <a:p>
            <a:pPr marL="0" indent="0" fontAlgn="auto">
              <a:lnSpc>
                <a:spcPct val="150000"/>
              </a:lnSpc>
              <a:spcBef>
                <a:spcPts val="0"/>
              </a:spcBef>
              <a:buNone/>
            </a:pPr>
            <a:r>
              <a:rPr lang="en-US" altLang="zh-CN" b="1"/>
              <a:t>【典型案例11-4】</a:t>
            </a:r>
            <a:r>
              <a:rPr lang="en-US" altLang="zh-CN"/>
              <a:t>2×25年10月20日，甲公司自公开市场取得一项权益性投资，支付价款2000万元，作为交易性金融资产核算。2×25年12月31日，该投资的市价为2200万元。</a:t>
            </a:r>
            <a:endParaRPr lang="en-US" altLang="zh-CN"/>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en-US" altLang="zh-CN"/>
              <a:t>要求：分析A公司该项交易性金融资产2×25年账面价值与计税基础。</a:t>
            </a:r>
            <a:endParaRPr lang="en-US" altLang="zh-CN"/>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endParaRPr lang="en-US" altLang="zh-CN" b="1"/>
          </a:p>
          <a:p>
            <a:pPr marL="0" indent="0" fontAlgn="auto">
              <a:lnSpc>
                <a:spcPct val="150000"/>
              </a:lnSpc>
              <a:spcBef>
                <a:spcPts val="0"/>
              </a:spcBef>
              <a:buNone/>
            </a:pPr>
            <a:r>
              <a:rPr lang="en-US" altLang="zh-CN" b="1"/>
              <a:t>【典型案例11-4解析】</a:t>
            </a:r>
            <a:r>
              <a:rPr lang="en-US" altLang="zh-CN"/>
              <a:t>该项交易性金融资产的期末市价为2200万元，其按照会计准则规定进行核算，在2×25年资产负债表日的账面价值为2200万元。</a:t>
            </a:r>
            <a:endParaRPr lang="en-US" altLang="zh-CN"/>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en-US" altLang="zh-CN"/>
              <a:t>因税法规定以公允价值计量的金融资产在持有期间公允价值的变动不计入应纳税所得额，其在2×25年资产负债表日的计税基础应维持原取得成本不变，为2000万元。</a:t>
            </a:r>
            <a:endParaRPr lang="en-US" altLang="zh-CN"/>
          </a:p>
          <a:p>
            <a:pPr marL="0" indent="558800" fontAlgn="auto">
              <a:lnSpc>
                <a:spcPct val="150000"/>
              </a:lnSpc>
              <a:spcBef>
                <a:spcPts val="0"/>
              </a:spcBef>
              <a:buNone/>
              <a:extLst>
                <a:ext uri="{35155182-B16C-46BC-9424-99874614C6A1}">
                  <wpsdc:indentchars xmlns:wpsdc="http://www.wps.cn/officeDocument/2017/drawingmlCustomData" val="200" checksum="1956455923"/>
                </a:ext>
              </a:extLst>
            </a:pPr>
            <a:r>
              <a:rPr lang="en-US" altLang="zh-CN"/>
              <a:t>该交易性金融资产的账面价值2200万元与其计税基础2000万元之间产生了200万元的暂时性差异，该暂时性差异在未来期间转回时会增加未来期间的应纳税所得额。</a:t>
            </a:r>
            <a:endParaRPr lang="en-US" altLang="zh-CN"/>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 calcmode="lin" valueType="num">
                                      <p:cBhvr additive="base">
                                        <p:cTn id="1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一、资产的计税基础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16305" y="1157605"/>
            <a:ext cx="10483850" cy="5017770"/>
          </a:xfrm>
        </p:spPr>
        <p:txBody>
          <a:bodyPr>
            <a:norm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b="1"/>
              <a:t>(四)其他资产</a:t>
            </a:r>
            <a:endParaRPr lang="en-US" altLang="zh-CN"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因会计准则规定与税法规定不同，企业持有的其他资产，可能造成其账面价值与计税基础之间存在差异的，例如：</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1.投资性房地产</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2.其他计提了资产减值准备的各项资产</a:t>
            </a:r>
            <a:endParaRPr lang="en-US" altLang="zh-CN"/>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二、负债的计税基础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16305" y="1157605"/>
            <a:ext cx="10483850" cy="5017770"/>
          </a:xfrm>
        </p:spPr>
        <p:txBody>
          <a:bodyPr>
            <a:norm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负债的计税基础，是指负债的账面价值减去未来期间计算应纳税所得额时按照税法规定可予抵扣的金额。对于预收收入，所产生负债的计税基础是其账面价值减去未来期间非应税收入的金额。用公式表示为：</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solidFill>
                  <a:srgbClr val="FF0000"/>
                </a:solidFill>
              </a:rPr>
              <a:t>负债的计税基础=账面价值-未来期间按照税法规定可予税前扣除的金额(或未来期间非应税收入的金额)</a:t>
            </a:r>
            <a:endParaRPr lang="en-US" altLang="zh-CN">
              <a:solidFill>
                <a:srgbClr val="FF0000"/>
              </a:solidFill>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二、负债的计税基础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16305" y="1157605"/>
            <a:ext cx="10483850" cy="5017770"/>
          </a:xfrm>
        </p:spPr>
        <p:txBody>
          <a:bodyPr>
            <a:norm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b="1"/>
              <a:t>(一)企业因销售商品提供售后服务等原因确认的预计负债</a:t>
            </a:r>
            <a:endParaRPr lang="en-US" altLang="zh-CN"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按照《企业会计准则第13号——或有事项》的规定，企业对于预计提供售后服务将发生的支出在满足有关确认条件时，销售当期即应确认为相关成本，同时确认预计负债。如果税法规定，与销售产品相关的支出应于实际发生时税前扣除。因该类事项产生的预计负债在期末的计税基础为其账面价值与未来期间可税前扣除的金额之间的差额，即为0。</a:t>
            </a:r>
            <a:endParaRPr lang="en-US" altLang="zh-CN"/>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二、负债的计税基础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16305" y="1157605"/>
            <a:ext cx="10483850" cy="5017770"/>
          </a:xfrm>
        </p:spPr>
        <p:txBody>
          <a:bodyPr>
            <a:normAutofit lnSpcReduction="20000"/>
          </a:bodyPr>
          <a:lstStyle/>
          <a:p>
            <a:pPr marL="0" indent="0" fontAlgn="auto">
              <a:lnSpc>
                <a:spcPct val="150000"/>
              </a:lnSpc>
              <a:spcBef>
                <a:spcPts val="0"/>
              </a:spcBef>
              <a:buNone/>
            </a:pPr>
            <a:r>
              <a:rPr lang="en-US" altLang="zh-CN" b="1"/>
              <a:t>【典型案例11-5】</a:t>
            </a:r>
            <a:r>
              <a:rPr lang="en-US" altLang="zh-CN"/>
              <a:t>甲公司2×23年因销售产品承诺提供3年的保修服务，在当年年度利润表中确认了8000000元营业成本，同时确认为预计负债，当年度发生保修支出2000000元，预计负债的期末余额为6000000元。假定税法规定，与产品售后服务相关的费用可以在实际发生时税前扣除。</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要求：分析甲公司该项预计负债2×23年账面价值与计税基础。</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endParaRPr lang="en-US" altLang="zh-CN"/>
          </a:p>
          <a:p>
            <a:pPr marL="0" indent="0" fontAlgn="auto">
              <a:lnSpc>
                <a:spcPct val="150000"/>
              </a:lnSpc>
              <a:spcBef>
                <a:spcPts val="0"/>
              </a:spcBef>
              <a:buNone/>
            </a:pPr>
            <a:r>
              <a:rPr lang="en-US" altLang="zh-CN" b="1"/>
              <a:t>【典型案例11-5解析】</a:t>
            </a:r>
            <a:endParaRPr lang="en-US" altLang="zh-CN"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该项预计负债在甲公司2×23年12月31日的账面价值为6000000元。</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该项预计负债的计税基础=账面价值-未来期间计算应纳税所得额时按照税法规定可予抵扣的金额=6000000-6000000=0(元)</a:t>
            </a:r>
            <a:endParaRPr lang="en-US" altLang="zh-CN"/>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 calcmode="lin" valueType="num">
                                      <p:cBhvr additive="base">
                                        <p:cTn id="1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5" name="矩形: 圆角 4"/>
          <p:cNvSpPr/>
          <p:nvPr>
            <p:custDataLst>
              <p:tags r:id="rId2"/>
            </p:custDataLst>
          </p:nvPr>
        </p:nvSpPr>
        <p:spPr>
          <a:xfrm>
            <a:off x="4580890" y="124015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9" name="序号"/>
          <p:cNvSpPr txBox="1"/>
          <p:nvPr>
            <p:custDataLst>
              <p:tags r:id="rId3"/>
            </p:custDataLst>
          </p:nvPr>
        </p:nvSpPr>
        <p:spPr>
          <a:xfrm>
            <a:off x="4693920" y="134874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01</a:t>
            </a:r>
            <a:endParaRPr lang="en-US" sz="2000" b="1" dirty="0">
              <a:solidFill>
                <a:schemeClr val="accent1"/>
              </a:solidFill>
              <a:latin typeface="+mn-ea"/>
            </a:endParaRPr>
          </a:p>
        </p:txBody>
      </p:sp>
      <p:sp>
        <p:nvSpPr>
          <p:cNvPr id="10" name="项标题"/>
          <p:cNvSpPr txBox="1"/>
          <p:nvPr>
            <p:custDataLst>
              <p:tags r:id="rId4"/>
            </p:custDataLst>
          </p:nvPr>
        </p:nvSpPr>
        <p:spPr>
          <a:xfrm>
            <a:off x="5804535" y="1391285"/>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所得税会计概述</a:t>
            </a:r>
            <a:endParaRPr lang="zh-CN" altLang="en-US" sz="2400" spc="300" dirty="0">
              <a:solidFill>
                <a:srgbClr val="131F27"/>
              </a:solidFill>
              <a:latin typeface="+mn-ea"/>
            </a:endParaRPr>
          </a:p>
        </p:txBody>
      </p:sp>
      <p:sp>
        <p:nvSpPr>
          <p:cNvPr id="11" name="矩形: 圆角 10"/>
          <p:cNvSpPr/>
          <p:nvPr>
            <p:custDataLst>
              <p:tags r:id="rId5"/>
            </p:custDataLst>
          </p:nvPr>
        </p:nvSpPr>
        <p:spPr>
          <a:xfrm>
            <a:off x="4382135" y="2389505"/>
            <a:ext cx="6283960"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2" name="序号"/>
          <p:cNvSpPr txBox="1"/>
          <p:nvPr>
            <p:custDataLst>
              <p:tags r:id="rId6"/>
            </p:custDataLst>
          </p:nvPr>
        </p:nvSpPr>
        <p:spPr>
          <a:xfrm>
            <a:off x="4494530" y="2497455"/>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02</a:t>
            </a:r>
            <a:endParaRPr lang="en-US" sz="2000" b="1" dirty="0">
              <a:solidFill>
                <a:schemeClr val="accent1"/>
              </a:solidFill>
              <a:latin typeface="+mn-ea"/>
            </a:endParaRPr>
          </a:p>
        </p:txBody>
      </p:sp>
      <p:sp>
        <p:nvSpPr>
          <p:cNvPr id="13" name="项标题"/>
          <p:cNvSpPr txBox="1"/>
          <p:nvPr>
            <p:custDataLst>
              <p:tags r:id="rId7"/>
            </p:custDataLst>
          </p:nvPr>
        </p:nvSpPr>
        <p:spPr>
          <a:xfrm>
            <a:off x="5605780" y="2540000"/>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资产、负债的计税基础</a:t>
            </a:r>
            <a:endParaRPr lang="zh-CN" altLang="en-US" sz="2400" spc="300" dirty="0">
              <a:solidFill>
                <a:srgbClr val="131F27"/>
              </a:solidFill>
              <a:latin typeface="+mn-ea"/>
            </a:endParaRPr>
          </a:p>
        </p:txBody>
      </p:sp>
      <p:sp>
        <p:nvSpPr>
          <p:cNvPr id="14" name="矩形: 圆角 13"/>
          <p:cNvSpPr/>
          <p:nvPr>
            <p:custDataLst>
              <p:tags r:id="rId8"/>
            </p:custDataLst>
          </p:nvPr>
        </p:nvSpPr>
        <p:spPr>
          <a:xfrm>
            <a:off x="3962400" y="3538220"/>
            <a:ext cx="6462395"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5" name="序号"/>
          <p:cNvSpPr txBox="1"/>
          <p:nvPr>
            <p:custDataLst>
              <p:tags r:id="rId9"/>
            </p:custDataLst>
          </p:nvPr>
        </p:nvSpPr>
        <p:spPr>
          <a:xfrm>
            <a:off x="4074795" y="364617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03</a:t>
            </a:r>
            <a:endParaRPr lang="en-US" sz="2000" b="1" dirty="0">
              <a:solidFill>
                <a:schemeClr val="accent1"/>
              </a:solidFill>
              <a:latin typeface="+mn-ea"/>
            </a:endParaRPr>
          </a:p>
        </p:txBody>
      </p:sp>
      <p:sp>
        <p:nvSpPr>
          <p:cNvPr id="16" name="项标题"/>
          <p:cNvSpPr txBox="1"/>
          <p:nvPr>
            <p:custDataLst>
              <p:tags r:id="rId10"/>
            </p:custDataLst>
          </p:nvPr>
        </p:nvSpPr>
        <p:spPr>
          <a:xfrm>
            <a:off x="5186045" y="3688715"/>
            <a:ext cx="4619625"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暂时性差异</a:t>
            </a:r>
            <a:endParaRPr lang="zh-CN" altLang="en-US" sz="2400" spc="300" dirty="0">
              <a:solidFill>
                <a:srgbClr val="131F27"/>
              </a:solidFill>
              <a:latin typeface="+mn-ea"/>
            </a:endParaRPr>
          </a:p>
        </p:txBody>
      </p:sp>
      <p:sp>
        <p:nvSpPr>
          <p:cNvPr id="20" name="任意多边形: 形状 19"/>
          <p:cNvSpPr/>
          <p:nvPr>
            <p:custDataLst>
              <p:tags r:id="rId11"/>
            </p:custDataLst>
          </p:nvPr>
        </p:nvSpPr>
        <p:spPr>
          <a:xfrm>
            <a:off x="977010" y="1948496"/>
            <a:ext cx="1411480" cy="209783"/>
          </a:xfrm>
          <a:custGeom>
            <a:avLst/>
            <a:gdLst/>
            <a:ahLst/>
            <a:cxnLst/>
            <a:rect l="l" t="t" r="r" b="b"/>
            <a:pathLst>
              <a:path w="1603177" h="238274">
                <a:moveTo>
                  <a:pt x="310307" y="26789"/>
                </a:moveTo>
                <a:cubicBezTo>
                  <a:pt x="286792" y="26789"/>
                  <a:pt x="267742" y="35322"/>
                  <a:pt x="253157" y="52387"/>
                </a:cubicBezTo>
                <a:cubicBezTo>
                  <a:pt x="238571" y="69453"/>
                  <a:pt x="231279" y="91827"/>
                  <a:pt x="231279" y="119509"/>
                </a:cubicBezTo>
                <a:cubicBezTo>
                  <a:pt x="231279" y="147389"/>
                  <a:pt x="238398" y="169738"/>
                  <a:pt x="252636" y="186556"/>
                </a:cubicBezTo>
                <a:cubicBezTo>
                  <a:pt x="266874" y="203373"/>
                  <a:pt x="285452" y="211782"/>
                  <a:pt x="308372" y="211782"/>
                </a:cubicBezTo>
                <a:cubicBezTo>
                  <a:pt x="332978" y="211782"/>
                  <a:pt x="352301" y="203721"/>
                  <a:pt x="366340" y="187598"/>
                </a:cubicBezTo>
                <a:cubicBezTo>
                  <a:pt x="380380" y="171475"/>
                  <a:pt x="387399" y="148927"/>
                  <a:pt x="387399" y="119955"/>
                </a:cubicBezTo>
                <a:cubicBezTo>
                  <a:pt x="387399" y="90190"/>
                  <a:pt x="380529" y="67220"/>
                  <a:pt x="366787" y="51048"/>
                </a:cubicBezTo>
                <a:cubicBezTo>
                  <a:pt x="353045" y="34875"/>
                  <a:pt x="334218" y="26789"/>
                  <a:pt x="310307" y="26789"/>
                </a:cubicBezTo>
                <a:close/>
                <a:moveTo>
                  <a:pt x="1277392" y="3869"/>
                </a:moveTo>
                <a:lnTo>
                  <a:pt x="1440061" y="3869"/>
                </a:lnTo>
                <a:lnTo>
                  <a:pt x="1440061" y="30361"/>
                </a:lnTo>
                <a:lnTo>
                  <a:pt x="1373535" y="30361"/>
                </a:lnTo>
                <a:lnTo>
                  <a:pt x="1373535" y="234404"/>
                </a:lnTo>
                <a:lnTo>
                  <a:pt x="1343620" y="234404"/>
                </a:lnTo>
                <a:lnTo>
                  <a:pt x="1343620" y="30361"/>
                </a:lnTo>
                <a:lnTo>
                  <a:pt x="1277392" y="30361"/>
                </a:lnTo>
                <a:close/>
                <a:moveTo>
                  <a:pt x="1053108" y="3869"/>
                </a:moveTo>
                <a:lnTo>
                  <a:pt x="1090464" y="3869"/>
                </a:lnTo>
                <a:lnTo>
                  <a:pt x="1203275" y="180082"/>
                </a:lnTo>
                <a:cubicBezTo>
                  <a:pt x="1208633" y="188416"/>
                  <a:pt x="1211808" y="193724"/>
                  <a:pt x="1212800" y="196006"/>
                </a:cubicBezTo>
                <a:lnTo>
                  <a:pt x="1213396" y="196006"/>
                </a:lnTo>
                <a:cubicBezTo>
                  <a:pt x="1212404" y="189458"/>
                  <a:pt x="1211907" y="178246"/>
                  <a:pt x="1211907" y="162371"/>
                </a:cubicBezTo>
                <a:lnTo>
                  <a:pt x="1211907" y="3869"/>
                </a:lnTo>
                <a:lnTo>
                  <a:pt x="1241375" y="3869"/>
                </a:lnTo>
                <a:lnTo>
                  <a:pt x="1241375" y="234404"/>
                </a:lnTo>
                <a:lnTo>
                  <a:pt x="1206103" y="234404"/>
                </a:lnTo>
                <a:lnTo>
                  <a:pt x="1090166" y="55066"/>
                </a:lnTo>
                <a:cubicBezTo>
                  <a:pt x="1086892" y="50006"/>
                  <a:pt x="1084263" y="44995"/>
                  <a:pt x="1082278" y="40035"/>
                </a:cubicBezTo>
                <a:lnTo>
                  <a:pt x="1081385" y="40035"/>
                </a:lnTo>
                <a:cubicBezTo>
                  <a:pt x="1082179" y="45194"/>
                  <a:pt x="1082576" y="55959"/>
                  <a:pt x="1082576" y="72330"/>
                </a:cubicBezTo>
                <a:lnTo>
                  <a:pt x="1082576" y="234404"/>
                </a:lnTo>
                <a:lnTo>
                  <a:pt x="1053108" y="234404"/>
                </a:lnTo>
                <a:close/>
                <a:moveTo>
                  <a:pt x="881658" y="3869"/>
                </a:moveTo>
                <a:lnTo>
                  <a:pt x="1000423" y="3869"/>
                </a:lnTo>
                <a:lnTo>
                  <a:pt x="1000423" y="30361"/>
                </a:lnTo>
                <a:lnTo>
                  <a:pt x="911423" y="30361"/>
                </a:lnTo>
                <a:lnTo>
                  <a:pt x="911423" y="104179"/>
                </a:lnTo>
                <a:lnTo>
                  <a:pt x="993874" y="104179"/>
                </a:lnTo>
                <a:lnTo>
                  <a:pt x="993874" y="130522"/>
                </a:lnTo>
                <a:lnTo>
                  <a:pt x="911423" y="130522"/>
                </a:lnTo>
                <a:lnTo>
                  <a:pt x="911423" y="208062"/>
                </a:lnTo>
                <a:lnTo>
                  <a:pt x="1005632" y="208062"/>
                </a:lnTo>
                <a:lnTo>
                  <a:pt x="1005632" y="234404"/>
                </a:lnTo>
                <a:lnTo>
                  <a:pt x="881658" y="234404"/>
                </a:lnTo>
                <a:close/>
                <a:moveTo>
                  <a:pt x="686842" y="3869"/>
                </a:moveTo>
                <a:lnTo>
                  <a:pt x="849511" y="3869"/>
                </a:lnTo>
                <a:lnTo>
                  <a:pt x="849511" y="30361"/>
                </a:lnTo>
                <a:lnTo>
                  <a:pt x="782985" y="30361"/>
                </a:lnTo>
                <a:lnTo>
                  <a:pt x="782985" y="234404"/>
                </a:lnTo>
                <a:lnTo>
                  <a:pt x="753070" y="234404"/>
                </a:lnTo>
                <a:lnTo>
                  <a:pt x="753070" y="30361"/>
                </a:lnTo>
                <a:lnTo>
                  <a:pt x="686842" y="30361"/>
                </a:lnTo>
                <a:close/>
                <a:moveTo>
                  <a:pt x="462558" y="3869"/>
                </a:moveTo>
                <a:lnTo>
                  <a:pt x="499914" y="3869"/>
                </a:lnTo>
                <a:lnTo>
                  <a:pt x="612725" y="180082"/>
                </a:lnTo>
                <a:cubicBezTo>
                  <a:pt x="618083" y="188416"/>
                  <a:pt x="621258" y="193724"/>
                  <a:pt x="622250" y="196006"/>
                </a:cubicBezTo>
                <a:lnTo>
                  <a:pt x="622846" y="196006"/>
                </a:lnTo>
                <a:cubicBezTo>
                  <a:pt x="621853" y="189458"/>
                  <a:pt x="621357" y="178246"/>
                  <a:pt x="621357" y="162371"/>
                </a:cubicBezTo>
                <a:lnTo>
                  <a:pt x="621357" y="3869"/>
                </a:lnTo>
                <a:lnTo>
                  <a:pt x="650825" y="3869"/>
                </a:lnTo>
                <a:lnTo>
                  <a:pt x="650825" y="234404"/>
                </a:lnTo>
                <a:lnTo>
                  <a:pt x="615553" y="234404"/>
                </a:lnTo>
                <a:lnTo>
                  <a:pt x="499616" y="55066"/>
                </a:lnTo>
                <a:cubicBezTo>
                  <a:pt x="496342" y="50006"/>
                  <a:pt x="493712" y="44995"/>
                  <a:pt x="491728" y="40035"/>
                </a:cubicBezTo>
                <a:lnTo>
                  <a:pt x="490835" y="40035"/>
                </a:lnTo>
                <a:cubicBezTo>
                  <a:pt x="491629" y="45194"/>
                  <a:pt x="492026" y="55959"/>
                  <a:pt x="492026" y="72330"/>
                </a:cubicBezTo>
                <a:lnTo>
                  <a:pt x="492026" y="234404"/>
                </a:lnTo>
                <a:lnTo>
                  <a:pt x="462558" y="234404"/>
                </a:lnTo>
                <a:close/>
                <a:moveTo>
                  <a:pt x="1542901" y="0"/>
                </a:moveTo>
                <a:cubicBezTo>
                  <a:pt x="1565821" y="0"/>
                  <a:pt x="1582638" y="2778"/>
                  <a:pt x="1593354" y="8334"/>
                </a:cubicBezTo>
                <a:lnTo>
                  <a:pt x="1593354" y="40779"/>
                </a:lnTo>
                <a:cubicBezTo>
                  <a:pt x="1579463" y="31154"/>
                  <a:pt x="1561902" y="26342"/>
                  <a:pt x="1540669" y="26342"/>
                </a:cubicBezTo>
                <a:cubicBezTo>
                  <a:pt x="1526580" y="26342"/>
                  <a:pt x="1515095" y="29294"/>
                  <a:pt x="1506215" y="35198"/>
                </a:cubicBezTo>
                <a:cubicBezTo>
                  <a:pt x="1497335" y="41101"/>
                  <a:pt x="1492895" y="49311"/>
                  <a:pt x="1492895" y="59829"/>
                </a:cubicBezTo>
                <a:cubicBezTo>
                  <a:pt x="1492895" y="69155"/>
                  <a:pt x="1495971" y="76745"/>
                  <a:pt x="1502122" y="82599"/>
                </a:cubicBezTo>
                <a:cubicBezTo>
                  <a:pt x="1508274" y="88453"/>
                  <a:pt x="1521619" y="96440"/>
                  <a:pt x="1542157" y="106561"/>
                </a:cubicBezTo>
                <a:cubicBezTo>
                  <a:pt x="1564779" y="117376"/>
                  <a:pt x="1580604" y="128190"/>
                  <a:pt x="1589633" y="139005"/>
                </a:cubicBezTo>
                <a:cubicBezTo>
                  <a:pt x="1598662" y="149820"/>
                  <a:pt x="1603177" y="161974"/>
                  <a:pt x="1603177" y="175468"/>
                </a:cubicBezTo>
                <a:cubicBezTo>
                  <a:pt x="1603177" y="195709"/>
                  <a:pt x="1595834" y="211237"/>
                  <a:pt x="1581150" y="222051"/>
                </a:cubicBezTo>
                <a:cubicBezTo>
                  <a:pt x="1566466" y="232866"/>
                  <a:pt x="1546076" y="238274"/>
                  <a:pt x="1519982" y="238274"/>
                </a:cubicBezTo>
                <a:cubicBezTo>
                  <a:pt x="1510854" y="238274"/>
                  <a:pt x="1500212" y="237009"/>
                  <a:pt x="1488058" y="234479"/>
                </a:cubicBezTo>
                <a:cubicBezTo>
                  <a:pt x="1475904" y="231948"/>
                  <a:pt x="1467048" y="228798"/>
                  <a:pt x="1461492" y="225028"/>
                </a:cubicBezTo>
                <a:lnTo>
                  <a:pt x="1461492" y="191095"/>
                </a:lnTo>
                <a:cubicBezTo>
                  <a:pt x="1468537" y="197247"/>
                  <a:pt x="1477963" y="202307"/>
                  <a:pt x="1489770" y="206276"/>
                </a:cubicBezTo>
                <a:cubicBezTo>
                  <a:pt x="1501577" y="210244"/>
                  <a:pt x="1512788" y="212229"/>
                  <a:pt x="1523405" y="212229"/>
                </a:cubicBezTo>
                <a:cubicBezTo>
                  <a:pt x="1555750" y="212229"/>
                  <a:pt x="1571923" y="200719"/>
                  <a:pt x="1571923" y="177701"/>
                </a:cubicBezTo>
                <a:cubicBezTo>
                  <a:pt x="1571923" y="171251"/>
                  <a:pt x="1570186" y="165447"/>
                  <a:pt x="1566714" y="160288"/>
                </a:cubicBezTo>
                <a:cubicBezTo>
                  <a:pt x="1563241" y="155128"/>
                  <a:pt x="1558479" y="150564"/>
                  <a:pt x="1552426" y="146595"/>
                </a:cubicBezTo>
                <a:cubicBezTo>
                  <a:pt x="1546374" y="142627"/>
                  <a:pt x="1535013" y="136525"/>
                  <a:pt x="1518345" y="128290"/>
                </a:cubicBezTo>
                <a:cubicBezTo>
                  <a:pt x="1495227" y="116780"/>
                  <a:pt x="1479996" y="106089"/>
                  <a:pt x="1472654" y="96217"/>
                </a:cubicBezTo>
                <a:cubicBezTo>
                  <a:pt x="1465312" y="86345"/>
                  <a:pt x="1461641" y="75059"/>
                  <a:pt x="1461641" y="62359"/>
                </a:cubicBezTo>
                <a:cubicBezTo>
                  <a:pt x="1461641" y="43210"/>
                  <a:pt x="1469331" y="28029"/>
                  <a:pt x="1484709" y="16817"/>
                </a:cubicBezTo>
                <a:cubicBezTo>
                  <a:pt x="1500088" y="5606"/>
                  <a:pt x="1519486" y="0"/>
                  <a:pt x="1542901" y="0"/>
                </a:cubicBezTo>
                <a:close/>
                <a:moveTo>
                  <a:pt x="312092" y="0"/>
                </a:moveTo>
                <a:cubicBezTo>
                  <a:pt x="344140" y="0"/>
                  <a:pt x="369937" y="10765"/>
                  <a:pt x="389483" y="32295"/>
                </a:cubicBezTo>
                <a:cubicBezTo>
                  <a:pt x="409029" y="53826"/>
                  <a:pt x="418802" y="81855"/>
                  <a:pt x="418802" y="116383"/>
                </a:cubicBezTo>
                <a:cubicBezTo>
                  <a:pt x="418802" y="153789"/>
                  <a:pt x="408781" y="183455"/>
                  <a:pt x="388739" y="205383"/>
                </a:cubicBezTo>
                <a:cubicBezTo>
                  <a:pt x="368697" y="227310"/>
                  <a:pt x="341908" y="238274"/>
                  <a:pt x="308372" y="238274"/>
                </a:cubicBezTo>
                <a:cubicBezTo>
                  <a:pt x="275630" y="238274"/>
                  <a:pt x="249386" y="227508"/>
                  <a:pt x="229642" y="205978"/>
                </a:cubicBezTo>
                <a:cubicBezTo>
                  <a:pt x="209897" y="184447"/>
                  <a:pt x="200025" y="156418"/>
                  <a:pt x="200025" y="121890"/>
                </a:cubicBezTo>
                <a:cubicBezTo>
                  <a:pt x="200025" y="84683"/>
                  <a:pt x="210096" y="55066"/>
                  <a:pt x="230237" y="33040"/>
                </a:cubicBezTo>
                <a:cubicBezTo>
                  <a:pt x="250378" y="11013"/>
                  <a:pt x="277664" y="0"/>
                  <a:pt x="312092" y="0"/>
                </a:cubicBezTo>
                <a:close/>
                <a:moveTo>
                  <a:pt x="118021" y="0"/>
                </a:moveTo>
                <a:cubicBezTo>
                  <a:pt x="140047" y="0"/>
                  <a:pt x="158254" y="3125"/>
                  <a:pt x="172641" y="9376"/>
                </a:cubicBezTo>
                <a:lnTo>
                  <a:pt x="172641" y="40481"/>
                </a:lnTo>
                <a:cubicBezTo>
                  <a:pt x="156170" y="31353"/>
                  <a:pt x="138063" y="26789"/>
                  <a:pt x="118318" y="26789"/>
                </a:cubicBezTo>
                <a:cubicBezTo>
                  <a:pt x="92621" y="26789"/>
                  <a:pt x="71685" y="35346"/>
                  <a:pt x="55513" y="52462"/>
                </a:cubicBezTo>
                <a:cubicBezTo>
                  <a:pt x="39340" y="69577"/>
                  <a:pt x="31254" y="92670"/>
                  <a:pt x="31254" y="121741"/>
                </a:cubicBezTo>
                <a:cubicBezTo>
                  <a:pt x="31254" y="149324"/>
                  <a:pt x="38794" y="171227"/>
                  <a:pt x="53876" y="187449"/>
                </a:cubicBezTo>
                <a:cubicBezTo>
                  <a:pt x="68957" y="203671"/>
                  <a:pt x="88701" y="211782"/>
                  <a:pt x="113109" y="211782"/>
                </a:cubicBezTo>
                <a:cubicBezTo>
                  <a:pt x="135930" y="211782"/>
                  <a:pt x="155773" y="206623"/>
                  <a:pt x="172641" y="196304"/>
                </a:cubicBezTo>
                <a:lnTo>
                  <a:pt x="172641" y="224879"/>
                </a:lnTo>
                <a:cubicBezTo>
                  <a:pt x="155674" y="233809"/>
                  <a:pt x="134392" y="238274"/>
                  <a:pt x="108793" y="238274"/>
                </a:cubicBezTo>
                <a:cubicBezTo>
                  <a:pt x="75753" y="238274"/>
                  <a:pt x="49361" y="227781"/>
                  <a:pt x="29617" y="206797"/>
                </a:cubicBezTo>
                <a:cubicBezTo>
                  <a:pt x="9872" y="185812"/>
                  <a:pt x="0" y="158055"/>
                  <a:pt x="0" y="123527"/>
                </a:cubicBezTo>
                <a:cubicBezTo>
                  <a:pt x="0" y="86419"/>
                  <a:pt x="11112" y="56554"/>
                  <a:pt x="33337" y="33933"/>
                </a:cubicBezTo>
                <a:cubicBezTo>
                  <a:pt x="55562" y="11311"/>
                  <a:pt x="83790" y="0"/>
                  <a:pt x="118021"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圆角 13"/>
          <p:cNvSpPr/>
          <p:nvPr>
            <p:custDataLst>
              <p:tags r:id="rId12"/>
            </p:custDataLst>
          </p:nvPr>
        </p:nvSpPr>
        <p:spPr>
          <a:xfrm>
            <a:off x="3698240" y="4686935"/>
            <a:ext cx="6547485" cy="899795"/>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3" name="序号"/>
          <p:cNvSpPr txBox="1"/>
          <p:nvPr>
            <p:custDataLst>
              <p:tags r:id="rId13"/>
            </p:custDataLst>
          </p:nvPr>
        </p:nvSpPr>
        <p:spPr>
          <a:xfrm>
            <a:off x="3816985" y="4813300"/>
            <a:ext cx="683895" cy="683895"/>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000" b="1" dirty="0">
                <a:solidFill>
                  <a:schemeClr val="accent1"/>
                </a:solidFill>
                <a:latin typeface="+mn-ea"/>
              </a:rPr>
              <a:t>04</a:t>
            </a:r>
            <a:endParaRPr lang="en-US" sz="2000" b="1" dirty="0">
              <a:solidFill>
                <a:schemeClr val="accent1"/>
              </a:solidFill>
              <a:latin typeface="+mn-ea"/>
            </a:endParaRPr>
          </a:p>
        </p:txBody>
      </p:sp>
      <p:sp>
        <p:nvSpPr>
          <p:cNvPr id="6" name="项标题"/>
          <p:cNvSpPr txBox="1"/>
          <p:nvPr>
            <p:custDataLst>
              <p:tags r:id="rId14"/>
            </p:custDataLst>
          </p:nvPr>
        </p:nvSpPr>
        <p:spPr>
          <a:xfrm>
            <a:off x="4580255" y="4884420"/>
            <a:ext cx="5645150" cy="5981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131F27"/>
                </a:solidFill>
                <a:latin typeface="+mn-ea"/>
              </a:rPr>
              <a:t>递延所得税资产及负债的确认和计量</a:t>
            </a:r>
            <a:endParaRPr lang="zh-CN" altLang="en-US" sz="2400" spc="300" dirty="0">
              <a:solidFill>
                <a:srgbClr val="131F27"/>
              </a:solidFill>
              <a:latin typeface="+mn-ea"/>
            </a:endParaRPr>
          </a:p>
        </p:txBody>
      </p:sp>
    </p:spTree>
    <p:custDataLst>
      <p:tags r:id="rId15"/>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二、负债的计税基础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16305" y="1157605"/>
            <a:ext cx="10483850" cy="5017770"/>
          </a:xfrm>
        </p:spPr>
        <p:txBody>
          <a:bodyPr>
            <a:norm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b="1"/>
              <a:t>(二)合同负债</a:t>
            </a:r>
            <a:endParaRPr lang="en-US" altLang="zh-CN" b="1"/>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企业在收到客户预付的销售商品款项时，因不符合收入确认条件，会计上将其确认为一项负债(合同负债),待履行了相关履约义务时再转为收入。税法中对于收入的确认原则一般与会计规定相同，即会计上未确认收入时，计税时一般亦不计入应纳税所得额，该部分经济利益在未来期间计税时可予税前扣除的金额为0,计税基础等于账面价值。某些情况下，因不符合会计准则规定的收入确认条件，未确认为收入而确认为合同负债的，按照税法规定应计入当期应纳税所得额时，该合同负债的计税基础为0,即因其产生时已经计算交纳所得税，未来期间可全额税前扣除。</a:t>
            </a:r>
            <a:endParaRPr lang="en-US" altLang="zh-CN"/>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二、负债的计税基础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6595" y="1157605"/>
            <a:ext cx="10703560" cy="5017770"/>
          </a:xfrm>
        </p:spPr>
        <p:txBody>
          <a:bodyPr>
            <a:noAutofit/>
          </a:bodyPr>
          <a:lstStyle/>
          <a:p>
            <a:pPr marL="0" indent="0" fontAlgn="auto">
              <a:lnSpc>
                <a:spcPct val="150000"/>
              </a:lnSpc>
              <a:spcBef>
                <a:spcPts val="0"/>
              </a:spcBef>
              <a:buNone/>
            </a:pPr>
            <a:r>
              <a:rPr lang="en-US" altLang="zh-CN" sz="1900" b="1"/>
              <a:t>【典型案例11-6】</a:t>
            </a:r>
            <a:r>
              <a:rPr lang="en-US" altLang="zh-CN" sz="1900"/>
              <a:t>A公司于2×23年12月20日自客户收到一笔合同预付款，金额为2500万元，作为合同负债核算。按照适用税法规定，该款项应计入取得当期应纳税所得额计算交纳所得税。</a:t>
            </a:r>
            <a:endParaRPr lang="en-US" altLang="zh-CN" sz="1900"/>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en-US" altLang="zh-CN" sz="1900"/>
              <a:t>要求：分析A公司该项预计负债2×23年账面价值与计税基础。</a:t>
            </a:r>
            <a:endParaRPr lang="en-US" altLang="zh-CN" sz="1900"/>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endParaRPr lang="en-US" altLang="zh-CN" sz="1900" b="1"/>
          </a:p>
          <a:p>
            <a:pPr marL="0" indent="0" fontAlgn="auto">
              <a:lnSpc>
                <a:spcPct val="150000"/>
              </a:lnSpc>
              <a:spcBef>
                <a:spcPts val="0"/>
              </a:spcBef>
              <a:buNone/>
            </a:pPr>
            <a:r>
              <a:rPr lang="en-US" altLang="zh-CN" sz="1900" b="1"/>
              <a:t>【典型案例11-6解析】</a:t>
            </a:r>
            <a:r>
              <a:rPr lang="en-US" altLang="zh-CN" sz="1900"/>
              <a:t>该合同负债在A公司2×23年12月31日资产负债表中的账面价值为2500万元。</a:t>
            </a:r>
            <a:endParaRPr lang="en-US" altLang="zh-CN" sz="1900"/>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en-US" altLang="zh-CN" sz="1900"/>
              <a:t>该合同负债的计税基础=账面价值2500万元-未来期间计算应纳税所得额时按照税法规定可予抵扣的金额2500万元=0。</a:t>
            </a:r>
            <a:endParaRPr lang="en-US" altLang="zh-CN" sz="1900"/>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en-US" altLang="zh-CN" sz="1900"/>
              <a:t>该项负债的账面价值2500万元与其计税基础0之间产生的2500万元暂时性差异，该项暂时性差异的含义为在未来期间企业按照会计规定确认收入，产生经济利益流入时，因其在产生期间已经计算交纳了所得税，未来期间则不再计入应纳税所得额，从而会减少企业于未来期间的所得税税款流出。</a:t>
            </a:r>
            <a:endParaRPr lang="en-US" altLang="zh-CN" sz="1900"/>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 calcmode="lin" valueType="num">
                                      <p:cBhvr additive="base">
                                        <p:cTn id="1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二、负债的计税基础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16305" y="1157605"/>
            <a:ext cx="10483850" cy="5017770"/>
          </a:xfrm>
        </p:spPr>
        <p:txBody>
          <a:bodyPr>
            <a:noAutofit/>
          </a:bodyPr>
          <a:lstStyle/>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en-US" altLang="zh-CN" sz="1900" b="1"/>
              <a:t>(三)应付职工薪酬</a:t>
            </a:r>
            <a:endParaRPr lang="en-US" altLang="zh-CN" sz="1900" b="1"/>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en-US" altLang="zh-CN" sz="1900"/>
              <a:t>会计准则规定，企业为获得职工提供的服务给予的各种形式的报酬以及其他相关支出均应作为企业的成本费用，在未支付之前确认为负债。税法中对于合理的职工薪酬基本允许税前扣除，但税法中如果规定了税前扣除标准的，按照会计准则规定计入成本费用支出的金额超过规定标准部分，应进行纳税调整。因超过部分在发生当期不允许税前扣除，在以后期间也不允许税前扣除，即该部分差额对未来期间计税不产生影响，所产生应付职工薪酬负债的账面价值等于计税基础。</a:t>
            </a:r>
            <a:endParaRPr lang="en-US" altLang="zh-CN" sz="1900"/>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en-US" altLang="zh-CN" sz="1900" b="1"/>
              <a:t>(四)其他负债</a:t>
            </a:r>
            <a:endParaRPr lang="en-US" altLang="zh-CN" sz="1900" b="1"/>
          </a:p>
          <a:p>
            <a:pPr marL="0" indent="482600" fontAlgn="auto">
              <a:lnSpc>
                <a:spcPct val="150000"/>
              </a:lnSpc>
              <a:spcBef>
                <a:spcPts val="0"/>
              </a:spcBef>
              <a:buNone/>
              <a:extLst>
                <a:ext uri="{35155182-B16C-46BC-9424-99874614C6A1}">
                  <wpsdc:indentchars xmlns:wpsdc="http://www.wps.cn/officeDocument/2017/drawingmlCustomData" val="200" checksum="2980959856"/>
                </a:ext>
              </a:extLst>
            </a:pPr>
            <a:r>
              <a:rPr lang="en-US" altLang="zh-CN" sz="1900"/>
              <a:t>其他负债，如企业应交的罚款和滞纳金等，在尚未支付之前按照会计准则规定确认为损失，同时作为负债反映。税法规定，罚款和滞纳金不能税前扣除，即该部分费用无论是在发生当期还是在以后期间均不允许税前扣除，其计税基础为账面价值减去未来期间计税时可予税前扣除的金额0之间的差额，即计税基础等于账面价值。其他交易或事项产生的负债，其计税基础的确定应当遵从适用税法的相关规定。</a:t>
            </a:r>
            <a:endParaRPr lang="en-US" altLang="zh-CN" sz="1900"/>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lstStyle/>
          <a:p>
            <a:r>
              <a:rPr lang="zh-CN" altLang="en-US" spc="300" dirty="0">
                <a:solidFill>
                  <a:srgbClr val="131F27"/>
                </a:solidFill>
                <a:latin typeface="+mn-ea"/>
                <a:sym typeface="+mn-ea"/>
              </a:rPr>
              <a:t>  暂时性差异</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03</a:t>
            </a:r>
            <a:endParaRPr lang="en-US" altLang="zh-CN"/>
          </a:p>
        </p:txBody>
      </p:sp>
    </p:spTree>
    <p:custDataLst>
      <p:tags r:id="rId5"/>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一、应纳税暂时性差异</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080135"/>
            <a:ext cx="10800080" cy="5127625"/>
          </a:xfrm>
        </p:spPr>
        <p:txBody>
          <a:bodyPr>
            <a:no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应纳税暂时性差异是指在确定未来收回资产或清偿负债期间的应纳税所得额时，将导致产生应税金额的暂时性差异。该差异在未来期间转回时，会增加转回期间的应纳税所得额，即在未来期间不考虑该事项影响的应纳税所得额的基础上，由于该暂时性差异的转回，会进一步增加转回期间的应纳税所得额和应交所得税金额。</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应纳税暂时性差异通常产生于以下情况：</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(一)资产的账面价值大于其计税基础</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(二)负债的账面价值小于其计税基础</a:t>
            </a:r>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二、可抵扣暂时性差异</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080135"/>
            <a:ext cx="10800080" cy="5127625"/>
          </a:xfrm>
        </p:spPr>
        <p:txBody>
          <a:bodyPr>
            <a:no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可抵扣暂时性差异是指在确定未来收回资产或清偿负债期间的应纳税所得额时，将导致产生可抵扣金额的暂时性差异。该差异在未来期间转回时，会减少转回期间的应纳税所得额，减少未来期间的应交所得税。在该暂时性差异产生当期，应当确认相关的递延所得税资产。</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可抵扣暂时性差异一般产生于以下情况：</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(一)资产的账面价值小于其计税基础</a:t>
            </a:r>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t>(二)负债的账面价值大于其计税基础</a:t>
            </a:r>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normAutofit fontScale="90000"/>
          </a:bodyPr>
          <a:lstStyle/>
          <a:p>
            <a:r>
              <a:rPr lang="zh-CN" altLang="en-US" spc="300" dirty="0">
                <a:solidFill>
                  <a:srgbClr val="131F27"/>
                </a:solidFill>
                <a:latin typeface="+mn-ea"/>
                <a:sym typeface="+mn-ea"/>
              </a:rPr>
              <a:t>  递延所得税资产及负债的确认和计量</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04</a:t>
            </a:r>
            <a:endParaRPr lang="en-US" altLang="zh-CN"/>
          </a:p>
        </p:txBody>
      </p:sp>
    </p:spTree>
    <p:custDataLst>
      <p:tags r:id="rId5"/>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一、递延所得税资产的确认和计量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a:bodyPr>
          <a:lstStyle/>
          <a:p>
            <a:pPr marL="0" indent="0" fontAlgn="auto">
              <a:lnSpc>
                <a:spcPct val="150000"/>
              </a:lnSpc>
              <a:spcBef>
                <a:spcPts val="0"/>
              </a:spcBef>
              <a:buNone/>
            </a:pPr>
            <a:r>
              <a:rPr sz="2800" b="1"/>
              <a:t>（一）递延所得税资产的确认</a:t>
            </a:r>
            <a:r>
              <a:rPr lang="en-US" altLang="zh-CN" sz="2800" b="1"/>
              <a:t>  </a:t>
            </a:r>
            <a:endParaRPr lang="en-US" altLang="zh-CN" sz="2800" b="1"/>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en-US" altLang="zh-CN" sz="2800"/>
              <a:t>确认递延所得税资产的一般原则</a:t>
            </a:r>
            <a:r>
              <a:rPr lang="zh-CN" altLang="en-US" sz="2800"/>
              <a:t>：</a:t>
            </a:r>
            <a:endParaRPr lang="en-US" altLang="zh-CN" sz="2800"/>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en-US" altLang="zh-CN" sz="2800"/>
              <a:t>资产、负债的账面价值与其计税基础不同产生可抵扣暂时性差异的，在估计未来期间能够取得足够的应纳税所得额用以利用该可抵扣暂时性差异时，应当以很可能取得用来抵扣可抵扣暂时性差异的应纳税所得额为限，确认相关的递延所得税资产。在确认递延所得税资产时，同时调整所得税费用或资本公积等项目。</a:t>
            </a:r>
            <a:endParaRPr lang="en-US" altLang="zh-CN" sz="2800"/>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一、递延所得税资产的确认和计量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fontScale="90000" lnSpcReduction="10000"/>
          </a:bodyPr>
          <a:lstStyle/>
          <a:p>
            <a:pPr marL="0" indent="0" fontAlgn="auto">
              <a:lnSpc>
                <a:spcPct val="150000"/>
              </a:lnSpc>
              <a:spcBef>
                <a:spcPts val="0"/>
              </a:spcBef>
              <a:buNone/>
            </a:pPr>
            <a:r>
              <a:rPr sz="2800" b="1"/>
              <a:t>（二）递延所得税资产的计量</a:t>
            </a:r>
            <a:r>
              <a:rPr lang="en-US" altLang="zh-CN" sz="2800" b="1"/>
              <a:t> </a:t>
            </a:r>
            <a:endParaRPr lang="en-US" altLang="zh-CN" sz="2800" b="1"/>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sz="2800"/>
              <a:t>1.适用税率的确定。</a:t>
            </a:r>
            <a:endParaRPr sz="2800"/>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sz="2800"/>
              <a:t>2.递延所得税资产账面价值的复核。</a:t>
            </a:r>
            <a:endParaRPr sz="2800"/>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sz="2800"/>
              <a:t>资产负债表日，企业应当对递延所得税资产的账面价值进行复核。如果未来期间很可能无法取得足够的应纳税所得额用以利用递延所得税资产的利益，应当减记“递延所得税资产”账户的账面价值。递延所得税资产的账面价值减记以后，继后期间根据新的环境和情况判断能够产生足够的应纳税所得额利用可抵扣暂时性差异，使得递延所得税资产包含的经济利益能够实现的，应相应恢复递延所得税资产的账面价值。</a:t>
            </a:r>
            <a:endParaRPr sz="2800"/>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一、递延所得税资产的确认和计量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lnSpcReduction="20000"/>
          </a:bodyPr>
          <a:lstStyle/>
          <a:p>
            <a:pPr marL="0" indent="0" fontAlgn="auto">
              <a:lnSpc>
                <a:spcPct val="150000"/>
              </a:lnSpc>
              <a:spcBef>
                <a:spcPts val="0"/>
              </a:spcBef>
              <a:buNone/>
            </a:pPr>
            <a:r>
              <a:rPr sz="2800" b="1"/>
              <a:t>（二）递延所得税资产的计量</a:t>
            </a:r>
            <a:r>
              <a:rPr lang="en-US" altLang="zh-CN" sz="2800" b="1"/>
              <a:t> </a:t>
            </a:r>
            <a:endParaRPr lang="en-US" altLang="zh-CN" sz="2800" b="1"/>
          </a:p>
          <a:p>
            <a:pPr marL="0" indent="0" fontAlgn="auto">
              <a:lnSpc>
                <a:spcPct val="150000"/>
              </a:lnSpc>
              <a:spcBef>
                <a:spcPts val="0"/>
              </a:spcBef>
              <a:buNone/>
            </a:pPr>
            <a:r>
              <a:rPr sz="2800" b="1"/>
              <a:t>【典型案例11-7】</a:t>
            </a:r>
            <a:r>
              <a:rPr sz="2800"/>
              <a:t>L公司2×24年12月31日存货余额为1000万元，该公司期末对存货计提了50万元的存货跌价准备。按照税法规定，存货跌价准备只有在存货出售时才能在税前扣除。假定该企业期初存货跌价准备的余额为零。企业适用的所得税税率为25%,所得税采用资产负债表债务法进行核算。假定企业未来期间有足够的应纳税所得额用以抵扣可抵扣暂时性差异。</a:t>
            </a:r>
            <a:endParaRPr sz="2800"/>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sz="2800"/>
              <a:t>要求：编制L公司递延所得税会计分类。</a:t>
            </a:r>
            <a:endParaRPr sz="2800"/>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28650" y="282575"/>
            <a:ext cx="3519805" cy="556895"/>
          </a:xfrm>
        </p:spPr>
        <p:txBody>
          <a:bodyPr/>
          <a:lstStyle/>
          <a:p>
            <a:r>
              <a:rPr lang="zh-CN" altLang="en-US"/>
              <a:t>【职业能力目标】</a:t>
            </a:r>
            <a:endParaRPr lang="zh-CN" altLang="en-US"/>
          </a:p>
        </p:txBody>
      </p:sp>
      <p:sp>
        <p:nvSpPr>
          <p:cNvPr id="3" name="正文"/>
          <p:cNvSpPr>
            <a:spLocks noGrp="1"/>
          </p:cNvSpPr>
          <p:nvPr>
            <p:ph idx="1"/>
            <p:custDataLst>
              <p:tags r:id="rId2"/>
            </p:custDataLst>
          </p:nvPr>
        </p:nvSpPr>
        <p:spPr>
          <a:xfrm>
            <a:off x="189865" y="1440180"/>
            <a:ext cx="3726815" cy="4516755"/>
          </a:xfrm>
        </p:spPr>
        <p:style>
          <a:lnRef idx="3">
            <a:schemeClr val="accent1"/>
          </a:lnRef>
          <a:fillRef idx="0">
            <a:srgbClr val="FFFFFF"/>
          </a:fillRef>
          <a:effectRef idx="0">
            <a:srgbClr val="FFFFFF"/>
          </a:effectRef>
          <a:fontRef idx="minor">
            <a:schemeClr val="tx1"/>
          </a:fontRef>
        </p:style>
        <p:txBody>
          <a:bodyPr>
            <a:normAutofit fontScale="90000" lnSpcReduction="10000"/>
          </a:bodyPr>
          <a:lstStyle/>
          <a:p>
            <a:pPr marL="0" indent="0" fontAlgn="auto">
              <a:lnSpc>
                <a:spcPct val="150000"/>
              </a:lnSpc>
              <a:spcBef>
                <a:spcPts val="0"/>
              </a:spcBef>
            </a:pPr>
            <a:endParaRPr lang="zh-CN" altLang="en-US"/>
          </a:p>
          <a:p>
            <a:pPr marL="0" indent="0" fontAlgn="auto">
              <a:lnSpc>
                <a:spcPct val="150000"/>
              </a:lnSpc>
              <a:spcBef>
                <a:spcPts val="0"/>
              </a:spcBef>
              <a:buNone/>
            </a:pPr>
            <a:r>
              <a:rPr lang="zh-CN" altLang="en-US"/>
              <a:t>1.熟悉资产负债表债务法的概念；</a:t>
            </a:r>
            <a:endParaRPr lang="zh-CN" altLang="en-US"/>
          </a:p>
          <a:p>
            <a:pPr marL="0" indent="0" fontAlgn="auto">
              <a:lnSpc>
                <a:spcPct val="150000"/>
              </a:lnSpc>
              <a:spcBef>
                <a:spcPts val="0"/>
              </a:spcBef>
              <a:buNone/>
            </a:pPr>
            <a:r>
              <a:rPr lang="zh-CN" altLang="en-US"/>
              <a:t>2.熟悉所得税会计的一般程序；</a:t>
            </a:r>
            <a:endParaRPr lang="zh-CN" altLang="en-US"/>
          </a:p>
          <a:p>
            <a:pPr marL="0" indent="0" fontAlgn="auto">
              <a:lnSpc>
                <a:spcPct val="150000"/>
              </a:lnSpc>
              <a:spcBef>
                <a:spcPts val="0"/>
              </a:spcBef>
              <a:buNone/>
            </a:pPr>
            <a:r>
              <a:rPr lang="zh-CN" altLang="en-US"/>
              <a:t>3.理解资产、负债的计税基础；</a:t>
            </a:r>
            <a:endParaRPr lang="zh-CN" altLang="en-US"/>
          </a:p>
          <a:p>
            <a:pPr marL="0" indent="0" fontAlgn="auto">
              <a:lnSpc>
                <a:spcPct val="150000"/>
              </a:lnSpc>
              <a:spcBef>
                <a:spcPts val="0"/>
              </a:spcBef>
              <a:buNone/>
            </a:pPr>
            <a:r>
              <a:rPr lang="zh-CN" altLang="en-US"/>
              <a:t>4.理解应纳税暂时性差异和可抵扣暂时性差异；</a:t>
            </a:r>
            <a:endParaRPr lang="zh-CN" altLang="en-US"/>
          </a:p>
          <a:p>
            <a:pPr marL="0" indent="0" fontAlgn="auto">
              <a:lnSpc>
                <a:spcPct val="150000"/>
              </a:lnSpc>
              <a:spcBef>
                <a:spcPts val="0"/>
              </a:spcBef>
              <a:buNone/>
            </a:pPr>
            <a:r>
              <a:rPr lang="zh-CN" altLang="en-US"/>
              <a:t>5.熟悉递延所得税资产及负债的确认和计量。</a:t>
            </a:r>
            <a:endParaRPr lang="zh-CN" altLang="en-US"/>
          </a:p>
        </p:txBody>
      </p:sp>
      <p:sp>
        <p:nvSpPr>
          <p:cNvPr id="4" name="正文"/>
          <p:cNvSpPr>
            <a:spLocks noGrp="1"/>
          </p:cNvSpPr>
          <p:nvPr>
            <p:custDataLst>
              <p:tags r:id="rId3"/>
            </p:custDataLst>
          </p:nvPr>
        </p:nvSpPr>
        <p:spPr>
          <a:xfrm>
            <a:off x="4116070" y="1440180"/>
            <a:ext cx="3893185" cy="451675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vert="horz" wrap="square" lIns="0" tIns="0" rIns="0" bIns="0" rtlCol="0">
            <a:normAutofit fontScale="90000" lnSpcReduction="2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l" fontAlgn="auto">
              <a:lnSpc>
                <a:spcPct val="150000"/>
              </a:lnSpc>
              <a:spcBef>
                <a:spcPts val="0"/>
              </a:spcBef>
              <a:buClrTx/>
              <a:buSzTx/>
            </a:pPr>
            <a:endParaRPr lang="zh-CN" altLang="en-US" sz="2665"/>
          </a:p>
          <a:p>
            <a:pPr marL="0" indent="0" algn="l" fontAlgn="auto">
              <a:lnSpc>
                <a:spcPct val="150000"/>
              </a:lnSpc>
              <a:spcBef>
                <a:spcPts val="0"/>
              </a:spcBef>
              <a:buClrTx/>
              <a:buSzTx/>
              <a:buNone/>
            </a:pPr>
            <a:r>
              <a:rPr lang="zh-CN" altLang="en-US" sz="2665"/>
              <a:t>1.能够对递延所得税资产进行确认和计量，并进行会计处理；</a:t>
            </a:r>
            <a:endParaRPr lang="zh-CN" altLang="en-US" sz="2665"/>
          </a:p>
          <a:p>
            <a:pPr marL="0" indent="0" algn="l" fontAlgn="auto">
              <a:lnSpc>
                <a:spcPct val="150000"/>
              </a:lnSpc>
              <a:spcBef>
                <a:spcPts val="0"/>
              </a:spcBef>
              <a:buClrTx/>
              <a:buSzTx/>
              <a:buNone/>
            </a:pPr>
            <a:r>
              <a:rPr lang="zh-CN" altLang="en-US" sz="2665"/>
              <a:t>2.能够对递延所得税负债进行确认和计量，并进行会计处理；</a:t>
            </a:r>
            <a:endParaRPr lang="zh-CN" altLang="en-US" sz="2665"/>
          </a:p>
          <a:p>
            <a:pPr marL="0" indent="0" algn="l" fontAlgn="auto">
              <a:lnSpc>
                <a:spcPct val="150000"/>
              </a:lnSpc>
              <a:spcBef>
                <a:spcPts val="0"/>
              </a:spcBef>
              <a:buClrTx/>
              <a:buSzTx/>
              <a:buNone/>
            </a:pPr>
            <a:r>
              <a:rPr lang="zh-CN" altLang="en-US" sz="2665"/>
              <a:t>3.能够对所得税费用进行确认和计量，并进行会计处理。</a:t>
            </a:r>
            <a:endParaRPr lang="zh-CN" altLang="en-US" sz="2665"/>
          </a:p>
        </p:txBody>
      </p:sp>
      <p:sp>
        <p:nvSpPr>
          <p:cNvPr id="5" name="正文"/>
          <p:cNvSpPr>
            <a:spLocks noGrp="1"/>
          </p:cNvSpPr>
          <p:nvPr>
            <p:custDataLst>
              <p:tags r:id="rId4"/>
            </p:custDataLst>
          </p:nvPr>
        </p:nvSpPr>
        <p:spPr>
          <a:xfrm>
            <a:off x="8141970" y="1440180"/>
            <a:ext cx="3826510" cy="4516755"/>
          </a:xfrm>
          <a:prstGeom prst="rect">
            <a:avLst/>
          </a:prstGeom>
        </p:spPr>
        <p:style>
          <a:lnRef idx="3">
            <a:schemeClr val="accent1"/>
          </a:lnRef>
          <a:fillRef idx="0">
            <a:srgbClr val="FFFFFF"/>
          </a:fillRef>
          <a:effectRef idx="0">
            <a:srgbClr val="FFFFFF"/>
          </a:effectRef>
          <a:fontRef idx="minor">
            <a:schemeClr val="tx1"/>
          </a:fontRef>
        </p:style>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l" fontAlgn="auto">
              <a:lnSpc>
                <a:spcPct val="150000"/>
              </a:lnSpc>
              <a:spcBef>
                <a:spcPts val="0"/>
              </a:spcBef>
              <a:buClrTx/>
              <a:buSzTx/>
            </a:pPr>
            <a:endParaRPr lang="zh-CN" altLang="en-US"/>
          </a:p>
          <a:p>
            <a:pPr marL="0" indent="0" algn="l" fontAlgn="auto">
              <a:lnSpc>
                <a:spcPct val="150000"/>
              </a:lnSpc>
              <a:spcBef>
                <a:spcPts val="0"/>
              </a:spcBef>
              <a:buClrTx/>
              <a:buSzTx/>
              <a:buNone/>
            </a:pPr>
            <a:r>
              <a:rPr lang="zh-CN" altLang="en-US"/>
              <a:t>1.培养诚信纳税，认真守法的作风；</a:t>
            </a:r>
            <a:endParaRPr lang="zh-CN" altLang="en-US"/>
          </a:p>
          <a:p>
            <a:pPr marL="0" indent="0" algn="l" fontAlgn="auto">
              <a:lnSpc>
                <a:spcPct val="150000"/>
              </a:lnSpc>
              <a:spcBef>
                <a:spcPts val="0"/>
              </a:spcBef>
              <a:buClrTx/>
              <a:buSzTx/>
              <a:buNone/>
            </a:pPr>
            <a:r>
              <a:rPr lang="zh-CN" altLang="en-US"/>
              <a:t>2.培养法律意识和法治观念；</a:t>
            </a:r>
            <a:endParaRPr lang="zh-CN" altLang="en-US"/>
          </a:p>
          <a:p>
            <a:pPr marL="0" indent="0" algn="l" fontAlgn="auto">
              <a:lnSpc>
                <a:spcPct val="150000"/>
              </a:lnSpc>
              <a:spcBef>
                <a:spcPts val="0"/>
              </a:spcBef>
              <a:buClrTx/>
              <a:buSzTx/>
              <a:buNone/>
            </a:pPr>
            <a:r>
              <a:rPr lang="zh-CN" altLang="en-US"/>
              <a:t>3.培养社会责任心和风险精神。</a:t>
            </a:r>
            <a:endParaRPr lang="zh-CN" altLang="en-US"/>
          </a:p>
        </p:txBody>
      </p:sp>
      <p:sp>
        <p:nvSpPr>
          <p:cNvPr id="6" name="文本框 5"/>
          <p:cNvSpPr txBox="1"/>
          <p:nvPr/>
        </p:nvSpPr>
        <p:spPr>
          <a:xfrm>
            <a:off x="265430" y="980440"/>
            <a:ext cx="1673225" cy="575945"/>
          </a:xfrm>
          <a:prstGeom prst="rect">
            <a:avLst/>
          </a:prstGeom>
        </p:spPr>
        <p:style>
          <a:lnRef idx="0">
            <a:srgbClr val="FFFFFF"/>
          </a:lnRef>
          <a:fillRef idx="2">
            <a:schemeClr val="accent1"/>
          </a:fillRef>
          <a:effectRef idx="0">
            <a:srgbClr val="FFFFFF"/>
          </a:effectRef>
          <a:fontRef idx="minor">
            <a:schemeClr val="dk1"/>
          </a:fontRef>
        </p:style>
        <p:txBody>
          <a:bodyPr wrap="square" rtlCol="0">
            <a:normAutofit lnSpcReduction="10000"/>
          </a:bodyPr>
          <a:p>
            <a:pPr>
              <a:lnSpc>
                <a:spcPct val="140000"/>
              </a:lnSpc>
            </a:pPr>
            <a:r>
              <a:rPr lang="zh-CN" altLang="en-US" sz="2400" kern="100" dirty="0">
                <a:effectLst/>
                <a:latin typeface="+mn-ea"/>
                <a:cs typeface="江城圆体 400W" panose="020B0500000000000000" pitchFamily="34" charset="-122"/>
              </a:rPr>
              <a:t>知识目标</a:t>
            </a:r>
            <a:endParaRPr lang="zh-CN" altLang="en-US" sz="2400" kern="100" dirty="0">
              <a:effectLst/>
              <a:latin typeface="+mn-ea"/>
              <a:cs typeface="江城圆体 400W" panose="020B0500000000000000" pitchFamily="34" charset="-122"/>
            </a:endParaRPr>
          </a:p>
        </p:txBody>
      </p:sp>
      <p:sp>
        <p:nvSpPr>
          <p:cNvPr id="7" name="文本框 6"/>
          <p:cNvSpPr txBox="1"/>
          <p:nvPr/>
        </p:nvSpPr>
        <p:spPr>
          <a:xfrm>
            <a:off x="8268970" y="1031240"/>
            <a:ext cx="1673225" cy="575945"/>
          </a:xfrm>
          <a:prstGeom prst="rect">
            <a:avLst/>
          </a:prstGeom>
        </p:spPr>
        <p:style>
          <a:lnRef idx="0">
            <a:srgbClr val="FFFFFF"/>
          </a:lnRef>
          <a:fillRef idx="2">
            <a:schemeClr val="accent1"/>
          </a:fillRef>
          <a:effectRef idx="0">
            <a:srgbClr val="FFFFFF"/>
          </a:effectRef>
          <a:fontRef idx="minor">
            <a:schemeClr val="dk1"/>
          </a:fontRef>
        </p:style>
        <p:txBody>
          <a:bodyPr wrap="square" rtlCol="0">
            <a:normAutofit lnSpcReduction="10000"/>
          </a:bodyPr>
          <a:p>
            <a:pPr>
              <a:lnSpc>
                <a:spcPct val="140000"/>
              </a:lnSpc>
            </a:pPr>
            <a:r>
              <a:rPr lang="zh-CN" altLang="en-US" sz="2400" kern="100" dirty="0">
                <a:effectLst/>
                <a:latin typeface="+mn-ea"/>
                <a:cs typeface="江城圆体 400W" panose="020B0500000000000000" pitchFamily="34" charset="-122"/>
              </a:rPr>
              <a:t>素养目标</a:t>
            </a:r>
            <a:endParaRPr lang="zh-CN" altLang="en-US" sz="2400" kern="100" dirty="0">
              <a:effectLst/>
              <a:latin typeface="+mn-ea"/>
              <a:cs typeface="江城圆体 400W" panose="020B0500000000000000" pitchFamily="34" charset="-122"/>
            </a:endParaRPr>
          </a:p>
        </p:txBody>
      </p:sp>
      <p:sp>
        <p:nvSpPr>
          <p:cNvPr id="8" name="文本框 7"/>
          <p:cNvSpPr txBox="1"/>
          <p:nvPr/>
        </p:nvSpPr>
        <p:spPr>
          <a:xfrm>
            <a:off x="4267200" y="1031240"/>
            <a:ext cx="1673225" cy="575945"/>
          </a:xfrm>
          <a:prstGeom prst="rect">
            <a:avLst/>
          </a:prstGeom>
        </p:spPr>
        <p:style>
          <a:lnRef idx="0">
            <a:srgbClr val="FFFFFF"/>
          </a:lnRef>
          <a:fillRef idx="2">
            <a:schemeClr val="accent1"/>
          </a:fillRef>
          <a:effectRef idx="0">
            <a:srgbClr val="FFFFFF"/>
          </a:effectRef>
          <a:fontRef idx="minor">
            <a:schemeClr val="dk1"/>
          </a:fontRef>
        </p:style>
        <p:txBody>
          <a:bodyPr wrap="square" rtlCol="0">
            <a:normAutofit lnSpcReduction="10000"/>
          </a:bodyPr>
          <a:p>
            <a:pPr>
              <a:lnSpc>
                <a:spcPct val="140000"/>
              </a:lnSpc>
            </a:pPr>
            <a:r>
              <a:rPr lang="zh-CN" altLang="en-US" sz="2400" kern="100" dirty="0">
                <a:effectLst/>
                <a:latin typeface="+mn-ea"/>
                <a:cs typeface="江城圆体 400W" panose="020B0500000000000000" pitchFamily="34" charset="-122"/>
              </a:rPr>
              <a:t>技能目标</a:t>
            </a:r>
            <a:endParaRPr lang="zh-CN" altLang="en-US" sz="2400" kern="100" dirty="0">
              <a:effectLst/>
              <a:latin typeface="+mn-ea"/>
              <a:cs typeface="江城圆体 400W" panose="020B0500000000000000" pitchFamily="34" charset="-122"/>
            </a:endParaRPr>
          </a:p>
        </p:txBody>
      </p:sp>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一、递延所得税资产的确认和计量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lnSpcReduction="20000"/>
          </a:bodyPr>
          <a:lstStyle/>
          <a:p>
            <a:pPr marL="0" indent="0" fontAlgn="auto">
              <a:lnSpc>
                <a:spcPct val="150000"/>
              </a:lnSpc>
              <a:spcBef>
                <a:spcPts val="0"/>
              </a:spcBef>
              <a:buNone/>
            </a:pPr>
            <a:r>
              <a:rPr sz="2800" b="1"/>
              <a:t>（二）递延所得税资产的计量</a:t>
            </a:r>
            <a:r>
              <a:rPr lang="en-US" altLang="zh-CN" sz="2800" b="1"/>
              <a:t> </a:t>
            </a:r>
            <a:endParaRPr lang="en-US" altLang="zh-CN" sz="2800" b="1"/>
          </a:p>
          <a:p>
            <a:pPr marL="0" indent="0" fontAlgn="auto">
              <a:lnSpc>
                <a:spcPct val="150000"/>
              </a:lnSpc>
              <a:spcBef>
                <a:spcPts val="0"/>
              </a:spcBef>
              <a:buNone/>
            </a:pPr>
            <a:r>
              <a:rPr sz="2800" b="1"/>
              <a:t>【典型案例10-7解析】</a:t>
            </a:r>
            <a:r>
              <a:rPr sz="2800"/>
              <a:t>该项存货在2×24年12月31日的账面价值为950万元(1000-50),其计税基础为初始账面价值1000万元。该计税基础与账面价值之间产生的50万元可抵扣暂时性差异，应确认相关的递延所得税资产12.5万元。编制的会计分录为：</a:t>
            </a:r>
            <a:endParaRPr sz="2800"/>
          </a:p>
          <a:p>
            <a:pPr marL="0" indent="0" fontAlgn="auto">
              <a:lnSpc>
                <a:spcPct val="150000"/>
              </a:lnSpc>
              <a:spcBef>
                <a:spcPts val="0"/>
              </a:spcBef>
              <a:buNone/>
            </a:pPr>
            <a:endParaRPr sz="2800"/>
          </a:p>
          <a:p>
            <a:pPr marL="0" indent="0" fontAlgn="auto">
              <a:lnSpc>
                <a:spcPct val="150000"/>
              </a:lnSpc>
              <a:spcBef>
                <a:spcPts val="0"/>
              </a:spcBef>
              <a:buNone/>
            </a:pPr>
            <a:r>
              <a:rPr sz="2800"/>
              <a:t>借：递延所得税资产125 000</a:t>
            </a:r>
            <a:endParaRPr sz="2800"/>
          </a:p>
          <a:p>
            <a:pPr marL="0" indent="0" fontAlgn="auto">
              <a:lnSpc>
                <a:spcPct val="150000"/>
              </a:lnSpc>
              <a:spcBef>
                <a:spcPts val="0"/>
              </a:spcBef>
              <a:buNone/>
            </a:pPr>
            <a:r>
              <a:rPr lang="en-US" sz="2800"/>
              <a:t>   </a:t>
            </a:r>
            <a:r>
              <a:rPr sz="2800"/>
              <a:t>贷：所得税费用     125 000</a:t>
            </a:r>
            <a:endParaRPr sz="2800"/>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一、递延所得税资产的确认和计量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lnSpcReduction="20000"/>
          </a:bodyPr>
          <a:lstStyle/>
          <a:p>
            <a:pPr marL="0" indent="0" fontAlgn="auto">
              <a:lnSpc>
                <a:spcPct val="150000"/>
              </a:lnSpc>
              <a:spcBef>
                <a:spcPts val="0"/>
              </a:spcBef>
              <a:buNone/>
            </a:pPr>
            <a:r>
              <a:rPr sz="2800" b="1"/>
              <a:t>【学中做11-1】</a:t>
            </a:r>
            <a:r>
              <a:rPr sz="2800"/>
              <a:t>A公司2×24年12月31日应收账款余额为500万元，该公司期末计提了坏账准备25万元。按照税法规定，坏账准备只有在坏账发生时才能在税前扣除。假定该企业期初坏账准备的余额为零。企业适用的所得税税率为25%,所得税采用资产负债表债务法进行核算。假定企业未来期间有足够的应纳税所得额用以抵扣可抵扣暂时性差异。</a:t>
            </a:r>
            <a:endParaRPr sz="2800"/>
          </a:p>
          <a:p>
            <a:pPr marL="0" indent="0" fontAlgn="auto">
              <a:lnSpc>
                <a:spcPct val="150000"/>
              </a:lnSpc>
              <a:spcBef>
                <a:spcPts val="0"/>
              </a:spcBef>
              <a:buNone/>
            </a:pPr>
            <a:r>
              <a:rPr sz="2800"/>
              <a:t>要求：编制公司递延所得税会计分类。</a:t>
            </a:r>
            <a:endParaRPr sz="2800"/>
          </a:p>
        </p:txBody>
      </p:sp>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二、递延所得税负债的确认和计量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lnSpcReduction="20000"/>
          </a:bodyPr>
          <a:lstStyle/>
          <a:p>
            <a:pPr marL="0" indent="0" fontAlgn="auto">
              <a:lnSpc>
                <a:spcPct val="150000"/>
              </a:lnSpc>
              <a:spcBef>
                <a:spcPts val="0"/>
              </a:spcBef>
              <a:buNone/>
            </a:pPr>
            <a:r>
              <a:rPr sz="2800" b="1"/>
              <a:t>（一）递延所得税负债的确认</a:t>
            </a:r>
            <a:endParaRPr sz="2800" b="1"/>
          </a:p>
          <a:p>
            <a:pPr marL="0" indent="0" fontAlgn="auto">
              <a:lnSpc>
                <a:spcPct val="150000"/>
              </a:lnSpc>
              <a:spcBef>
                <a:spcPts val="0"/>
              </a:spcBef>
              <a:buNone/>
            </a:pPr>
            <a:r>
              <a:rPr sz="2800"/>
              <a:t>确认递延所得税负债的一般原则</a:t>
            </a:r>
            <a:r>
              <a:rPr lang="zh-CN" sz="2800"/>
              <a:t>：</a:t>
            </a:r>
            <a:endParaRPr sz="2800"/>
          </a:p>
          <a:p>
            <a:pPr marL="0" indent="0" fontAlgn="auto">
              <a:lnSpc>
                <a:spcPct val="150000"/>
              </a:lnSpc>
              <a:spcBef>
                <a:spcPts val="0"/>
              </a:spcBef>
              <a:buNone/>
            </a:pPr>
            <a:r>
              <a:rPr lang="en-US" sz="2800"/>
              <a:t>      </a:t>
            </a:r>
            <a:r>
              <a:rPr sz="2800"/>
              <a:t>除企业会计准则中明确规定可不确认递延所得税负债的情况以外，企业对于所有的应纳税暂时性差异，均应确认相关的递延所得税负债。在确认递延所得税负债的同时，应增加利润表中的所得税费用。</a:t>
            </a:r>
            <a:endParaRPr sz="2800"/>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二、递延所得税负债的确认和计量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lnSpcReduction="20000"/>
          </a:bodyPr>
          <a:lstStyle/>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sz="2800"/>
              <a:t>3.递延所得税负债的计量</a:t>
            </a:r>
            <a:endParaRPr sz="2800"/>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sz="2800"/>
              <a:t>递延所得税负债应以相关应纳税暂时性差异转回期间适用的所得税税率计量。在我国除享受优惠政策的情况以外，企业适用的所得税税率在不同年度之间一般不会发生变化。</a:t>
            </a:r>
            <a:endParaRPr sz="2800"/>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二、递延所得税负债的确认和计量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lnSpcReduction="20000"/>
          </a:bodyPr>
          <a:lstStyle/>
          <a:p>
            <a:pPr marL="0" indent="0" fontAlgn="auto">
              <a:lnSpc>
                <a:spcPct val="150000"/>
              </a:lnSpc>
              <a:spcBef>
                <a:spcPts val="0"/>
              </a:spcBef>
              <a:buNone/>
            </a:pPr>
            <a:r>
              <a:rPr sz="2800" b="1"/>
              <a:t>【典型案例10-8】</a:t>
            </a:r>
            <a:r>
              <a:rPr sz="2800"/>
              <a:t>M公司2×24年6月18日从公开市场上取得一项权益性投资，支付价款400万元，作为交易性金融资产核算。2×24年12月31日，该项交易性金融资产的市价为440万元。企业适用的所得税税率为25%,所得税采用资产负债表债务法进行核算。</a:t>
            </a:r>
            <a:endParaRPr sz="2800"/>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sz="2800"/>
              <a:t>要求：编制M公司递延所得税会计分类。</a:t>
            </a:r>
            <a:endParaRPr sz="2800"/>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二、递延所得税负债的确认和计量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fontScale="90000"/>
          </a:bodyPr>
          <a:lstStyle/>
          <a:p>
            <a:pPr marL="0" indent="0" fontAlgn="auto">
              <a:lnSpc>
                <a:spcPct val="150000"/>
              </a:lnSpc>
              <a:spcBef>
                <a:spcPts val="0"/>
              </a:spcBef>
              <a:buNone/>
            </a:pPr>
            <a:r>
              <a:rPr sz="2800" b="1"/>
              <a:t>【典型案例10-8解析】</a:t>
            </a:r>
            <a:r>
              <a:rPr sz="2800"/>
              <a:t>按照企业会计准则规定，企业应确认公允价值变动损益40万元，资产在12月31日的账面价值为440万元。税法规定，交易性金融资产在持有期间的公允价值变动不计入应纳税所得额，其计税基础在12月31日应维持原取得成本不变，即其计税基础为400万元。两者之间产生的40万元差异属于应纳税暂时性差异，应确认相关的递延所得税负债10万元。</a:t>
            </a:r>
            <a:endParaRPr sz="2800"/>
          </a:p>
          <a:p>
            <a:pPr marL="0" indent="0" fontAlgn="auto">
              <a:lnSpc>
                <a:spcPct val="150000"/>
              </a:lnSpc>
              <a:spcBef>
                <a:spcPts val="0"/>
              </a:spcBef>
              <a:buNone/>
            </a:pPr>
            <a:r>
              <a:rPr sz="2800"/>
              <a:t>编制的会计分录为：</a:t>
            </a:r>
            <a:endParaRPr sz="2800"/>
          </a:p>
          <a:p>
            <a:pPr marL="0" indent="0" fontAlgn="auto">
              <a:lnSpc>
                <a:spcPct val="150000"/>
              </a:lnSpc>
              <a:spcBef>
                <a:spcPts val="0"/>
              </a:spcBef>
              <a:buNone/>
            </a:pPr>
            <a:r>
              <a:rPr sz="2800"/>
              <a:t>借：所得税费用       100 000</a:t>
            </a:r>
            <a:endParaRPr sz="2800"/>
          </a:p>
          <a:p>
            <a:pPr marL="0" indent="0" fontAlgn="auto">
              <a:lnSpc>
                <a:spcPct val="150000"/>
              </a:lnSpc>
              <a:spcBef>
                <a:spcPts val="0"/>
              </a:spcBef>
              <a:buNone/>
            </a:pPr>
            <a:r>
              <a:rPr lang="en-US" sz="2800"/>
              <a:t>    </a:t>
            </a:r>
            <a:r>
              <a:rPr sz="2800"/>
              <a:t>贷：递延所得税负债   100 000</a:t>
            </a:r>
            <a:endParaRPr sz="2800"/>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二、递延所得税负债的确认和计量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a:bodyPr>
          <a:lstStyle/>
          <a:p>
            <a:pPr marL="0" indent="0" fontAlgn="auto">
              <a:lnSpc>
                <a:spcPct val="150000"/>
              </a:lnSpc>
              <a:spcBef>
                <a:spcPts val="0"/>
              </a:spcBef>
              <a:buNone/>
            </a:pPr>
            <a:r>
              <a:rPr sz="2800" b="1"/>
              <a:t>【学中做11-2】</a:t>
            </a:r>
            <a:r>
              <a:rPr sz="2800"/>
              <a:t>A公司2×24年6月18日从公开市场上取得一项权益性投资，支付价款200万元，作为其他权益工具投资核算。2×24年12月31日，该项其他权益工具投资的市价为220万元。企业适用的所得税税率为25%,所得税采用资产负债表债务法进行核算。</a:t>
            </a:r>
            <a:endParaRPr sz="2800"/>
          </a:p>
          <a:p>
            <a:pPr marL="0" indent="0" fontAlgn="auto">
              <a:lnSpc>
                <a:spcPct val="150000"/>
              </a:lnSpc>
              <a:spcBef>
                <a:spcPts val="0"/>
              </a:spcBef>
              <a:buNone/>
            </a:pPr>
            <a:r>
              <a:rPr sz="2800"/>
              <a:t>要求：编制A公司递延所得税会计分类。</a:t>
            </a:r>
            <a:endParaRPr sz="2800"/>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三、适用所得税税率变动对已确认递延项目的影响</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a:bodyPr>
          <a:lstStyle/>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sz="2800"/>
              <a:t>因适用税收法规的变化，导致企业在某一会计期间适用的所得税税率发生变化的，企业应对已确认的递延所得税资产和递延所得税负债重新计量。除直接计入所有者权益的交易或事项产生的递延所得税资产和递延所得税负债，相关的调整金额应计入所有者权益以外，</a:t>
            </a:r>
            <a:endParaRPr sz="2800"/>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sz="2800"/>
              <a:t>其他情况下产生的调整金额应确认为当期所得税费用(或收益)。</a:t>
            </a:r>
            <a:endParaRPr sz="2800"/>
          </a:p>
        </p:txBody>
      </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四、所得税费用的确认和计量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fontScale="90000" lnSpcReduction="10000"/>
          </a:bodyPr>
          <a:lstStyle/>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sz="2800" b="1"/>
              <a:t>（一）当期所得税</a:t>
            </a:r>
            <a:endParaRPr sz="2800" b="1"/>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sz="2800"/>
              <a:t>当期所得税是指企业按照税法规定计算确定的、针对当期发生的交易和事项，应交纳给税务部门的所得税金额，即应交所得税，应以适用的税收法规为基础计算确定。</a:t>
            </a:r>
            <a:endParaRPr sz="2800"/>
          </a:p>
          <a:p>
            <a:pPr marL="0" indent="635000" algn="ctr" fontAlgn="auto">
              <a:lnSpc>
                <a:spcPct val="150000"/>
              </a:lnSpc>
              <a:spcBef>
                <a:spcPts val="0"/>
              </a:spcBef>
              <a:buNone/>
              <a:extLst>
                <a:ext uri="{35155182-B16C-46BC-9424-99874614C6A1}">
                  <wpsdc:indentchars xmlns:wpsdc="http://www.wps.cn/officeDocument/2017/drawingmlCustomData" val="200" checksum="1170532397"/>
                </a:ext>
              </a:extLst>
            </a:pPr>
            <a:r>
              <a:rPr sz="2800">
                <a:solidFill>
                  <a:srgbClr val="FF0000"/>
                </a:solidFill>
              </a:rPr>
              <a:t>当期所得税=当期应交所得税</a:t>
            </a:r>
            <a:endParaRPr sz="2800">
              <a:solidFill>
                <a:srgbClr val="FF0000"/>
              </a:solidFill>
            </a:endParaRPr>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sz="2800"/>
              <a:t>企业在确定当期所得税时，对于当期发生的交易或事项，会计处理与税收处理不同的，应在会计利润的基础上，按照适用税收法规的要求进行调整，计算出当期应纳税所得额，按照应纳税所得额与适用所得税税率计算，确定当期应交所得税。</a:t>
            </a:r>
            <a:endParaRPr sz="2800"/>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四、所得税费用的确认和计量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fontScale="90000" lnSpcReduction="20000"/>
          </a:bodyPr>
          <a:lstStyle/>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sz="2800" b="1"/>
              <a:t>（二）递延所得税费用(或收益)</a:t>
            </a:r>
            <a:endParaRPr sz="2800" b="1"/>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sz="2800"/>
              <a:t>递延所得税费用(或收益)是指按照企业会计准则规定应予确认的递延所得税资产和递延所得税负债在期末应有的金额相对于原已确认金额之间的差额，即递延所得税资产及递延所得税负债的当期发生额，但不包括计入所有者权益的交易或事项及企业合并的所得税影响。用公式表示为：</a:t>
            </a:r>
            <a:endParaRPr sz="2800"/>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sz="2800">
                <a:solidFill>
                  <a:srgbClr val="FF0000"/>
                </a:solidFill>
              </a:rPr>
              <a:t>递延所得税费用（收益）=当期递延所得税负债的增加+当期递延所得税资产的减少-当期递延所得税负债的减少-当期递延所得税资产的增加</a:t>
            </a:r>
            <a:endParaRPr sz="2800">
              <a:solidFill>
                <a:srgbClr val="FF0000"/>
              </a:solidFill>
            </a:endParaRPr>
          </a:p>
          <a:p>
            <a:pPr marL="0" indent="635000" fontAlgn="auto">
              <a:lnSpc>
                <a:spcPct val="150000"/>
              </a:lnSpc>
              <a:spcBef>
                <a:spcPts val="0"/>
              </a:spcBef>
              <a:buNone/>
              <a:extLst>
                <a:ext uri="{35155182-B16C-46BC-9424-99874614C6A1}">
                  <wpsdc:indentchars xmlns:wpsdc="http://www.wps.cn/officeDocument/2017/drawingmlCustomData" val="200" checksum="1170532397"/>
                </a:ext>
              </a:extLst>
            </a:pPr>
            <a:r>
              <a:rPr sz="2800"/>
              <a:t>值得注意的是：如果某项交易或事项按照企业会计准则规定应计入所有者权益，由该交易或事项产生的递延所得税资产或递延所得税负债及其变化亦应计入所有者权益，不构成利润表中的递延所得税费用(或收益)。</a:t>
            </a:r>
            <a:endParaRPr sz="2800"/>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5956300" cy="2123440"/>
          </a:xfrm>
        </p:spPr>
        <p:txBody>
          <a:bodyPr/>
          <a:lstStyle/>
          <a:p>
            <a:r>
              <a:rPr lang="zh-CN" altLang="en-US" spc="300" dirty="0">
                <a:solidFill>
                  <a:srgbClr val="131F27"/>
                </a:solidFill>
                <a:latin typeface="+mn-ea"/>
                <a:sym typeface="+mn-ea"/>
              </a:rPr>
              <a:t>所得税会计概述</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zh-CN" altLang="en-US"/>
              <a:t>01</a:t>
            </a:r>
            <a:endParaRPr lang="zh-CN" altLang="en-US"/>
          </a:p>
        </p:txBody>
      </p:sp>
    </p:spTree>
    <p:custDataLst>
      <p:tags r:id="rId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四、所得税费用的确认和计量</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1157605"/>
            <a:ext cx="10800080" cy="5127625"/>
          </a:xfrm>
        </p:spPr>
        <p:txBody>
          <a:bodyPr>
            <a:normAutofit/>
          </a:bodyPr>
          <a:lstStyle/>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sz="2800" b="1"/>
              <a:t>（三）所得税费用</a:t>
            </a:r>
            <a:endParaRPr sz="2800" b="1"/>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sz="2800"/>
              <a:t>在计算确定了当期所得税及递延所得税以后，利润表中应予确认的所得税费用为两者之和，即：</a:t>
            </a:r>
            <a:endParaRPr sz="2800"/>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sz="2800">
                <a:solidFill>
                  <a:srgbClr val="FF0000"/>
                </a:solidFill>
              </a:rPr>
              <a:t>所得税费用=当期所得税士递延所得税费用(或收益)</a:t>
            </a:r>
            <a:endParaRPr sz="2800">
              <a:solidFill>
                <a:srgbClr val="FF0000"/>
              </a:solidFill>
            </a:endParaRPr>
          </a:p>
        </p:txBody>
      </p:sp>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81235"/>
            <a:ext cx="10800000" cy="720000"/>
          </a:xfrm>
        </p:spPr>
        <p:txBody>
          <a:bodyPr/>
          <a:lstStyle/>
          <a:p>
            <a:r>
              <a:rPr lang="zh-CN" altLang="en-US" sz="2800" spc="300" dirty="0">
                <a:solidFill>
                  <a:srgbClr val="131F27"/>
                </a:solidFill>
                <a:latin typeface="+mn-ea"/>
                <a:sym typeface="+mn-ea"/>
              </a:rPr>
              <a:t>四、所得税费用的确认和计量</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01370"/>
            <a:ext cx="10800080" cy="5915660"/>
          </a:xfrm>
        </p:spPr>
        <p:txBody>
          <a:bodyPr>
            <a:noAutofit/>
          </a:bodyPr>
          <a:lstStyle/>
          <a:p>
            <a:pPr marL="0" indent="0" fontAlgn="auto">
              <a:lnSpc>
                <a:spcPct val="150000"/>
              </a:lnSpc>
              <a:spcBef>
                <a:spcPts val="0"/>
              </a:spcBef>
              <a:buNone/>
            </a:pPr>
            <a:r>
              <a:rPr sz="1700" b="1"/>
              <a:t>【典型案例10-9】</a:t>
            </a:r>
            <a:r>
              <a:rPr sz="1700"/>
              <a:t>H公司2×24年度利润表中利润总额为2000万元，该公司适用的所得税税率为25%,所得税采用资产负债表债务法进行核算。2×24年发生的有关交易或事项中，会计处理与税收处理存在的差别有：</a:t>
            </a:r>
            <a:endParaRPr sz="1700"/>
          </a:p>
          <a:p>
            <a:pPr marL="0" indent="431800" fontAlgn="auto">
              <a:lnSpc>
                <a:spcPct val="150000"/>
              </a:lnSpc>
              <a:spcBef>
                <a:spcPts val="0"/>
              </a:spcBef>
              <a:buNone/>
              <a:extLst>
                <a:ext uri="{35155182-B16C-46BC-9424-99874614C6A1}">
                  <wpsdc:indentchars xmlns:wpsdc="http://www.wps.cn/officeDocument/2017/drawingmlCustomData" val="200" checksum="3588746719"/>
                </a:ext>
              </a:extLst>
            </a:pPr>
            <a:r>
              <a:rPr sz="1700"/>
              <a:t>(1)2×23年12月取得一项固定资产，成本1200万元，使用年限为10年，净残值为零，会计上按平均年限法计提折旧，税收按双倍余额递减法计提折旧。假定税法规定的使用年限和净残值与会计规定相同。</a:t>
            </a:r>
            <a:endParaRPr sz="1700"/>
          </a:p>
          <a:p>
            <a:pPr marL="0" indent="431800" fontAlgn="auto">
              <a:lnSpc>
                <a:spcPct val="150000"/>
              </a:lnSpc>
              <a:spcBef>
                <a:spcPts val="0"/>
              </a:spcBef>
              <a:buNone/>
              <a:extLst>
                <a:ext uri="{35155182-B16C-46BC-9424-99874614C6A1}">
                  <wpsdc:indentchars xmlns:wpsdc="http://www.wps.cn/officeDocument/2017/drawingmlCustomData" val="200" checksum="3588746719"/>
                </a:ext>
              </a:extLst>
            </a:pPr>
            <a:r>
              <a:rPr sz="1700"/>
              <a:t>(2)向某公司赞助200万元银行存款。</a:t>
            </a:r>
            <a:endParaRPr sz="1700"/>
          </a:p>
          <a:p>
            <a:pPr marL="0" indent="431800" fontAlgn="auto">
              <a:lnSpc>
                <a:spcPct val="150000"/>
              </a:lnSpc>
              <a:spcBef>
                <a:spcPts val="0"/>
              </a:spcBef>
              <a:buNone/>
              <a:extLst>
                <a:ext uri="{35155182-B16C-46BC-9424-99874614C6A1}">
                  <wpsdc:indentchars xmlns:wpsdc="http://www.wps.cn/officeDocument/2017/drawingmlCustomData" val="200" checksum="3588746719"/>
                </a:ext>
              </a:extLst>
            </a:pPr>
            <a:r>
              <a:rPr sz="1700"/>
              <a:t>(3)应付违法经营罚款60万元。</a:t>
            </a:r>
            <a:endParaRPr sz="1700"/>
          </a:p>
          <a:p>
            <a:pPr marL="0" indent="431800" fontAlgn="auto">
              <a:lnSpc>
                <a:spcPct val="150000"/>
              </a:lnSpc>
              <a:spcBef>
                <a:spcPts val="0"/>
              </a:spcBef>
              <a:buNone/>
              <a:extLst>
                <a:ext uri="{35155182-B16C-46BC-9424-99874614C6A1}">
                  <wpsdc:indentchars xmlns:wpsdc="http://www.wps.cn/officeDocument/2017/drawingmlCustomData" val="200" checksum="3588746719"/>
                </a:ext>
              </a:extLst>
            </a:pPr>
            <a:r>
              <a:rPr sz="1700"/>
              <a:t>(4)期末对持有的700万元存货计提了100万元的存货跌价准备。</a:t>
            </a:r>
            <a:endParaRPr sz="1700"/>
          </a:p>
          <a:p>
            <a:pPr marL="0" indent="431800" fontAlgn="auto">
              <a:lnSpc>
                <a:spcPct val="150000"/>
              </a:lnSpc>
              <a:spcBef>
                <a:spcPts val="0"/>
              </a:spcBef>
              <a:buNone/>
              <a:extLst>
                <a:ext uri="{35155182-B16C-46BC-9424-99874614C6A1}">
                  <wpsdc:indentchars xmlns:wpsdc="http://www.wps.cn/officeDocument/2017/drawingmlCustomData" val="200" checksum="3588746719"/>
                </a:ext>
              </a:extLst>
            </a:pPr>
            <a:r>
              <a:rPr sz="1700"/>
              <a:t>(5)2×24年1月12日取得的某项无形资产，取得成本为800万元，会计确认的摊销年限为5年，税法规定的摊销期限为10年，均采用直线法。</a:t>
            </a:r>
            <a:endParaRPr sz="1700"/>
          </a:p>
          <a:p>
            <a:pPr marL="0" indent="431800" fontAlgn="auto">
              <a:lnSpc>
                <a:spcPct val="150000"/>
              </a:lnSpc>
              <a:spcBef>
                <a:spcPts val="0"/>
              </a:spcBef>
              <a:buNone/>
              <a:extLst>
                <a:ext uri="{35155182-B16C-46BC-9424-99874614C6A1}">
                  <wpsdc:indentchars xmlns:wpsdc="http://www.wps.cn/officeDocument/2017/drawingmlCustomData" val="200" checksum="3588746719"/>
                </a:ext>
              </a:extLst>
            </a:pPr>
            <a:r>
              <a:rPr sz="1700"/>
              <a:t>要求：</a:t>
            </a:r>
            <a:endParaRPr sz="1700"/>
          </a:p>
          <a:p>
            <a:pPr marL="0" indent="431800" fontAlgn="auto">
              <a:lnSpc>
                <a:spcPct val="150000"/>
              </a:lnSpc>
              <a:spcBef>
                <a:spcPts val="0"/>
              </a:spcBef>
              <a:buNone/>
              <a:extLst>
                <a:ext uri="{35155182-B16C-46BC-9424-99874614C6A1}">
                  <wpsdc:indentchars xmlns:wpsdc="http://www.wps.cn/officeDocument/2017/drawingmlCustomData" val="200" checksum="3588746719"/>
                </a:ext>
              </a:extLst>
            </a:pPr>
            <a:r>
              <a:rPr sz="1700"/>
              <a:t>(1)上述五项业务中，哪些业务会产生暂时性差异?</a:t>
            </a:r>
            <a:endParaRPr sz="1700"/>
          </a:p>
          <a:p>
            <a:pPr marL="0" indent="431800" fontAlgn="auto">
              <a:lnSpc>
                <a:spcPct val="150000"/>
              </a:lnSpc>
              <a:spcBef>
                <a:spcPts val="0"/>
              </a:spcBef>
              <a:buNone/>
              <a:extLst>
                <a:ext uri="{35155182-B16C-46BC-9424-99874614C6A1}">
                  <wpsdc:indentchars xmlns:wpsdc="http://www.wps.cn/officeDocument/2017/drawingmlCustomData" val="200" checksum="3588746719"/>
                </a:ext>
              </a:extLst>
            </a:pPr>
            <a:r>
              <a:rPr sz="1700"/>
              <a:t>(2)指出暂时性差异的类型，并确认暂时性差异的金额。</a:t>
            </a:r>
            <a:endParaRPr sz="1700"/>
          </a:p>
          <a:p>
            <a:pPr marL="0" indent="431800" fontAlgn="auto">
              <a:lnSpc>
                <a:spcPct val="150000"/>
              </a:lnSpc>
              <a:spcBef>
                <a:spcPts val="0"/>
              </a:spcBef>
              <a:buNone/>
              <a:extLst>
                <a:ext uri="{35155182-B16C-46BC-9424-99874614C6A1}">
                  <wpsdc:indentchars xmlns:wpsdc="http://www.wps.cn/officeDocument/2017/drawingmlCustomData" val="200" checksum="3588746719"/>
                </a:ext>
              </a:extLst>
            </a:pPr>
            <a:r>
              <a:rPr sz="1700"/>
              <a:t>(3)确认递延所得税资产或递延所得税负债的金额。</a:t>
            </a:r>
            <a:endParaRPr sz="1700"/>
          </a:p>
          <a:p>
            <a:pPr marL="0" indent="431800" fontAlgn="auto">
              <a:lnSpc>
                <a:spcPct val="150000"/>
              </a:lnSpc>
              <a:spcBef>
                <a:spcPts val="0"/>
              </a:spcBef>
              <a:buNone/>
              <a:extLst>
                <a:ext uri="{35155182-B16C-46BC-9424-99874614C6A1}">
                  <wpsdc:indentchars xmlns:wpsdc="http://www.wps.cn/officeDocument/2017/drawingmlCustomData" val="200" checksum="3588746719"/>
                </a:ext>
              </a:extLst>
            </a:pPr>
            <a:r>
              <a:rPr sz="1700"/>
              <a:t>(4)计算确认2×24年应交企业所得税及所得税费用。</a:t>
            </a:r>
            <a:endParaRPr sz="1700"/>
          </a:p>
          <a:p>
            <a:pPr marL="0" indent="431800" fontAlgn="auto">
              <a:lnSpc>
                <a:spcPct val="150000"/>
              </a:lnSpc>
              <a:spcBef>
                <a:spcPts val="0"/>
              </a:spcBef>
              <a:buNone/>
              <a:extLst>
                <a:ext uri="{35155182-B16C-46BC-9424-99874614C6A1}">
                  <wpsdc:indentchars xmlns:wpsdc="http://www.wps.cn/officeDocument/2017/drawingmlCustomData" val="200" checksum="3588746719"/>
                </a:ext>
              </a:extLst>
            </a:pPr>
            <a:r>
              <a:rPr sz="1700"/>
              <a:t>(5)完成对企业所得税的账务处理。</a:t>
            </a:r>
            <a:endParaRPr sz="1700"/>
          </a:p>
        </p:txBody>
      </p:sp>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81235"/>
            <a:ext cx="10800000" cy="720000"/>
          </a:xfrm>
        </p:spPr>
        <p:txBody>
          <a:bodyPr/>
          <a:lstStyle/>
          <a:p>
            <a:r>
              <a:rPr lang="zh-CN" altLang="en-US" sz="2800" spc="300" dirty="0">
                <a:solidFill>
                  <a:srgbClr val="131F27"/>
                </a:solidFill>
                <a:latin typeface="+mn-ea"/>
                <a:sym typeface="+mn-ea"/>
              </a:rPr>
              <a:t>四、所得税费用的确认和计量</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01370"/>
            <a:ext cx="10800080" cy="5915660"/>
          </a:xfrm>
        </p:spPr>
        <p:txBody>
          <a:bodyPr>
            <a:noAutofit/>
          </a:bodyPr>
          <a:lstStyle/>
          <a:p>
            <a:pPr marL="0" indent="0" fontAlgn="auto">
              <a:lnSpc>
                <a:spcPct val="150000"/>
              </a:lnSpc>
              <a:spcBef>
                <a:spcPts val="0"/>
              </a:spcBef>
              <a:buNone/>
            </a:pPr>
            <a:r>
              <a:rPr sz="1800" b="1"/>
              <a:t>【典型案例10-9解析】</a:t>
            </a:r>
            <a:endParaRPr sz="1800" b="1"/>
          </a:p>
          <a:p>
            <a:pPr marL="0" indent="0" fontAlgn="auto">
              <a:lnSpc>
                <a:spcPct val="150000"/>
              </a:lnSpc>
              <a:spcBef>
                <a:spcPts val="0"/>
              </a:spcBef>
              <a:buNone/>
            </a:pPr>
            <a:r>
              <a:rPr sz="1800"/>
              <a:t>(1)上述五项业务中，第1、4和5题会产生暂时性差异。</a:t>
            </a:r>
            <a:endParaRPr sz="1800"/>
          </a:p>
          <a:p>
            <a:pPr marL="0" indent="0" fontAlgn="auto">
              <a:lnSpc>
                <a:spcPct val="150000"/>
              </a:lnSpc>
              <a:spcBef>
                <a:spcPts val="0"/>
              </a:spcBef>
              <a:buNone/>
            </a:pPr>
            <a:r>
              <a:rPr sz="1800"/>
              <a:t>(2)第1题固定资产账面价值1080万元，计税基础960万元，产生应纳税暂时性差异120万元；第4题存货账面价值600万元，计税基础700万元，产生可抵扣暂时性差异100万元；第5题无形资产的账面价值640万元，计税基础为720,产生可抵扣暂时性差异80万元。</a:t>
            </a:r>
            <a:endParaRPr sz="1800"/>
          </a:p>
          <a:p>
            <a:pPr marL="0" indent="0" fontAlgn="auto">
              <a:lnSpc>
                <a:spcPct val="150000"/>
              </a:lnSpc>
              <a:spcBef>
                <a:spcPts val="0"/>
              </a:spcBef>
              <a:buNone/>
            </a:pPr>
            <a:r>
              <a:rPr sz="1800"/>
              <a:t>(3)可抵扣暂时性差异合计180万元，产生递延所得税资产45万元；应纳税暂时性差异120万元，产生递延所得税负债30万元。</a:t>
            </a:r>
            <a:endParaRPr sz="1800"/>
          </a:p>
          <a:p>
            <a:pPr marL="0" indent="0" fontAlgn="auto">
              <a:lnSpc>
                <a:spcPct val="150000"/>
              </a:lnSpc>
              <a:spcBef>
                <a:spcPts val="0"/>
              </a:spcBef>
              <a:buNone/>
            </a:pPr>
            <a:r>
              <a:rPr sz="1800"/>
              <a:t>(4)2×24年应交企业所得税=(2000+180+200—120+60)×25%=580（万元）</a:t>
            </a:r>
            <a:endParaRPr sz="1800"/>
          </a:p>
          <a:p>
            <a:pPr marL="0" indent="0" fontAlgn="auto">
              <a:lnSpc>
                <a:spcPct val="150000"/>
              </a:lnSpc>
              <a:spcBef>
                <a:spcPts val="0"/>
              </a:spcBef>
              <a:buNone/>
            </a:pPr>
            <a:r>
              <a:rPr sz="1800"/>
              <a:t>2×24年所得税费用=580-45+30=565(万元)</a:t>
            </a:r>
            <a:endParaRPr sz="1800"/>
          </a:p>
          <a:p>
            <a:pPr marL="0" indent="0" fontAlgn="auto">
              <a:lnSpc>
                <a:spcPct val="150000"/>
              </a:lnSpc>
              <a:spcBef>
                <a:spcPts val="0"/>
              </a:spcBef>
              <a:buNone/>
            </a:pPr>
            <a:r>
              <a:rPr sz="1800"/>
              <a:t>(5)2×24年企业所得税的账务处理如下：</a:t>
            </a:r>
            <a:endParaRPr sz="1800"/>
          </a:p>
          <a:p>
            <a:pPr marL="0" indent="0" fontAlgn="auto">
              <a:lnSpc>
                <a:spcPct val="150000"/>
              </a:lnSpc>
              <a:spcBef>
                <a:spcPts val="0"/>
              </a:spcBef>
              <a:buNone/>
            </a:pPr>
            <a:r>
              <a:rPr sz="1800"/>
              <a:t>借：递延所得税资产           450 000</a:t>
            </a:r>
            <a:endParaRPr sz="1800"/>
          </a:p>
          <a:p>
            <a:pPr marL="0" indent="0" fontAlgn="auto">
              <a:lnSpc>
                <a:spcPct val="150000"/>
              </a:lnSpc>
              <a:spcBef>
                <a:spcPts val="0"/>
              </a:spcBef>
              <a:buNone/>
            </a:pPr>
            <a:r>
              <a:rPr lang="en-US" sz="1800"/>
              <a:t>       </a:t>
            </a:r>
            <a:r>
              <a:rPr sz="1800"/>
              <a:t>所得税费用             5 650 000</a:t>
            </a:r>
            <a:endParaRPr sz="1800"/>
          </a:p>
          <a:p>
            <a:pPr marL="0" indent="0" fontAlgn="auto">
              <a:lnSpc>
                <a:spcPct val="150000"/>
              </a:lnSpc>
              <a:spcBef>
                <a:spcPts val="0"/>
              </a:spcBef>
              <a:buNone/>
            </a:pPr>
            <a:r>
              <a:rPr sz="1800"/>
              <a:t>贷：应交税费——应交所得税  5 800 000</a:t>
            </a:r>
            <a:endParaRPr sz="1800"/>
          </a:p>
          <a:p>
            <a:pPr marL="0" indent="0" fontAlgn="auto">
              <a:lnSpc>
                <a:spcPct val="150000"/>
              </a:lnSpc>
              <a:spcBef>
                <a:spcPts val="0"/>
              </a:spcBef>
              <a:buNone/>
            </a:pPr>
            <a:r>
              <a:rPr lang="en-US" sz="1800"/>
              <a:t>      </a:t>
            </a:r>
            <a:r>
              <a:rPr sz="1800"/>
              <a:t>递延所得税负债             300 000</a:t>
            </a:r>
            <a:endParaRPr sz="1800"/>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619125" y="81235"/>
            <a:ext cx="10800000" cy="720000"/>
          </a:xfrm>
        </p:spPr>
        <p:txBody>
          <a:bodyPr/>
          <a:lstStyle/>
          <a:p>
            <a:r>
              <a:rPr lang="zh-CN" altLang="en-US" sz="2800" spc="300" dirty="0">
                <a:solidFill>
                  <a:srgbClr val="131F27"/>
                </a:solidFill>
                <a:latin typeface="+mn-ea"/>
                <a:sym typeface="+mn-ea"/>
              </a:rPr>
              <a:t>四、所得税费用的确认和计量</a:t>
            </a:r>
            <a:endParaRPr lang="zh-CN" altLang="en-US" sz="2800"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801370"/>
            <a:ext cx="10800080" cy="5915660"/>
          </a:xfrm>
        </p:spPr>
        <p:txBody>
          <a:bodyPr>
            <a:noAutofit/>
          </a:bodyPr>
          <a:lstStyle/>
          <a:p>
            <a:pPr marL="0" indent="0" fontAlgn="auto">
              <a:lnSpc>
                <a:spcPct val="150000"/>
              </a:lnSpc>
              <a:spcBef>
                <a:spcPts val="0"/>
              </a:spcBef>
              <a:buNone/>
            </a:pPr>
            <a:r>
              <a:rPr sz="1800" b="1"/>
              <a:t>【学中做11-3】</a:t>
            </a:r>
            <a:r>
              <a:rPr sz="1800"/>
              <a:t>丁公司2×23年度利润表中利润总额为2400万元，该公司适用的所得税税率为25%。递延所得税资产及递延所得税负债不存在期初余额。与所得税核算有关的情况如下：</a:t>
            </a:r>
            <a:endParaRPr sz="1800"/>
          </a:p>
          <a:p>
            <a:pPr marL="0" indent="0" fontAlgn="auto">
              <a:lnSpc>
                <a:spcPct val="150000"/>
              </a:lnSpc>
              <a:spcBef>
                <a:spcPts val="0"/>
              </a:spcBef>
              <a:buNone/>
            </a:pPr>
            <a:r>
              <a:rPr sz="1800"/>
              <a:t>2×23年发生的有关交易和事项中，会计处理与税收处理存在差别的有：</a:t>
            </a:r>
            <a:endParaRPr sz="1800"/>
          </a:p>
          <a:p>
            <a:pPr marL="0" indent="0" fontAlgn="auto">
              <a:lnSpc>
                <a:spcPct val="150000"/>
              </a:lnSpc>
              <a:spcBef>
                <a:spcPts val="0"/>
              </a:spcBef>
              <a:buNone/>
            </a:pPr>
            <a:r>
              <a:rPr sz="1800"/>
              <a:t>(1)2×23年1月开始计提折旧的一项固定资产，成本为1200万元，使用年限为10年，净残值为0,会计处理按双倍余额递减法计提折旧，税收处理按直线法计提折旧。假定税法规定的使用年限及净残值与会计规定相同。</a:t>
            </a:r>
            <a:endParaRPr sz="1800"/>
          </a:p>
          <a:p>
            <a:pPr marL="0" indent="0" fontAlgn="auto">
              <a:lnSpc>
                <a:spcPct val="150000"/>
              </a:lnSpc>
              <a:spcBef>
                <a:spcPts val="0"/>
              </a:spcBef>
              <a:buNone/>
            </a:pPr>
            <a:r>
              <a:rPr sz="1800"/>
              <a:t>(2)向关联企业捐赠现金400万元。假定按照税法规定，企业向关联方的捐赠不允许税前扣除。</a:t>
            </a:r>
            <a:endParaRPr sz="1800"/>
          </a:p>
          <a:p>
            <a:pPr marL="0" indent="0" fontAlgn="auto">
              <a:lnSpc>
                <a:spcPct val="150000"/>
              </a:lnSpc>
              <a:spcBef>
                <a:spcPts val="0"/>
              </a:spcBef>
              <a:buNone/>
            </a:pPr>
            <a:r>
              <a:rPr sz="1800"/>
              <a:t>(3)期末持有的交易性金融资产成本为600万元，公允价值为1200万元。税法规定，以公允价值计量的金融资产持有期间市价变动不计入应纳税所得额。</a:t>
            </a:r>
            <a:endParaRPr sz="1800"/>
          </a:p>
          <a:p>
            <a:pPr marL="0" indent="0" fontAlgn="auto">
              <a:lnSpc>
                <a:spcPct val="150000"/>
              </a:lnSpc>
              <a:spcBef>
                <a:spcPts val="0"/>
              </a:spcBef>
              <a:buNone/>
            </a:pPr>
            <a:r>
              <a:rPr sz="1800"/>
              <a:t>(4)违反环保规定应支付罚款200万元。</a:t>
            </a:r>
            <a:endParaRPr sz="1800"/>
          </a:p>
          <a:p>
            <a:pPr marL="0" indent="0" fontAlgn="auto">
              <a:lnSpc>
                <a:spcPct val="150000"/>
              </a:lnSpc>
              <a:spcBef>
                <a:spcPts val="0"/>
              </a:spcBef>
              <a:buNone/>
            </a:pPr>
            <a:r>
              <a:rPr sz="1800"/>
              <a:t>(5)期末对持有的存货计提了60万元的存货跌价准备。</a:t>
            </a:r>
            <a:endParaRPr sz="1800"/>
          </a:p>
          <a:p>
            <a:pPr marL="0" indent="0" fontAlgn="auto">
              <a:lnSpc>
                <a:spcPct val="150000"/>
              </a:lnSpc>
              <a:spcBef>
                <a:spcPts val="0"/>
              </a:spcBef>
              <a:buNone/>
            </a:pPr>
            <a:r>
              <a:rPr sz="1800"/>
              <a:t>要求：</a:t>
            </a:r>
            <a:endParaRPr sz="1800"/>
          </a:p>
          <a:p>
            <a:pPr marL="0" indent="0" fontAlgn="auto">
              <a:lnSpc>
                <a:spcPct val="150000"/>
              </a:lnSpc>
              <a:spcBef>
                <a:spcPts val="0"/>
              </a:spcBef>
              <a:buNone/>
            </a:pPr>
            <a:r>
              <a:rPr sz="1800"/>
              <a:t>（1）计算2×23年度应交所得税；</a:t>
            </a:r>
            <a:endParaRPr sz="1800"/>
          </a:p>
          <a:p>
            <a:pPr marL="0" indent="0" fontAlgn="auto">
              <a:lnSpc>
                <a:spcPct val="150000"/>
              </a:lnSpc>
              <a:spcBef>
                <a:spcPts val="0"/>
              </a:spcBef>
              <a:buNone/>
            </a:pPr>
            <a:r>
              <a:rPr sz="1800"/>
              <a:t>（2）计算2×23年度递延所得税；</a:t>
            </a:r>
            <a:endParaRPr sz="1800"/>
          </a:p>
          <a:p>
            <a:pPr marL="0" indent="0" fontAlgn="auto">
              <a:lnSpc>
                <a:spcPct val="150000"/>
              </a:lnSpc>
              <a:spcBef>
                <a:spcPts val="0"/>
              </a:spcBef>
              <a:buNone/>
            </a:pPr>
            <a:r>
              <a:rPr sz="1800"/>
              <a:t>（3）计算利润表中应确认的所得税费用，并编制会计分录。</a:t>
            </a:r>
            <a:endParaRPr sz="1800"/>
          </a:p>
        </p:txBody>
      </p:sp>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a:xfrm>
            <a:off x="586105" y="-45"/>
            <a:ext cx="10800000" cy="720000"/>
          </a:xfrm>
        </p:spPr>
        <p:txBody>
          <a:bodyPr/>
          <a:lstStyle/>
          <a:p>
            <a:r>
              <a:rPr lang="zh-CN" altLang="en-US" spc="300" dirty="0">
                <a:solidFill>
                  <a:srgbClr val="131F27"/>
                </a:solidFill>
                <a:latin typeface="+mn-ea"/>
                <a:sym typeface="+mn-ea"/>
              </a:rPr>
              <a:t>项目小结</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695960" y="796924"/>
            <a:ext cx="10800000" cy="4873625"/>
          </a:xfrm>
        </p:spPr>
        <p:txBody>
          <a:bodyPr>
            <a:no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所得税会计就是研究如何处理按照会计准则和制度计算的税前会计利润与按税法计算的应税所得之间差异的会计理论和方法。从确认资产和负债计税基础角度去研究所得税，并据此采用的会计处理方法，称为资产负债表法。</a:t>
            </a:r>
            <a:endParaRPr lang="zh-CN" altLang="en-US"/>
          </a:p>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资产负债表法一般包括资产负债表递延法和资产负债表债务法两种。目前国际上通用的是资产负债表债务法。资产负债表债务法是从暂时性差异产生的本质出发，分析暂时性差异产生的原因及其对期末资产负债表的影响。其特点是:当税率变动或税基变动时，必须按预期税率对“递延所得税负债”和“递延所得税资产”账户的余额进行调整。也就是说，首先确定资产负债表上的期末递延所得税资产(负债)，然后，倒挤出利润表项目的当期所得税费用。</a:t>
            </a:r>
            <a:endParaRPr lang="zh-CN" altLang="en-US"/>
          </a:p>
        </p:txBody>
      </p:sp>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7294592" y="1408435"/>
            <a:ext cx="4897408" cy="5449567"/>
          </a:xfrm>
          <a:custGeom>
            <a:avLst/>
            <a:gdLst>
              <a:gd name="connsiteX0" fmla="*/ 3997149 w 4897408"/>
              <a:gd name="connsiteY0" fmla="*/ 0 h 5449567"/>
              <a:gd name="connsiteX1" fmla="*/ 4802714 w 4897408"/>
              <a:gd name="connsiteY1" fmla="*/ 81209 h 5449567"/>
              <a:gd name="connsiteX2" fmla="*/ 4897408 w 4897408"/>
              <a:gd name="connsiteY2" fmla="*/ 103064 h 5449567"/>
              <a:gd name="connsiteX3" fmla="*/ 4897408 w 4897408"/>
              <a:gd name="connsiteY3" fmla="*/ 5449567 h 5449567"/>
              <a:gd name="connsiteX4" fmla="*/ 273326 w 4897408"/>
              <a:gd name="connsiteY4" fmla="*/ 5449567 h 5449567"/>
              <a:gd name="connsiteX5" fmla="*/ 242547 w 4897408"/>
              <a:gd name="connsiteY5" fmla="*/ 5371503 h 5449567"/>
              <a:gd name="connsiteX6" fmla="*/ 0 w 4897408"/>
              <a:gd name="connsiteY6" fmla="*/ 3997149 h 5449567"/>
              <a:gd name="connsiteX7" fmla="*/ 3997149 w 4897408"/>
              <a:gd name="connsiteY7" fmla="*/ 0 h 54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7408" h="5449567">
                <a:moveTo>
                  <a:pt x="3997149" y="0"/>
                </a:moveTo>
                <a:cubicBezTo>
                  <a:pt x="4273094" y="0"/>
                  <a:pt x="4542509" y="27963"/>
                  <a:pt x="4802714" y="81209"/>
                </a:cubicBezTo>
                <a:lnTo>
                  <a:pt x="4897408" y="103064"/>
                </a:lnTo>
                <a:lnTo>
                  <a:pt x="4897408" y="5449567"/>
                </a:lnTo>
                <a:lnTo>
                  <a:pt x="273326" y="5449567"/>
                </a:lnTo>
                <a:lnTo>
                  <a:pt x="242547" y="5371503"/>
                </a:lnTo>
                <a:cubicBezTo>
                  <a:pt x="85635" y="4942958"/>
                  <a:pt x="0" y="4480054"/>
                  <a:pt x="0" y="3997149"/>
                </a:cubicBezTo>
                <a:cubicBezTo>
                  <a:pt x="0" y="1789585"/>
                  <a:pt x="1789585" y="0"/>
                  <a:pt x="3997149"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ctrTitle"/>
            <p:custDataLst>
              <p:tags r:id="rId3"/>
            </p:custDataLst>
          </p:nvPr>
        </p:nvSpPr>
        <p:spPr/>
        <p:txBody>
          <a:bodyPr/>
          <a:lstStyle/>
          <a:p>
            <a:r>
              <a:rPr lang="zh-CN" altLang="en-US"/>
              <a:t>感谢观看</a:t>
            </a:r>
            <a:endParaRPr lang="zh-CN" altLang="en-US"/>
          </a:p>
        </p:txBody>
      </p:sp>
      <p:sp>
        <p:nvSpPr>
          <p:cNvPr id="5" name="副标题"/>
          <p:cNvSpPr>
            <a:spLocks noGrp="1"/>
          </p:cNvSpPr>
          <p:nvPr>
            <p:ph type="subTitle" idx="1"/>
            <p:custDataLst>
              <p:tags r:id="rId4"/>
            </p:custDataLst>
          </p:nvPr>
        </p:nvSpPr>
        <p:spPr/>
        <p:txBody>
          <a:bodyPr/>
          <a:lstStyle/>
          <a:p>
            <a:r>
              <a:rPr lang="en-US" altLang="zh-CN"/>
              <a:t>Thank you</a:t>
            </a:r>
            <a:endParaRPr lang="en-US" altLang="zh-CN"/>
          </a:p>
        </p:txBody>
      </p:sp>
      <p:sp>
        <p:nvSpPr>
          <p:cNvPr id="6" name="公司名"/>
          <p:cNvSpPr>
            <a:spLocks noGrp="1"/>
          </p:cNvSpPr>
          <p:nvPr>
            <p:ph type="body" sz="quarter" idx="13"/>
            <p:custDataLst>
              <p:tags r:id="rId5"/>
            </p:custDataLst>
          </p:nvPr>
        </p:nvSpPr>
        <p:spPr/>
        <p:txBody>
          <a:bodyPr/>
          <a:lstStyle/>
          <a:p>
            <a:r>
              <a:rPr lang="zh-CN" altLang="en-US" sz="2400"/>
              <a:t>中级会计实务</a:t>
            </a:r>
            <a:endParaRPr lang="zh-CN" altLang="en-US" sz="2400"/>
          </a:p>
        </p:txBody>
      </p:sp>
      <p:sp>
        <p:nvSpPr>
          <p:cNvPr id="9" name="文本占位符 8"/>
          <p:cNvSpPr>
            <a:spLocks noGrp="1"/>
          </p:cNvSpPr>
          <p:nvPr>
            <p:ph type="body" sz="quarter" idx="17"/>
            <p:custDataLst>
              <p:tags r:id="rId6"/>
            </p:custDataLst>
          </p:nvPr>
        </p:nvSpPr>
        <p:spPr/>
        <p:txBody>
          <a:bodyPr/>
          <a:lstStyle/>
          <a:p>
            <a:r>
              <a:rPr lang="zh-CN" altLang="en-US"/>
              <a:t>汇报人：</a:t>
            </a:r>
            <a:r>
              <a:rPr lang="en-US" altLang="zh-CN"/>
              <a:t>WPS</a:t>
            </a:r>
            <a:endParaRPr lang="en-US" altLang="zh-CN"/>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一、企业所得税</a:t>
            </a:r>
            <a:endParaRPr lang="zh-CN" altLang="en-US"/>
          </a:p>
        </p:txBody>
      </p:sp>
      <p:sp>
        <p:nvSpPr>
          <p:cNvPr id="3" name="正文"/>
          <p:cNvSpPr>
            <a:spLocks noGrp="1"/>
          </p:cNvSpPr>
          <p:nvPr>
            <p:ph idx="1"/>
            <p:custDataLst>
              <p:tags r:id="rId2"/>
            </p:custDataLst>
          </p:nvPr>
        </p:nvSpPr>
        <p:spPr>
          <a:xfrm>
            <a:off x="695960" y="1138554"/>
            <a:ext cx="10800000" cy="4873625"/>
          </a:xfrm>
        </p:spPr>
        <p:txBody>
          <a:bodyPr>
            <a:normAutofit/>
          </a:bodyPr>
          <a:lstStyle/>
          <a:p>
            <a:pPr marL="0" indent="609600" fontAlgn="auto">
              <a:lnSpc>
                <a:spcPct val="150000"/>
              </a:lnSpc>
              <a:spcBef>
                <a:spcPts val="0"/>
              </a:spcBef>
              <a:extLst>
                <a:ext uri="{35155182-B16C-46BC-9424-99874614C6A1}">
                  <wpsdc:indentchars xmlns:wpsdc="http://www.wps.cn/officeDocument/2017/drawingmlCustomData" val="200" checksum="4158780845"/>
                </a:ext>
              </a:extLst>
            </a:pPr>
            <a:r>
              <a:rPr lang="zh-CN" altLang="en-US"/>
              <a:t>所得税会计是研究处理会计收益和应税收益差异的会计理论和方法。《企业会计准则第18号——所得税》(以下简称“所得税准则”)采用了资产负债表债务法核算所得税。资产负债表债务法是从资产负债表出发，通过比对资产负债表上列示的资产、负债按照会计准则规定确定的账面价值与按照税法和相关法规(以下简称“税法”)规定确定的计税基础，对于两者之间的差异分别应纳税暂时性差异与可抵扣暂时性差异，确认相关的递延所得税负债与递延所得税资产，并在此基础上确定每一会计期间利润表中的所得税费用。</a:t>
            </a:r>
            <a:endParaRPr lang="zh-CN" altLang="en-US"/>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二、资产负债表法</a:t>
            </a:r>
            <a:endParaRPr lang="zh-CN" altLang="en-US"/>
          </a:p>
        </p:txBody>
      </p:sp>
      <p:sp>
        <p:nvSpPr>
          <p:cNvPr id="3" name="正文"/>
          <p:cNvSpPr>
            <a:spLocks noGrp="1"/>
          </p:cNvSpPr>
          <p:nvPr>
            <p:ph idx="1"/>
            <p:custDataLst>
              <p:tags r:id="rId2"/>
            </p:custDataLst>
          </p:nvPr>
        </p:nvSpPr>
        <p:spPr>
          <a:xfrm>
            <a:off x="695960" y="1139190"/>
            <a:ext cx="10800080" cy="5036185"/>
          </a:xfrm>
        </p:spPr>
        <p:txBody>
          <a:bodyPr>
            <a:noAutofit/>
          </a:bodyPr>
          <a:lstStyle/>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lang="zh-CN" altLang="en-US" sz="2200"/>
              <a:t>资产负债表债务法在所得税的会计核算方面遵循了资产、负债的界定。从资产负债角度考虑，资产的账面价值代表的是某项资产在持续持有及最终处置的一定期间内为企业带来未来经济利益的总额，而其计税基础代表的是该期间内按照税法规定就该项资产可以税前扣除的总额。</a:t>
            </a:r>
            <a:endParaRPr lang="zh-CN" altLang="en-US" sz="2200"/>
          </a:p>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lang="zh-CN" altLang="en-US" sz="2200"/>
              <a:t>资产的账面价值小于其计税基础的，表明该项资产于未来期间产生的经济利益流入低于按照税法规定允许税前扣除的金额，产生可抵减未来期间应纳税所得额的因素，减少未来期间以所得税税款的方式流出企业的经济利益，应确认为递延所得税资产。</a:t>
            </a:r>
            <a:endParaRPr lang="zh-CN" altLang="en-US" sz="2200"/>
          </a:p>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lang="zh-CN" altLang="en-US" sz="2200"/>
              <a:t>反之，一项资产的账面价值大于其计税基础的，两者之间的差额会增加企业于未来期间的应纳税所得额及应交所得税，对企业形成经济利益流出的义务，应确认为递延所得税负债。</a:t>
            </a:r>
            <a:endParaRPr lang="zh-CN" altLang="en-US" sz="2200"/>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三、所得税会计的一般程序</a:t>
            </a:r>
            <a:endParaRPr lang="zh-CN" altLang="en-US"/>
          </a:p>
        </p:txBody>
      </p:sp>
      <p:sp>
        <p:nvSpPr>
          <p:cNvPr id="3" name="正文"/>
          <p:cNvSpPr>
            <a:spLocks noGrp="1"/>
          </p:cNvSpPr>
          <p:nvPr>
            <p:ph idx="1"/>
            <p:custDataLst>
              <p:tags r:id="rId2"/>
            </p:custDataLst>
          </p:nvPr>
        </p:nvSpPr>
        <p:spPr>
          <a:xfrm>
            <a:off x="695960" y="1139190"/>
            <a:ext cx="10800080" cy="5036185"/>
          </a:xfrm>
        </p:spPr>
        <p:txBody>
          <a:bodyPr>
            <a:noAutofit/>
          </a:bodyPr>
          <a:lstStyle/>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lang="zh-CN" altLang="en-US" sz="2200"/>
              <a:t>在采用资产负债表债务法核算所得税的情况下，企业一般应于每一资产负债表日进行所得税的核算。企业合并等特殊交易或事项发生时，在确认因交易或事项取得的资产、负债时即应同时确认相关的所得税影响。企业进行所得税核算一般应遵循以下程序：</a:t>
            </a:r>
            <a:endParaRPr lang="zh-CN" altLang="en-US" sz="2200"/>
          </a:p>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lang="zh-CN" altLang="en-US" sz="2200"/>
              <a:t>1.确定资产和负债的账面价值</a:t>
            </a:r>
            <a:endParaRPr lang="zh-CN" altLang="en-US" sz="2200"/>
          </a:p>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lang="zh-CN" altLang="en-US" sz="2200"/>
              <a:t>2.确定资产和负债的计税基础</a:t>
            </a:r>
            <a:endParaRPr lang="zh-CN" altLang="en-US" sz="2200"/>
          </a:p>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lang="zh-CN" altLang="en-US" sz="2200"/>
              <a:t>3.计算递延所得税资产或递延所得税负债</a:t>
            </a:r>
            <a:endParaRPr lang="zh-CN" altLang="en-US" sz="2200"/>
          </a:p>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lang="zh-CN" altLang="en-US" sz="2200"/>
              <a:t>4.计算确定当期应纳税所得额</a:t>
            </a:r>
            <a:endParaRPr lang="zh-CN" altLang="en-US" sz="2200"/>
          </a:p>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lang="zh-CN" altLang="en-US" sz="2200"/>
              <a:t>5.确定利润表中的所得税费用</a:t>
            </a:r>
            <a:endParaRPr lang="zh-CN" altLang="en-US" sz="2200"/>
          </a:p>
          <a:p>
            <a:pPr marL="0" indent="558800" fontAlgn="auto">
              <a:lnSpc>
                <a:spcPct val="150000"/>
              </a:lnSpc>
              <a:spcBef>
                <a:spcPts val="0"/>
              </a:spcBef>
              <a:extLst>
                <a:ext uri="{35155182-B16C-46BC-9424-99874614C6A1}">
                  <wpsdc:indentchars xmlns:wpsdc="http://www.wps.cn/officeDocument/2017/drawingmlCustomData" val="200" checksum="1956455923"/>
                </a:ext>
              </a:extLst>
            </a:pPr>
            <a:r>
              <a:rPr lang="zh-CN" altLang="en-US" sz="2200">
                <a:solidFill>
                  <a:srgbClr val="FF0000"/>
                </a:solidFill>
              </a:rPr>
              <a:t>所得税费用=当期所得税+递延所得税</a:t>
            </a:r>
            <a:endParaRPr lang="zh-CN" altLang="en-US" sz="2200">
              <a:solidFill>
                <a:srgbClr val="FF0000"/>
              </a:solidFill>
            </a:endParaRPr>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7944"/>
            <a:ext cx="4238421" cy="5450057"/>
          </a:xfrm>
          <a:custGeom>
            <a:avLst/>
            <a:gdLst>
              <a:gd name="connsiteX0" fmla="*/ 344588 w 4238421"/>
              <a:gd name="connsiteY0" fmla="*/ 0 h 5450057"/>
              <a:gd name="connsiteX1" fmla="*/ 4238421 w 4238421"/>
              <a:gd name="connsiteY1" fmla="*/ 4043966 h 5450057"/>
              <a:gd name="connsiteX2" fmla="*/ 4002144 w 4238421"/>
              <a:gd name="connsiteY2" fmla="*/ 5434418 h 5450057"/>
              <a:gd name="connsiteX3" fmla="*/ 3996207 w 4238421"/>
              <a:gd name="connsiteY3" fmla="*/ 5450057 h 5450057"/>
              <a:gd name="connsiteX4" fmla="*/ 0 w 4238421"/>
              <a:gd name="connsiteY4" fmla="*/ 5450057 h 5450057"/>
              <a:gd name="connsiteX5" fmla="*/ 0 w 4238421"/>
              <a:gd name="connsiteY5" fmla="*/ 16652 h 5450057"/>
              <a:gd name="connsiteX6" fmla="*/ 144212 w 4238421"/>
              <a:gd name="connsiteY6" fmla="*/ 5263 h 5450057"/>
              <a:gd name="connsiteX7" fmla="*/ 344588 w 4238421"/>
              <a:gd name="connsiteY7" fmla="*/ 0 h 5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8421" h="5450057">
                <a:moveTo>
                  <a:pt x="344588" y="0"/>
                </a:moveTo>
                <a:cubicBezTo>
                  <a:pt x="2495093" y="0"/>
                  <a:pt x="4238421" y="1810545"/>
                  <a:pt x="4238421" y="4043966"/>
                </a:cubicBezTo>
                <a:cubicBezTo>
                  <a:pt x="4238421" y="4532526"/>
                  <a:pt x="4154999" y="5000852"/>
                  <a:pt x="4002144" y="5434418"/>
                </a:cubicBezTo>
                <a:lnTo>
                  <a:pt x="3996207" y="5450057"/>
                </a:lnTo>
                <a:lnTo>
                  <a:pt x="0" y="5450057"/>
                </a:lnTo>
                <a:lnTo>
                  <a:pt x="0" y="16652"/>
                </a:lnTo>
                <a:lnTo>
                  <a:pt x="144212" y="5263"/>
                </a:lnTo>
                <a:cubicBezTo>
                  <a:pt x="210579" y="1768"/>
                  <a:pt x="277384" y="0"/>
                  <a:pt x="344588" y="0"/>
                </a:cubicBezTo>
                <a:close/>
              </a:path>
            </a:pathLst>
          </a:custGeom>
          <a:solidFill>
            <a:schemeClr val="accent1">
              <a:lumMod val="20000"/>
              <a:lumOff val="80000"/>
            </a:schemeClr>
          </a:solidFill>
          <a:ln>
            <a:solidFill>
              <a:schemeClr val="accent1">
                <a:lumMod val="20000"/>
                <a:lumOff val="80000"/>
                <a:alpha val="20000"/>
              </a:schemeClr>
            </a:solidFill>
          </a:ln>
        </p:spPr>
      </p:pic>
      <p:sp>
        <p:nvSpPr>
          <p:cNvPr id="4" name="标题"/>
          <p:cNvSpPr>
            <a:spLocks noGrp="1"/>
          </p:cNvSpPr>
          <p:nvPr>
            <p:ph type="title"/>
            <p:custDataLst>
              <p:tags r:id="rId3"/>
            </p:custDataLst>
          </p:nvPr>
        </p:nvSpPr>
        <p:spPr>
          <a:xfrm>
            <a:off x="5279390" y="3336925"/>
            <a:ext cx="6074410" cy="2123440"/>
          </a:xfrm>
        </p:spPr>
        <p:txBody>
          <a:bodyPr/>
          <a:lstStyle/>
          <a:p>
            <a:r>
              <a:rPr lang="zh-CN" altLang="en-US" spc="300" dirty="0">
                <a:solidFill>
                  <a:srgbClr val="131F27"/>
                </a:solidFill>
                <a:latin typeface="+mn-ea"/>
                <a:sym typeface="+mn-ea"/>
              </a:rPr>
              <a:t>  资产、负债的</a:t>
            </a:r>
            <a:br>
              <a:rPr lang="zh-CN" altLang="en-US" spc="300" dirty="0">
                <a:solidFill>
                  <a:srgbClr val="131F27"/>
                </a:solidFill>
                <a:latin typeface="+mn-ea"/>
                <a:sym typeface="+mn-ea"/>
              </a:rPr>
            </a:br>
            <a:r>
              <a:rPr lang="zh-CN" altLang="en-US" spc="300" dirty="0">
                <a:solidFill>
                  <a:srgbClr val="131F27"/>
                </a:solidFill>
                <a:latin typeface="+mn-ea"/>
                <a:sym typeface="+mn-ea"/>
              </a:rPr>
              <a:t>计税基础</a:t>
            </a:r>
            <a:endParaRPr lang="zh-CN" altLang="en-US" spc="300" dirty="0">
              <a:solidFill>
                <a:srgbClr val="131F27"/>
              </a:solidFill>
              <a:latin typeface="+mn-ea"/>
              <a:sym typeface="+mn-ea"/>
            </a:endParaRPr>
          </a:p>
        </p:txBody>
      </p:sp>
      <p:sp>
        <p:nvSpPr>
          <p:cNvPr id="6" name="节编号"/>
          <p:cNvSpPr>
            <a:spLocks noGrp="1"/>
          </p:cNvSpPr>
          <p:nvPr>
            <p:ph type="body" sz="quarter" idx="13"/>
            <p:custDataLst>
              <p:tags r:id="rId4"/>
            </p:custDataLst>
          </p:nvPr>
        </p:nvSpPr>
        <p:spPr/>
        <p:txBody>
          <a:bodyPr/>
          <a:lstStyle/>
          <a:p>
            <a:r>
              <a:rPr lang="en-US" altLang="zh-CN"/>
              <a:t>02</a:t>
            </a:r>
            <a:endParaRPr lang="en-US" altLang="zh-CN"/>
          </a:p>
        </p:txBody>
      </p:sp>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solidFill>
                  <a:srgbClr val="131F27"/>
                </a:solidFill>
                <a:latin typeface="+mn-ea"/>
                <a:sym typeface="+mn-ea"/>
              </a:rPr>
              <a:t>一、资产的计税基础</a:t>
            </a:r>
            <a:endParaRPr lang="zh-CN" altLang="en-US" spc="300" dirty="0">
              <a:solidFill>
                <a:srgbClr val="131F27"/>
              </a:solidFill>
              <a:latin typeface="+mn-ea"/>
              <a:sym typeface="+mn-ea"/>
            </a:endParaRPr>
          </a:p>
        </p:txBody>
      </p:sp>
      <p:sp>
        <p:nvSpPr>
          <p:cNvPr id="3" name="正文"/>
          <p:cNvSpPr>
            <a:spLocks noGrp="1"/>
          </p:cNvSpPr>
          <p:nvPr>
            <p:ph idx="1"/>
            <p:custDataLst>
              <p:tags r:id="rId2"/>
            </p:custDataLst>
          </p:nvPr>
        </p:nvSpPr>
        <p:spPr>
          <a:xfrm>
            <a:off x="916305" y="1157605"/>
            <a:ext cx="10483850" cy="5017770"/>
          </a:xfrm>
        </p:spPr>
        <p:txBody>
          <a:bodyPr>
            <a:normAutofit/>
          </a:bodyPr>
          <a:lstStyle/>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资产的计税基础是指在企业收回资产账面价值的过程中，计算应纳税所得额时按照税法规定可以自应税经济利益中抵扣的金额，即某一项资产在未来期间计税时可以税前扣除的金额。</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资产在初始确认时，其计税基础一般为取得成本。在资产持续持有的过程中，可在未来期间税前扣除的金额是指资产的取得成本减去以前期间按照税法规定已经税前扣除的余额。</a:t>
            </a:r>
            <a:endParaRPr lang="en-US" altLang="zh-CN"/>
          </a:p>
          <a:p>
            <a:pPr marL="0" indent="609600" fontAlgn="auto">
              <a:lnSpc>
                <a:spcPct val="150000"/>
              </a:lnSpc>
              <a:spcBef>
                <a:spcPts val="0"/>
              </a:spcBef>
              <a:buNone/>
              <a:extLst>
                <a:ext uri="{35155182-B16C-46BC-9424-99874614C6A1}">
                  <wpsdc:indentchars xmlns:wpsdc="http://www.wps.cn/officeDocument/2017/drawingmlCustomData" val="200" checksum="4158780845"/>
                </a:ext>
              </a:extLst>
            </a:pPr>
            <a:r>
              <a:rPr lang="en-US" altLang="zh-CN"/>
              <a:t>企业应当按照适用的税收法规规定计算确定资产的计税基础。</a:t>
            </a:r>
            <a:endParaRPr lang="en-US" altLang="zh-CN"/>
          </a:p>
        </p:txBody>
      </p:sp>
    </p:spTree>
    <p:custDataLst>
      <p:tags r:id="rId3"/>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6723"/>
  <p:tag name="KSO_WM_TEMPLATE_CATEGORY" val="custom"/>
  <p:tag name="KSO_WM_TEMPLATE_MASTER_TYPE" val="0"/>
</p:tagLst>
</file>

<file path=ppt/tags/tag102.xml><?xml version="1.0" encoding="utf-8"?>
<p:tagLst xmlns:p="http://schemas.openxmlformats.org/presentationml/2006/main">
  <p:tag name="KSO_WM_UNIT_TYPE" val="i"/>
  <p:tag name="KSO_WM_UNIT_INDEX" val="1"/>
  <p:tag name="KSO_WM_BEAUTIFY_FLAG" val="#wm#"/>
  <p:tag name="KSO_WM_TAG_VERSION" val="3.0"/>
  <p:tag name="KSO_WM_UNIT_ID" val="custom20236723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03.xml><?xml version="1.0" encoding="utf-8"?>
<p:tagLst xmlns:p="http://schemas.openxmlformats.org/presentationml/2006/main">
  <p:tag name="KSO_WM_UNIT_TYPE" val="a"/>
  <p:tag name="KSO_WM_UNIT_INDEX" val="1"/>
  <p:tag name="KSO_WM_BEAUTIFY_FLAG" val="#wm#"/>
  <p:tag name="KSO_WM_TAG_VERSION" val="3.0"/>
  <p:tag name="KSO_WM_UNIT_ID" val="custom20236723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10;添加文档标题"/>
</p:tagLst>
</file>

<file path=ppt/tags/tag104.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10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106.xml><?xml version="1.0" encoding="utf-8"?>
<p:tagLst xmlns:p="http://schemas.openxmlformats.org/presentationml/2006/main">
  <p:tag name="KSO_WM_SLIDE_TYPE" val="title"/>
  <p:tag name="KSO_WM_TEMPLATE_SUBCATEGORY" val="29"/>
  <p:tag name="KSO_WM_TEMPLATE_COLOR_TYPE" val="0"/>
  <p:tag name="KSO_WM_TAG_VERSION" val="3.0"/>
  <p:tag name="KSO_WM_SLIDE_SUBTYPE" val="pureTxt"/>
  <p:tag name="KSO_WM_SLIDE_ITEM_CNT" val="0"/>
  <p:tag name="KSO_WM_TEMPLATE_THUMBS_INDEX" val="1、9"/>
  <p:tag name="KSO_WM_BEAUTIFY_FLAG" val="#wm#"/>
  <p:tag name="KSO_WM_TEMPLATE_INDEX" val="20236723"/>
  <p:tag name="KSO_WM_TEMPLATE_CATEGORY" val="custom"/>
  <p:tag name="KSO_WM_SLIDE_INDEX" val="1"/>
  <p:tag name="KSO_WM_SLIDE_ID" val="custom20236723_1"/>
  <p:tag name="KSO_WM_TEMPLATE_MASTER_TYPE" val="0"/>
  <p:tag name="KSO_WM_SLIDE_LAYOUT" val="a_b_f"/>
  <p:tag name="KSO_WM_SLIDE_LAYOUT_CNT" val="1_1_2"/>
</p:tagLst>
</file>

<file path=ppt/tags/tag107.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6723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目录"/>
</p:tagLst>
</file>

<file path=ppt/tags/tag108.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9.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1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1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1.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2.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113.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4.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5.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16.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17.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DIAGRAM_COLOR_TRICK" val="1"/>
  <p:tag name="KSO_WM_DIAGRAM_COLOR_TEXT_CAN_REMOVE" val="n"/>
  <p:tag name="KSO_WM_UNIT_ID" val="custom20236723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18.xml><?xml version="1.0" encoding="utf-8"?>
<p:tagLst xmlns:p="http://schemas.openxmlformats.org/presentationml/2006/main">
  <p:tag name="KSO_WM_UNIT_TYPE" val="l_h_i"/>
  <p:tag name="KSO_WM_UNIT_INDEX" val="1_3_1"/>
  <p:tag name="KSO_WM_TAG_VERSION" val="3.0"/>
  <p:tag name="KSO_WM_DIAGRAM_VERSION" val="3"/>
  <p:tag name="KSO_WM_DIAGRAM_GROUP_CODE" val="l1-1"/>
  <p:tag name="KSO_WM_DIAGRAM_COLOR_TRICK" val="1"/>
  <p:tag name="KSO_WM_DIAGRAM_COLOR_TEXT_CAN_REMOVE" val="n"/>
  <p:tag name="KSO_WM_UNIT_ID" val="custom20236723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9.xml><?xml version="1.0" encoding="utf-8"?>
<p:tagLst xmlns:p="http://schemas.openxmlformats.org/presentationml/2006/main">
  <p:tag name="KSO_WM_UNIT_TYPE" val="l_h_i"/>
  <p:tag name="KSO_WM_UNIT_SUBTYPE" val="d"/>
  <p:tag name="KSO_WM_UNIT_INDEX" val="1_3_2"/>
  <p:tag name="KSO_WM_TAG_VERSION" val="3.0"/>
  <p:tag name="KSO_WM_DIAGRAM_VERSION" val="3"/>
  <p:tag name="KSO_WM_DIAGRAM_GROUP_CODE" val="l1-1"/>
  <p:tag name="KSO_WM_DIAGRAM_COLOR_TRICK" val="1"/>
  <p:tag name="KSO_WM_DIAGRAM_COLOR_TEXT_CAN_REMOVE" val="n"/>
  <p:tag name="KSO_WM_UNIT_ID" val="custom20236723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UNIT_TYPE" val="l_h_f"/>
  <p:tag name="KSO_WM_UNIT_INDEX" val="1_3_1"/>
  <p:tag name="KSO_WM_TAG_VERSION" val="3.0"/>
  <p:tag name="KSO_WM_DIAGRAM_VERSION" val="3"/>
  <p:tag name="KSO_WM_DIAGRAM_GROUP_CODE" val="l1-1"/>
  <p:tag name="KSO_WM_DIAGRAM_COLOR_TRICK" val="1"/>
  <p:tag name="KSO_WM_DIAGRAM_COLOR_TEXT_CAN_REMOVE" val="n"/>
  <p:tag name="KSO_WM_UNIT_ID" val="custom20236723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86.4999084472656,&quot;left&quot;:249.97650146484375,&quot;top&quot;:75.5250457763672,&quot;width&quot;:612.296997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21.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23"/>
  <p:tag name="KSO_WM_TEMPLATE_CATEGORY" val="custom"/>
  <p:tag name="KSO_WM_SLIDE_INDEX" val="4"/>
  <p:tag name="KSO_WM_SLIDE_ID" val="custom20236723_4"/>
  <p:tag name="KSO_WM_TEMPLATE_MASTER_TYPE" val="0"/>
  <p:tag name="KSO_WM_SLIDE_LAYOUT" val="a_l"/>
  <p:tag name="KSO_WM_SLIDE_LAYOUT_CNT" val="1_1"/>
  <p:tag name="KSO_WM_SLIDE_DIAGTYPE" val="l"/>
</p:tagLst>
</file>

<file path=ppt/tags/tag12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2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2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27.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28.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29.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3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3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3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3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41.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42.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43.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4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4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4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15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1.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57.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5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5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3.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6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6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6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7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5.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7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7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7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1.xml><?xml version="1.0" encoding="utf-8"?>
<p:tagLst xmlns:p="http://schemas.openxmlformats.org/presentationml/2006/main">
  <p:tag name="KSO_WM_UNIT_SUBTYPE" val="a"/>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8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8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86.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87.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88.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89.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1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19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19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196.xml><?xml version="1.0" encoding="utf-8"?>
<p:tagLst xmlns:p="http://schemas.openxmlformats.org/presentationml/2006/main">
  <p:tag name="KSO_WM_UNIT_TYPE" val="i"/>
  <p:tag name="KSO_WM_UNIT_INDEX" val="1"/>
  <p:tag name="KSO_WM_BEAUTIFY_FLAG" val="#wm#"/>
  <p:tag name="KSO_WM_TAG_VERSION" val="3.0"/>
  <p:tag name="KSO_WM_UNIT_ID" val="custom20236723_7*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197.xml><?xml version="1.0" encoding="utf-8"?>
<p:tagLst xmlns:p="http://schemas.openxmlformats.org/presentationml/2006/main">
  <p:tag name="KSO_WM_UNIT_TYPE" val="a"/>
  <p:tag name="KSO_WM_UNIT_INDEX" val="1"/>
  <p:tag name="KSO_WM_BEAUTIFY_FLAG" val="#wm#"/>
  <p:tag name="KSO_WM_TAG_VERSION" val="3.0"/>
  <p:tag name="KSO_WM_UNIT_ID" val="custom2023672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添加章节标题"/>
</p:tagLst>
</file>

<file path=ppt/tags/tag198.xml><?xml version="1.0" encoding="utf-8"?>
<p:tagLst xmlns:p="http://schemas.openxmlformats.org/presentationml/2006/main">
  <p:tag name="KSO_WM_UNIT_TYPE" val="e"/>
  <p:tag name="KSO_WM_UNIT_INDEX" val="1"/>
  <p:tag name="KSO_WM_BEAUTIFY_FLAG" val="#wm#"/>
  <p:tag name="KSO_WM_TAG_VERSION" val="3.0"/>
  <p:tag name="KSO_WM_UNIT_ID" val="custom2023672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PRESET_TEXT" val="01"/>
</p:tagLst>
</file>

<file path=ppt/tags/tag199.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7"/>
  <p:tag name="KSO_WM_SLIDE_ID" val="custom20236723_7"/>
  <p:tag name="KSO_WM_TEMPLATE_MASTER_TYPE" val="0"/>
  <p:tag name="KSO_WM_SLIDE_LAYOUT" val="a_e"/>
  <p:tag name="KSO_WM_SLIDE_LAYOUT_CNT" val="1_1"/>
</p:tagLst>
</file>

<file path=ppt/tags/tag2.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0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0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0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1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1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1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4.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6.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27.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2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29.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2.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3.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5.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6.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3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38.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39.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1.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2.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4.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5.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47.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48.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4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1.xml><?xml version="1.0" encoding="utf-8"?>
<p:tagLst xmlns:p="http://schemas.openxmlformats.org/presentationml/2006/main">
  <p:tag name="KSO_WM_UNIT_TYPE" val="a"/>
  <p:tag name="KSO_WM_UNIT_INDEX" val="1"/>
  <p:tag name="KSO_WM_BEAUTIFY_FLAG" val="#wm#"/>
  <p:tag name="KSO_WM_TAG_VERSION" val="3.0"/>
  <p:tag name="KSO_WM_UNIT_ID" val="custom20236723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单击此处添加标题"/>
</p:tagLst>
</file>

<file path=ppt/tags/tag25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20236723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340"/>
  <p:tag name="KSO_WM_UNIT_PRESET_TEXT" val="单击此处添加文本"/>
</p:tagLst>
</file>

<file path=ppt/tags/tag253.xml><?xml version="1.0" encoding="utf-8"?>
<p:tagLst xmlns:p="http://schemas.openxmlformats.org/presentationml/2006/main">
  <p:tag name="KSO_WM_SLIDE_TYPE" val="text"/>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8"/>
  <p:tag name="KSO_WM_SLIDE_ID" val="custom20236723_8"/>
  <p:tag name="KSO_WM_TEMPLATE_MASTER_TYPE" val="0"/>
  <p:tag name="KSO_WM_SLIDE_LAYOUT" val="a_f"/>
  <p:tag name="KSO_WM_SLIDE_LAYOUT_CNT" val="1_1"/>
  <p:tag name="KSO_WM_SLIDE_SIZE" val="850*457"/>
  <p:tag name="KSO_WM_SLIDE_POSITION" val="54*28"/>
</p:tagLst>
</file>

<file path=ppt/tags/tag254.xml><?xml version="1.0" encoding="utf-8"?>
<p:tagLst xmlns:p="http://schemas.openxmlformats.org/presentationml/2006/main">
  <p:tag name="KSO_WM_UNIT_TYPE" val="i"/>
  <p:tag name="KSO_WM_UNIT_INDEX" val="1"/>
  <p:tag name="KSO_WM_BEAUTIFY_FLAG" val="#wm#"/>
  <p:tag name="KSO_WM_TAG_VERSION" val="3.0"/>
  <p:tag name="KSO_WM_UNIT_ID" val="custom20236723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Lst>
</file>

<file path=ppt/tags/tag255.xml><?xml version="1.0" encoding="utf-8"?>
<p:tagLst xmlns:p="http://schemas.openxmlformats.org/presentationml/2006/main">
  <p:tag name="KSO_WM_UNIT_TYPE" val="a"/>
  <p:tag name="KSO_WM_UNIT_INDEX" val="1"/>
  <p:tag name="KSO_WM_BEAUTIFY_FLAG" val="#wm#"/>
  <p:tag name="KSO_WM_TAG_VERSION" val="3.0"/>
  <p:tag name="KSO_WM_UNIT_ID" val="custom20236723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PRESET_TEXT" val="感谢观看"/>
</p:tagLst>
</file>

<file path=ppt/tags/tag256.xml><?xml version="1.0" encoding="utf-8"?>
<p:tagLst xmlns:p="http://schemas.openxmlformats.org/presentationml/2006/main">
  <p:tag name="KSO_WM_UNIT_TYPE" val="b"/>
  <p:tag name="KSO_WM_UNIT_INDEX" val="1"/>
  <p:tag name="KSO_WM_BEAUTIFY_FLAG" val="#wm#"/>
  <p:tag name="KSO_WM_TAG_VERSION" val="3.0"/>
  <p:tag name="KSO_WM_UNIT_ID" val="custom20236723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ISCONTENTSTITLE" val="0"/>
  <p:tag name="KSO_WM_UNIT_VALUE" val="10"/>
  <p:tag name="KSO_WM_UNIT_PRESET_TEXT" val="Thank you"/>
</p:tagLst>
</file>

<file path=ppt/tags/tag257.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ID" val="custom20236723_9*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金山办公软件有限公司"/>
</p:tagLst>
</file>

<file path=ppt/tags/tag258.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723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VALUE" val="13"/>
  <p:tag name="KSO_WM_UNIT_PRESET_TEXT" val="汇报人：WPS"/>
</p:tagLst>
</file>

<file path=ppt/tags/tag259.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6723"/>
  <p:tag name="KSO_WM_TEMPLATE_CATEGORY" val="custom"/>
  <p:tag name="KSO_WM_SLIDE_INDEX" val="9"/>
  <p:tag name="KSO_WM_SLIDE_ID" val="custom20236723_9"/>
  <p:tag name="KSO_WM_TEMPLATE_MASTER_TYPE" val="0"/>
  <p:tag name="KSO_WM_SLIDE_LAYOUT" val="a_b_f"/>
  <p:tag name="KSO_WM_SLIDE_LAYOUT_CNT" val="1_1_2"/>
</p:tagLst>
</file>

<file path=ppt/tags/tag2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commondata" val="eyJoZGlkIjoiNzRlZTVjZDZlM2EwYTdlNGJmYzIyNDA4ZDIxOTNmM2EifQ=="/>
</p:tagLst>
</file>

<file path=ppt/tags/tag2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32.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i"/>
  <p:tag name="KSO_WM_UNIT_INDEX" val="10"/>
  <p:tag name="KSO_WM_BEAUTIFY_FLAG" val="#wm#"/>
  <p:tag name="KSO_WM_TAG_VERSION" val="3.0"/>
  <p:tag name="KSO_WM_UNIT_ID" val="_4*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3.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4.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5.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6.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7.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6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Lst>
</file>

<file path=ppt/tags/tag77.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0"/>
</p:tagLst>
</file>

<file path=ppt/tags/tag8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2.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9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23"/>
</p:tagLst>
</file>

<file path=ppt/tags/tag9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23"/>
</p:tagLst>
</file>

<file path=ppt/tags/tag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Office 主题​​">
  <a:themeElements>
    <a:clrScheme name="0000000000000511-2">
      <a:dk1>
        <a:srgbClr val="333333"/>
      </a:dk1>
      <a:lt1>
        <a:srgbClr val="FFFFFF"/>
      </a:lt1>
      <a:dk2>
        <a:srgbClr val="282828"/>
      </a:dk2>
      <a:lt2>
        <a:srgbClr val="F8F4FE"/>
      </a:lt2>
      <a:accent1>
        <a:srgbClr val="A073F3"/>
      </a:accent1>
      <a:accent2>
        <a:srgbClr val="8182EB"/>
      </a:accent2>
      <a:accent3>
        <a:srgbClr val="3DB18F"/>
      </a:accent3>
      <a:accent4>
        <a:srgbClr val="F15F70"/>
      </a:accent4>
      <a:accent5>
        <a:srgbClr val="ECBD76"/>
      </a:accent5>
      <a:accent6>
        <a:srgbClr val="DDA06F"/>
      </a:accent6>
      <a:hlink>
        <a:srgbClr val="304FFE"/>
      </a:hlink>
      <a:folHlink>
        <a:srgbClr val="492067"/>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9156</Words>
  <Application>WPS 演示</Application>
  <PresentationFormat>宽屏</PresentationFormat>
  <Paragraphs>336</Paragraphs>
  <Slides>45</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45</vt:i4>
      </vt:variant>
    </vt:vector>
  </HeadingPairs>
  <TitlesOfParts>
    <vt:vector size="59" baseType="lpstr">
      <vt:lpstr>Arial</vt:lpstr>
      <vt:lpstr>宋体</vt:lpstr>
      <vt:lpstr>Wingdings</vt:lpstr>
      <vt:lpstr>江城圆体 400W</vt:lpstr>
      <vt:lpstr>微软雅黑</vt:lpstr>
      <vt:lpstr>Arial Unicode MS</vt:lpstr>
      <vt:lpstr>Calibri</vt:lpstr>
      <vt:lpstr>楷体</vt:lpstr>
      <vt:lpstr>Times New Roman</vt:lpstr>
      <vt:lpstr>Arial</vt:lpstr>
      <vt:lpstr>Calibri</vt:lpstr>
      <vt:lpstr>Segoe UI</vt:lpstr>
      <vt:lpstr>微软雅黑 Light</vt:lpstr>
      <vt:lpstr>Office 主题​​</vt:lpstr>
      <vt:lpstr>项目二  长期金融资产</vt:lpstr>
      <vt:lpstr>目录</vt:lpstr>
      <vt:lpstr>一、金融资产的内容</vt:lpstr>
      <vt:lpstr>认知长期金融资产</vt:lpstr>
      <vt:lpstr>一、金融资产的内容</vt:lpstr>
      <vt:lpstr>二、金融资产的分类</vt:lpstr>
      <vt:lpstr>二、资产负债表法</vt:lpstr>
      <vt:lpstr>  债权投资</vt:lpstr>
      <vt:lpstr>一、认知债券投资</vt:lpstr>
      <vt:lpstr>一、资产的计税基础</vt:lpstr>
      <vt:lpstr>一、资产的计税基础</vt:lpstr>
      <vt:lpstr>一、资产的计税基础</vt:lpstr>
      <vt:lpstr>一、资产的计税基础</vt:lpstr>
      <vt:lpstr>一、资产的计税基础</vt:lpstr>
      <vt:lpstr>一、资产的计税基础</vt:lpstr>
      <vt:lpstr>一、资产的计税基础</vt:lpstr>
      <vt:lpstr>一、资产的计税基础</vt:lpstr>
      <vt:lpstr>二、负债的计税基础</vt:lpstr>
      <vt:lpstr>二、负债的计税基础</vt:lpstr>
      <vt:lpstr>二、负债的计税基础</vt:lpstr>
      <vt:lpstr>二、负债的计税基础</vt:lpstr>
      <vt:lpstr>二、负债的计税基础</vt:lpstr>
      <vt:lpstr>  资产、负债的 计税基础</vt:lpstr>
      <vt:lpstr>一、政府补助的会计处理方法</vt:lpstr>
      <vt:lpstr>一、应纳税暂时性差异</vt:lpstr>
      <vt:lpstr>  暂时性差异</vt:lpstr>
      <vt:lpstr>二、与资产相关的政府补助</vt:lpstr>
      <vt:lpstr>一、递延所得税资产的确认和计量</vt:lpstr>
      <vt:lpstr>一、递延所得税资产的确认和计量</vt:lpstr>
      <vt:lpstr>一、递延所得税资产的确认和计量</vt:lpstr>
      <vt:lpstr>一、递延所得税资产的确认和计量</vt:lpstr>
      <vt:lpstr>一、递延所得税资产的确认和计量</vt:lpstr>
      <vt:lpstr>二、递延所得税负债的确认和计量</vt:lpstr>
      <vt:lpstr>二、递延所得税负债的确认和计量</vt:lpstr>
      <vt:lpstr>二、递延所得税负债的确认和计量</vt:lpstr>
      <vt:lpstr>二、递延所得税负债的确认和计量</vt:lpstr>
      <vt:lpstr>二、递延所得税负债的确认和计量</vt:lpstr>
      <vt:lpstr>三、适用所得税税率变动对已确认递延项目的影响</vt:lpstr>
      <vt:lpstr>四、所得税费用的确认和计量</vt:lpstr>
      <vt:lpstr>四、所得税费用的确认和计量</vt:lpstr>
      <vt:lpstr>四、所得税费用的确认和计量</vt:lpstr>
      <vt:lpstr>四、所得税费用的确认和计量</vt:lpstr>
      <vt:lpstr>四、所得税费用的确认和计量</vt:lpstr>
      <vt:lpstr>项目小结</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烙印</cp:lastModifiedBy>
  <cp:revision>168</cp:revision>
  <dcterms:created xsi:type="dcterms:W3CDTF">2019-06-19T02:08:00Z</dcterms:created>
  <dcterms:modified xsi:type="dcterms:W3CDTF">2024-07-29T09:05:11Z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AD174DFFC78949FB8285BADF094A2BD3_13</vt:lpwstr>
  </property>
</Properties>
</file>