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73" r:id="rId3"/>
    <p:sldId id="274" r:id="rId4"/>
    <p:sldId id="275" r:id="rId5"/>
    <p:sldId id="328" r:id="rId6"/>
    <p:sldId id="276" r:id="rId8"/>
    <p:sldId id="284" r:id="rId9"/>
    <p:sldId id="384" r:id="rId10"/>
    <p:sldId id="385" r:id="rId11"/>
    <p:sldId id="386" r:id="rId12"/>
    <p:sldId id="387" r:id="rId13"/>
    <p:sldId id="388" r:id="rId14"/>
    <p:sldId id="389" r:id="rId15"/>
    <p:sldId id="390" r:id="rId16"/>
    <p:sldId id="391" r:id="rId17"/>
    <p:sldId id="392" r:id="rId18"/>
    <p:sldId id="283" r:id="rId19"/>
    <p:sldId id="299" r:id="rId20"/>
    <p:sldId id="393" r:id="rId21"/>
    <p:sldId id="394" r:id="rId22"/>
    <p:sldId id="395" r:id="rId23"/>
    <p:sldId id="396" r:id="rId24"/>
    <p:sldId id="397" r:id="rId25"/>
    <p:sldId id="398" r:id="rId26"/>
    <p:sldId id="399" r:id="rId27"/>
    <p:sldId id="339" r:id="rId28"/>
    <p:sldId id="400" r:id="rId29"/>
    <p:sldId id="401" r:id="rId30"/>
    <p:sldId id="402" r:id="rId31"/>
    <p:sldId id="403" r:id="rId32"/>
    <p:sldId id="404" r:id="rId33"/>
    <p:sldId id="405" r:id="rId34"/>
    <p:sldId id="406" r:id="rId35"/>
    <p:sldId id="407" r:id="rId36"/>
    <p:sldId id="408" r:id="rId37"/>
    <p:sldId id="409" r:id="rId38"/>
    <p:sldId id="410" r:id="rId39"/>
    <p:sldId id="411" r:id="rId40"/>
    <p:sldId id="412" r:id="rId41"/>
    <p:sldId id="413" r:id="rId42"/>
    <p:sldId id="414" r:id="rId43"/>
    <p:sldId id="415" r:id="rId44"/>
    <p:sldId id="416" r:id="rId45"/>
    <p:sldId id="417" r:id="rId46"/>
    <p:sldId id="373" r:id="rId47"/>
    <p:sldId id="418" r:id="rId48"/>
    <p:sldId id="297" r:id="rId49"/>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4" userDrawn="1">
          <p15:clr>
            <a:srgbClr val="A4A3A4"/>
          </p15:clr>
        </p15:guide>
        <p15:guide id="2" pos="384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4"/>
        <p:guide pos="384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4" Type="http://schemas.openxmlformats.org/officeDocument/2006/relationships/tags" Target="tags/tag222.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4" name="署名占位符 10"/>
          <p:cNvSpPr>
            <a:spLocks noGrp="1"/>
          </p:cNvSpPr>
          <p:nvPr>
            <p:ph type="body" sz="quarter" idx="17" hasCustomPrompt="1"/>
            <p:custDataLst>
              <p:tags r:id="rId2"/>
            </p:custDataLst>
          </p:nvPr>
        </p:nvSpPr>
        <p:spPr>
          <a:xfrm>
            <a:off x="850900" y="4394200"/>
            <a:ext cx="2717800" cy="635000"/>
          </a:xfrm>
          <a:prstGeom prst="roundRect">
            <a:avLst>
              <a:gd name="adj" fmla="val 50000"/>
            </a:avLst>
          </a:prstGeom>
          <a:solidFill>
            <a:schemeClr val="accent1"/>
          </a:solidFill>
          <a:effectLst>
            <a:outerShdw blurRad="635000" dist="203200" dir="5400000" sx="88000" sy="88000" algn="ctr" rotWithShape="0">
              <a:schemeClr val="accent1">
                <a:lumMod val="75000"/>
                <a:alpha val="40000"/>
              </a:schemeClr>
            </a:outerShdw>
          </a:effectLst>
        </p:spPr>
        <p:txBody>
          <a:bodyPr wrap="square" anchor="ctr">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
        <p:nvSpPr>
          <p:cNvPr id="27" name="Rectangle 41812_#color-2486&amp;2042"/>
          <p:cNvSpPr/>
          <p:nvPr userDrawn="1">
            <p:custDataLst>
              <p:tags r:id="rId3"/>
            </p:custDataLst>
          </p:nvPr>
        </p:nvSpPr>
        <p:spPr>
          <a:xfrm>
            <a:off x="872490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28" name="Ellipse 39_#color_$accent1_$accent1_#shadow_$accent1-2486&amp;2043"/>
          <p:cNvSpPr/>
          <p:nvPr userDrawn="1">
            <p:custDataLst>
              <p:tags r:id="rId4"/>
            </p:custDataLst>
          </p:nvPr>
        </p:nvSpPr>
        <p:spPr>
          <a:xfrm>
            <a:off x="61722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a:extLst>
            <a:ext uri="{91240B29-F687-4F45-9708-019B960494DF}">
              <a14:hiddenLine xmlns:a14="http://schemas.microsoft.com/office/drawing/2010/main" w="25400">
                <a:solidFill>
                  <a:srgbClr val="000000"/>
                </a:solidFill>
              </a14:hiddenLine>
            </a:ext>
          </a:extLst>
        </p:spPr>
        <p:style>
          <a:lnRef idx="2">
            <a:schemeClr val="accent1">
              <a:lumMod val="75000"/>
            </a:schemeClr>
          </a:lnRef>
          <a:fillRef idx="1">
            <a:schemeClr val="accent1"/>
          </a:fillRef>
          <a:effectRef idx="0">
            <a:srgbClr val="FFFFFF"/>
          </a:effectRef>
          <a:fontRef idx="minor">
            <a:schemeClr val="lt1"/>
          </a:fontRef>
        </p:style>
      </p:sp>
      <p:sp>
        <p:nvSpPr>
          <p:cNvPr id="30" name="Ellipse 40_#color-2486&amp;2045"/>
          <p:cNvSpPr/>
          <p:nvPr userDrawn="1">
            <p:custDataLst>
              <p:tags r:id="rId5"/>
            </p:custDataLst>
          </p:nvPr>
        </p:nvSpPr>
        <p:spPr>
          <a:xfrm>
            <a:off x="6642100" y="1346200"/>
            <a:ext cx="4165600" cy="4165600"/>
          </a:xfrm>
          <a:prstGeom prst="ellipse">
            <a:avLst/>
          </a:prstGeom>
          <a:solidFill>
            <a:schemeClr val="bg2"/>
          </a:solidFill>
        </p:spPr>
      </p:sp>
      <p:sp>
        <p:nvSpPr>
          <p:cNvPr id="31" name="Rectangle 41814_#color-2486&amp;2046"/>
          <p:cNvSpPr/>
          <p:nvPr userDrawn="1">
            <p:custDataLst>
              <p:tags r:id="rId6"/>
            </p:custDataLst>
          </p:nvPr>
        </p:nvSpPr>
        <p:spPr>
          <a:xfrm>
            <a:off x="8724900" y="0"/>
            <a:ext cx="3467100" cy="3429000"/>
          </a:xfrm>
          <a:prstGeom prst="rect">
            <a:avLst/>
          </a:prstGeom>
          <a:solidFill>
            <a:schemeClr val="bg2"/>
          </a:solidFill>
        </p:spPr>
      </p:sp>
      <p:sp>
        <p:nvSpPr>
          <p:cNvPr id="32" name="Intersect-2504&amp;2019"/>
          <p:cNvSpPr/>
          <p:nvPr userDrawn="1">
            <p:custDataLst>
              <p:tags r:id="rId7"/>
            </p:custDataLst>
          </p:nvPr>
        </p:nvSpPr>
        <p:spPr>
          <a:xfrm>
            <a:off x="6172200" y="876314"/>
            <a:ext cx="2550459" cy="2552690"/>
          </a:xfrm>
          <a:custGeom>
            <a:avLst/>
            <a:gdLst/>
            <a:ahLst/>
            <a:cxnLst/>
            <a:rect l="l" t="t" r="r" b="b"/>
            <a:pathLst>
              <a:path w="2550459" h="2552690">
                <a:moveTo>
                  <a:pt x="2550465" y="0"/>
                </a:moveTo>
                <a:lnTo>
                  <a:pt x="2550465" y="2552687"/>
                </a:lnTo>
                <a:lnTo>
                  <a:pt x="0" y="2552687"/>
                </a:lnTo>
                <a:cubicBezTo>
                  <a:pt x="5" y="1143624"/>
                  <a:pt x="1141674" y="1211"/>
                  <a:pt x="2550465" y="0"/>
                </a:cubicBezTo>
              </a:path>
            </a:pathLst>
          </a:custGeom>
          <a:solidFill>
            <a:schemeClr val="accent1"/>
          </a:solidFill>
        </p:spPr>
      </p:sp>
      <p:sp>
        <p:nvSpPr>
          <p:cNvPr id="34" name="Ellipse 44_#color_#shadow_$accent1-2486&amp;2051"/>
          <p:cNvSpPr/>
          <p:nvPr userDrawn="1">
            <p:custDataLst>
              <p:tags r:id="rId8"/>
            </p:custDataLst>
          </p:nvPr>
        </p:nvSpPr>
        <p:spPr>
          <a:xfrm>
            <a:off x="6530975" y="5172075"/>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35" name="Exclude_#color-2486&amp;2053"/>
          <p:cNvSpPr/>
          <p:nvPr userDrawn="1">
            <p:custDataLst>
              <p:tags r:id="rId9"/>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36" name="Exclude_#color-2504&amp;2027"/>
          <p:cNvSpPr/>
          <p:nvPr userDrawn="1">
            <p:custDataLst>
              <p:tags r:id="rId10"/>
            </p:custDataLst>
          </p:nvPr>
        </p:nvSpPr>
        <p:spPr>
          <a:xfrm rot="10800000">
            <a:off x="993140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37" name="Union_#color-2486&amp;2055"/>
          <p:cNvSpPr/>
          <p:nvPr userDrawn="1">
            <p:custDataLst>
              <p:tags r:id="rId11"/>
            </p:custDataLst>
          </p:nvPr>
        </p:nvSpPr>
        <p:spPr>
          <a:xfrm>
            <a:off x="101854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38" name="Ellipse 45_#color_$accent1_1_$accent1_2-2486&amp;2052"/>
          <p:cNvSpPr/>
          <p:nvPr userDrawn="1">
            <p:custDataLst>
              <p:tags r:id="rId12"/>
            </p:custDataLst>
          </p:nvPr>
        </p:nvSpPr>
        <p:spPr>
          <a:xfrm>
            <a:off x="5575300" y="596900"/>
            <a:ext cx="833120" cy="833120"/>
          </a:xfrm>
          <a:prstGeom prst="ellipse">
            <a:avLst/>
          </a:prstGeom>
          <a:gradFill>
            <a:gsLst>
              <a:gs pos="0">
                <a:schemeClr val="accent1">
                  <a:alpha val="25000"/>
                </a:schemeClr>
              </a:gs>
              <a:gs pos="100000">
                <a:schemeClr val="accent1">
                  <a:alpha val="0"/>
                </a:schemeClr>
              </a:gs>
            </a:gsLst>
            <a:lin ang="468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3"/>
            </p:custDataLst>
          </p:nvPr>
        </p:nvSpPr>
        <p:spPr>
          <a:xfrm>
            <a:off x="850900" y="584200"/>
            <a:ext cx="5118100" cy="3454400"/>
          </a:xfrm>
        </p:spPr>
        <p:txBody>
          <a:bodyPr wrap="square" anchor="b">
            <a:normAutofit/>
          </a:bodyPr>
          <a:lstStyle>
            <a:lvl1pPr algn="l">
              <a:lnSpc>
                <a:spcPct val="100000"/>
              </a:lnSpc>
              <a:defRPr sz="6000" b="0">
                <a:solidFill>
                  <a:schemeClr val="tx2"/>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4" name="署名占位符 10"/>
          <p:cNvSpPr>
            <a:spLocks noGrp="1"/>
          </p:cNvSpPr>
          <p:nvPr>
            <p:ph type="body" sz="quarter" idx="17" hasCustomPrompt="1"/>
            <p:custDataLst>
              <p:tags r:id="rId2"/>
            </p:custDataLst>
          </p:nvPr>
        </p:nvSpPr>
        <p:spPr>
          <a:xfrm>
            <a:off x="850900" y="4131310"/>
            <a:ext cx="2723000" cy="635000"/>
          </a:xfrm>
          <a:prstGeom prst="roundRect">
            <a:avLst>
              <a:gd name="adj" fmla="val 50000"/>
            </a:avLst>
          </a:prstGeom>
          <a:solidFill>
            <a:schemeClr val="accent1"/>
          </a:solidFill>
          <a:effectLst>
            <a:outerShdw blurRad="635000" dist="203200" dir="5400000" sx="88000" sy="88000" algn="ctr" rotWithShape="0">
              <a:schemeClr val="accent1">
                <a:lumMod val="75000"/>
                <a:alpha val="40000"/>
              </a:schemeClr>
            </a:outerShdw>
          </a:effectLst>
        </p:spPr>
        <p:txBody>
          <a:bodyPr wrap="square" anchor="ctr">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
        <p:nvSpPr>
          <p:cNvPr id="8" name="Rectangle 41812_#color-2486&amp;2118"/>
          <p:cNvSpPr/>
          <p:nvPr userDrawn="1">
            <p:custDataLst>
              <p:tags r:id="rId3"/>
            </p:custDataLst>
          </p:nvPr>
        </p:nvSpPr>
        <p:spPr>
          <a:xfrm>
            <a:off x="872490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9" name="Ellipse 39_#color_$accent1_$accent1_#shadow_$accent1-2486&amp;2120"/>
          <p:cNvSpPr/>
          <p:nvPr userDrawn="1">
            <p:custDataLst>
              <p:tags r:id="rId4"/>
            </p:custDataLst>
          </p:nvPr>
        </p:nvSpPr>
        <p:spPr>
          <a:xfrm>
            <a:off x="61722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p:spPr>
        <p:style>
          <a:lnRef idx="2">
            <a:schemeClr val="accent1">
              <a:lumMod val="75000"/>
            </a:schemeClr>
          </a:lnRef>
          <a:fillRef idx="1">
            <a:schemeClr val="accent1"/>
          </a:fillRef>
          <a:effectRef idx="0">
            <a:srgbClr val="FFFFFF"/>
          </a:effectRef>
          <a:fontRef idx="minor">
            <a:schemeClr val="lt1"/>
          </a:fontRef>
        </p:style>
      </p:sp>
      <p:sp>
        <p:nvSpPr>
          <p:cNvPr id="11" name="Ellipse 40-2486&amp;2122"/>
          <p:cNvSpPr/>
          <p:nvPr userDrawn="1">
            <p:custDataLst>
              <p:tags r:id="rId5"/>
            </p:custDataLst>
          </p:nvPr>
        </p:nvSpPr>
        <p:spPr>
          <a:xfrm>
            <a:off x="6642100" y="1346200"/>
            <a:ext cx="4165600" cy="4165600"/>
          </a:xfrm>
          <a:prstGeom prst="ellipse">
            <a:avLst/>
          </a:prstGeom>
          <a:solidFill>
            <a:schemeClr val="bg2"/>
          </a:solidFill>
        </p:spPr>
      </p:sp>
      <p:sp>
        <p:nvSpPr>
          <p:cNvPr id="12" name="Rectangle 41814_#color-2486&amp;2123"/>
          <p:cNvSpPr/>
          <p:nvPr userDrawn="1">
            <p:custDataLst>
              <p:tags r:id="rId6"/>
            </p:custDataLst>
          </p:nvPr>
        </p:nvSpPr>
        <p:spPr>
          <a:xfrm>
            <a:off x="8724900" y="0"/>
            <a:ext cx="3467100" cy="3429000"/>
          </a:xfrm>
          <a:prstGeom prst="rect">
            <a:avLst/>
          </a:prstGeom>
          <a:solidFill>
            <a:schemeClr val="bg2"/>
          </a:solidFill>
        </p:spPr>
      </p:sp>
      <p:sp>
        <p:nvSpPr>
          <p:cNvPr id="13" name="Intersect-2504&amp;2023"/>
          <p:cNvSpPr/>
          <p:nvPr userDrawn="1">
            <p:custDataLst>
              <p:tags r:id="rId7"/>
            </p:custDataLst>
          </p:nvPr>
        </p:nvSpPr>
        <p:spPr>
          <a:xfrm>
            <a:off x="6172200" y="876302"/>
            <a:ext cx="2550459" cy="2552690"/>
          </a:xfrm>
          <a:custGeom>
            <a:avLst/>
            <a:gdLst/>
            <a:ahLst/>
            <a:cxnLst/>
            <a:rect l="l" t="t" r="r" b="b"/>
            <a:pathLst>
              <a:path w="2550459" h="2552690">
                <a:moveTo>
                  <a:pt x="2550465" y="0"/>
                </a:moveTo>
                <a:lnTo>
                  <a:pt x="2550465" y="2552687"/>
                </a:lnTo>
                <a:lnTo>
                  <a:pt x="0" y="2552687"/>
                </a:lnTo>
                <a:cubicBezTo>
                  <a:pt x="5" y="1143624"/>
                  <a:pt x="1141674" y="1211"/>
                  <a:pt x="2550465" y="0"/>
                </a:cubicBezTo>
              </a:path>
            </a:pathLst>
          </a:custGeom>
          <a:solidFill>
            <a:schemeClr val="accent1"/>
          </a:solidFill>
        </p:spPr>
      </p:sp>
      <p:sp>
        <p:nvSpPr>
          <p:cNvPr id="16" name="Exclude_#color-2486&amp;2131"/>
          <p:cNvSpPr/>
          <p:nvPr userDrawn="1">
            <p:custDataLst>
              <p:tags r:id="rId8"/>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7" name="Exclude_#color-2504&amp;2066"/>
          <p:cNvSpPr/>
          <p:nvPr userDrawn="1">
            <p:custDataLst>
              <p:tags r:id="rId9"/>
            </p:custDataLst>
          </p:nvPr>
        </p:nvSpPr>
        <p:spPr>
          <a:xfrm rot="10800000">
            <a:off x="993140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9" name="Union_#color-2486&amp;2133"/>
          <p:cNvSpPr/>
          <p:nvPr userDrawn="1">
            <p:custDataLst>
              <p:tags r:id="rId10"/>
            </p:custDataLst>
          </p:nvPr>
        </p:nvSpPr>
        <p:spPr>
          <a:xfrm>
            <a:off x="101854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22" name="Ellipse 44_#color_#shadow_$accent1-2486&amp;2051"/>
          <p:cNvSpPr/>
          <p:nvPr userDrawn="1">
            <p:custDataLst>
              <p:tags r:id="rId11"/>
            </p:custDataLst>
          </p:nvPr>
        </p:nvSpPr>
        <p:spPr>
          <a:xfrm>
            <a:off x="6530975" y="5172075"/>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23" name="Ellipse 45_#color_$accent1_1_$accent1_2-2486&amp;2052"/>
          <p:cNvSpPr/>
          <p:nvPr userDrawn="1">
            <p:custDataLst>
              <p:tags r:id="rId12"/>
            </p:custDataLst>
          </p:nvPr>
        </p:nvSpPr>
        <p:spPr>
          <a:xfrm>
            <a:off x="5575300" y="596900"/>
            <a:ext cx="833120" cy="833120"/>
          </a:xfrm>
          <a:prstGeom prst="ellipse">
            <a:avLst/>
          </a:prstGeom>
          <a:gradFill>
            <a:gsLst>
              <a:gs pos="0">
                <a:schemeClr val="accent1">
                  <a:alpha val="25000"/>
                </a:schemeClr>
              </a:gs>
              <a:gs pos="100000">
                <a:schemeClr val="accent1">
                  <a:alpha val="0"/>
                </a:schemeClr>
              </a:gs>
            </a:gsLst>
            <a:lin ang="468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3"/>
            </p:custDataLst>
          </p:nvPr>
        </p:nvSpPr>
        <p:spPr>
          <a:xfrm>
            <a:off x="850900" y="592811"/>
            <a:ext cx="5308600" cy="2986100"/>
          </a:xfrm>
        </p:spPr>
        <p:txBody>
          <a:bodyPr wrap="square" anchor="b">
            <a:normAutofit/>
          </a:bodyPr>
          <a:lstStyle>
            <a:lvl1pPr algn="l">
              <a:lnSpc>
                <a:spcPct val="100000"/>
              </a:lnSpc>
              <a:defRPr sz="6000">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6" name="Rectangle 41812_#color-2504&amp;2031"/>
          <p:cNvSpPr/>
          <p:nvPr userDrawn="1">
            <p:custDataLst>
              <p:tags r:id="rId2"/>
            </p:custDataLst>
          </p:nvPr>
        </p:nvSpPr>
        <p:spPr>
          <a:xfrm rot="10800000" flipV="1">
            <a:off x="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10" name="Ellipse 39_#color_$accent1_$accent1_#shadow_$accent1-2504&amp;2032"/>
          <p:cNvSpPr/>
          <p:nvPr userDrawn="1">
            <p:custDataLst>
              <p:tags r:id="rId3"/>
            </p:custDataLst>
          </p:nvPr>
        </p:nvSpPr>
        <p:spPr>
          <a:xfrm rot="10800000" flipV="1">
            <a:off x="9144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p:spPr>
        <p:style>
          <a:lnRef idx="2">
            <a:schemeClr val="accent1">
              <a:lumMod val="75000"/>
            </a:schemeClr>
          </a:lnRef>
          <a:fillRef idx="1">
            <a:schemeClr val="accent1"/>
          </a:fillRef>
          <a:effectRef idx="0">
            <a:srgbClr val="FFFFFF"/>
          </a:effectRef>
          <a:fontRef idx="minor">
            <a:schemeClr val="lt1"/>
          </a:fontRef>
        </p:style>
      </p:sp>
      <p:sp>
        <p:nvSpPr>
          <p:cNvPr id="11" name="Ellipse 40_#color-2504&amp;2033"/>
          <p:cNvSpPr/>
          <p:nvPr userDrawn="1">
            <p:custDataLst>
              <p:tags r:id="rId4"/>
            </p:custDataLst>
          </p:nvPr>
        </p:nvSpPr>
        <p:spPr>
          <a:xfrm rot="10800000" flipV="1">
            <a:off x="1384300" y="1346200"/>
            <a:ext cx="4165600" cy="4165600"/>
          </a:xfrm>
          <a:prstGeom prst="ellipse">
            <a:avLst/>
          </a:prstGeom>
          <a:solidFill>
            <a:schemeClr val="bg2"/>
          </a:solidFill>
        </p:spPr>
      </p:sp>
      <p:sp>
        <p:nvSpPr>
          <p:cNvPr id="12" name="Rectangle 41814_#color-2504&amp;2034"/>
          <p:cNvSpPr/>
          <p:nvPr userDrawn="1">
            <p:custDataLst>
              <p:tags r:id="rId5"/>
            </p:custDataLst>
          </p:nvPr>
        </p:nvSpPr>
        <p:spPr>
          <a:xfrm rot="10800000" flipV="1">
            <a:off x="0" y="0"/>
            <a:ext cx="3467100" cy="3429000"/>
          </a:xfrm>
          <a:prstGeom prst="rect">
            <a:avLst/>
          </a:prstGeom>
          <a:solidFill>
            <a:schemeClr val="bg2"/>
          </a:solidFill>
        </p:spPr>
      </p:sp>
      <p:sp>
        <p:nvSpPr>
          <p:cNvPr id="13" name="Intersect-2504&amp;2035"/>
          <p:cNvSpPr/>
          <p:nvPr userDrawn="1">
            <p:custDataLst>
              <p:tags r:id="rId6"/>
            </p:custDataLst>
          </p:nvPr>
        </p:nvSpPr>
        <p:spPr>
          <a:xfrm rot="10800000" flipV="1">
            <a:off x="3469342" y="876301"/>
            <a:ext cx="2550459" cy="2552691"/>
          </a:xfrm>
          <a:custGeom>
            <a:avLst/>
            <a:gdLst/>
            <a:ahLst/>
            <a:cxnLst/>
            <a:rect l="l" t="t" r="r" b="b"/>
            <a:pathLst>
              <a:path w="2550459" h="2552691">
                <a:moveTo>
                  <a:pt x="2550465" y="0"/>
                </a:moveTo>
                <a:lnTo>
                  <a:pt x="2550465" y="2552687"/>
                </a:lnTo>
                <a:lnTo>
                  <a:pt x="0" y="2552687"/>
                </a:lnTo>
                <a:cubicBezTo>
                  <a:pt x="5" y="1143625"/>
                  <a:pt x="1141674" y="1211"/>
                  <a:pt x="2550465" y="0"/>
                </a:cubicBezTo>
              </a:path>
            </a:pathLst>
          </a:custGeom>
          <a:solidFill>
            <a:schemeClr val="accent1"/>
          </a:solidFill>
        </p:spPr>
      </p:sp>
      <p:sp>
        <p:nvSpPr>
          <p:cNvPr id="14" name="Ellipse 41_#color-2504&amp;2038"/>
          <p:cNvSpPr/>
          <p:nvPr userDrawn="1">
            <p:custDataLst>
              <p:tags r:id="rId7"/>
            </p:custDataLst>
          </p:nvPr>
        </p:nvSpPr>
        <p:spPr>
          <a:xfrm rot="10800000" flipV="1">
            <a:off x="1866900" y="1828800"/>
            <a:ext cx="3200400" cy="3200400"/>
          </a:xfrm>
          <a:prstGeom prst="ellipse">
            <a:avLst/>
          </a:prstGeom>
          <a:solidFill>
            <a:schemeClr val="bg2"/>
          </a:solidFill>
        </p:spPr>
      </p:sp>
      <p:sp>
        <p:nvSpPr>
          <p:cNvPr id="15" name="Ellipse 44_#color_#shadow_$accent1-2504&amp;2039"/>
          <p:cNvSpPr/>
          <p:nvPr userDrawn="1">
            <p:custDataLst>
              <p:tags r:id="rId8"/>
            </p:custDataLst>
          </p:nvPr>
        </p:nvSpPr>
        <p:spPr>
          <a:xfrm rot="10800000" flipV="1">
            <a:off x="4953635" y="5029200"/>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17" name="Exclude_#color-2504&amp;2052"/>
          <p:cNvSpPr/>
          <p:nvPr userDrawn="1">
            <p:custDataLst>
              <p:tags r:id="rId9"/>
            </p:custDataLst>
          </p:nvPr>
        </p:nvSpPr>
        <p:spPr>
          <a:xfrm rot="10800000" flipV="1">
            <a:off x="993140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8" name="Ellipse 45_#color_$accent1_1_$accent1_2-2486&amp;2052"/>
          <p:cNvSpPr/>
          <p:nvPr userDrawn="1">
            <p:custDataLst>
              <p:tags r:id="rId10"/>
            </p:custDataLst>
          </p:nvPr>
        </p:nvSpPr>
        <p:spPr>
          <a:xfrm>
            <a:off x="5857875" y="876300"/>
            <a:ext cx="820420" cy="820420"/>
          </a:xfrm>
          <a:prstGeom prst="ellipse">
            <a:avLst/>
          </a:prstGeom>
          <a:gradFill>
            <a:gsLst>
              <a:gs pos="0">
                <a:schemeClr val="accent1">
                  <a:alpha val="25000"/>
                </a:schemeClr>
              </a:gs>
              <a:gs pos="100000">
                <a:schemeClr val="accent1">
                  <a:alpha val="0"/>
                </a:schemeClr>
              </a:gs>
            </a:gsLst>
            <a:lin ang="54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7"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2"/>
            </p:custDataLst>
          </p:nvPr>
        </p:nvSpPr>
        <p:spPr/>
        <p:txBody>
          <a:bodyPr/>
          <a:lstStyle/>
          <a:p>
            <a:endParaRPr lang="zh-CN" altLang="en-US"/>
          </a:p>
        </p:txBody>
      </p:sp>
      <p:sp>
        <p:nvSpPr>
          <p:cNvPr id="9" name="灯片编号占位符 5"/>
          <p:cNvSpPr>
            <a:spLocks noGrp="1"/>
          </p:cNvSpPr>
          <p:nvPr>
            <p:ph type="sldNum" sz="quarter" idx="12"/>
            <p:custDataLst>
              <p:tags r:id="rId13"/>
            </p:custDataLst>
          </p:nvPr>
        </p:nvSpPr>
        <p:spPr/>
        <p:txBody>
          <a:bodyPr wrap="square">
            <a:normAutofit/>
          </a:bodyPr>
          <a:lstStyle/>
          <a:p>
            <a:fld id="{BE5F26B5-172A-4DC2-B0B7-181CFC56B87C}" type="slidenum">
              <a:rPr lang="zh-CN" altLang="en-US" smtClean="0"/>
            </a:fld>
            <a:endParaRPr lang="zh-CN" altLang="en-US"/>
          </a:p>
        </p:txBody>
      </p:sp>
      <p:sp>
        <p:nvSpPr>
          <p:cNvPr id="16" name="Union_#color-2504&amp;2041"/>
          <p:cNvSpPr/>
          <p:nvPr userDrawn="1">
            <p:custDataLst>
              <p:tags r:id="rId14"/>
            </p:custDataLst>
          </p:nvPr>
        </p:nvSpPr>
        <p:spPr>
          <a:xfrm rot="10800000" flipV="1">
            <a:off x="11303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2" name="标题 1"/>
          <p:cNvSpPr>
            <a:spLocks noGrp="1"/>
          </p:cNvSpPr>
          <p:nvPr>
            <p:ph type="title" hasCustomPrompt="1"/>
            <p:custDataLst>
              <p:tags r:id="rId15"/>
            </p:custDataLst>
          </p:nvPr>
        </p:nvSpPr>
        <p:spPr>
          <a:xfrm>
            <a:off x="1947450" y="2798755"/>
            <a:ext cx="2880000" cy="1081088"/>
          </a:xfrm>
        </p:spPr>
        <p:txBody>
          <a:bodyPr wrap="square" anchor="b">
            <a:normAutofit/>
          </a:bodyPr>
          <a:lstStyle>
            <a:lvl1pPr algn="ctr">
              <a:defRPr sz="6000" b="0">
                <a:solidFill>
                  <a:schemeClr val="tx2"/>
                </a:solidFill>
                <a:latin typeface="+mj-ea"/>
                <a:ea typeface="+mj-ea"/>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Ellipse 39_#color-2486&amp;2105"/>
          <p:cNvSpPr/>
          <p:nvPr userDrawn="1">
            <p:custDataLst>
              <p:tags r:id="rId2"/>
            </p:custDataLst>
          </p:nvPr>
        </p:nvSpPr>
        <p:spPr>
          <a:xfrm>
            <a:off x="8763000" y="0"/>
            <a:ext cx="3429000" cy="3429000"/>
          </a:xfrm>
          <a:custGeom>
            <a:avLst/>
            <a:gdLst/>
            <a:ahLst/>
            <a:cxnLst/>
            <a:rect l="l" t="t" r="r" b="b"/>
            <a:pathLst>
              <a:path w="3429000" h="3429000">
                <a:moveTo>
                  <a:pt x="3429000" y="0"/>
                </a:moveTo>
                <a:cubicBezTo>
                  <a:pt x="1535214" y="0"/>
                  <a:pt x="0" y="1535214"/>
                  <a:pt x="0" y="3429000"/>
                </a:cubicBezTo>
                <a:lnTo>
                  <a:pt x="3429000" y="3429000"/>
                </a:lnTo>
                <a:lnTo>
                  <a:pt x="3429000" y="0"/>
                </a:lnTo>
              </a:path>
            </a:pathLst>
          </a:custGeom>
          <a:solidFill>
            <a:schemeClr val="accent1"/>
          </a:solidFill>
        </p:spPr>
      </p:sp>
      <p:sp>
        <p:nvSpPr>
          <p:cNvPr id="10" name="Ellipse _#color_$accent1_1_$accent1_1-2504&amp;2021"/>
          <p:cNvSpPr/>
          <p:nvPr userDrawn="1">
            <p:custDataLst>
              <p:tags r:id="rId3"/>
            </p:custDataLst>
          </p:nvPr>
        </p:nvSpPr>
        <p:spPr>
          <a:xfrm>
            <a:off x="8763000" y="3429000"/>
            <a:ext cx="3429000" cy="3429000"/>
          </a:xfrm>
          <a:custGeom>
            <a:avLst/>
            <a:gdLst/>
            <a:ahLst/>
            <a:cxnLst/>
            <a:rect l="l" t="t" r="r" b="b"/>
            <a:pathLst>
              <a:path w="3429000" h="3429000">
                <a:moveTo>
                  <a:pt x="0" y="3429000"/>
                </a:moveTo>
                <a:cubicBezTo>
                  <a:pt x="1893786" y="3429000"/>
                  <a:pt x="3429000" y="1893786"/>
                  <a:pt x="3429000" y="0"/>
                </a:cubicBezTo>
                <a:lnTo>
                  <a:pt x="0" y="0"/>
                </a:lnTo>
                <a:lnTo>
                  <a:pt x="0" y="3429000"/>
                </a:lnTo>
              </a:path>
            </a:pathLst>
          </a:custGeom>
          <a:gradFill>
            <a:gsLst>
              <a:gs pos="100000">
                <a:schemeClr val="accent1">
                  <a:alpha val="25000"/>
                </a:schemeClr>
              </a:gs>
              <a:gs pos="0">
                <a:schemeClr val="accent1">
                  <a:alpha val="0"/>
                </a:schemeClr>
              </a:gs>
            </a:gsLst>
            <a:lin ang="504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xclude_#color-2504&amp;2058"/>
          <p:cNvSpPr/>
          <p:nvPr userDrawn="1">
            <p:custDataLst>
              <p:tags r:id="rId4"/>
            </p:custDataLst>
          </p:nvPr>
        </p:nvSpPr>
        <p:spPr>
          <a:xfrm>
            <a:off x="5334000" y="3429000"/>
            <a:ext cx="3429000" cy="3429000"/>
          </a:xfrm>
          <a:custGeom>
            <a:avLst/>
            <a:gdLst/>
            <a:ahLst/>
            <a:cxnLst/>
            <a:rect l="l" t="t" r="r" b="b"/>
            <a:pathLst>
              <a:path w="3429000" h="3429000">
                <a:moveTo>
                  <a:pt x="0" y="3429000"/>
                </a:moveTo>
                <a:lnTo>
                  <a:pt x="3429000" y="3429000"/>
                </a:lnTo>
                <a:lnTo>
                  <a:pt x="3429000" y="0"/>
                </a:lnTo>
                <a:cubicBezTo>
                  <a:pt x="3429000" y="1893786"/>
                  <a:pt x="1893786" y="3429000"/>
                  <a:pt x="0" y="3429000"/>
                </a:cubicBezTo>
              </a:path>
            </a:pathLst>
          </a:cu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12" name="Exclude_#color-2486&amp;2108"/>
          <p:cNvSpPr/>
          <p:nvPr userDrawn="1">
            <p:custDataLst>
              <p:tags r:id="rId8"/>
            </p:custDataLst>
          </p:nvPr>
        </p:nvSpPr>
        <p:spPr>
          <a:xfrm flipV="1">
            <a:off x="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2" name="标题 1"/>
          <p:cNvSpPr>
            <a:spLocks noGrp="1"/>
          </p:cNvSpPr>
          <p:nvPr>
            <p:ph type="title" hasCustomPrompt="1"/>
            <p:custDataLst>
              <p:tags r:id="rId9"/>
            </p:custDataLst>
          </p:nvPr>
        </p:nvSpPr>
        <p:spPr>
          <a:xfrm>
            <a:off x="856341" y="1277259"/>
            <a:ext cx="6540486" cy="4339770"/>
          </a:xfrm>
        </p:spPr>
        <p:txBody>
          <a:bodyPr wrap="square" anchor="ctr">
            <a:normAutofit/>
          </a:bodyPr>
          <a:lstStyle>
            <a:lvl1pPr algn="l">
              <a:defRPr sz="5400" b="0">
                <a:solidFill>
                  <a:schemeClr val="tx2"/>
                </a:solidFill>
                <a:latin typeface="+mj-ea"/>
                <a:ea typeface="+mj-ea"/>
              </a:defRPr>
            </a:lvl1pPr>
          </a:lstStyle>
          <a:p>
            <a:r>
              <a:rPr lang="zh-CN" altLang="en-US" dirty="0"/>
              <a:t>单击编辑母版标题</a:t>
            </a:r>
            <a:endParaRPr lang="zh-CN" altLang="en-US" dirty="0"/>
          </a:p>
        </p:txBody>
      </p:sp>
      <p:sp>
        <p:nvSpPr>
          <p:cNvPr id="14" name="Ellipse 44_#color_$accent1_1_$accent1_2-2504&amp;2059"/>
          <p:cNvSpPr/>
          <p:nvPr userDrawn="1">
            <p:custDataLst>
              <p:tags r:id="rId10"/>
            </p:custDataLst>
          </p:nvPr>
        </p:nvSpPr>
        <p:spPr>
          <a:xfrm rot="18900000" flipV="1">
            <a:off x="7689850" y="2525792"/>
            <a:ext cx="2146300" cy="2146300"/>
          </a:xfrm>
          <a:prstGeom prst="ellipse">
            <a:avLst/>
          </a:prstGeom>
          <a:gradFill>
            <a:gsLst>
              <a:gs pos="0">
                <a:schemeClr val="accent1">
                  <a:lumMod val="20000"/>
                  <a:lumOff val="80000"/>
                </a:schemeClr>
              </a:gs>
              <a:gs pos="100000">
                <a:schemeClr val="accent1">
                  <a:lumMod val="40000"/>
                  <a:lumOff val="60000"/>
                </a:schemeClr>
              </a:gs>
            </a:gsLst>
            <a:lin ang="14880000"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8" name="节编号 3"/>
          <p:cNvSpPr>
            <a:spLocks noGrp="1"/>
          </p:cNvSpPr>
          <p:nvPr>
            <p:ph type="body" sz="quarter" idx="13" hasCustomPrompt="1"/>
            <p:custDataLst>
              <p:tags r:id="rId11"/>
            </p:custDataLst>
          </p:nvPr>
        </p:nvSpPr>
        <p:spPr>
          <a:xfrm>
            <a:off x="8244542" y="1277259"/>
            <a:ext cx="3387319" cy="4339770"/>
          </a:xfrm>
        </p:spPr>
        <p:txBody>
          <a:bodyPr wrap="square" anchor="ctr">
            <a:normAutofit/>
          </a:bodyPr>
          <a:lstStyle>
            <a:lvl1pPr marL="0" indent="0" algn="l">
              <a:buNone/>
              <a:defRPr sz="8000" b="0">
                <a:solidFill>
                  <a:srgbClr val="273644"/>
                </a:solidFill>
                <a:latin typeface="+mj-ea"/>
                <a:ea typeface="+mj-ea"/>
              </a:defRPr>
            </a:lvl1pPr>
          </a:lstStyle>
          <a:p>
            <a:pPr lvl="0"/>
            <a:r>
              <a:rPr lang="zh-CN" altLang="en-US" dirty="0"/>
              <a:t>节编号</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Exclude_#color-2486&amp;2115"/>
          <p:cNvSpPr/>
          <p:nvPr userDrawn="1">
            <p:custDataLst>
              <p:tags r:id="rId12"/>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gradFill>
            <a:gsLst>
              <a:gs pos="0">
                <a:schemeClr val="accent1">
                  <a:lumMod val="20000"/>
                  <a:lumOff val="80000"/>
                  <a:alpha val="100000"/>
                </a:schemeClr>
              </a:gs>
              <a:gs pos="100000">
                <a:schemeClr val="accent1">
                  <a:lumMod val="40000"/>
                  <a:lumOff val="60000"/>
                  <a:alpha val="0"/>
                </a:schemeClr>
              </a:gs>
            </a:gsLst>
            <a:lin ang="54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xclude_#color-2504&amp;2022"/>
          <p:cNvSpPr/>
          <p:nvPr userDrawn="1">
            <p:custDataLst>
              <p:tags r:id="rId13"/>
            </p:custDataLst>
          </p:nvPr>
        </p:nvSpPr>
        <p:spPr>
          <a:xfrm>
            <a:off x="9931400" y="0"/>
            <a:ext cx="2260600" cy="2260600"/>
          </a:xfrm>
          <a:custGeom>
            <a:avLst/>
            <a:gdLst/>
            <a:ahLst/>
            <a:cxnLst/>
            <a:rect l="l" t="t" r="r" b="b"/>
            <a:pathLst>
              <a:path w="2260600" h="2260600">
                <a:moveTo>
                  <a:pt x="2260600" y="2260600"/>
                </a:moveTo>
                <a:lnTo>
                  <a:pt x="2260600" y="0"/>
                </a:lnTo>
                <a:lnTo>
                  <a:pt x="0" y="0"/>
                </a:lnTo>
                <a:cubicBezTo>
                  <a:pt x="1248495" y="0"/>
                  <a:pt x="2260600" y="1012105"/>
                  <a:pt x="2260600" y="2260600"/>
                </a:cubicBezTo>
              </a:path>
            </a:pathLst>
          </a:custGeom>
          <a:gradFill>
            <a:gsLst>
              <a:gs pos="0">
                <a:schemeClr val="accent1">
                  <a:lumMod val="20000"/>
                  <a:lumOff val="80000"/>
                  <a:alpha val="100000"/>
                </a:schemeClr>
              </a:gs>
              <a:gs pos="100000">
                <a:schemeClr val="accent1">
                  <a:lumMod val="40000"/>
                  <a:lumOff val="60000"/>
                  <a:alpha val="0"/>
                </a:schemeClr>
              </a:gs>
            </a:gsLst>
            <a:lin ang="162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1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19"/>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1.xml"/><Relationship Id="rId5" Type="http://schemas.openxmlformats.org/officeDocument/2006/relationships/image" Target="NULL" TargetMode="External"/><Relationship Id="rId4" Type="http://schemas.openxmlformats.org/officeDocument/2006/relationships/image" Target="../media/image1.png"/><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46.xml"/><Relationship Id="rId1" Type="http://schemas.openxmlformats.org/officeDocument/2006/relationships/tags" Target="../tags/tag145.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48.xml"/><Relationship Id="rId1" Type="http://schemas.openxmlformats.org/officeDocument/2006/relationships/tags" Target="../tags/tag14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50.xml"/><Relationship Id="rId1" Type="http://schemas.openxmlformats.org/officeDocument/2006/relationships/tags" Target="../tags/tag149.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52.xml"/><Relationship Id="rId1" Type="http://schemas.openxmlformats.org/officeDocument/2006/relationships/tags" Target="../tags/tag15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54.xml"/><Relationship Id="rId1" Type="http://schemas.openxmlformats.org/officeDocument/2006/relationships/tags" Target="../tags/tag15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56.xml"/><Relationship Id="rId1" Type="http://schemas.openxmlformats.org/officeDocument/2006/relationships/tags" Target="../tags/tag15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61.xml"/><Relationship Id="rId1" Type="http://schemas.openxmlformats.org/officeDocument/2006/relationships/tags" Target="../tags/tag160.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163.xml"/><Relationship Id="rId1" Type="http://schemas.openxmlformats.org/officeDocument/2006/relationships/tags" Target="../tags/tag16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165.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167.xml"/><Relationship Id="rId1" Type="http://schemas.openxmlformats.org/officeDocument/2006/relationships/tags" Target="../tags/tag166.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169.xml"/><Relationship Id="rId1" Type="http://schemas.openxmlformats.org/officeDocument/2006/relationships/tags" Target="../tags/tag168.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171.xml"/><Relationship Id="rId1" Type="http://schemas.openxmlformats.org/officeDocument/2006/relationships/tags" Target="../tags/tag170.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173.xml"/><Relationship Id="rId1" Type="http://schemas.openxmlformats.org/officeDocument/2006/relationships/tags" Target="../tags/tag17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tags" Target="../tags/tag175.xml"/><Relationship Id="rId1" Type="http://schemas.openxmlformats.org/officeDocument/2006/relationships/tags" Target="../tags/tag174.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tags" Target="../tags/tag177.xml"/><Relationship Id="rId1" Type="http://schemas.openxmlformats.org/officeDocument/2006/relationships/tags" Target="../tags/tag17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179.xml"/><Relationship Id="rId1" Type="http://schemas.openxmlformats.org/officeDocument/2006/relationships/tags" Target="../tags/tag178.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181.xml"/><Relationship Id="rId1" Type="http://schemas.openxmlformats.org/officeDocument/2006/relationships/tags" Target="../tags/tag180.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tags" Target="../tags/tag183.xml"/><Relationship Id="rId1" Type="http://schemas.openxmlformats.org/officeDocument/2006/relationships/tags" Target="../tags/tag18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tags" Target="../tags/tag185.xml"/><Relationship Id="rId1" Type="http://schemas.openxmlformats.org/officeDocument/2006/relationships/tags" Target="../tags/tag18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tags" Target="../tags/tag187.xml"/><Relationship Id="rId1" Type="http://schemas.openxmlformats.org/officeDocument/2006/relationships/tags" Target="../tags/tag18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189.xml"/><Relationship Id="rId1" Type="http://schemas.openxmlformats.org/officeDocument/2006/relationships/tags" Target="../tags/tag188.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191.xml"/><Relationship Id="rId1" Type="http://schemas.openxmlformats.org/officeDocument/2006/relationships/tags" Target="../tags/tag190.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tags" Target="../tags/tag193.xml"/><Relationship Id="rId1" Type="http://schemas.openxmlformats.org/officeDocument/2006/relationships/tags" Target="../tags/tag19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195.xml"/><Relationship Id="rId1" Type="http://schemas.openxmlformats.org/officeDocument/2006/relationships/tags" Target="../tags/tag19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197.xml"/><Relationship Id="rId1" Type="http://schemas.openxmlformats.org/officeDocument/2006/relationships/tags" Target="../tags/tag19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tags" Target="../tags/tag199.xml"/><Relationship Id="rId1" Type="http://schemas.openxmlformats.org/officeDocument/2006/relationships/tags" Target="../tags/tag198.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tags" Target="../tags/tag201.xml"/><Relationship Id="rId1" Type="http://schemas.openxmlformats.org/officeDocument/2006/relationships/tags" Target="../tags/tag200.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tags" Target="../tags/tag203.xml"/><Relationship Id="rId1" Type="http://schemas.openxmlformats.org/officeDocument/2006/relationships/tags" Target="../tags/tag20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tags" Target="../tags/tag205.xml"/><Relationship Id="rId1" Type="http://schemas.openxmlformats.org/officeDocument/2006/relationships/tags" Target="../tags/tag204.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2.jpeg"/><Relationship Id="rId2" Type="http://schemas.openxmlformats.org/officeDocument/2006/relationships/tags" Target="../tags/tag112.xml"/><Relationship Id="rId1" Type="http://schemas.openxmlformats.org/officeDocument/2006/relationships/tags" Target="../tags/tag11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tags" Target="../tags/tag207.xml"/><Relationship Id="rId1" Type="http://schemas.openxmlformats.org/officeDocument/2006/relationships/tags" Target="../tags/tag206.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tags" Target="../tags/tag209.xml"/><Relationship Id="rId1" Type="http://schemas.openxmlformats.org/officeDocument/2006/relationships/tags" Target="../tags/tag208.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tags" Target="../tags/tag211.xml"/><Relationship Id="rId1" Type="http://schemas.openxmlformats.org/officeDocument/2006/relationships/tags" Target="../tags/tag210.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tags" Target="../tags/tag213.xml"/><Relationship Id="rId1" Type="http://schemas.openxmlformats.org/officeDocument/2006/relationships/tags" Target="../tags/tag21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tags" Target="../tags/tag215.xml"/><Relationship Id="rId1" Type="http://schemas.openxmlformats.org/officeDocument/2006/relationships/tags" Target="../tags/tag214.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tags" Target="../tags/tag217.xml"/><Relationship Id="rId1" Type="http://schemas.openxmlformats.org/officeDocument/2006/relationships/tags" Target="../tags/tag216.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221.xml"/><Relationship Id="rId5" Type="http://schemas.openxmlformats.org/officeDocument/2006/relationships/image" Target="NULL" TargetMode="External"/><Relationship Id="rId4" Type="http://schemas.openxmlformats.org/officeDocument/2006/relationships/image" Target="../media/image3.png"/><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5.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4" Type="http://schemas.openxmlformats.org/officeDocument/2006/relationships/notesSlide" Target="../notesSlides/notesSlide2.xml"/><Relationship Id="rId23" Type="http://schemas.openxmlformats.org/officeDocument/2006/relationships/slideLayout" Target="../slideLayouts/slideLayout7.xml"/><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tags" Target="../tags/tag134.xml"/><Relationship Id="rId2" Type="http://schemas.openxmlformats.org/officeDocument/2006/relationships/tags" Target="../tags/tag116.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138.xml"/><Relationship Id="rId1" Type="http://schemas.openxmlformats.org/officeDocument/2006/relationships/tags" Target="../tags/tag13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140.xml"/><Relationship Id="rId1" Type="http://schemas.openxmlformats.org/officeDocument/2006/relationships/tags" Target="../tags/tag139.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42.xml"/><Relationship Id="rId1" Type="http://schemas.openxmlformats.org/officeDocument/2006/relationships/tags" Target="../tags/tag14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44.xml"/><Relationship Id="rId1" Type="http://schemas.openxmlformats.org/officeDocument/2006/relationships/tags" Target="../tags/tag1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署名"/>
          <p:cNvSpPr>
            <a:spLocks noGrp="1"/>
          </p:cNvSpPr>
          <p:nvPr>
            <p:ph type="body" sz="quarter" idx="17"/>
            <p:custDataLst>
              <p:tags r:id="rId1"/>
            </p:custDataLst>
          </p:nvPr>
        </p:nvSpPr>
        <p:spPr>
          <a:xfrm>
            <a:off x="850900" y="4394200"/>
            <a:ext cx="2717800" cy="635000"/>
          </a:xfrm>
        </p:spPr>
        <p:txBody>
          <a:bodyPr wrap="square">
            <a:normAutofit/>
          </a:bodyPr>
          <a:lstStyle/>
          <a:p>
            <a:r>
              <a:rPr lang="zh-CN" altLang="en-US" dirty="0"/>
              <a:t>汇报人：</a:t>
            </a:r>
            <a:r>
              <a:rPr lang="en-US" altLang="zh-CN" dirty="0"/>
              <a:t>WPS</a:t>
            </a:r>
            <a:endParaRPr lang="zh-CN" altLang="en-US" dirty="0"/>
          </a:p>
        </p:txBody>
      </p:sp>
      <p:sp>
        <p:nvSpPr>
          <p:cNvPr id="4" name="标题"/>
          <p:cNvSpPr>
            <a:spLocks noGrp="1"/>
          </p:cNvSpPr>
          <p:nvPr>
            <p:ph type="ctrTitle"/>
            <p:custDataLst>
              <p:tags r:id="rId2"/>
            </p:custDataLst>
          </p:nvPr>
        </p:nvSpPr>
        <p:spPr>
          <a:xfrm>
            <a:off x="329565" y="308610"/>
            <a:ext cx="6247765" cy="3454400"/>
          </a:xfrm>
        </p:spPr>
        <p:txBody>
          <a:bodyPr wrap="square">
            <a:normAutofit/>
          </a:bodyPr>
          <a:lstStyle/>
          <a:p>
            <a:r>
              <a:rPr lang="zh-CN" altLang="en-US" dirty="0"/>
              <a:t>项目六</a:t>
            </a:r>
            <a:br>
              <a:rPr lang="zh-CN" altLang="en-US" dirty="0"/>
            </a:br>
            <a:r>
              <a:rPr lang="zh-CN" altLang="en-US" dirty="0"/>
              <a:t>债务重组</a:t>
            </a:r>
            <a:endParaRPr lang="zh-CN" altLang="en-US" dirty="0"/>
          </a:p>
        </p:txBody>
      </p:sp>
      <p:pic>
        <p:nvPicPr>
          <p:cNvPr id="5" name="图片 4" descr="C:/Users/kingsoft/AppData/Local/Temp/fig2wpp/@png2x_Ellipse 41-2486&amp;2050.png"/>
          <p:cNvPicPr>
            <a:picLocks noChangeAspect="1"/>
          </p:cNvPicPr>
          <p:nvPr>
            <p:custDataLst>
              <p:tags r:id="rId3"/>
            </p:custDataLst>
          </p:nvPr>
        </p:nvPicPr>
        <p:blipFill>
          <a:blip r:embed="rId4" r:link="rId5"/>
          <a:stretch>
            <a:fillRect/>
          </a:stretch>
        </p:blipFill>
        <p:spPr>
          <a:xfrm>
            <a:off x="7124700" y="1828800"/>
            <a:ext cx="3200400" cy="3200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lstStyle/>
          <a:p>
            <a:r>
              <a:rPr lang="zh-CN" altLang="en-US" sz="2800" dirty="0"/>
              <a:t>三、债权人的确认和计量</a:t>
            </a:r>
            <a:endParaRPr lang="zh-CN" altLang="en-US" sz="2800" dirty="0"/>
          </a:p>
        </p:txBody>
      </p:sp>
      <p:sp>
        <p:nvSpPr>
          <p:cNvPr id="4" name="文本框 3"/>
          <p:cNvSpPr txBox="1"/>
          <p:nvPr/>
        </p:nvSpPr>
        <p:spPr>
          <a:xfrm>
            <a:off x="1078230" y="961390"/>
            <a:ext cx="9733280"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（三）组合方式</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组合方式进行的，一般可以认为对全部债权的合同条款作出了实质性修改，债权人应当按照修改后的条款，以公允价值初始计量新的金融资产和受让的新金融资产，按照受让的金融资产以外的各项资产在债务重组合同生效日的公允价值比例,对放弃债权在合同生效日的公允价值扣除受让金融资产和重组债权当日公允价值后的净额进行分配，并以此为基础分别确定各项资产的成本。放弃债权的公允价值与账面价值之间的差额，记入“投资收益”科目。</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normAutofit fontScale="90000"/>
          </a:bodyPr>
          <a:lstStyle/>
          <a:p>
            <a:r>
              <a:rPr lang="zh-CN" altLang="en-US" sz="2800" dirty="0"/>
              <a:t>四、债务人的确认和计量</a:t>
            </a:r>
            <a:br>
              <a:rPr lang="zh-CN" altLang="en-US" sz="2800" dirty="0"/>
            </a:br>
            <a:endParaRPr lang="zh-CN" altLang="en-US" sz="2800" dirty="0"/>
          </a:p>
        </p:txBody>
      </p:sp>
      <p:sp>
        <p:nvSpPr>
          <p:cNvPr id="4" name="文本框 3"/>
          <p:cNvSpPr txBox="1"/>
          <p:nvPr/>
        </p:nvSpPr>
        <p:spPr>
          <a:xfrm>
            <a:off x="1078230" y="961390"/>
            <a:ext cx="9733280" cy="4702810"/>
          </a:xfrm>
          <a:prstGeom prst="rect">
            <a:avLst/>
          </a:prstGeom>
        </p:spPr>
        <p:txBody>
          <a:bodyPr>
            <a:noAutofit/>
          </a:bodyPr>
          <a:p>
            <a:pPr indent="711200" algn="l" defTabSz="266700" fontAlgn="auto">
              <a:lnSpc>
                <a:spcPct val="130000"/>
              </a:lnSpc>
              <a:spcAft>
                <a:spcPct val="0"/>
              </a:spcAft>
            </a:pPr>
            <a:r>
              <a:rPr lang="zh-CN" altLang="en-US" sz="2000" b="1" dirty="0">
                <a:sym typeface="+mn-ea"/>
              </a:rPr>
              <a:t>（一）债务人以资产清偿债务</a:t>
            </a:r>
            <a:endParaRPr lang="zh-CN" altLang="en-US" sz="2000" b="1" dirty="0"/>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债务重组采用以资产清偿债务方式进行的，债务人应当将所清偿债务账面价值与转让资产账面价值之间的差额计入当期损益。</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1.债务人以金融资产清偿债务</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人以单项或多项金融资产清偿债务的，债务的账面价值与偿债金融资产账面价值的差额，记入“投资收益”科目。偿债金融资产已计提减值准备的，应结转已计提的减值准备。对于以分类为以公允价值计量且其变动计入其他综合收益的债务工具投资清偿债务的，之前计入其他综合收益的累计利得或损失应当从其他综合收益中转出，记入“投资收益”科目。</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对于以指定为以公允价值计量且其变动计入其他综合收益的非交易性权益工具投资清偿债务的，之前计入其他综合收益的累计利得或损失应当从其他综合收益中转出，记入“盈余公积”、“利润分配——未分配利润”等科目。</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normAutofit fontScale="90000"/>
          </a:bodyPr>
          <a:lstStyle/>
          <a:p>
            <a:r>
              <a:rPr lang="zh-CN" altLang="en-US" sz="2800" dirty="0"/>
              <a:t>四、债务人的确认和计量</a:t>
            </a:r>
            <a:br>
              <a:rPr lang="zh-CN" altLang="en-US" sz="2800" dirty="0"/>
            </a:br>
            <a:endParaRPr lang="zh-CN" altLang="en-US" sz="2800" dirty="0"/>
          </a:p>
        </p:txBody>
      </p:sp>
      <p:sp>
        <p:nvSpPr>
          <p:cNvPr id="4" name="文本框 3"/>
          <p:cNvSpPr txBox="1"/>
          <p:nvPr/>
        </p:nvSpPr>
        <p:spPr>
          <a:xfrm>
            <a:off x="1078230" y="961390"/>
            <a:ext cx="9733280" cy="4702810"/>
          </a:xfrm>
          <a:prstGeom prst="rect">
            <a:avLst/>
          </a:prstGeom>
        </p:spPr>
        <p:txBody>
          <a:bodyPr>
            <a:noAutofit/>
          </a:bodyPr>
          <a:p>
            <a:pPr indent="711200" algn="l" defTabSz="266700" fontAlgn="auto">
              <a:lnSpc>
                <a:spcPct val="130000"/>
              </a:lnSpc>
              <a:spcAft>
                <a:spcPct val="0"/>
              </a:spcAft>
            </a:pPr>
            <a:r>
              <a:rPr lang="zh-CN" altLang="en-US" sz="2000" b="1" dirty="0">
                <a:sym typeface="+mn-ea"/>
              </a:rPr>
              <a:t>（一）债务人以资产清偿债务</a:t>
            </a:r>
            <a:endParaRPr lang="zh-CN" altLang="en-US" sz="2000" b="1" dirty="0"/>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2.债务人以非金融资产清偿债务</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人以单项或多项非金融资产清偿债务，或者以包括金融资产和非金融资产在内的多项资产清偿债务的，不需要区分资产处置损益和债务重组损益，也不需要区分不同资产的处置损益，而应将所清偿债务账面价值与转让资产账面价值之间的差额，记入“其他收益——债务重组收益”科目。偿债资产已计提减值准备的，应结转已计提的减值准备。</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债务人以包含非金融资产的处置组清偿债务的，应当将所清偿债务和处置组中负债的账面价值之和，与处置组中资产的账面价值之间的差额，记入“其他收益——债务重组收益”科目。</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normAutofit fontScale="90000"/>
          </a:bodyPr>
          <a:lstStyle/>
          <a:p>
            <a:r>
              <a:rPr lang="zh-CN" altLang="en-US" sz="2800" dirty="0"/>
              <a:t>四、债务人的确认和计量</a:t>
            </a:r>
            <a:br>
              <a:rPr lang="zh-CN" altLang="en-US" sz="2800" dirty="0"/>
            </a:br>
            <a:endParaRPr lang="zh-CN" altLang="en-US" sz="2800" dirty="0"/>
          </a:p>
        </p:txBody>
      </p:sp>
      <p:sp>
        <p:nvSpPr>
          <p:cNvPr id="4" name="文本框 3"/>
          <p:cNvSpPr txBox="1"/>
          <p:nvPr/>
        </p:nvSpPr>
        <p:spPr>
          <a:xfrm>
            <a:off x="1078230" y="961390"/>
            <a:ext cx="9733280" cy="4702810"/>
          </a:xfrm>
          <a:prstGeom prst="rect">
            <a:avLst/>
          </a:prstGeom>
        </p:spPr>
        <p:txBody>
          <a:bodyPr>
            <a:noAutofit/>
          </a:bodyPr>
          <a:p>
            <a:pPr indent="711200" algn="l" defTabSz="266700" fontAlgn="auto">
              <a:lnSpc>
                <a:spcPct val="130000"/>
              </a:lnSpc>
              <a:spcAft>
                <a:spcPct val="0"/>
              </a:spcAft>
            </a:pPr>
            <a:r>
              <a:rPr lang="zh-CN" altLang="en-US" sz="2400" b="1" dirty="0">
                <a:sym typeface="+mn-ea"/>
              </a:rPr>
              <a:t>（二）债务人将债务转为权益工具</a:t>
            </a:r>
            <a:endParaRPr lang="zh-CN" altLang="en-US" sz="2400" b="1" dirty="0">
              <a:sym typeface="+mn-ea"/>
            </a:endParaRPr>
          </a:p>
          <a:p>
            <a:pPr indent="711200" algn="l" defTabSz="266700" fontAlgn="auto">
              <a:lnSpc>
                <a:spcPct val="150000"/>
              </a:lnSpc>
              <a:spcAft>
                <a:spcPct val="0"/>
              </a:spcAft>
            </a:pPr>
            <a:r>
              <a:rPr lang="zh-CN" altLang="en-US" sz="2400" dirty="0">
                <a:sym typeface="+mn-ea"/>
              </a:rPr>
              <a:t>债务重组采用将债务转为权益工具方式进行的，债务人初始确认权益工具时，应当按照权益工具的公允价值计量，权益工具的公允价值不能可靠计量的，应当按照所清偿债务的公允价值计量。所清偿债务账面价值与权益工具确认金额之间的差额，记入“投资收益”科目。债务人因发行权益工具而支出的相关税费等，应当依次冲减资本溢价、盈余公积、未分配利润等。</a:t>
            </a:r>
            <a:endParaRPr lang="zh-CN" altLang="en-US" sz="2400" dirty="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normAutofit fontScale="90000"/>
          </a:bodyPr>
          <a:lstStyle/>
          <a:p>
            <a:r>
              <a:rPr lang="zh-CN" altLang="en-US" sz="2800" dirty="0"/>
              <a:t>四、债务人的确认和计量</a:t>
            </a:r>
            <a:br>
              <a:rPr lang="zh-CN" altLang="en-US" sz="2800" dirty="0"/>
            </a:br>
            <a:endParaRPr lang="zh-CN" altLang="en-US" sz="2800" dirty="0"/>
          </a:p>
        </p:txBody>
      </p:sp>
      <p:sp>
        <p:nvSpPr>
          <p:cNvPr id="4" name="文本框 3"/>
          <p:cNvSpPr txBox="1"/>
          <p:nvPr/>
        </p:nvSpPr>
        <p:spPr>
          <a:xfrm>
            <a:off x="1078230" y="605790"/>
            <a:ext cx="9733280" cy="4702810"/>
          </a:xfrm>
          <a:prstGeom prst="rect">
            <a:avLst/>
          </a:prstGeom>
        </p:spPr>
        <p:txBody>
          <a:bodyPr>
            <a:noAutofit/>
          </a:bodyPr>
          <a:p>
            <a:pPr indent="711200" algn="l" defTabSz="266700" fontAlgn="auto">
              <a:lnSpc>
                <a:spcPct val="130000"/>
              </a:lnSpc>
              <a:spcAft>
                <a:spcPct val="0"/>
              </a:spcAft>
            </a:pPr>
            <a:r>
              <a:rPr lang="zh-CN" altLang="en-US" sz="2400" b="1" dirty="0">
                <a:sym typeface="+mn-ea"/>
              </a:rPr>
              <a:t>（二）债务人将债务转为权益工具</a:t>
            </a:r>
            <a:endParaRPr lang="zh-CN" altLang="en-US" sz="2400" b="1" dirty="0">
              <a:sym typeface="+mn-ea"/>
            </a:endParaRPr>
          </a:p>
          <a:p>
            <a:pPr indent="711200" algn="l" defTabSz="266700" fontAlgn="auto">
              <a:lnSpc>
                <a:spcPct val="150000"/>
              </a:lnSpc>
              <a:spcAft>
                <a:spcPct val="0"/>
              </a:spcAft>
            </a:pPr>
            <a:r>
              <a:rPr lang="zh-CN" altLang="en-US" sz="2400" dirty="0">
                <a:sym typeface="+mn-ea"/>
              </a:rPr>
              <a:t>债务重组采用将债务转为权益工具方式进行的，债务人初始确认权益工具时，应当按照权益工具的公允价值计量，权益工具的公允价值不能可靠计量的，应当按照所清偿债务的公允价值计量。所清偿债务账面价值与权益工具确认金额之间的差额，记入“投资收益”科目。债务人因发行权益工具而支出的相关税费等，应当依次冲减资本溢价、盈余公积、未分配利润等。</a:t>
            </a:r>
            <a:endParaRPr lang="zh-CN" altLang="en-US" sz="2400" dirty="0">
              <a:sym typeface="+mn-ea"/>
            </a:endParaRPr>
          </a:p>
          <a:p>
            <a:pPr indent="711200" algn="l" defTabSz="266700" fontAlgn="auto">
              <a:lnSpc>
                <a:spcPct val="150000"/>
              </a:lnSpc>
              <a:spcAft>
                <a:spcPct val="0"/>
              </a:spcAft>
            </a:pPr>
            <a:r>
              <a:rPr lang="zh-CN" altLang="en-US" sz="2400" b="1" dirty="0">
                <a:sym typeface="+mn-ea"/>
              </a:rPr>
              <a:t>（三）修改其他条款</a:t>
            </a:r>
            <a:endParaRPr lang="zh-CN" altLang="en-US" sz="2400" b="1" dirty="0">
              <a:sym typeface="+mn-ea"/>
            </a:endParaRPr>
          </a:p>
          <a:p>
            <a:pPr indent="711200" algn="l" defTabSz="266700" fontAlgn="auto">
              <a:lnSpc>
                <a:spcPct val="150000"/>
              </a:lnSpc>
              <a:spcAft>
                <a:spcPct val="0"/>
              </a:spcAft>
            </a:pPr>
            <a:r>
              <a:rPr lang="zh-CN" altLang="en-US" sz="2400" dirty="0">
                <a:sym typeface="+mn-ea"/>
              </a:rPr>
              <a:t>债务重组采用修改其他条款方式进行的，如果修改其他条款导致债务终止确认，债务人应当按照公允价值计量重组债务，终止确认的债务账面价值与重组债务确认金额之间的差额，记入“投资收益”科目。</a:t>
            </a:r>
            <a:endParaRPr lang="zh-CN" altLang="en-US" sz="2400" dirty="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normAutofit fontScale="90000"/>
          </a:bodyPr>
          <a:lstStyle/>
          <a:p>
            <a:r>
              <a:rPr lang="zh-CN" altLang="en-US" sz="2800" dirty="0"/>
              <a:t>四、债务人的确认和计量</a:t>
            </a:r>
            <a:br>
              <a:rPr lang="zh-CN" altLang="en-US" sz="2800" dirty="0"/>
            </a:br>
            <a:endParaRPr lang="zh-CN" altLang="en-US" sz="2800" dirty="0"/>
          </a:p>
        </p:txBody>
      </p:sp>
      <p:sp>
        <p:nvSpPr>
          <p:cNvPr id="4" name="文本框 3"/>
          <p:cNvSpPr txBox="1"/>
          <p:nvPr/>
        </p:nvSpPr>
        <p:spPr>
          <a:xfrm>
            <a:off x="1078230" y="605790"/>
            <a:ext cx="9733280" cy="4702810"/>
          </a:xfrm>
          <a:prstGeom prst="rect">
            <a:avLst/>
          </a:prstGeom>
        </p:spPr>
        <p:txBody>
          <a:bodyPr>
            <a:noAutofit/>
          </a:bodyPr>
          <a:p>
            <a:pPr indent="711200" algn="l" defTabSz="266700" fontAlgn="auto">
              <a:lnSpc>
                <a:spcPct val="130000"/>
              </a:lnSpc>
              <a:spcAft>
                <a:spcPct val="0"/>
              </a:spcAft>
            </a:pPr>
            <a:r>
              <a:rPr lang="zh-CN" altLang="en-US" sz="2400" b="1" dirty="0">
                <a:sym typeface="+mn-ea"/>
              </a:rPr>
              <a:t>（四）组合方式</a:t>
            </a:r>
            <a:endParaRPr lang="zh-CN" altLang="en-US" sz="2400" b="1" dirty="0">
              <a:sym typeface="+mn-ea"/>
            </a:endParaRPr>
          </a:p>
          <a:p>
            <a:pPr indent="711200" algn="l" defTabSz="266700" fontAlgn="auto">
              <a:lnSpc>
                <a:spcPct val="130000"/>
              </a:lnSpc>
              <a:spcAft>
                <a:spcPct val="0"/>
              </a:spcAft>
            </a:pPr>
            <a:r>
              <a:rPr lang="zh-CN" altLang="en-US" sz="2400" dirty="0">
                <a:sym typeface="+mn-ea"/>
              </a:rPr>
              <a:t>债务重组采用以资产清偿债务、将债务转为权益工具、修改其他条款等方式的组合进行的，对于权益工具，债务人应当在初始确认时按照权益工具的公允价值计量，权益工具的公允价值不能可靠计量的，应当按照所清偿债务的公允价值计量。对于修改其他条款形成的重组债务，债务人应当参照上文“五（三）修改其他条款”部分的内容，确认和计量重组债务。所清偿债务的账面价值与转让资产的账面价值以及权益工具和重组债务的确认金额之和的差额，记入“其他收益——债务重组收益”或“投资收益”（仅涉及金融工具时)科目。</a:t>
            </a:r>
            <a:endParaRPr lang="zh-CN" altLang="en-US" sz="2400" dirty="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dirty="0"/>
              <a:t>债务重组的会计处理</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en-US" altLang="zh-CN" dirty="0"/>
              <a:t>02</a:t>
            </a:r>
            <a:endParaRPr lang="en-US" altLang="zh-CN"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一、以资产清偿债务</a:t>
            </a:r>
            <a:endParaRPr lang="zh-CN" altLang="en-US" b="1"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(一)以金融资产清偿债务</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1.债权人的会计处理原则</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债权人受让单项或多项金融资产的，应当按照《企业会计准则第22号——金融工具确认和计量》的规定进行确认和计量。金融资产初始确认时应当以其公允价值计量，金融资产确认金额与债权终止确认日账面价值之间的差额，记入“投资收益”科目。但是，收取的金融资产的公允价值与交易价格（即放弃债权的公允价值）存在差异的，应当按照《企业会计准则第22号——金融工具确认和计量》第三十四条的规定处理。</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一、以资产清偿债务</a:t>
            </a:r>
            <a:endParaRPr lang="zh-CN" altLang="en-US" b="1"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(一)以金融资产清偿债务</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2.债务人的会计处理原则</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债务人以单项或多项金融资产情偿债务的，债务的账面价值与偿债金融资产账面价值的差额，记人“投资收益”科目。偿债金融资产已计提减值准备的，应结转已计提的减值准备。对于以分类为以公允价值计量目其变动计入其他综合收益的债务工具投资清偿债务的，之前计入其他综合收益的累计利得或损失应当从其他综合收益中转出，记入“投资收益”科目。对于以指定为以公允价值计量且其变动计入其他综合收益的非交易性权益工具投资清偿债务的，之前计入其他综合收益的累计利得或损失应当从其他综合收益中转出，记入“盈余公积”“利润分配——未分配利润”等科目。</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一、以资产清偿债务</a:t>
            </a:r>
            <a:endParaRPr lang="zh-CN" altLang="en-US" b="1"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(一)以金融资产清偿债务</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典型案例6-2】M公司于2X23年4月15日销售一批材料给C公司，应收账款为340000元。按合同规定，C公司应于2X23年6月15日前偿付价款。由于C公司发生财务困难，无法按合同规定的期限偿还债务，经双方协商于2X23年8月1日进行债务重组。债务重组协议规定,M公司应收C公司的债权公允价值280000元，C公司用现金立即清偿。M公司于2X23年8月8日收到C公司通过银行转账偿还的剩余款项。M公司已为该项应收账款计提了28000元坏账准备。</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（1）编制M公司债务重组的会计分录；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（2）编制C公司债务重组的会计分录。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947450" y="2798755"/>
            <a:ext cx="2880000" cy="1081088"/>
          </a:xfrm>
        </p:spPr>
        <p:txBody>
          <a:bodyPr wrap="square">
            <a:normAutofit/>
          </a:bodyPr>
          <a:lstStyle/>
          <a:p>
            <a:r>
              <a:rPr lang="zh-CN" altLang="en-US" dirty="0"/>
              <a:t>目录</a:t>
            </a:r>
            <a:endParaRPr lang="zh-CN" altLang="en-US" dirty="0"/>
          </a:p>
        </p:txBody>
      </p:sp>
      <p:sp>
        <p:nvSpPr>
          <p:cNvPr id="6" name="序号"/>
          <p:cNvSpPr txBox="1"/>
          <p:nvPr>
            <p:custDataLst>
              <p:tags r:id="rId2"/>
            </p:custDataLst>
          </p:nvPr>
        </p:nvSpPr>
        <p:spPr>
          <a:xfrm>
            <a:off x="6659880" y="2567067"/>
            <a:ext cx="519782" cy="488411"/>
          </a:xfrm>
          <a:prstGeom prst="rect">
            <a:avLst/>
          </a:prstGeom>
          <a:noFill/>
        </p:spPr>
        <p:txBody>
          <a:bodyPr wrap="square" lIns="0" tIns="0" rIns="0" bIns="0" rtlCol="0" anchor="ctr" anchorCtr="0">
            <a:normAutofit/>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01</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7" name="项标题"/>
          <p:cNvSpPr txBox="1"/>
          <p:nvPr>
            <p:custDataLst>
              <p:tags r:id="rId3"/>
            </p:custDataLst>
          </p:nvPr>
        </p:nvSpPr>
        <p:spPr>
          <a:xfrm>
            <a:off x="7319797" y="2566544"/>
            <a:ext cx="3994133" cy="488227"/>
          </a:xfrm>
          <a:prstGeom prst="rect">
            <a:avLst/>
          </a:prstGeom>
          <a:noFill/>
        </p:spPr>
        <p:txBody>
          <a:bodyPr wrap="square" lIns="0" tIns="0" rIns="0" bIns="0" rtlCol="0" anchor="ctr">
            <a:normAutofit/>
          </a:bodyPr>
          <a:lstStyle/>
          <a:p>
            <a:pPr>
              <a:lnSpc>
                <a:spcPct val="100000"/>
              </a:lnSpc>
            </a:pPr>
            <a:r>
              <a:rPr lang="zh-CN" altLang="en-US" sz="2700" spc="300" dirty="0">
                <a:solidFill>
                  <a:schemeClr val="tx2"/>
                </a:solidFill>
                <a:latin typeface="+mj-ea"/>
                <a:ea typeface="+mj-ea"/>
              </a:rPr>
              <a:t>债务重组概述</a:t>
            </a:r>
            <a:endParaRPr lang="zh-CN" altLang="en-US" sz="2700" spc="300" dirty="0">
              <a:solidFill>
                <a:schemeClr val="tx2"/>
              </a:solidFill>
              <a:latin typeface="+mj-ea"/>
              <a:ea typeface="+mj-ea"/>
            </a:endParaRPr>
          </a:p>
        </p:txBody>
      </p:sp>
      <p:sp>
        <p:nvSpPr>
          <p:cNvPr id="15" name="序号"/>
          <p:cNvSpPr txBox="1"/>
          <p:nvPr>
            <p:custDataLst>
              <p:tags r:id="rId4"/>
            </p:custDataLst>
          </p:nvPr>
        </p:nvSpPr>
        <p:spPr>
          <a:xfrm>
            <a:off x="6781060" y="3491602"/>
            <a:ext cx="398602" cy="488411"/>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02</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16" name="项标题"/>
          <p:cNvSpPr txBox="1"/>
          <p:nvPr>
            <p:custDataLst>
              <p:tags r:id="rId5"/>
            </p:custDataLst>
          </p:nvPr>
        </p:nvSpPr>
        <p:spPr>
          <a:xfrm>
            <a:off x="7319911" y="3340281"/>
            <a:ext cx="4745089" cy="824270"/>
          </a:xfrm>
          <a:prstGeom prst="rect">
            <a:avLst/>
          </a:prstGeom>
          <a:noFill/>
        </p:spPr>
        <p:txBody>
          <a:bodyPr wrap="square" lIns="0" tIns="0" rIns="0" bIns="0" rtlCol="0" anchor="ctr">
            <a:normAutofit/>
          </a:bodyPr>
          <a:lstStyle/>
          <a:p>
            <a:pPr>
              <a:lnSpc>
                <a:spcPct val="100000"/>
              </a:lnSpc>
            </a:pPr>
            <a:r>
              <a:rPr lang="zh-CN" altLang="en-US" sz="3000" spc="300" dirty="0">
                <a:solidFill>
                  <a:schemeClr val="tx2"/>
                </a:solidFill>
                <a:latin typeface="+mj-ea"/>
                <a:ea typeface="+mj-ea"/>
                <a:sym typeface="+mn-ea"/>
              </a:rPr>
              <a:t>债务重组的会计处理</a:t>
            </a:r>
            <a:endParaRPr lang="zh-CN" altLang="en-US" sz="3000" spc="300" dirty="0">
              <a:solidFill>
                <a:schemeClr val="tx2"/>
              </a:solidFill>
              <a:latin typeface="+mj-ea"/>
              <a:ea typeface="+mj-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(一)以金融资产清偿债务</a:t>
            </a:r>
            <a:endParaRPr lang="zh-CN" altLang="en-US" b="1" dirty="0"/>
          </a:p>
        </p:txBody>
      </p:sp>
      <p:sp>
        <p:nvSpPr>
          <p:cNvPr id="4" name="文本框 3"/>
          <p:cNvSpPr txBox="1"/>
          <p:nvPr/>
        </p:nvSpPr>
        <p:spPr>
          <a:xfrm>
            <a:off x="510540" y="1080135"/>
            <a:ext cx="5127625" cy="470281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【典型案例6-2解析】</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M公司（债权人）的会计处理如下：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M公司重组债务损失</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=(340000-28000)-280000=32000(元)。</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借：银行存款	280 000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坏账准备	 28 000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32 000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货：应收账款	340 000	</a:t>
            </a:r>
            <a:endParaRPr sz="20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68415" y="1080135"/>
            <a:ext cx="5127625" cy="470281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【典型案例6-2解析】</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C公司(债务人)账务处理如下：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C公司重组债务利得</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=340000-28000=60000（元）</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借：应付账款	340 000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贷：银行存款	280 000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60 000	</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一、以资产清偿债务</a:t>
            </a:r>
            <a:endParaRPr lang="zh-CN" altLang="en-US" b="1"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(一)以金融资产清偿债务</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【学中做6-1】</a:t>
            </a:r>
            <a:r>
              <a:rPr sz="2400">
                <a:latin typeface="微软雅黑" panose="020B0503020204020204" charset="-122"/>
                <a:ea typeface="微软雅黑" panose="020B0503020204020204" charset="-122"/>
                <a:cs typeface="微软雅黑" panose="020B0503020204020204" charset="-122"/>
              </a:rPr>
              <a:t>甲公司于2X23年5月15日销售一批材料给乙公司，应收账款为840000元。按合同规定，乙公司应于2X24年5月15日前偿付价款。由于乙公司发生财务困难，无法按合同规定的期限偿还债务，经双方协商于2024年8月1日进行债务重组。债务重组协议规定,甲公司应收乙公司的债权公允价值800000元，乙公司用现金立即清偿。甲公司于2X24年8月8日收到乙公司通过银行转账偿还的剩余款项。甲公司已为该项应收账款计提了50000元坏账准备。</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（1）编制甲公司债务重组的会计分录；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（2）编制乙公司债务重组的会计分录。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158070"/>
            <a:ext cx="10800000" cy="720000"/>
          </a:xfrm>
        </p:spPr>
        <p:txBody>
          <a:bodyPr/>
          <a:lstStyle/>
          <a:p>
            <a:r>
              <a:rPr b="1">
                <a:latin typeface="微软雅黑" panose="020B0503020204020204" charset="-122"/>
                <a:ea typeface="微软雅黑" panose="020B0503020204020204" charset="-122"/>
                <a:cs typeface="微软雅黑" panose="020B0503020204020204" charset="-122"/>
                <a:sym typeface="+mn-ea"/>
              </a:rPr>
              <a:t>一、以资产清偿债务</a:t>
            </a:r>
            <a:endParaRPr lang="zh-CN" altLang="en-US" b="1" dirty="0"/>
          </a:p>
        </p:txBody>
      </p:sp>
      <p:sp>
        <p:nvSpPr>
          <p:cNvPr id="4" name="文本框 3"/>
          <p:cNvSpPr txBox="1"/>
          <p:nvPr/>
        </p:nvSpPr>
        <p:spPr>
          <a:xfrm>
            <a:off x="510540" y="878205"/>
            <a:ext cx="11339195"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(二)以非金融资产清偿债务</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1.债权人的会计处理原则</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债权人初始确认受让的金融资产以外的资产时，应当按照受让不同资产的原则进行会计处理，具体参照本项目任务一中债权人受让非金融资产的确认和计量原则进行会计处理。债权人放弃债权的公允价值与账面价值之间的差额，记入“投资收益”科目。</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2.债务人的会计处理原则</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债务人以单项或多项非金融资产清偿债务，或者以包括金融资产和非金融资产在内的多项资产清偿债务的，不需要区分资产处置损益和债务重组损益，也不需要区分不同资产的处置损益，而应将所清偿债务账面价值与转让资产账面价值之间的差额，记入“其他收益——债务重组收益”科目。偿债资产已计提减值准备的，应结转已计提的减值准备。</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158070"/>
            <a:ext cx="10800000" cy="720000"/>
          </a:xfrm>
        </p:spPr>
        <p:txBody>
          <a:bodyPr/>
          <a:lstStyle/>
          <a:p>
            <a:r>
              <a:rPr b="1">
                <a:latin typeface="微软雅黑" panose="020B0503020204020204" charset="-122"/>
                <a:ea typeface="微软雅黑" panose="020B0503020204020204" charset="-122"/>
                <a:cs typeface="微软雅黑" panose="020B0503020204020204" charset="-122"/>
                <a:sym typeface="+mn-ea"/>
              </a:rPr>
              <a:t>一、以资产清偿债务</a:t>
            </a:r>
            <a:endParaRPr lang="zh-CN" altLang="en-US" b="1" dirty="0"/>
          </a:p>
        </p:txBody>
      </p:sp>
      <p:sp>
        <p:nvSpPr>
          <p:cNvPr id="4" name="文本框 3"/>
          <p:cNvSpPr txBox="1"/>
          <p:nvPr/>
        </p:nvSpPr>
        <p:spPr>
          <a:xfrm>
            <a:off x="510540" y="878205"/>
            <a:ext cx="11339195"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(二)以非金融资产清偿债务</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【典型案例6-4】</a:t>
            </a:r>
            <a:r>
              <a:rPr sz="2400">
                <a:latin typeface="微软雅黑" panose="020B0503020204020204" charset="-122"/>
                <a:ea typeface="微软雅黑" panose="020B0503020204020204" charset="-122"/>
                <a:cs typeface="微软雅黑" panose="020B0503020204020204" charset="-122"/>
              </a:rPr>
              <a:t>甲公司应收乙公司价款100万元，未计提坏账准备。现达成如下债务重组协议：该项债权的公允价值90万元，甲公司同意乙公司用库存商品偿还，该项商品的公允价值为70万元,成本为60万元。甲、乙公司均为增值税一般纳税人，商品的增值税税率为13%。甲公司取得该商品以银行存款支付运输费3000元，增值税270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（1）编制甲公司债务重组的会计分录；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（2）编制乙公司债务重组的会计分录。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(二)以非金融资产清偿债务</a:t>
            </a:r>
            <a:endParaRPr lang="zh-CN" altLang="en-US" b="1" dirty="0"/>
          </a:p>
        </p:txBody>
      </p:sp>
      <p:sp>
        <p:nvSpPr>
          <p:cNvPr id="4" name="文本框 3"/>
          <p:cNvSpPr txBox="1"/>
          <p:nvPr/>
        </p:nvSpPr>
        <p:spPr>
          <a:xfrm>
            <a:off x="510540" y="1080135"/>
            <a:ext cx="5357495" cy="470281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【典型案例6-4解析】</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(1)甲公司(债权人)账务处理如下：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甲公司确认债务重组损失</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=100-90-70x13%=0.9(万元)</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借：库存商品	903000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应交税费—应交增值税(进项税额)	91270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9000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贷：应收账款	1000000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银行存款	3270	</a:t>
            </a:r>
            <a:endParaRPr sz="20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68415" y="1080135"/>
            <a:ext cx="5483225" cy="470281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【典型案例6-</a:t>
            </a:r>
            <a:r>
              <a:rPr lang="en-US" sz="2000" b="1">
                <a:latin typeface="微软雅黑" panose="020B0503020204020204" charset="-122"/>
                <a:ea typeface="微软雅黑" panose="020B0503020204020204" charset="-122"/>
                <a:cs typeface="微软雅黑" panose="020B0503020204020204" charset="-122"/>
              </a:rPr>
              <a:t>4</a:t>
            </a:r>
            <a:r>
              <a:rPr sz="2000" b="1">
                <a:latin typeface="微软雅黑" panose="020B0503020204020204" charset="-122"/>
                <a:ea typeface="微软雅黑" panose="020B0503020204020204" charset="-122"/>
                <a:cs typeface="微软雅黑" panose="020B0503020204020204" charset="-122"/>
              </a:rPr>
              <a:t>解析】</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(2)乙公司(债务人)账务处理如下：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借：应付账款	1000000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贷：库存商品	600000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应交税费—应交增值税(销项税额)	91000	</a:t>
            </a: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其他收益	309000	</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二、将债务转为权益工具</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10540" y="762635"/>
            <a:ext cx="1133919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1.债权人的会计处理原则</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将债务转为权益工具方式进行债务重组导致债权人将债权转为对联营企业或合营企业权益性投资的，债权人对联营企业或合营企业投资的成本，包括放弃债权的公允价值和可直接归属于该资产的税金等。放弃债权的公允价值与账面价值之间的差额，应当计入“投资收益”。</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债权人已对债权计提减值准备的，应当先将该差额冲减减值准备，减值准备不足冲减的部分，计入“投资收益”。</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2.债务人的会计处理原则</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将债务转为权益工具方式进行的，债务人初始确认权益工具时，应当按照权益工具的公允价值计量，权益工具的公允价值不能可靠计量的，应当按照所清偿债务的公允价值计量。所清偿债务账面价值与权益工具确认金额之间的差额，记入“投资收益”科目。债务人因发行权益工具而支出的相关税费等，应当依次冲减资本溢价、盈余公积、未分配利润等。</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二、将债务转为权益工具</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10540" y="762635"/>
            <a:ext cx="1133919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【典型案例6-6】</a:t>
            </a:r>
            <a:r>
              <a:rPr sz="2000">
                <a:latin typeface="微软雅黑" panose="020B0503020204020204" charset="-122"/>
                <a:ea typeface="微软雅黑" panose="020B0503020204020204" charset="-122"/>
                <a:cs typeface="微软雅黑" panose="020B0503020204020204" charset="-122"/>
              </a:rPr>
              <a:t>2X22年9月1日甲公司应付乙公司1000万元，截止2X23年5月1日仍旧没有偿还，甲公司没有计提减值准备，考虑甲公司出现财务困难，短期内不能按期偿还，经双方协商，于2X23年6月1日达成债务重组协议如下：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(1)该项债权的公允价值为700万元。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(2)同意甲公司用发行自身股票100万股偿还，该股票的公允价值为700万元，乙公司支付相关手续费和佣金3万元。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(3)发行股票当日,甲公司可辨认净资产公允价值3000万元，乙公司占甲公司股权份额</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25%。</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(4)乙公司持有的股权作为长期股权投资核算。</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（1）编制甲公司债务重组的会计分录；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（2）编制乙公司债务重组的会计分录。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b="1">
                <a:latin typeface="微软雅黑" panose="020B0503020204020204" charset="-122"/>
                <a:ea typeface="微软雅黑" panose="020B0503020204020204" charset="-122"/>
                <a:cs typeface="微软雅黑" panose="020B0503020204020204" charset="-122"/>
                <a:sym typeface="+mn-ea"/>
              </a:rPr>
              <a:t>(二)以非金融资产清偿债务</a:t>
            </a:r>
            <a:endParaRPr lang="zh-CN" altLang="en-US" b="1" dirty="0"/>
          </a:p>
        </p:txBody>
      </p:sp>
      <p:sp>
        <p:nvSpPr>
          <p:cNvPr id="4" name="文本框 3"/>
          <p:cNvSpPr txBox="1"/>
          <p:nvPr/>
        </p:nvSpPr>
        <p:spPr>
          <a:xfrm>
            <a:off x="510540" y="1080135"/>
            <a:ext cx="5357495" cy="470281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【典型案例6-6解析</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（1）乙公司(债权人)账务处理如下：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借：长期股权投资——投资成本7 030 000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3 000 000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货：应收账款		   	   	    10 000 000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银行存款	   	   	   	   	   	30 000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同时：</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借：长期股权投资——投资成本 470 000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贷：营业外收入		       470 000	</a:t>
            </a:r>
            <a:endParaRPr sz="20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68415" y="1080135"/>
            <a:ext cx="5483225" cy="470281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【典型案例6-</a:t>
            </a:r>
            <a:r>
              <a:rPr lang="en-US" sz="2000" b="1">
                <a:latin typeface="微软雅黑" panose="020B0503020204020204" charset="-122"/>
                <a:ea typeface="微软雅黑" panose="020B0503020204020204" charset="-122"/>
                <a:cs typeface="微软雅黑" panose="020B0503020204020204" charset="-122"/>
              </a:rPr>
              <a:t>6</a:t>
            </a:r>
            <a:r>
              <a:rPr sz="2000" b="1">
                <a:latin typeface="微软雅黑" panose="020B0503020204020204" charset="-122"/>
                <a:ea typeface="微软雅黑" panose="020B0503020204020204" charset="-122"/>
                <a:cs typeface="微软雅黑" panose="020B0503020204020204" charset="-122"/>
              </a:rPr>
              <a:t>解析】</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（2）甲公司(债务人)账务处理如下：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000">
                <a:latin typeface="微软雅黑" panose="020B0503020204020204" charset="-122"/>
                <a:ea typeface="微软雅黑" panose="020B0503020204020204" charset="-122"/>
                <a:cs typeface="微软雅黑" panose="020B0503020204020204" charset="-122"/>
              </a:rPr>
              <a:t>借：应付账款	10 000 000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贷：股本		   	      1 000 000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资本公积——股本溢价6 000 000	</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3 000 000</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二、将债务转为权益工具</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10540" y="762635"/>
            <a:ext cx="1133919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【学中做6-5】</a:t>
            </a:r>
            <a:r>
              <a:rPr sz="2000">
                <a:latin typeface="微软雅黑" panose="020B0503020204020204" charset="-122"/>
                <a:ea typeface="微软雅黑" panose="020B0503020204020204" charset="-122"/>
                <a:cs typeface="微软雅黑" panose="020B0503020204020204" charset="-122"/>
              </a:rPr>
              <a:t>2X23年2月10日，甲公司从乙公司购买一批材料，约定6个月后甲公司应结清款项100万元(假定无重大融资成分)。乙公司将该应收款项分类为以公允价值计量且其变动计入当期损益的金融资产；甲公司将该应付款项分类为以摊余成本计量的金融负债。2X23年8月12日),甲公司因无法支付货款与乙公司协商进行债务重组，双方商定乙公司将该债权转为对甲公司的股权投资。10月20日，乙公司办结了对甲公司的增资手续，甲公司和乙公司分别支付手续费等相关费用1.5万元和1.2万元。债转股后甲公司总股本为100万元，乙公司持有的扌氐债股权占甲公司总股本的25%,对甲公司具有重大影响,甲公司股权公允价值不能可靠计量。甲公司应付款项的账面价值仍为100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2X23年6月30日，应收款项和应付款项的公允价值均为85万元。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2X23年8月12日，应收款项和应付款项的公允价值均为76万元。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2X23年10月20日，应收款项和应付款项的公允价值仍为76万元。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假定不考虑其他相关税费。</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（1）编制甲公司债务重组的会计分录；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（2）编制乙公司债务重组的会计分录。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10540" y="762635"/>
            <a:ext cx="1133919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修改其他债务条件，通常是指通过调整债务本金、改变债务利息、变更还款期限等方式修改债权和债务，形成重组债权和重组债务。</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1.债权人的会计处理原则</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以修改其他条款方式进行的，如果修改其他条款导致全部债权终止确认，债权人应当按照修改后的条款以公允价值初始计量新的金融资产，新金融资产的确认金额与债权终止确认日账面价值之间的差额，记入“投资收益”科目。</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2.债务人的会计处理原则</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债务重组采用修改其他条款方式进行的，如果修改其他条款导致债务终止确认，债务人应当按照公允价值计量重组债务，终止确认的债务账面价值与重组债务确认金额之间的差额，记入“投资收益”科目。</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sz="4800" spc="300" dirty="0">
                <a:sym typeface="+mn-ea"/>
              </a:rPr>
              <a:t>债务重组概述</a:t>
            </a:r>
            <a:endParaRPr lang="zh-CN" altLang="en-US" sz="4800" spc="300" dirty="0">
              <a:sym typeface="+mn-ea"/>
            </a:endParaRPr>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01</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【典型案例6-7】</a:t>
            </a:r>
            <a:r>
              <a:rPr sz="2000">
                <a:latin typeface="微软雅黑" panose="020B0503020204020204" charset="-122"/>
                <a:ea typeface="微软雅黑" panose="020B0503020204020204" charset="-122"/>
                <a:cs typeface="微软雅黑" panose="020B0503020204020204" charset="-122"/>
              </a:rPr>
              <a:t>A公司于2X23年12月31日应收B公司账款的账面余额为1000万元。由于B公司连年亏损,资金周转困难，不能到期偿付。经双方协商，于2X24年1月1日进行债务重组。重组日该债权的公允价值为700万元，延期2年，并规定每年支付5%的利息，利息按年计算，每年年初支付，该项债务重组协议从协议签订日起开始实施。A公司对该项应收账款计提了50万元的坏账准备。</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（1）编制A公司债务重组的会计分录；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（2）编制B公司债务重组的会计分录。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【典型案例6-7解析】</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(1)A公司(债权人)账务处理如下：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①2X24年1月1日，债务重组：</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债务重组损失=(1000-50)-700=250(万元)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借：应收账款——债务重组7 000 000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坏账准备	   	       500 000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2 500 000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贷：应收账款		        10 000 000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②2X24年12月31日和2X25年12月31日应收利息</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借：应收利息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贷：财务费用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【典型案例6-7解析】</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(1)A公司(债权人)账务处理如下：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③2X25年1月1日收到利息：</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借：银行存款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贷：应收利息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④2X26年1月1日收到本金及第二年利息：</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借：银行存款		   7 350 000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货：财务费用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应收账款——债务重组7 000 000	</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【典型案例6-7解析】</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(2)B公司(债务人)账务处理如下：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①债务重组日，2X24年1月1日：</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债务重组利得=1000-700=300(万元)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借：应付账款	   	   	10 000 000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贷：应付账款——债务重组7 000 000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投资收益		   	   3 000 000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②2X24年12月31日和2X25年12月31日计提利息：</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借：财务费用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货：应付利息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【典型案例6-7解析】</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(2)B公司(债务人)账务处理如下：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③2X25年1月1日支付利息：</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借：应付利息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货：银行存款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④2X26年1月1日偿还本金及最后一年利息：</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借：财务费用	          350 000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应付账款——债务重组7 000 000	</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贷：银行存款		        7 350 000</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三、修改其他债务条件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【学中做6-6】</a:t>
            </a:r>
            <a:r>
              <a:rPr sz="2000">
                <a:latin typeface="微软雅黑" panose="020B0503020204020204" charset="-122"/>
                <a:ea typeface="微软雅黑" panose="020B0503020204020204" charset="-122"/>
                <a:cs typeface="微软雅黑" panose="020B0503020204020204" charset="-122"/>
              </a:rPr>
              <a:t>甲公司于2X24年12月31日应收乙公司账款的账面余额为800万元。由于乙公司连年亏损,财务状况出现困难，不能到期偿付。经双方协商，于2X25年1月1日进行债务重组。重组日该债权的公允价值为700万元，延期2年，并规定每年支付5%的利息，利息按年计算，每年年初支付，该项债务重组协议从协议签订日起开始实施。甲公司未对该项应收账款计提坏账准备。</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（1）编制甲公司债务重组的会计分录；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（2）编制乙公司债务重组的会计分录。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1.债权人的会计处理原则</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组合方式进行的，一般可以认为对全部债权的合同条款作出了实质性修改，债权人应当按照修改后的条款，以公允价值初始计量新的金融资产和受让的新金融资产，按照受让的金融资产以外的各项资产在债务重组合同生效日的公允价值比例,对放弃债权在合同生效日的公允价值扣除受让金融资产和重组债权当日公允价值后的净额进行分配，并以此为基础分别确定各项资产的成本。放弃债权的公允价值与账面价值之间的差额，记入“投资收益”科目。</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762635"/>
            <a:ext cx="10601325" cy="4702810"/>
          </a:xfrm>
          <a:prstGeom prst="rect">
            <a:avLst/>
          </a:prstGeom>
        </p:spPr>
        <p:txBody>
          <a:bodyPr>
            <a:noAutofit/>
          </a:bodyPr>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2.债务人的会计处理原则</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以资产清偿债务、将债务转为权益工具、修改其他条款等方式的组合进行的，对于权益工具，债务人应当在初始确认时按照权益工具的公允价值计量，权益工具的公允价值不能可靠计量的，应当按照所清偿债务的公允价值计量。对于修改其他条款形成的重组债务，债务人应当参照上文“三、修改其他条款”部分的内容，确认和计量重组债务。所清偿债务的账面价值与转让资产的账面价值以及权益工具和重组债务的确认金额之和的差额，记入“其他收益——债务重组收益”或“投资收益”（仅涉及金融工具时)科目。</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95605" y="762635"/>
            <a:ext cx="11609705" cy="4702810"/>
          </a:xfrm>
          <a:prstGeom prst="rect">
            <a:avLst/>
          </a:prstGeom>
        </p:spPr>
        <p:txBody>
          <a:bodyPr>
            <a:noAutofit/>
          </a:bodyPr>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【典型案例6-8】</a:t>
            </a:r>
            <a:r>
              <a:rPr sz="2000">
                <a:latin typeface="微软雅黑" panose="020B0503020204020204" charset="-122"/>
                <a:ea typeface="微软雅黑" panose="020B0503020204020204" charset="-122"/>
                <a:cs typeface="微软雅黑" panose="020B0503020204020204" charset="-122"/>
              </a:rPr>
              <a:t>2X23年11月5日，甲公司向乙公司赊购一批材料，含税价为234万元。2X24年9月10日，甲公司因发生财务困难，无法按合同约定偿还债务，双方协商进行债务重组。乙公司同意甲公司用其生产的商品、作为固定资产管理的机器设备和一项债券投资抵偿欠款。当日，该债权的公允价值为210万元，甲公司用于抵债的商品市价(不含增值税)为90万元，抵债设备的公允价值为75万元，用于抵债的债券投资市价为23.55万元。抵债资产于2X24年9月20日转让完毕，甲公司发生设备运输费用0.65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乙公司以摊余成本计量该项债权。2X24年9月20日，乙公司对该债权已计提坏账准备19万元，债券投资市价为21万元。乙公司将受让的商品、设备和债券投资分别作为原材料、固定资产和以公允价值计量且其变动计入当期损益的金融资产核算。</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甲公司以摊余成本计量该项债务。2X24年9月20日，甲公司用于抵债的商品成本为70万元;抵债设备的账面原价为150万元，累计折旧为40万元，已计提减值准备18万元;甲公司以摊余成本计量用于抵债的债券投资，债券票面价值总额为15万元，票面利率与实际利率一致，按年付息，假定甲公司尚未对债券确认利息收入。当日该项债务的账面价值仍为234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甲、乙公司均为增值税一般纳税人，适用增值税税率为13%，经税务机关核定，该项交易中商品和设备的计税价格分别为90万元和75万元。不考虑其他相关税费。</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（1）编制甲公司债务重组的会计分录；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（2）编制乙公司债务重组的会计分录。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95605" y="762635"/>
            <a:ext cx="1160970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【典型案例6-8解析】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(1)债权人（乙公司）的会计处理。</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原材料可抵扣增值税=90x13%=11.7(万元)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设备可抵扣增值税=75x13%=9.75(万元)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原材料和固定资产的成本应当以其公允价值比例(90:75)对放弃债权公允价值扣除受让金融资产公允价值后的净额进行分配后的金额为基础确定。</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原材料的成本=90/(90+75)×(210-23.55-11.7-9.75)=90(万元)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固定资产的成本=75/(90+75)×(210-23.55-11.7-9.75)=75(万元)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一、债务重组的概念</a:t>
            </a:r>
            <a:endParaRPr lang="zh-CN" altLang="en-US"/>
          </a:p>
        </p:txBody>
      </p:sp>
      <p:pic>
        <p:nvPicPr>
          <p:cNvPr id="5" name="图片 4" descr="/data/temp/874cf8de-470a-11ef-8b5f-2a6418218072.jpg@base@tag=imgScale&amp;m=1&amp;w=247&amp;h=247&amp;q=95874cf8de-470a-11ef-8b5f-2a6418218072"/>
          <p:cNvPicPr>
            <a:picLocks noChangeAspect="1"/>
          </p:cNvPicPr>
          <p:nvPr>
            <p:custDataLst>
              <p:tags r:id="rId2"/>
            </p:custDataLst>
          </p:nvPr>
        </p:nvPicPr>
        <p:blipFill>
          <a:blip r:embed="rId3"/>
          <a:srcRect l="16712" r="16712"/>
          <a:stretch>
            <a:fillRect/>
          </a:stretch>
        </p:blipFill>
        <p:spPr>
          <a:xfrm>
            <a:off x="1708785" y="1354455"/>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2696210" y="1452245"/>
            <a:ext cx="8065770" cy="3333115"/>
          </a:xfrm>
          <a:prstGeom prst="rect">
            <a:avLst/>
          </a:prstGeom>
          <a:noFill/>
        </p:spPr>
        <p:txBody>
          <a:bodyPr wrap="square" lIns="0" tIns="0" rIns="0" bIns="0" rtlCol="0" anchor="ctr" anchorCtr="0">
            <a:noAutofit/>
          </a:bodyPr>
          <a:p>
            <a:pPr indent="0" fontAlgn="auto">
              <a:lnSpc>
                <a:spcPct val="150000"/>
              </a:lnSpc>
              <a:spcBef>
                <a:spcPct val="0"/>
              </a:spcBef>
              <a:spcAft>
                <a:spcPct val="0"/>
              </a:spcAft>
            </a:pPr>
            <a:r>
              <a:rPr lang="zh-CN" altLang="en-US" sz="2800">
                <a:sym typeface="+mn-ea"/>
              </a:rPr>
              <a:t>债务重组：是指在不改变交易对手方的情况下，经债权人和债务人协定或法院裁定，就清偿债务的时间、金额或方式等重新达成协议的交易。</a:t>
            </a:r>
            <a:endParaRPr lang="zh-CN" altLang="en-US" sz="2800">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95605" y="762635"/>
            <a:ext cx="1160970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【典型案例6-8解析】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2X24年9月20日，乙公司的账务处理如下:</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①结转债务重组相关损益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借：原材料	  	   	   	   	   	     900 000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固定资产	   	   	   	   	   	   750 000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应交税费——应交增值税（进行税额） 214 500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交易性金融资产	   	   	   	   	   210 000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坏账准备	   	   	   	   	   	   190 000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投资收益	   	   	   	   	   	    75 500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贷：应收账款——甲公司		   	   	   2 340 000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95605" y="762635"/>
            <a:ext cx="1160970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【典型案例6-8解析】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(2)债务人（甲公司）的会计处理。</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甲公司9月20日的账务处理如下：</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借：固定资产清理	  920 000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400 000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固定资产减值准备  180 000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	   	   	1 500 000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95605" y="762635"/>
            <a:ext cx="1160970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【典型案例6-8解析】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借：固定资产清理	6 500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贷：银行存款	   	  6 500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借：应付账款	  	   	   	   	    2 340 000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926 500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库存商品	     	   	   	   	    700 000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应交税费——应交增值税（销项税额）214 500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债权投资——</a:t>
            </a:r>
            <a:r>
              <a:rPr lang="zh-CN" sz="2400">
                <a:latin typeface="微软雅黑" panose="020B0503020204020204" charset="-122"/>
                <a:ea typeface="微软雅黑" panose="020B0503020204020204" charset="-122"/>
                <a:cs typeface="微软雅黑" panose="020B0503020204020204" charset="-122"/>
              </a:rPr>
              <a:t>成本</a:t>
            </a:r>
            <a:r>
              <a:rPr sz="2400">
                <a:latin typeface="微软雅黑" panose="020B0503020204020204" charset="-122"/>
                <a:ea typeface="微软雅黑" panose="020B0503020204020204" charset="-122"/>
                <a:cs typeface="微软雅黑" panose="020B0503020204020204" charset="-122"/>
              </a:rPr>
              <a:t>   	   	   	    150 000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其他收益——债务重组收益	   	    349 000	</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90805"/>
            <a:ext cx="10800080" cy="575945"/>
          </a:xfrm>
        </p:spPr>
        <p:txBody>
          <a:bodyPr/>
          <a:lstStyle/>
          <a:p>
            <a:r>
              <a:rPr sz="2400" b="1">
                <a:latin typeface="微软雅黑" panose="020B0503020204020204" charset="-122"/>
                <a:ea typeface="微软雅黑" panose="020B0503020204020204" charset="-122"/>
                <a:cs typeface="微软雅黑" panose="020B0503020204020204" charset="-122"/>
                <a:sym typeface="+mn-ea"/>
              </a:rPr>
              <a:t>四、组合方式进行债务重组</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95605" y="762635"/>
            <a:ext cx="11609705" cy="4702810"/>
          </a:xfrm>
          <a:prstGeom prst="rect">
            <a:avLst/>
          </a:prstGeom>
        </p:spPr>
        <p:txBody>
          <a:bodyPr>
            <a:noAutofit/>
          </a:bodyPr>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【学中做6-7】</a:t>
            </a:r>
            <a:r>
              <a:rPr sz="2000">
                <a:latin typeface="微软雅黑" panose="020B0503020204020204" charset="-122"/>
                <a:ea typeface="微软雅黑" panose="020B0503020204020204" charset="-122"/>
                <a:cs typeface="微软雅黑" panose="020B0503020204020204" charset="-122"/>
              </a:rPr>
              <a:t>2X22年10月10日,A公司销售一批产品给B公司尚未收回价款130万元。至2X22年12月31日，A公司对该应收账款计提的坏账准备为4万元。由于B公司发生财务困难，无法偿还债务，与A公司协商进行债务重组。2X23年10月1日，B公司与A公司达成债务重组协议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(1)债务重组日该项债权的公允价值100万元。。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(2)A公司同意将B公司原有的债务本金40万元延期至2X23年12月31日。</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(3)同意受让B公司增发的股份50000股(每股面值1元)作为其他权益工具投资该股权的公允价值为28万元。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(4)B公司以材料一批偿还部分债务。该批材料的账面价值为27.5万元(未提取减值准备)，公允价值为30万元，适用的增值税税率为13%。假定材料同日运抵A公司，B公司开出增值税专用发票，A公司将该批材料作为原材料验收入库。</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（1）编制A公司债务重组的会计分录；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1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（2）编制B公司债务重组的会计分录。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项目小结</a:t>
            </a:r>
            <a:endParaRPr lang="zh-CN" altLang="en-US" sz="2800" dirty="0">
              <a:sym typeface="+mn-ea"/>
            </a:endParaRPr>
          </a:p>
        </p:txBody>
      </p:sp>
      <p:sp>
        <p:nvSpPr>
          <p:cNvPr id="4" name="文本框 3"/>
          <p:cNvSpPr txBox="1"/>
          <p:nvPr/>
        </p:nvSpPr>
        <p:spPr>
          <a:xfrm>
            <a:off x="431165" y="720090"/>
            <a:ext cx="11341100" cy="4702810"/>
          </a:xfrm>
          <a:prstGeom prst="rect">
            <a:avLst/>
          </a:prstGeom>
        </p:spPr>
        <p:txBody>
          <a:bodyPr>
            <a:noAutofit/>
          </a:bodyPr>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是指在不改变交易对手方的情况下，经债权人和债务人协定或法院裁定，就清偿债务的时间、金额或方式等重新达成协议的交易。债务重组一般包括下列方式，或下列一种以上方式的组合：①债务人以资产清偿债务;②债务人将债务转为权益工具：③除上述第一项和第二项以外,采用调整债务本金、改变债务利息、变更还款期限等方式修改债权和债务，形成重组债权和重组债务。</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对于债权人来说，以资产清偿债务或者将债务转为权益工具方式进行债务重组的，债权人应当在相关资产符合其定义和确认条件时予以确认。放弃债权的公允价值与账面价值之间的差额，应当计入当期损益。以多项资产清偿债务或者组合方式进行债务重组的，债权人应当首先按照金融工具确认和计量的规定确认和计量受让的金融资产和重组债权，然后按照受让金融资产以外的各项资产的公允价值比例，对放弃债权的公允价值扣除受让金融资产和重组债权确认金额后的净额进行分配，并以此为基础按照规定分别确定各项资产的成本。放弃债权的公允价值与账面价值之间的差额，应当计入当期损益。</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项目小结</a:t>
            </a:r>
            <a:endParaRPr lang="zh-CN" altLang="en-US" sz="2800" dirty="0">
              <a:sym typeface="+mn-ea"/>
            </a:endParaRPr>
          </a:p>
        </p:txBody>
      </p:sp>
      <p:sp>
        <p:nvSpPr>
          <p:cNvPr id="4" name="文本框 3"/>
          <p:cNvSpPr txBox="1"/>
          <p:nvPr/>
        </p:nvSpPr>
        <p:spPr>
          <a:xfrm>
            <a:off x="431165" y="720090"/>
            <a:ext cx="11341100" cy="4702810"/>
          </a:xfrm>
          <a:prstGeom prst="rect">
            <a:avLst/>
          </a:prstGeom>
        </p:spPr>
        <p:txBody>
          <a:bodyPr>
            <a:noAutofit/>
          </a:bodyPr>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对于债务人来说，以资产清偿债务方式进行债务重组的，债务人应当在相关资产和所清偿债务符合终止确认条件时予以终止确认，所清偿债务账面价值与转让资产账面价值之间的差额计入当期损益。将债务转为权益工具方式进行债务重组的，债务人应当在所清偿债务符合终止确认条件时予以终止确认。债务人初始确认权益工具时应当按照权益工具的公允价值计量，权益工具的公允价值不能可靠计量的，应当按照所清偿债务的公允价值计量。所清偿债务账面价值与权益工具确认金额之间的差额，应当计入当期损益。以多项资产消偿债务或者组合方式进行债务重组的，债务人应当按照规定确认和计量权益工具和重组债务,所清偿债务的账面价值与转让资产的账面价值以及权益工具和重组债务的确认金额之和的差额，应当计入当期损益。</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署名"/>
          <p:cNvSpPr>
            <a:spLocks noGrp="1"/>
          </p:cNvSpPr>
          <p:nvPr>
            <p:ph type="body" sz="quarter" idx="17"/>
            <p:custDataLst>
              <p:tags r:id="rId1"/>
            </p:custDataLst>
          </p:nvPr>
        </p:nvSpPr>
        <p:spPr>
          <a:xfrm>
            <a:off x="850900" y="4131310"/>
            <a:ext cx="2723000" cy="635000"/>
          </a:xfrm>
        </p:spPr>
        <p:txBody>
          <a:bodyPr wrap="square">
            <a:normAutofit/>
          </a:bodyPr>
          <a:lstStyle/>
          <a:p>
            <a:r>
              <a:rPr lang="zh-CN" altLang="en-US" dirty="0"/>
              <a:t>汇报人：</a:t>
            </a:r>
            <a:r>
              <a:rPr lang="en-US" altLang="zh-CN" dirty="0"/>
              <a:t>WPS</a:t>
            </a:r>
            <a:endParaRPr lang="zh-CN" altLang="en-US" dirty="0"/>
          </a:p>
        </p:txBody>
      </p:sp>
      <p:sp>
        <p:nvSpPr>
          <p:cNvPr id="4" name="标题"/>
          <p:cNvSpPr>
            <a:spLocks noGrp="1"/>
          </p:cNvSpPr>
          <p:nvPr>
            <p:ph type="ctrTitle"/>
            <p:custDataLst>
              <p:tags r:id="rId2"/>
            </p:custDataLst>
          </p:nvPr>
        </p:nvSpPr>
        <p:spPr>
          <a:xfrm>
            <a:off x="850900" y="592811"/>
            <a:ext cx="5308600" cy="2986100"/>
          </a:xfrm>
        </p:spPr>
        <p:txBody>
          <a:bodyPr wrap="square">
            <a:normAutofit/>
          </a:bodyPr>
          <a:lstStyle/>
          <a:p>
            <a:r>
              <a:rPr lang="zh-CN" altLang="en-US"/>
              <a:t>谢谢</a:t>
            </a:r>
            <a:endParaRPr lang="zh-CN" altLang="en-US"/>
          </a:p>
        </p:txBody>
      </p:sp>
      <p:pic>
        <p:nvPicPr>
          <p:cNvPr id="5" name="图片 4" descr="C:/Users/kingsoft/AppData/Local/Temp/fig2wpp/@png2x_Ellipse 41-2486&amp;2127.png"/>
          <p:cNvPicPr>
            <a:picLocks noChangeAspect="1"/>
          </p:cNvPicPr>
          <p:nvPr>
            <p:custDataLst>
              <p:tags r:id="rId3"/>
            </p:custDataLst>
          </p:nvPr>
        </p:nvPicPr>
        <p:blipFill>
          <a:blip r:embed="rId4" r:link="rId5"/>
          <a:stretch>
            <a:fillRect/>
          </a:stretch>
        </p:blipFill>
        <p:spPr>
          <a:xfrm>
            <a:off x="7124700" y="1828800"/>
            <a:ext cx="3200400" cy="3200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p:txBody>
          <a:bodyPr/>
          <a:lstStyle/>
          <a:p>
            <a:r>
              <a:rPr lang="zh-CN" altLang="en-US" dirty="0"/>
              <a:t>二、债务重组的方式</a:t>
            </a:r>
            <a:endParaRPr lang="zh-CN" altLang="en-US" dirty="0"/>
          </a:p>
        </p:txBody>
      </p:sp>
      <p:sp>
        <p:nvSpPr>
          <p:cNvPr id="3" name="矩形: 圆角 2"/>
          <p:cNvSpPr/>
          <p:nvPr>
            <p:custDataLst>
              <p:tags r:id="rId2"/>
            </p:custDataLst>
          </p:nvPr>
        </p:nvSpPr>
        <p:spPr>
          <a:xfrm>
            <a:off x="239395" y="2133372"/>
            <a:ext cx="2723522" cy="3468026"/>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3"/>
          <p:cNvSpPr/>
          <p:nvPr>
            <p:custDataLst>
              <p:tags r:id="rId3"/>
            </p:custDataLst>
          </p:nvPr>
        </p:nvSpPr>
        <p:spPr>
          <a:xfrm>
            <a:off x="407430" y="3308353"/>
            <a:ext cx="2448749" cy="16538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债务人以资产清偿债务，是债务人转让其资产给债权人以清偿债务的债务重组方式。</a:t>
            </a:r>
            <a:endParaRPr lang="zh-CN" altLang="en-US" sz="1600" dirty="0">
              <a:solidFill>
                <a:schemeClr val="tx1">
                  <a:lumMod val="85000"/>
                  <a:lumOff val="15000"/>
                </a:schemeClr>
              </a:solidFill>
              <a:latin typeface="+mn-ea"/>
              <a:cs typeface="+mn-ea"/>
            </a:endParaRPr>
          </a:p>
        </p:txBody>
      </p:sp>
      <p:sp>
        <p:nvSpPr>
          <p:cNvPr id="10" name="圆角矩形 9"/>
          <p:cNvSpPr/>
          <p:nvPr>
            <p:custDataLst>
              <p:tags r:id="rId4"/>
            </p:custDataLst>
          </p:nvPr>
        </p:nvSpPr>
        <p:spPr>
          <a:xfrm>
            <a:off x="407447" y="1683488"/>
            <a:ext cx="715106" cy="700712"/>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01</a:t>
            </a:r>
            <a:endParaRPr lang="en-US" altLang="zh-CN" sz="2000" b="1" dirty="0">
              <a:latin typeface="+mn-ea"/>
              <a:cs typeface="+mn-ea"/>
              <a:sym typeface="+mn-ea"/>
            </a:endParaRPr>
          </a:p>
        </p:txBody>
      </p:sp>
      <p:sp>
        <p:nvSpPr>
          <p:cNvPr id="11" name="矩形 10"/>
          <p:cNvSpPr/>
          <p:nvPr>
            <p:custDataLst>
              <p:tags r:id="rId5"/>
            </p:custDataLst>
          </p:nvPr>
        </p:nvSpPr>
        <p:spPr>
          <a:xfrm>
            <a:off x="410718" y="2564776"/>
            <a:ext cx="2785837" cy="469104"/>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以资产清偿债务</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3102666" y="2123559"/>
            <a:ext cx="2849787" cy="34686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12"/>
          <p:cNvSpPr/>
          <p:nvPr>
            <p:custDataLst>
              <p:tags r:id="rId7"/>
            </p:custDataLst>
          </p:nvPr>
        </p:nvSpPr>
        <p:spPr>
          <a:xfrm>
            <a:off x="3374822" y="3298540"/>
            <a:ext cx="2384636" cy="16538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债务人将债务转为权益工具，同时债权人将债权转为股权的债务重组方式。</a:t>
            </a:r>
            <a:endParaRPr lang="zh-CN" altLang="en-US" sz="1600" dirty="0">
              <a:solidFill>
                <a:schemeClr val="tx1">
                  <a:lumMod val="85000"/>
                  <a:lumOff val="15000"/>
                </a:schemeClr>
              </a:solidFill>
              <a:latin typeface="+mn-ea"/>
              <a:cs typeface="+mn-ea"/>
            </a:endParaRPr>
          </a:p>
        </p:txBody>
      </p:sp>
      <p:sp>
        <p:nvSpPr>
          <p:cNvPr id="14" name="圆角矩形 13"/>
          <p:cNvSpPr/>
          <p:nvPr>
            <p:custDataLst>
              <p:tags r:id="rId8"/>
            </p:custDataLst>
          </p:nvPr>
        </p:nvSpPr>
        <p:spPr>
          <a:xfrm>
            <a:off x="3375476" y="1673455"/>
            <a:ext cx="613005" cy="70067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02</a:t>
            </a:r>
            <a:endParaRPr lang="en-US" altLang="zh-CN" sz="2000" b="1" dirty="0">
              <a:latin typeface="+mn-ea"/>
              <a:cs typeface="+mn-ea"/>
              <a:sym typeface="+mn-ea"/>
            </a:endParaRPr>
          </a:p>
        </p:txBody>
      </p:sp>
      <p:sp>
        <p:nvSpPr>
          <p:cNvPr id="15" name="矩形 14"/>
          <p:cNvSpPr/>
          <p:nvPr>
            <p:custDataLst>
              <p:tags r:id="rId9"/>
            </p:custDataLst>
          </p:nvPr>
        </p:nvSpPr>
        <p:spPr>
          <a:xfrm>
            <a:off x="3381364" y="2567121"/>
            <a:ext cx="2385290" cy="45664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债务转为权益工具</a:t>
            </a:r>
            <a:endParaRPr lang="zh-CN" altLang="en-US" sz="2200" b="1">
              <a:solidFill>
                <a:schemeClr val="accent1"/>
              </a:solidFill>
              <a:latin typeface="+mn-ea"/>
              <a:cs typeface="+mn-ea"/>
            </a:endParaRPr>
          </a:p>
        </p:txBody>
      </p:sp>
      <p:sp>
        <p:nvSpPr>
          <p:cNvPr id="63" name="矩形: 圆角 2"/>
          <p:cNvSpPr/>
          <p:nvPr>
            <p:custDataLst>
              <p:tags r:id="rId10"/>
            </p:custDataLst>
          </p:nvPr>
        </p:nvSpPr>
        <p:spPr>
          <a:xfrm>
            <a:off x="6093011" y="2094119"/>
            <a:ext cx="2738569" cy="3468026"/>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5"/>
          <p:cNvSpPr/>
          <p:nvPr>
            <p:custDataLst>
              <p:tags r:id="rId11"/>
            </p:custDataLst>
          </p:nvPr>
        </p:nvSpPr>
        <p:spPr>
          <a:xfrm>
            <a:off x="6358624" y="3269100"/>
            <a:ext cx="2291736" cy="16538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除上述第一项和第二项以外，采用调整债务本金、改变债务利息、变更还款期限等方式、修改债权和债务的其他条款，形成重组债权和重组债务。</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6365821" y="1644015"/>
            <a:ext cx="588799" cy="70067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latin typeface="+mn-ea"/>
                <a:cs typeface="+mn-ea"/>
                <a:sym typeface="+mn-ea"/>
              </a:rPr>
              <a:t>03</a:t>
            </a:r>
            <a:endParaRPr lang="en-US" altLang="zh-CN" sz="2000" b="1" dirty="0">
              <a:latin typeface="+mn-ea"/>
              <a:cs typeface="+mn-ea"/>
              <a:sym typeface="+mn-ea"/>
            </a:endParaRPr>
          </a:p>
        </p:txBody>
      </p:sp>
      <p:cxnSp>
        <p:nvCxnSpPr>
          <p:cNvPr id="17" name="直接连接符 16"/>
          <p:cNvCxnSpPr/>
          <p:nvPr>
            <p:custDataLst>
              <p:tags r:id="rId13"/>
            </p:custDataLst>
          </p:nvPr>
        </p:nvCxnSpPr>
        <p:spPr>
          <a:xfrm flipV="1">
            <a:off x="363764" y="3193520"/>
            <a:ext cx="2530527" cy="9159"/>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14"/>
            </p:custDataLst>
          </p:nvPr>
        </p:nvCxnSpPr>
        <p:spPr>
          <a:xfrm>
            <a:off x="3293939" y="3192865"/>
            <a:ext cx="250762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a:off x="6321959" y="3162771"/>
            <a:ext cx="241015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8"/>
          <p:cNvSpPr/>
          <p:nvPr>
            <p:custDataLst>
              <p:tags r:id="rId16"/>
            </p:custDataLst>
          </p:nvPr>
        </p:nvSpPr>
        <p:spPr>
          <a:xfrm>
            <a:off x="6365821" y="2542915"/>
            <a:ext cx="2372860" cy="45664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修改其他债务条件</a:t>
            </a:r>
            <a:endParaRPr lang="zh-CN" altLang="en-US" sz="2200" b="1" dirty="0">
              <a:solidFill>
                <a:schemeClr val="accent1"/>
              </a:solidFill>
              <a:latin typeface="+mn-ea"/>
              <a:cs typeface="+mn-ea"/>
            </a:endParaRPr>
          </a:p>
        </p:txBody>
      </p:sp>
      <p:sp>
        <p:nvSpPr>
          <p:cNvPr id="2" name="矩形: 圆角 2"/>
          <p:cNvSpPr/>
          <p:nvPr>
            <p:custDataLst>
              <p:tags r:id="rId17"/>
            </p:custDataLst>
          </p:nvPr>
        </p:nvSpPr>
        <p:spPr>
          <a:xfrm>
            <a:off x="9048936" y="2106819"/>
            <a:ext cx="2738569" cy="3468026"/>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18"/>
            </p:custDataLst>
          </p:nvPr>
        </p:nvSpPr>
        <p:spPr>
          <a:xfrm>
            <a:off x="9314549" y="3281800"/>
            <a:ext cx="2291736" cy="16538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组合方式，是采用债务人以资产清偿债务、债务人将债务转为权益工具、修改其他条款三种方式中一种以上方式的组合清偿债务的债务重组方式。</a:t>
            </a:r>
            <a:endParaRPr lang="zh-CN" altLang="en-US" sz="1600" dirty="0">
              <a:solidFill>
                <a:schemeClr val="tx1">
                  <a:lumMod val="85000"/>
                  <a:lumOff val="15000"/>
                </a:schemeClr>
              </a:solidFill>
              <a:latin typeface="+mn-ea"/>
              <a:cs typeface="+mn-ea"/>
            </a:endParaRPr>
          </a:p>
        </p:txBody>
      </p:sp>
      <p:sp>
        <p:nvSpPr>
          <p:cNvPr id="6" name="圆角矩形 5"/>
          <p:cNvSpPr/>
          <p:nvPr>
            <p:custDataLst>
              <p:tags r:id="rId19"/>
            </p:custDataLst>
          </p:nvPr>
        </p:nvSpPr>
        <p:spPr>
          <a:xfrm>
            <a:off x="9321746" y="1656715"/>
            <a:ext cx="588799" cy="70067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latin typeface="+mn-ea"/>
                <a:cs typeface="+mn-ea"/>
                <a:sym typeface="+mn-ea"/>
              </a:rPr>
              <a:t>04</a:t>
            </a:r>
            <a:endParaRPr lang="en-US" altLang="zh-CN" sz="2000" b="1" dirty="0">
              <a:latin typeface="+mn-ea"/>
              <a:cs typeface="+mn-ea"/>
              <a:sym typeface="+mn-ea"/>
            </a:endParaRPr>
          </a:p>
        </p:txBody>
      </p:sp>
      <p:sp>
        <p:nvSpPr>
          <p:cNvPr id="7" name="矩形 6"/>
          <p:cNvSpPr/>
          <p:nvPr>
            <p:custDataLst>
              <p:tags r:id="rId20"/>
            </p:custDataLst>
          </p:nvPr>
        </p:nvSpPr>
        <p:spPr>
          <a:xfrm>
            <a:off x="9321746" y="2555615"/>
            <a:ext cx="2372860" cy="45664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组合方式</a:t>
            </a:r>
            <a:endParaRPr lang="zh-CN" altLang="en-US" sz="2200" b="1" dirty="0">
              <a:solidFill>
                <a:schemeClr val="accent1"/>
              </a:solidFill>
              <a:latin typeface="+mn-ea"/>
              <a:cs typeface="+mn-ea"/>
            </a:endParaRPr>
          </a:p>
        </p:txBody>
      </p:sp>
      <p:cxnSp>
        <p:nvCxnSpPr>
          <p:cNvPr id="8" name="直接连接符 7"/>
          <p:cNvCxnSpPr/>
          <p:nvPr>
            <p:custDataLst>
              <p:tags r:id="rId21"/>
            </p:custDataLst>
          </p:nvPr>
        </p:nvCxnSpPr>
        <p:spPr>
          <a:xfrm>
            <a:off x="9284234" y="3183726"/>
            <a:ext cx="241015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Tree>
    <p:custDataLst>
      <p:tags r:id="rId2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三、债权人的确认和计量</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（一）以资产清偿债务或将债务转为权益工具</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债务重组采用以资产清偿债务或者将债务转为权益工具方式进行的，债权人应当在受让的相关资产符合其定义和确认条件时予以确认。</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1.债权人受让金融资产</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债权人受让包括现金在内的单项或多项金融资产的，应当按照《企业会计准则第22号——金融工具确认和计量》的规定进行确认和计量。金融资产初始确认时应当以其公允价值计量，金融资产确认金额与债权终止确认日账面价值之间的差额，记入“投资收益”科目。但是，收取的金融资产的公允价值与交易价格（即放弃债权的公允价值）存在差异的，应当按照《企业会计准则第22号——金融工具确认和计量》第三十四条的规定处理。</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240075"/>
            <a:ext cx="10800000" cy="720000"/>
          </a:xfrm>
        </p:spPr>
        <p:txBody>
          <a:bodyPr/>
          <a:lstStyle/>
          <a:p>
            <a:r>
              <a:rPr lang="zh-CN" altLang="en-US" sz="2800" dirty="0"/>
              <a:t>三、债权人的确认和计量</a:t>
            </a:r>
            <a:endParaRPr lang="zh-CN" altLang="en-US" sz="2800" dirty="0"/>
          </a:p>
        </p:txBody>
      </p:sp>
      <p:sp>
        <p:nvSpPr>
          <p:cNvPr id="4" name="文本框 3"/>
          <p:cNvSpPr txBox="1"/>
          <p:nvPr/>
        </p:nvSpPr>
        <p:spPr>
          <a:xfrm>
            <a:off x="510540" y="480060"/>
            <a:ext cx="11339195" cy="4702810"/>
          </a:xfrm>
          <a:prstGeom prst="rect">
            <a:avLst/>
          </a:prstGeom>
        </p:spPr>
        <p:txBody>
          <a:bodyPr>
            <a:noAutofit/>
          </a:bodyPr>
          <a:p>
            <a:pPr indent="0" algn="l" defTabSz="266700" fontAlgn="auto">
              <a:lnSpc>
                <a:spcPct val="130000"/>
              </a:lnSpc>
              <a:spcAft>
                <a:spcPct val="0"/>
              </a:spcAft>
            </a:pPr>
            <a:r>
              <a:rPr sz="2000" b="1">
                <a:latin typeface="微软雅黑" panose="020B0503020204020204" charset="-122"/>
                <a:ea typeface="微软雅黑" panose="020B0503020204020204" charset="-122"/>
                <a:cs typeface="微软雅黑" panose="020B0503020204020204" charset="-122"/>
              </a:rPr>
              <a:t>（一）以资产清偿债务或将债务转为权益工具</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b="1">
                <a:latin typeface="微软雅黑" panose="020B0503020204020204" charset="-122"/>
                <a:ea typeface="微软雅黑" panose="020B0503020204020204" charset="-122"/>
                <a:cs typeface="微软雅黑" panose="020B0503020204020204" charset="-122"/>
              </a:rPr>
              <a:t>2.债权人受让非金融资产</a:t>
            </a:r>
            <a:endParaRPr sz="20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债权人初始确认受让的金融资产以外的资产时，应当按照下列原则以成本计量：</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（1）存货的成本，包括放弃债权的公允价值，以及使该资产达到当前位置和状态所发生的可直接归属于该资产的税金、运输费、装卸费、保险费等其他成本。</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（2）对联营企业或合营企业投资的成本，包括放弃债权的公允价值，以及可直接归属于该资产的税金等其他成本。</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（3）投资性房地产的成本，包括放弃债权的公允价值，以及可直接归属于该资产的税金等其他成本。</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4）固定资产的成本，包括放弃债权的公允价值，以及使该资产达到预定可使用状态前所发生的可直接归属于该资产的税金、运输费、装卸费、安装费、专业人员服务费等其他成本。确定固定资产成本时，应当考虑预计弃置费用因素。</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（5）生物资产的成本，包括放弃债权的公允价值，以及可直接归属于该资产的税金、运输费、保险费等其他成本。</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（6）无形资产的成本，包括放弃债权的公允价值，以及可直接归属于使该资产达到预定用途所发生的税金等其他成本。</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000">
                <a:latin typeface="微软雅黑" panose="020B0503020204020204" charset="-122"/>
                <a:ea typeface="微软雅黑" panose="020B0503020204020204" charset="-122"/>
                <a:cs typeface="微软雅黑" panose="020B0503020204020204" charset="-122"/>
              </a:rPr>
              <a:t>      </a:t>
            </a:r>
            <a:r>
              <a:rPr sz="2000" b="1">
                <a:latin typeface="微软雅黑" panose="020B0503020204020204" charset="-122"/>
                <a:ea typeface="微软雅黑" panose="020B0503020204020204" charset="-122"/>
                <a:cs typeface="微软雅黑" panose="020B0503020204020204" charset="-122"/>
              </a:rPr>
              <a:t>债权人放弃债权的公允价值与账面价值之间的差额，记入“投资收益”科目。</a:t>
            </a:r>
            <a:endParaRPr sz="2000" b="1">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lstStyle/>
          <a:p>
            <a:r>
              <a:rPr lang="zh-CN" altLang="en-US" sz="2800" dirty="0"/>
              <a:t>三、债权人的确认和计量</a:t>
            </a:r>
            <a:endParaRPr lang="zh-CN" altLang="en-US" sz="2800" dirty="0"/>
          </a:p>
        </p:txBody>
      </p:sp>
      <p:sp>
        <p:nvSpPr>
          <p:cNvPr id="4" name="文本框 3"/>
          <p:cNvSpPr txBox="1"/>
          <p:nvPr/>
        </p:nvSpPr>
        <p:spPr>
          <a:xfrm>
            <a:off x="1078230" y="961390"/>
            <a:ext cx="9733280"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（一）以资产清偿债务或将债务转为权益工具</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3.债权人受让多项资产</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债权人受让多项非金融资产，或者包括金融资产、非金融资产在内的多项资产的，应当按照《企业会计准则第22号——金融工具确认和计量》的规定确认和计量受让的金融资产；按照受让的金融资产以外的各项资产在债务重组合同生效日的公允价值比例，对放弃债权在合同生效日的公允价值扣除受让金融资产当日公允价值后的净额进行分配，并以此为基础分别确定各项资产的成本。放弃债权的公允价值与账面价值之间的差额，记入“投资收益”科目</a:t>
            </a:r>
            <a:r>
              <a:rPr sz="2400" b="1">
                <a:latin typeface="微软雅黑" panose="020B0503020204020204" charset="-122"/>
                <a:ea typeface="微软雅黑" panose="020B0503020204020204" charset="-122"/>
                <a:cs typeface="微软雅黑" panose="020B0503020204020204" charset="-122"/>
              </a:rPr>
              <a:t>。</a:t>
            </a:r>
            <a:endParaRPr sz="2400" b="1">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763270" y="241255"/>
            <a:ext cx="10800000" cy="720000"/>
          </a:xfrm>
        </p:spPr>
        <p:txBody>
          <a:bodyPr/>
          <a:lstStyle/>
          <a:p>
            <a:r>
              <a:rPr lang="zh-CN" altLang="en-US" sz="2800" dirty="0"/>
              <a:t>三、债权人的确认和计量</a:t>
            </a:r>
            <a:endParaRPr lang="zh-CN" altLang="en-US" sz="2800" dirty="0"/>
          </a:p>
        </p:txBody>
      </p:sp>
      <p:sp>
        <p:nvSpPr>
          <p:cNvPr id="4" name="文本框 3"/>
          <p:cNvSpPr txBox="1"/>
          <p:nvPr/>
        </p:nvSpPr>
        <p:spPr>
          <a:xfrm>
            <a:off x="1078230" y="961390"/>
            <a:ext cx="9733280" cy="470281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（二）修改其他条款</a:t>
            </a:r>
            <a:endParaRPr sz="2000" b="1">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债务重组采用以修改其他条款方式进行的，如果修改其他条款导致全部债权终止确认，债权人应当按照修改后的条款以公允价值初始计量新的金融资产，新金融资产的确认金额与债权终止确认日账面价值之间的差额，记入“投资收益”科目。</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如果修改其他条款未导致债权终止确认，债权人应当根据其分类，继续以摊余成本、以公允价值计量且其变动计入其他综合收益，或者以公允价值计量且其变动计入当期损益进行后续计量。对于以摊余成本计量的债权，债权人应当根据重新议定合同的现金流量变化情况，重新计算该重组债权的账面余额，并将相关利得或损失记入“投资收益”科目。重新计算的该重组债权的账面余额，应当根据将重新议定或修改的合同现金流量按债权原实际利率折现的现值确定，购买或源生的已发生信用减值的重组债权，应按经信用调整的实际利率折现。对于修改或重新议定合同所产生的成本或费用，债权人应当调整修改后的重组债权的账面价值，并在修改后重组债权的剩余期限内摊销。</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1*i*6"/>
  <p:tag name="KSO_WM_UNIT_LAYERLEVEL" val="1"/>
  <p:tag name="KSO_WM_TAG_VERSION" val="3.0"/>
  <p:tag name="KSO_WM_BEAUTIFY_FLAG" val="#wm#"/>
  <p:tag name="KSO_WM_UNIT_TYPE" val="i"/>
  <p:tag name="KSO_WM_UNIT_INDEX" val="6"/>
  <p:tag name="KSO_WM_TEMPLATE_CATEGORY" val="custom"/>
  <p:tag name="KSO_WM_TEMPLATE_INDEX" val="20233352"/>
</p:tagLst>
</file>

<file path=ppt/tags/tag101.xml><?xml version="1.0" encoding="utf-8"?>
<p:tagLst xmlns:p="http://schemas.openxmlformats.org/presentationml/2006/main">
  <p:tag name="KSO_WM_SLIDE_ID" val="custom2023335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2"/>
  <p:tag name="KSO_WM_SLIDE_LAYOUT" val="a_f"/>
  <p:tag name="KSO_WM_SLIDE_LAYOUT_CNT" val="1_1"/>
  <p:tag name="KSO_WM_SLIDE_TYPE" val="title"/>
  <p:tag name="KSO_WM_SLIDE_SUBTYPE" val="pureTxt"/>
  <p:tag name="KSO_WM_TEMPLATE_THUMBS_INDEX" val="1、9"/>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6*a*1"/>
  <p:tag name="KSO_WM_TEMPLATE_CATEGORY" val="custom"/>
  <p:tag name="KSO_WM_TEMPLATE_INDEX" val="2023335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 name="KSO_WM_UNIT_TEXT_FILL_FORE_SCHEMECOLOR_INDEX" val="15"/>
  <p:tag name="KSO_WM_UNIT_TEXT_FILL_TYPE" val="1"/>
  <p:tag name="KSO_WM_UNIT_USESOURCEFORMAT_APPLY"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2_6*l_h_i*1_1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80.00001220703126,&quot;left&quot;:524.4,&quot;top&quot;:170.4499938964844,&quot;width&quot;:425.6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5"/>
  <p:tag name="KSO_WM_UNIT_TEXT_FILL_TYPE" val="1"/>
  <p:tag name="KSO_WM_UNIT_USESOURCEFORMAT_APPLY" val="0"/>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2_6*l_h_a*1_1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80.00001220703126,&quot;left&quot;:524.4,&quot;top&quot;:170.4499938964844,&quot;width&quot;:425.6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2_6*l_h_i*1_2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80.00001220703126,&quot;left&quot;:524.4,&quot;top&quot;:170.4499938964844,&quot;width&quot;:425.6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5"/>
  <p:tag name="KSO_WM_UNIT_TEXT_FILL_TYPE" val="1"/>
  <p:tag name="KSO_WM_UNIT_USESOURCEFORMAT_APPLY" val="0"/>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2_6*l_h_a*1_2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80.00001220703126,&quot;left&quot;:524.4,&quot;top&quot;:170.4499938964844,&quot;width&quot;:425.6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7.xml><?xml version="1.0" encoding="utf-8"?>
<p:tagLst xmlns:p="http://schemas.openxmlformats.org/presentationml/2006/main">
  <p:tag name="KSO_WM_SLIDE_ID" val="custom20233352_6"/>
  <p:tag name="KSO_WM_TEMPLATE_SUBCATEGORY" val="29"/>
  <p:tag name="KSO_WM_TEMPLATE_MASTER_TYPE" val="0"/>
  <p:tag name="KSO_WM_TEMPLATE_COLOR_TYPE" val="0"/>
  <p:tag name="KSO_WM_SLIDE_ITEM_CNT" val="6"/>
  <p:tag name="KSO_WM_SLIDE_INDEX" val="6"/>
  <p:tag name="KSO_WM_TAG_VERSION" val="3.0"/>
  <p:tag name="KSO_WM_BEAUTIFY_FLAG" val="#wm#"/>
  <p:tag name="KSO_WM_TEMPLATE_CATEGORY" val="custom"/>
  <p:tag name="KSO_WM_TEMPLATE_INDEX" val="20233352"/>
  <p:tag name="KSO_WM_SLIDE_LAYOUT" val="a_l"/>
  <p:tag name="KSO_WM_SLIDE_LAYOUT_CNT" val="1_1"/>
  <p:tag name="KSO_WM_SLIDE_TYPE" val="contents"/>
  <p:tag name="KSO_WM_SLIDE_SUBTYPE" val="diag"/>
  <p:tag name="KSO_WM_DIAGRAM_GROUP_CODE" val="l1-1"/>
  <p:tag name="KSO_WM_SLIDE_DIAGTYPE" val="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10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1"/>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UNIT_TYPE" val="i"/>
  <p:tag name="KSO_WM_UNIT_INDEX" val="11"/>
</p:tagLst>
</file>

<file path=ppt/tags/tag110.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11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MH_PIC_SOURCE_TYPE" val="generate_slide_ai"/>
  <p:tag name="KSO_WM_UNIT_LINE_FILL_TYPE" val="2"/>
  <p:tag name="KSO_WM_UNIT_USESOURCEFORMAT_APPLY" val="0"/>
</p:tagLst>
</file>

<file path=ppt/tags/tag1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14.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1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8.9999938964844,&quot;left&quot;:27.55,&quot;top&quot;:129.45,&quot;width&quot;:898.1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8.9999938964844,&quot;left&quot;:27.55,&quot;top&quot;:129.45,&quot;width&quot;:89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8.9999938964844,&quot;left&quot;:27.55,&quot;top&quot;:129.45,&quot;width&quot;:898.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8.9999938964844,&quot;left&quot;:27.55,&quot;top&quot;:129.45,&quot;width&quot;:89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8.9999938964844,&quot;left&quot;:18.85,&quot;top&quot;:129.45,&quot;width&quot;:90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3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 name="KSO_WM_SPECIAL_SOURCE" val="bdnull"/>
</p:tagLst>
</file>

<file path=ppt/tags/tag1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3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4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4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4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4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5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5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5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5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15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3"/>
</p:tagLst>
</file>

<file path=ppt/tags/tag159.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2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f*4"/>
  <p:tag name="KSO_WM_TEMPLATE_CATEGORY" val="custom"/>
  <p:tag name="KSO_WM_TEMPLATE_INDEX" val="20233352"/>
  <p:tag name="KSO_WM_UNIT_LAYERLEVEL" val="1"/>
  <p:tag name="KSO_WM_TAG_VERSION" val="3.0"/>
  <p:tag name="KSO_WM_BEAUTIFY_FLAG" val="#wm#"/>
  <p:tag name="KSO_WM_UNIT_SUBTYPE" val="b"/>
  <p:tag name="KSO_WM_UNIT_NOCLEAR" val="0"/>
  <p:tag name="KSO_WM_UNIT_VALUE" val="8"/>
  <p:tag name="KSO_WM_UNIT_TYPE" val="f"/>
  <p:tag name="KSO_WM_UNIT_INDEX" val="4"/>
  <p:tag name="KSO_WM_UNIT_PRESET_TEXT" val="汇报人：WPS"/>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观看"/>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i*6"/>
  <p:tag name="KSO_WM_UNIT_LAYERLEVEL" val="1"/>
  <p:tag name="KSO_WM_TAG_VERSION" val="3.0"/>
  <p:tag name="KSO_WM_BEAUTIFY_FLAG" val="#wm#"/>
  <p:tag name="KSO_WM_UNIT_TYPE" val="i"/>
  <p:tag name="KSO_WM_UNIT_INDEX" val="6"/>
  <p:tag name="KSO_WM_TEMPLATE_CATEGORY" val="custom"/>
  <p:tag name="KSO_WM_TEMPLATE_INDEX" val="20233352"/>
</p:tagLst>
</file>

<file path=ppt/tags/tag221.xml><?xml version="1.0" encoding="utf-8"?>
<p:tagLst xmlns:p="http://schemas.openxmlformats.org/presentationml/2006/main">
  <p:tag name="KSO_WM_SLIDE_ID" val="custom20233352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2"/>
  <p:tag name="KSO_WM_SLIDE_TYPE" val="endPage"/>
  <p:tag name="KSO_WM_SLIDE_SUBTYPE" val="pureTxt"/>
  <p:tag name="KSO_WM_SLIDE_LAYOUT" val="a_f"/>
  <p:tag name="KSO_WM_SLIDE_LAYOUT_CNT" val="1_1"/>
</p:tagLst>
</file>

<file path=ppt/tags/tag222.xml><?xml version="1.0" encoding="utf-8"?>
<p:tagLst xmlns:p="http://schemas.openxmlformats.org/presentationml/2006/main">
  <p:tag name="commondata" val="eyJoZGlkIjoiNzRlZTVjZDZlM2EwYTdlNGJmYzIyNDA4ZDIxOTNmM2EifQ=="/>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BEAUTIFY_FLAG" val="#wm#"/>
  <p:tag name="KSO_WM_UNIT_TYPE" val="i"/>
  <p:tag name="KSO_WM_UNIT_INDEX" val="7"/>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BEAUTIFY_FLAG" val="#wm#"/>
  <p:tag name="KSO_WM_UNIT_TYPE" val="i"/>
  <p:tag name="KSO_WM_UNIT_INDEX" val="8"/>
</p:tagLst>
</file>

<file path=ppt/tags/tag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UNIT_TYPE" val="i"/>
  <p:tag name="KSO_WM_UNIT_INDEX" val="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BEAUTIFY_FLAG" val="#wm#"/>
  <p:tag name="KSO_WM_UNIT_TYPE" val="i"/>
  <p:tag name="KSO_WM_UNIT_INDEX" val="1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4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UNIT_TYPE" val="i"/>
  <p:tag name="KSO_WM_UNIT_INDEX" val="10"/>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UNIT_TYPE" val="i"/>
  <p:tag name="KSO_WM_UNIT_INDEX" val="1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5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2"/>
  <p:tag name="KSO_WM_TEMPLATE_THUMBS_INDEX" val="1、9"/>
</p:tagLst>
</file>

<file path=ppt/tags/tag9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352_1*f*4"/>
  <p:tag name="KSO_WM_TEMPLATE_CATEGORY" val="custom"/>
  <p:tag name="KSO_WM_TEMPLATE_INDEX" val="20233352"/>
  <p:tag name="KSO_WM_UNIT_LAYERLEVEL" val="1"/>
  <p:tag name="KSO_WM_TAG_VERSION" val="3.0"/>
  <p:tag name="KSO_WM_BEAUTIFY_FLAG" val="#wm#"/>
  <p:tag name="KSO_WM_UNIT_PRESET_TEXT" val="汇报人：WPS"/>
</p:tagLst>
</file>

<file path=ppt/tags/tag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2_1*a*1"/>
  <p:tag name="KSO_WM_TEMPLATE_CATEGORY" val="custom"/>
  <p:tag name="KSO_WM_TEMPLATE_INDEX" val="20233352"/>
  <p:tag name="KSO_WM_UNIT_LAYERLEVEL" val="1"/>
  <p:tag name="KSO_WM_TAG_VERSION" val="3.0"/>
  <p:tag name="KSO_WM_BEAUTIFY_FLAG" val="#wm#"/>
  <p:tag name="KSO_WM_UNIT_PRESET_TEXT" val="单击此处&#10;添加文档标题"/>
</p:tagLst>
</file>

<file path=ppt/theme/theme1.xml><?xml version="1.0" encoding="utf-8"?>
<a:theme xmlns:a="http://schemas.openxmlformats.org/drawingml/2006/main" name="1_Office 主题​​">
  <a:themeElements>
    <a:clrScheme name="自定义 123">
      <a:dk1>
        <a:srgbClr val="000000"/>
      </a:dk1>
      <a:lt1>
        <a:srgbClr val="FFFFFF"/>
      </a:lt1>
      <a:dk2>
        <a:srgbClr val="273644"/>
      </a:dk2>
      <a:lt2>
        <a:srgbClr val="FFFFFF"/>
      </a:lt2>
      <a:accent1>
        <a:srgbClr val="577E9F"/>
      </a:accent1>
      <a:accent2>
        <a:srgbClr val="57679F"/>
      </a:accent2>
      <a:accent3>
        <a:srgbClr val="57929F"/>
      </a:accent3>
      <a:accent4>
        <a:srgbClr val="4C89AA"/>
      </a:accent4>
      <a:accent5>
        <a:srgbClr val="746AB2"/>
      </a:accent5>
      <a:accent6>
        <a:srgbClr val="6AA585"/>
      </a:accent6>
      <a:hlink>
        <a:srgbClr val="658BD5"/>
      </a:hlink>
      <a:folHlink>
        <a:srgbClr val="A16AA5"/>
      </a:folHlink>
    </a:clrScheme>
    <a:fontScheme name="自定义 66">
      <a:majorFont>
        <a:latin typeface="MiSans Demibold"/>
        <a:ea typeface="汉仪文黑-85W"/>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12021</Words>
  <Application>WPS 演示</Application>
  <PresentationFormat>宽屏</PresentationFormat>
  <Paragraphs>419</Paragraphs>
  <Slides>46</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46</vt:i4>
      </vt:variant>
    </vt:vector>
  </HeadingPairs>
  <TitlesOfParts>
    <vt:vector size="56" baseType="lpstr">
      <vt:lpstr>Arial</vt:lpstr>
      <vt:lpstr>宋体</vt:lpstr>
      <vt:lpstr>Wingdings</vt:lpstr>
      <vt:lpstr>微软雅黑</vt:lpstr>
      <vt:lpstr>MiSans Demibold</vt:lpstr>
      <vt:lpstr>Segoe Print</vt:lpstr>
      <vt:lpstr>汉仪文黑-85W</vt:lpstr>
      <vt:lpstr>Arial Unicode MS</vt:lpstr>
      <vt:lpstr>Calibri</vt:lpstr>
      <vt:lpstr>1_Office 主题​​</vt:lpstr>
      <vt:lpstr>项目五 非货币性资产交换</vt:lpstr>
      <vt:lpstr>目录</vt:lpstr>
      <vt:lpstr>认知非货币性资产交换</vt:lpstr>
      <vt:lpstr>三、非货币性资产交换的确认和计量</vt:lpstr>
      <vt:lpstr>一、非货币性资产交换的概念及认定</vt:lpstr>
      <vt:lpstr>(一)单项非货币性资产交换</vt:lpstr>
      <vt:lpstr>三、债权人的确认和计量</vt:lpstr>
      <vt:lpstr>三、债权人的确认和计量</vt:lpstr>
      <vt:lpstr>三、债权人的确认和计量</vt:lpstr>
      <vt:lpstr>三、债权人的确认和计量</vt:lpstr>
      <vt:lpstr>三、债权人的确认和计量</vt:lpstr>
      <vt:lpstr>四、债务人的确认和计量 </vt:lpstr>
      <vt:lpstr>四、债务人的确认和计量 </vt:lpstr>
      <vt:lpstr>四、债务人的确认和计量 </vt:lpstr>
      <vt:lpstr>四、债务人的确认和计量 </vt:lpstr>
      <vt:lpstr>按公允价值计量 的非货币性资产交换</vt:lpstr>
      <vt:lpstr>(一)单项非货币性资产交换</vt:lpstr>
      <vt:lpstr>一、以资产清偿债务</vt:lpstr>
      <vt:lpstr>一、以资产清偿债务</vt:lpstr>
      <vt:lpstr>一、以资产清偿债务</vt:lpstr>
      <vt:lpstr>一、以资产清偿债务</vt:lpstr>
      <vt:lpstr>一、以资产清偿债务</vt:lpstr>
      <vt:lpstr>一、以资产清偿债务</vt:lpstr>
      <vt:lpstr>一、以资产清偿债务</vt:lpstr>
      <vt:lpstr>(一)单项非货币性资产交换</vt:lpstr>
      <vt:lpstr>二、将债务转为权益工具</vt:lpstr>
      <vt:lpstr>(二)以非金融资产清偿债务</vt:lpstr>
      <vt:lpstr>二、将债务转为权益工具</vt:lpstr>
      <vt:lpstr>二、将债务转为权益工具</vt:lpstr>
      <vt:lpstr>三、修改其他债务条件</vt:lpstr>
      <vt:lpstr>三、修改其他债务条件</vt:lpstr>
      <vt:lpstr>三、修改其他债务条件</vt:lpstr>
      <vt:lpstr>三、修改其他债务条件</vt:lpstr>
      <vt:lpstr>三、修改其他债务条件</vt:lpstr>
      <vt:lpstr>三、修改其他债务条件</vt:lpstr>
      <vt:lpstr>三、修改其他债务条件</vt:lpstr>
      <vt:lpstr>四、组合方式进行债务重组</vt:lpstr>
      <vt:lpstr>四、组合方式进行债务重组</vt:lpstr>
      <vt:lpstr>四、组合方式进行债务重组</vt:lpstr>
      <vt:lpstr>四、组合方式进行债务重组</vt:lpstr>
      <vt:lpstr>四、组合方式进行债务重组</vt:lpstr>
      <vt:lpstr>四、组合方式进行债务重组</vt:lpstr>
      <vt:lpstr>四、组合方式进行债务重组</vt:lpstr>
      <vt:lpstr>项目小结</vt:lpstr>
      <vt:lpstr>项目小结</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165</cp:revision>
  <dcterms:created xsi:type="dcterms:W3CDTF">2019-06-19T02:08:00Z</dcterms:created>
  <dcterms:modified xsi:type="dcterms:W3CDTF">2024-07-28T07:03:08Z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0404DFB69C0A4C7E8ADB963FFBBE18C3_13</vt:lpwstr>
  </property>
</Properties>
</file>