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sldIdLst>
    <p:sldId id="257" r:id="rId3"/>
    <p:sldId id="258" r:id="rId4"/>
    <p:sldId id="259" r:id="rId5"/>
    <p:sldId id="260" r:id="rId6"/>
    <p:sldId id="373" r:id="rId7"/>
    <p:sldId id="336" r:id="rId8"/>
    <p:sldId id="268" r:id="rId9"/>
    <p:sldId id="265" r:id="rId10"/>
    <p:sldId id="374" r:id="rId11"/>
    <p:sldId id="375" r:id="rId12"/>
    <p:sldId id="376" r:id="rId13"/>
    <p:sldId id="342" r:id="rId14"/>
    <p:sldId id="377" r:id="rId15"/>
    <p:sldId id="378" r:id="rId16"/>
    <p:sldId id="379" r:id="rId17"/>
    <p:sldId id="380" r:id="rId18"/>
    <p:sldId id="381" r:id="rId19"/>
    <p:sldId id="382" r:id="rId20"/>
    <p:sldId id="383" r:id="rId21"/>
    <p:sldId id="384" r:id="rId22"/>
    <p:sldId id="385" r:id="rId23"/>
    <p:sldId id="428" r:id="rId24"/>
    <p:sldId id="269" r:id="rId25"/>
    <p:sldId id="266" r:id="rId26"/>
    <p:sldId id="430" r:id="rId27"/>
    <p:sldId id="431" r:id="rId28"/>
    <p:sldId id="432" r:id="rId29"/>
    <p:sldId id="433" r:id="rId30"/>
    <p:sldId id="434" r:id="rId31"/>
    <p:sldId id="435" r:id="rId32"/>
    <p:sldId id="436" r:id="rId33"/>
    <p:sldId id="437" r:id="rId34"/>
    <p:sldId id="438" r:id="rId35"/>
    <p:sldId id="439" r:id="rId36"/>
    <p:sldId id="440" r:id="rId37"/>
    <p:sldId id="441" r:id="rId38"/>
    <p:sldId id="442" r:id="rId39"/>
    <p:sldId id="443" r:id="rId40"/>
    <p:sldId id="444" r:id="rId41"/>
    <p:sldId id="445" r:id="rId42"/>
    <p:sldId id="446" r:id="rId43"/>
    <p:sldId id="447" r:id="rId44"/>
    <p:sldId id="448" r:id="rId45"/>
    <p:sldId id="449" r:id="rId46"/>
    <p:sldId id="450" r:id="rId47"/>
    <p:sldId id="451" r:id="rId48"/>
    <p:sldId id="327" r:id="rId49"/>
    <p:sldId id="261" r:id="rId50"/>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5" Type="http://schemas.openxmlformats.org/officeDocument/2006/relationships/tags" Target="tags/tag262.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notesMaster" Target="notesMasters/notesMaster1.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任意多边形: 形状 21"/>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68388" y="1367017"/>
            <a:ext cx="5751512" cy="23912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68388" y="3968751"/>
            <a:ext cx="5751512" cy="806640"/>
          </a:xfrm>
        </p:spPr>
        <p:txBody>
          <a:bodyPr wrap="square">
            <a:normAutofit/>
          </a:bodyPr>
          <a:lstStyle>
            <a:lvl1pPr marL="0" indent="0" algn="l">
              <a:lnSpc>
                <a:spcPct val="100000"/>
              </a:lnSpc>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1915" y="65253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85994" y="1612900"/>
            <a:ext cx="5514927" cy="206375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85994" y="3820650"/>
            <a:ext cx="5514927" cy="972000"/>
          </a:xfrm>
        </p:spPr>
        <p:txBody>
          <a:bodyPr wrap="square">
            <a:normAutofit/>
          </a:bodyPr>
          <a:lstStyle>
            <a:lvl1pPr marL="0" indent="0" algn="l">
              <a:lnSpc>
                <a:spcPct val="100000"/>
              </a:lnSpc>
              <a:buNone/>
              <a:defRPr sz="44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4296" y="66040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1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userDrawn="1">
            <p:custDataLst>
              <p:tags r:id="rId3"/>
            </p:custDataLst>
          </p:nvPr>
        </p:nvSpPr>
        <p:spPr>
          <a:xfrm>
            <a:off x="695960" y="5282696"/>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custDataLst>
              <p:tags r:id="rId4"/>
            </p:custDataLst>
          </p:nvPr>
        </p:nvSpPr>
        <p:spPr>
          <a:xfrm>
            <a:off x="8775269" y="2997200"/>
            <a:ext cx="3416731" cy="3860800"/>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1"/>
          <p:cNvSpPr/>
          <p:nvPr userDrawn="1">
            <p:custDataLst>
              <p:tags r:id="rId5"/>
            </p:custDataLst>
          </p:nvPr>
        </p:nvSpPr>
        <p:spPr>
          <a:xfrm>
            <a:off x="10282177" y="781630"/>
            <a:ext cx="823375" cy="291520"/>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p:cNvSpPr>
            <a:spLocks noGrp="1"/>
          </p:cNvSpPr>
          <p:nvPr userDrawn="1">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7"/>
            </p:custDataLst>
          </p:nvPr>
        </p:nvSpPr>
        <p:spPr/>
        <p:txBody>
          <a:bodyPr/>
          <a:lstStyle/>
          <a:p>
            <a:endParaRPr lang="zh-CN" altLang="en-US"/>
          </a:p>
        </p:txBody>
      </p:sp>
      <p:sp>
        <p:nvSpPr>
          <p:cNvPr id="9" name="灯片编号占位符 5"/>
          <p:cNvSpPr>
            <a:spLocks noGrp="1"/>
          </p:cNvSpPr>
          <p:nvPr userDrawn="1">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任意多边形 13"/>
          <p:cNvSpPr/>
          <p:nvPr userDrawn="1">
            <p:custDataLst>
              <p:tags r:id="rId9"/>
            </p:custDataLst>
          </p:nvPr>
        </p:nvSpPr>
        <p:spPr>
          <a:xfrm>
            <a:off x="0" y="0"/>
            <a:ext cx="3350389" cy="6857998"/>
          </a:xfrm>
          <a:custGeom>
            <a:avLst/>
            <a:gdLst/>
            <a:ahLst/>
            <a:cxnLst>
              <a:cxn ang="3">
                <a:pos x="hc" y="t"/>
              </a:cxn>
              <a:cxn ang="cd2">
                <a:pos x="l" y="vc"/>
              </a:cxn>
              <a:cxn ang="cd4">
                <a:pos x="hc" y="b"/>
              </a:cxn>
              <a:cxn ang="0">
                <a:pos x="r" y="vc"/>
              </a:cxn>
            </a:cxnLst>
            <a:rect l="l" t="t" r="r" b="b"/>
            <a:pathLst>
              <a:path w="5276" h="10800">
                <a:moveTo>
                  <a:pt x="0" y="0"/>
                </a:moveTo>
                <a:lnTo>
                  <a:pt x="5027" y="0"/>
                </a:lnTo>
                <a:lnTo>
                  <a:pt x="5079" y="229"/>
                </a:lnTo>
                <a:cubicBezTo>
                  <a:pt x="5208" y="860"/>
                  <a:pt x="5276" y="1513"/>
                  <a:pt x="5276" y="2181"/>
                </a:cubicBezTo>
                <a:cubicBezTo>
                  <a:pt x="5276" y="5785"/>
                  <a:pt x="3308" y="8929"/>
                  <a:pt x="387" y="10597"/>
                </a:cubicBezTo>
                <a:lnTo>
                  <a:pt x="0" y="10800"/>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0" name="任意多边形 9"/>
          <p:cNvSpPr/>
          <p:nvPr>
            <p:custDataLst>
              <p:tags r:id="rId10"/>
            </p:custDataLst>
          </p:nvPr>
        </p:nvSpPr>
        <p:spPr>
          <a:xfrm>
            <a:off x="2701730" y="0"/>
            <a:ext cx="1421017" cy="4567072"/>
          </a:xfrm>
          <a:custGeom>
            <a:avLst/>
            <a:gdLst/>
            <a:ahLst/>
            <a:cxnLst>
              <a:cxn ang="3">
                <a:pos x="hc" y="t"/>
              </a:cxn>
              <a:cxn ang="cd2">
                <a:pos x="l" y="vc"/>
              </a:cxn>
              <a:cxn ang="cd4">
                <a:pos x="hc" y="b"/>
              </a:cxn>
              <a:cxn ang="0">
                <a:pos x="r" y="vc"/>
              </a:cxn>
            </a:cxnLst>
            <a:rect l="l" t="t" r="r" b="b"/>
            <a:pathLst>
              <a:path w="2238" h="7192">
                <a:moveTo>
                  <a:pt x="1078" y="0"/>
                </a:moveTo>
                <a:lnTo>
                  <a:pt x="2201" y="0"/>
                </a:lnTo>
                <a:lnTo>
                  <a:pt x="2225" y="332"/>
                </a:lnTo>
                <a:cubicBezTo>
                  <a:pt x="2234" y="501"/>
                  <a:pt x="2238" y="671"/>
                  <a:pt x="2238" y="842"/>
                </a:cubicBezTo>
                <a:cubicBezTo>
                  <a:pt x="2238" y="3069"/>
                  <a:pt x="1526" y="5125"/>
                  <a:pt x="324" y="6781"/>
                </a:cubicBezTo>
                <a:lnTo>
                  <a:pt x="0" y="7192"/>
                </a:lnTo>
                <a:lnTo>
                  <a:pt x="299" y="6625"/>
                </a:lnTo>
                <a:cubicBezTo>
                  <a:pt x="948" y="5279"/>
                  <a:pt x="1311" y="3770"/>
                  <a:pt x="1311" y="2176"/>
                </a:cubicBezTo>
                <a:cubicBezTo>
                  <a:pt x="1311" y="1467"/>
                  <a:pt x="1239" y="776"/>
                  <a:pt x="1103" y="107"/>
                </a:cubicBezTo>
                <a:lnTo>
                  <a:pt x="1078" y="0"/>
                </a:lnTo>
                <a:close/>
              </a:path>
            </a:pathLst>
          </a:custGeom>
          <a:solidFill>
            <a:schemeClr val="accent1">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userDrawn="1">
            <p:ph type="title" hasCustomPrompt="1"/>
            <p:custDataLst>
              <p:tags r:id="rId11"/>
            </p:custDataLst>
          </p:nvPr>
        </p:nvSpPr>
        <p:spPr>
          <a:xfrm>
            <a:off x="476250" y="738389"/>
            <a:ext cx="2413001" cy="1081088"/>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882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 name="任意多边形: 形状 2"/>
          <p:cNvSpPr/>
          <p:nvPr userDrawn="1">
            <p:custDataLst>
              <p:tags r:id="rId3"/>
            </p:custDataLst>
          </p:nvPr>
        </p:nvSpPr>
        <p:spPr>
          <a:xfrm flipH="1">
            <a:off x="0"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4"/>
            </p:custDataLst>
          </p:nvPr>
        </p:nvSpPr>
        <p:spPr>
          <a:xfrm flipH="1">
            <a:off x="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1" name="直接连接符 10"/>
          <p:cNvCxnSpPr/>
          <p:nvPr userDrawn="1">
            <p:custDataLst>
              <p:tags r:id="rId5"/>
            </p:custDataLst>
          </p:nvPr>
        </p:nvCxnSpPr>
        <p:spPr>
          <a:xfrm>
            <a:off x="10621963"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6"/>
            </p:custDataLst>
          </p:nvPr>
        </p:nvCxnSpPr>
        <p:spPr>
          <a:xfrm>
            <a:off x="10621963"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7"/>
            </p:custDataLst>
          </p:nvPr>
        </p:nvCxnSpPr>
        <p:spPr>
          <a:xfrm>
            <a:off x="10621963"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userDrawn="1">
            <p:custDataLst>
              <p:tags r:id="rId8"/>
            </p:custDataLst>
          </p:nvPr>
        </p:nvSpPr>
        <p:spPr>
          <a:xfrm>
            <a:off x="9985224" y="5892632"/>
            <a:ext cx="850275" cy="30104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9"/>
            </p:custDataLst>
          </p:nvPr>
        </p:nvSpPr>
        <p:spPr>
          <a:xfrm>
            <a:off x="4442419" y="1865824"/>
            <a:ext cx="1467014" cy="51940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userDrawn="1">
            <p:custDataLst>
              <p:tags r:id="rId10"/>
            </p:custDataLst>
          </p:nvPr>
        </p:nvSpPr>
        <p:spPr>
          <a:xfrm flipH="1">
            <a:off x="0" y="1277257"/>
            <a:ext cx="5264107" cy="5580743"/>
          </a:xfrm>
          <a:custGeom>
            <a:avLst/>
            <a:gdLst>
              <a:gd name="connsiteX0" fmla="*/ 4655326 w 5067303"/>
              <a:gd name="connsiteY0" fmla="*/ 0 h 5372101"/>
              <a:gd name="connsiteX1" fmla="*/ 0 w 5067303"/>
              <a:gd name="connsiteY1" fmla="*/ 4589224 h 5372101"/>
              <a:gd name="connsiteX2" fmla="*/ 41194 w 5067303"/>
              <a:gd name="connsiteY2" fmla="*/ 5202405 h 5372101"/>
              <a:gd name="connsiteX3" fmla="*/ 68046 w 5067303"/>
              <a:gd name="connsiteY3" fmla="*/ 5372101 h 5372101"/>
              <a:gd name="connsiteX4" fmla="*/ 5067303 w 5067303"/>
              <a:gd name="connsiteY4" fmla="*/ 5372101 h 5372101"/>
              <a:gd name="connsiteX5" fmla="*/ 5067303 w 5067303"/>
              <a:gd name="connsiteY5" fmla="*/ 18897 h 5372101"/>
              <a:gd name="connsiteX6" fmla="*/ 4894889 w 5067303"/>
              <a:gd name="connsiteY6" fmla="*/ 5972 h 5372101"/>
              <a:gd name="connsiteX7" fmla="*/ 4655326 w 5067303"/>
              <a:gd name="connsiteY7" fmla="*/ 0 h 537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3" h="5372101">
                <a:moveTo>
                  <a:pt x="4655326" y="0"/>
                </a:moveTo>
                <a:cubicBezTo>
                  <a:pt x="2084261" y="0"/>
                  <a:pt x="0" y="2054665"/>
                  <a:pt x="0" y="4589224"/>
                </a:cubicBezTo>
                <a:cubicBezTo>
                  <a:pt x="0" y="4797136"/>
                  <a:pt x="14026" y="5001820"/>
                  <a:pt x="41194" y="5202405"/>
                </a:cubicBezTo>
                <a:lnTo>
                  <a:pt x="68046" y="5372101"/>
                </a:lnTo>
                <a:lnTo>
                  <a:pt x="5067303" y="5372101"/>
                </a:lnTo>
                <a:lnTo>
                  <a:pt x="5067303" y="18897"/>
                </a:lnTo>
                <a:lnTo>
                  <a:pt x="4894889" y="5972"/>
                </a:lnTo>
                <a:cubicBezTo>
                  <a:pt x="4815543" y="2007"/>
                  <a:pt x="4735672" y="0"/>
                  <a:pt x="4655326"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7" name="任意多边形: 形状 16"/>
          <p:cNvSpPr/>
          <p:nvPr userDrawn="1">
            <p:custDataLst>
              <p:tags r:id="rId11"/>
            </p:custDataLst>
          </p:nvPr>
        </p:nvSpPr>
        <p:spPr>
          <a:xfrm flipH="1">
            <a:off x="0" y="1277257"/>
            <a:ext cx="4340053" cy="5580743"/>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userDrawn="1">
            <p:ph type="title"/>
            <p:custDataLst>
              <p:tags r:id="rId12"/>
            </p:custDataLst>
          </p:nvPr>
        </p:nvSpPr>
        <p:spPr>
          <a:xfrm>
            <a:off x="5279206" y="3336710"/>
            <a:ext cx="5544281" cy="2123522"/>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3"/>
            </p:custDataLst>
          </p:nvPr>
        </p:nvSpPr>
        <p:spPr>
          <a:xfrm>
            <a:off x="5276806" y="1405438"/>
            <a:ext cx="5544281" cy="1831258"/>
          </a:xfrm>
        </p:spPr>
        <p:txBody>
          <a:bodyPr wrap="none" anchor="b" anchorCtr="0">
            <a:normAutofit/>
          </a:bodyPr>
          <a:lstStyle>
            <a:lvl1pPr marL="0" indent="0" algn="r">
              <a:buNone/>
              <a:defRPr sz="7200" b="1">
                <a:solidFill>
                  <a:schemeClr val="accent1"/>
                </a:solidFill>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5"/>
            </p:custDataLst>
          </p:nvPr>
        </p:nvSpPr>
        <p:spPr/>
        <p:txBody>
          <a:bodyPr/>
          <a:lstStyle/>
          <a:p>
            <a:endParaRPr lang="zh-CN" altLang="en-US"/>
          </a:p>
        </p:txBody>
      </p:sp>
      <p:sp>
        <p:nvSpPr>
          <p:cNvPr id="6" name="灯片编号占位符 6"/>
          <p:cNvSpPr>
            <a:spLocks noGrp="1"/>
          </p:cNvSpPr>
          <p:nvPr userDrawn="1">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101.xml"/><Relationship Id="rId2" Type="http://schemas.openxmlformats.org/officeDocument/2006/relationships/slideLayout" Target="../slideLayouts/slideLayout2.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13"/>
            </p:custDataLst>
          </p:nvPr>
        </p:nvSpPr>
        <p:spPr>
          <a:xfrm flipH="1">
            <a:off x="1" y="0"/>
            <a:ext cx="7378367" cy="6858000"/>
          </a:xfrm>
          <a:custGeom>
            <a:avLst/>
            <a:gdLst>
              <a:gd name="connsiteX0" fmla="*/ 7378367 w 7378367"/>
              <a:gd name="connsiteY0" fmla="*/ 0 h 6858000"/>
              <a:gd name="connsiteX1" fmla="*/ 1731641 w 7378367"/>
              <a:gd name="connsiteY1" fmla="*/ 0 h 6858000"/>
              <a:gd name="connsiteX2" fmla="*/ 1587640 w 7378367"/>
              <a:gd name="connsiteY2" fmla="*/ 188562 h 6858000"/>
              <a:gd name="connsiteX3" fmla="*/ 0 w 7378367"/>
              <a:gd name="connsiteY3" fmla="*/ 5104828 h 6858000"/>
              <a:gd name="connsiteX4" fmla="*/ 122591 w 7378367"/>
              <a:gd name="connsiteY4" fmla="*/ 6547765 h 6858000"/>
              <a:gd name="connsiteX5" fmla="*/ 182734 w 7378367"/>
              <a:gd name="connsiteY5" fmla="*/ 6858000 h 6858000"/>
              <a:gd name="connsiteX6" fmla="*/ 7378367 w 73783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8367" h="6858000">
                <a:moveTo>
                  <a:pt x="7378367" y="0"/>
                </a:moveTo>
                <a:lnTo>
                  <a:pt x="1731641" y="0"/>
                </a:lnTo>
                <a:lnTo>
                  <a:pt x="1587640" y="188562"/>
                </a:lnTo>
                <a:cubicBezTo>
                  <a:pt x="591159" y="1555254"/>
                  <a:pt x="0" y="3258343"/>
                  <a:pt x="0" y="5104828"/>
                </a:cubicBezTo>
                <a:cubicBezTo>
                  <a:pt x="0" y="5597224"/>
                  <a:pt x="42039" y="6079423"/>
                  <a:pt x="122591" y="6547765"/>
                </a:cubicBezTo>
                <a:lnTo>
                  <a:pt x="182734" y="6858000"/>
                </a:lnTo>
                <a:lnTo>
                  <a:pt x="7378367" y="6858000"/>
                </a:ln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8" name="任意多边形: 形状 17"/>
          <p:cNvSpPr/>
          <p:nvPr userDrawn="1">
            <p:custDataLst>
              <p:tags r:id="rId14"/>
            </p:custDataLst>
          </p:nvPr>
        </p:nvSpPr>
        <p:spPr>
          <a:xfrm flipV="1">
            <a:off x="8088254" y="1"/>
            <a:ext cx="4103747" cy="4637107"/>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image" Target="../media/image1.jpeg"/><Relationship Id="rId1" Type="http://schemas.openxmlformats.org/officeDocument/2006/relationships/tags" Target="../tags/tag102.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4.xml"/><Relationship Id="rId3" Type="http://schemas.openxmlformats.org/officeDocument/2006/relationships/image" Target="../media/image3.png"/><Relationship Id="rId2" Type="http://schemas.openxmlformats.org/officeDocument/2006/relationships/tags" Target="../tags/tag143.xml"/><Relationship Id="rId1" Type="http://schemas.openxmlformats.org/officeDocument/2006/relationships/tags" Target="../tags/tag14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2.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3" Type="http://schemas.openxmlformats.org/officeDocument/2006/relationships/slideLayout" Target="../slideLayouts/slideLayout3.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image" Target="../media/image2.jpeg"/><Relationship Id="rId1" Type="http://schemas.openxmlformats.org/officeDocument/2006/relationships/tags" Target="../tags/tag181.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image" Target="../media/image2.jpeg"/><Relationship Id="rId1" Type="http://schemas.openxmlformats.org/officeDocument/2006/relationships/tags" Target="../tags/tag119.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2.xml"/><Relationship Id="rId2" Type="http://schemas.openxmlformats.org/officeDocument/2006/relationships/image" Target="../media/image4.png"/><Relationship Id="rId1" Type="http://schemas.openxmlformats.org/officeDocument/2006/relationships/tags" Target="../tags/tag251.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48.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image" Target="../media/image5.jpeg"/><Relationship Id="rId1" Type="http://schemas.openxmlformats.org/officeDocument/2006/relationships/tags" Target="../tags/tag256.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image" Target="../media/image2.jpeg"/><Relationship Id="rId1" Type="http://schemas.openxmlformats.org/officeDocument/2006/relationships/tags" Target="../tags/tag13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4"/>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3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3"/>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t>项目八  </a:t>
            </a:r>
            <a:br/>
            <a:r>
              <a:t>或有事项</a:t>
            </a:r>
          </a:p>
        </p:txBody>
      </p:sp>
      <p:sp>
        <p:nvSpPr>
          <p:cNvPr id="6" name="公司名"/>
          <p:cNvSpPr>
            <a:spLocks noGrp="1"/>
          </p:cNvSpPr>
          <p:nvPr>
            <p:ph type="body" sz="quarter" idx="13"/>
            <p:custDataLst>
              <p:tags r:id="rId4"/>
            </p:custDataLst>
          </p:nvPr>
        </p:nvSpPr>
        <p:spPr/>
        <p:txBody>
          <a:bodyPr/>
          <a:lstStyle/>
          <a:p>
            <a:r>
              <a:rPr lang="zh-CN" altLang="en-US" sz="2400" b="1"/>
              <a:t>中级会计实务</a:t>
            </a:r>
            <a:endParaRPr lang="zh-CN" altLang="en-US" sz="2400" b="1"/>
          </a:p>
        </p:txBody>
      </p:sp>
      <p:sp>
        <p:nvSpPr>
          <p:cNvPr id="10" name="署名"/>
          <p:cNvSpPr>
            <a:spLocks noGrp="1"/>
          </p:cNvSpPr>
          <p:nvPr>
            <p:ph type="body" sz="quarter" idx="17"/>
            <p:custDataLst>
              <p:tags r:id="rId5"/>
            </p:custDataLst>
          </p:nvPr>
        </p:nvSpPr>
        <p:spPr/>
        <p:txBody>
          <a:bodyPr/>
          <a:lstStyle/>
          <a:p>
            <a:r>
              <a:rPr lang="en-US" altLang="zh-CN"/>
              <a:t>汇报人：WPS</a:t>
            </a:r>
            <a:endParaRPr lang="en-US" altLang="zh-CN"/>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一、或有事项的确认</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a:bodyPr>
          <a:lstStyle/>
          <a:p>
            <a:pPr marL="0" indent="609600" fontAlgn="auto">
              <a:spcBef>
                <a:spcPts val="0"/>
              </a:spcBef>
              <a:extLst>
                <a:ext uri="{35155182-B16C-46BC-9424-99874614C6A1}">
                  <wpsdc:indentchars xmlns:wpsdc="http://www.wps.cn/officeDocument/2017/drawingmlCustomData" val="200" checksum="4158780845"/>
                </a:ext>
              </a:extLst>
            </a:pPr>
            <a:r>
              <a:rPr b="1"/>
              <a:t>(二)履行该义务很可能导致经济利益流出企业</a:t>
            </a:r>
            <a:endParaRPr b="1"/>
          </a:p>
          <a:p>
            <a:pPr marL="0" indent="609600" fontAlgn="auto">
              <a:spcBef>
                <a:spcPts val="0"/>
              </a:spcBef>
              <a:extLst>
                <a:ext uri="{35155182-B16C-46BC-9424-99874614C6A1}">
                  <wpsdc:indentchars xmlns:wpsdc="http://www.wps.cn/officeDocument/2017/drawingmlCustomData" val="200" checksum="4158780845"/>
                </a:ext>
              </a:extLst>
            </a:pPr>
            <a:r>
              <a:t>该项是指履行与或有事项相关的现时义务时，导致经济利益流出企业的可能性超过50%，但尚未达到基本确定的程度。企业通常可以结合下列情况判断经济利益流出的可能性:</a:t>
            </a:r>
          </a:p>
          <a:p>
            <a:pPr marL="0" indent="609600" fontAlgn="auto">
              <a:spcBef>
                <a:spcPts val="0"/>
              </a:spcBef>
              <a:extLst>
                <a:ext uri="{35155182-B16C-46BC-9424-99874614C6A1}">
                  <wpsdc:indentchars xmlns:wpsdc="http://www.wps.cn/officeDocument/2017/drawingmlCustomData" val="200" checksum="4158780845"/>
                </a:ext>
              </a:extLst>
            </a:pPr>
          </a:p>
        </p:txBody>
      </p:sp>
      <p:pic>
        <p:nvPicPr>
          <p:cNvPr id="8" name="图片 7"/>
          <p:cNvPicPr>
            <a:picLocks noChangeAspect="1"/>
          </p:cNvPicPr>
          <p:nvPr/>
        </p:nvPicPr>
        <p:blipFill>
          <a:blip r:embed="rId3"/>
          <a:stretch>
            <a:fillRect/>
          </a:stretch>
        </p:blipFill>
        <p:spPr>
          <a:xfrm>
            <a:off x="1320165" y="3241675"/>
            <a:ext cx="9336405" cy="2123440"/>
          </a:xfrm>
          <a:prstGeom prst="rect">
            <a:avLst/>
          </a:prstGeom>
        </p:spPr>
      </p:pic>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一、或有事项的确认</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b="1"/>
              <a:t>(三)该义务的金额能够可靠地计量</a:t>
            </a:r>
            <a:endParaRPr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该义务的金额能够可靠地计量，是指与或有事项相关的现时义务的金额能够合理地估计。由于或有事项具有不确定性，因或有事项产生的现时义务的金额也具有不确定性，需要估计。对或有事项确认一项预计负债，相关现时义务的金额应当能够可靠估计。例如，甲企业(被告)涉及一桩诉讼案。根据以往的审判案例推断，甲企业很可能要败诉，相关的赔偿金额也可以估算出一个范围。这种情况下，可以认为甲企业因未决诉讼承担的现时义务的金额能够可靠地估计。又如，乙企业因合同纠纷被起诉，法院一审已判决其败诉并确定其赔偿金额，这表明该义务已经满足预计负债的确认条件，乙企业应确认相应的预计负债，不能仅因不服一审判决将上诉或二审仍在进行等原因而不确认预计负债。</a:t>
            </a: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282700" y="859155"/>
            <a:ext cx="9895840" cy="5536565"/>
          </a:xfrm>
        </p:spPr>
        <p:txBody>
          <a:bodyPr>
            <a:normAutofit lnSpcReduction="10000"/>
          </a:bodyPr>
          <a:lstStyle/>
          <a:p>
            <a:pPr indent="711200" fontAlgn="auto">
              <a:lnSpc>
                <a:spcPct val="150000"/>
              </a:lnSpc>
              <a:extLst>
                <a:ext uri="{35155182-B16C-46BC-9424-99874614C6A1}">
                  <wpsdc:indentchars xmlns:wpsdc="http://www.wps.cn/officeDocument/2017/drawingmlCustomData" val="200" checksum="3773799597"/>
                </a:ext>
              </a:extLst>
            </a:pPr>
            <a:r>
              <a:rPr sz="2800"/>
              <a:t>或有事项的计量通常是指与或有事项相关的义务形成的预计负债的计量。</a:t>
            </a:r>
            <a:endParaRPr sz="2800"/>
          </a:p>
          <a:p>
            <a:pPr indent="711200" fontAlgn="auto">
              <a:lnSpc>
                <a:spcPct val="150000"/>
              </a:lnSpc>
              <a:extLst>
                <a:ext uri="{35155182-B16C-46BC-9424-99874614C6A1}">
                  <wpsdc:indentchars xmlns:wpsdc="http://www.wps.cn/officeDocument/2017/drawingmlCustomData" val="200" checksum="3773799597"/>
                </a:ext>
              </a:extLst>
            </a:pPr>
            <a:r>
              <a:rPr sz="2800"/>
              <a:t>预计负债的计量主要涉及两个问题：</a:t>
            </a:r>
            <a:endParaRPr sz="2800"/>
          </a:p>
          <a:p>
            <a:pPr indent="711200" fontAlgn="auto">
              <a:lnSpc>
                <a:spcPct val="150000"/>
              </a:lnSpc>
              <a:extLst>
                <a:ext uri="{35155182-B16C-46BC-9424-99874614C6A1}">
                  <wpsdc:indentchars xmlns:wpsdc="http://www.wps.cn/officeDocument/2017/drawingmlCustomData" val="200" checksum="3773799597"/>
                </a:ext>
              </a:extLst>
            </a:pPr>
            <a:r>
              <a:rPr sz="2800"/>
              <a:t>一是最佳估计数的确定；</a:t>
            </a:r>
            <a:endParaRPr sz="2800"/>
          </a:p>
          <a:p>
            <a:pPr indent="711200" fontAlgn="auto">
              <a:lnSpc>
                <a:spcPct val="150000"/>
              </a:lnSpc>
              <a:extLst>
                <a:ext uri="{35155182-B16C-46BC-9424-99874614C6A1}">
                  <wpsdc:indentchars xmlns:wpsdc="http://www.wps.cn/officeDocument/2017/drawingmlCustomData" val="200" checksum="3773799597"/>
                </a:ext>
              </a:extLst>
            </a:pPr>
            <a:r>
              <a:rPr sz="2800"/>
              <a:t>二是预期可获得补偿的处理。</a:t>
            </a:r>
            <a:endParaRPr sz="2800"/>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fontScale="90000" lnSpcReduction="10000"/>
          </a:bodyPr>
          <a:lstStyle/>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b="1"/>
              <a:t>（一）最佳估计数的确定</a:t>
            </a:r>
            <a:endParaRPr b="1"/>
          </a:p>
          <a:p>
            <a:pPr marL="0" indent="558800" fontAlgn="auto">
              <a:lnSpc>
                <a:spcPct val="150000"/>
              </a:lnSpc>
              <a:spcBef>
                <a:spcPts val="0"/>
              </a:spcBef>
              <a:extLst>
                <a:ext uri="{35155182-B16C-46BC-9424-99874614C6A1}">
                  <wpsdc:indentchars xmlns:wpsdc="http://www.wps.cn/officeDocument/2017/drawingmlCustomData" val="200" checksum="1956455923"/>
                </a:ext>
              </a:extLst>
            </a:pPr>
            <a:r>
              <a:t>预计负债应当按照履行相关现时义务所需支出的最佳估计数进行初始计量。最佳估计数的确定应当分别两种情况处理:</a:t>
            </a:r>
          </a:p>
          <a:p>
            <a:pPr marL="0" indent="558800" fontAlgn="auto">
              <a:lnSpc>
                <a:spcPct val="150000"/>
              </a:lnSpc>
              <a:spcBef>
                <a:spcPts val="0"/>
              </a:spcBef>
              <a:extLst>
                <a:ext uri="{35155182-B16C-46BC-9424-99874614C6A1}">
                  <wpsdc:indentchars xmlns:wpsdc="http://www.wps.cn/officeDocument/2017/drawingmlCustomData" val="200" checksum="1956455923"/>
                </a:ext>
              </a:extLst>
            </a:pPr>
            <a:r>
              <a:t>1.按中间值计算确定</a:t>
            </a:r>
          </a:p>
          <a:p>
            <a:pPr marL="0" indent="558800" fontAlgn="auto">
              <a:lnSpc>
                <a:spcPct val="150000"/>
              </a:lnSpc>
              <a:spcBef>
                <a:spcPts val="0"/>
              </a:spcBef>
              <a:extLst>
                <a:ext uri="{35155182-B16C-46BC-9424-99874614C6A1}">
                  <wpsdc:indentchars xmlns:wpsdc="http://www.wps.cn/officeDocument/2017/drawingmlCustomData" val="200" checksum="1956455923"/>
                </a:ext>
              </a:extLst>
            </a:pPr>
            <a:r>
              <a:t>如果所需支出存在一个连续范围，且该范围内各种结果发生的可能性相同，则最佳估计数应当按照该范围内的中间值，即上下限金额的平均数确定。</a:t>
            </a:r>
          </a:p>
          <a:p>
            <a:pPr marL="0" indent="0" fontAlgn="auto">
              <a:lnSpc>
                <a:spcPct val="150000"/>
              </a:lnSpc>
              <a:spcBef>
                <a:spcPts val="0"/>
              </a:spcBef>
              <a:buNone/>
            </a:pPr>
            <a:r>
              <a:rPr b="1"/>
              <a:t>【典型案例8-3】</a:t>
            </a:r>
            <a:r>
              <a:t>2×23年12月1日,甲公司因合同违约而被乙公司起诉。2×23年12月31日，甲公司尚未接到人民法院的判决。甲公司预计，最终的法律判决很可能对公司不利。假定预计将要支付的赔偿金额为120万——180万元之间的某一金额，而且这个区间内每个金额的可能性都大致相同。</a:t>
            </a:r>
          </a:p>
          <a:p>
            <a:pPr marL="0" indent="558800" fontAlgn="auto">
              <a:lnSpc>
                <a:spcPct val="150000"/>
              </a:lnSpc>
              <a:spcBef>
                <a:spcPts val="0"/>
              </a:spcBef>
              <a:extLst>
                <a:ext uri="{35155182-B16C-46BC-9424-99874614C6A1}">
                  <wpsdc:indentchars xmlns:wpsdc="http://www.wps.cn/officeDocument/2017/drawingmlCustomData" val="200" checksum="1956455923"/>
                </a:ext>
              </a:extLst>
            </a:pPr>
            <a:r>
              <a:t>要求：计算乙公司2×23年12月31日应确认的预计负债。</a:t>
            </a: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282065" y="859155"/>
            <a:ext cx="10214610" cy="5536565"/>
          </a:xfrm>
        </p:spPr>
        <p:txBody>
          <a:bodyPr>
            <a:norm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b="1"/>
              <a:t>（一）最佳估计数的确定</a:t>
            </a:r>
            <a:endParaRPr b="1"/>
          </a:p>
          <a:p>
            <a:pPr marL="0" indent="0" fontAlgn="auto">
              <a:lnSpc>
                <a:spcPct val="150000"/>
              </a:lnSpc>
              <a:spcBef>
                <a:spcPts val="0"/>
              </a:spcBef>
              <a:buNone/>
            </a:pPr>
            <a:r>
              <a:rPr b="1"/>
              <a:t>【典型案例8-3解析】</a:t>
            </a:r>
            <a:endParaRPr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在预计将要支付的赔偿金额为120万——180万元之间的某一金额，而且这个区间内每个金额的可能性都大致相同的情况下，甲公司应在2023年12月31日的资产负债表中确认一项预计负债，金额为:(120+180)÷2=150万元。</a:t>
            </a: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lnSpcReduction="20000"/>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b="1"/>
              <a:t>（一）最佳估计数的确定</a:t>
            </a:r>
            <a:endParaRPr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2.视单个项目或多个项目加以确定</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如果所需支出不存在一个连续范围，或者虽然存在一个连续范围，但该范围内各种结果发生的可能性不相同。在这种情况下，最佳估计数按照如下方法确定:</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(1)如果或有事项涉及单个项目,最佳估计数按照最可能发生金额确定。“涉及单个项目”指或有事项涉及的项目只有一个，如一项未决诉讼，一项未决仲裁或一项债务担保等。</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(2)如果或有事项涉及多个项目，最佳估计数按照各种可能结果及相关概率加权计算确定。“涉及多个项目”指或有事项涉及的项目不止一个，如产品质量保证。在产品质量保证中,提出产品保修要求的可能有许多客户，相应地，企业对这些客户负有保修义务。</a:t>
            </a: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311275" y="859155"/>
            <a:ext cx="10068560" cy="5536565"/>
          </a:xfrm>
        </p:spPr>
        <p:txBody>
          <a:bodyPr>
            <a:normAutofit lnSpcReduction="20000"/>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b="1"/>
              <a:t>（一）最佳估计数的确定</a:t>
            </a:r>
            <a:endParaRPr b="1"/>
          </a:p>
          <a:p>
            <a:pPr marL="0" indent="0" fontAlgn="auto">
              <a:lnSpc>
                <a:spcPct val="150000"/>
              </a:lnSpc>
              <a:spcBef>
                <a:spcPts val="0"/>
              </a:spcBef>
              <a:buNone/>
            </a:pPr>
            <a:r>
              <a:rPr b="1"/>
              <a:t>【典型案例8-2】</a:t>
            </a:r>
            <a:r>
              <a:t>2×23年9月2日，乙公司因产品质量问题涉及一起诉讼案。2×23年12月31日乙公司尚未接到人民法院的判决。在咨询了公司的法律顾问后，乙公司认为:胜诉的可能性为30%，败诉的可能性为70%;如果败诉，需要赔偿100万元。</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要求:</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(1)乙公司会计对这件未决诉讼确认一项负债,理由是否充足?</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(2)乙公司确认“管理费用”和“其他应付款”70万元是否正确?</a:t>
            </a: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311275" y="859155"/>
            <a:ext cx="10068560" cy="5536565"/>
          </a:xfrm>
        </p:spPr>
        <p:txBody>
          <a:bodyPr>
            <a:normAutofit lnSpcReduction="20000"/>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b="1"/>
              <a:t>（一）最佳估计数的确定</a:t>
            </a:r>
            <a:endParaRPr b="1"/>
          </a:p>
          <a:p>
            <a:pPr marL="0" indent="0" fontAlgn="auto">
              <a:lnSpc>
                <a:spcPct val="150000"/>
              </a:lnSpc>
              <a:spcBef>
                <a:spcPts val="0"/>
              </a:spcBef>
              <a:buNone/>
            </a:pPr>
            <a:r>
              <a:rPr b="1"/>
              <a:t>【典型案例8-2解析】</a:t>
            </a:r>
            <a:endParaRPr b="1"/>
          </a:p>
          <a:p>
            <a:pPr marL="0" indent="0" fontAlgn="auto">
              <a:lnSpc>
                <a:spcPct val="150000"/>
              </a:lnSpc>
              <a:spcBef>
                <a:spcPts val="0"/>
              </a:spcBef>
              <a:buNone/>
            </a:pPr>
            <a:r>
              <a:t>(1)由于乙公司因产品质量问题引起经济纠纷，属于企业承担的现时义务;经咨询后得知败诉的可能性为70%，需要赔偿100万元。因而，与未决诉讼有关的义务同时符合预计负债确认的三个条件时，应作为一项负债予以确认和计量。</a:t>
            </a:r>
          </a:p>
          <a:p>
            <a:pPr marL="0" indent="0" fontAlgn="auto">
              <a:lnSpc>
                <a:spcPct val="150000"/>
              </a:lnSpc>
              <a:spcBef>
                <a:spcPts val="0"/>
              </a:spcBef>
              <a:buNone/>
            </a:pPr>
            <a:r>
              <a:t>(2)按照准则规定，乙公司应确认100万元而不是70万元损失和负债，并列入“营业外支出”和“预计负债”账户进行核算。</a:t>
            </a:r>
          </a:p>
          <a:p>
            <a:pPr marL="0" indent="0" fontAlgn="auto">
              <a:lnSpc>
                <a:spcPct val="150000"/>
              </a:lnSpc>
              <a:spcBef>
                <a:spcPts val="0"/>
              </a:spcBef>
              <a:buNone/>
            </a:pPr>
            <a:r>
              <a:t>借：营业外支出100</a:t>
            </a:r>
          </a:p>
          <a:p>
            <a:pPr marL="0" indent="0" fontAlgn="auto">
              <a:lnSpc>
                <a:spcPct val="150000"/>
              </a:lnSpc>
              <a:spcBef>
                <a:spcPts val="0"/>
              </a:spcBef>
              <a:buNone/>
            </a:pPr>
            <a:r>
              <a:rPr lang="en-US"/>
              <a:t>   </a:t>
            </a:r>
            <a:r>
              <a:t>贷：预计负债  100</a:t>
            </a: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782955" y="859155"/>
            <a:ext cx="10837545" cy="5536565"/>
          </a:xfrm>
        </p:spPr>
        <p:txBody>
          <a:bodyPr>
            <a:normAutofit fontScale="90000"/>
          </a:bodyPr>
          <a:lstStyle/>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b="1"/>
              <a:t>（一）最佳估计数的确定</a:t>
            </a:r>
            <a:endParaRPr b="1"/>
          </a:p>
          <a:p>
            <a:pPr marL="0" indent="0" fontAlgn="auto">
              <a:lnSpc>
                <a:spcPct val="150000"/>
              </a:lnSpc>
              <a:spcBef>
                <a:spcPts val="0"/>
              </a:spcBef>
              <a:buNone/>
            </a:pPr>
            <a:r>
              <a:rPr b="1"/>
              <a:t>【典型案例8-4】</a:t>
            </a:r>
            <a:r>
              <a:t>丙公司是生产并销售A产品的企业，2×23年第一季度共销售A产品50万件，销售收入为2000万元。根据公司的产品质量保证条款，该产品售出后一年内，如发生正常质量问题，公司将负责免费维修。根据以前年度的维修记录，如果发生较小的质量问题，发生的维修费用为销售收入的1%;如果发生较大的质量问题，发生的维修费用为销售收入的2%。根据公司质量部门的预测，本季度销售的产品中，80%不会发生质量问题;15%可能发生较小质量问题；5%可能发生较大质量问题。</a:t>
            </a:r>
          </a:p>
          <a:p>
            <a:pPr marL="0" indent="0" fontAlgn="auto">
              <a:lnSpc>
                <a:spcPct val="150000"/>
              </a:lnSpc>
              <a:spcBef>
                <a:spcPts val="0"/>
              </a:spcBef>
              <a:buNone/>
            </a:pPr>
            <a:r>
              <a:t>要求：计算丙公司2×23年第一季度末应确认的预计负债。</a:t>
            </a:r>
          </a:p>
          <a:p>
            <a:pPr marL="0" indent="0" fontAlgn="auto">
              <a:lnSpc>
                <a:spcPct val="150000"/>
              </a:lnSpc>
              <a:spcBef>
                <a:spcPts val="0"/>
              </a:spcBef>
              <a:buNone/>
            </a:pPr>
            <a:r>
              <a:rPr b="1"/>
              <a:t>【典型案例8-4解析】</a:t>
            </a:r>
            <a:endParaRPr b="1"/>
          </a:p>
          <a:p>
            <a:pPr marL="0" indent="0" fontAlgn="auto">
              <a:lnSpc>
                <a:spcPct val="150000"/>
              </a:lnSpc>
              <a:spcBef>
                <a:spcPts val="0"/>
              </a:spcBef>
              <a:buNone/>
            </a:pPr>
            <a:r>
              <a:t>根据上述资料，2×23年第一季度末丙公司应确认的预计负债金额为:</a:t>
            </a:r>
          </a:p>
          <a:p>
            <a:pPr marL="0" indent="0" fontAlgn="auto">
              <a:lnSpc>
                <a:spcPct val="150000"/>
              </a:lnSpc>
              <a:spcBef>
                <a:spcPts val="0"/>
              </a:spcBef>
              <a:buNone/>
            </a:pPr>
            <a:r>
              <a:t>2000x(0x80%+1%x15%+2%x5%)=5(万元)</a:t>
            </a: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782955" y="859155"/>
            <a:ext cx="10837545" cy="5536565"/>
          </a:xfrm>
        </p:spPr>
        <p:txBody>
          <a:bodyPr>
            <a:normAutofit lnSpcReduction="20000"/>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b="1"/>
              <a:t>(二)预期可获得补偿的处理</a:t>
            </a:r>
            <a:endParaRPr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如果企业清偿因或有事项而确认的负债所需支出全部或部分预期由第三方或其他方补偿,则此补偿金额只有在基本确定能收到时，才能作为资产单独确认，确认的补偿金额不能超过所确认负债的账面价值。</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企业预期从第三方获得的补偿，是一种潜在资产，其最终是否会转化为企业真正的资产具有较大的不确定性，企业只有在基本确定能够收到补偿时才能对其进行确认。根据资产和负债不能随意抵消的原则，预期可获得的补偿在基本确定能够收到时应当确认为一项资产，而不能作为预计负债的扣减。</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补偿金额的确认涉及两个方面问题:一是确认时间，补偿只有在“基本确定”能够收到时才予以确认;二是确认金额,确认的金额是基本确定能够收到的金额，而且不能超过相关预计负债的金额。</a:t>
            </a: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5" name="矩形: 圆角 4"/>
          <p:cNvSpPr/>
          <p:nvPr>
            <p:custDataLst>
              <p:tags r:id="rId2"/>
            </p:custDataLst>
          </p:nvPr>
        </p:nvSpPr>
        <p:spPr>
          <a:xfrm>
            <a:off x="4552315" y="160591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9" name="序号"/>
          <p:cNvSpPr txBox="1"/>
          <p:nvPr>
            <p:custDataLst>
              <p:tags r:id="rId3"/>
            </p:custDataLst>
          </p:nvPr>
        </p:nvSpPr>
        <p:spPr>
          <a:xfrm>
            <a:off x="4665345" y="171450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01</a:t>
            </a:r>
            <a:endParaRPr lang="en-US" sz="2000" b="1" dirty="0">
              <a:solidFill>
                <a:schemeClr val="accent1"/>
              </a:solidFill>
              <a:latin typeface="+mn-ea"/>
            </a:endParaRPr>
          </a:p>
        </p:txBody>
      </p:sp>
      <p:sp>
        <p:nvSpPr>
          <p:cNvPr id="10" name="项标题"/>
          <p:cNvSpPr txBox="1"/>
          <p:nvPr>
            <p:custDataLst>
              <p:tags r:id="rId4"/>
            </p:custDataLst>
          </p:nvPr>
        </p:nvSpPr>
        <p:spPr>
          <a:xfrm>
            <a:off x="5775960" y="175704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或有事项概述</a:t>
            </a:r>
            <a:endParaRPr lang="zh-CN" altLang="en-US" sz="2400" spc="300" dirty="0">
              <a:solidFill>
                <a:srgbClr val="131F27"/>
              </a:solidFill>
              <a:latin typeface="+mn-ea"/>
            </a:endParaRPr>
          </a:p>
        </p:txBody>
      </p:sp>
      <p:sp>
        <p:nvSpPr>
          <p:cNvPr id="11" name="矩形: 圆角 10"/>
          <p:cNvSpPr/>
          <p:nvPr>
            <p:custDataLst>
              <p:tags r:id="rId5"/>
            </p:custDataLst>
          </p:nvPr>
        </p:nvSpPr>
        <p:spPr>
          <a:xfrm>
            <a:off x="4353560" y="275526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2" name="序号"/>
          <p:cNvSpPr txBox="1"/>
          <p:nvPr>
            <p:custDataLst>
              <p:tags r:id="rId6"/>
            </p:custDataLst>
          </p:nvPr>
        </p:nvSpPr>
        <p:spPr>
          <a:xfrm>
            <a:off x="4465955" y="2863215"/>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02</a:t>
            </a:r>
            <a:endParaRPr lang="en-US" sz="2000" b="1" dirty="0">
              <a:solidFill>
                <a:schemeClr val="accent1"/>
              </a:solidFill>
              <a:latin typeface="+mn-ea"/>
            </a:endParaRPr>
          </a:p>
        </p:txBody>
      </p:sp>
      <p:sp>
        <p:nvSpPr>
          <p:cNvPr id="13" name="项标题"/>
          <p:cNvSpPr txBox="1"/>
          <p:nvPr>
            <p:custDataLst>
              <p:tags r:id="rId7"/>
            </p:custDataLst>
          </p:nvPr>
        </p:nvSpPr>
        <p:spPr>
          <a:xfrm>
            <a:off x="5598160" y="2905760"/>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或有事项的确认和计量</a:t>
            </a:r>
            <a:endParaRPr lang="zh-CN" altLang="en-US" sz="2400" spc="300" dirty="0">
              <a:solidFill>
                <a:srgbClr val="131F27"/>
              </a:solidFill>
              <a:latin typeface="+mn-ea"/>
            </a:endParaRPr>
          </a:p>
        </p:txBody>
      </p:sp>
      <p:sp>
        <p:nvSpPr>
          <p:cNvPr id="14" name="矩形: 圆角 13"/>
          <p:cNvSpPr/>
          <p:nvPr>
            <p:custDataLst>
              <p:tags r:id="rId8"/>
            </p:custDataLst>
          </p:nvPr>
        </p:nvSpPr>
        <p:spPr>
          <a:xfrm>
            <a:off x="3933825" y="3903980"/>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5" name="序号"/>
          <p:cNvSpPr txBox="1"/>
          <p:nvPr>
            <p:custDataLst>
              <p:tags r:id="rId9"/>
            </p:custDataLst>
          </p:nvPr>
        </p:nvSpPr>
        <p:spPr>
          <a:xfrm>
            <a:off x="4046220" y="401193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03</a:t>
            </a:r>
            <a:endParaRPr lang="en-US" sz="2000" b="1" dirty="0">
              <a:solidFill>
                <a:schemeClr val="accent1"/>
              </a:solidFill>
              <a:latin typeface="+mn-ea"/>
            </a:endParaRPr>
          </a:p>
        </p:txBody>
      </p:sp>
      <p:sp>
        <p:nvSpPr>
          <p:cNvPr id="16" name="项标题"/>
          <p:cNvSpPr txBox="1"/>
          <p:nvPr>
            <p:custDataLst>
              <p:tags r:id="rId10"/>
            </p:custDataLst>
          </p:nvPr>
        </p:nvSpPr>
        <p:spPr>
          <a:xfrm>
            <a:off x="5157470" y="405447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或有事项会计的具体应用</a:t>
            </a:r>
            <a:endParaRPr lang="zh-CN" altLang="en-US" sz="2400" spc="300" dirty="0">
              <a:solidFill>
                <a:srgbClr val="131F27"/>
              </a:solidFill>
              <a:latin typeface="+mn-ea"/>
            </a:endParaRPr>
          </a:p>
        </p:txBody>
      </p:sp>
      <p:sp>
        <p:nvSpPr>
          <p:cNvPr id="20" name="任意多边形: 形状 19"/>
          <p:cNvSpPr/>
          <p:nvPr>
            <p:custDataLst>
              <p:tags r:id="rId11"/>
            </p:custDataLst>
          </p:nvPr>
        </p:nvSpPr>
        <p:spPr>
          <a:xfrm>
            <a:off x="977010" y="1948496"/>
            <a:ext cx="1411480" cy="209783"/>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0"/>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4" y="189458"/>
                  <a:pt x="1211907" y="178246"/>
                  <a:pt x="1211907" y="162371"/>
                </a:cubicBezTo>
                <a:lnTo>
                  <a:pt x="1211907" y="3869"/>
                </a:lnTo>
                <a:lnTo>
                  <a:pt x="1241375" y="3869"/>
                </a:lnTo>
                <a:lnTo>
                  <a:pt x="1241375" y="234404"/>
                </a:lnTo>
                <a:lnTo>
                  <a:pt x="1206103" y="234404"/>
                </a:lnTo>
                <a:lnTo>
                  <a:pt x="1090166" y="55066"/>
                </a:lnTo>
                <a:cubicBezTo>
                  <a:pt x="1086892" y="50006"/>
                  <a:pt x="1084263" y="44995"/>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79"/>
                </a:lnTo>
                <a:lnTo>
                  <a:pt x="993874" y="104179"/>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5"/>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4"/>
                  <a:pt x="1561902" y="26342"/>
                  <a:pt x="1540669" y="26342"/>
                </a:cubicBezTo>
                <a:cubicBezTo>
                  <a:pt x="1526580" y="26342"/>
                  <a:pt x="1515095" y="29294"/>
                  <a:pt x="1506215" y="35198"/>
                </a:cubicBezTo>
                <a:cubicBezTo>
                  <a:pt x="1497335" y="41101"/>
                  <a:pt x="1492895" y="49311"/>
                  <a:pt x="1492895" y="59829"/>
                </a:cubicBezTo>
                <a:cubicBezTo>
                  <a:pt x="1492895" y="69155"/>
                  <a:pt x="1495971" y="76745"/>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4" y="238274"/>
                  <a:pt x="1500212" y="237009"/>
                  <a:pt x="1488058" y="234479"/>
                </a:cubicBezTo>
                <a:cubicBezTo>
                  <a:pt x="1475904" y="231948"/>
                  <a:pt x="1467048" y="228798"/>
                  <a:pt x="1461492" y="225028"/>
                </a:cubicBezTo>
                <a:lnTo>
                  <a:pt x="1461492" y="191095"/>
                </a:lnTo>
                <a:cubicBezTo>
                  <a:pt x="1468537" y="197247"/>
                  <a:pt x="1477963" y="202307"/>
                  <a:pt x="1489770" y="206276"/>
                </a:cubicBezTo>
                <a:cubicBezTo>
                  <a:pt x="1501577"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9" y="150564"/>
                  <a:pt x="1552426" y="146595"/>
                </a:cubicBezTo>
                <a:cubicBezTo>
                  <a:pt x="1546374" y="142627"/>
                  <a:pt x="1535013" y="136525"/>
                  <a:pt x="1518345" y="128290"/>
                </a:cubicBezTo>
                <a:cubicBezTo>
                  <a:pt x="1495227" y="116780"/>
                  <a:pt x="1479996" y="106089"/>
                  <a:pt x="1472654" y="96217"/>
                </a:cubicBezTo>
                <a:cubicBezTo>
                  <a:pt x="1465312" y="86345"/>
                  <a:pt x="1461641" y="75059"/>
                  <a:pt x="1461641" y="62359"/>
                </a:cubicBezTo>
                <a:cubicBezTo>
                  <a:pt x="1461641" y="43210"/>
                  <a:pt x="1469331" y="28029"/>
                  <a:pt x="1484709" y="16817"/>
                </a:cubicBezTo>
                <a:cubicBezTo>
                  <a:pt x="1500088" y="5606"/>
                  <a:pt x="1519486" y="0"/>
                  <a:pt x="1542901" y="0"/>
                </a:cubicBezTo>
                <a:close/>
                <a:moveTo>
                  <a:pt x="312092" y="0"/>
                </a:moveTo>
                <a:cubicBezTo>
                  <a:pt x="344140" y="0"/>
                  <a:pt x="369937" y="10765"/>
                  <a:pt x="389483" y="32295"/>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6"/>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4"/>
                  <a:pt x="33337" y="33933"/>
                </a:cubicBezTo>
                <a:cubicBezTo>
                  <a:pt x="55562" y="11311"/>
                  <a:pt x="83790" y="0"/>
                  <a:pt x="118021"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782955" y="859155"/>
            <a:ext cx="10837545" cy="5536565"/>
          </a:xfrm>
        </p:spPr>
        <p:txBody>
          <a:bodyPr>
            <a:normAutofit lnSpcReduction="20000"/>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b="1"/>
              <a:t>(二)预期可获得补偿的处理</a:t>
            </a:r>
            <a:endParaRPr b="1"/>
          </a:p>
          <a:p>
            <a:pPr marL="0" indent="0" fontAlgn="auto">
              <a:lnSpc>
                <a:spcPct val="150000"/>
              </a:lnSpc>
              <a:spcBef>
                <a:spcPts val="0"/>
              </a:spcBef>
              <a:buNone/>
            </a:pPr>
            <a:r>
              <a:rPr b="1"/>
              <a:t>【典型案例8-5】</a:t>
            </a:r>
            <a:r>
              <a:t>2×23年12月31日,乙公司因或有事项而确认了一笔金额为100万元的预计负债;同时，乙公司因该或有事项基本确定可从甲保险公司获得40万元的赔偿。</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要求：判断乙公司对该或有事项的资产与预计负债该如何确认？</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p>
          <a:p>
            <a:pPr marL="0" indent="0" fontAlgn="auto">
              <a:lnSpc>
                <a:spcPct val="150000"/>
              </a:lnSpc>
              <a:spcBef>
                <a:spcPts val="0"/>
              </a:spcBef>
              <a:buNone/>
            </a:pPr>
            <a:r>
              <a:rPr b="1"/>
              <a:t>【典型案例8-5解析】</a:t>
            </a:r>
            <a:endParaRPr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根据上述资料,乙公司应分别确认一项金额为100万元的预计负债和一项金额为40万元的资产。</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在该案例中乙公司不能只确认一项金额为60(100-40)万元的预计负债。同时，乙公司所确认的补偿金额40万元不能超过所确认的负债的账面价值100万元。</a:t>
            </a: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782955" y="859155"/>
            <a:ext cx="10837545" cy="5536565"/>
          </a:xfrm>
        </p:spPr>
        <p:txBody>
          <a:bodyPr>
            <a:normAutofit lnSpcReduction="20000"/>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b="1"/>
              <a:t>(二)预期可获得补偿的处理</a:t>
            </a:r>
            <a:endParaRPr b="1"/>
          </a:p>
          <a:p>
            <a:pPr marL="0" indent="0" fontAlgn="auto">
              <a:lnSpc>
                <a:spcPct val="150000"/>
              </a:lnSpc>
              <a:spcBef>
                <a:spcPts val="0"/>
              </a:spcBef>
              <a:buNone/>
            </a:pPr>
            <a:r>
              <a:rPr b="1"/>
              <a:t>【典型案例8-5】</a:t>
            </a:r>
            <a:r>
              <a:t>2×23年12月31日,乙公司因或有事项而确认了一笔金额为100万元的预计负债;同时，乙公司因该或有事项基本确定可从甲保险公司获得40万元的赔偿。</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要求：判断乙公司对该或有事项的资产与预计负债该如何确认？</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p>
          <a:p>
            <a:pPr marL="0" indent="0" fontAlgn="auto">
              <a:lnSpc>
                <a:spcPct val="150000"/>
              </a:lnSpc>
              <a:spcBef>
                <a:spcPts val="0"/>
              </a:spcBef>
              <a:buNone/>
            </a:pPr>
            <a:r>
              <a:rPr b="1"/>
              <a:t>【典型案例8-5解析】</a:t>
            </a:r>
            <a:endParaRPr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根据上述资料,乙公司应分别确认一项金额为100万元的预计负债和一项金额为40万元的资产。</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在该案例中乙公司不能只确认一项金额为60(100-40)万元的预计负债。同时，乙公司所确认的补偿金额40万元不能超过所确认的负债的账面价值100万元。</a:t>
            </a: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二、或有事项的计量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782955" y="859155"/>
            <a:ext cx="10837545" cy="5536565"/>
          </a:xfrm>
        </p:spPr>
        <p:txBody>
          <a:bodyPr>
            <a:normAutofit fontScale="90000"/>
          </a:bodyPr>
          <a:lstStyle/>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b="1"/>
              <a:t>(三)预计负债的计量需要考虑的其他因素</a:t>
            </a:r>
            <a:endParaRPr b="1"/>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b="1"/>
              <a:t>1.风险和不确定性</a:t>
            </a:r>
            <a:endParaRPr b="1"/>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t>企业在确定最佳估计数时，应当综合考虑与或有事项有关的风险、不确定性、货币时间价值和未来事项等因素。风险的变动可能影响预计负债计量的金额。企业在不确定的情况下进行判断需要谨慎，使得收入或资产不会被高估，费用或负债不会被低估。</a:t>
            </a:r>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b="1"/>
              <a:t>2.货币时间价值</a:t>
            </a:r>
            <a:endParaRPr b="1"/>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t>如果预计负债的确认时点距离实际清偿有较长的时间跨度，货币时间价值的影响重大，那么在确定预计负债的确认金额时，应考虑采用现值计量，即通过对相关未来现金流出进行折现后确认最佳估计数。</a:t>
            </a:r>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b="1"/>
              <a:t>3.未来事项</a:t>
            </a:r>
            <a:endParaRPr b="1"/>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t>企业应当考虑可能影响履行现时义务所需金额的相关未来事项。</a:t>
            </a: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或有事项会计的</a:t>
            </a:r>
            <a:br>
              <a:rPr lang="zh-CN" altLang="en-US" spc="300" dirty="0">
                <a:solidFill>
                  <a:srgbClr val="131F27"/>
                </a:solidFill>
                <a:latin typeface="+mn-ea"/>
                <a:sym typeface="+mn-ea"/>
              </a:rPr>
            </a:br>
            <a:r>
              <a:rPr lang="zh-CN" altLang="en-US" spc="300" dirty="0">
                <a:solidFill>
                  <a:srgbClr val="131F27"/>
                </a:solidFill>
                <a:latin typeface="+mn-ea"/>
                <a:sym typeface="+mn-ea"/>
              </a:rPr>
              <a:t>具体应用</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03</a:t>
            </a:r>
            <a:endParaRPr lang="en-US" altLang="zh-CN"/>
          </a:p>
        </p:txBody>
      </p:sp>
    </p:spTree>
    <p:custDataLst>
      <p:tags r:id="rId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一、未决诉讼或未决仲裁</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诉讼</a:t>
            </a:r>
            <a:r>
              <a:rPr lang="zh-CN" altLang="en-US"/>
              <a:t>是指当事人不能通过协商解决争议，因而在人民法院起诉、应诉，请求人民法院通过审判程序解决纠纷的活动。诉讼尚未裁决之前，对于被告者来说，可能形成一项或有负债或者预计负债；对于原告来说，则可能形成一项或有资产。</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b="1"/>
              <a:t>仲裁</a:t>
            </a:r>
            <a:r>
              <a:rPr lang="zh-CN" altLang="en-US"/>
              <a:t>是指经济法的各方当事人依照事先约定或事后达成的书面仲裁协议，共同选定仲裁机构，并由其对争议依法作出具有约束力裁决的一种活动。作为当事人一方，仲裁的结果在仲裁决定公布以前是不确定的，会构成一项潜在义务或现时义务，或者潜在资产。</a:t>
            </a:r>
            <a:endParaRPr lang="zh-CN" altLang="en-US"/>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一、未决诉讼或未决仲裁</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a:bodyPr>
          <a:lstStyle/>
          <a:p>
            <a:pPr marL="0" indent="0" fontAlgn="auto">
              <a:lnSpc>
                <a:spcPct val="150000"/>
              </a:lnSpc>
              <a:spcBef>
                <a:spcPts val="0"/>
              </a:spcBef>
              <a:buNone/>
            </a:pPr>
            <a:r>
              <a:rPr lang="zh-CN" altLang="en-US" b="1"/>
              <a:t>【典型案例8-6】</a:t>
            </a:r>
            <a:r>
              <a:rPr lang="zh-CN" altLang="en-US"/>
              <a:t>A公司2×23年度发生的有关交易或事项如下;</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2×23年10月1日有一笔已到期的银行贷款本金2000万元，利息300万元，A公司具有还款能力，但因与B银行存在其他经济纠纷，而未按时归还B银行的贷款，2×23年12月1日，B银行向人民法院提起诉讼。截至2×23年12月31日，人民法院尚未对案件进行审理。A公司法律顾问认为败诉的可能性60%，预计将要支付的罚息在200万—260万元之间，诉讼费5万元。</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要求：2×23年A公司对该事项应如何进行会计处理？</a:t>
            </a:r>
            <a:endParaRPr lang="zh-CN" altLang="en-US"/>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一、未决诉讼或未决仲裁</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90295" y="1301750"/>
            <a:ext cx="9925050" cy="4873625"/>
          </a:xfrm>
        </p:spPr>
        <p:txBody>
          <a:bodyPr>
            <a:normAutofit/>
          </a:bodyPr>
          <a:lstStyle/>
          <a:p>
            <a:pPr marL="0" indent="0" fontAlgn="auto">
              <a:lnSpc>
                <a:spcPct val="150000"/>
              </a:lnSpc>
              <a:spcBef>
                <a:spcPts val="0"/>
              </a:spcBef>
              <a:buNone/>
            </a:pPr>
            <a:r>
              <a:rPr lang="zh-CN" altLang="en-US" b="1"/>
              <a:t>【典型案例8-6解析】</a:t>
            </a:r>
            <a:r>
              <a:rPr lang="zh-CN" altLang="en-US"/>
              <a:t>根据上述资料,A公司败诉的可能性为60%，则A公司应在2×23年12月31日确认一项预计负债(200+260)÷2+5=235万元，编制会计分录为:</a:t>
            </a:r>
            <a:endParaRPr lang="zh-CN" altLang="en-US"/>
          </a:p>
          <a:p>
            <a:pPr marL="0" indent="0" fontAlgn="auto">
              <a:lnSpc>
                <a:spcPct val="150000"/>
              </a:lnSpc>
              <a:spcBef>
                <a:spcPts val="0"/>
              </a:spcBef>
              <a:buNone/>
            </a:pPr>
            <a:r>
              <a:rPr lang="zh-CN" altLang="en-US"/>
              <a:t>借：管理费用    50 000</a:t>
            </a:r>
            <a:endParaRPr lang="zh-CN" altLang="en-US"/>
          </a:p>
          <a:p>
            <a:pPr marL="0" indent="0" fontAlgn="auto">
              <a:lnSpc>
                <a:spcPct val="150000"/>
              </a:lnSpc>
              <a:spcBef>
                <a:spcPts val="0"/>
              </a:spcBef>
              <a:buNone/>
            </a:pPr>
            <a:r>
              <a:rPr lang="en-US" altLang="zh-CN"/>
              <a:t>      </a:t>
            </a:r>
            <a:r>
              <a:rPr lang="zh-CN" altLang="en-US"/>
              <a:t>营业外支出</a:t>
            </a:r>
            <a:r>
              <a:rPr lang="en-US" altLang="zh-CN"/>
              <a:t>  </a:t>
            </a:r>
            <a:r>
              <a:rPr lang="zh-CN" altLang="en-US"/>
              <a:t>2 300 000</a:t>
            </a:r>
            <a:endParaRPr lang="zh-CN" altLang="en-US"/>
          </a:p>
          <a:p>
            <a:pPr marL="0" indent="0" fontAlgn="auto">
              <a:lnSpc>
                <a:spcPct val="150000"/>
              </a:lnSpc>
              <a:spcBef>
                <a:spcPts val="0"/>
              </a:spcBef>
              <a:buNone/>
            </a:pPr>
            <a:r>
              <a:rPr lang="en-US" altLang="zh-CN"/>
              <a:t>  </a:t>
            </a:r>
            <a:r>
              <a:rPr lang="zh-CN" altLang="en-US"/>
              <a:t>贷：预计负债  </a:t>
            </a:r>
            <a:r>
              <a:rPr lang="en-US" altLang="zh-CN"/>
              <a:t>    </a:t>
            </a:r>
            <a:r>
              <a:rPr lang="zh-CN" altLang="en-US"/>
              <a:t> 2 350 000</a:t>
            </a:r>
            <a:endParaRPr lang="zh-CN" altLang="en-US"/>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一、未决诉讼或未决仲裁</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90295" y="1301750"/>
            <a:ext cx="9925050" cy="4873625"/>
          </a:xfrm>
        </p:spPr>
        <p:txBody>
          <a:bodyPr>
            <a:normAutofit/>
          </a:bodyPr>
          <a:lstStyle/>
          <a:p>
            <a:pPr marL="0" indent="0" fontAlgn="auto">
              <a:lnSpc>
                <a:spcPct val="150000"/>
              </a:lnSpc>
              <a:spcBef>
                <a:spcPts val="0"/>
              </a:spcBef>
              <a:buNone/>
            </a:pPr>
            <a:r>
              <a:rPr lang="zh-CN" altLang="en-US" b="1"/>
              <a:t>【学中做8-1】</a:t>
            </a:r>
            <a:r>
              <a:rPr lang="zh-CN" altLang="en-US"/>
              <a:t>2×23年11月2日，甲公司因合同纠纷被起诉。截至2×23年12月31日，诉讼尚未判决。甲公司认为其存在过错，很可能需要承担赔偿责任。据预计，甲公司承担还款金额200万元责任的可能性为60%,承担还款金额100万元责任的可能性为40%(假定不考虑诉讼费)。</a:t>
            </a:r>
            <a:endParaRPr lang="zh-CN" altLang="en-US"/>
          </a:p>
          <a:p>
            <a:pPr marL="0" indent="0" fontAlgn="auto">
              <a:lnSpc>
                <a:spcPct val="150000"/>
              </a:lnSpc>
              <a:spcBef>
                <a:spcPts val="0"/>
              </a:spcBef>
              <a:buNone/>
            </a:pPr>
            <a:r>
              <a:rPr lang="zh-CN" altLang="en-US"/>
              <a:t>要求：2×23年甲公司对该事项应如何进行会计处理？</a:t>
            </a:r>
            <a:endParaRPr lang="zh-CN" altLang="en-US"/>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二、债务担保</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29285" y="1080135"/>
            <a:ext cx="11135995" cy="5450840"/>
          </a:xfrm>
        </p:spPr>
        <p:txBody>
          <a:bodyPr>
            <a:noAutofit/>
          </a:bodyPr>
          <a:lstStyle/>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sz="1900"/>
              <a:t>债务担保在企业中是较为普遍的现象。作为提供担保的一方，在被担保方无法履行合同的情况下，常常承担连带责任。从保护投资者、债权人的利益出发，客观、充分地反映企业因担保义务而承担的潜在风险是十分必要的。</a:t>
            </a:r>
            <a:endParaRPr lang="zh-CN" altLang="en-US" sz="1900"/>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sz="1900"/>
              <a:t>企业对外提供债务担保常常会涉及未决诉讼，需要分别以下情况进行处理:</a:t>
            </a:r>
            <a:endParaRPr lang="zh-CN" altLang="en-US" sz="1900"/>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sz="1900"/>
              <a:t>(1)企业已被判决败诉，则应当按照人民法院判决的应承担的损失金额，确认为负债，并计入当期营业外支出。</a:t>
            </a:r>
            <a:endParaRPr lang="zh-CN" altLang="en-US" sz="1900"/>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sz="1900"/>
              <a:t>(2)已判决败诉，但企业正在上诉，或者经上一级人民法院裁定暂缓执行，或者由上一级人民法院发回重审等，企业应当在资产负债表日，根据已有判决结果合理估计可能产生的损失金额，确认为预计负债，并计入当期营业外支出。</a:t>
            </a:r>
            <a:endParaRPr lang="zh-CN" altLang="en-US" sz="1900"/>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zh-CN" altLang="en-US" sz="1900"/>
              <a:t>(3)人民法院尚未判决的，企业应向其律师或法律顾问等咨询，估计败诉的可能性，以及败诉后可能发生的损失金额，并取得有关书面意见。如果败诉的可能性大于胜诉的可能性，并且损失金额能够合理估计的，应当在资产负债表日将预计担保损失金额，确认为预计负债，并计入当期营业外支出。</a:t>
            </a:r>
            <a:endParaRPr lang="zh-CN" altLang="en-US" sz="1900"/>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48545"/>
            <a:ext cx="10800000" cy="720000"/>
          </a:xfrm>
        </p:spPr>
        <p:txBody>
          <a:bodyPr/>
          <a:lstStyle/>
          <a:p>
            <a:r>
              <a:rPr lang="zh-CN" altLang="en-US" spc="300" dirty="0">
                <a:solidFill>
                  <a:srgbClr val="131F27"/>
                </a:solidFill>
                <a:latin typeface="+mn-ea"/>
                <a:sym typeface="+mn-ea"/>
              </a:rPr>
              <a:t>二、债务担保</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187450" y="1359535"/>
            <a:ext cx="9068435" cy="2565400"/>
          </a:xfrm>
        </p:spPr>
        <p:txBody>
          <a:bodyPr>
            <a:noAutofit/>
          </a:bodyPr>
          <a:lstStyle/>
          <a:p>
            <a:pPr marL="0" indent="0" fontAlgn="auto">
              <a:lnSpc>
                <a:spcPct val="150000"/>
              </a:lnSpc>
              <a:spcBef>
                <a:spcPts val="0"/>
              </a:spcBef>
              <a:buNone/>
            </a:pPr>
            <a:r>
              <a:rPr lang="zh-CN" altLang="en-US" b="1"/>
              <a:t>【典型案例8-8】</a:t>
            </a:r>
            <a:r>
              <a:rPr lang="zh-CN" altLang="en-US"/>
              <a:t>2×22年4月，甲公司为乙公司人民币2000万元、期限2年的丙银行贷款提供全额担保。截至2x24年12月31日，乙公司贷款逾期未还，丙银行已起诉乙公司和甲公司，但人民法院尚未作出判决。甲公司法律顾问认为其败诉的可能性为70%，预计甲公司因承担连带责任需赔偿的金额为100——140万元。</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要求：2x24年甲公司对债务担保事项应如何进行会计处理？</a:t>
            </a:r>
            <a:endParaRPr lang="zh-CN" altLang="en-US"/>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5956300" cy="2123440"/>
          </a:xfrm>
        </p:spPr>
        <p:txBody>
          <a:bodyPr/>
          <a:lstStyle/>
          <a:p>
            <a:r>
              <a:rPr lang="zh-CN" altLang="en-US" spc="300" dirty="0">
                <a:solidFill>
                  <a:srgbClr val="131F27"/>
                </a:solidFill>
                <a:latin typeface="+mn-ea"/>
                <a:sym typeface="+mn-ea"/>
              </a:rPr>
              <a:t>或有事项概述</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zh-CN" altLang="en-US"/>
              <a:t>01</a:t>
            </a:r>
            <a:endParaRPr lang="zh-CN" altLang="en-US"/>
          </a:p>
        </p:txBody>
      </p: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48545"/>
            <a:ext cx="10800000" cy="720000"/>
          </a:xfrm>
        </p:spPr>
        <p:txBody>
          <a:bodyPr/>
          <a:lstStyle/>
          <a:p>
            <a:r>
              <a:rPr lang="zh-CN" altLang="en-US" spc="300" dirty="0">
                <a:solidFill>
                  <a:srgbClr val="131F27"/>
                </a:solidFill>
                <a:latin typeface="+mn-ea"/>
                <a:sym typeface="+mn-ea"/>
              </a:rPr>
              <a:t>二、债务担保</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187450" y="1359535"/>
            <a:ext cx="9068435" cy="2565400"/>
          </a:xfrm>
        </p:spPr>
        <p:txBody>
          <a:bodyPr>
            <a:noAutofit/>
          </a:bodyPr>
          <a:lstStyle/>
          <a:p>
            <a:pPr marL="0" indent="0" fontAlgn="auto">
              <a:lnSpc>
                <a:spcPct val="150000"/>
              </a:lnSpc>
              <a:spcBef>
                <a:spcPts val="0"/>
              </a:spcBef>
              <a:buNone/>
            </a:pPr>
            <a:r>
              <a:rPr lang="zh-CN" altLang="en-US" b="1"/>
              <a:t>【典型案例8-8解析】</a:t>
            </a:r>
            <a:r>
              <a:rPr lang="zh-CN" altLang="en-US"/>
              <a:t>根据上述资料，甲公司很可能承担连带责任，且需赔偿的金额能够可靠地计量，因此，甲公司应在2x24年12月31日确认一项预计负债，金额为:</a:t>
            </a:r>
            <a:endParaRPr lang="zh-CN" altLang="en-US"/>
          </a:p>
          <a:p>
            <a:pPr marL="0" indent="0" fontAlgn="auto">
              <a:lnSpc>
                <a:spcPct val="150000"/>
              </a:lnSpc>
              <a:spcBef>
                <a:spcPts val="0"/>
              </a:spcBef>
              <a:buNone/>
            </a:pPr>
            <a:r>
              <a:rPr lang="zh-CN" altLang="en-US"/>
              <a:t>(100+140)÷2=120(万元)</a:t>
            </a:r>
            <a:endParaRPr lang="zh-CN" altLang="en-US"/>
          </a:p>
          <a:p>
            <a:pPr marL="0" indent="0" fontAlgn="auto">
              <a:lnSpc>
                <a:spcPct val="150000"/>
              </a:lnSpc>
              <a:spcBef>
                <a:spcPts val="0"/>
              </a:spcBef>
              <a:buNone/>
            </a:pPr>
            <a:r>
              <a:rPr lang="zh-CN" altLang="en-US"/>
              <a:t>甲公司的有关账务处理如下:</a:t>
            </a:r>
            <a:endParaRPr lang="zh-CN" altLang="en-US"/>
          </a:p>
          <a:p>
            <a:pPr marL="0" indent="0" fontAlgn="auto">
              <a:lnSpc>
                <a:spcPct val="150000"/>
              </a:lnSpc>
              <a:spcBef>
                <a:spcPts val="0"/>
              </a:spcBef>
              <a:buNone/>
            </a:pPr>
            <a:r>
              <a:rPr lang="zh-CN" altLang="en-US"/>
              <a:t>借:营业外支出——债务担保——乙公司	1 200 000	</a:t>
            </a:r>
            <a:endParaRPr lang="zh-CN" altLang="en-US"/>
          </a:p>
          <a:p>
            <a:pPr marL="0" indent="0" fontAlgn="auto">
              <a:lnSpc>
                <a:spcPct val="150000"/>
              </a:lnSpc>
              <a:spcBef>
                <a:spcPts val="0"/>
              </a:spcBef>
              <a:buNone/>
            </a:pPr>
            <a:r>
              <a:rPr lang="en-US" altLang="zh-CN"/>
              <a:t>   </a:t>
            </a:r>
            <a:r>
              <a:rPr lang="zh-CN" altLang="en-US"/>
              <a:t>贷:预计负债——未决诉讼-丙银行  	   1 200 000</a:t>
            </a:r>
            <a:endParaRPr lang="zh-CN" altLang="en-US"/>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三、产品质量保证</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71245" y="1080135"/>
            <a:ext cx="10078720" cy="5450840"/>
          </a:xfrm>
        </p:spPr>
        <p:txBody>
          <a:bodyPr>
            <a:no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产品质量保证，通常指销售商或制造商在销售产品或提供劳务后，对客户提供服务的一种承诺。在约定期内(或终身保修)，若产品或劳务在正常使用过程中出现质量或与之相关的其他属于正常范围的问题，企业负有更换产品、免费或只收成本价进行修理等责任。按照权责发生制的要求,上述相关支出如果符合确认条件，就应在收入实现时确认相关预计负债。</a:t>
            </a:r>
            <a:endParaRPr lang="zh-CN" altLang="en-US"/>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三、产品质量保证</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71245" y="1080135"/>
            <a:ext cx="10078720" cy="5450840"/>
          </a:xfrm>
        </p:spPr>
        <p:txBody>
          <a:bodyPr>
            <a:noAutofit/>
          </a:bodyPr>
          <a:lstStyle/>
          <a:p>
            <a:pPr marL="0" indent="0" fontAlgn="auto">
              <a:lnSpc>
                <a:spcPct val="150000"/>
              </a:lnSpc>
              <a:spcBef>
                <a:spcPts val="0"/>
              </a:spcBef>
              <a:buNone/>
            </a:pPr>
            <a:r>
              <a:rPr lang="zh-CN" altLang="en-US" b="1"/>
              <a:t>【典型案例8-9】</a:t>
            </a:r>
            <a:r>
              <a:rPr lang="zh-CN" altLang="en-US"/>
              <a:t>甲公司为机床生产和销售企业。按照当地法律规定，甲公司对其销售的机床作出不属于单项履约义务的产品质量保证承诺(即保证类质量保证),具体承诺内容如下：机床在售出后3年内如出现非意外事件造成的故障和质量问题，甲公司免费负责维修(含零部件更换)。假定甲公司2×23年“预计负债——产品质量保证”科目年末余额为12万元。2×24年第一季度、第二季度、第三季度和第四季度分别销售机床200台、300台、400台和350台，每台售价为5万元。根据以往的经验，发生的保修费一般为销售额的1%——1.5%之间。假定甲公司2×24年四个季度实际发生的维修费分别为2万元、20万元、18万元和35万元，均以银行存款支付。</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要求：编制甲公司四个季度有关产品质量保证费用的会计分录。</a:t>
            </a:r>
            <a:endParaRPr lang="zh-CN" altLang="en-US"/>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三、产品质量保证</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18490" y="716280"/>
            <a:ext cx="11080115" cy="5708650"/>
          </a:xfrm>
        </p:spPr>
        <p:txBody>
          <a:bodyPr>
            <a:noAutofit/>
          </a:bodyPr>
          <a:lstStyle/>
          <a:p>
            <a:pPr marL="0" indent="0" fontAlgn="auto">
              <a:lnSpc>
                <a:spcPct val="150000"/>
              </a:lnSpc>
              <a:spcBef>
                <a:spcPts val="0"/>
              </a:spcBef>
              <a:buNone/>
            </a:pPr>
            <a:r>
              <a:rPr lang="zh-CN" altLang="en-US" b="1"/>
              <a:t>【典型案例8-9解析】</a:t>
            </a:r>
            <a:r>
              <a:rPr lang="zh-CN" altLang="en-US"/>
              <a:t>根据上述资料，甲公司因销售机床而承担了现时义务，该义务的履行很可能导致经济利益流出甲公司，且该义务的金额能够可靠地计量，甲公司应在每季度末确认一项负债。有关账务处理如下：</a:t>
            </a:r>
            <a:endParaRPr lang="zh-CN" altLang="en-US"/>
          </a:p>
          <a:p>
            <a:pPr marL="0" indent="0" fontAlgn="auto">
              <a:lnSpc>
                <a:spcPct val="150000"/>
              </a:lnSpc>
              <a:spcBef>
                <a:spcPts val="0"/>
              </a:spcBef>
              <a:buNone/>
            </a:pPr>
            <a:r>
              <a:rPr lang="zh-CN" altLang="en-US"/>
              <a:t>(1)第一季度发生产品质量保证费用(维修费):</a:t>
            </a:r>
            <a:endParaRPr lang="zh-CN" altLang="en-US"/>
          </a:p>
          <a:p>
            <a:pPr marL="0" indent="0" fontAlgn="auto">
              <a:lnSpc>
                <a:spcPct val="150000"/>
              </a:lnSpc>
              <a:spcBef>
                <a:spcPts val="0"/>
              </a:spcBef>
              <a:buNone/>
            </a:pPr>
            <a:r>
              <a:rPr lang="zh-CN" altLang="en-US"/>
              <a:t>借：预计负债——产品质量保证 20 000</a:t>
            </a:r>
            <a:endParaRPr lang="zh-CN" altLang="en-US"/>
          </a:p>
          <a:p>
            <a:pPr marL="0" indent="0" fontAlgn="auto">
              <a:lnSpc>
                <a:spcPct val="150000"/>
              </a:lnSpc>
              <a:spcBef>
                <a:spcPts val="0"/>
              </a:spcBef>
              <a:buNone/>
            </a:pPr>
            <a:r>
              <a:rPr lang="en-US" altLang="zh-CN"/>
              <a:t>   </a:t>
            </a:r>
            <a:r>
              <a:rPr lang="zh-CN" altLang="en-US"/>
              <a:t>贷：银行存款                 20 000</a:t>
            </a:r>
            <a:endParaRPr lang="zh-CN" altLang="en-US"/>
          </a:p>
          <a:p>
            <a:pPr marL="0" indent="0" fontAlgn="auto">
              <a:lnSpc>
                <a:spcPct val="150000"/>
              </a:lnSpc>
              <a:spcBef>
                <a:spcPts val="0"/>
              </a:spcBef>
              <a:buNone/>
            </a:pPr>
            <a:r>
              <a:rPr lang="zh-CN" altLang="en-US"/>
              <a:t>第一季度末应确认的产品质量保证预计负债金额</a:t>
            </a:r>
            <a:endParaRPr lang="zh-CN" altLang="en-US"/>
          </a:p>
          <a:p>
            <a:pPr marL="0" indent="0" fontAlgn="auto">
              <a:lnSpc>
                <a:spcPct val="150000"/>
              </a:lnSpc>
              <a:spcBef>
                <a:spcPts val="0"/>
              </a:spcBef>
              <a:buNone/>
            </a:pPr>
            <a:r>
              <a:rPr lang="zh-CN" altLang="en-US"/>
              <a:t>=200×50000×[(0.01+0.015)]÷2=125000(元)</a:t>
            </a:r>
            <a:endParaRPr lang="zh-CN" altLang="en-US"/>
          </a:p>
          <a:p>
            <a:pPr marL="0" indent="0" fontAlgn="auto">
              <a:lnSpc>
                <a:spcPct val="150000"/>
              </a:lnSpc>
              <a:spcBef>
                <a:spcPts val="0"/>
              </a:spcBef>
              <a:buNone/>
            </a:pPr>
            <a:r>
              <a:rPr lang="zh-CN" altLang="en-US"/>
              <a:t>借：主营业务成本——产品质量保证125 000</a:t>
            </a:r>
            <a:endParaRPr lang="zh-CN" altLang="en-US"/>
          </a:p>
          <a:p>
            <a:pPr marL="0" indent="0" fontAlgn="auto">
              <a:lnSpc>
                <a:spcPct val="150000"/>
              </a:lnSpc>
              <a:spcBef>
                <a:spcPts val="0"/>
              </a:spcBef>
              <a:buNone/>
            </a:pPr>
            <a:r>
              <a:rPr lang="en-US" altLang="zh-CN"/>
              <a:t>   </a:t>
            </a:r>
            <a:r>
              <a:rPr lang="zh-CN" altLang="en-US"/>
              <a:t>贷：预计负债——产品质量保证     125 000</a:t>
            </a:r>
            <a:endParaRPr lang="zh-CN" altLang="en-US"/>
          </a:p>
          <a:p>
            <a:pPr marL="0" indent="0" fontAlgn="auto">
              <a:lnSpc>
                <a:spcPct val="150000"/>
              </a:lnSpc>
              <a:spcBef>
                <a:spcPts val="0"/>
              </a:spcBef>
              <a:buNone/>
            </a:pPr>
            <a:r>
              <a:rPr lang="zh-CN" altLang="en-US">
                <a:solidFill>
                  <a:srgbClr val="FF0000"/>
                </a:solidFill>
              </a:rPr>
              <a:t>第一季度末，“预计负债——产品质量保证”科目余额为225000元。</a:t>
            </a:r>
            <a:endParaRPr lang="zh-CN" altLang="en-US">
              <a:solidFill>
                <a:srgbClr val="FF0000"/>
              </a:solidFill>
            </a:endParaRPr>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三、产品质量保证</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18490" y="716280"/>
            <a:ext cx="11080115" cy="5708650"/>
          </a:xfrm>
        </p:spPr>
        <p:txBody>
          <a:bodyPr>
            <a:noAutofit/>
          </a:bodyPr>
          <a:lstStyle/>
          <a:p>
            <a:pPr marL="0" indent="0" fontAlgn="auto">
              <a:lnSpc>
                <a:spcPct val="150000"/>
              </a:lnSpc>
              <a:spcBef>
                <a:spcPts val="0"/>
              </a:spcBef>
              <a:buNone/>
            </a:pPr>
            <a:r>
              <a:rPr lang="zh-CN" altLang="en-US" b="1"/>
              <a:t>【典型案例8-9解析】</a:t>
            </a:r>
            <a:endParaRPr lang="zh-CN" altLang="en-US" b="1"/>
          </a:p>
          <a:p>
            <a:pPr marL="0" indent="0" fontAlgn="auto">
              <a:lnSpc>
                <a:spcPct val="150000"/>
              </a:lnSpc>
              <a:spcBef>
                <a:spcPts val="0"/>
              </a:spcBef>
              <a:buNone/>
            </a:pPr>
            <a:r>
              <a:rPr lang="zh-CN" altLang="en-US"/>
              <a:t>(2)第二季度发生产品质量保证费用(维修费):</a:t>
            </a:r>
            <a:endParaRPr lang="zh-CN" altLang="en-US"/>
          </a:p>
          <a:p>
            <a:pPr marL="0" indent="0" fontAlgn="auto">
              <a:lnSpc>
                <a:spcPct val="150000"/>
              </a:lnSpc>
              <a:spcBef>
                <a:spcPts val="0"/>
              </a:spcBef>
              <a:buNone/>
            </a:pPr>
            <a:r>
              <a:rPr lang="zh-CN" altLang="en-US"/>
              <a:t>借：预计负债——产品质量保证200 000</a:t>
            </a:r>
            <a:endParaRPr lang="zh-CN" altLang="en-US"/>
          </a:p>
          <a:p>
            <a:pPr marL="0" indent="0" fontAlgn="auto">
              <a:lnSpc>
                <a:spcPct val="150000"/>
              </a:lnSpc>
              <a:spcBef>
                <a:spcPts val="0"/>
              </a:spcBef>
              <a:buNone/>
            </a:pPr>
            <a:r>
              <a:rPr lang="en-US" altLang="zh-CN"/>
              <a:t>   </a:t>
            </a:r>
            <a:r>
              <a:rPr lang="zh-CN" altLang="en-US"/>
              <a:t>贷：银行存款                 200 000</a:t>
            </a:r>
            <a:endParaRPr lang="zh-CN" altLang="en-US"/>
          </a:p>
          <a:p>
            <a:pPr marL="0" indent="0" fontAlgn="auto">
              <a:lnSpc>
                <a:spcPct val="150000"/>
              </a:lnSpc>
              <a:spcBef>
                <a:spcPts val="0"/>
              </a:spcBef>
              <a:buNone/>
            </a:pPr>
            <a:r>
              <a:rPr lang="zh-CN" altLang="en-US"/>
              <a:t>第二季度末应确认的产品质量保证预计负债金额</a:t>
            </a:r>
            <a:endParaRPr lang="zh-CN" altLang="en-US"/>
          </a:p>
          <a:p>
            <a:pPr marL="0" indent="0" fontAlgn="auto">
              <a:lnSpc>
                <a:spcPct val="150000"/>
              </a:lnSpc>
              <a:spcBef>
                <a:spcPts val="0"/>
              </a:spcBef>
              <a:buNone/>
            </a:pPr>
            <a:r>
              <a:rPr lang="zh-CN" altLang="en-US"/>
              <a:t>=300×50000×[(0.01+0.015)]÷2=187500(元)</a:t>
            </a:r>
            <a:endParaRPr lang="zh-CN" altLang="en-US"/>
          </a:p>
          <a:p>
            <a:pPr marL="0" indent="0" fontAlgn="auto">
              <a:lnSpc>
                <a:spcPct val="150000"/>
              </a:lnSpc>
              <a:spcBef>
                <a:spcPts val="0"/>
              </a:spcBef>
              <a:buNone/>
            </a:pPr>
            <a:r>
              <a:rPr lang="zh-CN" altLang="en-US"/>
              <a:t>借：主营业务成本——产品质量保证187 500</a:t>
            </a:r>
            <a:endParaRPr lang="zh-CN" altLang="en-US"/>
          </a:p>
          <a:p>
            <a:pPr marL="0" indent="0" fontAlgn="auto">
              <a:lnSpc>
                <a:spcPct val="150000"/>
              </a:lnSpc>
              <a:spcBef>
                <a:spcPts val="0"/>
              </a:spcBef>
              <a:buNone/>
            </a:pPr>
            <a:r>
              <a:rPr lang="en-US" altLang="zh-CN"/>
              <a:t>   </a:t>
            </a:r>
            <a:r>
              <a:rPr lang="zh-CN" altLang="en-US"/>
              <a:t>贷：预计负债——产品质量保证     187 500</a:t>
            </a:r>
            <a:endParaRPr lang="zh-CN" altLang="en-US"/>
          </a:p>
          <a:p>
            <a:pPr marL="0" indent="0" fontAlgn="auto">
              <a:lnSpc>
                <a:spcPct val="150000"/>
              </a:lnSpc>
              <a:spcBef>
                <a:spcPts val="0"/>
              </a:spcBef>
              <a:buNone/>
            </a:pPr>
            <a:r>
              <a:rPr lang="zh-CN" altLang="en-US">
                <a:solidFill>
                  <a:srgbClr val="FF0000"/>
                </a:solidFill>
              </a:rPr>
              <a:t>第二季度末，“预计负债——产品质量保证”科目余额为212500元</a:t>
            </a:r>
            <a:r>
              <a:rPr lang="zh-CN" altLang="en-US"/>
              <a:t>。</a:t>
            </a:r>
            <a:endParaRPr lang="zh-CN" altLang="en-US"/>
          </a:p>
          <a:p>
            <a:pPr marL="0" indent="0" fontAlgn="auto">
              <a:lnSpc>
                <a:spcPct val="150000"/>
              </a:lnSpc>
              <a:spcBef>
                <a:spcPts val="0"/>
              </a:spcBef>
              <a:buNone/>
            </a:pPr>
            <a:endParaRPr lang="zh-CN" altLang="en-US"/>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三、产品质量保证</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18490" y="716280"/>
            <a:ext cx="11080115" cy="5708650"/>
          </a:xfrm>
        </p:spPr>
        <p:txBody>
          <a:bodyPr>
            <a:noAutofit/>
          </a:bodyPr>
          <a:lstStyle/>
          <a:p>
            <a:pPr marL="0" indent="0" fontAlgn="auto">
              <a:lnSpc>
                <a:spcPct val="150000"/>
              </a:lnSpc>
              <a:spcBef>
                <a:spcPts val="0"/>
              </a:spcBef>
              <a:buNone/>
            </a:pPr>
            <a:r>
              <a:rPr lang="zh-CN" altLang="en-US" b="1"/>
              <a:t>【典型案例8-9解析】</a:t>
            </a:r>
            <a:endParaRPr lang="zh-CN" altLang="en-US" b="1"/>
          </a:p>
          <a:p>
            <a:pPr marL="0" indent="0" fontAlgn="auto">
              <a:lnSpc>
                <a:spcPct val="150000"/>
              </a:lnSpc>
              <a:spcBef>
                <a:spcPts val="0"/>
              </a:spcBef>
              <a:buNone/>
            </a:pPr>
            <a:r>
              <a:rPr lang="zh-CN" altLang="en-US"/>
              <a:t>(3)第三季度发生产品质量保证费用(维修费):</a:t>
            </a:r>
            <a:endParaRPr lang="zh-CN" altLang="en-US"/>
          </a:p>
          <a:p>
            <a:pPr marL="0" indent="0" fontAlgn="auto">
              <a:lnSpc>
                <a:spcPct val="150000"/>
              </a:lnSpc>
              <a:spcBef>
                <a:spcPts val="0"/>
              </a:spcBef>
              <a:buNone/>
            </a:pPr>
            <a:r>
              <a:rPr lang="zh-CN" altLang="en-US"/>
              <a:t>借：预计负债——产品质量保证180 000</a:t>
            </a:r>
            <a:endParaRPr lang="zh-CN" altLang="en-US"/>
          </a:p>
          <a:p>
            <a:pPr marL="0" indent="0" fontAlgn="auto">
              <a:lnSpc>
                <a:spcPct val="150000"/>
              </a:lnSpc>
              <a:spcBef>
                <a:spcPts val="0"/>
              </a:spcBef>
              <a:buNone/>
            </a:pPr>
            <a:r>
              <a:rPr lang="en-US" altLang="zh-CN"/>
              <a:t>   </a:t>
            </a:r>
            <a:r>
              <a:rPr lang="zh-CN" altLang="en-US"/>
              <a:t>贷：银行存款                 180 000</a:t>
            </a:r>
            <a:endParaRPr lang="zh-CN" altLang="en-US"/>
          </a:p>
          <a:p>
            <a:pPr marL="0" indent="0" fontAlgn="auto">
              <a:lnSpc>
                <a:spcPct val="150000"/>
              </a:lnSpc>
              <a:spcBef>
                <a:spcPts val="0"/>
              </a:spcBef>
              <a:buNone/>
            </a:pPr>
            <a:r>
              <a:rPr lang="zh-CN" altLang="en-US"/>
              <a:t>第三季度末应确认的产品质量保证预计负债金额</a:t>
            </a:r>
            <a:endParaRPr lang="zh-CN" altLang="en-US"/>
          </a:p>
          <a:p>
            <a:pPr marL="0" indent="0" fontAlgn="auto">
              <a:lnSpc>
                <a:spcPct val="150000"/>
              </a:lnSpc>
              <a:spcBef>
                <a:spcPts val="0"/>
              </a:spcBef>
              <a:buNone/>
            </a:pPr>
            <a:r>
              <a:rPr lang="zh-CN" altLang="en-US"/>
              <a:t>=400×50000×[(0.01+0.015)]÷2=250000(元)</a:t>
            </a:r>
            <a:endParaRPr lang="zh-CN" altLang="en-US"/>
          </a:p>
          <a:p>
            <a:pPr marL="0" indent="0" fontAlgn="auto">
              <a:lnSpc>
                <a:spcPct val="150000"/>
              </a:lnSpc>
              <a:spcBef>
                <a:spcPts val="0"/>
              </a:spcBef>
              <a:buNone/>
            </a:pPr>
            <a:r>
              <a:rPr lang="zh-CN" altLang="en-US"/>
              <a:t>借：主营业务成本——产品质量保证250 000</a:t>
            </a:r>
            <a:endParaRPr lang="zh-CN" altLang="en-US"/>
          </a:p>
          <a:p>
            <a:pPr marL="0" indent="0" fontAlgn="auto">
              <a:lnSpc>
                <a:spcPct val="150000"/>
              </a:lnSpc>
              <a:spcBef>
                <a:spcPts val="0"/>
              </a:spcBef>
              <a:buNone/>
            </a:pPr>
            <a:r>
              <a:rPr lang="en-US" altLang="zh-CN"/>
              <a:t>   </a:t>
            </a:r>
            <a:r>
              <a:rPr lang="zh-CN" altLang="en-US"/>
              <a:t>贷：预计负债——产品质量保证     250 000</a:t>
            </a:r>
            <a:endParaRPr lang="zh-CN" altLang="en-US"/>
          </a:p>
          <a:p>
            <a:pPr marL="0" indent="0" fontAlgn="auto">
              <a:lnSpc>
                <a:spcPct val="150000"/>
              </a:lnSpc>
              <a:spcBef>
                <a:spcPts val="0"/>
              </a:spcBef>
              <a:buNone/>
            </a:pPr>
            <a:r>
              <a:rPr lang="zh-CN" altLang="en-US">
                <a:solidFill>
                  <a:srgbClr val="FF0000"/>
                </a:solidFill>
              </a:rPr>
              <a:t>第三季度末，“预计负债——产品质量保证”科目余额为282500元。</a:t>
            </a:r>
            <a:endParaRPr lang="zh-CN" altLang="en-US">
              <a:solidFill>
                <a:srgbClr val="FF0000"/>
              </a:solidFill>
            </a:endParaRPr>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三、产品质量保证</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18490" y="716280"/>
            <a:ext cx="11080115" cy="5708650"/>
          </a:xfrm>
        </p:spPr>
        <p:txBody>
          <a:bodyPr>
            <a:noAutofit/>
          </a:bodyPr>
          <a:lstStyle/>
          <a:p>
            <a:pPr marL="0" indent="0" fontAlgn="auto">
              <a:lnSpc>
                <a:spcPct val="150000"/>
              </a:lnSpc>
              <a:spcBef>
                <a:spcPts val="0"/>
              </a:spcBef>
              <a:buNone/>
            </a:pPr>
            <a:r>
              <a:rPr lang="zh-CN" altLang="en-US" b="1"/>
              <a:t>【典型案例8-9解析】</a:t>
            </a:r>
            <a:endParaRPr lang="zh-CN" altLang="en-US" b="1"/>
          </a:p>
          <a:p>
            <a:pPr marL="0" indent="0" fontAlgn="auto">
              <a:lnSpc>
                <a:spcPct val="150000"/>
              </a:lnSpc>
              <a:spcBef>
                <a:spcPts val="0"/>
              </a:spcBef>
              <a:buNone/>
            </a:pPr>
            <a:r>
              <a:rPr lang="zh-CN" altLang="en-US"/>
              <a:t>(4)第四季度发生产品质量保证费用(维修费):</a:t>
            </a:r>
            <a:endParaRPr lang="zh-CN" altLang="en-US"/>
          </a:p>
          <a:p>
            <a:pPr marL="0" indent="0" fontAlgn="auto">
              <a:lnSpc>
                <a:spcPct val="150000"/>
              </a:lnSpc>
              <a:spcBef>
                <a:spcPts val="0"/>
              </a:spcBef>
              <a:buNone/>
            </a:pPr>
            <a:r>
              <a:rPr lang="zh-CN" altLang="en-US"/>
              <a:t>借：预计负债——产品质量保证350 000</a:t>
            </a:r>
            <a:endParaRPr lang="zh-CN" altLang="en-US"/>
          </a:p>
          <a:p>
            <a:pPr marL="0" indent="0" fontAlgn="auto">
              <a:lnSpc>
                <a:spcPct val="150000"/>
              </a:lnSpc>
              <a:spcBef>
                <a:spcPts val="0"/>
              </a:spcBef>
              <a:buNone/>
            </a:pPr>
            <a:r>
              <a:rPr lang="en-US" altLang="zh-CN"/>
              <a:t>   </a:t>
            </a:r>
            <a:r>
              <a:rPr lang="zh-CN" altLang="en-US"/>
              <a:t>贷：银行存款                 350 000</a:t>
            </a:r>
            <a:endParaRPr lang="zh-CN" altLang="en-US"/>
          </a:p>
          <a:p>
            <a:pPr marL="0" indent="0" fontAlgn="auto">
              <a:lnSpc>
                <a:spcPct val="150000"/>
              </a:lnSpc>
              <a:spcBef>
                <a:spcPts val="0"/>
              </a:spcBef>
              <a:buNone/>
            </a:pPr>
            <a:r>
              <a:rPr lang="zh-CN" altLang="en-US"/>
              <a:t>第四季度末应确认的产品质量保证预计负债金额</a:t>
            </a:r>
            <a:endParaRPr lang="zh-CN" altLang="en-US"/>
          </a:p>
          <a:p>
            <a:pPr marL="0" indent="0" fontAlgn="auto">
              <a:lnSpc>
                <a:spcPct val="150000"/>
              </a:lnSpc>
              <a:spcBef>
                <a:spcPts val="0"/>
              </a:spcBef>
              <a:buNone/>
            </a:pPr>
            <a:r>
              <a:rPr lang="zh-CN" altLang="en-US"/>
              <a:t>=350×50000×[(0.01+0.015)]÷2=218750(元)</a:t>
            </a:r>
            <a:endParaRPr lang="zh-CN" altLang="en-US"/>
          </a:p>
          <a:p>
            <a:pPr marL="0" indent="0" fontAlgn="auto">
              <a:lnSpc>
                <a:spcPct val="150000"/>
              </a:lnSpc>
              <a:spcBef>
                <a:spcPts val="0"/>
              </a:spcBef>
              <a:buNone/>
            </a:pPr>
            <a:r>
              <a:rPr lang="zh-CN" altLang="en-US"/>
              <a:t>借：主营业务成本——产品质量保证218 750</a:t>
            </a:r>
            <a:endParaRPr lang="zh-CN" altLang="en-US"/>
          </a:p>
          <a:p>
            <a:pPr marL="0" indent="0" fontAlgn="auto">
              <a:lnSpc>
                <a:spcPct val="150000"/>
              </a:lnSpc>
              <a:spcBef>
                <a:spcPts val="0"/>
              </a:spcBef>
              <a:buNone/>
            </a:pPr>
            <a:r>
              <a:rPr lang="en-US" altLang="zh-CN"/>
              <a:t>   </a:t>
            </a:r>
            <a:r>
              <a:rPr lang="zh-CN" altLang="en-US"/>
              <a:t>贷：预计负债——产品质量保证     218 750</a:t>
            </a:r>
            <a:endParaRPr lang="zh-CN" altLang="en-US"/>
          </a:p>
          <a:p>
            <a:pPr marL="0" indent="0" fontAlgn="auto">
              <a:lnSpc>
                <a:spcPct val="150000"/>
              </a:lnSpc>
              <a:spcBef>
                <a:spcPts val="0"/>
              </a:spcBef>
              <a:buNone/>
            </a:pPr>
            <a:r>
              <a:rPr lang="zh-CN" altLang="en-US">
                <a:solidFill>
                  <a:srgbClr val="FF0000"/>
                </a:solidFill>
              </a:rPr>
              <a:t>第四季度末，“预计负债——产品质量保证”科目余额为151250元。</a:t>
            </a:r>
            <a:endParaRPr lang="zh-CN" altLang="en-US">
              <a:solidFill>
                <a:srgbClr val="FF0000"/>
              </a:solidFill>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三、产品质量保证</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18490" y="716280"/>
            <a:ext cx="11080115" cy="5708650"/>
          </a:xfrm>
        </p:spPr>
        <p:txBody>
          <a:bodyPr>
            <a:noAutofit/>
          </a:bodyPr>
          <a:lstStyle/>
          <a:p>
            <a:pPr marL="0" indent="0" fontAlgn="auto">
              <a:lnSpc>
                <a:spcPct val="130000"/>
              </a:lnSpc>
              <a:spcBef>
                <a:spcPts val="0"/>
              </a:spcBef>
              <a:buNone/>
            </a:pPr>
            <a:r>
              <a:rPr lang="zh-CN" altLang="en-US" b="1"/>
              <a:t>【学中做8-2】</a:t>
            </a:r>
            <a:r>
              <a:rPr lang="zh-CN" altLang="en-US" sz="2200"/>
              <a:t>A公司为电冰箱生产和销售企业。A公司对购买其电冰箱的消费者作出承诺:电冰箱售出后3年内如出现非意外事件造成的电冰箱故障和质量问题，A公司免费负责保修(含零配件更换)。A公司2×23年发生业务如下:</a:t>
            </a:r>
            <a:endParaRPr lang="zh-CN" altLang="en-US" sz="2200"/>
          </a:p>
          <a:p>
            <a:pPr marL="0" indent="0" fontAlgn="auto">
              <a:lnSpc>
                <a:spcPct val="130000"/>
              </a:lnSpc>
              <a:spcBef>
                <a:spcPts val="0"/>
              </a:spcBef>
              <a:buNone/>
            </a:pPr>
            <a:r>
              <a:rPr lang="zh-CN" altLang="en-US" sz="2200"/>
              <a:t>(1)第一季度和第二季度分别销售电冰箱1万台和1.5万台，每台售价为2000元。</a:t>
            </a:r>
            <a:endParaRPr lang="zh-CN" altLang="en-US" sz="2200"/>
          </a:p>
          <a:p>
            <a:pPr marL="0" indent="0" fontAlgn="auto">
              <a:lnSpc>
                <a:spcPct val="130000"/>
              </a:lnSpc>
              <a:spcBef>
                <a:spcPts val="0"/>
              </a:spcBef>
              <a:buNone/>
            </a:pPr>
            <a:r>
              <a:rPr lang="zh-CN" altLang="en-US" sz="2200"/>
              <a:t>(2)根据以往的经验，电冰箱发生的保修费一般为销售额的0.8%—1%。</a:t>
            </a:r>
            <a:endParaRPr lang="zh-CN" altLang="en-US" sz="2200"/>
          </a:p>
          <a:p>
            <a:pPr marL="0" indent="0" fontAlgn="auto">
              <a:lnSpc>
                <a:spcPct val="130000"/>
              </a:lnSpc>
              <a:spcBef>
                <a:spcPts val="0"/>
              </a:spcBef>
              <a:buNone/>
            </a:pPr>
            <a:r>
              <a:rPr lang="zh-CN" altLang="en-US" sz="2200"/>
              <a:t>(3)2×22年第一季度和第二季度实际发生的维修费用分别为8万元和12万元(假定用银行存款支付50%，另50%为耗用的原材料)。</a:t>
            </a:r>
            <a:endParaRPr lang="zh-CN" altLang="en-US" sz="2200"/>
          </a:p>
          <a:p>
            <a:pPr marL="0" indent="0" fontAlgn="auto">
              <a:lnSpc>
                <a:spcPct val="130000"/>
              </a:lnSpc>
              <a:spcBef>
                <a:spcPts val="0"/>
              </a:spcBef>
              <a:buNone/>
            </a:pPr>
            <a:r>
              <a:rPr lang="zh-CN" altLang="en-US" sz="2200"/>
              <a:t>(4)假定2×22年“预计负债”账年初余额为10万元。</a:t>
            </a:r>
            <a:endParaRPr lang="zh-CN" altLang="en-US" sz="2200"/>
          </a:p>
          <a:p>
            <a:pPr marL="0" indent="0" fontAlgn="auto">
              <a:lnSpc>
                <a:spcPct val="130000"/>
              </a:lnSpc>
              <a:spcBef>
                <a:spcPts val="0"/>
              </a:spcBef>
              <a:buNone/>
            </a:pPr>
            <a:r>
              <a:rPr lang="zh-CN" altLang="en-US" sz="2200"/>
              <a:t>要求：</a:t>
            </a:r>
            <a:endParaRPr lang="zh-CN" altLang="en-US" sz="2200"/>
          </a:p>
          <a:p>
            <a:pPr marL="0" indent="0" fontAlgn="auto">
              <a:lnSpc>
                <a:spcPct val="130000"/>
              </a:lnSpc>
              <a:spcBef>
                <a:spcPts val="0"/>
              </a:spcBef>
              <a:buNone/>
            </a:pPr>
            <a:r>
              <a:rPr lang="zh-CN" altLang="en-US" sz="2200"/>
              <a:t>（1）对A公司第一季度的产品质量保证业务进行会计处理，并计算季度末预计负债的期末余额；</a:t>
            </a:r>
            <a:endParaRPr lang="zh-CN" altLang="en-US" sz="2200"/>
          </a:p>
          <a:p>
            <a:pPr marL="0" indent="0" fontAlgn="auto">
              <a:lnSpc>
                <a:spcPct val="130000"/>
              </a:lnSpc>
              <a:spcBef>
                <a:spcPts val="0"/>
              </a:spcBef>
              <a:buNone/>
            </a:pPr>
            <a:r>
              <a:rPr lang="zh-CN" altLang="en-US" sz="2200"/>
              <a:t>（2）对A公司第二季度的产品质量保证业务进行会计处理，并计算季度末预计负债的期末余额。</a:t>
            </a:r>
            <a:endParaRPr lang="zh-CN" altLang="en-US" sz="2200"/>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四、亏损合同</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1310640" y="956945"/>
            <a:ext cx="9839325" cy="5708650"/>
          </a:xfrm>
        </p:spPr>
        <p:txBody>
          <a:bodyPr>
            <a:no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亏损合同，是指履行合同义务不可避免会发生的成本超过预期经济利益的合同。其中，“履行合同义务不可避免会发生的成本”应当反映退出该合同的最低净成本，即履行该合同的成本与未能履行该合同而发生的补偿或处罚两者之间的较低者。履行该合同的成本包括履行合同的增量成本和与履行合同直接相关的其他成本的分摊金额。其中，履行合同的增量成本包括直接人工、直接材料等；与履行合同直接相关的其他成本的分摊金额包括用于履行合同的固定资产的折旧费用分摊金额等。</a:t>
            </a:r>
            <a:endParaRPr lang="zh-CN" altLang="en-US"/>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四、亏损合同</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1310640" y="956945"/>
            <a:ext cx="9839325" cy="5708650"/>
          </a:xfrm>
        </p:spPr>
        <p:txBody>
          <a:bodyPr>
            <a:noAutofit/>
          </a:bodyPr>
          <a:lstStyle/>
          <a:p>
            <a:pPr marL="0" indent="0" fontAlgn="auto">
              <a:lnSpc>
                <a:spcPct val="150000"/>
              </a:lnSpc>
              <a:spcBef>
                <a:spcPts val="0"/>
              </a:spcBef>
              <a:buNone/>
            </a:pPr>
            <a:r>
              <a:rPr lang="zh-CN" altLang="en-US" b="1"/>
              <a:t>【典型案例8-10】</a:t>
            </a:r>
            <a:r>
              <a:rPr lang="zh-CN" altLang="en-US"/>
              <a:t>乙企业2×22年11月5日与某外贸公司签订了一项产品销售合同，约定在2×22年12月31日以每件产品150元的价格向外贸公司提供1万件A产品，若不能按期交货，将对乙企业处以总价款30%的违约金。由于这批产品为定制产品，签订合同时产品尚未开始生产，乙企业在2×22年12月1日筹备原材料以生产该批产品时，原材料价格突然上升，预计生产每件产品需要花费成本175元，假定无销售费用等其他相关税费。2×22年12月31日，乙企业如期完成1万件A产品的生产并交付给外贸公司。</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要求：对乙企业A公司亏损合同业务进行会计处理。</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a:t>一、或有事项的概念</a:t>
            </a:r>
            <a:endParaRPr lang="zh-CN" altLang="en-US"/>
          </a:p>
        </p:txBody>
      </p:sp>
      <p:sp>
        <p:nvSpPr>
          <p:cNvPr id="3" name="正文"/>
          <p:cNvSpPr>
            <a:spLocks noGrp="1"/>
          </p:cNvSpPr>
          <p:nvPr>
            <p:ph idx="1"/>
            <p:custDataLst>
              <p:tags r:id="rId2"/>
            </p:custDataLst>
          </p:nvPr>
        </p:nvSpPr>
        <p:spPr>
          <a:xfrm>
            <a:off x="695960" y="982980"/>
            <a:ext cx="5111750" cy="5544820"/>
          </a:xfrm>
        </p:spPr>
        <p:style>
          <a:lnRef idx="3">
            <a:schemeClr val="accent1"/>
          </a:lnRef>
          <a:fillRef idx="0">
            <a:srgbClr val="FFFFFF"/>
          </a:fillRef>
          <a:effectRef idx="0">
            <a:srgbClr val="FFFFFF"/>
          </a:effectRef>
          <a:fontRef idx="minor">
            <a:schemeClr val="tx1"/>
          </a:fontRef>
        </p:style>
        <p:txBody>
          <a:bodyPr>
            <a:noAutofit/>
          </a:bodyPr>
          <a:lstStyle/>
          <a:p>
            <a:pPr indent="0" fontAlgn="auto">
              <a:lnSpc>
                <a:spcPct val="150000"/>
              </a:lnSpc>
              <a:buNone/>
            </a:pPr>
            <a:r>
              <a:rPr lang="zh-CN" altLang="en-US" b="1"/>
              <a:t>(一)或有事项的含义</a:t>
            </a:r>
            <a:endParaRPr lang="zh-CN" altLang="en-US" b="1"/>
          </a:p>
          <a:p>
            <a:pPr indent="0" fontAlgn="auto">
              <a:lnSpc>
                <a:spcPct val="150000"/>
              </a:lnSpc>
              <a:buNone/>
            </a:pPr>
            <a:r>
              <a:rPr lang="zh-CN" altLang="en-US"/>
              <a:t>或有事项是指过去的交易或者事项形成的，其结果须由某些未来事项的发生或不发生才能决定的不确定事项。</a:t>
            </a:r>
            <a:endParaRPr lang="zh-CN" altLang="en-US"/>
          </a:p>
          <a:p>
            <a:pPr indent="0" fontAlgn="auto">
              <a:lnSpc>
                <a:spcPct val="150000"/>
              </a:lnSpc>
              <a:buNone/>
            </a:pPr>
            <a:r>
              <a:rPr lang="zh-CN" altLang="en-US"/>
              <a:t>常见的或有事项包括:未决诉讼或未决仲裁、债务担保、产品质量保证(含产品安全保证)、亏损合同、重组义务、弃置义务、承诺、环境污染整治等。</a:t>
            </a:r>
            <a:endParaRPr lang="zh-CN" altLang="en-US"/>
          </a:p>
        </p:txBody>
      </p:sp>
      <p:sp>
        <p:nvSpPr>
          <p:cNvPr id="4" name="文本框 3"/>
          <p:cNvSpPr txBox="1"/>
          <p:nvPr/>
        </p:nvSpPr>
        <p:spPr>
          <a:xfrm>
            <a:off x="6301105" y="982345"/>
            <a:ext cx="5358130" cy="5544820"/>
          </a:xfrm>
          <a:prstGeom prst="rect">
            <a:avLst/>
          </a:prstGeom>
        </p:spPr>
        <p:style>
          <a:lnRef idx="3">
            <a:schemeClr val="accent1"/>
          </a:lnRef>
          <a:fillRef idx="0">
            <a:srgbClr val="FFFFFF"/>
          </a:fillRef>
          <a:effectRef idx="0">
            <a:srgbClr val="FFFFFF"/>
          </a:effectRef>
          <a:fontRef idx="minor">
            <a:schemeClr val="tx1"/>
          </a:fontRef>
        </p:style>
        <p:txBody>
          <a:bodyPr>
            <a:noAutofit/>
          </a:bodyPr>
          <a:p>
            <a:pPr indent="26797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(二)或有事项的特征</a:t>
            </a:r>
            <a:endParaRPr sz="2400" b="1">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1.或有事项是由过去的交易或者事项形成的</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2.或有事项的结果具有不确定性</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3.或有事项的结果须由未来事项决定</a:t>
            </a:r>
            <a:endParaRPr sz="24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四、亏损合同</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983615" y="956945"/>
            <a:ext cx="10166350" cy="5708650"/>
          </a:xfrm>
        </p:spPr>
        <p:txBody>
          <a:bodyPr>
            <a:noAutofit/>
          </a:bodyPr>
          <a:lstStyle/>
          <a:p>
            <a:pPr marL="0" indent="0" fontAlgn="auto">
              <a:lnSpc>
                <a:spcPct val="150000"/>
              </a:lnSpc>
              <a:spcBef>
                <a:spcPts val="0"/>
              </a:spcBef>
              <a:buNone/>
            </a:pPr>
            <a:r>
              <a:rPr lang="zh-CN" altLang="en-US" b="1"/>
              <a:t>【典型案例8-10解析】</a:t>
            </a:r>
            <a:r>
              <a:rPr lang="zh-CN" altLang="en-US"/>
              <a:t>根据上述资料，乙企业生产A产品的成本为每件175元，而销售价格为每件150元，因此，乙企业生产并向外贸公司提供1万件A产品将发生损失25万元。如果乙企业撤销合同，则需要交纳45万元的违约金。因此，该项产品销售合同变成一项亏损合同。有关账务处理如下：</a:t>
            </a:r>
            <a:endParaRPr lang="zh-CN" altLang="en-US"/>
          </a:p>
          <a:p>
            <a:pPr marL="0" indent="0" fontAlgn="auto">
              <a:lnSpc>
                <a:spcPct val="150000"/>
              </a:lnSpc>
              <a:spcBef>
                <a:spcPts val="0"/>
              </a:spcBef>
              <a:buNone/>
            </a:pPr>
            <a:r>
              <a:rPr lang="zh-CN" altLang="en-US"/>
              <a:t>(1)2×22年12月1日，乙企业应当按照履行合同所需成本与违约金中的较低者(即25万元)确认一项预计负债。</a:t>
            </a:r>
            <a:endParaRPr lang="zh-CN" altLang="en-US"/>
          </a:p>
          <a:p>
            <a:pPr marL="0" indent="0" fontAlgn="auto">
              <a:lnSpc>
                <a:spcPct val="150000"/>
              </a:lnSpc>
              <a:spcBef>
                <a:spcPts val="0"/>
              </a:spcBef>
              <a:buNone/>
            </a:pPr>
            <a:r>
              <a:rPr lang="zh-CN" altLang="en-US"/>
              <a:t>借：主营业务成本 250 000</a:t>
            </a:r>
            <a:endParaRPr lang="zh-CN" altLang="en-US"/>
          </a:p>
          <a:p>
            <a:pPr marL="0" indent="0" fontAlgn="auto">
              <a:lnSpc>
                <a:spcPct val="150000"/>
              </a:lnSpc>
              <a:spcBef>
                <a:spcPts val="0"/>
              </a:spcBef>
              <a:buNone/>
            </a:pPr>
            <a:r>
              <a:rPr lang="en-US" altLang="zh-CN"/>
              <a:t>   </a:t>
            </a:r>
            <a:r>
              <a:rPr lang="zh-CN" altLang="en-US"/>
              <a:t>贷：预计负债     250 000</a:t>
            </a:r>
            <a:endParaRPr lang="zh-CN" altLang="en-US"/>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四、亏损合同</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983615" y="956945"/>
            <a:ext cx="10166350" cy="5708650"/>
          </a:xfrm>
        </p:spPr>
        <p:txBody>
          <a:bodyPr>
            <a:noAutofit/>
          </a:bodyPr>
          <a:lstStyle/>
          <a:p>
            <a:pPr marL="0" indent="0" fontAlgn="auto">
              <a:lnSpc>
                <a:spcPct val="150000"/>
              </a:lnSpc>
              <a:spcBef>
                <a:spcPts val="0"/>
              </a:spcBef>
              <a:buNone/>
            </a:pPr>
            <a:r>
              <a:rPr lang="zh-CN" altLang="en-US" b="1"/>
              <a:t>【典型案例8-10解析】</a:t>
            </a:r>
            <a:endParaRPr lang="zh-CN" altLang="en-US" b="1"/>
          </a:p>
          <a:p>
            <a:pPr marL="0" indent="0" fontAlgn="auto">
              <a:lnSpc>
                <a:spcPct val="150000"/>
              </a:lnSpc>
              <a:spcBef>
                <a:spcPts val="0"/>
              </a:spcBef>
              <a:buNone/>
            </a:pPr>
            <a:r>
              <a:rPr lang="zh-CN" altLang="en-US"/>
              <a:t>(2)2×22年12月31日，确认完工A产品的成本（假设均为原材料），并将已确认的预计负债冲减产品成本。</a:t>
            </a:r>
            <a:endParaRPr lang="zh-CN" altLang="en-US"/>
          </a:p>
          <a:p>
            <a:pPr marL="0" indent="0" fontAlgn="auto">
              <a:lnSpc>
                <a:spcPct val="150000"/>
              </a:lnSpc>
              <a:spcBef>
                <a:spcPts val="0"/>
              </a:spcBef>
              <a:buNone/>
            </a:pPr>
            <a:r>
              <a:rPr lang="zh-CN" altLang="en-US"/>
              <a:t>借：库存商品  1750 000</a:t>
            </a:r>
            <a:endParaRPr lang="zh-CN" altLang="en-US"/>
          </a:p>
          <a:p>
            <a:pPr marL="0" indent="0" fontAlgn="auto">
              <a:lnSpc>
                <a:spcPct val="150000"/>
              </a:lnSpc>
              <a:spcBef>
                <a:spcPts val="0"/>
              </a:spcBef>
              <a:buNone/>
            </a:pPr>
            <a:r>
              <a:rPr lang="en-US" altLang="zh-CN"/>
              <a:t>   </a:t>
            </a:r>
            <a:r>
              <a:rPr lang="zh-CN" altLang="en-US"/>
              <a:t>贷：原材料     1750 000</a:t>
            </a:r>
            <a:endParaRPr lang="zh-CN" altLang="en-US"/>
          </a:p>
          <a:p>
            <a:pPr marL="0" indent="0" fontAlgn="auto">
              <a:lnSpc>
                <a:spcPct val="150000"/>
              </a:lnSpc>
              <a:spcBef>
                <a:spcPts val="0"/>
              </a:spcBef>
              <a:buNone/>
            </a:pPr>
            <a:r>
              <a:rPr lang="zh-CN" altLang="en-US"/>
              <a:t>借：预计负债   250 000</a:t>
            </a:r>
            <a:endParaRPr lang="zh-CN" altLang="en-US"/>
          </a:p>
          <a:p>
            <a:pPr marL="0" indent="0" fontAlgn="auto">
              <a:lnSpc>
                <a:spcPct val="150000"/>
              </a:lnSpc>
              <a:spcBef>
                <a:spcPts val="0"/>
              </a:spcBef>
              <a:buNone/>
            </a:pPr>
            <a:r>
              <a:rPr lang="en-US" altLang="zh-CN"/>
              <a:t>   </a:t>
            </a:r>
            <a:r>
              <a:rPr lang="zh-CN" altLang="en-US"/>
              <a:t>贷：库存商品   250 000</a:t>
            </a:r>
            <a:endParaRPr lang="zh-CN" altLang="en-US"/>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四、亏损合同</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983615" y="956945"/>
            <a:ext cx="10166350" cy="5708650"/>
          </a:xfrm>
        </p:spPr>
        <p:txBody>
          <a:bodyPr>
            <a:noAutofit/>
          </a:bodyPr>
          <a:lstStyle/>
          <a:p>
            <a:pPr marL="0" indent="0" fontAlgn="auto">
              <a:lnSpc>
                <a:spcPct val="150000"/>
              </a:lnSpc>
              <a:spcBef>
                <a:spcPts val="0"/>
              </a:spcBef>
              <a:buNone/>
            </a:pPr>
            <a:r>
              <a:rPr lang="zh-CN" altLang="en-US" b="1"/>
              <a:t>【学中做8-3】</a:t>
            </a:r>
            <a:r>
              <a:rPr lang="zh-CN" altLang="en-US"/>
              <a:t>甲公司2×23年12月10日与乙公司签订不可撤销合同，约定在2024年3月1日以每件200元的价格向乙公司提供A产品1000件，若不能按期交货，将对甲公司处以总价款20%的违约金。签订合同时A产品尚未开始生产,甲公司准备生产A产品时，原材料价格突然上涨,预计生产A产品的单位成本将达到210元，超过合同单价。不考虑相关税费。</a:t>
            </a:r>
            <a:endParaRPr lang="zh-CN" altLang="en-US"/>
          </a:p>
          <a:p>
            <a:pPr marL="0" indent="0" fontAlgn="auto">
              <a:lnSpc>
                <a:spcPct val="150000"/>
              </a:lnSpc>
              <a:spcBef>
                <a:spcPts val="0"/>
              </a:spcBef>
              <a:buNone/>
            </a:pPr>
            <a:r>
              <a:rPr lang="zh-CN" altLang="en-US"/>
              <a:t>要求：对A公司亏损合同业务进行会计处理。</a:t>
            </a:r>
            <a:endParaRPr lang="zh-CN" altLang="en-US"/>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五、重组义务</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83235" y="956945"/>
            <a:ext cx="11050905" cy="5708650"/>
          </a:xfrm>
        </p:spPr>
        <p:txBody>
          <a:bodyPr>
            <a:no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重组是指企业制定和控制的，将显著改变企业组织形式、经营范围或经营方式的计划实施行为。属于重组的事项主要包括:</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（1）出售或终止企业的部分业务；</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（2）对企业的组织结构进行较大调整；</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（3）关闭企业的部分营业场所，或将营业活动由一个国家或地区迁移到其他国家或地区。</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企业应当将重组与企业合并、债务重组区别开。因为重组通常是企业内部资源的整合，谋求现有资产效能的最大化；企业合并是在不同企业之间的资本重组和规模扩张，而债务重组是在不改变交易对手方的情况下，经债权人和债务人协定或法院裁定，就清偿债务的时间、金额或方式等重新达成协议的交易。</a:t>
            </a:r>
            <a:endParaRPr lang="zh-CN" altLang="en-US"/>
          </a:p>
        </p:txBody>
      </p:sp>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五、重组义务</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83235" y="822960"/>
            <a:ext cx="11050905" cy="5708650"/>
          </a:xfrm>
        </p:spPr>
        <p:txBody>
          <a:bodyPr>
            <a:noAutofit/>
          </a:bodyPr>
          <a:lstStyle/>
          <a:p>
            <a:pPr marL="0" indent="609600" fontAlgn="auto">
              <a:lnSpc>
                <a:spcPct val="130000"/>
              </a:lnSpc>
              <a:spcBef>
                <a:spcPts val="0"/>
              </a:spcBef>
              <a:buNone/>
              <a:extLst>
                <a:ext uri="{35155182-B16C-46BC-9424-99874614C6A1}">
                  <wpsdc:indentchars xmlns:wpsdc="http://www.wps.cn/officeDocument/2017/drawingmlCustomData" val="200" checksum="4158780845"/>
                </a:ext>
              </a:extLst>
            </a:pPr>
            <a:r>
              <a:rPr lang="zh-CN" altLang="en-US" b="1"/>
              <a:t>(一)重组义务的确认</a:t>
            </a:r>
            <a:endParaRPr lang="zh-CN" altLang="en-US" b="1"/>
          </a:p>
          <a:p>
            <a:pPr marL="0" indent="609600" fontAlgn="auto">
              <a:lnSpc>
                <a:spcPct val="130000"/>
              </a:lnSpc>
              <a:spcBef>
                <a:spcPts val="0"/>
              </a:spcBef>
              <a:buNone/>
              <a:extLst>
                <a:ext uri="{35155182-B16C-46BC-9424-99874614C6A1}">
                  <wpsdc:indentchars xmlns:wpsdc="http://www.wps.cn/officeDocument/2017/drawingmlCustomData" val="200" checksum="4158780845"/>
                </a:ext>
              </a:extLst>
            </a:pPr>
            <a:r>
              <a:rPr lang="zh-CN" altLang="en-US"/>
              <a:t>企业因重组而承担了重组义务，并且同时满足预计负债确认条件时，才能确认预计负债。</a:t>
            </a:r>
            <a:endParaRPr lang="zh-CN" altLang="en-US"/>
          </a:p>
          <a:p>
            <a:pPr marL="0" indent="609600" fontAlgn="auto">
              <a:lnSpc>
                <a:spcPct val="130000"/>
              </a:lnSpc>
              <a:spcBef>
                <a:spcPts val="0"/>
              </a:spcBef>
              <a:buNone/>
              <a:extLst>
                <a:ext uri="{35155182-B16C-46BC-9424-99874614C6A1}">
                  <wpsdc:indentchars xmlns:wpsdc="http://www.wps.cn/officeDocument/2017/drawingmlCustomData" val="200" checksum="4158780845"/>
                </a:ext>
              </a:extLst>
            </a:pPr>
            <a:r>
              <a:rPr lang="zh-CN" altLang="en-US"/>
              <a:t>首先，同时存在下列情况的，表明企业承担了重组义务:</a:t>
            </a:r>
            <a:endParaRPr lang="zh-CN" altLang="en-US"/>
          </a:p>
          <a:p>
            <a:pPr marL="0" indent="609600" fontAlgn="auto">
              <a:lnSpc>
                <a:spcPct val="130000"/>
              </a:lnSpc>
              <a:spcBef>
                <a:spcPts val="0"/>
              </a:spcBef>
              <a:buNone/>
              <a:extLst>
                <a:ext uri="{35155182-B16C-46BC-9424-99874614C6A1}">
                  <wpsdc:indentchars xmlns:wpsdc="http://www.wps.cn/officeDocument/2017/drawingmlCustomData" val="200" checksum="4158780845"/>
                </a:ext>
              </a:extLst>
            </a:pPr>
            <a:r>
              <a:rPr lang="zh-CN" altLang="en-US"/>
              <a:t>（1）有详细、正式的重组计划，包括重组涉及的业务、主要地点、需要补偿的职工人数、预计重组支出、计划实施时间等；（2）该重组计划已对外公告，重组计划已开始实施，或已向受其影响的各方通告了该计划的主要内容，从而使各方形成了对该企业将实施重组的合理预期。</a:t>
            </a:r>
            <a:endParaRPr lang="zh-CN" altLang="en-US"/>
          </a:p>
          <a:p>
            <a:pPr marL="0" indent="609600" fontAlgn="auto">
              <a:lnSpc>
                <a:spcPct val="130000"/>
              </a:lnSpc>
              <a:spcBef>
                <a:spcPts val="0"/>
              </a:spcBef>
              <a:buNone/>
              <a:extLst>
                <a:ext uri="{35155182-B16C-46BC-9424-99874614C6A1}">
                  <wpsdc:indentchars xmlns:wpsdc="http://www.wps.cn/officeDocument/2017/drawingmlCustomData" val="200" checksum="4158780845"/>
                </a:ext>
              </a:extLst>
            </a:pPr>
            <a:r>
              <a:rPr lang="zh-CN" altLang="en-US"/>
              <a:t>其次，需要判断重组义务是否同时满足预计负债的确认条件，即判断其承担的重组义务是否是现时义务、履行重组义务是否很可能导致经济利益流出企业、重组义务的金额是否能够可靠计量。只有同时满足这三个确认条件，才能将重组义务确认为预计负债。</a:t>
            </a:r>
            <a:endParaRPr lang="zh-CN" altLang="en-US"/>
          </a:p>
        </p:txBody>
      </p:sp>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五、重组义务</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483235" y="822960"/>
            <a:ext cx="11050905" cy="5708650"/>
          </a:xfrm>
        </p:spPr>
        <p:txBody>
          <a:bodyPr>
            <a:noAutofit/>
          </a:bodyPr>
          <a:lstStyle/>
          <a:p>
            <a:pPr marL="0" indent="609600" fontAlgn="auto">
              <a:lnSpc>
                <a:spcPct val="130000"/>
              </a:lnSpc>
              <a:spcBef>
                <a:spcPts val="0"/>
              </a:spcBef>
              <a:buNone/>
              <a:extLst>
                <a:ext uri="{35155182-B16C-46BC-9424-99874614C6A1}">
                  <wpsdc:indentchars xmlns:wpsdc="http://www.wps.cn/officeDocument/2017/drawingmlCustomData" val="200" checksum="4158780845"/>
                </a:ext>
              </a:extLst>
            </a:pPr>
            <a:r>
              <a:rPr lang="zh-CN" altLang="en-US" b="1"/>
              <a:t>(二)重组义务的计量</a:t>
            </a:r>
            <a:endParaRPr lang="zh-CN" altLang="en-US" b="1"/>
          </a:p>
          <a:p>
            <a:pPr marL="0" indent="609600" fontAlgn="auto">
              <a:lnSpc>
                <a:spcPct val="130000"/>
              </a:lnSpc>
              <a:spcBef>
                <a:spcPts val="0"/>
              </a:spcBef>
              <a:buNone/>
              <a:extLst>
                <a:ext uri="{35155182-B16C-46BC-9424-99874614C6A1}">
                  <wpsdc:indentchars xmlns:wpsdc="http://www.wps.cn/officeDocument/2017/drawingmlCustomData" val="200" checksum="4158780845"/>
                </a:ext>
              </a:extLst>
            </a:pPr>
            <a:r>
              <a:rPr lang="zh-CN" altLang="en-US"/>
              <a:t>企业应当按照与重组有关的直接支出确认预计负债金额，计入当期损益。其中，直接支出是企业重组必须承担的直接支出，并且与主体继续进行的活动无关的支出，不包括留用职工岗前培训、市场推广、新系统和营销网络投入等支出。因为这些支出与未来经营活动有关，在资产负债表日不是重组义务。</a:t>
            </a:r>
            <a:endParaRPr lang="zh-CN" altLang="en-US"/>
          </a:p>
          <a:p>
            <a:pPr marL="0" indent="609600" fontAlgn="auto">
              <a:lnSpc>
                <a:spcPct val="130000"/>
              </a:lnSpc>
              <a:spcBef>
                <a:spcPts val="0"/>
              </a:spcBef>
              <a:buNone/>
              <a:extLst>
                <a:ext uri="{35155182-B16C-46BC-9424-99874614C6A1}">
                  <wpsdc:indentchars xmlns:wpsdc="http://www.wps.cn/officeDocument/2017/drawingmlCustomData" val="200" checksum="4158780845"/>
                </a:ext>
              </a:extLst>
            </a:pPr>
            <a:r>
              <a:rPr lang="zh-CN" altLang="en-US"/>
              <a:t>企业在计量预计负债时不应当考虑预期处置相关资产的利得或损失，即在计量与重组义务相关的预计负债时，即使资产的出售构成重组的一部分，也不考虑处置相关资产(如厂房、店面，有时是一个事业部整体)可能形成的利得或损失，这些利得和损失应当单独确认。</a:t>
            </a:r>
            <a:endParaRPr lang="zh-CN" altLang="en-US"/>
          </a:p>
        </p:txBody>
      </p:sp>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102825"/>
            <a:ext cx="10800000" cy="720000"/>
          </a:xfrm>
        </p:spPr>
        <p:txBody>
          <a:bodyPr/>
          <a:lstStyle/>
          <a:p>
            <a:r>
              <a:rPr lang="zh-CN" altLang="en-US" sz="2800" spc="300" dirty="0">
                <a:solidFill>
                  <a:srgbClr val="131F27"/>
                </a:solidFill>
                <a:latin typeface="+mn-ea"/>
                <a:sym typeface="+mn-ea"/>
              </a:rPr>
              <a:t>五、重组义务</a:t>
            </a:r>
            <a:endParaRPr lang="zh-CN" altLang="en-US" sz="2800" spc="300" dirty="0">
              <a:solidFill>
                <a:srgbClr val="131F27"/>
              </a:solidFill>
              <a:latin typeface="+mn-ea"/>
              <a:sym typeface="+mn-ea"/>
            </a:endParaRPr>
          </a:p>
        </p:txBody>
      </p:sp>
      <p:pic>
        <p:nvPicPr>
          <p:cNvPr id="7" name="内容占位符 6"/>
          <p:cNvPicPr>
            <a:picLocks noChangeAspect="1"/>
          </p:cNvPicPr>
          <p:nvPr>
            <p:ph idx="1"/>
          </p:nvPr>
        </p:nvPicPr>
        <p:blipFill>
          <a:blip r:embed="rId2"/>
          <a:stretch>
            <a:fillRect/>
          </a:stretch>
        </p:blipFill>
        <p:spPr>
          <a:xfrm>
            <a:off x="1367155" y="1072515"/>
            <a:ext cx="9897745" cy="5553710"/>
          </a:xfrm>
          <a:prstGeom prst="rect">
            <a:avLst/>
          </a:prstGeom>
        </p:spPr>
      </p:pic>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项目小结</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150000"/>
              </a:lnSpc>
              <a:extLst>
                <a:ext uri="{35155182-B16C-46BC-9424-99874614C6A1}">
                  <wpsdc:indentchars xmlns:wpsdc="http://www.wps.cn/officeDocument/2017/drawingmlCustomData" val="200" checksum="4158780845"/>
                </a:ext>
              </a:extLst>
            </a:pPr>
            <a:r>
              <a:rPr lang="zh-CN" altLang="en-US"/>
              <a:t>或有事项，是指过去的交易或者事项形成的，其结果须由某些未来事项的发生或不发生才能决定的不确定事项。常见的或有事项包括:未决诉讼或未决仲裁、债务担保、产品质量保证(含产品安全保证)、亏损合同、重组义务、承诺、环境污染整治等。</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准则规定，与或有事项有关的义务应当在同时符合三个确认条件时，才能作为预计负债进行确认和计量。预计负债的计量主要涉及两个方面:一是最佳估计数的确定;二是预期可获得补偿的处理。</a:t>
            </a:r>
            <a:endParaRPr lang="zh-CN" altLang="en-US"/>
          </a:p>
        </p:txBody>
      </p:sp>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5"/>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4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4"/>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感谢观看</a:t>
            </a:r>
            <a:endParaRPr lang="zh-CN" altLang="en-US"/>
          </a:p>
        </p:txBody>
      </p:sp>
      <p:sp>
        <p:nvSpPr>
          <p:cNvPr id="5" name="副标题"/>
          <p:cNvSpPr>
            <a:spLocks noGrp="1"/>
          </p:cNvSpPr>
          <p:nvPr>
            <p:ph type="subTitle" idx="1"/>
            <p:custDataLst>
              <p:tags r:id="rId4"/>
            </p:custDataLst>
          </p:nvPr>
        </p:nvSpPr>
        <p:spPr/>
        <p:txBody>
          <a:bodyPr/>
          <a:lstStyle/>
          <a:p>
            <a:r>
              <a:rPr lang="en-US" altLang="zh-CN"/>
              <a:t>Thank you</a:t>
            </a:r>
            <a:endParaRPr lang="en-US" altLang="zh-CN"/>
          </a:p>
        </p:txBody>
      </p:sp>
      <p:sp>
        <p:nvSpPr>
          <p:cNvPr id="6" name="公司名"/>
          <p:cNvSpPr>
            <a:spLocks noGrp="1"/>
          </p:cNvSpPr>
          <p:nvPr>
            <p:ph type="body" sz="quarter" idx="13"/>
            <p:custDataLst>
              <p:tags r:id="rId5"/>
            </p:custDataLst>
          </p:nvPr>
        </p:nvSpPr>
        <p:spPr/>
        <p:txBody>
          <a:bodyPr/>
          <a:lstStyle/>
          <a:p>
            <a:r>
              <a:rPr lang="zh-CN" altLang="en-US" sz="2400"/>
              <a:t>中级会计实务</a:t>
            </a:r>
            <a:endParaRPr lang="zh-CN" altLang="en-US" sz="2400"/>
          </a:p>
        </p:txBody>
      </p:sp>
      <p:sp>
        <p:nvSpPr>
          <p:cNvPr id="9" name="文本占位符 8"/>
          <p:cNvSpPr>
            <a:spLocks noGrp="1"/>
          </p:cNvSpPr>
          <p:nvPr>
            <p:ph type="body" sz="quarter" idx="17"/>
            <p:custDataLst>
              <p:tags r:id="rId6"/>
            </p:custDataLst>
          </p:nvPr>
        </p:nvSpPr>
        <p:spPr/>
        <p:txBody>
          <a:bodyPr/>
          <a:lstStyle/>
          <a:p>
            <a:r>
              <a:rPr lang="zh-CN" altLang="en-US"/>
              <a:t>汇报人：</a:t>
            </a:r>
            <a:r>
              <a:rPr lang="en-US" altLang="zh-CN"/>
              <a:t>WPS</a:t>
            </a:r>
            <a:endParaRPr lang="en-US" altLang="zh-CN"/>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a:t>二、或有负债和或有资产</a:t>
            </a:r>
            <a:endParaRPr lang="zh-CN" altLang="en-US"/>
          </a:p>
        </p:txBody>
      </p:sp>
      <p:sp>
        <p:nvSpPr>
          <p:cNvPr id="3" name="正文"/>
          <p:cNvSpPr>
            <a:spLocks noGrp="1"/>
          </p:cNvSpPr>
          <p:nvPr>
            <p:ph idx="1"/>
            <p:custDataLst>
              <p:tags r:id="rId2"/>
            </p:custDataLst>
          </p:nvPr>
        </p:nvSpPr>
        <p:spPr>
          <a:xfrm>
            <a:off x="695960" y="982980"/>
            <a:ext cx="5236845" cy="5544820"/>
          </a:xfrm>
        </p:spPr>
        <p:style>
          <a:lnRef idx="3">
            <a:schemeClr val="accent1"/>
          </a:lnRef>
          <a:fillRef idx="0">
            <a:srgbClr val="FFFFFF"/>
          </a:fillRef>
          <a:effectRef idx="0">
            <a:srgbClr val="FFFFFF"/>
          </a:effectRef>
          <a:fontRef idx="minor">
            <a:schemeClr val="tx1"/>
          </a:fontRef>
        </p:style>
        <p:txBody>
          <a:bodyPr>
            <a:noAutofit/>
          </a:bodyPr>
          <a:lstStyle/>
          <a:p>
            <a:pPr indent="0" fontAlgn="auto">
              <a:lnSpc>
                <a:spcPct val="150000"/>
              </a:lnSpc>
              <a:buNone/>
            </a:pPr>
            <a:r>
              <a:rPr lang="zh-CN" altLang="en-US" b="1"/>
              <a:t>(一)或有负债</a:t>
            </a:r>
            <a:endParaRPr lang="zh-CN" altLang="en-US" b="1"/>
          </a:p>
          <a:p>
            <a:pPr indent="0" fontAlgn="auto">
              <a:lnSpc>
                <a:spcPct val="150000"/>
              </a:lnSpc>
              <a:buNone/>
            </a:pPr>
            <a:r>
              <a:rPr lang="zh-CN" altLang="en-US"/>
              <a:t>或有负债是指过去的交易或事项形成的潜在义务，其存在须通过未来不确定事项的发生或不发生予以证实；或过去的交易或事项形成的现时义务，履行该义务不是很可能导致经济利益流出企业或该义务的金额不能可靠计量。</a:t>
            </a:r>
            <a:endParaRPr lang="zh-CN" altLang="en-US"/>
          </a:p>
        </p:txBody>
      </p:sp>
      <p:sp>
        <p:nvSpPr>
          <p:cNvPr id="4" name="文本框 3"/>
          <p:cNvSpPr txBox="1"/>
          <p:nvPr/>
        </p:nvSpPr>
        <p:spPr>
          <a:xfrm>
            <a:off x="6301105" y="982345"/>
            <a:ext cx="5358130" cy="5544820"/>
          </a:xfrm>
          <a:prstGeom prst="rect">
            <a:avLst/>
          </a:prstGeom>
        </p:spPr>
        <p:style>
          <a:lnRef idx="3">
            <a:schemeClr val="accent1"/>
          </a:lnRef>
          <a:fillRef idx="0">
            <a:srgbClr val="FFFFFF"/>
          </a:fillRef>
          <a:effectRef idx="0">
            <a:srgbClr val="FFFFFF"/>
          </a:effectRef>
          <a:fontRef idx="minor">
            <a:schemeClr val="tx1"/>
          </a:fontRef>
        </p:style>
        <p:txBody>
          <a:bodyPr>
            <a:noAutofit/>
          </a:bodyPr>
          <a:p>
            <a:pPr indent="26797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(二)或有资产</a:t>
            </a:r>
            <a:endParaRPr sz="2400" b="1">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或有资产是指过去的交易或者事项形成的潜在资产，其存在须通过未来不确定事项的发生或不发生予以证实。</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或有资产作为一种潜在资产，其结果具有较大的不确定性，只有随着经济情况的变化，通过某些未来不确定事项的发生或不发生才能证实其是否会形成企业真正的资产。</a:t>
            </a:r>
            <a:endParaRPr sz="24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a:t>三、相关会计科目及会计处理原则</a:t>
            </a:r>
            <a:endParaRPr lang="zh-CN" altLang="en-US"/>
          </a:p>
        </p:txBody>
      </p:sp>
      <p:sp>
        <p:nvSpPr>
          <p:cNvPr id="3" name="正文"/>
          <p:cNvSpPr>
            <a:spLocks noGrp="1"/>
          </p:cNvSpPr>
          <p:nvPr>
            <p:ph idx="1"/>
            <p:custDataLst>
              <p:tags r:id="rId2"/>
            </p:custDataLst>
          </p:nvPr>
        </p:nvSpPr>
        <p:spPr>
          <a:xfrm>
            <a:off x="541020" y="982980"/>
            <a:ext cx="11108690" cy="5775325"/>
          </a:xfrm>
        </p:spPr>
        <p:style>
          <a:lnRef idx="3">
            <a:schemeClr val="accent1"/>
          </a:lnRef>
          <a:fillRef idx="0">
            <a:srgbClr val="FFFFFF"/>
          </a:fillRef>
          <a:effectRef idx="0">
            <a:srgbClr val="FFFFFF"/>
          </a:effectRef>
          <a:fontRef idx="minor">
            <a:schemeClr val="tx1"/>
          </a:fontRef>
        </p:style>
        <p:txBody>
          <a:bodyPr>
            <a:noAutofit/>
          </a:bodyPr>
          <a:lstStyle/>
          <a:p>
            <a:pPr marL="0" indent="457200" fontAlgn="auto">
              <a:lnSpc>
                <a:spcPct val="120000"/>
              </a:lnSpc>
              <a:spcBef>
                <a:spcPts val="0"/>
              </a:spcBef>
              <a:buNone/>
              <a:extLst>
                <a:ext uri="{35155182-B16C-46BC-9424-99874614C6A1}">
                  <wpsdc:indentchars xmlns:wpsdc="http://www.wps.cn/officeDocument/2017/drawingmlCustomData" val="200" checksum="59296752"/>
                </a:ext>
              </a:extLst>
            </a:pPr>
            <a:r>
              <a:rPr lang="zh-CN" altLang="en-US" sz="1800"/>
              <a:t>企业对或有事项进行会计处理，一般需要设置“预计负债”科目(以下简称本科目)。</a:t>
            </a:r>
            <a:endParaRPr lang="zh-CN" altLang="en-US" sz="1800"/>
          </a:p>
          <a:p>
            <a:pPr marL="0" indent="457200" fontAlgn="auto">
              <a:lnSpc>
                <a:spcPct val="120000"/>
              </a:lnSpc>
              <a:spcBef>
                <a:spcPts val="0"/>
              </a:spcBef>
              <a:buNone/>
              <a:extLst>
                <a:ext uri="{35155182-B16C-46BC-9424-99874614C6A1}">
                  <wpsdc:indentchars xmlns:wpsdc="http://www.wps.cn/officeDocument/2017/drawingmlCustomData" val="200" checksum="59296752"/>
                </a:ext>
              </a:extLst>
            </a:pPr>
            <a:r>
              <a:rPr lang="zh-CN" altLang="en-US" sz="1800"/>
              <a:t>1.本科目核算企业确认的对外提供担保、未决诉讼、保证类质量保证、亏损合同、弃置义务、重组义务等预计负债。</a:t>
            </a:r>
            <a:endParaRPr lang="zh-CN" altLang="en-US" sz="1800"/>
          </a:p>
          <a:p>
            <a:pPr marL="0" indent="457200" fontAlgn="auto">
              <a:lnSpc>
                <a:spcPct val="120000"/>
              </a:lnSpc>
              <a:spcBef>
                <a:spcPts val="0"/>
              </a:spcBef>
              <a:buNone/>
              <a:extLst>
                <a:ext uri="{35155182-B16C-46BC-9424-99874614C6A1}">
                  <wpsdc:indentchars xmlns:wpsdc="http://www.wps.cn/officeDocument/2017/drawingmlCustomData" val="200" checksum="59296752"/>
                </a:ext>
              </a:extLst>
            </a:pPr>
            <a:r>
              <a:rPr lang="zh-CN" altLang="en-US" sz="1800"/>
              <a:t>2.本科目可按形成预计负债的交易或事项进行明细核算。</a:t>
            </a:r>
            <a:endParaRPr lang="zh-CN" altLang="en-US" sz="1800"/>
          </a:p>
          <a:p>
            <a:pPr marL="0" indent="457200" fontAlgn="auto">
              <a:lnSpc>
                <a:spcPct val="120000"/>
              </a:lnSpc>
              <a:spcBef>
                <a:spcPts val="0"/>
              </a:spcBef>
              <a:buNone/>
              <a:extLst>
                <a:ext uri="{35155182-B16C-46BC-9424-99874614C6A1}">
                  <wpsdc:indentchars xmlns:wpsdc="http://www.wps.cn/officeDocument/2017/drawingmlCustomData" val="200" checksum="59296752"/>
                </a:ext>
              </a:extLst>
            </a:pPr>
            <a:r>
              <a:rPr lang="zh-CN" altLang="en-US" sz="1800"/>
              <a:t>3.预计负债的主要账务处理。</a:t>
            </a:r>
            <a:endParaRPr lang="zh-CN" altLang="en-US" sz="1800"/>
          </a:p>
          <a:p>
            <a:pPr marL="0" indent="457200" fontAlgn="auto">
              <a:lnSpc>
                <a:spcPct val="120000"/>
              </a:lnSpc>
              <a:spcBef>
                <a:spcPts val="0"/>
              </a:spcBef>
              <a:buNone/>
              <a:extLst>
                <a:ext uri="{35155182-B16C-46BC-9424-99874614C6A1}">
                  <wpsdc:indentchars xmlns:wpsdc="http://www.wps.cn/officeDocument/2017/drawingmlCustomData" val="200" checksum="59296752"/>
                </a:ext>
              </a:extLst>
            </a:pPr>
            <a:r>
              <a:rPr lang="zh-CN" altLang="en-US" sz="1800"/>
              <a:t>(1)企业因对外提供担保、未决诉讼、重组义务产生的预计负债，应当按确定的金额，借记“营业外支出”、“管理费用”等科目，贷记本科目。</a:t>
            </a:r>
            <a:endParaRPr lang="zh-CN" altLang="en-US" sz="1800"/>
          </a:p>
          <a:p>
            <a:pPr marL="0" indent="457200" fontAlgn="auto">
              <a:lnSpc>
                <a:spcPct val="120000"/>
              </a:lnSpc>
              <a:spcBef>
                <a:spcPts val="0"/>
              </a:spcBef>
              <a:buNone/>
              <a:extLst>
                <a:ext uri="{35155182-B16C-46BC-9424-99874614C6A1}">
                  <wpsdc:indentchars xmlns:wpsdc="http://www.wps.cn/officeDocument/2017/drawingmlCustomData" val="200" checksum="59296752"/>
                </a:ext>
              </a:extLst>
            </a:pPr>
            <a:r>
              <a:rPr lang="zh-CN" altLang="en-US" sz="1800"/>
              <a:t>因保证类质量保证产生的预计负债，应当按确定的金额，借记“主营业务成本”、“其他业务成本”等科目，贷记本科目。</a:t>
            </a:r>
            <a:endParaRPr lang="zh-CN" altLang="en-US" sz="1800"/>
          </a:p>
          <a:p>
            <a:pPr marL="0" indent="457200" fontAlgn="auto">
              <a:lnSpc>
                <a:spcPct val="120000"/>
              </a:lnSpc>
              <a:spcBef>
                <a:spcPts val="0"/>
              </a:spcBef>
              <a:buNone/>
              <a:extLst>
                <a:ext uri="{35155182-B16C-46BC-9424-99874614C6A1}">
                  <wpsdc:indentchars xmlns:wpsdc="http://www.wps.cn/officeDocument/2017/drawingmlCustomData" val="200" checksum="59296752"/>
                </a:ext>
              </a:extLst>
            </a:pPr>
            <a:r>
              <a:rPr lang="zh-CN" altLang="en-US" sz="1800"/>
              <a:t>因亏损合同产生的预计负债，应当按照功能分类，借记“主营业务成本”、“其他业务成本”等科目，贷记本科目。</a:t>
            </a:r>
            <a:endParaRPr lang="zh-CN" altLang="en-US" sz="1800"/>
          </a:p>
          <a:p>
            <a:pPr marL="0" indent="457200" fontAlgn="auto">
              <a:lnSpc>
                <a:spcPct val="120000"/>
              </a:lnSpc>
              <a:spcBef>
                <a:spcPts val="0"/>
              </a:spcBef>
              <a:buNone/>
              <a:extLst>
                <a:ext uri="{35155182-B16C-46BC-9424-99874614C6A1}">
                  <wpsdc:indentchars xmlns:wpsdc="http://www.wps.cn/officeDocument/2017/drawingmlCustomData" val="200" checksum="59296752"/>
                </a:ext>
              </a:extLst>
            </a:pPr>
            <a:r>
              <a:rPr lang="zh-CN" altLang="en-US" sz="1800"/>
              <a:t>因资产弃置义务产生的预计负债，应当按确定的金额，借记“固定资产”、“油气资产”科目，贷记本科目。在固定资产或油气资产的使用寿命内，按计算确定各期应负担的利息费用，借记“财务费用”科目，贷记本科目。</a:t>
            </a:r>
            <a:endParaRPr lang="zh-CN" altLang="en-US" sz="1800"/>
          </a:p>
          <a:p>
            <a:pPr marL="0" indent="457200" fontAlgn="auto">
              <a:lnSpc>
                <a:spcPct val="120000"/>
              </a:lnSpc>
              <a:spcBef>
                <a:spcPts val="0"/>
              </a:spcBef>
              <a:buNone/>
              <a:extLst>
                <a:ext uri="{35155182-B16C-46BC-9424-99874614C6A1}">
                  <wpsdc:indentchars xmlns:wpsdc="http://www.wps.cn/officeDocument/2017/drawingmlCustomData" val="200" checksum="59296752"/>
                </a:ext>
              </a:extLst>
            </a:pPr>
            <a:r>
              <a:rPr lang="zh-CN" altLang="en-US" sz="1800"/>
              <a:t>(2)实际清偿或冲减的预计负债，借记本科目，贷记“银行存款”等科目。</a:t>
            </a:r>
            <a:endParaRPr lang="zh-CN" altLang="en-US" sz="1800"/>
          </a:p>
          <a:p>
            <a:pPr marL="0" indent="457200" fontAlgn="auto">
              <a:lnSpc>
                <a:spcPct val="120000"/>
              </a:lnSpc>
              <a:spcBef>
                <a:spcPts val="0"/>
              </a:spcBef>
              <a:buNone/>
              <a:extLst>
                <a:ext uri="{35155182-B16C-46BC-9424-99874614C6A1}">
                  <wpsdc:indentchars xmlns:wpsdc="http://www.wps.cn/officeDocument/2017/drawingmlCustomData" val="200" checksum="59296752"/>
                </a:ext>
              </a:extLst>
            </a:pPr>
            <a:r>
              <a:rPr lang="zh-CN" altLang="en-US" sz="1800"/>
              <a:t>(3)根据确凿证据需要对已确认的预计负债进行调整的，调整增加的预计负债，借记有关科目，贷记本科目；调整减少的预计负债做相反的会计分录。</a:t>
            </a:r>
            <a:endParaRPr lang="zh-CN" altLang="en-US" sz="180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4523740" y="3336925"/>
            <a:ext cx="7244080" cy="2123440"/>
          </a:xfrm>
        </p:spPr>
        <p:txBody>
          <a:bodyPr/>
          <a:lstStyle/>
          <a:p>
            <a:r>
              <a:rPr lang="zh-CN" altLang="en-US" sz="5000" spc="300" dirty="0">
                <a:solidFill>
                  <a:srgbClr val="131F27"/>
                </a:solidFill>
                <a:latin typeface="+mn-ea"/>
                <a:sym typeface="+mn-ea"/>
              </a:rPr>
              <a:t>  或有事项的确认和计量</a:t>
            </a:r>
            <a:endParaRPr lang="zh-CN" altLang="en-US" sz="5000"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02</a:t>
            </a:r>
            <a:endParaRPr lang="en-US" altLang="zh-CN"/>
          </a:p>
        </p:txBody>
      </p:sp>
    </p:spTree>
    <p:custDataLst>
      <p:tags r:id="rId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一、或有事项的确认</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a:bodyPr>
          <a:lstStyle/>
          <a:p>
            <a:pPr marL="0" indent="609600" fontAlgn="auto">
              <a:spcBef>
                <a:spcPts val="0"/>
              </a:spcBef>
              <a:extLst>
                <a:ext uri="{35155182-B16C-46BC-9424-99874614C6A1}">
                  <wpsdc:indentchars xmlns:wpsdc="http://www.wps.cn/officeDocument/2017/drawingmlCustomData" val="200" checksum="4158780845"/>
                </a:ext>
              </a:extLst>
            </a:pPr>
            <a:r>
              <a:t>或有事项形成的或有资产只有在企业</a:t>
            </a:r>
            <a:r>
              <a:rPr>
                <a:solidFill>
                  <a:srgbClr val="FF0000"/>
                </a:solidFill>
              </a:rPr>
              <a:t>基本确定</a:t>
            </a:r>
            <a:r>
              <a:t>能够收到的情况下，才能变为真正的资产，从而予以确认。</a:t>
            </a:r>
          </a:p>
          <a:p>
            <a:pPr marL="0" indent="609600" fontAlgn="auto">
              <a:spcBef>
                <a:spcPts val="0"/>
              </a:spcBef>
              <a:extLst>
                <a:ext uri="{35155182-B16C-46BC-9424-99874614C6A1}">
                  <wpsdc:indentchars xmlns:wpsdc="http://www.wps.cn/officeDocument/2017/drawingmlCustomData" val="200" checksum="4158780845"/>
                </a:ext>
              </a:extLst>
            </a:pPr>
            <a:r>
              <a:t>与或有事项有关的义务应当在</a:t>
            </a:r>
            <a:r>
              <a:rPr>
                <a:solidFill>
                  <a:srgbClr val="FF0000"/>
                </a:solidFill>
              </a:rPr>
              <a:t>同时符合以下三个条件</a:t>
            </a:r>
            <a:r>
              <a:t>时，作为预计负债进行确认和计量:</a:t>
            </a:r>
          </a:p>
          <a:p>
            <a:pPr marL="0" indent="609600" fontAlgn="auto">
              <a:spcBef>
                <a:spcPts val="0"/>
              </a:spcBef>
              <a:extLst>
                <a:ext uri="{35155182-B16C-46BC-9424-99874614C6A1}">
                  <wpsdc:indentchars xmlns:wpsdc="http://www.wps.cn/officeDocument/2017/drawingmlCustomData" val="200" checksum="4158780845"/>
                </a:ext>
              </a:extLst>
            </a:pPr>
            <a:r>
              <a:t>①该义务是企业承担的现时义务；</a:t>
            </a:r>
          </a:p>
          <a:p>
            <a:pPr marL="0" indent="609600" fontAlgn="auto">
              <a:spcBef>
                <a:spcPts val="0"/>
              </a:spcBef>
              <a:extLst>
                <a:ext uri="{35155182-B16C-46BC-9424-99874614C6A1}">
                  <wpsdc:indentchars xmlns:wpsdc="http://www.wps.cn/officeDocument/2017/drawingmlCustomData" val="200" checksum="4158780845"/>
                </a:ext>
              </a:extLst>
            </a:pPr>
            <a:r>
              <a:t>②履行该义务很可能导致经济利益流出企业；</a:t>
            </a:r>
          </a:p>
          <a:p>
            <a:pPr marL="0" indent="609600" fontAlgn="auto">
              <a:spcBef>
                <a:spcPts val="0"/>
              </a:spcBef>
              <a:extLst>
                <a:ext uri="{35155182-B16C-46BC-9424-99874614C6A1}">
                  <wpsdc:indentchars xmlns:wpsdc="http://www.wps.cn/officeDocument/2017/drawingmlCustomData" val="200" checksum="4158780845"/>
                </a:ext>
              </a:extLst>
            </a:pPr>
            <a:r>
              <a:t>③该义务的金额能够可靠地计量。</a:t>
            </a: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一、或有事项的确认</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a:bodyPr>
          <a:lstStyle/>
          <a:p>
            <a:pPr marL="0" indent="609600" fontAlgn="auto">
              <a:spcBef>
                <a:spcPts val="0"/>
              </a:spcBef>
              <a:extLst>
                <a:ext uri="{35155182-B16C-46BC-9424-99874614C6A1}">
                  <wpsdc:indentchars xmlns:wpsdc="http://www.wps.cn/officeDocument/2017/drawingmlCustomData" val="200" checksum="4158780845"/>
                </a:ext>
              </a:extLst>
            </a:pPr>
            <a:r>
              <a:rPr b="1"/>
              <a:t>（一）该义务是企业承担的现时义务</a:t>
            </a:r>
            <a:endParaRPr b="1"/>
          </a:p>
          <a:p>
            <a:pPr marL="0" indent="609600" fontAlgn="auto">
              <a:spcBef>
                <a:spcPts val="0"/>
              </a:spcBef>
              <a:extLst>
                <a:ext uri="{35155182-B16C-46BC-9424-99874614C6A1}">
                  <wpsdc:indentchars xmlns:wpsdc="http://www.wps.cn/officeDocument/2017/drawingmlCustomData" val="200" checksum="4158780845"/>
                </a:ext>
              </a:extLst>
            </a:pPr>
            <a:r>
              <a:t>该义务是企业承担的现时义务，是指与或有事项相关的义务是在企业当前条件下已承担的义务，企业没有其他现实的选择，只能履行该现时义务。</a:t>
            </a:r>
          </a:p>
          <a:p>
            <a:pPr marL="0" indent="609600" fontAlgn="auto">
              <a:spcBef>
                <a:spcPts val="0"/>
              </a:spcBef>
              <a:extLst>
                <a:ext uri="{35155182-B16C-46BC-9424-99874614C6A1}">
                  <wpsdc:indentchars xmlns:wpsdc="http://www.wps.cn/officeDocument/2017/drawingmlCustomData" val="200" checksum="4158780845"/>
                </a:ext>
              </a:extLst>
            </a:pPr>
            <a:r>
              <a:t>此处的义务包括法定义务和推定义务。</a:t>
            </a:r>
          </a:p>
          <a:p>
            <a:pPr marL="0" indent="609600" fontAlgn="auto">
              <a:spcBef>
                <a:spcPts val="0"/>
              </a:spcBef>
              <a:extLst>
                <a:ext uri="{35155182-B16C-46BC-9424-99874614C6A1}">
                  <wpsdc:indentchars xmlns:wpsdc="http://www.wps.cn/officeDocument/2017/drawingmlCustomData" val="200" checksum="4158780845"/>
                </a:ext>
              </a:extLst>
            </a:pPr>
            <a:r>
              <a:t>其中，</a:t>
            </a:r>
            <a:r>
              <a:rPr>
                <a:solidFill>
                  <a:srgbClr val="FF0000"/>
                </a:solidFill>
              </a:rPr>
              <a:t>法定义务</a:t>
            </a:r>
            <a:r>
              <a:t>，是指因合同、法规或其他司法解释等产生的义务，通常是企业在经济管理和经济协调中，依照经济法律、法规的规定必须履行的责任。</a:t>
            </a:r>
          </a:p>
          <a:p>
            <a:pPr marL="0" indent="609600" fontAlgn="auto">
              <a:spcBef>
                <a:spcPts val="0"/>
              </a:spcBef>
              <a:extLst>
                <a:ext uri="{35155182-B16C-46BC-9424-99874614C6A1}">
                  <wpsdc:indentchars xmlns:wpsdc="http://www.wps.cn/officeDocument/2017/drawingmlCustomData" val="200" checksum="4158780845"/>
                </a:ext>
              </a:extLst>
            </a:pPr>
            <a:r>
              <a:rPr>
                <a:solidFill>
                  <a:srgbClr val="FF0000"/>
                </a:solidFill>
              </a:rPr>
              <a:t>推定义务</a:t>
            </a:r>
            <a:r>
              <a:t>是因企业以往的习惯做法、已公开的承诺或声明、已公开宣布的政策等而承担的义务。由于以往的习惯做法或通过公开的承诺或声明，企业向外界表明了它将承担特定的责任，从而使受影响的各方形成了其将履行那些责任的合理预期。</a:t>
            </a:r>
          </a:p>
        </p:txBody>
      </p:sp>
    </p:spTree>
    <p:custDataLst>
      <p:tags r:id="rId3"/>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723"/>
  <p:tag name="KSO_WM_TEMPLATE_CATEGORY" val="custom"/>
  <p:tag name="KSO_WM_TEMPLATE_MASTER_TYPE" val="0"/>
</p:tagLst>
</file>

<file path=ppt/tags/tag102.xml><?xml version="1.0" encoding="utf-8"?>
<p:tagLst xmlns:p="http://schemas.openxmlformats.org/presentationml/2006/main">
  <p:tag name="KSO_WM_UNIT_TYPE" val="i"/>
  <p:tag name="KSO_WM_UNIT_INDEX" val="1"/>
  <p:tag name="KSO_WM_BEAUTIFY_FLAG" val="#wm#"/>
  <p:tag name="KSO_WM_TAG_VERSION" val="3.0"/>
  <p:tag name="KSO_WM_UNIT_ID" val="custom20236723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03.xml><?xml version="1.0" encoding="utf-8"?>
<p:tagLst xmlns:p="http://schemas.openxmlformats.org/presentationml/2006/main">
  <p:tag name="KSO_WM_UNIT_TYPE" val="a"/>
  <p:tag name="KSO_WM_UNIT_INDEX" val="1"/>
  <p:tag name="KSO_WM_BEAUTIFY_FLAG" val="#wm#"/>
  <p:tag name="KSO_WM_TAG_VERSION" val="3.0"/>
  <p:tag name="KSO_WM_UNIT_ID" val="custom20236723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10;添加文档标题"/>
</p:tagLst>
</file>

<file path=ppt/tags/tag10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10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106.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9"/>
  <p:tag name="KSO_WM_BEAUTIFY_FLAG" val="#wm#"/>
  <p:tag name="KSO_WM_TEMPLATE_INDEX" val="20236723"/>
  <p:tag name="KSO_WM_TEMPLATE_CATEGORY" val="custom"/>
  <p:tag name="KSO_WM_SLIDE_INDEX" val="1"/>
  <p:tag name="KSO_WM_SLIDE_ID" val="custom20236723_1"/>
  <p:tag name="KSO_WM_TEMPLATE_MASTER_TYPE" val="0"/>
  <p:tag name="KSO_WM_SLIDE_LAYOUT" val="a_b_f"/>
  <p:tag name="KSO_WM_SLIDE_LAYOUT_CNT" val="1_1_2"/>
</p:tagLst>
</file>

<file path=ppt/tags/tag10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723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目录"/>
</p:tagLst>
</file>

<file path=ppt/tags/tag108.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9.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1.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2.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13.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4.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5.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16.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7.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723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18.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23"/>
  <p:tag name="KSO_WM_TEMPLATE_CATEGORY" val="custom"/>
  <p:tag name="KSO_WM_SLIDE_INDEX" val="4"/>
  <p:tag name="KSO_WM_SLIDE_ID" val="custom20236723_4"/>
  <p:tag name="KSO_WM_TEMPLATE_MASTER_TYPE" val="0"/>
  <p:tag name="KSO_WM_SLIDE_LAYOUT" val="a_l"/>
  <p:tag name="KSO_WM_SLIDE_LAYOUT_CNT" val="1_1"/>
  <p:tag name="KSO_WM_SLIDE_DIAGTYPE" val="l"/>
</p:tagLst>
</file>

<file path=ppt/tags/tag119.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21.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2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2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2.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33.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34.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3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3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15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7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1.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82.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83.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84.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8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6.xml><?xml version="1.0" encoding="utf-8"?>
<p:tagLst xmlns:p="http://schemas.openxmlformats.org/presentationml/2006/main">
  <p:tag name="KSO_WM_UNIT_TYPE" val="i"/>
  <p:tag name="KSO_WM_UNIT_INDEX" val="1"/>
  <p:tag name="KSO_WM_BEAUTIFY_FLAG" val="#wm#"/>
  <p:tag name="KSO_WM_TAG_VERSION" val="3.0"/>
  <p:tag name="KSO_WM_UNIT_ID" val="custom20236723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57.xml><?xml version="1.0" encoding="utf-8"?>
<p:tagLst xmlns:p="http://schemas.openxmlformats.org/presentationml/2006/main">
  <p:tag name="KSO_WM_UNIT_TYPE" val="a"/>
  <p:tag name="KSO_WM_UNIT_INDEX" val="1"/>
  <p:tag name="KSO_WM_BEAUTIFY_FLAG" val="#wm#"/>
  <p:tag name="KSO_WM_TAG_VERSION" val="3.0"/>
  <p:tag name="KSO_WM_UNIT_ID" val="custom20236723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感谢观看"/>
</p:tagLst>
</file>

<file path=ppt/tags/tag258.xml><?xml version="1.0" encoding="utf-8"?>
<p:tagLst xmlns:p="http://schemas.openxmlformats.org/presentationml/2006/main">
  <p:tag name="KSO_WM_UNIT_TYPE" val="b"/>
  <p:tag name="KSO_WM_UNIT_INDEX" val="1"/>
  <p:tag name="KSO_WM_BEAUTIFY_FLAG" val="#wm#"/>
  <p:tag name="KSO_WM_TAG_VERSION" val="3.0"/>
  <p:tag name="KSO_WM_UNIT_ID" val="custom20236723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VALUE" val="10"/>
  <p:tag name="KSO_WM_UNIT_PRESET_TEXT" val="Thank you"/>
</p:tagLst>
</file>

<file path=ppt/tags/tag259.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9*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2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261.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9"/>
  <p:tag name="KSO_WM_SLIDE_ID" val="custom20236723_9"/>
  <p:tag name="KSO_WM_TEMPLATE_MASTER_TYPE" val="0"/>
  <p:tag name="KSO_WM_SLIDE_LAYOUT" val="a_b_f"/>
  <p:tag name="KSO_WM_SLIDE_LAYOUT_CNT" val="1_1_2"/>
</p:tagLst>
</file>

<file path=ppt/tags/tag262.xml><?xml version="1.0" encoding="utf-8"?>
<p:tagLst xmlns:p="http://schemas.openxmlformats.org/presentationml/2006/main">
  <p:tag name="commondata" val="eyJoZGlkIjoiNzRlZTVjZDZlM2EwYTdlNGJmYzIyNDA4ZDIxOTNmM2EifQ=="/>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3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4.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5.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6.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6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77.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
</p:tagLst>
</file>

<file path=ppt/tags/tag8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23"/>
</p:tagLst>
</file>

<file path=ppt/tags/tag9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23"/>
</p:tagLst>
</file>

<file path=ppt/tags/tag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0000000000000511-2">
      <a:dk1>
        <a:srgbClr val="333333"/>
      </a:dk1>
      <a:lt1>
        <a:srgbClr val="FFFFFF"/>
      </a:lt1>
      <a:dk2>
        <a:srgbClr val="282828"/>
      </a:dk2>
      <a:lt2>
        <a:srgbClr val="F8F4FE"/>
      </a:lt2>
      <a:accent1>
        <a:srgbClr val="A073F3"/>
      </a:accent1>
      <a:accent2>
        <a:srgbClr val="8182EB"/>
      </a:accent2>
      <a:accent3>
        <a:srgbClr val="3DB18F"/>
      </a:accent3>
      <a:accent4>
        <a:srgbClr val="F15F70"/>
      </a:accent4>
      <a:accent5>
        <a:srgbClr val="ECBD76"/>
      </a:accent5>
      <a:accent6>
        <a:srgbClr val="DDA06F"/>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10312</Words>
  <Application>WPS 演示</Application>
  <PresentationFormat>宽屏</PresentationFormat>
  <Paragraphs>365</Paragraphs>
  <Slides>48</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48</vt:i4>
      </vt:variant>
    </vt:vector>
  </HeadingPairs>
  <TitlesOfParts>
    <vt:vector size="57" baseType="lpstr">
      <vt:lpstr>Arial</vt:lpstr>
      <vt:lpstr>宋体</vt:lpstr>
      <vt:lpstr>Wingdings</vt:lpstr>
      <vt:lpstr>江城圆体 400W</vt:lpstr>
      <vt:lpstr>微软雅黑</vt:lpstr>
      <vt:lpstr>Arial Unicode MS</vt:lpstr>
      <vt:lpstr>Calibri</vt:lpstr>
      <vt:lpstr>Arial</vt:lpstr>
      <vt:lpstr>Office 主题​​</vt:lpstr>
      <vt:lpstr>项目八   或有事项</vt:lpstr>
      <vt:lpstr>目录</vt:lpstr>
      <vt:lpstr>或有事项概述</vt:lpstr>
      <vt:lpstr>一、或有事项的概念</vt:lpstr>
      <vt:lpstr>二、或有负债和或有资产</vt:lpstr>
      <vt:lpstr>三、相关会计科目及会计处理原则</vt:lpstr>
      <vt:lpstr>  或有事项的确认和计量</vt:lpstr>
      <vt:lpstr>一、或有事项的确认</vt:lpstr>
      <vt:lpstr>一、或有事项的确认</vt:lpstr>
      <vt:lpstr>一、或有事项的确认</vt:lpstr>
      <vt:lpstr>一、或有事项的确认</vt:lpstr>
      <vt:lpstr>二、或有事项的计量</vt:lpstr>
      <vt:lpstr>二、或有事项的计量</vt:lpstr>
      <vt:lpstr>二、或有事项的计量</vt:lpstr>
      <vt:lpstr>二、或有事项的计量</vt:lpstr>
      <vt:lpstr>二、或有事项的计量</vt:lpstr>
      <vt:lpstr>二、或有事项的计量</vt:lpstr>
      <vt:lpstr>二、或有事项的计量</vt:lpstr>
      <vt:lpstr>二、或有事项的计量</vt:lpstr>
      <vt:lpstr>二、或有事项的计量</vt:lpstr>
      <vt:lpstr>二、或有事项的计量</vt:lpstr>
      <vt:lpstr>二、或有事项的计量</vt:lpstr>
      <vt:lpstr>出租人的会计处理</vt:lpstr>
      <vt:lpstr>一、出租人的租赁分类</vt:lpstr>
      <vt:lpstr>一、未决诉讼或未决仲裁</vt:lpstr>
      <vt:lpstr>一、未决诉讼或未决仲裁</vt:lpstr>
      <vt:lpstr>一、未决诉讼或未决仲裁</vt:lpstr>
      <vt:lpstr>一、未决诉讼或未决仲裁</vt:lpstr>
      <vt:lpstr>二、债务担保</vt:lpstr>
      <vt:lpstr>二、债务担保</vt:lpstr>
      <vt:lpstr>二、债务担保</vt:lpstr>
      <vt:lpstr>三、产品质量保证</vt:lpstr>
      <vt:lpstr>三、产品质量保证</vt:lpstr>
      <vt:lpstr>三、产品质量保证</vt:lpstr>
      <vt:lpstr>三、产品质量保证</vt:lpstr>
      <vt:lpstr>三、产品质量保证</vt:lpstr>
      <vt:lpstr>三、产品质量保证</vt:lpstr>
      <vt:lpstr>三、产品质量保证</vt:lpstr>
      <vt:lpstr>四、亏损合同</vt:lpstr>
      <vt:lpstr>四、亏损合同</vt:lpstr>
      <vt:lpstr>四、亏损合同</vt:lpstr>
      <vt:lpstr>四、亏损合同</vt:lpstr>
      <vt:lpstr>四、亏损合同</vt:lpstr>
      <vt:lpstr>五、重组义务</vt:lpstr>
      <vt:lpstr>五、重组义务</vt:lpstr>
      <vt:lpstr>五、重组义务</vt:lpstr>
      <vt:lpstr>项目小结</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166</cp:revision>
  <dcterms:created xsi:type="dcterms:W3CDTF">2019-06-19T02:08:00Z</dcterms:created>
  <dcterms:modified xsi:type="dcterms:W3CDTF">2024-07-28T11:26:10Z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C9D2A4D1660B4FB099838FBBA68DD08E_13</vt:lpwstr>
  </property>
</Properties>
</file>