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3" r:id="rId3"/>
    <p:sldId id="274" r:id="rId4"/>
    <p:sldId id="275" r:id="rId5"/>
    <p:sldId id="276" r:id="rId6"/>
    <p:sldId id="277" r:id="rId8"/>
    <p:sldId id="278" r:id="rId9"/>
    <p:sldId id="279" r:id="rId10"/>
    <p:sldId id="280" r:id="rId11"/>
    <p:sldId id="284" r:id="rId12"/>
    <p:sldId id="299" r:id="rId13"/>
    <p:sldId id="300" r:id="rId14"/>
    <p:sldId id="301" r:id="rId15"/>
    <p:sldId id="281" r:id="rId16"/>
    <p:sldId id="303" r:id="rId17"/>
    <p:sldId id="304" r:id="rId18"/>
    <p:sldId id="305" r:id="rId19"/>
    <p:sldId id="306" r:id="rId20"/>
    <p:sldId id="307" r:id="rId21"/>
    <p:sldId id="308" r:id="rId22"/>
    <p:sldId id="283" r:id="rId23"/>
    <p:sldId id="298" r:id="rId24"/>
    <p:sldId id="285" r:id="rId25"/>
    <p:sldId id="309" r:id="rId26"/>
    <p:sldId id="310" r:id="rId27"/>
    <p:sldId id="311" r:id="rId28"/>
    <p:sldId id="312" r:id="rId29"/>
    <p:sldId id="328" r:id="rId30"/>
    <p:sldId id="329" r:id="rId31"/>
    <p:sldId id="330" r:id="rId32"/>
    <p:sldId id="331" r:id="rId33"/>
    <p:sldId id="332" r:id="rId34"/>
    <p:sldId id="333" r:id="rId35"/>
    <p:sldId id="286" r:id="rId36"/>
    <p:sldId id="287" r:id="rId37"/>
    <p:sldId id="334" r:id="rId38"/>
    <p:sldId id="335" r:id="rId39"/>
    <p:sldId id="336" r:id="rId40"/>
    <p:sldId id="337" r:id="rId41"/>
    <p:sldId id="338" r:id="rId42"/>
    <p:sldId id="339" r:id="rId43"/>
    <p:sldId id="289" r:id="rId44"/>
    <p:sldId id="290" r:id="rId45"/>
    <p:sldId id="292" r:id="rId46"/>
    <p:sldId id="340" r:id="rId47"/>
    <p:sldId id="341" r:id="rId48"/>
    <p:sldId id="342" r:id="rId49"/>
    <p:sldId id="343" r:id="rId50"/>
    <p:sldId id="344" r:id="rId51"/>
    <p:sldId id="345" r:id="rId52"/>
    <p:sldId id="346" r:id="rId53"/>
    <p:sldId id="347" r:id="rId54"/>
    <p:sldId id="348" r:id="rId55"/>
    <p:sldId id="349" r:id="rId56"/>
    <p:sldId id="350" r:id="rId57"/>
    <p:sldId id="351" r:id="rId58"/>
    <p:sldId id="352" r:id="rId59"/>
    <p:sldId id="353" r:id="rId60"/>
    <p:sldId id="354" r:id="rId61"/>
    <p:sldId id="355" r:id="rId62"/>
    <p:sldId id="356" r:id="rId63"/>
    <p:sldId id="357" r:id="rId64"/>
    <p:sldId id="358" r:id="rId65"/>
    <p:sldId id="297" r:id="rId66"/>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gs" Target="tags/tag305.xml"/><Relationship Id="rId70" Type="http://schemas.openxmlformats.org/officeDocument/2006/relationships/commentAuthors" Target="commentAuthors.xml"/><Relationship Id="rId7" Type="http://schemas.openxmlformats.org/officeDocument/2006/relationships/notesMaster" Target="notesMasters/notesMaster1.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394200"/>
            <a:ext cx="27178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27" name="Rectangle 41812_#color-2486&amp;2042"/>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28" name="Ellipse 39_#color_$accent1_$accent1_#shadow_$accent1-2486&amp;2043"/>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a:extLst>
            <a:ext uri="{91240B29-F687-4F45-9708-019B960494DF}">
              <a14:hiddenLine xmlns:a14="http://schemas.microsoft.com/office/drawing/2010/main" w="25400">
                <a:solidFill>
                  <a:srgbClr val="000000"/>
                </a:solidFill>
              </a14:hiddenLine>
            </a:ext>
          </a:extLst>
        </p:spPr>
        <p:style>
          <a:lnRef idx="2">
            <a:schemeClr val="accent1">
              <a:lumMod val="75000"/>
            </a:schemeClr>
          </a:lnRef>
          <a:fillRef idx="1">
            <a:schemeClr val="accent1"/>
          </a:fillRef>
          <a:effectRef idx="0">
            <a:srgbClr val="FFFFFF"/>
          </a:effectRef>
          <a:fontRef idx="minor">
            <a:schemeClr val="lt1"/>
          </a:fontRef>
        </p:style>
      </p:sp>
      <p:sp>
        <p:nvSpPr>
          <p:cNvPr id="30" name="Ellipse 40_#color-2486&amp;2045"/>
          <p:cNvSpPr/>
          <p:nvPr userDrawn="1">
            <p:custDataLst>
              <p:tags r:id="rId5"/>
            </p:custDataLst>
          </p:nvPr>
        </p:nvSpPr>
        <p:spPr>
          <a:xfrm>
            <a:off x="6642100" y="1346200"/>
            <a:ext cx="4165600" cy="4165600"/>
          </a:xfrm>
          <a:prstGeom prst="ellipse">
            <a:avLst/>
          </a:prstGeom>
          <a:solidFill>
            <a:schemeClr val="bg2"/>
          </a:solidFill>
        </p:spPr>
      </p:sp>
      <p:sp>
        <p:nvSpPr>
          <p:cNvPr id="31" name="Rectangle 41814_#color-2486&amp;2046"/>
          <p:cNvSpPr/>
          <p:nvPr userDrawn="1">
            <p:custDataLst>
              <p:tags r:id="rId6"/>
            </p:custDataLst>
          </p:nvPr>
        </p:nvSpPr>
        <p:spPr>
          <a:xfrm>
            <a:off x="8724900" y="0"/>
            <a:ext cx="3467100" cy="3429000"/>
          </a:xfrm>
          <a:prstGeom prst="rect">
            <a:avLst/>
          </a:prstGeom>
          <a:solidFill>
            <a:schemeClr val="bg2"/>
          </a:solidFill>
        </p:spPr>
      </p:sp>
      <p:sp>
        <p:nvSpPr>
          <p:cNvPr id="32" name="Intersect-2504&amp;2019"/>
          <p:cNvSpPr/>
          <p:nvPr userDrawn="1">
            <p:custDataLst>
              <p:tags r:id="rId7"/>
            </p:custDataLst>
          </p:nvPr>
        </p:nvSpPr>
        <p:spPr>
          <a:xfrm>
            <a:off x="6172200" y="876314"/>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34" name="Ellipse 44_#color_#shadow_$accent1-2486&amp;2051"/>
          <p:cNvSpPr/>
          <p:nvPr userDrawn="1">
            <p:custDataLst>
              <p:tags r:id="rId8"/>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35" name="Exclude_#color-2486&amp;2053"/>
          <p:cNvSpPr/>
          <p:nvPr userDrawn="1">
            <p:custDataLst>
              <p:tags r:id="rId9"/>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6" name="Exclude_#color-2504&amp;2027"/>
          <p:cNvSpPr/>
          <p:nvPr userDrawn="1">
            <p:custDataLst>
              <p:tags r:id="rId10"/>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37" name="Union_#color-2486&amp;2055"/>
          <p:cNvSpPr/>
          <p:nvPr userDrawn="1">
            <p:custDataLst>
              <p:tags r:id="rId11"/>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38"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84200"/>
            <a:ext cx="5118100" cy="3454400"/>
          </a:xfrm>
        </p:spPr>
        <p:txBody>
          <a:bodyPr wrap="square" anchor="b">
            <a:normAutofit/>
          </a:bodyPr>
          <a:lstStyle>
            <a:lvl1pPr algn="l">
              <a:lnSpc>
                <a:spcPct val="100000"/>
              </a:lnSpc>
              <a:defRPr sz="6000" b="0">
                <a:solidFill>
                  <a:schemeClr val="tx2"/>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4" name="署名占位符 10"/>
          <p:cNvSpPr>
            <a:spLocks noGrp="1"/>
          </p:cNvSpPr>
          <p:nvPr>
            <p:ph type="body" sz="quarter" idx="17" hasCustomPrompt="1"/>
            <p:custDataLst>
              <p:tags r:id="rId2"/>
            </p:custDataLst>
          </p:nvPr>
        </p:nvSpPr>
        <p:spPr>
          <a:xfrm>
            <a:off x="850900" y="4131310"/>
            <a:ext cx="2723000" cy="635000"/>
          </a:xfrm>
          <a:prstGeom prst="roundRect">
            <a:avLst>
              <a:gd name="adj" fmla="val 50000"/>
            </a:avLst>
          </a:prstGeom>
          <a:solidFill>
            <a:schemeClr val="accent1"/>
          </a:solidFill>
          <a:effectLst>
            <a:outerShdw blurRad="635000" dist="203200" dir="5400000" sx="88000" sy="88000" algn="ctr" rotWithShape="0">
              <a:schemeClr val="accent1">
                <a:lumMod val="75000"/>
                <a:alpha val="40000"/>
              </a:schemeClr>
            </a:outerShdw>
          </a:effectLst>
        </p:spPr>
        <p:txBody>
          <a:bodyPr wrap="square" anchor="ctr">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
        <p:nvSpPr>
          <p:cNvPr id="8" name="Rectangle 41812_#color-2486&amp;2118"/>
          <p:cNvSpPr/>
          <p:nvPr userDrawn="1">
            <p:custDataLst>
              <p:tags r:id="rId3"/>
            </p:custDataLst>
          </p:nvPr>
        </p:nvSpPr>
        <p:spPr>
          <a:xfrm>
            <a:off x="872490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9" name="Ellipse 39_#color_$accent1_$accent1_#shadow_$accent1-2486&amp;2120"/>
          <p:cNvSpPr/>
          <p:nvPr userDrawn="1">
            <p:custDataLst>
              <p:tags r:id="rId4"/>
            </p:custDataLst>
          </p:nvPr>
        </p:nvSpPr>
        <p:spPr>
          <a:xfrm>
            <a:off x="61722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2486&amp;2122"/>
          <p:cNvSpPr/>
          <p:nvPr userDrawn="1">
            <p:custDataLst>
              <p:tags r:id="rId5"/>
            </p:custDataLst>
          </p:nvPr>
        </p:nvSpPr>
        <p:spPr>
          <a:xfrm>
            <a:off x="6642100" y="1346200"/>
            <a:ext cx="4165600" cy="4165600"/>
          </a:xfrm>
          <a:prstGeom prst="ellipse">
            <a:avLst/>
          </a:prstGeom>
          <a:solidFill>
            <a:schemeClr val="bg2"/>
          </a:solidFill>
        </p:spPr>
      </p:sp>
      <p:sp>
        <p:nvSpPr>
          <p:cNvPr id="12" name="Rectangle 41814_#color-2486&amp;2123"/>
          <p:cNvSpPr/>
          <p:nvPr userDrawn="1">
            <p:custDataLst>
              <p:tags r:id="rId6"/>
            </p:custDataLst>
          </p:nvPr>
        </p:nvSpPr>
        <p:spPr>
          <a:xfrm>
            <a:off x="8724900" y="0"/>
            <a:ext cx="3467100" cy="3429000"/>
          </a:xfrm>
          <a:prstGeom prst="rect">
            <a:avLst/>
          </a:prstGeom>
          <a:solidFill>
            <a:schemeClr val="bg2"/>
          </a:solidFill>
        </p:spPr>
      </p:sp>
      <p:sp>
        <p:nvSpPr>
          <p:cNvPr id="13" name="Intersect-2504&amp;2023"/>
          <p:cNvSpPr/>
          <p:nvPr userDrawn="1">
            <p:custDataLst>
              <p:tags r:id="rId7"/>
            </p:custDataLst>
          </p:nvPr>
        </p:nvSpPr>
        <p:spPr>
          <a:xfrm>
            <a:off x="6172200" y="876302"/>
            <a:ext cx="2550459" cy="2552690"/>
          </a:xfrm>
          <a:custGeom>
            <a:avLst/>
            <a:gdLst/>
            <a:ahLst/>
            <a:cxnLst/>
            <a:rect l="l" t="t" r="r" b="b"/>
            <a:pathLst>
              <a:path w="2550459" h="2552690">
                <a:moveTo>
                  <a:pt x="2550465" y="0"/>
                </a:moveTo>
                <a:lnTo>
                  <a:pt x="2550465" y="2552687"/>
                </a:lnTo>
                <a:lnTo>
                  <a:pt x="0" y="2552687"/>
                </a:lnTo>
                <a:cubicBezTo>
                  <a:pt x="5" y="1143624"/>
                  <a:pt x="1141674" y="1211"/>
                  <a:pt x="2550465" y="0"/>
                </a:cubicBezTo>
              </a:path>
            </a:pathLst>
          </a:custGeom>
          <a:solidFill>
            <a:schemeClr val="accent1"/>
          </a:solidFill>
        </p:spPr>
      </p:sp>
      <p:sp>
        <p:nvSpPr>
          <p:cNvPr id="16" name="Exclude_#color-2486&amp;2131"/>
          <p:cNvSpPr/>
          <p:nvPr userDrawn="1">
            <p:custDataLst>
              <p:tags r:id="rId8"/>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7" name="Exclude_#color-2504&amp;2066"/>
          <p:cNvSpPr/>
          <p:nvPr userDrawn="1">
            <p:custDataLst>
              <p:tags r:id="rId9"/>
            </p:custDataLst>
          </p:nvPr>
        </p:nvSpPr>
        <p:spPr>
          <a:xfrm rot="10800000">
            <a:off x="993140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9" name="Union_#color-2486&amp;2133"/>
          <p:cNvSpPr/>
          <p:nvPr userDrawn="1">
            <p:custDataLst>
              <p:tags r:id="rId10"/>
            </p:custDataLst>
          </p:nvPr>
        </p:nvSpPr>
        <p:spPr>
          <a:xfrm>
            <a:off x="101854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2" name="Ellipse 44_#color_#shadow_$accent1-2486&amp;2051"/>
          <p:cNvSpPr/>
          <p:nvPr userDrawn="1">
            <p:custDataLst>
              <p:tags r:id="rId11"/>
            </p:custDataLst>
          </p:nvPr>
        </p:nvSpPr>
        <p:spPr>
          <a:xfrm>
            <a:off x="6530975" y="5172075"/>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23" name="Ellipse 45_#color_$accent1_1_$accent1_2-2486&amp;2052"/>
          <p:cNvSpPr/>
          <p:nvPr userDrawn="1">
            <p:custDataLst>
              <p:tags r:id="rId12"/>
            </p:custDataLst>
          </p:nvPr>
        </p:nvSpPr>
        <p:spPr>
          <a:xfrm>
            <a:off x="5575300" y="596900"/>
            <a:ext cx="833120" cy="833120"/>
          </a:xfrm>
          <a:prstGeom prst="ellipse">
            <a:avLst/>
          </a:prstGeom>
          <a:gradFill>
            <a:gsLst>
              <a:gs pos="0">
                <a:schemeClr val="accent1">
                  <a:alpha val="25000"/>
                </a:schemeClr>
              </a:gs>
              <a:gs pos="100000">
                <a:schemeClr val="accent1">
                  <a:alpha val="0"/>
                </a:schemeClr>
              </a:gs>
            </a:gsLst>
            <a:lin ang="468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3"/>
            </p:custDataLst>
          </p:nvPr>
        </p:nvSpPr>
        <p:spPr>
          <a:xfrm>
            <a:off x="850900" y="592811"/>
            <a:ext cx="5308600" cy="2986100"/>
          </a:xfrm>
        </p:spPr>
        <p:txBody>
          <a:bodyPr wrap="square" anchor="b">
            <a:normAutofit/>
          </a:bodyPr>
          <a:lstStyle>
            <a:lvl1pPr algn="l">
              <a:lnSpc>
                <a:spcPct val="100000"/>
              </a:lnSpc>
              <a:defRPr sz="6000">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6" name="Rectangle 41812_#color-2504&amp;2031"/>
          <p:cNvSpPr/>
          <p:nvPr userDrawn="1">
            <p:custDataLst>
              <p:tags r:id="rId2"/>
            </p:custDataLst>
          </p:nvPr>
        </p:nvSpPr>
        <p:spPr>
          <a:xfrm rot="10800000" flipV="1">
            <a:off x="0" y="3429000"/>
            <a:ext cx="3467100" cy="3429000"/>
          </a:xfrm>
          <a:prstGeom prst="rect">
            <a:avLst/>
          </a:pr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0" name="Ellipse 39_#color_$accent1_$accent1_#shadow_$accent1-2504&amp;2032"/>
          <p:cNvSpPr/>
          <p:nvPr userDrawn="1">
            <p:custDataLst>
              <p:tags r:id="rId3"/>
            </p:custDataLst>
          </p:nvPr>
        </p:nvSpPr>
        <p:spPr>
          <a:xfrm rot="10800000" flipV="1">
            <a:off x="914400" y="876300"/>
            <a:ext cx="5105400" cy="5105400"/>
          </a:xfrm>
          <a:prstGeom prst="ellipse">
            <a:avLst/>
          </a:prstGeom>
          <a:gradFill>
            <a:gsLst>
              <a:gs pos="0">
                <a:schemeClr val="accent1">
                  <a:alpha val="100000"/>
                </a:schemeClr>
              </a:gs>
              <a:gs pos="100000">
                <a:schemeClr val="accent1">
                  <a:alpha val="0"/>
                </a:schemeClr>
              </a:gs>
            </a:gsLst>
            <a:lin ang="5400000" scaled="0"/>
          </a:gradFill>
          <a:ln w="25400">
            <a:noFill/>
          </a:ln>
          <a:effectLst>
            <a:outerShdw blurRad="1155700" dist="685800" dir="5399997" sx="96000" sy="96000" algn="ctr" rotWithShape="0">
              <a:schemeClr val="accent1">
                <a:alpha val="82000"/>
              </a:schemeClr>
            </a:outerShdw>
          </a:effectLst>
        </p:spPr>
        <p:style>
          <a:lnRef idx="2">
            <a:schemeClr val="accent1">
              <a:lumMod val="75000"/>
            </a:schemeClr>
          </a:lnRef>
          <a:fillRef idx="1">
            <a:schemeClr val="accent1"/>
          </a:fillRef>
          <a:effectRef idx="0">
            <a:srgbClr val="FFFFFF"/>
          </a:effectRef>
          <a:fontRef idx="minor">
            <a:schemeClr val="lt1"/>
          </a:fontRef>
        </p:style>
      </p:sp>
      <p:sp>
        <p:nvSpPr>
          <p:cNvPr id="11" name="Ellipse 40_#color-2504&amp;2033"/>
          <p:cNvSpPr/>
          <p:nvPr userDrawn="1">
            <p:custDataLst>
              <p:tags r:id="rId4"/>
            </p:custDataLst>
          </p:nvPr>
        </p:nvSpPr>
        <p:spPr>
          <a:xfrm rot="10800000" flipV="1">
            <a:off x="1384300" y="1346200"/>
            <a:ext cx="4165600" cy="4165600"/>
          </a:xfrm>
          <a:prstGeom prst="ellipse">
            <a:avLst/>
          </a:prstGeom>
          <a:solidFill>
            <a:schemeClr val="bg2"/>
          </a:solidFill>
        </p:spPr>
      </p:sp>
      <p:sp>
        <p:nvSpPr>
          <p:cNvPr id="12" name="Rectangle 41814_#color-2504&amp;2034"/>
          <p:cNvSpPr/>
          <p:nvPr userDrawn="1">
            <p:custDataLst>
              <p:tags r:id="rId5"/>
            </p:custDataLst>
          </p:nvPr>
        </p:nvSpPr>
        <p:spPr>
          <a:xfrm rot="10800000" flipV="1">
            <a:off x="0" y="0"/>
            <a:ext cx="3467100" cy="3429000"/>
          </a:xfrm>
          <a:prstGeom prst="rect">
            <a:avLst/>
          </a:prstGeom>
          <a:solidFill>
            <a:schemeClr val="bg2"/>
          </a:solidFill>
        </p:spPr>
      </p:sp>
      <p:sp>
        <p:nvSpPr>
          <p:cNvPr id="13" name="Intersect-2504&amp;2035"/>
          <p:cNvSpPr/>
          <p:nvPr userDrawn="1">
            <p:custDataLst>
              <p:tags r:id="rId6"/>
            </p:custDataLst>
          </p:nvPr>
        </p:nvSpPr>
        <p:spPr>
          <a:xfrm rot="10800000" flipV="1">
            <a:off x="3469342" y="876301"/>
            <a:ext cx="2550459" cy="2552691"/>
          </a:xfrm>
          <a:custGeom>
            <a:avLst/>
            <a:gdLst/>
            <a:ahLst/>
            <a:cxnLst/>
            <a:rect l="l" t="t" r="r" b="b"/>
            <a:pathLst>
              <a:path w="2550459" h="2552691">
                <a:moveTo>
                  <a:pt x="2550465" y="0"/>
                </a:moveTo>
                <a:lnTo>
                  <a:pt x="2550465" y="2552687"/>
                </a:lnTo>
                <a:lnTo>
                  <a:pt x="0" y="2552687"/>
                </a:lnTo>
                <a:cubicBezTo>
                  <a:pt x="5" y="1143625"/>
                  <a:pt x="1141674" y="1211"/>
                  <a:pt x="2550465" y="0"/>
                </a:cubicBezTo>
              </a:path>
            </a:pathLst>
          </a:custGeom>
          <a:solidFill>
            <a:schemeClr val="accent1"/>
          </a:solidFill>
        </p:spPr>
      </p:sp>
      <p:sp>
        <p:nvSpPr>
          <p:cNvPr id="14" name="Ellipse 41_#color-2504&amp;2038"/>
          <p:cNvSpPr/>
          <p:nvPr userDrawn="1">
            <p:custDataLst>
              <p:tags r:id="rId7"/>
            </p:custDataLst>
          </p:nvPr>
        </p:nvSpPr>
        <p:spPr>
          <a:xfrm rot="10800000" flipV="1">
            <a:off x="1866900" y="1828800"/>
            <a:ext cx="3200400" cy="3200400"/>
          </a:xfrm>
          <a:prstGeom prst="ellipse">
            <a:avLst/>
          </a:prstGeom>
          <a:solidFill>
            <a:schemeClr val="bg2"/>
          </a:solidFill>
        </p:spPr>
      </p:sp>
      <p:sp>
        <p:nvSpPr>
          <p:cNvPr id="15" name="Ellipse 44_#color_#shadow_$accent1-2504&amp;2039"/>
          <p:cNvSpPr/>
          <p:nvPr userDrawn="1">
            <p:custDataLst>
              <p:tags r:id="rId8"/>
            </p:custDataLst>
          </p:nvPr>
        </p:nvSpPr>
        <p:spPr>
          <a:xfrm rot="10800000" flipV="1">
            <a:off x="4953635" y="5029200"/>
            <a:ext cx="800100" cy="800100"/>
          </a:xfrm>
          <a:prstGeom prst="ellipse">
            <a:avLst/>
          </a:prstGeom>
          <a:gradFill>
            <a:gsLst>
              <a:gs pos="0">
                <a:schemeClr val="accent1">
                  <a:alpha val="75000"/>
                </a:schemeClr>
              </a:gs>
              <a:gs pos="100000">
                <a:schemeClr val="accent1">
                  <a:alpha val="0"/>
                </a:schemeClr>
              </a:gs>
            </a:gsLst>
            <a:lin ang="4800000" scaled="0"/>
          </a:gradFill>
          <a:effectLst>
            <a:outerShdw blurRad="635000" dist="50800" dir="5400000" sx="104000" sy="104000" algn="bl" rotWithShape="0">
              <a:schemeClr val="accent1">
                <a:alpha val="25000"/>
              </a:schemeClr>
            </a:outerShdw>
          </a:effectLst>
        </p:spPr>
      </p:sp>
      <p:sp>
        <p:nvSpPr>
          <p:cNvPr id="17" name="Exclude_#color-2504&amp;2052"/>
          <p:cNvSpPr/>
          <p:nvPr userDrawn="1">
            <p:custDataLst>
              <p:tags r:id="rId9"/>
            </p:custDataLst>
          </p:nvPr>
        </p:nvSpPr>
        <p:spPr>
          <a:xfrm rot="10800000" flipV="1">
            <a:off x="993140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18" name="Ellipse 45_#color_$accent1_1_$accent1_2-2486&amp;2052"/>
          <p:cNvSpPr/>
          <p:nvPr userDrawn="1">
            <p:custDataLst>
              <p:tags r:id="rId10"/>
            </p:custDataLst>
          </p:nvPr>
        </p:nvSpPr>
        <p:spPr>
          <a:xfrm>
            <a:off x="5857875" y="876300"/>
            <a:ext cx="820420" cy="820420"/>
          </a:xfrm>
          <a:prstGeom prst="ellipse">
            <a:avLst/>
          </a:prstGeom>
          <a:gradFill>
            <a:gsLst>
              <a:gs pos="0">
                <a:schemeClr val="accent1">
                  <a:alpha val="25000"/>
                </a:schemeClr>
              </a:gs>
              <a:gs pos="100000">
                <a:schemeClr val="accent1">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2"/>
            </p:custDataLst>
          </p:nvPr>
        </p:nvSpPr>
        <p:spPr/>
        <p:txBody>
          <a:bodyPr/>
          <a:lstStyle/>
          <a:p>
            <a:endParaRPr lang="zh-CN" altLang="en-US"/>
          </a:p>
        </p:txBody>
      </p:sp>
      <p:sp>
        <p:nvSpPr>
          <p:cNvPr id="9" name="灯片编号占位符 5"/>
          <p:cNvSpPr>
            <a:spLocks noGrp="1"/>
          </p:cNvSpPr>
          <p:nvPr>
            <p:ph type="sldNum" sz="quarter" idx="12"/>
            <p:custDataLst>
              <p:tags r:id="rId13"/>
            </p:custDataLst>
          </p:nvPr>
        </p:nvSpPr>
        <p:spPr/>
        <p:txBody>
          <a:bodyPr wrap="square">
            <a:normAutofit/>
          </a:bodyPr>
          <a:lstStyle/>
          <a:p>
            <a:fld id="{BE5F26B5-172A-4DC2-B0B7-181CFC56B87C}" type="slidenum">
              <a:rPr lang="zh-CN" altLang="en-US" smtClean="0"/>
            </a:fld>
            <a:endParaRPr lang="zh-CN" altLang="en-US"/>
          </a:p>
        </p:txBody>
      </p:sp>
      <p:sp>
        <p:nvSpPr>
          <p:cNvPr id="16" name="Union_#color-2504&amp;2041"/>
          <p:cNvSpPr/>
          <p:nvPr userDrawn="1">
            <p:custDataLst>
              <p:tags r:id="rId14"/>
            </p:custDataLst>
          </p:nvPr>
        </p:nvSpPr>
        <p:spPr>
          <a:xfrm rot="10800000" flipV="1">
            <a:off x="1130300" y="1130300"/>
            <a:ext cx="876300" cy="601183"/>
          </a:xfrm>
          <a:custGeom>
            <a:avLst/>
            <a:gdLst/>
            <a:ahLst/>
            <a:cxnLst/>
            <a:rect l="l" t="t" r="r" b="b"/>
            <a:pathLst>
              <a:path w="876300" h="601183">
                <a:moveTo>
                  <a:pt x="0" y="0"/>
                </a:moveTo>
                <a:lnTo>
                  <a:pt x="406400" y="0"/>
                </a:lnTo>
                <a:lnTo>
                  <a:pt x="406400" y="416019"/>
                </a:lnTo>
                <a:cubicBezTo>
                  <a:pt x="406400" y="518282"/>
                  <a:pt x="323499" y="601184"/>
                  <a:pt x="221235" y="601184"/>
                </a:cubicBezTo>
                <a:lnTo>
                  <a:pt x="221235" y="416019"/>
                </a:lnTo>
                <a:lnTo>
                  <a:pt x="0" y="416019"/>
                </a:lnTo>
                <a:lnTo>
                  <a:pt x="0" y="0"/>
                </a:lnTo>
                <a:moveTo>
                  <a:pt x="469900" y="0"/>
                </a:moveTo>
                <a:lnTo>
                  <a:pt x="876300" y="0"/>
                </a:lnTo>
                <a:lnTo>
                  <a:pt x="876300" y="416019"/>
                </a:lnTo>
                <a:cubicBezTo>
                  <a:pt x="876300" y="518282"/>
                  <a:pt x="793399" y="601184"/>
                  <a:pt x="691135" y="601184"/>
                </a:cubicBezTo>
                <a:lnTo>
                  <a:pt x="691135" y="416019"/>
                </a:lnTo>
                <a:lnTo>
                  <a:pt x="469900" y="416019"/>
                </a:lnTo>
                <a:lnTo>
                  <a:pt x="469900" y="0"/>
                </a:lnTo>
              </a:path>
            </a:pathLst>
          </a:custGeom>
          <a:solidFill>
            <a:schemeClr val="accent1"/>
          </a:solidFill>
          <a:effectLst>
            <a:outerShdw blurRad="254000" dist="101600" dir="5400000" sx="104000" sy="104000" algn="bl" rotWithShape="0">
              <a:schemeClr val="accent1">
                <a:alpha val="13000"/>
              </a:schemeClr>
            </a:outerShdw>
          </a:effectLst>
        </p:spPr>
      </p:sp>
      <p:sp>
        <p:nvSpPr>
          <p:cNvPr id="2" name="标题 1"/>
          <p:cNvSpPr>
            <a:spLocks noGrp="1"/>
          </p:cNvSpPr>
          <p:nvPr>
            <p:ph type="title" hasCustomPrompt="1"/>
            <p:custDataLst>
              <p:tags r:id="rId15"/>
            </p:custDataLst>
          </p:nvPr>
        </p:nvSpPr>
        <p:spPr>
          <a:xfrm>
            <a:off x="1947450" y="2798755"/>
            <a:ext cx="2880000" cy="1081088"/>
          </a:xfrm>
        </p:spPr>
        <p:txBody>
          <a:bodyPr wrap="square" anchor="b">
            <a:normAutofit/>
          </a:bodyPr>
          <a:lstStyle>
            <a:lvl1pPr algn="ctr">
              <a:defRPr sz="6000" b="0">
                <a:solidFill>
                  <a:schemeClr val="tx2"/>
                </a:solidFill>
                <a:latin typeface="+mj-ea"/>
                <a:ea typeface="+mj-ea"/>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Ellipse 39_#color-2486&amp;2105"/>
          <p:cNvSpPr/>
          <p:nvPr userDrawn="1">
            <p:custDataLst>
              <p:tags r:id="rId2"/>
            </p:custDataLst>
          </p:nvPr>
        </p:nvSpPr>
        <p:spPr>
          <a:xfrm>
            <a:off x="8763000" y="0"/>
            <a:ext cx="3429000" cy="3429000"/>
          </a:xfrm>
          <a:custGeom>
            <a:avLst/>
            <a:gdLst/>
            <a:ahLst/>
            <a:cxnLst/>
            <a:rect l="l" t="t" r="r" b="b"/>
            <a:pathLst>
              <a:path w="3429000" h="3429000">
                <a:moveTo>
                  <a:pt x="3429000" y="0"/>
                </a:moveTo>
                <a:cubicBezTo>
                  <a:pt x="1535214" y="0"/>
                  <a:pt x="0" y="1535214"/>
                  <a:pt x="0" y="3429000"/>
                </a:cubicBezTo>
                <a:lnTo>
                  <a:pt x="3429000" y="3429000"/>
                </a:lnTo>
                <a:lnTo>
                  <a:pt x="3429000" y="0"/>
                </a:lnTo>
              </a:path>
            </a:pathLst>
          </a:custGeom>
          <a:solidFill>
            <a:schemeClr val="accent1"/>
          </a:solidFill>
        </p:spPr>
      </p:sp>
      <p:sp>
        <p:nvSpPr>
          <p:cNvPr id="10" name="Ellipse _#color_$accent1_1_$accent1_1-2504&amp;2021"/>
          <p:cNvSpPr/>
          <p:nvPr userDrawn="1">
            <p:custDataLst>
              <p:tags r:id="rId3"/>
            </p:custDataLst>
          </p:nvPr>
        </p:nvSpPr>
        <p:spPr>
          <a:xfrm>
            <a:off x="8763000" y="3429000"/>
            <a:ext cx="3429000" cy="3429000"/>
          </a:xfrm>
          <a:custGeom>
            <a:avLst/>
            <a:gdLst/>
            <a:ahLst/>
            <a:cxnLst/>
            <a:rect l="l" t="t" r="r" b="b"/>
            <a:pathLst>
              <a:path w="3429000" h="3429000">
                <a:moveTo>
                  <a:pt x="0" y="3429000"/>
                </a:moveTo>
                <a:cubicBezTo>
                  <a:pt x="1893786" y="3429000"/>
                  <a:pt x="3429000" y="1893786"/>
                  <a:pt x="3429000" y="0"/>
                </a:cubicBezTo>
                <a:lnTo>
                  <a:pt x="0" y="0"/>
                </a:lnTo>
                <a:lnTo>
                  <a:pt x="0" y="3429000"/>
                </a:lnTo>
              </a:path>
            </a:pathLst>
          </a:custGeom>
          <a:gradFill>
            <a:gsLst>
              <a:gs pos="100000">
                <a:schemeClr val="accent1">
                  <a:alpha val="25000"/>
                </a:schemeClr>
              </a:gs>
              <a:gs pos="0">
                <a:schemeClr val="accent1">
                  <a:alpha val="0"/>
                </a:schemeClr>
              </a:gs>
            </a:gsLst>
            <a:lin ang="504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xclude_#color-2504&amp;2058"/>
          <p:cNvSpPr/>
          <p:nvPr userDrawn="1">
            <p:custDataLst>
              <p:tags r:id="rId4"/>
            </p:custDataLst>
          </p:nvPr>
        </p:nvSpPr>
        <p:spPr>
          <a:xfrm>
            <a:off x="5334000" y="3429000"/>
            <a:ext cx="3429000" cy="3429000"/>
          </a:xfrm>
          <a:custGeom>
            <a:avLst/>
            <a:gdLst/>
            <a:ahLst/>
            <a:cxnLst/>
            <a:rect l="l" t="t" r="r" b="b"/>
            <a:pathLst>
              <a:path w="3429000" h="3429000">
                <a:moveTo>
                  <a:pt x="0" y="3429000"/>
                </a:moveTo>
                <a:lnTo>
                  <a:pt x="3429000" y="3429000"/>
                </a:lnTo>
                <a:lnTo>
                  <a:pt x="3429000" y="0"/>
                </a:lnTo>
                <a:cubicBezTo>
                  <a:pt x="3429000" y="1893786"/>
                  <a:pt x="1893786" y="3429000"/>
                  <a:pt x="0" y="3429000"/>
                </a:cubicBezTo>
              </a:path>
            </a:pathLst>
          </a:custGeom>
          <a:solidFill>
            <a:schemeClr val="accent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12" name="Exclude_#color-2486&amp;2108"/>
          <p:cNvSpPr/>
          <p:nvPr userDrawn="1">
            <p:custDataLst>
              <p:tags r:id="rId8"/>
            </p:custDataLst>
          </p:nvPr>
        </p:nvSpPr>
        <p:spPr>
          <a:xfrm flipV="1">
            <a:off x="0" y="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solidFill>
            <a:schemeClr val="accent1"/>
          </a:solidFill>
        </p:spPr>
      </p:sp>
      <p:sp>
        <p:nvSpPr>
          <p:cNvPr id="2" name="标题 1"/>
          <p:cNvSpPr>
            <a:spLocks noGrp="1"/>
          </p:cNvSpPr>
          <p:nvPr>
            <p:ph type="title" hasCustomPrompt="1"/>
            <p:custDataLst>
              <p:tags r:id="rId9"/>
            </p:custDataLst>
          </p:nvPr>
        </p:nvSpPr>
        <p:spPr>
          <a:xfrm>
            <a:off x="856341" y="1277259"/>
            <a:ext cx="6540486" cy="4339770"/>
          </a:xfrm>
        </p:spPr>
        <p:txBody>
          <a:bodyPr wrap="square" anchor="ctr">
            <a:normAutofit/>
          </a:bodyPr>
          <a:lstStyle>
            <a:lvl1pPr algn="l">
              <a:defRPr sz="5400" b="0">
                <a:solidFill>
                  <a:schemeClr val="tx2"/>
                </a:solidFill>
                <a:latin typeface="+mj-ea"/>
                <a:ea typeface="+mj-ea"/>
              </a:defRPr>
            </a:lvl1pPr>
          </a:lstStyle>
          <a:p>
            <a:r>
              <a:rPr lang="zh-CN" altLang="en-US" dirty="0"/>
              <a:t>单击编辑母版标题</a:t>
            </a:r>
            <a:endParaRPr lang="zh-CN" altLang="en-US" dirty="0"/>
          </a:p>
        </p:txBody>
      </p:sp>
      <p:sp>
        <p:nvSpPr>
          <p:cNvPr id="14" name="Ellipse 44_#color_$accent1_1_$accent1_2-2504&amp;2059"/>
          <p:cNvSpPr/>
          <p:nvPr userDrawn="1">
            <p:custDataLst>
              <p:tags r:id="rId10"/>
            </p:custDataLst>
          </p:nvPr>
        </p:nvSpPr>
        <p:spPr>
          <a:xfrm rot="18900000" flipV="1">
            <a:off x="7689850" y="2525792"/>
            <a:ext cx="2146300" cy="2146300"/>
          </a:xfrm>
          <a:prstGeom prst="ellipse">
            <a:avLst/>
          </a:prstGeom>
          <a:gradFill>
            <a:gsLst>
              <a:gs pos="0">
                <a:schemeClr val="accent1">
                  <a:lumMod val="20000"/>
                  <a:lumOff val="80000"/>
                </a:schemeClr>
              </a:gs>
              <a:gs pos="100000">
                <a:schemeClr val="accent1">
                  <a:lumMod val="40000"/>
                  <a:lumOff val="60000"/>
                </a:schemeClr>
              </a:gs>
            </a:gsLst>
            <a:lin ang="1488000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8" name="节编号 3"/>
          <p:cNvSpPr>
            <a:spLocks noGrp="1"/>
          </p:cNvSpPr>
          <p:nvPr>
            <p:ph type="body" sz="quarter" idx="13" hasCustomPrompt="1"/>
            <p:custDataLst>
              <p:tags r:id="rId11"/>
            </p:custDataLst>
          </p:nvPr>
        </p:nvSpPr>
        <p:spPr>
          <a:xfrm>
            <a:off x="8244542" y="1277259"/>
            <a:ext cx="3387319" cy="4339770"/>
          </a:xfrm>
        </p:spPr>
        <p:txBody>
          <a:bodyPr wrap="square" anchor="ctr">
            <a:normAutofit/>
          </a:bodyPr>
          <a:lstStyle>
            <a:lvl1pPr marL="0" indent="0" algn="l">
              <a:buNone/>
              <a:defRPr sz="8000" b="0">
                <a:solidFill>
                  <a:srgbClr val="273644"/>
                </a:solidFill>
                <a:latin typeface="+mj-ea"/>
                <a:ea typeface="+mj-ea"/>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Exclude_#color-2486&amp;2115"/>
          <p:cNvSpPr/>
          <p:nvPr userDrawn="1">
            <p:custDataLst>
              <p:tags r:id="rId12"/>
            </p:custDataLst>
          </p:nvPr>
        </p:nvSpPr>
        <p:spPr>
          <a:xfrm>
            <a:off x="0" y="4597400"/>
            <a:ext cx="2260600" cy="2260600"/>
          </a:xfrm>
          <a:custGeom>
            <a:avLst/>
            <a:gdLst/>
            <a:ahLst/>
            <a:cxnLst/>
            <a:rect l="l" t="t" r="r" b="b"/>
            <a:pathLst>
              <a:path w="2260600" h="2260600">
                <a:moveTo>
                  <a:pt x="0" y="0"/>
                </a:moveTo>
                <a:lnTo>
                  <a:pt x="0" y="2260600"/>
                </a:lnTo>
                <a:lnTo>
                  <a:pt x="2260600" y="2260600"/>
                </a:lnTo>
                <a:cubicBezTo>
                  <a:pt x="1012105" y="2260600"/>
                  <a:pt x="0" y="1248495"/>
                  <a:pt x="0" y="0"/>
                </a:cubicBezTo>
              </a:path>
            </a:pathLst>
          </a:custGeom>
          <a:gradFill>
            <a:gsLst>
              <a:gs pos="0">
                <a:schemeClr val="accent1">
                  <a:lumMod val="20000"/>
                  <a:lumOff val="80000"/>
                  <a:alpha val="100000"/>
                </a:schemeClr>
              </a:gs>
              <a:gs pos="100000">
                <a:schemeClr val="accent1">
                  <a:lumMod val="40000"/>
                  <a:lumOff val="60000"/>
                  <a:alpha val="0"/>
                </a:schemeClr>
              </a:gs>
            </a:gsLst>
            <a:lin ang="54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xclude_#color-2504&amp;2022"/>
          <p:cNvSpPr/>
          <p:nvPr userDrawn="1">
            <p:custDataLst>
              <p:tags r:id="rId13"/>
            </p:custDataLst>
          </p:nvPr>
        </p:nvSpPr>
        <p:spPr>
          <a:xfrm>
            <a:off x="9931400" y="0"/>
            <a:ext cx="2260600" cy="2260600"/>
          </a:xfrm>
          <a:custGeom>
            <a:avLst/>
            <a:gdLst/>
            <a:ahLst/>
            <a:cxnLst/>
            <a:rect l="l" t="t" r="r" b="b"/>
            <a:pathLst>
              <a:path w="2260600" h="2260600">
                <a:moveTo>
                  <a:pt x="2260600" y="2260600"/>
                </a:moveTo>
                <a:lnTo>
                  <a:pt x="2260600" y="0"/>
                </a:lnTo>
                <a:lnTo>
                  <a:pt x="0" y="0"/>
                </a:lnTo>
                <a:cubicBezTo>
                  <a:pt x="1248495" y="0"/>
                  <a:pt x="2260600" y="1012105"/>
                  <a:pt x="2260600" y="2260600"/>
                </a:cubicBezTo>
              </a:path>
            </a:pathLst>
          </a:custGeom>
          <a:gradFill>
            <a:gsLst>
              <a:gs pos="0">
                <a:schemeClr val="accent1">
                  <a:lumMod val="20000"/>
                  <a:lumOff val="80000"/>
                  <a:alpha val="100000"/>
                </a:schemeClr>
              </a:gs>
              <a:gs pos="100000">
                <a:schemeClr val="accent1">
                  <a:lumMod val="40000"/>
                  <a:lumOff val="60000"/>
                  <a:alpha val="0"/>
                </a:schemeClr>
              </a:gs>
            </a:gsLst>
            <a:lin ang="162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19"/>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1.xml"/><Relationship Id="rId5" Type="http://schemas.openxmlformats.org/officeDocument/2006/relationships/image" Target="NULL" TargetMode="External"/><Relationship Id="rId4" Type="http://schemas.openxmlformats.org/officeDocument/2006/relationships/image" Target="../media/image1.pn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68.xml"/><Relationship Id="rId1" Type="http://schemas.openxmlformats.org/officeDocument/2006/relationships/tags" Target="../tags/tag16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70.xml"/><Relationship Id="rId1" Type="http://schemas.openxmlformats.org/officeDocument/2006/relationships/tags" Target="../tags/tag16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72.xml"/><Relationship Id="rId1" Type="http://schemas.openxmlformats.org/officeDocument/2006/relationships/tags" Target="../tags/tag171.xml"/></Relationships>
</file>

<file path=ppt/slides/_rels/slide13.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image" Target="../media/image7.jpeg"/><Relationship Id="rId6" Type="http://schemas.openxmlformats.org/officeDocument/2006/relationships/tags" Target="../tags/tag176.xml"/><Relationship Id="rId5" Type="http://schemas.openxmlformats.org/officeDocument/2006/relationships/image" Target="../media/image6.jpeg"/><Relationship Id="rId4" Type="http://schemas.openxmlformats.org/officeDocument/2006/relationships/tags" Target="../tags/tag175.xml"/><Relationship Id="rId3" Type="http://schemas.openxmlformats.org/officeDocument/2006/relationships/image" Target="../media/image5.jpeg"/><Relationship Id="rId2" Type="http://schemas.openxmlformats.org/officeDocument/2006/relationships/tags" Target="../tags/tag174.xml"/><Relationship Id="rId18" Type="http://schemas.openxmlformats.org/officeDocument/2006/relationships/slideLayout" Target="../slideLayouts/slideLayout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3.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88.xml"/><Relationship Id="rId1" Type="http://schemas.openxmlformats.org/officeDocument/2006/relationships/tags" Target="../tags/tag18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90.xml"/><Relationship Id="rId1" Type="http://schemas.openxmlformats.org/officeDocument/2006/relationships/tags" Target="../tags/tag189.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7.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4.jpeg"/><Relationship Id="rId1" Type="http://schemas.openxmlformats.org/officeDocument/2006/relationships/tags" Target="../tags/tag19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97.xml"/><Relationship Id="rId1" Type="http://schemas.openxmlformats.org/officeDocument/2006/relationships/tags" Target="../tags/tag19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99.xml"/><Relationship Id="rId1" Type="http://schemas.openxmlformats.org/officeDocument/2006/relationships/tags" Target="../tags/tag19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01.xml"/><Relationship Id="rId1" Type="http://schemas.openxmlformats.org/officeDocument/2006/relationships/tags" Target="../tags/tag200.xml"/></Relationships>
</file>

<file path=ppt/slides/_rels/slide2.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3" Type="http://schemas.openxmlformats.org/officeDocument/2006/relationships/slideLayout" Target="../slideLayouts/slideLayout3.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21.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image" Target="../media/image9.jpe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image" Target="../media/image8.jpeg"/><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9" Type="http://schemas.openxmlformats.org/officeDocument/2006/relationships/notesSlide" Target="../notesSlides/notesSlide15.xml"/><Relationship Id="rId18" Type="http://schemas.openxmlformats.org/officeDocument/2006/relationships/slideLayout" Target="../slideLayouts/slideLayout7.xml"/><Relationship Id="rId17" Type="http://schemas.openxmlformats.org/officeDocument/2006/relationships/tags" Target="../tags/tag2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image" Target="../media/image10.jpeg"/><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5.xml"/></Relationships>
</file>

<file path=ppt/slides/_rels/slide22.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image" Target="../media/image11.jpeg"/><Relationship Id="rId2" Type="http://schemas.openxmlformats.org/officeDocument/2006/relationships/tags" Target="../tags/tag220.xml"/><Relationship Id="rId12" Type="http://schemas.openxmlformats.org/officeDocument/2006/relationships/notesSlide" Target="../notesSlides/notesSlide16.xml"/><Relationship Id="rId11" Type="http://schemas.openxmlformats.org/officeDocument/2006/relationships/slideLayout" Target="../slideLayouts/slideLayout7.xml"/><Relationship Id="rId10" Type="http://schemas.openxmlformats.org/officeDocument/2006/relationships/tags" Target="../tags/tag227.xml"/><Relationship Id="rId1" Type="http://schemas.openxmlformats.org/officeDocument/2006/relationships/tags" Target="../tags/tag219.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29.xml"/><Relationship Id="rId1" Type="http://schemas.openxmlformats.org/officeDocument/2006/relationships/tags" Target="../tags/tag22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231.xml"/><Relationship Id="rId1" Type="http://schemas.openxmlformats.org/officeDocument/2006/relationships/tags" Target="../tags/tag230.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233.xml"/><Relationship Id="rId1" Type="http://schemas.openxmlformats.org/officeDocument/2006/relationships/tags" Target="../tags/tag23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235.xml"/><Relationship Id="rId1" Type="http://schemas.openxmlformats.org/officeDocument/2006/relationships/tags" Target="../tags/tag234.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237.xml"/><Relationship Id="rId1" Type="http://schemas.openxmlformats.org/officeDocument/2006/relationships/tags" Target="../tags/tag23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239.xml"/><Relationship Id="rId1" Type="http://schemas.openxmlformats.org/officeDocument/2006/relationships/tags" Target="../tags/tag238.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241.xml"/><Relationship Id="rId1" Type="http://schemas.openxmlformats.org/officeDocument/2006/relationships/tags" Target="../tags/tag24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243.xml"/><Relationship Id="rId1" Type="http://schemas.openxmlformats.org/officeDocument/2006/relationships/tags" Target="../tags/tag242.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245.xml"/><Relationship Id="rId1" Type="http://schemas.openxmlformats.org/officeDocument/2006/relationships/tags" Target="../tags/tag244.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247.xml"/><Relationship Id="rId1" Type="http://schemas.openxmlformats.org/officeDocument/2006/relationships/tags" Target="../tags/tag24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tags" Target="../tags/tag253.xml"/><Relationship Id="rId3" Type="http://schemas.openxmlformats.org/officeDocument/2006/relationships/image" Target="../media/image12.jpeg"/><Relationship Id="rId2" Type="http://schemas.openxmlformats.org/officeDocument/2006/relationships/tags" Target="../tags/tag252.xml"/><Relationship Id="rId1" Type="http://schemas.openxmlformats.org/officeDocument/2006/relationships/tags" Target="../tags/tag25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255.xml"/><Relationship Id="rId1" Type="http://schemas.openxmlformats.org/officeDocument/2006/relationships/tags" Target="../tags/tag25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257.xml"/><Relationship Id="rId1" Type="http://schemas.openxmlformats.org/officeDocument/2006/relationships/tags" Target="../tags/tag256.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259.xml"/><Relationship Id="rId1" Type="http://schemas.openxmlformats.org/officeDocument/2006/relationships/tags" Target="../tags/tag258.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261.xml"/><Relationship Id="rId1" Type="http://schemas.openxmlformats.org/officeDocument/2006/relationships/tags" Target="../tags/tag260.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263.xml"/><Relationship Id="rId1" Type="http://schemas.openxmlformats.org/officeDocument/2006/relationships/tags" Target="../tags/tag262.xml"/></Relationships>
</file>

<file path=ppt/slides/_rels/slide4.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9" Type="http://schemas.openxmlformats.org/officeDocument/2006/relationships/notesSlide" Target="../notesSlides/notesSlide1.xml"/><Relationship Id="rId18" Type="http://schemas.openxmlformats.org/officeDocument/2006/relationships/slideLayout" Target="../slideLayouts/slideLayout7.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tags" Target="../tags/tag265.xml"/><Relationship Id="rId1" Type="http://schemas.openxmlformats.org/officeDocument/2006/relationships/tags" Target="../tags/tag264.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4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4" Type="http://schemas.openxmlformats.org/officeDocument/2006/relationships/notesSlide" Target="../notesSlides/notesSlide34.xml"/><Relationship Id="rId13" Type="http://schemas.openxmlformats.org/officeDocument/2006/relationships/slideLayout" Target="../slideLayouts/slideLayout7.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7.xml"/></Relationships>
</file>

<file path=ppt/slides/_rels/slide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2.jpeg"/><Relationship Id="rId2" Type="http://schemas.openxmlformats.org/officeDocument/2006/relationships/tags" Target="../tags/tag135.xml"/><Relationship Id="rId15" Type="http://schemas.openxmlformats.org/officeDocument/2006/relationships/notesSlide" Target="../notesSlides/notesSlide2.xml"/><Relationship Id="rId14" Type="http://schemas.openxmlformats.org/officeDocument/2006/relationships/slideLayout" Target="../slideLayouts/slideLayout7.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5.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7.xml"/></Relationships>
</file>

<file path=ppt/slides/_rels/slide6.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3.jpe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tags" Target="../tags/tag14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0.xml"/></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304.xml"/><Relationship Id="rId5" Type="http://schemas.openxmlformats.org/officeDocument/2006/relationships/image" Target="NULL" TargetMode="External"/><Relationship Id="rId4" Type="http://schemas.openxmlformats.org/officeDocument/2006/relationships/image" Target="../media/image13.png"/><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8.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4.jpeg"/><Relationship Id="rId11" Type="http://schemas.openxmlformats.org/officeDocument/2006/relationships/notesSlide" Target="../notesSlides/notesSlide4.xml"/><Relationship Id="rId10" Type="http://schemas.openxmlformats.org/officeDocument/2006/relationships/slideLayout" Target="../slideLayouts/slideLayout7.xml"/><Relationship Id="rId1" Type="http://schemas.openxmlformats.org/officeDocument/2006/relationships/tags" Target="../tags/tag15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66.xml"/><Relationship Id="rId1" Type="http://schemas.openxmlformats.org/officeDocument/2006/relationships/tags" Target="../tags/tag1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394200"/>
            <a:ext cx="27178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850900" y="584200"/>
            <a:ext cx="5118100" cy="3454400"/>
          </a:xfrm>
        </p:spPr>
        <p:txBody>
          <a:bodyPr wrap="square">
            <a:normAutofit/>
          </a:bodyPr>
          <a:lstStyle/>
          <a:p>
            <a:r>
              <a:rPr lang="zh-CN" altLang="en-US" dirty="0"/>
              <a:t>项目四</a:t>
            </a:r>
            <a:br>
              <a:rPr lang="zh-CN" altLang="en-US" dirty="0"/>
            </a:br>
            <a:r>
              <a:rPr lang="zh-CN" altLang="en-US" dirty="0"/>
              <a:t>投资性房地产</a:t>
            </a:r>
            <a:endParaRPr lang="zh-CN" altLang="en-US" dirty="0"/>
          </a:p>
        </p:txBody>
      </p:sp>
      <p:pic>
        <p:nvPicPr>
          <p:cNvPr id="5" name="图片 4" descr="C:/Users/kingsoft/AppData/Local/Temp/fig2wpp/@png2x_Ellipse 41-2486&amp;2050.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b="1" dirty="0">
                <a:solidFill>
                  <a:srgbClr val="000000"/>
                </a:solidFill>
                <a:latin typeface="+mn-ea"/>
                <a:cs typeface="+mn-ea"/>
                <a:sym typeface="+mn-ea"/>
              </a:rPr>
              <a:t>自行建造投资性房地产</a:t>
            </a:r>
            <a:r>
              <a:rPr lang="zh-CN" altLang="en-US" dirty="0">
                <a:solidFill>
                  <a:srgbClr val="000000"/>
                </a:solidFill>
                <a:latin typeface="+mn-ea"/>
                <a:cs typeface="+mn-ea"/>
                <a:sym typeface="+mn-ea"/>
              </a:rPr>
              <a:t>初始</a:t>
            </a:r>
            <a:r>
              <a:rPr lang="zh-CN" altLang="en-US" dirty="0"/>
              <a:t>计量</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【典型案例4-1】</a:t>
            </a:r>
            <a:r>
              <a:rPr sz="2400">
                <a:latin typeface="微软雅黑" panose="020B0503020204020204" charset="-122"/>
                <a:ea typeface="微软雅黑" panose="020B0503020204020204" charset="-122"/>
                <a:cs typeface="微软雅黑" panose="020B0503020204020204" charset="-122"/>
              </a:rPr>
              <a:t>甲公司属于制造企业。2×23年3月经批准从其他单位购入一块土地，并在这块土地上开始自行建造两栋厂房。2×24年5月，甲公司预计厂房即将完工，与乙公司签订了经营租赁合同，将其中的一栋厂房租赁给乙公司使用。租赁合同约定，该厂房于完工时开始起租。2×24年6月1日，两栋厂房同时完工。该块土地使用权的成本为900万元。使用年限50年；两栋厂房的实际造价均为1400万元，能够单独出售。</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(1)企业购置的土地使用权用于自行开发建造厂房的，土地使用权成本是否与厂房合并计算成本，列为固定资产?</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(2)甲公司用于出租的厂房价值是多少?编制会计分录。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b="1" dirty="0">
                <a:solidFill>
                  <a:srgbClr val="000000"/>
                </a:solidFill>
                <a:latin typeface="+mn-ea"/>
                <a:cs typeface="+mn-ea"/>
                <a:sym typeface="+mn-ea"/>
              </a:rPr>
              <a:t>自行建造投资性房地产</a:t>
            </a:r>
            <a:r>
              <a:rPr lang="zh-CN" altLang="en-US" dirty="0">
                <a:solidFill>
                  <a:srgbClr val="000000"/>
                </a:solidFill>
                <a:latin typeface="+mn-ea"/>
                <a:cs typeface="+mn-ea"/>
                <a:sym typeface="+mn-ea"/>
              </a:rPr>
              <a:t>初始</a:t>
            </a:r>
            <a:r>
              <a:rPr lang="zh-CN" altLang="en-US" dirty="0"/>
              <a:t>计量</a:t>
            </a:r>
            <a:endParaRPr lang="zh-CN" altLang="en-US" dirty="0"/>
          </a:p>
        </p:txBody>
      </p:sp>
      <p:sp>
        <p:nvSpPr>
          <p:cNvPr id="4" name="文本框 3"/>
          <p:cNvSpPr txBox="1"/>
          <p:nvPr/>
        </p:nvSpPr>
        <p:spPr>
          <a:xfrm>
            <a:off x="927100" y="1080135"/>
            <a:ext cx="10483850"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【典型案例4-1解析】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根据业务资料及要求，进行如下会计处理：</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企业购置的土地使用权用于自行开发建造厂房的，土地使用权成本不与厂房合并计算成本，而仍作为无形资产进行核算，土地使用权与厂房分别进行摊销和提取折旧。但是，如果属于房地产开发企业取得的土地使用权用于建造对外出售的房屋建筑物，相关的土地使用权应当计入所建造的房屋建筑物成本。</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b="1" dirty="0">
                <a:solidFill>
                  <a:srgbClr val="000000"/>
                </a:solidFill>
                <a:latin typeface="+mn-ea"/>
                <a:cs typeface="+mn-ea"/>
                <a:sym typeface="+mn-ea"/>
              </a:rPr>
              <a:t>自行建造投资性房地产</a:t>
            </a:r>
            <a:r>
              <a:rPr lang="zh-CN" altLang="en-US" dirty="0">
                <a:solidFill>
                  <a:srgbClr val="000000"/>
                </a:solidFill>
                <a:latin typeface="+mn-ea"/>
                <a:cs typeface="+mn-ea"/>
                <a:sym typeface="+mn-ea"/>
              </a:rPr>
              <a:t>初始</a:t>
            </a:r>
            <a:r>
              <a:rPr lang="zh-CN" altLang="en-US" dirty="0"/>
              <a:t>计量</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(2)土地使用权中应转换为投资性房地产成本=900x(1400÷2800)=450(万元)。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2×24年5月31日之前，土地使用权累计摊销=900÷50÷12x15=22.50（万元），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转入投资性房地产累计摊销=22.50x(1400÷2800)=11.25(万元)。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借：固定资产       14 000 000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   14 000 000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贷：在建工程       28 000 000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            4 500 000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累计摊销                 112 500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贷：无形资产——土地使用权   4 500 000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投资性房地产累计摊销       112 500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标题 14"/>
          <p:cNvSpPr>
            <a:spLocks noGrp="1"/>
          </p:cNvSpPr>
          <p:nvPr>
            <p:ph type="title"/>
            <p:custDataLst>
              <p:tags r:id="rId1"/>
            </p:custDataLst>
          </p:nvPr>
        </p:nvSpPr>
        <p:spPr>
          <a:xfrm>
            <a:off x="469265" y="2117090"/>
            <a:ext cx="2682875" cy="2947035"/>
          </a:xfrm>
        </p:spPr>
        <p:txBody>
          <a:bodyPr anchor="ctr">
            <a:normAutofit/>
          </a:bodyPr>
          <a:lstStyle/>
          <a:p>
            <a:pPr algn="ctr"/>
            <a:r>
              <a:rPr lang="zh-CN" altLang="en-US" dirty="0">
                <a:sym typeface="+mn-ea"/>
              </a:rPr>
              <a:t>投资性房地产的后续计量</a:t>
            </a:r>
            <a:endParaRPr lang="zh-CN" altLang="en-US" dirty="0"/>
          </a:p>
        </p:txBody>
      </p:sp>
      <p:pic>
        <p:nvPicPr>
          <p:cNvPr id="31" name="图片 30" descr="/data/temp/87abaf69-470a-11ef-9247-123b5982bf05.jpg@base@tag=imgScale&amp;m=1&amp;w=692&amp;h=721&amp;q=9587abaf69-470a-11ef-9247-123b5982bf05"/>
          <p:cNvPicPr>
            <a:picLocks noChangeAspect="1"/>
          </p:cNvPicPr>
          <p:nvPr>
            <p:custDataLst>
              <p:tags r:id="rId2"/>
            </p:custDataLst>
          </p:nvPr>
        </p:nvPicPr>
        <p:blipFill rotWithShape="1">
          <a:blip r:embed="rId3"/>
          <a:srcRect l="18878" t="4716" b="5132"/>
          <a:stretch>
            <a:fillRect/>
          </a:stretch>
        </p:blipFill>
        <p:spPr>
          <a:xfrm>
            <a:off x="6167309" y="1080867"/>
            <a:ext cx="2495152" cy="2596462"/>
          </a:xfrm>
          <a:prstGeom prst="roundRect">
            <a:avLst>
              <a:gd name="adj" fmla="val 8594"/>
            </a:avLst>
          </a:prstGeom>
          <a:solidFill>
            <a:srgbClr val="FFFFFF">
              <a:shade val="85000"/>
            </a:srgbClr>
          </a:solidFill>
          <a:ln w="3175" cap="flat" cmpd="sng" algn="ctr">
            <a:solidFill>
              <a:schemeClr val="tx1">
                <a:lumMod val="40000"/>
                <a:lumOff val="60000"/>
                <a:alpha val="20000"/>
              </a:schemeClr>
            </a:solidFill>
            <a:prstDash val="solid"/>
            <a:round/>
            <a:headEnd type="none" w="med" len="med"/>
            <a:tailEnd type="none" w="med" len="med"/>
          </a:ln>
          <a:effectLst/>
        </p:spPr>
      </p:pic>
      <p:pic>
        <p:nvPicPr>
          <p:cNvPr id="29" name="图片 28" descr="/data/temp/87abaea8-470a-11ef-9247-123b5982bf05.jpg@base@tag=imgScale&amp;m=1&amp;w=692&amp;h=721&amp;q=9587abaea8-470a-11ef-9247-123b5982bf05"/>
          <p:cNvPicPr>
            <a:picLocks noChangeAspect="1"/>
          </p:cNvPicPr>
          <p:nvPr>
            <p:custDataLst>
              <p:tags r:id="rId4"/>
            </p:custDataLst>
          </p:nvPr>
        </p:nvPicPr>
        <p:blipFill rotWithShape="1">
          <a:blip r:embed="rId5"/>
          <a:srcRect r="11234" b="7598"/>
          <a:stretch>
            <a:fillRect/>
          </a:stretch>
        </p:blipFill>
        <p:spPr>
          <a:xfrm>
            <a:off x="3235735" y="1080867"/>
            <a:ext cx="2494281" cy="2596462"/>
          </a:xfrm>
          <a:prstGeom prst="roundRect">
            <a:avLst>
              <a:gd name="adj" fmla="val 8594"/>
            </a:avLst>
          </a:prstGeom>
          <a:solidFill>
            <a:srgbClr val="FFFFFF">
              <a:shade val="85000"/>
            </a:srgbClr>
          </a:solidFill>
          <a:ln w="3175" cap="flat" cmpd="sng" algn="ctr">
            <a:solidFill>
              <a:schemeClr val="tx1">
                <a:lumMod val="40000"/>
                <a:lumOff val="60000"/>
                <a:alpha val="20000"/>
              </a:schemeClr>
            </a:solidFill>
            <a:prstDash val="solid"/>
            <a:round/>
            <a:headEnd type="none" w="med" len="med"/>
            <a:tailEnd type="none" w="med" len="med"/>
          </a:ln>
          <a:effectLst/>
        </p:spPr>
      </p:pic>
      <p:pic>
        <p:nvPicPr>
          <p:cNvPr id="25" name="图片 24" descr="/data/temp/87abaf39-470a-11ef-9247-123b5982bf05.jpg@base@tag=imgScale&amp;m=1&amp;w=692&amp;h=719&amp;q=9587abaf39-470a-11ef-9247-123b5982bf05"/>
          <p:cNvPicPr>
            <a:picLocks noChangeAspect="1"/>
          </p:cNvPicPr>
          <p:nvPr>
            <p:custDataLst>
              <p:tags r:id="rId6"/>
            </p:custDataLst>
          </p:nvPr>
        </p:nvPicPr>
        <p:blipFill rotWithShape="1">
          <a:blip r:embed="rId7"/>
          <a:srcRect t="1124" b="1124"/>
          <a:stretch>
            <a:fillRect/>
          </a:stretch>
        </p:blipFill>
        <p:spPr>
          <a:xfrm>
            <a:off x="9100787" y="1087218"/>
            <a:ext cx="2495152" cy="2590642"/>
          </a:xfrm>
          <a:prstGeom prst="roundRect">
            <a:avLst>
              <a:gd name="adj" fmla="val 8594"/>
            </a:avLst>
          </a:prstGeom>
          <a:solidFill>
            <a:srgbClr val="FFFFFF">
              <a:shade val="85000"/>
            </a:srgbClr>
          </a:solidFill>
          <a:ln w="3175" cap="flat" cmpd="sng" algn="ctr">
            <a:solidFill>
              <a:schemeClr val="tx1">
                <a:lumMod val="40000"/>
                <a:lumOff val="60000"/>
                <a:alpha val="20000"/>
              </a:schemeClr>
            </a:solidFill>
            <a:prstDash val="solid"/>
            <a:round/>
            <a:headEnd type="none" w="med" len="med"/>
            <a:tailEnd type="none" w="med" len="med"/>
          </a:ln>
          <a:effectLst/>
        </p:spPr>
      </p:pic>
      <p:sp>
        <p:nvSpPr>
          <p:cNvPr id="5" name="Rectangle 41757_#color-886&amp;3357"/>
          <p:cNvSpPr/>
          <p:nvPr>
            <p:custDataLst>
              <p:tags r:id="rId8"/>
            </p:custDataLst>
          </p:nvPr>
        </p:nvSpPr>
        <p:spPr>
          <a:xfrm>
            <a:off x="3566795" y="3053715"/>
            <a:ext cx="2429510" cy="3559810"/>
          </a:xfrm>
          <a:prstGeom prst="roundRect">
            <a:avLst>
              <a:gd name="adj" fmla="val 9316"/>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p>
        </p:txBody>
      </p:sp>
      <p:sp>
        <p:nvSpPr>
          <p:cNvPr id="6" name="矩形 5"/>
          <p:cNvSpPr/>
          <p:nvPr>
            <p:custDataLst>
              <p:tags r:id="rId9"/>
            </p:custDataLst>
          </p:nvPr>
        </p:nvSpPr>
        <p:spPr>
          <a:xfrm>
            <a:off x="3793344" y="3336705"/>
            <a:ext cx="1982750" cy="461710"/>
          </a:xfrm>
          <a:prstGeom prst="rect">
            <a:avLst/>
          </a:prstGeom>
          <a:noFill/>
        </p:spPr>
        <p:txBody>
          <a:bodyPr wrap="none" lIns="0" tIns="0" rIns="0" bIns="0" rtlCol="0" anchor="ctr" anchorCtr="0">
            <a:noAutofit/>
          </a:bodyPr>
          <a:p>
            <a:pPr>
              <a:spcBef>
                <a:spcPct val="0"/>
              </a:spcBef>
              <a:spcAft>
                <a:spcPct val="0"/>
              </a:spcAft>
            </a:pPr>
            <a:r>
              <a:rPr lang="en-US" altLang="zh-CN" sz="3000" b="1">
                <a:solidFill>
                  <a:schemeClr val="accent1"/>
                </a:solidFill>
                <a:latin typeface="+mn-ea"/>
                <a:cs typeface="+mn-ea"/>
              </a:rPr>
              <a:t>01</a:t>
            </a:r>
            <a:endParaRPr lang="zh-CN" altLang="en-US" sz="3000" b="1">
              <a:solidFill>
                <a:schemeClr val="accent1"/>
              </a:solidFill>
              <a:latin typeface="+mn-ea"/>
              <a:cs typeface="+mn-ea"/>
            </a:endParaRPr>
          </a:p>
        </p:txBody>
      </p:sp>
      <p:sp>
        <p:nvSpPr>
          <p:cNvPr id="7" name="矩形 6"/>
          <p:cNvSpPr/>
          <p:nvPr>
            <p:custDataLst>
              <p:tags r:id="rId10"/>
            </p:custDataLst>
          </p:nvPr>
        </p:nvSpPr>
        <p:spPr>
          <a:xfrm>
            <a:off x="3786994" y="3798510"/>
            <a:ext cx="1982750" cy="1357821"/>
          </a:xfrm>
          <a:prstGeom prst="rect">
            <a:avLst/>
          </a:prstGeom>
          <a:noFill/>
        </p:spPr>
        <p:txBody>
          <a:bodyPr wrap="square" lIns="0" tIns="0" rIns="0" bIns="0" rtlCol="0" anchor="t">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按照固定资产或无形资产的有关规定，按期(月)计提折旧或摊销，借记其他业务成本”等账户，贷记“投资性房地产累计折旧(摊销)”账户；</a:t>
            </a:r>
            <a:endParaRPr lang="zh-CN" altLang="en-US" sz="1600" dirty="0">
              <a:solidFill>
                <a:schemeClr val="dk1">
                  <a:lumMod val="85000"/>
                  <a:lumOff val="15000"/>
                </a:schemeClr>
              </a:solidFill>
              <a:latin typeface="+mn-ea"/>
              <a:cs typeface="+mn-ea"/>
            </a:endParaRPr>
          </a:p>
        </p:txBody>
      </p:sp>
      <p:sp>
        <p:nvSpPr>
          <p:cNvPr id="14" name="Rectangle 41757_#color-886&amp;3357"/>
          <p:cNvSpPr/>
          <p:nvPr>
            <p:custDataLst>
              <p:tags r:id="rId11"/>
            </p:custDataLst>
          </p:nvPr>
        </p:nvSpPr>
        <p:spPr>
          <a:xfrm>
            <a:off x="6490970" y="3053715"/>
            <a:ext cx="2429510" cy="3559810"/>
          </a:xfrm>
          <a:prstGeom prst="roundRect">
            <a:avLst>
              <a:gd name="adj" fmla="val 9316"/>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p>
        </p:txBody>
      </p:sp>
      <p:sp>
        <p:nvSpPr>
          <p:cNvPr id="9" name="矩形 8"/>
          <p:cNvSpPr/>
          <p:nvPr>
            <p:custDataLst>
              <p:tags r:id="rId12"/>
            </p:custDataLst>
          </p:nvPr>
        </p:nvSpPr>
        <p:spPr>
          <a:xfrm>
            <a:off x="6714121" y="3336705"/>
            <a:ext cx="1981479" cy="461710"/>
          </a:xfrm>
          <a:prstGeom prst="rect">
            <a:avLst/>
          </a:prstGeom>
          <a:noFill/>
        </p:spPr>
        <p:txBody>
          <a:bodyPr wrap="none" lIns="0" tIns="0" rIns="0" bIns="0" rtlCol="0" anchor="ctr" anchorCtr="0">
            <a:noAutofit/>
          </a:bodyPr>
          <a:p>
            <a:pPr>
              <a:spcBef>
                <a:spcPct val="0"/>
              </a:spcBef>
              <a:spcAft>
                <a:spcPct val="0"/>
              </a:spcAft>
            </a:pPr>
            <a:r>
              <a:rPr lang="en-US" altLang="zh-CN" sz="3000" b="1">
                <a:solidFill>
                  <a:schemeClr val="accent1"/>
                </a:solidFill>
                <a:latin typeface="+mn-ea"/>
                <a:cs typeface="+mn-ea"/>
              </a:rPr>
              <a:t>02</a:t>
            </a:r>
            <a:endParaRPr lang="zh-CN" altLang="en-US" sz="3000" b="1">
              <a:solidFill>
                <a:schemeClr val="accent1"/>
              </a:solidFill>
              <a:latin typeface="+mn-ea"/>
              <a:cs typeface="+mn-ea"/>
            </a:endParaRPr>
          </a:p>
        </p:txBody>
      </p:sp>
      <p:sp>
        <p:nvSpPr>
          <p:cNvPr id="19" name="矩形 18"/>
          <p:cNvSpPr/>
          <p:nvPr>
            <p:custDataLst>
              <p:tags r:id="rId13"/>
            </p:custDataLst>
          </p:nvPr>
        </p:nvSpPr>
        <p:spPr>
          <a:xfrm>
            <a:off x="6714121" y="4467800"/>
            <a:ext cx="1981479" cy="1357821"/>
          </a:xfrm>
          <a:prstGeom prst="rect">
            <a:avLst/>
          </a:prstGeom>
          <a:noFill/>
        </p:spPr>
        <p:txBody>
          <a:bodyPr wrap="square" lIns="0" tIns="0" rIns="0" bIns="0" rtlCol="0" anchor="t">
            <a:noAutofit/>
          </a:bodyPr>
          <a:p>
            <a:pPr algn="just">
              <a:lnSpc>
                <a:spcPct val="150000"/>
              </a:lnSpc>
              <a:spcBef>
                <a:spcPct val="0"/>
              </a:spcBef>
              <a:spcAft>
                <a:spcPct val="0"/>
              </a:spcAft>
            </a:pPr>
            <a:r>
              <a:rPr lang="zh-CN" altLang="en-US" sz="1600">
                <a:solidFill>
                  <a:schemeClr val="dk1">
                    <a:lumMod val="85000"/>
                    <a:lumOff val="15000"/>
                  </a:schemeClr>
                </a:solidFill>
                <a:latin typeface="+mn-ea"/>
                <a:cs typeface="+mn-ea"/>
              </a:rPr>
              <a:t>取得的租金收人,借记“银行存款”等账户，贷记“其他业务收入”等账户</a:t>
            </a:r>
            <a:endParaRPr lang="zh-CN" altLang="en-US" sz="1600">
              <a:solidFill>
                <a:schemeClr val="dk1">
                  <a:lumMod val="85000"/>
                  <a:lumOff val="15000"/>
                </a:schemeClr>
              </a:solidFill>
              <a:latin typeface="+mn-ea"/>
              <a:cs typeface="+mn-ea"/>
            </a:endParaRPr>
          </a:p>
        </p:txBody>
      </p:sp>
      <p:sp>
        <p:nvSpPr>
          <p:cNvPr id="21" name="Rectangle 41757_#color-886&amp;3357"/>
          <p:cNvSpPr/>
          <p:nvPr>
            <p:custDataLst>
              <p:tags r:id="rId14"/>
            </p:custDataLst>
          </p:nvPr>
        </p:nvSpPr>
        <p:spPr>
          <a:xfrm>
            <a:off x="9287510" y="3075940"/>
            <a:ext cx="2550160" cy="3536950"/>
          </a:xfrm>
          <a:prstGeom prst="roundRect">
            <a:avLst>
              <a:gd name="adj" fmla="val 9316"/>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p>
        </p:txBody>
      </p:sp>
      <p:sp>
        <p:nvSpPr>
          <p:cNvPr id="22" name="矩形 21"/>
          <p:cNvSpPr/>
          <p:nvPr>
            <p:custDataLst>
              <p:tags r:id="rId15"/>
            </p:custDataLst>
          </p:nvPr>
        </p:nvSpPr>
        <p:spPr>
          <a:xfrm>
            <a:off x="9641883" y="3336070"/>
            <a:ext cx="1982512" cy="461710"/>
          </a:xfrm>
          <a:prstGeom prst="rect">
            <a:avLst/>
          </a:prstGeom>
          <a:noFill/>
        </p:spPr>
        <p:txBody>
          <a:bodyPr wrap="none" lIns="0" tIns="0" rIns="0" bIns="0" rtlCol="0" anchor="ctr" anchorCtr="0">
            <a:noAutofit/>
          </a:bodyPr>
          <a:p>
            <a:pPr>
              <a:spcBef>
                <a:spcPct val="0"/>
              </a:spcBef>
              <a:spcAft>
                <a:spcPct val="0"/>
              </a:spcAft>
            </a:pPr>
            <a:r>
              <a:rPr lang="en-US" altLang="zh-CN" sz="3000" b="1">
                <a:solidFill>
                  <a:schemeClr val="accent1"/>
                </a:solidFill>
                <a:latin typeface="+mn-ea"/>
                <a:cs typeface="+mn-ea"/>
              </a:rPr>
              <a:t>03</a:t>
            </a:r>
            <a:endParaRPr lang="zh-CN" altLang="en-US" sz="3000" b="1">
              <a:solidFill>
                <a:schemeClr val="accent1"/>
              </a:solidFill>
              <a:latin typeface="+mn-ea"/>
              <a:cs typeface="+mn-ea"/>
            </a:endParaRPr>
          </a:p>
        </p:txBody>
      </p:sp>
      <p:sp>
        <p:nvSpPr>
          <p:cNvPr id="23" name="矩形 22"/>
          <p:cNvSpPr/>
          <p:nvPr>
            <p:custDataLst>
              <p:tags r:id="rId16"/>
            </p:custDataLst>
          </p:nvPr>
        </p:nvSpPr>
        <p:spPr>
          <a:xfrm>
            <a:off x="9483725" y="3797935"/>
            <a:ext cx="2179955" cy="1333500"/>
          </a:xfrm>
          <a:prstGeom prst="rect">
            <a:avLst/>
          </a:prstGeom>
          <a:noFill/>
        </p:spPr>
        <p:txBody>
          <a:bodyPr wrap="square" lIns="0" tIns="0" rIns="0" bIns="0" rtlCol="0" anchor="t">
            <a:noAutofit/>
          </a:bodyPr>
          <a:p>
            <a:pPr algn="just">
              <a:lnSpc>
                <a:spcPct val="150000"/>
              </a:lnSpc>
              <a:spcBef>
                <a:spcPct val="0"/>
              </a:spcBef>
              <a:spcAft>
                <a:spcPct val="0"/>
              </a:spcAft>
            </a:pPr>
            <a:r>
              <a:rPr lang="zh-CN" altLang="en-US" sz="1600">
                <a:solidFill>
                  <a:schemeClr val="dk1">
                    <a:lumMod val="85000"/>
                    <a:lumOff val="15000"/>
                  </a:schemeClr>
                </a:solidFill>
                <a:latin typeface="+mn-ea"/>
                <a:cs typeface="+mn-ea"/>
              </a:rPr>
              <a:t>投资性房地产存在减值迹象的适用资产减值的有关规定，经减值测试后确定发生减值的，应当计提减值准备，已经计提减值准备在以后的会计期间不得转回。</a:t>
            </a:r>
            <a:endParaRPr lang="zh-CN" altLang="en-US" sz="1600">
              <a:solidFill>
                <a:schemeClr val="dk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投资性房地产的后续计量</a:t>
            </a:r>
            <a:endParaRPr lang="zh-CN" altLang="en-US" dirty="0"/>
          </a:p>
        </p:txBody>
      </p:sp>
      <p:sp>
        <p:nvSpPr>
          <p:cNvPr id="4" name="文本框 3"/>
          <p:cNvSpPr txBox="1"/>
          <p:nvPr/>
        </p:nvSpPr>
        <p:spPr>
          <a:xfrm>
            <a:off x="993140" y="1080135"/>
            <a:ext cx="10340975" cy="4702810"/>
          </a:xfrm>
          <a:prstGeom prst="rect">
            <a:avLst/>
          </a:prstGeom>
        </p:spPr>
        <p:txBody>
          <a:bodyPr>
            <a:noAutofit/>
          </a:bodyPr>
          <a:p>
            <a:pPr indent="0" algn="l" defTabSz="266700" fontAlgn="auto">
              <a:lnSpc>
                <a:spcPct val="200000"/>
              </a:lnSpc>
              <a:spcAft>
                <a:spcPct val="0"/>
              </a:spcAft>
            </a:pPr>
            <a:r>
              <a:rPr sz="2400" b="1">
                <a:latin typeface="微软雅黑" panose="020B0503020204020204" charset="-122"/>
                <a:ea typeface="微软雅黑" panose="020B0503020204020204" charset="-122"/>
                <a:cs typeface="微软雅黑" panose="020B0503020204020204" charset="-122"/>
              </a:rPr>
              <a:t>【典型案例4-3】</a:t>
            </a:r>
            <a:r>
              <a:rPr sz="2400">
                <a:latin typeface="微软雅黑" panose="020B0503020204020204" charset="-122"/>
                <a:ea typeface="微软雅黑" panose="020B0503020204020204" charset="-122"/>
                <a:cs typeface="微软雅黑" panose="020B0503020204020204" charset="-122"/>
              </a:rPr>
              <a:t>沿用</a:t>
            </a:r>
            <a:r>
              <a:rPr sz="2400" b="1">
                <a:latin typeface="微软雅黑" panose="020B0503020204020204" charset="-122"/>
                <a:ea typeface="微软雅黑" panose="020B0503020204020204" charset="-122"/>
                <a:cs typeface="微软雅黑" panose="020B0503020204020204" charset="-122"/>
              </a:rPr>
              <a:t>【典型案例4-1】</a:t>
            </a:r>
            <a:r>
              <a:rPr sz="2400">
                <a:latin typeface="微软雅黑" panose="020B0503020204020204" charset="-122"/>
                <a:ea typeface="微软雅黑" panose="020B0503020204020204" charset="-122"/>
                <a:cs typeface="微软雅黑" panose="020B0503020204020204" charset="-122"/>
              </a:rPr>
              <a:t>，假定甲公司投资性房地产采用成本模式计量，甲公司出租给乙公司的厂房，按月支付租金，每年租金120万元，厂房预计使用20年，预计净残值为50万元。采用直线法折旧。2×24年6月30日，收到租金。增值税税率为9%，不考虑其他税费等相关因素。</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200000"/>
              </a:lnSpc>
              <a:spcAft>
                <a:spcPct val="0"/>
              </a:spcAft>
            </a:pPr>
            <a:r>
              <a:rPr sz="2400">
                <a:latin typeface="微软雅黑" panose="020B0503020204020204" charset="-122"/>
                <a:ea typeface="微软雅黑" panose="020B0503020204020204" charset="-122"/>
                <a:cs typeface="微软雅黑" panose="020B0503020204020204" charset="-122"/>
              </a:rPr>
              <a:t>要求：编制甲公司2×24年6月30日收到租金的会计分录。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投资性房地产的后续计量</a:t>
            </a:r>
            <a:endParaRPr lang="zh-CN" altLang="en-US" dirty="0"/>
          </a:p>
        </p:txBody>
      </p:sp>
      <p:sp>
        <p:nvSpPr>
          <p:cNvPr id="4" name="文本框 3"/>
          <p:cNvSpPr txBox="1"/>
          <p:nvPr/>
        </p:nvSpPr>
        <p:spPr>
          <a:xfrm>
            <a:off x="993140" y="1080135"/>
            <a:ext cx="1034097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【典型案例4-3解析】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根据业务资料及要求，进行如下会计处理：</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借：银行存款                           109 000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贷：其他业务收入                        100 000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9 000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借：其他业务成本            63 750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贷：投资性房地产累计折旧    56 250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投资性房地产累计摊销     7 500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6e7e597-470a-11ef-bd62-9e03dd2a585d.jpg@base@tag=imgScale&amp;m=1&amp;w=3384&amp;h=952&amp;q=9586e7e597-470a-11ef-bd62-9e03dd2a585d"/>
          <p:cNvPicPr>
            <a:picLocks noChangeAspect="1"/>
          </p:cNvPicPr>
          <p:nvPr>
            <p:custDataLst>
              <p:tags r:id="rId1"/>
            </p:custDataLst>
          </p:nvPr>
        </p:nvPicPr>
        <p:blipFill>
          <a:blip r:embed="rId2"/>
          <a:srcRect t="28711" b="29131"/>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54520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934085" y="30289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投资性房地产的处置</a:t>
            </a:r>
            <a:endParaRPr lang="zh-CN" altLang="en-US" dirty="0"/>
          </a:p>
        </p:txBody>
      </p:sp>
      <p:sp>
        <p:nvSpPr>
          <p:cNvPr id="4" name="矩形 3"/>
          <p:cNvSpPr/>
          <p:nvPr>
            <p:custDataLst>
              <p:tags r:id="rId5"/>
            </p:custDataLst>
          </p:nvPr>
        </p:nvSpPr>
        <p:spPr>
          <a:xfrm>
            <a:off x="1186815" y="4085590"/>
            <a:ext cx="10140950" cy="1657985"/>
          </a:xfrm>
          <a:prstGeom prst="rect">
            <a:avLst/>
          </a:prstGeom>
          <a:noFill/>
        </p:spPr>
        <p:txBody>
          <a:bodyPr wrap="square" lIns="0" tIns="0" rIns="0" bIns="0" rtlCol="0" anchor="t">
            <a:noAutofit/>
          </a:bodyPr>
          <a:p>
            <a:pPr indent="508000" fontAlgn="auto">
              <a:lnSpc>
                <a:spcPct val="150000"/>
              </a:lnSpc>
              <a:spcBef>
                <a:spcPct val="0"/>
              </a:spcBef>
              <a:spcAft>
                <a:spcPct val="0"/>
              </a:spcAft>
              <a:extLst>
                <a:ext uri="{35155182-B16C-46BC-9424-99874614C6A1}">
                  <wpsdc:indentchars xmlns:wpsdc="http://www.wps.cn/officeDocument/2017/drawingmlCustomData" val="200" checksum="282533468"/>
                </a:ext>
              </a:extLst>
            </a:pPr>
            <a:r>
              <a:rPr lang="zh-CN" altLang="en-US" sz="2000" dirty="0">
                <a:solidFill>
                  <a:srgbClr val="000000"/>
                </a:solidFill>
                <a:latin typeface="+mn-ea"/>
                <a:cs typeface="+mn-ea"/>
                <a:sym typeface="+mn-ea"/>
              </a:rPr>
              <a:t>采用成本模式计量投资性房地产时，应当按实际收到的金额，借记“银行存款”等账户，贷记“其他业务收入”账户；按该项投资性房地产的账面价值，借记“其他业务成本”账户,按其账面余额，贷记“投资性房地产”账户，按照已计提的折旧或摊销，借记“投资性房地产累计折旧(摊销)”账户，原已计提减值准备的，借记“投资性房地产减值准备”账户。</a:t>
            </a:r>
            <a:endParaRPr lang="zh-CN" altLang="en-US" sz="2000" dirty="0">
              <a:solidFill>
                <a:srgbClr val="000000"/>
              </a:solidFill>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投资性房地产的处置</a:t>
            </a:r>
            <a:endParaRPr lang="zh-CN" altLang="en-US" dirty="0"/>
          </a:p>
        </p:txBody>
      </p:sp>
      <p:sp>
        <p:nvSpPr>
          <p:cNvPr id="4" name="文本框 3"/>
          <p:cNvSpPr txBox="1"/>
          <p:nvPr/>
        </p:nvSpPr>
        <p:spPr>
          <a:xfrm>
            <a:off x="1069340" y="1080135"/>
            <a:ext cx="9749155" cy="470281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【典型案例4-4】</a:t>
            </a:r>
            <a:r>
              <a:rPr sz="2400">
                <a:latin typeface="微软雅黑" panose="020B0503020204020204" charset="-122"/>
                <a:ea typeface="微软雅黑" panose="020B0503020204020204" charset="-122"/>
                <a:cs typeface="微软雅黑" panose="020B0503020204020204" charset="-122"/>
              </a:rPr>
              <a:t>沿用</a:t>
            </a:r>
            <a:r>
              <a:rPr sz="2400" b="1">
                <a:latin typeface="微软雅黑" panose="020B0503020204020204" charset="-122"/>
                <a:ea typeface="微软雅黑" panose="020B0503020204020204" charset="-122"/>
                <a:cs typeface="微软雅黑" panose="020B0503020204020204" charset="-122"/>
              </a:rPr>
              <a:t>【典型案例4-3】</a:t>
            </a:r>
            <a:r>
              <a:rPr sz="2400">
                <a:latin typeface="微软雅黑" panose="020B0503020204020204" charset="-122"/>
                <a:ea typeface="微软雅黑" panose="020B0503020204020204" charset="-122"/>
                <a:cs typeface="微软雅黑" panose="020B0503020204020204" charset="-122"/>
              </a:rPr>
              <a:t>，假定2×34年6月1日，经甲公司与乙公司协商，将该栋厂房出售给乙公司，售价为1500万元。增值税税率为9%，不考虑其他税费等相关因素。</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要求：编制2×34年6月1日出售厂房的会计分录。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投资性房地产的处置</a:t>
            </a:r>
            <a:endParaRPr lang="zh-CN" altLang="en-US" dirty="0"/>
          </a:p>
        </p:txBody>
      </p:sp>
      <p:sp>
        <p:nvSpPr>
          <p:cNvPr id="4" name="文本框 3"/>
          <p:cNvSpPr txBox="1"/>
          <p:nvPr/>
        </p:nvSpPr>
        <p:spPr>
          <a:xfrm>
            <a:off x="695960" y="981710"/>
            <a:ext cx="11043920" cy="469138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【典型案例4-4解析】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截止到2×34年6月1日，该厂房计提折旧（1400-50）÷20×10=675（万元）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与该厂房相关的土地使用权已累计摊销450÷50×10+11.25=101.25（万元）</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借：银行存款                      16 350 000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贷：其他业务收入                     15 000 000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应交税费——应交增值税（销项税额）1 350 000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借：其他业务成本         10 737 500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投资性房地产累计折旧  6 750 000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投资性房地产累计摊销  1 012 500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           18 500 000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投资性房地产的处置</a:t>
            </a:r>
            <a:endParaRPr lang="zh-CN" altLang="en-US" dirty="0"/>
          </a:p>
        </p:txBody>
      </p:sp>
      <p:sp>
        <p:nvSpPr>
          <p:cNvPr id="4" name="文本框 3"/>
          <p:cNvSpPr txBox="1"/>
          <p:nvPr/>
        </p:nvSpPr>
        <p:spPr>
          <a:xfrm>
            <a:off x="695960" y="981710"/>
            <a:ext cx="11043920" cy="469138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【学中做4-2】</a:t>
            </a:r>
            <a:r>
              <a:rPr sz="2400">
                <a:latin typeface="微软雅黑" panose="020B0503020204020204" charset="-122"/>
                <a:ea typeface="微软雅黑" panose="020B0503020204020204" charset="-122"/>
                <a:cs typeface="微软雅黑" panose="020B0503020204020204" charset="-122"/>
              </a:rPr>
              <a:t>甲公司于2×23年4月将一栋写字楼出租给乙公司使用，确认为投资性房地产，采用成本模式进行后续计量。该写字楼的初始成本为8400万元，按照年限平均法计提折旧，使用寿命为20年，预计净残值为零。经营租赁合同约定，乙公司于每月末等额支付甲公司租金60万元。2×25年8月1日，经双方协商，将该写字楼出售给乙公司售价8000万元。增值税税率为9%，不考虑其他税费等相关因素。</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（1）编制每月确认租金收入的会计分录。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（2）编制每月计提投资性房地产折旧的会计分录。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（3）编制出售写字楼的会计分录。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947450" y="2798755"/>
            <a:ext cx="2880000" cy="1081088"/>
          </a:xfrm>
        </p:spPr>
        <p:txBody>
          <a:bodyPr wrap="square">
            <a:normAutofit/>
          </a:bodyPr>
          <a:lstStyle/>
          <a:p>
            <a:r>
              <a:rPr lang="zh-CN" altLang="en-US" dirty="0"/>
              <a:t>目录</a:t>
            </a:r>
            <a:endParaRPr lang="zh-CN" altLang="en-US" dirty="0"/>
          </a:p>
        </p:txBody>
      </p:sp>
      <p:sp>
        <p:nvSpPr>
          <p:cNvPr id="6" name="序号"/>
          <p:cNvSpPr txBox="1"/>
          <p:nvPr>
            <p:custDataLst>
              <p:tags r:id="rId2"/>
            </p:custDataLst>
          </p:nvPr>
        </p:nvSpPr>
        <p:spPr>
          <a:xfrm>
            <a:off x="6269804" y="1499235"/>
            <a:ext cx="65849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01</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7" name="项标题"/>
          <p:cNvSpPr txBox="1"/>
          <p:nvPr>
            <p:custDataLst>
              <p:tags r:id="rId3"/>
            </p:custDataLst>
          </p:nvPr>
        </p:nvSpPr>
        <p:spPr>
          <a:xfrm>
            <a:off x="7052827" y="1499330"/>
            <a:ext cx="4123173" cy="504000"/>
          </a:xfrm>
          <a:prstGeom prst="rect">
            <a:avLst/>
          </a:prstGeom>
          <a:noFill/>
        </p:spPr>
        <p:txBody>
          <a:bodyPr wrap="square" lIns="0" tIns="0" rIns="0" bIns="0" rtlCol="0" anchor="ctr">
            <a:normAutofit/>
          </a:bodyPr>
          <a:lstStyle/>
          <a:p>
            <a:pPr>
              <a:lnSpc>
                <a:spcPct val="100000"/>
              </a:lnSpc>
            </a:pPr>
            <a:r>
              <a:rPr lang="zh-CN" altLang="en-US" sz="2700" spc="300" dirty="0">
                <a:solidFill>
                  <a:schemeClr val="tx2"/>
                </a:solidFill>
                <a:latin typeface="+mj-ea"/>
                <a:ea typeface="+mj-ea"/>
              </a:rPr>
              <a:t>认知投资性房地产</a:t>
            </a:r>
            <a:endParaRPr lang="zh-CN" altLang="en-US" sz="2700" spc="300" dirty="0">
              <a:solidFill>
                <a:schemeClr val="tx2"/>
              </a:solidFill>
              <a:latin typeface="+mj-ea"/>
              <a:ea typeface="+mj-ea"/>
            </a:endParaRPr>
          </a:p>
        </p:txBody>
      </p:sp>
      <p:sp>
        <p:nvSpPr>
          <p:cNvPr id="12" name="序号"/>
          <p:cNvSpPr txBox="1"/>
          <p:nvPr>
            <p:custDataLst>
              <p:tags r:id="rId4"/>
            </p:custDataLst>
          </p:nvPr>
        </p:nvSpPr>
        <p:spPr>
          <a:xfrm>
            <a:off x="6269804" y="3891915"/>
            <a:ext cx="658495"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04</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3" name="项标题"/>
          <p:cNvSpPr txBox="1"/>
          <p:nvPr>
            <p:custDataLst>
              <p:tags r:id="rId5"/>
            </p:custDataLst>
          </p:nvPr>
        </p:nvSpPr>
        <p:spPr>
          <a:xfrm>
            <a:off x="7052827" y="3892010"/>
            <a:ext cx="4123173" cy="504000"/>
          </a:xfrm>
          <a:prstGeom prst="rect">
            <a:avLst/>
          </a:prstGeom>
          <a:noFill/>
        </p:spPr>
        <p:txBody>
          <a:bodyPr wrap="square" lIns="0" tIns="0" rIns="0" bIns="0" rtlCol="0" anchor="ctr">
            <a:normAutofit fontScale="90000"/>
          </a:bodyPr>
          <a:lstStyle/>
          <a:p>
            <a:pPr>
              <a:lnSpc>
                <a:spcPct val="100000"/>
              </a:lnSpc>
            </a:pPr>
            <a:r>
              <a:rPr lang="zh-CN" altLang="en-US" sz="2700" spc="300" dirty="0">
                <a:solidFill>
                  <a:schemeClr val="tx2"/>
                </a:solidFill>
                <a:latin typeface="+mj-ea"/>
                <a:ea typeface="+mj-ea"/>
                <a:sym typeface="+mn-ea"/>
              </a:rPr>
              <a:t>投资性房地产的后续支出</a:t>
            </a:r>
            <a:endParaRPr lang="zh-CN" altLang="en-US" sz="2700" spc="300" dirty="0">
              <a:solidFill>
                <a:schemeClr val="tx2"/>
              </a:solidFill>
              <a:latin typeface="+mj-ea"/>
              <a:ea typeface="+mj-ea"/>
            </a:endParaRPr>
          </a:p>
        </p:txBody>
      </p:sp>
      <p:sp>
        <p:nvSpPr>
          <p:cNvPr id="15" name="序号"/>
          <p:cNvSpPr txBox="1"/>
          <p:nvPr>
            <p:custDataLst>
              <p:tags r:id="rId6"/>
            </p:custDataLst>
          </p:nvPr>
        </p:nvSpPr>
        <p:spPr>
          <a:xfrm>
            <a:off x="6269804" y="2296795"/>
            <a:ext cx="658495"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02</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6" name="项标题"/>
          <p:cNvSpPr txBox="1"/>
          <p:nvPr>
            <p:custDataLst>
              <p:tags r:id="rId7"/>
            </p:custDataLst>
          </p:nvPr>
        </p:nvSpPr>
        <p:spPr>
          <a:xfrm>
            <a:off x="7052945" y="2296795"/>
            <a:ext cx="4780915" cy="504190"/>
          </a:xfrm>
          <a:prstGeom prst="rect">
            <a:avLst/>
          </a:prstGeom>
          <a:noFill/>
        </p:spPr>
        <p:txBody>
          <a:bodyPr wrap="square" lIns="0" tIns="0" rIns="0" bIns="0" rtlCol="0" anchor="ctr">
            <a:normAutofit fontScale="70000"/>
          </a:bodyPr>
          <a:lstStyle/>
          <a:p>
            <a:pPr>
              <a:lnSpc>
                <a:spcPct val="100000"/>
              </a:lnSpc>
            </a:pPr>
            <a:r>
              <a:rPr lang="zh-CN" altLang="en-US" sz="3000" spc="300" dirty="0">
                <a:solidFill>
                  <a:schemeClr val="tx2"/>
                </a:solidFill>
                <a:latin typeface="+mj-ea"/>
                <a:ea typeface="+mj-ea"/>
                <a:sym typeface="+mn-ea"/>
              </a:rPr>
              <a:t>采用成本模式计量的投资性房地产</a:t>
            </a:r>
            <a:endParaRPr lang="zh-CN" altLang="en-US" sz="3000" spc="300" dirty="0">
              <a:solidFill>
                <a:schemeClr val="tx2"/>
              </a:solidFill>
              <a:latin typeface="+mj-ea"/>
              <a:ea typeface="+mj-ea"/>
            </a:endParaRPr>
          </a:p>
        </p:txBody>
      </p:sp>
      <p:sp>
        <p:nvSpPr>
          <p:cNvPr id="18" name="序号"/>
          <p:cNvSpPr txBox="1"/>
          <p:nvPr>
            <p:custDataLst>
              <p:tags r:id="rId8"/>
            </p:custDataLst>
          </p:nvPr>
        </p:nvSpPr>
        <p:spPr>
          <a:xfrm>
            <a:off x="6269804" y="3094355"/>
            <a:ext cx="658495"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03</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19" name="项标题"/>
          <p:cNvSpPr txBox="1"/>
          <p:nvPr>
            <p:custDataLst>
              <p:tags r:id="rId9"/>
            </p:custDataLst>
          </p:nvPr>
        </p:nvSpPr>
        <p:spPr>
          <a:xfrm>
            <a:off x="7052945" y="3094355"/>
            <a:ext cx="4968240" cy="504190"/>
          </a:xfrm>
          <a:prstGeom prst="rect">
            <a:avLst/>
          </a:prstGeom>
          <a:noFill/>
        </p:spPr>
        <p:txBody>
          <a:bodyPr wrap="square" lIns="0" tIns="0" rIns="0" bIns="0" rtlCol="0" anchor="ctr">
            <a:normAutofit fontScale="60000"/>
          </a:bodyPr>
          <a:lstStyle/>
          <a:p>
            <a:pPr>
              <a:lnSpc>
                <a:spcPct val="100000"/>
              </a:lnSpc>
            </a:pPr>
            <a:r>
              <a:rPr lang="zh-CN" altLang="en-US" sz="3000" spc="300" dirty="0">
                <a:solidFill>
                  <a:schemeClr val="tx2"/>
                </a:solidFill>
                <a:latin typeface="+mj-ea"/>
                <a:ea typeface="+mj-ea"/>
                <a:sym typeface="+mn-ea"/>
              </a:rPr>
              <a:t>采用公允价值模式计量的投资性房地产</a:t>
            </a:r>
            <a:endParaRPr lang="zh-CN" altLang="en-US" sz="3000" spc="300" dirty="0">
              <a:solidFill>
                <a:schemeClr val="tx2"/>
              </a:solidFill>
              <a:latin typeface="+mj-ea"/>
              <a:ea typeface="+mj-ea"/>
            </a:endParaRPr>
          </a:p>
        </p:txBody>
      </p:sp>
      <p:sp>
        <p:nvSpPr>
          <p:cNvPr id="3" name="序号"/>
          <p:cNvSpPr txBox="1"/>
          <p:nvPr>
            <p:custDataLst>
              <p:tags r:id="rId10"/>
            </p:custDataLst>
          </p:nvPr>
        </p:nvSpPr>
        <p:spPr>
          <a:xfrm>
            <a:off x="6269804" y="4689475"/>
            <a:ext cx="658495" cy="504190"/>
          </a:xfrm>
          <a:prstGeom prst="rect">
            <a:avLst/>
          </a:prstGeom>
          <a:noFill/>
        </p:spPr>
        <p:txBody>
          <a:bodyPr wrap="square" lIns="0" tIns="0" rIns="0" bIns="0" rtlCol="0" anchor="ctr" anchorCtr="0">
            <a:normAutofit fontScale="90000"/>
          </a:bodyPr>
          <a:lstStyle/>
          <a:p>
            <a:pPr algn="r">
              <a:lnSpc>
                <a:spcPct val="100000"/>
              </a:lnSpc>
            </a:pPr>
            <a:r>
              <a:rPr lang="en-US" sz="2800" dirty="0">
                <a:solidFill>
                  <a:schemeClr val="tx2">
                    <a:lumMod val="60000"/>
                    <a:lumOff val="40000"/>
                  </a:schemeClr>
                </a:solidFill>
                <a:latin typeface="微软雅黑" panose="020B0503020204020204" charset="-122"/>
                <a:ea typeface="微软雅黑" panose="020B0503020204020204" charset="-122"/>
              </a:rPr>
              <a:t>05</a:t>
            </a:r>
            <a:endParaRPr lang="en-US" sz="2800" dirty="0">
              <a:solidFill>
                <a:schemeClr val="tx2">
                  <a:lumMod val="60000"/>
                  <a:lumOff val="40000"/>
                </a:schemeClr>
              </a:solidFill>
              <a:latin typeface="微软雅黑" panose="020B0503020204020204" charset="-122"/>
              <a:ea typeface="微软雅黑" panose="020B0503020204020204" charset="-122"/>
            </a:endParaRPr>
          </a:p>
        </p:txBody>
      </p:sp>
      <p:sp>
        <p:nvSpPr>
          <p:cNvPr id="5" name="项标题"/>
          <p:cNvSpPr txBox="1"/>
          <p:nvPr>
            <p:custDataLst>
              <p:tags r:id="rId11"/>
            </p:custDataLst>
          </p:nvPr>
        </p:nvSpPr>
        <p:spPr>
          <a:xfrm>
            <a:off x="7052827" y="4689570"/>
            <a:ext cx="4123173" cy="504000"/>
          </a:xfrm>
          <a:prstGeom prst="rect">
            <a:avLst/>
          </a:prstGeom>
          <a:noFill/>
        </p:spPr>
        <p:txBody>
          <a:bodyPr wrap="square" lIns="0" tIns="0" rIns="0" bIns="0" rtlCol="0" anchor="ctr">
            <a:normAutofit/>
          </a:bodyPr>
          <a:lstStyle/>
          <a:p>
            <a:pPr>
              <a:lnSpc>
                <a:spcPct val="100000"/>
              </a:lnSpc>
            </a:pPr>
            <a:r>
              <a:rPr lang="zh-CN" altLang="en-US" sz="2700" spc="300" dirty="0">
                <a:solidFill>
                  <a:schemeClr val="tx2"/>
                </a:solidFill>
                <a:latin typeface="+mj-ea"/>
                <a:ea typeface="+mj-ea"/>
                <a:sym typeface="+mn-ea"/>
              </a:rPr>
              <a:t>投资性房地产的转换</a:t>
            </a:r>
            <a:endParaRPr lang="zh-CN" altLang="en-US" sz="2700" spc="300" dirty="0">
              <a:solidFill>
                <a:schemeClr val="tx2"/>
              </a:solidFill>
              <a:latin typeface="+mj-ea"/>
              <a:ea typeface="+mj-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dirty="0"/>
              <a:t>采用公允价值模式计量的投资性房地产</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03</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t>单击此处添加标题</a:t>
            </a:r>
            <a:endParaRPr lang="zh-CN" altLang="en-US" dirty="0"/>
          </a:p>
        </p:txBody>
      </p:sp>
      <p:sp>
        <p:nvSpPr>
          <p:cNvPr id="2" name="矩形 1"/>
          <p:cNvSpPr/>
          <p:nvPr>
            <p:custDataLst>
              <p:tags r:id="rId2"/>
            </p:custDataLst>
          </p:nvPr>
        </p:nvSpPr>
        <p:spPr>
          <a:xfrm>
            <a:off x="2143490" y="4519142"/>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账户设置</a:t>
            </a:r>
            <a:endParaRPr lang="zh-CN" altLang="en-US" sz="1600" b="1">
              <a:solidFill>
                <a:schemeClr val="accent1"/>
              </a:solidFill>
              <a:latin typeface="+mn-ea"/>
              <a:cs typeface="+mn-ea"/>
            </a:endParaRPr>
          </a:p>
        </p:txBody>
      </p:sp>
      <p:sp>
        <p:nvSpPr>
          <p:cNvPr id="3" name="矩形 2"/>
          <p:cNvSpPr/>
          <p:nvPr>
            <p:custDataLst>
              <p:tags r:id="rId3"/>
            </p:custDataLst>
          </p:nvPr>
        </p:nvSpPr>
        <p:spPr>
          <a:xfrm>
            <a:off x="2143490" y="502607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在成本模式下，投资性房地产的初始计量应按照实际成本进行，包括购买价格、相关税费等。</a:t>
            </a:r>
            <a:endParaRPr lang="zh-CN" altLang="en-US" sz="1200" dirty="0">
              <a:ln>
                <a:noFill/>
                <a:prstDash val="sysDot"/>
              </a:ln>
              <a:solidFill>
                <a:schemeClr val="tx1">
                  <a:lumMod val="85000"/>
                  <a:lumOff val="15000"/>
                </a:schemeClr>
              </a:solidFill>
              <a:latin typeface="+mn-ea"/>
              <a:cs typeface="+mn-ea"/>
            </a:endParaRPr>
          </a:p>
        </p:txBody>
      </p:sp>
      <p:pic>
        <p:nvPicPr>
          <p:cNvPr id="16" name="https://photo-static-api.fotomore.com/creative/vcg/400/new/VCG211406629223.jpg" descr="/data/temp/88cfcca3-470a-11ef-86e6-c67491904e74.jpg@base@tag=imgScale&amp;m=1&amp;w=485&amp;h=753&amp;q=9588cfcca3-470a-11ef-86e6-c67491904e74"/>
          <p:cNvPicPr>
            <a:picLocks noChangeAspect="1"/>
          </p:cNvPicPr>
          <p:nvPr>
            <p:custDataLst>
              <p:tags r:id="rId4"/>
            </p:custDataLst>
          </p:nvPr>
        </p:nvPicPr>
        <p:blipFill>
          <a:blip r:embed="rId5"/>
          <a:srcRect l="16423" r="16423"/>
          <a:stretch>
            <a:fillRect/>
          </a:stretch>
        </p:blipFill>
        <p:spPr>
          <a:xfrm>
            <a:off x="2353760" y="1663021"/>
            <a:ext cx="1747525" cy="2714914"/>
          </a:xfrm>
          <a:prstGeom prst="roundRect">
            <a:avLst>
              <a:gd name="adj" fmla="val 50000"/>
            </a:avLst>
          </a:prstGeom>
          <a:ln>
            <a:solidFill>
              <a:schemeClr val="tx1">
                <a:lumMod val="40000"/>
                <a:lumOff val="60000"/>
                <a:alpha val="20000"/>
              </a:schemeClr>
            </a:solidFill>
          </a:ln>
        </p:spPr>
      </p:pic>
      <p:sp>
        <p:nvSpPr>
          <p:cNvPr id="17" name="椭圆 16"/>
          <p:cNvSpPr/>
          <p:nvPr>
            <p:custDataLst>
              <p:tags r:id="rId6"/>
            </p:custDataLst>
          </p:nvPr>
        </p:nvSpPr>
        <p:spPr>
          <a:xfrm>
            <a:off x="2041849" y="2375781"/>
            <a:ext cx="627656" cy="627656"/>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accent1"/>
                </a:solidFill>
                <a:latin typeface="+mn-ea"/>
                <a:cs typeface="+mn-ea"/>
                <a:sym typeface="+mn-ea"/>
              </a:rPr>
              <a:t>01</a:t>
            </a:r>
            <a:endParaRPr lang="zh-CN" altLang="en-US" sz="1600" b="1" dirty="0">
              <a:solidFill>
                <a:schemeClr val="accent1"/>
              </a:solidFill>
              <a:latin typeface="+mn-ea"/>
              <a:cs typeface="+mn-ea"/>
              <a:sym typeface="+mn-ea"/>
            </a:endParaRPr>
          </a:p>
        </p:txBody>
      </p:sp>
      <p:pic>
        <p:nvPicPr>
          <p:cNvPr id="18" name="https://photo-static-api.fotomore.com/creative/vcg/veer/612/veer-136956124.jpg" descr="/data/temp/88cfcd21-470a-11ef-86e6-c67491904e74.jpg@base@tag=imgScale&amp;m=1&amp;w=485&amp;h=753&amp;q=9588cfcd21-470a-11ef-86e6-c67491904e74"/>
          <p:cNvPicPr>
            <a:picLocks noChangeAspect="1"/>
          </p:cNvPicPr>
          <p:nvPr>
            <p:custDataLst>
              <p:tags r:id="rId7"/>
            </p:custDataLst>
          </p:nvPr>
        </p:nvPicPr>
        <p:blipFill>
          <a:blip r:embed="rId8"/>
          <a:srcRect r="412" b="12949"/>
          <a:stretch>
            <a:fillRect/>
          </a:stretch>
        </p:blipFill>
        <p:spPr>
          <a:xfrm>
            <a:off x="5256891" y="1663021"/>
            <a:ext cx="1747525" cy="2714915"/>
          </a:xfrm>
          <a:prstGeom prst="roundRect">
            <a:avLst>
              <a:gd name="adj" fmla="val 50000"/>
            </a:avLst>
          </a:prstGeom>
          <a:ln>
            <a:solidFill>
              <a:schemeClr val="tx1">
                <a:lumMod val="40000"/>
                <a:lumOff val="60000"/>
                <a:alpha val="20000"/>
              </a:schemeClr>
            </a:solidFill>
          </a:ln>
        </p:spPr>
      </p:pic>
      <p:sp>
        <p:nvSpPr>
          <p:cNvPr id="19" name="椭圆 18"/>
          <p:cNvSpPr/>
          <p:nvPr>
            <p:custDataLst>
              <p:tags r:id="rId9"/>
            </p:custDataLst>
          </p:nvPr>
        </p:nvSpPr>
        <p:spPr>
          <a:xfrm>
            <a:off x="4943709" y="2375781"/>
            <a:ext cx="627656" cy="627656"/>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accent1"/>
                </a:solidFill>
                <a:latin typeface="+mn-ea"/>
                <a:cs typeface="+mn-ea"/>
                <a:sym typeface="+mn-ea"/>
              </a:rPr>
              <a:t>02</a:t>
            </a:r>
            <a:endParaRPr lang="zh-CN" altLang="en-US" sz="1600" b="1" dirty="0">
              <a:solidFill>
                <a:schemeClr val="accent1"/>
              </a:solidFill>
              <a:latin typeface="+mn-ea"/>
              <a:cs typeface="+mn-ea"/>
              <a:sym typeface="+mn-ea"/>
            </a:endParaRPr>
          </a:p>
        </p:txBody>
      </p:sp>
      <p:sp>
        <p:nvSpPr>
          <p:cNvPr id="20" name="矩形 19"/>
          <p:cNvSpPr/>
          <p:nvPr>
            <p:custDataLst>
              <p:tags r:id="rId10"/>
            </p:custDataLst>
          </p:nvPr>
        </p:nvSpPr>
        <p:spPr>
          <a:xfrm>
            <a:off x="5054244" y="4515331"/>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后续计量</a:t>
            </a:r>
            <a:endParaRPr lang="zh-CN" altLang="en-US" sz="1600" b="1">
              <a:solidFill>
                <a:schemeClr val="accent1"/>
              </a:solidFill>
              <a:latin typeface="+mn-ea"/>
              <a:cs typeface="+mn-ea"/>
            </a:endParaRPr>
          </a:p>
        </p:txBody>
      </p:sp>
      <p:sp>
        <p:nvSpPr>
          <p:cNvPr id="21" name="矩形 20"/>
          <p:cNvSpPr/>
          <p:nvPr>
            <p:custDataLst>
              <p:tags r:id="rId11"/>
            </p:custDataLst>
          </p:nvPr>
        </p:nvSpPr>
        <p:spPr>
          <a:xfrm>
            <a:off x="5054244" y="50222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在成本模式下，投资性房地产的后续计量应按照历史成本进行，即按照初始计量的金额减去累计折旧和减值准备后的余额。</a:t>
            </a:r>
            <a:endParaRPr lang="zh-CN" altLang="en-US" sz="1200" dirty="0">
              <a:ln>
                <a:noFill/>
                <a:prstDash val="sysDot"/>
              </a:ln>
              <a:solidFill>
                <a:schemeClr val="tx1">
                  <a:lumMod val="85000"/>
                  <a:lumOff val="15000"/>
                </a:schemeClr>
              </a:solidFill>
              <a:latin typeface="+mn-ea"/>
              <a:cs typeface="+mn-ea"/>
            </a:endParaRPr>
          </a:p>
        </p:txBody>
      </p:sp>
      <p:pic>
        <p:nvPicPr>
          <p:cNvPr id="27" name="https://photo-static-api.fotomore.com/creative/vcg/veer/612/veer-141328058.jpg" descr="/data/temp/88cfcdcc-470a-11ef-86e6-c67491904e74.jpg@base@tag=imgScale&amp;m=1&amp;w=485&amp;h=753&amp;q=9588cfcdcc-470a-11ef-86e6-c67491904e74"/>
          <p:cNvPicPr>
            <a:picLocks noChangeAspect="1"/>
          </p:cNvPicPr>
          <p:nvPr>
            <p:custDataLst>
              <p:tags r:id="rId12"/>
            </p:custDataLst>
          </p:nvPr>
        </p:nvPicPr>
        <p:blipFill>
          <a:blip r:embed="rId13"/>
          <a:srcRect l="17816" r="17816"/>
          <a:stretch>
            <a:fillRect/>
          </a:stretch>
        </p:blipFill>
        <p:spPr>
          <a:xfrm>
            <a:off x="8160022" y="1666833"/>
            <a:ext cx="1747525" cy="2714915"/>
          </a:xfrm>
          <a:prstGeom prst="roundRect">
            <a:avLst>
              <a:gd name="adj" fmla="val 50000"/>
            </a:avLst>
          </a:prstGeom>
          <a:ln>
            <a:solidFill>
              <a:schemeClr val="tx1">
                <a:lumMod val="40000"/>
                <a:lumOff val="60000"/>
                <a:alpha val="20000"/>
              </a:schemeClr>
            </a:solidFill>
          </a:ln>
        </p:spPr>
      </p:pic>
      <p:sp>
        <p:nvSpPr>
          <p:cNvPr id="28" name="椭圆 27"/>
          <p:cNvSpPr/>
          <p:nvPr>
            <p:custDataLst>
              <p:tags r:id="rId14"/>
            </p:custDataLst>
          </p:nvPr>
        </p:nvSpPr>
        <p:spPr>
          <a:xfrm>
            <a:off x="7839216" y="2366252"/>
            <a:ext cx="627656" cy="627656"/>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accent1"/>
                </a:solidFill>
                <a:latin typeface="+mn-ea"/>
                <a:cs typeface="+mn-ea"/>
                <a:sym typeface="+mn-ea"/>
              </a:rPr>
              <a:t>03</a:t>
            </a:r>
            <a:endParaRPr lang="zh-CN" altLang="en-US" sz="1600" b="1" dirty="0">
              <a:solidFill>
                <a:schemeClr val="accent1"/>
              </a:solidFill>
              <a:latin typeface="+mn-ea"/>
              <a:cs typeface="+mn-ea"/>
              <a:sym typeface="+mn-ea"/>
            </a:endParaRPr>
          </a:p>
        </p:txBody>
      </p:sp>
      <p:sp>
        <p:nvSpPr>
          <p:cNvPr id="29" name="矩形 28"/>
          <p:cNvSpPr/>
          <p:nvPr>
            <p:custDataLst>
              <p:tags r:id="rId15"/>
            </p:custDataLst>
          </p:nvPr>
        </p:nvSpPr>
        <p:spPr>
          <a:xfrm>
            <a:off x="7964362" y="4515331"/>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折旧和减值准备</a:t>
            </a:r>
            <a:endParaRPr lang="zh-CN" altLang="en-US" sz="1600" b="1">
              <a:solidFill>
                <a:schemeClr val="accent1"/>
              </a:solidFill>
              <a:latin typeface="+mn-ea"/>
              <a:cs typeface="+mn-ea"/>
            </a:endParaRPr>
          </a:p>
        </p:txBody>
      </p:sp>
      <p:sp>
        <p:nvSpPr>
          <p:cNvPr id="30" name="矩形 29"/>
          <p:cNvSpPr/>
          <p:nvPr>
            <p:custDataLst>
              <p:tags r:id="rId16"/>
            </p:custDataLst>
          </p:nvPr>
        </p:nvSpPr>
        <p:spPr>
          <a:xfrm>
            <a:off x="7964362" y="50222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在成本模式下，投资性房地产需要计提折旧和减值准备，以反映其价值的减少。折旧和减值准备的计提方法应符合相关会计准则的规定。</a:t>
            </a:r>
            <a:endParaRPr lang="zh-CN" altLang="en-US" sz="1200" dirty="0">
              <a:ln>
                <a:noFill/>
                <a:prstDash val="sysDot"/>
              </a:ln>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pPr lvl="0"/>
            <a:r>
              <a:rPr lang="zh-CN" altLang="en-US" dirty="0">
                <a:sym typeface="+mn-ea"/>
              </a:rPr>
              <a:t>采用公允价值模式计量的投资性房地产</a:t>
            </a:r>
            <a:endParaRPr lang="zh-CN" altLang="en-US"/>
          </a:p>
        </p:txBody>
      </p:sp>
      <p:pic>
        <p:nvPicPr>
          <p:cNvPr id="8" name="图片 7" descr="/data/temp/8931f5b5-470a-11ef-acfc-92b856347492.jpg@base@tag=imgScale&amp;m=1&amp;w=910&amp;h=1289&amp;q=958931f5b5-470a-11ef-acfc-92b856347492"/>
          <p:cNvPicPr>
            <a:picLocks noChangeAspect="1"/>
          </p:cNvPicPr>
          <p:nvPr>
            <p:custDataLst>
              <p:tags r:id="rId2"/>
            </p:custDataLst>
          </p:nvPr>
        </p:nvPicPr>
        <p:blipFill>
          <a:blip r:embed="rId3"/>
          <a:srcRect l="18974" r="18284"/>
          <a:stretch>
            <a:fillRect/>
          </a:stretch>
        </p:blipFill>
        <p:spPr>
          <a:xfrm>
            <a:off x="8219004" y="1362905"/>
            <a:ext cx="3277671" cy="4644000"/>
          </a:xfrm>
          <a:prstGeom prst="round1Rect">
            <a:avLst>
              <a:gd name="adj" fmla="val 39814"/>
            </a:avLst>
          </a:prstGeom>
          <a:ln w="9525" cap="flat" cmpd="sng" algn="ctr">
            <a:solidFill>
              <a:schemeClr val="accent1">
                <a:lumMod val="100000"/>
                <a:alpha val="28000"/>
              </a:schemeClr>
            </a:solidFill>
            <a:prstDash val="solid"/>
            <a:round/>
            <a:headEnd type="none" w="med" len="med"/>
            <a:tailEnd type="none" w="med" len="med"/>
          </a:ln>
          <a:effectLst>
            <a:outerShdw blurRad="203200" dist="38100" dir="2700000" algn="tl" rotWithShape="0">
              <a:schemeClr val="accent1">
                <a:alpha val="60000"/>
              </a:schemeClr>
            </a:outerShdw>
          </a:effectLst>
        </p:spPr>
      </p:pic>
      <p:sp>
        <p:nvSpPr>
          <p:cNvPr id="9" name="圆角矩形 8"/>
          <p:cNvSpPr/>
          <p:nvPr>
            <p:custDataLst>
              <p:tags r:id="rId4"/>
            </p:custDataLst>
          </p:nvPr>
        </p:nvSpPr>
        <p:spPr>
          <a:xfrm>
            <a:off x="936625" y="2872105"/>
            <a:ext cx="6726555" cy="3756660"/>
          </a:xfrm>
          <a:prstGeom prst="roundRect">
            <a:avLst>
              <a:gd name="adj" fmla="val 15256"/>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600">
              <a:sym typeface="+mn-ea"/>
            </a:endParaRPr>
          </a:p>
        </p:txBody>
      </p:sp>
      <p:sp>
        <p:nvSpPr>
          <p:cNvPr id="10" name="圆角矩形 35"/>
          <p:cNvSpPr/>
          <p:nvPr>
            <p:custDataLst>
              <p:tags r:id="rId5"/>
            </p:custDataLst>
          </p:nvPr>
        </p:nvSpPr>
        <p:spPr>
          <a:xfrm>
            <a:off x="636270" y="2872105"/>
            <a:ext cx="1597660" cy="720090"/>
          </a:xfrm>
          <a:prstGeom prst="roundRect">
            <a:avLst>
              <a:gd name="adj" fmla="val 14111"/>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投资性房地产的计量</a:t>
            </a:r>
            <a:endParaRPr lang="zh-CN" altLang="en-US" sz="2000" b="1">
              <a:solidFill>
                <a:schemeClr val="lt1">
                  <a:lumMod val="100000"/>
                </a:schemeClr>
              </a:solidFill>
              <a:latin typeface="+mn-ea"/>
              <a:cs typeface="+mn-ea"/>
              <a:sym typeface="+mn-ea"/>
            </a:endParaRPr>
          </a:p>
        </p:txBody>
      </p:sp>
      <p:sp>
        <p:nvSpPr>
          <p:cNvPr id="12" name="圆角矩形 11"/>
          <p:cNvSpPr/>
          <p:nvPr>
            <p:custDataLst>
              <p:tags r:id="rId6"/>
            </p:custDataLst>
          </p:nvPr>
        </p:nvSpPr>
        <p:spPr>
          <a:xfrm>
            <a:off x="935990" y="1682750"/>
            <a:ext cx="6726555" cy="871220"/>
          </a:xfrm>
          <a:prstGeom prst="roundRect">
            <a:avLst>
              <a:gd name="adj" fmla="val 15256"/>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a:sym typeface="+mn-ea"/>
              </a:rPr>
              <a:t>设置“成本”和“公允价值变动”两个二级账户进行明细核算</a:t>
            </a:r>
            <a:endParaRPr lang="zh-CN" altLang="en-US" sz="1600">
              <a:sym typeface="+mn-ea"/>
            </a:endParaRPr>
          </a:p>
        </p:txBody>
      </p:sp>
      <p:sp>
        <p:nvSpPr>
          <p:cNvPr id="36" name="圆角矩形 35"/>
          <p:cNvSpPr/>
          <p:nvPr>
            <p:custDataLst>
              <p:tags r:id="rId7"/>
            </p:custDataLst>
          </p:nvPr>
        </p:nvSpPr>
        <p:spPr>
          <a:xfrm>
            <a:off x="636270" y="1664970"/>
            <a:ext cx="1597660" cy="720090"/>
          </a:xfrm>
          <a:prstGeom prst="roundRect">
            <a:avLst>
              <a:gd name="adj" fmla="val 14111"/>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账户设置</a:t>
            </a:r>
            <a:endParaRPr lang="zh-CN" altLang="en-US" sz="2000" b="1">
              <a:solidFill>
                <a:schemeClr val="lt1">
                  <a:lumMod val="100000"/>
                </a:schemeClr>
              </a:solidFill>
              <a:latin typeface="+mn-ea"/>
              <a:cs typeface="+mn-ea"/>
              <a:sym typeface="+mn-ea"/>
            </a:endParaRPr>
          </a:p>
        </p:txBody>
      </p:sp>
      <p:sp>
        <p:nvSpPr>
          <p:cNvPr id="13" name="矩形 12"/>
          <p:cNvSpPr/>
          <p:nvPr>
            <p:custDataLst>
              <p:tags r:id="rId8"/>
            </p:custDataLst>
          </p:nvPr>
        </p:nvSpPr>
        <p:spPr>
          <a:xfrm>
            <a:off x="2618740" y="1425575"/>
            <a:ext cx="4863465" cy="1198880"/>
          </a:xfrm>
          <a:prstGeom prst="rect">
            <a:avLst/>
          </a:prstGeom>
          <a:noFill/>
        </p:spPr>
        <p:txBody>
          <a:bodyPr wrap="square" lIns="0" tIns="0" rIns="0" bIns="0" rtlCol="0" anchor="ctr"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设置“成本”和“公允价值变动”两个二级账户进行明细核算。</a:t>
            </a:r>
            <a:endParaRPr lang="zh-CN" altLang="en-US" sz="1600">
              <a:solidFill>
                <a:schemeClr val="tx1">
                  <a:lumMod val="85000"/>
                  <a:lumOff val="15000"/>
                </a:schemeClr>
              </a:solidFill>
              <a:latin typeface="+mn-ea"/>
              <a:cs typeface="+mn-ea"/>
            </a:endParaRPr>
          </a:p>
        </p:txBody>
      </p:sp>
      <p:sp>
        <p:nvSpPr>
          <p:cNvPr id="14" name="矩形 13"/>
          <p:cNvSpPr/>
          <p:nvPr>
            <p:custDataLst>
              <p:tags r:id="rId9"/>
            </p:custDataLst>
          </p:nvPr>
        </p:nvSpPr>
        <p:spPr>
          <a:xfrm>
            <a:off x="2233930" y="4008755"/>
            <a:ext cx="5615305" cy="1332865"/>
          </a:xfrm>
          <a:prstGeom prst="rect">
            <a:avLst/>
          </a:prstGeom>
          <a:noFill/>
        </p:spPr>
        <p:txBody>
          <a:bodyPr wrap="square" lIns="0" tIns="0" rIns="0" bIns="0" rtlCol="0" anchor="ctr" anchorCtr="0">
            <a:noAutofit/>
          </a:bodyPr>
          <a:p>
            <a:pPr algn="just" fontAlgn="b">
              <a:lnSpc>
                <a:spcPct val="150000"/>
              </a:lnSpc>
              <a:spcBef>
                <a:spcPct val="0"/>
              </a:spcBef>
              <a:spcAft>
                <a:spcPct val="0"/>
              </a:spcAft>
            </a:pPr>
            <a:r>
              <a:rPr lang="en-US" altLang="zh-CN">
                <a:solidFill>
                  <a:schemeClr val="tx1">
                    <a:lumMod val="85000"/>
                    <a:lumOff val="15000"/>
                  </a:schemeClr>
                </a:solidFill>
                <a:latin typeface="+mn-ea"/>
                <a:cs typeface="+mn-ea"/>
              </a:rPr>
              <a:t>1.初始计量时，按照投资性房地产的公允价值计量，与成本模式计量处理原则相同，并计入“投资性房地产——成本’账户。</a:t>
            </a:r>
            <a:endParaRPr lang="en-US" altLang="zh-CN">
              <a:solidFill>
                <a:schemeClr val="tx1">
                  <a:lumMod val="85000"/>
                  <a:lumOff val="15000"/>
                </a:schemeClr>
              </a:solidFill>
              <a:latin typeface="+mn-ea"/>
              <a:cs typeface="+mn-ea"/>
            </a:endParaRPr>
          </a:p>
          <a:p>
            <a:pPr algn="just" fontAlgn="b">
              <a:lnSpc>
                <a:spcPct val="150000"/>
              </a:lnSpc>
              <a:spcBef>
                <a:spcPct val="0"/>
              </a:spcBef>
              <a:spcAft>
                <a:spcPct val="0"/>
              </a:spcAft>
            </a:pPr>
            <a:r>
              <a:rPr lang="en-US" altLang="zh-CN">
                <a:solidFill>
                  <a:schemeClr val="tx1">
                    <a:lumMod val="85000"/>
                    <a:lumOff val="15000"/>
                  </a:schemeClr>
                </a:solidFill>
                <a:latin typeface="+mn-ea"/>
                <a:cs typeface="+mn-ea"/>
              </a:rPr>
              <a:t>2.不对投资性房地产计提折旧或摊销，不计提减值准备。</a:t>
            </a:r>
            <a:endParaRPr lang="en-US" altLang="zh-CN">
              <a:solidFill>
                <a:schemeClr val="tx1">
                  <a:lumMod val="85000"/>
                  <a:lumOff val="15000"/>
                </a:schemeClr>
              </a:solidFill>
              <a:latin typeface="+mn-ea"/>
              <a:cs typeface="+mn-ea"/>
            </a:endParaRPr>
          </a:p>
          <a:p>
            <a:pPr algn="just" fontAlgn="b">
              <a:lnSpc>
                <a:spcPct val="150000"/>
              </a:lnSpc>
              <a:spcBef>
                <a:spcPct val="0"/>
              </a:spcBef>
              <a:spcAft>
                <a:spcPct val="0"/>
              </a:spcAft>
            </a:pPr>
            <a:r>
              <a:rPr lang="en-US" altLang="zh-CN">
                <a:solidFill>
                  <a:schemeClr val="tx1">
                    <a:lumMod val="85000"/>
                    <a:lumOff val="15000"/>
                  </a:schemeClr>
                </a:solidFill>
                <a:latin typeface="+mn-ea"/>
                <a:cs typeface="+mn-ea"/>
              </a:rPr>
              <a:t>3.资产负债表日，企业以投资性房地产的公允价值为基础调整其账面价值公允价值与原账面价值之间的差额记入“公允价值变动损益”账户，对应地调整“投资性房地产——公允价值变动”账户。</a:t>
            </a:r>
            <a:endParaRPr lang="en-US" altLang="zh-CN">
              <a:solidFill>
                <a:schemeClr val="tx1">
                  <a:lumMod val="85000"/>
                  <a:lumOff val="15000"/>
                </a:schemeClr>
              </a:solidFill>
              <a:latin typeface="+mn-ea"/>
              <a:cs typeface="+mn-ea"/>
            </a:endParaRPr>
          </a:p>
          <a:p>
            <a:pPr algn="just" fontAlgn="b">
              <a:lnSpc>
                <a:spcPct val="150000"/>
              </a:lnSpc>
              <a:spcBef>
                <a:spcPct val="0"/>
              </a:spcBef>
              <a:spcAft>
                <a:spcPct val="0"/>
              </a:spcAft>
            </a:pPr>
            <a:r>
              <a:rPr lang="en-US" altLang="zh-CN">
                <a:solidFill>
                  <a:schemeClr val="tx1">
                    <a:lumMod val="85000"/>
                    <a:lumOff val="15000"/>
                  </a:schemeClr>
                </a:solidFill>
                <a:latin typeface="+mn-ea"/>
                <a:cs typeface="+mn-ea"/>
              </a:rPr>
              <a:t>4.取得的租金收入，列入“其他业务收入”等账户</a:t>
            </a:r>
            <a:endParaRPr lang="en-US" altLang="zh-CN">
              <a:solidFill>
                <a:schemeClr val="tx1">
                  <a:lumMod val="85000"/>
                  <a:lumOff val="15000"/>
                </a:schemeClr>
              </a:solidFill>
              <a:latin typeface="+mn-ea"/>
              <a:cs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投资性房地产的计量</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【典型案例4-5】</a:t>
            </a:r>
            <a:r>
              <a:rPr sz="2400">
                <a:latin typeface="微软雅黑" panose="020B0503020204020204" charset="-122"/>
                <a:ea typeface="微软雅黑" panose="020B0503020204020204" charset="-122"/>
                <a:cs typeface="微软雅黑" panose="020B0503020204020204" charset="-122"/>
              </a:rPr>
              <a:t>甲公司为从事房地产经营开发的企业。2×23年10月1日，甲公司与乙公司签订租赁协议，约定将甲公司当日开发完成的一栋精装修的写字楼自当日起经营租赁给乙公司使用，租赁期为10年。该写字楼的造价为8000万元。2×23年12月31日，该写字楼的公允价值为8200万元。假设甲公司采用公允价值计量模式。</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（1）编制2×23年10月1日，甲公司开发完成写字楼并出租的会计分录；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（2）编制2×23年12月31日，该写字楼公允价值变动的会计分录。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投资性房地产的计量</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【典型案例4-5解析】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(1)2×23年10月1日，甲公司开发完成写字楼并出租：</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借：投资性房地产——成本   80 000 000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贷：开发成本              80 000 000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(2)2×23年12月31日，按照公允价值调整其账面价值，公允价值与原账面价值之间的差额计入当期损益：</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借：投资性房地产——公允价值变动   2 000 000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贷：公允价值变动损益            2 000 000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投资性房地产的计量</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【学中做4-3】</a:t>
            </a:r>
            <a:r>
              <a:rPr sz="2400">
                <a:latin typeface="微软雅黑" panose="020B0503020204020204" charset="-122"/>
                <a:ea typeface="微软雅黑" panose="020B0503020204020204" charset="-122"/>
                <a:cs typeface="微软雅黑" panose="020B0503020204020204" charset="-122"/>
              </a:rPr>
              <a:t>甲公司为从事房地产经营开发的企业。2×23年9月1日，甲公司与乙公司签订租赁协议，约定将甲公司当日开发完成的一栋精装修的写字楼自当日起经营租赁给乙公司使用，租赁期为10年。该写字楼的造价为9000万元。2×23年12月31日，该写字楼的公允价值为8800万元。假设甲公司采用公允价值计量模式。</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（1）编制2×23年10月1日，甲公司开发完成写字楼并出租的会计分录；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（2）编制2×23年12月31日，该写字楼公允价值变动的会计分录。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609600" algn="l" defTabSz="266700" fontAlgn="auto">
              <a:lnSpc>
                <a:spcPct val="20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处置采用公允价值模式计量的投资性房地产时，应当按实际收到的金额，借记“银行存款”等账户，贷记“其他业务收入”账户；按该项投资性房地产的账面余额，借记“其他业务成本”账户，按其成本，贷记“投资性房地产——成本”账户，按其累计公允价值变动，贷记或借记“投资性房地产——公允价值变动”账户。同时结转投资性房地产累计公允价值变动。若存在原转换日计入其他综合收益的金额，也一并结转。</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b="1">
                <a:latin typeface="微软雅黑" panose="020B0503020204020204" charset="-122"/>
                <a:ea typeface="微软雅黑" panose="020B0503020204020204" charset="-122"/>
                <a:cs typeface="微软雅黑" panose="020B0503020204020204" charset="-122"/>
              </a:rPr>
              <a:t>【典型案例4-6】</a:t>
            </a:r>
            <a:r>
              <a:rPr sz="2000">
                <a:latin typeface="微软雅黑" panose="020B0503020204020204" charset="-122"/>
                <a:ea typeface="微软雅黑" panose="020B0503020204020204" charset="-122"/>
                <a:cs typeface="微软雅黑" panose="020B0503020204020204" charset="-122"/>
              </a:rPr>
              <a:t>2×22年8月,甲公司与乙公司签订租赁协议，约定将甲公司新建造的一栋写字楼租赁给乙公司使用，租赁期为10年，每年租金72万元，增值税税率9%。当年10月1日，该写字楼完工并开始起租，写字楼的工程造价为6000万元。甲公司采用公允价值模式对该项出租的房地产进行后续计量。</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2×23年12月31日，该写字楼的公允价值为6400万元。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2×24年12月31日，该写字楼的公允价值为7000万元。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2×25年12月31日，该写字楼的公允价值为6800万元。</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2×26年2月1日，经双方协商，甲公司将写字楼出售给乙公司，合同价款为9047万元(含增值税)，已用银行存款付清。</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要求：</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（1）编制2×22年10月1日，写字楼完工并开始起租时的会计分录。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（2）编制每月确认租金收入时的会计分录。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（3）编制2×23年12月31日、2×24年12月31日和2×25年12月31日期末计量时的会计分录。</a:t>
            </a:r>
            <a:endParaRPr sz="2000">
              <a:latin typeface="微软雅黑" panose="020B0503020204020204" charset="-122"/>
              <a:ea typeface="微软雅黑" panose="020B0503020204020204" charset="-122"/>
              <a:cs typeface="微软雅黑" panose="020B0503020204020204" charset="-122"/>
            </a:endParaRPr>
          </a:p>
          <a:p>
            <a:pPr indent="-508000" algn="l" defTabSz="266700" fontAlgn="auto">
              <a:lnSpc>
                <a:spcPct val="130000"/>
              </a:lnSpc>
              <a:spcAft>
                <a:spcPct val="0"/>
              </a:spcAft>
              <a:extLst>
                <a:ext uri="{35155182-B16C-46BC-9424-99874614C6A1}">
                  <wpsdc:indentchars xmlns:wpsdc="http://www.wps.cn/officeDocument/2017/drawingmlCustomData" val="-200" checksum="653400869"/>
                </a:ext>
              </a:extLst>
            </a:pPr>
            <a:r>
              <a:rPr sz="2000">
                <a:latin typeface="微软雅黑" panose="020B0503020204020204" charset="-122"/>
                <a:ea typeface="微软雅黑" panose="020B0503020204020204" charset="-122"/>
                <a:cs typeface="微软雅黑" panose="020B0503020204020204" charset="-122"/>
              </a:rPr>
              <a:t>（4）编制2×26年2月出售投资性房地产时的会计分录。</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【典型案例4-6解析】</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根据业务资料及要求，甲公司进行如下会计处理：</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(1)2×22年10月1日，写字楼完工并开始起租时</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借：投资性房地产——成本    60 000 000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贷：开发产品(或在建工程)       60 000 000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(2)每月确认租金收人时[72÷12=6(万元)]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借：银行存款(或其他应收款)      65 400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贷：其他业务收入                 60 000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应交税费——应交增值税（销项税额）5 400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(3)①2×23年12月31日期末计量时：</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借：投资性房地产——公允价值变动  4 000 000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货：公允价值变动损益              4 000 000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②2×24年12月31日期末计量时：</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借：投资性房地产——公允价值变动 6 000 000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货：公允价值变动损益              6 000 000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③2×25年12月31日期末计量时：</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借：公允价值变动损益              2 000 000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货：投资性房地产——公允价值变动   2 000 000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spc="300" dirty="0">
                <a:sym typeface="+mn-ea"/>
              </a:rPr>
              <a:t>认知投资性房地产</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01</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(4)2×26年2月出售投资性房地产时：</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借：银行存款                     90 470 000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贷：其他业务收入                     83 000 000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应交税费-应交增值税(销项税额)     7 470 000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同时，结转处置成本：</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借：其他业务成本                 60 000 000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公允价值变动损益              8 000 000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贷：投资性房地产——成本            60 000 000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——公允价值变动     8 000 000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三、投资性房地产的处置</a:t>
            </a:r>
            <a:endParaRPr lang="zh-CN" altLang="en-US" dirty="0">
              <a:sym typeface="+mn-ea"/>
            </a:endParaRPr>
          </a:p>
        </p:txBody>
      </p:sp>
      <p:sp>
        <p:nvSpPr>
          <p:cNvPr id="4" name="文本框 3"/>
          <p:cNvSpPr txBox="1"/>
          <p:nvPr/>
        </p:nvSpPr>
        <p:spPr>
          <a:xfrm>
            <a:off x="695960" y="981710"/>
            <a:ext cx="11043920" cy="469138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b="1">
                <a:latin typeface="微软雅黑" panose="020B0503020204020204" charset="-122"/>
                <a:ea typeface="微软雅黑" panose="020B0503020204020204" charset="-122"/>
                <a:cs typeface="微软雅黑" panose="020B0503020204020204" charset="-122"/>
              </a:rPr>
              <a:t>【学中做4-4】</a:t>
            </a:r>
            <a:r>
              <a:rPr sz="2400">
                <a:latin typeface="微软雅黑" panose="020B0503020204020204" charset="-122"/>
                <a:ea typeface="微软雅黑" panose="020B0503020204020204" charset="-122"/>
                <a:cs typeface="微软雅黑" panose="020B0503020204020204" charset="-122"/>
              </a:rPr>
              <a:t>甲企业对投资性房地产采用公允价值模式计量。甲企业于2×22年1月1日以银行存款7000万元购入一幢建筑物用于对外出租，租期为3年,每年12月31日收取租金300万元，增值税税率为9%。</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2×22年12月31日,该幢商品房的公允价值为7300万元。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2×23年12月31日,该幢商品房的公允价值为7500万元。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2×24年12月31日,该幢商品房的公允价值为7400万元。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2×25年1月10日,将该幢商品房对外出售，收到8502万元(含税)，存入银行。</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5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要求：逐项编制甲企业上述经济业务的会计分录。(假定按年确认公允价值变动损益和确认租金收入)</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四、投资性房地产后续计量模式的变更</a:t>
            </a:r>
            <a:endParaRPr lang="zh-CN" altLang="en-US" dirty="0">
              <a:sym typeface="+mn-ea"/>
            </a:endParaRPr>
          </a:p>
        </p:txBody>
      </p:sp>
      <p:sp>
        <p:nvSpPr>
          <p:cNvPr id="4" name="文本框 3"/>
          <p:cNvSpPr txBox="1"/>
          <p:nvPr/>
        </p:nvSpPr>
        <p:spPr>
          <a:xfrm>
            <a:off x="508000" y="981710"/>
            <a:ext cx="11231880" cy="4691380"/>
          </a:xfrm>
          <a:prstGeom prst="rect">
            <a:avLst/>
          </a:prstGeom>
        </p:spPr>
        <p:txBody>
          <a:bodyPr>
            <a:noAutofit/>
          </a:bodyPr>
          <a:p>
            <a:pPr indent="-609600" algn="l" defTabSz="266700" fontAlgn="auto">
              <a:lnSpc>
                <a:spcPct val="130000"/>
              </a:lnSpc>
              <a:spcAft>
                <a:spcPct val="0"/>
              </a:spcAft>
              <a:extLst>
                <a:ext uri="{35155182-B16C-46BC-9424-99874614C6A1}">
                  <wpsdc:indentchars xmlns:wpsdc="http://www.wps.cn/officeDocument/2017/drawingmlCustomData" val="-200" checksum="3313634920"/>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为保证会计信息的可比性，企业对投资性房地产的计量模式一经确定，不得随意变更。只有在房地产市场比较成熟，能够满足采用公允价值模式条件的情况下，才允许企业对投资性房地产从成本模式计量变更为公允价值模式计量。成本模式转为公允价值模式的，应当作为会计政策变更处理，将计量模式变更时公允价值与账面价值的差额，调整期初留存收益。企业变更投资性房地产计量模式，符合企业会计准则规定的，应当按照计量模式变更日投资性房地产的公允价值，借记“投资性房地产——成本”账户，按照已计提的折旧或摊销，借记“投资性房地产累计折旧(摊销)”账户，原已计提减值准备的，借记“投资性房地产减值准备”账户,按照原账面余额，贷记“投资性房地产”账户，按照公介价值与其账面价值之间的差额，贷记或借记“利润分配——未分配利润”“盈余公积”等账户</a:t>
            </a:r>
            <a:r>
              <a:rPr lang="zh-CN"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已采用公允价值模式计量的投资性房地产，不得从公允价值模式转为成本模式。</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69950" y="1276985"/>
            <a:ext cx="6527165" cy="4339590"/>
          </a:xfrm>
        </p:spPr>
        <p:txBody>
          <a:bodyPr wrap="square">
            <a:normAutofit/>
          </a:bodyPr>
          <a:lstStyle/>
          <a:p>
            <a:r>
              <a:rPr lang="zh-CN" altLang="en-US" dirty="0"/>
              <a:t>投资性房地产的</a:t>
            </a:r>
            <a:br>
              <a:rPr lang="zh-CN" altLang="en-US" dirty="0"/>
            </a:br>
            <a:r>
              <a:rPr lang="zh-CN" altLang="en-US" dirty="0"/>
              <a:t>后续支出</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04</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94800" y="360000"/>
            <a:ext cx="5105707" cy="720000"/>
          </a:xfrm>
        </p:spPr>
        <p:txBody>
          <a:bodyPr lIns="0" tIns="0" rIns="0" bIns="0" anchor="b">
            <a:normAutofit/>
          </a:bodyPr>
          <a:lstStyle/>
          <a:p>
            <a:pPr algn="l"/>
            <a:r>
              <a:rPr lang="zh-CN" altLang="en-US" dirty="0"/>
              <a:t>一、资本化的后续支出</a:t>
            </a:r>
            <a:endParaRPr lang="zh-CN" altLang="en-US" dirty="0"/>
          </a:p>
        </p:txBody>
      </p:sp>
      <p:pic>
        <p:nvPicPr>
          <p:cNvPr id="2" name="图片 1" descr="/data/temp/88b9f519-470a-11ef-8b5f-2a6418218072.jpg@base@tag=imgScale&amp;m=1&amp;w=1469&amp;h=1436&amp;q=9588b9f519-470a-11ef-8b5f-2a6418218072"/>
          <p:cNvPicPr>
            <a:picLocks noChangeAspect="1"/>
          </p:cNvPicPr>
          <p:nvPr>
            <p:custDataLst>
              <p:tags r:id="rId2"/>
            </p:custDataLst>
          </p:nvPr>
        </p:nvPicPr>
        <p:blipFill>
          <a:blip r:embed="rId3"/>
          <a:srcRect l="15932" r="15932"/>
          <a:stretch>
            <a:fillRect/>
          </a:stretch>
        </p:blipFill>
        <p:spPr>
          <a:xfrm>
            <a:off x="6205775" y="990575"/>
            <a:ext cx="5290980" cy="5175300"/>
          </a:xfrm>
          <a:custGeom>
            <a:avLst/>
            <a:gdLst/>
            <a:ahLst/>
            <a:cxnLst>
              <a:cxn ang="3">
                <a:pos x="hc" y="t"/>
              </a:cxn>
              <a:cxn ang="cd2">
                <a:pos x="l" y="vc"/>
              </a:cxn>
              <a:cxn ang="cd4">
                <a:pos x="hc" y="b"/>
              </a:cxn>
              <a:cxn ang="0">
                <a:pos x="r" y="vc"/>
              </a:cxn>
            </a:cxnLst>
            <a:rect l="l" t="t" r="r" b="b"/>
            <a:pathLst>
              <a:path w="8332" h="8150">
                <a:moveTo>
                  <a:pt x="4232" y="780"/>
                </a:moveTo>
                <a:lnTo>
                  <a:pt x="6216" y="780"/>
                </a:lnTo>
                <a:lnTo>
                  <a:pt x="6216" y="8150"/>
                </a:lnTo>
                <a:lnTo>
                  <a:pt x="4232" y="8150"/>
                </a:lnTo>
                <a:lnTo>
                  <a:pt x="4232" y="780"/>
                </a:lnTo>
                <a:close/>
                <a:moveTo>
                  <a:pt x="0" y="780"/>
                </a:moveTo>
                <a:lnTo>
                  <a:pt x="1984" y="780"/>
                </a:lnTo>
                <a:lnTo>
                  <a:pt x="1984" y="8150"/>
                </a:lnTo>
                <a:lnTo>
                  <a:pt x="0" y="8150"/>
                </a:lnTo>
                <a:lnTo>
                  <a:pt x="0" y="780"/>
                </a:lnTo>
                <a:close/>
                <a:moveTo>
                  <a:pt x="6348" y="0"/>
                </a:moveTo>
                <a:lnTo>
                  <a:pt x="8332" y="0"/>
                </a:lnTo>
                <a:lnTo>
                  <a:pt x="8332" y="7370"/>
                </a:lnTo>
                <a:lnTo>
                  <a:pt x="6348" y="7370"/>
                </a:lnTo>
                <a:lnTo>
                  <a:pt x="6348" y="0"/>
                </a:lnTo>
                <a:close/>
                <a:moveTo>
                  <a:pt x="2116" y="0"/>
                </a:moveTo>
                <a:lnTo>
                  <a:pt x="4100" y="0"/>
                </a:lnTo>
                <a:lnTo>
                  <a:pt x="4100" y="7370"/>
                </a:lnTo>
                <a:lnTo>
                  <a:pt x="2116" y="7370"/>
                </a:lnTo>
                <a:lnTo>
                  <a:pt x="2116" y="0"/>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5" name="文本框 4"/>
          <p:cNvSpPr txBox="1"/>
          <p:nvPr/>
        </p:nvSpPr>
        <p:spPr>
          <a:xfrm>
            <a:off x="553720" y="1231265"/>
            <a:ext cx="5361940" cy="5099685"/>
          </a:xfrm>
          <a:prstGeom prst="rect">
            <a:avLst/>
          </a:prstGeom>
          <a:noFill/>
        </p:spPr>
        <p:txBody>
          <a:bodyPr wrap="square" rtlCol="0" anchor="t">
            <a:noAutofit/>
          </a:bodyPr>
          <a:p>
            <a:pPr indent="457200" algn="l" fontAlgn="auto">
              <a:lnSpc>
                <a:spcPct val="130000"/>
              </a:lnSpc>
              <a:extLst>
                <a:ext uri="{35155182-B16C-46BC-9424-99874614C6A1}">
                  <wpsdc:indentchars xmlns:wpsdc="http://www.wps.cn/officeDocument/2017/drawingmlCustomData" val="200" checksum="59296752"/>
                </a:ext>
              </a:extLst>
            </a:pPr>
            <a:r>
              <a:rPr lang="zh-CN" altLang="en-US" dirty="0"/>
              <a:t>与投资性房地产有关的后续支出，满足投资性房地产确认条件的，应当计入投资性房地产成本。例如，企业为了提高投资性房地产的使用效能，往往需要对投资性房地产进行改建、扩建而使其更加坚固耐用，或者通过装修而改善其室内装潢，改扩建或装修支出满足确认条件的，应当将其资本化。</a:t>
            </a:r>
            <a:endParaRPr lang="zh-CN" altLang="en-US" dirty="0"/>
          </a:p>
          <a:p>
            <a:pPr indent="457200" algn="l" fontAlgn="auto">
              <a:lnSpc>
                <a:spcPct val="130000"/>
              </a:lnSpc>
              <a:extLst>
                <a:ext uri="{35155182-B16C-46BC-9424-99874614C6A1}">
                  <wpsdc:indentchars xmlns:wpsdc="http://www.wps.cn/officeDocument/2017/drawingmlCustomData" val="200" checksum="59296752"/>
                </a:ext>
              </a:extLst>
            </a:pPr>
            <a:r>
              <a:rPr lang="zh-CN" altLang="en-US" dirty="0"/>
              <a:t>采用成本模式计量的，投资性房地产进入改扩建或装修阶段后，应当将其账面价值转入改扩建工程。借记“投资性房地产——在建”、“投资性房地产累计折旧”等科目，贷记“投资性房地产”科目。发生资本化的改良或装修支出，通过“投资性房地产——在建”科目归集，借记“投资性房地产——在建”科目，贷记“银行存款”“应付账款”等科目。改扩建或装修完成后，借记“投资性房地产”科目，贷记“投资性房地产-在建”科目。</a:t>
            </a:r>
            <a:endParaRPr lang="zh-CN" altLang="en-US" dirty="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一、资本化的后续支出</a:t>
            </a:r>
            <a:endParaRPr lang="zh-CN" altLang="en-US" dirty="0">
              <a:sym typeface="+mn-ea"/>
            </a:endParaRPr>
          </a:p>
        </p:txBody>
      </p:sp>
      <p:sp>
        <p:nvSpPr>
          <p:cNvPr id="4" name="文本框 3"/>
          <p:cNvSpPr txBox="1"/>
          <p:nvPr/>
        </p:nvSpPr>
        <p:spPr>
          <a:xfrm>
            <a:off x="349250" y="981710"/>
            <a:ext cx="11492230" cy="469138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【典型案例4-7】</a:t>
            </a:r>
            <a:r>
              <a:rPr sz="2400">
                <a:latin typeface="微软雅黑" panose="020B0503020204020204" charset="-122"/>
                <a:ea typeface="微软雅黑" panose="020B0503020204020204" charset="-122"/>
                <a:cs typeface="微软雅黑" panose="020B0503020204020204" charset="-122"/>
              </a:rPr>
              <a:t>2×23年5月，甲公司与乙公司的一项厂房经营租赁合同即将到期。该厂房原价为5000万元，已计提折旧1000万元。为了提高厂房的租金收入，甲公司决定在租赁期满后对该厂房进行改扩建，并与丙公司签订了经营租赁合同，约定自改扩建完工时将该厂房出租给丙公司。2×23年5月31日，与乙公司的租赁合同到期，该厂房随即进入改扩建工程。2×23年12月31日，该厂房改扩建工程完工，共发生支出500万元，均已支付，即日按照租赁合同出租给丙公司。假定甲公司采用成本计量模式。</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（1）编制甲公司2×23年5月31日投资性房地产转入改扩建工程的会计分录。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（2）编制甲公司2×23年5月31日至2×23年12月31日，发生改扩建支出的会计分录。</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3313634920"/>
                </a:ext>
              </a:extLst>
            </a:pPr>
            <a:r>
              <a:rPr sz="2400">
                <a:latin typeface="微软雅黑" panose="020B0503020204020204" charset="-122"/>
                <a:ea typeface="微软雅黑" panose="020B0503020204020204" charset="-122"/>
                <a:cs typeface="微软雅黑" panose="020B0503020204020204" charset="-122"/>
              </a:rPr>
              <a:t>（3）编制甲公司2×23年12月31日，改扩建工程完工的会计分录。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一、资本化的后续支出</a:t>
            </a:r>
            <a:endParaRPr lang="zh-CN" altLang="en-US" dirty="0">
              <a:sym typeface="+mn-ea"/>
            </a:endParaRPr>
          </a:p>
        </p:txBody>
      </p:sp>
      <p:sp>
        <p:nvSpPr>
          <p:cNvPr id="4" name="文本框 3"/>
          <p:cNvSpPr txBox="1"/>
          <p:nvPr/>
        </p:nvSpPr>
        <p:spPr>
          <a:xfrm>
            <a:off x="349250" y="981710"/>
            <a:ext cx="11492230" cy="469138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【典型案例4-7解析】</a:t>
            </a:r>
            <a:endParaRPr sz="2400" b="1">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根据业务资料及要求，甲公司进行如下会计处理：</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(1)2×23年5月31日，投资性房地产转入改扩建工程。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借：投资性房地产——厂房——在建 40 000 000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投资性房地产累计折旧	        10 000 000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贷：投资性房地产——厂房       	50 000 000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(2)2×23年5月31日至2×23年12月31日，发生改扩建支出。</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借：投资性房地产——厂房-在建	5 000 000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贷：银行存款	                    5 000 000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(3)2×23年12月31日，改扩建工程完工。</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	    45 000 000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贷：投资性房地产——厂房——在建	45 000 000	</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一、资本化的后续支出</a:t>
            </a:r>
            <a:endParaRPr lang="zh-CN" altLang="en-US" dirty="0">
              <a:sym typeface="+mn-ea"/>
            </a:endParaRPr>
          </a:p>
        </p:txBody>
      </p:sp>
      <p:sp>
        <p:nvSpPr>
          <p:cNvPr id="4" name="文本框 3"/>
          <p:cNvSpPr txBox="1"/>
          <p:nvPr/>
        </p:nvSpPr>
        <p:spPr>
          <a:xfrm>
            <a:off x="827405" y="981710"/>
            <a:ext cx="10318115" cy="4691380"/>
          </a:xfrm>
          <a:prstGeom prst="rect">
            <a:avLst/>
          </a:prstGeom>
        </p:spPr>
        <p:txBody>
          <a:bodyPr>
            <a:noAutofit/>
          </a:bodyPr>
          <a:p>
            <a:pPr indent="-387350" algn="l" defTabSz="266700" fontAlgn="auto">
              <a:lnSpc>
                <a:spcPct val="150000"/>
              </a:lnSpc>
              <a:spcAft>
                <a:spcPct val="0"/>
              </a:spcAft>
              <a:extLst>
                <a:ext uri="{35155182-B16C-46BC-9424-99874614C6A1}">
                  <wpsdc:indentchars xmlns:wpsdc="http://www.wps.cn/officeDocument/2017/drawingmlCustomData" val="-127" checksum="950412466"/>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采用公允价值模式计量的，投资性房地产进入改扩建或装修阶段，借记“投资性房地产——在建”科目，贷记“投资性房地产——成本”、“投资性房地产——公允价值变动”等科目；在改扩建或装修完成后，借记“投资性房地产——成本”科目，贷记“投资性房地产——在建”科目。</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一、资本化的后续支出</a:t>
            </a:r>
            <a:endParaRPr lang="zh-CN" altLang="en-US" dirty="0">
              <a:sym typeface="+mn-ea"/>
            </a:endParaRPr>
          </a:p>
        </p:txBody>
      </p:sp>
      <p:sp>
        <p:nvSpPr>
          <p:cNvPr id="4" name="文本框 3"/>
          <p:cNvSpPr txBox="1"/>
          <p:nvPr/>
        </p:nvSpPr>
        <p:spPr>
          <a:xfrm>
            <a:off x="349250" y="981710"/>
            <a:ext cx="11492230" cy="469138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【典型案例4-8】</a:t>
            </a:r>
            <a:r>
              <a:rPr sz="2400">
                <a:latin typeface="微软雅黑" panose="020B0503020204020204" charset="-122"/>
                <a:ea typeface="微软雅黑" panose="020B0503020204020204" charset="-122"/>
                <a:cs typeface="微软雅黑" panose="020B0503020204020204" charset="-122"/>
              </a:rPr>
              <a:t>2×23年5月，甲公司与乙公司的一项厂房经营租赁合同即将到期。为了提高厂房的租金收入，甲公司决定在租赁期满后对该厂房进行改扩建，并与丙公司签订了经营租赁合同，约定自改扩建完工时将该厂房出租给丙公司。2×23年5月31日，与乙公司的租赁合同到期，该厂房随即进入改扩建工程。2×23年5月31日，该厂房账面余额为20000000元，其中成本16000000元，累计公允价值变动4000000元。2×23年11月30日该厂房改扩建工程完工，共发生支出3000000元，均已支付，即日按照租赁合同出租给丙公司。假定甲公司采用公允价值计量模式。</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要求：</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（1）编制甲公司2×23年5月31日投资性房地产转入改扩建工程的会计分录。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（2）编制甲公司2×23年5月31日至2×23年11月30日发生改建支出的会计分录。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（3）编制甲公司2×23年11月30日改扩建工程完工的会计分录。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一、资本化的后续支出</a:t>
            </a:r>
            <a:endParaRPr lang="zh-CN" altLang="en-US" dirty="0">
              <a:sym typeface="+mn-ea"/>
            </a:endParaRPr>
          </a:p>
        </p:txBody>
      </p:sp>
      <p:sp>
        <p:nvSpPr>
          <p:cNvPr id="4" name="文本框 3"/>
          <p:cNvSpPr txBox="1"/>
          <p:nvPr/>
        </p:nvSpPr>
        <p:spPr>
          <a:xfrm>
            <a:off x="349250" y="981710"/>
            <a:ext cx="11492230" cy="469138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【典型案例4-8解析】</a:t>
            </a:r>
            <a:r>
              <a:rPr sz="2400">
                <a:latin typeface="微软雅黑" panose="020B0503020204020204" charset="-122"/>
                <a:ea typeface="微软雅黑" panose="020B0503020204020204" charset="-122"/>
                <a:cs typeface="微软雅黑" panose="020B0503020204020204" charset="-122"/>
              </a:rPr>
              <a:t>根据业务资料及要求，甲公司进行如下会计处理：</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(1)2×23年5月31日，投资性房地产转入改扩建工程。</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借：投资性房地产——厂房——在建	20 000 000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贷：投资性房地产——厂房——成本	   16 000 000	</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——公允价值变动  	4 000 000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(2)2×23年5月31日至2×23年11月30日，发生改建支出。</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借：投资性房地产-厂房——在建  3 000 000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贷：银行存款                     3 000 000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(3)2×23年11月30日，改扩建工程完工。</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借：投资性房地产——厂房——成本 23 000 000</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贷：投资性房地产——厂房——在建  23 000 000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lstStyle/>
          <a:p>
            <a:r>
              <a:rPr lang="zh-CN" altLang="en-US" dirty="0"/>
              <a:t>投资性房地产定义</a:t>
            </a:r>
            <a:endParaRPr lang="zh-CN" altLang="en-US" dirty="0"/>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投资性房地产是指企业为了获取租金收入或资本增值而持有的房地产，如办公楼、商铺、公寓等。</a:t>
            </a:r>
            <a:endParaRPr lang="zh-CN" altLang="en-US" sz="1600" dirty="0">
              <a:solidFill>
                <a:schemeClr val="tx1">
                  <a:lumMod val="85000"/>
                  <a:lumOff val="15000"/>
                </a:schemeClr>
              </a:solidFill>
              <a:latin typeface="+mn-ea"/>
              <a:cs typeface="+mn-ea"/>
            </a:endParaRPr>
          </a:p>
        </p:txBody>
      </p:sp>
      <p:sp>
        <p:nvSpPr>
          <p:cNvPr id="10" name="圆角矩形 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01</a:t>
            </a:r>
            <a:endParaRPr lang="en-US" altLang="zh-CN" sz="2000" b="1" dirty="0">
              <a:latin typeface="+mn-ea"/>
              <a:cs typeface="+mn-ea"/>
              <a:sym typeface="+mn-ea"/>
            </a:endParaRPr>
          </a:p>
        </p:txBody>
      </p:sp>
      <p:sp>
        <p:nvSpPr>
          <p:cNvPr id="11" name="矩形 10"/>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投资性房地产的概念</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12"/>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投资性房地产具有长期性和稳定性的特点，通常需要较长时间才能收回投资。</a:t>
            </a:r>
            <a:endParaRPr lang="zh-CN" altLang="en-US" sz="1600" dirty="0">
              <a:solidFill>
                <a:schemeClr val="tx1">
                  <a:lumMod val="85000"/>
                  <a:lumOff val="15000"/>
                </a:schemeClr>
              </a:solidFill>
              <a:latin typeface="+mn-ea"/>
              <a:cs typeface="+mn-ea"/>
            </a:endParaRPr>
          </a:p>
        </p:txBody>
      </p:sp>
      <p:sp>
        <p:nvSpPr>
          <p:cNvPr id="14" name="圆角矩形 13"/>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02</a:t>
            </a:r>
            <a:endParaRPr lang="en-US" altLang="zh-CN" sz="2000" b="1" dirty="0">
              <a:latin typeface="+mn-ea"/>
              <a:cs typeface="+mn-ea"/>
              <a:sym typeface="+mn-ea"/>
            </a:endParaRPr>
          </a:p>
        </p:txBody>
      </p:sp>
      <p:sp>
        <p:nvSpPr>
          <p:cNvPr id="15" name="矩形 14"/>
          <p:cNvSpPr/>
          <p:nvPr>
            <p:custDataLst>
              <p:tags r:id="rId9"/>
            </p:custDataLst>
          </p:nvPr>
        </p:nvSpPr>
        <p:spPr>
          <a:xfrm>
            <a:off x="4751944"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投资性房地产的特点</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投资性房地产的会计处理包括初始计量、后续计量、处置等环节，需要按照相关会计准则进行核算。</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latin typeface="+mn-ea"/>
                <a:cs typeface="+mn-ea"/>
                <a:sym typeface="+mn-ea"/>
              </a:rPr>
              <a:t>03</a:t>
            </a:r>
            <a:endParaRPr lang="en-US" altLang="zh-CN" sz="2000" b="1" dirty="0">
              <a:latin typeface="+mn-ea"/>
              <a:cs typeface="+mn-ea"/>
              <a:sym typeface="+mn-ea"/>
            </a:endParaRPr>
          </a:p>
        </p:txBody>
      </p:sp>
      <p:cxnSp>
        <p:nvCxnSpPr>
          <p:cNvPr id="17" name="直接连接符 16"/>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4"/>
            </p:custDataLst>
          </p:nvPr>
        </p:nvCxnSpPr>
        <p:spPr>
          <a:xfrm>
            <a:off x="4666849"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投资性房地产的会计处理</a:t>
            </a:r>
            <a:endParaRPr lang="zh-CN" altLang="en-US" sz="22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ym typeface="+mn-ea"/>
              </a:rPr>
              <a:t>二、费用化的后续支出</a:t>
            </a:r>
            <a:endParaRPr lang="zh-CN" altLang="en-US" dirty="0">
              <a:sym typeface="+mn-ea"/>
            </a:endParaRPr>
          </a:p>
        </p:txBody>
      </p:sp>
      <p:sp>
        <p:nvSpPr>
          <p:cNvPr id="4" name="文本框 3"/>
          <p:cNvSpPr txBox="1"/>
          <p:nvPr/>
        </p:nvSpPr>
        <p:spPr>
          <a:xfrm>
            <a:off x="827405" y="981710"/>
            <a:ext cx="10318115" cy="4691380"/>
          </a:xfrm>
          <a:prstGeom prst="rect">
            <a:avLst/>
          </a:prstGeom>
        </p:spPr>
        <p:txBody>
          <a:bodyPr>
            <a:noAutofit/>
          </a:bodyPr>
          <a:p>
            <a:pPr indent="-387350" algn="l" defTabSz="266700" fontAlgn="auto">
              <a:lnSpc>
                <a:spcPct val="150000"/>
              </a:lnSpc>
              <a:spcAft>
                <a:spcPct val="0"/>
              </a:spcAft>
              <a:extLst>
                <a:ext uri="{35155182-B16C-46BC-9424-99874614C6A1}">
                  <wpsdc:indentchars xmlns:wpsdc="http://www.wps.cn/officeDocument/2017/drawingmlCustomData" val="-127" checksum="950412466"/>
                </a:ext>
              </a:extLs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与投资性房地产有关的后续支出，不满足投资性房地产确认条件的，如企业对投资性房地产进行日常维护所发生的支出，应当在发生时计入当期损益，借记“其他业务成本”等科目，贷记“银行存款”等科目。</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dirty="0"/>
              <a:t>投资性房地产的转换</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05</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95960" y="156845"/>
            <a:ext cx="10800080" cy="531495"/>
          </a:xfrm>
        </p:spPr>
        <p:txBody>
          <a:bodyPr/>
          <a:lstStyle/>
          <a:p>
            <a:r>
              <a:rPr lang="zh-CN" altLang="en-US" sz="2800"/>
              <a:t>一、转换形式与转换日</a:t>
            </a:r>
            <a:endParaRPr lang="zh-CN" altLang="en-US" sz="2800"/>
          </a:p>
        </p:txBody>
      </p:sp>
      <p:sp>
        <p:nvSpPr>
          <p:cNvPr id="2" name="矩形 1"/>
          <p:cNvSpPr/>
          <p:nvPr>
            <p:custDataLst>
              <p:tags r:id="rId2"/>
            </p:custDataLst>
          </p:nvPr>
        </p:nvSpPr>
        <p:spPr>
          <a:xfrm>
            <a:off x="2141220" y="1041400"/>
            <a:ext cx="9000490" cy="8978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投资性房地产开始自用，即将投资性房地产转为自用房地产。在此种情况下，转换日为房地产达到自用状态，企业开始将其用于生产商品、提供劳务或者经营管理的日期。</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3"/>
            </p:custDataLst>
          </p:nvPr>
        </p:nvSpPr>
        <p:spPr>
          <a:xfrm>
            <a:off x="1241880" y="119507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zh-CN" altLang="en-US" sz="2400">
              <a:solidFill>
                <a:schemeClr val="lt1">
                  <a:lumMod val="100000"/>
                </a:schemeClr>
              </a:solidFill>
              <a:latin typeface="+mn-ea"/>
              <a:cs typeface="+mn-ea"/>
              <a:sym typeface="+mn-ea"/>
            </a:endParaRPr>
          </a:p>
        </p:txBody>
      </p:sp>
      <p:sp>
        <p:nvSpPr>
          <p:cNvPr id="15" name="矩形 14"/>
          <p:cNvSpPr/>
          <p:nvPr>
            <p:custDataLst>
              <p:tags r:id="rId4"/>
            </p:custDataLst>
          </p:nvPr>
        </p:nvSpPr>
        <p:spPr>
          <a:xfrm>
            <a:off x="2150002" y="1925477"/>
            <a:ext cx="9000709" cy="1053548"/>
          </a:xfrm>
          <a:prstGeom prst="rect">
            <a:avLst/>
          </a:prstGeom>
          <a:solidFill>
            <a:schemeClr val="accent3">
              <a:lumMod val="20000"/>
              <a:lumOff val="80000"/>
            </a:schemeClr>
          </a:solid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作为存货的房地产，改为出租，通常是指房地产开发企业将其持有的开发产品以经营租赁的方式出租，存货相应地转换为投资性房地产。此种情况下，转换日为房地产的租赁期开始日。赁期开始日，是指承租人有权行使其使用租赁资产权利的日期。</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5"/>
            </p:custDataLst>
          </p:nvPr>
        </p:nvSpPr>
        <p:spPr>
          <a:xfrm>
            <a:off x="1250771" y="211150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zh-CN" altLang="en-US" sz="2400">
              <a:solidFill>
                <a:schemeClr val="lt1">
                  <a:lumMod val="100000"/>
                </a:schemeClr>
              </a:solidFill>
              <a:latin typeface="+mn-ea"/>
              <a:cs typeface="+mn-ea"/>
              <a:sym typeface="+mn-ea"/>
            </a:endParaRPr>
          </a:p>
        </p:txBody>
      </p:sp>
      <p:sp>
        <p:nvSpPr>
          <p:cNvPr id="18" name="矩形 17"/>
          <p:cNvSpPr/>
          <p:nvPr>
            <p:custDataLst>
              <p:tags r:id="rId6"/>
            </p:custDataLst>
          </p:nvPr>
        </p:nvSpPr>
        <p:spPr>
          <a:xfrm>
            <a:off x="2150110" y="4016375"/>
            <a:ext cx="9000490" cy="909320"/>
          </a:xfrm>
          <a:prstGeom prst="rect">
            <a:avLst/>
          </a:prstGeom>
          <a:solidFill>
            <a:schemeClr val="accent3">
              <a:lumMod val="20000"/>
              <a:lumOff val="80000"/>
            </a:schemeClr>
          </a:solid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自用土地使用权停止自用，改用于赚取租金或资本增值。此种情况下，转换日为自用土地使用权停止自用后，确定用于赚取租金或资本增值的日期。</a:t>
            </a:r>
            <a:endParaRPr lang="zh-CN" altLang="en-US" sz="1600">
              <a:ln>
                <a:noFill/>
                <a:prstDash val="sysDot"/>
              </a:ln>
              <a:solidFill>
                <a:schemeClr val="tx1">
                  <a:lumMod val="85000"/>
                  <a:lumOff val="15000"/>
                </a:schemeClr>
              </a:solidFill>
              <a:latin typeface="+mn-ea"/>
              <a:cs typeface="+mn-ea"/>
              <a:sym typeface="+mn-ea"/>
            </a:endParaRPr>
          </a:p>
        </p:txBody>
      </p:sp>
      <p:sp>
        <p:nvSpPr>
          <p:cNvPr id="23" name="矩形 22"/>
          <p:cNvSpPr/>
          <p:nvPr>
            <p:custDataLst>
              <p:tags r:id="rId7"/>
            </p:custDataLst>
          </p:nvPr>
        </p:nvSpPr>
        <p:spPr>
          <a:xfrm>
            <a:off x="1241245" y="318096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zh-CN" altLang="en-US" sz="2400">
              <a:solidFill>
                <a:schemeClr val="lt1">
                  <a:lumMod val="100000"/>
                </a:schemeClr>
              </a:solidFill>
              <a:latin typeface="+mn-ea"/>
              <a:cs typeface="+mn-ea"/>
              <a:sym typeface="+mn-ea"/>
            </a:endParaRPr>
          </a:p>
        </p:txBody>
      </p:sp>
      <p:sp>
        <p:nvSpPr>
          <p:cNvPr id="4" name="矩形 3"/>
          <p:cNvSpPr/>
          <p:nvPr>
            <p:custDataLst>
              <p:tags r:id="rId8"/>
            </p:custDataLst>
          </p:nvPr>
        </p:nvSpPr>
        <p:spPr>
          <a:xfrm>
            <a:off x="1228545" y="421601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zh-CN" altLang="en-US" sz="2400">
              <a:solidFill>
                <a:schemeClr val="lt1">
                  <a:lumMod val="100000"/>
                </a:schemeClr>
              </a:solidFill>
              <a:latin typeface="+mn-ea"/>
              <a:cs typeface="+mn-ea"/>
              <a:sym typeface="+mn-ea"/>
            </a:endParaRPr>
          </a:p>
        </p:txBody>
      </p:sp>
      <p:sp>
        <p:nvSpPr>
          <p:cNvPr id="5" name="矩形 4"/>
          <p:cNvSpPr/>
          <p:nvPr>
            <p:custDataLst>
              <p:tags r:id="rId9"/>
            </p:custDataLst>
          </p:nvPr>
        </p:nvSpPr>
        <p:spPr>
          <a:xfrm>
            <a:off x="1201875" y="525106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05</a:t>
            </a:r>
            <a:endParaRPr lang="zh-CN" altLang="en-US" sz="2400">
              <a:solidFill>
                <a:schemeClr val="lt1">
                  <a:lumMod val="100000"/>
                </a:schemeClr>
              </a:solidFill>
              <a:latin typeface="+mn-ea"/>
              <a:cs typeface="+mn-ea"/>
              <a:sym typeface="+mn-ea"/>
            </a:endParaRPr>
          </a:p>
        </p:txBody>
      </p:sp>
      <p:sp>
        <p:nvSpPr>
          <p:cNvPr id="6" name="矩形 5"/>
          <p:cNvSpPr/>
          <p:nvPr>
            <p:custDataLst>
              <p:tags r:id="rId10"/>
            </p:custDataLst>
          </p:nvPr>
        </p:nvSpPr>
        <p:spPr>
          <a:xfrm>
            <a:off x="2170430" y="3094355"/>
            <a:ext cx="9000490" cy="9093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自用建筑物停止自用，改为出租。即企业将原本用于生产商品、提供劳务或者经营管理的房地产改用于出租，固定资产相应地转换为投资性房地产。在此种情况下，转换日为租赁期开始日。</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11"/>
            </p:custDataLst>
          </p:nvPr>
        </p:nvSpPr>
        <p:spPr>
          <a:xfrm>
            <a:off x="2156460" y="5085715"/>
            <a:ext cx="9000490" cy="9093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房地产企业将用于经营出租的房地产重新开发用于对外销售，从投咨性房地产转为存货。这种情况下，转换日为租赁期满，企业董事会或类似机构作出书面决议明确表明将其重新开发用于对外销售的日期。</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(一)投资性房地产转换为自用房地产</a:t>
            </a:r>
            <a:endParaRPr lang="zh-CN" altLang="en-US" b="1"/>
          </a:p>
          <a:p>
            <a:r>
              <a:rPr lang="zh-CN" altLang="en-US"/>
              <a:t>企业将采用成本模式计量的投资性房地产转换为自用房地产时，应当按该项投资性房地产在转换日的账面余额、累计折旧、减值准备等，分别转人“固定资产”、“累计折旧”、“固定资产减值准备”等账户，按其账面余额，借记“固定资产”或“无形资产”账户，贷记“投资性房地产”账户，按已计提的折旧或摊销，借记“投资性房地产累计折旧(摊销)”账户，贷记“累计折旧”或“累计摊销”账户，原已计提减值准备的，借记“投资性房地产减值准备”账户，贷记“固定资产减值准备”或“无形资产减值准备”账户。</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(一)投资性房地产转换为自用房地产</a:t>
            </a:r>
            <a:endParaRPr lang="zh-CN" altLang="en-US" b="1"/>
          </a:p>
          <a:p>
            <a:r>
              <a:rPr lang="zh-CN" altLang="en-US" b="1"/>
              <a:t>【典型案例4-9】</a:t>
            </a:r>
            <a:r>
              <a:rPr lang="zh-CN" altLang="en-US"/>
              <a:t>2×23年7月31日，租赁期满，甲公司将出租在外的厂房收回，公司董事会就将该厂房用于本公司生产产品形成了书面决议，2×23年8月1日开始用于本公司生产产品。该项房地产在转换前采用成本模式计量，截至2×23年7月31日，账面价值为6000万元，其中，原价8000万元，累计已提折旧2000万元。</a:t>
            </a:r>
            <a:endParaRPr lang="zh-CN" altLang="en-US"/>
          </a:p>
          <a:p>
            <a:r>
              <a:rPr lang="zh-CN" altLang="en-US"/>
              <a:t>要求：编制甲公司将投资性房地产转换成自用房地产的会计分录。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(一)投资性房地产转换为自用房地产</a:t>
            </a:r>
            <a:endParaRPr lang="zh-CN" altLang="en-US" b="1"/>
          </a:p>
          <a:p>
            <a:r>
              <a:rPr lang="zh-CN" altLang="en-US" b="1"/>
              <a:t>【典型案例4-9解析】</a:t>
            </a:r>
            <a:endParaRPr lang="zh-CN" altLang="en-US" b="1"/>
          </a:p>
          <a:p>
            <a:r>
              <a:rPr lang="zh-CN" altLang="en-US"/>
              <a:t>根据业务资料及要求，甲公司进行如下会计处理：</a:t>
            </a:r>
            <a:endParaRPr lang="zh-CN" altLang="en-US"/>
          </a:p>
          <a:p>
            <a:r>
              <a:rPr lang="zh-CN" altLang="en-US"/>
              <a:t>借：固定资产             80 000 000</a:t>
            </a:r>
            <a:endParaRPr lang="zh-CN" altLang="en-US"/>
          </a:p>
          <a:p>
            <a:r>
              <a:rPr lang="en-US" altLang="zh-CN"/>
              <a:t>     </a:t>
            </a:r>
            <a:r>
              <a:rPr lang="zh-CN" altLang="en-US"/>
              <a:t>投资性房地产累计折旧 20 000 000</a:t>
            </a:r>
            <a:endParaRPr lang="zh-CN" altLang="en-US"/>
          </a:p>
          <a:p>
            <a:r>
              <a:rPr lang="en-US" altLang="zh-CN"/>
              <a:t>  </a:t>
            </a:r>
            <a:r>
              <a:rPr lang="zh-CN" altLang="en-US"/>
              <a:t>贷：投资性房地产          80 000 000</a:t>
            </a:r>
            <a:endParaRPr lang="zh-CN" altLang="en-US"/>
          </a:p>
          <a:p>
            <a:r>
              <a:rPr lang="en-US" altLang="zh-CN"/>
              <a:t>       </a:t>
            </a:r>
            <a:r>
              <a:rPr lang="zh-CN" altLang="en-US"/>
              <a:t>累计折旧              20 000 000</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lnSpcReduction="10000"/>
          </a:bodyPr>
          <a:p>
            <a:r>
              <a:rPr lang="zh-CN" altLang="en-US" b="1"/>
              <a:t>(一)投资性房地产转换为自用房地产</a:t>
            </a:r>
            <a:endParaRPr lang="zh-CN" altLang="en-US" b="1"/>
          </a:p>
          <a:p>
            <a:r>
              <a:rPr lang="zh-CN" altLang="en-US" b="1"/>
              <a:t>【学中做4-5】</a:t>
            </a:r>
            <a:r>
              <a:rPr lang="zh-CN" altLang="en-US"/>
              <a:t>2×23年8月10日，为扩大生产经营，甲公司董事会作出书面决议，计划于2×23年8月31日将某出租在外的厂房在租赁期满时将其收回，用于本公司生产产品。随后，甲公司做好了厂房重新用于生产的各项工作。2×23年8月31日，甲公司将该出租的厂房收回，2×23年9月1日开始用于本公司生产产品。该项房地产在转换前采用成本模式计量，截至2×23年8月31日，账面价值为6000万元，其中，原价8000万元，累计已提折旧2000万元元。假定不考虑其他因素。</a:t>
            </a:r>
            <a:endParaRPr lang="zh-CN" altLang="en-US"/>
          </a:p>
          <a:p>
            <a:r>
              <a:rPr lang="zh-CN" altLang="en-US"/>
              <a:t>要求：编制甲公司将投资性房地产转换成自用房地产的会计分录。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lnSpcReduction="10000"/>
          </a:bodyPr>
          <a:p>
            <a:r>
              <a:rPr lang="zh-CN" altLang="en-US" b="1"/>
              <a:t>(二)自用房地产转换为投资性房地产</a:t>
            </a:r>
            <a:endParaRPr lang="zh-CN" altLang="en-US" b="1"/>
          </a:p>
          <a:p>
            <a:r>
              <a:rPr lang="en-US" altLang="zh-CN"/>
              <a:t>     </a:t>
            </a:r>
            <a:r>
              <a:rPr lang="zh-CN" altLang="en-US"/>
              <a:t>企业将自用土地使用权或建筑物转换为采用成本模式计量的投资性房地产时，应当按该项建筑物或土地使用权在转换日的原价、累计折旧、减值准备等，分别转入“投资性房地产”、“投资性房地产累计折旧(摊销)”、“投资性房地产减值准备”账户，按其账面余额，借记“投资性房地产”账户，贷记“固定资产”或“无形资产”账户，按已计提的折旧或摊销，借记“累计折旧”或“累计摊销”账户，贷记“投资性房地产累计折旧(摊销)”账户，原已计提减值准备的，借记“固定资产减值准备”或“无形资产减值准备”账户，贷记“投资性房地产减值准备”账户。</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lnSpcReduction="10000"/>
          </a:bodyPr>
          <a:p>
            <a:r>
              <a:rPr lang="zh-CN" altLang="en-US" b="1"/>
              <a:t>(二)自用房地产转换为投资性房地产</a:t>
            </a:r>
            <a:endParaRPr lang="zh-CN" altLang="en-US" b="1"/>
          </a:p>
          <a:p>
            <a:r>
              <a:rPr lang="en-US" altLang="zh-CN"/>
              <a:t>     </a:t>
            </a:r>
            <a:r>
              <a:rPr lang="zh-CN" altLang="en-US" b="1"/>
              <a:t>【典型案例4-10】</a:t>
            </a:r>
            <a:r>
              <a:rPr lang="zh-CN" altLang="en-US"/>
              <a:t>甲公司拥有一栋本公司总部办公使用的办公楼，公司董事会就将该栋办公楼用于出租形成了书面决议。2×23年3月8日，甲公司与乙公司签订了经营租赁协议，将这栋办公楼整体出租给乙公司使用租赁期开始日为2×23年4月1日，租期为5年。2×23年5月1日，这栋办公楼的账面余额为9000万元，已计提折旧3000万元。</a:t>
            </a:r>
            <a:endParaRPr lang="zh-CN" altLang="en-US"/>
          </a:p>
          <a:p>
            <a:r>
              <a:rPr lang="zh-CN" altLang="en-US"/>
              <a:t>要求：编制甲公司将办公楼转换成投资性房地产的会计分录。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(二)自用房地产转换为投资性房地产</a:t>
            </a:r>
            <a:endParaRPr lang="zh-CN" altLang="en-US" b="1"/>
          </a:p>
          <a:p>
            <a:r>
              <a:rPr lang="en-US" altLang="zh-CN" b="1"/>
              <a:t>  </a:t>
            </a:r>
            <a:r>
              <a:rPr lang="zh-CN" altLang="en-US" b="1"/>
              <a:t>【典型案例4-10解析】</a:t>
            </a:r>
            <a:endParaRPr lang="zh-CN" altLang="en-US" b="1"/>
          </a:p>
          <a:p>
            <a:r>
              <a:rPr lang="zh-CN" altLang="en-US"/>
              <a:t>根据业务资料及要求，甲公司进行如下会计处理：</a:t>
            </a:r>
            <a:endParaRPr lang="zh-CN" altLang="en-US"/>
          </a:p>
          <a:p>
            <a:r>
              <a:rPr lang="zh-CN" altLang="en-US"/>
              <a:t>借：投资性房地产   90 000 000</a:t>
            </a:r>
            <a:endParaRPr lang="zh-CN" altLang="en-US"/>
          </a:p>
          <a:p>
            <a:r>
              <a:rPr lang="en-US" altLang="zh-CN"/>
              <a:t>     </a:t>
            </a:r>
            <a:r>
              <a:rPr lang="zh-CN" altLang="en-US"/>
              <a:t>累计折旧        30 000 000</a:t>
            </a:r>
            <a:endParaRPr lang="zh-CN" altLang="en-US"/>
          </a:p>
          <a:p>
            <a:r>
              <a:rPr lang="en-US" altLang="zh-CN"/>
              <a:t>  </a:t>
            </a:r>
            <a:r>
              <a:rPr lang="zh-CN" altLang="en-US"/>
              <a:t>贷：固定资产            90 000 000</a:t>
            </a:r>
            <a:endParaRPr lang="zh-CN" altLang="en-US"/>
          </a:p>
          <a:p>
            <a:r>
              <a:rPr lang="en-US" altLang="zh-CN"/>
              <a:t>       </a:t>
            </a:r>
            <a:r>
              <a:rPr lang="zh-CN" altLang="en-US"/>
              <a:t>投资性房地产累计折旧30 000 000</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95325" y="360000"/>
            <a:ext cx="6465329" cy="720000"/>
          </a:xfrm>
        </p:spPr>
        <p:txBody>
          <a:bodyPr lIns="0" tIns="0" rIns="0" bIns="0" anchor="b" anchorCtr="0"/>
          <a:lstStyle/>
          <a:p>
            <a:pPr algn="l"/>
            <a:r>
              <a:rPr lang="zh-CN" altLang="en-US" dirty="0"/>
              <a:t>投资性房地产的范围</a:t>
            </a:r>
            <a:endParaRPr lang="zh-CN" altLang="en-US" dirty="0"/>
          </a:p>
        </p:txBody>
      </p:sp>
      <p:pic>
        <p:nvPicPr>
          <p:cNvPr id="9" name="http://photo-static-api.fotomore.com/creative/vcg/veer/400/new/VCG41N531480994.jpg?uid=386&amp;timestamp=1685070879&amp;sign=638fe59e20d56783b78d4e80af2eb419" descr="/data/temp/871c8096-470a-11ef-ac7d-8ac0df602af9.jpg@base@tag=imgScale&amp;m=1&amp;w=1309&amp;h=1904&amp;q=95871c8096-470a-11ef-ac7d-8ac0df602af9"/>
          <p:cNvPicPr>
            <a:picLocks noChangeAspect="1"/>
          </p:cNvPicPr>
          <p:nvPr>
            <p:custDataLst>
              <p:tags r:id="rId2"/>
            </p:custDataLst>
          </p:nvPr>
        </p:nvPicPr>
        <p:blipFill>
          <a:blip r:embed="rId3"/>
          <a:srcRect b="3059"/>
          <a:stretch>
            <a:fillRect/>
          </a:stretch>
        </p:blipFill>
        <p:spPr>
          <a:xfrm>
            <a:off x="7502167" y="0"/>
            <a:ext cx="4714875" cy="6858000"/>
          </a:xfrm>
          <a:custGeom>
            <a:avLst/>
            <a:gdLst/>
            <a:ahLst/>
            <a:cxnLst>
              <a:cxn ang="3">
                <a:pos x="hc" y="t"/>
              </a:cxn>
              <a:cxn ang="cd2">
                <a:pos x="l" y="vc"/>
              </a:cxn>
              <a:cxn ang="cd4">
                <a:pos x="hc" y="b"/>
              </a:cxn>
              <a:cxn ang="0">
                <a:pos x="r" y="vc"/>
              </a:cxn>
            </a:cxnLst>
            <a:rect l="l" t="t" r="r" b="b"/>
            <a:pathLst>
              <a:path w="7425" h="10800">
                <a:moveTo>
                  <a:pt x="2" y="5375"/>
                </a:moveTo>
                <a:cubicBezTo>
                  <a:pt x="-52" y="3149"/>
                  <a:pt x="1257" y="1045"/>
                  <a:pt x="2815" y="0"/>
                </a:cubicBezTo>
                <a:lnTo>
                  <a:pt x="7425" y="0"/>
                </a:lnTo>
                <a:lnTo>
                  <a:pt x="7425" y="10800"/>
                </a:lnTo>
                <a:lnTo>
                  <a:pt x="2888" y="10800"/>
                </a:lnTo>
                <a:cubicBezTo>
                  <a:pt x="1119" y="9677"/>
                  <a:pt x="-33" y="7429"/>
                  <a:pt x="2" y="5375"/>
                </a:cubicBez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2" name="矩形 1"/>
          <p:cNvSpPr/>
          <p:nvPr>
            <p:custDataLst>
              <p:tags r:id="rId4"/>
            </p:custDataLst>
          </p:nvPr>
        </p:nvSpPr>
        <p:spPr>
          <a:xfrm>
            <a:off x="1679659" y="1843527"/>
            <a:ext cx="4561884" cy="104290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是指企业通过出让或转让方式取得并以经营租赁方式出租的土地使用权。</a:t>
            </a:r>
            <a:endParaRPr lang="zh-CN" altLang="en-US" sz="1600">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1679659" y="1449591"/>
            <a:ext cx="4561884" cy="343759"/>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已出租的土地使用权</a:t>
            </a:r>
            <a:endParaRPr lang="zh-CN" altLang="en-US" sz="2000" b="1">
              <a:solidFill>
                <a:schemeClr val="accent1"/>
              </a:solidFill>
              <a:latin typeface="+mn-ea"/>
              <a:cs typeface="+mn-ea"/>
              <a:sym typeface="+mn-ea"/>
            </a:endParaRPr>
          </a:p>
        </p:txBody>
      </p:sp>
      <p:sp>
        <p:nvSpPr>
          <p:cNvPr id="4" name="椭圆 3"/>
          <p:cNvSpPr/>
          <p:nvPr>
            <p:custDataLst>
              <p:tags r:id="rId6"/>
            </p:custDataLst>
          </p:nvPr>
        </p:nvSpPr>
        <p:spPr>
          <a:xfrm>
            <a:off x="695154" y="1471737"/>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01</a:t>
            </a:r>
            <a:endParaRPr lang="zh-CN" altLang="en-US" sz="2000" b="1">
              <a:solidFill>
                <a:schemeClr val="lt1">
                  <a:lumMod val="100000"/>
                </a:schemeClr>
              </a:solidFill>
              <a:latin typeface="+mn-ea"/>
              <a:cs typeface="+mn-ea"/>
              <a:sym typeface="+mn-ea"/>
            </a:endParaRPr>
          </a:p>
        </p:txBody>
      </p:sp>
      <p:sp>
        <p:nvSpPr>
          <p:cNvPr id="5" name="矩形 4"/>
          <p:cNvSpPr/>
          <p:nvPr>
            <p:custDataLst>
              <p:tags r:id="rId7"/>
            </p:custDataLst>
          </p:nvPr>
        </p:nvSpPr>
        <p:spPr>
          <a:xfrm>
            <a:off x="1680330" y="3574296"/>
            <a:ext cx="4561884" cy="104290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是指企业通过出让或转让方式取得并准备增值后转让的土地使用权。</a:t>
            </a:r>
            <a:endParaRPr lang="zh-CN" altLang="en-US" sz="1600">
              <a:solidFill>
                <a:schemeClr val="tx1">
                  <a:lumMod val="85000"/>
                  <a:lumOff val="15000"/>
                </a:schemeClr>
              </a:solidFill>
              <a:latin typeface="+mn-ea"/>
              <a:cs typeface="+mn-ea"/>
              <a:sym typeface="+mn-ea"/>
            </a:endParaRPr>
          </a:p>
        </p:txBody>
      </p:sp>
      <p:sp>
        <p:nvSpPr>
          <p:cNvPr id="7" name="矩形 6"/>
          <p:cNvSpPr/>
          <p:nvPr>
            <p:custDataLst>
              <p:tags r:id="rId8"/>
            </p:custDataLst>
          </p:nvPr>
        </p:nvSpPr>
        <p:spPr>
          <a:xfrm>
            <a:off x="1680330" y="3180360"/>
            <a:ext cx="4561884" cy="343759"/>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持有并准备增值后转让的土地使用权</a:t>
            </a:r>
            <a:endParaRPr lang="zh-CN" altLang="en-US" sz="2000" b="1">
              <a:solidFill>
                <a:schemeClr val="accent1"/>
              </a:solidFill>
              <a:latin typeface="+mn-ea"/>
              <a:cs typeface="+mn-ea"/>
              <a:sym typeface="+mn-ea"/>
            </a:endParaRPr>
          </a:p>
        </p:txBody>
      </p:sp>
      <p:sp>
        <p:nvSpPr>
          <p:cNvPr id="8" name="椭圆 7"/>
          <p:cNvSpPr/>
          <p:nvPr>
            <p:custDataLst>
              <p:tags r:id="rId9"/>
            </p:custDataLst>
          </p:nvPr>
        </p:nvSpPr>
        <p:spPr>
          <a:xfrm>
            <a:off x="696496" y="3202506"/>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02</a:t>
            </a:r>
            <a:endParaRPr lang="zh-CN" altLang="en-US" sz="2000" b="1">
              <a:solidFill>
                <a:schemeClr val="lt1">
                  <a:lumMod val="100000"/>
                </a:schemeClr>
              </a:solidFill>
              <a:latin typeface="+mn-ea"/>
              <a:cs typeface="+mn-ea"/>
              <a:sym typeface="+mn-ea"/>
            </a:endParaRPr>
          </a:p>
        </p:txBody>
      </p:sp>
      <p:sp>
        <p:nvSpPr>
          <p:cNvPr id="10" name="矩形 9"/>
          <p:cNvSpPr/>
          <p:nvPr>
            <p:custDataLst>
              <p:tags r:id="rId10"/>
            </p:custDataLst>
          </p:nvPr>
        </p:nvSpPr>
        <p:spPr>
          <a:xfrm>
            <a:off x="1680330" y="5305064"/>
            <a:ext cx="4561884" cy="104290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是指企业拥有产权并以经营租赁方式出租的房屋等建筑物，包括自行建造或开发活动完成后用于出租的建筑物。</a:t>
            </a:r>
            <a:endParaRPr lang="zh-CN" altLang="en-US" sz="1600">
              <a:solidFill>
                <a:schemeClr val="tx1">
                  <a:lumMod val="85000"/>
                  <a:lumOff val="15000"/>
                </a:schemeClr>
              </a:solidFill>
              <a:latin typeface="+mn-ea"/>
              <a:cs typeface="+mn-ea"/>
              <a:sym typeface="+mn-ea"/>
            </a:endParaRPr>
          </a:p>
        </p:txBody>
      </p:sp>
      <p:sp>
        <p:nvSpPr>
          <p:cNvPr id="11" name="矩形 10"/>
          <p:cNvSpPr/>
          <p:nvPr>
            <p:custDataLst>
              <p:tags r:id="rId11"/>
            </p:custDataLst>
          </p:nvPr>
        </p:nvSpPr>
        <p:spPr>
          <a:xfrm>
            <a:off x="1680330" y="4911128"/>
            <a:ext cx="4561884" cy="343759"/>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已出租的建筑物</a:t>
            </a:r>
            <a:endParaRPr lang="zh-CN" altLang="en-US" sz="2000" b="1">
              <a:solidFill>
                <a:schemeClr val="accent1"/>
              </a:solidFill>
              <a:latin typeface="+mn-ea"/>
              <a:cs typeface="+mn-ea"/>
              <a:sym typeface="+mn-ea"/>
            </a:endParaRPr>
          </a:p>
        </p:txBody>
      </p:sp>
      <p:sp>
        <p:nvSpPr>
          <p:cNvPr id="12" name="椭圆 11"/>
          <p:cNvSpPr/>
          <p:nvPr>
            <p:custDataLst>
              <p:tags r:id="rId12"/>
            </p:custDataLst>
          </p:nvPr>
        </p:nvSpPr>
        <p:spPr>
          <a:xfrm>
            <a:off x="696496" y="4933275"/>
            <a:ext cx="706687" cy="706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sym typeface="+mn-ea"/>
              </a:rPr>
              <a:t>03</a:t>
            </a:r>
            <a:endParaRPr lang="zh-CN" altLang="en-US" sz="2000" b="1">
              <a:solidFill>
                <a:schemeClr val="lt1">
                  <a:lumMod val="100000"/>
                </a:schemeClr>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fontScale="90000" lnSpcReduction="20000"/>
          </a:bodyPr>
          <a:p>
            <a:r>
              <a:rPr lang="zh-CN" altLang="en-US" b="1"/>
              <a:t>(三)作为存货的房地产转换为投资性房地产</a:t>
            </a:r>
            <a:endParaRPr lang="zh-CN" altLang="en-US" b="1"/>
          </a:p>
          <a:p>
            <a:r>
              <a:rPr lang="zh-CN" altLang="en-US">
                <a:latin typeface="微软雅黑" panose="020B0503020204020204" charset="-122"/>
                <a:ea typeface="微软雅黑" panose="020B0503020204020204" charset="-122"/>
                <a:cs typeface="微软雅黑" panose="020B0503020204020204" charset="-122"/>
              </a:rPr>
              <a:t>企业将作为存货的房地产转换为采用成本模式计量的投资性房地产时，应当按该项存货在转换日的账面价值，借记“投资性房地产”账户，原已计提跌价准备的，借记“存货跌价准备”，按其账面余额，贷记“开发产品”等账户。</a:t>
            </a:r>
            <a:endParaRPr lang="zh-CN" altLang="en-US">
              <a:latin typeface="微软雅黑" panose="020B0503020204020204" charset="-122"/>
              <a:ea typeface="微软雅黑" panose="020B0503020204020204" charset="-122"/>
              <a:cs typeface="微软雅黑" panose="020B0503020204020204" charset="-122"/>
            </a:endParaRPr>
          </a:p>
          <a:p>
            <a:r>
              <a:rPr lang="zh-CN" altLang="en-US" b="1">
                <a:latin typeface="微软雅黑" panose="020B0503020204020204" charset="-122"/>
                <a:ea typeface="微软雅黑" panose="020B0503020204020204" charset="-122"/>
                <a:cs typeface="微软雅黑" panose="020B0503020204020204" charset="-122"/>
              </a:rPr>
              <a:t>【典型案例4-11】</a:t>
            </a:r>
            <a:endParaRPr lang="zh-CN" altLang="en-US" b="1">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C公司是房地产开发企业，2×23年4月10日，C公司董事会就将其开发的一栋写字楼不再出售改为出租，并形成了书面决议。C公司遂与承租方乙公司签订了租赁协议，将此写字楼整体出租给乙公司使用,租赁期开始日为2×23年5月1日，租赁期为5年。2×23年5月1日，该写字楼的账面余额为6000万元，未计提存货跌价准备，转换后采用成本模式进行后续计量。</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要求：编制C公司将写字楼转换成投资性房地产的会计分录。</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(三)作为存货的房地产转换为投资性房地产</a:t>
            </a:r>
            <a:endParaRPr lang="zh-CN" altLang="en-US" b="1"/>
          </a:p>
          <a:p>
            <a:r>
              <a:rPr lang="zh-CN" altLang="en-US">
                <a:latin typeface="微软雅黑" panose="020B0503020204020204" charset="-122"/>
                <a:ea typeface="微软雅黑" panose="020B0503020204020204" charset="-122"/>
                <a:cs typeface="微软雅黑" panose="020B0503020204020204" charset="-122"/>
              </a:rPr>
              <a:t>企业将作为存货的房地产转换为采用成本模式计量的投资性房地产时，应当按该项存货在转换日的账面价值，借记“投资性房地产”账户，原已计提跌价准备的，借记“存货跌价准备”，按其账面余额，贷记“开发产品”等账户。</a:t>
            </a:r>
            <a:endParaRPr lang="zh-CN" altLang="en-US">
              <a:latin typeface="微软雅黑" panose="020B0503020204020204" charset="-122"/>
              <a:ea typeface="微软雅黑" panose="020B0503020204020204" charset="-122"/>
              <a:cs typeface="微软雅黑" panose="020B0503020204020204" charset="-122"/>
            </a:endParaRPr>
          </a:p>
          <a:p>
            <a:r>
              <a:rPr lang="zh-CN" altLang="en-US" b="1">
                <a:latin typeface="微软雅黑" panose="020B0503020204020204" charset="-122"/>
                <a:ea typeface="微软雅黑" panose="020B0503020204020204" charset="-122"/>
                <a:cs typeface="微软雅黑" panose="020B0503020204020204" charset="-122"/>
              </a:rPr>
              <a:t>【典型案例4-11解析】</a:t>
            </a:r>
            <a:endParaRPr lang="zh-CN" altLang="en-US" b="1">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根据业务资料及要求，甲公司进行如下会计处理：</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借：投资性房地产  600 000 000</a:t>
            </a:r>
            <a:endParaRPr lang="zh-CN" altLang="en-US">
              <a:latin typeface="微软雅黑" panose="020B0503020204020204" charset="-122"/>
              <a:ea typeface="微软雅黑" panose="020B0503020204020204" charset="-122"/>
              <a:cs typeface="微软雅黑" panose="020B0503020204020204" charset="-122"/>
            </a:endParaRPr>
          </a:p>
          <a:p>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贷：开发产品        600 000 000</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二、成本模式下的转换</a:t>
            </a:r>
            <a:endParaRPr lang="zh-CN" altLang="en-US"/>
          </a:p>
        </p:txBody>
      </p:sp>
      <p:sp>
        <p:nvSpPr>
          <p:cNvPr id="3" name="内容占位符 2"/>
          <p:cNvSpPr>
            <a:spLocks noGrp="1"/>
          </p:cNvSpPr>
          <p:nvPr>
            <p:ph idx="1"/>
          </p:nvPr>
        </p:nvSpPr>
        <p:spPr/>
        <p:txBody>
          <a:bodyPr>
            <a:normAutofit/>
          </a:bodyPr>
          <a:p>
            <a:r>
              <a:rPr lang="zh-CN" altLang="en-US" b="1"/>
              <a:t>(三)作为存货的房地产转换为投资性房地产</a:t>
            </a:r>
            <a:endParaRPr lang="zh-CN" altLang="en-US" b="1"/>
          </a:p>
          <a:p>
            <a:r>
              <a:rPr lang="zh-CN" altLang="en-US" b="1">
                <a:latin typeface="微软雅黑" panose="020B0503020204020204" charset="-122"/>
                <a:ea typeface="微软雅黑" panose="020B0503020204020204" charset="-122"/>
                <a:cs typeface="微软雅黑" panose="020B0503020204020204" charset="-122"/>
              </a:rPr>
              <a:t>【学中做4-6】</a:t>
            </a:r>
            <a:r>
              <a:rPr lang="zh-CN" altLang="en-US">
                <a:latin typeface="微软雅黑" panose="020B0503020204020204" charset="-122"/>
                <a:ea typeface="微软雅黑" panose="020B0503020204020204" charset="-122"/>
                <a:cs typeface="微软雅黑" panose="020B0503020204020204" charset="-122"/>
              </a:rPr>
              <a:t>甲公司是从事房地产开发的企业，2×23年4月15日，甲公司董事会就将其开发的一栋写字楼不再出售改用作出租形成了书面决议。甲公司遂与乙公司签订了租赁协议，将此写字楼整体出租给乙公司使用，租赁期开始日为2×23年5月1日，租赁期为5年，2×23年5月1日，该写字楼的账面余额8000万元，已计提存货跌价准备200万元，转换后采用成本模式进行后续计量。</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要求：编制转换日甲公司的会计分录。</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p:txBody>
          <a:bodyPr>
            <a:normAutofit/>
          </a:bodyPr>
          <a:p>
            <a:r>
              <a:rPr lang="zh-CN" altLang="en-US" b="1"/>
              <a:t>(一)投资性房地产转换为自用房地产</a:t>
            </a:r>
            <a:endParaRPr lang="zh-CN" altLang="en-US" b="1"/>
          </a:p>
          <a:p>
            <a:r>
              <a:rPr lang="en-US" altLang="zh-CN"/>
              <a:t>     </a:t>
            </a:r>
            <a:r>
              <a:rPr lang="zh-CN" altLang="en-US"/>
              <a:t>企业将采用公允价值模式计量的投资性房地产转换为自用房地产时，应当以其转换当日的公允价值作为自用房地产的账面价值，公允价值与原账面价值的差额计入当期损益。转换日，按该项投资性房地产的公允价值，借记“固定资产”或“无形资产”账户，按该项投资性房地产的成本，贷记“投资性房地产——成本”账户，按该项投资性房地产的累计公允价值变动，贷记或借记“投资性房地产——公允价值变动”账户，按其差额，贷记或借记“公允价值变动损益”账户。</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rmAutofit fontScale="80000"/>
          </a:bodyPr>
          <a:p>
            <a:r>
              <a:rPr lang="zh-CN" altLang="en-US" b="1">
                <a:latin typeface="微软雅黑" panose="020B0503020204020204" charset="-122"/>
                <a:ea typeface="微软雅黑" panose="020B0503020204020204" charset="-122"/>
                <a:cs typeface="微软雅黑" panose="020B0503020204020204" charset="-122"/>
              </a:rPr>
              <a:t>(一)投资性房地产转换为自用房地产</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b="1">
                <a:latin typeface="微软雅黑" panose="020B0503020204020204" charset="-122"/>
                <a:ea typeface="微软雅黑" panose="020B0503020204020204" charset="-122"/>
                <a:cs typeface="微软雅黑" panose="020B0503020204020204" charset="-122"/>
              </a:rPr>
              <a:t>【典型案例4-12】</a:t>
            </a:r>
            <a:r>
              <a:rPr>
                <a:latin typeface="微软雅黑" panose="020B0503020204020204" charset="-122"/>
                <a:ea typeface="微软雅黑" panose="020B0503020204020204" charset="-122"/>
                <a:cs typeface="微软雅黑" panose="020B0503020204020204" charset="-122"/>
              </a:rPr>
              <a:t>2×23年9月1日，租赁期满，甲公司将出租的写字楼收回，公司董事会就将该写字楼作为办公楼用于本公司的行政管理形成了书面决议。2×23年9月1日，该写字楼正式开始自用，相应地由投资性房地产转换为自用房地产，当日的公允价值为5000万元。该项房地产在转换前采用公允价值模式计量，原账面价值为4500万元，其中，成本为3500万元，公允价值变动1000万元。</a:t>
            </a:r>
            <a:endParaRPr>
              <a:latin typeface="微软雅黑" panose="020B0503020204020204" charset="-122"/>
              <a:ea typeface="微软雅黑" panose="020B0503020204020204" charset="-122"/>
              <a:cs typeface="微软雅黑" panose="020B0503020204020204" charset="-122"/>
            </a:endParaRPr>
          </a:p>
          <a:p>
            <a:r>
              <a:rPr>
                <a:latin typeface="微软雅黑" panose="020B0503020204020204" charset="-122"/>
                <a:ea typeface="微软雅黑" panose="020B0503020204020204" charset="-122"/>
                <a:cs typeface="微软雅黑" panose="020B0503020204020204" charset="-122"/>
              </a:rPr>
              <a:t>要求：编制转换日甲公司的会计分录。</a:t>
            </a:r>
            <a:endParaRPr>
              <a:latin typeface="微软雅黑" panose="020B0503020204020204" charset="-122"/>
              <a:ea typeface="微软雅黑" panose="020B0503020204020204" charset="-122"/>
              <a:cs typeface="微软雅黑" panose="020B0503020204020204" charset="-122"/>
            </a:endParaRPr>
          </a:p>
          <a:p>
            <a:r>
              <a:rPr b="1">
                <a:latin typeface="微软雅黑" panose="020B0503020204020204" charset="-122"/>
                <a:ea typeface="微软雅黑" panose="020B0503020204020204" charset="-122"/>
                <a:cs typeface="微软雅黑" panose="020B0503020204020204" charset="-122"/>
              </a:rPr>
              <a:t>【典型案例4-12解析】</a:t>
            </a:r>
            <a:r>
              <a:rPr>
                <a:latin typeface="微软雅黑" panose="020B0503020204020204" charset="-122"/>
                <a:ea typeface="微软雅黑" panose="020B0503020204020204" charset="-122"/>
                <a:cs typeface="微软雅黑" panose="020B0503020204020204" charset="-122"/>
              </a:rPr>
              <a:t>根据业务资料及要求，甲公司进行如下会计处理：</a:t>
            </a:r>
            <a:endParaRPr>
              <a:latin typeface="微软雅黑" panose="020B0503020204020204" charset="-122"/>
              <a:ea typeface="微软雅黑" panose="020B0503020204020204" charset="-122"/>
              <a:cs typeface="微软雅黑" panose="020B0503020204020204" charset="-122"/>
            </a:endParaRPr>
          </a:p>
          <a:p>
            <a:r>
              <a:rPr>
                <a:latin typeface="微软雅黑" panose="020B0503020204020204" charset="-122"/>
                <a:ea typeface="微软雅黑" panose="020B0503020204020204" charset="-122"/>
                <a:cs typeface="微软雅黑" panose="020B0503020204020204" charset="-122"/>
              </a:rPr>
              <a:t>借：固定资产              50 000 000</a:t>
            </a:r>
            <a:endParaRPr>
              <a:latin typeface="微软雅黑" panose="020B0503020204020204" charset="-122"/>
              <a:ea typeface="微软雅黑" panose="020B0503020204020204" charset="-122"/>
              <a:cs typeface="微软雅黑" panose="020B0503020204020204" charset="-122"/>
            </a:endParaRPr>
          </a:p>
          <a:p>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贷：投资性房地产——成本        35 000 000</a:t>
            </a:r>
            <a:endParaRPr>
              <a:latin typeface="微软雅黑" panose="020B0503020204020204" charset="-122"/>
              <a:ea typeface="微软雅黑" panose="020B0503020204020204" charset="-122"/>
              <a:cs typeface="微软雅黑" panose="020B0503020204020204" charset="-122"/>
            </a:endParaRPr>
          </a:p>
          <a:p>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——公允价值变动 10 000 000</a:t>
            </a:r>
            <a:endParaRPr>
              <a:latin typeface="微软雅黑" panose="020B0503020204020204" charset="-122"/>
              <a:ea typeface="微软雅黑" panose="020B0503020204020204" charset="-122"/>
              <a:cs typeface="微软雅黑" panose="020B0503020204020204" charset="-122"/>
            </a:endParaRPr>
          </a:p>
          <a:p>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公允价值变动损益             5 000 000</a:t>
            </a:r>
            <a:endParaRPr>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rmAutofit/>
          </a:bodyPr>
          <a:p>
            <a:r>
              <a:rPr lang="zh-CN" altLang="en-US" b="1">
                <a:latin typeface="微软雅黑" panose="020B0503020204020204" charset="-122"/>
                <a:ea typeface="微软雅黑" panose="020B0503020204020204" charset="-122"/>
                <a:cs typeface="微软雅黑" panose="020B0503020204020204" charset="-122"/>
              </a:rPr>
              <a:t>(二)投资性房地产转换为存货</a:t>
            </a:r>
            <a:endParaRPr lang="zh-CN" altLang="en-US" b="1">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3313634920"/>
                </a:ext>
              </a:extLst>
            </a:pPr>
            <a:r>
              <a:rPr lang="zh-CN" altLang="en-US">
                <a:latin typeface="微软雅黑" panose="020B0503020204020204" charset="-122"/>
                <a:ea typeface="微软雅黑" panose="020B0503020204020204" charset="-122"/>
                <a:cs typeface="微软雅黑" panose="020B0503020204020204" charset="-122"/>
              </a:rPr>
              <a:t>企业将采用公允价值模式计量的投资性房地产转换为存货时，应当以其转换当日的公允价值作为存货的账面价值，公允价值与原账面价值的差额计入当期损益。</a:t>
            </a:r>
            <a:endParaRPr lang="zh-CN" altLang="en-US">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3313634920"/>
                </a:ext>
              </a:extLs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转换日，按该项投资性房地产的公允价值，借记“开发产品”等账户，按该项投资性房地产的成本，贷记“投资性房地产——成本”账户；按该项投资性房地产的累计公允价值变动贷记或借记“投资性房地产——公允价值变动”账户；按其差额，贷记或借记“公允价值变动损益”账户。</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rmAutofit/>
          </a:bodyPr>
          <a:p>
            <a:r>
              <a:rPr lang="zh-CN" altLang="en-US" b="1">
                <a:latin typeface="微软雅黑" panose="020B0503020204020204" charset="-122"/>
                <a:ea typeface="微软雅黑" panose="020B0503020204020204" charset="-122"/>
                <a:cs typeface="微软雅黑" panose="020B0503020204020204" charset="-122"/>
              </a:rPr>
              <a:t>(二)投资性房地产转换为存货</a:t>
            </a:r>
            <a:endParaRPr lang="zh-CN" altLang="en-US" b="1">
              <a:latin typeface="微软雅黑" panose="020B0503020204020204" charset="-122"/>
              <a:ea typeface="微软雅黑" panose="020B0503020204020204" charset="-122"/>
              <a:cs typeface="微软雅黑" panose="020B0503020204020204" charset="-122"/>
            </a:endParaRPr>
          </a:p>
          <a:p>
            <a:pPr marL="0" indent="0" fontAlgn="auto">
              <a:lnSpc>
                <a:spcPct val="150000"/>
              </a:lnSpc>
              <a:buNone/>
            </a:pPr>
            <a:r>
              <a:rPr lang="zh-CN" altLang="en-US" b="1">
                <a:latin typeface="微软雅黑" panose="020B0503020204020204" charset="-122"/>
                <a:ea typeface="微软雅黑" panose="020B0503020204020204" charset="-122"/>
                <a:cs typeface="微软雅黑" panose="020B0503020204020204" charset="-122"/>
              </a:rPr>
              <a:t>【学中做4-7</a:t>
            </a:r>
            <a:r>
              <a:rPr lang="zh-CN" altLang="en-US">
                <a:latin typeface="微软雅黑" panose="020B0503020204020204" charset="-122"/>
                <a:ea typeface="微软雅黑" panose="020B0503020204020204" charset="-122"/>
                <a:cs typeface="微软雅黑" panose="020B0503020204020204" charset="-122"/>
              </a:rPr>
              <a:t>】甲房地产开发企业将其开发的部分写字楼用于对外经营租赁。2×24年10月15日，因租赁期满，甲企业将出租的写字楼收回，并作出书面决议，将该写字楼重新开发用于对外销售，即由投资性房地产转换为存货，当日的公允价值为5800万元。该项房地产在转换前采用公允价值模式计量，原账面价值为5600万元，其中，成本为5000万元，公允价值增值为600万元。</a:t>
            </a:r>
            <a:endParaRPr lang="zh-CN" altLang="en-US">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3313634920"/>
                </a:ext>
              </a:extLst>
            </a:pPr>
            <a:r>
              <a:rPr lang="zh-CN" altLang="en-US">
                <a:latin typeface="微软雅黑" panose="020B0503020204020204" charset="-122"/>
                <a:ea typeface="微软雅黑" panose="020B0503020204020204" charset="-122"/>
                <a:cs typeface="微软雅黑" panose="020B0503020204020204" charset="-122"/>
              </a:rPr>
              <a:t>要求：编制转换日甲公司的会计分录。</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rmAutofit lnSpcReduction="10000"/>
          </a:bodyPr>
          <a:p>
            <a:r>
              <a:rPr lang="zh-CN" altLang="en-US" b="1">
                <a:latin typeface="微软雅黑" panose="020B0503020204020204" charset="-122"/>
                <a:ea typeface="微软雅黑" panose="020B0503020204020204" charset="-122"/>
                <a:cs typeface="微软雅黑" panose="020B0503020204020204" charset="-122"/>
              </a:rPr>
              <a:t>(三)自用房地产转换为投资性房地产</a:t>
            </a:r>
            <a:endParaRPr lang="zh-CN" altLang="en-US"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企业将自用土地使用权或建筑物转换为采用公允价值模式计量的投资性房地产时，应当按该项土地使用权或建筑物在转换日的公允价值，借记“投资性房地产——成本”账户，按已计提的累计摊销或累计折旧，借记“累计摊销”或“累计折旧”账户，原已计提减值准备的借记“无形资产减值准备”、“固定资产减值准备”账户，按其账面余额，贷记“无形资产”或“固定资产”账户；同时，转换日的公允价值小于账面价值的，按其差额，借记“公介价值变动损益”账户，转换日的公允价值大于账面价值的，按其差额，贷记“其他综合收益”账户。待该项投资性房地产处置时，因转换计入其他综合收益的部分应转入当期损益。</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Autofit/>
          </a:bodyPr>
          <a:p>
            <a:pPr fontAlgn="auto">
              <a:lnSpc>
                <a:spcPct val="130000"/>
              </a:lnSpc>
            </a:pPr>
            <a:r>
              <a:rPr lang="zh-CN" altLang="en-US" sz="1900" b="1">
                <a:latin typeface="微软雅黑" panose="020B0503020204020204" charset="-122"/>
                <a:ea typeface="微软雅黑" panose="020B0503020204020204" charset="-122"/>
                <a:cs typeface="微软雅黑" panose="020B0503020204020204" charset="-122"/>
              </a:rPr>
              <a:t>(三)自用房地产转换为投资性房地产</a:t>
            </a:r>
            <a:endParaRPr lang="zh-CN" altLang="en-US" sz="1900" b="1">
              <a:latin typeface="微软雅黑" panose="020B0503020204020204" charset="-122"/>
              <a:ea typeface="微软雅黑" panose="020B0503020204020204" charset="-122"/>
              <a:cs typeface="微软雅黑" panose="020B0503020204020204" charset="-122"/>
            </a:endParaRPr>
          </a:p>
          <a:p>
            <a:pPr marL="0" indent="0" fontAlgn="auto">
              <a:lnSpc>
                <a:spcPct val="130000"/>
              </a:lnSpc>
              <a:buNone/>
            </a:pPr>
            <a:r>
              <a:rPr lang="zh-CN" altLang="en-US" sz="1900" b="1">
                <a:latin typeface="微软雅黑" panose="020B0503020204020204" charset="-122"/>
                <a:ea typeface="微软雅黑" panose="020B0503020204020204" charset="-122"/>
                <a:cs typeface="微软雅黑" panose="020B0503020204020204" charset="-122"/>
              </a:rPr>
              <a:t>【典型案例4-13】</a:t>
            </a:r>
            <a:r>
              <a:rPr lang="zh-CN" altLang="en-US" sz="1900">
                <a:latin typeface="微软雅黑" panose="020B0503020204020204" charset="-122"/>
                <a:ea typeface="微软雅黑" panose="020B0503020204020204" charset="-122"/>
                <a:cs typeface="微软雅黑" panose="020B0503020204020204" charset="-122"/>
              </a:rPr>
              <a:t>2×23年8月甲公司打算搬迁至新建办公楼，由于原办公楼处于商业繁华地段，甲公司准备将其出租，以赚取租金收入，已经公司董事会批准形成书面决议。2×23年12月底，甲公司完成了搬迁工作，原办公楼停止自用。2×24年1月1日，甲公司与乙公司签订了租赁协议。租赁期为3年，假设甲公司对出租的该办公楼采用公允价值模式计量，2×24年1月1日。该办公楼的公允价值为2800万元，其原价为2600万元，已提折旧900万元。</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zh-CN" altLang="en-US" sz="1900">
                <a:latin typeface="微软雅黑" panose="020B0503020204020204" charset="-122"/>
                <a:ea typeface="微软雅黑" panose="020B0503020204020204" charset="-122"/>
                <a:cs typeface="微软雅黑" panose="020B0503020204020204" charset="-122"/>
              </a:rPr>
              <a:t>要求：编制转换日甲公司的会计分录。</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zh-CN" altLang="en-US" sz="1900" b="1">
                <a:latin typeface="微软雅黑" panose="020B0503020204020204" charset="-122"/>
                <a:ea typeface="微软雅黑" panose="020B0503020204020204" charset="-122"/>
                <a:cs typeface="微软雅黑" panose="020B0503020204020204" charset="-122"/>
              </a:rPr>
              <a:t>【典型案例4-13解析】</a:t>
            </a:r>
            <a:r>
              <a:rPr lang="zh-CN" altLang="en-US" sz="1900">
                <a:latin typeface="微软雅黑" panose="020B0503020204020204" charset="-122"/>
                <a:ea typeface="微软雅黑" panose="020B0503020204020204" charset="-122"/>
                <a:cs typeface="微软雅黑" panose="020B0503020204020204" charset="-122"/>
              </a:rPr>
              <a:t>根据业务资料及要求，甲公司进行如下会计处理：</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zh-CN" altLang="en-US" sz="1900">
                <a:latin typeface="微软雅黑" panose="020B0503020204020204" charset="-122"/>
                <a:ea typeface="微软雅黑" panose="020B0503020204020204" charset="-122"/>
                <a:cs typeface="微软雅黑" panose="020B0503020204020204" charset="-122"/>
              </a:rPr>
              <a:t>借：投资性房地产——成本28 000 000</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en-US" altLang="zh-CN" sz="1900">
                <a:latin typeface="微软雅黑" panose="020B0503020204020204" charset="-122"/>
                <a:ea typeface="微软雅黑" panose="020B0503020204020204" charset="-122"/>
                <a:cs typeface="微软雅黑" panose="020B0503020204020204" charset="-122"/>
              </a:rPr>
              <a:t>      </a:t>
            </a:r>
            <a:r>
              <a:rPr lang="zh-CN" altLang="en-US" sz="1900">
                <a:latin typeface="微软雅黑" panose="020B0503020204020204" charset="-122"/>
                <a:ea typeface="微软雅黑" panose="020B0503020204020204" charset="-122"/>
                <a:cs typeface="微软雅黑" panose="020B0503020204020204" charset="-122"/>
              </a:rPr>
              <a:t>累计折旧              9 000 000</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zh-CN" altLang="en-US" sz="1900">
                <a:latin typeface="微软雅黑" panose="020B0503020204020204" charset="-122"/>
                <a:ea typeface="微软雅黑" panose="020B0503020204020204" charset="-122"/>
                <a:cs typeface="微软雅黑" panose="020B0503020204020204" charset="-122"/>
              </a:rPr>
              <a:t>货：固定资产              26 000 000</a:t>
            </a:r>
            <a:endParaRPr lang="zh-CN" altLang="en-US" sz="1900">
              <a:latin typeface="微软雅黑" panose="020B0503020204020204" charset="-122"/>
              <a:ea typeface="微软雅黑" panose="020B0503020204020204" charset="-122"/>
              <a:cs typeface="微软雅黑" panose="020B0503020204020204" charset="-122"/>
            </a:endParaRPr>
          </a:p>
          <a:p>
            <a:pPr fontAlgn="auto">
              <a:lnSpc>
                <a:spcPct val="130000"/>
              </a:lnSpc>
            </a:pPr>
            <a:r>
              <a:rPr lang="en-US" altLang="zh-CN" sz="1900">
                <a:latin typeface="微软雅黑" panose="020B0503020204020204" charset="-122"/>
                <a:ea typeface="微软雅黑" panose="020B0503020204020204" charset="-122"/>
                <a:cs typeface="微软雅黑" panose="020B0503020204020204" charset="-122"/>
              </a:rPr>
              <a:t>      </a:t>
            </a:r>
            <a:r>
              <a:rPr lang="zh-CN" altLang="en-US" sz="1900">
                <a:latin typeface="微软雅黑" panose="020B0503020204020204" charset="-122"/>
                <a:ea typeface="微软雅黑" panose="020B0503020204020204" charset="-122"/>
                <a:cs typeface="微软雅黑" panose="020B0503020204020204" charset="-122"/>
              </a:rPr>
              <a:t>其他综合收益          11 000 000</a:t>
            </a:r>
            <a:endParaRPr lang="zh-CN" altLang="en-US" sz="190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Autofit/>
          </a:bodyPr>
          <a:p>
            <a:pPr fontAlgn="auto">
              <a:lnSpc>
                <a:spcPct val="130000"/>
              </a:lnSpc>
            </a:pPr>
            <a:r>
              <a:rPr lang="zh-CN" altLang="en-US" b="1">
                <a:latin typeface="微软雅黑" panose="020B0503020204020204" charset="-122"/>
                <a:ea typeface="微软雅黑" panose="020B0503020204020204" charset="-122"/>
                <a:cs typeface="微软雅黑" panose="020B0503020204020204" charset="-122"/>
              </a:rPr>
              <a:t>(四)作为存货的房地产转换为投资性房地产</a:t>
            </a:r>
            <a:endParaRPr lang="zh-CN" altLang="en-US" b="1">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3313634920"/>
                </a:ext>
              </a:extLst>
            </a:pPr>
            <a:r>
              <a:rPr lang="zh-CN" altLang="en-US">
                <a:latin typeface="微软雅黑" panose="020B0503020204020204" charset="-122"/>
                <a:ea typeface="微软雅黑" panose="020B0503020204020204" charset="-122"/>
                <a:cs typeface="微软雅黑" panose="020B0503020204020204" charset="-122"/>
              </a:rPr>
              <a:t>企业将作为存货的房地产转换为采用公允价值模式计量的投资性房地产时，应当按该项房地产在转换日的公允价值，借记“投资性房地产——成本”账户，原已计提跌价准备的借记“存货跌价准备”账户，按其账面余额，贷记“开发产品”等账户；同时，转换日的公允价值小于账面价值的，按其差额，借记“公价值变动损益”账户，转换日的公允价值大于账面价值的，按其差额，贷记“其他综合收益”账户。待该项投资性房地产处置时，因转换计入其他综合收益的部分应转入当期损益。</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投资性房地产的确认</a:t>
            </a:r>
            <a:endParaRPr lang="zh-CN" altLang="en-US"/>
          </a:p>
        </p:txBody>
      </p:sp>
      <p:sp>
        <p:nvSpPr>
          <p:cNvPr id="2" name="Union_#color_$accent1_$accent2-804&amp;11218"/>
          <p:cNvSpPr/>
          <p:nvPr>
            <p:custDataLst>
              <p:tags r:id="rId2"/>
            </p:custDataLst>
          </p:nvPr>
        </p:nvSpPr>
        <p:spPr>
          <a:xfrm>
            <a:off x="1226185" y="1888490"/>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400">
                <a:solidFill>
                  <a:srgbClr val="FFFFFF"/>
                </a:solidFill>
                <a:latin typeface="+mn-ea"/>
                <a:cs typeface="+mn-ea"/>
                <a:sym typeface="+mn-ea"/>
              </a:rPr>
              <a:t>与该投资性房地产有关的经济利益很可能流入企业，</a:t>
            </a:r>
            <a:endParaRPr lang="zh-CN" altLang="en-US" sz="2400">
              <a:solidFill>
                <a:srgbClr val="FFFFFF"/>
              </a:solidFill>
              <a:latin typeface="+mn-ea"/>
              <a:cs typeface="+mn-ea"/>
              <a:sym typeface="+mn-ea"/>
            </a:endParaRPr>
          </a:p>
        </p:txBody>
      </p:sp>
      <p:sp>
        <p:nvSpPr>
          <p:cNvPr id="4" name="“_#color-824&amp;2665"/>
          <p:cNvSpPr/>
          <p:nvPr>
            <p:custDataLst>
              <p:tags r:id="rId3"/>
            </p:custDataLst>
          </p:nvPr>
        </p:nvSpPr>
        <p:spPr>
          <a:xfrm>
            <a:off x="4892675" y="3598545"/>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7" name="Union_#color_$accent1_$accent2-824&amp;2655"/>
          <p:cNvSpPr/>
          <p:nvPr>
            <p:custDataLst>
              <p:tags r:id="rId4"/>
            </p:custDataLst>
          </p:nvPr>
        </p:nvSpPr>
        <p:spPr>
          <a:xfrm>
            <a:off x="6393815" y="1888490"/>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400">
                <a:solidFill>
                  <a:srgbClr val="FFFFFF"/>
                </a:solidFill>
                <a:latin typeface="+mn-ea"/>
                <a:cs typeface="+mn-ea"/>
                <a:sym typeface="+mn-ea"/>
              </a:rPr>
              <a:t>该投资性房地产的成本能够可靠地计量。</a:t>
            </a:r>
            <a:endParaRPr lang="zh-CN" altLang="en-US" sz="2400">
              <a:solidFill>
                <a:srgbClr val="FFFFFF"/>
              </a:solidFill>
              <a:latin typeface="+mn-ea"/>
              <a:cs typeface="+mn-ea"/>
              <a:sym typeface="+mn-ea"/>
            </a:endParaRPr>
          </a:p>
        </p:txBody>
      </p:sp>
      <p:pic>
        <p:nvPicPr>
          <p:cNvPr id="8" name="图片 7" descr="/data/temp/874cf8de-470a-11ef-8b5f-2a6418218072.jpg@base@tag=imgScale&amp;m=1&amp;w=247&amp;h=247&amp;q=95874cf8de-470a-11ef-8b5f-2a6418218072"/>
          <p:cNvPicPr>
            <a:picLocks noChangeAspect="1"/>
          </p:cNvPicPr>
          <p:nvPr>
            <p:custDataLst>
              <p:tags r:id="rId5"/>
            </p:custDataLst>
          </p:nvPr>
        </p:nvPicPr>
        <p:blipFill>
          <a:blip r:embed="rId6"/>
          <a:srcRect l="16712" r="16712"/>
          <a:stretch>
            <a:fillRect/>
          </a:stretch>
        </p:blipFill>
        <p:spPr>
          <a:xfrm>
            <a:off x="1708785" y="463740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9" name="矩形 8"/>
          <p:cNvSpPr/>
          <p:nvPr>
            <p:custDataLst>
              <p:tags r:id="rId7"/>
            </p:custDataLst>
          </p:nvPr>
        </p:nvSpPr>
        <p:spPr>
          <a:xfrm>
            <a:off x="2826385" y="4703445"/>
            <a:ext cx="8138795" cy="75628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投资性房地产只有在符合定义的前提下，同时满足以上两个条件的，才能予以确认：</a:t>
            </a:r>
            <a:endParaRPr lang="zh-CN" altLang="en-US" sz="2400" b="1" dirty="0">
              <a:solidFill>
                <a:schemeClr val="accent1"/>
              </a:solidFill>
              <a:latin typeface="+mn-ea"/>
              <a:cs typeface="+mn-ea"/>
              <a:sym typeface="+mn-ea"/>
            </a:endParaRPr>
          </a:p>
        </p:txBody>
      </p:sp>
      <p:sp>
        <p:nvSpPr>
          <p:cNvPr id="10" name="“_#color-824&amp;2668"/>
          <p:cNvSpPr/>
          <p:nvPr>
            <p:custDataLst>
              <p:tags r:id="rId8"/>
            </p:custDataLst>
          </p:nvPr>
        </p:nvSpPr>
        <p:spPr>
          <a:xfrm>
            <a:off x="10060941" y="3598545"/>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Autofit/>
          </a:bodyPr>
          <a:p>
            <a:pPr marL="0" fontAlgn="auto">
              <a:lnSpc>
                <a:spcPct val="130000"/>
              </a:lnSpc>
              <a:spcBef>
                <a:spcPts val="0"/>
              </a:spcBef>
            </a:pPr>
            <a:r>
              <a:rPr lang="zh-CN" altLang="en-US" b="1">
                <a:latin typeface="微软雅黑" panose="020B0503020204020204" charset="-122"/>
                <a:ea typeface="微软雅黑" panose="020B0503020204020204" charset="-122"/>
                <a:cs typeface="微软雅黑" panose="020B0503020204020204" charset="-122"/>
              </a:rPr>
              <a:t>(四)作为存货的房地产转换为投资性房地产</a:t>
            </a:r>
            <a:endParaRPr lang="zh-CN" altLang="en-US" b="1">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zh-CN" altLang="en-US" b="1">
                <a:latin typeface="微软雅黑" panose="020B0503020204020204" charset="-122"/>
                <a:ea typeface="微软雅黑" panose="020B0503020204020204" charset="-122"/>
                <a:cs typeface="微软雅黑" panose="020B0503020204020204" charset="-122"/>
              </a:rPr>
              <a:t>【典型案例4-14】</a:t>
            </a:r>
            <a:r>
              <a:rPr lang="zh-CN" altLang="en-US">
                <a:latin typeface="微软雅黑" panose="020B0503020204020204" charset="-122"/>
                <a:ea typeface="微软雅黑" panose="020B0503020204020204" charset="-122"/>
                <a:cs typeface="微软雅黑" panose="020B0503020204020204" charset="-122"/>
              </a:rPr>
              <a:t>2×23年4月15日，甲房地产开发公司董事会形成书面决议，将其开发的一栋写字楼用于出租。甲公司遂与乙公司签订了租赁协议，租赁期开始日为2×23年5月1日，租赁期为5年。2×23年5月1日，该写字楼的账面余额为4200万元，公允价值为4500万元。</a:t>
            </a:r>
            <a:endParaRPr lang="zh-CN" altLang="en-US">
              <a:latin typeface="微软雅黑" panose="020B0503020204020204" charset="-122"/>
              <a:ea typeface="微软雅黑" panose="020B0503020204020204" charset="-122"/>
              <a:cs typeface="微软雅黑" panose="020B0503020204020204" charset="-122"/>
            </a:endParaRPr>
          </a:p>
          <a:p>
            <a:pPr marL="0" indent="-609600" fontAlgn="auto">
              <a:lnSpc>
                <a:spcPct val="150000"/>
              </a:lnSpc>
              <a:spcBef>
                <a:spcPts val="0"/>
              </a:spcBef>
              <a:extLst>
                <a:ext uri="{35155182-B16C-46BC-9424-99874614C6A1}">
                  <wpsdc:indentchars xmlns:wpsdc="http://www.wps.cn/officeDocument/2017/drawingmlCustomData" val="-200" checksum="3313634920"/>
                </a:ext>
              </a:extLst>
            </a:pPr>
            <a:r>
              <a:rPr lang="zh-CN" altLang="en-US">
                <a:latin typeface="微软雅黑" panose="020B0503020204020204" charset="-122"/>
                <a:ea typeface="微软雅黑" panose="020B0503020204020204" charset="-122"/>
                <a:cs typeface="微软雅黑" panose="020B0503020204020204" charset="-122"/>
              </a:rPr>
              <a:t>要求：编制转换日甲公司的会计分录。</a:t>
            </a:r>
            <a:endParaRPr lang="zh-CN" altLang="en-US">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zh-CN" altLang="en-US" b="1">
                <a:latin typeface="微软雅黑" panose="020B0503020204020204" charset="-122"/>
                <a:ea typeface="微软雅黑" panose="020B0503020204020204" charset="-122"/>
                <a:cs typeface="微软雅黑" panose="020B0503020204020204" charset="-122"/>
              </a:rPr>
              <a:t>【典型案例4-14解析】</a:t>
            </a:r>
            <a:r>
              <a:rPr lang="zh-CN" altLang="en-US">
                <a:latin typeface="微软雅黑" panose="020B0503020204020204" charset="-122"/>
                <a:ea typeface="微软雅黑" panose="020B0503020204020204" charset="-122"/>
                <a:cs typeface="微软雅黑" panose="020B0503020204020204" charset="-122"/>
              </a:rPr>
              <a:t>根据业务资料及要求，甲公司进行如下会计处理：</a:t>
            </a:r>
            <a:endParaRPr lang="zh-CN" altLang="en-US">
              <a:latin typeface="微软雅黑" panose="020B0503020204020204" charset="-122"/>
              <a:ea typeface="微软雅黑" panose="020B0503020204020204" charset="-122"/>
              <a:cs typeface="微软雅黑" panose="020B0503020204020204" charset="-122"/>
            </a:endParaRPr>
          </a:p>
          <a:p>
            <a:pPr marL="0" indent="-609600" fontAlgn="auto">
              <a:lnSpc>
                <a:spcPct val="150000"/>
              </a:lnSpc>
              <a:spcBef>
                <a:spcPts val="0"/>
              </a:spcBef>
              <a:extLst>
                <a:ext uri="{35155182-B16C-46BC-9424-99874614C6A1}">
                  <wpsdc:indentchars xmlns:wpsdc="http://www.wps.cn/officeDocument/2017/drawingmlCustomData" val="-200" checksum="3313634920"/>
                </a:ext>
              </a:extLst>
            </a:pPr>
            <a:r>
              <a:rPr lang="zh-CN" altLang="en-US">
                <a:latin typeface="微软雅黑" panose="020B0503020204020204" charset="-122"/>
                <a:ea typeface="微软雅黑" panose="020B0503020204020204" charset="-122"/>
                <a:cs typeface="微软雅黑" panose="020B0503020204020204" charset="-122"/>
              </a:rPr>
              <a:t>借：投资性房地产——成本 45 000 000</a:t>
            </a:r>
            <a:endParaRPr lang="zh-CN" altLang="en-US">
              <a:latin typeface="微软雅黑" panose="020B0503020204020204" charset="-122"/>
              <a:ea typeface="微软雅黑" panose="020B0503020204020204" charset="-122"/>
              <a:cs typeface="微软雅黑" panose="020B0503020204020204" charset="-122"/>
            </a:endParaRPr>
          </a:p>
          <a:p>
            <a:pPr marL="0" indent="-609600" fontAlgn="auto">
              <a:lnSpc>
                <a:spcPct val="150000"/>
              </a:lnSpc>
              <a:spcBef>
                <a:spcPts val="0"/>
              </a:spcBef>
              <a:extLst>
                <a:ext uri="{35155182-B16C-46BC-9424-99874614C6A1}">
                  <wpsdc:indentchars xmlns:wpsdc="http://www.wps.cn/officeDocument/2017/drawingmlCustomData" val="-200" checksum="3313634920"/>
                </a:ext>
              </a:extLs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贷：开发产品              42 000 000</a:t>
            </a:r>
            <a:endParaRPr lang="zh-CN" altLang="en-US">
              <a:latin typeface="微软雅黑" panose="020B0503020204020204" charset="-122"/>
              <a:ea typeface="微软雅黑" panose="020B0503020204020204" charset="-122"/>
              <a:cs typeface="微软雅黑" panose="020B0503020204020204" charset="-122"/>
            </a:endParaRPr>
          </a:p>
          <a:p>
            <a:pPr marL="0" indent="-609600" fontAlgn="auto">
              <a:lnSpc>
                <a:spcPct val="150000"/>
              </a:lnSpc>
              <a:spcBef>
                <a:spcPts val="0"/>
              </a:spcBef>
              <a:extLst>
                <a:ext uri="{35155182-B16C-46BC-9424-99874614C6A1}">
                  <wpsdc:indentchars xmlns:wpsdc="http://www.wps.cn/officeDocument/2017/drawingmlCustomData" val="-200" checksum="3313634920"/>
                </a:ext>
              </a:extLs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其他综合收益           3 000 000</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三、公允价值模式下的转换</a:t>
            </a:r>
            <a:endParaRPr lang="zh-CN" altLang="en-US"/>
          </a:p>
        </p:txBody>
      </p:sp>
      <p:sp>
        <p:nvSpPr>
          <p:cNvPr id="3" name="内容占位符 2"/>
          <p:cNvSpPr>
            <a:spLocks noGrp="1"/>
          </p:cNvSpPr>
          <p:nvPr>
            <p:ph idx="1"/>
          </p:nvPr>
        </p:nvSpPr>
        <p:spPr>
          <a:xfrm>
            <a:off x="695960" y="862965"/>
            <a:ext cx="10800080" cy="5312410"/>
          </a:xfrm>
        </p:spPr>
        <p:txBody>
          <a:bodyPr>
            <a:noAutofit/>
          </a:bodyPr>
          <a:p>
            <a:pPr marL="0" fontAlgn="auto">
              <a:lnSpc>
                <a:spcPct val="130000"/>
              </a:lnSpc>
              <a:spcBef>
                <a:spcPts val="0"/>
              </a:spcBef>
            </a:pPr>
            <a:r>
              <a:rPr lang="zh-CN" altLang="en-US" b="1">
                <a:latin typeface="微软雅黑" panose="020B0503020204020204" charset="-122"/>
                <a:ea typeface="微软雅黑" panose="020B0503020204020204" charset="-122"/>
                <a:cs typeface="微软雅黑" panose="020B0503020204020204" charset="-122"/>
              </a:rPr>
              <a:t>(四)作为存货的房地产转换为投资性房地产</a:t>
            </a:r>
            <a:endParaRPr lang="zh-CN" altLang="en-US" b="1">
              <a:latin typeface="微软雅黑" panose="020B0503020204020204" charset="-122"/>
              <a:ea typeface="微软雅黑" panose="020B0503020204020204" charset="-122"/>
              <a:cs typeface="微软雅黑" panose="020B0503020204020204" charset="-122"/>
            </a:endParaRPr>
          </a:p>
          <a:p>
            <a:pPr marL="0" indent="0" fontAlgn="auto">
              <a:lnSpc>
                <a:spcPct val="130000"/>
              </a:lnSpc>
              <a:spcBef>
                <a:spcPts val="0"/>
              </a:spcBef>
              <a:buNone/>
            </a:pPr>
            <a:r>
              <a:rPr lang="zh-CN" altLang="en-US" b="1">
                <a:latin typeface="微软雅黑" panose="020B0503020204020204" charset="-122"/>
                <a:ea typeface="微软雅黑" panose="020B0503020204020204" charset="-122"/>
                <a:cs typeface="微软雅黑" panose="020B0503020204020204" charset="-122"/>
              </a:rPr>
              <a:t>【学中做4-8】</a:t>
            </a:r>
            <a:r>
              <a:rPr lang="zh-CN" altLang="en-US">
                <a:latin typeface="微软雅黑" panose="020B0503020204020204" charset="-122"/>
                <a:ea typeface="微软雅黑" panose="020B0503020204020204" charset="-122"/>
                <a:cs typeface="微软雅黑" panose="020B0503020204020204" charset="-122"/>
              </a:rPr>
              <a:t>2×23年8月，甲公司打算搬迁至新建办公楼，由于原办公楼处于商业繁华地段，甲公司准备将其出租，以赚取租金收入，已经公司董事会批准形成书面决议。2×23年12月底，甲公司完成了搬迁工作，原办公楼停止自用。2×24年1月1日，甲公司与乙公司签订了租赁协议，将其原办公楼租赁给乙公司使用，约定租赁期开始日即使为2×24年1月1日，租赁期为3年。甲公司于租赁期开始日（2×24年1月1日），将自用房地产转换为投资性房地产。该办公楼所在地房地产交易活跃，公司能够从市场上取得同类或类似房地产的市场价格及其他相关信息，甲公司对出租的该办公楼采用公允价值模式计量。2×24年1月1日，该办公楼的公允价值为380000000元，其原价为550000000元，已提折旧150000000元。</a:t>
            </a:r>
            <a:endParaRPr lang="zh-CN" altLang="en-US">
              <a:latin typeface="微软雅黑" panose="020B0503020204020204" charset="-122"/>
              <a:ea typeface="微软雅黑" panose="020B0503020204020204" charset="-122"/>
              <a:cs typeface="微软雅黑" panose="020B0503020204020204" charset="-122"/>
            </a:endParaRPr>
          </a:p>
          <a:p>
            <a:pPr marL="0" indent="0" fontAlgn="auto">
              <a:lnSpc>
                <a:spcPct val="130000"/>
              </a:lnSpc>
              <a:spcBef>
                <a:spcPts val="0"/>
              </a:spcBef>
              <a:buNone/>
            </a:pPr>
            <a:r>
              <a:rPr lang="zh-CN" altLang="en-US">
                <a:latin typeface="微软雅黑" panose="020B0503020204020204" charset="-122"/>
                <a:ea typeface="微软雅黑" panose="020B0503020204020204" charset="-122"/>
                <a:cs typeface="微软雅黑" panose="020B0503020204020204" charset="-122"/>
              </a:rPr>
              <a:t>要求：编制甲公司转换日的会计处理。</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965" y="142195"/>
            <a:ext cx="10800000" cy="720000"/>
          </a:xfrm>
        </p:spPr>
        <p:txBody>
          <a:bodyPr/>
          <a:p>
            <a:r>
              <a:rPr lang="zh-CN" altLang="en-US"/>
              <a:t>项目小结</a:t>
            </a:r>
            <a:endParaRPr lang="zh-CN" altLang="en-US"/>
          </a:p>
        </p:txBody>
      </p:sp>
      <p:sp>
        <p:nvSpPr>
          <p:cNvPr id="3" name="内容占位符 2"/>
          <p:cNvSpPr>
            <a:spLocks noGrp="1"/>
          </p:cNvSpPr>
          <p:nvPr>
            <p:ph idx="1"/>
          </p:nvPr>
        </p:nvSpPr>
        <p:spPr>
          <a:xfrm>
            <a:off x="695960" y="862965"/>
            <a:ext cx="10800080" cy="5312410"/>
          </a:xfrm>
        </p:spPr>
        <p:txBody>
          <a:bodyPr>
            <a:noAutofit/>
          </a:bodyPr>
          <a:p>
            <a:pPr marL="0" fontAlgn="auto">
              <a:lnSpc>
                <a:spcPct val="150000"/>
              </a:lnSpc>
              <a:spcBef>
                <a:spcPts val="0"/>
              </a:spcBef>
            </a:pPr>
            <a:r>
              <a:rPr lang="zh-CN" altLang="en-US" sz="2000">
                <a:latin typeface="微软雅黑" panose="020B0503020204020204" charset="-122"/>
                <a:ea typeface="微软雅黑" panose="020B0503020204020204" charset="-122"/>
                <a:cs typeface="微软雅黑" panose="020B0503020204020204" charset="-122"/>
              </a:rPr>
              <a:t>投资性房地产是指为赚取租金或资本增值，或者两者兼有而持有的房地产。主要包括已出租的土地使用权、持有并准备增值后转让的土地使用权和已出租的建筑物。投资性房地产应当能够单独计量和出售。</a:t>
            </a:r>
            <a:endParaRPr lang="zh-CN" altLang="en-US" sz="2000">
              <a:latin typeface="微软雅黑" panose="020B0503020204020204" charset="-122"/>
              <a:ea typeface="微软雅黑" panose="020B0503020204020204" charset="-122"/>
              <a:cs typeface="微软雅黑" panose="020B0503020204020204" charset="-122"/>
            </a:endParaRPr>
          </a:p>
          <a:p>
            <a:pPr marL="0" fontAlgn="auto">
              <a:lnSpc>
                <a:spcPct val="150000"/>
              </a:lnSpc>
              <a:spcBef>
                <a:spcPts val="0"/>
              </a:spcBef>
            </a:pPr>
            <a:r>
              <a:rPr lang="zh-CN" altLang="en-US" sz="2000">
                <a:latin typeface="微软雅黑" panose="020B0503020204020204" charset="-122"/>
                <a:ea typeface="微软雅黑" panose="020B0503020204020204" charset="-122"/>
                <a:cs typeface="微软雅黑" panose="020B0503020204020204" charset="-122"/>
              </a:rPr>
              <a:t>投资性房地产应当按照其取得的成本进行初始计量。</a:t>
            </a:r>
            <a:endParaRPr lang="zh-CN" altLang="en-US" sz="2000">
              <a:latin typeface="微软雅黑" panose="020B0503020204020204" charset="-122"/>
              <a:ea typeface="微软雅黑" panose="020B0503020204020204" charset="-122"/>
              <a:cs typeface="微软雅黑" panose="020B0503020204020204" charset="-122"/>
            </a:endParaRPr>
          </a:p>
          <a:p>
            <a:pPr marL="0" fontAlgn="auto">
              <a:lnSpc>
                <a:spcPct val="150000"/>
              </a:lnSpc>
              <a:spcBef>
                <a:spcPts val="0"/>
              </a:spcBef>
            </a:pPr>
            <a:r>
              <a:rPr lang="zh-CN" altLang="en-US" sz="2000">
                <a:latin typeface="微软雅黑" panose="020B0503020204020204" charset="-122"/>
                <a:ea typeface="微软雅黑" panose="020B0503020204020204" charset="-122"/>
                <a:cs typeface="微软雅黑" panose="020B0503020204020204" charset="-122"/>
              </a:rPr>
              <a:t>投资性房地产的后续计量有成本和公允价值两种模式，通常应当采用成本模式计量，满足特定条件时也可以采用公允价值模式计量。但是，同一企业只能采用一种模式对所有投资性房地产进行后续计量，不得同时采用两种计量模式。已采用公允价值模式计量的投资性房地产，不得从公允价值模式转为成本模式。企业对投资性房地产的计量模式一经确定，不得随意变更。</a:t>
            </a:r>
            <a:endParaRPr lang="zh-CN" altLang="en-US" sz="2000">
              <a:latin typeface="微软雅黑" panose="020B0503020204020204" charset="-122"/>
              <a:ea typeface="微软雅黑" panose="020B0503020204020204" charset="-122"/>
              <a:cs typeface="微软雅黑" panose="020B0503020204020204" charset="-122"/>
            </a:endParaRPr>
          </a:p>
          <a:p>
            <a:pPr marL="0" fontAlgn="auto">
              <a:lnSpc>
                <a:spcPct val="150000"/>
              </a:lnSpc>
              <a:spcBef>
                <a:spcPts val="0"/>
              </a:spcBef>
            </a:pPr>
            <a:r>
              <a:rPr lang="zh-CN" altLang="en-US" sz="2000">
                <a:latin typeface="微软雅黑" panose="020B0503020204020204" charset="-122"/>
                <a:ea typeface="微软雅黑" panose="020B0503020204020204" charset="-122"/>
                <a:cs typeface="微软雅黑" panose="020B0503020204020204" charset="-122"/>
              </a:rPr>
              <a:t>房地产的转换是指房地产用途的变更。房地产转换的会计处理要区分成本模式下的转换和公允价值模式下的转换两种情况。</a:t>
            </a:r>
            <a:endParaRPr lang="zh-CN" altLang="en-US" sz="2000">
              <a:latin typeface="微软雅黑" panose="020B0503020204020204" charset="-122"/>
              <a:ea typeface="微软雅黑" panose="020B0503020204020204" charset="-122"/>
              <a:cs typeface="微软雅黑" panose="020B0503020204020204" charset="-122"/>
            </a:endParaRPr>
          </a:p>
          <a:p>
            <a:pPr marL="0" fontAlgn="auto">
              <a:lnSpc>
                <a:spcPct val="150000"/>
              </a:lnSpc>
              <a:spcBef>
                <a:spcPts val="0"/>
              </a:spcBef>
            </a:pPr>
            <a:r>
              <a:rPr lang="zh-CN" altLang="en-US" sz="2000">
                <a:latin typeface="微软雅黑" panose="020B0503020204020204" charset="-122"/>
                <a:ea typeface="微软雅黑" panose="020B0503020204020204" charset="-122"/>
                <a:cs typeface="微软雅黑" panose="020B0503020204020204" charset="-122"/>
              </a:rPr>
              <a:t>当投资性房地产被处置，或者永久退出使用且预计不能从其处置中取得经济利益时，应当终止确认该项投资性房地产。企业出售、转让、报废投资性房地产或者发生投资性房地产毁损，应当将处置收入扣除其账面价值和相关税费后的金额计入当期损益。</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署名"/>
          <p:cNvSpPr>
            <a:spLocks noGrp="1"/>
          </p:cNvSpPr>
          <p:nvPr>
            <p:ph type="body" sz="quarter" idx="17"/>
            <p:custDataLst>
              <p:tags r:id="rId1"/>
            </p:custDataLst>
          </p:nvPr>
        </p:nvSpPr>
        <p:spPr>
          <a:xfrm>
            <a:off x="850900" y="4131310"/>
            <a:ext cx="2723000" cy="635000"/>
          </a:xfrm>
        </p:spPr>
        <p:txBody>
          <a:bodyPr wrap="square">
            <a:normAutofit/>
          </a:bodyPr>
          <a:lstStyle/>
          <a:p>
            <a:r>
              <a:rPr lang="zh-CN" altLang="en-US" dirty="0"/>
              <a:t>汇报人：</a:t>
            </a:r>
            <a:r>
              <a:rPr lang="en-US" altLang="zh-CN" dirty="0"/>
              <a:t>WPS</a:t>
            </a:r>
            <a:endParaRPr lang="zh-CN" altLang="en-US" dirty="0"/>
          </a:p>
        </p:txBody>
      </p:sp>
      <p:sp>
        <p:nvSpPr>
          <p:cNvPr id="4" name="标题"/>
          <p:cNvSpPr>
            <a:spLocks noGrp="1"/>
          </p:cNvSpPr>
          <p:nvPr>
            <p:ph type="ctrTitle"/>
            <p:custDataLst>
              <p:tags r:id="rId2"/>
            </p:custDataLst>
          </p:nvPr>
        </p:nvSpPr>
        <p:spPr>
          <a:xfrm>
            <a:off x="850900" y="592811"/>
            <a:ext cx="5308600" cy="2986100"/>
          </a:xfrm>
        </p:spPr>
        <p:txBody>
          <a:bodyPr wrap="square">
            <a:normAutofit/>
          </a:bodyPr>
          <a:lstStyle/>
          <a:p>
            <a:r>
              <a:rPr lang="zh-CN" altLang="en-US"/>
              <a:t>谢谢</a:t>
            </a:r>
            <a:endParaRPr lang="zh-CN" altLang="en-US"/>
          </a:p>
        </p:txBody>
      </p:sp>
      <p:pic>
        <p:nvPicPr>
          <p:cNvPr id="5" name="图片 4" descr="C:/Users/kingsoft/AppData/Local/Temp/fig2wpp/@png2x_Ellipse 41-2486&amp;2127.png"/>
          <p:cNvPicPr>
            <a:picLocks noChangeAspect="1"/>
          </p:cNvPicPr>
          <p:nvPr>
            <p:custDataLst>
              <p:tags r:id="rId3"/>
            </p:custDataLst>
          </p:nvPr>
        </p:nvPicPr>
        <p:blipFill>
          <a:blip r:embed="rId4" r:link="rId5"/>
          <a:stretch>
            <a:fillRect/>
          </a:stretch>
        </p:blipFill>
        <p:spPr>
          <a:xfrm>
            <a:off x="7124700" y="1828800"/>
            <a:ext cx="3200400" cy="3200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6341" y="1277259"/>
            <a:ext cx="6540486" cy="4339770"/>
          </a:xfrm>
        </p:spPr>
        <p:txBody>
          <a:bodyPr wrap="square">
            <a:normAutofit/>
          </a:bodyPr>
          <a:lstStyle/>
          <a:p>
            <a:r>
              <a:rPr lang="zh-CN" altLang="en-US" spc="300" dirty="0">
                <a:sym typeface="+mn-ea"/>
              </a:rPr>
              <a:t>采用成本模式计量的投资性房地产</a:t>
            </a:r>
            <a:endParaRPr lang="zh-CN" altLang="en-US" dirty="0"/>
          </a:p>
        </p:txBody>
      </p:sp>
      <p:sp>
        <p:nvSpPr>
          <p:cNvPr id="6" name="节编号"/>
          <p:cNvSpPr>
            <a:spLocks noGrp="1"/>
          </p:cNvSpPr>
          <p:nvPr>
            <p:ph type="body" sz="quarter" idx="13"/>
            <p:custDataLst>
              <p:tags r:id="rId2"/>
            </p:custDataLst>
          </p:nvPr>
        </p:nvSpPr>
        <p:spPr>
          <a:xfrm>
            <a:off x="8244542" y="1277259"/>
            <a:ext cx="3387319" cy="4339770"/>
          </a:xfrm>
        </p:spPr>
        <p:txBody>
          <a:bodyPr wrap="square">
            <a:normAutofit/>
          </a:bodyPr>
          <a:lstStyle/>
          <a:p>
            <a:r>
              <a:rPr lang="zh-CN" altLang="en-US" dirty="0"/>
              <a:t>02</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6e7e597-470a-11ef-bd62-9e03dd2a585d.jpg@base@tag=imgScale&amp;m=1&amp;w=3384&amp;h=952&amp;q=9586e7e597-470a-11ef-bd62-9e03dd2a585d"/>
          <p:cNvPicPr>
            <a:picLocks noChangeAspect="1"/>
          </p:cNvPicPr>
          <p:nvPr>
            <p:custDataLst>
              <p:tags r:id="rId1"/>
            </p:custDataLst>
          </p:nvPr>
        </p:nvPicPr>
        <p:blipFill>
          <a:blip r:embed="rId2"/>
          <a:srcRect t="28711" b="29131"/>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54520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934085" y="30289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初始成本确定</a:t>
            </a:r>
            <a:endParaRPr lang="zh-CN" altLang="en-US" dirty="0"/>
          </a:p>
        </p:txBody>
      </p:sp>
      <p:sp>
        <p:nvSpPr>
          <p:cNvPr id="4" name="矩形 3"/>
          <p:cNvSpPr/>
          <p:nvPr>
            <p:custDataLst>
              <p:tags r:id="rId5"/>
            </p:custDataLst>
          </p:nvPr>
        </p:nvSpPr>
        <p:spPr>
          <a:xfrm>
            <a:off x="1186522" y="4490849"/>
            <a:ext cx="4391636" cy="1252981"/>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企业外购投资性房地产的成本，包括购买价款、相关税费和可直接归属于该资产的其他支出。</a:t>
            </a:r>
            <a:endParaRPr lang="zh-CN" altLang="en-US" sz="2000" dirty="0">
              <a:solidFill>
                <a:srgbClr val="000000"/>
              </a:solidFill>
              <a:latin typeface="+mn-ea"/>
              <a:cs typeface="+mn-ea"/>
              <a:sym typeface="+mn-ea"/>
            </a:endParaRPr>
          </a:p>
        </p:txBody>
      </p:sp>
      <p:sp>
        <p:nvSpPr>
          <p:cNvPr id="6" name="矩形 5"/>
          <p:cNvSpPr/>
          <p:nvPr>
            <p:custDataLst>
              <p:tags r:id="rId6"/>
            </p:custDataLst>
          </p:nvPr>
        </p:nvSpPr>
        <p:spPr>
          <a:xfrm>
            <a:off x="1185545" y="4046855"/>
            <a:ext cx="3715847" cy="359114"/>
          </a:xfrm>
          <a:prstGeom prst="rect">
            <a:avLst/>
          </a:prstGeom>
          <a:noFill/>
        </p:spPr>
        <p:txBody>
          <a:bodyPr wrap="square" lIns="0" tIns="0" rIns="0" bIns="0" rtlCol="0" anchor="b" anchorCtr="0">
            <a:noAutofit/>
          </a:bodyPr>
          <a:p>
            <a:pPr>
              <a:spcBef>
                <a:spcPct val="0"/>
              </a:spcBef>
              <a:spcAft>
                <a:spcPct val="0"/>
              </a:spcAft>
            </a:pPr>
            <a:r>
              <a:rPr lang="zh-CN" altLang="en-US" sz="2800" b="1" dirty="0">
                <a:solidFill>
                  <a:srgbClr val="000000"/>
                </a:solidFill>
                <a:latin typeface="+mn-ea"/>
                <a:cs typeface="+mn-ea"/>
                <a:sym typeface="+mn-ea"/>
              </a:rPr>
              <a:t>外购的投资性房地产</a:t>
            </a:r>
            <a:endParaRPr lang="zh-CN" altLang="en-US" sz="2800" b="1" dirty="0">
              <a:solidFill>
                <a:srgbClr val="000000"/>
              </a:solidFill>
              <a:latin typeface="+mn-ea"/>
              <a:cs typeface="+mn-ea"/>
              <a:sym typeface="+mn-ea"/>
            </a:endParaRPr>
          </a:p>
        </p:txBody>
      </p:sp>
      <p:sp>
        <p:nvSpPr>
          <p:cNvPr id="7" name="矩形 6"/>
          <p:cNvSpPr/>
          <p:nvPr>
            <p:custDataLst>
              <p:tags r:id="rId7"/>
            </p:custDataLst>
          </p:nvPr>
        </p:nvSpPr>
        <p:spPr>
          <a:xfrm>
            <a:off x="5960110" y="4046855"/>
            <a:ext cx="3888105" cy="349250"/>
          </a:xfrm>
          <a:prstGeom prst="rect">
            <a:avLst/>
          </a:prstGeom>
          <a:noFill/>
        </p:spPr>
        <p:txBody>
          <a:bodyPr wrap="square" lIns="0" tIns="0" rIns="0" bIns="0" rtlCol="0" anchor="b" anchorCtr="0">
            <a:noAutofit/>
          </a:bodyPr>
          <a:p>
            <a:pPr>
              <a:spcBef>
                <a:spcPct val="0"/>
              </a:spcBef>
              <a:spcAft>
                <a:spcPct val="0"/>
              </a:spcAft>
            </a:pPr>
            <a:r>
              <a:rPr lang="zh-CN" altLang="en-US" sz="2800" b="1" dirty="0">
                <a:solidFill>
                  <a:srgbClr val="000000"/>
                </a:solidFill>
                <a:latin typeface="+mn-ea"/>
                <a:cs typeface="+mn-ea"/>
                <a:sym typeface="+mn-ea"/>
              </a:rPr>
              <a:t>自行建造投资性房地产</a:t>
            </a:r>
            <a:endParaRPr lang="zh-CN" altLang="en-US" sz="2800" b="1" dirty="0">
              <a:solidFill>
                <a:srgbClr val="000000"/>
              </a:solidFill>
              <a:latin typeface="+mn-ea"/>
              <a:cs typeface="+mn-ea"/>
              <a:sym typeface="+mn-ea"/>
            </a:endParaRPr>
          </a:p>
        </p:txBody>
      </p:sp>
      <p:sp>
        <p:nvSpPr>
          <p:cNvPr id="8" name="矩形 7"/>
          <p:cNvSpPr/>
          <p:nvPr>
            <p:custDataLst>
              <p:tags r:id="rId8"/>
            </p:custDataLst>
          </p:nvPr>
        </p:nvSpPr>
        <p:spPr>
          <a:xfrm>
            <a:off x="5895340" y="4478655"/>
            <a:ext cx="457962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企业自行建造的房地产只有在自行建造活动完成(即达到预定可使用状态)的同时开始对外出租或用于资本增值，才能将自行建造的房地产确认为投资性房地产。</a:t>
            </a:r>
            <a:endParaRPr lang="zh-CN" altLang="en-US" sz="2000" dirty="0">
              <a:solidFill>
                <a:srgbClr val="000000"/>
              </a:solidFill>
              <a:latin typeface="+mn-ea"/>
              <a:cs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dirty="0">
                <a:solidFill>
                  <a:srgbClr val="000000"/>
                </a:solidFill>
                <a:latin typeface="+mn-ea"/>
                <a:cs typeface="+mn-ea"/>
                <a:sym typeface="+mn-ea"/>
              </a:rPr>
              <a:t>外购的投资性房地产初始</a:t>
            </a:r>
            <a:r>
              <a:rPr lang="zh-CN" altLang="en-US" dirty="0"/>
              <a:t>计量</a:t>
            </a:r>
            <a:endParaRPr lang="zh-CN" altLang="en-US" dirty="0"/>
          </a:p>
        </p:txBody>
      </p:sp>
      <p:sp>
        <p:nvSpPr>
          <p:cNvPr id="4" name="文本框 3"/>
          <p:cNvSpPr txBox="1"/>
          <p:nvPr/>
        </p:nvSpPr>
        <p:spPr>
          <a:xfrm>
            <a:off x="510540" y="1080135"/>
            <a:ext cx="11339195" cy="4702810"/>
          </a:xfrm>
          <a:prstGeom prst="rect">
            <a:avLst/>
          </a:prstGeom>
        </p:spPr>
        <p:txBody>
          <a:bodyPr>
            <a:noAutofit/>
          </a:bodyPr>
          <a:p>
            <a:pPr indent="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典型案例</a:t>
            </a:r>
            <a:r>
              <a:rPr lang="en-US" altLang="zh-CN" sz="2400" b="1">
                <a:latin typeface="微软雅黑" panose="020B0503020204020204" charset="-122"/>
                <a:ea typeface="微软雅黑" panose="020B0503020204020204" charset="-122"/>
                <a:cs typeface="微软雅黑" panose="020B0503020204020204" charset="-122"/>
              </a:rPr>
              <a:t>4-2</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2×23</a:t>
            </a:r>
            <a:r>
              <a:rPr lang="zh-CN" altLang="en-US" sz="2400">
                <a:latin typeface="微软雅黑" panose="020B0503020204020204" charset="-122"/>
                <a:ea typeface="微软雅黑" panose="020B0503020204020204" charset="-122"/>
                <a:cs typeface="微软雅黑" panose="020B0503020204020204" charset="-122"/>
              </a:rPr>
              <a:t>年</a:t>
            </a: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月</a:t>
            </a: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日，甲公司与乙公司签订了一项经营租赁合同，约定自写字楼购买日起将这栋写字楼出租给乙公司，为期</a:t>
            </a: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年。</a:t>
            </a: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月</a:t>
            </a:r>
            <a:r>
              <a:rPr lang="en-US" altLang="zh-CN" sz="2400">
                <a:latin typeface="微软雅黑" panose="020B0503020204020204" charset="-122"/>
                <a:ea typeface="微软雅黑" panose="020B0503020204020204" charset="-122"/>
                <a:cs typeface="微软雅黑" panose="020B0503020204020204" charset="-122"/>
              </a:rPr>
              <a:t>10</a:t>
            </a:r>
            <a:r>
              <a:rPr lang="zh-CN" altLang="en-US" sz="2400">
                <a:latin typeface="微软雅黑" panose="020B0503020204020204" charset="-122"/>
                <a:ea typeface="微软雅黑" panose="020B0503020204020204" charset="-122"/>
                <a:cs typeface="微软雅黑" panose="020B0503020204020204" charset="-122"/>
              </a:rPr>
              <a:t>日，甲公司实际购入该写字楼，支付价款</a:t>
            </a:r>
            <a:r>
              <a:rPr lang="en-US" altLang="zh-CN" sz="2400">
                <a:latin typeface="微软雅黑" panose="020B0503020204020204" charset="-122"/>
                <a:ea typeface="微软雅黑" panose="020B0503020204020204" charset="-122"/>
                <a:cs typeface="微软雅黑" panose="020B0503020204020204" charset="-122"/>
              </a:rPr>
              <a:t>1000</a:t>
            </a:r>
            <a:r>
              <a:rPr lang="zh-CN" altLang="en-US" sz="2400">
                <a:latin typeface="微软雅黑" panose="020B0503020204020204" charset="-122"/>
                <a:ea typeface="微软雅黑" panose="020B0503020204020204" charset="-122"/>
                <a:cs typeface="微软雅黑" panose="020B0503020204020204" charset="-122"/>
              </a:rPr>
              <a:t>万元。增值税税率为</a:t>
            </a:r>
            <a:r>
              <a:rPr lang="en-US" altLang="zh-CN" sz="2400">
                <a:latin typeface="微软雅黑" panose="020B0503020204020204" charset="-122"/>
                <a:ea typeface="微软雅黑" panose="020B0503020204020204" charset="-122"/>
                <a:cs typeface="微软雅黑" panose="020B0503020204020204" charset="-122"/>
              </a:rPr>
              <a:t>9%</a:t>
            </a:r>
            <a:r>
              <a:rPr lang="zh-CN" altLang="en-US" sz="2400">
                <a:latin typeface="微软雅黑" panose="020B0503020204020204" charset="-122"/>
                <a:ea typeface="微软雅黑" panose="020B0503020204020204" charset="-122"/>
                <a:cs typeface="微软雅黑" panose="020B0503020204020204" charset="-122"/>
              </a:rPr>
              <a:t>，不考虑其他税费等相关因素。要求：编制甲公司购入该写字楼的会计分录。</a:t>
            </a:r>
            <a:endParaRPr lang="zh-CN" altLang="en-US"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典型案例</a:t>
            </a:r>
            <a:r>
              <a:rPr lang="en-US" altLang="zh-CN" sz="2400" b="1">
                <a:latin typeface="微软雅黑" panose="020B0503020204020204" charset="-122"/>
                <a:ea typeface="微软雅黑" panose="020B0503020204020204" charset="-122"/>
                <a:cs typeface="微软雅黑" panose="020B0503020204020204" charset="-122"/>
              </a:rPr>
              <a:t>4-2</a:t>
            </a:r>
            <a:r>
              <a:rPr lang="zh-CN" altLang="en-US" sz="2400" b="1">
                <a:latin typeface="微软雅黑" panose="020B0503020204020204" charset="-122"/>
                <a:ea typeface="微软雅黑" panose="020B0503020204020204" charset="-122"/>
                <a:cs typeface="微软雅黑" panose="020B0503020204020204" charset="-122"/>
              </a:rPr>
              <a:t>解析</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根据业务资料及要求，进行如下会计处理：</a:t>
            </a:r>
            <a:endParaRPr lang="zh-CN" altLang="en-US" sz="240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借：投资性房地产</a:t>
            </a:r>
            <a:r>
              <a:rPr lang="en-US" altLang="zh-CN" sz="2400">
                <a:latin typeface="微软雅黑" panose="020B0503020204020204" charset="-122"/>
                <a:ea typeface="微软雅黑" panose="020B0503020204020204" charset="-122"/>
                <a:cs typeface="微软雅黑" panose="020B0503020204020204" charset="-122"/>
              </a:rPr>
              <a:t>                                   10 000 000</a:t>
            </a:r>
            <a:endParaRPr lang="en-US" altLang="zh-CN" sz="2400">
              <a:latin typeface="微软雅黑" panose="020B0503020204020204" charset="-122"/>
              <a:ea typeface="微软雅黑" panose="020B0503020204020204" charset="-122"/>
              <a:cs typeface="微软雅黑" panose="020B0503020204020204" charset="-122"/>
            </a:endParaRPr>
          </a:p>
          <a:p>
            <a:pPr indent="533400" algn="l" defTabSz="266700" fontAlgn="auto">
              <a:lnSpc>
                <a:spcPct val="15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应交税费</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应交增值税（进项税额） </a:t>
            </a:r>
            <a:r>
              <a:rPr lang="en-US" altLang="zh-CN" sz="2400">
                <a:latin typeface="微软雅黑" panose="020B0503020204020204" charset="-122"/>
                <a:ea typeface="微软雅黑" panose="020B0503020204020204" charset="-122"/>
                <a:cs typeface="微软雅黑" panose="020B0503020204020204" charset="-122"/>
              </a:rPr>
              <a:t> 900 000</a:t>
            </a:r>
            <a:endParaRPr lang="en-US" altLang="zh-CN" sz="2400">
              <a:latin typeface="微软雅黑" panose="020B0503020204020204" charset="-122"/>
              <a:ea typeface="微软雅黑" panose="020B0503020204020204" charset="-122"/>
              <a:cs typeface="微软雅黑" panose="020B0503020204020204" charset="-122"/>
            </a:endParaRPr>
          </a:p>
          <a:p>
            <a:pPr indent="400050" algn="l" defTabSz="266700" fontAlgn="auto">
              <a:lnSpc>
                <a:spcPct val="150000"/>
              </a:lnSpc>
              <a:spcAft>
                <a:spcPct val="0"/>
              </a:spcAft>
            </a:pPr>
            <a:r>
              <a:rPr lang="zh-CN" altLang="en-US" sz="2400">
                <a:latin typeface="微软雅黑" panose="020B0503020204020204" charset="-122"/>
                <a:ea typeface="微软雅黑" panose="020B0503020204020204" charset="-122"/>
                <a:cs typeface="微软雅黑" panose="020B0503020204020204" charset="-122"/>
              </a:rPr>
              <a:t>贷：银行存款</a:t>
            </a:r>
            <a:r>
              <a:rPr lang="en-US" altLang="zh-CN" sz="2400">
                <a:latin typeface="微软雅黑" panose="020B0503020204020204" charset="-122"/>
                <a:ea typeface="微软雅黑" panose="020B0503020204020204" charset="-122"/>
                <a:cs typeface="微软雅黑" panose="020B0503020204020204" charset="-122"/>
              </a:rPr>
              <a:t>                                               10 900 000</a:t>
            </a:r>
            <a:endParaRPr lang="en-US" altLang="zh-CN"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1*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101.xml><?xml version="1.0" encoding="utf-8"?>
<p:tagLst xmlns:p="http://schemas.openxmlformats.org/presentationml/2006/main">
  <p:tag name="KSO_WM_SLIDE_ID" val="custom2023335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2"/>
  <p:tag name="KSO_WM_SLIDE_LAYOUT" val="a_f"/>
  <p:tag name="KSO_WM_SLIDE_LAYOUT_CNT" val="1_1"/>
  <p:tag name="KSO_WM_SLIDE_TYPE" val="title"/>
  <p:tag name="KSO_WM_SLIDE_SUBTYPE" val="pureTxt"/>
  <p:tag name="KSO_WM_TEMPLATE_THUMBS_INDEX" val="1、9"/>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6*a*1"/>
  <p:tag name="KSO_WM_TEMPLATE_CATEGORY" val="custom"/>
  <p:tag name="KSO_WM_TEMPLATE_INDEX" val="2023335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 name="KSO_WM_UNIT_TEXT_FILL_FORE_SCHEMECOLOR_INDEX" val="15"/>
  <p:tag name="KSO_WM_UNIT_TEXT_FILL_TYPE" val="1"/>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2_6*l_h_i*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5"/>
  <p:tag name="KSO_WM_UNIT_TEXT_FILL_TYPE" val="1"/>
  <p:tag name="KSO_WM_UNIT_USESOURCEFORMAT_APPLY" val="0"/>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2_6*l_h_a*1_1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2_6*l_h_i*1_4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15"/>
  <p:tag name="KSO_WM_UNIT_TEXT_FILL_TYPE" val="1"/>
  <p:tag name="KSO_WM_UNIT_USESOURCEFORMAT_APPLY" val="0"/>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2_6*l_h_a*1_4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2_6*l_h_i*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5"/>
  <p:tag name="KSO_WM_UNIT_TEXT_FILL_TYPE" val="1"/>
  <p:tag name="KSO_WM_UNIT_USESOURCEFORMAT_APPLY" val="0"/>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2_6*l_h_a*1_2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2_6*l_h_i*1_3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5"/>
  <p:tag name="KSO_WM_UNIT_TEXT_FILL_TYPE" val="1"/>
  <p:tag name="KSO_WM_UNIT_USESOURCEFORMAT_APPLY" val="0"/>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UNIT_TYPE" val="i"/>
  <p:tag name="KSO_WM_UNIT_INDEX" val="11"/>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2_6*l_h_a*1_3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custom20233352_6*l_h_i*1_5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TEXT_FILL_FORE_SCHEMECOLOR_INDEX" val="15"/>
  <p:tag name="KSO_WM_UNIT_TEXT_FILL_TYPE" val="1"/>
  <p:tag name="KSO_WM_UNIT_USESOURCEFORMAT_APPLY" val="0"/>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custom20233352_6*l_h_a*1_5_1"/>
  <p:tag name="KSO_WM_TEMPLATE_CATEGORY" val="custom"/>
  <p:tag name="KSO_WM_TEMPLATE_INDEX" val="2023335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3.70001220703125,&quot;left&quot;:493.68533779928214,&quot;top&quot;:118.04999389648438,&quot;width&quot;:452.86466220071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5"/>
  <p:tag name="KSO_WM_UNIT_TEXT_FILL_TYPE" val="1"/>
  <p:tag name="KSO_WM_UNIT_USESOURCEFORMAT_APPLY" val="0"/>
</p:tagLst>
</file>

<file path=ppt/tags/tag113.xml><?xml version="1.0" encoding="utf-8"?>
<p:tagLst xmlns:p="http://schemas.openxmlformats.org/presentationml/2006/main">
  <p:tag name="KSO_WM_SLIDE_ID" val="custom20233352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352"/>
  <p:tag name="KSO_WM_SLIDE_LAYOUT" val="a_l"/>
  <p:tag name="KSO_WM_SLIDE_LAYOUT_CNT" val="1_1"/>
  <p:tag name="KSO_WM_SLIDE_TYPE" val="contents"/>
  <p:tag name="KSO_WM_SLIDE_SUBTYPE" val="diag"/>
  <p:tag name="KSO_WM_DIAGRAM_GROUP_CODE" val="l1-1"/>
  <p:tag name="KSO_WM_SLIDE_DIAGTYPE" val="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1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1"/>
</p:tagLst>
</file>

<file path=ppt/tags/tag116.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1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USESOURCEFORMAT_APPLY" val="0"/>
</p:tagLst>
</file>

<file path=ppt/tags/tag133.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 name="KSO_WM_SPECIAL_SOURCE" val="bdnull"/>
</p:tagLst>
</file>

<file path=ppt/tags/tag1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04"/>
  <p:tag name="KSO_WM_UNIT_ID" val="custom20231804_1*a*1"/>
  <p:tag name="KSO_WM_UNIT_TEXT_FILL_FORE_SCHEMECOLOR_INDEX" val="13"/>
  <p:tag name="KSO_WM_UNIT_TEXT_FILL_TYPE" val="1"/>
  <p:tag name="KSO_WM_UNIT_USESOURCEFORMAT_APPLY" val="0"/>
  <p:tag name="KSO_WM_UNIT_PRESET_TEXT" val="单击此处添加标题"/>
</p:tagLst>
</file>

<file path=ppt/tags/tag135.xml><?xml version="1.0" encoding="utf-8"?>
<p:tagLst xmlns:p="http://schemas.openxmlformats.org/presentationml/2006/main">
  <p:tag name="KSO_WM_UNIT_VALUE" val="1904*1309"/>
  <p:tag name="KSO_WM_UNIT_HIGHLIGHT" val="0"/>
  <p:tag name="KSO_WM_UNIT_COMPATIBLE" val="0"/>
  <p:tag name="KSO_WM_UNIT_DIAGRAM_ISNUMVISUAL" val="0"/>
  <p:tag name="KSO_WM_UNIT_DIAGRAM_ISREFERUNIT" val="0"/>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DIAGRAM_GROUP_CODE" val="l1-1"/>
  <p:tag name="KSO_WM_UNIT_LINE_FORE_SCHEMECOLOR_INDEX" val="13"/>
  <p:tag name="KSO_WM_UNIT_LINE_FILL_TYPE" val="2"/>
  <p:tag name="KSO_WM_UNIT_USESOURCEFORMAT_APPLY" val="0"/>
  <p:tag name="MH_PIC_SOURCE_TYPE" val="generate_slide_ai"/>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9_2*l_h_a*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59_2*l_h_f*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9_2*l_h_a*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1759_2*l_h_i*1_2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59_2*l_h_f*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9_2*l_h_a*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6988976377958,&quot;left&quot;:54.38082280196545,&quot;top&quot;:114.14102362204721,&quot;width&quot;:449.439929199218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4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13.271*363.279"/>
  <p:tag name="KSO_WM_SLIDE_POSITION" val="54.75*136.56"/>
  <p:tag name="KSO_WM_SLIDE_LAYOUT" val="a_d_l"/>
  <p:tag name="KSO_WM_SLIDE_LAYOUT_CNT" val="1_1_1"/>
  <p:tag name="KSO_WM_SPECIAL_SOURCE" val="bdnull"/>
  <p:tag name="KSO_WM_DIAGRAM_GROUP_CODE" val="l1-1"/>
  <p:tag name="KSO_WM_SLIDE_DIAGTYPE" val="l"/>
  <p:tag name="KSO_WM_TEMPLATE_INDEX" val="20233352"/>
  <p:tag name="KSO_WM_TEMPLATE_SUBCATEGORY" val="0"/>
  <p:tag name="KSO_WM_SLIDE_INDEX" val="1"/>
  <p:tag name="KSO_WM_TAG_VERSION" val="3.0"/>
  <p:tag name="KSO_WM_SLIDE_ID" val="custom20231804_1"/>
  <p:tag name="KSO_WM_SLIDE_ITEM_CNT" val="3"/>
</p:tagLst>
</file>

<file path=ppt/tags/tag14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单击此处添加文本具体内容"/>
  <p:tag name="KSO_WM_UNIT_USESOURCEFORMAT_APPLY" val="0"/>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1*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49.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单击此处添加文本具体内容"/>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MH_PIC_SOURCE_TYPE" val="generate_slide_ai"/>
  <p:tag name="KSO_WM_UNIT_LINE_FILL_TYPE" val="2"/>
  <p:tag name="KSO_WM_UNIT_USESOURCEFORMAT_APPLY" val="0"/>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文档标题"/>
  <p:tag name="KSO_WM_UNIT_USESOURCEFORMAT_APPLY" val="0"/>
</p:tagLst>
</file>

<file path=ppt/tags/tag1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1*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54.48223876953125,&quot;top&quot;:148.6999938964844,&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15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2"/>
</p:tagLst>
</file>

<file path=ppt/tags/tag156.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15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MH_PIC_SOURCE_TYPE" val="generate_slide_ai"/>
</p:tagLst>
</file>

<file path=ppt/tags/tag1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69.7,&quot;left&quot;:92.92503937007874,&quot;top&quot;:318.6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69.7,&quot;left&quot;:92.92503937007874,&quot;top&quot;:318.6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5,&quot;left&quot;:92.92503937007874,&quot;top&quot;:347.549921259842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5,&quot;left&quot;:92.92503937007874,&quot;top&quot;:347.549921259842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164.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352"/>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1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7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2481"/>
  <p:tag name="KSO_WM_UNIT_ID" val="custom20232481_1*a*1"/>
  <p:tag name="KSO_WM_UNIT_PRESET_TEXT" val="单击此处&#10;添加标题"/>
  <p:tag name="KSO_WM_UNIT_TEXT_FILL_FORE_SCHEMECOLOR_INDEX" val="15"/>
  <p:tag name="KSO_WM_UNIT_TEXT_FILL_TYPE" val="1"/>
  <p:tag name="KSO_WM_UNIT_USESOURCEFORMAT_APPLY"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965_2*l_h_d*1_2_1"/>
  <p:tag name="KSO_WM_TEMPLATE_CATEGORY" val="diagram"/>
  <p:tag name="KSO_WM_TEMPLATE_INDEX" val="20231965"/>
  <p:tag name="KSO_WM_UNIT_LAYERLEVEL" val="1_1_1"/>
  <p:tag name="KSO_WM_TAG_VERSION" val="3.0"/>
  <p:tag name="KSO_WM_BEAUTIFY_FLAG" val="#wm#"/>
  <p:tag name="KSO_WM_DIAGRAM_VERSION" val="3"/>
  <p:tag name="KSO_WM_DIAGRAM_COLOR_TRICK" val="1"/>
  <p:tag name="KSO_WM_DIAGRAM_COLOR_TEXT_CAN_REMOVE" val="n"/>
  <p:tag name="KSO_WM_UNIT_VALUE" val="721*692"/>
  <p:tag name="KSO_WM_UNIT_TYPE" val="l_h_d"/>
  <p:tag name="KSO_WM_UNIT_INDEX" val="1_2_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2,&quot;rgb&quot;:&quot;#ededed&quot;,&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965_2*l_h_d*1_1_1"/>
  <p:tag name="KSO_WM_TEMPLATE_CATEGORY" val="diagram"/>
  <p:tag name="KSO_WM_TEMPLATE_INDEX" val="20231965"/>
  <p:tag name="KSO_WM_UNIT_LAYERLEVEL" val="1_1_1"/>
  <p:tag name="KSO_WM_TAG_VERSION" val="3.0"/>
  <p:tag name="KSO_WM_BEAUTIFY_FLAG" val="#wm#"/>
  <p:tag name="KSO_WM_DIAGRAM_VERSION" val="3"/>
  <p:tag name="KSO_WM_DIAGRAM_COLOR_TRICK" val="1"/>
  <p:tag name="KSO_WM_DIAGRAM_COLOR_TEXT_CAN_REMOVE" val="n"/>
  <p:tag name="KSO_WM_UNIT_VALUE" val="721*692"/>
  <p:tag name="KSO_WM_UNIT_TYPE" val="l_h_d"/>
  <p:tag name="KSO_WM_UNIT_INDEX" val="1_1_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2,&quot;rgb&quot;:&quot;#ededed&quot;,&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965_2*l_h_d*1_3_1"/>
  <p:tag name="KSO_WM_TEMPLATE_CATEGORY" val="diagram"/>
  <p:tag name="KSO_WM_TEMPLATE_INDEX" val="20231965"/>
  <p:tag name="KSO_WM_UNIT_LAYERLEVEL" val="1_1_1"/>
  <p:tag name="KSO_WM_TAG_VERSION" val="3.0"/>
  <p:tag name="KSO_WM_BEAUTIFY_FLAG" val="#wm#"/>
  <p:tag name="KSO_WM_DIAGRAM_VERSION" val="3"/>
  <p:tag name="KSO_WM_DIAGRAM_COLOR_TRICK" val="1"/>
  <p:tag name="KSO_WM_DIAGRAM_COLOR_TEXT_CAN_REMOVE" val="n"/>
  <p:tag name="KSO_WM_UNIT_VALUE" val="719*692"/>
  <p:tag name="KSO_WM_UNIT_TYPE" val="l_h_d"/>
  <p:tag name="KSO_WM_UNIT_INDEX" val="1_3_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2,&quot;rgb&quot;:&quot;#ededed&quot;,&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5_2*l_h_i*1_1_2"/>
  <p:tag name="KSO_WM_TEMPLATE_CATEGORY" val="diagram"/>
  <p:tag name="KSO_WM_TEMPLATE_INDEX" val="20231965"/>
  <p:tag name="KSO_WM_UNIT_LAYERLEVEL" val="1_1_1"/>
  <p:tag name="KSO_WM_TAG_VERSION" val="3.0"/>
  <p:tag name="KSO_WM_BEAUTIFY_FLAG" val="#wm#"/>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65_2*l_h_i*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1"/>
  <p:tag name="KSO_WM_UNIT_USESOURCEFORMAT_APPLY" val="0"/>
</p:tagLst>
</file>

<file path=ppt/tags/tag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65_2*l_h_f*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项正文，文字是您思想的提炼，请尽量言简意赅的阐述您的观点，单击此处输入正文"/>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5_2*l_h_i*1_2_2"/>
  <p:tag name="KSO_WM_TEMPLATE_CATEGORY" val="diagram"/>
  <p:tag name="KSO_WM_TEMPLATE_INDEX" val="20231965"/>
  <p:tag name="KSO_WM_UNIT_LAYERLEVEL" val="1_1_1"/>
  <p:tag name="KSO_WM_TAG_VERSION" val="3.0"/>
  <p:tag name="KSO_WM_BEAUTIFY_FLAG" val="#wm#"/>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965_2*l_h_i*1_2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2"/>
  <p:tag name="KSO_WM_UNIT_USESOURCEFORMAT_APPLY" val="0"/>
</p:tagLst>
</file>

<file path=ppt/tags/tag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65_2*l_h_f*1_2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项正文，文字是您思想的提炼，请尽量言简意赅的阐述您的观点，单击此处输入正文"/>
  <p:tag name="KSO_WM_UNIT_USESOURCEFORMAT_APPLY" val="0"/>
</p:tagLst>
</file>

<file path=ppt/tags/tag1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5_2*l_h_i*1_3_2"/>
  <p:tag name="KSO_WM_TEMPLATE_CATEGORY" val="diagram"/>
  <p:tag name="KSO_WM_TEMPLATE_INDEX" val="20231965"/>
  <p:tag name="KSO_WM_UNIT_LAYERLEVEL" val="1_1_1"/>
  <p:tag name="KSO_WM_TAG_VERSION" val="3.0"/>
  <p:tag name="KSO_WM_BEAUTIFY_FLAG" val="#wm#"/>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965_2*l_h_i*1_3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3"/>
  <p:tag name="KSO_WM_UNIT_USESOURCEFORMAT_APPLY" val="0"/>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65_2*l_h_f*1_3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5.753076171875,&quot;left&quot;:254.78228346456694,&quot;top&quot;:85.00842254398376,&quot;width&quot;:677.3177165354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项正文，文字是您思想的提炼，请尽量言简意赅的阐述您的观点，单击此处输入正文"/>
  <p:tag name="KSO_WM_UNIT_USESOURCEFORMAT_APPLY" val="0"/>
</p:tagLst>
</file>

<file path=ppt/tags/tag18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diag"/>
  <p:tag name="KSO_WM_SLIDE_SIZE" val="674.81*387.403"/>
  <p:tag name="KSO_WM_SLIDE_POSITION" val="256*85.0084"/>
  <p:tag name="KSO_WM_SLIDE_LAYOUT" val="a_l"/>
  <p:tag name="KSO_WM_SLIDE_LAYOUT_CNT" val="1_1"/>
  <p:tag name="KSO_WM_SPECIAL_SOURCE" val="bdnull"/>
  <p:tag name="KSO_WM_DIAGRAM_GROUP_CODE" val="l1-1"/>
  <p:tag name="KSO_WM_SLIDE_DIAGTYPE" val="l"/>
  <p:tag name="KSO_WM_TEMPLATE_INDEX" val="20233352"/>
  <p:tag name="KSO_WM_TEMPLATE_SUBCATEGORY" val="0"/>
  <p:tag name="KSO_WM_SLIDE_INDEX" val="1"/>
  <p:tag name="KSO_WM_TAG_VERSION" val="3.0"/>
  <p:tag name="KSO_WM_SLIDE_ID" val="custom20232481_1"/>
  <p:tag name="KSO_WM_SLIDE_ITEM_CNT" val="2"/>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9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1.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MH_PIC_SOURCE_TYPE" val="generate_slide_ai"/>
</p:tagLst>
</file>

<file path=ppt/tags/tag1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69.7,&quot;left&quot;:92.92503937007874,&quot;top&quot;:318.65,&quot;width&quot;:80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195.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352"/>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1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20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3"/>
</p:tagLst>
</file>

<file path=ppt/tags/tag204.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2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添加项标题"/>
  <p:tag name="KSO_WM_UNIT_TEXT_FILL_FORE_SCHEMECOLOR_INDEX" val="1"/>
  <p:tag name="KSO_WM_UNIT_TEXT_FILL_TYPE" val="1"/>
  <p:tag name="KSO_WM_UNIT_USESOURCEFORMAT_APPLY" val="0"/>
</p:tagLst>
</file>

<file path=ppt/tags/tag2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208.xml><?xml version="1.0" encoding="utf-8"?>
<p:tagLst xmlns:p="http://schemas.openxmlformats.org/presentationml/2006/main">
  <p:tag name="KSO_WM_DIAGRAM_VIRTUALLY_FRAME" val="{&quot;height&quot;:387.88141732283464,&quot;left&quot;:83.16770888441188,&quot;top&quot;:130.94653543307086,&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209.xml><?xml version="1.0" encoding="utf-8"?>
<p:tagLst xmlns:p="http://schemas.openxmlformats.org/presentationml/2006/main">
  <p:tag name="KSO_WM_DIAGRAM_VIRTUALLY_FRAME" val="{&quot;height&quot;:387.88141732283464,&quot;left&quot;:83.16770888441188,&quot;top&quot;:130.94653543307086,&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LINE_FORE_SCHEMECOLOR_INDEX" val="5"/>
  <p:tag name="KSO_WM_UNIT_TEXT_FILL_FORE_SCHEMECOLOR_INDEX" val="1"/>
  <p:tag name="KSO_WM_UNIT_TEXT_FILL_TYPE" val="1"/>
  <p:tag name="KSO_WM_UNIT_LINE_FILL_TYPE" val="2"/>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210.xml><?xml version="1.0" encoding="utf-8"?>
<p:tagLst xmlns:p="http://schemas.openxmlformats.org/presentationml/2006/main">
  <p:tag name="KSO_WM_DIAGRAM_VIRTUALLY_FRAME" val="{&quot;height&quot;:387.88141732283464,&quot;left&quot;:83.16770888441188,&quot;top&quot;:130.94653543307086,&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211.xml><?xml version="1.0" encoding="utf-8"?>
<p:tagLst xmlns:p="http://schemas.openxmlformats.org/presentationml/2006/main">
  <p:tag name="KSO_WM_DIAGRAM_VIRTUALLY_FRAME" val="{&quot;height&quot;:387.88141732283464,&quot;left&quot;:83.16770888441188,&quot;top&quot;:130.94653543307086,&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LINE_FORE_SCHEMECOLOR_INDEX" val="5"/>
  <p:tag name="KSO_WM_UNIT_TEXT_FILL_FORE_SCHEMECOLOR_INDEX" val="1"/>
  <p:tag name="KSO_WM_UNIT_TEXT_FILL_TYPE" val="1"/>
  <p:tag name="KSO_WM_UNIT_LINE_FILL_TYPE" val="2"/>
  <p:tag name="KSO_WM_UNIT_USESOURCEFORMAT_APPLY" val="0"/>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添加项标题"/>
  <p:tag name="KSO_WM_UNIT_TEXT_FILL_FORE_SCHEMECOLOR_INDEX" val="1"/>
  <p:tag name="KSO_WM_UNIT_TEXT_FILL_TYPE" val="1"/>
  <p:tag name="KSO_WM_UNIT_USESOURCEFORMAT_APPLY" val="0"/>
</p:tagLst>
</file>

<file path=ppt/tags/tag2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214.xml><?xml version="1.0" encoding="utf-8"?>
<p:tagLst xmlns:p="http://schemas.openxmlformats.org/presentationml/2006/main">
  <p:tag name="KSO_WM_DIAGRAM_VIRTUALLY_FRAME" val="{&quot;height&quot;:387.88141732283464,&quot;left&quot;:83.16770888441188,&quot;top&quot;:130.94653543307086,&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MH_PIC_SOURCE_TYPE" val="generate_slide_ai"/>
  <p:tag name="KSO_WM_UNIT_LINE_FILL_TYPE" val="2"/>
  <p:tag name="KSO_WM_UNIT_USESOURCEFORMAT_APPLY" val="0"/>
</p:tagLst>
</file>

<file path=ppt/tags/tag215.xml><?xml version="1.0" encoding="utf-8"?>
<p:tagLst xmlns:p="http://schemas.openxmlformats.org/presentationml/2006/main">
  <p:tag name="KSO_WM_DIAGRAM_VIRTUALLY_FRAME" val="{&quot;height&quot;:387.88141732283464,&quot;left&quot;:83.16770888441188,&quot;top&quot;:130.94653543307086,&quot;width&quot;:792.28930664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BEAUTIFY_FLAG" val="#wm#"/>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LINE_FORE_SCHEMECOLOR_INDEX" val="5"/>
  <p:tag name="KSO_WM_UNIT_TEXT_FILL_FORE_SCHEMECOLOR_INDEX" val="1"/>
  <p:tag name="KSO_WM_UNIT_TEXT_FILL_TYPE" val="1"/>
  <p:tag name="KSO_WM_UNIT_LINE_FILL_TYPE" val="2"/>
  <p:tag name="KSO_WM_UNIT_USESOURCEFORMAT_APPLY" val="0"/>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添加项标题"/>
  <p:tag name="KSO_WM_UNIT_TEXT_FILL_FORE_SCHEMECOLOR_INDEX" val="1"/>
  <p:tag name="KSO_WM_UNIT_TEXT_FILL_TYPE" val="1"/>
  <p:tag name="KSO_WM_UNIT_USESOURCEFORMAT_APPLY" val="0"/>
</p:tagLst>
</file>

<file path=ppt/tags/tag2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732283464,&quot;left&quot;:83.16770888441188,&quot;top&quot;:130.94653543307086,&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BEAUTIFY_FLAG" val="#wm#"/>
  <p:tag name="KSO_WM_UNIT_TEXT_FILL_FORE_SCHEMECOLOR_INDEX_BRIGHTNESS" val="0.15"/>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21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VALUE" val="30"/>
  <p:tag name="KSO_WM_TEMPLATE_INDEX" val="20231717"/>
  <p:tag name="KSO_WM_UNIT_ID" val="custom20231717_1*a*1"/>
  <p:tag name="KSO_WM_UNIT_PRESET_TEXT" val="单击此处添加标题"/>
  <p:tag name="KSO_WM_UNIT_TEXT_FILL_FORE_SCHEMECOLOR_INDEX" val="15"/>
  <p:tag name="KSO_WM_UNIT_TEXT_FILL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220.xml><?xml version="1.0" encoding="utf-8"?>
<p:tagLst xmlns:p="http://schemas.openxmlformats.org/presentationml/2006/main">
  <p:tag name="KSO_WM_BEAUTIFY_FLAG" val="#wm#"/>
  <p:tag name="KSO_WM_UNIT_VALUE" val="1289*91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17_1*d*1"/>
  <p:tag name="KSO_WM_TEMPLATE_CATEGORY" val="custom"/>
  <p:tag name="KSO_WM_TEMPLATE_INDEX" val="20231717"/>
  <p:tag name="KSO_WM_UNIT_LAYERLEVEL" val="1"/>
  <p:tag name="KSO_WM_TAG_VERSION" val="3.0"/>
  <p:tag name="MH_PIC_SOURCE_TYPE" val="generate_slide_ai"/>
  <p:tag name="KSO_WM_UNIT_LINE_FORE_SCHEMECOLOR_INDEX" val="5"/>
  <p:tag name="KSO_WM_UNIT_LINE_FILL_TYPE" val="2"/>
  <p:tag name="KSO_WM_UNIT_SHADOW_SCHEMECOLOR_INDEX" val="5"/>
  <p:tag name="KSO_WM_UNIT_USESOURCEFORMAT_APPLY" val="0"/>
</p:tagLst>
</file>

<file path=ppt/tags/tag2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78_2*l_h_i*1_2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22.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diagram"/>
  <p:tag name="KSO_WM_TEMPLATE_INDEX" val="20231678"/>
  <p:tag name="KSO_WM_UNIT_LAYERLEVEL" val="1_1_1"/>
  <p:tag name="KSO_WM_TAG_VERSION" val="3.0"/>
  <p:tag name="KSO_WM_UNIT_VALUE" val="10"/>
  <p:tag name="KSO_WM_UNIT_TYPE" val="l_h_a"/>
  <p:tag name="KSO_WM_UNIT_ID" val="diagram20231678_2*l_h_a*1_2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PRESET_TEXT" val="添加标题"/>
  <p:tag name="KSO_WM_UNIT_LINE_FILL_TYPE" val="2"/>
  <p:tag name="KSO_WM_UNIT_USESOURCEFORMAT_APPLY" val="0"/>
</p:tagLst>
</file>

<file path=ppt/tags/tag2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78_2*l_h_i*1_1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24.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678"/>
  <p:tag name="KSO_WM_UNIT_LAYERLEVEL" val="1_1_1"/>
  <p:tag name="KSO_WM_TAG_VERSION" val="3.0"/>
  <p:tag name="KSO_WM_UNIT_VALUE" val="10"/>
  <p:tag name="KSO_WM_UNIT_TYPE" val="l_h_a"/>
  <p:tag name="KSO_WM_UNIT_ID" val="diagram20231678_2*l_h_a*1_1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PRESET_TEXT" val="添加标题"/>
  <p:tag name="KSO_WM_UNIT_LINE_FILL_TYPE" val="2"/>
  <p:tag name="KSO_WM_UNIT_USESOURCEFORMAT_APPLY" val="0"/>
</p:tagLst>
</file>

<file path=ppt/tags/tag225.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78_2*l_h_f*1_1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智能图形项正文，文字是您思想的提炼，请尽量言简意赅的阐述观点。"/>
  <p:tag name="KSO_WM_UNIT_USESOURCEFORMAT_APPLY" val="0"/>
</p:tagLst>
</file>

<file path=ppt/tags/tag226.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78_2*l_h_f*1_2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4.9688188976378,&quot;left&quot;:50.1,&quot;top&quot;:106.98118110236221,&quot;width&quot;:572.22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智能图形项正文，文字是您思想的提炼，请尽量言简意赅的阐述观点。"/>
  <p:tag name="KSO_WM_UNIT_USESOURCEFORMAT_APPLY" val="0"/>
</p:tagLst>
</file>

<file path=ppt/tags/tag22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29.861*365.65"/>
  <p:tag name="KSO_WM_SLIDE_POSITION" val="78.6387*106.981"/>
  <p:tag name="KSO_WM_SLIDE_LAYOUT" val="a_d_l"/>
  <p:tag name="KSO_WM_SLIDE_LAYOUT_CNT" val="1_1_1"/>
  <p:tag name="KSO_WM_SPECIAL_SOURCE" val="bdnull"/>
  <p:tag name="KSO_WM_DIAGRAM_GROUP_CODE" val="l1-1"/>
  <p:tag name="KSO_WM_SLIDE_DIAGTYPE" val="l"/>
  <p:tag name="KSO_WM_TEMPLATE_INDEX" val="20233352"/>
  <p:tag name="KSO_WM_TEMPLATE_SUBCATEGORY" val="0"/>
  <p:tag name="KSO_WM_SLIDE_INDEX" val="1"/>
  <p:tag name="KSO_WM_TAG_VERSION" val="3.0"/>
  <p:tag name="KSO_WM_SLIDE_ID" val="custom20231717_1"/>
  <p:tag name="KSO_WM_SLIDE_ITEM_CNT" val="4"/>
</p:tagLst>
</file>

<file path=ppt/tags/tag2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2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3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2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4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24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250.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25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9"/>
  <p:tag name="KSO_WM_UNIT_ID" val="custom20231939_1*a*1"/>
  <p:tag name="KSO_WM_UNIT_TEXT_FILL_FORE_SCHEMECOLOR_INDEX" val="5"/>
  <p:tag name="KSO_WM_UNIT_TEXT_FILL_TYPE" val="1"/>
  <p:tag name="KSO_WM_UNIT_USESOURCEFORMAT_APPLY" val="0"/>
  <p:tag name="KSO_WM_UNIT_PRESET_TEXT" val="单击此处添加标题"/>
</p:tagLst>
</file>

<file path=ppt/tags/tag252.xml><?xml version="1.0" encoding="utf-8"?>
<p:tagLst xmlns:p="http://schemas.openxmlformats.org/presentationml/2006/main">
  <p:tag name="KSO_WM_UNIT_VALUE" val="1436*146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9_1*d*1"/>
  <p:tag name="KSO_WM_TEMPLATE_CATEGORY" val="custom"/>
  <p:tag name="KSO_WM_TEMPLATE_INDEX" val="20231939"/>
  <p:tag name="KSO_WM_UNIT_LAYERLEVEL" val="1"/>
  <p:tag name="KSO_WM_TAG_VERSION" val="3.0"/>
  <p:tag name="KSO_WM_BEAUTIFY_FLAG" val="#wm#"/>
  <p:tag name="KSO_WM_UNIT_LINE_FORE_SCHEMECOLOR_INDEX" val="13"/>
  <p:tag name="KSO_WM_UNIT_LINE_FILL_TYPE" val="2"/>
  <p:tag name="KSO_WM_UNIT_USESOURCEFORMAT_APPLY" val="0"/>
  <p:tag name="MH_PIC_SOURCE_TYPE" val="generate_slide_ai"/>
</p:tagLst>
</file>

<file path=ppt/tags/tag25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266.85*289.778"/>
  <p:tag name="KSO_WM_SLIDE_POSITION" val="54.55*162.922"/>
  <p:tag name="KSO_WM_SLIDE_LAYOUT" val="a_d_l"/>
  <p:tag name="KSO_WM_SLIDE_LAYOUT_CNT" val="1_1_1"/>
  <p:tag name="KSO_WM_SPECIAL_SOURCE" val="bdnull"/>
  <p:tag name="KSO_WM_DIAGRAM_GROUP_CODE" val="l1-1"/>
  <p:tag name="KSO_WM_SLIDE_DIAGTYPE" val="l"/>
  <p:tag name="KSO_WM_TEMPLATE_INDEX" val="20233352"/>
  <p:tag name="KSO_WM_TEMPLATE_SUBCATEGORY" val="0"/>
  <p:tag name="KSO_WM_SLIDE_INDEX" val="1"/>
  <p:tag name="KSO_WM_TAG_VERSION" val="3.0"/>
  <p:tag name="KSO_WM_SLIDE_ID" val="custom20231939_1"/>
  <p:tag name="KSO_WM_SLIDE_ITEM_CNT" val="2"/>
</p:tagLst>
</file>

<file path=ppt/tags/tag2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5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2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6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7*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Lst>
</file>

<file path=ppt/tags/tag2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2_7*e*1"/>
  <p:tag name="KSO_WM_TEMPLATE_CATEGORY" val="custom"/>
  <p:tag name="KSO_WM_TEMPLATE_INDEX" val="20233352"/>
  <p:tag name="KSO_WM_UNIT_LAYERLEVEL" val="1"/>
  <p:tag name="KSO_WM_TAG_VERSION" val="3.0"/>
  <p:tag name="KSO_WM_BEAUTIFY_FLAG" val="#wm#"/>
  <p:tag name="KSO_WM_UNIT_NOCLEAR" val="0"/>
  <p:tag name="KSO_WM_UNIT_VALUE" val="13"/>
  <p:tag name="KSO_WM_UNIT_TYPE" val="e"/>
  <p:tag name="KSO_WM_UNIT_INDEX" val="1"/>
  <p:tag name="KSO_WM_UNIT_PRESET_TEXT" val="05"/>
</p:tagLst>
</file>

<file path=ppt/tags/tag268.xml><?xml version="1.0" encoding="utf-8"?>
<p:tagLst xmlns:p="http://schemas.openxmlformats.org/presentationml/2006/main">
  <p:tag name="KSO_WM_SLIDE_ID" val="custom2023335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2"/>
  <p:tag name="KSO_WM_SLIDE_TYPE" val="sectionTitle"/>
  <p:tag name="KSO_WM_SLIDE_SUBTYPE" val="pureTxt"/>
  <p:tag name="KSO_WM_SLIDE_LAYOUT" val="a_e"/>
  <p:tag name="KSO_WM_SLIDE_LAYOUT_CNT" val="1_1"/>
</p:tagLst>
</file>

<file path=ppt/tags/tag2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FILL_FORE_SCHEMECOLOR_INDEX" val="15"/>
  <p:tag name="KSO_WM_UNIT_TEXT_FILL_TYPE" val="1"/>
  <p:tag name="KSO_WM_UNIT_USESOURCEFORMAT_APPLY"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USESOURCEFORMAT_APPLY" val="0"/>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UNIT_USESOURCEFORMAT_APPLY" val="0"/>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USESOURCEFORMAT_APPLY" val="0"/>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USESOURCEFORMAT_APPLY" val="0"/>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USESOURCEFORMAT_APPLY" val="0"/>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UNIT_VALUE" val="132"/>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UNIT_VALUE" val="132"/>
  <p:tag name="KSO_WM_DIAGRAM_MAX_ITEMCNT" val="4"/>
  <p:tag name="KSO_WM_DIAGRAM_MIN_ITEMCNT" val="2"/>
  <p:tag name="KSO_WM_DIAGRAM_VIRTUALLY_FRAME" val="{&quot;height&quot;:409.83134765625,&quot;left&quot;:97.73582677165355,&quot;top&quot;:78.5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28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custom"/>
  <p:tag name="KSO_WM_TEMPLATE_INDEX" val="20233352"/>
  <p:tag name="KSO_WM_SLIDE_LAYOUT" val="a_l"/>
  <p:tag name="KSO_WM_SLIDE_LAYOUT_CNT" val="1_1"/>
</p:tagLst>
</file>

<file path=ppt/tags/tag281.xml><?xml version="1.0" encoding="utf-8"?>
<p:tagLst xmlns:p="http://schemas.openxmlformats.org/presentationml/2006/main">
  <p:tag name="KSO_WM_TEMPLATE_CATEGORY" val="custom"/>
  <p:tag name="KSO_WM_TEMPLATE_INDEX" val="20233352"/>
</p:tagLst>
</file>

<file path=ppt/tags/tag282.xml><?xml version="1.0" encoding="utf-8"?>
<p:tagLst xmlns:p="http://schemas.openxmlformats.org/presentationml/2006/main">
  <p:tag name="KSO_WM_TEMPLATE_CATEGORY" val="custom"/>
  <p:tag name="KSO_WM_TEMPLATE_INDEX" val="20233352"/>
</p:tagLst>
</file>

<file path=ppt/tags/tag283.xml><?xml version="1.0" encoding="utf-8"?>
<p:tagLst xmlns:p="http://schemas.openxmlformats.org/presentationml/2006/main">
  <p:tag name="KSO_WM_TEMPLATE_CATEGORY" val="custom"/>
  <p:tag name="KSO_WM_TEMPLATE_INDEX" val="20233352"/>
</p:tagLst>
</file>

<file path=ppt/tags/tag284.xml><?xml version="1.0" encoding="utf-8"?>
<p:tagLst xmlns:p="http://schemas.openxmlformats.org/presentationml/2006/main">
  <p:tag name="KSO_WM_TEMPLATE_CATEGORY" val="custom"/>
  <p:tag name="KSO_WM_TEMPLATE_INDEX" val="20233352"/>
</p:tagLst>
</file>

<file path=ppt/tags/tag285.xml><?xml version="1.0" encoding="utf-8"?>
<p:tagLst xmlns:p="http://schemas.openxmlformats.org/presentationml/2006/main">
  <p:tag name="KSO_WM_TEMPLATE_CATEGORY" val="custom"/>
  <p:tag name="KSO_WM_TEMPLATE_INDEX" val="20233352"/>
</p:tagLst>
</file>

<file path=ppt/tags/tag286.xml><?xml version="1.0" encoding="utf-8"?>
<p:tagLst xmlns:p="http://schemas.openxmlformats.org/presentationml/2006/main">
  <p:tag name="KSO_WM_TEMPLATE_CATEGORY" val="custom"/>
  <p:tag name="KSO_WM_TEMPLATE_INDEX" val="20233352"/>
</p:tagLst>
</file>

<file path=ppt/tags/tag287.xml><?xml version="1.0" encoding="utf-8"?>
<p:tagLst xmlns:p="http://schemas.openxmlformats.org/presentationml/2006/main">
  <p:tag name="KSO_WM_TEMPLATE_CATEGORY" val="custom"/>
  <p:tag name="KSO_WM_TEMPLATE_INDEX" val="20233352"/>
</p:tagLst>
</file>

<file path=ppt/tags/tag288.xml><?xml version="1.0" encoding="utf-8"?>
<p:tagLst xmlns:p="http://schemas.openxmlformats.org/presentationml/2006/main">
  <p:tag name="KSO_WM_TEMPLATE_CATEGORY" val="custom"/>
  <p:tag name="KSO_WM_TEMPLATE_INDEX" val="20233352"/>
</p:tagLst>
</file>

<file path=ppt/tags/tag289.xml><?xml version="1.0" encoding="utf-8"?>
<p:tagLst xmlns:p="http://schemas.openxmlformats.org/presentationml/2006/main">
  <p:tag name="KSO_WM_TEMPLATE_CATEGORY" val="custom"/>
  <p:tag name="KSO_WM_TEMPLATE_INDEX" val="20233352"/>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UNIT_TYPE" val="i"/>
  <p:tag name="KSO_WM_UNIT_INDEX" val="9"/>
</p:tagLst>
</file>

<file path=ppt/tags/tag290.xml><?xml version="1.0" encoding="utf-8"?>
<p:tagLst xmlns:p="http://schemas.openxmlformats.org/presentationml/2006/main">
  <p:tag name="KSO_WM_TEMPLATE_CATEGORY" val="custom"/>
  <p:tag name="KSO_WM_TEMPLATE_INDEX" val="20233352"/>
</p:tagLst>
</file>

<file path=ppt/tags/tag291.xml><?xml version="1.0" encoding="utf-8"?>
<p:tagLst xmlns:p="http://schemas.openxmlformats.org/presentationml/2006/main">
  <p:tag name="KSO_WM_TEMPLATE_CATEGORY" val="custom"/>
  <p:tag name="KSO_WM_TEMPLATE_INDEX" val="20233352"/>
</p:tagLst>
</file>

<file path=ppt/tags/tag292.xml><?xml version="1.0" encoding="utf-8"?>
<p:tagLst xmlns:p="http://schemas.openxmlformats.org/presentationml/2006/main">
  <p:tag name="KSO_WM_TEMPLATE_CATEGORY" val="custom"/>
  <p:tag name="KSO_WM_TEMPLATE_INDEX" val="20233352"/>
</p:tagLst>
</file>

<file path=ppt/tags/tag293.xml><?xml version="1.0" encoding="utf-8"?>
<p:tagLst xmlns:p="http://schemas.openxmlformats.org/presentationml/2006/main">
  <p:tag name="KSO_WM_TEMPLATE_CATEGORY" val="custom"/>
  <p:tag name="KSO_WM_TEMPLATE_INDEX" val="20233352"/>
</p:tagLst>
</file>

<file path=ppt/tags/tag294.xml><?xml version="1.0" encoding="utf-8"?>
<p:tagLst xmlns:p="http://schemas.openxmlformats.org/presentationml/2006/main">
  <p:tag name="KSO_WM_TEMPLATE_CATEGORY" val="custom"/>
  <p:tag name="KSO_WM_TEMPLATE_INDEX" val="20233352"/>
</p:tagLst>
</file>

<file path=ppt/tags/tag295.xml><?xml version="1.0" encoding="utf-8"?>
<p:tagLst xmlns:p="http://schemas.openxmlformats.org/presentationml/2006/main">
  <p:tag name="KSO_WM_TEMPLATE_CATEGORY" val="custom"/>
  <p:tag name="KSO_WM_TEMPLATE_INDEX" val="20233352"/>
</p:tagLst>
</file>

<file path=ppt/tags/tag296.xml><?xml version="1.0" encoding="utf-8"?>
<p:tagLst xmlns:p="http://schemas.openxmlformats.org/presentationml/2006/main">
  <p:tag name="KSO_WM_TEMPLATE_CATEGORY" val="custom"/>
  <p:tag name="KSO_WM_TEMPLATE_INDEX" val="20233352"/>
</p:tagLst>
</file>

<file path=ppt/tags/tag297.xml><?xml version="1.0" encoding="utf-8"?>
<p:tagLst xmlns:p="http://schemas.openxmlformats.org/presentationml/2006/main">
  <p:tag name="KSO_WM_TEMPLATE_CATEGORY" val="custom"/>
  <p:tag name="KSO_WM_TEMPLATE_INDEX" val="20233352"/>
</p:tagLst>
</file>

<file path=ppt/tags/tag298.xml><?xml version="1.0" encoding="utf-8"?>
<p:tagLst xmlns:p="http://schemas.openxmlformats.org/presentationml/2006/main">
  <p:tag name="KSO_WM_TEMPLATE_CATEGORY" val="custom"/>
  <p:tag name="KSO_WM_TEMPLATE_INDEX" val="20233352"/>
</p:tagLst>
</file>

<file path=ppt/tags/tag299.xml><?xml version="1.0" encoding="utf-8"?>
<p:tagLst xmlns:p="http://schemas.openxmlformats.org/presentationml/2006/main">
  <p:tag name="KSO_WM_TEMPLATE_CATEGORY" val="custom"/>
  <p:tag name="KSO_WM_TEMPLATE_INDEX" val="2023335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00.xml><?xml version="1.0" encoding="utf-8"?>
<p:tagLst xmlns:p="http://schemas.openxmlformats.org/presentationml/2006/main">
  <p:tag name="KSO_WM_TEMPLATE_CATEGORY" val="custom"/>
  <p:tag name="KSO_WM_TEMPLATE_INDEX" val="20233352"/>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f*4"/>
  <p:tag name="KSO_WM_TEMPLATE_CATEGORY" val="custom"/>
  <p:tag name="KSO_WM_TEMPLATE_INDEX" val="20233352"/>
  <p:tag name="KSO_WM_UNIT_LAYERLEVEL" val="1"/>
  <p:tag name="KSO_WM_TAG_VERSION" val="3.0"/>
  <p:tag name="KSO_WM_BEAUTIFY_FLAG" val="#wm#"/>
  <p:tag name="KSO_WM_UNIT_SUBTYPE" val="b"/>
  <p:tag name="KSO_WM_UNIT_NOCLEAR" val="0"/>
  <p:tag name="KSO_WM_UNIT_VALUE" val="8"/>
  <p:tag name="KSO_WM_UNIT_TYPE" val="f"/>
  <p:tag name="KSO_WM_UNIT_INDEX" val="4"/>
  <p:tag name="KSO_WM_UNIT_PRESET_TEXT" val="汇报人：WPS"/>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a*1"/>
  <p:tag name="KSO_WM_TEMPLATE_CATEGORY" val="custom"/>
  <p:tag name="KSO_WM_TEMPLATE_INDEX" val="20233352"/>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观看"/>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2_9*i*6"/>
  <p:tag name="KSO_WM_UNIT_LAYERLEVEL" val="1"/>
  <p:tag name="KSO_WM_TAG_VERSION" val="3.0"/>
  <p:tag name="KSO_WM_BEAUTIFY_FLAG" val="#wm#"/>
  <p:tag name="KSO_WM_UNIT_TYPE" val="i"/>
  <p:tag name="KSO_WM_UNIT_INDEX" val="6"/>
  <p:tag name="KSO_WM_TEMPLATE_CATEGORY" val="custom"/>
  <p:tag name="KSO_WM_TEMPLATE_INDEX" val="20233352"/>
</p:tagLst>
</file>

<file path=ppt/tags/tag304.xml><?xml version="1.0" encoding="utf-8"?>
<p:tagLst xmlns:p="http://schemas.openxmlformats.org/presentationml/2006/main">
  <p:tag name="KSO_WM_SLIDE_ID" val="custom20233352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2"/>
  <p:tag name="KSO_WM_SLIDE_TYPE" val="endPage"/>
  <p:tag name="KSO_WM_SLIDE_SUBTYPE" val="pureTxt"/>
  <p:tag name="KSO_WM_SLIDE_LAYOUT" val="a_f"/>
  <p:tag name="KSO_WM_SLIDE_LAYOUT_CNT" val="1_1"/>
</p:tagLst>
</file>

<file path=ppt/tags/tag305.xml><?xml version="1.0" encoding="utf-8"?>
<p:tagLst xmlns:p="http://schemas.openxmlformats.org/presentationml/2006/main">
  <p:tag name="commondata" val="eyJoZGlkIjoiMjk2MWMwOGI2ZmJkZDliNDc3OTRmNmQ4MWJhOTdkYTIifQ=="/>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4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UNIT_TYPE" val="i"/>
  <p:tag name="KSO_WM_UNIT_INDEX" val="10"/>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UNIT_TYPE" val="i"/>
  <p:tag name="KSO_WM_UNIT_INDEX" val="1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9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2"/>
  <p:tag name="KSO_WM_TEMPLATE_THUMBS_INDEX" val="1、9"/>
</p:tagLst>
</file>

<file path=ppt/tags/tag9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352_1*f*4"/>
  <p:tag name="KSO_WM_TEMPLATE_CATEGORY" val="custom"/>
  <p:tag name="KSO_WM_TEMPLATE_INDEX" val="20233352"/>
  <p:tag name="KSO_WM_UNIT_LAYERLEVEL" val="1"/>
  <p:tag name="KSO_WM_TAG_VERSION" val="3.0"/>
  <p:tag name="KSO_WM_BEAUTIFY_FLAG" val="#wm#"/>
  <p:tag name="KSO_WM_UNIT_PRESET_TEXT" val="汇报人：WPS"/>
</p:tagLst>
</file>

<file path=ppt/tags/tag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2_1*a*1"/>
  <p:tag name="KSO_WM_TEMPLATE_CATEGORY" val="custom"/>
  <p:tag name="KSO_WM_TEMPLATE_INDEX" val="20233352"/>
  <p:tag name="KSO_WM_UNIT_LAYERLEVEL" val="1"/>
  <p:tag name="KSO_WM_TAG_VERSION" val="3.0"/>
  <p:tag name="KSO_WM_BEAUTIFY_FLAG" val="#wm#"/>
  <p:tag name="KSO_WM_UNIT_PRESET_TEXT" val="单击此处&#10;添加文档标题"/>
</p:tagLst>
</file>

<file path=ppt/theme/theme1.xml><?xml version="1.0" encoding="utf-8"?>
<a:theme xmlns:a="http://schemas.openxmlformats.org/drawingml/2006/main" name="1_Office 主题​​">
  <a:themeElements>
    <a:clrScheme name="自定义 123">
      <a:dk1>
        <a:srgbClr val="000000"/>
      </a:dk1>
      <a:lt1>
        <a:srgbClr val="FFFFFF"/>
      </a:lt1>
      <a:dk2>
        <a:srgbClr val="273644"/>
      </a:dk2>
      <a:lt2>
        <a:srgbClr val="FFFFFF"/>
      </a:lt2>
      <a:accent1>
        <a:srgbClr val="577E9F"/>
      </a:accent1>
      <a:accent2>
        <a:srgbClr val="57679F"/>
      </a:accent2>
      <a:accent3>
        <a:srgbClr val="57929F"/>
      </a:accent3>
      <a:accent4>
        <a:srgbClr val="4C89AA"/>
      </a:accent4>
      <a:accent5>
        <a:srgbClr val="746AB2"/>
      </a:accent5>
      <a:accent6>
        <a:srgbClr val="6AA585"/>
      </a:accent6>
      <a:hlink>
        <a:srgbClr val="658BD5"/>
      </a:hlink>
      <a:folHlink>
        <a:srgbClr val="A16AA5"/>
      </a:folHlink>
    </a:clrScheme>
    <a:fontScheme name="自定义 66">
      <a:majorFont>
        <a:latin typeface="MiSans Demibold"/>
        <a:ea typeface="汉仪文黑-85W"/>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14765</Words>
  <Application>WPS 演示</Application>
  <PresentationFormat>宽屏</PresentationFormat>
  <Paragraphs>553</Paragraphs>
  <Slides>63</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63</vt:i4>
      </vt:variant>
    </vt:vector>
  </HeadingPairs>
  <TitlesOfParts>
    <vt:vector size="75" baseType="lpstr">
      <vt:lpstr>Arial</vt:lpstr>
      <vt:lpstr>宋体</vt:lpstr>
      <vt:lpstr>Wingdings</vt:lpstr>
      <vt:lpstr>微软雅黑</vt:lpstr>
      <vt:lpstr>MiSans Demibold</vt:lpstr>
      <vt:lpstr>Segoe Print</vt:lpstr>
      <vt:lpstr>汉仪文黑-85W</vt:lpstr>
      <vt:lpstr>黑体</vt:lpstr>
      <vt:lpstr>Arial Unicode MS</vt:lpstr>
      <vt:lpstr>Calibri</vt:lpstr>
      <vt:lpstr>MiSans Normal</vt:lpstr>
      <vt:lpstr>1_Office 主题​​</vt:lpstr>
      <vt:lpstr>项目四 投资性房地产</vt:lpstr>
      <vt:lpstr>目录</vt:lpstr>
      <vt:lpstr>认知投资性房地产</vt:lpstr>
      <vt:lpstr>投资性房地产定义</vt:lpstr>
      <vt:lpstr>投资性房地产的范围</vt:lpstr>
      <vt:lpstr>投资性房地产的确认</vt:lpstr>
      <vt:lpstr>采用成本模式计量的投资性房地产</vt:lpstr>
      <vt:lpstr>PowerPoint 演示文稿</vt:lpstr>
      <vt:lpstr>外购的投资性房地产初始计量</vt:lpstr>
      <vt:lpstr>自行建造投资性房地产初始计量</vt:lpstr>
      <vt:lpstr>自行建造投资性房地产初始计量</vt:lpstr>
      <vt:lpstr>自行建造投资性房地产初始计量</vt:lpstr>
      <vt:lpstr>投资性房地产的后续计量</vt:lpstr>
      <vt:lpstr>投资性房地产的后续计量</vt:lpstr>
      <vt:lpstr>投资性房地产的后续计量</vt:lpstr>
      <vt:lpstr>PowerPoint 演示文稿</vt:lpstr>
      <vt:lpstr>投资性房地产的处置</vt:lpstr>
      <vt:lpstr>投资性房地产的处置</vt:lpstr>
      <vt:lpstr>投资性房地产的处置</vt:lpstr>
      <vt:lpstr>采用公允价值模式计量的投资性房地产</vt:lpstr>
      <vt:lpstr>单击此处添加标题</vt:lpstr>
      <vt:lpstr>采用公允价值模式计量的投资性房地产</vt:lpstr>
      <vt:lpstr>投资性房地产的计量</vt:lpstr>
      <vt:lpstr>投资性房地产的计量</vt:lpstr>
      <vt:lpstr>投资性房地产的计量</vt:lpstr>
      <vt:lpstr>投资性房地产的处置</vt:lpstr>
      <vt:lpstr>三、投资性房地产的处置</vt:lpstr>
      <vt:lpstr>三、投资性房地产的处置</vt:lpstr>
      <vt:lpstr>三、投资性房地产的处置</vt:lpstr>
      <vt:lpstr>三、投资性房地产的处置</vt:lpstr>
      <vt:lpstr>三、投资性房地产的处置</vt:lpstr>
      <vt:lpstr>三、投资性房地产的处置</vt:lpstr>
      <vt:lpstr>投资性房地产转换</vt:lpstr>
      <vt:lpstr>转换为自用房地产</vt:lpstr>
      <vt:lpstr>四、投资性房地产后续计量模式的变更</vt:lpstr>
      <vt:lpstr>一、资本化的后续支出</vt:lpstr>
      <vt:lpstr>一、资本化的后续支出</vt:lpstr>
      <vt:lpstr>一、资本化的后续支出</vt:lpstr>
      <vt:lpstr>一、资本化的后续支出</vt:lpstr>
      <vt:lpstr>一、资本化的后续支出</vt:lpstr>
      <vt:lpstr>投资性房地产处置</vt:lpstr>
      <vt:lpstr>处置条件</vt:lpstr>
      <vt:lpstr>处置案例分析</vt:lpstr>
      <vt:lpstr>二、成本模式下的转换</vt:lpstr>
      <vt:lpstr>二、成本模式下的转换</vt:lpstr>
      <vt:lpstr>二、成本模式下的转换</vt:lpstr>
      <vt:lpstr>二、成本模式下的转换</vt:lpstr>
      <vt:lpstr>二、成本模式下的转换</vt:lpstr>
      <vt:lpstr>二、成本模式下的转换</vt:lpstr>
      <vt:lpstr>二、成本模式下的转换</vt:lpstr>
      <vt:lpstr>二、成本模式下的转换</vt:lpstr>
      <vt:lpstr>二、成本模式下的转换</vt:lpstr>
      <vt:lpstr>二、成本模式下的转换</vt:lpstr>
      <vt:lpstr>三、公允价值模式下的转换</vt:lpstr>
      <vt:lpstr>三、公允价值模式下的转换</vt:lpstr>
      <vt:lpstr>三、公允价值模式下的转换</vt:lpstr>
      <vt:lpstr>三、公允价值模式下的转换</vt:lpstr>
      <vt:lpstr>三、公允价值模式下的转换</vt:lpstr>
      <vt:lpstr>三、公允价值模式下的转换</vt:lpstr>
      <vt:lpstr>三、公允价值模式下的转换</vt:lpstr>
      <vt:lpstr>三、公允价值模式下的转换</vt:lpstr>
      <vt:lpstr>三、公允价值模式下的转换</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159</cp:revision>
  <dcterms:created xsi:type="dcterms:W3CDTF">2019-06-19T02:08:00Z</dcterms:created>
  <dcterms:modified xsi:type="dcterms:W3CDTF">2024-07-23T09:57:37Z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4EC9D1FA39674B44A59BC48B68C76601_13</vt:lpwstr>
  </property>
</Properties>
</file>