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5"/>
  </p:notesMasterIdLst>
  <p:sldIdLst>
    <p:sldId id="257" r:id="rId3"/>
    <p:sldId id="258" r:id="rId4"/>
    <p:sldId id="259" r:id="rId5"/>
    <p:sldId id="260" r:id="rId6"/>
    <p:sldId id="336" r:id="rId7"/>
    <p:sldId id="262" r:id="rId8"/>
    <p:sldId id="337" r:id="rId9"/>
    <p:sldId id="338" r:id="rId10"/>
    <p:sldId id="339" r:id="rId11"/>
    <p:sldId id="340" r:id="rId12"/>
    <p:sldId id="341" r:id="rId13"/>
    <p:sldId id="268" r:id="rId14"/>
    <p:sldId id="265" r:id="rId15"/>
    <p:sldId id="342" r:id="rId16"/>
    <p:sldId id="274" r:id="rId17"/>
    <p:sldId id="343" r:id="rId18"/>
    <p:sldId id="344" r:id="rId19"/>
    <p:sldId id="345" r:id="rId20"/>
    <p:sldId id="346" r:id="rId21"/>
    <p:sldId id="282" r:id="rId22"/>
    <p:sldId id="347" r:id="rId23"/>
    <p:sldId id="348" r:id="rId24"/>
    <p:sldId id="349" r:id="rId25"/>
    <p:sldId id="350" r:id="rId26"/>
    <p:sldId id="351" r:id="rId27"/>
    <p:sldId id="352" r:id="rId28"/>
    <p:sldId id="353" r:id="rId29"/>
    <p:sldId id="354" r:id="rId30"/>
    <p:sldId id="355" r:id="rId31"/>
    <p:sldId id="356" r:id="rId32"/>
    <p:sldId id="357" r:id="rId33"/>
    <p:sldId id="283" r:id="rId34"/>
    <p:sldId id="358" r:id="rId35"/>
    <p:sldId id="359" r:id="rId36"/>
    <p:sldId id="284" r:id="rId37"/>
    <p:sldId id="360" r:id="rId38"/>
    <p:sldId id="269" r:id="rId39"/>
    <p:sldId id="266" r:id="rId40"/>
    <p:sldId id="362" r:id="rId41"/>
    <p:sldId id="363" r:id="rId42"/>
    <p:sldId id="364" r:id="rId43"/>
    <p:sldId id="365" r:id="rId44"/>
    <p:sldId id="366" r:id="rId45"/>
    <p:sldId id="367" r:id="rId46"/>
    <p:sldId id="368" r:id="rId47"/>
    <p:sldId id="369" r:id="rId48"/>
    <p:sldId id="370" r:id="rId49"/>
    <p:sldId id="371" r:id="rId50"/>
    <p:sldId id="301" r:id="rId51"/>
    <p:sldId id="372" r:id="rId52"/>
    <p:sldId id="327" r:id="rId53"/>
    <p:sldId id="261" r:id="rId54"/>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9" Type="http://schemas.openxmlformats.org/officeDocument/2006/relationships/tags" Target="tags/tag275.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notesMaster" Target="notesMasters/notesMaster1.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任意多边形: 形状 21"/>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68388" y="1367017"/>
            <a:ext cx="5751512" cy="23912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68388" y="3968751"/>
            <a:ext cx="5751512" cy="806640"/>
          </a:xfrm>
        </p:spPr>
        <p:txBody>
          <a:bodyPr wrap="square">
            <a:normAutofit/>
          </a:bodyPr>
          <a:lstStyle>
            <a:lvl1pPr marL="0" indent="0" algn="l">
              <a:lnSpc>
                <a:spcPct val="100000"/>
              </a:lnSpc>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1915" y="65253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85994" y="1612900"/>
            <a:ext cx="5514927" cy="206375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85994" y="3820650"/>
            <a:ext cx="5514927" cy="972000"/>
          </a:xfrm>
        </p:spPr>
        <p:txBody>
          <a:bodyPr wrap="square">
            <a:normAutofit/>
          </a:bodyPr>
          <a:lstStyle>
            <a:lvl1pPr marL="0" indent="0" algn="l">
              <a:lnSpc>
                <a:spcPct val="100000"/>
              </a:lnSpc>
              <a:buNone/>
              <a:defRPr sz="4400" b="1"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4296" y="66040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1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形状 12"/>
          <p:cNvSpPr/>
          <p:nvPr userDrawn="1">
            <p:custDataLst>
              <p:tags r:id="rId3"/>
            </p:custDataLst>
          </p:nvPr>
        </p:nvSpPr>
        <p:spPr>
          <a:xfrm>
            <a:off x="695960" y="5282696"/>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custDataLst>
              <p:tags r:id="rId4"/>
            </p:custDataLst>
          </p:nvPr>
        </p:nvSpPr>
        <p:spPr>
          <a:xfrm>
            <a:off x="8775269" y="2997200"/>
            <a:ext cx="3416731" cy="3860800"/>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形状 11"/>
          <p:cNvSpPr/>
          <p:nvPr userDrawn="1">
            <p:custDataLst>
              <p:tags r:id="rId5"/>
            </p:custDataLst>
          </p:nvPr>
        </p:nvSpPr>
        <p:spPr>
          <a:xfrm>
            <a:off x="10282177" y="781630"/>
            <a:ext cx="823375" cy="291520"/>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日期占位符 3"/>
          <p:cNvSpPr>
            <a:spLocks noGrp="1"/>
          </p:cNvSpPr>
          <p:nvPr userDrawn="1">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7"/>
            </p:custDataLst>
          </p:nvPr>
        </p:nvSpPr>
        <p:spPr/>
        <p:txBody>
          <a:bodyPr/>
          <a:lstStyle/>
          <a:p>
            <a:endParaRPr lang="zh-CN" altLang="en-US"/>
          </a:p>
        </p:txBody>
      </p:sp>
      <p:sp>
        <p:nvSpPr>
          <p:cNvPr id="9" name="灯片编号占位符 5"/>
          <p:cNvSpPr>
            <a:spLocks noGrp="1"/>
          </p:cNvSpPr>
          <p:nvPr userDrawn="1">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任意多边形 13"/>
          <p:cNvSpPr/>
          <p:nvPr userDrawn="1">
            <p:custDataLst>
              <p:tags r:id="rId9"/>
            </p:custDataLst>
          </p:nvPr>
        </p:nvSpPr>
        <p:spPr>
          <a:xfrm>
            <a:off x="0" y="0"/>
            <a:ext cx="3350389" cy="6857998"/>
          </a:xfrm>
          <a:custGeom>
            <a:avLst/>
            <a:gdLst/>
            <a:ahLst/>
            <a:cxnLst>
              <a:cxn ang="3">
                <a:pos x="hc" y="t"/>
              </a:cxn>
              <a:cxn ang="cd2">
                <a:pos x="l" y="vc"/>
              </a:cxn>
              <a:cxn ang="cd4">
                <a:pos x="hc" y="b"/>
              </a:cxn>
              <a:cxn ang="0">
                <a:pos x="r" y="vc"/>
              </a:cxn>
            </a:cxnLst>
            <a:rect l="l" t="t" r="r" b="b"/>
            <a:pathLst>
              <a:path w="5276" h="10800">
                <a:moveTo>
                  <a:pt x="0" y="0"/>
                </a:moveTo>
                <a:lnTo>
                  <a:pt x="5027" y="0"/>
                </a:lnTo>
                <a:lnTo>
                  <a:pt x="5079" y="229"/>
                </a:lnTo>
                <a:cubicBezTo>
                  <a:pt x="5208" y="860"/>
                  <a:pt x="5276" y="1513"/>
                  <a:pt x="5276" y="2181"/>
                </a:cubicBezTo>
                <a:cubicBezTo>
                  <a:pt x="5276" y="5785"/>
                  <a:pt x="3308" y="8929"/>
                  <a:pt x="387" y="10597"/>
                </a:cubicBezTo>
                <a:lnTo>
                  <a:pt x="0" y="10800"/>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0" name="任意多边形 9"/>
          <p:cNvSpPr/>
          <p:nvPr>
            <p:custDataLst>
              <p:tags r:id="rId10"/>
            </p:custDataLst>
          </p:nvPr>
        </p:nvSpPr>
        <p:spPr>
          <a:xfrm>
            <a:off x="2701730" y="0"/>
            <a:ext cx="1421017" cy="4567072"/>
          </a:xfrm>
          <a:custGeom>
            <a:avLst/>
            <a:gdLst/>
            <a:ahLst/>
            <a:cxnLst>
              <a:cxn ang="3">
                <a:pos x="hc" y="t"/>
              </a:cxn>
              <a:cxn ang="cd2">
                <a:pos x="l" y="vc"/>
              </a:cxn>
              <a:cxn ang="cd4">
                <a:pos x="hc" y="b"/>
              </a:cxn>
              <a:cxn ang="0">
                <a:pos x="r" y="vc"/>
              </a:cxn>
            </a:cxnLst>
            <a:rect l="l" t="t" r="r" b="b"/>
            <a:pathLst>
              <a:path w="2238" h="7192">
                <a:moveTo>
                  <a:pt x="1078" y="0"/>
                </a:moveTo>
                <a:lnTo>
                  <a:pt x="2201" y="0"/>
                </a:lnTo>
                <a:lnTo>
                  <a:pt x="2225" y="332"/>
                </a:lnTo>
                <a:cubicBezTo>
                  <a:pt x="2234" y="501"/>
                  <a:pt x="2238" y="671"/>
                  <a:pt x="2238" y="842"/>
                </a:cubicBezTo>
                <a:cubicBezTo>
                  <a:pt x="2238" y="3069"/>
                  <a:pt x="1526" y="5125"/>
                  <a:pt x="324" y="6781"/>
                </a:cubicBezTo>
                <a:lnTo>
                  <a:pt x="0" y="7192"/>
                </a:lnTo>
                <a:lnTo>
                  <a:pt x="299" y="6625"/>
                </a:lnTo>
                <a:cubicBezTo>
                  <a:pt x="948" y="5279"/>
                  <a:pt x="1311" y="3770"/>
                  <a:pt x="1311" y="2176"/>
                </a:cubicBezTo>
                <a:cubicBezTo>
                  <a:pt x="1311" y="1467"/>
                  <a:pt x="1239" y="776"/>
                  <a:pt x="1103" y="107"/>
                </a:cubicBezTo>
                <a:lnTo>
                  <a:pt x="1078" y="0"/>
                </a:lnTo>
                <a:close/>
              </a:path>
            </a:pathLst>
          </a:custGeom>
          <a:solidFill>
            <a:schemeClr val="accent1">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userDrawn="1">
            <p:ph type="title" hasCustomPrompt="1"/>
            <p:custDataLst>
              <p:tags r:id="rId11"/>
            </p:custDataLst>
          </p:nvPr>
        </p:nvSpPr>
        <p:spPr>
          <a:xfrm>
            <a:off x="476250" y="738389"/>
            <a:ext cx="2413001" cy="1081088"/>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882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 name="任意多边形: 形状 2"/>
          <p:cNvSpPr/>
          <p:nvPr userDrawn="1">
            <p:custDataLst>
              <p:tags r:id="rId3"/>
            </p:custDataLst>
          </p:nvPr>
        </p:nvSpPr>
        <p:spPr>
          <a:xfrm flipH="1">
            <a:off x="0"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4"/>
            </p:custDataLst>
          </p:nvPr>
        </p:nvSpPr>
        <p:spPr>
          <a:xfrm flipH="1">
            <a:off x="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1" name="直接连接符 10"/>
          <p:cNvCxnSpPr/>
          <p:nvPr userDrawn="1">
            <p:custDataLst>
              <p:tags r:id="rId5"/>
            </p:custDataLst>
          </p:nvPr>
        </p:nvCxnSpPr>
        <p:spPr>
          <a:xfrm>
            <a:off x="10621963"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6"/>
            </p:custDataLst>
          </p:nvPr>
        </p:nvCxnSpPr>
        <p:spPr>
          <a:xfrm>
            <a:off x="10621963"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7"/>
            </p:custDataLst>
          </p:nvPr>
        </p:nvCxnSpPr>
        <p:spPr>
          <a:xfrm>
            <a:off x="10621963"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userDrawn="1">
            <p:custDataLst>
              <p:tags r:id="rId8"/>
            </p:custDataLst>
          </p:nvPr>
        </p:nvSpPr>
        <p:spPr>
          <a:xfrm>
            <a:off x="9985224" y="5892632"/>
            <a:ext cx="850275" cy="30104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9"/>
            </p:custDataLst>
          </p:nvPr>
        </p:nvSpPr>
        <p:spPr>
          <a:xfrm>
            <a:off x="4442419" y="1865824"/>
            <a:ext cx="1467014" cy="51940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userDrawn="1">
            <p:custDataLst>
              <p:tags r:id="rId10"/>
            </p:custDataLst>
          </p:nvPr>
        </p:nvSpPr>
        <p:spPr>
          <a:xfrm flipH="1">
            <a:off x="0" y="1277257"/>
            <a:ext cx="5264107" cy="5580743"/>
          </a:xfrm>
          <a:custGeom>
            <a:avLst/>
            <a:gdLst>
              <a:gd name="connsiteX0" fmla="*/ 4655326 w 5067303"/>
              <a:gd name="connsiteY0" fmla="*/ 0 h 5372101"/>
              <a:gd name="connsiteX1" fmla="*/ 0 w 5067303"/>
              <a:gd name="connsiteY1" fmla="*/ 4589224 h 5372101"/>
              <a:gd name="connsiteX2" fmla="*/ 41194 w 5067303"/>
              <a:gd name="connsiteY2" fmla="*/ 5202405 h 5372101"/>
              <a:gd name="connsiteX3" fmla="*/ 68046 w 5067303"/>
              <a:gd name="connsiteY3" fmla="*/ 5372101 h 5372101"/>
              <a:gd name="connsiteX4" fmla="*/ 5067303 w 5067303"/>
              <a:gd name="connsiteY4" fmla="*/ 5372101 h 5372101"/>
              <a:gd name="connsiteX5" fmla="*/ 5067303 w 5067303"/>
              <a:gd name="connsiteY5" fmla="*/ 18897 h 5372101"/>
              <a:gd name="connsiteX6" fmla="*/ 4894889 w 5067303"/>
              <a:gd name="connsiteY6" fmla="*/ 5972 h 5372101"/>
              <a:gd name="connsiteX7" fmla="*/ 4655326 w 5067303"/>
              <a:gd name="connsiteY7" fmla="*/ 0 h 537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3" h="5372101">
                <a:moveTo>
                  <a:pt x="4655326" y="0"/>
                </a:moveTo>
                <a:cubicBezTo>
                  <a:pt x="2084261" y="0"/>
                  <a:pt x="0" y="2054665"/>
                  <a:pt x="0" y="4589224"/>
                </a:cubicBezTo>
                <a:cubicBezTo>
                  <a:pt x="0" y="4797136"/>
                  <a:pt x="14026" y="5001820"/>
                  <a:pt x="41194" y="5202405"/>
                </a:cubicBezTo>
                <a:lnTo>
                  <a:pt x="68046" y="5372101"/>
                </a:lnTo>
                <a:lnTo>
                  <a:pt x="5067303" y="5372101"/>
                </a:lnTo>
                <a:lnTo>
                  <a:pt x="5067303" y="18897"/>
                </a:lnTo>
                <a:lnTo>
                  <a:pt x="4894889" y="5972"/>
                </a:lnTo>
                <a:cubicBezTo>
                  <a:pt x="4815543" y="2007"/>
                  <a:pt x="4735672" y="0"/>
                  <a:pt x="4655326"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7" name="任意多边形: 形状 16"/>
          <p:cNvSpPr/>
          <p:nvPr userDrawn="1">
            <p:custDataLst>
              <p:tags r:id="rId11"/>
            </p:custDataLst>
          </p:nvPr>
        </p:nvSpPr>
        <p:spPr>
          <a:xfrm flipH="1">
            <a:off x="0" y="1277257"/>
            <a:ext cx="4340053" cy="5580743"/>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userDrawn="1">
            <p:ph type="title"/>
            <p:custDataLst>
              <p:tags r:id="rId12"/>
            </p:custDataLst>
          </p:nvPr>
        </p:nvSpPr>
        <p:spPr>
          <a:xfrm>
            <a:off x="5279206" y="3336710"/>
            <a:ext cx="5544281" cy="2123522"/>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userDrawn="1">
            <p:ph type="body" sz="quarter" idx="13" hasCustomPrompt="1"/>
            <p:custDataLst>
              <p:tags r:id="rId13"/>
            </p:custDataLst>
          </p:nvPr>
        </p:nvSpPr>
        <p:spPr>
          <a:xfrm>
            <a:off x="5276806" y="1405438"/>
            <a:ext cx="5544281" cy="1831258"/>
          </a:xfrm>
        </p:spPr>
        <p:txBody>
          <a:bodyPr wrap="none" anchor="b" anchorCtr="0">
            <a:normAutofit/>
          </a:bodyPr>
          <a:lstStyle>
            <a:lvl1pPr marL="0" indent="0" algn="r">
              <a:buNone/>
              <a:defRPr sz="7200" b="1">
                <a:solidFill>
                  <a:schemeClr val="accent1"/>
                </a:solidFill>
              </a:defRPr>
            </a:lvl1pPr>
          </a:lstStyle>
          <a:p>
            <a:pPr lvl="0"/>
            <a:r>
              <a:rPr lang="zh-CN" altLang="en-US" dirty="0"/>
              <a:t>节编号</a:t>
            </a:r>
            <a:endParaRPr lang="zh-CN" altLang="en-US" dirty="0"/>
          </a:p>
        </p:txBody>
      </p:sp>
      <p:sp>
        <p:nvSpPr>
          <p:cNvPr id="4" name="日期占位符 4"/>
          <p:cNvSpPr>
            <a:spLocks noGrp="1"/>
          </p:cNvSpPr>
          <p:nvPr userDrawn="1">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userDrawn="1">
            <p:ph type="ftr" sz="quarter" idx="11"/>
            <p:custDataLst>
              <p:tags r:id="rId15"/>
            </p:custDataLst>
          </p:nvPr>
        </p:nvSpPr>
        <p:spPr/>
        <p:txBody>
          <a:bodyPr/>
          <a:lstStyle/>
          <a:p>
            <a:endParaRPr lang="zh-CN" altLang="en-US"/>
          </a:p>
        </p:txBody>
      </p:sp>
      <p:sp>
        <p:nvSpPr>
          <p:cNvPr id="6" name="灯片编号占位符 6"/>
          <p:cNvSpPr>
            <a:spLocks noGrp="1"/>
          </p:cNvSpPr>
          <p:nvPr userDrawn="1">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101.xml"/><Relationship Id="rId2" Type="http://schemas.openxmlformats.org/officeDocument/2006/relationships/slideLayout" Target="../slideLayouts/slideLayout2.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13"/>
            </p:custDataLst>
          </p:nvPr>
        </p:nvSpPr>
        <p:spPr>
          <a:xfrm flipH="1">
            <a:off x="1" y="0"/>
            <a:ext cx="7378367" cy="6858000"/>
          </a:xfrm>
          <a:custGeom>
            <a:avLst/>
            <a:gdLst>
              <a:gd name="connsiteX0" fmla="*/ 7378367 w 7378367"/>
              <a:gd name="connsiteY0" fmla="*/ 0 h 6858000"/>
              <a:gd name="connsiteX1" fmla="*/ 1731641 w 7378367"/>
              <a:gd name="connsiteY1" fmla="*/ 0 h 6858000"/>
              <a:gd name="connsiteX2" fmla="*/ 1587640 w 7378367"/>
              <a:gd name="connsiteY2" fmla="*/ 188562 h 6858000"/>
              <a:gd name="connsiteX3" fmla="*/ 0 w 7378367"/>
              <a:gd name="connsiteY3" fmla="*/ 5104828 h 6858000"/>
              <a:gd name="connsiteX4" fmla="*/ 122591 w 7378367"/>
              <a:gd name="connsiteY4" fmla="*/ 6547765 h 6858000"/>
              <a:gd name="connsiteX5" fmla="*/ 182734 w 7378367"/>
              <a:gd name="connsiteY5" fmla="*/ 6858000 h 6858000"/>
              <a:gd name="connsiteX6" fmla="*/ 7378367 w 73783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8367" h="6858000">
                <a:moveTo>
                  <a:pt x="7378367" y="0"/>
                </a:moveTo>
                <a:lnTo>
                  <a:pt x="1731641" y="0"/>
                </a:lnTo>
                <a:lnTo>
                  <a:pt x="1587640" y="188562"/>
                </a:lnTo>
                <a:cubicBezTo>
                  <a:pt x="591159" y="1555254"/>
                  <a:pt x="0" y="3258343"/>
                  <a:pt x="0" y="5104828"/>
                </a:cubicBezTo>
                <a:cubicBezTo>
                  <a:pt x="0" y="5597224"/>
                  <a:pt x="42039" y="6079423"/>
                  <a:pt x="122591" y="6547765"/>
                </a:cubicBezTo>
                <a:lnTo>
                  <a:pt x="182734" y="6858000"/>
                </a:lnTo>
                <a:lnTo>
                  <a:pt x="7378367" y="6858000"/>
                </a:ln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8" name="任意多边形: 形状 17"/>
          <p:cNvSpPr/>
          <p:nvPr userDrawn="1">
            <p:custDataLst>
              <p:tags r:id="rId14"/>
            </p:custDataLst>
          </p:nvPr>
        </p:nvSpPr>
        <p:spPr>
          <a:xfrm flipV="1">
            <a:off x="8088254" y="1"/>
            <a:ext cx="4103747" cy="4637107"/>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image" Target="../media/image1.jpeg"/><Relationship Id="rId1" Type="http://schemas.openxmlformats.org/officeDocument/2006/relationships/tags" Target="../tags/tag10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image" Target="../media/image2.jpeg"/><Relationship Id="rId1" Type="http://schemas.openxmlformats.org/officeDocument/2006/relationships/tags" Target="../tags/tag147.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2.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3" Type="http://schemas.openxmlformats.org/officeDocument/2006/relationships/slideLayout" Target="../slideLayouts/slideLayout3.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1.xml"/><Relationship Id="rId3" Type="http://schemas.openxmlformats.org/officeDocument/2006/relationships/image" Target="../media/image3.png"/><Relationship Id="rId2" Type="http://schemas.openxmlformats.org/officeDocument/2006/relationships/tags" Target="../tags/tag200.xml"/><Relationship Id="rId1" Type="http://schemas.openxmlformats.org/officeDocument/2006/relationships/tags" Target="../tags/tag199.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image" Target="../media/image2.jpeg"/><Relationship Id="rId1" Type="http://schemas.openxmlformats.org/officeDocument/2006/relationships/tags" Target="../tags/tag119.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4.xml"/><Relationship Id="rId3" Type="http://schemas.openxmlformats.org/officeDocument/2006/relationships/image" Target="../media/image4.png"/><Relationship Id="rId2" Type="http://schemas.openxmlformats.org/officeDocument/2006/relationships/tags" Target="../tags/tag203.xml"/><Relationship Id="rId1" Type="http://schemas.openxmlformats.org/officeDocument/2006/relationships/tags" Target="../tags/tag202.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image" Target="../media/image2.jpeg"/><Relationship Id="rId1" Type="http://schemas.openxmlformats.org/officeDocument/2006/relationships/tags" Target="../tags/tag223.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56.xml"/><Relationship Id="rId3" Type="http://schemas.openxmlformats.org/officeDocument/2006/relationships/image" Target="../media/image5.png"/><Relationship Id="rId2" Type="http://schemas.openxmlformats.org/officeDocument/2006/relationships/tags" Target="../tags/tag255.xml"/><Relationship Id="rId1" Type="http://schemas.openxmlformats.org/officeDocument/2006/relationships/tags" Target="../tags/tag254.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5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1.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image" Target="../media/image6.jpeg"/><Relationship Id="rId1" Type="http://schemas.openxmlformats.org/officeDocument/2006/relationships/tags" Target="../tags/tag269.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4"/>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3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3"/>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rPr lang="zh-CN" altLang="en-US"/>
              <a:t>项目七</a:t>
            </a:r>
            <a:r>
              <a:rPr lang="en-US" altLang="zh-CN"/>
              <a:t> </a:t>
            </a:r>
            <a:r>
              <a:rPr lang="zh-CN" altLang="en-US"/>
              <a:t>租赁</a:t>
            </a:r>
            <a:endParaRPr lang="zh-CN" altLang="en-US"/>
          </a:p>
        </p:txBody>
      </p:sp>
      <p:sp>
        <p:nvSpPr>
          <p:cNvPr id="6" name="公司名"/>
          <p:cNvSpPr>
            <a:spLocks noGrp="1"/>
          </p:cNvSpPr>
          <p:nvPr>
            <p:ph type="body" sz="quarter" idx="13"/>
            <p:custDataLst>
              <p:tags r:id="rId4"/>
            </p:custDataLst>
          </p:nvPr>
        </p:nvSpPr>
        <p:spPr/>
        <p:txBody>
          <a:bodyPr/>
          <a:lstStyle/>
          <a:p>
            <a:r>
              <a:rPr lang="zh-CN" altLang="en-US" sz="2400" b="1"/>
              <a:t>中级会计实务</a:t>
            </a:r>
            <a:endParaRPr lang="zh-CN" altLang="en-US" sz="2400" b="1"/>
          </a:p>
        </p:txBody>
      </p:sp>
      <p:sp>
        <p:nvSpPr>
          <p:cNvPr id="10" name="署名"/>
          <p:cNvSpPr>
            <a:spLocks noGrp="1"/>
          </p:cNvSpPr>
          <p:nvPr>
            <p:ph type="body" sz="quarter" idx="17"/>
            <p:custDataLst>
              <p:tags r:id="rId5"/>
            </p:custDataLst>
          </p:nvPr>
        </p:nvSpPr>
        <p:spPr/>
        <p:txBody>
          <a:bodyPr/>
          <a:lstStyle/>
          <a:p>
            <a:r>
              <a:rPr lang="en-US" altLang="zh-CN"/>
              <a:t>汇报人：WPS</a:t>
            </a:r>
            <a:endParaRPr lang="en-US" altLang="zh-CN"/>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三、租赁期</a:t>
            </a:r>
            <a:endParaRPr lang="zh-CN" altLang="en-US"/>
          </a:p>
        </p:txBody>
      </p:sp>
      <p:sp>
        <p:nvSpPr>
          <p:cNvPr id="3" name="正文"/>
          <p:cNvSpPr>
            <a:spLocks noGrp="1"/>
          </p:cNvSpPr>
          <p:nvPr>
            <p:ph idx="1"/>
            <p:custDataLst>
              <p:tags r:id="rId2"/>
            </p:custDataLst>
          </p:nvPr>
        </p:nvSpPr>
        <p:spPr>
          <a:xfrm>
            <a:off x="695960" y="1196339"/>
            <a:ext cx="10800000" cy="4873625"/>
          </a:xfrm>
        </p:spPr>
        <p:txBody>
          <a:bodyPr>
            <a:normAutofit fontScale="90000" lnSpcReduction="20000"/>
          </a:bodyPr>
          <a:lstStyle/>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zh-CN" altLang="en-US" b="1"/>
              <a:t>(三)续租选择权和终止租赁选择权</a:t>
            </a:r>
            <a:endParaRPr lang="zh-CN" altLang="en-US" b="1"/>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zh-CN" altLang="en-US"/>
              <a:t> 在租赁期开始日，企业应当评估承租人是否合理确定将行使续租或购买租赁资产的选择权，或者将不行使终止租赁选择权。在评估时，企业应当考虑对承租人行使续租选择权或不行使终止租赁选择权带来经济利益的所有相关事实和情况，包括自租赁期开始日至选择权行使日之间的事实和情况的预期变化。需考虑的因素包括但不限于以下方面：</a:t>
            </a:r>
            <a:endParaRPr lang="zh-CN" altLang="en-US"/>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zh-CN" altLang="en-US"/>
              <a:t> (1)与市价相比，选择权期间的合同条款和条件。</a:t>
            </a:r>
            <a:endParaRPr lang="zh-CN" altLang="en-US"/>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zh-CN" altLang="en-US"/>
              <a:t>(2)在合同期内承租人进行或预期进行重大租赁资产改良的,在可行使续租选择权、终止租赁选择权或者购买租赁资产选择权时,预期能为承租人带来的重大经济利益。</a:t>
            </a:r>
            <a:endParaRPr lang="zh-CN" altLang="en-US"/>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zh-CN" altLang="en-US"/>
              <a:t> (3)与终止租赁相关的成本。</a:t>
            </a:r>
            <a:endParaRPr lang="zh-CN" altLang="en-US"/>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zh-CN" altLang="en-US"/>
              <a:t> (4)租赁资产对承租人运营的重要程度。</a:t>
            </a:r>
            <a:endParaRPr lang="zh-CN" altLang="en-US"/>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en-US" altLang="zh-CN"/>
              <a:t> </a:t>
            </a:r>
            <a:r>
              <a:rPr lang="zh-CN" altLang="en-US"/>
              <a:t>(5)与行使选择权相关的条件及满足相关条件的可能性。</a:t>
            </a:r>
            <a:endParaRPr lang="zh-CN" altLang="en-US"/>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三、租赁期</a:t>
            </a:r>
            <a:endParaRPr lang="zh-CN" altLang="en-US"/>
          </a:p>
        </p:txBody>
      </p:sp>
      <p:sp>
        <p:nvSpPr>
          <p:cNvPr id="3" name="正文"/>
          <p:cNvSpPr>
            <a:spLocks noGrp="1"/>
          </p:cNvSpPr>
          <p:nvPr>
            <p:ph idx="1"/>
            <p:custDataLst>
              <p:tags r:id="rId2"/>
            </p:custDataLst>
          </p:nvPr>
        </p:nvSpPr>
        <p:spPr>
          <a:xfrm>
            <a:off x="695960" y="1196339"/>
            <a:ext cx="10800000" cy="4873625"/>
          </a:xfrm>
        </p:spPr>
        <p:txBody>
          <a:bodyPr>
            <a:normAutofit lnSpcReduction="20000"/>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 (四)对租赁期和购买选择权的重新评估</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 发生承租人可控范围内的重大事件或变化，且影响承租人是否合理确定将行使相应选择权的，承租人应当对其是否合理确定将行使续租选择权、购买选择权或不行使终止租赁选择权进行重新评估，并根据重新评估结果修改租赁期。</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 承租人可控范围内的重大事件或变化包括但不限于下列情形：</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 (1)在租赁期开始日未预计到的重大租赁资产改良，在可行使续租选择权、终止租赁选择权或购买选择权时，预期将为承租人带来重大经济利益。</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 (2)在租赁期开始日未预计到的租赁资产的重大改动或定制化调整。</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 (3)承租人作出的与行使或不行使选择权直接相关的经营决策。例如，决定续租互补性资产、处置可替代的资产或处置包含相关使用权资产的业务。</a:t>
            </a:r>
            <a:endParaRPr lang="zh-CN" altLang="en-US"/>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4877435" y="3336925"/>
            <a:ext cx="6476365" cy="2123440"/>
          </a:xfrm>
        </p:spPr>
        <p:txBody>
          <a:bodyPr/>
          <a:lstStyle/>
          <a:p>
            <a:r>
              <a:rPr lang="zh-CN" altLang="en-US" spc="300" dirty="0">
                <a:solidFill>
                  <a:srgbClr val="131F27"/>
                </a:solidFill>
                <a:latin typeface="+mn-ea"/>
                <a:sym typeface="+mn-ea"/>
              </a:rPr>
              <a:t>  承租人的会计处理</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02</a:t>
            </a:r>
            <a:endParaRPr lang="en-US" altLang="zh-CN"/>
          </a:p>
        </p:txBody>
      </p: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一、租赁负债的初始计量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fontScale="80000"/>
          </a:bodyPr>
          <a:lstStyle/>
          <a:p>
            <a:r>
              <a:rPr sz="2800"/>
              <a:t>租赁负债应当按照租赁期开始日尚未支付的租赁付款额的现值进行初始计量。</a:t>
            </a:r>
            <a:endParaRPr sz="2800"/>
          </a:p>
          <a:p>
            <a:r>
              <a:rPr sz="2800"/>
              <a:t> </a:t>
            </a:r>
            <a:r>
              <a:rPr sz="2800" b="1"/>
              <a:t>(一)租赁付款额</a:t>
            </a:r>
            <a:endParaRPr sz="2800"/>
          </a:p>
          <a:p>
            <a:r>
              <a:rPr sz="2800"/>
              <a:t>租赁付款额，是指承租人向出租人支付的与在租赁期内使用租赁资产的权利相关的款项。租赁付款额包括以下五项内容：</a:t>
            </a:r>
            <a:endParaRPr sz="2800"/>
          </a:p>
          <a:p>
            <a:r>
              <a:rPr sz="2800"/>
              <a:t>1.固定付款额及实质固定付款额，存在租赁激励的，扣除租赁激励相关金额。</a:t>
            </a:r>
            <a:endParaRPr sz="2800"/>
          </a:p>
          <a:p>
            <a:r>
              <a:rPr sz="2800"/>
              <a:t>2.取决于指数或比率的可变租赁付款额。</a:t>
            </a:r>
            <a:endParaRPr sz="2800"/>
          </a:p>
          <a:p>
            <a:r>
              <a:rPr sz="2800"/>
              <a:t>3.购买选择权的行权价格，前提是承租人合理确定将行使该选择权。</a:t>
            </a:r>
            <a:endParaRPr sz="2800"/>
          </a:p>
          <a:p>
            <a:r>
              <a:rPr sz="2800"/>
              <a:t>4.行使终止租赁选择权需支付的款项，前提是租赁期反映出承租人将行使终止租赁选择权。</a:t>
            </a:r>
            <a:endParaRPr sz="2800"/>
          </a:p>
          <a:p>
            <a:r>
              <a:rPr sz="2800"/>
              <a:t>5.根据承租人提供的担保余值预计应支付的款项。</a:t>
            </a:r>
            <a:endParaRPr sz="2800"/>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一、租赁负债的初始计量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lnSpcReduction="10000"/>
          </a:bodyPr>
          <a:lstStyle/>
          <a:p>
            <a:r>
              <a:rPr sz="2800"/>
              <a:t> </a:t>
            </a:r>
            <a:r>
              <a:rPr sz="2800" b="1"/>
              <a:t>(二)折现率</a:t>
            </a:r>
            <a:endParaRPr sz="2800"/>
          </a:p>
          <a:p>
            <a:r>
              <a:rPr sz="2800"/>
              <a:t>租赁负债应当按照租赁期开始日尚未支付的租赁付款额的现值进行初始计量。在计算租赁付款额的现值时，承租人应当采用租赁内含利率作为折现率；无法确定租赁内含利率的，应当采用承租人增量借款利率作为折现率。</a:t>
            </a:r>
            <a:endParaRPr sz="2800"/>
          </a:p>
          <a:p>
            <a:r>
              <a:rPr sz="2800" b="1"/>
              <a:t>租赁内含利率，</a:t>
            </a:r>
            <a:r>
              <a:rPr sz="2800"/>
              <a:t>是指使出租人的租赁收款额的现值与未担保余值的现值之和等于租赁资产公允价值与出租人的初始直接费用之和的利率。</a:t>
            </a:r>
            <a:endParaRPr sz="2800"/>
          </a:p>
          <a:p>
            <a:r>
              <a:rPr sz="2800" b="1"/>
              <a:t>承租人增量借款利率</a:t>
            </a:r>
            <a:r>
              <a:rPr sz="2800"/>
              <a:t>，是指承租人在类似经济环境下为获得与使用权资产价值接近的资产，在类似期间以类似抵押条件借人资金须支付的利率。</a:t>
            </a:r>
            <a:endParaRPr sz="2800"/>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二、使用权资产的初始计量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fontScale="90000" lnSpcReduction="20000"/>
          </a:bodyPr>
          <a:lstStyle/>
          <a:p>
            <a:r>
              <a:rPr lang="en-US" altLang="zh-CN" sz="2800"/>
              <a:t>  使用权资产，是指承租人可在租赁期内使用租赁资产的权利。在租赁期开始日，承租人应当按照成本对使用权资产进行初始计量。该成本包括下列四项：</a:t>
            </a:r>
            <a:endParaRPr lang="en-US" altLang="zh-CN" sz="2800"/>
          </a:p>
          <a:p>
            <a:r>
              <a:rPr lang="en-US" altLang="zh-CN" sz="2800"/>
              <a:t>(1)租赁负债的初始计量金额。</a:t>
            </a:r>
            <a:endParaRPr lang="en-US" altLang="zh-CN" sz="2800"/>
          </a:p>
          <a:p>
            <a:r>
              <a:rPr lang="en-US" altLang="zh-CN" sz="2800"/>
              <a:t>(2)在租赁期开始日或之前支付的租赁付款额；存在租赁激励的，应扣除已享受的租赁激励相关金额。</a:t>
            </a:r>
            <a:endParaRPr lang="en-US" altLang="zh-CN" sz="2800"/>
          </a:p>
          <a:p>
            <a:r>
              <a:rPr lang="en-US" altLang="zh-CN" sz="2800"/>
              <a:t>(3)承租人发生的初始直接费用。初始直接费用是指为达成租赁所发生的增量成本，通常包括律师费、佣金、谈判费、差旅费等。</a:t>
            </a:r>
            <a:endParaRPr lang="en-US" altLang="zh-CN" sz="2800"/>
          </a:p>
          <a:p>
            <a:r>
              <a:rPr lang="en-US" altLang="zh-CN" sz="2800"/>
              <a:t>(4)承租人为拆卸及移除租赁资产、复原租赁资产所在场地或将租赁资产恢复至租赁条款约定状态预计将发生的成本。</a:t>
            </a:r>
            <a:endParaRPr lang="en-US" altLang="zh-CN" sz="2800"/>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67595"/>
            <a:ext cx="10800000" cy="720000"/>
          </a:xfrm>
        </p:spPr>
        <p:txBody>
          <a:bodyPr/>
          <a:lstStyle/>
          <a:p>
            <a:r>
              <a:rPr lang="zh-CN" altLang="en-US" spc="300" dirty="0">
                <a:solidFill>
                  <a:srgbClr val="131F27"/>
                </a:solidFill>
                <a:latin typeface="+mn-ea"/>
                <a:sym typeface="+mn-ea"/>
              </a:rPr>
              <a:t>二、使用权资产的初始计量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080135"/>
            <a:ext cx="10800080" cy="5095240"/>
          </a:xfrm>
        </p:spPr>
        <p:style>
          <a:lnRef idx="3">
            <a:schemeClr val="accent1"/>
          </a:lnRef>
          <a:fillRef idx="0">
            <a:srgbClr val="FFFFFF"/>
          </a:fillRef>
          <a:effectRef idx="0">
            <a:srgbClr val="FFFFFF"/>
          </a:effectRef>
          <a:fontRef idx="minor">
            <a:schemeClr val="tx1"/>
          </a:fontRef>
        </p:style>
        <p:txBody>
          <a:bodyPr>
            <a:noAutofit/>
          </a:bodyPr>
          <a:lstStyle/>
          <a:p>
            <a:pPr marL="0" indent="0" fontAlgn="auto">
              <a:lnSpc>
                <a:spcPct val="110000"/>
              </a:lnSpc>
              <a:spcBef>
                <a:spcPts val="0"/>
              </a:spcBef>
              <a:buNone/>
            </a:pPr>
            <a:r>
              <a:rPr lang="en-US" altLang="zh-CN" sz="1900" b="1"/>
              <a:t>【典型案例7-5】</a:t>
            </a:r>
            <a:r>
              <a:rPr lang="en-US" altLang="zh-CN" sz="1900"/>
              <a:t>承租人甲公司就某写字楼的一层楼与出租人乙 公司签订为期10年的租赁协议，并拥有5年的续租选择权。有关资料如下：</a:t>
            </a:r>
            <a:endParaRPr lang="en-US" altLang="zh-CN" sz="1900"/>
          </a:p>
          <a:p>
            <a:pPr marL="0" indent="482600" fontAlgn="auto">
              <a:lnSpc>
                <a:spcPct val="110000"/>
              </a:lnSpc>
              <a:spcBef>
                <a:spcPts val="0"/>
              </a:spcBef>
              <a:extLst>
                <a:ext uri="{35155182-B16C-46BC-9424-99874614C6A1}">
                  <wpsdc:indentchars xmlns:wpsdc="http://www.wps.cn/officeDocument/2017/drawingmlCustomData" val="200" checksum="2980959856"/>
                </a:ext>
              </a:extLst>
            </a:pPr>
            <a:r>
              <a:rPr lang="en-US" altLang="zh-CN" sz="1900"/>
              <a:t>(1)初始租赁期内的不含税租金为每年50000元，续租期间为每年55000元，所有款项应于每年年初支付；</a:t>
            </a:r>
            <a:endParaRPr lang="en-US" altLang="zh-CN" sz="1900"/>
          </a:p>
          <a:p>
            <a:pPr marL="0" indent="482600" fontAlgn="auto">
              <a:lnSpc>
                <a:spcPct val="110000"/>
              </a:lnSpc>
              <a:spcBef>
                <a:spcPts val="0"/>
              </a:spcBef>
              <a:extLst>
                <a:ext uri="{35155182-B16C-46BC-9424-99874614C6A1}">
                  <wpsdc:indentchars xmlns:wpsdc="http://www.wps.cn/officeDocument/2017/drawingmlCustomData" val="200" checksum="2980959856"/>
                </a:ext>
              </a:extLst>
            </a:pPr>
            <a:r>
              <a:rPr lang="en-US" altLang="zh-CN" sz="1900"/>
              <a:t>(2)为获得该项租赁，甲公司发生初始直接费用20000元，其中，15000元为向该楼层前任租户支付的款项，5000元为向房地产中介支付的佣金；</a:t>
            </a:r>
            <a:endParaRPr lang="en-US" altLang="zh-CN" sz="1900"/>
          </a:p>
          <a:p>
            <a:pPr marL="0" indent="482600" fontAlgn="auto">
              <a:lnSpc>
                <a:spcPct val="110000"/>
              </a:lnSpc>
              <a:spcBef>
                <a:spcPts val="0"/>
              </a:spcBef>
              <a:extLst>
                <a:ext uri="{35155182-B16C-46BC-9424-99874614C6A1}">
                  <wpsdc:indentchars xmlns:wpsdc="http://www.wps.cn/officeDocument/2017/drawingmlCustomData" val="200" checksum="2980959856"/>
                </a:ext>
              </a:extLst>
            </a:pPr>
            <a:r>
              <a:rPr lang="en-US" altLang="zh-CN" sz="1900"/>
              <a:t>(3)作为对甲公司的激励，乙公司同意补偿甲公司5000元的佣金；</a:t>
            </a:r>
            <a:endParaRPr lang="en-US" altLang="zh-CN" sz="1900"/>
          </a:p>
          <a:p>
            <a:pPr marL="0" indent="482600" fontAlgn="auto">
              <a:lnSpc>
                <a:spcPct val="110000"/>
              </a:lnSpc>
              <a:spcBef>
                <a:spcPts val="0"/>
              </a:spcBef>
              <a:extLst>
                <a:ext uri="{35155182-B16C-46BC-9424-99874614C6A1}">
                  <wpsdc:indentchars xmlns:wpsdc="http://www.wps.cn/officeDocument/2017/drawingmlCustomData" val="200" checksum="2980959856"/>
                </a:ext>
              </a:extLst>
            </a:pPr>
            <a:r>
              <a:rPr lang="en-US" altLang="zh-CN" sz="1900"/>
              <a:t>(4)在 租赁期开始日，甲公司评估后认为，不能合理确定将行使续租选择权，因此，将租赁期确定为10年；</a:t>
            </a:r>
            <a:endParaRPr lang="en-US" altLang="zh-CN" sz="1900"/>
          </a:p>
          <a:p>
            <a:pPr marL="0" indent="482600" fontAlgn="auto">
              <a:lnSpc>
                <a:spcPct val="110000"/>
              </a:lnSpc>
              <a:spcBef>
                <a:spcPts val="0"/>
              </a:spcBef>
              <a:extLst>
                <a:ext uri="{35155182-B16C-46BC-9424-99874614C6A1}">
                  <wpsdc:indentchars xmlns:wpsdc="http://www.wps.cn/officeDocument/2017/drawingmlCustomData" val="200" checksum="2980959856"/>
                </a:ext>
              </a:extLst>
            </a:pPr>
            <a:r>
              <a:rPr lang="en-US" altLang="zh-CN" sz="1900"/>
              <a:t>(5)甲公司无法确定租赁内含利率，其增量借款利率为每年5%,该利率反映的是甲公司以类似抵押条件借入期限为10年、与使用权资产等值的相同币种的借款而必须支付的利率。</a:t>
            </a:r>
            <a:endParaRPr lang="en-US" altLang="zh-CN" sz="1900"/>
          </a:p>
          <a:p>
            <a:pPr marL="0" indent="482600" fontAlgn="auto">
              <a:lnSpc>
                <a:spcPct val="110000"/>
              </a:lnSpc>
              <a:spcBef>
                <a:spcPts val="0"/>
              </a:spcBef>
              <a:extLst>
                <a:ext uri="{35155182-B16C-46BC-9424-99874614C6A1}">
                  <wpsdc:indentchars xmlns:wpsdc="http://www.wps.cn/officeDocument/2017/drawingmlCustomData" val="200" checksum="2980959856"/>
                </a:ext>
              </a:extLst>
            </a:pPr>
            <a:r>
              <a:rPr lang="en-US" altLang="zh-CN" sz="1900"/>
              <a:t>为简化处理，假设不考虑相关税费影响。 </a:t>
            </a:r>
            <a:endParaRPr lang="en-US" altLang="zh-CN" sz="1900"/>
          </a:p>
          <a:p>
            <a:pPr marL="0" indent="482600" fontAlgn="auto">
              <a:lnSpc>
                <a:spcPct val="110000"/>
              </a:lnSpc>
              <a:spcBef>
                <a:spcPts val="0"/>
              </a:spcBef>
              <a:extLst>
                <a:ext uri="{35155182-B16C-46BC-9424-99874614C6A1}">
                  <wpsdc:indentchars xmlns:wpsdc="http://www.wps.cn/officeDocument/2017/drawingmlCustomData" val="200" checksum="2980959856"/>
                </a:ext>
              </a:extLst>
            </a:pPr>
            <a:r>
              <a:rPr lang="en-US" altLang="zh-CN" sz="1900"/>
              <a:t>要求：</a:t>
            </a:r>
            <a:endParaRPr lang="en-US" altLang="zh-CN" sz="1900"/>
          </a:p>
          <a:p>
            <a:pPr marL="0" indent="482600" fontAlgn="auto">
              <a:lnSpc>
                <a:spcPct val="110000"/>
              </a:lnSpc>
              <a:spcBef>
                <a:spcPts val="0"/>
              </a:spcBef>
              <a:extLst>
                <a:ext uri="{35155182-B16C-46BC-9424-99874614C6A1}">
                  <wpsdc:indentchars xmlns:wpsdc="http://www.wps.cn/officeDocument/2017/drawingmlCustomData" val="200" checksum="2980959856"/>
                </a:ext>
              </a:extLst>
            </a:pPr>
            <a:r>
              <a:rPr lang="en-US" altLang="zh-CN" sz="1900"/>
              <a:t>（1）计算租赁期开始日租赁付款额的现值，并确认租赁负债和使用权资产；</a:t>
            </a:r>
            <a:endParaRPr lang="en-US" altLang="zh-CN" sz="1900"/>
          </a:p>
          <a:p>
            <a:pPr marL="0" indent="482600" fontAlgn="auto">
              <a:lnSpc>
                <a:spcPct val="110000"/>
              </a:lnSpc>
              <a:spcBef>
                <a:spcPts val="0"/>
              </a:spcBef>
              <a:extLst>
                <a:ext uri="{35155182-B16C-46BC-9424-99874614C6A1}">
                  <wpsdc:indentchars xmlns:wpsdc="http://www.wps.cn/officeDocument/2017/drawingmlCustomData" val="200" checksum="2980959856"/>
                </a:ext>
              </a:extLst>
            </a:pPr>
            <a:r>
              <a:rPr lang="en-US" altLang="zh-CN" sz="1900"/>
              <a:t>（2）编制有关会计分录；</a:t>
            </a:r>
            <a:endParaRPr lang="en-US" altLang="zh-CN" sz="1900"/>
          </a:p>
          <a:p>
            <a:pPr marL="0" indent="482600" fontAlgn="auto">
              <a:lnSpc>
                <a:spcPct val="110000"/>
              </a:lnSpc>
              <a:spcBef>
                <a:spcPts val="0"/>
              </a:spcBef>
              <a:extLst>
                <a:ext uri="{35155182-B16C-46BC-9424-99874614C6A1}">
                  <wpsdc:indentchars xmlns:wpsdc="http://www.wps.cn/officeDocument/2017/drawingmlCustomData" val="200" checksum="2980959856"/>
                </a:ext>
              </a:extLst>
            </a:pPr>
            <a:r>
              <a:rPr lang="en-US" altLang="zh-CN" sz="1900"/>
              <a:t>（3）计算甲公司使用权资产的初始成本。</a:t>
            </a:r>
            <a:endParaRPr lang="en-US" altLang="zh-CN" sz="1900"/>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67595"/>
            <a:ext cx="10800000" cy="720000"/>
          </a:xfrm>
        </p:spPr>
        <p:txBody>
          <a:bodyPr/>
          <a:lstStyle/>
          <a:p>
            <a:r>
              <a:rPr lang="zh-CN" altLang="en-US" spc="300" dirty="0">
                <a:solidFill>
                  <a:srgbClr val="131F27"/>
                </a:solidFill>
                <a:latin typeface="+mn-ea"/>
                <a:sym typeface="+mn-ea"/>
              </a:rPr>
              <a:t>二、使用权资产的初始计量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080135"/>
            <a:ext cx="10800080" cy="5095240"/>
          </a:xfrm>
        </p:spPr>
        <p:style>
          <a:lnRef idx="3">
            <a:schemeClr val="accent1"/>
          </a:lnRef>
          <a:fillRef idx="0">
            <a:srgbClr val="FFFFFF"/>
          </a:fillRef>
          <a:effectRef idx="0">
            <a:srgbClr val="FFFFFF"/>
          </a:effectRef>
          <a:fontRef idx="minor">
            <a:schemeClr val="tx1"/>
          </a:fontRef>
        </p:style>
        <p:txBody>
          <a:bodyPr>
            <a:noAutofit/>
          </a:bodyPr>
          <a:lstStyle/>
          <a:p>
            <a:pPr marL="0" indent="0" fontAlgn="auto">
              <a:lnSpc>
                <a:spcPct val="150000"/>
              </a:lnSpc>
              <a:spcBef>
                <a:spcPts val="0"/>
              </a:spcBef>
              <a:buNone/>
            </a:pPr>
            <a:r>
              <a:rPr lang="en-US" altLang="zh-CN" b="1"/>
              <a:t>【典型案例7-5解析】</a:t>
            </a:r>
            <a:r>
              <a:rPr lang="en-US" altLang="zh-CN"/>
              <a:t>承租人甲公司的会计处理如下：</a:t>
            </a:r>
            <a:endParaRPr lang="en-US" altLang="zh-CN"/>
          </a:p>
          <a:p>
            <a:pPr marL="0" indent="0" fontAlgn="auto">
              <a:lnSpc>
                <a:spcPct val="150000"/>
              </a:lnSpc>
              <a:spcBef>
                <a:spcPts val="0"/>
              </a:spcBef>
              <a:buNone/>
            </a:pPr>
            <a:r>
              <a:rPr lang="en-US" altLang="zh-CN"/>
              <a:t>（1）计算租赁期开始日租赁付款额的现值，并确认租赁负债和使用权资产。 </a:t>
            </a:r>
            <a:endParaRPr lang="en-US" altLang="zh-CN"/>
          </a:p>
          <a:p>
            <a:pPr marL="0" indent="0" fontAlgn="auto">
              <a:lnSpc>
                <a:spcPct val="150000"/>
              </a:lnSpc>
              <a:spcBef>
                <a:spcPts val="0"/>
              </a:spcBef>
              <a:buNone/>
            </a:pPr>
            <a:r>
              <a:rPr lang="en-US" altLang="zh-CN"/>
              <a:t>在租赁期开始日，甲公司支付第1年的租金50000元，并以剩余9年租金(每年 50000元)按5%的年利率折现后的现值计量租赁负债。租赁付款额及其现值的计算 过程如下：</a:t>
            </a:r>
            <a:endParaRPr lang="en-US" altLang="zh-CN"/>
          </a:p>
          <a:p>
            <a:pPr marL="0" indent="0" fontAlgn="auto">
              <a:lnSpc>
                <a:spcPct val="150000"/>
              </a:lnSpc>
              <a:spcBef>
                <a:spcPts val="0"/>
              </a:spcBef>
              <a:buNone/>
            </a:pPr>
            <a:r>
              <a:rPr lang="en-US" altLang="zh-CN"/>
              <a:t> 剩余9期租赁付款额=50000×9=450000(元)</a:t>
            </a:r>
            <a:endParaRPr lang="en-US" altLang="zh-CN"/>
          </a:p>
          <a:p>
            <a:pPr marL="0" indent="0" fontAlgn="auto">
              <a:lnSpc>
                <a:spcPct val="150000"/>
              </a:lnSpc>
              <a:spcBef>
                <a:spcPts val="0"/>
              </a:spcBef>
              <a:buNone/>
            </a:pPr>
            <a:r>
              <a:rPr lang="en-US" altLang="zh-CN"/>
              <a:t> 租赁负债=剩余9期租赁付款额的现值=50000×(P/A,5%,9)=355391(元) </a:t>
            </a:r>
            <a:endParaRPr lang="en-US" altLang="zh-CN"/>
          </a:p>
          <a:p>
            <a:pPr marL="0" indent="0" fontAlgn="auto">
              <a:lnSpc>
                <a:spcPct val="150000"/>
              </a:lnSpc>
              <a:spcBef>
                <a:spcPts val="0"/>
              </a:spcBef>
              <a:buNone/>
            </a:pPr>
            <a:r>
              <a:rPr lang="en-US" altLang="zh-CN"/>
              <a:t>未确认融资费用=剩余9期租赁付款额-剩余9期租赁付款额的现值</a:t>
            </a:r>
            <a:endParaRPr lang="en-US" altLang="zh-CN"/>
          </a:p>
          <a:p>
            <a:pPr marL="0" indent="0" fontAlgn="auto">
              <a:lnSpc>
                <a:spcPct val="150000"/>
              </a:lnSpc>
              <a:spcBef>
                <a:spcPts val="0"/>
              </a:spcBef>
              <a:buNone/>
            </a:pPr>
            <a:r>
              <a:rPr lang="en-US" altLang="zh-CN"/>
              <a:t>=450000- 355391=94609(元)</a:t>
            </a:r>
            <a:endParaRPr lang="en-US" altLang="zh-CN"/>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pc="300" dirty="0">
                <a:solidFill>
                  <a:srgbClr val="131F27"/>
                </a:solidFill>
                <a:latin typeface="+mn-ea"/>
                <a:sym typeface="+mn-ea"/>
              </a:rPr>
              <a:t>二、使用权资产的初始计量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641350"/>
            <a:ext cx="10800080" cy="6028055"/>
          </a:xfrm>
        </p:spPr>
        <p:style>
          <a:lnRef idx="3">
            <a:schemeClr val="accent1"/>
          </a:lnRef>
          <a:fillRef idx="0">
            <a:srgbClr val="FFFFFF"/>
          </a:fillRef>
          <a:effectRef idx="0">
            <a:srgbClr val="FFFFFF"/>
          </a:effectRef>
          <a:fontRef idx="minor">
            <a:schemeClr val="tx1"/>
          </a:fontRef>
        </p:style>
        <p:txBody>
          <a:bodyPr>
            <a:noAutofit/>
          </a:bodyPr>
          <a:lstStyle/>
          <a:p>
            <a:pPr marL="0" indent="0" fontAlgn="auto">
              <a:lnSpc>
                <a:spcPct val="150000"/>
              </a:lnSpc>
              <a:spcBef>
                <a:spcPts val="0"/>
              </a:spcBef>
              <a:buNone/>
            </a:pPr>
            <a:r>
              <a:rPr lang="en-US" altLang="zh-CN" sz="2000" b="1"/>
              <a:t>【典型案例7-5解析】</a:t>
            </a:r>
            <a:endParaRPr lang="en-US" altLang="zh-CN" sz="2000"/>
          </a:p>
          <a:p>
            <a:pPr marL="0" indent="0" fontAlgn="auto">
              <a:lnSpc>
                <a:spcPct val="150000"/>
              </a:lnSpc>
              <a:spcBef>
                <a:spcPts val="0"/>
              </a:spcBef>
              <a:buNone/>
            </a:pPr>
            <a:r>
              <a:rPr lang="en-US" altLang="zh-CN" sz="2000"/>
              <a:t>（2）有关会计分录如下：</a:t>
            </a:r>
            <a:endParaRPr lang="en-US" altLang="zh-CN" sz="2000"/>
          </a:p>
          <a:p>
            <a:pPr marL="0" indent="0" fontAlgn="auto">
              <a:lnSpc>
                <a:spcPct val="150000"/>
              </a:lnSpc>
              <a:spcBef>
                <a:spcPts val="0"/>
              </a:spcBef>
              <a:buNone/>
            </a:pPr>
            <a:r>
              <a:rPr lang="en-US" altLang="zh-CN" sz="2000"/>
              <a:t>①借：使用权资产                405 391</a:t>
            </a:r>
            <a:endParaRPr lang="en-US" altLang="zh-CN" sz="2000"/>
          </a:p>
          <a:p>
            <a:pPr marL="0" indent="0" fontAlgn="auto">
              <a:lnSpc>
                <a:spcPct val="150000"/>
              </a:lnSpc>
              <a:spcBef>
                <a:spcPts val="0"/>
              </a:spcBef>
              <a:buNone/>
            </a:pPr>
            <a:r>
              <a:rPr lang="en-US" altLang="zh-CN" sz="2000"/>
              <a:t>          租赁负债——未确认融资费用 94 609</a:t>
            </a:r>
            <a:endParaRPr lang="en-US" altLang="zh-CN" sz="2000"/>
          </a:p>
          <a:p>
            <a:pPr marL="0" indent="0" fontAlgn="auto">
              <a:lnSpc>
                <a:spcPct val="150000"/>
              </a:lnSpc>
              <a:spcBef>
                <a:spcPts val="0"/>
              </a:spcBef>
              <a:buNone/>
            </a:pPr>
            <a:r>
              <a:rPr lang="en-US" altLang="zh-CN" sz="2000"/>
              <a:t>     贷：租赁负债——租赁付款额      450 000</a:t>
            </a:r>
            <a:endParaRPr lang="en-US" altLang="zh-CN" sz="2000"/>
          </a:p>
          <a:p>
            <a:pPr marL="0" indent="0" fontAlgn="auto">
              <a:lnSpc>
                <a:spcPct val="150000"/>
              </a:lnSpc>
              <a:spcBef>
                <a:spcPts val="0"/>
              </a:spcBef>
              <a:buNone/>
            </a:pPr>
            <a:r>
              <a:rPr lang="en-US" altLang="zh-CN" sz="2000"/>
              <a:t>            银行存款(第1年的租赁付款额) 50 000</a:t>
            </a:r>
            <a:endParaRPr lang="en-US" altLang="zh-CN" sz="2000"/>
          </a:p>
          <a:p>
            <a:pPr marL="0" indent="0" fontAlgn="auto">
              <a:lnSpc>
                <a:spcPct val="150000"/>
              </a:lnSpc>
              <a:spcBef>
                <a:spcPts val="0"/>
              </a:spcBef>
              <a:buNone/>
            </a:pPr>
            <a:r>
              <a:rPr lang="en-US" altLang="zh-CN" sz="2000"/>
              <a:t>②将初始直接费用计入使用权资产的初始成本。 </a:t>
            </a:r>
            <a:endParaRPr lang="en-US" altLang="zh-CN" sz="2000"/>
          </a:p>
          <a:p>
            <a:pPr marL="0" indent="0" fontAlgn="auto">
              <a:lnSpc>
                <a:spcPct val="150000"/>
              </a:lnSpc>
              <a:spcBef>
                <a:spcPts val="0"/>
              </a:spcBef>
              <a:buNone/>
            </a:pPr>
            <a:r>
              <a:rPr lang="en-US" altLang="zh-CN" sz="2000"/>
              <a:t>借：使用权资产 20 000</a:t>
            </a:r>
            <a:endParaRPr lang="en-US" altLang="zh-CN" sz="2000"/>
          </a:p>
          <a:p>
            <a:pPr marL="0" indent="0" fontAlgn="auto">
              <a:lnSpc>
                <a:spcPct val="150000"/>
              </a:lnSpc>
              <a:spcBef>
                <a:spcPts val="0"/>
              </a:spcBef>
              <a:buNone/>
            </a:pPr>
            <a:r>
              <a:rPr lang="en-US" altLang="zh-CN" sz="2000"/>
              <a:t>   贷：银行存款   20 000</a:t>
            </a:r>
            <a:endParaRPr lang="en-US" altLang="zh-CN" sz="2000"/>
          </a:p>
          <a:p>
            <a:pPr marL="0" indent="0" fontAlgn="auto">
              <a:lnSpc>
                <a:spcPct val="150000"/>
              </a:lnSpc>
              <a:spcBef>
                <a:spcPts val="0"/>
              </a:spcBef>
              <a:buNone/>
            </a:pPr>
            <a:r>
              <a:rPr lang="en-US" altLang="zh-CN" sz="2000"/>
              <a:t> ③将已收的租赁激励相关金额从使用权资产入账价值中扣除。</a:t>
            </a:r>
            <a:endParaRPr lang="en-US" altLang="zh-CN" sz="2000"/>
          </a:p>
          <a:p>
            <a:pPr marL="0" indent="0" fontAlgn="auto">
              <a:lnSpc>
                <a:spcPct val="150000"/>
              </a:lnSpc>
              <a:spcBef>
                <a:spcPts val="0"/>
              </a:spcBef>
              <a:buNone/>
            </a:pPr>
            <a:r>
              <a:rPr lang="en-US" altLang="zh-CN" sz="2000"/>
              <a:t> 借：银行存款   5000</a:t>
            </a:r>
            <a:endParaRPr lang="en-US" altLang="zh-CN" sz="2000"/>
          </a:p>
          <a:p>
            <a:pPr marL="0" indent="0" fontAlgn="auto">
              <a:lnSpc>
                <a:spcPct val="150000"/>
              </a:lnSpc>
              <a:spcBef>
                <a:spcPts val="0"/>
              </a:spcBef>
              <a:buNone/>
            </a:pPr>
            <a:r>
              <a:rPr lang="en-US" altLang="zh-CN" sz="2000"/>
              <a:t>    贷：使用权资产   5000</a:t>
            </a:r>
            <a:endParaRPr lang="en-US" altLang="zh-CN" sz="2000"/>
          </a:p>
          <a:p>
            <a:pPr marL="0" indent="0" fontAlgn="auto">
              <a:lnSpc>
                <a:spcPct val="150000"/>
              </a:lnSpc>
              <a:spcBef>
                <a:spcPts val="0"/>
              </a:spcBef>
              <a:buNone/>
            </a:pPr>
            <a:r>
              <a:rPr lang="en-US" altLang="zh-CN" sz="2000"/>
              <a:t>（2）综上，甲公司使用权资产的初始成本为：405391+20000-5000=420391(元)。</a:t>
            </a:r>
            <a:endParaRPr lang="en-US" altLang="zh-CN" sz="2000"/>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pc="300" dirty="0">
                <a:solidFill>
                  <a:srgbClr val="131F27"/>
                </a:solidFill>
                <a:latin typeface="+mn-ea"/>
                <a:sym typeface="+mn-ea"/>
              </a:rPr>
              <a:t>二、使用权资产的初始计量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552450" y="641350"/>
            <a:ext cx="11346815" cy="6028055"/>
          </a:xfrm>
        </p:spPr>
        <p:style>
          <a:lnRef idx="3">
            <a:schemeClr val="accent1"/>
          </a:lnRef>
          <a:fillRef idx="0">
            <a:srgbClr val="FFFFFF"/>
          </a:fillRef>
          <a:effectRef idx="0">
            <a:srgbClr val="FFFFFF"/>
          </a:effectRef>
          <a:fontRef idx="minor">
            <a:schemeClr val="tx1"/>
          </a:fontRef>
        </p:style>
        <p:txBody>
          <a:bodyPr>
            <a:noAutofit/>
          </a:bodyPr>
          <a:lstStyle/>
          <a:p>
            <a:pPr marL="0" indent="0" fontAlgn="auto">
              <a:lnSpc>
                <a:spcPct val="150000"/>
              </a:lnSpc>
              <a:spcBef>
                <a:spcPts val="0"/>
              </a:spcBef>
              <a:buNone/>
            </a:pPr>
            <a:r>
              <a:rPr lang="en-US" altLang="zh-CN" sz="2000" b="1"/>
              <a:t>【学中做7-1】</a:t>
            </a:r>
            <a:r>
              <a:rPr lang="en-US" altLang="zh-CN" sz="2200"/>
              <a:t>2×23年12月28日，A公司与B公司签订了一份租赁合同。合同主要条款如下:</a:t>
            </a:r>
            <a:endParaRPr lang="en-US" altLang="zh-CN" sz="2200"/>
          </a:p>
          <a:p>
            <a:pPr marL="0" indent="0" fontAlgn="auto">
              <a:lnSpc>
                <a:spcPct val="150000"/>
              </a:lnSpc>
              <a:spcBef>
                <a:spcPts val="0"/>
              </a:spcBef>
              <a:buNone/>
            </a:pPr>
            <a:r>
              <a:rPr lang="en-US" altLang="zh-CN" sz="2200"/>
              <a:t>(1)租赁标的物:数控机床。</a:t>
            </a:r>
            <a:endParaRPr lang="en-US" altLang="zh-CN" sz="2200"/>
          </a:p>
          <a:p>
            <a:pPr marL="0" indent="0" fontAlgn="auto">
              <a:lnSpc>
                <a:spcPct val="150000"/>
              </a:lnSpc>
              <a:spcBef>
                <a:spcPts val="0"/>
              </a:spcBef>
              <a:buNone/>
            </a:pPr>
            <a:r>
              <a:rPr lang="en-US" altLang="zh-CN" sz="2200"/>
              <a:t>(2)租赁期开始日:租赁物运抵A公司生产车间之日(即2×24年1月1日)。</a:t>
            </a:r>
            <a:endParaRPr lang="en-US" altLang="zh-CN" sz="2200"/>
          </a:p>
          <a:p>
            <a:pPr marL="0" indent="0" fontAlgn="auto">
              <a:lnSpc>
                <a:spcPct val="150000"/>
              </a:lnSpc>
              <a:spcBef>
                <a:spcPts val="0"/>
              </a:spcBef>
              <a:buNone/>
            </a:pPr>
            <a:r>
              <a:rPr lang="en-US" altLang="zh-CN" sz="2200"/>
              <a:t>(3)租赁期:从租赁期开始日起36个月(即2×24年1月1日至2×26年12月31日)。</a:t>
            </a:r>
            <a:endParaRPr lang="en-US" altLang="zh-CN" sz="2200"/>
          </a:p>
          <a:p>
            <a:pPr marL="0" indent="0" fontAlgn="auto">
              <a:lnSpc>
                <a:spcPct val="150000"/>
              </a:lnSpc>
              <a:spcBef>
                <a:spcPts val="0"/>
              </a:spcBef>
              <a:buNone/>
            </a:pPr>
            <a:r>
              <a:rPr lang="en-US" altLang="zh-CN" sz="2200"/>
              <a:t>(4)租金支付方式:自租赁期开始日起每年年末支付租金900000元。</a:t>
            </a:r>
            <a:endParaRPr lang="en-US" altLang="zh-CN" sz="2200"/>
          </a:p>
          <a:p>
            <a:pPr marL="0" indent="0" fontAlgn="auto">
              <a:lnSpc>
                <a:spcPct val="150000"/>
              </a:lnSpc>
              <a:spcBef>
                <a:spcPts val="0"/>
              </a:spcBef>
              <a:buNone/>
            </a:pPr>
            <a:r>
              <a:rPr lang="en-US" altLang="zh-CN" sz="2200"/>
              <a:t>(5)租赁合同规定的利率为8%(年利率)。</a:t>
            </a:r>
            <a:endParaRPr lang="en-US" altLang="zh-CN" sz="2200"/>
          </a:p>
          <a:p>
            <a:pPr marL="0" indent="0" fontAlgn="auto">
              <a:lnSpc>
                <a:spcPct val="150000"/>
              </a:lnSpc>
              <a:spcBef>
                <a:spcPts val="0"/>
              </a:spcBef>
              <a:buNone/>
            </a:pPr>
            <a:r>
              <a:rPr lang="en-US" altLang="zh-CN" sz="2200"/>
              <a:t>(6)A公司在租赁谈判和签订租赁合同过程中发生可归属于租赁项目的手续费、差旅费8910元。</a:t>
            </a:r>
            <a:endParaRPr lang="en-US" altLang="zh-CN" sz="2200"/>
          </a:p>
          <a:p>
            <a:pPr marL="0" indent="0" fontAlgn="auto">
              <a:lnSpc>
                <a:spcPct val="150000"/>
              </a:lnSpc>
              <a:spcBef>
                <a:spcPts val="0"/>
              </a:spcBef>
              <a:buNone/>
            </a:pPr>
            <a:r>
              <a:rPr lang="en-US" altLang="zh-CN" sz="2200"/>
              <a:t>要求：</a:t>
            </a:r>
            <a:endParaRPr lang="en-US" altLang="zh-CN" sz="2200"/>
          </a:p>
          <a:p>
            <a:pPr marL="0" indent="0" fontAlgn="auto">
              <a:lnSpc>
                <a:spcPct val="150000"/>
              </a:lnSpc>
              <a:spcBef>
                <a:spcPts val="0"/>
              </a:spcBef>
              <a:buNone/>
            </a:pPr>
            <a:r>
              <a:rPr lang="en-US" altLang="zh-CN" sz="2200"/>
              <a:t>（1）计算租赁期开始日租赁付款额的现值，并确认租赁负债和使用权资产；</a:t>
            </a:r>
            <a:endParaRPr lang="en-US" altLang="zh-CN" sz="2200"/>
          </a:p>
          <a:p>
            <a:pPr marL="0" indent="0" fontAlgn="auto">
              <a:lnSpc>
                <a:spcPct val="150000"/>
              </a:lnSpc>
              <a:spcBef>
                <a:spcPts val="0"/>
              </a:spcBef>
              <a:buNone/>
            </a:pPr>
            <a:r>
              <a:rPr lang="en-US" altLang="zh-CN" sz="2200"/>
              <a:t>（2）编制有关会计分录；</a:t>
            </a:r>
            <a:endParaRPr lang="en-US" altLang="zh-CN" sz="2200"/>
          </a:p>
          <a:p>
            <a:pPr marL="0" indent="0" fontAlgn="auto">
              <a:lnSpc>
                <a:spcPct val="150000"/>
              </a:lnSpc>
              <a:spcBef>
                <a:spcPts val="0"/>
              </a:spcBef>
              <a:buNone/>
            </a:pPr>
            <a:r>
              <a:rPr lang="en-US" altLang="zh-CN" sz="2200"/>
              <a:t>（3）计算甲公司使用权资产的初始成本。</a:t>
            </a:r>
            <a:endParaRPr lang="en-US" altLang="zh-CN" sz="220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5" name="矩形: 圆角 4"/>
          <p:cNvSpPr/>
          <p:nvPr>
            <p:custDataLst>
              <p:tags r:id="rId2"/>
            </p:custDataLst>
          </p:nvPr>
        </p:nvSpPr>
        <p:spPr>
          <a:xfrm>
            <a:off x="4552315" y="160591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9" name="序号"/>
          <p:cNvSpPr txBox="1"/>
          <p:nvPr>
            <p:custDataLst>
              <p:tags r:id="rId3"/>
            </p:custDataLst>
          </p:nvPr>
        </p:nvSpPr>
        <p:spPr>
          <a:xfrm>
            <a:off x="4665345" y="171450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01</a:t>
            </a:r>
            <a:endParaRPr lang="en-US" sz="2000" b="1" dirty="0">
              <a:solidFill>
                <a:schemeClr val="accent1"/>
              </a:solidFill>
              <a:latin typeface="+mn-ea"/>
            </a:endParaRPr>
          </a:p>
        </p:txBody>
      </p:sp>
      <p:sp>
        <p:nvSpPr>
          <p:cNvPr id="10" name="项标题"/>
          <p:cNvSpPr txBox="1"/>
          <p:nvPr>
            <p:custDataLst>
              <p:tags r:id="rId4"/>
            </p:custDataLst>
          </p:nvPr>
        </p:nvSpPr>
        <p:spPr>
          <a:xfrm>
            <a:off x="5775960" y="175704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租赁概述</a:t>
            </a:r>
            <a:endParaRPr lang="zh-CN" altLang="en-US" sz="2400" spc="300" dirty="0">
              <a:solidFill>
                <a:srgbClr val="131F27"/>
              </a:solidFill>
              <a:latin typeface="+mn-ea"/>
            </a:endParaRPr>
          </a:p>
        </p:txBody>
      </p:sp>
      <p:sp>
        <p:nvSpPr>
          <p:cNvPr id="11" name="矩形: 圆角 10"/>
          <p:cNvSpPr/>
          <p:nvPr>
            <p:custDataLst>
              <p:tags r:id="rId5"/>
            </p:custDataLst>
          </p:nvPr>
        </p:nvSpPr>
        <p:spPr>
          <a:xfrm>
            <a:off x="4353560" y="275526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2" name="序号"/>
          <p:cNvSpPr txBox="1"/>
          <p:nvPr>
            <p:custDataLst>
              <p:tags r:id="rId6"/>
            </p:custDataLst>
          </p:nvPr>
        </p:nvSpPr>
        <p:spPr>
          <a:xfrm>
            <a:off x="4465955" y="2863215"/>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02</a:t>
            </a:r>
            <a:endParaRPr lang="en-US" sz="2000" b="1" dirty="0">
              <a:solidFill>
                <a:schemeClr val="accent1"/>
              </a:solidFill>
              <a:latin typeface="+mn-ea"/>
            </a:endParaRPr>
          </a:p>
        </p:txBody>
      </p:sp>
      <p:sp>
        <p:nvSpPr>
          <p:cNvPr id="13" name="项标题"/>
          <p:cNvSpPr txBox="1"/>
          <p:nvPr>
            <p:custDataLst>
              <p:tags r:id="rId7"/>
            </p:custDataLst>
          </p:nvPr>
        </p:nvSpPr>
        <p:spPr>
          <a:xfrm>
            <a:off x="5598160" y="2905760"/>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承租人的会计处理</a:t>
            </a:r>
            <a:endParaRPr lang="zh-CN" altLang="en-US" sz="2400" spc="300" dirty="0">
              <a:solidFill>
                <a:srgbClr val="131F27"/>
              </a:solidFill>
              <a:latin typeface="+mn-ea"/>
            </a:endParaRPr>
          </a:p>
        </p:txBody>
      </p:sp>
      <p:sp>
        <p:nvSpPr>
          <p:cNvPr id="14" name="矩形: 圆角 13"/>
          <p:cNvSpPr/>
          <p:nvPr>
            <p:custDataLst>
              <p:tags r:id="rId8"/>
            </p:custDataLst>
          </p:nvPr>
        </p:nvSpPr>
        <p:spPr>
          <a:xfrm>
            <a:off x="3933825" y="3903980"/>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5" name="序号"/>
          <p:cNvSpPr txBox="1"/>
          <p:nvPr>
            <p:custDataLst>
              <p:tags r:id="rId9"/>
            </p:custDataLst>
          </p:nvPr>
        </p:nvSpPr>
        <p:spPr>
          <a:xfrm>
            <a:off x="4046220" y="401193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03</a:t>
            </a:r>
            <a:endParaRPr lang="en-US" sz="2000" b="1" dirty="0">
              <a:solidFill>
                <a:schemeClr val="accent1"/>
              </a:solidFill>
              <a:latin typeface="+mn-ea"/>
            </a:endParaRPr>
          </a:p>
        </p:txBody>
      </p:sp>
      <p:sp>
        <p:nvSpPr>
          <p:cNvPr id="16" name="项标题"/>
          <p:cNvSpPr txBox="1"/>
          <p:nvPr>
            <p:custDataLst>
              <p:tags r:id="rId10"/>
            </p:custDataLst>
          </p:nvPr>
        </p:nvSpPr>
        <p:spPr>
          <a:xfrm>
            <a:off x="5157470" y="405447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出租人的会计处理</a:t>
            </a:r>
            <a:endParaRPr lang="zh-CN" altLang="en-US" sz="2400" spc="300" dirty="0">
              <a:solidFill>
                <a:srgbClr val="131F27"/>
              </a:solidFill>
              <a:latin typeface="+mn-ea"/>
            </a:endParaRPr>
          </a:p>
        </p:txBody>
      </p:sp>
      <p:sp>
        <p:nvSpPr>
          <p:cNvPr id="20" name="任意多边形: 形状 19"/>
          <p:cNvSpPr/>
          <p:nvPr>
            <p:custDataLst>
              <p:tags r:id="rId11"/>
            </p:custDataLst>
          </p:nvPr>
        </p:nvSpPr>
        <p:spPr>
          <a:xfrm>
            <a:off x="977010" y="1948496"/>
            <a:ext cx="1411480" cy="209783"/>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0"/>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4" y="189458"/>
                  <a:pt x="1211907" y="178246"/>
                  <a:pt x="1211907" y="162371"/>
                </a:cubicBezTo>
                <a:lnTo>
                  <a:pt x="1211907" y="3869"/>
                </a:lnTo>
                <a:lnTo>
                  <a:pt x="1241375" y="3869"/>
                </a:lnTo>
                <a:lnTo>
                  <a:pt x="1241375" y="234404"/>
                </a:lnTo>
                <a:lnTo>
                  <a:pt x="1206103" y="234404"/>
                </a:lnTo>
                <a:lnTo>
                  <a:pt x="1090166" y="55066"/>
                </a:lnTo>
                <a:cubicBezTo>
                  <a:pt x="1086892" y="50006"/>
                  <a:pt x="1084263" y="44995"/>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79"/>
                </a:lnTo>
                <a:lnTo>
                  <a:pt x="993874" y="104179"/>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5"/>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4"/>
                  <a:pt x="1561902" y="26342"/>
                  <a:pt x="1540669" y="26342"/>
                </a:cubicBezTo>
                <a:cubicBezTo>
                  <a:pt x="1526580" y="26342"/>
                  <a:pt x="1515095" y="29294"/>
                  <a:pt x="1506215" y="35198"/>
                </a:cubicBezTo>
                <a:cubicBezTo>
                  <a:pt x="1497335" y="41101"/>
                  <a:pt x="1492895" y="49311"/>
                  <a:pt x="1492895" y="59829"/>
                </a:cubicBezTo>
                <a:cubicBezTo>
                  <a:pt x="1492895" y="69155"/>
                  <a:pt x="1495971" y="76745"/>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4" y="238274"/>
                  <a:pt x="1500212" y="237009"/>
                  <a:pt x="1488058" y="234479"/>
                </a:cubicBezTo>
                <a:cubicBezTo>
                  <a:pt x="1475904" y="231948"/>
                  <a:pt x="1467048" y="228798"/>
                  <a:pt x="1461492" y="225028"/>
                </a:cubicBezTo>
                <a:lnTo>
                  <a:pt x="1461492" y="191095"/>
                </a:lnTo>
                <a:cubicBezTo>
                  <a:pt x="1468537" y="197247"/>
                  <a:pt x="1477963" y="202307"/>
                  <a:pt x="1489770" y="206276"/>
                </a:cubicBezTo>
                <a:cubicBezTo>
                  <a:pt x="1501577"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9" y="150564"/>
                  <a:pt x="1552426" y="146595"/>
                </a:cubicBezTo>
                <a:cubicBezTo>
                  <a:pt x="1546374" y="142627"/>
                  <a:pt x="1535013" y="136525"/>
                  <a:pt x="1518345" y="128290"/>
                </a:cubicBezTo>
                <a:cubicBezTo>
                  <a:pt x="1495227" y="116780"/>
                  <a:pt x="1479996" y="106089"/>
                  <a:pt x="1472654" y="96217"/>
                </a:cubicBezTo>
                <a:cubicBezTo>
                  <a:pt x="1465312" y="86345"/>
                  <a:pt x="1461641" y="75059"/>
                  <a:pt x="1461641" y="62359"/>
                </a:cubicBezTo>
                <a:cubicBezTo>
                  <a:pt x="1461641" y="43210"/>
                  <a:pt x="1469331" y="28029"/>
                  <a:pt x="1484709" y="16817"/>
                </a:cubicBezTo>
                <a:cubicBezTo>
                  <a:pt x="1500088" y="5606"/>
                  <a:pt x="1519486" y="0"/>
                  <a:pt x="1542901" y="0"/>
                </a:cubicBezTo>
                <a:close/>
                <a:moveTo>
                  <a:pt x="312092" y="0"/>
                </a:moveTo>
                <a:cubicBezTo>
                  <a:pt x="344140" y="0"/>
                  <a:pt x="369937" y="10765"/>
                  <a:pt x="389483" y="32295"/>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6"/>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4"/>
                  <a:pt x="33337" y="33933"/>
                </a:cubicBezTo>
                <a:cubicBezTo>
                  <a:pt x="55562" y="11311"/>
                  <a:pt x="83790" y="0"/>
                  <a:pt x="118021"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a:t> </a:t>
            </a:r>
            <a:r>
              <a:rPr lang="en-US" altLang="zh-CN" b="1"/>
              <a:t>  (一)计量基础</a:t>
            </a:r>
            <a:endParaRPr lang="en-US" altLang="zh-CN"/>
          </a:p>
          <a:p>
            <a:r>
              <a:rPr lang="en-US" altLang="zh-CN"/>
              <a:t> 在租赁期开始日后，承租人应当按以下原则对租赁负债进行后续计量：</a:t>
            </a:r>
            <a:endParaRPr lang="en-US" altLang="zh-CN"/>
          </a:p>
          <a:p>
            <a:r>
              <a:rPr lang="en-US" altLang="zh-CN"/>
              <a:t> (1)确认租赁负债的利息时，增加租赁负债的账面金额。</a:t>
            </a:r>
            <a:endParaRPr lang="en-US" altLang="zh-CN"/>
          </a:p>
          <a:p>
            <a:r>
              <a:rPr lang="en-US" altLang="zh-CN"/>
              <a:t> (2)支付租赁付款额时，减少租赁负债的账面金额。</a:t>
            </a:r>
            <a:endParaRPr lang="en-US" altLang="zh-CN"/>
          </a:p>
          <a:p>
            <a:r>
              <a:rPr lang="en-US" altLang="zh-CN"/>
              <a:t> (3)因重估或租赁变更等原因导致租赁付款额发生变动时，重新计量租赁负债的账面价值。</a:t>
            </a:r>
            <a:endParaRPr lang="en-US" altLang="zh-CN"/>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a:t> </a:t>
            </a:r>
            <a:r>
              <a:rPr lang="en-US" altLang="zh-CN" b="1"/>
              <a:t>  【典型案例7-6】 </a:t>
            </a:r>
            <a:r>
              <a:rPr lang="en-US" altLang="zh-CN"/>
              <a:t>2×23年1月1日，承租人A公司与出租人B公司签订了为期7年的商铺租赁合同，作为A公司的专设售后服务网点。每年的租赁付款额为450000元，于每年年末支付。 A公司无法确定租赁内含利率，其增量借款利率为每年5.04%。</a:t>
            </a:r>
            <a:endParaRPr lang="en-US" altLang="zh-CN"/>
          </a:p>
          <a:p>
            <a:r>
              <a:rPr lang="en-US" altLang="zh-CN"/>
              <a:t>要求：</a:t>
            </a:r>
            <a:endParaRPr lang="en-US" altLang="zh-CN"/>
          </a:p>
          <a:p>
            <a:r>
              <a:rPr lang="en-US" altLang="zh-CN"/>
              <a:t>（1）计算租赁负债和2×23年利息；</a:t>
            </a:r>
            <a:endParaRPr lang="en-US" altLang="zh-CN"/>
          </a:p>
          <a:p>
            <a:r>
              <a:rPr lang="en-US" altLang="zh-CN"/>
              <a:t>（2）编制2×23年支付租金和利息费用摊销的会计分录。</a:t>
            </a:r>
            <a:endParaRPr lang="en-US" altLang="zh-CN" b="1"/>
          </a:p>
          <a:p>
            <a:endParaRPr lang="en-US" altLang="zh-CN" b="1"/>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b="1"/>
              <a:t>【典型案例7-6解析】</a:t>
            </a:r>
            <a:endParaRPr lang="en-US" altLang="zh-CN" b="1"/>
          </a:p>
          <a:p>
            <a:r>
              <a:rPr lang="en-US" altLang="zh-CN" b="1"/>
              <a:t> </a:t>
            </a:r>
            <a:r>
              <a:rPr lang="en-US" altLang="zh-CN"/>
              <a:t>（1）根据上述资料，2×23年1月1日为租赁期开始日，甲公司按租赁付款额的现值确认的租赁负债=450000（P/A,5.04%,7）=2600000 (元)。</a:t>
            </a:r>
            <a:endParaRPr lang="en-US" altLang="zh-CN"/>
          </a:p>
          <a:p>
            <a:r>
              <a:rPr lang="en-US" altLang="zh-CN"/>
              <a:t>在2×23年年末，利息费用=2600000×5.04%=131040(元)。</a:t>
            </a:r>
            <a:endParaRPr lang="en-US" altLang="zh-CN"/>
          </a:p>
          <a:p>
            <a:r>
              <a:rPr lang="en-US" altLang="zh-CN"/>
              <a:t>（2）A公司的账务处理如下：</a:t>
            </a:r>
            <a:endParaRPr lang="en-US" altLang="zh-CN"/>
          </a:p>
          <a:p>
            <a:r>
              <a:rPr lang="en-US" altLang="zh-CN"/>
              <a:t> 借：租赁负债——租赁付款额     450 000</a:t>
            </a:r>
            <a:endParaRPr lang="en-US" altLang="zh-CN"/>
          </a:p>
          <a:p>
            <a:r>
              <a:rPr lang="en-US" altLang="zh-CN"/>
              <a:t>     财务费用——利息费用       131 040</a:t>
            </a:r>
            <a:endParaRPr lang="en-US" altLang="zh-CN"/>
          </a:p>
          <a:p>
            <a:r>
              <a:rPr lang="en-US" altLang="zh-CN"/>
              <a:t>   贷：银行存款                     450 000</a:t>
            </a:r>
            <a:endParaRPr lang="en-US" altLang="zh-CN"/>
          </a:p>
          <a:p>
            <a:r>
              <a:rPr lang="en-US" altLang="zh-CN"/>
              <a:t>       租赁负债——未确认融资费用   131 040</a:t>
            </a:r>
            <a:endParaRPr lang="en-US" altLang="zh-CN"/>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b="1"/>
              <a:t> (二)租赁负债的重新计量</a:t>
            </a:r>
            <a:endParaRPr lang="en-US" altLang="zh-CN" b="1"/>
          </a:p>
          <a:p>
            <a:pPr marL="0" indent="609600" fontAlgn="auto">
              <a:spcBef>
                <a:spcPts val="0"/>
              </a:spcBef>
              <a:extLst>
                <a:ext uri="{35155182-B16C-46BC-9424-99874614C6A1}">
                  <wpsdc:indentchars xmlns:wpsdc="http://www.wps.cn/officeDocument/2017/drawingmlCustomData" val="200" checksum="4158780845"/>
                </a:ext>
              </a:extLst>
            </a:pPr>
            <a:r>
              <a:rPr lang="en-US" altLang="zh-CN" b="1"/>
              <a:t> </a:t>
            </a:r>
            <a:r>
              <a:rPr lang="en-US" altLang="zh-CN"/>
              <a:t>在租赁期开始日后，当发生下列四种情形时，承租人应当按照变动后的租赁付款额的现值重新计量租赁负债，并相应调整使用权资产的账面价值。使用权资产的账面价值已调减至零，但租赁负债仍需进一步调减的，承租人应当将剩余金额计入当期损益。</a:t>
            </a:r>
            <a:endParaRPr lang="en-US" altLang="zh-CN"/>
          </a:p>
          <a:p>
            <a:pPr marL="0" indent="609600" fontAlgn="auto">
              <a:spcBef>
                <a:spcPts val="0"/>
              </a:spcBef>
              <a:extLst>
                <a:ext uri="{35155182-B16C-46BC-9424-99874614C6A1}">
                  <wpsdc:indentchars xmlns:wpsdc="http://www.wps.cn/officeDocument/2017/drawingmlCustomData" val="200" checksum="4158780845"/>
                </a:ext>
              </a:extLst>
            </a:pPr>
            <a:r>
              <a:rPr lang="en-US" altLang="zh-CN"/>
              <a:t> </a:t>
            </a:r>
            <a:r>
              <a:rPr lang="en-US" altLang="zh-CN" b="1"/>
              <a:t>1.实质固定付款额发生变动。</a:t>
            </a:r>
            <a:endParaRPr lang="en-US" altLang="zh-CN" b="1"/>
          </a:p>
          <a:p>
            <a:pPr marL="0" indent="609600" fontAlgn="auto">
              <a:spcBef>
                <a:spcPts val="0"/>
              </a:spcBef>
              <a:extLst>
                <a:ext uri="{35155182-B16C-46BC-9424-99874614C6A1}">
                  <wpsdc:indentchars xmlns:wpsdc="http://www.wps.cn/officeDocument/2017/drawingmlCustomData" val="200" checksum="4158780845"/>
                </a:ext>
              </a:extLst>
            </a:pPr>
            <a:r>
              <a:rPr lang="en-US" altLang="zh-CN"/>
              <a:t> 如果租赁付款额最初是可变的，但在租赁期开始日后的某一时点转为固定，那么, 在潜在可变性消除时，该付款额成为实质固定付款额，应纳入租赁负债的计量中。承租人应当按照变动后租赁付款额的现值重新计量租赁负债。在该情形下，承租人采用的折现率不变，即采用租赁期开始日确定的折现率。</a:t>
            </a:r>
            <a:endParaRPr lang="en-US" altLang="zh-CN"/>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b="1"/>
              <a:t> (二)租赁负债的重新计量</a:t>
            </a:r>
            <a:endParaRPr lang="en-US" altLang="zh-CN" b="1"/>
          </a:p>
          <a:p>
            <a:pPr marL="0" indent="0" fontAlgn="auto">
              <a:spcBef>
                <a:spcPts val="0"/>
              </a:spcBef>
              <a:buNone/>
            </a:pPr>
            <a:r>
              <a:rPr lang="en-US" altLang="zh-CN" b="1"/>
              <a:t>【典型案例7-7】</a:t>
            </a:r>
            <a:r>
              <a:rPr lang="en-US" altLang="zh-CN"/>
              <a:t>承租人A公司2×23年1月1日签订了一份为期10年的生产用机器租赁合同。租金于每年 年末支付，并按以下方式确定：第1年，租金根据该机器在第1年下半年的实际产能确定；第2～10年，每年的租金根据该机器在2×23年下半年的实际产能确定，即租金将在第1年年末转变为固定付款额。在租赁期开始日，A公司无法确定租赁内含利率，其增量借款利率为每年5%。假设在2×23年末，根据该机器在2×23年下半年的实际产能所确定的租赁付款额为每年20000元。</a:t>
            </a:r>
            <a:endParaRPr lang="en-US" altLang="zh-CN"/>
          </a:p>
          <a:p>
            <a:pPr marL="0" indent="609600" fontAlgn="auto">
              <a:spcBef>
                <a:spcPts val="0"/>
              </a:spcBef>
              <a:extLst>
                <a:ext uri="{35155182-B16C-46BC-9424-99874614C6A1}">
                  <wpsdc:indentchars xmlns:wpsdc="http://www.wps.cn/officeDocument/2017/drawingmlCustomData" val="200" checksum="4158780845"/>
                </a:ext>
              </a:extLst>
            </a:pPr>
            <a:r>
              <a:rPr lang="en-US" altLang="zh-CN"/>
              <a:t>要求：</a:t>
            </a:r>
            <a:endParaRPr lang="en-US" altLang="zh-CN"/>
          </a:p>
          <a:p>
            <a:pPr marL="0" indent="609600" fontAlgn="auto">
              <a:spcBef>
                <a:spcPts val="0"/>
              </a:spcBef>
              <a:extLst>
                <a:ext uri="{35155182-B16C-46BC-9424-99874614C6A1}">
                  <wpsdc:indentchars xmlns:wpsdc="http://www.wps.cn/officeDocument/2017/drawingmlCustomData" val="200" checksum="4158780845"/>
                </a:ext>
              </a:extLst>
            </a:pPr>
            <a:r>
              <a:rPr lang="en-US" altLang="zh-CN"/>
              <a:t>（1）计算A公司使用权资产的入账价值和未确认融资费用；</a:t>
            </a:r>
            <a:endParaRPr lang="en-US" altLang="zh-CN"/>
          </a:p>
          <a:p>
            <a:pPr marL="0" indent="609600" fontAlgn="auto">
              <a:spcBef>
                <a:spcPts val="0"/>
              </a:spcBef>
              <a:extLst>
                <a:ext uri="{35155182-B16C-46BC-9424-99874614C6A1}">
                  <wpsdc:indentchars xmlns:wpsdc="http://www.wps.cn/officeDocument/2017/drawingmlCustomData" val="200" checksum="4158780845"/>
                </a:ext>
              </a:extLst>
            </a:pPr>
            <a:r>
              <a:rPr lang="en-US" altLang="zh-CN"/>
              <a:t>（2）编制A公司2×23年年末有关租赁业务的会计分录。</a:t>
            </a:r>
            <a:endParaRPr lang="en-US" altLang="zh-CN"/>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b="1"/>
              <a:t>【典型案例7-7解析】</a:t>
            </a:r>
            <a:endParaRPr lang="en-US" altLang="zh-CN" b="1"/>
          </a:p>
          <a:p>
            <a:r>
              <a:rPr lang="en-US" altLang="zh-CN" b="1"/>
              <a:t>（</a:t>
            </a:r>
            <a:r>
              <a:rPr lang="en-US" altLang="zh-CN"/>
              <a:t>1）在租赁期开始时，由于未来的租金尚不确定，因此A公司的租赁负债为 0。在2×23年年末，租金的潜在可变性消除，成为实质固定付款额(即每年20000 元),因此A公司应基于变动后的租赁付款额重新计量租赁负债，并采用租赁期开始日确定的折现率(即5%)进行折现。</a:t>
            </a:r>
            <a:endParaRPr lang="en-US" altLang="zh-CN"/>
          </a:p>
          <a:p>
            <a:r>
              <a:rPr lang="en-US" altLang="zh-CN"/>
              <a:t>A公司后续年度需支付的租赁付款额=20000×9=180000（元）；</a:t>
            </a:r>
            <a:endParaRPr lang="en-US" altLang="zh-CN"/>
          </a:p>
          <a:p>
            <a:r>
              <a:rPr lang="en-US" altLang="zh-CN"/>
              <a:t>使用权资产入账价值=20000×(P/A,5%,9)=142156（元）；</a:t>
            </a:r>
            <a:endParaRPr lang="en-US" altLang="zh-CN"/>
          </a:p>
          <a:p>
            <a:r>
              <a:rPr lang="en-US" altLang="zh-CN"/>
              <a:t>未确认融资费用=180000-142156=37844(元)。</a:t>
            </a:r>
            <a:endParaRPr lang="en-US" altLang="zh-CN"/>
          </a:p>
          <a:p>
            <a:endParaRPr lang="en-US" altLang="zh-CN"/>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b="1"/>
              <a:t>【典型案例7-7解析】</a:t>
            </a:r>
            <a:endParaRPr lang="en-US" altLang="zh-CN" b="1"/>
          </a:p>
          <a:p>
            <a:r>
              <a:rPr lang="en-US" altLang="zh-CN"/>
              <a:t>（2）A公司在2×23年年末的相关账务处理如下：</a:t>
            </a:r>
            <a:endParaRPr lang="en-US" altLang="zh-CN"/>
          </a:p>
          <a:p>
            <a:r>
              <a:rPr lang="en-US" altLang="zh-CN" b="1"/>
              <a:t>支付2×23年的可变租赁付款额并计入当期损益：</a:t>
            </a:r>
            <a:endParaRPr lang="en-US" altLang="zh-CN" b="1"/>
          </a:p>
          <a:p>
            <a:r>
              <a:rPr lang="en-US" altLang="zh-CN"/>
              <a:t> 借：制造费用   20 000</a:t>
            </a:r>
            <a:endParaRPr lang="en-US" altLang="zh-CN"/>
          </a:p>
          <a:p>
            <a:r>
              <a:rPr lang="en-US" altLang="zh-CN"/>
              <a:t>   贷：银行存款   20 000</a:t>
            </a:r>
            <a:endParaRPr lang="en-US" altLang="zh-CN"/>
          </a:p>
          <a:p>
            <a:r>
              <a:rPr lang="en-US" altLang="zh-CN" b="1"/>
              <a:t>确认使用权资产和租赁负债：</a:t>
            </a:r>
            <a:endParaRPr lang="en-US" altLang="zh-CN" b="1"/>
          </a:p>
          <a:p>
            <a:r>
              <a:rPr lang="en-US" altLang="zh-CN"/>
              <a:t> 借：使用权资产                 142 156</a:t>
            </a:r>
            <a:endParaRPr lang="en-US" altLang="zh-CN"/>
          </a:p>
          <a:p>
            <a:r>
              <a:rPr lang="en-US" altLang="zh-CN"/>
              <a:t>       租赁负债——未确认融资费用  37 844</a:t>
            </a:r>
            <a:endParaRPr lang="en-US" altLang="zh-CN"/>
          </a:p>
          <a:p>
            <a:r>
              <a:rPr lang="en-US" altLang="zh-CN"/>
              <a:t>   贷：租赁负债——租赁付款额      180 000</a:t>
            </a:r>
            <a:endParaRPr lang="en-US" altLang="zh-CN"/>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b="1"/>
              <a:t>2.担保余值预计的应付金额发生变动。</a:t>
            </a:r>
            <a:endParaRPr lang="en-US" altLang="zh-CN" b="1"/>
          </a:p>
          <a:p>
            <a:r>
              <a:rPr lang="en-US" altLang="zh-CN"/>
              <a:t>在租赁期开始日后，承租人应对其在担保余值下预计支付的金额进行估计。该金额发生变动的，承租人应当按照变动后租赁付款额的现值重新计量租赁负债。在该情形下，承租人采用的折现率不变。</a:t>
            </a:r>
            <a:endParaRPr lang="en-US" altLang="zh-CN"/>
          </a:p>
          <a:p>
            <a:r>
              <a:rPr lang="en-US" altLang="zh-CN" b="1"/>
              <a:t> 3.用于确定租赁付款额的指数或比率发生变动。</a:t>
            </a:r>
            <a:endParaRPr lang="en-US" altLang="zh-CN" b="1"/>
          </a:p>
          <a:p>
            <a:r>
              <a:rPr lang="en-US" altLang="zh-CN" b="1"/>
              <a:t> </a:t>
            </a:r>
            <a:r>
              <a:rPr lang="en-US" altLang="zh-CN"/>
              <a:t>在租赁期开始日后，因浮动利率的变动而导致未来租赁付款额发生变动的，承租人应当按照变动后租赁付款额的现值重新计量租赁负债。</a:t>
            </a:r>
            <a:endParaRPr lang="en-US" altLang="zh-CN"/>
          </a:p>
          <a:p>
            <a:r>
              <a:rPr lang="en-US" altLang="zh-CN" b="1"/>
              <a:t>4.购买选择权、续租选择权或终止租赁选择权的评估结果或实际行使情况发生变化。</a:t>
            </a:r>
            <a:endParaRPr lang="en-US" altLang="zh-CN" b="1"/>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285"/>
            <a:ext cx="10800000" cy="720000"/>
          </a:xfrm>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20419"/>
            <a:ext cx="10800000" cy="4873625"/>
          </a:xfrm>
        </p:spPr>
        <p:txBody>
          <a:bodyPr>
            <a:noAutofit/>
          </a:bodyPr>
          <a:lstStyle/>
          <a:p>
            <a:r>
              <a:rPr lang="en-US" altLang="zh-CN" b="1"/>
              <a:t>【典型案例7-8】</a:t>
            </a:r>
            <a:r>
              <a:rPr lang="en-US" altLang="zh-CN" sz="2200"/>
              <a:t>2×23年1月1日，承租人甲公司与出租人乙公司签订了一份办公楼租赁合同，每年的租赁付款额为50000元，于每年年末支付。甲公司无法确定租赁内含利率，其增量借款利率为每年5%。</a:t>
            </a:r>
            <a:endParaRPr lang="en-US" altLang="zh-CN" sz="2200"/>
          </a:p>
          <a:p>
            <a:r>
              <a:rPr lang="en-US" altLang="zh-CN" sz="2200"/>
              <a:t>合同约定的不可撤销租赁期间为5年，2×27年年末甲公司有权选择以每年50000 元续租5年，或者以1000000元购买该房产。甲公司在租赁期开始时评估认为，可以 合理确定将行使续租选择权，而不会行使购买选择权，因此将租赁期确定为10年。</a:t>
            </a:r>
            <a:endParaRPr lang="en-US" altLang="zh-CN" sz="2200"/>
          </a:p>
          <a:p>
            <a:r>
              <a:rPr lang="en-US" altLang="zh-CN" sz="2200"/>
              <a:t>要求：</a:t>
            </a:r>
            <a:endParaRPr lang="en-US" altLang="zh-CN" sz="2200"/>
          </a:p>
          <a:p>
            <a:r>
              <a:rPr lang="en-US" altLang="zh-CN" sz="2200"/>
              <a:t>（1）计算甲公司使用权资产的入账价值和未确认融资费用；</a:t>
            </a:r>
            <a:endParaRPr lang="en-US" altLang="zh-CN" sz="2200"/>
          </a:p>
          <a:p>
            <a:r>
              <a:rPr lang="en-US" altLang="zh-CN" sz="2200"/>
              <a:t>（2）编制2×23年1月1日租赁开始日会计分录；</a:t>
            </a:r>
            <a:endParaRPr lang="en-US" altLang="zh-CN" sz="2200"/>
          </a:p>
          <a:p>
            <a:r>
              <a:rPr lang="en-US" altLang="zh-CN" sz="2200"/>
              <a:t>（3）假设第5年年末，房地产行情发生变化，甲公司实际行使了购买选择权，编制行使购买权的会计分录。</a:t>
            </a:r>
            <a:endParaRPr lang="en-US" altLang="zh-CN" sz="2200"/>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285"/>
            <a:ext cx="10800000" cy="720000"/>
          </a:xfrm>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20420"/>
            <a:ext cx="10800080" cy="5787390"/>
          </a:xfrm>
        </p:spPr>
        <p:txBody>
          <a:bodyPr>
            <a:noAutofit/>
          </a:bodyPr>
          <a:lstStyle/>
          <a:p>
            <a:r>
              <a:rPr lang="en-US" altLang="zh-CN"/>
              <a:t> </a:t>
            </a:r>
            <a:r>
              <a:rPr lang="en-US" altLang="zh-CN" b="1"/>
              <a:t>【典型案例7-8解析】</a:t>
            </a:r>
            <a:endParaRPr lang="en-US" altLang="zh-CN"/>
          </a:p>
          <a:p>
            <a:r>
              <a:rPr lang="en-US" altLang="zh-CN"/>
              <a:t>（1）在租赁期开始日，甲公司确认的使用权资产的入账价值=50000× (P/A,5%,10)=386000（元）； </a:t>
            </a:r>
            <a:endParaRPr lang="en-US" altLang="zh-CN"/>
          </a:p>
          <a:p>
            <a:r>
              <a:rPr lang="en-US" altLang="zh-CN"/>
              <a:t>未确认融资费用=50000×10-386000=114000（元）。</a:t>
            </a:r>
            <a:endParaRPr lang="en-US" altLang="zh-CN"/>
          </a:p>
          <a:p>
            <a:r>
              <a:rPr lang="en-US" altLang="zh-CN"/>
              <a:t>（2）未确认融资费用摊销将按表7-1所述方法进行后续计量。</a:t>
            </a:r>
            <a:endParaRPr lang="en-US" altLang="zh-CN"/>
          </a:p>
        </p:txBody>
      </p:sp>
      <p:pic>
        <p:nvPicPr>
          <p:cNvPr id="4" name="图片 3"/>
          <p:cNvPicPr>
            <a:picLocks noChangeAspect="1"/>
          </p:cNvPicPr>
          <p:nvPr/>
        </p:nvPicPr>
        <p:blipFill>
          <a:blip r:embed="rId3"/>
          <a:stretch>
            <a:fillRect/>
          </a:stretch>
        </p:blipFill>
        <p:spPr>
          <a:xfrm>
            <a:off x="1715135" y="3712845"/>
            <a:ext cx="8406130" cy="2952750"/>
          </a:xfrm>
          <a:prstGeom prst="rect">
            <a:avLst/>
          </a:prstGeom>
        </p:spPr>
      </p:pic>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5956300" cy="2123440"/>
          </a:xfrm>
        </p:spPr>
        <p:txBody>
          <a:bodyPr/>
          <a:lstStyle/>
          <a:p>
            <a:r>
              <a:rPr lang="zh-CN" altLang="en-US" spc="300" dirty="0">
                <a:solidFill>
                  <a:srgbClr val="131F27"/>
                </a:solidFill>
                <a:latin typeface="+mn-ea"/>
                <a:sym typeface="+mn-ea"/>
              </a:rPr>
              <a:t>租赁概述</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zh-CN" altLang="en-US"/>
              <a:t>01</a:t>
            </a:r>
            <a:endParaRPr lang="zh-CN" altLang="en-US"/>
          </a:p>
        </p:txBody>
      </p: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285"/>
            <a:ext cx="10800000" cy="720000"/>
          </a:xfrm>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20420"/>
            <a:ext cx="10800080" cy="5787390"/>
          </a:xfrm>
        </p:spPr>
        <p:txBody>
          <a:bodyPr>
            <a:noAutofit/>
          </a:bodyPr>
          <a:lstStyle/>
          <a:p>
            <a:r>
              <a:rPr lang="en-US" altLang="zh-CN"/>
              <a:t> </a:t>
            </a:r>
            <a:endParaRPr lang="en-US" altLang="zh-CN"/>
          </a:p>
        </p:txBody>
      </p:sp>
      <p:pic>
        <p:nvPicPr>
          <p:cNvPr id="5" name="图片 4"/>
          <p:cNvPicPr>
            <a:picLocks noChangeAspect="1"/>
          </p:cNvPicPr>
          <p:nvPr/>
        </p:nvPicPr>
        <p:blipFill>
          <a:blip r:embed="rId3"/>
          <a:stretch>
            <a:fillRect/>
          </a:stretch>
        </p:blipFill>
        <p:spPr>
          <a:xfrm>
            <a:off x="1615440" y="946785"/>
            <a:ext cx="7816850" cy="2744470"/>
          </a:xfrm>
          <a:prstGeom prst="rect">
            <a:avLst/>
          </a:prstGeom>
        </p:spPr>
      </p:pic>
      <p:sp>
        <p:nvSpPr>
          <p:cNvPr id="6" name="文本框 5"/>
          <p:cNvSpPr txBox="1"/>
          <p:nvPr/>
        </p:nvSpPr>
        <p:spPr>
          <a:xfrm>
            <a:off x="1615440" y="3817620"/>
            <a:ext cx="8041640" cy="1855470"/>
          </a:xfrm>
          <a:prstGeom prst="rect">
            <a:avLst/>
          </a:prstGeom>
        </p:spPr>
        <p:txBody>
          <a:bodyPr>
            <a:noAutofit/>
          </a:bodyPr>
          <a:p>
            <a:pPr indent="266700" algn="l" defTabSz="266700" fontAlgn="auto">
              <a:lnSpc>
                <a:spcPct val="15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在租赁期开始日，甲公司的账务处理如下：</a:t>
            </a:r>
            <a:endParaRPr lang="zh-CN" altLang="en-US" sz="24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借：使用权资产 </a:t>
            </a:r>
            <a:r>
              <a:rPr lang="en-US" altLang="zh-CN" sz="2400">
                <a:latin typeface="微软雅黑" panose="020B0503020204020204" charset="-122"/>
                <a:ea typeface="微软雅黑" panose="020B0503020204020204" charset="-122"/>
                <a:cs typeface="微软雅黑" panose="020B0503020204020204" charset="-122"/>
              </a:rPr>
              <a:t>                386 000</a:t>
            </a:r>
            <a:endParaRPr lang="en-US" altLang="zh-CN" sz="24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租赁负债</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未确认融资费用 </a:t>
            </a:r>
            <a:r>
              <a:rPr lang="en-US" altLang="zh-CN" sz="2400">
                <a:latin typeface="微软雅黑" panose="020B0503020204020204" charset="-122"/>
                <a:ea typeface="微软雅黑" panose="020B0503020204020204" charset="-122"/>
                <a:cs typeface="微软雅黑" panose="020B0503020204020204" charset="-122"/>
              </a:rPr>
              <a:t>114 000</a:t>
            </a:r>
            <a:endParaRPr lang="en-US" altLang="zh-CN" sz="2400">
              <a:latin typeface="微软雅黑" panose="020B0503020204020204" charset="-122"/>
              <a:ea typeface="微软雅黑" panose="020B0503020204020204" charset="-122"/>
              <a:cs typeface="微软雅黑" panose="020B0503020204020204" charset="-122"/>
            </a:endParaRPr>
          </a:p>
          <a:p>
            <a:pPr indent="533400" algn="l" defTabSz="266700" fontAlgn="auto">
              <a:lnSpc>
                <a:spcPct val="150000"/>
              </a:lnSpc>
              <a:spcAft>
                <a:spcPct val="0"/>
              </a:spcAft>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贷：租赁负债</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租赁付款额 </a:t>
            </a:r>
            <a:r>
              <a:rPr lang="en-US" altLang="zh-CN" sz="2400">
                <a:latin typeface="微软雅黑" panose="020B0503020204020204" charset="-122"/>
                <a:ea typeface="微软雅黑" panose="020B0503020204020204" charset="-122"/>
                <a:cs typeface="微软雅黑" panose="020B0503020204020204" charset="-122"/>
              </a:rPr>
              <a:t>      500 000</a:t>
            </a:r>
            <a:endParaRPr lang="en-US" altLang="zh-CN" sz="24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285"/>
            <a:ext cx="10800000" cy="720000"/>
          </a:xfrm>
        </p:spPr>
        <p:txBody>
          <a:bodyPr/>
          <a:lstStyle/>
          <a:p>
            <a:r>
              <a:rPr lang="zh-CN" altLang="en-US" spc="300" dirty="0">
                <a:solidFill>
                  <a:srgbClr val="131F27"/>
                </a:solidFill>
                <a:latin typeface="+mn-ea"/>
                <a:sym typeface="+mn-ea"/>
              </a:rPr>
              <a:t>三、租赁负债的后续计量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20420"/>
            <a:ext cx="10800080" cy="5787390"/>
          </a:xfrm>
        </p:spPr>
        <p:txBody>
          <a:bodyPr>
            <a:noAutofit/>
          </a:bodyPr>
          <a:lstStyle/>
          <a:p>
            <a:r>
              <a:rPr lang="en-US" altLang="zh-CN"/>
              <a:t> </a:t>
            </a:r>
            <a:endParaRPr lang="en-US" altLang="zh-CN"/>
          </a:p>
        </p:txBody>
      </p:sp>
      <p:sp>
        <p:nvSpPr>
          <p:cNvPr id="4" name="文本框 3"/>
          <p:cNvSpPr txBox="1"/>
          <p:nvPr/>
        </p:nvSpPr>
        <p:spPr>
          <a:xfrm>
            <a:off x="465455" y="820420"/>
            <a:ext cx="11727180" cy="5878195"/>
          </a:xfrm>
          <a:prstGeom prst="rect">
            <a:avLst/>
          </a:prstGeom>
        </p:spPr>
        <p:txBody>
          <a:bodyPr wrap="square">
            <a:noAutofit/>
          </a:bodyPr>
          <a:p>
            <a:pPr indent="0" algn="l" defTabSz="266700" fontAlgn="auto">
              <a:lnSpc>
                <a:spcPct val="13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2×27</a:t>
            </a:r>
            <a:r>
              <a:rPr lang="zh-CN" altLang="en-US" sz="2400">
                <a:latin typeface="微软雅黑" panose="020B0503020204020204" charset="-122"/>
                <a:ea typeface="微软雅黑" panose="020B0503020204020204" charset="-122"/>
                <a:cs typeface="微软雅黑" panose="020B0503020204020204" charset="-122"/>
              </a:rPr>
              <a:t>年年末，甲公司实际行使了购买选择权。截至该时点，使用权资产的原值为</a:t>
            </a:r>
            <a:r>
              <a:rPr lang="en-US" altLang="zh-CN" sz="2400">
                <a:latin typeface="微软雅黑" panose="020B0503020204020204" charset="-122"/>
                <a:ea typeface="微软雅黑" panose="020B0503020204020204" charset="-122"/>
                <a:cs typeface="微软雅黑" panose="020B0503020204020204" charset="-122"/>
              </a:rPr>
              <a:t>386000</a:t>
            </a:r>
            <a:r>
              <a:rPr lang="zh-CN" altLang="en-US" sz="2400">
                <a:latin typeface="微软雅黑" panose="020B0503020204020204" charset="-122"/>
                <a:ea typeface="微软雅黑" panose="020B0503020204020204" charset="-122"/>
                <a:cs typeface="微软雅黑" panose="020B0503020204020204" charset="-122"/>
              </a:rPr>
              <a:t>元，累计折旧为</a:t>
            </a:r>
            <a:r>
              <a:rPr lang="en-US" altLang="zh-CN" sz="2400">
                <a:latin typeface="微软雅黑" panose="020B0503020204020204" charset="-122"/>
                <a:ea typeface="微软雅黑" panose="020B0503020204020204" charset="-122"/>
                <a:cs typeface="微软雅黑" panose="020B0503020204020204" charset="-122"/>
              </a:rPr>
              <a:t>193000</a:t>
            </a:r>
            <a:r>
              <a:rPr lang="zh-CN" altLang="en-US" sz="2400">
                <a:latin typeface="微软雅黑" panose="020B0503020204020204" charset="-122"/>
                <a:ea typeface="微软雅黑" panose="020B0503020204020204" charset="-122"/>
                <a:cs typeface="微软雅黑" panose="020B0503020204020204" charset="-122"/>
              </a:rPr>
              <a:t>元</a:t>
            </a:r>
            <a:r>
              <a:rPr lang="en-US" altLang="zh-CN" sz="2400">
                <a:latin typeface="微软雅黑" panose="020B0503020204020204" charset="-122"/>
                <a:ea typeface="微软雅黑" panose="020B0503020204020204" charset="-122"/>
                <a:cs typeface="微软雅黑" panose="020B0503020204020204" charset="-122"/>
              </a:rPr>
              <a:t>(386000×5/10);</a:t>
            </a:r>
            <a:endParaRPr lang="en-US" altLang="zh-CN"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支付</a:t>
            </a:r>
            <a:r>
              <a:rPr lang="en-US" altLang="zh-CN" sz="2400">
                <a:latin typeface="微软雅黑" panose="020B0503020204020204" charset="-122"/>
                <a:ea typeface="微软雅黑" panose="020B0503020204020204" charset="-122"/>
                <a:cs typeface="微软雅黑" panose="020B0503020204020204" charset="-122"/>
              </a:rPr>
              <a:t>2×27</a:t>
            </a:r>
            <a:r>
              <a:rPr lang="zh-CN" altLang="en-US" sz="2400">
                <a:latin typeface="微软雅黑" panose="020B0503020204020204" charset="-122"/>
                <a:ea typeface="微软雅黑" panose="020B0503020204020204" charset="-122"/>
                <a:cs typeface="微软雅黑" panose="020B0503020204020204" charset="-122"/>
              </a:rPr>
              <a:t>年租赁付款额之后，租赁负债的账面价值为</a:t>
            </a:r>
            <a:r>
              <a:rPr lang="en-US" altLang="zh-CN" sz="2400">
                <a:latin typeface="微软雅黑" panose="020B0503020204020204" charset="-122"/>
                <a:ea typeface="微软雅黑" panose="020B0503020204020204" charset="-122"/>
                <a:cs typeface="微软雅黑" panose="020B0503020204020204" charset="-122"/>
              </a:rPr>
              <a:t>216490</a:t>
            </a:r>
            <a:r>
              <a:rPr lang="zh-CN" altLang="en-US" sz="2400">
                <a:latin typeface="微软雅黑" panose="020B0503020204020204" charset="-122"/>
                <a:ea typeface="微软雅黑" panose="020B0503020204020204" charset="-122"/>
                <a:cs typeface="微软雅黑" panose="020B0503020204020204" charset="-122"/>
              </a:rPr>
              <a:t>元，其中，租赁付款额为</a:t>
            </a:r>
            <a:r>
              <a:rPr lang="en-US" altLang="zh-CN" sz="2400">
                <a:latin typeface="微软雅黑" panose="020B0503020204020204" charset="-122"/>
                <a:ea typeface="微软雅黑" panose="020B0503020204020204" charset="-122"/>
                <a:cs typeface="微软雅黑" panose="020B0503020204020204" charset="-122"/>
              </a:rPr>
              <a:t>250000</a:t>
            </a:r>
            <a:r>
              <a:rPr lang="zh-CN" altLang="en-US" sz="2400">
                <a:latin typeface="微软雅黑" panose="020B0503020204020204" charset="-122"/>
                <a:ea typeface="微软雅黑" panose="020B0503020204020204" charset="-122"/>
                <a:cs typeface="微软雅黑" panose="020B0503020204020204" charset="-122"/>
              </a:rPr>
              <a:t>元，未确认融资费用为</a:t>
            </a:r>
            <a:r>
              <a:rPr lang="en-US" altLang="zh-CN" sz="2400">
                <a:latin typeface="微软雅黑" panose="020B0503020204020204" charset="-122"/>
                <a:ea typeface="微软雅黑" panose="020B0503020204020204" charset="-122"/>
                <a:cs typeface="微软雅黑" panose="020B0503020204020204" charset="-122"/>
              </a:rPr>
              <a:t>33510</a:t>
            </a:r>
            <a:r>
              <a:rPr lang="zh-CN" altLang="en-US" sz="2400">
                <a:latin typeface="微软雅黑" panose="020B0503020204020204" charset="-122"/>
                <a:ea typeface="微软雅黑" panose="020B0503020204020204" charset="-122"/>
                <a:cs typeface="微软雅黑" panose="020B0503020204020204" charset="-122"/>
              </a:rPr>
              <a:t>元</a:t>
            </a:r>
            <a:r>
              <a:rPr lang="en-US" altLang="zh-CN" sz="2400">
                <a:latin typeface="微软雅黑" panose="020B0503020204020204" charset="-122"/>
                <a:ea typeface="微软雅黑" panose="020B0503020204020204" charset="-122"/>
                <a:cs typeface="微软雅黑" panose="020B0503020204020204" charset="-122"/>
              </a:rPr>
              <a:t>(250000-216490)</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固定资产的入账价值为</a:t>
            </a:r>
            <a:r>
              <a:rPr lang="en-US" altLang="zh-CN" sz="2400">
                <a:latin typeface="微软雅黑" panose="020B0503020204020204" charset="-122"/>
                <a:ea typeface="微软雅黑" panose="020B0503020204020204" charset="-122"/>
                <a:cs typeface="微软雅黑" panose="020B0503020204020204" charset="-122"/>
              </a:rPr>
              <a:t>976510</a:t>
            </a:r>
            <a:r>
              <a:rPr lang="zh-CN" altLang="en-US" sz="2400">
                <a:latin typeface="微软雅黑" panose="020B0503020204020204" charset="-122"/>
                <a:ea typeface="微软雅黑" panose="020B0503020204020204" charset="-122"/>
                <a:cs typeface="微软雅黑" panose="020B0503020204020204" charset="-122"/>
              </a:rPr>
              <a:t>元（</a:t>
            </a:r>
            <a:r>
              <a:rPr lang="en-US" altLang="zh-CN" sz="2400">
                <a:latin typeface="微软雅黑" panose="020B0503020204020204" charset="-122"/>
                <a:ea typeface="微软雅黑" panose="020B0503020204020204" charset="-122"/>
                <a:cs typeface="微软雅黑" panose="020B0503020204020204" charset="-122"/>
              </a:rPr>
              <a:t>386000+33510+1000000-193000-250000</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甲公司行使购买选择权的账务处理如下：</a:t>
            </a:r>
            <a:endParaRPr lang="zh-CN" altLang="en-US" sz="24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30000"/>
              </a:lnSpc>
              <a:spcAft>
                <a:spcPct val="0"/>
              </a:spcAft>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借：固定资产</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办公楼 </a:t>
            </a:r>
            <a:r>
              <a:rPr lang="en-US" altLang="zh-CN" sz="2400">
                <a:latin typeface="微软雅黑" panose="020B0503020204020204" charset="-122"/>
                <a:ea typeface="微软雅黑" panose="020B0503020204020204" charset="-122"/>
                <a:cs typeface="微软雅黑" panose="020B0503020204020204" charset="-122"/>
              </a:rPr>
              <a:t>    976 510 </a:t>
            </a:r>
            <a:endParaRPr lang="en-US" altLang="zh-CN" sz="2400">
              <a:latin typeface="微软雅黑" panose="020B0503020204020204" charset="-122"/>
              <a:ea typeface="微软雅黑" panose="020B0503020204020204" charset="-122"/>
              <a:cs typeface="微软雅黑" panose="020B0503020204020204" charset="-122"/>
            </a:endParaRPr>
          </a:p>
          <a:p>
            <a:pPr indent="533400" algn="l" defTabSz="266700" fontAlgn="auto">
              <a:lnSpc>
                <a:spcPct val="130000"/>
              </a:lnSpc>
              <a:spcAft>
                <a:spcPct val="0"/>
              </a:spcAft>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使用权资产累计折旧 </a:t>
            </a:r>
            <a:r>
              <a:rPr lang="en-US" altLang="zh-CN" sz="2400">
                <a:latin typeface="微软雅黑" panose="020B0503020204020204" charset="-122"/>
                <a:ea typeface="微软雅黑" panose="020B0503020204020204" charset="-122"/>
                <a:cs typeface="微软雅黑" panose="020B0503020204020204" charset="-122"/>
              </a:rPr>
              <a:t>     193 000</a:t>
            </a:r>
            <a:endParaRPr lang="en-US" altLang="zh-CN" sz="2400">
              <a:latin typeface="微软雅黑" panose="020B0503020204020204" charset="-122"/>
              <a:ea typeface="微软雅黑" panose="020B0503020204020204" charset="-122"/>
              <a:cs typeface="微软雅黑" panose="020B0503020204020204" charset="-122"/>
            </a:endParaRPr>
          </a:p>
          <a:p>
            <a:pPr indent="533400" algn="l" defTabSz="266700" fontAlgn="auto">
              <a:lnSpc>
                <a:spcPct val="130000"/>
              </a:lnSpc>
              <a:spcAft>
                <a:spcPct val="0"/>
              </a:spcAft>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租赁负债</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租赁付款额 </a:t>
            </a:r>
            <a:r>
              <a:rPr lang="en-US" altLang="zh-CN" sz="2400">
                <a:latin typeface="微软雅黑" panose="020B0503020204020204" charset="-122"/>
                <a:ea typeface="微软雅黑" panose="020B0503020204020204" charset="-122"/>
                <a:cs typeface="微软雅黑" panose="020B0503020204020204" charset="-122"/>
              </a:rPr>
              <a:t> 250 000</a:t>
            </a:r>
            <a:endParaRPr lang="en-US" altLang="zh-CN" sz="2400">
              <a:latin typeface="微软雅黑" panose="020B0503020204020204" charset="-122"/>
              <a:ea typeface="微软雅黑" panose="020B0503020204020204" charset="-122"/>
              <a:cs typeface="微软雅黑" panose="020B0503020204020204" charset="-122"/>
            </a:endParaRPr>
          </a:p>
          <a:p>
            <a:pPr indent="400050" algn="l" defTabSz="266700" fontAlgn="auto">
              <a:lnSpc>
                <a:spcPct val="130000"/>
              </a:lnSpc>
              <a:spcAft>
                <a:spcPct val="0"/>
              </a:spcAft>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贷：使用权资产 </a:t>
            </a:r>
            <a:r>
              <a:rPr lang="en-US" altLang="zh-CN" sz="2400">
                <a:latin typeface="微软雅黑" panose="020B0503020204020204" charset="-122"/>
                <a:ea typeface="微软雅黑" panose="020B0503020204020204" charset="-122"/>
                <a:cs typeface="微软雅黑" panose="020B0503020204020204" charset="-122"/>
              </a:rPr>
              <a:t>               386 000</a:t>
            </a:r>
            <a:endParaRPr lang="en-US" altLang="zh-CN" sz="24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30000"/>
              </a:lnSpc>
              <a:spcAft>
                <a:spcPct val="0"/>
              </a:spcAft>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租赁负债</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未确认融资费用 </a:t>
            </a:r>
            <a:r>
              <a:rPr lang="en-US" altLang="zh-CN" sz="2400">
                <a:latin typeface="微软雅黑" panose="020B0503020204020204" charset="-122"/>
                <a:ea typeface="微软雅黑" panose="020B0503020204020204" charset="-122"/>
                <a:cs typeface="微软雅黑" panose="020B0503020204020204" charset="-122"/>
              </a:rPr>
              <a:t>33 510</a:t>
            </a:r>
            <a:endParaRPr lang="en-US" altLang="zh-CN" sz="2400">
              <a:latin typeface="微软雅黑" panose="020B0503020204020204" charset="-122"/>
              <a:ea typeface="微软雅黑" panose="020B0503020204020204" charset="-122"/>
              <a:cs typeface="微软雅黑" panose="020B0503020204020204" charset="-122"/>
            </a:endParaRPr>
          </a:p>
          <a:p>
            <a:pPr indent="666750" algn="l" defTabSz="266700" fontAlgn="auto">
              <a:lnSpc>
                <a:spcPct val="130000"/>
              </a:lnSpc>
              <a:spcAft>
                <a:spcPct val="0"/>
              </a:spcAft>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银行存款 </a:t>
            </a:r>
            <a:r>
              <a:rPr lang="en-US" altLang="zh-CN" sz="2400">
                <a:latin typeface="微软雅黑" panose="020B0503020204020204" charset="-122"/>
                <a:ea typeface="微软雅黑" panose="020B0503020204020204" charset="-122"/>
                <a:cs typeface="微软雅黑" panose="020B0503020204020204" charset="-122"/>
              </a:rPr>
              <a:t>               1 000 000</a:t>
            </a:r>
            <a:endParaRPr lang="en-US" altLang="zh-CN" sz="24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normAutofit fontScale="90000"/>
          </a:bodyPr>
          <a:lstStyle/>
          <a:p>
            <a:br>
              <a:rPr lang="zh-CN" altLang="en-US" spc="300" dirty="0">
                <a:solidFill>
                  <a:srgbClr val="131F27"/>
                </a:solidFill>
                <a:latin typeface="+mn-ea"/>
                <a:sym typeface="+mn-ea"/>
              </a:rPr>
            </a:br>
            <a:r>
              <a:rPr lang="zh-CN" altLang="en-US" spc="300" dirty="0">
                <a:solidFill>
                  <a:srgbClr val="131F27"/>
                </a:solidFill>
                <a:latin typeface="+mn-ea"/>
                <a:sym typeface="+mn-ea"/>
              </a:rPr>
              <a:t>四、使用权资产的后续计量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sz="2000" b="1"/>
              <a:t>  (一)计量基础</a:t>
            </a:r>
            <a:endParaRPr lang="en-US" altLang="zh-CN" sz="2000" b="1"/>
          </a:p>
          <a:p>
            <a:r>
              <a:rPr lang="en-US" altLang="zh-CN" sz="2000"/>
              <a:t>在租赁期开始日后，承租人应当采用成本模式对使用权资产进行后续计量，即，以成本减累计折旧及累计减值损失计量使用权资产。承租人按照规定重新计量租赁负债的，应当相应调整使用权资产的账面价值。</a:t>
            </a:r>
            <a:endParaRPr lang="en-US" altLang="zh-CN" sz="2000"/>
          </a:p>
          <a:p>
            <a:r>
              <a:rPr lang="en-US" altLang="zh-CN" sz="2000" b="1"/>
              <a:t>(二)使用权资产的折旧</a:t>
            </a:r>
            <a:endParaRPr lang="en-US" altLang="zh-CN" sz="2000" b="1"/>
          </a:p>
          <a:p>
            <a:r>
              <a:rPr lang="en-US" altLang="zh-CN" sz="2000"/>
              <a:t>承租人应当参照《企业会计准则第4号——固定资产》有关折旧规定，自租赁期开始日起对使用权资产计提折旧。使用权资产通常应自租赁期开始的当月计提折旧，当月计提确有困难的，为便于实务操作，企业也可以选择自租赁期开始的下月计提折旧，但应对同类使用权资产采取相同的折旧政策。计提的折旧金额应根据使用权资产的用途，计入相关资产的成本或者当期损益。</a:t>
            </a:r>
            <a:endParaRPr lang="en-US" altLang="zh-CN" sz="2000"/>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normAutofit fontScale="90000"/>
          </a:bodyPr>
          <a:lstStyle/>
          <a:p>
            <a:br>
              <a:rPr lang="zh-CN" altLang="en-US" spc="300" dirty="0">
                <a:solidFill>
                  <a:srgbClr val="131F27"/>
                </a:solidFill>
                <a:latin typeface="+mn-ea"/>
                <a:sym typeface="+mn-ea"/>
              </a:rPr>
            </a:br>
            <a:r>
              <a:rPr lang="zh-CN" altLang="en-US" spc="300" dirty="0">
                <a:solidFill>
                  <a:srgbClr val="131F27"/>
                </a:solidFill>
                <a:latin typeface="+mn-ea"/>
                <a:sym typeface="+mn-ea"/>
              </a:rPr>
              <a:t>四、使用权资产的后续计量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b="1"/>
              <a:t> 【典型案例7-9】</a:t>
            </a:r>
            <a:r>
              <a:rPr lang="en-US" altLang="zh-CN"/>
              <a:t>沿用【典型案例7-8】，假设该办公楼预计净残值为0，预计使用年限为20年，采用年限平均法计提折旧。</a:t>
            </a:r>
            <a:endParaRPr lang="en-US" altLang="zh-CN"/>
          </a:p>
          <a:p>
            <a:r>
              <a:rPr lang="en-US" altLang="zh-CN"/>
              <a:t>要求：编制2×23年该使用权资产计提折旧的会计分录。</a:t>
            </a:r>
            <a:endParaRPr lang="en-US" altLang="zh-CN" b="1"/>
          </a:p>
          <a:p>
            <a:r>
              <a:rPr lang="en-US" altLang="zh-CN" b="1"/>
              <a:t>【典型案例7-9解析】</a:t>
            </a:r>
            <a:endParaRPr lang="en-US" altLang="zh-CN" b="1"/>
          </a:p>
          <a:p>
            <a:r>
              <a:rPr lang="en-US" altLang="zh-CN" b="1"/>
              <a:t> </a:t>
            </a:r>
            <a:r>
              <a:rPr lang="en-US" altLang="zh-CN"/>
              <a:t>根据上述资料，由于承租人无法合理确定租赁期届满时能够取得租赁资产所有权，该使用权资产2×23年应计提折旧=386000/10=38600（元），会计分录如下：</a:t>
            </a:r>
            <a:endParaRPr lang="en-US" altLang="zh-CN"/>
          </a:p>
          <a:p>
            <a:r>
              <a:rPr lang="en-US" altLang="zh-CN"/>
              <a:t>借：管理费用         38 600</a:t>
            </a:r>
            <a:endParaRPr lang="en-US" altLang="zh-CN"/>
          </a:p>
          <a:p>
            <a:r>
              <a:rPr lang="en-US" altLang="zh-CN"/>
              <a:t>   贷：使用权资产折旧  38 600</a:t>
            </a:r>
            <a:endParaRPr lang="en-US" altLang="zh-CN"/>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normAutofit fontScale="90000"/>
          </a:bodyPr>
          <a:lstStyle/>
          <a:p>
            <a:br>
              <a:rPr lang="zh-CN" altLang="en-US" spc="300" dirty="0">
                <a:solidFill>
                  <a:srgbClr val="131F27"/>
                </a:solidFill>
                <a:latin typeface="+mn-ea"/>
                <a:sym typeface="+mn-ea"/>
              </a:rPr>
            </a:br>
            <a:r>
              <a:rPr lang="zh-CN" altLang="en-US" spc="300" dirty="0">
                <a:solidFill>
                  <a:srgbClr val="131F27"/>
                </a:solidFill>
                <a:latin typeface="+mn-ea"/>
                <a:sym typeface="+mn-ea"/>
              </a:rPr>
              <a:t>四、使用权资产的后续计量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pPr fontAlgn="auto">
              <a:lnSpc>
                <a:spcPct val="150000"/>
              </a:lnSpc>
            </a:pPr>
            <a:r>
              <a:rPr lang="en-US" altLang="zh-CN" b="1"/>
              <a:t>(三)使用权资产的减值</a:t>
            </a:r>
            <a:endParaRPr lang="en-US" altLang="zh-CN" b="1"/>
          </a:p>
          <a:p>
            <a:pPr marL="0" indent="0" fontAlgn="auto">
              <a:lnSpc>
                <a:spcPct val="150000"/>
              </a:lnSpc>
              <a:buNone/>
            </a:pPr>
            <a:r>
              <a:rPr lang="en-US" altLang="zh-CN"/>
              <a:t>      在租赁期开始日后，承租人应当按照《企业会计准则第8号——资产减值》的规定，确定使用权资产是否发生减值，并对已识别的减值损失进行会计处理。使用权资产发生减值的，按应减记的金额，借记“资产减值损失”科目，贷记“使用权资产减值准备”科目。使用权资产减值准备一旦计提，不得转回。承租人应当按照扣除减值损失之后的使用权资产的账面价值，计提后续折旧。</a:t>
            </a:r>
            <a:endParaRPr lang="en-US" altLang="zh-CN"/>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19335"/>
            <a:ext cx="10800000" cy="720000"/>
          </a:xfrm>
        </p:spPr>
        <p:txBody>
          <a:bodyPr/>
          <a:lstStyle/>
          <a:p>
            <a:r>
              <a:rPr lang="zh-CN" altLang="en-US" spc="300" dirty="0">
                <a:solidFill>
                  <a:srgbClr val="131F27"/>
                </a:solidFill>
                <a:latin typeface="+mn-ea"/>
                <a:sym typeface="+mn-ea"/>
              </a:rPr>
              <a:t>五、租赁变更的会计处理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39469"/>
            <a:ext cx="10800000" cy="4873625"/>
          </a:xfrm>
        </p:spPr>
        <p:txBody>
          <a:bodyPr>
            <a:noAutofit/>
          </a:bodyPr>
          <a:lstStyle/>
          <a:p>
            <a:r>
              <a:rPr lang="en-US" altLang="zh-CN"/>
              <a:t>       租赁变更，是指原合同条款之外的租赁范围、租赁对价、租赁期限的变更，包括增加或终止一项或多项租赁资产的使用权，延长或缩短合同规定的租赁期等。租赁变更生效日，是指双方就租赁变更达成一致的日期。</a:t>
            </a:r>
            <a:endParaRPr lang="en-US" altLang="zh-CN"/>
          </a:p>
          <a:p>
            <a:r>
              <a:rPr lang="en-US" altLang="zh-CN" b="1"/>
              <a:t>（一）租赁变更作为一项单独租赁处理</a:t>
            </a:r>
            <a:endParaRPr lang="en-US" altLang="zh-CN" b="1"/>
          </a:p>
          <a:p>
            <a:r>
              <a:rPr lang="en-US" altLang="zh-CN"/>
              <a:t>       租赁发生变更且同时符合下列条件的，承租人应当将该租赁变更作为一项单独租赁进行会计处理：</a:t>
            </a:r>
            <a:endParaRPr lang="en-US" altLang="zh-CN"/>
          </a:p>
          <a:p>
            <a:r>
              <a:rPr lang="en-US" altLang="zh-CN"/>
              <a:t>     1.该租赁变更通过增加一项或多项租赁资产的使用权而扩大了租赁范围；</a:t>
            </a:r>
            <a:endParaRPr lang="en-US" altLang="zh-CN"/>
          </a:p>
          <a:p>
            <a:r>
              <a:rPr lang="en-US" altLang="zh-CN"/>
              <a:t>     2.增加的对价与租赁范围扩大部分的单独价格按该合同情况调整后的金额相当。</a:t>
            </a:r>
            <a:endParaRPr lang="en-US" altLang="zh-CN"/>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19335"/>
            <a:ext cx="10800000" cy="720000"/>
          </a:xfrm>
        </p:spPr>
        <p:txBody>
          <a:bodyPr/>
          <a:lstStyle/>
          <a:p>
            <a:r>
              <a:rPr lang="zh-CN" altLang="en-US" spc="300" dirty="0">
                <a:solidFill>
                  <a:srgbClr val="131F27"/>
                </a:solidFill>
                <a:latin typeface="+mn-ea"/>
                <a:sym typeface="+mn-ea"/>
              </a:rPr>
              <a:t>五、租赁变更的会计处理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39469"/>
            <a:ext cx="10800000" cy="4873625"/>
          </a:xfrm>
        </p:spPr>
        <p:txBody>
          <a:bodyPr>
            <a:noAutofit/>
          </a:bodyPr>
          <a:lstStyle/>
          <a:p>
            <a:pPr marL="0" indent="0">
              <a:buNone/>
            </a:pPr>
            <a:r>
              <a:rPr lang="en-US" altLang="zh-CN" b="1"/>
              <a:t>（二）租赁变更未作为一项单独租赁处理</a:t>
            </a:r>
            <a:endParaRPr lang="en-US" altLang="zh-CN" b="1"/>
          </a:p>
          <a:p>
            <a:pPr marL="0" indent="609600" fontAlgn="auto">
              <a:spcBef>
                <a:spcPts val="0"/>
              </a:spcBef>
              <a:extLst>
                <a:ext uri="{35155182-B16C-46BC-9424-99874614C6A1}">
                  <wpsdc:indentchars xmlns:wpsdc="http://www.wps.cn/officeDocument/2017/drawingmlCustomData" val="200" checksum="4158780845"/>
                </a:ext>
              </a:extLst>
            </a:pPr>
            <a:r>
              <a:rPr lang="en-US" altLang="zh-CN"/>
              <a:t>租赁变更未作为一项单独租赁进行会计处理的，在租赁变更生效日，承租人应当按照租赁准则有关租赁分拆的规定对变更后合同的对价进行分摊，按照有关租赁期的规定确定变更后的租赁期，并采用变更后的折现率对变更后的租赁付款额进行折现，以重新计量租赁负债。在计算变更后租赁付款额的现值时，承租人应当采用剩余租赁期间的租赁内含利率作为折现率；无法确定剩余租赁期间的租赁内含利率的，应当采用租赁变更生效日的承租人增量借款利率作为折现率。</a:t>
            </a:r>
            <a:endParaRPr lang="en-US" altLang="zh-CN"/>
          </a:p>
          <a:p>
            <a:pPr marL="0" indent="609600" fontAlgn="auto">
              <a:spcBef>
                <a:spcPts val="0"/>
              </a:spcBef>
              <a:extLst>
                <a:ext uri="{35155182-B16C-46BC-9424-99874614C6A1}">
                  <wpsdc:indentchars xmlns:wpsdc="http://www.wps.cn/officeDocument/2017/drawingmlCustomData" val="200" checksum="4158780845"/>
                </a:ext>
              </a:extLst>
            </a:pPr>
            <a:r>
              <a:rPr lang="en-US" altLang="zh-CN"/>
              <a:t> 就上述租赁负债调整的影响，承租人应区分以下情形进行会计处理：</a:t>
            </a:r>
            <a:endParaRPr lang="en-US" altLang="zh-CN"/>
          </a:p>
          <a:p>
            <a:pPr marL="0" indent="609600" fontAlgn="auto">
              <a:spcBef>
                <a:spcPts val="0"/>
              </a:spcBef>
              <a:extLst>
                <a:ext uri="{35155182-B16C-46BC-9424-99874614C6A1}">
                  <wpsdc:indentchars xmlns:wpsdc="http://www.wps.cn/officeDocument/2017/drawingmlCustomData" val="200" checksum="4158780845"/>
                </a:ext>
              </a:extLst>
            </a:pPr>
            <a:r>
              <a:rPr lang="en-US" altLang="zh-CN"/>
              <a:t> 1.租赁变更导致租赁范围缩小或租赁期缩短的，承租人应当调减使用权资产的账面价值，以反映租赁的部分终止或完全终止。承租人应将部分终止或完全终止租赁的相关利得或损失计入当期损益。</a:t>
            </a:r>
            <a:endParaRPr lang="en-US" altLang="zh-CN"/>
          </a:p>
          <a:p>
            <a:pPr marL="0" indent="609600" fontAlgn="auto">
              <a:spcBef>
                <a:spcPts val="0"/>
              </a:spcBef>
              <a:extLst>
                <a:ext uri="{35155182-B16C-46BC-9424-99874614C6A1}">
                  <wpsdc:indentchars xmlns:wpsdc="http://www.wps.cn/officeDocument/2017/drawingmlCustomData" val="200" checksum="4158780845"/>
                </a:ext>
              </a:extLst>
            </a:pPr>
            <a:r>
              <a:rPr lang="en-US" altLang="zh-CN"/>
              <a:t> 2.其他租赁变更，承租人应当相应调整使用权资产的账面价值。</a:t>
            </a:r>
            <a:endParaRPr lang="en-US" altLang="zh-CN"/>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出租人的会计处理</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03</a:t>
            </a:r>
            <a:endParaRPr lang="en-US" altLang="zh-CN"/>
          </a:p>
        </p:txBody>
      </p:sp>
    </p:spTree>
    <p:custDataLst>
      <p:tags r:id="rId5"/>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一、出租人的租赁分类</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a:bodyPr>
          <a:lstStyle/>
          <a:p>
            <a:r>
              <a:rPr lang="zh-CN" altLang="en-US" b="1"/>
              <a:t>(一)融资租赁和经营租赁</a:t>
            </a:r>
            <a:endParaRPr lang="zh-CN" altLang="en-US" b="1"/>
          </a:p>
          <a:p>
            <a:pPr indent="609600" fontAlgn="auto">
              <a:extLst>
                <a:ext uri="{35155182-B16C-46BC-9424-99874614C6A1}">
                  <wpsdc:indentchars xmlns:wpsdc="http://www.wps.cn/officeDocument/2017/drawingmlCustomData" val="200" checksum="4158780845"/>
                </a:ext>
              </a:extLst>
            </a:pPr>
            <a:r>
              <a:rPr lang="zh-CN" altLang="en-US"/>
              <a:t>出租人应当在租赁开始日将租赁分为融资租赁和经营租赁。</a:t>
            </a:r>
            <a:endParaRPr lang="zh-CN" altLang="en-US"/>
          </a:p>
          <a:p>
            <a:pPr indent="609600" fontAlgn="auto">
              <a:extLst>
                <a:ext uri="{35155182-B16C-46BC-9424-99874614C6A1}">
                  <wpsdc:indentchars xmlns:wpsdc="http://www.wps.cn/officeDocument/2017/drawingmlCustomData" val="200" checksum="4158780845"/>
                </a:ext>
              </a:extLst>
            </a:pPr>
            <a:r>
              <a:rPr lang="zh-CN" altLang="en-US"/>
              <a:t>如果一项租赁实质上转移了与租赁资产所有权有关的几乎全部风险和报酬，出租人应当将该项租赁分类为</a:t>
            </a:r>
            <a:r>
              <a:rPr lang="zh-CN" altLang="en-US" b="1"/>
              <a:t>融资租赁</a:t>
            </a:r>
            <a:r>
              <a:rPr lang="zh-CN" altLang="en-US"/>
              <a:t>。出租人应当将除融资租赁以外的其他租赁分类为</a:t>
            </a:r>
            <a:r>
              <a:rPr lang="zh-CN" altLang="en-US" b="1"/>
              <a:t>经营租赁</a:t>
            </a:r>
            <a:r>
              <a:rPr lang="zh-CN" altLang="en-US"/>
              <a:t>。</a:t>
            </a:r>
            <a:endParaRPr lang="zh-CN" altLang="en-US"/>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一、出租人的租赁分类</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lnSpcReduction="20000"/>
          </a:bodyPr>
          <a:lstStyle/>
          <a:p>
            <a:r>
              <a:rPr lang="zh-CN" altLang="en-US" b="1"/>
              <a:t>(二)融资租赁的分类标准</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1.一项租赁存在下列一种或多种情形的，通常分类为融资租赁：</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(1)在租赁期届满时，租赁资产的所有权转移给承租人。</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(2)承租人有购买租赁资产的选择权，所订立的购买价款预计将远低于行使选择权时租赁资产的公允价值，因而在租赁开始日就可以合理确定承租人将行使该选择权。</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(3)资产的所有权虽然不转移，但租赁期占租赁资产使用寿命的大部分。</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(4)在租赁开始日，租赁收款额的现值几乎相当于租赁资产的公允价值。实务中，此处的“几乎相当于”通常指90%以上(含90%)。</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(5)租赁资产性质特殊，如果不作较大改造，只有承租人才能使用。</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285"/>
            <a:ext cx="10800000" cy="720000"/>
          </a:xfrm>
        </p:spPr>
        <p:txBody>
          <a:bodyPr/>
          <a:lstStyle/>
          <a:p>
            <a:r>
              <a:rPr lang="zh-CN" altLang="en-US"/>
              <a:t>一、租赁的相关概念</a:t>
            </a:r>
            <a:endParaRPr lang="zh-CN" altLang="en-US"/>
          </a:p>
        </p:txBody>
      </p:sp>
      <p:sp>
        <p:nvSpPr>
          <p:cNvPr id="3" name="正文"/>
          <p:cNvSpPr>
            <a:spLocks noGrp="1"/>
          </p:cNvSpPr>
          <p:nvPr>
            <p:ph idx="1"/>
            <p:custDataLst>
              <p:tags r:id="rId2"/>
            </p:custDataLst>
          </p:nvPr>
        </p:nvSpPr>
        <p:spPr>
          <a:xfrm>
            <a:off x="695960" y="982980"/>
            <a:ext cx="4659630" cy="5544820"/>
          </a:xfrm>
        </p:spPr>
        <p:style>
          <a:lnRef idx="3">
            <a:schemeClr val="accent1"/>
          </a:lnRef>
          <a:fillRef idx="0">
            <a:srgbClr val="FFFFFF"/>
          </a:fillRef>
          <a:effectRef idx="0">
            <a:srgbClr val="FFFFFF"/>
          </a:effectRef>
          <a:fontRef idx="minor">
            <a:schemeClr val="tx1"/>
          </a:fontRef>
        </p:style>
        <p:txBody>
          <a:bodyPr>
            <a:noAutofit/>
          </a:bodyPr>
          <a:lstStyle/>
          <a:p>
            <a:pPr indent="0" fontAlgn="auto">
              <a:lnSpc>
                <a:spcPct val="150000"/>
              </a:lnSpc>
              <a:buNone/>
            </a:pPr>
            <a:r>
              <a:rPr lang="zh-CN" altLang="en-US" b="1"/>
              <a:t>（一）租赁的定义</a:t>
            </a:r>
            <a:endParaRPr lang="zh-CN" altLang="en-US" b="1"/>
          </a:p>
          <a:p>
            <a:pPr indent="0" fontAlgn="auto">
              <a:lnSpc>
                <a:spcPct val="150000"/>
              </a:lnSpc>
              <a:buNone/>
            </a:pPr>
            <a:r>
              <a:rPr lang="zh-CN" altLang="en-US"/>
              <a:t> 租赁，是指在一定期间内，出租人将资产的使用权让与承租人以获取对价的合同。如果合同一方让渡了在一定期间内控制一项或多项已识别资产使用的权利以换取对价，则该合同为租赁或者包含租赁。</a:t>
            </a:r>
            <a:endParaRPr lang="zh-CN" altLang="en-US"/>
          </a:p>
        </p:txBody>
      </p:sp>
      <p:sp>
        <p:nvSpPr>
          <p:cNvPr id="4" name="文本框 3"/>
          <p:cNvSpPr txBox="1"/>
          <p:nvPr/>
        </p:nvSpPr>
        <p:spPr>
          <a:xfrm>
            <a:off x="6416040" y="982345"/>
            <a:ext cx="5243195" cy="5544820"/>
          </a:xfrm>
          <a:prstGeom prst="rect">
            <a:avLst/>
          </a:prstGeom>
        </p:spPr>
        <p:style>
          <a:lnRef idx="3">
            <a:schemeClr val="accent1"/>
          </a:lnRef>
          <a:fillRef idx="0">
            <a:srgbClr val="FFFFFF"/>
          </a:fillRef>
          <a:effectRef idx="0">
            <a:srgbClr val="FFFFFF"/>
          </a:effectRef>
          <a:fontRef idx="minor">
            <a:schemeClr val="tx1"/>
          </a:fontRef>
        </p:style>
        <p:txBody>
          <a:bodyPr>
            <a:noAutofit/>
          </a:bodyPr>
          <a:p>
            <a:pPr indent="267970" algn="l" defTabSz="266700" fontAlgn="auto">
              <a:lnSpc>
                <a:spcPct val="150000"/>
              </a:lnSpc>
              <a:spcAft>
                <a:spcPct val="0"/>
              </a:spcAft>
            </a:pPr>
            <a:r>
              <a:rPr lang="zh-CN" altLang="en-US" sz="2400" b="1">
                <a:latin typeface="微软雅黑" panose="020B0503020204020204" charset="-122"/>
                <a:ea typeface="微软雅黑" panose="020B0503020204020204" charset="-122"/>
                <a:cs typeface="微软雅黑" panose="020B0503020204020204" charset="-122"/>
              </a:rPr>
              <a:t>（二）已识别资产</a:t>
            </a:r>
            <a:r>
              <a:rPr lang="en-US" altLang="zh-CN" sz="2400">
                <a:latin typeface="微软雅黑" panose="020B0503020204020204" charset="-122"/>
                <a:ea typeface="微软雅黑" panose="020B0503020204020204" charset="-122"/>
                <a:cs typeface="微软雅黑" panose="020B0503020204020204" charset="-122"/>
              </a:rPr>
              <a:t> </a:t>
            </a:r>
            <a:endParaRPr lang="en-US" altLang="zh-CN" sz="24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已识别资产通常由合同明确指定，也可以在资产可供客户使用时隐性指定。</a:t>
            </a:r>
            <a:endParaRPr lang="zh-CN" altLang="en-US" sz="24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如果资产的某部分产能与其他部分在物理上不可区分</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如光缆的部分容量</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则该部分不属于已识别资产，除非其实质上代表该资产的全部产能，从而使客户获得因使用该资产所产生的几乎全部经济利益的权利。</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一、出租人的租赁分类</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lnSpcReduction="20000"/>
          </a:bodyPr>
          <a:lstStyle/>
          <a:p>
            <a:r>
              <a:rPr lang="zh-CN" altLang="en-US" b="1"/>
              <a:t>(二)融资租赁的分类标准</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2.一项租赁存在下列一项或多项迹象的，也可能分类为融资租赁：</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(1)若承租人撤销租赁，撤销租赁对出租人造成的损失由承租人承担。</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(2)租赁资产余值的公允价值波动所产生的利得或损失归属于承租人。例如，租赁结束时，出租人以相当于资产销售收益的绝大部分金额作为对租金的退还，说明承租人承担了租赁资产余值的几乎所有风险和报酬。</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 (3)承租人有能力以远低于市场水平的租金继续租赁至下一期间。此经济激励政策与购买选择权类似，如果续租选择权行权价格远低于市场水平，可以合理确定承租人将继续租赁至下一期间。</a:t>
            </a:r>
            <a:endParaRPr lang="zh-CN" altLang="en-US"/>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二、出租人对融资租赁的会计处理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lnSpcReduction="20000"/>
          </a:bodyPr>
          <a:lstStyle/>
          <a:p>
            <a:r>
              <a:rPr lang="zh-CN" altLang="en-US" b="1"/>
              <a:t>(一)初始计量</a:t>
            </a:r>
            <a:endParaRPr lang="zh-CN" altLang="en-US"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在租赁期开始日，出租人应当对融资租赁确认应收融资租赁款，并终止确认融资租赁资产。出租人对应收融资租赁款进行初始计量时，应当以租赁投资净额作为应收融资租赁款的入账价值。</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租赁投资净额</a:t>
            </a:r>
            <a:r>
              <a:rPr lang="zh-CN" altLang="en-US"/>
              <a:t>为未担保余值和租赁期开始日尚未收到的租赁收款额按照租赁内含利率折现的现值之和。</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租赁收款额，</a:t>
            </a:r>
            <a:r>
              <a:rPr lang="zh-CN" altLang="en-US"/>
              <a:t>是指出租人因让渡在租赁期内使用租赁资产的权利而应向承租人收取的款项。</a:t>
            </a:r>
            <a:endParaRPr lang="zh-CN" altLang="en-US"/>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二、出租人对融资租赁的会计处理</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503555" y="720090"/>
            <a:ext cx="10992485" cy="5944870"/>
          </a:xfrm>
        </p:spPr>
        <p:txBody>
          <a:bodyPr>
            <a:normAutofit fontScale="60000"/>
          </a:bodyPr>
          <a:lstStyle/>
          <a:p>
            <a:pPr marL="0" indent="381000" fontAlgn="auto">
              <a:spcBef>
                <a:spcPts val="0"/>
              </a:spcBef>
              <a:extLst>
                <a:ext uri="{35155182-B16C-46BC-9424-99874614C6A1}">
                  <wpsdc:indentchars xmlns:wpsdc="http://www.wps.cn/officeDocument/2017/drawingmlCustomData" val="200" checksum="2033819950"/>
                </a:ext>
              </a:extLst>
            </a:pPr>
            <a:r>
              <a:rPr lang="zh-CN" altLang="en-US" sz="2545" b="1"/>
              <a:t>【典型案例7-10】</a:t>
            </a:r>
            <a:r>
              <a:rPr lang="zh-CN" altLang="en-US" sz="2545"/>
              <a:t> 2×20年12月31日，甲公司与乙公司(租赁企业)签订了一份租赁 合同，从乙公司租入一台塑钢机。租赁合同主要条款如下：</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(1)租赁资产：全新塑钢机。</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(2)租赁期开始日：2×21年1月1日。</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(3)租赁期：2×21年1月1日～2×26年12月31日，共72个月。</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(4)固定付款额：自2×21年1月1日起，每年年末支付租金160000元。如果甲公司能够在每年年末的最后一天及时付款，则给予减少租金10000元的奖励。</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(5)取决于指数或比率的可变租赁付款额：租赁期限内，如遇中国人民银行贷款基准利率调整时，出租人将对租赁利率作出同方向、同幅度的调整。基准利率调整日之前各期和调整日当期租金不变，从下一期开始按调整后的租金金额收取。</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(6)租赁开始日租赁资产的公允价值：2×20年12月31日该机器的公允价值为 700000元，账面价值为600000元。</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(7)初始直接费用：签订租赁合同过程中乙公司发生可归属于租赁项目的手续费、佣金10000元。</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(8)承租人的购买选择权：租赁期届满时，甲公司享有优惠购买该机器的选择权，购买价为20000元，估计该日租赁资产的公允价值为80000元。</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(9)取决于租赁资产绩效的可变租赁付款额：2×22年和2×23年，甲公司每年按该机器所生产的塑钢窗户的年销售收入的5%向乙公司支付。</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(10)承租人的终止租赁选择权：甲公司享有终止租赁选择权。在租赁期间，如果甲公司终止租赁，需支付的款项为剩余租赁期间的固定付款额。</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(11)担保余值和未担保余值均为0。</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(12)全新塑钢机的使用寿命为7年。</a:t>
            </a:r>
            <a:endParaRPr lang="zh-CN" altLang="en-US" sz="2545"/>
          </a:p>
          <a:p>
            <a:pPr marL="0" indent="381000" fontAlgn="auto">
              <a:spcBef>
                <a:spcPts val="0"/>
              </a:spcBef>
              <a:extLst>
                <a:ext uri="{35155182-B16C-46BC-9424-99874614C6A1}">
                  <wpsdc:indentchars xmlns:wpsdc="http://www.wps.cn/officeDocument/2017/drawingmlCustomData" val="200" checksum="2033819950"/>
                </a:ext>
              </a:extLst>
            </a:pPr>
            <a:r>
              <a:rPr lang="zh-CN" altLang="en-US" sz="2545"/>
              <a:t>(13)已知租赁内含报酬率为7.82%。</a:t>
            </a:r>
            <a:endParaRPr lang="zh-CN" altLang="en-US" sz="2545"/>
          </a:p>
          <a:p>
            <a:endParaRPr lang="zh-CN" altLang="en-US" sz="2545"/>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二、出租人对融资租赁的会计处理</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1090295" y="720090"/>
            <a:ext cx="10185400" cy="5944870"/>
          </a:xfrm>
        </p:spPr>
        <p:txBody>
          <a:bodyPr>
            <a:normAutofit/>
          </a:bodyPr>
          <a:lstStyle/>
          <a:p>
            <a:pPr marL="0" indent="0" fontAlgn="auto">
              <a:lnSpc>
                <a:spcPct val="150000"/>
              </a:lnSpc>
              <a:spcBef>
                <a:spcPts val="0"/>
              </a:spcBef>
              <a:buNone/>
            </a:pPr>
            <a:r>
              <a:rPr lang="zh-CN" altLang="en-US" sz="2545" b="1"/>
              <a:t>【典型案例7-10解析】</a:t>
            </a:r>
            <a:endParaRPr lang="zh-CN" altLang="en-US" sz="2545" b="1"/>
          </a:p>
          <a:p>
            <a:pPr marL="0" indent="635000" fontAlgn="auto">
              <a:lnSpc>
                <a:spcPct val="150000"/>
              </a:lnSpc>
              <a:spcBef>
                <a:spcPts val="0"/>
              </a:spcBef>
              <a:extLst>
                <a:ext uri="{35155182-B16C-46BC-9424-99874614C6A1}">
                  <wpsdc:indentchars xmlns:wpsdc="http://www.wps.cn/officeDocument/2017/drawingmlCustomData" val="200" checksum="1170532397"/>
                </a:ext>
              </a:extLst>
            </a:pPr>
            <a:r>
              <a:rPr lang="zh-CN" altLang="en-US" sz="2545"/>
              <a:t>(1)判断租赁类型。</a:t>
            </a:r>
            <a:endParaRPr lang="zh-CN" altLang="en-US" sz="2545"/>
          </a:p>
          <a:p>
            <a:pPr marL="0" indent="635000" fontAlgn="auto">
              <a:lnSpc>
                <a:spcPct val="150000"/>
              </a:lnSpc>
              <a:spcBef>
                <a:spcPts val="0"/>
              </a:spcBef>
              <a:extLst>
                <a:ext uri="{35155182-B16C-46BC-9424-99874614C6A1}">
                  <wpsdc:indentchars xmlns:wpsdc="http://www.wps.cn/officeDocument/2017/drawingmlCustomData" val="200" checksum="1170532397"/>
                </a:ext>
              </a:extLst>
            </a:pPr>
            <a:r>
              <a:rPr lang="zh-CN" altLang="en-US" sz="2545"/>
              <a:t>该案例存在优惠购买选择权，优惠购买价20000元远低于行使选择权日租赁资产的公允价值80000元，因此，乙公司在2×20年12月31日就可合理确定甲公司将会行使购买选择权。另外，在本案例中，租赁期6年，占租赁开始日租赁资产使用寿命的86% (占租赁资产使用寿命的大部分)。同时，乙公司综合考虑其他情形和迹象，认为该租赁实质上转移了与该项设备所有权有关的几乎全部风险和报酬，因此将这项租赁分类为融资租赁。</a:t>
            </a:r>
            <a:endParaRPr lang="zh-CN" altLang="en-US" sz="2545"/>
          </a:p>
        </p:txBody>
      </p:sp>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二、出租人对融资租赁的会计处理</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1090295" y="720090"/>
            <a:ext cx="10185400" cy="5944870"/>
          </a:xfrm>
        </p:spPr>
        <p:txBody>
          <a:bodyPr>
            <a:normAutofit fontScale="70000"/>
          </a:bodyPr>
          <a:lstStyle/>
          <a:p>
            <a:pPr marL="0" indent="0" fontAlgn="auto">
              <a:lnSpc>
                <a:spcPct val="150000"/>
              </a:lnSpc>
              <a:spcBef>
                <a:spcPts val="0"/>
              </a:spcBef>
              <a:buNone/>
            </a:pPr>
            <a:r>
              <a:rPr lang="zh-CN" altLang="en-US" sz="2545" b="1"/>
              <a:t>【典型案例7-10解析】</a:t>
            </a:r>
            <a:endParaRPr lang="zh-CN" altLang="en-US" sz="2545" b="1"/>
          </a:p>
          <a:p>
            <a:pPr marL="0" indent="635000" fontAlgn="auto">
              <a:lnSpc>
                <a:spcPct val="150000"/>
              </a:lnSpc>
              <a:spcBef>
                <a:spcPts val="0"/>
              </a:spcBef>
            </a:pPr>
            <a:r>
              <a:rPr lang="zh-CN" altLang="en-US" sz="2545"/>
              <a:t>(2)确定租赁收款额和租赁投资总额。</a:t>
            </a:r>
            <a:endParaRPr lang="zh-CN" altLang="en-US" sz="2545"/>
          </a:p>
          <a:p>
            <a:pPr marL="0" indent="635000" fontAlgn="auto">
              <a:lnSpc>
                <a:spcPct val="150000"/>
              </a:lnSpc>
              <a:spcBef>
                <a:spcPts val="0"/>
              </a:spcBef>
            </a:pPr>
            <a:r>
              <a:rPr lang="zh-CN" altLang="en-US" sz="2545"/>
              <a:t> ①承租人的固定付款额为扣除租赁激励后的金额。</a:t>
            </a:r>
            <a:endParaRPr lang="zh-CN" altLang="en-US" sz="2545"/>
          </a:p>
          <a:p>
            <a:pPr marL="0" indent="635000" fontAlgn="auto">
              <a:lnSpc>
                <a:spcPct val="150000"/>
              </a:lnSpc>
              <a:spcBef>
                <a:spcPts val="0"/>
              </a:spcBef>
            </a:pPr>
            <a:r>
              <a:rPr lang="zh-CN" altLang="en-US" sz="2545"/>
              <a:t> (160000-10000)×6=900000(元)</a:t>
            </a:r>
            <a:endParaRPr lang="zh-CN" altLang="en-US" sz="2545"/>
          </a:p>
          <a:p>
            <a:pPr marL="0" indent="635000" fontAlgn="auto">
              <a:lnSpc>
                <a:spcPct val="150000"/>
              </a:lnSpc>
              <a:spcBef>
                <a:spcPts val="0"/>
              </a:spcBef>
            </a:pPr>
            <a:r>
              <a:rPr lang="zh-CN" altLang="en-US" sz="2545"/>
              <a:t> ②取决于指数或比率的可变租赁付款额。</a:t>
            </a:r>
            <a:endParaRPr lang="zh-CN" altLang="en-US" sz="2545"/>
          </a:p>
          <a:p>
            <a:pPr marL="0" indent="635000" fontAlgn="auto">
              <a:lnSpc>
                <a:spcPct val="150000"/>
              </a:lnSpc>
              <a:spcBef>
                <a:spcPts val="0"/>
              </a:spcBef>
            </a:pPr>
            <a:r>
              <a:rPr lang="zh-CN" altLang="en-US" sz="2545"/>
              <a:t> 该款项在初始计量时根据租赁期开始日的指数或比率确定，因此，本案例中在租赁期开始日不作考虑。</a:t>
            </a:r>
            <a:endParaRPr lang="zh-CN" altLang="en-US" sz="2545"/>
          </a:p>
          <a:p>
            <a:pPr marL="0" indent="635000" fontAlgn="auto">
              <a:lnSpc>
                <a:spcPct val="150000"/>
              </a:lnSpc>
              <a:spcBef>
                <a:spcPts val="0"/>
              </a:spcBef>
            </a:pPr>
            <a:r>
              <a:rPr lang="zh-CN" altLang="en-US" sz="2545"/>
              <a:t> ③承租人购买选择权的行权价格。</a:t>
            </a:r>
            <a:endParaRPr lang="zh-CN" altLang="en-US" sz="2545"/>
          </a:p>
          <a:p>
            <a:pPr marL="0" indent="635000" fontAlgn="auto">
              <a:lnSpc>
                <a:spcPct val="150000"/>
              </a:lnSpc>
              <a:spcBef>
                <a:spcPts val="0"/>
              </a:spcBef>
            </a:pPr>
            <a:r>
              <a:rPr lang="zh-CN" altLang="en-US" sz="2545"/>
              <a:t> 如前述分析，乙公司在2×20年12月31日就可合理确定甲公司将会行使购买选择权。因此，租赁收款额中应包含承租人购买选择权的行权价格20000元。</a:t>
            </a:r>
            <a:endParaRPr lang="zh-CN" altLang="en-US" sz="2545"/>
          </a:p>
          <a:p>
            <a:pPr marL="0" indent="635000" fontAlgn="auto">
              <a:lnSpc>
                <a:spcPct val="150000"/>
              </a:lnSpc>
              <a:spcBef>
                <a:spcPts val="0"/>
              </a:spcBef>
            </a:pPr>
            <a:r>
              <a:rPr lang="zh-CN" altLang="en-US" sz="2545"/>
              <a:t> ④终止租赁的罚款。</a:t>
            </a:r>
            <a:endParaRPr lang="zh-CN" altLang="en-US" sz="2545"/>
          </a:p>
          <a:p>
            <a:pPr marL="0" indent="635000" fontAlgn="auto">
              <a:lnSpc>
                <a:spcPct val="150000"/>
              </a:lnSpc>
              <a:spcBef>
                <a:spcPts val="0"/>
              </a:spcBef>
            </a:pPr>
            <a:r>
              <a:rPr lang="zh-CN" altLang="en-US" sz="2545"/>
              <a:t> 虽然甲公司享有终止租赁选择权，但若终止租赁，甲公司需支付的款项为剩余租赁期间的固定付款额。因此，可以合理确定甲公司不会行使终止租赁选择权，终止租赁的罚款不应纳入租赁收款额。</a:t>
            </a:r>
            <a:endParaRPr lang="zh-CN" altLang="en-US" sz="2545"/>
          </a:p>
          <a:p>
            <a:pPr marL="0" indent="635000" fontAlgn="auto">
              <a:lnSpc>
                <a:spcPct val="150000"/>
              </a:lnSpc>
              <a:spcBef>
                <a:spcPts val="0"/>
              </a:spcBef>
            </a:pPr>
            <a:r>
              <a:rPr lang="zh-CN" altLang="en-US" sz="2545"/>
              <a:t> ⑤承租人提供的担保余值：甲公司向乙公司提供的担保余值为0。</a:t>
            </a:r>
            <a:endParaRPr lang="zh-CN" altLang="en-US" sz="2545"/>
          </a:p>
        </p:txBody>
      </p:sp>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二、出租人对融资租赁的会计处理</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1090295" y="720090"/>
            <a:ext cx="10185400" cy="5944870"/>
          </a:xfrm>
        </p:spPr>
        <p:txBody>
          <a:bodyPr>
            <a:normAutofit fontScale="80000"/>
          </a:bodyPr>
          <a:lstStyle/>
          <a:p>
            <a:pPr marL="0" indent="0" fontAlgn="auto">
              <a:lnSpc>
                <a:spcPct val="150000"/>
              </a:lnSpc>
              <a:spcBef>
                <a:spcPts val="0"/>
              </a:spcBef>
              <a:buNone/>
            </a:pPr>
            <a:r>
              <a:rPr lang="zh-CN" altLang="en-US" sz="2545" b="1"/>
              <a:t>【典型案例7-10解析】</a:t>
            </a:r>
            <a:endParaRPr lang="zh-CN" altLang="en-US" sz="2545" b="1"/>
          </a:p>
          <a:p>
            <a:pPr marL="0" indent="635000" fontAlgn="auto">
              <a:lnSpc>
                <a:spcPct val="150000"/>
              </a:lnSpc>
              <a:spcBef>
                <a:spcPts val="0"/>
              </a:spcBef>
            </a:pPr>
            <a:r>
              <a:rPr lang="zh-CN" altLang="en-US" sz="2545"/>
              <a:t> 综合以上情况，租赁收款额=900000+20000=920000(元)</a:t>
            </a:r>
            <a:endParaRPr lang="zh-CN" altLang="en-US" sz="2545"/>
          </a:p>
          <a:p>
            <a:pPr marL="0" indent="635000" fontAlgn="auto">
              <a:lnSpc>
                <a:spcPct val="150000"/>
              </a:lnSpc>
              <a:spcBef>
                <a:spcPts val="0"/>
              </a:spcBef>
            </a:pPr>
            <a:r>
              <a:rPr lang="zh-CN" altLang="en-US" sz="2545"/>
              <a:t> 租赁投资总额=租赁收款额+未担保余值=920000+0=920000(元)</a:t>
            </a:r>
            <a:endParaRPr lang="zh-CN" altLang="en-US" sz="2545"/>
          </a:p>
          <a:p>
            <a:pPr marL="0" indent="635000" fontAlgn="auto">
              <a:lnSpc>
                <a:spcPct val="150000"/>
              </a:lnSpc>
              <a:spcBef>
                <a:spcPts val="0"/>
              </a:spcBef>
            </a:pPr>
            <a:r>
              <a:rPr lang="zh-CN" altLang="en-US" sz="2545"/>
              <a:t> （3）确定租赁投资净额和未实现融资收益。</a:t>
            </a:r>
            <a:endParaRPr lang="zh-CN" altLang="en-US" sz="2545"/>
          </a:p>
          <a:p>
            <a:pPr marL="0" indent="635000" fontAlgn="auto">
              <a:lnSpc>
                <a:spcPct val="150000"/>
              </a:lnSpc>
              <a:spcBef>
                <a:spcPts val="0"/>
              </a:spcBef>
            </a:pPr>
            <a:r>
              <a:rPr lang="zh-CN" altLang="en-US" sz="2545"/>
              <a:t> 租赁投资净额=租赁开始日租赁资产的公允价值+出租人发生的初始直接费用</a:t>
            </a:r>
            <a:endParaRPr lang="zh-CN" altLang="en-US" sz="2545"/>
          </a:p>
          <a:p>
            <a:pPr marL="0" indent="635000" fontAlgn="auto">
              <a:lnSpc>
                <a:spcPct val="150000"/>
              </a:lnSpc>
              <a:spcBef>
                <a:spcPts val="0"/>
              </a:spcBef>
            </a:pPr>
            <a:r>
              <a:rPr lang="zh-CN" altLang="en-US" sz="2545"/>
              <a:t>= 700000+10000=710000(元)</a:t>
            </a:r>
            <a:endParaRPr lang="zh-CN" altLang="en-US" sz="2545"/>
          </a:p>
          <a:p>
            <a:pPr marL="0" indent="635000" fontAlgn="auto">
              <a:lnSpc>
                <a:spcPct val="150000"/>
              </a:lnSpc>
              <a:spcBef>
                <a:spcPts val="0"/>
              </a:spcBef>
            </a:pPr>
            <a:r>
              <a:rPr lang="zh-CN" altLang="en-US" sz="2545"/>
              <a:t> 未实现融资收益=租赁投资总额-租赁投资净额=920000-710000=210000(元)</a:t>
            </a:r>
            <a:endParaRPr lang="zh-CN" altLang="en-US" sz="2545"/>
          </a:p>
          <a:p>
            <a:pPr marL="0" indent="635000" fontAlgn="auto">
              <a:lnSpc>
                <a:spcPct val="150000"/>
              </a:lnSpc>
              <a:spcBef>
                <a:spcPts val="0"/>
              </a:spcBef>
            </a:pPr>
            <a:r>
              <a:rPr lang="zh-CN" altLang="en-US" sz="2545"/>
              <a:t> (4)2×21年1月1日账务处理如下：</a:t>
            </a:r>
            <a:endParaRPr lang="zh-CN" altLang="en-US" sz="2545"/>
          </a:p>
          <a:p>
            <a:pPr marL="0" indent="635000" fontAlgn="auto">
              <a:lnSpc>
                <a:spcPct val="150000"/>
              </a:lnSpc>
              <a:spcBef>
                <a:spcPts val="0"/>
              </a:spcBef>
            </a:pPr>
            <a:r>
              <a:rPr lang="zh-CN" altLang="en-US" sz="2545"/>
              <a:t>  借：应收融资租赁款——租赁收款额    920 000</a:t>
            </a:r>
            <a:endParaRPr lang="zh-CN" altLang="en-US" sz="2545"/>
          </a:p>
          <a:p>
            <a:pPr marL="0" indent="635000" fontAlgn="auto">
              <a:lnSpc>
                <a:spcPct val="150000"/>
              </a:lnSpc>
              <a:spcBef>
                <a:spcPts val="0"/>
              </a:spcBef>
            </a:pPr>
            <a:r>
              <a:rPr lang="zh-CN" altLang="en-US" sz="2545"/>
              <a:t>    贷：银行存款                          10 000</a:t>
            </a:r>
            <a:endParaRPr lang="zh-CN" altLang="en-US" sz="2545"/>
          </a:p>
          <a:p>
            <a:pPr marL="0" indent="635000" fontAlgn="auto">
              <a:lnSpc>
                <a:spcPct val="150000"/>
              </a:lnSpc>
              <a:spcBef>
                <a:spcPts val="0"/>
              </a:spcBef>
            </a:pPr>
            <a:r>
              <a:rPr lang="en-US" altLang="zh-CN" sz="2545"/>
              <a:t>          </a:t>
            </a:r>
            <a:r>
              <a:rPr lang="zh-CN" altLang="en-US" sz="2545"/>
              <a:t>融资租赁资产                     600 000</a:t>
            </a:r>
            <a:endParaRPr lang="zh-CN" altLang="en-US" sz="2545"/>
          </a:p>
          <a:p>
            <a:pPr marL="0" indent="635000" fontAlgn="auto">
              <a:lnSpc>
                <a:spcPct val="150000"/>
              </a:lnSpc>
              <a:spcBef>
                <a:spcPts val="0"/>
              </a:spcBef>
            </a:pPr>
            <a:r>
              <a:rPr lang="en-US" altLang="zh-CN" sz="2545"/>
              <a:t>          </a:t>
            </a:r>
            <a:r>
              <a:rPr lang="zh-CN" altLang="en-US" sz="2545"/>
              <a:t>资产处置损益                     100 000</a:t>
            </a:r>
            <a:endParaRPr lang="zh-CN" altLang="en-US" sz="2545"/>
          </a:p>
          <a:p>
            <a:pPr marL="0" indent="635000" fontAlgn="auto">
              <a:lnSpc>
                <a:spcPct val="150000"/>
              </a:lnSpc>
              <a:spcBef>
                <a:spcPts val="0"/>
              </a:spcBef>
            </a:pPr>
            <a:r>
              <a:rPr lang="en-US" altLang="zh-CN" sz="2545"/>
              <a:t>          </a:t>
            </a:r>
            <a:r>
              <a:rPr lang="zh-CN" altLang="en-US" sz="2545"/>
              <a:t>应收融资租赁款——未实现融资收益 210 000</a:t>
            </a:r>
            <a:endParaRPr lang="zh-CN" altLang="en-US" sz="2545"/>
          </a:p>
        </p:txBody>
      </p:sp>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二、出租人对融资租赁的会计处理</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763905" y="720090"/>
            <a:ext cx="10511790" cy="5944870"/>
          </a:xfrm>
        </p:spPr>
        <p:txBody>
          <a:bodyPr>
            <a:normAutofit/>
          </a:bodyPr>
          <a:lstStyle/>
          <a:p>
            <a:pPr marL="0" indent="0" fontAlgn="auto">
              <a:lnSpc>
                <a:spcPct val="150000"/>
              </a:lnSpc>
              <a:spcBef>
                <a:spcPts val="0"/>
              </a:spcBef>
              <a:buNone/>
            </a:pPr>
            <a:r>
              <a:rPr lang="zh-CN" altLang="en-US" sz="2545" b="1"/>
              <a:t>(二)融资租赁的后续计量</a:t>
            </a:r>
            <a:endParaRPr lang="zh-CN" altLang="en-US" sz="2545" b="1"/>
          </a:p>
          <a:p>
            <a:pPr marL="0" indent="0" fontAlgn="auto">
              <a:lnSpc>
                <a:spcPct val="150000"/>
              </a:lnSpc>
              <a:spcBef>
                <a:spcPts val="0"/>
              </a:spcBef>
              <a:buNone/>
            </a:pPr>
            <a:r>
              <a:rPr lang="zh-CN" altLang="en-US" sz="2545"/>
              <a:t>出租人应当按照固定的周期性利率计算并确认租赁期内各个期间的利息收入。</a:t>
            </a:r>
            <a:endParaRPr lang="zh-CN" altLang="en-US" sz="2545"/>
          </a:p>
          <a:p>
            <a:pPr marL="0" indent="0" fontAlgn="auto">
              <a:lnSpc>
                <a:spcPct val="150000"/>
              </a:lnSpc>
              <a:spcBef>
                <a:spcPts val="0"/>
              </a:spcBef>
              <a:buNone/>
            </a:pPr>
            <a:r>
              <a:rPr lang="zh-CN" altLang="en-US" sz="2545" b="1"/>
              <a:t>【典型案例7-11】</a:t>
            </a:r>
            <a:r>
              <a:rPr lang="zh-CN" altLang="en-US" sz="2545"/>
              <a:t>沿用</a:t>
            </a:r>
            <a:r>
              <a:rPr lang="zh-CN" altLang="en-US" sz="2545" b="1"/>
              <a:t>【典型案例7-10】</a:t>
            </a:r>
            <a:r>
              <a:rPr lang="zh-CN" altLang="en-US" sz="2545"/>
              <a:t>。</a:t>
            </a:r>
            <a:endParaRPr lang="zh-CN" altLang="en-US" sz="2545"/>
          </a:p>
          <a:p>
            <a:pPr marL="0" indent="0" fontAlgn="auto">
              <a:lnSpc>
                <a:spcPct val="150000"/>
              </a:lnSpc>
              <a:spcBef>
                <a:spcPts val="0"/>
              </a:spcBef>
              <a:buNone/>
            </a:pPr>
            <a:r>
              <a:rPr lang="zh-CN" altLang="en-US" sz="2545"/>
              <a:t>要求：</a:t>
            </a:r>
            <a:endParaRPr lang="zh-CN" altLang="en-US" sz="2545"/>
          </a:p>
          <a:p>
            <a:pPr marL="0" indent="0" fontAlgn="auto">
              <a:lnSpc>
                <a:spcPct val="150000"/>
              </a:lnSpc>
              <a:spcBef>
                <a:spcPts val="0"/>
              </a:spcBef>
              <a:buNone/>
            </a:pPr>
            <a:r>
              <a:rPr lang="zh-CN" altLang="en-US" sz="2545"/>
              <a:t>（1）计算租赁期内出租人乙公司各期利息收入；</a:t>
            </a:r>
            <a:endParaRPr lang="zh-CN" altLang="en-US" sz="2545"/>
          </a:p>
          <a:p>
            <a:pPr marL="0" indent="0" fontAlgn="auto">
              <a:lnSpc>
                <a:spcPct val="150000"/>
              </a:lnSpc>
              <a:spcBef>
                <a:spcPts val="0"/>
              </a:spcBef>
              <a:buNone/>
            </a:pPr>
            <a:r>
              <a:rPr lang="zh-CN" altLang="en-US" sz="2545"/>
              <a:t>（2）编制2×21年收取租金和摊销未实现融资收益的会计分录；</a:t>
            </a:r>
            <a:endParaRPr lang="zh-CN" altLang="en-US" sz="2545"/>
          </a:p>
          <a:p>
            <a:pPr marL="0" indent="0" fontAlgn="auto">
              <a:lnSpc>
                <a:spcPct val="150000"/>
              </a:lnSpc>
              <a:spcBef>
                <a:spcPts val="0"/>
              </a:spcBef>
              <a:buNone/>
            </a:pPr>
            <a:r>
              <a:rPr lang="zh-CN" altLang="en-US" sz="2545"/>
              <a:t>（3）编制2×22年收取租金和摊销未实现融资收益的会计分录.</a:t>
            </a:r>
            <a:endParaRPr lang="zh-CN" altLang="en-US" sz="2545"/>
          </a:p>
        </p:txBody>
      </p:sp>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二、出租人对融资租赁的会计处理</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763905" y="720090"/>
            <a:ext cx="10511790" cy="5944870"/>
          </a:xfrm>
        </p:spPr>
        <p:txBody>
          <a:bodyPr>
            <a:normAutofit/>
          </a:bodyPr>
          <a:lstStyle/>
          <a:p>
            <a:pPr marL="0" indent="0" fontAlgn="auto">
              <a:lnSpc>
                <a:spcPct val="150000"/>
              </a:lnSpc>
              <a:spcBef>
                <a:spcPts val="0"/>
              </a:spcBef>
              <a:buNone/>
            </a:pPr>
            <a:r>
              <a:rPr lang="zh-CN" altLang="en-US" sz="2545" b="1"/>
              <a:t>【典型案例7-11解析】</a:t>
            </a:r>
            <a:endParaRPr lang="zh-CN" altLang="en-US" sz="2545" b="1"/>
          </a:p>
          <a:p>
            <a:pPr marL="0" indent="0" fontAlgn="auto">
              <a:lnSpc>
                <a:spcPct val="150000"/>
              </a:lnSpc>
              <a:spcBef>
                <a:spcPts val="0"/>
              </a:spcBef>
              <a:buNone/>
            </a:pPr>
            <a:r>
              <a:rPr lang="zh-CN" altLang="en-US"/>
              <a:t>（1）根据上述资料，计算租赁期内出租人乙公司各期利息收入入下表7-2：</a:t>
            </a:r>
            <a:endParaRPr lang="zh-CN" altLang="en-US"/>
          </a:p>
          <a:p>
            <a:pPr marL="0" indent="0" fontAlgn="auto">
              <a:lnSpc>
                <a:spcPct val="150000"/>
              </a:lnSpc>
              <a:spcBef>
                <a:spcPts val="0"/>
              </a:spcBef>
              <a:buNone/>
            </a:pPr>
            <a:endParaRPr lang="zh-CN" altLang="en-US"/>
          </a:p>
        </p:txBody>
      </p:sp>
      <p:pic>
        <p:nvPicPr>
          <p:cNvPr id="4" name="图片 3"/>
          <p:cNvPicPr>
            <a:picLocks noChangeAspect="1"/>
          </p:cNvPicPr>
          <p:nvPr/>
        </p:nvPicPr>
        <p:blipFill>
          <a:blip r:embed="rId3"/>
          <a:stretch>
            <a:fillRect/>
          </a:stretch>
        </p:blipFill>
        <p:spPr>
          <a:xfrm>
            <a:off x="1799590" y="1963420"/>
            <a:ext cx="9007475" cy="4250055"/>
          </a:xfrm>
          <a:prstGeom prst="rect">
            <a:avLst/>
          </a:prstGeom>
        </p:spPr>
      </p:pic>
    </p:spTree>
    <p:custDataLst>
      <p:tags r:id="rId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二、出租人对融资租赁的会计处理</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763905" y="720090"/>
            <a:ext cx="10511790" cy="5944870"/>
          </a:xfrm>
        </p:spPr>
        <p:txBody>
          <a:bodyPr>
            <a:normAutofit lnSpcReduction="10000"/>
          </a:bodyPr>
          <a:lstStyle/>
          <a:p>
            <a:pPr marL="0" indent="0" fontAlgn="auto">
              <a:lnSpc>
                <a:spcPct val="150000"/>
              </a:lnSpc>
              <a:spcBef>
                <a:spcPts val="0"/>
              </a:spcBef>
              <a:buNone/>
            </a:pPr>
            <a:r>
              <a:rPr lang="zh-CN" altLang="en-US" sz="2545" b="1"/>
              <a:t>【典型案例7-11解析】</a:t>
            </a:r>
            <a:endParaRPr lang="zh-CN" altLang="en-US" sz="2545" b="1"/>
          </a:p>
          <a:p>
            <a:pPr marL="0" indent="0" fontAlgn="auto">
              <a:lnSpc>
                <a:spcPct val="150000"/>
              </a:lnSpc>
              <a:spcBef>
                <a:spcPts val="0"/>
              </a:spcBef>
              <a:buNone/>
            </a:pPr>
            <a:r>
              <a:rPr lang="zh-CN" altLang="en-US"/>
              <a:t>（2）2×21年12月31日收到租金并确认租赁收入账务处理：</a:t>
            </a:r>
            <a:endParaRPr lang="zh-CN" altLang="en-US"/>
          </a:p>
          <a:p>
            <a:pPr marL="0" indent="0" fontAlgn="auto">
              <a:lnSpc>
                <a:spcPct val="150000"/>
              </a:lnSpc>
              <a:spcBef>
                <a:spcPts val="0"/>
              </a:spcBef>
              <a:buNone/>
            </a:pPr>
            <a:r>
              <a:rPr lang="zh-CN" altLang="en-US"/>
              <a:t> 借：银行存款                         150000</a:t>
            </a:r>
            <a:endParaRPr lang="zh-CN" altLang="en-US"/>
          </a:p>
          <a:p>
            <a:pPr marL="0" indent="0" fontAlgn="auto">
              <a:lnSpc>
                <a:spcPct val="150000"/>
              </a:lnSpc>
              <a:spcBef>
                <a:spcPts val="0"/>
              </a:spcBef>
              <a:buNone/>
            </a:pPr>
            <a:r>
              <a:rPr lang="zh-CN" altLang="en-US"/>
              <a:t>     </a:t>
            </a:r>
            <a:r>
              <a:rPr lang="en-US" altLang="zh-CN"/>
              <a:t>  </a:t>
            </a:r>
            <a:r>
              <a:rPr lang="zh-CN" altLang="en-US"/>
              <a:t>应收融资租赁款——未实现融资收益  55522</a:t>
            </a:r>
            <a:endParaRPr lang="zh-CN" altLang="en-US"/>
          </a:p>
          <a:p>
            <a:pPr marL="0" indent="0" fontAlgn="auto">
              <a:lnSpc>
                <a:spcPct val="150000"/>
              </a:lnSpc>
              <a:spcBef>
                <a:spcPts val="0"/>
              </a:spcBef>
              <a:buNone/>
            </a:pPr>
            <a:r>
              <a:rPr lang="zh-CN" altLang="en-US"/>
              <a:t>  </a:t>
            </a:r>
            <a:r>
              <a:rPr lang="en-US" altLang="zh-CN"/>
              <a:t> </a:t>
            </a:r>
            <a:r>
              <a:rPr lang="zh-CN" altLang="en-US"/>
              <a:t>贷：应收融资租赁款——租赁收款额      150000</a:t>
            </a:r>
            <a:endParaRPr lang="zh-CN" altLang="en-US"/>
          </a:p>
          <a:p>
            <a:pPr marL="0" indent="0" fontAlgn="auto">
              <a:lnSpc>
                <a:spcPct val="150000"/>
              </a:lnSpc>
              <a:spcBef>
                <a:spcPts val="0"/>
              </a:spcBef>
              <a:buNone/>
            </a:pPr>
            <a:r>
              <a:rPr lang="zh-CN" altLang="en-US"/>
              <a:t>     </a:t>
            </a:r>
            <a:r>
              <a:rPr lang="en-US" altLang="zh-CN"/>
              <a:t>    </a:t>
            </a:r>
            <a:r>
              <a:rPr lang="zh-CN" altLang="en-US"/>
              <a:t>租赁收入                          55522</a:t>
            </a:r>
            <a:endParaRPr lang="zh-CN" altLang="en-US"/>
          </a:p>
          <a:p>
            <a:pPr marL="0" indent="0" fontAlgn="auto">
              <a:lnSpc>
                <a:spcPct val="150000"/>
              </a:lnSpc>
              <a:spcBef>
                <a:spcPts val="0"/>
              </a:spcBef>
              <a:buNone/>
            </a:pPr>
            <a:r>
              <a:rPr lang="zh-CN" altLang="en-US"/>
              <a:t> （3）2×22年12月31日收到租金并确认租赁收入账务处理：</a:t>
            </a:r>
            <a:endParaRPr lang="zh-CN" altLang="en-US"/>
          </a:p>
          <a:p>
            <a:pPr marL="0" indent="0" fontAlgn="auto">
              <a:lnSpc>
                <a:spcPct val="150000"/>
              </a:lnSpc>
              <a:spcBef>
                <a:spcPts val="0"/>
              </a:spcBef>
              <a:buNone/>
            </a:pPr>
            <a:r>
              <a:rPr lang="zh-CN" altLang="en-US"/>
              <a:t>借：银行存款                         150000</a:t>
            </a:r>
            <a:endParaRPr lang="zh-CN" altLang="en-US"/>
          </a:p>
          <a:p>
            <a:pPr marL="0" indent="0" fontAlgn="auto">
              <a:lnSpc>
                <a:spcPct val="150000"/>
              </a:lnSpc>
              <a:spcBef>
                <a:spcPts val="0"/>
              </a:spcBef>
              <a:buNone/>
            </a:pPr>
            <a:r>
              <a:rPr lang="zh-CN" altLang="en-US"/>
              <a:t>      应收融资租赁款——未实现融资收益  48134</a:t>
            </a:r>
            <a:endParaRPr lang="zh-CN" altLang="en-US"/>
          </a:p>
          <a:p>
            <a:pPr marL="0" indent="0" fontAlgn="auto">
              <a:lnSpc>
                <a:spcPct val="150000"/>
              </a:lnSpc>
              <a:spcBef>
                <a:spcPts val="0"/>
              </a:spcBef>
              <a:buNone/>
            </a:pPr>
            <a:r>
              <a:rPr lang="zh-CN" altLang="en-US"/>
              <a:t>   贷：应收融资租赁款——租赁收款额      150000</a:t>
            </a:r>
            <a:endParaRPr lang="zh-CN" altLang="en-US"/>
          </a:p>
          <a:p>
            <a:pPr marL="0" indent="0" fontAlgn="auto">
              <a:lnSpc>
                <a:spcPct val="150000"/>
              </a:lnSpc>
              <a:spcBef>
                <a:spcPts val="0"/>
              </a:spcBef>
              <a:buNone/>
            </a:pPr>
            <a:r>
              <a:rPr lang="zh-CN" altLang="en-US"/>
              <a:t>       </a:t>
            </a:r>
            <a:r>
              <a:rPr lang="en-US" altLang="zh-CN"/>
              <a:t>  </a:t>
            </a:r>
            <a:r>
              <a:rPr lang="zh-CN" altLang="en-US"/>
              <a:t>租赁收入                          48134</a:t>
            </a:r>
            <a:endParaRPr lang="zh-CN" altLang="en-US"/>
          </a:p>
        </p:txBody>
      </p:sp>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三、出租人对经营租赁的会计处理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fontScale="80000"/>
          </a:bodyPr>
          <a:lstStyle/>
          <a:p>
            <a:r>
              <a:rPr lang="zh-CN" altLang="en-US" b="1"/>
              <a:t>(一)租金的处理</a:t>
            </a:r>
            <a:endParaRPr lang="zh-CN" altLang="en-US" b="1"/>
          </a:p>
          <a:p>
            <a:r>
              <a:rPr lang="zh-CN" altLang="en-US"/>
              <a:t>在租赁期内各个期间，出租人应采用直线法将经营租赁的租赁收款额确认为租金收入。如果其他系统合理的方法能够更好地反映因使用租赁资产所产生经济利益的消耗模式的，出租人应采用该方法。</a:t>
            </a:r>
            <a:endParaRPr lang="zh-CN" altLang="en-US"/>
          </a:p>
          <a:p>
            <a:r>
              <a:rPr lang="zh-CN" altLang="en-US" b="1"/>
              <a:t>(二)出租人对经营租赁提供激励措施</a:t>
            </a:r>
            <a:endParaRPr lang="zh-CN" altLang="en-US" b="1"/>
          </a:p>
          <a:p>
            <a:r>
              <a:rPr lang="zh-CN" altLang="en-US"/>
              <a:t>出租人提供免租期的，出租人应将租金总额在不扣除免租期的整个租赁期内，按直线法或其他合理的方法进行分配，免租期内应当确认租金收入。出租人承担了承租人某些费用的，出租人应将该费用自租金收入总额中扣除，按扣除后的租金收入余额在租赁期内进行分配。</a:t>
            </a:r>
            <a:endParaRPr lang="zh-CN" altLang="en-US"/>
          </a:p>
          <a:p>
            <a:r>
              <a:rPr lang="zh-CN" altLang="en-US" b="1"/>
              <a:t>(三)初始直接费用</a:t>
            </a:r>
            <a:endParaRPr lang="zh-CN" altLang="en-US" b="1"/>
          </a:p>
          <a:p>
            <a:r>
              <a:rPr lang="zh-CN" altLang="en-US"/>
              <a:t>出租人发生的与经营租赁有关的初始直接费用应当资本化至租赁资产的成本，在租赁期内按照与租金收入相同的确认基础分期计入当期损益。</a:t>
            </a:r>
            <a:endParaRPr lang="zh-CN" altLang="en-US"/>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285"/>
            <a:ext cx="10800000" cy="720000"/>
          </a:xfrm>
        </p:spPr>
        <p:txBody>
          <a:bodyPr/>
          <a:lstStyle/>
          <a:p>
            <a:r>
              <a:rPr lang="zh-CN" altLang="en-US"/>
              <a:t>一、租赁的相关概念</a:t>
            </a:r>
            <a:endParaRPr lang="zh-CN" altLang="en-US"/>
          </a:p>
        </p:txBody>
      </p:sp>
      <p:sp>
        <p:nvSpPr>
          <p:cNvPr id="3" name="正文"/>
          <p:cNvSpPr>
            <a:spLocks noGrp="1"/>
          </p:cNvSpPr>
          <p:nvPr>
            <p:ph idx="1"/>
            <p:custDataLst>
              <p:tags r:id="rId2"/>
            </p:custDataLst>
          </p:nvPr>
        </p:nvSpPr>
        <p:spPr>
          <a:xfrm>
            <a:off x="887730" y="982980"/>
            <a:ext cx="10608945" cy="5544820"/>
          </a:xfrm>
        </p:spPr>
        <p:style>
          <a:lnRef idx="3">
            <a:schemeClr val="accent1"/>
          </a:lnRef>
          <a:fillRef idx="0">
            <a:srgbClr val="FFFFFF"/>
          </a:fillRef>
          <a:effectRef idx="0">
            <a:srgbClr val="FFFFFF"/>
          </a:effectRef>
          <a:fontRef idx="minor">
            <a:schemeClr val="tx1"/>
          </a:fontRef>
        </p:style>
        <p:txBody>
          <a:bodyPr>
            <a:noAutofit/>
          </a:bodyPr>
          <a:lstStyle/>
          <a:p>
            <a:pPr indent="0" fontAlgn="auto">
              <a:lnSpc>
                <a:spcPct val="150000"/>
              </a:lnSpc>
              <a:buNone/>
            </a:pPr>
            <a:r>
              <a:rPr lang="zh-CN" altLang="en-US" b="1"/>
              <a:t>(三)客户是否控制已识别资产使用权的判断</a:t>
            </a:r>
            <a:endParaRPr lang="zh-CN" altLang="en-US" b="1"/>
          </a:p>
          <a:p>
            <a:pPr indent="609600" fontAlgn="auto">
              <a:lnSpc>
                <a:spcPct val="150000"/>
              </a:lnSpc>
              <a:buNone/>
              <a:extLst>
                <a:ext uri="{35155182-B16C-46BC-9424-99874614C6A1}">
                  <wpsdc:indentchars xmlns:wpsdc="http://www.wps.cn/officeDocument/2017/drawingmlCustomData" val="200" checksum="4158780845"/>
                </a:ext>
              </a:extLst>
            </a:pPr>
            <a:r>
              <a:rPr lang="zh-CN" altLang="en-US" b="1"/>
              <a:t> </a:t>
            </a:r>
            <a:r>
              <a:rPr lang="zh-CN" altLang="en-US"/>
              <a:t>为确定合同是否让渡了在一定期间内控制已识别资产使用的权利，企业应当评估客户是否有权获得在使用期间因使用已识别资产所产生的几乎全部经济利益，并有权在该使用期间主导已识别资产的使用。</a:t>
            </a:r>
            <a:endParaRPr lang="zh-CN" altLang="en-US"/>
          </a:p>
          <a:p>
            <a:pPr indent="609600" fontAlgn="auto">
              <a:lnSpc>
                <a:spcPct val="150000"/>
              </a:lnSpc>
              <a:buNone/>
              <a:extLst>
                <a:ext uri="{35155182-B16C-46BC-9424-99874614C6A1}">
                  <wpsdc:indentchars xmlns:wpsdc="http://www.wps.cn/officeDocument/2017/drawingmlCustomData" val="200" checksum="4158780845"/>
                </a:ext>
              </a:extLst>
            </a:pPr>
            <a:r>
              <a:rPr lang="zh-CN" altLang="en-US"/>
              <a:t>1.客户是否有权获得因使用资产所产生的几乎全部经济利益。</a:t>
            </a:r>
            <a:endParaRPr lang="zh-CN" altLang="en-US"/>
          </a:p>
          <a:p>
            <a:pPr indent="609600" fontAlgn="auto">
              <a:lnSpc>
                <a:spcPct val="150000"/>
              </a:lnSpc>
              <a:buNone/>
              <a:extLst>
                <a:ext uri="{35155182-B16C-46BC-9424-99874614C6A1}">
                  <wpsdc:indentchars xmlns:wpsdc="http://www.wps.cn/officeDocument/2017/drawingmlCustomData" val="200" checksum="4158780845"/>
                </a:ext>
              </a:extLst>
            </a:pPr>
            <a:r>
              <a:rPr lang="zh-CN" altLang="en-US"/>
              <a:t>2.客户是否有权主导资产的使用。</a:t>
            </a:r>
            <a:endParaRPr lang="zh-CN" altLang="en-US"/>
          </a:p>
        </p:txBody>
      </p:sp>
    </p:spTree>
    <p:custDataLst>
      <p:tags r:id="rId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三、出租人对经营租赁的会计处理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fontScale="70000"/>
          </a:bodyPr>
          <a:lstStyle/>
          <a:p>
            <a:r>
              <a:rPr lang="zh-CN" altLang="en-US" b="1"/>
              <a:t>(四)折旧和减值</a:t>
            </a:r>
            <a:endParaRPr lang="zh-CN" altLang="en-US" b="1"/>
          </a:p>
          <a:p>
            <a:r>
              <a:rPr lang="zh-CN" altLang="en-US"/>
              <a:t>对于经营租赁资产中的固定资产，出租人应当采用类似资产的折旧政策计提折旧；对于其他经营租赁资产，出租人应当根据该资产适用的企业会计准则，采用系统合理的方法进行摊销。</a:t>
            </a:r>
            <a:endParaRPr lang="zh-CN" altLang="en-US"/>
          </a:p>
          <a:p>
            <a:r>
              <a:rPr lang="zh-CN" altLang="en-US"/>
              <a:t>出租人应当按照《企业会计准则第8号——资产减值》的规定，确定经营租赁资产是否发生减值，并对已识别的减值损失进行会计处理。</a:t>
            </a:r>
            <a:endParaRPr lang="zh-CN" altLang="en-US"/>
          </a:p>
          <a:p>
            <a:r>
              <a:rPr lang="zh-CN" altLang="en-US" b="1"/>
              <a:t>(五)可变租赁付款额</a:t>
            </a:r>
            <a:endParaRPr lang="zh-CN" altLang="en-US" b="1"/>
          </a:p>
          <a:p>
            <a:r>
              <a:rPr lang="zh-CN" altLang="en-US"/>
              <a:t>出租人取得的与经营租赁有关的可变租赁付款额，如果是与指数或比率挂钩的，应在租赁期开始日计入租赁收款额；除此之外的其他可变租赁付款额，应当在实际发生时计入当期损益。</a:t>
            </a:r>
            <a:endParaRPr lang="zh-CN" altLang="en-US" b="1"/>
          </a:p>
          <a:p>
            <a:r>
              <a:rPr lang="zh-CN" altLang="en-US" b="1"/>
              <a:t>(六)经营租赁的变更</a:t>
            </a:r>
            <a:endParaRPr lang="zh-CN" altLang="en-US" b="1"/>
          </a:p>
          <a:p>
            <a:r>
              <a:rPr lang="zh-CN" altLang="en-US"/>
              <a:t>经营租赁发生变更的，出租人应自变更生效日开始，将其作为一项新的租赁进行会计处理，与变更前租赁有关的预收或应收租赁收款额视为新租赁的收款额。</a:t>
            </a:r>
            <a:endParaRPr lang="zh-CN" altLang="en-US"/>
          </a:p>
        </p:txBody>
      </p:sp>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项目小结</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508000" fontAlgn="auto">
              <a:lnSpc>
                <a:spcPct val="150000"/>
              </a:lnSpc>
              <a:extLst>
                <a:ext uri="{35155182-B16C-46BC-9424-99874614C6A1}">
                  <wpsdc:indentchars xmlns:wpsdc="http://www.wps.cn/officeDocument/2017/drawingmlCustomData" val="200" checksum="282533468"/>
                </a:ext>
              </a:extLst>
            </a:pPr>
            <a:r>
              <a:rPr lang="zh-CN" altLang="en-US" sz="2000"/>
              <a:t>在租赁期开始日，承租人应当对租赁确认使用权资产和租赁负债，但对短期租赁和低价值资产租赁除外。使用权资产应当按照成本进行初始计量。初始成本包括:</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(1)租赁负债的初始计量金额。(2)已经发生的租赁付款额。(3)初始直接费用。(4)预计成本。</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在租赁期开始日后，承租人应当采用成本模式对使用权资产进行后续计量。承租人对使用权资产参照固定资产准则有关折旧的规定，对使用权资产计提折旧。能够合理确定租赁期届满时取得租赁资产所有权的，应当在租赁资产剩余使用寿命内计提折旧:无法合理确定租赁期届满时能够取得租赁资产所有权的，应当在租赁期与租赁资产剩余使用寿命两者孰短的期间内计提折旧。如果使用权资产发生了减值，应借记“资产减值损失”账户，贷记“使用权资产减值准备”账户。资产减值损失已经确认，在以后期间不得转回。</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承租人应当按照固定的周期性利率计算租赁负债在租赁期内各期间的利息费用，并计入当期损益。</a:t>
            </a:r>
            <a:endParaRPr lang="zh-CN" altLang="en-US" sz="2000"/>
          </a:p>
        </p:txBody>
      </p:sp>
    </p:spTree>
    <p:custDataLst>
      <p:tags r:id="rId3"/>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5"/>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4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4"/>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rPr lang="zh-CN" altLang="en-US"/>
              <a:t>感谢观看</a:t>
            </a:r>
            <a:endParaRPr lang="zh-CN" altLang="en-US"/>
          </a:p>
        </p:txBody>
      </p:sp>
      <p:sp>
        <p:nvSpPr>
          <p:cNvPr id="5" name="副标题"/>
          <p:cNvSpPr>
            <a:spLocks noGrp="1"/>
          </p:cNvSpPr>
          <p:nvPr>
            <p:ph type="subTitle" idx="1"/>
            <p:custDataLst>
              <p:tags r:id="rId4"/>
            </p:custDataLst>
          </p:nvPr>
        </p:nvSpPr>
        <p:spPr/>
        <p:txBody>
          <a:bodyPr/>
          <a:lstStyle/>
          <a:p>
            <a:r>
              <a:rPr lang="en-US" altLang="zh-CN"/>
              <a:t>Thank you</a:t>
            </a:r>
            <a:endParaRPr lang="en-US" altLang="zh-CN"/>
          </a:p>
        </p:txBody>
      </p:sp>
      <p:sp>
        <p:nvSpPr>
          <p:cNvPr id="6" name="公司名"/>
          <p:cNvSpPr>
            <a:spLocks noGrp="1"/>
          </p:cNvSpPr>
          <p:nvPr>
            <p:ph type="body" sz="quarter" idx="13"/>
            <p:custDataLst>
              <p:tags r:id="rId5"/>
            </p:custDataLst>
          </p:nvPr>
        </p:nvSpPr>
        <p:spPr/>
        <p:txBody>
          <a:bodyPr/>
          <a:lstStyle/>
          <a:p>
            <a:r>
              <a:rPr lang="zh-CN" altLang="en-US" sz="2400"/>
              <a:t>中级会计实务</a:t>
            </a:r>
            <a:endParaRPr lang="zh-CN" altLang="en-US" sz="2400"/>
          </a:p>
        </p:txBody>
      </p:sp>
      <p:sp>
        <p:nvSpPr>
          <p:cNvPr id="9" name="文本占位符 8"/>
          <p:cNvSpPr>
            <a:spLocks noGrp="1"/>
          </p:cNvSpPr>
          <p:nvPr>
            <p:ph type="body" sz="quarter" idx="17"/>
            <p:custDataLst>
              <p:tags r:id="rId6"/>
            </p:custDataLst>
          </p:nvPr>
        </p:nvSpPr>
        <p:spPr/>
        <p:txBody>
          <a:bodyPr/>
          <a:lstStyle/>
          <a:p>
            <a:r>
              <a:rPr lang="zh-CN" altLang="en-US"/>
              <a:t>汇报人：</a:t>
            </a:r>
            <a:r>
              <a:rPr lang="en-US" altLang="zh-CN"/>
              <a:t>WPS</a:t>
            </a:r>
            <a:endParaRPr lang="en-US" altLang="zh-CN"/>
          </a:p>
        </p:txBody>
      </p:sp>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二、租赁的分拆和合并</a:t>
            </a:r>
            <a:endParaRPr lang="zh-CN" altLang="en-US"/>
          </a:p>
        </p:txBody>
      </p:sp>
      <p:sp>
        <p:nvSpPr>
          <p:cNvPr id="3" name="正文"/>
          <p:cNvSpPr>
            <a:spLocks noGrp="1"/>
          </p:cNvSpPr>
          <p:nvPr>
            <p:ph idx="1"/>
            <p:custDataLst>
              <p:tags r:id="rId2"/>
            </p:custDataLst>
          </p:nvPr>
        </p:nvSpPr>
        <p:spPr>
          <a:xfrm>
            <a:off x="695960" y="1196339"/>
            <a:ext cx="10800000" cy="4873625"/>
          </a:xfrm>
        </p:spPr>
        <p:txBody>
          <a:bodyPr>
            <a:normAutofit fontScale="80000"/>
          </a:bodyPr>
          <a:lstStyle/>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zh-CN" altLang="en-US" b="1"/>
              <a:t>(一)租赁的分拆</a:t>
            </a:r>
            <a:endParaRPr lang="zh-CN" altLang="en-US" b="1"/>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zh-CN" altLang="en-US" b="1"/>
              <a:t>1.分拆的原则。</a:t>
            </a:r>
            <a:endParaRPr lang="zh-CN" altLang="en-US" b="1"/>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zh-CN" altLang="en-US"/>
              <a:t> 合同中同时包含多项单独租赁的，承租人和出租人应当将合同予以分拆，并分别各项单独租赁进行会计处理。</a:t>
            </a:r>
            <a:endParaRPr lang="zh-CN" altLang="en-US"/>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zh-CN" altLang="en-US"/>
              <a:t> 同时符合下列条件的，使用已识别资产的权利构成合同中的一项单独租赁：</a:t>
            </a:r>
            <a:endParaRPr lang="zh-CN" altLang="en-US"/>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zh-CN" altLang="en-US"/>
              <a:t> (1)承租人可从单独使用该资产或将其与易于获得的其他资源一起使用中获利。易于获得的资源是指出租人或其他供应方单独销售或出租的商品或服务，或者承租人已从出租人或其他交易中获得的资源。</a:t>
            </a:r>
            <a:endParaRPr lang="zh-CN" altLang="en-US"/>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zh-CN" altLang="en-US"/>
              <a:t> (2)该资产与合同中的其他资产不存在高度依赖或高度关联关系。例如，若承租人租入资产的决定不会对承租人使用合同中的其他资产的权利产生重大影响，则表明该项资产与合同中的其他资产不存在高度依赖或高度关联关系。</a:t>
            </a:r>
            <a:endParaRPr lang="zh-CN" altLang="en-US"/>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二、租赁的分拆和合并</a:t>
            </a:r>
            <a:endParaRPr lang="zh-CN" altLang="en-US"/>
          </a:p>
        </p:txBody>
      </p:sp>
      <p:sp>
        <p:nvSpPr>
          <p:cNvPr id="3" name="正文"/>
          <p:cNvSpPr>
            <a:spLocks noGrp="1"/>
          </p:cNvSpPr>
          <p:nvPr>
            <p:ph idx="1"/>
            <p:custDataLst>
              <p:tags r:id="rId2"/>
            </p:custDataLst>
          </p:nvPr>
        </p:nvSpPr>
        <p:spPr>
          <a:xfrm>
            <a:off x="695960" y="1196339"/>
            <a:ext cx="10800000" cy="4873625"/>
          </a:xfrm>
        </p:spPr>
        <p:txBody>
          <a:bodyPr>
            <a:normAutofit lnSpcReduction="20000"/>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(一)租赁的分拆</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2.承租人的处理。</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 </a:t>
            </a:r>
            <a:r>
              <a:rPr lang="zh-CN" altLang="en-US"/>
              <a:t>在分拆合同包含的租赁和非租赁部分时，承租人应当按照各项租赁部分单独价格及非 租赁部分的单独价格之和的相对比例分摊合同对价。</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为简化处理，承租人可以按照租赁资产的类别选择是否分拆合同包含的租赁和非租赁部分。承租人选择不分拆的，应当将各租赁部分及与其相关的非租赁部分分别合并为租赁，按照租赁准则进行会计处理。</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3.出租人的处理。</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在分拆合同包含的租赁部分和非租赁部分时，出租人应当根据《企业会计准则第14 号——收入》关于交易价格分摊的规定分摊合同对价。</a:t>
            </a:r>
            <a:endParaRPr lang="zh-CN" altLang="en-US"/>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二、租赁的分拆和合并</a:t>
            </a:r>
            <a:endParaRPr lang="zh-CN" altLang="en-US"/>
          </a:p>
        </p:txBody>
      </p:sp>
      <p:sp>
        <p:nvSpPr>
          <p:cNvPr id="3" name="正文"/>
          <p:cNvSpPr>
            <a:spLocks noGrp="1"/>
          </p:cNvSpPr>
          <p:nvPr>
            <p:ph idx="1"/>
            <p:custDataLst>
              <p:tags r:id="rId2"/>
            </p:custDataLst>
          </p:nvPr>
        </p:nvSpPr>
        <p:spPr>
          <a:xfrm>
            <a:off x="695960" y="1196339"/>
            <a:ext cx="10800000" cy="4873625"/>
          </a:xfrm>
        </p:spPr>
        <p:txBody>
          <a:bodyPr>
            <a:normAutofit lnSpcReduction="20000"/>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b="1"/>
              <a:t>(二)租赁的合并</a:t>
            </a:r>
            <a:endParaRPr lang="zh-CN" altLang="en-US"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企业与同一交易方或其关联方在同一时间或相近时间订立的两份或多份包含租赁的合同，在满足下列条件之一时，应当合并为一份合同进行会计处理：</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(1)该两份或多份合同基于总体商业目的而订立并构成一揽子交易，若不作为整体考虑则无法理解其总体商业目的。</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(2)该两份或多份合同中的某份合同的对价金额取决于其他合同的定价或履行情况。</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(3)该两份或多份合同让渡的资产使用权合起来构成一项单独租赁。</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两份或多份合同合并为一份合同进行会计处理的，仍然需要区分该一份合同中的租赁部分和非租赁部分。</a:t>
            </a:r>
            <a:endParaRPr lang="zh-CN" altLang="en-US"/>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三、租赁期</a:t>
            </a:r>
            <a:endParaRPr lang="zh-CN" altLang="en-US"/>
          </a:p>
        </p:txBody>
      </p:sp>
      <p:sp>
        <p:nvSpPr>
          <p:cNvPr id="3" name="正文"/>
          <p:cNvSpPr>
            <a:spLocks noGrp="1"/>
          </p:cNvSpPr>
          <p:nvPr>
            <p:ph idx="1"/>
            <p:custDataLst>
              <p:tags r:id="rId2"/>
            </p:custDataLst>
          </p:nvPr>
        </p:nvSpPr>
        <p:spPr>
          <a:xfrm>
            <a:off x="695960" y="1196339"/>
            <a:ext cx="10800000" cy="4873625"/>
          </a:xfrm>
        </p:spPr>
        <p:txBody>
          <a:bodyPr>
            <a:normAutofit fontScale="90000" lnSpcReduction="10000"/>
          </a:bodyPr>
          <a:lstStyle/>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zh-CN" altLang="en-US"/>
              <a:t>租赁期是指承租人有权使用租赁资产且不可撤销的期间。</a:t>
            </a:r>
            <a:endParaRPr lang="zh-CN" altLang="en-US" b="1"/>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zh-CN" altLang="en-US" b="1"/>
              <a:t> (一)租赁期开始日</a:t>
            </a:r>
            <a:endParaRPr lang="zh-CN" altLang="en-US" b="1"/>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zh-CN" altLang="en-US" b="1"/>
              <a:t> </a:t>
            </a:r>
            <a:r>
              <a:rPr lang="zh-CN" altLang="en-US"/>
              <a:t>租赁期自租赁期开始日起计算。租赁期开始日，是指出租人提供租赁资产使其可供承租人使用的起始日期。</a:t>
            </a:r>
            <a:endParaRPr lang="zh-CN" altLang="en-US"/>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zh-CN" altLang="en-US" b="1"/>
              <a:t> (二)不可撤销期间</a:t>
            </a:r>
            <a:endParaRPr lang="zh-CN" altLang="en-US" b="1"/>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zh-CN" altLang="en-US"/>
              <a:t>在确定租赁期和评估不可撤销租赁期间时，企业应根据租赁条款约定确定可强制执行合同的期间。如果承租人和出租人双方均有权在未经另一方许可的情况下终止租赁，且所受惩罚不重大，则该租赁不再可强制执行。如果只有承租人有权终止租赁，则在确定租赁期时，企业应将该项权利视为承租人可行使的终止租赁选择权予以考虑。如果只有出租人有权终止租赁，则不可撤销的租赁期包括终止租赁选择权所涵盖的期间。</a:t>
            </a:r>
            <a:endParaRPr lang="zh-CN" altLang="en-US"/>
          </a:p>
        </p:txBody>
      </p:sp>
    </p:spTree>
    <p:custDataLst>
      <p:tags r:id="rId3"/>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723"/>
  <p:tag name="KSO_WM_TEMPLATE_CATEGORY" val="custom"/>
  <p:tag name="KSO_WM_TEMPLATE_MASTER_TYPE" val="0"/>
</p:tagLst>
</file>

<file path=ppt/tags/tag102.xml><?xml version="1.0" encoding="utf-8"?>
<p:tagLst xmlns:p="http://schemas.openxmlformats.org/presentationml/2006/main">
  <p:tag name="KSO_WM_UNIT_TYPE" val="i"/>
  <p:tag name="KSO_WM_UNIT_INDEX" val="1"/>
  <p:tag name="KSO_WM_BEAUTIFY_FLAG" val="#wm#"/>
  <p:tag name="KSO_WM_TAG_VERSION" val="3.0"/>
  <p:tag name="KSO_WM_UNIT_ID" val="custom20236723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03.xml><?xml version="1.0" encoding="utf-8"?>
<p:tagLst xmlns:p="http://schemas.openxmlformats.org/presentationml/2006/main">
  <p:tag name="KSO_WM_UNIT_TYPE" val="a"/>
  <p:tag name="KSO_WM_UNIT_INDEX" val="1"/>
  <p:tag name="KSO_WM_BEAUTIFY_FLAG" val="#wm#"/>
  <p:tag name="KSO_WM_TAG_VERSION" val="3.0"/>
  <p:tag name="KSO_WM_UNIT_ID" val="custom20236723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10;添加文档标题"/>
</p:tagLst>
</file>

<file path=ppt/tags/tag10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10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106.xml><?xml version="1.0" encoding="utf-8"?>
<p:tagLst xmlns:p="http://schemas.openxmlformats.org/presentationml/2006/main">
  <p:tag name="KSO_WM_SLIDE_TYPE" val="title"/>
  <p:tag name="KSO_WM_TEMPLATE_SUBCATEGORY" val="29"/>
  <p:tag name="KSO_WM_TEMPLATE_COLOR_TYPE" val="0"/>
  <p:tag name="KSO_WM_TAG_VERSION" val="3.0"/>
  <p:tag name="KSO_WM_SLIDE_SUBTYPE" val="pureTxt"/>
  <p:tag name="KSO_WM_SLIDE_ITEM_CNT" val="0"/>
  <p:tag name="KSO_WM_TEMPLATE_THUMBS_INDEX" val="1、9"/>
  <p:tag name="KSO_WM_BEAUTIFY_FLAG" val="#wm#"/>
  <p:tag name="KSO_WM_TEMPLATE_INDEX" val="20236723"/>
  <p:tag name="KSO_WM_TEMPLATE_CATEGORY" val="custom"/>
  <p:tag name="KSO_WM_SLIDE_INDEX" val="1"/>
  <p:tag name="KSO_WM_SLIDE_ID" val="custom20236723_1"/>
  <p:tag name="KSO_WM_TEMPLATE_MASTER_TYPE" val="0"/>
  <p:tag name="KSO_WM_SLIDE_LAYOUT" val="a_b_f"/>
  <p:tag name="KSO_WM_SLIDE_LAYOUT_CNT" val="1_1_2"/>
</p:tagLst>
</file>

<file path=ppt/tags/tag10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723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目录"/>
</p:tagLst>
</file>

<file path=ppt/tags/tag108.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9.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1.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2.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13.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4.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5.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16.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7.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6723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18.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23"/>
  <p:tag name="KSO_WM_TEMPLATE_CATEGORY" val="custom"/>
  <p:tag name="KSO_WM_SLIDE_INDEX" val="4"/>
  <p:tag name="KSO_WM_SLIDE_ID" val="custom20236723_4"/>
  <p:tag name="KSO_WM_TEMPLATE_MASTER_TYPE" val="0"/>
  <p:tag name="KSO_WM_SLIDE_LAYOUT" val="a_l"/>
  <p:tag name="KSO_WM_SLIDE_LAYOUT_CNT" val="1_1"/>
  <p:tag name="KSO_WM_SLIDE_DIAGTYPE" val="l"/>
</p:tagLst>
</file>

<file path=ppt/tags/tag119.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21.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2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2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2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2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2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7.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48.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49.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5.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15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7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3.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24.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225.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226.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22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6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6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6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9.xml><?xml version="1.0" encoding="utf-8"?>
<p:tagLst xmlns:p="http://schemas.openxmlformats.org/presentationml/2006/main">
  <p:tag name="KSO_WM_UNIT_TYPE" val="i"/>
  <p:tag name="KSO_WM_UNIT_INDEX" val="1"/>
  <p:tag name="KSO_WM_BEAUTIFY_FLAG" val="#wm#"/>
  <p:tag name="KSO_WM_TAG_VERSION" val="3.0"/>
  <p:tag name="KSO_WM_UNIT_ID" val="custom20236723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UNIT_TYPE" val="a"/>
  <p:tag name="KSO_WM_UNIT_INDEX" val="1"/>
  <p:tag name="KSO_WM_BEAUTIFY_FLAG" val="#wm#"/>
  <p:tag name="KSO_WM_TAG_VERSION" val="3.0"/>
  <p:tag name="KSO_WM_UNIT_ID" val="custom20236723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感谢观看"/>
</p:tagLst>
</file>

<file path=ppt/tags/tag271.xml><?xml version="1.0" encoding="utf-8"?>
<p:tagLst xmlns:p="http://schemas.openxmlformats.org/presentationml/2006/main">
  <p:tag name="KSO_WM_UNIT_TYPE" val="b"/>
  <p:tag name="KSO_WM_UNIT_INDEX" val="1"/>
  <p:tag name="KSO_WM_BEAUTIFY_FLAG" val="#wm#"/>
  <p:tag name="KSO_WM_TAG_VERSION" val="3.0"/>
  <p:tag name="KSO_WM_UNIT_ID" val="custom20236723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VALUE" val="10"/>
  <p:tag name="KSO_WM_UNIT_PRESET_TEXT" val="Thank you"/>
</p:tagLst>
</file>

<file path=ppt/tags/tag272.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9*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273.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274.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9"/>
  <p:tag name="KSO_WM_SLIDE_ID" val="custom20236723_9"/>
  <p:tag name="KSO_WM_TEMPLATE_MASTER_TYPE" val="0"/>
  <p:tag name="KSO_WM_SLIDE_LAYOUT" val="a_b_f"/>
  <p:tag name="KSO_WM_SLIDE_LAYOUT_CNT" val="1_1_2"/>
</p:tagLst>
</file>

<file path=ppt/tags/tag275.xml><?xml version="1.0" encoding="utf-8"?>
<p:tagLst xmlns:p="http://schemas.openxmlformats.org/presentationml/2006/main">
  <p:tag name="commondata" val="eyJoZGlkIjoiNzRlZTVjZDZlM2EwYTdlNGJmYzIyNDA4ZDIxOTNmM2EifQ=="/>
</p:tagLst>
</file>

<file path=ppt/tags/tag2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3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4.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5.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6.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6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77.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
</p:tagLst>
</file>

<file path=ppt/tags/tag8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23"/>
</p:tagLst>
</file>

<file path=ppt/tags/tag9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23"/>
</p:tagLst>
</file>

<file path=ppt/tags/tag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0000000000000511-2">
      <a:dk1>
        <a:srgbClr val="333333"/>
      </a:dk1>
      <a:lt1>
        <a:srgbClr val="FFFFFF"/>
      </a:lt1>
      <a:dk2>
        <a:srgbClr val="282828"/>
      </a:dk2>
      <a:lt2>
        <a:srgbClr val="F8F4FE"/>
      </a:lt2>
      <a:accent1>
        <a:srgbClr val="A073F3"/>
      </a:accent1>
      <a:accent2>
        <a:srgbClr val="8182EB"/>
      </a:accent2>
      <a:accent3>
        <a:srgbClr val="3DB18F"/>
      </a:accent3>
      <a:accent4>
        <a:srgbClr val="F15F70"/>
      </a:accent4>
      <a:accent5>
        <a:srgbClr val="ECBD76"/>
      </a:accent5>
      <a:accent6>
        <a:srgbClr val="DDA06F"/>
      </a:accent6>
      <a:hlink>
        <a:srgbClr val="304FFE"/>
      </a:hlink>
      <a:folHlink>
        <a:srgbClr val="492067"/>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12888</Words>
  <Application>WPS 演示</Application>
  <PresentationFormat>宽屏</PresentationFormat>
  <Paragraphs>479</Paragraphs>
  <Slides>52</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52</vt:i4>
      </vt:variant>
    </vt:vector>
  </HeadingPairs>
  <TitlesOfParts>
    <vt:vector size="62" baseType="lpstr">
      <vt:lpstr>Arial</vt:lpstr>
      <vt:lpstr>宋体</vt:lpstr>
      <vt:lpstr>Wingdings</vt:lpstr>
      <vt:lpstr>江城圆体 400W</vt:lpstr>
      <vt:lpstr>微软雅黑</vt:lpstr>
      <vt:lpstr>Arial Unicode MS</vt:lpstr>
      <vt:lpstr>Calibri</vt:lpstr>
      <vt:lpstr>楷体</vt:lpstr>
      <vt:lpstr>Times New Roman</vt:lpstr>
      <vt:lpstr>Office 主题​​</vt:lpstr>
      <vt:lpstr>项目二  长期金融资产</vt:lpstr>
      <vt:lpstr>目录</vt:lpstr>
      <vt:lpstr>认知长期金融资产</vt:lpstr>
      <vt:lpstr>一、金融资产的内容</vt:lpstr>
      <vt:lpstr>一、租赁的相关概念</vt:lpstr>
      <vt:lpstr>二、金融资产的分类</vt:lpstr>
      <vt:lpstr>二、租赁的分拆和合并</vt:lpstr>
      <vt:lpstr>二、租赁的分拆和合并</vt:lpstr>
      <vt:lpstr>二、租赁的分拆和合并</vt:lpstr>
      <vt:lpstr>三、租赁期</vt:lpstr>
      <vt:lpstr>三、租赁期</vt:lpstr>
      <vt:lpstr>  债权投资</vt:lpstr>
      <vt:lpstr>一、认知债券投资</vt:lpstr>
      <vt:lpstr>一、租赁负债的初始计量</vt:lpstr>
      <vt:lpstr>二、债权投资的计量</vt:lpstr>
      <vt:lpstr>二、使用权资产的初始计量</vt:lpstr>
      <vt:lpstr>二、使用权资产的初始计量</vt:lpstr>
      <vt:lpstr>二、使用权资产的初始计量</vt:lpstr>
      <vt:lpstr>二、使用权资产的初始计量</vt:lpstr>
      <vt:lpstr>二、债权投资的计量</vt:lpstr>
      <vt:lpstr>三、租赁负债的后续计量</vt:lpstr>
      <vt:lpstr>三、租赁负债的后续计量</vt:lpstr>
      <vt:lpstr>三、租赁负债的后续计量</vt:lpstr>
      <vt:lpstr>三、租赁负债的后续计量</vt:lpstr>
      <vt:lpstr>三、租赁负债的后续计量</vt:lpstr>
      <vt:lpstr>三、租赁负债的后续计量</vt:lpstr>
      <vt:lpstr>三、租赁负债的后续计量</vt:lpstr>
      <vt:lpstr>三、租赁负债的后续计量</vt:lpstr>
      <vt:lpstr>三、租赁负债的后续计量</vt:lpstr>
      <vt:lpstr>三、租赁负债的后续计量</vt:lpstr>
      <vt:lpstr>三、租赁负债的后续计量</vt:lpstr>
      <vt:lpstr>二、债权投资的计量</vt:lpstr>
      <vt:lpstr> 四、使用权资产的后续计量</vt:lpstr>
      <vt:lpstr> 四、使用权资产的后续计量</vt:lpstr>
      <vt:lpstr>二、债权投资的计量</vt:lpstr>
      <vt:lpstr>五、租赁变更的会计处理</vt:lpstr>
      <vt:lpstr>其他债权投资</vt:lpstr>
      <vt:lpstr>一、认知其他债权投资</vt:lpstr>
      <vt:lpstr>一、出租人的租赁分类</vt:lpstr>
      <vt:lpstr>一、出租人的租赁分类</vt:lpstr>
      <vt:lpstr>一、出租人的租赁分类</vt:lpstr>
      <vt:lpstr>二、出租人对融资租赁的会计处理</vt:lpstr>
      <vt:lpstr>二、出租人对融资租赁的会计处理</vt:lpstr>
      <vt:lpstr>二、出租人对融资租赁的会计处理</vt:lpstr>
      <vt:lpstr>二、出租人对融资租赁的会计处理</vt:lpstr>
      <vt:lpstr>二、出租人对融资租赁的会计处理</vt:lpstr>
      <vt:lpstr>二、出租人对融资租赁的会计处理</vt:lpstr>
      <vt:lpstr>二、出租人对融资租赁的会计处理</vt:lpstr>
      <vt:lpstr>二、其他债权投资的计量</vt:lpstr>
      <vt:lpstr>三、出租人对经营租赁的会计处理</vt:lpstr>
      <vt:lpstr>项目小结</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烙印</cp:lastModifiedBy>
  <cp:revision>163</cp:revision>
  <dcterms:created xsi:type="dcterms:W3CDTF">2019-06-19T02:08:00Z</dcterms:created>
  <dcterms:modified xsi:type="dcterms:W3CDTF">2024-07-28T10:20:38Z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A82FF8CEC50A41CA8C4247409CFD191F_13</vt:lpwstr>
  </property>
</Properties>
</file>