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7" r:id="rId3"/>
    <p:sldId id="258" r:id="rId4"/>
    <p:sldId id="260" r:id="rId5"/>
    <p:sldId id="259" r:id="rId6"/>
    <p:sldId id="336" r:id="rId7"/>
    <p:sldId id="262" r:id="rId8"/>
    <p:sldId id="383" r:id="rId9"/>
    <p:sldId id="268" r:id="rId10"/>
    <p:sldId id="265" r:id="rId11"/>
    <p:sldId id="384" r:id="rId12"/>
    <p:sldId id="385" r:id="rId13"/>
    <p:sldId id="386" r:id="rId14"/>
    <p:sldId id="387" r:id="rId15"/>
    <p:sldId id="388" r:id="rId16"/>
    <p:sldId id="389" r:id="rId17"/>
    <p:sldId id="390" r:id="rId18"/>
    <p:sldId id="391" r:id="rId19"/>
    <p:sldId id="345" r:id="rId20"/>
    <p:sldId id="392" r:id="rId21"/>
    <p:sldId id="393" r:id="rId22"/>
    <p:sldId id="394" r:id="rId23"/>
    <p:sldId id="395" r:id="rId24"/>
    <p:sldId id="396" r:id="rId25"/>
    <p:sldId id="397" r:id="rId26"/>
    <p:sldId id="398" r:id="rId27"/>
    <p:sldId id="399" r:id="rId28"/>
    <p:sldId id="400" r:id="rId29"/>
    <p:sldId id="401" r:id="rId30"/>
    <p:sldId id="402" r:id="rId31"/>
    <p:sldId id="403" r:id="rId32"/>
    <p:sldId id="404" r:id="rId33"/>
    <p:sldId id="405" r:id="rId34"/>
    <p:sldId id="406" r:id="rId35"/>
    <p:sldId id="327" r:id="rId36"/>
    <p:sldId id="261" r:id="rId37"/>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21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slideLayout" Target="../slideLayouts/slideLayout3.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5.xml"/><Relationship Id="rId1" Type="http://schemas.openxmlformats.org/officeDocument/2006/relationships/tags" Target="../tags/tag18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7.xml"/><Relationship Id="rId1" Type="http://schemas.openxmlformats.org/officeDocument/2006/relationships/tags" Target="../tags/tag18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9.xml"/><Relationship Id="rId1" Type="http://schemas.openxmlformats.org/officeDocument/2006/relationships/tags" Target="../tags/tag18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1.xml"/><Relationship Id="rId1" Type="http://schemas.openxmlformats.org/officeDocument/2006/relationships/tags" Target="../tags/tag19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3.xml"/><Relationship Id="rId1" Type="http://schemas.openxmlformats.org/officeDocument/2006/relationships/tags" Target="../tags/tag19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5.xml"/><Relationship Id="rId1" Type="http://schemas.openxmlformats.org/officeDocument/2006/relationships/tags" Target="../tags/tag19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7.xml"/><Relationship Id="rId1" Type="http://schemas.openxmlformats.org/officeDocument/2006/relationships/tags" Target="../tags/tag19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tags" Target="../tags/tag19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1.xml"/><Relationship Id="rId1" Type="http://schemas.openxmlformats.org/officeDocument/2006/relationships/tags" Target="../tags/tag20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3.xml"/><Relationship Id="rId1" Type="http://schemas.openxmlformats.org/officeDocument/2006/relationships/tags" Target="../tags/tag20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image" Target="../media/image3.jpeg"/><Relationship Id="rId1" Type="http://schemas.openxmlformats.org/officeDocument/2006/relationships/tags" Target="../tags/tag20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image" Target="../media/image2.jpeg"/><Relationship Id="rId1" Type="http://schemas.openxmlformats.org/officeDocument/2006/relationships/tags" Target="../tags/tag12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image" Target="../media/image2.jpeg"/><Relationship Id="rId1" Type="http://schemas.openxmlformats.org/officeDocument/2006/relationships/tags" Target="../tags/tag13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a:xfrm>
            <a:off x="434340" y="1367155"/>
            <a:ext cx="6981190" cy="2391410"/>
          </a:xfrm>
        </p:spPr>
        <p:txBody>
          <a:bodyPr>
            <a:normAutofit/>
          </a:bodyPr>
          <a:lstStyle/>
          <a:p>
            <a:r>
              <a:t>项目十  政府补助</a:t>
            </a:r>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5"/>
            <a:ext cx="10800080" cy="5127625"/>
          </a:xfrm>
        </p:spPr>
        <p:txBody>
          <a:bodyPr>
            <a:noAutofit/>
          </a:bodyPr>
          <a:lstStyle/>
          <a:p>
            <a:pPr marL="0" indent="0" fontAlgn="auto">
              <a:lnSpc>
                <a:spcPct val="150000"/>
              </a:lnSpc>
              <a:spcBef>
                <a:spcPts val="0"/>
              </a:spcBef>
              <a:buNone/>
            </a:pPr>
            <a:r>
              <a:rPr lang="en-US" altLang="zh-CN" b="1"/>
              <a:t>总额法下</a:t>
            </a:r>
            <a:r>
              <a:rPr lang="zh-CN" altLang="en-US" b="1"/>
              <a:t>，收到补助：</a:t>
            </a:r>
            <a:endParaRPr lang="zh-CN" altLang="en-US" b="1"/>
          </a:p>
          <a:p>
            <a:pPr marL="0" indent="0" fontAlgn="auto">
              <a:lnSpc>
                <a:spcPct val="150000"/>
              </a:lnSpc>
              <a:spcBef>
                <a:spcPts val="0"/>
              </a:spcBef>
              <a:buNone/>
            </a:pPr>
            <a:r>
              <a:rPr lang="zh-CN" altLang="en-US" b="1"/>
              <a:t> </a:t>
            </a:r>
            <a:r>
              <a:rPr lang="en-US" altLang="zh-CN" b="1"/>
              <a:t>   </a:t>
            </a:r>
            <a:r>
              <a:rPr lang="zh-CN" altLang="en-US"/>
              <a:t>借：银行存款</a:t>
            </a:r>
            <a:endParaRPr lang="zh-CN" altLang="en-US"/>
          </a:p>
          <a:p>
            <a:pPr marL="0" indent="0" fontAlgn="auto">
              <a:lnSpc>
                <a:spcPct val="150000"/>
              </a:lnSpc>
              <a:spcBef>
                <a:spcPts val="0"/>
              </a:spcBef>
              <a:buNone/>
            </a:pPr>
            <a:r>
              <a:rPr lang="zh-CN" altLang="en-US"/>
              <a:t> </a:t>
            </a:r>
            <a:r>
              <a:rPr lang="en-US" altLang="zh-CN"/>
              <a:t>     </a:t>
            </a:r>
            <a:r>
              <a:rPr lang="zh-CN" altLang="en-US"/>
              <a:t>贷：递延收益</a:t>
            </a:r>
            <a:endParaRPr lang="zh-CN" altLang="en-US"/>
          </a:p>
          <a:p>
            <a:pPr marL="0" indent="0" fontAlgn="auto">
              <a:lnSpc>
                <a:spcPct val="150000"/>
              </a:lnSpc>
              <a:spcBef>
                <a:spcPts val="0"/>
              </a:spcBef>
              <a:buNone/>
            </a:pPr>
            <a:r>
              <a:rPr lang="zh-CN" altLang="en-US" b="1"/>
              <a:t> 后期摊销：</a:t>
            </a:r>
            <a:endParaRPr lang="zh-CN" altLang="en-US" b="1"/>
          </a:p>
          <a:p>
            <a:pPr marL="0" indent="0" fontAlgn="auto">
              <a:lnSpc>
                <a:spcPct val="150000"/>
              </a:lnSpc>
              <a:spcBef>
                <a:spcPts val="0"/>
              </a:spcBef>
              <a:buNone/>
            </a:pPr>
            <a:r>
              <a:rPr lang="zh-CN" altLang="en-US" b="1"/>
              <a:t> </a:t>
            </a:r>
            <a:r>
              <a:rPr lang="en-US" altLang="zh-CN" b="1"/>
              <a:t>   </a:t>
            </a:r>
            <a:r>
              <a:rPr lang="zh-CN" altLang="en-US"/>
              <a:t>借：递延收益</a:t>
            </a:r>
            <a:endParaRPr lang="zh-CN" altLang="en-US"/>
          </a:p>
          <a:p>
            <a:pPr marL="0" indent="0" fontAlgn="auto">
              <a:lnSpc>
                <a:spcPct val="150000"/>
              </a:lnSpc>
              <a:spcBef>
                <a:spcPts val="0"/>
              </a:spcBef>
              <a:buNone/>
            </a:pPr>
            <a:r>
              <a:rPr lang="zh-CN" altLang="en-US"/>
              <a:t> </a:t>
            </a:r>
            <a:r>
              <a:rPr lang="en-US" altLang="zh-CN"/>
              <a:t>      </a:t>
            </a:r>
            <a:r>
              <a:rPr lang="zh-CN" altLang="en-US"/>
              <a:t>贷：其他收益（营业外收入）</a:t>
            </a:r>
            <a:r>
              <a:rPr lang="en-US" altLang="zh-CN"/>
              <a:t>   </a:t>
            </a:r>
            <a:endParaRPr lang="en-US" altLang="zh-CN"/>
          </a:p>
          <a:p>
            <a:pPr marL="0" indent="0" fontAlgn="auto">
              <a:lnSpc>
                <a:spcPct val="150000"/>
              </a:lnSpc>
              <a:spcBef>
                <a:spcPts val="0"/>
              </a:spcBef>
              <a:buNone/>
            </a:pPr>
            <a:r>
              <a:rPr lang="en-US" altLang="zh-CN" b="1"/>
              <a:t>  </a:t>
            </a:r>
            <a:r>
              <a:rPr lang="en-US" altLang="zh-CN"/>
              <a:t>    相关资产在使用寿命结束时或结束前被处置(出售、报废等),尚未分摊的递延收益余额应当一次性转入资产处置当期的损益，不再予以递延</a:t>
            </a:r>
            <a:r>
              <a:rPr lang="en-US" altLang="zh-CN" b="1"/>
              <a:t>。 </a:t>
            </a:r>
            <a:endParaRPr lang="en-US" altLang="zh-CN" b="1"/>
          </a:p>
          <a:p>
            <a:pPr marL="0" indent="0" fontAlgn="auto">
              <a:lnSpc>
                <a:spcPct val="150000"/>
              </a:lnSpc>
              <a:spcBef>
                <a:spcPts val="0"/>
              </a:spcBef>
              <a:buNone/>
            </a:pPr>
            <a:r>
              <a:rPr lang="en-US" altLang="zh-CN" b="1"/>
              <a:t>净额法下，</a:t>
            </a:r>
            <a:r>
              <a:rPr lang="en-US" altLang="zh-CN"/>
              <a:t>按照补助资金的金额冲减相关资产的账面价值，企业按照扣减了政府补助后的资产价值对相关资产计提折旧或进行摊销。  </a:t>
            </a:r>
            <a:r>
              <a:rPr lang="en-US" altLang="zh-CN" b="1"/>
              <a:t>    </a:t>
            </a:r>
            <a:endParaRPr lang="en-US" altLang="zh-CN" b="1"/>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80000"/>
          </a:bodyPr>
          <a:lstStyle/>
          <a:p>
            <a:pPr marL="0" indent="0" fontAlgn="auto">
              <a:lnSpc>
                <a:spcPct val="150000"/>
              </a:lnSpc>
              <a:spcBef>
                <a:spcPts val="0"/>
              </a:spcBef>
              <a:buNone/>
            </a:pPr>
            <a:r>
              <a:rPr sz="2800" b="1"/>
              <a:t>【典型案例10-1】</a:t>
            </a:r>
            <a:r>
              <a:rPr sz="2800"/>
              <a:t>按照国家有关政策，企业购置环保设备可以申请补贴以补偿其环保支出。甲企业于2×22年1月向政府有关部门提交了210万元的补助申请，作为对其购置环保设备的补贴。2×22年3月15日，甲企业收到了政府补贴款210万元。2×22年4月20日，甲企业购入不需安装的环保设备一台，实际成本为480万元，使用寿命10年，采用直线法计提折旧(不考虑净残值)。2×30年4月，甲企业的这台设备发生毁损而报废。（不考虑相关税费等其他因素）。</a:t>
            </a:r>
            <a:endParaRPr sz="2800"/>
          </a:p>
          <a:p>
            <a:pPr marL="0" indent="0" fontAlgn="auto">
              <a:lnSpc>
                <a:spcPct val="150000"/>
              </a:lnSpc>
              <a:spcBef>
                <a:spcPts val="0"/>
              </a:spcBef>
              <a:buNone/>
            </a:pPr>
            <a:r>
              <a:rPr sz="2800"/>
              <a:t>要求：</a:t>
            </a:r>
            <a:endParaRPr sz="2800"/>
          </a:p>
          <a:p>
            <a:pPr marL="0" indent="0" fontAlgn="auto">
              <a:lnSpc>
                <a:spcPct val="150000"/>
              </a:lnSpc>
              <a:spcBef>
                <a:spcPts val="0"/>
              </a:spcBef>
              <a:buNone/>
            </a:pPr>
            <a:r>
              <a:rPr sz="2800"/>
              <a:t>（1）用总额法对甲企业对该补助从收到财政拨款到设备毁损报废进行会计处理；</a:t>
            </a:r>
            <a:endParaRPr sz="2800"/>
          </a:p>
          <a:p>
            <a:pPr marL="0" indent="0" fontAlgn="auto">
              <a:lnSpc>
                <a:spcPct val="150000"/>
              </a:lnSpc>
              <a:spcBef>
                <a:spcPts val="0"/>
              </a:spcBef>
              <a:buNone/>
            </a:pPr>
            <a:r>
              <a:rPr sz="2800"/>
              <a:t>（2）用净额法对甲企业对该补助从收到财政拨款到设备毁损报废进行会计处理。</a:t>
            </a:r>
            <a:r>
              <a:rPr lang="en-US" altLang="zh-CN" sz="2800"/>
              <a:t>   </a:t>
            </a:r>
            <a:r>
              <a:rPr lang="en-US" altLang="zh-CN" sz="2800" b="1"/>
              <a:t>   </a:t>
            </a:r>
            <a:endParaRPr lang="en-US" altLang="zh-CN" sz="2800" b="1"/>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【典型案例10-1解析】</a:t>
            </a:r>
            <a:endParaRPr sz="2800" b="1"/>
          </a:p>
          <a:p>
            <a:pPr marL="0" indent="0" fontAlgn="auto">
              <a:lnSpc>
                <a:spcPct val="150000"/>
              </a:lnSpc>
              <a:spcBef>
                <a:spcPts val="0"/>
              </a:spcBef>
              <a:buNone/>
            </a:pPr>
            <a:r>
              <a:rPr sz="2800"/>
              <a:t>1.甲企业选择总额法对该补助进行会计处理</a:t>
            </a:r>
            <a:endParaRPr sz="2800"/>
          </a:p>
          <a:p>
            <a:pPr marL="0" indent="0" fontAlgn="auto">
              <a:lnSpc>
                <a:spcPct val="150000"/>
              </a:lnSpc>
              <a:spcBef>
                <a:spcPts val="0"/>
              </a:spcBef>
              <a:buNone/>
            </a:pPr>
            <a:r>
              <a:rPr sz="2800"/>
              <a:t>(1)2×22年3月15日实际收到财政拨款，确认递延收益：</a:t>
            </a:r>
            <a:endParaRPr sz="2800"/>
          </a:p>
          <a:p>
            <a:pPr marL="0" indent="0" fontAlgn="auto">
              <a:lnSpc>
                <a:spcPct val="150000"/>
              </a:lnSpc>
              <a:spcBef>
                <a:spcPts val="0"/>
              </a:spcBef>
              <a:buNone/>
            </a:pPr>
            <a:r>
              <a:rPr sz="2800"/>
              <a:t>借：银行存款     2 100 000</a:t>
            </a:r>
            <a:endParaRPr sz="2800"/>
          </a:p>
          <a:p>
            <a:pPr marL="0" indent="0" fontAlgn="auto">
              <a:lnSpc>
                <a:spcPct val="150000"/>
              </a:lnSpc>
              <a:spcBef>
                <a:spcPts val="0"/>
              </a:spcBef>
              <a:buNone/>
            </a:pPr>
            <a:r>
              <a:rPr lang="en-US" sz="2800"/>
              <a:t>   </a:t>
            </a:r>
            <a:r>
              <a:rPr sz="2800"/>
              <a:t>贷：递延收益     2 100 000</a:t>
            </a:r>
            <a:endParaRPr sz="2800"/>
          </a:p>
          <a:p>
            <a:pPr marL="0" indent="0" fontAlgn="auto">
              <a:lnSpc>
                <a:spcPct val="150000"/>
              </a:lnSpc>
              <a:spcBef>
                <a:spcPts val="0"/>
              </a:spcBef>
              <a:buNone/>
            </a:pPr>
            <a:r>
              <a:rPr sz="2800"/>
              <a:t>(2)2×22年4月20日购入设备：</a:t>
            </a:r>
            <a:endParaRPr sz="2800"/>
          </a:p>
          <a:p>
            <a:pPr marL="0" indent="0" fontAlgn="auto">
              <a:lnSpc>
                <a:spcPct val="150000"/>
              </a:lnSpc>
              <a:spcBef>
                <a:spcPts val="0"/>
              </a:spcBef>
              <a:buNone/>
            </a:pPr>
            <a:r>
              <a:rPr sz="2800"/>
              <a:t>借：固定资产     4 800 000</a:t>
            </a:r>
            <a:endParaRPr sz="2800"/>
          </a:p>
          <a:p>
            <a:pPr marL="0" indent="0" fontAlgn="auto">
              <a:lnSpc>
                <a:spcPct val="150000"/>
              </a:lnSpc>
              <a:spcBef>
                <a:spcPts val="0"/>
              </a:spcBef>
              <a:buNone/>
            </a:pPr>
            <a:r>
              <a:rPr lang="en-US" sz="2800"/>
              <a:t>   </a:t>
            </a:r>
            <a:r>
              <a:rPr sz="2800"/>
              <a:t>贷：银行存款     4 800 000</a:t>
            </a:r>
            <a:r>
              <a:rPr lang="en-US" altLang="zh-CN" sz="2800" b="1"/>
              <a:t>   </a:t>
            </a:r>
            <a:endParaRPr lang="en-US" altLang="zh-CN" sz="2800" b="1"/>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4929505" cy="5127625"/>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rmAutofit fontScale="80000"/>
          </a:bodyPr>
          <a:lstStyle/>
          <a:p>
            <a:pPr marL="0" indent="0" fontAlgn="auto">
              <a:lnSpc>
                <a:spcPct val="150000"/>
              </a:lnSpc>
              <a:spcBef>
                <a:spcPts val="0"/>
              </a:spcBef>
              <a:buNone/>
            </a:pPr>
            <a:r>
              <a:rPr sz="2800" b="1"/>
              <a:t>【典型案例10-1解析】</a:t>
            </a:r>
            <a:endParaRPr sz="2800" b="1"/>
          </a:p>
          <a:p>
            <a:pPr marL="0" indent="0" fontAlgn="auto">
              <a:lnSpc>
                <a:spcPct val="150000"/>
              </a:lnSpc>
              <a:spcBef>
                <a:spcPts val="0"/>
              </a:spcBef>
              <a:buNone/>
            </a:pPr>
            <a:r>
              <a:rPr sz="2800"/>
              <a:t>(3)自2×22年5月起每个资产负债表日(月末)计提折旧，同时分摊递延收益：</a:t>
            </a:r>
            <a:endParaRPr sz="2800"/>
          </a:p>
          <a:p>
            <a:pPr marL="0" indent="0" fontAlgn="auto">
              <a:lnSpc>
                <a:spcPct val="150000"/>
              </a:lnSpc>
              <a:spcBef>
                <a:spcPts val="0"/>
              </a:spcBef>
              <a:buNone/>
            </a:pPr>
            <a:r>
              <a:rPr sz="2800"/>
              <a:t>①计提折旧(假设该设备用于污染物排放测试，折旧费用计入制造费用):</a:t>
            </a:r>
            <a:endParaRPr sz="2800"/>
          </a:p>
          <a:p>
            <a:pPr marL="0" indent="0" fontAlgn="auto">
              <a:lnSpc>
                <a:spcPct val="150000"/>
              </a:lnSpc>
              <a:spcBef>
                <a:spcPts val="0"/>
              </a:spcBef>
              <a:buNone/>
            </a:pPr>
            <a:r>
              <a:rPr sz="2800"/>
              <a:t>借：制造费用      40 000</a:t>
            </a:r>
            <a:endParaRPr sz="2800"/>
          </a:p>
          <a:p>
            <a:pPr marL="0" indent="0" fontAlgn="auto">
              <a:lnSpc>
                <a:spcPct val="150000"/>
              </a:lnSpc>
              <a:spcBef>
                <a:spcPts val="0"/>
              </a:spcBef>
              <a:buNone/>
            </a:pPr>
            <a:r>
              <a:rPr lang="en-US" sz="2800"/>
              <a:t>   </a:t>
            </a:r>
            <a:r>
              <a:rPr sz="2800"/>
              <a:t>贷：累计折旧      40 000</a:t>
            </a:r>
            <a:endParaRPr sz="2800"/>
          </a:p>
          <a:p>
            <a:pPr marL="0" indent="0" fontAlgn="auto">
              <a:lnSpc>
                <a:spcPct val="150000"/>
              </a:lnSpc>
              <a:spcBef>
                <a:spcPts val="0"/>
              </a:spcBef>
              <a:buNone/>
            </a:pPr>
            <a:r>
              <a:rPr sz="2800"/>
              <a:t>②分摊递延收益：</a:t>
            </a:r>
            <a:endParaRPr sz="2800"/>
          </a:p>
          <a:p>
            <a:pPr marL="0" indent="0" fontAlgn="auto">
              <a:lnSpc>
                <a:spcPct val="150000"/>
              </a:lnSpc>
              <a:spcBef>
                <a:spcPts val="0"/>
              </a:spcBef>
              <a:buNone/>
            </a:pPr>
            <a:r>
              <a:rPr sz="2800"/>
              <a:t>借：递延收益      17 500</a:t>
            </a:r>
            <a:endParaRPr sz="2800"/>
          </a:p>
          <a:p>
            <a:pPr marL="0" indent="0" fontAlgn="auto">
              <a:lnSpc>
                <a:spcPct val="150000"/>
              </a:lnSpc>
              <a:spcBef>
                <a:spcPts val="0"/>
              </a:spcBef>
              <a:buNone/>
            </a:pPr>
            <a:r>
              <a:rPr lang="en-US" sz="2800"/>
              <a:t>   </a:t>
            </a:r>
            <a:r>
              <a:rPr sz="2800"/>
              <a:t>贷：其他收益      17 500</a:t>
            </a:r>
            <a:endParaRPr sz="2800"/>
          </a:p>
          <a:p>
            <a:pPr marL="0" indent="0" fontAlgn="auto">
              <a:lnSpc>
                <a:spcPct val="150000"/>
              </a:lnSpc>
              <a:spcBef>
                <a:spcPts val="0"/>
              </a:spcBef>
              <a:buNone/>
            </a:pPr>
            <a:endParaRPr sz="2800"/>
          </a:p>
        </p:txBody>
      </p:sp>
      <p:sp>
        <p:nvSpPr>
          <p:cNvPr id="4" name="正文"/>
          <p:cNvSpPr>
            <a:spLocks noGrp="1"/>
          </p:cNvSpPr>
          <p:nvPr>
            <p:custDataLst>
              <p:tags r:id="rId3"/>
            </p:custDataLst>
          </p:nvPr>
        </p:nvSpPr>
        <p:spPr>
          <a:xfrm>
            <a:off x="6398260" y="1080135"/>
            <a:ext cx="4764405" cy="520446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fontScale="8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sz="2800" b="1"/>
              <a:t>【典型案例10-1解析】</a:t>
            </a:r>
            <a:endParaRPr sz="2800" b="1"/>
          </a:p>
          <a:p>
            <a:pPr marL="0" indent="0" fontAlgn="auto">
              <a:lnSpc>
                <a:spcPct val="150000"/>
              </a:lnSpc>
              <a:spcBef>
                <a:spcPts val="0"/>
              </a:spcBef>
              <a:buNone/>
            </a:pPr>
            <a:r>
              <a:rPr sz="2800"/>
              <a:t>(4)2×30年4月设备毁损，同时转销递延收益余额：</a:t>
            </a:r>
            <a:endParaRPr sz="2800"/>
          </a:p>
          <a:p>
            <a:pPr marL="0" indent="0" fontAlgn="auto">
              <a:lnSpc>
                <a:spcPct val="150000"/>
              </a:lnSpc>
              <a:spcBef>
                <a:spcPts val="0"/>
              </a:spcBef>
              <a:buNone/>
            </a:pPr>
            <a:r>
              <a:rPr sz="2800"/>
              <a:t>借：固定资产清理      960 000</a:t>
            </a:r>
            <a:endParaRPr sz="2800"/>
          </a:p>
          <a:p>
            <a:pPr marL="0" indent="0" fontAlgn="auto">
              <a:lnSpc>
                <a:spcPct val="150000"/>
              </a:lnSpc>
              <a:spcBef>
                <a:spcPts val="0"/>
              </a:spcBef>
              <a:buNone/>
            </a:pPr>
            <a:r>
              <a:rPr lang="en-US" sz="2800"/>
              <a:t>       </a:t>
            </a:r>
            <a:r>
              <a:rPr sz="2800"/>
              <a:t>累计折旧        3 840 000</a:t>
            </a:r>
            <a:endParaRPr sz="2800"/>
          </a:p>
          <a:p>
            <a:pPr marL="0" indent="0" fontAlgn="auto">
              <a:lnSpc>
                <a:spcPct val="150000"/>
              </a:lnSpc>
              <a:spcBef>
                <a:spcPts val="0"/>
              </a:spcBef>
              <a:buNone/>
            </a:pPr>
            <a:r>
              <a:rPr lang="en-US" sz="2800"/>
              <a:t>   </a:t>
            </a:r>
            <a:r>
              <a:rPr sz="2800"/>
              <a:t>贷：固定资产        4 800 000</a:t>
            </a:r>
            <a:endParaRPr sz="2800"/>
          </a:p>
          <a:p>
            <a:pPr marL="0" indent="0" fontAlgn="auto">
              <a:lnSpc>
                <a:spcPct val="150000"/>
              </a:lnSpc>
              <a:spcBef>
                <a:spcPts val="0"/>
              </a:spcBef>
              <a:buNone/>
            </a:pPr>
            <a:r>
              <a:rPr sz="2800"/>
              <a:t>借：递延收益         420 000</a:t>
            </a:r>
            <a:endParaRPr sz="2800"/>
          </a:p>
          <a:p>
            <a:pPr marL="0" indent="0" fontAlgn="auto">
              <a:lnSpc>
                <a:spcPct val="150000"/>
              </a:lnSpc>
              <a:spcBef>
                <a:spcPts val="0"/>
              </a:spcBef>
              <a:buNone/>
            </a:pPr>
            <a:r>
              <a:rPr lang="en-US" sz="2800"/>
              <a:t>   </a:t>
            </a:r>
            <a:r>
              <a:rPr sz="2800"/>
              <a:t>贷：固定资产清理     420 000</a:t>
            </a:r>
            <a:endParaRPr sz="2800"/>
          </a:p>
          <a:p>
            <a:pPr marL="0" indent="0" fontAlgn="auto">
              <a:lnSpc>
                <a:spcPct val="150000"/>
              </a:lnSpc>
              <a:spcBef>
                <a:spcPts val="0"/>
              </a:spcBef>
              <a:buNone/>
            </a:pPr>
            <a:r>
              <a:rPr sz="2800"/>
              <a:t>借：营业外支出      540 000</a:t>
            </a:r>
            <a:endParaRPr sz="2800"/>
          </a:p>
          <a:p>
            <a:pPr marL="0" indent="0" fontAlgn="auto">
              <a:lnSpc>
                <a:spcPct val="150000"/>
              </a:lnSpc>
              <a:spcBef>
                <a:spcPts val="0"/>
              </a:spcBef>
              <a:buNone/>
            </a:pPr>
            <a:r>
              <a:rPr lang="en-US" sz="2800"/>
              <a:t>   </a:t>
            </a:r>
            <a:r>
              <a:rPr sz="2800"/>
              <a:t>贷：固定资产清理    540 000</a:t>
            </a:r>
            <a:endParaRPr sz="2800"/>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90000" lnSpcReduction="20000"/>
          </a:bodyPr>
          <a:lstStyle/>
          <a:p>
            <a:pPr marL="0" indent="0" fontAlgn="auto">
              <a:lnSpc>
                <a:spcPct val="150000"/>
              </a:lnSpc>
              <a:spcBef>
                <a:spcPts val="0"/>
              </a:spcBef>
              <a:buNone/>
            </a:pPr>
            <a:r>
              <a:rPr sz="2800" b="1"/>
              <a:t>【典型案例10-1解析】</a:t>
            </a:r>
            <a:endParaRPr sz="2800" b="1"/>
          </a:p>
          <a:p>
            <a:pPr marL="0" indent="0" fontAlgn="auto">
              <a:lnSpc>
                <a:spcPct val="150000"/>
              </a:lnSpc>
              <a:spcBef>
                <a:spcPts val="0"/>
              </a:spcBef>
              <a:buNone/>
            </a:pPr>
            <a:r>
              <a:rPr sz="2800"/>
              <a:t>2.甲企业选择净额法对该补助进行会计处理</a:t>
            </a:r>
            <a:endParaRPr sz="2800"/>
          </a:p>
          <a:p>
            <a:pPr marL="0" indent="0" fontAlgn="auto">
              <a:lnSpc>
                <a:spcPct val="150000"/>
              </a:lnSpc>
              <a:spcBef>
                <a:spcPts val="0"/>
              </a:spcBef>
              <a:buNone/>
            </a:pPr>
            <a:r>
              <a:rPr sz="2800">
                <a:solidFill>
                  <a:srgbClr val="FF0000"/>
                </a:solidFill>
              </a:rPr>
              <a:t>(1)2×22年3月15日实际收到财政拨款，确认递延收益</a:t>
            </a:r>
            <a:endParaRPr sz="2800">
              <a:solidFill>
                <a:srgbClr val="FF0000"/>
              </a:solidFill>
            </a:endParaRPr>
          </a:p>
          <a:p>
            <a:pPr marL="0" indent="0" fontAlgn="auto">
              <a:lnSpc>
                <a:spcPct val="150000"/>
              </a:lnSpc>
              <a:spcBef>
                <a:spcPts val="0"/>
              </a:spcBef>
              <a:buNone/>
            </a:pPr>
            <a:r>
              <a:rPr sz="2800"/>
              <a:t>借：银行存款     2 100 000</a:t>
            </a:r>
            <a:endParaRPr sz="2800"/>
          </a:p>
          <a:p>
            <a:pPr marL="0" indent="0" fontAlgn="auto">
              <a:lnSpc>
                <a:spcPct val="150000"/>
              </a:lnSpc>
              <a:spcBef>
                <a:spcPts val="0"/>
              </a:spcBef>
              <a:buNone/>
            </a:pPr>
            <a:r>
              <a:rPr lang="en-US" sz="2800"/>
              <a:t>   </a:t>
            </a:r>
            <a:r>
              <a:rPr sz="2800"/>
              <a:t>贷：递延收益     2 100 000</a:t>
            </a:r>
            <a:endParaRPr sz="2800"/>
          </a:p>
          <a:p>
            <a:pPr marL="0" indent="0" fontAlgn="auto">
              <a:lnSpc>
                <a:spcPct val="150000"/>
              </a:lnSpc>
              <a:spcBef>
                <a:spcPts val="0"/>
              </a:spcBef>
              <a:buNone/>
            </a:pPr>
            <a:r>
              <a:rPr sz="2800">
                <a:solidFill>
                  <a:srgbClr val="FF0000"/>
                </a:solidFill>
              </a:rPr>
              <a:t>(2)2×22年4月20日购入设备：</a:t>
            </a:r>
            <a:endParaRPr sz="2800">
              <a:solidFill>
                <a:srgbClr val="FF0000"/>
              </a:solidFill>
            </a:endParaRPr>
          </a:p>
          <a:p>
            <a:pPr marL="0" indent="0" fontAlgn="auto">
              <a:lnSpc>
                <a:spcPct val="150000"/>
              </a:lnSpc>
              <a:spcBef>
                <a:spcPts val="0"/>
              </a:spcBef>
              <a:buNone/>
            </a:pPr>
            <a:r>
              <a:rPr sz="2800"/>
              <a:t>借：固定资产    4 800 000</a:t>
            </a:r>
            <a:endParaRPr sz="2800"/>
          </a:p>
          <a:p>
            <a:pPr marL="0" indent="0" fontAlgn="auto">
              <a:lnSpc>
                <a:spcPct val="150000"/>
              </a:lnSpc>
              <a:spcBef>
                <a:spcPts val="0"/>
              </a:spcBef>
              <a:buNone/>
            </a:pPr>
            <a:r>
              <a:rPr lang="en-US" sz="2800"/>
              <a:t>   </a:t>
            </a:r>
            <a:r>
              <a:rPr sz="2800"/>
              <a:t>贷：银行存款    4 800 000</a:t>
            </a:r>
            <a:endParaRPr sz="2800"/>
          </a:p>
          <a:p>
            <a:pPr marL="0" indent="0" fontAlgn="auto">
              <a:lnSpc>
                <a:spcPct val="150000"/>
              </a:lnSpc>
              <a:spcBef>
                <a:spcPts val="0"/>
              </a:spcBef>
              <a:buNone/>
            </a:pPr>
            <a:r>
              <a:rPr sz="2800"/>
              <a:t>借：递延收益    2 100 000</a:t>
            </a:r>
            <a:endParaRPr sz="2800"/>
          </a:p>
          <a:p>
            <a:pPr marL="0" indent="0" fontAlgn="auto">
              <a:lnSpc>
                <a:spcPct val="150000"/>
              </a:lnSpc>
              <a:spcBef>
                <a:spcPts val="0"/>
              </a:spcBef>
              <a:buNone/>
            </a:pPr>
            <a:r>
              <a:rPr lang="en-US" sz="2800"/>
              <a:t>   </a:t>
            </a:r>
            <a:r>
              <a:rPr sz="2800"/>
              <a:t>贷：固定资产    2 100 000</a:t>
            </a:r>
            <a:endParaRPr sz="28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389880"/>
          </a:xfrm>
        </p:spPr>
        <p:txBody>
          <a:bodyPr>
            <a:normAutofit fontScale="90000" lnSpcReduction="10000"/>
          </a:bodyPr>
          <a:lstStyle/>
          <a:p>
            <a:pPr marL="0" indent="0" fontAlgn="auto">
              <a:lnSpc>
                <a:spcPct val="150000"/>
              </a:lnSpc>
              <a:spcBef>
                <a:spcPts val="0"/>
              </a:spcBef>
              <a:buNone/>
            </a:pPr>
            <a:r>
              <a:rPr sz="2800" b="1"/>
              <a:t>【典型案例10-1解析】</a:t>
            </a:r>
            <a:endParaRPr sz="2800" b="1"/>
          </a:p>
          <a:p>
            <a:pPr marL="0" indent="0" fontAlgn="auto">
              <a:lnSpc>
                <a:spcPct val="150000"/>
              </a:lnSpc>
              <a:spcBef>
                <a:spcPts val="0"/>
              </a:spcBef>
              <a:buNone/>
            </a:pPr>
            <a:r>
              <a:rPr sz="2800">
                <a:solidFill>
                  <a:srgbClr val="FF0000"/>
                </a:solidFill>
              </a:rPr>
              <a:t>(3)自2×22年5月起每个资产负债表日(月末)计提折旧：</a:t>
            </a:r>
            <a:endParaRPr sz="2800">
              <a:solidFill>
                <a:srgbClr val="FF0000"/>
              </a:solidFill>
            </a:endParaRPr>
          </a:p>
          <a:p>
            <a:pPr marL="0" indent="0" fontAlgn="auto">
              <a:lnSpc>
                <a:spcPct val="150000"/>
              </a:lnSpc>
              <a:spcBef>
                <a:spcPts val="0"/>
              </a:spcBef>
              <a:buNone/>
            </a:pPr>
            <a:r>
              <a:rPr sz="2800"/>
              <a:t>借：制造费用    22 500</a:t>
            </a:r>
            <a:endParaRPr sz="2800"/>
          </a:p>
          <a:p>
            <a:pPr marL="0" indent="0" fontAlgn="auto">
              <a:lnSpc>
                <a:spcPct val="150000"/>
              </a:lnSpc>
              <a:spcBef>
                <a:spcPts val="0"/>
              </a:spcBef>
              <a:buNone/>
            </a:pPr>
            <a:r>
              <a:rPr lang="en-US" sz="2800"/>
              <a:t>   </a:t>
            </a:r>
            <a:r>
              <a:rPr sz="2800"/>
              <a:t>贷：累计折旧   22 500</a:t>
            </a:r>
            <a:endParaRPr sz="2800"/>
          </a:p>
          <a:p>
            <a:pPr marL="0" indent="0" fontAlgn="auto">
              <a:lnSpc>
                <a:spcPct val="150000"/>
              </a:lnSpc>
              <a:spcBef>
                <a:spcPts val="0"/>
              </a:spcBef>
              <a:buNone/>
            </a:pPr>
            <a:r>
              <a:rPr sz="2800">
                <a:solidFill>
                  <a:srgbClr val="FF0000"/>
                </a:solidFill>
              </a:rPr>
              <a:t>(4)2×30年4月设备毁损：</a:t>
            </a:r>
            <a:endParaRPr sz="2800">
              <a:solidFill>
                <a:srgbClr val="FF0000"/>
              </a:solidFill>
            </a:endParaRPr>
          </a:p>
          <a:p>
            <a:pPr marL="0" indent="0" fontAlgn="auto">
              <a:lnSpc>
                <a:spcPct val="150000"/>
              </a:lnSpc>
              <a:spcBef>
                <a:spcPts val="0"/>
              </a:spcBef>
              <a:buNone/>
            </a:pPr>
            <a:r>
              <a:rPr sz="2800"/>
              <a:t>借：固定资产清理     540 000</a:t>
            </a:r>
            <a:endParaRPr sz="2800"/>
          </a:p>
          <a:p>
            <a:pPr marL="0" indent="0" fontAlgn="auto">
              <a:lnSpc>
                <a:spcPct val="150000"/>
              </a:lnSpc>
              <a:spcBef>
                <a:spcPts val="0"/>
              </a:spcBef>
              <a:buNone/>
            </a:pPr>
            <a:r>
              <a:rPr lang="en-US" sz="2800"/>
              <a:t>       </a:t>
            </a:r>
            <a:r>
              <a:rPr sz="2800"/>
              <a:t>累计折旧       2 160 000</a:t>
            </a:r>
            <a:endParaRPr sz="2800"/>
          </a:p>
          <a:p>
            <a:pPr marL="0" indent="0" fontAlgn="auto">
              <a:lnSpc>
                <a:spcPct val="150000"/>
              </a:lnSpc>
              <a:spcBef>
                <a:spcPts val="0"/>
              </a:spcBef>
              <a:buNone/>
            </a:pPr>
            <a:r>
              <a:rPr lang="en-US" sz="2800"/>
              <a:t>   </a:t>
            </a:r>
            <a:r>
              <a:rPr sz="2800"/>
              <a:t>贷：固定资产       2 700 000</a:t>
            </a:r>
            <a:endParaRPr sz="2800"/>
          </a:p>
          <a:p>
            <a:pPr marL="0" indent="0" fontAlgn="auto">
              <a:lnSpc>
                <a:spcPct val="150000"/>
              </a:lnSpc>
              <a:spcBef>
                <a:spcPts val="0"/>
              </a:spcBef>
              <a:buNone/>
            </a:pPr>
            <a:r>
              <a:rPr sz="2800"/>
              <a:t>借：营业外支出     540 000</a:t>
            </a:r>
            <a:endParaRPr sz="2800"/>
          </a:p>
          <a:p>
            <a:pPr marL="0" indent="0" fontAlgn="auto">
              <a:lnSpc>
                <a:spcPct val="150000"/>
              </a:lnSpc>
              <a:spcBef>
                <a:spcPts val="0"/>
              </a:spcBef>
              <a:buNone/>
            </a:pPr>
            <a:r>
              <a:rPr lang="en-US" sz="2800"/>
              <a:t>   </a:t>
            </a:r>
            <a:r>
              <a:rPr sz="2800"/>
              <a:t>贷：固定资产清理   540 000</a:t>
            </a:r>
            <a:endParaRPr sz="280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389880"/>
          </a:xfrm>
        </p:spPr>
        <p:txBody>
          <a:bodyPr>
            <a:normAutofit fontScale="80000"/>
          </a:bodyPr>
          <a:lstStyle/>
          <a:p>
            <a:pPr marL="0" indent="0" fontAlgn="auto">
              <a:lnSpc>
                <a:spcPct val="150000"/>
              </a:lnSpc>
              <a:spcBef>
                <a:spcPts val="0"/>
              </a:spcBef>
              <a:buNone/>
            </a:pPr>
            <a:r>
              <a:rPr sz="3000" b="1"/>
              <a:t>【学中做10-1】</a:t>
            </a:r>
            <a:r>
              <a:rPr sz="3000"/>
              <a:t>按照国家有关政策，企业购置环保设备可以申请补贴以补偿其环保支出。A企业于2×22年1月向政府有关部门提交了300万元的补助申请，作为对其购置环保设备的补贴。2×22年3月15日，A企业收到了政府补贴款300万元。2×22年4月20日，A企业购入不需安装的环保设备一台，实际成本为480万元，使用寿命10年，采用直线法计提折旧(不考虑净残值)。2×30年4月，A企业的这台设备发生毁损而报废。（不考虑相关税费等其他因素）。</a:t>
            </a:r>
            <a:endParaRPr sz="3000"/>
          </a:p>
          <a:p>
            <a:pPr marL="0" indent="0" fontAlgn="auto">
              <a:lnSpc>
                <a:spcPct val="150000"/>
              </a:lnSpc>
              <a:spcBef>
                <a:spcPts val="0"/>
              </a:spcBef>
              <a:buNone/>
            </a:pPr>
            <a:r>
              <a:rPr sz="3000"/>
              <a:t>要求：</a:t>
            </a:r>
            <a:endParaRPr sz="3000"/>
          </a:p>
          <a:p>
            <a:pPr marL="0" indent="0" fontAlgn="auto">
              <a:lnSpc>
                <a:spcPct val="150000"/>
              </a:lnSpc>
              <a:spcBef>
                <a:spcPts val="0"/>
              </a:spcBef>
              <a:buNone/>
            </a:pPr>
            <a:r>
              <a:rPr sz="3000"/>
              <a:t>（1）用总额法对A企业对该补助从收到财政拨款到设备毁损报废进行会计处理；</a:t>
            </a:r>
            <a:endParaRPr sz="3000"/>
          </a:p>
          <a:p>
            <a:pPr marL="0" indent="0" fontAlgn="auto">
              <a:lnSpc>
                <a:spcPct val="150000"/>
              </a:lnSpc>
              <a:spcBef>
                <a:spcPts val="0"/>
              </a:spcBef>
              <a:buNone/>
            </a:pPr>
            <a:r>
              <a:rPr sz="3000"/>
              <a:t>（2）用净额法对A企业对该补助从收到财政拨款到设备毁损报废进行会计处理。</a:t>
            </a:r>
            <a:endParaRPr sz="300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二、与资产相关的政府补助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389880"/>
          </a:xfrm>
        </p:spPr>
        <p:txBody>
          <a:bodyPr>
            <a:normAutofit fontScale="80000"/>
          </a:bodyPr>
          <a:lstStyle/>
          <a:p>
            <a:pPr marL="0" indent="0" fontAlgn="auto">
              <a:lnSpc>
                <a:spcPct val="150000"/>
              </a:lnSpc>
              <a:spcBef>
                <a:spcPts val="0"/>
              </a:spcBef>
              <a:buNone/>
            </a:pPr>
            <a:r>
              <a:rPr sz="3000" b="1"/>
              <a:t>【学中做10-1】</a:t>
            </a:r>
            <a:r>
              <a:rPr sz="3000"/>
              <a:t>按照国家有关政策，企业购置环保设备可以申请补贴以补偿其环保支出。A企业于2×22年1月向政府有关部门提交了300万元的补助申请，作为对其购置环保设备的补贴。2×22年3月15日，A企业收到了政府补贴款300万元。2×22年4月20日，A企业购入不需安装的环保设备一台，实际成本为480万元，使用寿命10年，采用直线法计提折旧(不考虑净残值)。2×30年4月，A企业的这台设备发生毁损而报废。（不考虑相关税费等其他因素）。</a:t>
            </a:r>
            <a:endParaRPr sz="3000"/>
          </a:p>
          <a:p>
            <a:pPr marL="0" indent="0" fontAlgn="auto">
              <a:lnSpc>
                <a:spcPct val="150000"/>
              </a:lnSpc>
              <a:spcBef>
                <a:spcPts val="0"/>
              </a:spcBef>
              <a:buNone/>
            </a:pPr>
            <a:r>
              <a:rPr sz="3000"/>
              <a:t>要求：</a:t>
            </a:r>
            <a:endParaRPr sz="3000"/>
          </a:p>
          <a:p>
            <a:pPr marL="0" indent="0" fontAlgn="auto">
              <a:lnSpc>
                <a:spcPct val="150000"/>
              </a:lnSpc>
              <a:spcBef>
                <a:spcPts val="0"/>
              </a:spcBef>
              <a:buNone/>
            </a:pPr>
            <a:r>
              <a:rPr sz="3000"/>
              <a:t>（1）用总额法对A企业对该补助从收到财政拨款到设备毁损报废进行会计处理；</a:t>
            </a:r>
            <a:endParaRPr sz="3000"/>
          </a:p>
          <a:p>
            <a:pPr marL="0" indent="0" fontAlgn="auto">
              <a:lnSpc>
                <a:spcPct val="150000"/>
              </a:lnSpc>
              <a:spcBef>
                <a:spcPts val="0"/>
              </a:spcBef>
              <a:buNone/>
            </a:pPr>
            <a:r>
              <a:rPr sz="3000"/>
              <a:t>（2）用净额法对A企业对该补助从收到财政拨款到设备毁损报废进行会计处理。</a:t>
            </a:r>
            <a:endParaRPr sz="300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三、与收益相关的政府补助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a:bodyPr>
          <a:lstStyle/>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 </a:t>
            </a:r>
            <a:r>
              <a:rPr lang="zh-CN" sz="2800"/>
              <a:t>对于与收益相关的政府补助，企业应当选择采用总额法或净额法进行会计处理。选择总额法的，应当计入其他收益或营业外收入。选择净额法的，应当冲减相关成本费用或营业外支出。</a:t>
            </a:r>
            <a:endParaRPr lang="zh-CN"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sz="2800"/>
              <a:t> (1)与收益相关的政府补助如果用于补偿企业以后期间的相关成本费用或损失，企业 应当将其确认为递延收益，并在确认相关费用或损失的期间，计入当期损益或冲减相关成本。</a:t>
            </a:r>
            <a:endParaRPr lang="zh-CN" sz="280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8700"/>
            <a:ext cx="10800000" cy="720000"/>
          </a:xfrm>
        </p:spPr>
        <p:txBody>
          <a:bodyPr/>
          <a:lstStyle/>
          <a:p>
            <a:r>
              <a:rPr lang="zh-CN" altLang="en-US" spc="300" dirty="0">
                <a:solidFill>
                  <a:srgbClr val="131F27"/>
                </a:solidFill>
                <a:latin typeface="+mn-ea"/>
                <a:sym typeface="+mn-ea"/>
              </a:rPr>
              <a:t>三、与收益相关的政府补助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40410"/>
            <a:ext cx="10800080" cy="5017770"/>
          </a:xfrm>
        </p:spPr>
        <p:txBody>
          <a:bodyPr>
            <a:noAutofit/>
          </a:bodyPr>
          <a:lstStyle/>
          <a:p>
            <a:pPr marL="0" indent="0" fontAlgn="auto">
              <a:lnSpc>
                <a:spcPct val="150000"/>
              </a:lnSpc>
              <a:spcBef>
                <a:spcPts val="0"/>
              </a:spcBef>
              <a:buNone/>
            </a:pPr>
            <a:r>
              <a:rPr b="1"/>
              <a:t>【典型案例10-2】</a:t>
            </a:r>
            <a:r>
              <a:t>乙企业于2×22年3月15日与其所在地地方政府签订合作协 议，根据协议约定，当地政府将向乙企业提供1000万元奖励资金，用于企业的人才激励和人才引进奖励，乙企业必须按年向当地政府报送详细的资金使用 计划并按规定用途使用资金。协议同时还约定，乙企业自获得奖励起10年内 注册地址不得迁离本地区，否则政府有权追回奖励资金。乙企业于2×22年4 月10日收到1000万元补助资金，分别在2×22年12月、2×23年12月、 2×24年12月使用了400万元、300万元和300万元，用于发放给总裁级高管 年度奖金。乙企业预计在未来10年内离开该地区的可能性很小。本案例中不考虑相关税费等其他因素。</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要求：</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（1）用总额法对乙企业对该补助进行会计处理；</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（2）用净额法对乙企业对该补助进行会计处理。</a:t>
            </a: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80890" y="1240155"/>
            <a:ext cx="6283960" cy="13385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93920" y="1348740"/>
            <a:ext cx="826770" cy="1017270"/>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400" b="1" dirty="0">
                <a:solidFill>
                  <a:schemeClr val="accent1"/>
                </a:solidFill>
                <a:latin typeface="+mn-ea"/>
              </a:rPr>
              <a:t>01</a:t>
            </a:r>
            <a:endParaRPr lang="en-US" sz="2400" b="1" dirty="0">
              <a:solidFill>
                <a:schemeClr val="accent1"/>
              </a:solidFill>
              <a:latin typeface="+mn-ea"/>
            </a:endParaRPr>
          </a:p>
        </p:txBody>
      </p:sp>
      <p:sp>
        <p:nvSpPr>
          <p:cNvPr id="10" name="项标题"/>
          <p:cNvSpPr txBox="1"/>
          <p:nvPr>
            <p:custDataLst>
              <p:tags r:id="rId4"/>
            </p:custDataLst>
          </p:nvPr>
        </p:nvSpPr>
        <p:spPr>
          <a:xfrm>
            <a:off x="5804535" y="1391285"/>
            <a:ext cx="4619625" cy="8896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spc="300" dirty="0">
                <a:solidFill>
                  <a:srgbClr val="131F27"/>
                </a:solidFill>
                <a:latin typeface="+mn-ea"/>
              </a:rPr>
              <a:t>政府补助概述</a:t>
            </a:r>
            <a:endParaRPr lang="zh-CN" altLang="en-US" sz="2800" spc="300" dirty="0">
              <a:solidFill>
                <a:srgbClr val="131F27"/>
              </a:solidFill>
              <a:latin typeface="+mn-ea"/>
            </a:endParaRPr>
          </a:p>
        </p:txBody>
      </p:sp>
      <p:sp>
        <p:nvSpPr>
          <p:cNvPr id="11" name="矩形: 圆角 10"/>
          <p:cNvSpPr/>
          <p:nvPr>
            <p:custDataLst>
              <p:tags r:id="rId5"/>
            </p:custDataLst>
          </p:nvPr>
        </p:nvSpPr>
        <p:spPr>
          <a:xfrm>
            <a:off x="4008755" y="3771900"/>
            <a:ext cx="6283960" cy="13823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121150" y="3879850"/>
            <a:ext cx="683895" cy="1050290"/>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400" b="1" dirty="0">
                <a:solidFill>
                  <a:schemeClr val="accent1"/>
                </a:solidFill>
                <a:latin typeface="+mn-ea"/>
              </a:rPr>
              <a:t>02</a:t>
            </a:r>
            <a:endParaRPr lang="en-US" sz="2400" b="1" dirty="0">
              <a:solidFill>
                <a:schemeClr val="accent1"/>
              </a:solidFill>
              <a:latin typeface="+mn-ea"/>
            </a:endParaRPr>
          </a:p>
        </p:txBody>
      </p:sp>
      <p:sp>
        <p:nvSpPr>
          <p:cNvPr id="13" name="项标题"/>
          <p:cNvSpPr txBox="1"/>
          <p:nvPr>
            <p:custDataLst>
              <p:tags r:id="rId7"/>
            </p:custDataLst>
          </p:nvPr>
        </p:nvSpPr>
        <p:spPr>
          <a:xfrm>
            <a:off x="5232400" y="3922395"/>
            <a:ext cx="4619625" cy="91884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spc="300" dirty="0">
                <a:solidFill>
                  <a:srgbClr val="131F27"/>
                </a:solidFill>
                <a:latin typeface="+mn-ea"/>
              </a:rPr>
              <a:t>政府补助的会计处理</a:t>
            </a:r>
            <a:endParaRPr lang="zh-CN" altLang="en-US" sz="2800" spc="300" dirty="0">
              <a:solidFill>
                <a:srgbClr val="131F27"/>
              </a:solidFill>
              <a:latin typeface="+mn-ea"/>
            </a:endParaRPr>
          </a:p>
        </p:txBody>
      </p:sp>
      <p:sp>
        <p:nvSpPr>
          <p:cNvPr id="20" name="任意多边形: 形状 19"/>
          <p:cNvSpPr/>
          <p:nvPr>
            <p:custDataLst>
              <p:tags r:id="rId8"/>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18700"/>
            <a:ext cx="10800000" cy="720000"/>
          </a:xfrm>
        </p:spPr>
        <p:txBody>
          <a:bodyPr/>
          <a:lstStyle/>
          <a:p>
            <a:r>
              <a:rPr lang="zh-CN" altLang="en-US" spc="300" dirty="0">
                <a:solidFill>
                  <a:srgbClr val="131F27"/>
                </a:solidFill>
                <a:latin typeface="+mn-ea"/>
                <a:sym typeface="+mn-ea"/>
              </a:rPr>
              <a:t>三、与收益相关的政府补助</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69340"/>
            <a:ext cx="9396730" cy="5017770"/>
          </a:xfr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b="1"/>
              <a:t>【典型案例10-2解析】</a:t>
            </a:r>
            <a:endParaRPr b="1"/>
          </a:p>
          <a:p>
            <a:pPr marL="0" indent="0" fontAlgn="auto">
              <a:lnSpc>
                <a:spcPct val="150000"/>
              </a:lnSpc>
              <a:spcBef>
                <a:spcPts val="0"/>
              </a:spcBef>
              <a:buNone/>
            </a:pPr>
            <a:r>
              <a:t>1.用总额法对乙企业对该补助进行会计处理：</a:t>
            </a:r>
          </a:p>
          <a:p>
            <a:pPr marL="0" indent="0" fontAlgn="auto">
              <a:lnSpc>
                <a:spcPct val="150000"/>
              </a:lnSpc>
              <a:spcBef>
                <a:spcPts val="0"/>
              </a:spcBef>
              <a:buNone/>
            </a:pPr>
            <a:r>
              <a:t>(1)2×22年4月10日乙企业实际收到补助资金：</a:t>
            </a:r>
          </a:p>
          <a:p>
            <a:pPr marL="0" indent="0" fontAlgn="auto">
              <a:lnSpc>
                <a:spcPct val="150000"/>
              </a:lnSpc>
              <a:spcBef>
                <a:spcPts val="0"/>
              </a:spcBef>
              <a:buNone/>
            </a:pPr>
            <a:r>
              <a:t>借：银行存款       10000000</a:t>
            </a:r>
          </a:p>
          <a:p>
            <a:pPr marL="0" indent="0" fontAlgn="auto">
              <a:lnSpc>
                <a:spcPct val="150000"/>
              </a:lnSpc>
              <a:spcBef>
                <a:spcPts val="0"/>
              </a:spcBef>
              <a:buNone/>
            </a:pPr>
            <a:r>
              <a:rPr lang="en-US"/>
              <a:t>   </a:t>
            </a:r>
            <a:r>
              <a:t>贷：递延收益       10000000</a:t>
            </a: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4" name="正文"/>
          <p:cNvSpPr>
            <a:spLocks noGrp="1"/>
          </p:cNvSpPr>
          <p:nvPr>
            <p:custDataLst>
              <p:tags r:id="rId2"/>
            </p:custDataLst>
          </p:nvPr>
        </p:nvSpPr>
        <p:spPr>
          <a:xfrm>
            <a:off x="1065530" y="720090"/>
            <a:ext cx="10095230" cy="603821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t>(2)2×22年12月、2×23年12月、2×24年12月乙企业将补助资金用</a:t>
            </a:r>
          </a:p>
          <a:p>
            <a:pPr marL="0" indent="0" fontAlgn="auto">
              <a:lnSpc>
                <a:spcPct val="150000"/>
              </a:lnSpc>
              <a:spcBef>
                <a:spcPts val="0"/>
              </a:spcBef>
              <a:buNone/>
            </a:pPr>
            <a:r>
              <a:t>于发放高管奖金时相应结转递延收益：</a:t>
            </a:r>
          </a:p>
          <a:p>
            <a:pPr marL="0" indent="0" fontAlgn="auto">
              <a:lnSpc>
                <a:spcPct val="150000"/>
              </a:lnSpc>
              <a:spcBef>
                <a:spcPts val="0"/>
              </a:spcBef>
              <a:buNone/>
            </a:pPr>
            <a:r>
              <a:t>①2×22年12月：</a:t>
            </a:r>
          </a:p>
          <a:p>
            <a:pPr marL="0" indent="0" fontAlgn="auto">
              <a:lnSpc>
                <a:spcPct val="150000"/>
              </a:lnSpc>
              <a:spcBef>
                <a:spcPts val="0"/>
              </a:spcBef>
              <a:buNone/>
            </a:pPr>
            <a:r>
              <a:t>借：递延收益          4000000</a:t>
            </a:r>
          </a:p>
          <a:p>
            <a:pPr marL="0" indent="0" fontAlgn="auto">
              <a:lnSpc>
                <a:spcPct val="150000"/>
              </a:lnSpc>
              <a:spcBef>
                <a:spcPts val="0"/>
              </a:spcBef>
              <a:buNone/>
            </a:pPr>
            <a:r>
              <a:rPr lang="en-US"/>
              <a:t>   </a:t>
            </a:r>
            <a:r>
              <a:t>贷：其他收益            4000000</a:t>
            </a:r>
          </a:p>
          <a:p>
            <a:pPr marL="0" indent="0" fontAlgn="auto">
              <a:lnSpc>
                <a:spcPct val="150000"/>
              </a:lnSpc>
              <a:spcBef>
                <a:spcPts val="0"/>
              </a:spcBef>
              <a:buNone/>
            </a:pPr>
            <a:r>
              <a:t>②2×23 年12 月：</a:t>
            </a:r>
          </a:p>
          <a:p>
            <a:pPr marL="0" indent="0" fontAlgn="auto">
              <a:lnSpc>
                <a:spcPct val="150000"/>
              </a:lnSpc>
              <a:spcBef>
                <a:spcPts val="0"/>
              </a:spcBef>
              <a:buNone/>
            </a:pPr>
            <a:r>
              <a:t>借：递延收益        3000000</a:t>
            </a:r>
          </a:p>
          <a:p>
            <a:pPr marL="0" indent="0" fontAlgn="auto">
              <a:lnSpc>
                <a:spcPct val="150000"/>
              </a:lnSpc>
              <a:spcBef>
                <a:spcPts val="0"/>
              </a:spcBef>
              <a:buNone/>
            </a:pPr>
            <a:r>
              <a:rPr lang="en-US"/>
              <a:t>   </a:t>
            </a:r>
            <a:r>
              <a:t>贷：其他收益           3000000</a:t>
            </a:r>
          </a:p>
          <a:p>
            <a:pPr marL="0" indent="0" fontAlgn="auto">
              <a:lnSpc>
                <a:spcPct val="150000"/>
              </a:lnSpc>
              <a:spcBef>
                <a:spcPts val="0"/>
              </a:spcBef>
              <a:buNone/>
            </a:pPr>
            <a:r>
              <a:t>③2×24年12月：</a:t>
            </a:r>
          </a:p>
          <a:p>
            <a:pPr marL="0" indent="0" fontAlgn="auto">
              <a:lnSpc>
                <a:spcPct val="150000"/>
              </a:lnSpc>
              <a:spcBef>
                <a:spcPts val="0"/>
              </a:spcBef>
              <a:buNone/>
            </a:pPr>
            <a:r>
              <a:t>借：递延收益          3000000</a:t>
            </a:r>
          </a:p>
          <a:p>
            <a:pPr marL="0" indent="0" fontAlgn="auto">
              <a:lnSpc>
                <a:spcPct val="150000"/>
              </a:lnSpc>
              <a:spcBef>
                <a:spcPts val="0"/>
              </a:spcBef>
              <a:buNone/>
            </a:pPr>
            <a:r>
              <a:rPr lang="en-US"/>
              <a:t>   </a:t>
            </a:r>
            <a:r>
              <a:t>贷：其他收益            3000000</a:t>
            </a: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4" name="正文"/>
          <p:cNvSpPr>
            <a:spLocks noGrp="1"/>
          </p:cNvSpPr>
          <p:nvPr>
            <p:custDataLst>
              <p:tags r:id="rId2"/>
            </p:custDataLst>
          </p:nvPr>
        </p:nvSpPr>
        <p:spPr>
          <a:xfrm>
            <a:off x="1065530" y="720090"/>
            <a:ext cx="10095230" cy="603821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t>2.用净额法对甲企业对该补助进行会计处理：</a:t>
            </a:r>
          </a:p>
          <a:p>
            <a:pPr marL="0" indent="0" fontAlgn="auto">
              <a:lnSpc>
                <a:spcPct val="150000"/>
              </a:lnSpc>
              <a:spcBef>
                <a:spcPts val="0"/>
              </a:spcBef>
              <a:buNone/>
            </a:pPr>
            <a:r>
              <a:t>(1)2×22年4月10日乙企业实际收到补助资金：</a:t>
            </a:r>
          </a:p>
          <a:p>
            <a:pPr marL="0" indent="0" fontAlgn="auto">
              <a:lnSpc>
                <a:spcPct val="150000"/>
              </a:lnSpc>
              <a:spcBef>
                <a:spcPts val="0"/>
              </a:spcBef>
              <a:buNone/>
            </a:pPr>
            <a:r>
              <a:t>借：银行存款       10000000</a:t>
            </a:r>
          </a:p>
          <a:p>
            <a:pPr marL="0" indent="0" fontAlgn="auto">
              <a:lnSpc>
                <a:spcPct val="150000"/>
              </a:lnSpc>
              <a:spcBef>
                <a:spcPts val="0"/>
              </a:spcBef>
              <a:buNone/>
            </a:pPr>
            <a:r>
              <a:rPr lang="en-US"/>
              <a:t>   </a:t>
            </a:r>
            <a:r>
              <a:t>贷：递延收益       10000000</a:t>
            </a:r>
          </a:p>
          <a:p>
            <a:pPr marL="0" indent="0" fontAlgn="auto">
              <a:lnSpc>
                <a:spcPct val="150000"/>
              </a:lnSpc>
              <a:spcBef>
                <a:spcPts val="0"/>
              </a:spcBef>
              <a:buNone/>
            </a:pPr>
            <a:r>
              <a:t>(2)2×22年12月、2×23年12月、2×24年12月乙企业将补助资金用</a:t>
            </a:r>
          </a:p>
          <a:p>
            <a:pPr marL="0" indent="0" fontAlgn="auto">
              <a:lnSpc>
                <a:spcPct val="150000"/>
              </a:lnSpc>
              <a:spcBef>
                <a:spcPts val="0"/>
              </a:spcBef>
              <a:buNone/>
            </a:pPr>
            <a:r>
              <a:t>于发放高管奖金时相应结转递延收益：</a:t>
            </a:r>
          </a:p>
          <a:p>
            <a:pPr marL="0" indent="0" fontAlgn="auto">
              <a:lnSpc>
                <a:spcPct val="150000"/>
              </a:lnSpc>
              <a:spcBef>
                <a:spcPts val="0"/>
              </a:spcBef>
              <a:buNone/>
            </a:pPr>
            <a:r>
              <a:t>①2×22年12月：</a:t>
            </a:r>
          </a:p>
          <a:p>
            <a:pPr marL="0" indent="0" fontAlgn="auto">
              <a:lnSpc>
                <a:spcPct val="150000"/>
              </a:lnSpc>
              <a:spcBef>
                <a:spcPts val="0"/>
              </a:spcBef>
              <a:buNone/>
            </a:pPr>
            <a:r>
              <a:t>借：递延收益          4000000</a:t>
            </a:r>
          </a:p>
          <a:p>
            <a:pPr marL="0" indent="0" fontAlgn="auto">
              <a:lnSpc>
                <a:spcPct val="150000"/>
              </a:lnSpc>
              <a:spcBef>
                <a:spcPts val="0"/>
              </a:spcBef>
              <a:buNone/>
            </a:pPr>
            <a:r>
              <a:rPr lang="en-US"/>
              <a:t>   </a:t>
            </a:r>
            <a:r>
              <a:t>贷：管理费用            4000000</a:t>
            </a: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4" name="正文"/>
          <p:cNvSpPr>
            <a:spLocks noGrp="1"/>
          </p:cNvSpPr>
          <p:nvPr>
            <p:custDataLst>
              <p:tags r:id="rId2"/>
            </p:custDataLst>
          </p:nvPr>
        </p:nvSpPr>
        <p:spPr>
          <a:xfrm>
            <a:off x="1065530" y="720090"/>
            <a:ext cx="10095230" cy="603821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t>2.用净额法对甲企业对该补助进行会计处理：</a:t>
            </a:r>
          </a:p>
          <a:p>
            <a:pPr marL="0" indent="0" fontAlgn="auto">
              <a:lnSpc>
                <a:spcPct val="150000"/>
              </a:lnSpc>
              <a:spcBef>
                <a:spcPts val="0"/>
              </a:spcBef>
              <a:buNone/>
            </a:pPr>
            <a:r>
              <a:t>②2×23 年12 月：</a:t>
            </a:r>
          </a:p>
          <a:p>
            <a:pPr marL="0" indent="0" fontAlgn="auto">
              <a:lnSpc>
                <a:spcPct val="150000"/>
              </a:lnSpc>
              <a:spcBef>
                <a:spcPts val="0"/>
              </a:spcBef>
              <a:buNone/>
            </a:pPr>
            <a:r>
              <a:t>借：递延收益        3000000</a:t>
            </a:r>
          </a:p>
          <a:p>
            <a:pPr marL="0" indent="0" fontAlgn="auto">
              <a:lnSpc>
                <a:spcPct val="150000"/>
              </a:lnSpc>
              <a:spcBef>
                <a:spcPts val="0"/>
              </a:spcBef>
              <a:buNone/>
            </a:pPr>
            <a:r>
              <a:rPr lang="en-US"/>
              <a:t>   </a:t>
            </a:r>
            <a:r>
              <a:t>贷：管理费用           3000000</a:t>
            </a:r>
          </a:p>
          <a:p>
            <a:pPr marL="0" indent="0" fontAlgn="auto">
              <a:lnSpc>
                <a:spcPct val="150000"/>
              </a:lnSpc>
              <a:spcBef>
                <a:spcPts val="0"/>
              </a:spcBef>
              <a:buNone/>
            </a:pPr>
            <a:r>
              <a:t>③2×24年12月：</a:t>
            </a:r>
          </a:p>
          <a:p>
            <a:pPr marL="0" indent="0" fontAlgn="auto">
              <a:lnSpc>
                <a:spcPct val="150000"/>
              </a:lnSpc>
              <a:spcBef>
                <a:spcPts val="0"/>
              </a:spcBef>
              <a:buNone/>
            </a:pPr>
            <a:r>
              <a:t>借：递延收益          3000000</a:t>
            </a:r>
          </a:p>
          <a:p>
            <a:pPr marL="0" indent="0" fontAlgn="auto">
              <a:lnSpc>
                <a:spcPct val="150000"/>
              </a:lnSpc>
              <a:spcBef>
                <a:spcPts val="0"/>
              </a:spcBef>
              <a:buNone/>
            </a:pPr>
            <a:r>
              <a:rPr lang="en-US"/>
              <a:t>   </a:t>
            </a:r>
            <a:r>
              <a:t>贷：管理费用            3000000</a:t>
            </a: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3" name="文本框 2"/>
          <p:cNvSpPr txBox="1"/>
          <p:nvPr/>
        </p:nvSpPr>
        <p:spPr>
          <a:xfrm>
            <a:off x="1026795" y="613410"/>
            <a:ext cx="10469245" cy="5419090"/>
          </a:xfrm>
          <a:prstGeom prst="rect">
            <a:avLst/>
          </a:prstGeom>
        </p:spPr>
        <p:txBody>
          <a:bodyPr>
            <a:noAutofit/>
          </a:bodyPr>
          <a:p>
            <a:pPr indent="0" algn="l" defTabSz="266700" fontAlgn="auto">
              <a:lnSpc>
                <a:spcPct val="150000"/>
              </a:lnSpc>
              <a:spcAft>
                <a:spcPct val="0"/>
              </a:spcAft>
            </a:pPr>
            <a:r>
              <a:rPr lang="zh-CN" altLang="en-US" sz="2400" b="1">
                <a:latin typeface="微软雅黑" panose="020B0503020204020204" charset="-122"/>
                <a:ea typeface="微软雅黑" panose="020B0503020204020204" charset="-122"/>
                <a:cs typeface="微软雅黑" panose="020B0503020204020204" charset="-122"/>
              </a:rPr>
              <a:t>【学中做</a:t>
            </a:r>
            <a:r>
              <a:rPr lang="en-US" altLang="zh-CN" sz="2400" b="1">
                <a:latin typeface="微软雅黑" panose="020B0503020204020204" charset="-122"/>
                <a:ea typeface="微软雅黑" panose="020B0503020204020204" charset="-122"/>
                <a:cs typeface="微软雅黑" panose="020B0503020204020204" charset="-122"/>
              </a:rPr>
              <a:t>10-2</a:t>
            </a:r>
            <a:r>
              <a:rPr lang="zh-CN" altLang="en-US" sz="2400" b="1">
                <a:latin typeface="微软雅黑" panose="020B0503020204020204" charset="-122"/>
                <a:ea typeface="微软雅黑" panose="020B0503020204020204" charset="-122"/>
                <a:cs typeface="微软雅黑" panose="020B0503020204020204" charset="-122"/>
              </a:rPr>
              <a:t>】</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企业于</a:t>
            </a:r>
            <a:r>
              <a:rPr lang="en-US" altLang="zh-CN" sz="2400" b="0">
                <a:latin typeface="微软雅黑" panose="020B0503020204020204" charset="-122"/>
                <a:ea typeface="微软雅黑" panose="020B0503020204020204" charset="-122"/>
                <a:cs typeface="微软雅黑" panose="020B0503020204020204" charset="-122"/>
              </a:rPr>
              <a:t>2×22</a:t>
            </a:r>
            <a:r>
              <a:rPr lang="zh-CN" altLang="en-US" sz="2400" b="0">
                <a:latin typeface="微软雅黑" panose="020B0503020204020204" charset="-122"/>
                <a:ea typeface="微软雅黑" panose="020B0503020204020204" charset="-122"/>
                <a:cs typeface="微软雅黑" panose="020B0503020204020204" charset="-122"/>
              </a:rPr>
              <a:t>年</a:t>
            </a:r>
            <a:r>
              <a:rPr lang="en-US" altLang="zh-CN" sz="2400" b="0">
                <a:latin typeface="微软雅黑" panose="020B0503020204020204" charset="-122"/>
                <a:ea typeface="微软雅黑" panose="020B0503020204020204" charset="-122"/>
                <a:cs typeface="微软雅黑" panose="020B0503020204020204" charset="-122"/>
              </a:rPr>
              <a:t>5</a:t>
            </a:r>
            <a:r>
              <a:rPr lang="zh-CN" altLang="en-US" sz="2400" b="0">
                <a:latin typeface="微软雅黑" panose="020B0503020204020204" charset="-122"/>
                <a:ea typeface="微软雅黑" panose="020B0503020204020204" charset="-122"/>
                <a:cs typeface="微软雅黑" panose="020B0503020204020204" charset="-122"/>
              </a:rPr>
              <a:t>月</a:t>
            </a:r>
            <a:r>
              <a:rPr lang="en-US" altLang="zh-CN" sz="2400" b="0">
                <a:latin typeface="微软雅黑" panose="020B0503020204020204" charset="-122"/>
                <a:ea typeface="微软雅黑" panose="020B0503020204020204" charset="-122"/>
                <a:cs typeface="微软雅黑" panose="020B0503020204020204" charset="-122"/>
              </a:rPr>
              <a:t>15</a:t>
            </a:r>
            <a:r>
              <a:rPr lang="zh-CN" altLang="en-US" sz="2400" b="0">
                <a:latin typeface="微软雅黑" panose="020B0503020204020204" charset="-122"/>
                <a:ea typeface="微软雅黑" panose="020B0503020204020204" charset="-122"/>
                <a:cs typeface="微软雅黑" panose="020B0503020204020204" charset="-122"/>
              </a:rPr>
              <a:t>日与其所在地地方政府签订合作协 议，根据协议约定，当地政府将向</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企业提供</a:t>
            </a:r>
            <a:r>
              <a:rPr lang="en-US" altLang="zh-CN" sz="2400" b="0">
                <a:latin typeface="微软雅黑" panose="020B0503020204020204" charset="-122"/>
                <a:ea typeface="微软雅黑" panose="020B0503020204020204" charset="-122"/>
                <a:cs typeface="微软雅黑" panose="020B0503020204020204" charset="-122"/>
              </a:rPr>
              <a:t>500</a:t>
            </a:r>
            <a:r>
              <a:rPr lang="zh-CN" altLang="en-US" sz="2400" b="0">
                <a:latin typeface="微软雅黑" panose="020B0503020204020204" charset="-122"/>
                <a:ea typeface="微软雅黑" panose="020B0503020204020204" charset="-122"/>
                <a:cs typeface="微软雅黑" panose="020B0503020204020204" charset="-122"/>
              </a:rPr>
              <a:t>万元奖励资金，用于企业 的人才激励和人才引进奖励，</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企业必须按年向当地政府报送详细的资金使用计划并按规定用途使用资金。协议同时还约定，</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企业自获得奖励起</a:t>
            </a:r>
            <a:r>
              <a:rPr lang="en-US" altLang="zh-CN" sz="2400" b="0">
                <a:latin typeface="微软雅黑" panose="020B0503020204020204" charset="-122"/>
                <a:ea typeface="微软雅黑" panose="020B0503020204020204" charset="-122"/>
                <a:cs typeface="微软雅黑" panose="020B0503020204020204" charset="-122"/>
              </a:rPr>
              <a:t>5</a:t>
            </a:r>
            <a:r>
              <a:rPr lang="zh-CN" altLang="en-US" sz="2400" b="0">
                <a:latin typeface="微软雅黑" panose="020B0503020204020204" charset="-122"/>
                <a:ea typeface="微软雅黑" panose="020B0503020204020204" charset="-122"/>
                <a:cs typeface="微软雅黑" panose="020B0503020204020204" charset="-122"/>
              </a:rPr>
              <a:t>年内注册地址不得迁离本地区，否则政府有权追回奖励资金。</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企业于</a:t>
            </a:r>
            <a:r>
              <a:rPr lang="en-US" altLang="zh-CN" sz="2400" b="0">
                <a:latin typeface="微软雅黑" panose="020B0503020204020204" charset="-122"/>
                <a:ea typeface="微软雅黑" panose="020B0503020204020204" charset="-122"/>
                <a:cs typeface="微软雅黑" panose="020B0503020204020204" charset="-122"/>
              </a:rPr>
              <a:t>2×22</a:t>
            </a:r>
            <a:r>
              <a:rPr lang="zh-CN" altLang="en-US" sz="2400" b="0">
                <a:latin typeface="微软雅黑" panose="020B0503020204020204" charset="-122"/>
                <a:ea typeface="微软雅黑" panose="020B0503020204020204" charset="-122"/>
                <a:cs typeface="微软雅黑" panose="020B0503020204020204" charset="-122"/>
              </a:rPr>
              <a:t>年</a:t>
            </a:r>
            <a:r>
              <a:rPr lang="en-US" altLang="zh-CN" sz="2400" b="0">
                <a:latin typeface="微软雅黑" panose="020B0503020204020204" charset="-122"/>
                <a:ea typeface="微软雅黑" panose="020B0503020204020204" charset="-122"/>
                <a:cs typeface="微软雅黑" panose="020B0503020204020204" charset="-122"/>
              </a:rPr>
              <a:t>6 </a:t>
            </a:r>
            <a:r>
              <a:rPr lang="zh-CN" altLang="en-US" sz="2400" b="0">
                <a:latin typeface="微软雅黑" panose="020B0503020204020204" charset="-122"/>
                <a:ea typeface="微软雅黑" panose="020B0503020204020204" charset="-122"/>
                <a:cs typeface="微软雅黑" panose="020B0503020204020204" charset="-122"/>
              </a:rPr>
              <a:t>月</a:t>
            </a:r>
            <a:r>
              <a:rPr lang="en-US" altLang="zh-CN" sz="2400" b="0">
                <a:latin typeface="微软雅黑" panose="020B0503020204020204" charset="-122"/>
                <a:ea typeface="微软雅黑" panose="020B0503020204020204" charset="-122"/>
                <a:cs typeface="微软雅黑" panose="020B0503020204020204" charset="-122"/>
              </a:rPr>
              <a:t>10</a:t>
            </a:r>
            <a:r>
              <a:rPr lang="zh-CN" altLang="en-US" sz="2400" b="0">
                <a:latin typeface="微软雅黑" panose="020B0503020204020204" charset="-122"/>
                <a:ea typeface="微软雅黑" panose="020B0503020204020204" charset="-122"/>
                <a:cs typeface="微软雅黑" panose="020B0503020204020204" charset="-122"/>
              </a:rPr>
              <a:t>日收到</a:t>
            </a:r>
            <a:r>
              <a:rPr lang="en-US" altLang="zh-CN" sz="2400" b="0">
                <a:latin typeface="微软雅黑" panose="020B0503020204020204" charset="-122"/>
                <a:ea typeface="微软雅黑" panose="020B0503020204020204" charset="-122"/>
                <a:cs typeface="微软雅黑" panose="020B0503020204020204" charset="-122"/>
              </a:rPr>
              <a:t>500</a:t>
            </a:r>
            <a:r>
              <a:rPr lang="zh-CN" altLang="en-US" sz="2400" b="0">
                <a:latin typeface="微软雅黑" panose="020B0503020204020204" charset="-122"/>
                <a:ea typeface="微软雅黑" panose="020B0503020204020204" charset="-122"/>
                <a:cs typeface="微软雅黑" panose="020B0503020204020204" charset="-122"/>
              </a:rPr>
              <a:t>万元补助资金，分别在</a:t>
            </a:r>
            <a:r>
              <a:rPr lang="en-US" altLang="zh-CN" sz="2400" b="0">
                <a:latin typeface="微软雅黑" panose="020B0503020204020204" charset="-122"/>
                <a:ea typeface="微软雅黑" panose="020B0503020204020204" charset="-122"/>
                <a:cs typeface="微软雅黑" panose="020B0503020204020204" charset="-122"/>
              </a:rPr>
              <a:t>2×22</a:t>
            </a:r>
            <a:r>
              <a:rPr lang="zh-CN" altLang="en-US" sz="2400" b="0">
                <a:latin typeface="微软雅黑" panose="020B0503020204020204" charset="-122"/>
                <a:ea typeface="微软雅黑" panose="020B0503020204020204" charset="-122"/>
                <a:cs typeface="微软雅黑" panose="020B0503020204020204" charset="-122"/>
              </a:rPr>
              <a:t>年</a:t>
            </a:r>
            <a:r>
              <a:rPr lang="en-US" altLang="zh-CN" sz="2400" b="0">
                <a:latin typeface="微软雅黑" panose="020B0503020204020204" charset="-122"/>
                <a:ea typeface="微软雅黑" panose="020B0503020204020204" charset="-122"/>
                <a:cs typeface="微软雅黑" panose="020B0503020204020204" charset="-122"/>
              </a:rPr>
              <a:t>12</a:t>
            </a:r>
            <a:r>
              <a:rPr lang="zh-CN" altLang="en-US" sz="2400" b="0">
                <a:latin typeface="微软雅黑" panose="020B0503020204020204" charset="-122"/>
                <a:ea typeface="微软雅黑" panose="020B0503020204020204" charset="-122"/>
                <a:cs typeface="微软雅黑" panose="020B0503020204020204" charset="-122"/>
              </a:rPr>
              <a:t>月、</a:t>
            </a:r>
            <a:r>
              <a:rPr lang="en-US" altLang="zh-CN" sz="2400" b="0">
                <a:latin typeface="微软雅黑" panose="020B0503020204020204" charset="-122"/>
                <a:ea typeface="微软雅黑" panose="020B0503020204020204" charset="-122"/>
                <a:cs typeface="微软雅黑" panose="020B0503020204020204" charset="-122"/>
              </a:rPr>
              <a:t>2×23</a:t>
            </a:r>
            <a:r>
              <a:rPr lang="zh-CN" altLang="en-US" sz="2400" b="0">
                <a:latin typeface="微软雅黑" panose="020B0503020204020204" charset="-122"/>
                <a:ea typeface="微软雅黑" panose="020B0503020204020204" charset="-122"/>
                <a:cs typeface="微软雅黑" panose="020B0503020204020204" charset="-122"/>
              </a:rPr>
              <a:t>年</a:t>
            </a:r>
            <a:r>
              <a:rPr lang="en-US" altLang="zh-CN" sz="2400" b="0">
                <a:latin typeface="微软雅黑" panose="020B0503020204020204" charset="-122"/>
                <a:ea typeface="微软雅黑" panose="020B0503020204020204" charset="-122"/>
                <a:cs typeface="微软雅黑" panose="020B0503020204020204" charset="-122"/>
              </a:rPr>
              <a:t>12</a:t>
            </a:r>
            <a:r>
              <a:rPr lang="zh-CN" altLang="en-US" sz="2400" b="0">
                <a:latin typeface="微软雅黑" panose="020B0503020204020204" charset="-122"/>
                <a:ea typeface="微软雅黑" panose="020B0503020204020204" charset="-122"/>
                <a:cs typeface="微软雅黑" panose="020B0503020204020204" charset="-122"/>
              </a:rPr>
              <a:t>月、 </a:t>
            </a:r>
            <a:r>
              <a:rPr lang="en-US" altLang="zh-CN" sz="2400" b="0">
                <a:latin typeface="微软雅黑" panose="020B0503020204020204" charset="-122"/>
                <a:ea typeface="微软雅黑" panose="020B0503020204020204" charset="-122"/>
                <a:cs typeface="微软雅黑" panose="020B0503020204020204" charset="-122"/>
              </a:rPr>
              <a:t>2×24</a:t>
            </a:r>
            <a:r>
              <a:rPr lang="zh-CN" altLang="en-US" sz="2400" b="0">
                <a:latin typeface="微软雅黑" panose="020B0503020204020204" charset="-122"/>
                <a:ea typeface="微软雅黑" panose="020B0503020204020204" charset="-122"/>
                <a:cs typeface="微软雅黑" panose="020B0503020204020204" charset="-122"/>
              </a:rPr>
              <a:t>年</a:t>
            </a:r>
            <a:r>
              <a:rPr lang="en-US" altLang="zh-CN" sz="2400" b="0">
                <a:latin typeface="微软雅黑" panose="020B0503020204020204" charset="-122"/>
                <a:ea typeface="微软雅黑" panose="020B0503020204020204" charset="-122"/>
                <a:cs typeface="微软雅黑" panose="020B0503020204020204" charset="-122"/>
              </a:rPr>
              <a:t>12</a:t>
            </a:r>
            <a:r>
              <a:rPr lang="zh-CN" altLang="en-US" sz="2400" b="0">
                <a:latin typeface="微软雅黑" panose="020B0503020204020204" charset="-122"/>
                <a:ea typeface="微软雅黑" panose="020B0503020204020204" charset="-122"/>
                <a:cs typeface="微软雅黑" panose="020B0503020204020204" charset="-122"/>
              </a:rPr>
              <a:t>月使用了</a:t>
            </a:r>
            <a:r>
              <a:rPr lang="en-US" altLang="zh-CN" sz="2400" b="0">
                <a:latin typeface="微软雅黑" panose="020B0503020204020204" charset="-122"/>
                <a:ea typeface="微软雅黑" panose="020B0503020204020204" charset="-122"/>
                <a:cs typeface="微软雅黑" panose="020B0503020204020204" charset="-122"/>
              </a:rPr>
              <a:t>200</a:t>
            </a:r>
            <a:r>
              <a:rPr lang="zh-CN" altLang="en-US" sz="2400" b="0">
                <a:latin typeface="微软雅黑" panose="020B0503020204020204" charset="-122"/>
                <a:ea typeface="微软雅黑" panose="020B0503020204020204" charset="-122"/>
                <a:cs typeface="微软雅黑" panose="020B0503020204020204" charset="-122"/>
              </a:rPr>
              <a:t>万元、</a:t>
            </a:r>
            <a:r>
              <a:rPr lang="en-US" altLang="zh-CN" sz="2400" b="0">
                <a:latin typeface="微软雅黑" panose="020B0503020204020204" charset="-122"/>
                <a:ea typeface="微软雅黑" panose="020B0503020204020204" charset="-122"/>
                <a:cs typeface="微软雅黑" panose="020B0503020204020204" charset="-122"/>
              </a:rPr>
              <a:t>200</a:t>
            </a:r>
            <a:r>
              <a:rPr lang="zh-CN" altLang="en-US" sz="2400" b="0">
                <a:latin typeface="微软雅黑" panose="020B0503020204020204" charset="-122"/>
                <a:ea typeface="微软雅黑" panose="020B0503020204020204" charset="-122"/>
                <a:cs typeface="微软雅黑" panose="020B0503020204020204" charset="-122"/>
              </a:rPr>
              <a:t>万元和</a:t>
            </a:r>
            <a:r>
              <a:rPr lang="en-US" altLang="zh-CN" sz="2400" b="0">
                <a:latin typeface="微软雅黑" panose="020B0503020204020204" charset="-122"/>
                <a:ea typeface="微软雅黑" panose="020B0503020204020204" charset="-122"/>
                <a:cs typeface="微软雅黑" panose="020B0503020204020204" charset="-122"/>
              </a:rPr>
              <a:t>100</a:t>
            </a:r>
            <a:r>
              <a:rPr lang="zh-CN" altLang="en-US" sz="2400" b="0">
                <a:latin typeface="微软雅黑" panose="020B0503020204020204" charset="-122"/>
                <a:ea typeface="微软雅黑" panose="020B0503020204020204" charset="-122"/>
                <a:cs typeface="微软雅黑" panose="020B0503020204020204" charset="-122"/>
              </a:rPr>
              <a:t>万元，用于发放给总裁级高管 年度奖金。</a:t>
            </a:r>
            <a:r>
              <a:rPr lang="en-US" altLang="zh-CN" sz="2400">
                <a:latin typeface="微软雅黑" panose="020B0503020204020204" charset="-122"/>
                <a:ea typeface="微软雅黑" panose="020B0503020204020204" charset="-122"/>
                <a:cs typeface="微软雅黑" panose="020B0503020204020204" charset="-122"/>
              </a:rPr>
              <a:t>B</a:t>
            </a:r>
            <a:r>
              <a:rPr lang="zh-CN" altLang="en-US" sz="2400">
                <a:latin typeface="微软雅黑" panose="020B0503020204020204" charset="-122"/>
                <a:ea typeface="微软雅黑" panose="020B0503020204020204" charset="-122"/>
                <a:cs typeface="微软雅黑" panose="020B0503020204020204" charset="-122"/>
              </a:rPr>
              <a:t>企业预计在未来</a:t>
            </a: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年内离开该地区的可能性很小。</a:t>
            </a:r>
            <a:r>
              <a:rPr lang="zh-CN" altLang="en-US" sz="2400" b="0">
                <a:latin typeface="微软雅黑" panose="020B0503020204020204" charset="-122"/>
                <a:ea typeface="微软雅黑" panose="020B0503020204020204" charset="-122"/>
                <a:cs typeface="微软雅黑" panose="020B0503020204020204" charset="-122"/>
              </a:rPr>
              <a:t>不考虑相关税费等其他因素。</a:t>
            </a:r>
            <a:endParaRPr lang="zh-CN" altLang="en-US" sz="2400" b="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b="0">
                <a:latin typeface="微软雅黑" panose="020B0503020204020204" charset="-122"/>
                <a:ea typeface="微软雅黑" panose="020B0503020204020204" charset="-122"/>
                <a:cs typeface="微软雅黑" panose="020B0503020204020204" charset="-122"/>
              </a:rPr>
              <a:t>要求：</a:t>
            </a:r>
            <a:endParaRPr lang="zh-CN" altLang="en-US" sz="2400" b="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b="0">
                <a:latin typeface="微软雅黑" panose="020B0503020204020204" charset="-122"/>
                <a:ea typeface="微软雅黑" panose="020B0503020204020204" charset="-122"/>
                <a:cs typeface="微软雅黑" panose="020B0503020204020204" charset="-122"/>
              </a:rPr>
              <a:t>（</a:t>
            </a:r>
            <a:r>
              <a:rPr lang="en-US" altLang="zh-CN" sz="2400" b="0">
                <a:latin typeface="微软雅黑" panose="020B0503020204020204" charset="-122"/>
                <a:ea typeface="微软雅黑" panose="020B0503020204020204" charset="-122"/>
                <a:cs typeface="微软雅黑" panose="020B0503020204020204" charset="-122"/>
              </a:rPr>
              <a:t>1</a:t>
            </a:r>
            <a:r>
              <a:rPr lang="zh-CN" altLang="en-US" sz="2400" b="0">
                <a:latin typeface="微软雅黑" panose="020B0503020204020204" charset="-122"/>
                <a:ea typeface="微软雅黑" panose="020B0503020204020204" charset="-122"/>
                <a:cs typeface="微软雅黑" panose="020B0503020204020204" charset="-122"/>
              </a:rPr>
              <a:t>）用总额法对</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企业对该补助进行会计处理；</a:t>
            </a:r>
            <a:endParaRPr lang="zh-CN" altLang="en-US" sz="2400" b="0">
              <a:latin typeface="微软雅黑" panose="020B0503020204020204" charset="-122"/>
              <a:ea typeface="微软雅黑" panose="020B0503020204020204" charset="-122"/>
              <a:cs typeface="微软雅黑" panose="020B0503020204020204" charset="-122"/>
            </a:endParaRPr>
          </a:p>
          <a:p>
            <a:pPr indent="266700" algn="l" defTabSz="266700" fontAlgn="auto">
              <a:lnSpc>
                <a:spcPct val="150000"/>
              </a:lnSpc>
              <a:spcAft>
                <a:spcPct val="0"/>
              </a:spcAft>
            </a:pPr>
            <a:r>
              <a:rPr lang="zh-CN" altLang="en-US" sz="2400" b="0">
                <a:latin typeface="微软雅黑" panose="020B0503020204020204" charset="-122"/>
                <a:ea typeface="微软雅黑" panose="020B0503020204020204" charset="-122"/>
                <a:cs typeface="微软雅黑" panose="020B0503020204020204" charset="-122"/>
              </a:rPr>
              <a:t>（</a:t>
            </a:r>
            <a:r>
              <a:rPr lang="en-US" altLang="zh-CN" sz="2400" b="0">
                <a:latin typeface="微软雅黑" panose="020B0503020204020204" charset="-122"/>
                <a:ea typeface="微软雅黑" panose="020B0503020204020204" charset="-122"/>
                <a:cs typeface="微软雅黑" panose="020B0503020204020204" charset="-122"/>
              </a:rPr>
              <a:t>2</a:t>
            </a:r>
            <a:r>
              <a:rPr lang="zh-CN" altLang="en-US" sz="2400" b="0">
                <a:latin typeface="微软雅黑" panose="020B0503020204020204" charset="-122"/>
                <a:ea typeface="微软雅黑" panose="020B0503020204020204" charset="-122"/>
                <a:cs typeface="微软雅黑" panose="020B0503020204020204" charset="-122"/>
              </a:rPr>
              <a:t>）用净额法对</a:t>
            </a:r>
            <a:r>
              <a:rPr lang="en-US" altLang="zh-CN" sz="2400" b="0">
                <a:latin typeface="微软雅黑" panose="020B0503020204020204" charset="-122"/>
                <a:ea typeface="微软雅黑" panose="020B0503020204020204" charset="-122"/>
                <a:cs typeface="微软雅黑" panose="020B0503020204020204" charset="-122"/>
              </a:rPr>
              <a:t>B</a:t>
            </a:r>
            <a:r>
              <a:rPr lang="zh-CN" altLang="en-US" sz="2400" b="0">
                <a:latin typeface="微软雅黑" panose="020B0503020204020204" charset="-122"/>
                <a:ea typeface="微软雅黑" panose="020B0503020204020204" charset="-122"/>
                <a:cs typeface="微软雅黑" panose="020B0503020204020204" charset="-122"/>
              </a:rPr>
              <a:t>企业对该补助进行会计处理。</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3" name="文本框 2"/>
          <p:cNvSpPr txBox="1"/>
          <p:nvPr/>
        </p:nvSpPr>
        <p:spPr>
          <a:xfrm>
            <a:off x="1228725" y="1065530"/>
            <a:ext cx="9834880" cy="5419090"/>
          </a:xfrm>
          <a:prstGeom prst="rect">
            <a:avLst/>
          </a:prstGeom>
        </p:spPr>
        <p:txBody>
          <a:bodyPr>
            <a:noAutofit/>
          </a:bodyPr>
          <a:p>
            <a:pPr indent="609600" algn="l" defTabSz="266700" fontAlgn="auto">
              <a:lnSpc>
                <a:spcPct val="15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(2)与收益相关的政府补助如果用于补偿企业已发生的相关成本费用或损失，企业应当将其直接计入当期损益或冲减相关成本费用。这类补助通常与企业已经发生的行为 有关，是对企业已发生的成本费用或损失的补偿，或是对企业过去行为的奖励。</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3" name="文本框 2"/>
          <p:cNvSpPr txBox="1"/>
          <p:nvPr/>
        </p:nvSpPr>
        <p:spPr>
          <a:xfrm>
            <a:off x="629285" y="720090"/>
            <a:ext cx="11097895" cy="541909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【典型案例10-3】</a:t>
            </a:r>
            <a:r>
              <a:rPr sz="2400">
                <a:latin typeface="微软雅黑" panose="020B0503020204020204" charset="-122"/>
                <a:ea typeface="微软雅黑" panose="020B0503020204020204" charset="-122"/>
                <a:cs typeface="微软雅黑" panose="020B0503020204020204" charset="-122"/>
              </a:rPr>
              <a:t> 乙企业销售其自主开发生产的动漫软件。按照国家有关规定，该企业 的这种产品适用增值税即征即退政策，按13%的税率征收增值税后，对其增值税实际税 负超过3%的部分，实行即征即退。乙企业2×23年8月在进行纳税申报时，对归属于7 月的增值税即征即退提交退税申请，经主管税务机关审核后的退税额为20万元。</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要求：编制该笔政府补助的会计分录。</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 </a:t>
            </a:r>
            <a:r>
              <a:rPr sz="2400" b="1">
                <a:latin typeface="微软雅黑" panose="020B0503020204020204" charset="-122"/>
                <a:ea typeface="微软雅黑" panose="020B0503020204020204" charset="-122"/>
                <a:cs typeface="微软雅黑" panose="020B0503020204020204" charset="-122"/>
              </a:rPr>
              <a:t>【典型案例10-3解析】</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软件企业即征即退增值税与企业日常销售密切相关，属于与企业的日常活动 相关的政府补助。乙企业2×23年8月申请退税并确定了增值税退税额，账务处理如下：</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 借：其他应收款   200000</a:t>
            </a:r>
            <a:endParaRPr sz="2400">
              <a:latin typeface="微软雅黑" panose="020B0503020204020204" charset="-122"/>
              <a:ea typeface="微软雅黑" panose="020B0503020204020204" charset="-122"/>
              <a:cs typeface="微软雅黑" panose="020B0503020204020204" charset="-122"/>
            </a:endParaRPr>
          </a:p>
          <a:p>
            <a:pPr indent="609600" algn="l" defTabSz="266700" fontAlgn="auto">
              <a:lnSpc>
                <a:spcPct val="130000"/>
              </a:lnSpc>
              <a:spcAft>
                <a:spcPct val="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  贷：其他收益     200000</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三、与收益相关的政府补助</a:t>
            </a:r>
            <a:endParaRPr lang="zh-CN" altLang="en-US" sz="2800" spc="300" dirty="0">
              <a:solidFill>
                <a:srgbClr val="131F27"/>
              </a:solidFill>
              <a:latin typeface="+mn-ea"/>
              <a:sym typeface="+mn-ea"/>
            </a:endParaRPr>
          </a:p>
        </p:txBody>
      </p:sp>
      <p:sp>
        <p:nvSpPr>
          <p:cNvPr id="3" name="文本框 2"/>
          <p:cNvSpPr txBox="1"/>
          <p:nvPr/>
        </p:nvSpPr>
        <p:spPr>
          <a:xfrm>
            <a:off x="629285" y="720090"/>
            <a:ext cx="11097895" cy="5419090"/>
          </a:xfrm>
          <a:prstGeom prst="rect">
            <a:avLst/>
          </a:prstGeom>
        </p:spPr>
        <p:txBody>
          <a:bodyPr>
            <a:noAutofit/>
          </a:bodyPr>
          <a:p>
            <a:pPr indent="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【学中做10-3】</a:t>
            </a:r>
            <a:r>
              <a:rPr sz="2400">
                <a:latin typeface="微软雅黑" panose="020B0503020204020204" charset="-122"/>
                <a:ea typeface="微软雅黑" panose="020B0503020204020204" charset="-122"/>
                <a:cs typeface="微软雅黑" panose="020B0503020204020204" charset="-122"/>
              </a:rPr>
              <a:t>甲企业是集芳烃技术研发、生产于一体的高新技术企业。芳 烃的原料是石脑油。石脑油按成品油项目在生产环节征消费税。根据国家有关 规定，对使用燃料油、石脑油生产乙烯芳烃的企业购进并用于生产乙烯、芳烃 类化工产品的石脑油、燃料油，按实际耗用数量退还所含消费税。假设甲企业 石脑油单价为5333元/吨(其中，消费税2105元/吨)。2×22年7月，甲企 业将115吨石脑油投入生产，石脑油转换率为1.15:1(即1.15吨石脑油可生 产1吨乙烯芳烃),共生产乙烯芳烃100吨。甲企业根据当期产量及所购原料 供应商的消费税证明，向税务机关申请退还相应的消费税。</a:t>
            </a:r>
            <a:endParaRPr sz="24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要求：编制该笔政府补助的会计分录。</a:t>
            </a:r>
            <a:endParaRPr sz="24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四、综合性项目政府补助</a:t>
            </a:r>
            <a:endParaRPr lang="zh-CN" altLang="en-US" sz="2800" spc="300" dirty="0">
              <a:solidFill>
                <a:srgbClr val="131F27"/>
              </a:solidFill>
              <a:latin typeface="+mn-ea"/>
              <a:sym typeface="+mn-ea"/>
            </a:endParaRPr>
          </a:p>
        </p:txBody>
      </p:sp>
      <p:sp>
        <p:nvSpPr>
          <p:cNvPr id="3" name="文本框 2"/>
          <p:cNvSpPr txBox="1"/>
          <p:nvPr/>
        </p:nvSpPr>
        <p:spPr>
          <a:xfrm>
            <a:off x="629285" y="652780"/>
            <a:ext cx="11097895" cy="5419090"/>
          </a:xfrm>
          <a:prstGeom prst="rect">
            <a:avLst/>
          </a:prstGeom>
        </p:spPr>
        <p:txBody>
          <a:bodyPr>
            <a:noAutofit/>
          </a:bodyPr>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a:t>
            </a:r>
            <a:r>
              <a:rPr lang="en-US" sz="2200">
                <a:latin typeface="微软雅黑" panose="020B0503020204020204" charset="-122"/>
                <a:ea typeface="微软雅黑" panose="020B0503020204020204" charset="-122"/>
                <a:cs typeface="微软雅黑" panose="020B0503020204020204" charset="-122"/>
              </a:rPr>
              <a:t>     </a:t>
            </a:r>
            <a:r>
              <a:rPr sz="2200">
                <a:latin typeface="微软雅黑" panose="020B0503020204020204" charset="-122"/>
                <a:ea typeface="微软雅黑" panose="020B0503020204020204" charset="-122"/>
                <a:cs typeface="微软雅黑" panose="020B0503020204020204" charset="-122"/>
              </a:rPr>
              <a:t>对于同时包含与资产相关部分和与收益相关部分的政府补助，企业应当将其进行分解，区分不同部分分别进行会计处理；难以区分的，企业应当将其整体归类为与收益相关的政府补助进行会计处理。</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b="1">
                <a:latin typeface="微软雅黑" panose="020B0503020204020204" charset="-122"/>
                <a:ea typeface="微软雅黑" panose="020B0503020204020204" charset="-122"/>
                <a:cs typeface="微软雅黑" panose="020B0503020204020204" charset="-122"/>
              </a:rPr>
              <a:t>【典型案例10-5】</a:t>
            </a:r>
            <a:r>
              <a:rPr sz="2200">
                <a:latin typeface="微软雅黑" panose="020B0503020204020204" charset="-122"/>
                <a:ea typeface="微软雅黑" panose="020B0503020204020204" charset="-122"/>
                <a:cs typeface="微软雅黑" panose="020B0503020204020204" charset="-122"/>
              </a:rPr>
              <a:t> 2×22年6月15日，某市科协与甲企业签订了科技计划项目合同书，拟对甲企业的新技术项目提供研究补助资金。该项目总预算为1200 万元，其中，市科协资助400万元，甲企业自筹800万元。市科协资助的400万元用于补助设备费120万元，材料费30万元，检验检测费190万 元，会议费60万元，假定除设备费外的其他各项费用都属于研究支出。市科协会应当在合同签订之日起30日内将资金拨付给甲企业。甲企业于2×22年7月10日 收到补助资金，在项目期内按照合同约定的用途使用了补助资金。甲企业于2×22年7 月25日按项目合同书的约定购置了相关设备，设备成本300万元，其中使用补助资金 120万元，该设备使用年限为10年，采用直线法计提折旧(不考虑净残值)。假设不考虑相关税费等其他因素。</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要求：编制该笔政府补助的会计分录。</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四、综合性项目政府补助</a:t>
            </a:r>
            <a:endParaRPr lang="zh-CN" altLang="en-US" sz="2800" spc="300" dirty="0">
              <a:solidFill>
                <a:srgbClr val="131F27"/>
              </a:solidFill>
              <a:latin typeface="+mn-ea"/>
              <a:sym typeface="+mn-ea"/>
            </a:endParaRPr>
          </a:p>
        </p:txBody>
      </p:sp>
      <p:sp>
        <p:nvSpPr>
          <p:cNvPr id="3" name="文本框 2"/>
          <p:cNvSpPr txBox="1"/>
          <p:nvPr/>
        </p:nvSpPr>
        <p:spPr>
          <a:xfrm>
            <a:off x="629285" y="652780"/>
            <a:ext cx="11097895" cy="5419090"/>
          </a:xfrm>
          <a:prstGeom prst="rect">
            <a:avLst/>
          </a:prstGeom>
        </p:spPr>
        <p:txBody>
          <a:bodyPr>
            <a:noAutofit/>
          </a:bodyPr>
          <a:p>
            <a:pPr indent="0" algn="l" defTabSz="266700" fontAlgn="auto">
              <a:lnSpc>
                <a:spcPct val="130000"/>
              </a:lnSpc>
              <a:spcAft>
                <a:spcPct val="0"/>
              </a:spcAft>
            </a:pPr>
            <a:r>
              <a:rPr sz="2200" b="1">
                <a:latin typeface="微软雅黑" panose="020B0503020204020204" charset="-122"/>
                <a:ea typeface="微软雅黑" panose="020B0503020204020204" charset="-122"/>
                <a:cs typeface="微软雅黑" panose="020B0503020204020204" charset="-122"/>
              </a:rPr>
              <a:t>【典型案例10-5解析】</a:t>
            </a:r>
            <a:r>
              <a:rPr sz="2200">
                <a:latin typeface="微软雅黑" panose="020B0503020204020204" charset="-122"/>
                <a:ea typeface="微软雅黑" panose="020B0503020204020204" charset="-122"/>
                <a:cs typeface="微软雅黑" panose="020B0503020204020204" charset="-122"/>
              </a:rPr>
              <a:t>甲企业收到的政府补助是综合性项目政府补助，需要区分与资产相关的 政府补助和与收益相关的政府补助并分别进行处理。假设甲企业对收到的与资产相关 的政府补助选择净额法进行会计处理。甲企业的账务处理如下：</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solidFill>
                  <a:srgbClr val="FF0000"/>
                </a:solidFill>
                <a:latin typeface="微软雅黑" panose="020B0503020204020204" charset="-122"/>
                <a:ea typeface="微软雅黑" panose="020B0503020204020204" charset="-122"/>
                <a:cs typeface="微软雅黑" panose="020B0503020204020204" charset="-122"/>
              </a:rPr>
              <a:t> (1)2×22年7月10日甲企业实际收到补贴资金：</a:t>
            </a:r>
            <a:endParaRPr sz="2200">
              <a:solidFill>
                <a:srgbClr val="FF0000"/>
              </a:solidFill>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借：银行存款   4 000 000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贷：递延收益     4 000 000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solidFill>
                  <a:srgbClr val="FF0000"/>
                </a:solidFill>
                <a:latin typeface="微软雅黑" panose="020B0503020204020204" charset="-122"/>
                <a:ea typeface="微软雅黑" panose="020B0503020204020204" charset="-122"/>
                <a:cs typeface="微软雅黑" panose="020B0503020204020204" charset="-122"/>
              </a:rPr>
              <a:t> (2)2×22年7月25日购入设备：</a:t>
            </a:r>
            <a:endParaRPr sz="2200">
              <a:solidFill>
                <a:srgbClr val="FF0000"/>
              </a:solidFill>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借：固定资产   3 000 000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贷：银行存款    3 000 000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借：递延收益     1 200 000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贷：固定资产     1 200 000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solidFill>
                  <a:srgbClr val="FF0000"/>
                </a:solidFill>
                <a:latin typeface="微软雅黑" panose="020B0503020204020204" charset="-122"/>
                <a:ea typeface="微软雅黑" panose="020B0503020204020204" charset="-122"/>
                <a:cs typeface="微软雅黑" panose="020B0503020204020204" charset="-122"/>
              </a:rPr>
              <a:t> (3)自2×22年8月起每个资产负债表日(月末)计提折旧，折旧费用计入研发 支出：</a:t>
            </a:r>
            <a:endParaRPr sz="2200">
              <a:solidFill>
                <a:srgbClr val="FF0000"/>
              </a:solidFill>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借：研发支出    15 000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贷：累计折旧    15 000</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28650" y="282575"/>
            <a:ext cx="3519805" cy="556895"/>
          </a:xfrm>
        </p:spPr>
        <p:txBody>
          <a:bodyPr/>
          <a:lstStyle/>
          <a:p>
            <a:r>
              <a:rPr lang="zh-CN" altLang="en-US"/>
              <a:t>【职业能力目标】</a:t>
            </a:r>
            <a:endParaRPr lang="zh-CN" altLang="en-US"/>
          </a:p>
        </p:txBody>
      </p:sp>
      <p:sp>
        <p:nvSpPr>
          <p:cNvPr id="3" name="正文"/>
          <p:cNvSpPr>
            <a:spLocks noGrp="1"/>
          </p:cNvSpPr>
          <p:nvPr>
            <p:ph idx="1"/>
            <p:custDataLst>
              <p:tags r:id="rId2"/>
            </p:custDataLst>
          </p:nvPr>
        </p:nvSpPr>
        <p:spPr>
          <a:xfrm>
            <a:off x="189865" y="1440180"/>
            <a:ext cx="3726815" cy="4516755"/>
          </a:xfrm>
        </p:spPr>
        <p:style>
          <a:lnRef idx="3">
            <a:schemeClr val="accent1"/>
          </a:lnRef>
          <a:fillRef idx="0">
            <a:srgbClr val="FFFFFF"/>
          </a:fillRef>
          <a:effectRef idx="0">
            <a:srgbClr val="FFFFFF"/>
          </a:effectRef>
          <a:fontRef idx="minor">
            <a:schemeClr val="tx1"/>
          </a:fontRef>
        </p:style>
        <p:txBody>
          <a:bodyPr>
            <a:normAutofit/>
          </a:bodyPr>
          <a:lstStyle/>
          <a:p>
            <a:pPr marL="0" indent="0" fontAlgn="auto">
              <a:lnSpc>
                <a:spcPct val="150000"/>
              </a:lnSpc>
              <a:spcBef>
                <a:spcPts val="0"/>
              </a:spcBef>
            </a:pPr>
            <a:endParaRPr lang="zh-CN" altLang="en-US"/>
          </a:p>
          <a:p>
            <a:pPr marL="0" indent="0" fontAlgn="auto">
              <a:lnSpc>
                <a:spcPct val="150000"/>
              </a:lnSpc>
              <a:spcBef>
                <a:spcPts val="0"/>
              </a:spcBef>
            </a:pPr>
            <a:r>
              <a:rPr lang="zh-CN" altLang="en-US"/>
              <a:t>1.熟悉政府补助的定义及特征;</a:t>
            </a:r>
            <a:endParaRPr lang="zh-CN" altLang="en-US"/>
          </a:p>
          <a:p>
            <a:pPr marL="0" indent="0" fontAlgn="auto">
              <a:lnSpc>
                <a:spcPct val="150000"/>
              </a:lnSpc>
              <a:spcBef>
                <a:spcPts val="0"/>
              </a:spcBef>
            </a:pPr>
            <a:r>
              <a:rPr lang="zh-CN" altLang="en-US"/>
              <a:t>2.熟悉政府补助的分类；</a:t>
            </a:r>
            <a:endParaRPr lang="zh-CN" altLang="en-US"/>
          </a:p>
          <a:p>
            <a:pPr marL="0" indent="0" fontAlgn="auto">
              <a:lnSpc>
                <a:spcPct val="150000"/>
              </a:lnSpc>
              <a:spcBef>
                <a:spcPts val="0"/>
              </a:spcBef>
            </a:pPr>
            <a:r>
              <a:rPr lang="zh-CN" altLang="en-US"/>
              <a:t>3.掌握政府补助的核算方法。</a:t>
            </a:r>
            <a:endParaRPr lang="zh-CN" altLang="en-US"/>
          </a:p>
        </p:txBody>
      </p:sp>
      <p:sp>
        <p:nvSpPr>
          <p:cNvPr id="4" name="正文"/>
          <p:cNvSpPr>
            <a:spLocks noGrp="1"/>
          </p:cNvSpPr>
          <p:nvPr>
            <p:custDataLst>
              <p:tags r:id="rId3"/>
            </p:custDataLst>
          </p:nvPr>
        </p:nvSpPr>
        <p:spPr>
          <a:xfrm>
            <a:off x="4116070" y="1440180"/>
            <a:ext cx="3893185" cy="451675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fontScale="90000"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sz="2665"/>
          </a:p>
          <a:p>
            <a:pPr marL="0" algn="l" fontAlgn="auto">
              <a:lnSpc>
                <a:spcPct val="150000"/>
              </a:lnSpc>
              <a:spcBef>
                <a:spcPts val="0"/>
              </a:spcBef>
              <a:buClrTx/>
              <a:buSzTx/>
            </a:pPr>
            <a:r>
              <a:rPr lang="zh-CN" altLang="en-US" sz="2665"/>
              <a:t>1.能够对与资产相关的政府补助进行会计处理；</a:t>
            </a:r>
            <a:endParaRPr lang="zh-CN" altLang="en-US" sz="2665"/>
          </a:p>
          <a:p>
            <a:pPr marL="0" algn="l" fontAlgn="auto">
              <a:lnSpc>
                <a:spcPct val="150000"/>
              </a:lnSpc>
              <a:spcBef>
                <a:spcPts val="0"/>
              </a:spcBef>
              <a:buClrTx/>
              <a:buSzTx/>
            </a:pPr>
            <a:r>
              <a:rPr lang="zh-CN" altLang="en-US" sz="2665"/>
              <a:t>2.能够对与收益相关的政府补助进行会计处理；</a:t>
            </a:r>
            <a:endParaRPr lang="zh-CN" altLang="en-US" sz="2665"/>
          </a:p>
          <a:p>
            <a:pPr marL="0" algn="l" fontAlgn="auto">
              <a:lnSpc>
                <a:spcPct val="150000"/>
              </a:lnSpc>
              <a:spcBef>
                <a:spcPts val="0"/>
              </a:spcBef>
              <a:buClrTx/>
              <a:buSzTx/>
            </a:pPr>
            <a:r>
              <a:rPr lang="zh-CN" altLang="en-US" sz="2665"/>
              <a:t>3.能够对综合性项目政府补助进行会计处理；</a:t>
            </a:r>
            <a:endParaRPr lang="zh-CN" altLang="en-US" sz="2665"/>
          </a:p>
          <a:p>
            <a:pPr marL="0" algn="l" fontAlgn="auto">
              <a:lnSpc>
                <a:spcPct val="150000"/>
              </a:lnSpc>
              <a:spcBef>
                <a:spcPts val="0"/>
              </a:spcBef>
              <a:buClrTx/>
              <a:buSzTx/>
            </a:pPr>
            <a:r>
              <a:rPr lang="zh-CN" altLang="en-US" sz="2665"/>
              <a:t>4.能够对政府补助退回进行会计处理。</a:t>
            </a:r>
            <a:endParaRPr lang="zh-CN" altLang="en-US" sz="2665"/>
          </a:p>
        </p:txBody>
      </p:sp>
      <p:sp>
        <p:nvSpPr>
          <p:cNvPr id="5" name="正文"/>
          <p:cNvSpPr>
            <a:spLocks noGrp="1"/>
          </p:cNvSpPr>
          <p:nvPr>
            <p:custDataLst>
              <p:tags r:id="rId4"/>
            </p:custDataLst>
          </p:nvPr>
        </p:nvSpPr>
        <p:spPr>
          <a:xfrm>
            <a:off x="8141970" y="1440180"/>
            <a:ext cx="3826510" cy="4516755"/>
          </a:xfrm>
          <a:prstGeom prst="rect">
            <a:avLst/>
          </a:prstGeom>
        </p:spPr>
        <p:style>
          <a:lnRef idx="3">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a:p>
          <a:p>
            <a:pPr marL="0" algn="l" fontAlgn="auto">
              <a:lnSpc>
                <a:spcPct val="150000"/>
              </a:lnSpc>
              <a:spcBef>
                <a:spcPts val="0"/>
              </a:spcBef>
              <a:buClrTx/>
              <a:buSzTx/>
            </a:pPr>
            <a:r>
              <a:rPr lang="zh-CN" altLang="en-US"/>
              <a:t>1.培养感恩情怀；</a:t>
            </a:r>
            <a:endParaRPr lang="zh-CN" altLang="en-US"/>
          </a:p>
          <a:p>
            <a:pPr marL="0" algn="l" fontAlgn="auto">
              <a:lnSpc>
                <a:spcPct val="150000"/>
              </a:lnSpc>
              <a:spcBef>
                <a:spcPts val="0"/>
              </a:spcBef>
              <a:buClrTx/>
              <a:buSzTx/>
            </a:pPr>
            <a:r>
              <a:rPr lang="zh-CN" altLang="en-US"/>
              <a:t>2.培养谨慎工作、细心认真的职业素养；</a:t>
            </a:r>
            <a:endParaRPr lang="zh-CN" altLang="en-US"/>
          </a:p>
          <a:p>
            <a:pPr marL="0" algn="l" fontAlgn="auto">
              <a:lnSpc>
                <a:spcPct val="150000"/>
              </a:lnSpc>
              <a:spcBef>
                <a:spcPts val="0"/>
              </a:spcBef>
              <a:buClrTx/>
              <a:buSzTx/>
            </a:pPr>
            <a:r>
              <a:rPr lang="zh-CN" altLang="en-US"/>
              <a:t>3.树立社会责任感。</a:t>
            </a:r>
            <a:endParaRPr lang="zh-CN" altLang="en-US"/>
          </a:p>
        </p:txBody>
      </p:sp>
      <p:sp>
        <p:nvSpPr>
          <p:cNvPr id="6" name="文本框 5"/>
          <p:cNvSpPr txBox="1"/>
          <p:nvPr/>
        </p:nvSpPr>
        <p:spPr>
          <a:xfrm>
            <a:off x="265430" y="9804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知识目标</a:t>
            </a:r>
            <a:endParaRPr lang="zh-CN" altLang="en-US" sz="2400" kern="100" dirty="0">
              <a:effectLst/>
              <a:latin typeface="+mn-ea"/>
              <a:cs typeface="江城圆体 400W" panose="020B0500000000000000" pitchFamily="34" charset="-122"/>
            </a:endParaRPr>
          </a:p>
        </p:txBody>
      </p:sp>
      <p:sp>
        <p:nvSpPr>
          <p:cNvPr id="7" name="文本框 6"/>
          <p:cNvSpPr txBox="1"/>
          <p:nvPr/>
        </p:nvSpPr>
        <p:spPr>
          <a:xfrm>
            <a:off x="826897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素养目标</a:t>
            </a: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426720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技能目标</a:t>
            </a:r>
            <a:endParaRPr lang="zh-CN" altLang="en-US" sz="2400" kern="100" dirty="0">
              <a:effectLst/>
              <a:latin typeface="+mn-ea"/>
              <a:cs typeface="江城圆体 400W" panose="020B0500000000000000" pitchFamily="34" charset="-122"/>
            </a:endParaRPr>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lang="zh-CN" altLang="en-US" sz="2800" spc="300" dirty="0">
                <a:solidFill>
                  <a:srgbClr val="131F27"/>
                </a:solidFill>
                <a:latin typeface="+mn-ea"/>
                <a:sym typeface="+mn-ea"/>
              </a:rPr>
              <a:t>四、综合性项目政府补助</a:t>
            </a:r>
            <a:endParaRPr lang="zh-CN" altLang="en-US" sz="2800" spc="300" dirty="0">
              <a:solidFill>
                <a:srgbClr val="131F27"/>
              </a:solidFill>
              <a:latin typeface="+mn-ea"/>
              <a:sym typeface="+mn-ea"/>
            </a:endParaRPr>
          </a:p>
        </p:txBody>
      </p:sp>
      <p:sp>
        <p:nvSpPr>
          <p:cNvPr id="3" name="文本框 2"/>
          <p:cNvSpPr txBox="1"/>
          <p:nvPr/>
        </p:nvSpPr>
        <p:spPr>
          <a:xfrm>
            <a:off x="629285" y="652780"/>
            <a:ext cx="11097895" cy="5419090"/>
          </a:xfrm>
          <a:prstGeom prst="rect">
            <a:avLst/>
          </a:prstGeom>
        </p:spPr>
        <p:txBody>
          <a:bodyPr>
            <a:noAutofit/>
          </a:bodyPr>
          <a:p>
            <a:pPr indent="0" algn="l" defTabSz="266700" fontAlgn="auto">
              <a:lnSpc>
                <a:spcPct val="150000"/>
              </a:lnSpc>
              <a:spcAft>
                <a:spcPct val="0"/>
              </a:spcAft>
            </a:pPr>
            <a:r>
              <a:rPr sz="2200" b="1">
                <a:latin typeface="微软雅黑" panose="020B0503020204020204" charset="-122"/>
                <a:ea typeface="微软雅黑" panose="020B0503020204020204" charset="-122"/>
                <a:cs typeface="微软雅黑" panose="020B0503020204020204" charset="-122"/>
              </a:rPr>
              <a:t>【学中做10-4】</a:t>
            </a:r>
            <a:r>
              <a:rPr sz="2200">
                <a:latin typeface="微软雅黑" panose="020B0503020204020204" charset="-122"/>
                <a:ea typeface="微软雅黑" panose="020B0503020204020204" charset="-122"/>
                <a:cs typeface="微软雅黑" panose="020B0503020204020204" charset="-122"/>
              </a:rPr>
              <a:t>2×22年6月15日，某市科技创新委员会与甲企业签订了科技计划项目合同书，拟对甲企业的新药临床研究项目提供研究补助资金。该项目总预算为600 万元，其中，市科技创新委员会资助200万元，甲企业自筹400万元。市科技创新委 员会资助的200万元用于补助设备费60万元，材料费15万元，测试化验加工费95万 元，会议费30万元，假定除设备费外的其他各项费用都属于研究支出。市科技创新委 员会应当在合同签订之日起30日内将资金拨付给甲企业。甲企业于2×22年7月10日 收到补助资金，在项目期内按照合同约定的用途使用了补助资金。甲企业于2×22年7 月25日按项目合同书的约定购置了相关设备，设备成本150万元，其中使用补助资金 60万元，该设备使用年限为10年，采用直线法计提折旧(不考虑净残值)。假设不考虑相关税费等其他因素。</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50000"/>
              </a:lnSpc>
              <a:spcAft>
                <a:spcPct val="0"/>
              </a:spcAft>
            </a:pPr>
            <a:r>
              <a:rPr sz="2200">
                <a:latin typeface="微软雅黑" panose="020B0503020204020204" charset="-122"/>
                <a:ea typeface="微软雅黑" panose="020B0503020204020204" charset="-122"/>
                <a:cs typeface="微软雅黑" panose="020B0503020204020204" charset="-122"/>
              </a:rPr>
              <a:t>要求：编制该笔政府补助的会计分录。</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sz="2800">
                <a:latin typeface="微软雅黑" panose="020B0503020204020204" charset="-122"/>
                <a:ea typeface="微软雅黑" panose="020B0503020204020204" charset="-122"/>
                <a:cs typeface="微软雅黑" panose="020B0503020204020204" charset="-122"/>
                <a:sym typeface="+mn-ea"/>
              </a:rPr>
              <a:t>五、政府补助的退回</a:t>
            </a:r>
            <a:endParaRPr lang="zh-CN" altLang="en-US" sz="2800" spc="300" dirty="0">
              <a:solidFill>
                <a:srgbClr val="131F27"/>
              </a:solidFill>
              <a:latin typeface="+mn-ea"/>
              <a:sym typeface="+mn-ea"/>
            </a:endParaRPr>
          </a:p>
        </p:txBody>
      </p:sp>
      <p:sp>
        <p:nvSpPr>
          <p:cNvPr id="3" name="文本框 2"/>
          <p:cNvSpPr txBox="1"/>
          <p:nvPr/>
        </p:nvSpPr>
        <p:spPr>
          <a:xfrm>
            <a:off x="1186180" y="835660"/>
            <a:ext cx="9916160" cy="5419090"/>
          </a:xfrm>
          <a:prstGeom prst="rect">
            <a:avLst/>
          </a:prstGeom>
        </p:spPr>
        <p:txBody>
          <a:bodyPr>
            <a:noAutofit/>
          </a:bodyPr>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 已确认的政府补助需要退回的，应当在需要退回的当期分情况按照以下规定进行会计处理：</a:t>
            </a:r>
            <a:endParaRPr sz="2200">
              <a:latin typeface="微软雅黑" panose="020B0503020204020204" charset="-122"/>
              <a:ea typeface="微软雅黑" panose="020B0503020204020204" charset="-122"/>
              <a:cs typeface="微软雅黑" panose="020B0503020204020204" charset="-122"/>
            </a:endParaRPr>
          </a:p>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(1)初始确认时冲减相关资产账面价值的，调整资产账面价值；</a:t>
            </a:r>
            <a:endParaRPr sz="2200">
              <a:latin typeface="微软雅黑" panose="020B0503020204020204" charset="-122"/>
              <a:ea typeface="微软雅黑" panose="020B0503020204020204" charset="-122"/>
              <a:cs typeface="微软雅黑" panose="020B0503020204020204" charset="-122"/>
            </a:endParaRPr>
          </a:p>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(2)存在相关递延收益的，冲减相关递延收益账面余额，超出部分计入当期损益；</a:t>
            </a:r>
            <a:endParaRPr sz="2200">
              <a:latin typeface="微软雅黑" panose="020B0503020204020204" charset="-122"/>
              <a:ea typeface="微软雅黑" panose="020B0503020204020204" charset="-122"/>
              <a:cs typeface="微软雅黑" panose="020B0503020204020204" charset="-122"/>
            </a:endParaRPr>
          </a:p>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(3)属于其他情况的，直接计入当期损益。</a:t>
            </a:r>
            <a:endParaRPr sz="2200">
              <a:latin typeface="微软雅黑" panose="020B0503020204020204" charset="-122"/>
              <a:ea typeface="微软雅黑" panose="020B0503020204020204" charset="-122"/>
              <a:cs typeface="微软雅黑" panose="020B0503020204020204" charset="-122"/>
            </a:endParaRPr>
          </a:p>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此外，对于属于前期差错的政府补助退回，应当按照前期差错更正进行追溯调整。</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sz="2800">
                <a:latin typeface="微软雅黑" panose="020B0503020204020204" charset="-122"/>
                <a:ea typeface="微软雅黑" panose="020B0503020204020204" charset="-122"/>
                <a:cs typeface="微软雅黑" panose="020B0503020204020204" charset="-122"/>
                <a:sym typeface="+mn-ea"/>
              </a:rPr>
              <a:t>五、政府补助的退回</a:t>
            </a:r>
            <a:endParaRPr lang="zh-CN" altLang="en-US" sz="2800" spc="300" dirty="0">
              <a:solidFill>
                <a:srgbClr val="131F27"/>
              </a:solidFill>
              <a:latin typeface="+mn-ea"/>
              <a:sym typeface="+mn-ea"/>
            </a:endParaRPr>
          </a:p>
        </p:txBody>
      </p:sp>
      <p:sp>
        <p:nvSpPr>
          <p:cNvPr id="3" name="文本框 2"/>
          <p:cNvSpPr txBox="1"/>
          <p:nvPr/>
        </p:nvSpPr>
        <p:spPr>
          <a:xfrm>
            <a:off x="560705" y="835660"/>
            <a:ext cx="10993755" cy="5419090"/>
          </a:xfrm>
          <a:prstGeom prst="rect">
            <a:avLst/>
          </a:prstGeom>
        </p:spPr>
        <p:txBody>
          <a:bodyPr>
            <a:noAutofit/>
          </a:bodyPr>
          <a:p>
            <a:pPr indent="0" algn="l" defTabSz="266700" fontAlgn="auto">
              <a:lnSpc>
                <a:spcPct val="150000"/>
              </a:lnSpc>
              <a:spcAft>
                <a:spcPct val="0"/>
              </a:spcAft>
            </a:pPr>
            <a:r>
              <a:rPr sz="2200" b="1">
                <a:latin typeface="微软雅黑" panose="020B0503020204020204" charset="-122"/>
                <a:ea typeface="微软雅黑" panose="020B0503020204020204" charset="-122"/>
                <a:cs typeface="微软雅黑" panose="020B0503020204020204" charset="-122"/>
              </a:rPr>
              <a:t>【典型案例10-6】</a:t>
            </a:r>
            <a:r>
              <a:rPr sz="2200">
                <a:latin typeface="微软雅黑" panose="020B0503020204020204" charset="-122"/>
                <a:ea typeface="微软雅黑" panose="020B0503020204020204" charset="-122"/>
                <a:cs typeface="微软雅黑" panose="020B0503020204020204" charset="-122"/>
              </a:rPr>
              <a:t> B企业于2×21年11月与某开发区政府签订合作协议，在开发区内投资设立生产基地。协议约定，开发区政府自协议签订之日起6个月内向B企业提供600万元产业补贴资金用于奖励该企业在开发区内投资并开展经营活动，B企业自获得补 贴起5年内不迁离开发区。如果B企业在此期限内提前迁离开发区，开发区政府允许B企业按照实际留在本区的时间保留部分补贴，并按剩余时间追回补贴资金。B企业于2×22年1月3日收到补贴资金。</a:t>
            </a:r>
            <a:endParaRPr sz="2200">
              <a:latin typeface="微软雅黑" panose="020B0503020204020204" charset="-122"/>
              <a:ea typeface="微软雅黑" panose="020B0503020204020204" charset="-122"/>
              <a:cs typeface="微软雅黑" panose="020B0503020204020204" charset="-122"/>
            </a:endParaRPr>
          </a:p>
          <a:p>
            <a:pPr indent="558800" algn="l" defTabSz="266700" fontAlgn="auto">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charset="-122"/>
                <a:ea typeface="微软雅黑" panose="020B0503020204020204" charset="-122"/>
                <a:cs typeface="微软雅黑" panose="020B0503020204020204" charset="-122"/>
              </a:rPr>
              <a:t> 假设B企业在实际收到补助资金时，客观情况表明B企业在未来5年内迁离开发区的可能性很小，B企业在收到补助资金时应当记入“递延收益”科目。由于协议约定如果B企业提前迁离开发区，开发区政府有权追回部分补助，说明企业每留在开发 区内一年，就有权取得与这一年相关的补助，与这一年补助有关的不确定性基本消除， 补贴收益得以实现，所以B企业应当将该补助在5年内平均摊销结转计入损益。</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45"/>
            <a:ext cx="10800000" cy="720000"/>
          </a:xfrm>
        </p:spPr>
        <p:txBody>
          <a:bodyPr/>
          <a:lstStyle/>
          <a:p>
            <a:r>
              <a:rPr sz="2800">
                <a:latin typeface="微软雅黑" panose="020B0503020204020204" charset="-122"/>
                <a:ea typeface="微软雅黑" panose="020B0503020204020204" charset="-122"/>
                <a:cs typeface="微软雅黑" panose="020B0503020204020204" charset="-122"/>
                <a:sym typeface="+mn-ea"/>
              </a:rPr>
              <a:t>五、政府补助的退回</a:t>
            </a:r>
            <a:endParaRPr lang="zh-CN" altLang="en-US" sz="2800" spc="300" dirty="0">
              <a:solidFill>
                <a:srgbClr val="131F27"/>
              </a:solidFill>
              <a:latin typeface="+mn-ea"/>
              <a:sym typeface="+mn-ea"/>
            </a:endParaRPr>
          </a:p>
        </p:txBody>
      </p:sp>
      <p:sp>
        <p:nvSpPr>
          <p:cNvPr id="3" name="文本框 2"/>
          <p:cNvSpPr txBox="1"/>
          <p:nvPr/>
        </p:nvSpPr>
        <p:spPr>
          <a:xfrm>
            <a:off x="560705" y="835660"/>
            <a:ext cx="10993755" cy="5419090"/>
          </a:xfrm>
          <a:prstGeom prst="rect">
            <a:avLst/>
          </a:prstGeom>
        </p:spPr>
        <p:txBody>
          <a:bodyPr>
            <a:noAutofit/>
          </a:bodyPr>
          <a:p>
            <a:pPr indent="0" algn="l" defTabSz="266700" fontAlgn="auto">
              <a:lnSpc>
                <a:spcPct val="130000"/>
              </a:lnSpc>
              <a:spcAft>
                <a:spcPct val="0"/>
              </a:spcAft>
            </a:pPr>
            <a:r>
              <a:rPr sz="2200" b="1">
                <a:latin typeface="微软雅黑" panose="020B0503020204020204" charset="-122"/>
                <a:ea typeface="微软雅黑" panose="020B0503020204020204" charset="-122"/>
                <a:cs typeface="微软雅黑" panose="020B0503020204020204" charset="-122"/>
              </a:rPr>
              <a:t>【典型案例10-6解析】</a:t>
            </a:r>
            <a:r>
              <a:rPr sz="2200">
                <a:latin typeface="微软雅黑" panose="020B0503020204020204" charset="-122"/>
                <a:ea typeface="微软雅黑" panose="020B0503020204020204" charset="-122"/>
                <a:cs typeface="微软雅黑" panose="020B0503020204020204" charset="-122"/>
              </a:rPr>
              <a:t>根据上述资料，开发区政府对B企业的补助是对该企业在开发区内投资并开展经营活动的奖励，并不指定用于补偿特定的成本费用。B企业的账务处理如下：</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(1)2×22年1月3日，B企业实际收到补助资金：</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借：银行存款    6 000 000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贷：递延收益    6 000 000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(2)2×22年12月31日及以后年度，B企业分期将递延收益结转入当期损益：</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借：递延收益     1 200 000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贷：其他收益     1 200 000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假设2×24年1月，B企业因重大战略调整迁离开发区，开发区政府根据协议要求B企业退回补助360万元：</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借：递延收益      3 600 000</a:t>
            </a:r>
            <a:endParaRPr sz="2200">
              <a:latin typeface="微软雅黑" panose="020B0503020204020204" charset="-122"/>
              <a:ea typeface="微软雅黑" panose="020B0503020204020204" charset="-122"/>
              <a:cs typeface="微软雅黑" panose="020B0503020204020204" charset="-122"/>
            </a:endParaRPr>
          </a:p>
          <a:p>
            <a:pPr indent="0" algn="l" defTabSz="266700" fontAlgn="auto">
              <a:lnSpc>
                <a:spcPct val="130000"/>
              </a:lnSpc>
              <a:spcAft>
                <a:spcPct val="0"/>
              </a:spcAft>
            </a:pPr>
            <a:r>
              <a:rPr sz="2200">
                <a:latin typeface="微软雅黑" panose="020B0503020204020204" charset="-122"/>
                <a:ea typeface="微软雅黑" panose="020B0503020204020204" charset="-122"/>
                <a:cs typeface="微软雅黑" panose="020B0503020204020204" charset="-122"/>
              </a:rPr>
              <a:t>   贷：其他应付款      3 600 000</a:t>
            </a:r>
            <a:endParaRPr sz="22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586105" y="-45"/>
            <a:ext cx="10800000" cy="720000"/>
          </a:xfrm>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96924"/>
            <a:ext cx="10800000" cy="4873625"/>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政府补助是指企业从政府无偿取得货币性资产或非货币性资产。</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政府补助是来源于政府的经济资源，是无偿的。政府补助应当划分为与资产相关的政府补助和与收益相关的政府补助。</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政府补助有两种会计处理方法：总额法和净额法。总额法是在确认政府补助时将其全额确认为收益，而不是作为相关资产账面价值或者费用的扣减。净额法是将政府补助确认为对相关资产账面价值或者所补偿费用的扣减。</a:t>
            </a:r>
            <a:endParaRPr lang="zh-CN" altLang="en-US"/>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政府补助概述</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一、政府补助的定义</a:t>
            </a:r>
            <a:endParaRPr lang="zh-CN" altLang="en-US"/>
          </a:p>
        </p:txBody>
      </p:sp>
      <p:sp>
        <p:nvSpPr>
          <p:cNvPr id="3" name="正文"/>
          <p:cNvSpPr>
            <a:spLocks noGrp="1"/>
          </p:cNvSpPr>
          <p:nvPr>
            <p:ph idx="1"/>
            <p:custDataLst>
              <p:tags r:id="rId2"/>
            </p:custDataLst>
          </p:nvPr>
        </p:nvSpPr>
        <p:spPr/>
        <p:txBody>
          <a:bodyPr>
            <a:normAutofit/>
          </a:bodyPr>
          <a:lstStyle/>
          <a:p>
            <a:pPr marL="0" indent="711200" fontAlgn="auto">
              <a:lnSpc>
                <a:spcPct val="150000"/>
              </a:lnSpc>
              <a:spcBef>
                <a:spcPts val="0"/>
              </a:spcBef>
              <a:extLst>
                <a:ext uri="{35155182-B16C-46BC-9424-99874614C6A1}">
                  <wpsdc:indentchars xmlns:wpsdc="http://www.wps.cn/officeDocument/2017/drawingmlCustomData" val="200" checksum="3773799597"/>
                </a:ext>
              </a:extLst>
            </a:pPr>
            <a:r>
              <a:rPr lang="zh-CN" altLang="en-US" sz="2800"/>
              <a:t>政府补助是指企业从政府无偿取得货币性资产或非货币性资产。</a:t>
            </a:r>
            <a:endParaRPr lang="zh-CN" altLang="en-US" sz="2800"/>
          </a:p>
          <a:p>
            <a:pPr marL="0" indent="711200" fontAlgn="auto">
              <a:lnSpc>
                <a:spcPct val="150000"/>
              </a:lnSpc>
              <a:spcBef>
                <a:spcPts val="0"/>
              </a:spcBef>
              <a:extLst>
                <a:ext uri="{35155182-B16C-46BC-9424-99874614C6A1}">
                  <wpsdc:indentchars xmlns:wpsdc="http://www.wps.cn/officeDocument/2017/drawingmlCustomData" val="200" checksum="3773799597"/>
                </a:ext>
              </a:extLst>
            </a:pPr>
            <a:r>
              <a:rPr lang="zh-CN" altLang="en-US" sz="2800"/>
              <a:t>政府补助主要形式包括政府对企业的无偿拨款、税收返还、财政贴息，以及无偿给予非货币性资产等。</a:t>
            </a:r>
            <a:endParaRPr lang="zh-CN" altLang="en-US" sz="280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二、政府补助的特征</a:t>
            </a:r>
            <a:endParaRPr lang="zh-CN" altLang="en-US"/>
          </a:p>
        </p:txBody>
      </p:sp>
      <p:sp>
        <p:nvSpPr>
          <p:cNvPr id="3" name="正文"/>
          <p:cNvSpPr>
            <a:spLocks noGrp="1"/>
          </p:cNvSpPr>
          <p:nvPr>
            <p:ph idx="1"/>
            <p:custDataLst>
              <p:tags r:id="rId2"/>
            </p:custDataLst>
          </p:nvPr>
        </p:nvSpPr>
        <p:spPr/>
        <p:txBody>
          <a:bodyPr>
            <a:normAutofit fontScale="90000"/>
          </a:bodyPr>
          <a:lstStyle/>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800" b="1"/>
              <a:t>（一）政府补助是来源于政府的经济资源</a:t>
            </a:r>
            <a:endParaRPr lang="zh-CN" altLang="en-US" sz="2800" b="1"/>
          </a:p>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800"/>
              <a:t>这里的政府主要是指行政事业单位及类似机构。对于企业收到的来源于其他方的补助，有确凿证据表明政府是补助的实际拨付者，其他方只起到代收代付作用的，该项补助也属于来源于政府的经济资源。</a:t>
            </a:r>
            <a:endParaRPr lang="zh-CN" altLang="en-US" sz="2800"/>
          </a:p>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800" b="1"/>
              <a:t>（二）政府补助是无偿的</a:t>
            </a:r>
            <a:endParaRPr lang="zh-CN" altLang="en-US" sz="2800" b="1"/>
          </a:p>
          <a:p>
            <a:pPr marL="0" indent="635000" fontAlgn="auto">
              <a:lnSpc>
                <a:spcPct val="150000"/>
              </a:lnSpc>
              <a:spcBef>
                <a:spcPts val="0"/>
              </a:spcBef>
              <a:extLst>
                <a:ext uri="{35155182-B16C-46BC-9424-99874614C6A1}">
                  <wpsdc:indentchars xmlns:wpsdc="http://www.wps.cn/officeDocument/2017/drawingmlCustomData" val="200" checksum="1170532397"/>
                </a:ext>
              </a:extLst>
            </a:pPr>
            <a:r>
              <a:rPr lang="zh-CN" altLang="en-US" sz="2800"/>
              <a:t>需要说明的是，政府补助通常附有一定条件，这与政府补助的无偿性并不矛盾，只是政府为了推行其宏观经济政策，对企业使用政府补助的时间、使用范围和方向进行了限制。</a:t>
            </a:r>
            <a:endParaRPr lang="zh-CN" altLang="en-US" sz="28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三、政府补助的分类</a:t>
            </a:r>
            <a:endParaRPr lang="zh-CN" altLang="en-US"/>
          </a:p>
        </p:txBody>
      </p:sp>
      <p:sp>
        <p:nvSpPr>
          <p:cNvPr id="3" name="正文"/>
          <p:cNvSpPr>
            <a:spLocks noGrp="1"/>
          </p:cNvSpPr>
          <p:nvPr>
            <p:ph idx="1"/>
            <p:custDataLst>
              <p:tags r:id="rId2"/>
            </p:custDataLst>
          </p:nvPr>
        </p:nvSpPr>
        <p:spPr>
          <a:xfrm>
            <a:off x="695960" y="1148079"/>
            <a:ext cx="10800000" cy="4873625"/>
          </a:xfrm>
        </p:spPr>
        <p:txBody>
          <a:bodyPr>
            <a:normAutofit fontScale="80000"/>
          </a:bodyPr>
          <a:lstStyle/>
          <a:p>
            <a:pPr fontAlgn="auto">
              <a:lnSpc>
                <a:spcPct val="230000"/>
              </a:lnSpc>
            </a:pPr>
            <a:r>
              <a:rPr lang="zh-CN" altLang="en-US" sz="2800" b="1"/>
              <a:t>(一)与资产相关的政府补助</a:t>
            </a:r>
            <a:endParaRPr lang="zh-CN" altLang="en-US" sz="2800" b="1"/>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800"/>
              <a:t>与资产相关的政府补助，是指企业取得的、用于购建或以其他方式形成长期资产的政府补助。通常情况下，相关补助文件会要求企业将补助资金用于取得长期资产。长期资产将在较长的期间内给企业带来经济利益，因此相应的政府补助的受益期也较长。</a:t>
            </a:r>
            <a:endParaRPr lang="zh-CN" altLang="en-US" sz="2800"/>
          </a:p>
          <a:p>
            <a:pPr fontAlgn="auto">
              <a:lnSpc>
                <a:spcPct val="230000"/>
              </a:lnSpc>
            </a:pPr>
            <a:r>
              <a:rPr lang="zh-CN" altLang="en-US" sz="2800" b="1"/>
              <a:t>(二)与收益相关的政府补助</a:t>
            </a:r>
            <a:endParaRPr lang="zh-CN" altLang="en-US" sz="2800" b="1"/>
          </a:p>
          <a:p>
            <a:pPr marL="0" indent="558800" algn="l" fontAlgn="auto">
              <a:lnSpc>
                <a:spcPct val="150000"/>
              </a:lnSpc>
              <a:spcBef>
                <a:spcPts val="0"/>
              </a:spcBef>
              <a:buClrTx/>
              <a:buSzTx/>
              <a:extLst>
                <a:ext uri="{35155182-B16C-46BC-9424-99874614C6A1}">
                  <wpsdc:indentchars xmlns:wpsdc="http://www.wps.cn/officeDocument/2017/drawingmlCustomData" val="200" checksum="1956455923"/>
                </a:ext>
              </a:extLst>
            </a:pPr>
            <a:r>
              <a:rPr lang="zh-CN" altLang="en-US" sz="2800"/>
              <a:t>与收益相关的政府补助，是指除与资产相关的政府补助之外的政府补助。此类补助主要是用于补偿企业已发生或即将发生的相关成本费用或损失，受益期相对较短，通常在满足补助所附条件时计入当期损益或冲减相关成本。</a:t>
            </a:r>
            <a:endParaRPr lang="zh-CN" altLang="en-US" sz="280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政府补助的</a:t>
            </a:r>
            <a:br>
              <a:rPr lang="zh-CN" altLang="en-US" spc="300" dirty="0">
                <a:solidFill>
                  <a:srgbClr val="131F27"/>
                </a:solidFill>
                <a:latin typeface="+mn-ea"/>
                <a:sym typeface="+mn-ea"/>
              </a:rPr>
            </a:br>
            <a:r>
              <a:rPr lang="zh-CN" altLang="en-US" spc="300" dirty="0">
                <a:solidFill>
                  <a:srgbClr val="131F27"/>
                </a:solidFill>
                <a:latin typeface="+mn-ea"/>
                <a:sym typeface="+mn-ea"/>
              </a:rPr>
              <a:t>会计处理</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一、政府补助的会计处理方法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017770"/>
          </a:xfrm>
        </p:spPr>
        <p:txBody>
          <a:bodyPr>
            <a:normAutofit lnSpcReduction="20000"/>
          </a:bodyPr>
          <a:lstStyle/>
          <a:p>
            <a:pPr marL="0" indent="0" fontAlgn="auto">
              <a:lnSpc>
                <a:spcPct val="150000"/>
              </a:lnSpc>
              <a:spcBef>
                <a:spcPts val="0"/>
              </a:spcBef>
              <a:buNone/>
            </a:pPr>
            <a:r>
              <a:rPr lang="en-US" altLang="zh-CN" sz="2800" b="1"/>
              <a:t>（一）政府补助的确认条件</a:t>
            </a:r>
            <a:endParaRPr lang="en-US" altLang="zh-CN" sz="2800"/>
          </a:p>
          <a:p>
            <a:pPr marL="0" indent="0" fontAlgn="auto">
              <a:lnSpc>
                <a:spcPct val="150000"/>
              </a:lnSpc>
              <a:spcBef>
                <a:spcPts val="0"/>
              </a:spcBef>
              <a:buNone/>
            </a:pPr>
            <a:r>
              <a:rPr lang="en-US" altLang="zh-CN" sz="2800"/>
              <a:t>      政府补助同时满足下列条件的，才能予以确认：一是企业能够满足政府补助所附条件；二是企业能够收到政府补助。</a:t>
            </a:r>
            <a:endParaRPr lang="en-US" altLang="zh-CN" sz="2800"/>
          </a:p>
          <a:p>
            <a:pPr marL="0" indent="0" fontAlgn="auto">
              <a:lnSpc>
                <a:spcPct val="150000"/>
              </a:lnSpc>
              <a:spcBef>
                <a:spcPts val="0"/>
              </a:spcBef>
              <a:buNone/>
            </a:pPr>
            <a:r>
              <a:rPr lang="en-US" altLang="zh-CN" sz="2800" b="1"/>
              <a:t>（二）政府补助的处理方法</a:t>
            </a:r>
            <a:endParaRPr lang="en-US" altLang="zh-CN" sz="2800" b="1"/>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政府补助有两种会计处理方法：总额法和净额法。</a:t>
            </a:r>
            <a:endParaRPr lang="en-US" altLang="zh-CN"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总额法是在确认政府补助时将其全额确认为收益，而不是作为相关资产账面价值或者费用的扣减。</a:t>
            </a:r>
            <a:endParaRPr lang="en-US" altLang="zh-CN"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净额法是将政府补助确认为对相关资产账面价值或者所补偿费用的扣减。</a:t>
            </a:r>
            <a:endParaRPr lang="en-US" altLang="zh-CN" sz="2800"/>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5.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1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1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1.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3.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2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2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4.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36.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08.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209.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21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21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213.xml><?xml version="1.0" encoding="utf-8"?>
<p:tagLst xmlns:p="http://schemas.openxmlformats.org/presentationml/2006/main">
  <p:tag name="commondata" val="eyJoZGlkIjoiNzRlZTVjZDZlM2EwYTdlNGJmYzIyNDA4ZDIxOTNmM2EifQ=="/>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7844</Words>
  <Application>WPS 演示</Application>
  <PresentationFormat>宽屏</PresentationFormat>
  <Paragraphs>311</Paragraphs>
  <Slides>35</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江城圆体 400W</vt:lpstr>
      <vt:lpstr>微软雅黑</vt:lpstr>
      <vt:lpstr>Arial Unicode MS</vt:lpstr>
      <vt:lpstr>Calibri</vt:lpstr>
      <vt:lpstr>楷体</vt:lpstr>
      <vt:lpstr>Times New Roman</vt:lpstr>
      <vt:lpstr>Arial</vt:lpstr>
      <vt:lpstr>Calibri</vt:lpstr>
      <vt:lpstr>Segoe UI</vt:lpstr>
      <vt:lpstr>微软雅黑 Light</vt:lpstr>
      <vt:lpstr>Office 主题​​</vt:lpstr>
      <vt:lpstr>项目二  长期金融资产</vt:lpstr>
      <vt:lpstr>目录</vt:lpstr>
      <vt:lpstr>一、金融资产的内容</vt:lpstr>
      <vt:lpstr>认知长期金融资产</vt:lpstr>
      <vt:lpstr>一、金融资产的内容</vt:lpstr>
      <vt:lpstr>二、金融资产的分类</vt:lpstr>
      <vt:lpstr>二、政府补助的特征</vt:lpstr>
      <vt:lpstr>  债权投资</vt:lpstr>
      <vt:lpstr>一、认知债券投资</vt:lpstr>
      <vt:lpstr>一、政府补助的会计处理方法</vt:lpstr>
      <vt:lpstr>二、与资产相关的政府补助</vt:lpstr>
      <vt:lpstr>二、与资产相关的政府补助</vt:lpstr>
      <vt:lpstr>二、与资产相关的政府补助</vt:lpstr>
      <vt:lpstr>二、与资产相关的政府补助</vt:lpstr>
      <vt:lpstr>二、与资产相关的政府补助</vt:lpstr>
      <vt:lpstr>二、与资产相关的政府补助</vt:lpstr>
      <vt:lpstr>二、与资产相关的政府补助</vt:lpstr>
      <vt:lpstr>一、债券及债券发行概述</vt:lpstr>
      <vt:lpstr>三、与收益相关的政府补助</vt:lpstr>
      <vt:lpstr>三、与收益相关的政府补助</vt:lpstr>
      <vt:lpstr>三、与收益相关的政府补助</vt:lpstr>
      <vt:lpstr>三、与收益相关的政府补助</vt:lpstr>
      <vt:lpstr>三、与收益相关的政府补助</vt:lpstr>
      <vt:lpstr>三、与收益相关的政府补助</vt:lpstr>
      <vt:lpstr>三、与收益相关的政府补助</vt:lpstr>
      <vt:lpstr>三、与收益相关的政府补助</vt:lpstr>
      <vt:lpstr>三、与收益相关的政府补助</vt:lpstr>
      <vt:lpstr>三、与收益相关的政府补助</vt:lpstr>
      <vt:lpstr>四、综合性项目政府补助</vt:lpstr>
      <vt:lpstr>四、综合性项目政府补助</vt:lpstr>
      <vt:lpstr>四、综合性项目政府补助</vt:lpstr>
      <vt:lpstr>五、政府补助的退回</vt:lpstr>
      <vt:lpstr>五、政府补助的退回</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166</cp:revision>
  <dcterms:created xsi:type="dcterms:W3CDTF">2019-06-19T02:08:00Z</dcterms:created>
  <dcterms:modified xsi:type="dcterms:W3CDTF">2024-07-29T07:59:23Z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51AA6E7C21F040598DEA58FA3834CE85_13</vt:lpwstr>
  </property>
</Properties>
</file>