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sldIdLst>
    <p:sldId id="257" r:id="rId3"/>
    <p:sldId id="258" r:id="rId4"/>
    <p:sldId id="260" r:id="rId5"/>
    <p:sldId id="259" r:id="rId6"/>
    <p:sldId id="336" r:id="rId7"/>
    <p:sldId id="262" r:id="rId8"/>
    <p:sldId id="337" r:id="rId9"/>
    <p:sldId id="338" r:id="rId10"/>
    <p:sldId id="339" r:id="rId11"/>
    <p:sldId id="340" r:id="rId12"/>
    <p:sldId id="341" r:id="rId13"/>
    <p:sldId id="342" r:id="rId14"/>
    <p:sldId id="343" r:id="rId15"/>
    <p:sldId id="344" r:id="rId16"/>
    <p:sldId id="268" r:id="rId17"/>
    <p:sldId id="265" r:id="rId18"/>
    <p:sldId id="345" r:id="rId19"/>
    <p:sldId id="346" r:id="rId20"/>
    <p:sldId id="347" r:id="rId21"/>
    <p:sldId id="348" r:id="rId22"/>
    <p:sldId id="349" r:id="rId23"/>
    <p:sldId id="350" r:id="rId24"/>
    <p:sldId id="351" r:id="rId25"/>
    <p:sldId id="353" r:id="rId26"/>
    <p:sldId id="354" r:id="rId27"/>
    <p:sldId id="355" r:id="rId28"/>
    <p:sldId id="356" r:id="rId29"/>
    <p:sldId id="357" r:id="rId30"/>
    <p:sldId id="358" r:id="rId31"/>
    <p:sldId id="360" r:id="rId32"/>
    <p:sldId id="361" r:id="rId33"/>
    <p:sldId id="362" r:id="rId34"/>
    <p:sldId id="363" r:id="rId35"/>
    <p:sldId id="269" r:id="rId36"/>
    <p:sldId id="266" r:id="rId37"/>
    <p:sldId id="364" r:id="rId38"/>
    <p:sldId id="365" r:id="rId39"/>
    <p:sldId id="366" r:id="rId40"/>
    <p:sldId id="368" r:id="rId41"/>
    <p:sldId id="369" r:id="rId42"/>
    <p:sldId id="370" r:id="rId43"/>
    <p:sldId id="314" r:id="rId44"/>
    <p:sldId id="315" r:id="rId45"/>
    <p:sldId id="316" r:id="rId46"/>
    <p:sldId id="371" r:id="rId47"/>
    <p:sldId id="372" r:id="rId48"/>
    <p:sldId id="373" r:id="rId49"/>
    <p:sldId id="374" r:id="rId50"/>
    <p:sldId id="375" r:id="rId51"/>
    <p:sldId id="376" r:id="rId52"/>
    <p:sldId id="377" r:id="rId53"/>
    <p:sldId id="378" r:id="rId54"/>
    <p:sldId id="379" r:id="rId55"/>
    <p:sldId id="380" r:id="rId56"/>
    <p:sldId id="381" r:id="rId57"/>
    <p:sldId id="382" r:id="rId58"/>
    <p:sldId id="327" r:id="rId59"/>
    <p:sldId id="261" r:id="rId60"/>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gs" Target="tags/tag311.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notesMaster" Target="notesMasters/notesMaster1.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image" Target="../media/image2.jpeg"/><Relationship Id="rId1" Type="http://schemas.openxmlformats.org/officeDocument/2006/relationships/tags" Target="../tags/tag16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slideLayout" Target="../slideLayouts/slideLayout3.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4.xml"/><Relationship Id="rId1" Type="http://schemas.openxmlformats.org/officeDocument/2006/relationships/tags" Target="../tags/tag20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xml"/><Relationship Id="rId1" Type="http://schemas.openxmlformats.org/officeDocument/2006/relationships/tags" Target="../tags/tag20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8.xml"/><Relationship Id="rId1" Type="http://schemas.openxmlformats.org/officeDocument/2006/relationships/tags" Target="../tags/tag20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3" Type="http://schemas.openxmlformats.org/officeDocument/2006/relationships/slideLayout" Target="../slideLayouts/slideLayout2.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tags" Target="../tags/tag20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2.xml"/><Relationship Id="rId1" Type="http://schemas.openxmlformats.org/officeDocument/2006/relationships/tags" Target="../tags/tag22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tags" Target="../tags/tag22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6.xml"/><Relationship Id="rId1" Type="http://schemas.openxmlformats.org/officeDocument/2006/relationships/tags" Target="../tags/tag225.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image" Target="../media/image2.jpeg"/><Relationship Id="rId1" Type="http://schemas.openxmlformats.org/officeDocument/2006/relationships/tags" Target="../tags/tag22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2.jpeg"/><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image" Target="../media/image2.jpeg"/><Relationship Id="rId1" Type="http://schemas.openxmlformats.org/officeDocument/2006/relationships/tags" Target="../tags/tag256.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92.xml"/><Relationship Id="rId3" Type="http://schemas.openxmlformats.org/officeDocument/2006/relationships/image" Target="../media/image3.png"/><Relationship Id="rId2" Type="http://schemas.openxmlformats.org/officeDocument/2006/relationships/tags" Target="../tags/tag291.xml"/><Relationship Id="rId1" Type="http://schemas.openxmlformats.org/officeDocument/2006/relationships/tags" Target="../tags/tag290.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58.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image" Target="../media/image4.jpeg"/><Relationship Id="rId1" Type="http://schemas.openxmlformats.org/officeDocument/2006/relationships/tags" Target="../tags/tag30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a:xfrm>
            <a:off x="434340" y="1367155"/>
            <a:ext cx="6981190" cy="2391410"/>
          </a:xfrm>
        </p:spPr>
        <p:txBody>
          <a:bodyPr>
            <a:normAutofit fontScale="90000"/>
          </a:bodyPr>
          <a:lstStyle/>
          <a:p>
            <a:r>
              <a:t>项目九 </a:t>
            </a:r>
            <a:br/>
            <a:r>
              <a:t>非流动负债及借款费用</a:t>
            </a:r>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a:xfrm>
            <a:off x="695960" y="1080134"/>
            <a:ext cx="10800000" cy="4873625"/>
          </a:xfrm>
        </p:spPr>
        <p:txBody>
          <a:bodyPr>
            <a:noAutofit/>
          </a:bodyPr>
          <a:lstStyle/>
          <a:p>
            <a:pPr marL="0" indent="0" fontAlgn="auto">
              <a:lnSpc>
                <a:spcPct val="150000"/>
              </a:lnSpc>
              <a:spcBef>
                <a:spcPts val="0"/>
              </a:spcBef>
            </a:pPr>
            <a:r>
              <a:rPr lang="zh-CN" altLang="en-US" sz="1800" b="1"/>
              <a:t>(二)长期借款的核算</a:t>
            </a:r>
            <a:endParaRPr lang="zh-CN" altLang="en-US" sz="1800" b="1"/>
          </a:p>
          <a:p>
            <a:pPr marL="0" indent="0" fontAlgn="auto">
              <a:lnSpc>
                <a:spcPct val="150000"/>
              </a:lnSpc>
              <a:spcBef>
                <a:spcPts val="0"/>
              </a:spcBef>
            </a:pPr>
            <a:r>
              <a:rPr lang="zh-CN" altLang="en-US" sz="1800" b="1"/>
              <a:t>【典型案例9-2】</a:t>
            </a:r>
            <a:r>
              <a:rPr lang="zh-CN" altLang="en-US" sz="1800"/>
              <a:t>某企业为建造一幢厂房，于2×23年1月1日借入期限为2年的长期专门借款3000万元，款项已存入银行。借款利率按市场利率确定为9%,期满后一次还本付息。2×23年初，该企业以银行存款支付工程价款共计1800万元，2×24年初，又以银行存款支付工程费用1200万元。该厂房于2×24年8月31日完工，达到预定可使用状态，假定不考虑闲置专门借款资金存款的利息收入或投资收益。</a:t>
            </a:r>
            <a:endParaRPr lang="zh-CN" altLang="en-US" sz="1800"/>
          </a:p>
          <a:p>
            <a:pPr marL="0" indent="0" fontAlgn="auto">
              <a:lnSpc>
                <a:spcPct val="150000"/>
              </a:lnSpc>
              <a:spcBef>
                <a:spcPts val="0"/>
              </a:spcBef>
            </a:pPr>
            <a:r>
              <a:rPr lang="zh-CN" altLang="en-US" sz="1800"/>
              <a:t>要求：（计算过程以及会计分录中的金额单位用万元）</a:t>
            </a:r>
            <a:endParaRPr lang="zh-CN" altLang="en-US" sz="1800"/>
          </a:p>
          <a:p>
            <a:pPr marL="0" indent="0" fontAlgn="auto">
              <a:lnSpc>
                <a:spcPct val="150000"/>
              </a:lnSpc>
              <a:spcBef>
                <a:spcPts val="0"/>
              </a:spcBef>
            </a:pPr>
            <a:r>
              <a:rPr lang="zh-CN" altLang="en-US" sz="1800"/>
              <a:t>（1）编制2×23年1月1日借入长期借款的会计分录；</a:t>
            </a:r>
            <a:endParaRPr lang="zh-CN" altLang="en-US" sz="1800"/>
          </a:p>
          <a:p>
            <a:pPr marL="0" indent="0" fontAlgn="auto">
              <a:lnSpc>
                <a:spcPct val="150000"/>
              </a:lnSpc>
              <a:spcBef>
                <a:spcPts val="0"/>
              </a:spcBef>
            </a:pPr>
            <a:r>
              <a:rPr lang="zh-CN" altLang="en-US" sz="1800"/>
              <a:t>（2）编制2×23年初，支付工程款时的会计分录；</a:t>
            </a:r>
            <a:endParaRPr lang="zh-CN" altLang="en-US" sz="1800"/>
          </a:p>
          <a:p>
            <a:pPr marL="0" indent="0" fontAlgn="auto">
              <a:lnSpc>
                <a:spcPct val="150000"/>
              </a:lnSpc>
              <a:spcBef>
                <a:spcPts val="0"/>
              </a:spcBef>
            </a:pPr>
            <a:r>
              <a:rPr lang="zh-CN" altLang="en-US" sz="1800"/>
              <a:t>（3）编制2×23年12月31日，计算2×23年应计入工程成本的利息费用时的会计分录；</a:t>
            </a:r>
            <a:endParaRPr lang="zh-CN" altLang="en-US" sz="1800"/>
          </a:p>
          <a:p>
            <a:pPr marL="0" indent="0" fontAlgn="auto">
              <a:lnSpc>
                <a:spcPct val="150000"/>
              </a:lnSpc>
              <a:spcBef>
                <a:spcPts val="0"/>
              </a:spcBef>
            </a:pPr>
            <a:r>
              <a:rPr lang="zh-CN" altLang="en-US" sz="1800"/>
              <a:t>（4）编制2×24年初，支付工程款时的会计分录；</a:t>
            </a:r>
            <a:endParaRPr lang="zh-CN" altLang="en-US" sz="1800"/>
          </a:p>
          <a:p>
            <a:pPr marL="0" indent="0" fontAlgn="auto">
              <a:lnSpc>
                <a:spcPct val="150000"/>
              </a:lnSpc>
              <a:spcBef>
                <a:spcPts val="0"/>
              </a:spcBef>
            </a:pPr>
            <a:r>
              <a:rPr lang="zh-CN" altLang="en-US" sz="1800"/>
              <a:t>（5）编制2×24年8月31日，工程达到预定可使用状态时的会计分录；</a:t>
            </a:r>
            <a:endParaRPr lang="zh-CN" altLang="en-US" sz="1800"/>
          </a:p>
          <a:p>
            <a:pPr marL="0" indent="0" fontAlgn="auto">
              <a:lnSpc>
                <a:spcPct val="150000"/>
              </a:lnSpc>
              <a:spcBef>
                <a:spcPts val="0"/>
              </a:spcBef>
            </a:pPr>
            <a:r>
              <a:rPr lang="zh-CN" altLang="en-US" sz="1800"/>
              <a:t>（6）编制2×24年12月31日，计算2024年9—12月的利息费用时的会计分录；</a:t>
            </a:r>
            <a:endParaRPr lang="zh-CN" altLang="en-US" sz="1800"/>
          </a:p>
          <a:p>
            <a:pPr marL="0" indent="0" fontAlgn="auto">
              <a:lnSpc>
                <a:spcPct val="150000"/>
              </a:lnSpc>
              <a:spcBef>
                <a:spcPts val="0"/>
              </a:spcBef>
            </a:pPr>
            <a:r>
              <a:rPr lang="zh-CN" altLang="en-US" sz="1800"/>
              <a:t>（7）编制2×25年1月1日，偿还最后一期利息及本金时的会计分录。</a:t>
            </a:r>
            <a:endParaRPr lang="zh-CN" altLang="en-US" sz="1800"/>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a:xfrm>
            <a:off x="695960" y="1080134"/>
            <a:ext cx="10800000" cy="4873625"/>
          </a:xfrm>
        </p:spPr>
        <p:txBody>
          <a:bodyPr>
            <a:noAutofit/>
          </a:bodyPr>
          <a:lstStyle/>
          <a:p>
            <a:pPr marL="0" indent="0" fontAlgn="auto">
              <a:lnSpc>
                <a:spcPct val="150000"/>
              </a:lnSpc>
              <a:spcBef>
                <a:spcPts val="0"/>
              </a:spcBef>
            </a:pPr>
            <a:r>
              <a:rPr lang="zh-CN" altLang="en-US" sz="2000" b="1"/>
              <a:t>(二)长期借款的核算</a:t>
            </a:r>
            <a:endParaRPr lang="zh-CN" altLang="en-US" sz="2000" b="1"/>
          </a:p>
          <a:p>
            <a:pPr marL="0" indent="0" fontAlgn="auto">
              <a:lnSpc>
                <a:spcPct val="150000"/>
              </a:lnSpc>
              <a:spcBef>
                <a:spcPts val="0"/>
              </a:spcBef>
            </a:pPr>
            <a:r>
              <a:rPr lang="zh-CN" altLang="en-US" sz="2000"/>
              <a:t>【典型案例9-2解析】根据业务资料，该企业的会计处理如下：</a:t>
            </a:r>
            <a:endParaRPr lang="zh-CN" altLang="en-US" sz="2000"/>
          </a:p>
          <a:p>
            <a:pPr marL="0" indent="0" fontAlgn="auto">
              <a:lnSpc>
                <a:spcPct val="150000"/>
              </a:lnSpc>
              <a:spcBef>
                <a:spcPts val="0"/>
              </a:spcBef>
            </a:pPr>
            <a:r>
              <a:rPr lang="zh-CN" altLang="en-US" sz="2000"/>
              <a:t>（1）2×23年1月1日借入长期借款：</a:t>
            </a:r>
            <a:endParaRPr lang="zh-CN" altLang="en-US" sz="2000"/>
          </a:p>
          <a:p>
            <a:pPr marL="0" indent="0" fontAlgn="auto">
              <a:lnSpc>
                <a:spcPct val="150000"/>
              </a:lnSpc>
              <a:spcBef>
                <a:spcPts val="0"/>
              </a:spcBef>
            </a:pPr>
            <a:r>
              <a:rPr lang="zh-CN" altLang="en-US" sz="2000"/>
              <a:t>借：银行存款          3 000</a:t>
            </a:r>
            <a:endParaRPr lang="zh-CN" altLang="en-US" sz="2000"/>
          </a:p>
          <a:p>
            <a:pPr marL="0" indent="0" fontAlgn="auto">
              <a:lnSpc>
                <a:spcPct val="150000"/>
              </a:lnSpc>
              <a:spcBef>
                <a:spcPts val="0"/>
              </a:spcBef>
            </a:pPr>
            <a:r>
              <a:rPr lang="en-US" altLang="zh-CN" sz="2000"/>
              <a:t>  </a:t>
            </a:r>
            <a:r>
              <a:rPr lang="zh-CN" altLang="en-US" sz="2000"/>
              <a:t>贷：长期借款——本金  3 000</a:t>
            </a:r>
            <a:endParaRPr lang="zh-CN" altLang="en-US" sz="2000"/>
          </a:p>
          <a:p>
            <a:pPr marL="0" indent="0" fontAlgn="auto">
              <a:lnSpc>
                <a:spcPct val="150000"/>
              </a:lnSpc>
              <a:spcBef>
                <a:spcPts val="0"/>
              </a:spcBef>
            </a:pPr>
            <a:r>
              <a:rPr lang="zh-CN" altLang="en-US" sz="2000"/>
              <a:t>（2）2×23年初，支付工程款时：</a:t>
            </a:r>
            <a:endParaRPr lang="zh-CN" altLang="en-US" sz="2000"/>
          </a:p>
          <a:p>
            <a:pPr marL="0" indent="0" fontAlgn="auto">
              <a:lnSpc>
                <a:spcPct val="150000"/>
              </a:lnSpc>
              <a:spcBef>
                <a:spcPts val="0"/>
              </a:spcBef>
            </a:pPr>
            <a:r>
              <a:rPr lang="zh-CN" altLang="en-US" sz="2000"/>
              <a:t>借：在建工程   900</a:t>
            </a:r>
            <a:endParaRPr lang="zh-CN" altLang="en-US" sz="2000"/>
          </a:p>
          <a:p>
            <a:pPr marL="0" indent="0" fontAlgn="auto">
              <a:lnSpc>
                <a:spcPct val="150000"/>
              </a:lnSpc>
              <a:spcBef>
                <a:spcPts val="0"/>
              </a:spcBef>
            </a:pPr>
            <a:r>
              <a:rPr lang="en-US" altLang="zh-CN" sz="2000"/>
              <a:t>  </a:t>
            </a:r>
            <a:r>
              <a:rPr lang="zh-CN" altLang="en-US" sz="2000"/>
              <a:t>贷：银行存款   900</a:t>
            </a:r>
            <a:endParaRPr lang="zh-CN" altLang="en-US" sz="2000"/>
          </a:p>
          <a:p>
            <a:pPr marL="0" indent="0" fontAlgn="auto">
              <a:lnSpc>
                <a:spcPct val="150000"/>
              </a:lnSpc>
              <a:spcBef>
                <a:spcPts val="0"/>
              </a:spcBef>
            </a:pPr>
            <a:r>
              <a:rPr lang="zh-CN" altLang="en-US" sz="2000"/>
              <a:t>(3)2×23年12月31日，计算2×23年应计入工程成本的利息费用时：</a:t>
            </a:r>
            <a:endParaRPr lang="zh-CN" altLang="en-US" sz="2000"/>
          </a:p>
          <a:p>
            <a:pPr marL="0" indent="0" fontAlgn="auto">
              <a:lnSpc>
                <a:spcPct val="150000"/>
              </a:lnSpc>
              <a:spcBef>
                <a:spcPts val="0"/>
              </a:spcBef>
            </a:pPr>
            <a:r>
              <a:rPr lang="zh-CN" altLang="en-US" sz="2000"/>
              <a:t>借款利息=3000×9%=270(万元)</a:t>
            </a:r>
            <a:endParaRPr lang="zh-CN" altLang="en-US" sz="2000"/>
          </a:p>
          <a:p>
            <a:pPr marL="0" indent="0" fontAlgn="auto">
              <a:lnSpc>
                <a:spcPct val="150000"/>
              </a:lnSpc>
              <a:spcBef>
                <a:spcPts val="0"/>
              </a:spcBef>
            </a:pPr>
            <a:r>
              <a:rPr lang="zh-CN" altLang="en-US" sz="2000"/>
              <a:t>借：在建工程              270</a:t>
            </a:r>
            <a:endParaRPr lang="zh-CN" altLang="en-US" sz="2000"/>
          </a:p>
          <a:p>
            <a:pPr marL="0" indent="0" fontAlgn="auto">
              <a:lnSpc>
                <a:spcPct val="150000"/>
              </a:lnSpc>
              <a:spcBef>
                <a:spcPts val="0"/>
              </a:spcBef>
            </a:pPr>
            <a:r>
              <a:rPr lang="en-US" altLang="zh-CN" sz="2000"/>
              <a:t>  </a:t>
            </a:r>
            <a:r>
              <a:rPr lang="zh-CN" altLang="en-US" sz="2000"/>
              <a:t>贷：长期借款——应计利息  270</a:t>
            </a:r>
            <a:endParaRPr lang="zh-CN" altLang="en-US" sz="200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a:xfrm>
            <a:off x="695960" y="1080134"/>
            <a:ext cx="10800000" cy="4873625"/>
          </a:xfrm>
        </p:spPr>
        <p:txBody>
          <a:bodyPr>
            <a:noAutofit/>
          </a:bodyPr>
          <a:lstStyle/>
          <a:p>
            <a:pPr marL="0" indent="0" fontAlgn="auto">
              <a:lnSpc>
                <a:spcPct val="150000"/>
              </a:lnSpc>
              <a:spcBef>
                <a:spcPts val="0"/>
              </a:spcBef>
            </a:pPr>
            <a:r>
              <a:rPr lang="zh-CN" altLang="en-US" b="1"/>
              <a:t>(二)长期借款的核算</a:t>
            </a:r>
            <a:endParaRPr lang="zh-CN" altLang="en-US" b="1"/>
          </a:p>
          <a:p>
            <a:pPr marL="0" indent="0" fontAlgn="auto">
              <a:lnSpc>
                <a:spcPct val="150000"/>
              </a:lnSpc>
              <a:spcBef>
                <a:spcPts val="0"/>
              </a:spcBef>
            </a:pPr>
            <a:r>
              <a:rPr lang="zh-CN" altLang="en-US"/>
              <a:t>(4)2×24年初，支付工程款时：</a:t>
            </a:r>
            <a:endParaRPr lang="zh-CN" altLang="en-US"/>
          </a:p>
          <a:p>
            <a:pPr marL="0" indent="0" fontAlgn="auto">
              <a:lnSpc>
                <a:spcPct val="150000"/>
              </a:lnSpc>
              <a:spcBef>
                <a:spcPts val="0"/>
              </a:spcBef>
            </a:pPr>
            <a:r>
              <a:rPr lang="zh-CN" altLang="en-US"/>
              <a:t>借：在建工程   1 200</a:t>
            </a:r>
            <a:endParaRPr lang="zh-CN" altLang="en-US"/>
          </a:p>
          <a:p>
            <a:pPr marL="0" indent="0" fontAlgn="auto">
              <a:lnSpc>
                <a:spcPct val="150000"/>
              </a:lnSpc>
              <a:spcBef>
                <a:spcPts val="0"/>
              </a:spcBef>
            </a:pPr>
            <a:r>
              <a:rPr lang="en-US" altLang="zh-CN"/>
              <a:t>   </a:t>
            </a:r>
            <a:r>
              <a:rPr lang="zh-CN" altLang="en-US"/>
              <a:t>贷：银行存款   1 200</a:t>
            </a:r>
            <a:endParaRPr lang="zh-CN" altLang="en-US"/>
          </a:p>
          <a:p>
            <a:pPr marL="0" indent="0" fontAlgn="auto">
              <a:lnSpc>
                <a:spcPct val="150000"/>
              </a:lnSpc>
              <a:spcBef>
                <a:spcPts val="0"/>
              </a:spcBef>
            </a:pPr>
            <a:r>
              <a:rPr lang="zh-CN" altLang="en-US"/>
              <a:t>(5)2×24年8月31日，工程达到预定可使用状态时：</a:t>
            </a:r>
            <a:endParaRPr lang="zh-CN" altLang="en-US"/>
          </a:p>
          <a:p>
            <a:pPr marL="0" indent="0" fontAlgn="auto">
              <a:lnSpc>
                <a:spcPct val="150000"/>
              </a:lnSpc>
              <a:spcBef>
                <a:spcPts val="0"/>
              </a:spcBef>
            </a:pPr>
            <a:r>
              <a:rPr lang="zh-CN" altLang="en-US"/>
              <a:t>该期应计入工程成本的利息=(3000×9%÷12)×8=180(万元)</a:t>
            </a:r>
            <a:endParaRPr lang="zh-CN" altLang="en-US"/>
          </a:p>
          <a:p>
            <a:pPr marL="0" indent="0" fontAlgn="auto">
              <a:lnSpc>
                <a:spcPct val="150000"/>
              </a:lnSpc>
              <a:spcBef>
                <a:spcPts val="0"/>
              </a:spcBef>
            </a:pPr>
            <a:r>
              <a:rPr lang="zh-CN" altLang="en-US"/>
              <a:t>借：在建工程               180</a:t>
            </a:r>
            <a:endParaRPr lang="zh-CN" altLang="en-US"/>
          </a:p>
          <a:p>
            <a:pPr marL="0" indent="0" fontAlgn="auto">
              <a:lnSpc>
                <a:spcPct val="150000"/>
              </a:lnSpc>
              <a:spcBef>
                <a:spcPts val="0"/>
              </a:spcBef>
            </a:pPr>
            <a:r>
              <a:rPr lang="en-US" altLang="zh-CN"/>
              <a:t>   </a:t>
            </a:r>
            <a:r>
              <a:rPr lang="zh-CN" altLang="en-US"/>
              <a:t>贷：长期借款——应计利息   180</a:t>
            </a:r>
            <a:endParaRPr lang="zh-CN" altLang="en-US"/>
          </a:p>
          <a:p>
            <a:pPr marL="0" indent="0" fontAlgn="auto">
              <a:lnSpc>
                <a:spcPct val="150000"/>
              </a:lnSpc>
              <a:spcBef>
                <a:spcPts val="0"/>
              </a:spcBef>
            </a:pPr>
            <a:r>
              <a:rPr lang="zh-CN" altLang="en-US"/>
              <a:t>借：固定资产   3 450</a:t>
            </a:r>
            <a:endParaRPr lang="zh-CN" altLang="en-US"/>
          </a:p>
          <a:p>
            <a:pPr marL="0" indent="0" fontAlgn="auto">
              <a:lnSpc>
                <a:spcPct val="150000"/>
              </a:lnSpc>
              <a:spcBef>
                <a:spcPts val="0"/>
              </a:spcBef>
            </a:pPr>
            <a:r>
              <a:rPr lang="en-US" altLang="zh-CN"/>
              <a:t>   </a:t>
            </a:r>
            <a:r>
              <a:rPr lang="zh-CN" altLang="en-US"/>
              <a:t>贷：在建工程   3 450</a:t>
            </a:r>
            <a:endParaRPr lang="zh-CN" altLang="en-US"/>
          </a:p>
          <a:p>
            <a:pPr marL="0" indent="0" fontAlgn="auto">
              <a:lnSpc>
                <a:spcPct val="150000"/>
              </a:lnSpc>
              <a:spcBef>
                <a:spcPts val="0"/>
              </a:spcBef>
            </a:pPr>
            <a:endParaRPr lang="zh-CN" altLang="en-US"/>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a:xfrm>
            <a:off x="695960" y="1080134"/>
            <a:ext cx="10800000" cy="4873625"/>
          </a:xfrm>
        </p:spPr>
        <p:txBody>
          <a:bodyPr>
            <a:noAutofit/>
          </a:bodyPr>
          <a:lstStyle/>
          <a:p>
            <a:pPr marL="0" indent="0" fontAlgn="auto">
              <a:lnSpc>
                <a:spcPct val="150000"/>
              </a:lnSpc>
              <a:spcBef>
                <a:spcPts val="0"/>
              </a:spcBef>
            </a:pPr>
            <a:r>
              <a:rPr lang="zh-CN" altLang="en-US" b="1"/>
              <a:t>(二)长期借款的核算</a:t>
            </a:r>
            <a:endParaRPr lang="zh-CN" altLang="en-US" b="1"/>
          </a:p>
          <a:p>
            <a:pPr marL="0" indent="0" fontAlgn="auto">
              <a:lnSpc>
                <a:spcPct val="150000"/>
              </a:lnSpc>
              <a:spcBef>
                <a:spcPts val="0"/>
              </a:spcBef>
            </a:pPr>
            <a:r>
              <a:rPr lang="zh-CN" altLang="en-US"/>
              <a:t>(6)2×24年12月31日，计算2024年9—12月的利息费用时：</a:t>
            </a:r>
            <a:endParaRPr lang="zh-CN" altLang="en-US"/>
          </a:p>
          <a:p>
            <a:pPr marL="0" indent="0" fontAlgn="auto">
              <a:lnSpc>
                <a:spcPct val="150000"/>
              </a:lnSpc>
              <a:spcBef>
                <a:spcPts val="0"/>
              </a:spcBef>
            </a:pPr>
            <a:r>
              <a:rPr lang="zh-CN" altLang="en-US"/>
              <a:t>应计入财务费用的利息=(3000×9%÷12)×4=90(万元)</a:t>
            </a:r>
            <a:endParaRPr lang="zh-CN" altLang="en-US"/>
          </a:p>
          <a:p>
            <a:pPr marL="0" indent="0" fontAlgn="auto">
              <a:lnSpc>
                <a:spcPct val="150000"/>
              </a:lnSpc>
              <a:spcBef>
                <a:spcPts val="0"/>
              </a:spcBef>
            </a:pPr>
            <a:r>
              <a:rPr lang="zh-CN" altLang="en-US"/>
              <a:t>借：财务费用              90</a:t>
            </a:r>
            <a:endParaRPr lang="zh-CN" altLang="en-US"/>
          </a:p>
          <a:p>
            <a:pPr marL="0" indent="0" fontAlgn="auto">
              <a:lnSpc>
                <a:spcPct val="150000"/>
              </a:lnSpc>
              <a:spcBef>
                <a:spcPts val="0"/>
              </a:spcBef>
            </a:pPr>
            <a:r>
              <a:rPr lang="en-US" altLang="zh-CN"/>
              <a:t>   </a:t>
            </a:r>
            <a:r>
              <a:rPr lang="zh-CN" altLang="en-US"/>
              <a:t>贷：长期借款——应计利息 90</a:t>
            </a:r>
            <a:endParaRPr lang="zh-CN" altLang="en-US"/>
          </a:p>
          <a:p>
            <a:pPr marL="0" indent="0" fontAlgn="auto">
              <a:lnSpc>
                <a:spcPct val="150000"/>
              </a:lnSpc>
              <a:spcBef>
                <a:spcPts val="0"/>
              </a:spcBef>
            </a:pPr>
            <a:r>
              <a:rPr lang="zh-CN" altLang="en-US"/>
              <a:t>(7)2×25年1月1日，偿还最后一期利息及本金时：</a:t>
            </a:r>
            <a:endParaRPr lang="zh-CN" altLang="en-US"/>
          </a:p>
          <a:p>
            <a:pPr marL="0" indent="0" fontAlgn="auto">
              <a:lnSpc>
                <a:spcPct val="150000"/>
              </a:lnSpc>
              <a:spcBef>
                <a:spcPts val="0"/>
              </a:spcBef>
            </a:pPr>
            <a:r>
              <a:rPr lang="zh-CN" altLang="en-US"/>
              <a:t>借：长期借款——应计利息  540</a:t>
            </a:r>
            <a:endParaRPr lang="zh-CN" altLang="en-US"/>
          </a:p>
          <a:p>
            <a:pPr marL="0" indent="0" fontAlgn="auto">
              <a:lnSpc>
                <a:spcPct val="150000"/>
              </a:lnSpc>
              <a:spcBef>
                <a:spcPts val="0"/>
              </a:spcBef>
            </a:pPr>
            <a:r>
              <a:rPr lang="en-US" altLang="zh-CN"/>
              <a:t>      </a:t>
            </a:r>
            <a:r>
              <a:rPr lang="zh-CN" altLang="en-US"/>
              <a:t>长期借款——本金    3 000</a:t>
            </a:r>
            <a:endParaRPr lang="zh-CN" altLang="en-US"/>
          </a:p>
          <a:p>
            <a:pPr marL="0" indent="0" fontAlgn="auto">
              <a:lnSpc>
                <a:spcPct val="150000"/>
              </a:lnSpc>
              <a:spcBef>
                <a:spcPts val="0"/>
              </a:spcBef>
            </a:pPr>
            <a:r>
              <a:rPr lang="en-US" altLang="zh-CN"/>
              <a:t>   </a:t>
            </a:r>
            <a:r>
              <a:rPr lang="zh-CN" altLang="en-US"/>
              <a:t>贷：银行存款            3 540</a:t>
            </a:r>
            <a:endParaRPr lang="zh-CN" altLang="en-US"/>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a:xfrm>
            <a:off x="695960" y="1080134"/>
            <a:ext cx="10800000" cy="4873625"/>
          </a:xfrm>
        </p:spPr>
        <p:txBody>
          <a:bodyPr>
            <a:noAutofit/>
          </a:bodyPr>
          <a:lstStyle/>
          <a:p>
            <a:pPr marL="0" indent="0" fontAlgn="auto">
              <a:lnSpc>
                <a:spcPct val="150000"/>
              </a:lnSpc>
              <a:spcBef>
                <a:spcPts val="0"/>
              </a:spcBef>
            </a:pPr>
            <a:r>
              <a:rPr lang="zh-CN" altLang="en-US" sz="1800" b="1"/>
              <a:t>【学中做9-1】</a:t>
            </a:r>
            <a:r>
              <a:rPr lang="zh-CN" altLang="en-US" sz="1800"/>
              <a:t>某企业为建造一幢厂房，于2×23年1月1日借入期限为2年的长期专门借款1500万元，款项已存入银行。借款利率按市场利率确定为9%,每年初付息一次，期满后一次还本及最后一次利息。2×23年初，该企业以银行存款支付工程价款共计900万元，2×24年初，又以银行存款支付工程费用600万元。该厂房于2×24年8月31日完工，达到预定可使用状态，假定不考虑闲置专门借款资金存款的利息收入或投资收益。</a:t>
            </a:r>
            <a:endParaRPr lang="zh-CN" altLang="en-US" sz="1800"/>
          </a:p>
          <a:p>
            <a:pPr marL="0" indent="0" fontAlgn="auto">
              <a:lnSpc>
                <a:spcPct val="150000"/>
              </a:lnSpc>
              <a:spcBef>
                <a:spcPts val="0"/>
              </a:spcBef>
            </a:pPr>
            <a:r>
              <a:rPr lang="zh-CN" altLang="en-US" sz="1800"/>
              <a:t>要求：</a:t>
            </a:r>
            <a:endParaRPr lang="zh-CN" altLang="en-US" sz="1800"/>
          </a:p>
          <a:p>
            <a:pPr marL="0" indent="0" fontAlgn="auto">
              <a:lnSpc>
                <a:spcPct val="150000"/>
              </a:lnSpc>
              <a:spcBef>
                <a:spcPts val="0"/>
              </a:spcBef>
            </a:pPr>
            <a:r>
              <a:rPr lang="zh-CN" altLang="en-US" sz="1800"/>
              <a:t>（1）编制2×23年1月1日借入长期借款的会计分录；</a:t>
            </a:r>
            <a:endParaRPr lang="zh-CN" altLang="en-US" sz="1800"/>
          </a:p>
          <a:p>
            <a:pPr marL="0" indent="0" fontAlgn="auto">
              <a:lnSpc>
                <a:spcPct val="150000"/>
              </a:lnSpc>
              <a:spcBef>
                <a:spcPts val="0"/>
              </a:spcBef>
            </a:pPr>
            <a:r>
              <a:rPr lang="zh-CN" altLang="en-US" sz="1800"/>
              <a:t>（2）编制2×23年初，支付工程款时的会计分录；</a:t>
            </a:r>
            <a:endParaRPr lang="zh-CN" altLang="en-US" sz="1800"/>
          </a:p>
          <a:p>
            <a:pPr marL="0" indent="0" fontAlgn="auto">
              <a:lnSpc>
                <a:spcPct val="150000"/>
              </a:lnSpc>
              <a:spcBef>
                <a:spcPts val="0"/>
              </a:spcBef>
            </a:pPr>
            <a:r>
              <a:rPr lang="zh-CN" altLang="en-US" sz="1800"/>
              <a:t>（3）编制2×23年12月31日，计算2×23年应计入工程成本的利息费用时的会计分录；</a:t>
            </a:r>
            <a:endParaRPr lang="zh-CN" altLang="en-US" sz="1800"/>
          </a:p>
          <a:p>
            <a:pPr marL="0" indent="0" fontAlgn="auto">
              <a:lnSpc>
                <a:spcPct val="150000"/>
              </a:lnSpc>
              <a:spcBef>
                <a:spcPts val="0"/>
              </a:spcBef>
            </a:pPr>
            <a:r>
              <a:rPr lang="zh-CN" altLang="en-US" sz="1800"/>
              <a:t>（4）编制2×24年1月1日，支付借款利息时的会计分录；</a:t>
            </a:r>
            <a:endParaRPr lang="zh-CN" altLang="en-US" sz="1800"/>
          </a:p>
          <a:p>
            <a:pPr marL="0" indent="0" fontAlgn="auto">
              <a:lnSpc>
                <a:spcPct val="150000"/>
              </a:lnSpc>
              <a:spcBef>
                <a:spcPts val="0"/>
              </a:spcBef>
            </a:pPr>
            <a:r>
              <a:rPr lang="zh-CN" altLang="en-US" sz="1800"/>
              <a:t>（5）编制2×24年初，支付工程款时的会计分录；</a:t>
            </a:r>
            <a:endParaRPr lang="zh-CN" altLang="en-US" sz="1800"/>
          </a:p>
          <a:p>
            <a:pPr marL="0" indent="0" fontAlgn="auto">
              <a:lnSpc>
                <a:spcPct val="150000"/>
              </a:lnSpc>
              <a:spcBef>
                <a:spcPts val="0"/>
              </a:spcBef>
            </a:pPr>
            <a:r>
              <a:rPr lang="zh-CN" altLang="en-US" sz="1800"/>
              <a:t>（6）编制2×24年8月31日，工程达到预定可使用状态时的会计分录；</a:t>
            </a:r>
            <a:endParaRPr lang="zh-CN" altLang="en-US" sz="1800"/>
          </a:p>
          <a:p>
            <a:pPr marL="0" indent="0" fontAlgn="auto">
              <a:lnSpc>
                <a:spcPct val="150000"/>
              </a:lnSpc>
              <a:spcBef>
                <a:spcPts val="0"/>
              </a:spcBef>
            </a:pPr>
            <a:r>
              <a:rPr lang="zh-CN" altLang="en-US" sz="1800"/>
              <a:t>（7）编制2×24年12月31日，计算2024年9—12月的利息费用时的会计分录；</a:t>
            </a:r>
            <a:endParaRPr lang="zh-CN" altLang="en-US" sz="1800"/>
          </a:p>
          <a:p>
            <a:pPr marL="0" indent="0" fontAlgn="auto">
              <a:lnSpc>
                <a:spcPct val="150000"/>
              </a:lnSpc>
              <a:spcBef>
                <a:spcPts val="0"/>
              </a:spcBef>
            </a:pPr>
            <a:r>
              <a:rPr lang="zh-CN" altLang="en-US" sz="1800"/>
              <a:t>（8）编制2×25年1月1日，偿还最后一期利息及本金时的会计分录。</a:t>
            </a:r>
            <a:endParaRPr lang="zh-CN" altLang="en-US" sz="18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应付债券的核算</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一、债券及债券发行概述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fontScale="90000" lnSpcReduction="10000"/>
          </a:bodyPr>
          <a:lstStyle/>
          <a:p>
            <a:pPr marL="0" indent="0">
              <a:buNone/>
            </a:pPr>
            <a:r>
              <a:rPr lang="en-US" altLang="zh-CN" sz="2800"/>
              <a:t>      </a:t>
            </a:r>
            <a:r>
              <a:rPr lang="en-US" altLang="zh-CN" sz="2800" b="1"/>
              <a:t> 应付债券</a:t>
            </a:r>
            <a:r>
              <a:rPr lang="en-US" altLang="zh-CN" sz="2800"/>
              <a:t>是指企业为筹集长期资金而实际发行的债券及应付的利息，它是企业筹集长期资金的一种重要方式。企业发行的超过一年以上的债券(包括企业发行的归类为金融负债的优先股、永续债等)，构成一项长期负债。</a:t>
            </a:r>
            <a:endParaRPr lang="en-US" altLang="zh-CN" sz="2800"/>
          </a:p>
          <a:p>
            <a:pPr marL="0" indent="0">
              <a:buNone/>
            </a:pPr>
            <a:r>
              <a:rPr lang="en-US" altLang="zh-CN" sz="2800"/>
              <a:t>      </a:t>
            </a:r>
            <a:r>
              <a:rPr lang="zh-CN" altLang="en-US" sz="2800"/>
              <a:t>公司债券的发行方式有三种，即</a:t>
            </a:r>
            <a:r>
              <a:rPr lang="zh-CN" altLang="en-US" sz="2800">
                <a:solidFill>
                  <a:srgbClr val="FF0000"/>
                </a:solidFill>
              </a:rPr>
              <a:t>面值发行、溢价发行和折价发行</a:t>
            </a:r>
            <a:r>
              <a:rPr lang="zh-CN" altLang="en-US" sz="2800"/>
              <a:t>。</a:t>
            </a:r>
            <a:endParaRPr lang="zh-CN" altLang="en-US" sz="2800"/>
          </a:p>
          <a:p>
            <a:r>
              <a:rPr lang="zh-CN" altLang="en-US" sz="2800" b="1">
                <a:sym typeface="+mn-ea"/>
              </a:rPr>
              <a:t>溢价发行</a:t>
            </a:r>
            <a:r>
              <a:rPr lang="en-US" altLang="zh-CN" sz="2800" b="1">
                <a:sym typeface="+mn-ea"/>
              </a:rPr>
              <a:t>:</a:t>
            </a:r>
            <a:r>
              <a:rPr lang="zh-CN" altLang="en-US" sz="2800"/>
              <a:t>假设其他条件不变，债券的票面利率高于同期银行存款利率时，按超过债券票面价值的价格发行</a:t>
            </a:r>
            <a:r>
              <a:rPr lang="en-US" altLang="zh-CN" sz="2800"/>
              <a:t>.</a:t>
            </a:r>
            <a:endParaRPr lang="en-US" altLang="zh-CN" sz="2800"/>
          </a:p>
          <a:p>
            <a:r>
              <a:rPr lang="en-US" altLang="zh-CN" sz="2800" b="1">
                <a:sym typeface="+mn-ea"/>
              </a:rPr>
              <a:t>折价发行:</a:t>
            </a:r>
            <a:r>
              <a:rPr lang="en-US" altLang="zh-CN" sz="2800"/>
              <a:t>如果债券的票面利率低于同期银行存款利率，按低于债券面值的价格发行</a:t>
            </a:r>
            <a:r>
              <a:rPr lang="zh-CN" sz="2800"/>
              <a:t>。</a:t>
            </a:r>
            <a:endParaRPr lang="zh-CN" sz="2800"/>
          </a:p>
          <a:p>
            <a:r>
              <a:rPr lang="zh-CN" sz="2800" b="1">
                <a:sym typeface="+mn-ea"/>
              </a:rPr>
              <a:t>平价发行：</a:t>
            </a:r>
            <a:r>
              <a:rPr lang="zh-CN" sz="2800"/>
              <a:t>如果债券的票面利率与同期银行存款利率相同，按票面价格发行。</a:t>
            </a:r>
            <a:endParaRPr lang="zh-CN" sz="280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fontScale="80000"/>
          </a:bodyPr>
          <a:lstStyle/>
          <a:p>
            <a:pPr marL="0" indent="0" fontAlgn="auto">
              <a:spcBef>
                <a:spcPts val="0"/>
              </a:spcBef>
              <a:buNone/>
            </a:pPr>
            <a:r>
              <a:rPr lang="en-US" altLang="zh-CN" sz="2800"/>
              <a:t> </a:t>
            </a:r>
            <a:r>
              <a:rPr lang="zh-CN" sz="2800" b="1"/>
              <a:t>账户设置：</a:t>
            </a:r>
            <a:endParaRPr lang="zh-CN" sz="2800" b="1"/>
          </a:p>
          <a:p>
            <a:pPr marL="0" indent="0">
              <a:buNone/>
            </a:pPr>
            <a:r>
              <a:rPr lang="en-US" altLang="zh-CN" sz="2800"/>
              <a:t>        </a:t>
            </a:r>
            <a:r>
              <a:rPr lang="zh-CN" sz="2800"/>
              <a:t>应付债券</a:t>
            </a:r>
            <a:r>
              <a:rPr lang="en-US" altLang="zh-CN" sz="2800"/>
              <a:t>——</a:t>
            </a:r>
            <a:r>
              <a:rPr lang="zh-CN" altLang="en-US" sz="2800"/>
              <a:t>面值</a:t>
            </a:r>
            <a:endParaRPr lang="zh-CN" altLang="en-US" sz="2800"/>
          </a:p>
          <a:p>
            <a:pPr marL="0" indent="0">
              <a:buNone/>
            </a:pPr>
            <a:r>
              <a:rPr lang="en-US" altLang="zh-CN" sz="2800"/>
              <a:t>                     ——</a:t>
            </a:r>
            <a:r>
              <a:rPr lang="zh-CN" altLang="en-US" sz="2800"/>
              <a:t>应计利息</a:t>
            </a:r>
            <a:endParaRPr lang="zh-CN" altLang="en-US" sz="2800"/>
          </a:p>
          <a:p>
            <a:pPr marL="0" indent="0">
              <a:buNone/>
            </a:pPr>
            <a:r>
              <a:rPr lang="en-US" altLang="zh-CN" sz="2800"/>
              <a:t>                     ——</a:t>
            </a:r>
            <a:r>
              <a:rPr lang="zh-CN" altLang="en-US" sz="2800"/>
              <a:t>利息调整</a:t>
            </a:r>
            <a:endParaRPr lang="zh-CN" altLang="en-US" sz="2800"/>
          </a:p>
          <a:p>
            <a:pPr marL="0" indent="0">
              <a:buNone/>
            </a:pPr>
            <a:r>
              <a:rPr lang="zh-CN" altLang="en-US" sz="2800" b="1">
                <a:solidFill>
                  <a:srgbClr val="FF0000"/>
                </a:solidFill>
              </a:rPr>
              <a:t>(一)应付债券的发行</a:t>
            </a:r>
            <a:endParaRPr lang="zh-CN" altLang="en-US" sz="2800" b="1">
              <a:solidFill>
                <a:srgbClr val="FF0000"/>
              </a:solidFill>
            </a:endParaRPr>
          </a:p>
          <a:p>
            <a:pPr marL="0" indent="0">
              <a:buNone/>
            </a:pPr>
            <a:r>
              <a:rPr lang="zh-CN" altLang="en-US" sz="2800"/>
              <a:t>借：银行存款（实际收到的款项）</a:t>
            </a:r>
            <a:endParaRPr lang="zh-CN" altLang="en-US" sz="2800"/>
          </a:p>
          <a:p>
            <a:pPr marL="0" indent="0">
              <a:buNone/>
            </a:pPr>
            <a:r>
              <a:rPr lang="en-US" altLang="zh-CN" sz="2800"/>
              <a:t>    </a:t>
            </a:r>
            <a:r>
              <a:rPr lang="zh-CN" altLang="en-US" sz="2800"/>
              <a:t>贷：</a:t>
            </a:r>
            <a:r>
              <a:rPr lang="zh-CN" sz="2800">
                <a:sym typeface="+mn-ea"/>
              </a:rPr>
              <a:t>应付债券</a:t>
            </a:r>
            <a:r>
              <a:rPr lang="en-US" altLang="zh-CN" sz="2800">
                <a:sym typeface="+mn-ea"/>
              </a:rPr>
              <a:t>——</a:t>
            </a:r>
            <a:r>
              <a:rPr lang="zh-CN" altLang="en-US" sz="2800">
                <a:sym typeface="+mn-ea"/>
              </a:rPr>
              <a:t>面值（债券的面值）</a:t>
            </a:r>
            <a:endParaRPr lang="zh-CN" altLang="en-US" sz="2800">
              <a:sym typeface="+mn-ea"/>
            </a:endParaRPr>
          </a:p>
          <a:p>
            <a:pPr marL="0" indent="0">
              <a:buNone/>
            </a:pPr>
            <a:r>
              <a:rPr lang="en-US" altLang="zh-CN" sz="2800"/>
              <a:t>                        ——</a:t>
            </a:r>
            <a:r>
              <a:rPr lang="zh-CN" altLang="en-US" sz="2800"/>
              <a:t>利息调整（实际收到的款项与票面价值之间的差额，或借方）</a:t>
            </a:r>
            <a:endParaRPr lang="zh-CN" altLang="en-US" sz="280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fontScale="90000" lnSpcReduction="20000"/>
          </a:bodyPr>
          <a:lstStyle/>
          <a:p>
            <a:pPr marL="0" indent="0" fontAlgn="auto">
              <a:lnSpc>
                <a:spcPct val="150000"/>
              </a:lnSpc>
              <a:spcBef>
                <a:spcPts val="0"/>
              </a:spcBef>
              <a:buNone/>
            </a:pPr>
            <a:r>
              <a:rPr lang="en-US" altLang="zh-CN" sz="2800"/>
              <a:t> </a:t>
            </a:r>
            <a:r>
              <a:rPr lang="zh-CN" sz="2800" b="1"/>
              <a:t>(二)债券利息的确认和计量</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a:t>企业发行的债券通常分为到期一次还本付息债券和分期付息、到期还本债券两种。</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t>1.应计(付)利息的确认和计量</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a:t>资产负债表日，企业应按照债券面值和票面利率计算当期应计(付)利息，即：</a:t>
            </a:r>
            <a:endParaRPr lang="zh-CN" sz="2800"/>
          </a:p>
          <a:p>
            <a:pPr marL="0" indent="635000" algn="ctr" fontAlgn="auto">
              <a:lnSpc>
                <a:spcPct val="150000"/>
              </a:lnSpc>
              <a:spcBef>
                <a:spcPts val="0"/>
              </a:spcBef>
              <a:buNone/>
              <a:extLst>
                <a:ext uri="{35155182-B16C-46BC-9424-99874614C6A1}">
                  <wpsdc:indentchars xmlns:wpsdc="http://www.wps.cn/officeDocument/2017/drawingmlCustomData" val="200" checksum="1170532397"/>
                </a:ext>
              </a:extLst>
            </a:pPr>
            <a:r>
              <a:rPr lang="zh-CN" sz="2800">
                <a:solidFill>
                  <a:srgbClr val="FF0000"/>
                </a:solidFill>
              </a:rPr>
              <a:t>当期应确认的应计(付)利息=应付债券票面金额×票面利率</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a:t>企业计提</a:t>
            </a:r>
            <a:r>
              <a:rPr lang="zh-CN" sz="2800">
                <a:solidFill>
                  <a:srgbClr val="FF0000"/>
                </a:solidFill>
              </a:rPr>
              <a:t>到期一次还本付息债券</a:t>
            </a:r>
            <a:r>
              <a:rPr lang="zh-CN" sz="2800"/>
              <a:t>利息时，应通过“</a:t>
            </a:r>
            <a:r>
              <a:rPr lang="zh-CN" sz="2800">
                <a:solidFill>
                  <a:srgbClr val="FF0000"/>
                </a:solidFill>
              </a:rPr>
              <a:t>应付债券——应计利息”</a:t>
            </a:r>
            <a:r>
              <a:rPr lang="zh-CN" sz="2800"/>
              <a:t>账户核算；而计提</a:t>
            </a:r>
            <a:r>
              <a:rPr lang="zh-CN" sz="2800">
                <a:solidFill>
                  <a:schemeClr val="accent1">
                    <a:lumMod val="75000"/>
                  </a:schemeClr>
                </a:solidFill>
              </a:rPr>
              <a:t>分期付息到期还本债券</a:t>
            </a:r>
            <a:r>
              <a:rPr lang="zh-CN" sz="2800"/>
              <a:t>利息时，应通过</a:t>
            </a:r>
            <a:r>
              <a:rPr lang="zh-CN" sz="2800">
                <a:solidFill>
                  <a:schemeClr val="accent1">
                    <a:lumMod val="75000"/>
                  </a:schemeClr>
                </a:solidFill>
              </a:rPr>
              <a:t>“应付利息”</a:t>
            </a:r>
            <a:r>
              <a:rPr lang="zh-CN" sz="2800"/>
              <a:t>账户核算。</a:t>
            </a:r>
            <a:endParaRPr lang="zh-CN" sz="280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a:bodyPr>
          <a:lstStyle/>
          <a:p>
            <a:pPr marL="0" indent="0" fontAlgn="auto">
              <a:lnSpc>
                <a:spcPct val="150000"/>
              </a:lnSpc>
              <a:spcBef>
                <a:spcPts val="0"/>
              </a:spcBef>
              <a:buNone/>
            </a:pPr>
            <a:r>
              <a:rPr lang="en-US" altLang="zh-CN" sz="2800"/>
              <a:t> </a:t>
            </a:r>
            <a:r>
              <a:rPr lang="zh-CN" sz="2800" b="1"/>
              <a:t>(二)债券利息的确认和计量</a:t>
            </a:r>
            <a:endParaRPr lang="zh-CN" sz="2800" b="1"/>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sz="2800" b="1"/>
              <a:t>2.债券利息调整的摊销</a:t>
            </a:r>
            <a:endParaRPr lang="zh-CN" sz="2800" b="1"/>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sz="2800"/>
              <a:t>利息调整应在债券存续期间内采用实际利率法进行摊销。实际利率法是按照应付债券的实际利率计算其摊余成本及各期利息费用的方法。在实际利率法下，有关指标计算如下：</a:t>
            </a:r>
            <a:endParaRPr lang="zh-CN"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sz="2800">
                <a:solidFill>
                  <a:srgbClr val="FF0000"/>
                </a:solidFill>
              </a:rPr>
              <a:t>当期利息费用=应付债券当期期初摊余成本×实际利率</a:t>
            </a:r>
            <a:endParaRPr lang="zh-CN" sz="2800">
              <a:solidFill>
                <a:srgbClr val="FF0000"/>
              </a:solidFill>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sz="2800">
                <a:solidFill>
                  <a:srgbClr val="FF0000"/>
                </a:solidFill>
              </a:rPr>
              <a:t>利息调整的摊销额=当期应确认的应计(付)利息-当期利息费用</a:t>
            </a:r>
            <a:endParaRPr lang="zh-CN" sz="2800">
              <a:solidFill>
                <a:srgbClr val="FF0000"/>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80890" y="124015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93920" y="134874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804535" y="139128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长期借款的核算</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82135" y="238950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94530" y="249745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605780" y="254000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应付债券的核算</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62400" y="3538220"/>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74795" y="364617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86045" y="368871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长期应付款的核算</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3"/>
          <p:cNvSpPr/>
          <p:nvPr>
            <p:custDataLst>
              <p:tags r:id="rId12"/>
            </p:custDataLst>
          </p:nvPr>
        </p:nvSpPr>
        <p:spPr>
          <a:xfrm>
            <a:off x="3698240" y="468693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3" name="序号"/>
          <p:cNvSpPr txBox="1"/>
          <p:nvPr>
            <p:custDataLst>
              <p:tags r:id="rId13"/>
            </p:custDataLst>
          </p:nvPr>
        </p:nvSpPr>
        <p:spPr>
          <a:xfrm>
            <a:off x="3816985" y="48133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04</a:t>
            </a:r>
            <a:endParaRPr lang="en-US" sz="2000" b="1" dirty="0">
              <a:solidFill>
                <a:schemeClr val="accent1"/>
              </a:solidFill>
              <a:latin typeface="+mn-ea"/>
            </a:endParaRPr>
          </a:p>
        </p:txBody>
      </p:sp>
      <p:sp>
        <p:nvSpPr>
          <p:cNvPr id="6" name="项标题"/>
          <p:cNvSpPr txBox="1"/>
          <p:nvPr>
            <p:custDataLst>
              <p:tags r:id="rId14"/>
            </p:custDataLst>
          </p:nvPr>
        </p:nvSpPr>
        <p:spPr>
          <a:xfrm>
            <a:off x="4794885" y="488442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借款费用</a:t>
            </a:r>
            <a:endParaRPr lang="zh-CN" altLang="en-US" sz="2400" spc="300" dirty="0">
              <a:solidFill>
                <a:srgbClr val="131F27"/>
              </a:solidFill>
              <a:latin typeface="+mn-ea"/>
            </a:endParaRPr>
          </a:p>
        </p:txBody>
      </p:sp>
    </p:spTree>
    <p:custDataLst>
      <p:tags r:id="rId1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972165" cy="5017770"/>
          </a:xfrm>
        </p:spPr>
        <p:txBody>
          <a:bodyPr>
            <a:normAutofit fontScale="90000" lnSpcReduction="20000"/>
          </a:bodyPr>
          <a:lstStyle/>
          <a:p>
            <a:pPr marL="0" indent="0" fontAlgn="auto">
              <a:lnSpc>
                <a:spcPct val="150000"/>
              </a:lnSpc>
              <a:spcBef>
                <a:spcPts val="0"/>
              </a:spcBef>
              <a:buNone/>
            </a:pPr>
            <a:r>
              <a:rPr lang="en-US" altLang="zh-CN" sz="2800"/>
              <a:t> </a:t>
            </a:r>
            <a:r>
              <a:rPr lang="zh-CN" sz="2800" b="1"/>
              <a:t>(二)债券利息的确认和计量</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t>3.债券利息的确认</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t>资产负债表日，</a:t>
            </a:r>
            <a:r>
              <a:rPr lang="zh-CN" sz="2800" b="1">
                <a:ln/>
                <a:solidFill>
                  <a:schemeClr val="accent1"/>
                </a:solidFill>
                <a:effectLst>
                  <a:outerShdw blurRad="38100" dist="25400" dir="5400000" algn="ctr" rotWithShape="0">
                    <a:srgbClr val="6E747A">
                      <a:alpha val="43000"/>
                    </a:srgbClr>
                  </a:outerShdw>
                </a:effectLst>
              </a:rPr>
              <a:t>对分期付息一次还本的债券</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a:t>借：</a:t>
            </a:r>
            <a:r>
              <a:rPr lang="zh-CN" sz="2800">
                <a:sym typeface="+mn-ea"/>
              </a:rPr>
              <a:t>在建工程（制造费用、财务费用）（</a:t>
            </a:r>
            <a:r>
              <a:rPr lang="zh-CN" sz="2800">
                <a:solidFill>
                  <a:srgbClr val="FF0000"/>
                </a:solidFill>
                <a:sym typeface="+mn-ea"/>
              </a:rPr>
              <a:t>期初摊余成本×实际利率）</a:t>
            </a:r>
            <a:endParaRPr lang="zh-CN" sz="2800">
              <a:solidFill>
                <a:srgbClr val="FF0000"/>
              </a:solidFill>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sz="2800">
                <a:sym typeface="+mn-ea"/>
              </a:rPr>
              <a:t>应付债券——利息调整（差额，或贷方）</a:t>
            </a:r>
            <a:endParaRPr lang="zh-CN" sz="2800">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t>   </a:t>
            </a:r>
            <a:r>
              <a:rPr lang="zh-CN" altLang="en-US" sz="2800"/>
              <a:t>贷：</a:t>
            </a:r>
            <a:r>
              <a:rPr lang="zh-CN" sz="2800">
                <a:sym typeface="+mn-ea"/>
              </a:rPr>
              <a:t>应付利息（</a:t>
            </a:r>
            <a:r>
              <a:rPr lang="zh-CN" sz="2800">
                <a:solidFill>
                  <a:srgbClr val="FF0000"/>
                </a:solidFill>
                <a:sym typeface="+mn-ea"/>
              </a:rPr>
              <a:t>应付债券票面金额×票面利率</a:t>
            </a:r>
            <a:r>
              <a:rPr lang="zh-CN" sz="2800">
                <a:solidFill>
                  <a:schemeClr val="tx1"/>
                </a:solidFill>
                <a:sym typeface="+mn-ea"/>
              </a:rPr>
              <a:t>）</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sym typeface="+mn-ea"/>
              </a:rPr>
              <a:t>资产负债表日，</a:t>
            </a:r>
            <a:r>
              <a:rPr lang="zh-CN" sz="2800" b="1">
                <a:ln/>
                <a:solidFill>
                  <a:schemeClr val="accent1"/>
                </a:solidFill>
                <a:effectLst>
                  <a:outerShdw blurRad="38100" dist="25400" dir="5400000" algn="ctr" rotWithShape="0">
                    <a:srgbClr val="6E747A">
                      <a:alpha val="43000"/>
                    </a:srgbClr>
                  </a:outerShdw>
                </a:effectLst>
                <a:sym typeface="+mn-ea"/>
              </a:rPr>
              <a:t>对</a:t>
            </a:r>
            <a:r>
              <a:rPr lang="zh-CN" altLang="en-US" sz="2800" b="1">
                <a:ln/>
                <a:solidFill>
                  <a:schemeClr val="accent1"/>
                </a:solidFill>
                <a:effectLst>
                  <a:outerShdw blurRad="38100" dist="25400" dir="5400000" algn="ctr" rotWithShape="0">
                    <a:srgbClr val="6E747A">
                      <a:alpha val="43000"/>
                    </a:srgbClr>
                  </a:outerShdw>
                </a:effectLst>
              </a:rPr>
              <a:t>一次还本付息的债券</a:t>
            </a:r>
            <a:endParaRPr lang="zh-CN" altLang="en-US" sz="2800" b="1">
              <a:ln/>
              <a:solidFill>
                <a:schemeClr val="accent1"/>
              </a:solidFill>
              <a:effectLst>
                <a:outerShdw blurRad="38100" dist="25400" dir="5400000" algn="ctr" rotWithShape="0">
                  <a:srgbClr val="6E747A">
                    <a:alpha val="43000"/>
                  </a:srgbClr>
                </a:outerShdw>
              </a:effectLst>
            </a:endParaRPr>
          </a:p>
          <a:p>
            <a:pPr marL="0" indent="635000" fontAlgn="auto">
              <a:lnSpc>
                <a:spcPct val="150000"/>
              </a:lnSpc>
              <a:spcBef>
                <a:spcPts val="0"/>
              </a:spcBef>
              <a:buNone/>
            </a:pPr>
            <a:r>
              <a:rPr lang="zh-CN" sz="2800">
                <a:sym typeface="+mn-ea"/>
              </a:rPr>
              <a:t>借：</a:t>
            </a:r>
            <a:r>
              <a:rPr lang="zh-CN" sz="2800">
                <a:sym typeface="+mn-ea"/>
              </a:rPr>
              <a:t>在建工程（制造费用、财务费用）（</a:t>
            </a:r>
            <a:r>
              <a:rPr lang="zh-CN" sz="2800">
                <a:solidFill>
                  <a:srgbClr val="FF0000"/>
                </a:solidFill>
                <a:sym typeface="+mn-ea"/>
              </a:rPr>
              <a:t>期初摊余成本×实际利率）</a:t>
            </a:r>
            <a:endParaRPr lang="zh-CN" sz="2800">
              <a:solidFill>
                <a:srgbClr val="FF0000"/>
              </a:solidFill>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sz="2800">
                <a:sym typeface="+mn-ea"/>
              </a:rPr>
              <a:t>应付债券——利息调整（差额，或贷方）</a:t>
            </a:r>
            <a:endParaRPr lang="zh-CN" sz="2800">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altLang="en-US" sz="2800">
                <a:sym typeface="+mn-ea"/>
              </a:rPr>
              <a:t>贷：</a:t>
            </a:r>
            <a:r>
              <a:rPr lang="zh-CN" sz="2800">
                <a:sym typeface="+mn-ea"/>
              </a:rPr>
              <a:t>应付债券——应计利息（</a:t>
            </a:r>
            <a:r>
              <a:rPr lang="zh-CN" sz="2800">
                <a:solidFill>
                  <a:srgbClr val="FF0000"/>
                </a:solidFill>
                <a:sym typeface="+mn-ea"/>
              </a:rPr>
              <a:t>应付债券票面金额×票面利率</a:t>
            </a:r>
            <a:r>
              <a:rPr lang="zh-CN" sz="2800">
                <a:sym typeface="+mn-ea"/>
              </a:rPr>
              <a:t>）</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endParaRPr lang="zh-CN" altLang="en-US" sz="2800">
              <a:ln/>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972165" cy="5017770"/>
          </a:xfrm>
        </p:spPr>
        <p:txBody>
          <a:bodyPr>
            <a:normAutofit fontScale="90000" lnSpcReduction="10000"/>
          </a:bodyPr>
          <a:lstStyle/>
          <a:p>
            <a:pPr marL="0" indent="0" fontAlgn="auto">
              <a:lnSpc>
                <a:spcPct val="150000"/>
              </a:lnSpc>
              <a:spcBef>
                <a:spcPts val="0"/>
              </a:spcBef>
              <a:buNone/>
            </a:pPr>
            <a:r>
              <a:rPr lang="en-US" altLang="zh-CN" sz="2800"/>
              <a:t> </a:t>
            </a:r>
            <a:r>
              <a:rPr lang="zh-CN" sz="2800" b="1"/>
              <a:t>(三)应付债券偿还的处理</a:t>
            </a:r>
            <a:endParaRPr 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solidFill>
                  <a:schemeClr val="accent1"/>
                </a:solidFill>
                <a:effectLst>
                  <a:outerShdw blurRad="38100" dist="25400" dir="5400000" algn="ctr" rotWithShape="0">
                    <a:srgbClr val="6E747A">
                      <a:alpha val="43000"/>
                    </a:srgbClr>
                  </a:outerShdw>
                </a:effectLst>
              </a:rPr>
              <a:t>对分期付息一次还本的债券，债券于到期时只剩下最后一期利息和本金，</a:t>
            </a:r>
            <a:endParaRPr lang="zh-CN" sz="2800" b="1">
              <a:solidFill>
                <a:schemeClr val="accent1"/>
              </a:solidFill>
              <a:effectLst>
                <a:outerShdw blurRad="38100" dist="25400" dir="5400000" algn="ctr" rotWithShape="0">
                  <a:srgbClr val="6E747A">
                    <a:alpha val="43000"/>
                  </a:srgbClr>
                </a:outerShdw>
              </a:effectLst>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a:t>借：</a:t>
            </a:r>
            <a:r>
              <a:rPr lang="zh-CN" sz="2800">
                <a:sym typeface="+mn-ea"/>
              </a:rPr>
              <a:t>应付债券——面值</a:t>
            </a:r>
            <a:endParaRPr lang="zh-CN" sz="2800">
              <a:solidFill>
                <a:srgbClr val="FF0000"/>
              </a:solidFill>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sz="2800">
                <a:sym typeface="+mn-ea"/>
              </a:rPr>
              <a:t>应付利息</a:t>
            </a:r>
            <a:endParaRPr lang="zh-CN" sz="2800">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t>   </a:t>
            </a:r>
            <a:r>
              <a:rPr lang="zh-CN" altLang="en-US" sz="2800"/>
              <a:t>贷：</a:t>
            </a:r>
            <a:r>
              <a:rPr lang="zh-CN" sz="2800">
                <a:sym typeface="+mn-ea"/>
              </a:rPr>
              <a:t>银行存款</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zh-CN" sz="2800" b="1">
                <a:solidFill>
                  <a:schemeClr val="accent1"/>
                </a:solidFill>
                <a:effectLst>
                  <a:outerShdw blurRad="38100" dist="25400" dir="5400000" algn="ctr" rotWithShape="0">
                    <a:srgbClr val="6E747A">
                      <a:alpha val="43000"/>
                    </a:srgbClr>
                  </a:outerShdw>
                </a:effectLst>
                <a:sym typeface="+mn-ea"/>
              </a:rPr>
              <a:t>对</a:t>
            </a:r>
            <a:r>
              <a:rPr lang="zh-CN" altLang="en-US" sz="2800" b="1">
                <a:solidFill>
                  <a:schemeClr val="accent1"/>
                </a:solidFill>
                <a:effectLst>
                  <a:outerShdw blurRad="38100" dist="25400" dir="5400000" algn="ctr" rotWithShape="0">
                    <a:srgbClr val="6E747A">
                      <a:alpha val="43000"/>
                    </a:srgbClr>
                  </a:outerShdw>
                </a:effectLst>
              </a:rPr>
              <a:t>一次还本付息的债券，企业应于债券到期支付债券本息</a:t>
            </a:r>
            <a:endParaRPr lang="zh-CN" altLang="en-US" sz="2800" b="1">
              <a:solidFill>
                <a:schemeClr val="accent1"/>
              </a:solidFill>
              <a:effectLst>
                <a:outerShdw blurRad="38100" dist="25400" dir="5400000" algn="ctr" rotWithShape="0">
                  <a:srgbClr val="6E747A">
                    <a:alpha val="43000"/>
                  </a:srgbClr>
                </a:outerShdw>
              </a:effectLst>
            </a:endParaRPr>
          </a:p>
          <a:p>
            <a:pPr marL="0" indent="635000" fontAlgn="auto">
              <a:lnSpc>
                <a:spcPct val="150000"/>
              </a:lnSpc>
              <a:spcBef>
                <a:spcPts val="0"/>
              </a:spcBef>
              <a:buNone/>
            </a:pPr>
            <a:r>
              <a:rPr lang="zh-CN" sz="2800">
                <a:sym typeface="+mn-ea"/>
              </a:rPr>
              <a:t>借：</a:t>
            </a:r>
            <a:r>
              <a:rPr lang="zh-CN" sz="2800">
                <a:sym typeface="+mn-ea"/>
              </a:rPr>
              <a:t>应付债券——面值</a:t>
            </a:r>
            <a:endParaRPr lang="zh-CN" sz="2800">
              <a:solidFill>
                <a:srgbClr val="FF0000"/>
              </a:solidFill>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sz="2800">
                <a:sym typeface="+mn-ea"/>
              </a:rPr>
              <a:t>应付债券——应计利息</a:t>
            </a:r>
            <a:endParaRPr lang="zh-CN" sz="2800">
              <a:sym typeface="+mn-ea"/>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lang="en-US" altLang="zh-CN" sz="2800">
                <a:sym typeface="+mn-ea"/>
              </a:rPr>
              <a:t>   </a:t>
            </a:r>
            <a:r>
              <a:rPr lang="zh-CN" altLang="en-US" sz="2800">
                <a:sym typeface="+mn-ea"/>
              </a:rPr>
              <a:t>贷：</a:t>
            </a:r>
            <a:r>
              <a:rPr lang="zh-CN" sz="2800">
                <a:sym typeface="+mn-ea"/>
              </a:rPr>
              <a:t>银行存款</a:t>
            </a:r>
            <a:endParaRPr lang="zh-CN"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endParaRPr lang="zh-CN" altLang="en-US" sz="2800">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972165" cy="5017770"/>
          </a:xfrm>
        </p:spPr>
        <p:txBody>
          <a:bodyPr>
            <a:normAutofit fontScale="90000"/>
          </a:bodyPr>
          <a:lstStyle/>
          <a:p>
            <a:pPr marL="0" indent="0" fontAlgn="auto">
              <a:lnSpc>
                <a:spcPct val="150000"/>
              </a:lnSpc>
              <a:spcBef>
                <a:spcPts val="0"/>
              </a:spcBef>
              <a:buNone/>
            </a:pPr>
            <a:r>
              <a:rPr lang="en-US" altLang="zh-CN" sz="2800"/>
              <a:t> </a:t>
            </a:r>
            <a:r>
              <a:rPr lang="zh-CN" sz="2800" b="1"/>
              <a:t>【典型案例9-4】</a:t>
            </a:r>
            <a:r>
              <a:rPr lang="zh-CN" sz="2800"/>
              <a:t>2×21年12月31日，甲公司经批准发行5年期</a:t>
            </a:r>
            <a:r>
              <a:rPr lang="zh-CN" sz="2800">
                <a:solidFill>
                  <a:srgbClr val="FF0000"/>
                </a:solidFill>
              </a:rPr>
              <a:t>一次还本、分期付息</a:t>
            </a:r>
            <a:r>
              <a:rPr lang="zh-CN" sz="2800"/>
              <a:t>的公司债券1000万元，债券利息在每年12月31日支付，票面利率为年利率6%。假定债券发行时的市场利率为5%，所筹集资金全部用于生产线的建设，且均已支出。</a:t>
            </a:r>
            <a:endParaRPr lang="zh-CN" sz="2800"/>
          </a:p>
          <a:p>
            <a:pPr marL="0" indent="0" fontAlgn="auto">
              <a:lnSpc>
                <a:spcPct val="150000"/>
              </a:lnSpc>
              <a:spcBef>
                <a:spcPts val="0"/>
              </a:spcBef>
              <a:buNone/>
            </a:pPr>
            <a:r>
              <a:rPr lang="zh-CN" sz="2800"/>
              <a:t>要求：</a:t>
            </a:r>
            <a:endParaRPr lang="zh-CN" sz="2800"/>
          </a:p>
          <a:p>
            <a:pPr marL="0" indent="0" fontAlgn="auto">
              <a:lnSpc>
                <a:spcPct val="150000"/>
              </a:lnSpc>
              <a:spcBef>
                <a:spcPts val="0"/>
              </a:spcBef>
              <a:buNone/>
            </a:pPr>
            <a:r>
              <a:rPr lang="zh-CN" sz="2800"/>
              <a:t>（1）计算该债券的实际发行价格；</a:t>
            </a:r>
            <a:endParaRPr lang="zh-CN" sz="2800"/>
          </a:p>
          <a:p>
            <a:pPr marL="0" indent="0" fontAlgn="auto">
              <a:lnSpc>
                <a:spcPct val="150000"/>
              </a:lnSpc>
              <a:spcBef>
                <a:spcPts val="0"/>
              </a:spcBef>
              <a:buNone/>
            </a:pPr>
            <a:r>
              <a:rPr lang="zh-CN" sz="2800"/>
              <a:t>（2）采用实际利率法和摊余成本计算确定的利息费用；</a:t>
            </a:r>
            <a:endParaRPr lang="zh-CN" sz="2800"/>
          </a:p>
          <a:p>
            <a:pPr marL="0" indent="0" fontAlgn="auto">
              <a:lnSpc>
                <a:spcPct val="150000"/>
              </a:lnSpc>
              <a:spcBef>
                <a:spcPts val="0"/>
              </a:spcBef>
              <a:buNone/>
            </a:pPr>
            <a:r>
              <a:rPr lang="zh-CN" sz="2800"/>
              <a:t>（3）编制2×21年12月31日——2×26年12月31日与债券相关的会计分录。</a:t>
            </a:r>
            <a:endParaRPr lang="zh-CN" sz="2800"/>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972165" cy="5017770"/>
          </a:xfrm>
        </p:spPr>
        <p:txBody>
          <a:bodyPr>
            <a:normAutofit/>
          </a:bodyPr>
          <a:lstStyle/>
          <a:p>
            <a:pPr marL="0" indent="0" fontAlgn="auto">
              <a:lnSpc>
                <a:spcPct val="150000"/>
              </a:lnSpc>
              <a:spcBef>
                <a:spcPts val="0"/>
              </a:spcBef>
              <a:buNone/>
            </a:pPr>
            <a:r>
              <a:rPr lang="en-US" altLang="zh-CN" sz="2800"/>
              <a:t> </a:t>
            </a:r>
            <a:r>
              <a:rPr lang="zh-CN" sz="2800"/>
              <a:t>【典型案例9-4解析】</a:t>
            </a:r>
            <a:endParaRPr lang="zh-CN" sz="2800"/>
          </a:p>
          <a:p>
            <a:pPr marL="0" indent="0" fontAlgn="auto">
              <a:lnSpc>
                <a:spcPct val="150000"/>
              </a:lnSpc>
              <a:spcBef>
                <a:spcPts val="0"/>
              </a:spcBef>
              <a:buNone/>
            </a:pPr>
            <a:r>
              <a:rPr lang="zh-CN" sz="2800"/>
              <a:t>根据上述资料，甲公司的相关会计处理如下：</a:t>
            </a:r>
            <a:endParaRPr lang="zh-CN" sz="2800"/>
          </a:p>
          <a:p>
            <a:pPr marL="0" indent="0" fontAlgn="auto">
              <a:lnSpc>
                <a:spcPct val="150000"/>
              </a:lnSpc>
              <a:spcBef>
                <a:spcPts val="0"/>
              </a:spcBef>
              <a:buNone/>
            </a:pPr>
            <a:r>
              <a:rPr lang="zh-CN" sz="2800"/>
              <a:t>（1）甲公司该批债券实际发行价格</a:t>
            </a:r>
            <a:endParaRPr lang="zh-CN" sz="2800"/>
          </a:p>
          <a:p>
            <a:pPr marL="0" indent="0" fontAlgn="auto">
              <a:lnSpc>
                <a:spcPct val="150000"/>
              </a:lnSpc>
              <a:spcBef>
                <a:spcPts val="0"/>
              </a:spcBef>
              <a:buNone/>
            </a:pPr>
            <a:r>
              <a:rPr lang="zh-CN" sz="2800"/>
              <a:t>=10000000×0.7835+10000000×6%×4.3295</a:t>
            </a:r>
            <a:endParaRPr lang="zh-CN" sz="2800"/>
          </a:p>
          <a:p>
            <a:pPr marL="0" indent="0" fontAlgn="auto">
              <a:lnSpc>
                <a:spcPct val="150000"/>
              </a:lnSpc>
              <a:spcBef>
                <a:spcPts val="0"/>
              </a:spcBef>
              <a:buNone/>
            </a:pPr>
            <a:r>
              <a:rPr lang="zh-CN" sz="2800"/>
              <a:t>=10432700(元)</a:t>
            </a:r>
            <a:endParaRPr lang="zh-CN" sz="2800"/>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PA-直接连接符 9"/>
          <p:cNvCxnSpPr/>
          <p:nvPr>
            <p:custDataLst>
              <p:tags r:id="rId1"/>
            </p:custDataLst>
          </p:nvPr>
        </p:nvCxnSpPr>
        <p:spPr>
          <a:xfrm flipH="1" flipV="1">
            <a:off x="9601835" y="0"/>
            <a:ext cx="2557145" cy="257111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PA-直角三角形 5"/>
          <p:cNvSpPr/>
          <p:nvPr>
            <p:custDataLst>
              <p:tags r:id="rId2"/>
            </p:custDataLst>
          </p:nvPr>
        </p:nvSpPr>
        <p:spPr>
          <a:xfrm>
            <a:off x="9923145" y="635"/>
            <a:ext cx="2268855" cy="2284730"/>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PA-直角三角形 8"/>
          <p:cNvSpPr/>
          <p:nvPr>
            <p:custDataLst>
              <p:tags r:id="rId3"/>
            </p:custDataLst>
          </p:nvPr>
        </p:nvSpPr>
        <p:spPr>
          <a:xfrm>
            <a:off x="0" y="5401945"/>
            <a:ext cx="1459865" cy="1456055"/>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8" name="PA-直接连接符 9"/>
          <p:cNvCxnSpPr/>
          <p:nvPr>
            <p:custDataLst>
              <p:tags r:id="rId4"/>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5"/>
            </p:custDataLst>
          </p:nvPr>
        </p:nvSpPr>
        <p:spPr>
          <a:xfrm>
            <a:off x="398145" y="144145"/>
            <a:ext cx="10972800" cy="82296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3600" b="1" spc="360" dirty="0">
                <a:solidFill>
                  <a:schemeClr val="accent1">
                    <a:lumMod val="75000"/>
                  </a:schemeClr>
                </a:solidFill>
                <a:uFillTx/>
                <a:latin typeface="微软雅黑" panose="020B0503020204020204" charset="-122"/>
                <a:ea typeface="微软雅黑" panose="020B0503020204020204" charset="-122"/>
                <a:sym typeface="+mn-ea"/>
              </a:rPr>
              <a:t>二、应付债券的核算</a:t>
            </a:r>
            <a:endParaRPr lang="zh-CN" altLang="en-US" sz="3600" b="1" spc="360" dirty="0">
              <a:solidFill>
                <a:schemeClr val="accent1">
                  <a:lumMod val="75000"/>
                </a:schemeClr>
              </a:solidFill>
              <a:uFillTx/>
              <a:latin typeface="微软雅黑" panose="020B0503020204020204" charset="-122"/>
              <a:ea typeface="微软雅黑" panose="020B0503020204020204" charset="-122"/>
              <a:sym typeface="+mn-ea"/>
            </a:endParaRPr>
          </a:p>
        </p:txBody>
      </p:sp>
      <p:graphicFrame>
        <p:nvGraphicFramePr>
          <p:cNvPr id="10" name="表格 9"/>
          <p:cNvGraphicFramePr/>
          <p:nvPr>
            <p:custDataLst>
              <p:tags r:id="rId6"/>
            </p:custDataLst>
          </p:nvPr>
        </p:nvGraphicFramePr>
        <p:xfrm>
          <a:off x="787400" y="1767840"/>
          <a:ext cx="10403840" cy="4453890"/>
        </p:xfrm>
        <a:graphic>
          <a:graphicData uri="http://schemas.openxmlformats.org/drawingml/2006/table">
            <a:tbl>
              <a:tblPr/>
              <a:tblGrid>
                <a:gridCol w="1756410"/>
                <a:gridCol w="1662430"/>
                <a:gridCol w="1871980"/>
                <a:gridCol w="2403475"/>
                <a:gridCol w="2709545"/>
              </a:tblGrid>
              <a:tr h="805815">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rPr>
                        <a:t>付息日期</a:t>
                      </a:r>
                      <a:endParaRPr lang="zh-CN" sz="1600" b="1" spc="120">
                        <a:solidFill>
                          <a:srgbClr val="FFFFFF"/>
                        </a:solidFill>
                        <a:latin typeface="微软雅黑" panose="020B0503020204020204" charset="-122"/>
                        <a:ea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404040"/>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支付利息</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(a)</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利息费用（</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b</a:t>
                      </a:r>
                      <a:r>
                        <a:rPr lang="zh-CN" sz="1600" b="1" spc="120">
                          <a:solidFill>
                            <a:srgbClr val="FFFFFF"/>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×5%</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摊销的利息调整（</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c</a:t>
                      </a:r>
                      <a:r>
                        <a:rPr lang="zh-CN" sz="1600" b="1" spc="120">
                          <a:solidFill>
                            <a:srgbClr val="FFFFFF"/>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=(a)-(b)</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应付债券摊余成本（</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a:t>
                      </a:r>
                      <a:r>
                        <a:rPr lang="zh-CN" sz="1600" b="1" spc="120">
                          <a:solidFill>
                            <a:srgbClr val="FFFFFF"/>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-(c)</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89D1D3"/>
                    </a:solidFill>
                  </a:tcPr>
                </a:tc>
              </a:tr>
              <a:tr h="48577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10432700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FFFFF"/>
                    </a:solidFill>
                  </a:tcPr>
                </a:tc>
              </a:tr>
              <a:tr h="64960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521635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78365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10354335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2F2F2"/>
                    </a:solidFill>
                  </a:tcPr>
                </a:tc>
              </a:tr>
              <a:tr h="515620">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2×23</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517716.75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82283.25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10272051.75</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FFFFF"/>
                    </a:solidFill>
                  </a:tcPr>
                </a:tc>
              </a:tr>
              <a:tr h="505460">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2×24</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513602.59</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86397.41</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10185654.34</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2F2F2"/>
                    </a:solidFill>
                  </a:tcPr>
                </a:tc>
              </a:tr>
              <a:tr h="48577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2×25</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509282.72</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90717.28</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10094937.06</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FFFFF"/>
                    </a:solidFill>
                  </a:tcPr>
                </a:tc>
              </a:tr>
              <a:tr h="51498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2×26</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505062.94②</a:t>
                      </a:r>
                      <a:endParaRPr lang="en-US" altLang="zh-CN"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94937.06①</a:t>
                      </a:r>
                      <a:endParaRPr lang="en-US" altLang="zh-CN"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10000000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2F2F2"/>
                    </a:solidFill>
                  </a:tcPr>
                </a:tc>
              </a:tr>
              <a:tr h="490855">
                <a:tc>
                  <a:txBody>
                    <a:bodyPr/>
                    <a:p>
                      <a:pPr indent="0" algn="ctr">
                        <a:lnSpc>
                          <a:spcPct val="120000"/>
                        </a:lnSpc>
                        <a:spcBef>
                          <a:spcPts val="0"/>
                        </a:spcBef>
                        <a:spcAft>
                          <a:spcPts val="0"/>
                        </a:spcAft>
                      </a:pPr>
                      <a:r>
                        <a:rPr lang="zh-CN" sz="1600" b="0" spc="60">
                          <a:solidFill>
                            <a:srgbClr val="404040"/>
                          </a:solidFill>
                          <a:latin typeface="微软雅黑" panose="020B0503020204020204" charset="-122"/>
                          <a:ea typeface="微软雅黑" panose="020B0503020204020204" charset="-122"/>
                        </a:rPr>
                        <a:t>合计</a:t>
                      </a:r>
                      <a:endParaRPr 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a:noFill/>
                    </a:lnL>
                    <a:lnR w="19050">
                      <a:solidFill>
                        <a:srgbClr val="FFFFFF"/>
                      </a:solidFill>
                      <a:prstDash val="solid"/>
                    </a:lnR>
                    <a:lnT>
                      <a:noFill/>
                    </a:lnT>
                    <a:lnB w="19050">
                      <a:solidFill>
                        <a:srgbClr val="89D1D3"/>
                      </a:solidFill>
                      <a:prstDash val="solid"/>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3000000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fontAlgn="t">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2062237.06</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fontAlgn="t">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432700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a:lnSpc>
                          <a:spcPct val="120000"/>
                        </a:lnSpc>
                        <a:spcBef>
                          <a:spcPts val="0"/>
                        </a:spcBef>
                        <a:spcAft>
                          <a:spcPts val="0"/>
                        </a:spcAft>
                      </a:pPr>
                      <a:endParaRPr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w="19050">
                      <a:solidFill>
                        <a:srgbClr val="89D1D3"/>
                      </a:solidFill>
                      <a:prstDash val="solid"/>
                    </a:lnB>
                    <a:solidFill>
                      <a:srgbClr val="FFFFFF"/>
                    </a:solidFill>
                  </a:tcPr>
                </a:tc>
              </a:tr>
            </a:tbl>
          </a:graphicData>
        </a:graphic>
      </p:graphicFrame>
      <p:sp>
        <p:nvSpPr>
          <p:cNvPr id="2" name="文本框 1"/>
          <p:cNvSpPr txBox="1"/>
          <p:nvPr/>
        </p:nvSpPr>
        <p:spPr>
          <a:xfrm>
            <a:off x="1228090" y="777875"/>
            <a:ext cx="9914890" cy="852805"/>
          </a:xfrm>
          <a:prstGeom prst="rect">
            <a:avLst/>
          </a:prstGeom>
        </p:spPr>
        <p:txBody>
          <a:bodyPr wrap="square">
            <a:noAutofit/>
          </a:bodyPr>
          <a:p>
            <a:pPr marL="0" indent="266700" algn="l" defTabSz="266700">
              <a:spcAft>
                <a:spcPct val="0"/>
              </a:spcAft>
            </a:pPr>
            <a:r>
              <a:rPr lang="zh-CN" altLang="en-US" sz="2200">
                <a:latin typeface="+mn-ea"/>
                <a:cs typeface="+mn-ea"/>
              </a:rPr>
              <a:t>（</a:t>
            </a:r>
            <a:r>
              <a:rPr lang="en-US" altLang="zh-CN" sz="2200">
                <a:latin typeface="+mn-ea"/>
                <a:cs typeface="+mn-ea"/>
              </a:rPr>
              <a:t>2</a:t>
            </a:r>
            <a:r>
              <a:rPr lang="zh-CN" altLang="en-US" sz="2200">
                <a:latin typeface="+mn-ea"/>
                <a:cs typeface="+mn-ea"/>
              </a:rPr>
              <a:t>）采用实际利率法和摊余成本计算确定的利息费用，如表</a:t>
            </a:r>
            <a:r>
              <a:rPr lang="en-US" altLang="zh-CN" sz="2200">
                <a:latin typeface="+mn-ea"/>
                <a:cs typeface="+mn-ea"/>
              </a:rPr>
              <a:t>9-1</a:t>
            </a:r>
            <a:r>
              <a:rPr lang="zh-CN" altLang="en-US" sz="2200">
                <a:latin typeface="+mn-ea"/>
                <a:cs typeface="+mn-ea"/>
              </a:rPr>
              <a:t>所示。</a:t>
            </a:r>
            <a:endParaRPr lang="zh-CN" altLang="en-US" sz="2000">
              <a:latin typeface="+mn-ea"/>
              <a:cs typeface="+mn-ea"/>
            </a:endParaRPr>
          </a:p>
          <a:p>
            <a:pPr marL="0" indent="266700" algn="l" defTabSz="266700">
              <a:spcAft>
                <a:spcPct val="0"/>
              </a:spcAft>
            </a:pPr>
            <a:endParaRPr lang="zh-CN" altLang="en-US" sz="2000">
              <a:latin typeface="+mn-ea"/>
              <a:cs typeface="+mn-ea"/>
            </a:endParaRPr>
          </a:p>
          <a:p>
            <a:pPr marL="229870" indent="0" algn="just" defTabSz="266700">
              <a:spcAft>
                <a:spcPct val="0"/>
              </a:spcAft>
            </a:pPr>
            <a:r>
              <a:rPr lang="zh-CN" altLang="en-US" sz="2000" b="1">
                <a:latin typeface="+mn-ea"/>
                <a:cs typeface="+mn-ea"/>
              </a:rPr>
              <a:t>表</a:t>
            </a:r>
            <a:r>
              <a:rPr lang="en-US" altLang="zh-CN" sz="2000" b="1">
                <a:latin typeface="+mn-ea"/>
                <a:cs typeface="+mn-ea"/>
              </a:rPr>
              <a:t>9-2                                </a:t>
            </a:r>
            <a:r>
              <a:rPr lang="zh-CN" altLang="en-US" sz="2000" b="1">
                <a:latin typeface="+mn-ea"/>
                <a:cs typeface="+mn-ea"/>
              </a:rPr>
              <a:t>利息费用一览表</a:t>
            </a:r>
            <a:r>
              <a:rPr lang="en-US" altLang="zh-CN" sz="2000" b="1">
                <a:latin typeface="+mn-ea"/>
                <a:cs typeface="+mn-ea"/>
              </a:rPr>
              <a:t>                                   </a:t>
            </a:r>
            <a:r>
              <a:rPr lang="zh-CN" altLang="en-US" sz="2000">
                <a:latin typeface="+mn-ea"/>
                <a:cs typeface="+mn-ea"/>
              </a:rPr>
              <a:t>单位：元</a:t>
            </a:r>
            <a:endParaRPr lang="zh-CN" altLang="en-US" sz="2000">
              <a:latin typeface="+mn-ea"/>
              <a:cs typeface="+mn-ea"/>
            </a:endParaRPr>
          </a:p>
        </p:txBody>
      </p:sp>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4980305" cy="5017770"/>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a:bodyPr>
          <a:lstStyle/>
          <a:p>
            <a:pPr marL="0" indent="0" fontAlgn="auto">
              <a:lnSpc>
                <a:spcPct val="150000"/>
              </a:lnSpc>
              <a:spcBef>
                <a:spcPts val="0"/>
              </a:spcBef>
              <a:buNone/>
            </a:pPr>
            <a:r>
              <a:rPr lang="en-US" altLang="zh-CN" sz="2220"/>
              <a:t> </a:t>
            </a:r>
            <a:r>
              <a:rPr lang="zh-CN" sz="2220"/>
              <a:t>（3）根据表9-1的资料，甲公司的账务处理如下：</a:t>
            </a:r>
            <a:endParaRPr lang="zh-CN" sz="2220"/>
          </a:p>
          <a:p>
            <a:pPr marL="0" indent="0" fontAlgn="auto">
              <a:lnSpc>
                <a:spcPct val="150000"/>
              </a:lnSpc>
              <a:spcBef>
                <a:spcPts val="0"/>
              </a:spcBef>
              <a:buNone/>
            </a:pPr>
            <a:r>
              <a:rPr lang="zh-CN" sz="2220"/>
              <a:t>①2×21年12月31日发行债券时：</a:t>
            </a:r>
            <a:endParaRPr lang="zh-CN" sz="2220"/>
          </a:p>
          <a:p>
            <a:pPr marL="0" indent="0" fontAlgn="auto">
              <a:lnSpc>
                <a:spcPct val="150000"/>
              </a:lnSpc>
              <a:spcBef>
                <a:spcPts val="0"/>
              </a:spcBef>
              <a:buNone/>
            </a:pPr>
            <a:r>
              <a:rPr lang="zh-CN" sz="2220"/>
              <a:t>借：银行存款            10 432 700</a:t>
            </a:r>
            <a:endParaRPr lang="zh-CN" sz="2220"/>
          </a:p>
          <a:p>
            <a:pPr marL="0" indent="0" fontAlgn="auto">
              <a:lnSpc>
                <a:spcPct val="150000"/>
              </a:lnSpc>
              <a:spcBef>
                <a:spcPts val="0"/>
              </a:spcBef>
              <a:buNone/>
            </a:pPr>
            <a:r>
              <a:rPr lang="en-US" altLang="zh-CN" sz="2220"/>
              <a:t>  </a:t>
            </a:r>
            <a:r>
              <a:rPr lang="zh-CN" sz="2220"/>
              <a:t>贷：应付债券——面值     10 000 000</a:t>
            </a:r>
            <a:endParaRPr lang="zh-CN" sz="2220"/>
          </a:p>
          <a:p>
            <a:pPr marL="0" indent="0" fontAlgn="auto">
              <a:lnSpc>
                <a:spcPct val="150000"/>
              </a:lnSpc>
              <a:spcBef>
                <a:spcPts val="0"/>
              </a:spcBef>
              <a:buNone/>
            </a:pPr>
            <a:r>
              <a:rPr lang="zh-CN" sz="2220"/>
              <a:t>	          ——利息调整    432 700</a:t>
            </a:r>
            <a:endParaRPr lang="zh-CN" sz="2220"/>
          </a:p>
        </p:txBody>
      </p:sp>
      <p:sp>
        <p:nvSpPr>
          <p:cNvPr id="4" name="正文"/>
          <p:cNvSpPr>
            <a:spLocks noGrp="1"/>
          </p:cNvSpPr>
          <p:nvPr>
            <p:custDataLst>
              <p:tags r:id="rId3"/>
            </p:custDataLst>
          </p:nvPr>
        </p:nvSpPr>
        <p:spPr>
          <a:xfrm>
            <a:off x="6180455" y="1157605"/>
            <a:ext cx="4980305" cy="501777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lang="en-US" altLang="zh-CN" sz="2220"/>
              <a:t> </a:t>
            </a:r>
            <a:r>
              <a:rPr lang="zh-CN" sz="2220"/>
              <a:t>②2×22年12月31日计算利息费用时：</a:t>
            </a:r>
            <a:endParaRPr lang="zh-CN" sz="2220"/>
          </a:p>
          <a:p>
            <a:pPr marL="0" indent="0" fontAlgn="auto">
              <a:lnSpc>
                <a:spcPct val="150000"/>
              </a:lnSpc>
              <a:spcBef>
                <a:spcPts val="0"/>
              </a:spcBef>
              <a:buNone/>
            </a:pPr>
            <a:r>
              <a:rPr lang="zh-CN" sz="2220"/>
              <a:t>借：在建工程            521 635</a:t>
            </a:r>
            <a:endParaRPr lang="zh-CN" sz="2220"/>
          </a:p>
          <a:p>
            <a:pPr marL="0" indent="0" fontAlgn="auto">
              <a:lnSpc>
                <a:spcPct val="150000"/>
              </a:lnSpc>
              <a:spcBef>
                <a:spcPts val="0"/>
              </a:spcBef>
              <a:buNone/>
            </a:pPr>
            <a:r>
              <a:rPr lang="en-US" altLang="zh-CN" sz="2220"/>
              <a:t>       </a:t>
            </a:r>
            <a:r>
              <a:rPr lang="zh-CN" sz="2220"/>
              <a:t>应付债券——利息调整78 365</a:t>
            </a:r>
            <a:endParaRPr lang="zh-CN" sz="2220"/>
          </a:p>
          <a:p>
            <a:pPr marL="0" indent="0" fontAlgn="auto">
              <a:lnSpc>
                <a:spcPct val="150000"/>
              </a:lnSpc>
              <a:spcBef>
                <a:spcPts val="0"/>
              </a:spcBef>
              <a:buNone/>
            </a:pPr>
            <a:r>
              <a:rPr lang="en-US" altLang="zh-CN" sz="2220"/>
              <a:t>   </a:t>
            </a:r>
            <a:r>
              <a:rPr lang="zh-CN" sz="2220"/>
              <a:t>贷：应付利息            600 000</a:t>
            </a:r>
            <a:endParaRPr lang="zh-CN" sz="2220"/>
          </a:p>
          <a:p>
            <a:pPr marL="0" indent="0" fontAlgn="auto">
              <a:lnSpc>
                <a:spcPct val="150000"/>
              </a:lnSpc>
              <a:spcBef>
                <a:spcPts val="0"/>
              </a:spcBef>
              <a:buNone/>
            </a:pPr>
            <a:r>
              <a:rPr lang="zh-CN" sz="2220"/>
              <a:t>支付利息时：</a:t>
            </a:r>
            <a:endParaRPr lang="zh-CN" sz="2220"/>
          </a:p>
          <a:p>
            <a:pPr marL="0" indent="0" fontAlgn="auto">
              <a:lnSpc>
                <a:spcPct val="150000"/>
              </a:lnSpc>
              <a:spcBef>
                <a:spcPts val="0"/>
              </a:spcBef>
              <a:buNone/>
            </a:pPr>
            <a:r>
              <a:rPr lang="zh-CN" sz="2220"/>
              <a:t>借：应付利息    600 000</a:t>
            </a:r>
            <a:endParaRPr lang="zh-CN" sz="2220"/>
          </a:p>
          <a:p>
            <a:pPr marL="0" indent="0" fontAlgn="auto">
              <a:lnSpc>
                <a:spcPct val="150000"/>
              </a:lnSpc>
              <a:spcBef>
                <a:spcPts val="0"/>
              </a:spcBef>
              <a:buNone/>
            </a:pPr>
            <a:r>
              <a:rPr lang="en-US" altLang="zh-CN" sz="2220"/>
              <a:t>   </a:t>
            </a:r>
            <a:r>
              <a:rPr lang="zh-CN" sz="2220"/>
              <a:t>贷：银行存款    600 000</a:t>
            </a:r>
            <a:endParaRPr lang="zh-CN" sz="2220"/>
          </a:p>
          <a:p>
            <a:pPr marL="0" indent="0" fontAlgn="auto">
              <a:lnSpc>
                <a:spcPct val="150000"/>
              </a:lnSpc>
              <a:spcBef>
                <a:spcPts val="0"/>
              </a:spcBef>
              <a:buNone/>
            </a:pPr>
            <a:r>
              <a:rPr lang="zh-CN" sz="2220"/>
              <a:t>2×23年、2×24年、2×25年确认利息费用的会计处理同2×22年。</a:t>
            </a:r>
            <a:endParaRPr lang="zh-CN" sz="2220"/>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404475" cy="5017770"/>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a:bodyPr>
          <a:lstStyle/>
          <a:p>
            <a:pPr marL="0" indent="0" fontAlgn="auto">
              <a:lnSpc>
                <a:spcPct val="150000"/>
              </a:lnSpc>
              <a:spcBef>
                <a:spcPts val="0"/>
              </a:spcBef>
              <a:buNone/>
            </a:pPr>
            <a:r>
              <a:rPr lang="en-US" altLang="zh-CN"/>
              <a:t> </a:t>
            </a:r>
            <a:r>
              <a:rPr lang="zh-CN"/>
              <a:t>③2×26年12月31日归还债券本金及最后一期利息费用时：</a:t>
            </a:r>
            <a:endParaRPr lang="zh-CN"/>
          </a:p>
          <a:p>
            <a:pPr marL="0" indent="0" fontAlgn="auto">
              <a:lnSpc>
                <a:spcPct val="150000"/>
              </a:lnSpc>
              <a:spcBef>
                <a:spcPts val="0"/>
              </a:spcBef>
              <a:buNone/>
            </a:pPr>
            <a:endParaRPr lang="zh-CN"/>
          </a:p>
          <a:p>
            <a:pPr marL="0" indent="0" fontAlgn="auto">
              <a:lnSpc>
                <a:spcPct val="150000"/>
              </a:lnSpc>
              <a:spcBef>
                <a:spcPts val="0"/>
              </a:spcBef>
              <a:buNone/>
            </a:pPr>
            <a:r>
              <a:rPr lang="zh-CN"/>
              <a:t>借：在建工程       </a:t>
            </a:r>
            <a:r>
              <a:rPr lang="en-US" altLang="zh-CN"/>
              <a:t>        </a:t>
            </a:r>
            <a:r>
              <a:rPr lang="zh-CN"/>
              <a:t>   505 062.94</a:t>
            </a:r>
            <a:endParaRPr lang="zh-CN"/>
          </a:p>
          <a:p>
            <a:pPr marL="0" indent="0" fontAlgn="auto">
              <a:lnSpc>
                <a:spcPct val="150000"/>
              </a:lnSpc>
              <a:spcBef>
                <a:spcPts val="0"/>
              </a:spcBef>
              <a:buNone/>
            </a:pPr>
            <a:r>
              <a:rPr lang="en-US" altLang="zh-CN"/>
              <a:t>      </a:t>
            </a:r>
            <a:r>
              <a:rPr lang="zh-CN"/>
              <a:t>应付债券——面值  </a:t>
            </a:r>
            <a:r>
              <a:rPr lang="en-US" altLang="zh-CN"/>
              <a:t>   </a:t>
            </a:r>
            <a:r>
              <a:rPr lang="zh-CN"/>
              <a:t>10 000 000</a:t>
            </a:r>
            <a:endParaRPr lang="zh-CN"/>
          </a:p>
          <a:p>
            <a:pPr marL="0" indent="0" fontAlgn="auto">
              <a:lnSpc>
                <a:spcPct val="150000"/>
              </a:lnSpc>
              <a:spcBef>
                <a:spcPts val="0"/>
              </a:spcBef>
              <a:buNone/>
            </a:pPr>
            <a:r>
              <a:rPr lang="zh-CN"/>
              <a:t>	       </a:t>
            </a:r>
            <a:r>
              <a:rPr lang="en-US" altLang="zh-CN"/>
              <a:t> </a:t>
            </a:r>
            <a:r>
              <a:rPr lang="zh-CN"/>
              <a:t>——利息调整</a:t>
            </a:r>
            <a:r>
              <a:rPr lang="en-US" altLang="zh-CN"/>
              <a:t>   </a:t>
            </a:r>
            <a:r>
              <a:rPr lang="zh-CN"/>
              <a:t>94 937.06</a:t>
            </a:r>
            <a:endParaRPr lang="zh-CN"/>
          </a:p>
          <a:p>
            <a:pPr marL="0" indent="0" fontAlgn="auto">
              <a:lnSpc>
                <a:spcPct val="150000"/>
              </a:lnSpc>
              <a:spcBef>
                <a:spcPts val="0"/>
              </a:spcBef>
              <a:buNone/>
            </a:pPr>
            <a:r>
              <a:rPr lang="en-US" altLang="zh-CN"/>
              <a:t>    </a:t>
            </a:r>
            <a:r>
              <a:rPr lang="zh-CN"/>
              <a:t>贷：银行存款            10 600 000</a:t>
            </a:r>
            <a:endParaRPr lang="zh-CN"/>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p:txBody>
          <a:bodyPr>
            <a:normAutofit fontScale="90000" lnSpcReduction="10000"/>
          </a:bodyPr>
          <a:p>
            <a:r>
              <a:rPr lang="zh-CN" altLang="en-US" b="1"/>
              <a:t>【学中做9-2】</a:t>
            </a:r>
            <a:r>
              <a:rPr lang="zh-CN" altLang="en-US"/>
              <a:t>2×22年1月1日，甲公司经批准发行5年期一次还本、分期付息的公司债券6000万元，债券利息在每年1月1日支付，票面利率为6%。假定债券发行时的市场利率为5%。甲公司该批债券的实际发行价格为6259.62万元，所筹集资金全部用于生产线的建设，且均已支出。</a:t>
            </a:r>
            <a:endParaRPr lang="zh-CN" altLang="en-US"/>
          </a:p>
          <a:p>
            <a:r>
              <a:rPr lang="zh-CN" altLang="en-US"/>
              <a:t>要求：</a:t>
            </a:r>
            <a:endParaRPr lang="zh-CN" altLang="en-US"/>
          </a:p>
          <a:p>
            <a:r>
              <a:rPr lang="zh-CN" altLang="en-US"/>
              <a:t>（1）计算该债券的实际发行价格；</a:t>
            </a:r>
            <a:endParaRPr lang="zh-CN" altLang="en-US"/>
          </a:p>
          <a:p>
            <a:r>
              <a:rPr lang="zh-CN" altLang="en-US"/>
              <a:t>（2）采用实际利率法和摊余成本计算确定的利息费用；</a:t>
            </a:r>
            <a:endParaRPr lang="zh-CN" altLang="en-US"/>
          </a:p>
          <a:p>
            <a:r>
              <a:rPr lang="zh-CN" altLang="en-US"/>
              <a:t>（3）编制2×22年1月1日，发行债券时的会计分录；</a:t>
            </a:r>
            <a:endParaRPr lang="zh-CN" altLang="en-US"/>
          </a:p>
          <a:p>
            <a:r>
              <a:rPr lang="zh-CN" altLang="en-US"/>
              <a:t>（4）编制2×22年12月31日—2×26年12月31日，计算利息费用和支付利息时时的会计分录。</a:t>
            </a:r>
            <a:endParaRPr lang="zh-CN" altLang="en-US"/>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p:txBody>
          <a:bodyPr>
            <a:normAutofit fontScale="90000"/>
          </a:bodyPr>
          <a:p>
            <a:r>
              <a:rPr lang="zh-CN" altLang="en-US" b="1"/>
              <a:t>【典型案例9-5】</a:t>
            </a:r>
            <a:r>
              <a:rPr lang="zh-CN" altLang="en-US"/>
              <a:t>2×24年1月1日，M公司经批准发行3年期、利率8%、</a:t>
            </a:r>
            <a:r>
              <a:rPr lang="zh-CN" altLang="en-US">
                <a:solidFill>
                  <a:srgbClr val="FF0000"/>
                </a:solidFill>
              </a:rPr>
              <a:t>到期一次还本付息</a:t>
            </a:r>
            <a:r>
              <a:rPr lang="zh-CN" altLang="en-US"/>
              <a:t>的公司债券1000万元。假定债券发行时的市场利率为10%。筹集的资金全部用于工程项目的建设，且均已支出。</a:t>
            </a:r>
            <a:endParaRPr lang="zh-CN" altLang="en-US"/>
          </a:p>
          <a:p>
            <a:r>
              <a:rPr lang="zh-CN" altLang="en-US"/>
              <a:t>要求：</a:t>
            </a:r>
            <a:endParaRPr lang="zh-CN" altLang="en-US"/>
          </a:p>
          <a:p>
            <a:r>
              <a:rPr lang="zh-CN" altLang="en-US"/>
              <a:t>（1）计算该债券的实际发行价格；</a:t>
            </a:r>
            <a:endParaRPr lang="zh-CN" altLang="en-US"/>
          </a:p>
          <a:p>
            <a:r>
              <a:rPr lang="zh-CN" altLang="en-US"/>
              <a:t>（2）采用实际利率法和摊余成本计算确定的利息费用；</a:t>
            </a:r>
            <a:endParaRPr lang="zh-CN" altLang="en-US"/>
          </a:p>
          <a:p>
            <a:r>
              <a:rPr lang="zh-CN" altLang="en-US"/>
              <a:t>（3）编制2×24年1月1日，发行债券时的会计分录；</a:t>
            </a:r>
            <a:endParaRPr lang="zh-CN" altLang="en-US"/>
          </a:p>
          <a:p>
            <a:r>
              <a:rPr lang="zh-CN" altLang="en-US"/>
              <a:t>（4）编制2×24年12月31日—2×26年12月31日，计算利息费用时的会计分录；</a:t>
            </a:r>
            <a:endParaRPr lang="zh-CN" altLang="en-US"/>
          </a:p>
          <a:p>
            <a:r>
              <a:rPr lang="zh-CN" altLang="en-US"/>
              <a:t>（5）编制2×27年1月1日，到期归还债券本金及利息费用时的会计分录。</a:t>
            </a:r>
            <a:endParaRPr lang="zh-CN" altLang="en-US"/>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p:txBody>
          <a:bodyPr>
            <a:normAutofit/>
          </a:bodyPr>
          <a:p>
            <a:r>
              <a:rPr lang="zh-CN" altLang="en-US" b="1"/>
              <a:t>【典型案例9-5解析】</a:t>
            </a:r>
            <a:endParaRPr lang="zh-CN" altLang="en-US" b="1"/>
          </a:p>
          <a:p>
            <a:r>
              <a:rPr lang="zh-CN" altLang="en-US"/>
              <a:t>根据上述资料，甲公司的相关会计处理如下：</a:t>
            </a:r>
            <a:endParaRPr lang="zh-CN" altLang="en-US"/>
          </a:p>
          <a:p>
            <a:r>
              <a:rPr lang="zh-CN" altLang="en-US"/>
              <a:t>（1）M公司该批债券实际发行价格</a:t>
            </a:r>
            <a:endParaRPr lang="zh-CN" altLang="en-US"/>
          </a:p>
          <a:p>
            <a:r>
              <a:rPr lang="zh-CN" altLang="en-US"/>
              <a:t>=10000000x0.7513+800000x3x0.7513</a:t>
            </a:r>
            <a:endParaRPr lang="zh-CN" altLang="en-US"/>
          </a:p>
          <a:p>
            <a:r>
              <a:rPr lang="zh-CN" altLang="en-US"/>
              <a:t>=9316120(元)</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28650" y="282575"/>
            <a:ext cx="3519805" cy="556895"/>
          </a:xfrm>
        </p:spPr>
        <p:txBody>
          <a:bodyPr/>
          <a:lstStyle/>
          <a:p>
            <a:r>
              <a:rPr lang="zh-CN" altLang="en-US"/>
              <a:t>【职业能力目标】</a:t>
            </a:r>
            <a:endParaRPr lang="zh-CN" altLang="en-US"/>
          </a:p>
        </p:txBody>
      </p:sp>
      <p:sp>
        <p:nvSpPr>
          <p:cNvPr id="3" name="正文"/>
          <p:cNvSpPr>
            <a:spLocks noGrp="1"/>
          </p:cNvSpPr>
          <p:nvPr>
            <p:ph idx="1"/>
            <p:custDataLst>
              <p:tags r:id="rId2"/>
            </p:custDataLst>
          </p:nvPr>
        </p:nvSpPr>
        <p:spPr>
          <a:xfrm>
            <a:off x="189865" y="1440180"/>
            <a:ext cx="3726815" cy="4516755"/>
          </a:xfrm>
        </p:spPr>
        <p:style>
          <a:lnRef idx="3">
            <a:schemeClr val="accent1"/>
          </a:lnRef>
          <a:fillRef idx="0">
            <a:srgbClr val="FFFFFF"/>
          </a:fillRef>
          <a:effectRef idx="0">
            <a:srgbClr val="FFFFFF"/>
          </a:effectRef>
          <a:fontRef idx="minor">
            <a:schemeClr val="tx1"/>
          </a:fontRef>
        </p:style>
        <p:txBody>
          <a:bodyPr>
            <a:normAutofit fontScale="60000"/>
          </a:bodyPr>
          <a:lstStyle/>
          <a:p>
            <a:pPr marL="0" indent="0" fontAlgn="auto">
              <a:lnSpc>
                <a:spcPct val="150000"/>
              </a:lnSpc>
              <a:spcBef>
                <a:spcPts val="0"/>
              </a:spcBef>
            </a:pPr>
            <a:endParaRPr lang="zh-CN" altLang="en-US" sz="2800"/>
          </a:p>
          <a:p>
            <a:pPr marL="0" indent="0" fontAlgn="auto">
              <a:lnSpc>
                <a:spcPct val="150000"/>
              </a:lnSpc>
              <a:spcBef>
                <a:spcPts val="0"/>
              </a:spcBef>
            </a:pPr>
            <a:r>
              <a:rPr lang="zh-CN" altLang="en-US" sz="2800"/>
              <a:t>1.了解非流动负债的含义</a:t>
            </a:r>
            <a:endParaRPr lang="zh-CN" altLang="en-US" sz="2800"/>
          </a:p>
          <a:p>
            <a:pPr marL="0" indent="0" fontAlgn="auto">
              <a:lnSpc>
                <a:spcPct val="150000"/>
              </a:lnSpc>
              <a:spcBef>
                <a:spcPts val="0"/>
              </a:spcBef>
            </a:pPr>
            <a:r>
              <a:rPr lang="zh-CN" altLang="en-US" sz="2800"/>
              <a:t>2.了解长期借款和应付债券的基本概念</a:t>
            </a:r>
            <a:endParaRPr lang="zh-CN" altLang="en-US" sz="2800"/>
          </a:p>
          <a:p>
            <a:pPr marL="0" indent="0" fontAlgn="auto">
              <a:lnSpc>
                <a:spcPct val="150000"/>
              </a:lnSpc>
              <a:spcBef>
                <a:spcPts val="0"/>
              </a:spcBef>
            </a:pPr>
            <a:r>
              <a:rPr lang="zh-CN" altLang="en-US" sz="2800"/>
              <a:t>3.了解公司债券分类</a:t>
            </a:r>
            <a:endParaRPr lang="zh-CN" altLang="en-US" sz="2800"/>
          </a:p>
          <a:p>
            <a:pPr marL="0" indent="0" fontAlgn="auto">
              <a:lnSpc>
                <a:spcPct val="150000"/>
              </a:lnSpc>
              <a:spcBef>
                <a:spcPts val="0"/>
              </a:spcBef>
            </a:pPr>
            <a:r>
              <a:rPr lang="zh-CN" altLang="en-US" sz="2800"/>
              <a:t>4.理解债券溢价、折价发行的经济实质</a:t>
            </a:r>
            <a:endParaRPr lang="zh-CN" altLang="en-US" sz="2800"/>
          </a:p>
          <a:p>
            <a:pPr marL="0" indent="0" fontAlgn="auto">
              <a:lnSpc>
                <a:spcPct val="150000"/>
              </a:lnSpc>
              <a:spcBef>
                <a:spcPts val="0"/>
              </a:spcBef>
            </a:pPr>
            <a:r>
              <a:rPr lang="zh-CN" altLang="en-US" sz="2800"/>
              <a:t>5.掌握长期借款业务的核算</a:t>
            </a:r>
            <a:endParaRPr lang="zh-CN" altLang="en-US" sz="2800"/>
          </a:p>
          <a:p>
            <a:pPr marL="0" indent="0" fontAlgn="auto">
              <a:lnSpc>
                <a:spcPct val="150000"/>
              </a:lnSpc>
              <a:spcBef>
                <a:spcPts val="0"/>
              </a:spcBef>
            </a:pPr>
            <a:r>
              <a:rPr lang="zh-CN" altLang="en-US" sz="2800"/>
              <a:t>6.掌握应付债券发行、应计利息以及还本付息的账务处理</a:t>
            </a:r>
            <a:endParaRPr lang="zh-CN" altLang="en-US" sz="2800"/>
          </a:p>
          <a:p>
            <a:pPr marL="0" indent="0" fontAlgn="auto">
              <a:lnSpc>
                <a:spcPct val="150000"/>
              </a:lnSpc>
              <a:spcBef>
                <a:spcPts val="0"/>
              </a:spcBef>
            </a:pPr>
            <a:r>
              <a:rPr lang="zh-CN" altLang="en-US" sz="2800"/>
              <a:t>7.了解长期应付款的含义及其核算</a:t>
            </a:r>
            <a:endParaRPr lang="zh-CN" altLang="en-US" sz="2800"/>
          </a:p>
        </p:txBody>
      </p:sp>
      <p:sp>
        <p:nvSpPr>
          <p:cNvPr id="4" name="正文"/>
          <p:cNvSpPr>
            <a:spLocks noGrp="1"/>
          </p:cNvSpPr>
          <p:nvPr>
            <p:custDataLst>
              <p:tags r:id="rId3"/>
            </p:custDataLst>
          </p:nvPr>
        </p:nvSpPr>
        <p:spPr>
          <a:xfrm>
            <a:off x="4116070" y="1440180"/>
            <a:ext cx="3893185" cy="451675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fontScale="6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sz="2800"/>
          </a:p>
          <a:p>
            <a:pPr marL="0" algn="l" fontAlgn="auto">
              <a:lnSpc>
                <a:spcPct val="150000"/>
              </a:lnSpc>
              <a:spcBef>
                <a:spcPts val="0"/>
              </a:spcBef>
              <a:buClrTx/>
              <a:buSzTx/>
            </a:pPr>
            <a:r>
              <a:rPr lang="zh-CN" altLang="en-US" sz="2800"/>
              <a:t>1.能够描述非流动负债核算的账户设置</a:t>
            </a:r>
            <a:endParaRPr lang="zh-CN" altLang="en-US" sz="2800"/>
          </a:p>
          <a:p>
            <a:pPr marL="0" algn="l" fontAlgn="auto">
              <a:lnSpc>
                <a:spcPct val="150000"/>
              </a:lnSpc>
              <a:spcBef>
                <a:spcPts val="0"/>
              </a:spcBef>
              <a:buClrTx/>
              <a:buSzTx/>
            </a:pPr>
            <a:r>
              <a:rPr lang="zh-CN" altLang="en-US" sz="2800"/>
              <a:t>2.能够描述长期借款业务核算所涉及账户之间的对应关系</a:t>
            </a:r>
            <a:endParaRPr lang="zh-CN" altLang="en-US" sz="2800"/>
          </a:p>
          <a:p>
            <a:pPr marL="0" algn="l" fontAlgn="auto">
              <a:lnSpc>
                <a:spcPct val="150000"/>
              </a:lnSpc>
              <a:spcBef>
                <a:spcPts val="0"/>
              </a:spcBef>
              <a:buClrTx/>
              <a:buSzTx/>
            </a:pPr>
            <a:r>
              <a:rPr lang="zh-CN" altLang="en-US" sz="2800"/>
              <a:t>3.能分清长期借款利息费用的列支方式</a:t>
            </a:r>
            <a:endParaRPr lang="zh-CN" altLang="en-US" sz="2800"/>
          </a:p>
          <a:p>
            <a:pPr marL="0" algn="l" fontAlgn="auto">
              <a:lnSpc>
                <a:spcPct val="150000"/>
              </a:lnSpc>
              <a:spcBef>
                <a:spcPts val="0"/>
              </a:spcBef>
              <a:buClrTx/>
              <a:buSzTx/>
            </a:pPr>
            <a:r>
              <a:rPr lang="zh-CN" altLang="en-US" sz="2800"/>
              <a:t>4.能对长期借款完整业务流程进行会计核算</a:t>
            </a:r>
            <a:endParaRPr lang="zh-CN" altLang="en-US" sz="2800"/>
          </a:p>
          <a:p>
            <a:pPr marL="0" algn="l" fontAlgn="auto">
              <a:lnSpc>
                <a:spcPct val="150000"/>
              </a:lnSpc>
              <a:spcBef>
                <a:spcPts val="0"/>
              </a:spcBef>
              <a:buClrTx/>
              <a:buSzTx/>
            </a:pPr>
            <a:r>
              <a:rPr lang="zh-CN" altLang="en-US" sz="2800"/>
              <a:t>5.能够描述应付债券核算的账户设置</a:t>
            </a:r>
            <a:endParaRPr lang="zh-CN" altLang="en-US" sz="2800"/>
          </a:p>
          <a:p>
            <a:pPr marL="0" algn="l" fontAlgn="auto">
              <a:lnSpc>
                <a:spcPct val="150000"/>
              </a:lnSpc>
              <a:spcBef>
                <a:spcPts val="0"/>
              </a:spcBef>
              <a:buClrTx/>
              <a:buSzTx/>
            </a:pPr>
            <a:r>
              <a:rPr lang="zh-CN" altLang="en-US" sz="2800"/>
              <a:t>6.能够辨析债券发行价格的确定</a:t>
            </a:r>
            <a:endParaRPr lang="zh-CN" altLang="en-US" sz="2800"/>
          </a:p>
          <a:p>
            <a:pPr marL="0" algn="l" fontAlgn="auto">
              <a:lnSpc>
                <a:spcPct val="150000"/>
              </a:lnSpc>
              <a:spcBef>
                <a:spcPts val="0"/>
              </a:spcBef>
              <a:buClrTx/>
              <a:buSzTx/>
            </a:pPr>
            <a:r>
              <a:rPr lang="zh-CN" altLang="en-US" sz="2800"/>
              <a:t>7.能对长期应付款业务流程进行基本的账务处理</a:t>
            </a:r>
            <a:endParaRPr lang="zh-CN" altLang="en-US" sz="2800"/>
          </a:p>
        </p:txBody>
      </p:sp>
      <p:sp>
        <p:nvSpPr>
          <p:cNvPr id="5" name="正文"/>
          <p:cNvSpPr>
            <a:spLocks noGrp="1"/>
          </p:cNvSpPr>
          <p:nvPr>
            <p:custDataLst>
              <p:tags r:id="rId4"/>
            </p:custDataLst>
          </p:nvPr>
        </p:nvSpPr>
        <p:spPr>
          <a:xfrm>
            <a:off x="8141970" y="1440180"/>
            <a:ext cx="3826510" cy="4516755"/>
          </a:xfrm>
          <a:prstGeom prst="rect">
            <a:avLst/>
          </a:prstGeom>
        </p:spPr>
        <p:style>
          <a:lnRef idx="3">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sz="1800"/>
          </a:p>
          <a:p>
            <a:pPr marL="0" algn="l" fontAlgn="auto">
              <a:lnSpc>
                <a:spcPct val="150000"/>
              </a:lnSpc>
              <a:spcBef>
                <a:spcPts val="0"/>
              </a:spcBef>
              <a:buClrTx/>
              <a:buSzTx/>
            </a:pPr>
            <a:r>
              <a:rPr lang="zh-CN" altLang="en-US" sz="1800"/>
              <a:t>1.培养诚信守法的职业素养和风险意识</a:t>
            </a:r>
            <a:endParaRPr lang="zh-CN" altLang="en-US" sz="1800"/>
          </a:p>
          <a:p>
            <a:pPr marL="0" algn="l" fontAlgn="auto">
              <a:lnSpc>
                <a:spcPct val="150000"/>
              </a:lnSpc>
              <a:spcBef>
                <a:spcPts val="0"/>
              </a:spcBef>
              <a:buClrTx/>
              <a:buSzTx/>
            </a:pPr>
            <a:r>
              <a:rPr lang="zh-CN" altLang="en-US" sz="1800"/>
              <a:t>2.培养谨慎工作、细心认真的职业素养</a:t>
            </a:r>
            <a:endParaRPr lang="zh-CN" altLang="en-US" sz="1800"/>
          </a:p>
          <a:p>
            <a:pPr marL="0" algn="l" fontAlgn="auto">
              <a:lnSpc>
                <a:spcPct val="150000"/>
              </a:lnSpc>
              <a:spcBef>
                <a:spcPts val="0"/>
              </a:spcBef>
              <a:buClrTx/>
              <a:buSzTx/>
            </a:pPr>
            <a:r>
              <a:rPr lang="zh-CN" altLang="en-US" sz="1800"/>
              <a:t>3.树立正确消费观，珍惜个人信用，履约付款、抵制诱惑</a:t>
            </a:r>
            <a:endParaRPr lang="zh-CN" altLang="en-US" sz="1800"/>
          </a:p>
        </p:txBody>
      </p:sp>
      <p:sp>
        <p:nvSpPr>
          <p:cNvPr id="6" name="文本框 5"/>
          <p:cNvSpPr txBox="1"/>
          <p:nvPr/>
        </p:nvSpPr>
        <p:spPr>
          <a:xfrm>
            <a:off x="265430" y="9804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知识目标</a:t>
            </a:r>
            <a:endParaRPr lang="zh-CN" altLang="en-US" sz="2400" kern="100" dirty="0">
              <a:effectLst/>
              <a:latin typeface="+mn-ea"/>
              <a:cs typeface="江城圆体 400W" panose="020B0500000000000000" pitchFamily="34" charset="-122"/>
            </a:endParaRPr>
          </a:p>
        </p:txBody>
      </p:sp>
      <p:sp>
        <p:nvSpPr>
          <p:cNvPr id="7" name="文本框 6"/>
          <p:cNvSpPr txBox="1"/>
          <p:nvPr/>
        </p:nvSpPr>
        <p:spPr>
          <a:xfrm>
            <a:off x="826897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素养目标</a:t>
            </a: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426720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技能目标</a:t>
            </a:r>
            <a:endParaRPr lang="zh-CN" altLang="en-US" sz="2400" kern="100" dirty="0">
              <a:effectLst/>
              <a:latin typeface="+mn-ea"/>
              <a:cs typeface="江城圆体 400W" panose="020B0500000000000000" pitchFamily="34" charset="-122"/>
            </a:endParaRPr>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任意多边形: 形状 11"/>
          <p:cNvSpPr/>
          <p:nvPr>
            <p:custDataLst>
              <p:tags r:id="rId2"/>
            </p:custDataLst>
          </p:nvPr>
        </p:nvSpPr>
        <p:spPr>
          <a:xfrm>
            <a:off x="70739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zh-CN" altLang="en-US">
                <a:solidFill>
                  <a:schemeClr val="lt1"/>
                </a:solidFill>
                <a:latin typeface="微软雅黑" panose="020B0503020204020204" charset="-122"/>
                <a:ea typeface="微软雅黑" panose="020B0503020204020204" charset="-122"/>
              </a:rPr>
              <a:t>（2）采用实际利率法和摊余成本计算确定的利息费用，如表9-2所示。</a:t>
            </a:r>
            <a:endParaRPr lang="zh-CN" altLang="en-US">
              <a:solidFill>
                <a:schemeClr val="lt1"/>
              </a:solidFill>
              <a:latin typeface="微软雅黑" panose="020B0503020204020204" charset="-122"/>
              <a:ea typeface="微软雅黑" panose="020B0503020204020204" charset="-122"/>
            </a:endParaRPr>
          </a:p>
          <a:p>
            <a:pPr algn="ctr"/>
            <a:r>
              <a:rPr lang="zh-CN" altLang="en-US">
                <a:solidFill>
                  <a:schemeClr val="lt1"/>
                </a:solidFill>
                <a:latin typeface="微软雅黑" panose="020B0503020204020204" charset="-122"/>
                <a:ea typeface="微软雅黑" panose="020B0503020204020204" charset="-122"/>
              </a:rPr>
              <a:t>表9-3                                 利息费用一览表                    单位：元</a:t>
            </a:r>
            <a:endParaRPr lang="zh-CN" altLang="en-US">
              <a:solidFill>
                <a:schemeClr val="lt1"/>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109601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椭圆 32"/>
          <p:cNvSpPr/>
          <p:nvPr>
            <p:custDataLst>
              <p:tags r:id="rId4"/>
            </p:custDataLst>
          </p:nvPr>
        </p:nvSpPr>
        <p:spPr>
          <a:xfrm>
            <a:off x="1371600" y="934720"/>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椭圆 35"/>
          <p:cNvSpPr/>
          <p:nvPr>
            <p:custDataLst>
              <p:tags r:id="rId5"/>
            </p:custDataLst>
          </p:nvPr>
        </p:nvSpPr>
        <p:spPr>
          <a:xfrm>
            <a:off x="150812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6"/>
            </p:custDataLst>
          </p:nvPr>
        </p:nvGrpSpPr>
        <p:grpSpPr>
          <a:xfrm>
            <a:off x="10013950" y="4904105"/>
            <a:ext cx="1777365" cy="1687830"/>
            <a:chOff x="14021" y="6063"/>
            <a:chExt cx="4548" cy="4318"/>
          </a:xfrm>
        </p:grpSpPr>
        <p:sp>
          <p:nvSpPr>
            <p:cNvPr id="6" name="椭圆 5"/>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8" name="文本框 7"/>
          <p:cNvSpPr txBox="1"/>
          <p:nvPr>
            <p:custDataLst>
              <p:tags r:id="rId9"/>
            </p:custDataLst>
          </p:nvPr>
        </p:nvSpPr>
        <p:spPr>
          <a:xfrm>
            <a:off x="1508093" y="114285"/>
            <a:ext cx="9144064" cy="112395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360" dirty="0">
                <a:solidFill>
                  <a:schemeClr val="accent1">
                    <a:lumMod val="75000"/>
                  </a:schemeClr>
                </a:solidFill>
                <a:uFillTx/>
                <a:latin typeface="微软雅黑" panose="020B0503020204020204" charset="-122"/>
                <a:ea typeface="微软雅黑" panose="020B0503020204020204" charset="-122"/>
                <a:sym typeface="+mn-ea"/>
              </a:rPr>
              <a:t>二、应付债券的核算</a:t>
            </a:r>
            <a:endParaRPr lang="zh-CN" altLang="en-US" sz="3200" b="1" spc="360" dirty="0">
              <a:solidFill>
                <a:schemeClr val="accent1">
                  <a:lumMod val="75000"/>
                </a:schemeClr>
              </a:solidFill>
              <a:uFillTx/>
              <a:latin typeface="微软雅黑" panose="020B0503020204020204" charset="-122"/>
              <a:ea typeface="微软雅黑" panose="020B0503020204020204" charset="-122"/>
              <a:sym typeface="+mn-ea"/>
            </a:endParaRPr>
          </a:p>
        </p:txBody>
      </p:sp>
      <p:graphicFrame>
        <p:nvGraphicFramePr>
          <p:cNvPr id="9" name="表格 8"/>
          <p:cNvGraphicFramePr/>
          <p:nvPr>
            <p:custDataLst>
              <p:tags r:id="rId10"/>
            </p:custDataLst>
          </p:nvPr>
        </p:nvGraphicFramePr>
        <p:xfrm>
          <a:off x="1197610" y="2197100"/>
          <a:ext cx="9784080" cy="3954145"/>
        </p:xfrm>
        <a:graphic>
          <a:graphicData uri="http://schemas.openxmlformats.org/drawingml/2006/table">
            <a:tbl>
              <a:tblPr/>
              <a:tblGrid>
                <a:gridCol w="1787525"/>
                <a:gridCol w="1391285"/>
                <a:gridCol w="1894840"/>
                <a:gridCol w="2234565"/>
                <a:gridCol w="2475865"/>
              </a:tblGrid>
              <a:tr h="943610">
                <a:tc>
                  <a:txBody>
                    <a:bodyPr/>
                    <a:p>
                      <a:pPr indent="0" algn="ctr" fontAlgn="ctr">
                        <a:lnSpc>
                          <a:spcPct val="120000"/>
                        </a:lnSpc>
                        <a:spcBef>
                          <a:spcPts val="0"/>
                        </a:spcBef>
                        <a:spcAft>
                          <a:spcPts val="0"/>
                        </a:spcAft>
                      </a:pPr>
                      <a:r>
                        <a:rPr lang="zh-CN" sz="1600" b="1" spc="120">
                          <a:solidFill>
                            <a:srgbClr val="8DCFA3"/>
                          </a:solidFill>
                          <a:latin typeface="微软雅黑" panose="020B0503020204020204" charset="-122"/>
                          <a:ea typeface="微软雅黑" panose="020B0503020204020204" charset="-122"/>
                        </a:rPr>
                        <a:t>计息日期</a:t>
                      </a:r>
                      <a:endParaRPr lang="zh-CN" sz="1600" b="1" spc="120">
                        <a:solidFill>
                          <a:srgbClr val="8DCFA3"/>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ctr">
                        <a:lnSpc>
                          <a:spcPct val="120000"/>
                        </a:lnSpc>
                        <a:spcBef>
                          <a:spcPts val="0"/>
                        </a:spcBef>
                        <a:spcAft>
                          <a:spcPts val="0"/>
                        </a:spcAft>
                      </a:pPr>
                      <a:r>
                        <a:rPr lang="zh-CN" sz="1600" b="1" spc="120">
                          <a:solidFill>
                            <a:srgbClr val="8DCFA3"/>
                          </a:solidFill>
                          <a:latin typeface="微软雅黑" panose="020B0503020204020204" charset="-122"/>
                          <a:ea typeface="微软雅黑" panose="020B0503020204020204" charset="-122"/>
                          <a:cs typeface="微软雅黑" panose="020B0503020204020204" charset="-122"/>
                        </a:rPr>
                        <a:t>应计利息</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(a)</a:t>
                      </a:r>
                      <a:endParaRPr lang="en-US" altLang="zh-CN" sz="1600" b="1" spc="12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ctr">
                        <a:lnSpc>
                          <a:spcPct val="120000"/>
                        </a:lnSpc>
                        <a:spcBef>
                          <a:spcPts val="0"/>
                        </a:spcBef>
                        <a:spcAft>
                          <a:spcPts val="0"/>
                        </a:spcAft>
                      </a:pPr>
                      <a:r>
                        <a:rPr lang="zh-CN" sz="1600" b="1" spc="120">
                          <a:solidFill>
                            <a:srgbClr val="8DCFA3"/>
                          </a:solidFill>
                          <a:latin typeface="微软雅黑" panose="020B0503020204020204" charset="-122"/>
                          <a:ea typeface="微软雅黑" panose="020B0503020204020204" charset="-122"/>
                          <a:cs typeface="微软雅黑" panose="020B0503020204020204" charset="-122"/>
                        </a:rPr>
                        <a:t>利息费用（</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b</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×10%</a:t>
                      </a:r>
                      <a:endParaRPr lang="en-US" altLang="zh-CN" sz="1600" b="1" spc="12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ctr">
                        <a:lnSpc>
                          <a:spcPct val="120000"/>
                        </a:lnSpc>
                        <a:spcBef>
                          <a:spcPts val="0"/>
                        </a:spcBef>
                        <a:spcAft>
                          <a:spcPts val="0"/>
                        </a:spcAft>
                      </a:pPr>
                      <a:r>
                        <a:rPr lang="zh-CN" sz="1600" b="1" spc="120">
                          <a:solidFill>
                            <a:srgbClr val="8DCFA3"/>
                          </a:solidFill>
                          <a:latin typeface="微软雅黑" panose="020B0503020204020204" charset="-122"/>
                          <a:ea typeface="微软雅黑" panose="020B0503020204020204" charset="-122"/>
                          <a:cs typeface="微软雅黑" panose="020B0503020204020204" charset="-122"/>
                        </a:rPr>
                        <a:t>摊销的利息调整（</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c</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=(b)-(a)</a:t>
                      </a:r>
                      <a:endParaRPr lang="en-US" altLang="zh-CN" sz="1600" b="1" spc="12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ctr">
                        <a:lnSpc>
                          <a:spcPct val="120000"/>
                        </a:lnSpc>
                        <a:spcBef>
                          <a:spcPts val="0"/>
                        </a:spcBef>
                        <a:spcAft>
                          <a:spcPts val="0"/>
                        </a:spcAft>
                      </a:pPr>
                      <a:r>
                        <a:rPr lang="zh-CN" sz="1600" b="1" spc="120">
                          <a:solidFill>
                            <a:srgbClr val="8DCFA3"/>
                          </a:solidFill>
                          <a:latin typeface="微软雅黑" panose="020B0503020204020204" charset="-122"/>
                          <a:ea typeface="微软雅黑" panose="020B0503020204020204" charset="-122"/>
                          <a:cs typeface="微软雅黑" panose="020B0503020204020204" charset="-122"/>
                        </a:rPr>
                        <a:t>应付债券摊余成本（</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8DCFA3"/>
                          </a:solidFill>
                          <a:latin typeface="微软雅黑" panose="020B0503020204020204" charset="-122"/>
                          <a:ea typeface="微软雅黑" panose="020B0503020204020204" charset="-122"/>
                          <a:cs typeface="微软雅黑" panose="020B0503020204020204" charset="-122"/>
                        </a:rPr>
                        <a:t>）</a:t>
                      </a:r>
                      <a:r>
                        <a:rPr lang="en-US" altLang="zh-CN" sz="1600" b="1" spc="120">
                          <a:solidFill>
                            <a:srgbClr val="8DCFA3"/>
                          </a:solidFill>
                          <a:latin typeface="微软雅黑" panose="020B0503020204020204" charset="-122"/>
                          <a:ea typeface="微软雅黑" panose="020B0503020204020204" charset="-122"/>
                          <a:cs typeface="微软雅黑" panose="020B0503020204020204" charset="-122"/>
                        </a:rPr>
                        <a:t>+(b)</a:t>
                      </a:r>
                      <a:endParaRPr lang="en-US" altLang="zh-CN" sz="1600" b="1" spc="12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r h="645160">
                <a:tc>
                  <a:txBody>
                    <a:bodyPr/>
                    <a:p>
                      <a:pPr indent="0" algn="ctr" fontAlgn="t">
                        <a:lnSpc>
                          <a:spcPct val="120000"/>
                        </a:lnSpc>
                        <a:spcBef>
                          <a:spcPts val="0"/>
                        </a:spcBef>
                        <a:spcAft>
                          <a:spcPts val="0"/>
                        </a:spcAft>
                      </a:pP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2×24</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年</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1</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月</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1</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日</a:t>
                      </a:r>
                      <a:endParaRPr lang="zh-CN" altLang="en-US" sz="1600" b="1" spc="6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a:lnSpc>
                          <a:spcPct val="120000"/>
                        </a:lnSpc>
                        <a:spcBef>
                          <a:spcPts val="0"/>
                        </a:spcBef>
                        <a:spcAft>
                          <a:spcPts val="0"/>
                        </a:spcAft>
                      </a:pP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a:lnSpc>
                          <a:spcPct val="120000"/>
                        </a:lnSpc>
                        <a:spcBef>
                          <a:spcPts val="0"/>
                        </a:spcBef>
                        <a:spcAft>
                          <a:spcPts val="0"/>
                        </a:spcAft>
                      </a:pP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a:lnSpc>
                          <a:spcPct val="120000"/>
                        </a:lnSpc>
                        <a:spcBef>
                          <a:spcPts val="0"/>
                        </a:spcBef>
                        <a:spcAft>
                          <a:spcPts val="0"/>
                        </a:spcAft>
                      </a:pP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9316120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r h="657225">
                <a:tc>
                  <a:txBody>
                    <a:bodyPr/>
                    <a:p>
                      <a:pPr indent="0" algn="ctr" fontAlgn="t">
                        <a:lnSpc>
                          <a:spcPct val="120000"/>
                        </a:lnSpc>
                        <a:spcBef>
                          <a:spcPts val="0"/>
                        </a:spcBef>
                        <a:spcAft>
                          <a:spcPts val="0"/>
                        </a:spcAft>
                      </a:pP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2×24</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年</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12</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月</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31</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日</a:t>
                      </a:r>
                      <a:endParaRPr lang="zh-CN" altLang="en-US" sz="1600" b="1" spc="6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800000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931612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131612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10247732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r h="657860">
                <a:tc>
                  <a:txBody>
                    <a:bodyPr/>
                    <a:p>
                      <a:pPr indent="0" algn="ctr" fontAlgn="t">
                        <a:lnSpc>
                          <a:spcPct val="120000"/>
                        </a:lnSpc>
                        <a:spcBef>
                          <a:spcPts val="0"/>
                        </a:spcBef>
                        <a:spcAft>
                          <a:spcPts val="0"/>
                        </a:spcAft>
                      </a:pP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2×25</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年</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12</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月</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31</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日</a:t>
                      </a:r>
                      <a:endParaRPr lang="zh-CN" altLang="en-US" sz="1600" b="1" spc="6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800000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1024773.2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224773.2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11272505.2</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r h="656590">
                <a:tc>
                  <a:txBody>
                    <a:bodyPr/>
                    <a:p>
                      <a:pPr indent="0" algn="ctr" fontAlgn="t">
                        <a:lnSpc>
                          <a:spcPct val="120000"/>
                        </a:lnSpc>
                        <a:spcBef>
                          <a:spcPts val="0"/>
                        </a:spcBef>
                        <a:spcAft>
                          <a:spcPts val="0"/>
                        </a:spcAft>
                      </a:pP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2×26</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年</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12</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月</a:t>
                      </a:r>
                      <a:r>
                        <a:rPr lang="en-US" altLang="zh-CN" sz="1600" b="1" spc="60">
                          <a:solidFill>
                            <a:srgbClr val="8DCFA3"/>
                          </a:solidFill>
                          <a:latin typeface="微软雅黑" panose="020B0503020204020204" charset="-122"/>
                          <a:ea typeface="微软雅黑" panose="020B0503020204020204" charset="-122"/>
                          <a:cs typeface="微软雅黑" panose="020B0503020204020204" charset="-122"/>
                        </a:rPr>
                        <a:t>31</a:t>
                      </a:r>
                      <a:r>
                        <a:rPr lang="zh-CN" altLang="en-US" sz="1600" b="1" spc="60">
                          <a:solidFill>
                            <a:srgbClr val="8DCFA3"/>
                          </a:solidFill>
                          <a:latin typeface="微软雅黑" panose="020B0503020204020204" charset="-122"/>
                          <a:ea typeface="微软雅黑" panose="020B0503020204020204" charset="-122"/>
                          <a:cs typeface="微软雅黑" panose="020B0503020204020204" charset="-122"/>
                        </a:rPr>
                        <a:t>日</a:t>
                      </a:r>
                      <a:endParaRPr lang="zh-CN" altLang="en-US" sz="1600" b="1" spc="60">
                        <a:solidFill>
                          <a:srgbClr val="8DCFA3"/>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800000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cs typeface="微软雅黑" panose="020B0503020204020204" charset="-122"/>
                        </a:rPr>
                        <a:t>1127494.8②</a:t>
                      </a:r>
                      <a:endParaRPr lang="en-US" altLang="zh-CN" sz="1600" b="1"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cs typeface="微软雅黑" panose="020B0503020204020204" charset="-122"/>
                        </a:rPr>
                        <a:t>327494.8①</a:t>
                      </a:r>
                      <a:endParaRPr lang="en-US" altLang="zh-CN" sz="1600" b="1"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12400000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r h="393700">
                <a:tc>
                  <a:txBody>
                    <a:bodyPr/>
                    <a:p>
                      <a:pPr indent="0" algn="ctr" fontAlgn="t">
                        <a:lnSpc>
                          <a:spcPct val="120000"/>
                        </a:lnSpc>
                        <a:spcBef>
                          <a:spcPts val="0"/>
                        </a:spcBef>
                        <a:spcAft>
                          <a:spcPts val="0"/>
                        </a:spcAft>
                      </a:pPr>
                      <a:r>
                        <a:rPr lang="zh-CN" sz="1600" b="1" spc="60">
                          <a:solidFill>
                            <a:srgbClr val="8DCFA3"/>
                          </a:solidFill>
                          <a:latin typeface="微软雅黑" panose="020B0503020204020204" charset="-122"/>
                          <a:ea typeface="微软雅黑" panose="020B0503020204020204" charset="-122"/>
                        </a:rPr>
                        <a:t>合计</a:t>
                      </a:r>
                      <a:endParaRPr lang="zh-CN" sz="1600" b="1" spc="60">
                        <a:solidFill>
                          <a:srgbClr val="8DCFA3"/>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2400000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3083880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fontAlgn="t">
                        <a:lnSpc>
                          <a:spcPct val="120000"/>
                        </a:lnSpc>
                        <a:spcBef>
                          <a:spcPts val="0"/>
                        </a:spcBef>
                        <a:spcAft>
                          <a:spcPts val="0"/>
                        </a:spcAft>
                      </a:pPr>
                      <a:r>
                        <a:rPr lang="en-US" altLang="zh-CN" sz="1600" b="1" spc="60">
                          <a:solidFill>
                            <a:srgbClr val="404040"/>
                          </a:solidFill>
                          <a:latin typeface="微软雅黑" panose="020B0503020204020204" charset="-122"/>
                          <a:ea typeface="微软雅黑" panose="020B0503020204020204" charset="-122"/>
                        </a:rPr>
                        <a:t>683880</a:t>
                      </a:r>
                      <a:endParaRPr lang="en-US" altLang="zh-CN"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c>
                  <a:txBody>
                    <a:bodyPr/>
                    <a:p>
                      <a:pPr indent="0" algn="ctr">
                        <a:lnSpc>
                          <a:spcPct val="120000"/>
                        </a:lnSpc>
                        <a:spcBef>
                          <a:spcPts val="0"/>
                        </a:spcBef>
                        <a:spcAft>
                          <a:spcPts val="0"/>
                        </a:spcAft>
                      </a:pPr>
                      <a:endParaRPr sz="1600" b="1" spc="60">
                        <a:solidFill>
                          <a:srgbClr val="404040"/>
                        </a:solidFill>
                        <a:latin typeface="微软雅黑" panose="020B0503020204020204" charset="-122"/>
                        <a:ea typeface="微软雅黑" panose="020B0503020204020204" charset="-122"/>
                      </a:endParaRPr>
                    </a:p>
                  </a:txBody>
                  <a:tcPr marL="25400" marR="25400" marT="25400" marB="25400" anchor="ctr" anchorCtr="0">
                    <a:lnL w="9525">
                      <a:solidFill>
                        <a:srgbClr val="8DCFA3"/>
                      </a:solidFill>
                      <a:prstDash val="dash"/>
                    </a:lnL>
                    <a:lnR w="9525">
                      <a:solidFill>
                        <a:srgbClr val="8DCFA3"/>
                      </a:solidFill>
                      <a:prstDash val="dash"/>
                    </a:lnR>
                    <a:lnT w="9525">
                      <a:solidFill>
                        <a:srgbClr val="8DCFA3"/>
                      </a:solidFill>
                      <a:prstDash val="dash"/>
                    </a:lnT>
                    <a:lnB w="9525">
                      <a:solidFill>
                        <a:srgbClr val="8DCFA3"/>
                      </a:solidFill>
                      <a:prstDash val="dash"/>
                    </a:lnB>
                    <a:solidFill>
                      <a:srgbClr val="FFFFFF"/>
                    </a:solidFill>
                  </a:tcPr>
                </a:tc>
              </a:tr>
            </a:tbl>
          </a:graphicData>
        </a:graphic>
      </p:graphicFrame>
      <p:sp>
        <p:nvSpPr>
          <p:cNvPr id="2" name="文本框 1"/>
          <p:cNvSpPr txBox="1"/>
          <p:nvPr>
            <p:custDataLst>
              <p:tags r:id="rId11"/>
            </p:custDataLst>
          </p:nvPr>
        </p:nvSpPr>
        <p:spPr>
          <a:xfrm>
            <a:off x="1508093" y="1093455"/>
            <a:ext cx="9144064" cy="1123950"/>
          </a:xfrm>
          <a:prstGeom prst="rect">
            <a:avLst/>
          </a:prstGeom>
          <a:noFill/>
        </p:spPr>
        <p:txBody>
          <a:bodyPr wrap="square" lIns="63500" tIns="25400" rIns="63500" bIns="25400" rtlCol="0" anchor="ctr" anchorCtr="0">
            <a:normAutofit fontScale="60000"/>
          </a:bodyPr>
          <a:p>
            <a:pPr marL="0" indent="0" algn="l">
              <a:lnSpc>
                <a:spcPct val="100000"/>
              </a:lnSpc>
              <a:spcBef>
                <a:spcPts val="0"/>
              </a:spcBef>
              <a:spcAft>
                <a:spcPts val="0"/>
              </a:spcAft>
              <a:buSzPct val="100000"/>
              <a:buNone/>
            </a:pPr>
            <a:r>
              <a:rPr lang="zh-CN" altLang="en-US" sz="3200" b="1" spc="360" dirty="0">
                <a:solidFill>
                  <a:schemeClr val="tx1"/>
                </a:solidFill>
                <a:uFillTx/>
                <a:latin typeface="微软雅黑" panose="020B0503020204020204" charset="-122"/>
                <a:ea typeface="微软雅黑" panose="020B0503020204020204" charset="-122"/>
                <a:sym typeface="+mn-ea"/>
              </a:rPr>
              <a:t>（2）采用实际利率法和摊余成本计算确定的利息费用，如表9-2所示。</a:t>
            </a:r>
            <a:endParaRPr lang="zh-CN" altLang="en-US" sz="3200" b="1" spc="360" dirty="0">
              <a:solidFill>
                <a:schemeClr val="tx1"/>
              </a:solidFill>
              <a:uFillTx/>
              <a:latin typeface="微软雅黑" panose="020B0503020204020204" charset="-122"/>
              <a:ea typeface="微软雅黑" panose="020B0503020204020204" charset="-122"/>
              <a:sym typeface="+mn-ea"/>
            </a:endParaRPr>
          </a:p>
          <a:p>
            <a:pPr marL="0" indent="0" algn="l">
              <a:lnSpc>
                <a:spcPct val="100000"/>
              </a:lnSpc>
              <a:spcBef>
                <a:spcPts val="0"/>
              </a:spcBef>
              <a:spcAft>
                <a:spcPts val="0"/>
              </a:spcAft>
              <a:buSzPct val="100000"/>
              <a:buNone/>
            </a:pPr>
            <a:endParaRPr lang="zh-CN" altLang="en-US" sz="3200" b="1" spc="360" dirty="0">
              <a:solidFill>
                <a:schemeClr val="tx1"/>
              </a:solidFill>
              <a:uFillTx/>
              <a:latin typeface="微软雅黑" panose="020B0503020204020204" charset="-122"/>
              <a:ea typeface="微软雅黑" panose="020B0503020204020204" charset="-122"/>
              <a:sym typeface="+mn-ea"/>
            </a:endParaRPr>
          </a:p>
          <a:p>
            <a:pPr marL="0" indent="0" algn="l">
              <a:lnSpc>
                <a:spcPct val="100000"/>
              </a:lnSpc>
              <a:spcBef>
                <a:spcPts val="0"/>
              </a:spcBef>
              <a:spcAft>
                <a:spcPts val="0"/>
              </a:spcAft>
              <a:buSzPct val="100000"/>
              <a:buNone/>
            </a:pPr>
            <a:r>
              <a:rPr lang="zh-CN" altLang="en-US" sz="3200" b="1" spc="360" dirty="0">
                <a:solidFill>
                  <a:schemeClr val="tx1"/>
                </a:solidFill>
                <a:uFillTx/>
                <a:latin typeface="微软雅黑" panose="020B0503020204020204" charset="-122"/>
                <a:ea typeface="微软雅黑" panose="020B0503020204020204" charset="-122"/>
                <a:sym typeface="+mn-ea"/>
              </a:rPr>
              <a:t>表9-3                    利息费用一览表                    单位：元</a:t>
            </a:r>
            <a:endParaRPr lang="zh-CN" altLang="en-US" sz="3200" b="1" spc="360" dirty="0">
              <a:solidFill>
                <a:schemeClr val="tx1"/>
              </a:solidFill>
              <a:uFillTx/>
              <a:latin typeface="微软雅黑" panose="020B0503020204020204" charset="-122"/>
              <a:ea typeface="微软雅黑" panose="020B0503020204020204" charset="-122"/>
              <a:sym typeface="+mn-ea"/>
            </a:endParaRPr>
          </a:p>
        </p:txBody>
      </p:sp>
    </p:spTree>
    <p:custDataLst>
      <p:tags r:id="rId1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a:xfrm>
            <a:off x="695960" y="1301750"/>
            <a:ext cx="4846320" cy="4873625"/>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a:bodyPr>
          <a:p>
            <a:r>
              <a:rPr lang="zh-CN" altLang="en-US" b="1"/>
              <a:t>（3）2×24年1月1日，发行债券时的会计分录：</a:t>
            </a:r>
            <a:endParaRPr lang="zh-CN" altLang="en-US" b="1"/>
          </a:p>
          <a:p>
            <a:r>
              <a:rPr lang="zh-CN" altLang="en-US" sz="2000"/>
              <a:t>借：银行存款	</a:t>
            </a:r>
            <a:r>
              <a:rPr lang="en-US" altLang="zh-CN" sz="2000"/>
              <a:t>                  </a:t>
            </a:r>
            <a:r>
              <a:rPr lang="zh-CN" altLang="en-US" sz="2000"/>
              <a:t>9316120	</a:t>
            </a:r>
            <a:endParaRPr lang="zh-CN" altLang="en-US" sz="2000"/>
          </a:p>
          <a:p>
            <a:r>
              <a:rPr lang="en-US" altLang="zh-CN" sz="2000"/>
              <a:t>      </a:t>
            </a:r>
            <a:r>
              <a:rPr lang="zh-CN" altLang="en-US" sz="2000"/>
              <a:t>应付债券——利息调整</a:t>
            </a:r>
            <a:r>
              <a:rPr lang="en-US" altLang="zh-CN" sz="2000"/>
              <a:t> </a:t>
            </a:r>
            <a:r>
              <a:rPr lang="zh-CN" altLang="en-US" sz="2000"/>
              <a:t>683880	</a:t>
            </a:r>
            <a:endParaRPr lang="zh-CN" altLang="en-US" sz="2000"/>
          </a:p>
          <a:p>
            <a:r>
              <a:rPr lang="en-US" altLang="zh-CN" sz="2000"/>
              <a:t>   </a:t>
            </a:r>
            <a:r>
              <a:rPr lang="zh-CN" altLang="en-US" sz="2000"/>
              <a:t>贷:</a:t>
            </a:r>
            <a:r>
              <a:rPr lang="en-US" altLang="zh-CN" sz="2000"/>
              <a:t> </a:t>
            </a:r>
            <a:r>
              <a:rPr lang="zh-CN" altLang="en-US" sz="2000"/>
              <a:t>应付债券——面值</a:t>
            </a:r>
            <a:r>
              <a:rPr lang="en-US" altLang="zh-CN" sz="2000"/>
              <a:t>      </a:t>
            </a:r>
            <a:r>
              <a:rPr lang="zh-CN" altLang="en-US" sz="2000"/>
              <a:t>10000000	</a:t>
            </a:r>
            <a:endParaRPr lang="zh-CN" altLang="en-US" sz="2000"/>
          </a:p>
        </p:txBody>
      </p:sp>
      <p:sp>
        <p:nvSpPr>
          <p:cNvPr id="3" name="内容占位符 3"/>
          <p:cNvSpPr/>
          <p:nvPr/>
        </p:nvSpPr>
        <p:spPr>
          <a:xfrm>
            <a:off x="6180455" y="1301750"/>
            <a:ext cx="5315585" cy="502666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Bef>
                <a:spcPts val="0"/>
              </a:spcBef>
            </a:pPr>
            <a:r>
              <a:rPr lang="zh-CN" altLang="en-US" sz="1800" b="1"/>
              <a:t>（4）2×24年12月31日—2×26年12月31日，计算利息费用时的会计分录</a:t>
            </a:r>
            <a:endParaRPr lang="zh-CN" altLang="en-US" sz="1800" b="1"/>
          </a:p>
          <a:p>
            <a:pPr marL="0" indent="0" fontAlgn="auto">
              <a:spcBef>
                <a:spcPts val="0"/>
              </a:spcBef>
            </a:pPr>
            <a:r>
              <a:rPr lang="zh-CN" altLang="en-US" sz="1800"/>
              <a:t>①2×24年12月31日，确认债券利息时:</a:t>
            </a:r>
            <a:endParaRPr lang="zh-CN" altLang="en-US" sz="1800"/>
          </a:p>
          <a:p>
            <a:pPr marL="0" indent="0" fontAlgn="auto">
              <a:spcBef>
                <a:spcPts val="0"/>
              </a:spcBef>
            </a:pPr>
            <a:r>
              <a:rPr lang="zh-CN" altLang="en-US" sz="1800"/>
              <a:t>借：在建工程	         931 612	</a:t>
            </a:r>
            <a:endParaRPr lang="zh-CN" altLang="en-US" sz="1800"/>
          </a:p>
          <a:p>
            <a:pPr marL="0" indent="0" fontAlgn="auto">
              <a:spcBef>
                <a:spcPts val="0"/>
              </a:spcBef>
            </a:pPr>
            <a:r>
              <a:rPr lang="en-US" altLang="zh-CN" sz="1800"/>
              <a:t>   </a:t>
            </a:r>
            <a:r>
              <a:rPr lang="zh-CN" altLang="en-US" sz="1800"/>
              <a:t>贷：应付债券--应计利息	800 000	</a:t>
            </a:r>
            <a:endParaRPr lang="zh-CN" altLang="en-US" sz="1800"/>
          </a:p>
          <a:p>
            <a:pPr marL="0" indent="0" fontAlgn="auto">
              <a:spcBef>
                <a:spcPts val="0"/>
              </a:spcBef>
            </a:pPr>
            <a:r>
              <a:rPr lang="en-US" altLang="zh-CN" sz="1800"/>
              <a:t>                       </a:t>
            </a:r>
            <a:r>
              <a:rPr lang="zh-CN" altLang="en-US" sz="1800"/>
              <a:t>--利息调整	131 612	</a:t>
            </a:r>
            <a:endParaRPr lang="zh-CN" altLang="en-US" sz="1800"/>
          </a:p>
          <a:p>
            <a:pPr marL="0" indent="0" fontAlgn="auto">
              <a:spcBef>
                <a:spcPts val="0"/>
              </a:spcBef>
            </a:pPr>
            <a:r>
              <a:rPr lang="zh-CN" altLang="en-US" sz="1800">
                <a:solidFill>
                  <a:schemeClr val="bg2">
                    <a:lumMod val="50000"/>
                  </a:schemeClr>
                </a:solidFill>
              </a:rPr>
              <a:t>②2×25年12月31日，确认债券利息时:</a:t>
            </a:r>
            <a:endParaRPr lang="zh-CN" altLang="en-US" sz="1800">
              <a:solidFill>
                <a:schemeClr val="bg2">
                  <a:lumMod val="50000"/>
                </a:schemeClr>
              </a:solidFill>
            </a:endParaRPr>
          </a:p>
          <a:p>
            <a:pPr marL="0" indent="0" fontAlgn="auto">
              <a:spcBef>
                <a:spcPts val="0"/>
              </a:spcBef>
            </a:pPr>
            <a:r>
              <a:rPr lang="zh-CN" altLang="en-US" sz="1800">
                <a:solidFill>
                  <a:schemeClr val="bg2">
                    <a:lumMod val="50000"/>
                  </a:schemeClr>
                </a:solidFill>
              </a:rPr>
              <a:t>借：在建工程            1 024 773.20	</a:t>
            </a:r>
            <a:endParaRPr lang="zh-CN" altLang="en-US" sz="1800">
              <a:solidFill>
                <a:schemeClr val="bg2">
                  <a:lumMod val="50000"/>
                </a:schemeClr>
              </a:solidFill>
            </a:endParaRPr>
          </a:p>
          <a:p>
            <a:pPr marL="0" indent="0" fontAlgn="auto">
              <a:spcBef>
                <a:spcPts val="0"/>
              </a:spcBef>
            </a:pPr>
            <a:r>
              <a:rPr lang="en-US" altLang="zh-CN" sz="1800">
                <a:solidFill>
                  <a:schemeClr val="bg2">
                    <a:lumMod val="50000"/>
                  </a:schemeClr>
                </a:solidFill>
              </a:rPr>
              <a:t>   </a:t>
            </a:r>
            <a:r>
              <a:rPr lang="zh-CN" altLang="en-US" sz="1800">
                <a:solidFill>
                  <a:schemeClr val="bg2">
                    <a:lumMod val="50000"/>
                  </a:schemeClr>
                </a:solidFill>
              </a:rPr>
              <a:t>贷：应付债券--应计利息</a:t>
            </a:r>
            <a:r>
              <a:rPr lang="en-US" altLang="zh-CN" sz="1800">
                <a:solidFill>
                  <a:schemeClr val="bg2">
                    <a:lumMod val="50000"/>
                  </a:schemeClr>
                </a:solidFill>
              </a:rPr>
              <a:t>     </a:t>
            </a:r>
            <a:r>
              <a:rPr lang="zh-CN" altLang="en-US" sz="1800">
                <a:solidFill>
                  <a:schemeClr val="bg2">
                    <a:lumMod val="50000"/>
                  </a:schemeClr>
                </a:solidFill>
              </a:rPr>
              <a:t> 800 000</a:t>
            </a:r>
            <a:endParaRPr lang="zh-CN" altLang="en-US" sz="1800">
              <a:solidFill>
                <a:schemeClr val="bg2">
                  <a:lumMod val="50000"/>
                </a:schemeClr>
              </a:solidFill>
            </a:endParaRPr>
          </a:p>
          <a:p>
            <a:pPr marL="0" indent="0" fontAlgn="auto">
              <a:spcBef>
                <a:spcPts val="0"/>
              </a:spcBef>
            </a:pPr>
            <a:r>
              <a:rPr lang="en-US" altLang="zh-CN" sz="1800">
                <a:solidFill>
                  <a:schemeClr val="bg2">
                    <a:lumMod val="50000"/>
                  </a:schemeClr>
                </a:solidFill>
              </a:rPr>
              <a:t>                       </a:t>
            </a:r>
            <a:r>
              <a:rPr lang="zh-CN" altLang="en-US" sz="1800">
                <a:solidFill>
                  <a:schemeClr val="bg2">
                    <a:lumMod val="50000"/>
                  </a:schemeClr>
                </a:solidFill>
              </a:rPr>
              <a:t>--利息调整 </a:t>
            </a:r>
            <a:r>
              <a:rPr lang="en-US" altLang="zh-CN" sz="1800">
                <a:solidFill>
                  <a:schemeClr val="bg2">
                    <a:lumMod val="50000"/>
                  </a:schemeClr>
                </a:solidFill>
              </a:rPr>
              <a:t>    </a:t>
            </a:r>
            <a:r>
              <a:rPr lang="zh-CN" altLang="en-US" sz="1800">
                <a:solidFill>
                  <a:schemeClr val="bg2">
                    <a:lumMod val="50000"/>
                  </a:schemeClr>
                </a:solidFill>
              </a:rPr>
              <a:t> 224 773.20</a:t>
            </a:r>
            <a:endParaRPr lang="zh-CN" altLang="en-US" sz="1800">
              <a:solidFill>
                <a:schemeClr val="bg2">
                  <a:lumMod val="50000"/>
                </a:schemeClr>
              </a:solidFill>
            </a:endParaRPr>
          </a:p>
          <a:p>
            <a:pPr marL="0" indent="0" fontAlgn="auto">
              <a:spcBef>
                <a:spcPts val="0"/>
              </a:spcBef>
            </a:pPr>
            <a:r>
              <a:rPr lang="zh-CN" altLang="en-US" sz="1800"/>
              <a:t>③2×26年12月31日，确认债券利息时:</a:t>
            </a:r>
            <a:endParaRPr lang="zh-CN" altLang="en-US" sz="1800"/>
          </a:p>
          <a:p>
            <a:pPr marL="0" indent="0" fontAlgn="auto">
              <a:spcBef>
                <a:spcPts val="0"/>
              </a:spcBef>
            </a:pPr>
            <a:r>
              <a:rPr lang="zh-CN" altLang="en-US" sz="1800"/>
              <a:t>借：在建工程	          1 127 494.80	</a:t>
            </a:r>
            <a:endParaRPr lang="zh-CN" altLang="en-US" sz="1800"/>
          </a:p>
          <a:p>
            <a:pPr marL="0" indent="0" fontAlgn="auto">
              <a:spcBef>
                <a:spcPts val="0"/>
              </a:spcBef>
            </a:pPr>
            <a:r>
              <a:rPr lang="en-US" altLang="zh-CN" sz="1800"/>
              <a:t>   </a:t>
            </a:r>
            <a:r>
              <a:rPr lang="zh-CN" altLang="en-US" sz="1800"/>
              <a:t>贷：应付债券--应计利息</a:t>
            </a:r>
            <a:r>
              <a:rPr lang="en-US" altLang="zh-CN" sz="1800"/>
              <a:t>        </a:t>
            </a:r>
            <a:r>
              <a:rPr lang="zh-CN" altLang="en-US" sz="1800"/>
              <a:t>800 000</a:t>
            </a:r>
            <a:endParaRPr lang="zh-CN" altLang="en-US" sz="1800"/>
          </a:p>
          <a:p>
            <a:pPr marL="0" indent="0" fontAlgn="auto">
              <a:spcBef>
                <a:spcPts val="0"/>
              </a:spcBef>
            </a:pPr>
            <a:r>
              <a:rPr lang="en-US" altLang="zh-CN" sz="1800"/>
              <a:t>                      </a:t>
            </a:r>
            <a:r>
              <a:rPr lang="zh-CN" altLang="en-US" sz="1800"/>
              <a:t>--利息调整	</a:t>
            </a:r>
            <a:r>
              <a:rPr lang="en-US" altLang="zh-CN" sz="1800"/>
              <a:t>    </a:t>
            </a:r>
            <a:r>
              <a:rPr lang="zh-CN" altLang="en-US" sz="1800"/>
              <a:t>327 494.80</a:t>
            </a:r>
            <a:endParaRPr lang="zh-CN" altLang="en-US" sz="1800"/>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a:xfrm>
            <a:off x="695960" y="1301750"/>
            <a:ext cx="11020425" cy="4873625"/>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a:bodyPr>
          <a:p>
            <a:r>
              <a:rPr lang="zh-CN" altLang="en-US" sz="2500"/>
              <a:t>(5)2×27年1月1日，到期归还债券本金及利息费用时:</a:t>
            </a:r>
            <a:endParaRPr lang="zh-CN" altLang="en-US" sz="2500"/>
          </a:p>
          <a:p>
            <a:r>
              <a:rPr lang="zh-CN" altLang="en-US" sz="2500"/>
              <a:t>借:应付债券--面值	10 000 000	</a:t>
            </a:r>
            <a:endParaRPr lang="zh-CN" altLang="en-US" sz="2500"/>
          </a:p>
          <a:p>
            <a:r>
              <a:rPr lang="en-US" altLang="zh-CN" sz="2500"/>
              <a:t>                 </a:t>
            </a:r>
            <a:r>
              <a:rPr lang="zh-CN" altLang="en-US" sz="2500"/>
              <a:t>--应计利息 2 400 000	</a:t>
            </a:r>
            <a:endParaRPr lang="zh-CN" altLang="en-US" sz="2500"/>
          </a:p>
          <a:p>
            <a:r>
              <a:rPr lang="en-US" altLang="zh-CN" sz="2500"/>
              <a:t>   </a:t>
            </a:r>
            <a:r>
              <a:rPr lang="zh-CN" altLang="en-US" sz="2500"/>
              <a:t>贷:银行存款	        12 400 000</a:t>
            </a:r>
            <a:endParaRPr lang="zh-CN" altLang="en-US" sz="2500"/>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二、应付债券的核算</a:t>
            </a:r>
            <a:endParaRPr lang="zh-CN" altLang="en-US" spc="300" dirty="0">
              <a:solidFill>
                <a:srgbClr val="131F27"/>
              </a:solidFill>
              <a:latin typeface="+mn-ea"/>
              <a:sym typeface="+mn-ea"/>
            </a:endParaRPr>
          </a:p>
        </p:txBody>
      </p:sp>
      <p:sp>
        <p:nvSpPr>
          <p:cNvPr id="4" name="内容占位符 3"/>
          <p:cNvSpPr/>
          <p:nvPr>
            <p:ph idx="1"/>
          </p:nvPr>
        </p:nvSpPr>
        <p:spPr>
          <a:xfrm>
            <a:off x="695960" y="1301750"/>
            <a:ext cx="11020425" cy="4873625"/>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fontScale="90000"/>
          </a:bodyPr>
          <a:p>
            <a:r>
              <a:rPr lang="zh-CN" altLang="en-US" sz="2500" b="1"/>
              <a:t>【学中做9-3】</a:t>
            </a:r>
            <a:r>
              <a:rPr lang="zh-CN" altLang="en-US" sz="2500"/>
              <a:t>2×24年1月1日，M公司经批准发行2年期、利率8%、到期一次还本付息的公司债券1000万元。假定债券发行时的市场利率为10%。所筹集资金全部用于生产线的建设，且均已支出。</a:t>
            </a:r>
            <a:endParaRPr lang="zh-CN" altLang="en-US" sz="2500"/>
          </a:p>
          <a:p>
            <a:r>
              <a:rPr lang="zh-CN" altLang="en-US" sz="2500"/>
              <a:t>要求：</a:t>
            </a:r>
            <a:endParaRPr lang="zh-CN" altLang="en-US" sz="2500"/>
          </a:p>
          <a:p>
            <a:r>
              <a:rPr lang="zh-CN" altLang="en-US" sz="2500"/>
              <a:t>（1）计算该债券的实际发行价格；</a:t>
            </a:r>
            <a:endParaRPr lang="zh-CN" altLang="en-US" sz="2500"/>
          </a:p>
          <a:p>
            <a:r>
              <a:rPr lang="zh-CN" altLang="en-US" sz="2500"/>
              <a:t>（2）采用实际利率法和摊余成本计算确定的利息费用；</a:t>
            </a:r>
            <a:endParaRPr lang="zh-CN" altLang="en-US" sz="2500"/>
          </a:p>
          <a:p>
            <a:r>
              <a:rPr lang="zh-CN" altLang="en-US" sz="2500"/>
              <a:t>（3）编制2×24年1月1日，发行债券时的会计分录；</a:t>
            </a:r>
            <a:endParaRPr lang="zh-CN" altLang="en-US" sz="2500"/>
          </a:p>
          <a:p>
            <a:r>
              <a:rPr lang="zh-CN" altLang="en-US" sz="2500"/>
              <a:t>（4）编制2×24年12月31日—2×25年12月31日，计算利息费用时的会计分录；</a:t>
            </a:r>
            <a:endParaRPr lang="zh-CN" altLang="en-US" sz="2500"/>
          </a:p>
          <a:p>
            <a:r>
              <a:rPr lang="zh-CN" altLang="en-US" sz="2500"/>
              <a:t>（5）编制2×27年1月1日，到期归还债券本金及利息费用时的会计分录。</a:t>
            </a:r>
            <a:endParaRPr lang="zh-CN" altLang="en-US" sz="2500"/>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长期应付款的核算</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866630" cy="487362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lang="zh-CN" altLang="en-US"/>
              <a:t>长期应付款是指企业除长期借款和应付债券以外的其他各种长期应付款项，如以分期付款方式购入固定资产发生的应付款项等。</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企业购买资产有可能延期支付有关价款，这是具有融资性质的延期付款购买资产。如果延期支付的购买价款超过正常信用条件，实质上具有融资性质的，所购资产的成本应当以延期支付购买价款的现值为基础确定。实际支付的价款与购买价款的现值之间的差额，应当在信用期间内采用实际利率法进行摊销，计入相关资产成本或当期损益。</a:t>
            </a:r>
            <a:endParaRPr lang="zh-CN" altLang="en-US"/>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866630" cy="4873625"/>
          </a:xfrm>
        </p:spPr>
        <p:txBody>
          <a:bodyPr>
            <a:normAutofit lnSpcReduction="10000"/>
          </a:bodyPr>
          <a:lstStyle/>
          <a:p>
            <a:pPr marL="0" indent="609600" fontAlgn="auto">
              <a:spcBef>
                <a:spcPts val="0"/>
              </a:spcBef>
              <a:extLst>
                <a:ext uri="{35155182-B16C-46BC-9424-99874614C6A1}">
                  <wpsdc:indentchars xmlns:wpsdc="http://www.wps.cn/officeDocument/2017/drawingmlCustomData" val="200" checksum="4158780845"/>
                </a:ext>
              </a:extLst>
            </a:pPr>
            <a:r>
              <a:rPr lang="zh-CN" altLang="en-US" b="1"/>
              <a:t>具体账务处理原则为</a:t>
            </a:r>
            <a:r>
              <a:rPr lang="zh-CN" altLang="en-US"/>
              <a:t>：企业购入资产超过正常信用条件延期付款实质上具有融资性质时，</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借：固定资产（在建工程）（</a:t>
            </a:r>
            <a:r>
              <a:rPr lang="zh-CN" altLang="en-US">
                <a:sym typeface="+mn-ea"/>
              </a:rPr>
              <a:t>按购买价款的现值）</a:t>
            </a: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zh-CN" altLang="en-US">
                <a:sym typeface="+mn-ea"/>
              </a:rPr>
              <a:t> </a:t>
            </a:r>
            <a:r>
              <a:rPr lang="en-US" altLang="zh-CN">
                <a:sym typeface="+mn-ea"/>
              </a:rPr>
              <a:t>     </a:t>
            </a:r>
            <a:r>
              <a:rPr lang="zh-CN" altLang="en-US">
                <a:sym typeface="+mn-ea"/>
              </a:rPr>
              <a:t>未确认融资费用（</a:t>
            </a:r>
            <a:r>
              <a:rPr lang="zh-CN" altLang="en-US">
                <a:sym typeface="+mn-ea"/>
              </a:rPr>
              <a:t>按其差额）</a:t>
            </a: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en-US" altLang="zh-CN"/>
              <a:t>  </a:t>
            </a:r>
            <a:r>
              <a:rPr lang="zh-CN" altLang="en-US"/>
              <a:t>贷：长期应付款（</a:t>
            </a:r>
            <a:r>
              <a:rPr lang="zh-CN" altLang="en-US">
                <a:sym typeface="+mn-ea"/>
              </a:rPr>
              <a:t>按应支付的价款总额）</a:t>
            </a: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zh-CN" altLang="en-US" b="1">
                <a:sym typeface="+mn-ea"/>
              </a:rPr>
              <a:t>支付时：</a:t>
            </a:r>
            <a:endParaRPr lang="zh-CN" altLang="en-US" b="1">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zh-CN" altLang="en-US"/>
              <a:t>借：长期应付款（</a:t>
            </a:r>
            <a:r>
              <a:rPr lang="zh-CN" altLang="en-US">
                <a:sym typeface="+mn-ea"/>
              </a:rPr>
              <a:t>按支付价款）</a:t>
            </a: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zh-CN" altLang="en-US">
                <a:sym typeface="+mn-ea"/>
              </a:rPr>
              <a:t> </a:t>
            </a:r>
            <a:r>
              <a:rPr lang="en-US" altLang="zh-CN">
                <a:sym typeface="+mn-ea"/>
              </a:rPr>
              <a:t>      </a:t>
            </a:r>
            <a:r>
              <a:rPr lang="zh-CN" altLang="en-US">
                <a:sym typeface="+mn-ea"/>
              </a:rPr>
              <a:t>财务费用（在建工程）（</a:t>
            </a:r>
            <a:r>
              <a:rPr lang="zh-CN" altLang="en-US">
                <a:sym typeface="+mn-ea"/>
              </a:rPr>
              <a:t>实际利率法计算确定当期的利息费用）</a:t>
            </a:r>
            <a:endParaRPr lang="zh-CN" altLang="en-US">
              <a:sym typeface="+mn-ea"/>
            </a:endParaRPr>
          </a:p>
          <a:p>
            <a:pPr marL="0" indent="609600" fontAlgn="auto">
              <a:spcBef>
                <a:spcPts val="0"/>
              </a:spcBef>
              <a:extLst>
                <a:ext uri="{35155182-B16C-46BC-9424-99874614C6A1}">
                  <wpsdc:indentchars xmlns:wpsdc="http://www.wps.cn/officeDocument/2017/drawingmlCustomData" val="200" checksum="4158780845"/>
                </a:ext>
              </a:extLst>
            </a:pPr>
            <a:r>
              <a:rPr lang="zh-CN" altLang="en-US">
                <a:sym typeface="+mn-ea"/>
              </a:rPr>
              <a:t> </a:t>
            </a:r>
            <a:r>
              <a:rPr lang="en-US" altLang="zh-CN">
                <a:sym typeface="+mn-ea"/>
              </a:rPr>
              <a:t>   </a:t>
            </a:r>
            <a:r>
              <a:rPr lang="zh-CN" altLang="en-US"/>
              <a:t>贷：银行存款</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en-US" altLang="zh-CN"/>
              <a:t>          </a:t>
            </a:r>
            <a:r>
              <a:rPr lang="zh-CN" altLang="en-US"/>
              <a:t>未确认融资费用</a:t>
            </a:r>
            <a:r>
              <a:rPr lang="zh-CN" altLang="en-US">
                <a:sym typeface="+mn-ea"/>
              </a:rPr>
              <a:t>（实际利率法计算确定当期的利息费用）</a:t>
            </a:r>
            <a:endParaRPr lang="zh-CN" altLang="en-US"/>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866630" cy="4873625"/>
          </a:xfrm>
        </p:spPr>
        <p:txBody>
          <a:bodyPr>
            <a:normAutofit lnSpcReduction="10000"/>
          </a:bodyPr>
          <a:lstStyle/>
          <a:p>
            <a:pPr marL="0" indent="0" fontAlgn="auto">
              <a:spcBef>
                <a:spcPts val="0"/>
              </a:spcBef>
              <a:buNone/>
            </a:pPr>
            <a:r>
              <a:rPr lang="zh-CN" altLang="en-US" b="1"/>
              <a:t>【典型案例9-6】</a:t>
            </a:r>
            <a:r>
              <a:rPr lang="zh-CN" altLang="en-US"/>
              <a:t>A公司2×22年1月1日以分期付款方式购入一条生产线，总价款为300万元，购货合同约定购买之日首付120万元，以后每年年末支付60万元，分3年于2×25年12月31日全部付清。假设银行同期贷款利率为10%。</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要求：</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（1）编制2×22年1月1日购入生产线的会计分录；</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（2）按照实际利率法编制2×22年12月31日——2×25年12月31日的融资费用摊销表；</a:t>
            </a:r>
            <a:endParaRPr lang="zh-CN" altLang="en-US"/>
          </a:p>
          <a:p>
            <a:pPr marL="0" indent="609600" fontAlgn="auto">
              <a:spcBef>
                <a:spcPts val="0"/>
              </a:spcBef>
              <a:extLst>
                <a:ext uri="{35155182-B16C-46BC-9424-99874614C6A1}">
                  <wpsdc:indentchars xmlns:wpsdc="http://www.wps.cn/officeDocument/2017/drawingmlCustomData" val="200" checksum="4158780845"/>
                </a:ext>
              </a:extLst>
            </a:pPr>
            <a:r>
              <a:rPr lang="zh-CN" altLang="en-US"/>
              <a:t>（3）编制2×22年12月31日——2×25年12月31日的会计分录。</a:t>
            </a:r>
            <a:endParaRPr lang="zh-CN" altLang="en-US"/>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866630" cy="4873625"/>
          </a:xfrm>
        </p:spPr>
        <p:txBody>
          <a:bodyPr>
            <a:normAutofit lnSpcReduction="10000"/>
          </a:bodyPr>
          <a:lstStyle/>
          <a:p>
            <a:pPr marL="0" indent="0" fontAlgn="auto">
              <a:lnSpc>
                <a:spcPct val="150000"/>
              </a:lnSpc>
              <a:spcBef>
                <a:spcPts val="0"/>
              </a:spcBef>
              <a:buNone/>
            </a:pPr>
            <a:r>
              <a:rPr lang="zh-CN" altLang="en-US" b="1"/>
              <a:t>【典型案例9-6解析】</a:t>
            </a:r>
            <a:r>
              <a:rPr lang="zh-CN" altLang="en-US"/>
              <a:t>根据上述经济业务，公司应作会计处理如下：</a:t>
            </a:r>
            <a:endParaRPr lang="zh-CN" altLang="en-US"/>
          </a:p>
          <a:p>
            <a:pPr marL="0" indent="0" fontAlgn="auto">
              <a:lnSpc>
                <a:spcPct val="150000"/>
              </a:lnSpc>
              <a:spcBef>
                <a:spcPts val="0"/>
              </a:spcBef>
              <a:buNone/>
            </a:pPr>
            <a:r>
              <a:rPr lang="zh-CN" altLang="en-US"/>
              <a:t>(1)2×22年1月1日确认固定资产入账价值及未确认融资费用：</a:t>
            </a:r>
            <a:endParaRPr lang="zh-CN" altLang="en-US"/>
          </a:p>
          <a:p>
            <a:pPr marL="0" indent="0" fontAlgn="auto">
              <a:lnSpc>
                <a:spcPct val="150000"/>
              </a:lnSpc>
              <a:spcBef>
                <a:spcPts val="0"/>
              </a:spcBef>
              <a:buNone/>
            </a:pPr>
            <a:r>
              <a:rPr lang="zh-CN" altLang="en-US"/>
              <a:t>固定资产入账价值=120+60×(P/A,10%,3)=269.214（万元）</a:t>
            </a:r>
            <a:endParaRPr lang="zh-CN" altLang="en-US"/>
          </a:p>
          <a:p>
            <a:pPr marL="0" indent="0" fontAlgn="auto">
              <a:lnSpc>
                <a:spcPct val="150000"/>
              </a:lnSpc>
              <a:spcBef>
                <a:spcPts val="0"/>
              </a:spcBef>
              <a:buNone/>
            </a:pPr>
            <a:r>
              <a:rPr lang="zh-CN" altLang="en-US"/>
              <a:t>未确认融资费用=300—269.214=30.786(万元)</a:t>
            </a:r>
            <a:endParaRPr lang="zh-CN" altLang="en-US"/>
          </a:p>
          <a:p>
            <a:pPr marL="0" indent="0" fontAlgn="auto">
              <a:lnSpc>
                <a:spcPct val="150000"/>
              </a:lnSpc>
              <a:spcBef>
                <a:spcPts val="0"/>
              </a:spcBef>
              <a:buNone/>
            </a:pPr>
            <a:r>
              <a:rPr lang="zh-CN" altLang="en-US"/>
              <a:t>借：固定资产      2 692 140</a:t>
            </a:r>
            <a:endParaRPr lang="zh-CN" altLang="en-US"/>
          </a:p>
          <a:p>
            <a:pPr marL="0" indent="0" fontAlgn="auto">
              <a:lnSpc>
                <a:spcPct val="150000"/>
              </a:lnSpc>
              <a:spcBef>
                <a:spcPts val="0"/>
              </a:spcBef>
              <a:buNone/>
            </a:pPr>
            <a:r>
              <a:rPr lang="en-US" altLang="zh-CN"/>
              <a:t>      </a:t>
            </a:r>
            <a:r>
              <a:rPr lang="zh-CN" altLang="en-US"/>
              <a:t>未确认融资费用   307 860</a:t>
            </a:r>
            <a:endParaRPr lang="zh-CN" altLang="en-US"/>
          </a:p>
          <a:p>
            <a:pPr marL="0" indent="0" fontAlgn="auto">
              <a:lnSpc>
                <a:spcPct val="150000"/>
              </a:lnSpc>
              <a:spcBef>
                <a:spcPts val="0"/>
              </a:spcBef>
              <a:buNone/>
            </a:pPr>
            <a:r>
              <a:rPr lang="en-US" altLang="zh-CN"/>
              <a:t>   </a:t>
            </a:r>
            <a:r>
              <a:rPr lang="zh-CN" altLang="en-US"/>
              <a:t>贷：长期应付款      1 800 000</a:t>
            </a:r>
            <a:endParaRPr lang="zh-CN" altLang="en-US"/>
          </a:p>
          <a:p>
            <a:pPr marL="0" indent="0" fontAlgn="auto">
              <a:lnSpc>
                <a:spcPct val="150000"/>
              </a:lnSpc>
              <a:spcBef>
                <a:spcPts val="0"/>
              </a:spcBef>
              <a:buNone/>
            </a:pPr>
            <a:r>
              <a:rPr lang="en-US" altLang="zh-CN"/>
              <a:t>          </a:t>
            </a:r>
            <a:r>
              <a:rPr lang="zh-CN" altLang="en-US"/>
              <a:t>银行存款        1 200 000</a:t>
            </a:r>
            <a:endParaRPr lang="zh-CN" altLang="en-US"/>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61689" y="243818"/>
            <a:ext cx="10516222" cy="97536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3600" b="1" spc="360" dirty="0">
                <a:solidFill>
                  <a:schemeClr val="accent1">
                    <a:lumMod val="75000"/>
                  </a:schemeClr>
                </a:solidFill>
                <a:uFillTx/>
                <a:latin typeface="微软雅黑" panose="020B0503020204020204" charset="-122"/>
                <a:ea typeface="微软雅黑" panose="020B0503020204020204" charset="-122"/>
                <a:sym typeface="+mn-ea"/>
              </a:rPr>
              <a:t>一、长期应付款的核算</a:t>
            </a:r>
            <a:endParaRPr lang="zh-CN" altLang="en-US" sz="3600" b="1" spc="360" dirty="0">
              <a:solidFill>
                <a:schemeClr val="accent1">
                  <a:lumMod val="75000"/>
                </a:schemeClr>
              </a:solidFill>
              <a:uFillTx/>
              <a:latin typeface="微软雅黑" panose="020B0503020204020204" charset="-122"/>
              <a:ea typeface="微软雅黑" panose="020B0503020204020204" charset="-122"/>
              <a:sym typeface="+mn-ea"/>
            </a:endParaRPr>
          </a:p>
        </p:txBody>
      </p:sp>
      <p:sp>
        <p:nvSpPr>
          <p:cNvPr id="11" name="Title 6"/>
          <p:cNvSpPr txBox="1"/>
          <p:nvPr>
            <p:custDataLst>
              <p:tags r:id="rId3"/>
            </p:custDataLst>
          </p:nvPr>
        </p:nvSpPr>
        <p:spPr>
          <a:xfrm>
            <a:off x="1066489" y="1737338"/>
            <a:ext cx="10516222" cy="76200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algn="l" fontAlgn="auto">
              <a:lnSpc>
                <a:spcPct val="100000"/>
              </a:lnSpc>
              <a:spcBef>
                <a:spcPts val="0"/>
              </a:spcBef>
              <a:spcAft>
                <a:spcPts val="800"/>
              </a:spcAft>
            </a:pPr>
            <a:r>
              <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(2)按期支付价款、分摊未确认融资费用。</a:t>
            </a:r>
            <a:endPar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algn="l" fontAlgn="auto">
              <a:lnSpc>
                <a:spcPct val="100000"/>
              </a:lnSpc>
              <a:spcBef>
                <a:spcPts val="0"/>
              </a:spcBef>
              <a:spcAft>
                <a:spcPts val="800"/>
              </a:spcAft>
            </a:pPr>
            <a:r>
              <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合同付款期内采用实际利率法分摊融资费用(表9-2)。</a:t>
            </a:r>
            <a:endPar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algn="l" fontAlgn="auto">
              <a:lnSpc>
                <a:spcPct val="100000"/>
              </a:lnSpc>
              <a:spcBef>
                <a:spcPts val="0"/>
              </a:spcBef>
              <a:spcAft>
                <a:spcPts val="800"/>
              </a:spcAft>
            </a:pPr>
            <a:r>
              <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表9-4                     实际利率法下融资费用的分摊                       单位：元</a:t>
            </a:r>
            <a:endParaRPr lang="zh-CN" altLang="en-US" sz="7200" b="1" spc="2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4"/>
            </p:custDataLst>
          </p:nvPr>
        </p:nvGraphicFramePr>
        <p:xfrm>
          <a:off x="848995" y="2901950"/>
          <a:ext cx="10483850" cy="3287395"/>
        </p:xfrm>
        <a:graphic>
          <a:graphicData uri="http://schemas.openxmlformats.org/drawingml/2006/table">
            <a:tbl>
              <a:tblPr/>
              <a:tblGrid>
                <a:gridCol w="1910715"/>
                <a:gridCol w="1974850"/>
                <a:gridCol w="2334895"/>
                <a:gridCol w="2021205"/>
                <a:gridCol w="2242185"/>
              </a:tblGrid>
              <a:tr h="969010">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rPr>
                        <a:t>日期</a:t>
                      </a:r>
                      <a:endParaRPr lang="zh-CN" sz="1600" b="1" spc="120">
                        <a:solidFill>
                          <a:srgbClr val="FFFFFF"/>
                        </a:solidFill>
                        <a:latin typeface="微软雅黑" panose="020B0503020204020204" charset="-122"/>
                        <a:ea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404040"/>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每期付款额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(a)</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确认的融资费用</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(b)=</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(d)×10%</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应付本金减少额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(c)=(a)—(b)</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89D1D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cs typeface="微软雅黑" panose="020B0503020204020204" charset="-122"/>
                        </a:rPr>
                        <a:t>应付本金余额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a:t>
                      </a:r>
                      <a:r>
                        <a:rPr lang="zh-CN" altLang="en-US" sz="1600" b="1" spc="120">
                          <a:solidFill>
                            <a:srgbClr val="FFFFFF"/>
                          </a:solidFill>
                          <a:latin typeface="微软雅黑" panose="020B0503020204020204" charset="-122"/>
                          <a:ea typeface="微软雅黑" panose="020B0503020204020204" charset="-122"/>
                          <a:cs typeface="微软雅黑" panose="020B0503020204020204" charset="-122"/>
                        </a:rPr>
                        <a:t>期初</a:t>
                      </a:r>
                      <a:r>
                        <a:rPr lang="en-US" altLang="zh-CN" sz="1600" b="1" spc="120">
                          <a:solidFill>
                            <a:srgbClr val="FFFFFF"/>
                          </a:solidFill>
                          <a:latin typeface="微软雅黑" panose="020B0503020204020204" charset="-122"/>
                          <a:ea typeface="微软雅黑" panose="020B0503020204020204" charset="-122"/>
                          <a:cs typeface="微软雅黑" panose="020B0503020204020204" charset="-122"/>
                        </a:rPr>
                        <a:t>(d)-(c)</a:t>
                      </a:r>
                      <a:endParaRPr lang="en-US" altLang="zh-CN" sz="1600" b="1" spc="120">
                        <a:solidFill>
                          <a:srgbClr val="FFFFF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89D1D3"/>
                    </a:solidFill>
                  </a:tcPr>
                </a:tc>
              </a:tr>
              <a:tr h="46418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2×22</a:t>
                      </a:r>
                      <a:r>
                        <a:rPr lang="zh-CN"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1492140.00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FFFFF"/>
                    </a:solidFill>
                  </a:tcPr>
                </a:tc>
              </a:tr>
              <a:tr h="46418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2×22</a:t>
                      </a:r>
                      <a:r>
                        <a:rPr lang="zh-CN"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149214</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450786</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520677</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2F2F2"/>
                    </a:solidFill>
                  </a:tcPr>
                </a:tc>
              </a:tr>
              <a:tr h="46291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2×23</a:t>
                      </a:r>
                      <a:r>
                        <a:rPr lang="zh-CN"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52067.7</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547932.3</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272744.7</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FFFFF"/>
                    </a:solidFill>
                  </a:tcPr>
                </a:tc>
              </a:tr>
              <a:tr h="464185">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2×24</a:t>
                      </a:r>
                      <a:r>
                        <a:rPr lang="zh-CN" sz="1600" b="0" spc="60">
                          <a:solidFill>
                            <a:srgbClr val="404040"/>
                          </a:solidFill>
                          <a:latin typeface="微软雅黑" panose="020B0503020204020204" charset="-122"/>
                          <a:ea typeface="微软雅黑" panose="020B0503020204020204" charset="-122"/>
                          <a:cs typeface="微软雅黑" panose="020B0503020204020204" charset="-122"/>
                        </a:rPr>
                        <a:t>年</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12</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月</a:t>
                      </a:r>
                      <a:r>
                        <a:rPr lang="en-US" altLang="zh-CN" sz="1600" b="0" spc="60">
                          <a:solidFill>
                            <a:srgbClr val="404040"/>
                          </a:solidFill>
                          <a:latin typeface="微软雅黑" panose="020B0503020204020204" charset="-122"/>
                          <a:ea typeface="微软雅黑" panose="020B0503020204020204" charset="-122"/>
                          <a:cs typeface="微软雅黑" panose="020B0503020204020204" charset="-122"/>
                        </a:rPr>
                        <a:t>31</a:t>
                      </a:r>
                      <a:r>
                        <a:rPr lang="zh-CN" altLang="en-US" sz="1600" b="0" spc="60">
                          <a:solidFill>
                            <a:srgbClr val="404040"/>
                          </a:solidFill>
                          <a:latin typeface="微软雅黑" panose="020B0503020204020204" charset="-122"/>
                          <a:ea typeface="微软雅黑" panose="020B0503020204020204" charset="-122"/>
                          <a:cs typeface="微软雅黑" panose="020B0503020204020204" charset="-122"/>
                        </a:rPr>
                        <a:t>日</a:t>
                      </a:r>
                      <a:endParaRPr lang="zh-CN" altLang="en-US" sz="1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w="19050">
                      <a:solidFill>
                        <a:srgbClr val="FFFFFF"/>
                      </a:solidFill>
                      <a:prstDash val="solid"/>
                    </a:lnR>
                    <a:lnT>
                      <a:noFill/>
                    </a:lnT>
                    <a:lnB>
                      <a:noFill/>
                    </a:lnB>
                    <a:solidFill>
                      <a:srgbClr val="F2F2F2"/>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600000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106578.3</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493421.7</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a:noFill/>
                    </a:lnB>
                    <a:solidFill>
                      <a:srgbClr val="F2F2F2"/>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a:noFill/>
                    </a:lnB>
                    <a:solidFill>
                      <a:srgbClr val="F2F2F2"/>
                    </a:solidFill>
                  </a:tcPr>
                </a:tc>
              </a:tr>
              <a:tr h="462915">
                <a:tc>
                  <a:txBody>
                    <a:bodyPr/>
                    <a:p>
                      <a:pPr indent="0" algn="ctr">
                        <a:lnSpc>
                          <a:spcPct val="120000"/>
                        </a:lnSpc>
                        <a:spcBef>
                          <a:spcPts val="0"/>
                        </a:spcBef>
                        <a:spcAft>
                          <a:spcPts val="0"/>
                        </a:spcAft>
                      </a:pPr>
                      <a:r>
                        <a:rPr lang="zh-CN" sz="1600" b="0" spc="60">
                          <a:solidFill>
                            <a:srgbClr val="404040"/>
                          </a:solidFill>
                          <a:latin typeface="微软雅黑" panose="020B0503020204020204" charset="-122"/>
                          <a:ea typeface="微软雅黑" panose="020B0503020204020204" charset="-122"/>
                        </a:rPr>
                        <a:t>合计</a:t>
                      </a:r>
                      <a:endParaRPr 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a:noFill/>
                    </a:lnL>
                    <a:lnR w="19050">
                      <a:solidFill>
                        <a:srgbClr val="FFFFFF"/>
                      </a:solidFill>
                      <a:prstDash val="solid"/>
                    </a:lnR>
                    <a:lnT>
                      <a:noFill/>
                    </a:lnT>
                    <a:lnB w="19050">
                      <a:solidFill>
                        <a:srgbClr val="89D1D3"/>
                      </a:solidFill>
                      <a:prstDash val="solid"/>
                    </a:lnB>
                    <a:solidFill>
                      <a:srgbClr val="FFFFFF"/>
                    </a:solidFill>
                  </a:tcPr>
                </a:tc>
                <a:tc>
                  <a:txBody>
                    <a:bodyPr/>
                    <a:p>
                      <a:pPr indent="0" 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1800000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307860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1492140</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w="19050">
                      <a:solidFill>
                        <a:srgbClr val="FFFFFF"/>
                      </a:solidFill>
                      <a:prstDash val="solid"/>
                    </a:lnR>
                    <a:lnT>
                      <a:noFill/>
                    </a:lnT>
                    <a:lnB w="19050">
                      <a:solidFill>
                        <a:srgbClr val="89D1D3"/>
                      </a:solidFill>
                      <a:prstDash val="solid"/>
                    </a:lnB>
                    <a:solidFill>
                      <a:srgbClr val="FFFFFF"/>
                    </a:solidFill>
                  </a:tcPr>
                </a:tc>
                <a:tc>
                  <a:txBody>
                    <a:bodyPr/>
                    <a:p>
                      <a:pPr indent="0" algn="ctr" fontAlgn="ctr">
                        <a:lnSpc>
                          <a:spcPct val="120000"/>
                        </a:lnSpc>
                        <a:spcBef>
                          <a:spcPts val="0"/>
                        </a:spcBef>
                        <a:spcAft>
                          <a:spcPts val="0"/>
                        </a:spcAft>
                      </a:pPr>
                      <a:r>
                        <a:rPr lang="en-US" altLang="zh-CN" sz="1600" b="0" spc="60">
                          <a:solidFill>
                            <a:srgbClr val="404040"/>
                          </a:solidFill>
                          <a:latin typeface="微软雅黑" panose="020B0503020204020204" charset="-122"/>
                          <a:ea typeface="微软雅黑" panose="020B0503020204020204" charset="-122"/>
                        </a:rPr>
                        <a:t>—</a:t>
                      </a:r>
                      <a:endParaRPr lang="en-US" altLang="zh-CN" sz="1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a:solidFill>
                        <a:srgbClr val="FFFFFF"/>
                      </a:solidFill>
                      <a:prstDash val="solid"/>
                    </a:lnL>
                    <a:lnR>
                      <a:noFill/>
                    </a:lnR>
                    <a:lnT>
                      <a:noFill/>
                    </a:lnT>
                    <a:lnB w="19050">
                      <a:solidFill>
                        <a:srgbClr val="89D1D3"/>
                      </a:solidFill>
                      <a:prstDash val="solid"/>
                    </a:lnB>
                    <a:solidFill>
                      <a:srgbClr val="FFFFFF"/>
                    </a:solidFill>
                  </a:tcPr>
                </a:tc>
              </a:tr>
            </a:tbl>
          </a:graphicData>
        </a:graphic>
      </p:graphicFrame>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长期借款的核算</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339725" y="1982470"/>
            <a:ext cx="3672840" cy="2892425"/>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a:bodyPr>
          <a:lstStyle/>
          <a:p>
            <a:pPr marL="0" indent="0" fontAlgn="auto">
              <a:lnSpc>
                <a:spcPct val="150000"/>
              </a:lnSpc>
              <a:spcBef>
                <a:spcPts val="0"/>
              </a:spcBef>
              <a:buNone/>
            </a:pPr>
            <a:r>
              <a:rPr lang="zh-CN" altLang="en-US" sz="1800"/>
              <a:t>（3）2×22年12月31日支付第一期应付款时：</a:t>
            </a:r>
            <a:endParaRPr lang="zh-CN" altLang="en-US" sz="1800"/>
          </a:p>
          <a:p>
            <a:pPr marL="0" indent="0" fontAlgn="auto">
              <a:lnSpc>
                <a:spcPct val="150000"/>
              </a:lnSpc>
              <a:spcBef>
                <a:spcPts val="0"/>
              </a:spcBef>
              <a:buNone/>
            </a:pPr>
            <a:r>
              <a:rPr lang="zh-CN" altLang="en-US" sz="1800"/>
              <a:t>借：长期应付款     600 000</a:t>
            </a:r>
            <a:endParaRPr lang="zh-CN" altLang="en-US" sz="1800"/>
          </a:p>
          <a:p>
            <a:pPr marL="0" indent="0" fontAlgn="auto">
              <a:lnSpc>
                <a:spcPct val="150000"/>
              </a:lnSpc>
              <a:spcBef>
                <a:spcPts val="0"/>
              </a:spcBef>
              <a:buNone/>
            </a:pPr>
            <a:r>
              <a:rPr lang="en-US" altLang="zh-CN" sz="1800"/>
              <a:t>       </a:t>
            </a:r>
            <a:r>
              <a:rPr lang="zh-CN" altLang="en-US" sz="1800"/>
              <a:t>财务费用      149 214</a:t>
            </a:r>
            <a:endParaRPr lang="zh-CN" altLang="en-US" sz="1800"/>
          </a:p>
          <a:p>
            <a:pPr marL="0" indent="0" fontAlgn="auto">
              <a:lnSpc>
                <a:spcPct val="150000"/>
              </a:lnSpc>
              <a:spcBef>
                <a:spcPts val="0"/>
              </a:spcBef>
              <a:buNone/>
            </a:pPr>
            <a:r>
              <a:rPr lang="en-US" altLang="zh-CN" sz="1800"/>
              <a:t>   </a:t>
            </a:r>
            <a:r>
              <a:rPr lang="zh-CN" altLang="en-US" sz="1800"/>
              <a:t>贷：银行存款       600 000</a:t>
            </a:r>
            <a:endParaRPr lang="zh-CN" altLang="en-US" sz="1800"/>
          </a:p>
          <a:p>
            <a:pPr marL="0" indent="0" fontAlgn="auto">
              <a:lnSpc>
                <a:spcPct val="150000"/>
              </a:lnSpc>
              <a:spcBef>
                <a:spcPts val="0"/>
              </a:spcBef>
              <a:buNone/>
            </a:pPr>
            <a:r>
              <a:rPr lang="en-US" altLang="zh-CN" sz="1800"/>
              <a:t>         </a:t>
            </a:r>
            <a:r>
              <a:rPr lang="zh-CN" altLang="en-US" sz="1800"/>
              <a:t>未确认融资费用 149 214</a:t>
            </a:r>
            <a:endParaRPr lang="zh-CN" altLang="en-US" sz="1800"/>
          </a:p>
        </p:txBody>
      </p:sp>
      <p:sp>
        <p:nvSpPr>
          <p:cNvPr id="4" name="正文"/>
          <p:cNvSpPr>
            <a:spLocks noGrp="1"/>
          </p:cNvSpPr>
          <p:nvPr>
            <p:custDataLst>
              <p:tags r:id="rId3"/>
            </p:custDataLst>
          </p:nvPr>
        </p:nvSpPr>
        <p:spPr>
          <a:xfrm>
            <a:off x="4266565" y="2042795"/>
            <a:ext cx="3672840" cy="289242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lang="zh-CN" altLang="en-US" sz="1800"/>
              <a:t>2×23年12月31日支付第一期应付款时：</a:t>
            </a:r>
            <a:endParaRPr lang="zh-CN" altLang="en-US" sz="1800"/>
          </a:p>
          <a:p>
            <a:pPr marL="0" indent="0" fontAlgn="auto">
              <a:lnSpc>
                <a:spcPct val="150000"/>
              </a:lnSpc>
              <a:spcBef>
                <a:spcPts val="0"/>
              </a:spcBef>
              <a:buNone/>
            </a:pPr>
            <a:r>
              <a:rPr lang="zh-CN" altLang="en-US" sz="1800"/>
              <a:t>借：长期应付款       600 000</a:t>
            </a:r>
            <a:endParaRPr lang="zh-CN" altLang="en-US" sz="1800"/>
          </a:p>
          <a:p>
            <a:pPr marL="0" indent="0" fontAlgn="auto">
              <a:lnSpc>
                <a:spcPct val="150000"/>
              </a:lnSpc>
              <a:spcBef>
                <a:spcPts val="0"/>
              </a:spcBef>
              <a:buNone/>
            </a:pPr>
            <a:r>
              <a:rPr lang="en-US" altLang="zh-CN" sz="1800"/>
              <a:t>       </a:t>
            </a:r>
            <a:r>
              <a:rPr lang="zh-CN" altLang="en-US" sz="1800"/>
              <a:t>财务费用      52 067.70</a:t>
            </a:r>
            <a:endParaRPr lang="zh-CN" altLang="en-US" sz="1800"/>
          </a:p>
          <a:p>
            <a:pPr marL="0" indent="0" fontAlgn="auto">
              <a:lnSpc>
                <a:spcPct val="150000"/>
              </a:lnSpc>
              <a:spcBef>
                <a:spcPts val="0"/>
              </a:spcBef>
              <a:buNone/>
            </a:pPr>
            <a:r>
              <a:rPr lang="en-US" altLang="zh-CN" sz="1800"/>
              <a:t>   </a:t>
            </a:r>
            <a:r>
              <a:rPr lang="zh-CN" altLang="en-US" sz="1800"/>
              <a:t>贷：银行存款           600 000</a:t>
            </a:r>
            <a:endParaRPr lang="zh-CN" altLang="en-US" sz="1800"/>
          </a:p>
          <a:p>
            <a:pPr marL="0" indent="0" fontAlgn="auto">
              <a:lnSpc>
                <a:spcPct val="150000"/>
              </a:lnSpc>
              <a:spcBef>
                <a:spcPts val="0"/>
              </a:spcBef>
              <a:buNone/>
            </a:pPr>
            <a:r>
              <a:rPr lang="en-US" altLang="zh-CN" sz="1800"/>
              <a:t>          </a:t>
            </a:r>
            <a:r>
              <a:rPr lang="zh-CN" altLang="en-US" sz="1800"/>
              <a:t>未确认融资费用    52 067.70</a:t>
            </a:r>
            <a:endParaRPr lang="zh-CN" altLang="en-US" sz="1800"/>
          </a:p>
        </p:txBody>
      </p:sp>
      <p:sp>
        <p:nvSpPr>
          <p:cNvPr id="5" name="正文"/>
          <p:cNvSpPr>
            <a:spLocks noGrp="1"/>
          </p:cNvSpPr>
          <p:nvPr>
            <p:custDataLst>
              <p:tags r:id="rId4"/>
            </p:custDataLst>
          </p:nvPr>
        </p:nvSpPr>
        <p:spPr>
          <a:xfrm>
            <a:off x="8193405" y="2042795"/>
            <a:ext cx="3567430" cy="289242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lang="zh-CN" altLang="en-US" sz="1800"/>
              <a:t>2×24年12月31日支付第三期应付款时：</a:t>
            </a:r>
            <a:endParaRPr lang="zh-CN" altLang="en-US" sz="1800"/>
          </a:p>
          <a:p>
            <a:pPr marL="0" indent="0" fontAlgn="auto">
              <a:lnSpc>
                <a:spcPct val="150000"/>
              </a:lnSpc>
              <a:spcBef>
                <a:spcPts val="0"/>
              </a:spcBef>
              <a:buNone/>
            </a:pPr>
            <a:r>
              <a:rPr lang="zh-CN" altLang="en-US" sz="1800"/>
              <a:t>借：长期应付款      600 000</a:t>
            </a:r>
            <a:endParaRPr lang="zh-CN" altLang="en-US" sz="1800"/>
          </a:p>
          <a:p>
            <a:pPr marL="0" indent="0" fontAlgn="auto">
              <a:lnSpc>
                <a:spcPct val="150000"/>
              </a:lnSpc>
              <a:spcBef>
                <a:spcPts val="0"/>
              </a:spcBef>
              <a:buNone/>
            </a:pPr>
            <a:r>
              <a:rPr lang="en-US" altLang="zh-CN" sz="1800"/>
              <a:t>       </a:t>
            </a:r>
            <a:r>
              <a:rPr lang="zh-CN" altLang="en-US" sz="1800"/>
              <a:t>财务费用      106 578.30</a:t>
            </a:r>
            <a:endParaRPr lang="zh-CN" altLang="en-US" sz="1800"/>
          </a:p>
          <a:p>
            <a:pPr marL="0" indent="0" fontAlgn="auto">
              <a:lnSpc>
                <a:spcPct val="150000"/>
              </a:lnSpc>
              <a:spcBef>
                <a:spcPts val="0"/>
              </a:spcBef>
              <a:buNone/>
            </a:pPr>
            <a:r>
              <a:rPr lang="en-US" altLang="zh-CN" sz="1800"/>
              <a:t>   </a:t>
            </a:r>
            <a:r>
              <a:rPr lang="zh-CN" altLang="en-US" sz="1800"/>
              <a:t>贷：银行存款         600 000</a:t>
            </a:r>
            <a:endParaRPr lang="zh-CN" altLang="en-US" sz="1800"/>
          </a:p>
          <a:p>
            <a:pPr marL="0" indent="0" fontAlgn="auto">
              <a:lnSpc>
                <a:spcPct val="150000"/>
              </a:lnSpc>
              <a:spcBef>
                <a:spcPts val="0"/>
              </a:spcBef>
              <a:buNone/>
            </a:pPr>
            <a:r>
              <a:rPr lang="en-US" altLang="zh-CN" sz="1800"/>
              <a:t>         </a:t>
            </a:r>
            <a:r>
              <a:rPr lang="zh-CN" altLang="en-US" sz="1800"/>
              <a:t>未确认融资费用 106 578.30</a:t>
            </a:r>
            <a:endParaRPr lang="zh-CN" altLang="en-US" sz="1800"/>
          </a:p>
        </p:txBody>
      </p:sp>
    </p:spTree>
    <p:custDataLst>
      <p:tags r:id="rId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一、长期应付款的核算</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866630" cy="4873625"/>
          </a:xfrm>
        </p:spPr>
        <p:txBody>
          <a:bodyPr>
            <a:normAutofit lnSpcReduction="10000"/>
          </a:bodyPr>
          <a:lstStyle/>
          <a:p>
            <a:pPr marL="0" indent="0" fontAlgn="auto">
              <a:lnSpc>
                <a:spcPct val="150000"/>
              </a:lnSpc>
              <a:spcBef>
                <a:spcPts val="0"/>
              </a:spcBef>
              <a:buNone/>
            </a:pPr>
            <a:r>
              <a:rPr lang="zh-CN" altLang="en-US" b="1"/>
              <a:t>【学中做9-4】</a:t>
            </a:r>
            <a:r>
              <a:rPr lang="zh-CN" altLang="en-US"/>
              <a:t>A公司2×23年1月1日以分期付款方式购入一台设备，总价款为150万元，购货合同约定购买之日首付60万元，以后每年年末支付30万元，分3年于2×25年12月31日全部付清。假设银行同期贷款利率为10%。</a:t>
            </a:r>
            <a:endParaRPr lang="zh-CN" altLang="en-US"/>
          </a:p>
          <a:p>
            <a:pPr marL="0" indent="0" fontAlgn="auto">
              <a:lnSpc>
                <a:spcPct val="150000"/>
              </a:lnSpc>
              <a:spcBef>
                <a:spcPts val="0"/>
              </a:spcBef>
              <a:buNone/>
            </a:pPr>
            <a:r>
              <a:rPr lang="zh-CN" altLang="en-US"/>
              <a:t>要求：</a:t>
            </a:r>
            <a:endParaRPr lang="zh-CN" altLang="en-US"/>
          </a:p>
          <a:p>
            <a:pPr marL="0" indent="0" fontAlgn="auto">
              <a:lnSpc>
                <a:spcPct val="150000"/>
              </a:lnSpc>
              <a:spcBef>
                <a:spcPts val="0"/>
              </a:spcBef>
              <a:buNone/>
            </a:pPr>
            <a:r>
              <a:rPr lang="zh-CN" altLang="en-US"/>
              <a:t>（1）编制2×23年1月1日购入设备的会计分录；</a:t>
            </a:r>
            <a:endParaRPr lang="zh-CN" altLang="en-US"/>
          </a:p>
          <a:p>
            <a:pPr marL="0" indent="0" fontAlgn="auto">
              <a:lnSpc>
                <a:spcPct val="150000"/>
              </a:lnSpc>
              <a:spcBef>
                <a:spcPts val="0"/>
              </a:spcBef>
              <a:buNone/>
            </a:pPr>
            <a:r>
              <a:rPr lang="zh-CN" altLang="en-US"/>
              <a:t>（2）按照实际利率法编制2×23年12月31日——2×25年12月31日的融资费用摊销表；</a:t>
            </a:r>
            <a:endParaRPr lang="zh-CN" altLang="en-US"/>
          </a:p>
          <a:p>
            <a:pPr marL="0" indent="0" fontAlgn="auto">
              <a:lnSpc>
                <a:spcPct val="150000"/>
              </a:lnSpc>
              <a:spcBef>
                <a:spcPts val="0"/>
              </a:spcBef>
              <a:buNone/>
            </a:pPr>
            <a:r>
              <a:rPr lang="zh-CN" altLang="en-US"/>
              <a:t>（3）编制2×23年12月31日——2×25年12月31日的会计分录。</a:t>
            </a:r>
            <a:endParaRPr lang="zh-CN" altLang="en-US"/>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借款费用</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04</a:t>
            </a:r>
            <a:endParaRPr lang="en-US" altLang="zh-CN"/>
          </a:p>
        </p:txBody>
      </p:sp>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一、借款费用的范围</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992504"/>
            <a:ext cx="10800000" cy="487362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a:t>借款费用，是指企业因借入资金所付出的代价，包括借款利息、折价或者溢价的摊销、相关辅助费用以及因外币借款而发生的汇兑差额等。企业发生的权益性融资费用，不应包括在借款费用中。</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(1)</a:t>
            </a:r>
            <a:r>
              <a:rPr lang="zh-CN" altLang="en-US" sz="2000" b="1"/>
              <a:t>借款利息。</a:t>
            </a:r>
            <a:r>
              <a:rPr lang="zh-CN" altLang="en-US" sz="2000"/>
              <a:t>借款利息包括企业向银行或其他金融机构等借入资金发生的利息、发行公司债券发生的利息，以及为购建或生产符合资本化条件的资产而发生的带息债务所承担的利息等。</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(2)</a:t>
            </a:r>
            <a:r>
              <a:rPr lang="zh-CN" altLang="en-US" sz="2000" b="1"/>
              <a:t>折价或者溢价的摊销</a:t>
            </a:r>
            <a:r>
              <a:rPr lang="zh-CN" altLang="en-US" sz="2000"/>
              <a:t>。折价或者溢价的摊销主要是指发行债券等所发生的折价或溢价在实际利率法摊销时所摊销的利息调整金额。</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(3)</a:t>
            </a:r>
            <a:r>
              <a:rPr lang="zh-CN" altLang="en-US" sz="2000" b="1"/>
              <a:t>辅助费用</a:t>
            </a:r>
            <a:r>
              <a:rPr lang="zh-CN" altLang="en-US" sz="2000"/>
              <a:t>。因借款而发生的辅助费用，是指企业在借款过程中发生的手续费、佣金等费用，这些费用是因安排借款而发生的，也属于借入资金所付出的代价，是借款费用的构成部分。</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(4)</a:t>
            </a:r>
            <a:r>
              <a:rPr lang="zh-CN" altLang="en-US" sz="2000" b="1"/>
              <a:t>外币借款的汇兑差额</a:t>
            </a:r>
            <a:r>
              <a:rPr lang="zh-CN" altLang="en-US" sz="2000"/>
              <a:t>。因外币借款而发生的汇兑差额，是指由于汇率变动导致市场汇率与账面汇率出现差异，从而对外币借款本金及其利息的记账本位币金额所产生的影响金额。</a:t>
            </a:r>
            <a:endParaRPr lang="zh-CN" altLang="en-US" sz="2000"/>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二、借款费用的确认</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b="1"/>
              <a:t>(一)确认原则</a:t>
            </a:r>
            <a:endParaRPr lang="zh-CN" altLang="en-US" b="1"/>
          </a:p>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a:t>借款费用确认的基本原则是：企业发生的借款费用可直接归属于符合资本化条件的资产购建或者生产的，应当予以资本化，计入相关资产成本；其他借款费用应当在发生时根据其发生额确认为费用，计入当期损益。</a:t>
            </a:r>
            <a:endParaRPr lang="zh-CN" altLang="en-US"/>
          </a:p>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b="1"/>
              <a:t>(二)借款费用应予资本化的借款范围</a:t>
            </a:r>
            <a:endParaRPr lang="zh-CN" altLang="en-US" b="1"/>
          </a:p>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a:t>借款包括专门借款和一般借款。</a:t>
            </a:r>
            <a:endParaRPr lang="zh-CN" altLang="en-US"/>
          </a:p>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b="1"/>
              <a:t>专门借款</a:t>
            </a:r>
            <a:r>
              <a:rPr lang="zh-CN" altLang="en-US"/>
              <a:t>是指为购建或者生产符合资本化条件的资产而专门借入的款项。</a:t>
            </a:r>
            <a:endParaRPr lang="zh-CN" altLang="en-US"/>
          </a:p>
          <a:p>
            <a:pPr marL="0" indent="609600" fontAlgn="auto">
              <a:lnSpc>
                <a:spcPct val="130000"/>
              </a:lnSpc>
              <a:spcBef>
                <a:spcPts val="0"/>
              </a:spcBef>
              <a:extLst>
                <a:ext uri="{35155182-B16C-46BC-9424-99874614C6A1}">
                  <wpsdc:indentchars xmlns:wpsdc="http://www.wps.cn/officeDocument/2017/drawingmlCustomData" val="200" checksum="4158780845"/>
                </a:ext>
              </a:extLst>
            </a:pPr>
            <a:r>
              <a:rPr lang="zh-CN" altLang="en-US" b="1"/>
              <a:t>一般借款</a:t>
            </a:r>
            <a:r>
              <a:rPr lang="zh-CN" altLang="en-US"/>
              <a:t>是指除专门借款之外的借款，相对于专门借款而言，一般借款在借入时，其用途通常没有特指用于符合资本化条件的资产的购建或者生产。</a:t>
            </a:r>
            <a:endParaRPr lang="zh-CN" altLang="en-US"/>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二、借款费用的确认</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89"/>
            <a:ext cx="10800000" cy="4873625"/>
          </a:xfrm>
        </p:spPr>
        <p:txBody>
          <a:bodyPr>
            <a:noAutofit/>
          </a:bodyPr>
          <a:lstStyle/>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b="1"/>
              <a:t>(三)借款费用资本化期间的确定</a:t>
            </a:r>
            <a:endParaRPr lang="zh-CN" altLang="en-US" sz="2000" b="1"/>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只有发生在资本化期间内的有关借款费用才允许资本化，资本化期间的确定是借款费用确认和计量的重要前提。借款费用资本化期间是指从借款费用开始资本化时点到停止资本化时点的期间，但不包括借款费用暂停资本化的期间。</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b="1"/>
              <a:t>1.借款费用开始资本化的时点</a:t>
            </a:r>
            <a:endParaRPr lang="zh-CN" altLang="en-US" sz="2000" b="1"/>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借款费用允许开始资本化必须同时满足三个条件，即资产支出已经发生、借款费用已经发生、为使资产达到预定可使用或者可销售状态所必要的购建或者生产活动已经开始。</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(1)</a:t>
            </a:r>
            <a:r>
              <a:rPr lang="zh-CN" altLang="en-US" sz="2000" b="1"/>
              <a:t>资产支出已经发生的判断</a:t>
            </a:r>
            <a:r>
              <a:rPr lang="zh-CN" altLang="en-US" sz="2000"/>
              <a:t>。资产支出包括以支付现金、转移非现金资产和承担带息债务形式所发生的支出。</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(2)</a:t>
            </a:r>
            <a:r>
              <a:rPr lang="zh-CN" altLang="en-US" sz="2000" b="1"/>
              <a:t>借款费用已经发生的判断</a:t>
            </a:r>
            <a:r>
              <a:rPr lang="zh-CN" altLang="en-US" sz="2000"/>
              <a:t>。借款费用已经发生是指企业已经发生了因购建或者生产符合资本化条件的资产而专门借入款项的借款费用，或者占用了一般借款的借款费用。</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(3)</a:t>
            </a:r>
            <a:r>
              <a:rPr lang="zh-CN" altLang="en-US" sz="2000" b="1"/>
              <a:t>为使资产达到预定可使用或者可销售状态所必要的购建或者生产活动已经开始的判断</a:t>
            </a:r>
            <a:r>
              <a:rPr lang="zh-CN" altLang="en-US" sz="2000"/>
              <a:t>。为使资产达到预定可使用或者可销售状态所必要的购建或者生产活动已经开始是指符合资本化条件的资产的实体建造或者生产工作已经开始，如主体设备的安装、厂房的实际开工建造等。它不包括仅仅持有资产但没有发生为改变资产形态而进行的实质上的建造或者生产活动。</a:t>
            </a:r>
            <a:endParaRPr lang="zh-CN" altLang="en-US" sz="2000"/>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二、借款费用的确认</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89"/>
            <a:ext cx="10800000" cy="4873625"/>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【典型案例9-7】</a:t>
            </a:r>
            <a:r>
              <a:rPr lang="zh-CN" altLang="en-US"/>
              <a:t>某企业专门借入款项建造某项符合资本化条件的固定资产，相关借款费用已经发生，同时固定资产的实体建造工作也已开始，但固定资产建造所需物资等都是赊购或者客户垫付的(且所形成的负债均为不带息负债),发生的相关薪酬等费用也尚未形成现金流出。想一想，该业务的借款费用能够予以资本化吗？</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【典型案例9-7解析】</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根据上述资料，在这种情况下,固定资产建造本身井没有占用借款资金,没有发生资产支出,该事项只满足借款费用开始资本化的第二个和第三个条件,但是没有满足第一个条件,所以,所发生的借款费用不应子以资本化。</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二、借款费用的确认</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89"/>
            <a:ext cx="10800000" cy="4873625"/>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2.借款费用暂停资本化的时间</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【典型案例9-8】</a:t>
            </a:r>
            <a:r>
              <a:rPr lang="zh-CN" altLang="en-US"/>
              <a:t>某企业于2021年1月1日利用专门借款开工建造一幢厂房，支出已经发生，因此借款费用从当日起开始资本化。工程预计于2022年3月完工。2021年5月15日，由于工程施工发生了安全事故，导致工程中断，直到9月10日才复工。</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【典型案例9-8解析】</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根据上述资料，该中断属于非正常中断，因此，上述专门借款在5月15日至9月10日间所发生的借款费用不应资本化，而应作为财务费用计入当期损益。</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二、借款费用的确认</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89"/>
            <a:ext cx="10800000" cy="4873625"/>
          </a:xfrm>
        </p:spPr>
        <p:txBody>
          <a:bodyPr>
            <a:noAutofit/>
          </a:bodyPr>
          <a:lstStyle/>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b="1"/>
              <a:t>3.借款费用停止资本化的时点</a:t>
            </a:r>
            <a:endParaRPr lang="zh-CN" altLang="en-US" sz="2000" b="1"/>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购建或者生产符合资本化条件的资产达到预定可使用或者可销售状态时，借款费用应当停止资本化。在符合资本化条件的资产达到预定可使用或者可销售状态之后所发生的借款费用，应当在发生时根据其发生额确认为费用，计入当期损益。</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针对具体情况，依据经济实质判断所购建或者生产的符合资本化条件的资产达到预定可使用或者可销售状态的时点，具体可从以下几个方面进行判断：</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(1)符合资本化条件的资产的实体建造(包括安装)或者生产活动已经全部完成或者实质上已经完成。</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(2)所购建或者生产的符合资本化条件的资产与设计要求、合同规定或者生产要求相符或者基本相符，即使有极个别与设计、合同或者生产要求不相符的地方，也不影响其正常使用或者销售。</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(3)继续发生在所购建或生产的符合资本化条件的资产上的支出金额很少或者几乎不再发生。</a:t>
            </a:r>
            <a:endParaRPr lang="zh-CN" altLang="en-US" sz="2000"/>
          </a:p>
        </p:txBody>
      </p:sp>
    </p:spTree>
    <p:custDataLst>
      <p:tags r:id="rId3"/>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二、借款费用的确认</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502900" cy="4873625"/>
          </a:xfrm>
        </p:spPr>
        <p:txBody>
          <a:bodyPr>
            <a:noAutofit/>
          </a:bodyPr>
          <a:lstStyle/>
          <a:p>
            <a:pPr marL="0" indent="0" fontAlgn="auto">
              <a:lnSpc>
                <a:spcPct val="150000"/>
              </a:lnSpc>
              <a:spcBef>
                <a:spcPts val="0"/>
              </a:spcBef>
              <a:buNone/>
            </a:pPr>
            <a:r>
              <a:rPr lang="zh-CN" altLang="en-US" b="1"/>
              <a:t>3.借款费用停止资本化的时点</a:t>
            </a:r>
            <a:endParaRPr lang="zh-CN" altLang="en-US" b="1"/>
          </a:p>
          <a:p>
            <a:pPr marL="0" indent="0" fontAlgn="auto">
              <a:lnSpc>
                <a:spcPct val="150000"/>
              </a:lnSpc>
              <a:spcBef>
                <a:spcPts val="0"/>
              </a:spcBef>
              <a:buNone/>
            </a:pPr>
            <a:r>
              <a:rPr lang="zh-CN" altLang="en-US" b="1"/>
              <a:t>【典型案例9-9】</a:t>
            </a:r>
            <a:r>
              <a:rPr lang="zh-CN" altLang="en-US"/>
              <a:t>某企业借入一笔款项，于2×23年2月1日采用出包方式开工建造一幢厂房。2×24年10月10日工程全部完工，达到合同要求。10月30日工程验收合格，11月15日办理工程竣工结算，11月20日完成全部资产移交手续，12月1日厂房正式投入使用。</a:t>
            </a:r>
            <a:endParaRPr lang="zh-CN" altLang="en-US"/>
          </a:p>
          <a:p>
            <a:pPr marL="0" indent="0" fontAlgn="auto">
              <a:lnSpc>
                <a:spcPct val="150000"/>
              </a:lnSpc>
              <a:spcBef>
                <a:spcPts val="0"/>
              </a:spcBef>
              <a:buNone/>
            </a:pPr>
            <a:endParaRPr lang="zh-CN" altLang="en-US"/>
          </a:p>
          <a:p>
            <a:pPr marL="0" indent="0" fontAlgn="auto">
              <a:lnSpc>
                <a:spcPct val="150000"/>
              </a:lnSpc>
              <a:spcBef>
                <a:spcPts val="0"/>
              </a:spcBef>
              <a:buNone/>
            </a:pPr>
            <a:r>
              <a:rPr lang="zh-CN" altLang="en-US" b="1"/>
              <a:t>【典型案例9-9解析】</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根据上述资料，企业应当将2×24年10月10日确定为工程达到预定可使用状态的时点，作为借款费用停止资本化的时点。后续的工程验收日、竣工结算日、资产移交日和投入使用日均不应作为借款费用停止资本化的时点，否则会导致资产价值和利润的高估。</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一、长期借款概述</a:t>
            </a:r>
            <a:endParaRPr lang="zh-CN" altLang="en-US"/>
          </a:p>
        </p:txBody>
      </p:sp>
      <p:sp>
        <p:nvSpPr>
          <p:cNvPr id="3" name="正文"/>
          <p:cNvSpPr>
            <a:spLocks noGrp="1"/>
          </p:cNvSpPr>
          <p:nvPr>
            <p:ph idx="1"/>
            <p:custDataLst>
              <p:tags r:id="rId2"/>
            </p:custDataLst>
          </p:nvPr>
        </p:nvSpPr>
        <p:spPr/>
        <p:txBody>
          <a:bodyPr>
            <a:normAutofit fontScale="80000"/>
          </a:bodyPr>
          <a:lstStyle/>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800"/>
              <a:t>长期借款是指企业从银行或其他金融机构借入的期限在一年以上(不含一年)的借款。它一般用于固定资产的购建、改扩建工程、大修理工程等方面，是企业的一项长期负债。长期借款关系到企业未来的生产经营规模和经济效益，如果使用合理可以使企业扩大经营规模和范围，增强生产能力，增强获利能力；但如果决策失误，借款项目未能达到预期的目标，会使企业陷入困境，到期无力偿还本息。因此，必须强化长期借款管理。</a:t>
            </a:r>
            <a:endParaRPr lang="zh-CN" altLang="en-US" sz="28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800"/>
              <a:t>企业筹集的长期借款，按其付息方式可以分为还本时一次付息和在借款期限内分期付息的长期借款；按借款条件可以分为抵押借款、担保借款和信用借款；按其偿还方式可分为定期偿还和分期偿还的长期借款；按长期借款的币种可以分为人民币借款和外币借款等。</a:t>
            </a:r>
            <a:endParaRPr lang="zh-CN" altLang="en-US" sz="2800"/>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502900" cy="4873625"/>
          </a:xfrm>
        </p:spPr>
        <p:txBody>
          <a:bodyPr>
            <a:noAutofit/>
          </a:bodyPr>
          <a:lstStyle/>
          <a:p>
            <a:pPr marL="0" indent="0" fontAlgn="auto">
              <a:lnSpc>
                <a:spcPct val="150000"/>
              </a:lnSpc>
              <a:spcBef>
                <a:spcPts val="0"/>
              </a:spcBef>
              <a:buNone/>
            </a:pPr>
            <a:r>
              <a:rPr lang="zh-CN" altLang="en-US" b="1"/>
              <a:t>(一)借款利息资本化金额的确定</a:t>
            </a:r>
            <a:endParaRPr lang="zh-CN" altLang="en-US" b="1"/>
          </a:p>
          <a:p>
            <a:pPr marL="0" indent="0" fontAlgn="auto">
              <a:lnSpc>
                <a:spcPct val="150000"/>
              </a:lnSpc>
              <a:spcBef>
                <a:spcPts val="0"/>
              </a:spcBef>
              <a:buNone/>
            </a:pPr>
            <a:r>
              <a:rPr lang="zh-CN" altLang="en-US"/>
              <a:t>在借款费用资本化期间内，每一会计期间的利息的资本化金额，应当按照下列原则确定：</a:t>
            </a:r>
            <a:endParaRPr lang="zh-CN" altLang="en-US"/>
          </a:p>
          <a:p>
            <a:pPr marL="0" indent="0" fontAlgn="auto">
              <a:lnSpc>
                <a:spcPct val="150000"/>
              </a:lnSpc>
              <a:spcBef>
                <a:spcPts val="0"/>
              </a:spcBef>
              <a:buNone/>
            </a:pPr>
            <a:r>
              <a:rPr lang="zh-CN" altLang="en-US"/>
              <a:t>(1)为购建或者生产符合资本化条件的资产而借入专门借款的，应当以专门借款当期实际发生的利息费用减去尚未动用的借款资金存入银行取得的利息收入或进行暂时性投资取得的投资收益后的金额，确定专门借款应予资本化的利息金额。</a:t>
            </a:r>
            <a:endParaRPr lang="zh-CN" altLang="en-US"/>
          </a:p>
          <a:p>
            <a:pPr marL="0" indent="0" fontAlgn="auto">
              <a:lnSpc>
                <a:spcPct val="150000"/>
              </a:lnSpc>
              <a:spcBef>
                <a:spcPts val="0"/>
              </a:spcBef>
              <a:buNone/>
            </a:pPr>
            <a:r>
              <a:rPr lang="zh-CN" altLang="en-US"/>
              <a:t>(2)为购建或者生产符合资本化条件的资产而占用了一般借款的，企业应当根据累计资产支出超过专门借款部分的资产支出加权平均数乘以所占用一般借款的资本化率，计算确定一般借款应予资本化的利息金额。资本化率应当根据一般借款加权平均率计算确定。</a:t>
            </a:r>
            <a:endParaRPr lang="zh-CN" altLang="en-US"/>
          </a:p>
        </p:txBody>
      </p:sp>
    </p:spTree>
    <p:custDataLst>
      <p:tags r:id="rId3"/>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993120" cy="4873625"/>
          </a:xfrm>
        </p:spPr>
        <p:txBody>
          <a:bodyPr>
            <a:noAutofit/>
          </a:bodyPr>
          <a:lstStyle/>
          <a:p>
            <a:pPr marL="0" indent="0" fontAlgn="auto">
              <a:lnSpc>
                <a:spcPct val="150000"/>
              </a:lnSpc>
              <a:spcBef>
                <a:spcPts val="0"/>
              </a:spcBef>
              <a:buNone/>
            </a:pPr>
            <a:r>
              <a:rPr lang="zh-CN" altLang="en-US" b="1"/>
              <a:t>(一)借款利息资本化金额的确定</a:t>
            </a:r>
            <a:endParaRPr lang="zh-CN" altLang="en-US" b="1"/>
          </a:p>
          <a:p>
            <a:pPr marL="0" indent="0" fontAlgn="auto">
              <a:lnSpc>
                <a:spcPct val="150000"/>
              </a:lnSpc>
              <a:spcBef>
                <a:spcPts val="0"/>
              </a:spcBef>
              <a:buNone/>
            </a:pPr>
            <a:r>
              <a:rPr lang="zh-CN" altLang="en-US"/>
              <a:t>有关计算公式如下：</a:t>
            </a:r>
            <a:endParaRPr lang="zh-CN" altLang="en-US"/>
          </a:p>
          <a:p>
            <a:pPr marL="0" indent="0" fontAlgn="auto">
              <a:lnSpc>
                <a:spcPct val="150000"/>
              </a:lnSpc>
              <a:spcBef>
                <a:spcPts val="0"/>
              </a:spcBef>
              <a:buNone/>
            </a:pPr>
            <a:r>
              <a:rPr lang="zh-CN" altLang="en-US" sz="2200">
                <a:solidFill>
                  <a:srgbClr val="FF0000"/>
                </a:solidFill>
              </a:rPr>
              <a:t>一般借款利息费用资本化金额</a:t>
            </a:r>
            <a:endParaRPr lang="zh-CN" altLang="en-US" sz="2200">
              <a:solidFill>
                <a:srgbClr val="FF0000"/>
              </a:solidFill>
            </a:endParaRPr>
          </a:p>
          <a:p>
            <a:pPr marL="0" indent="0" fontAlgn="auto">
              <a:lnSpc>
                <a:spcPct val="150000"/>
              </a:lnSpc>
              <a:spcBef>
                <a:spcPts val="0"/>
              </a:spcBef>
              <a:buNone/>
            </a:pPr>
            <a:r>
              <a:rPr lang="zh-CN" altLang="en-US" sz="2200">
                <a:solidFill>
                  <a:srgbClr val="FF0000"/>
                </a:solidFill>
              </a:rPr>
              <a:t>=累计资产支出超过专门借款部分的资产支出加权平均数×所占用一般借款的资本化率</a:t>
            </a:r>
            <a:endParaRPr lang="zh-CN" altLang="en-US" sz="2200">
              <a:solidFill>
                <a:srgbClr val="FF0000"/>
              </a:solidFill>
            </a:endParaRPr>
          </a:p>
          <a:p>
            <a:pPr marL="0" indent="0" fontAlgn="auto">
              <a:lnSpc>
                <a:spcPct val="150000"/>
              </a:lnSpc>
              <a:spcBef>
                <a:spcPts val="0"/>
              </a:spcBef>
              <a:buNone/>
            </a:pPr>
            <a:endParaRPr lang="zh-CN" altLang="en-US" sz="2200">
              <a:solidFill>
                <a:srgbClr val="FF0000"/>
              </a:solidFill>
            </a:endParaRPr>
          </a:p>
          <a:p>
            <a:pPr marL="0" indent="0" fontAlgn="auto">
              <a:lnSpc>
                <a:spcPct val="150000"/>
              </a:lnSpc>
              <a:spcBef>
                <a:spcPts val="0"/>
              </a:spcBef>
              <a:buNone/>
            </a:pPr>
            <a:r>
              <a:rPr lang="zh-CN" altLang="en-US" sz="2200">
                <a:solidFill>
                  <a:srgbClr val="FF0000"/>
                </a:solidFill>
              </a:rPr>
              <a:t>所占用一般借款的资本化率</a:t>
            </a:r>
            <a:endParaRPr lang="zh-CN" altLang="en-US" sz="2200">
              <a:solidFill>
                <a:srgbClr val="FF0000"/>
              </a:solidFill>
            </a:endParaRPr>
          </a:p>
          <a:p>
            <a:pPr marL="0" indent="0" fontAlgn="auto">
              <a:lnSpc>
                <a:spcPct val="150000"/>
              </a:lnSpc>
              <a:spcBef>
                <a:spcPts val="0"/>
              </a:spcBef>
              <a:buNone/>
            </a:pPr>
            <a:r>
              <a:rPr lang="zh-CN" altLang="en-US" sz="2200">
                <a:solidFill>
                  <a:srgbClr val="FF0000"/>
                </a:solidFill>
              </a:rPr>
              <a:t>=所占用一般借款当期实际发生的利息之和÷所占用一般借款本金加权平均数</a:t>
            </a:r>
            <a:endParaRPr lang="zh-CN" altLang="en-US" sz="2200"/>
          </a:p>
          <a:p>
            <a:pPr marL="0" indent="0" fontAlgn="auto">
              <a:lnSpc>
                <a:spcPct val="150000"/>
              </a:lnSpc>
              <a:spcBef>
                <a:spcPts val="0"/>
              </a:spcBef>
              <a:buNone/>
            </a:pPr>
            <a:r>
              <a:rPr lang="zh-CN" altLang="en-US"/>
              <a:t>(3)每一会计期间的利息资本化金额不应当超过当期相关借款实际发生的利息金额。</a:t>
            </a:r>
            <a:endParaRPr lang="zh-CN" altLang="en-US"/>
          </a:p>
        </p:txBody>
      </p:sp>
    </p:spTree>
    <p:custDataLst>
      <p:tags r:id="rId3"/>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993120" cy="4873625"/>
          </a:xfrm>
        </p:spPr>
        <p:txBody>
          <a:bodyPr>
            <a:noAutofit/>
          </a:bodyPr>
          <a:lstStyle/>
          <a:p>
            <a:pPr marL="0" indent="0" fontAlgn="auto">
              <a:lnSpc>
                <a:spcPct val="150000"/>
              </a:lnSpc>
              <a:spcBef>
                <a:spcPts val="0"/>
              </a:spcBef>
              <a:buNone/>
            </a:pPr>
            <a:r>
              <a:rPr lang="zh-CN" altLang="en-US" b="1"/>
              <a:t>(一)借款利息资本化金额的确定</a:t>
            </a:r>
            <a:endParaRPr lang="zh-CN" altLang="en-US" b="1"/>
          </a:p>
          <a:p>
            <a:pPr marL="0" indent="0" fontAlgn="auto">
              <a:lnSpc>
                <a:spcPct val="150000"/>
              </a:lnSpc>
              <a:spcBef>
                <a:spcPts val="0"/>
              </a:spcBef>
              <a:buNone/>
            </a:pPr>
            <a:r>
              <a:rPr lang="zh-CN" altLang="en-US" b="1"/>
              <a:t>【典型案例9-10】</a:t>
            </a:r>
            <a:r>
              <a:rPr lang="zh-CN" altLang="en-US"/>
              <a:t>ABC公司于2×27年1月1日正式动工兴建一幢办公楼，工期预计为1年6个月，工程采用出包方式，分别于2×27年1月1日、2×27年7月1日和2×28年1月1日支付工程进度款。</a:t>
            </a:r>
            <a:endParaRPr lang="zh-CN" altLang="en-US"/>
          </a:p>
          <a:p>
            <a:pPr marL="0" indent="0" fontAlgn="auto">
              <a:lnSpc>
                <a:spcPct val="150000"/>
              </a:lnSpc>
              <a:spcBef>
                <a:spcPts val="0"/>
              </a:spcBef>
              <a:buNone/>
            </a:pPr>
            <a:r>
              <a:rPr lang="zh-CN" altLang="en-US"/>
              <a:t>公司为建造办公楼于2×27年1月1日专门借款2000万元，借款期限为3年，年利率为6%。另外在2×27年7月1日又专门借款4000万元，借款期限为5年，年利率为7%。借款利息按年支付(如无特别说明，本章例题中名义利率与实际利率均相同)。</a:t>
            </a:r>
            <a:endParaRPr lang="zh-CN" altLang="en-US"/>
          </a:p>
          <a:p>
            <a:pPr marL="0" indent="0" fontAlgn="auto">
              <a:lnSpc>
                <a:spcPct val="150000"/>
              </a:lnSpc>
              <a:spcBef>
                <a:spcPts val="0"/>
              </a:spcBef>
              <a:buNone/>
            </a:pPr>
            <a:r>
              <a:rPr lang="zh-CN" altLang="en-US"/>
              <a:t>闲置借款资金均用于固定收益债券短期投资，该短期投资月收益率为0.5%。办公楼于20×8年6月30日完工，达到预定可使用状态。</a:t>
            </a:r>
            <a:endParaRPr lang="zh-CN" altLang="en-US"/>
          </a:p>
          <a:p>
            <a:pPr marL="0" indent="0" fontAlgn="auto">
              <a:lnSpc>
                <a:spcPct val="150000"/>
              </a:lnSpc>
              <a:spcBef>
                <a:spcPts val="0"/>
              </a:spcBef>
              <a:buNone/>
            </a:pPr>
            <a:r>
              <a:rPr lang="zh-CN" altLang="en-US"/>
              <a:t>公司为建造该办公楼的支出金额如表9-3所示。</a:t>
            </a:r>
            <a:endParaRPr lang="zh-CN" altLang="en-US"/>
          </a:p>
        </p:txBody>
      </p:sp>
    </p:spTree>
    <p:custDataLst>
      <p:tags r:id="rId3"/>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993120" cy="4873625"/>
          </a:xfrm>
        </p:spPr>
        <p:txBody>
          <a:bodyPr>
            <a:noAutofit/>
          </a:bodyPr>
          <a:lstStyle/>
          <a:p>
            <a:pPr marL="0" indent="0" fontAlgn="auto">
              <a:lnSpc>
                <a:spcPct val="150000"/>
              </a:lnSpc>
              <a:spcBef>
                <a:spcPts val="0"/>
              </a:spcBef>
              <a:buNone/>
            </a:pPr>
            <a:r>
              <a:rPr lang="zh-CN" altLang="en-US" b="1"/>
              <a:t>(一)借款利息资本化金额的确定</a:t>
            </a:r>
            <a:endParaRPr lang="zh-CN" altLang="en-US" b="1"/>
          </a:p>
          <a:p>
            <a:pPr marL="0" indent="0" fontAlgn="auto">
              <a:lnSpc>
                <a:spcPct val="150000"/>
              </a:lnSpc>
              <a:spcBef>
                <a:spcPts val="0"/>
              </a:spcBef>
              <a:buNone/>
            </a:pPr>
            <a:endParaRPr lang="zh-CN" altLang="en-US"/>
          </a:p>
        </p:txBody>
      </p:sp>
      <p:pic>
        <p:nvPicPr>
          <p:cNvPr id="4" name="图片 3"/>
          <p:cNvPicPr>
            <a:picLocks noChangeAspect="1"/>
          </p:cNvPicPr>
          <p:nvPr/>
        </p:nvPicPr>
        <p:blipFill>
          <a:blip r:embed="rId3"/>
          <a:stretch>
            <a:fillRect/>
          </a:stretch>
        </p:blipFill>
        <p:spPr>
          <a:xfrm>
            <a:off x="695960" y="1407160"/>
            <a:ext cx="10306685" cy="2313305"/>
          </a:xfrm>
          <a:prstGeom prst="rect">
            <a:avLst/>
          </a:prstGeom>
        </p:spPr>
      </p:pic>
      <p:sp>
        <p:nvSpPr>
          <p:cNvPr id="5" name="文本框 4"/>
          <p:cNvSpPr txBox="1"/>
          <p:nvPr/>
        </p:nvSpPr>
        <p:spPr>
          <a:xfrm>
            <a:off x="1102995" y="3720465"/>
            <a:ext cx="9293225" cy="2861310"/>
          </a:xfrm>
          <a:prstGeom prst="rect">
            <a:avLst/>
          </a:prstGeom>
        </p:spPr>
        <p:txBody>
          <a:bodyPr wrap="square">
            <a:spAutoFit/>
          </a:bodyPr>
          <a:p>
            <a:pPr indent="241300" algn="l" defTabSz="266700" fontAlgn="auto">
              <a:lnSpc>
                <a:spcPct val="150000"/>
              </a:lnSpc>
              <a:spcAft>
                <a:spcPct val="0"/>
              </a:spcAft>
            </a:pPr>
            <a:r>
              <a:rPr lang="zh-CN" altLang="en-US" sz="2000">
                <a:latin typeface="微软雅黑" panose="020B0503020204020204" charset="-122"/>
                <a:ea typeface="微软雅黑" panose="020B0503020204020204" charset="-122"/>
                <a:cs typeface="微软雅黑" panose="020B0503020204020204" charset="-122"/>
              </a:rPr>
              <a:t>要求：</a:t>
            </a:r>
            <a:endParaRPr lang="zh-CN" altLang="en-US" sz="2000">
              <a:latin typeface="微软雅黑" panose="020B0503020204020204" charset="-122"/>
              <a:ea typeface="微软雅黑" panose="020B0503020204020204" charset="-122"/>
              <a:cs typeface="微软雅黑" panose="020B0503020204020204" charset="-122"/>
            </a:endParaRPr>
          </a:p>
          <a:p>
            <a:pPr indent="251460" algn="l" defTabSz="266700" fontAlgn="auto">
              <a:lnSpc>
                <a:spcPct val="150000"/>
              </a:lnSpc>
              <a:spcAft>
                <a:spcPct val="0"/>
              </a:spcAf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确定借款费用资本化期间；</a:t>
            </a:r>
            <a:endParaRPr lang="zh-CN" altLang="en-US" sz="2000">
              <a:latin typeface="微软雅黑" panose="020B0503020204020204" charset="-122"/>
              <a:ea typeface="微软雅黑" panose="020B0503020204020204" charset="-122"/>
              <a:cs typeface="微软雅黑" panose="020B0503020204020204" charset="-122"/>
            </a:endParaRPr>
          </a:p>
          <a:p>
            <a:pPr indent="251460" algn="l" defTabSz="266700" fontAlgn="auto">
              <a:lnSpc>
                <a:spcPct val="150000"/>
              </a:lnSpc>
              <a:spcAft>
                <a:spcPct val="0"/>
              </a:spcAf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计算在资本化期间内专门借款实际发生的利息金额；</a:t>
            </a:r>
            <a:endParaRPr lang="zh-CN" altLang="en-US" sz="2000">
              <a:latin typeface="微软雅黑" panose="020B0503020204020204" charset="-122"/>
              <a:ea typeface="微软雅黑" panose="020B0503020204020204" charset="-122"/>
              <a:cs typeface="微软雅黑" panose="020B0503020204020204" charset="-122"/>
            </a:endParaRPr>
          </a:p>
          <a:p>
            <a:pPr indent="248920" algn="l" defTabSz="266700" fontAlgn="auto">
              <a:lnSpc>
                <a:spcPct val="150000"/>
              </a:lnSpc>
              <a:spcAft>
                <a:spcPct val="0"/>
              </a:spcAft>
            </a:pP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计算在资本化期间内利用闲置的专门借款资金进行短期投资的收益；</a:t>
            </a:r>
            <a:endParaRPr lang="zh-CN" altLang="en-US" sz="2000">
              <a:latin typeface="微软雅黑" panose="020B0503020204020204" charset="-122"/>
              <a:ea typeface="微软雅黑" panose="020B0503020204020204" charset="-122"/>
              <a:cs typeface="微软雅黑" panose="020B0503020204020204" charset="-122"/>
            </a:endParaRPr>
          </a:p>
          <a:p>
            <a:pPr indent="267335" algn="just" defTabSz="266700" fontAlgn="auto">
              <a:lnSpc>
                <a:spcPct val="150000"/>
              </a:lnSpc>
              <a:spcAft>
                <a:spcPct val="0"/>
              </a:spcAft>
            </a:pP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计算在资本化期间内专门借款利息费用的资本化金额；</a:t>
            </a:r>
            <a:endParaRPr lang="zh-CN" altLang="en-US" sz="2000">
              <a:latin typeface="微软雅黑" panose="020B0503020204020204" charset="-122"/>
              <a:ea typeface="微软雅黑" panose="020B0503020204020204" charset="-122"/>
              <a:cs typeface="微软雅黑" panose="020B0503020204020204" charset="-122"/>
            </a:endParaRPr>
          </a:p>
          <a:p>
            <a:pPr indent="267335" algn="just" defTabSz="266700" fontAlgn="auto">
              <a:lnSpc>
                <a:spcPct val="150000"/>
              </a:lnSpc>
              <a:spcAft>
                <a:spcPct val="0"/>
              </a:spcAft>
            </a:pPr>
            <a:r>
              <a:rPr lang="en-US" altLang="zh-CN" sz="2000">
                <a:latin typeface="微软雅黑" panose="020B0503020204020204" charset="-122"/>
                <a:ea typeface="微软雅黑" panose="020B0503020204020204" charset="-122"/>
                <a:cs typeface="微软雅黑" panose="020B0503020204020204" charset="-122"/>
              </a:rPr>
              <a:t>(5)</a:t>
            </a:r>
            <a:r>
              <a:rPr lang="zh-CN" altLang="en-US" sz="2000">
                <a:latin typeface="微软雅黑" panose="020B0503020204020204" charset="-122"/>
                <a:ea typeface="微软雅黑" panose="020B0503020204020204" charset="-122"/>
                <a:cs typeface="微软雅黑" panose="020B0503020204020204" charset="-122"/>
              </a:rPr>
              <a:t>编制有关借款费用的会计分录。</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652780"/>
            <a:ext cx="10993120" cy="4873625"/>
          </a:xfrm>
        </p:spPr>
        <p:txBody>
          <a:bodyPr>
            <a:noAutofit/>
          </a:bodyPr>
          <a:lstStyle/>
          <a:p>
            <a:pPr marL="0" indent="0" fontAlgn="auto">
              <a:lnSpc>
                <a:spcPct val="150000"/>
              </a:lnSpc>
              <a:spcBef>
                <a:spcPts val="0"/>
              </a:spcBef>
              <a:buNone/>
            </a:pPr>
            <a:r>
              <a:rPr lang="zh-CN" altLang="en-US" sz="2200" b="1"/>
              <a:t>【典型案例9-10解析】</a:t>
            </a:r>
            <a:r>
              <a:rPr lang="zh-CN" altLang="en-US" sz="2200"/>
              <a:t>根据上述材料，由于ABC公司使用了专门借款建造办公楼，而且办公楼建造支出没有超过专门借款金额，因此公司2×27年、2×28年为建造办公楼应予资本化的利息金额计算如下：</a:t>
            </a:r>
            <a:endParaRPr lang="zh-CN" altLang="en-US" sz="2200"/>
          </a:p>
          <a:p>
            <a:pPr marL="0" indent="0" fontAlgn="auto">
              <a:lnSpc>
                <a:spcPct val="150000"/>
              </a:lnSpc>
              <a:spcBef>
                <a:spcPts val="0"/>
              </a:spcBef>
              <a:buNone/>
            </a:pPr>
            <a:r>
              <a:rPr lang="zh-CN" altLang="en-US" sz="2200">
                <a:solidFill>
                  <a:srgbClr val="FF0000"/>
                </a:solidFill>
              </a:rPr>
              <a:t>(1)确定借款费用资本化期间为2×27年1月1日至2×28年6月30日。</a:t>
            </a:r>
            <a:endParaRPr lang="zh-CN" altLang="en-US" sz="2200">
              <a:solidFill>
                <a:srgbClr val="FF0000"/>
              </a:solidFill>
            </a:endParaRPr>
          </a:p>
          <a:p>
            <a:pPr marL="0" indent="0" fontAlgn="auto">
              <a:lnSpc>
                <a:spcPct val="150000"/>
              </a:lnSpc>
              <a:spcBef>
                <a:spcPts val="0"/>
              </a:spcBef>
              <a:buNone/>
            </a:pPr>
            <a:r>
              <a:rPr lang="zh-CN" altLang="en-US" sz="2200">
                <a:solidFill>
                  <a:srgbClr val="FF0000"/>
                </a:solidFill>
              </a:rPr>
              <a:t>(2)计算在资本化期间内专门借款实际发生的利息金额</a:t>
            </a:r>
            <a:r>
              <a:rPr lang="zh-CN" altLang="en-US" sz="2200"/>
              <a:t>：</a:t>
            </a:r>
            <a:endParaRPr lang="zh-CN" altLang="en-US" sz="2200"/>
          </a:p>
          <a:p>
            <a:pPr marL="0" indent="0" fontAlgn="auto">
              <a:lnSpc>
                <a:spcPct val="150000"/>
              </a:lnSpc>
              <a:spcBef>
                <a:spcPts val="0"/>
              </a:spcBef>
              <a:buNone/>
            </a:pPr>
            <a:r>
              <a:rPr lang="zh-CN" altLang="en-US" sz="2200"/>
              <a:t>2×27年专门借款发生的利息金额=2000×6%+4000×7%×6/12=260(万元)</a:t>
            </a:r>
            <a:endParaRPr lang="zh-CN" altLang="en-US" sz="2200"/>
          </a:p>
          <a:p>
            <a:pPr marL="0" indent="0" fontAlgn="auto">
              <a:lnSpc>
                <a:spcPct val="150000"/>
              </a:lnSpc>
              <a:spcBef>
                <a:spcPts val="0"/>
              </a:spcBef>
              <a:buNone/>
            </a:pPr>
            <a:r>
              <a:rPr lang="zh-CN" altLang="en-US" sz="2200"/>
              <a:t>2×28年1月1日至6月30日专门借款发生的利息金额</a:t>
            </a:r>
            <a:endParaRPr lang="zh-CN" altLang="en-US" sz="2200"/>
          </a:p>
          <a:p>
            <a:pPr marL="0" indent="0" fontAlgn="auto">
              <a:lnSpc>
                <a:spcPct val="150000"/>
              </a:lnSpc>
              <a:spcBef>
                <a:spcPts val="0"/>
              </a:spcBef>
              <a:buNone/>
            </a:pPr>
            <a:r>
              <a:rPr lang="zh-CN" altLang="en-US" sz="2200"/>
              <a:t>=2000×6%×6/12+4000×7%×6/12=200(万元)</a:t>
            </a:r>
            <a:endParaRPr lang="zh-CN" altLang="en-US" sz="2200"/>
          </a:p>
          <a:p>
            <a:pPr marL="0" indent="0" fontAlgn="auto">
              <a:lnSpc>
                <a:spcPct val="150000"/>
              </a:lnSpc>
              <a:spcBef>
                <a:spcPts val="0"/>
              </a:spcBef>
              <a:buNone/>
            </a:pPr>
            <a:r>
              <a:rPr lang="zh-CN" altLang="en-US" sz="2200">
                <a:solidFill>
                  <a:srgbClr val="FF0000"/>
                </a:solidFill>
              </a:rPr>
              <a:t>(3)计算在资本化期间内利用闲置的专门借款资金进行短期投资的收益：</a:t>
            </a:r>
            <a:endParaRPr lang="zh-CN" altLang="en-US" sz="2200">
              <a:solidFill>
                <a:srgbClr val="FF0000"/>
              </a:solidFill>
            </a:endParaRPr>
          </a:p>
          <a:p>
            <a:pPr marL="0" indent="0" fontAlgn="auto">
              <a:lnSpc>
                <a:spcPct val="150000"/>
              </a:lnSpc>
              <a:spcBef>
                <a:spcPts val="0"/>
              </a:spcBef>
              <a:buNone/>
            </a:pPr>
            <a:r>
              <a:rPr lang="zh-CN" altLang="en-US" sz="2200"/>
              <a:t>2×27年短期投资收益=500×0.5%×6+2000×0.5%×6=75(万元)</a:t>
            </a:r>
            <a:endParaRPr lang="zh-CN" altLang="en-US" sz="2200"/>
          </a:p>
          <a:p>
            <a:pPr marL="0" indent="0" fontAlgn="auto">
              <a:lnSpc>
                <a:spcPct val="150000"/>
              </a:lnSpc>
              <a:spcBef>
                <a:spcPts val="0"/>
              </a:spcBef>
              <a:buNone/>
            </a:pPr>
            <a:r>
              <a:rPr lang="zh-CN" altLang="en-US" sz="2200"/>
              <a:t>2×28年1月1日至6月30日短期投资收益=500×0.5%×6=15(万元)</a:t>
            </a:r>
            <a:endParaRPr lang="zh-CN" altLang="en-US" sz="2200"/>
          </a:p>
        </p:txBody>
      </p:sp>
    </p:spTree>
    <p:custDataLst>
      <p:tags r:id="rId3"/>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652780"/>
            <a:ext cx="10993120" cy="2315210"/>
          </a:xfrm>
        </p:spPr>
        <p:txBody>
          <a:bodyPr>
            <a:noAutofit/>
          </a:bodyPr>
          <a:lstStyle/>
          <a:p>
            <a:pPr marL="0" indent="0" fontAlgn="auto">
              <a:lnSpc>
                <a:spcPct val="150000"/>
              </a:lnSpc>
              <a:spcBef>
                <a:spcPts val="0"/>
              </a:spcBef>
              <a:buNone/>
            </a:pPr>
            <a:r>
              <a:rPr lang="zh-CN" altLang="en-US" sz="2200"/>
              <a:t>(4)由于在资本化期间内，专门借款利息费用的资本化金额应当以其实际发生的利息费用减去将闲置的借款资金进行短期投资取得的投资收益后的金额确定，因此：</a:t>
            </a:r>
            <a:endParaRPr lang="zh-CN" altLang="en-US" sz="2200"/>
          </a:p>
          <a:p>
            <a:pPr marL="0" indent="0" fontAlgn="auto">
              <a:lnSpc>
                <a:spcPct val="150000"/>
              </a:lnSpc>
              <a:spcBef>
                <a:spcPts val="0"/>
              </a:spcBef>
              <a:buNone/>
            </a:pPr>
            <a:r>
              <a:rPr lang="zh-CN" altLang="en-US" sz="2200"/>
              <a:t>公司2×27年的利息资本化金额=260-75=185(万元)</a:t>
            </a:r>
            <a:endParaRPr lang="zh-CN" altLang="en-US" sz="2200"/>
          </a:p>
          <a:p>
            <a:pPr marL="0" indent="0" fontAlgn="auto">
              <a:lnSpc>
                <a:spcPct val="150000"/>
              </a:lnSpc>
              <a:spcBef>
                <a:spcPts val="0"/>
              </a:spcBef>
              <a:buNone/>
            </a:pPr>
            <a:r>
              <a:rPr lang="zh-CN" altLang="en-US" sz="2200"/>
              <a:t>公司2×28年的利息资本化金额=200-15=185(万元)</a:t>
            </a:r>
            <a:endParaRPr lang="zh-CN" altLang="en-US" sz="2200"/>
          </a:p>
        </p:txBody>
      </p:sp>
      <p:sp>
        <p:nvSpPr>
          <p:cNvPr id="4" name="文本框 3"/>
          <p:cNvSpPr txBox="1"/>
          <p:nvPr/>
        </p:nvSpPr>
        <p:spPr>
          <a:xfrm>
            <a:off x="618490" y="3429000"/>
            <a:ext cx="4628515" cy="313817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p>
            <a:pPr indent="264160" algn="l" defTabSz="266700" fontAlgn="auto">
              <a:lnSpc>
                <a:spcPct val="150000"/>
              </a:lnSpc>
              <a:spcAft>
                <a:spcPct val="0"/>
              </a:spcAft>
            </a:pPr>
            <a:r>
              <a:rPr lang="en-US" altLang="zh-CN" sz="2200">
                <a:latin typeface="微软雅黑" panose="020B0503020204020204" charset="-122"/>
                <a:ea typeface="微软雅黑" panose="020B0503020204020204" charset="-122"/>
                <a:cs typeface="微软雅黑" panose="020B0503020204020204" charset="-122"/>
              </a:rPr>
              <a:t>(5)</a:t>
            </a:r>
            <a:r>
              <a:rPr lang="zh-CN" altLang="en-US" sz="2200">
                <a:latin typeface="微软雅黑" panose="020B0503020204020204" charset="-122"/>
                <a:ea typeface="微软雅黑" panose="020B0503020204020204" charset="-122"/>
                <a:cs typeface="微软雅黑" panose="020B0503020204020204" charset="-122"/>
              </a:rPr>
              <a:t>有关账务处理如下：</a:t>
            </a:r>
            <a:endParaRPr lang="zh-CN" altLang="en-US" sz="22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en-US" altLang="zh-CN" sz="2200">
                <a:latin typeface="微软雅黑" panose="020B0503020204020204" charset="-122"/>
                <a:ea typeface="微软雅黑" panose="020B0503020204020204" charset="-122"/>
                <a:cs typeface="微软雅黑" panose="020B0503020204020204" charset="-122"/>
              </a:rPr>
              <a:t>2×27</a:t>
            </a:r>
            <a:r>
              <a:rPr lang="zh-CN" altLang="en-US" sz="2200">
                <a:latin typeface="微软雅黑" panose="020B0503020204020204" charset="-122"/>
                <a:ea typeface="微软雅黑" panose="020B0503020204020204" charset="-122"/>
                <a:cs typeface="微软雅黑" panose="020B0503020204020204" charset="-122"/>
              </a:rPr>
              <a:t>年</a:t>
            </a:r>
            <a:r>
              <a:rPr lang="en-US" altLang="zh-CN" sz="2200">
                <a:latin typeface="微软雅黑" panose="020B0503020204020204" charset="-122"/>
                <a:ea typeface="微软雅黑" panose="020B0503020204020204" charset="-122"/>
                <a:cs typeface="微软雅黑" panose="020B0503020204020204" charset="-122"/>
              </a:rPr>
              <a:t>12</a:t>
            </a:r>
            <a:r>
              <a:rPr lang="zh-CN" altLang="en-US" sz="2200">
                <a:latin typeface="微软雅黑" panose="020B0503020204020204" charset="-122"/>
                <a:ea typeface="微软雅黑" panose="020B0503020204020204" charset="-122"/>
                <a:cs typeface="微软雅黑" panose="020B0503020204020204" charset="-122"/>
              </a:rPr>
              <a:t>月</a:t>
            </a:r>
            <a:r>
              <a:rPr lang="en-US" altLang="zh-CN" sz="2200">
                <a:latin typeface="微软雅黑" panose="020B0503020204020204" charset="-122"/>
                <a:ea typeface="微软雅黑" panose="020B0503020204020204" charset="-122"/>
                <a:cs typeface="微软雅黑" panose="020B0503020204020204" charset="-122"/>
              </a:rPr>
              <a:t>31</a:t>
            </a:r>
            <a:r>
              <a:rPr lang="zh-CN" altLang="en-US" sz="2200">
                <a:latin typeface="微软雅黑" panose="020B0503020204020204" charset="-122"/>
                <a:ea typeface="微软雅黑" panose="020B0503020204020204" charset="-122"/>
                <a:cs typeface="微软雅黑" panose="020B0503020204020204" charset="-122"/>
              </a:rPr>
              <a:t>日：</a:t>
            </a:r>
            <a:endParaRPr lang="zh-CN" altLang="en-US" sz="22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借：在建工程</a:t>
            </a:r>
            <a:r>
              <a:rPr lang="en-US" altLang="zh-CN" sz="2200">
                <a:latin typeface="微软雅黑" panose="020B0503020204020204" charset="-122"/>
                <a:ea typeface="微软雅黑" panose="020B0503020204020204" charset="-122"/>
                <a:cs typeface="微软雅黑" panose="020B0503020204020204" charset="-122"/>
              </a:rPr>
              <a:t>           1 850 000</a:t>
            </a:r>
            <a:endParaRPr lang="en-US" altLang="zh-CN" sz="22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应收利息</a:t>
            </a:r>
            <a:r>
              <a:rPr lang="en-US" altLang="zh-CN" sz="2200">
                <a:latin typeface="微软雅黑" panose="020B0503020204020204" charset="-122"/>
                <a:ea typeface="微软雅黑" panose="020B0503020204020204" charset="-122"/>
                <a:cs typeface="微软雅黑" panose="020B0503020204020204" charset="-122"/>
              </a:rPr>
              <a:t>(</a:t>
            </a:r>
            <a:r>
              <a:rPr lang="zh-CN" altLang="en-US" sz="2200">
                <a:latin typeface="微软雅黑" panose="020B0503020204020204" charset="-122"/>
                <a:ea typeface="微软雅黑" panose="020B0503020204020204" charset="-122"/>
                <a:cs typeface="微软雅黑" panose="020B0503020204020204" charset="-122"/>
              </a:rPr>
              <a:t>或银行存款</a:t>
            </a:r>
            <a:r>
              <a:rPr lang="en-US" altLang="zh-CN" sz="2200">
                <a:latin typeface="微软雅黑" panose="020B0503020204020204" charset="-122"/>
                <a:ea typeface="微软雅黑" panose="020B0503020204020204" charset="-122"/>
                <a:cs typeface="微软雅黑" panose="020B0503020204020204" charset="-122"/>
              </a:rPr>
              <a:t>) 750 000</a:t>
            </a:r>
            <a:endParaRPr lang="en-US" altLang="zh-CN" sz="2200">
              <a:latin typeface="微软雅黑" panose="020B0503020204020204" charset="-122"/>
              <a:ea typeface="微软雅黑" panose="020B0503020204020204" charset="-122"/>
              <a:cs typeface="微软雅黑" panose="020B0503020204020204" charset="-122"/>
            </a:endParaRPr>
          </a:p>
          <a:p>
            <a:pPr indent="40005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贷：应付利息</a:t>
            </a:r>
            <a:r>
              <a:rPr lang="en-US" altLang="zh-CN" sz="2200">
                <a:latin typeface="微软雅黑" panose="020B0503020204020204" charset="-122"/>
                <a:ea typeface="微软雅黑" panose="020B0503020204020204" charset="-122"/>
                <a:cs typeface="微软雅黑" panose="020B0503020204020204" charset="-122"/>
              </a:rPr>
              <a:t>            2 600 000</a:t>
            </a:r>
            <a:endParaRPr lang="en-US" altLang="zh-CN" sz="2200">
              <a:latin typeface="微软雅黑" panose="020B0503020204020204" charset="-122"/>
              <a:ea typeface="微软雅黑" panose="020B0503020204020204" charset="-122"/>
              <a:cs typeface="微软雅黑" panose="020B0503020204020204" charset="-122"/>
            </a:endParaRPr>
          </a:p>
          <a:p>
            <a:pPr marL="0" indent="266700" algn="l" defTabSz="266700" fontAlgn="auto">
              <a:lnSpc>
                <a:spcPct val="150000"/>
              </a:lnSpc>
              <a:spcAft>
                <a:spcPct val="0"/>
              </a:spcAft>
            </a:pPr>
            <a:endParaRPr lang="en-US" altLang="zh-CN" sz="22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165850" y="3429000"/>
            <a:ext cx="4871085" cy="313817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p>
            <a:pPr indent="264160" algn="l" defTabSz="266700" fontAlgn="auto">
              <a:lnSpc>
                <a:spcPct val="150000"/>
              </a:lnSpc>
              <a:spcAft>
                <a:spcPct val="0"/>
              </a:spcAft>
            </a:pPr>
            <a:r>
              <a:rPr lang="en-US" altLang="zh-CN" sz="2200">
                <a:latin typeface="微软雅黑" panose="020B0503020204020204" charset="-122"/>
                <a:ea typeface="微软雅黑" panose="020B0503020204020204" charset="-122"/>
                <a:cs typeface="微软雅黑" panose="020B0503020204020204" charset="-122"/>
              </a:rPr>
              <a:t>(5)</a:t>
            </a:r>
            <a:r>
              <a:rPr lang="zh-CN" altLang="en-US" sz="2200">
                <a:latin typeface="微软雅黑" panose="020B0503020204020204" charset="-122"/>
                <a:ea typeface="微软雅黑" panose="020B0503020204020204" charset="-122"/>
                <a:cs typeface="微软雅黑" panose="020B0503020204020204" charset="-122"/>
              </a:rPr>
              <a:t>有关账务处理如下：</a:t>
            </a:r>
            <a:endParaRPr lang="en-US" altLang="zh-CN" sz="22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en-US" altLang="zh-CN" sz="2200">
                <a:latin typeface="微软雅黑" panose="020B0503020204020204" charset="-122"/>
                <a:ea typeface="微软雅黑" panose="020B0503020204020204" charset="-122"/>
                <a:cs typeface="微软雅黑" panose="020B0503020204020204" charset="-122"/>
              </a:rPr>
              <a:t>2×28</a:t>
            </a:r>
            <a:r>
              <a:rPr lang="zh-CN" altLang="en-US" sz="2200">
                <a:latin typeface="微软雅黑" panose="020B0503020204020204" charset="-122"/>
                <a:ea typeface="微软雅黑" panose="020B0503020204020204" charset="-122"/>
                <a:cs typeface="微软雅黑" panose="020B0503020204020204" charset="-122"/>
              </a:rPr>
              <a:t>年</a:t>
            </a:r>
            <a:r>
              <a:rPr lang="en-US" altLang="zh-CN" sz="2200">
                <a:latin typeface="微软雅黑" panose="020B0503020204020204" charset="-122"/>
                <a:ea typeface="微软雅黑" panose="020B0503020204020204" charset="-122"/>
                <a:cs typeface="微软雅黑" panose="020B0503020204020204" charset="-122"/>
              </a:rPr>
              <a:t>6</a:t>
            </a:r>
            <a:r>
              <a:rPr lang="zh-CN" altLang="en-US" sz="2200">
                <a:latin typeface="微软雅黑" panose="020B0503020204020204" charset="-122"/>
                <a:ea typeface="微软雅黑" panose="020B0503020204020204" charset="-122"/>
                <a:cs typeface="微软雅黑" panose="020B0503020204020204" charset="-122"/>
              </a:rPr>
              <a:t>月</a:t>
            </a:r>
            <a:r>
              <a:rPr lang="en-US" altLang="zh-CN" sz="2200">
                <a:latin typeface="微软雅黑" panose="020B0503020204020204" charset="-122"/>
                <a:ea typeface="微软雅黑" panose="020B0503020204020204" charset="-122"/>
                <a:cs typeface="微软雅黑" panose="020B0503020204020204" charset="-122"/>
              </a:rPr>
              <a:t>30</a:t>
            </a:r>
            <a:r>
              <a:rPr lang="zh-CN" altLang="en-US" sz="2200">
                <a:latin typeface="微软雅黑" panose="020B0503020204020204" charset="-122"/>
                <a:ea typeface="微软雅黑" panose="020B0503020204020204" charset="-122"/>
                <a:cs typeface="微软雅黑" panose="020B0503020204020204" charset="-122"/>
              </a:rPr>
              <a:t>日：</a:t>
            </a:r>
            <a:endParaRPr lang="zh-CN" altLang="en-US" sz="22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借：在建工程</a:t>
            </a:r>
            <a:r>
              <a:rPr lang="en-US" altLang="zh-CN" sz="2200">
                <a:latin typeface="微软雅黑" panose="020B0503020204020204" charset="-122"/>
                <a:ea typeface="微软雅黑" panose="020B0503020204020204" charset="-122"/>
                <a:cs typeface="微软雅黑" panose="020B0503020204020204" charset="-122"/>
              </a:rPr>
              <a:t>            1 850 000</a:t>
            </a:r>
            <a:endParaRPr lang="en-US" altLang="zh-CN" sz="22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应收利息</a:t>
            </a:r>
            <a:r>
              <a:rPr lang="en-US" altLang="zh-CN" sz="2200">
                <a:latin typeface="微软雅黑" panose="020B0503020204020204" charset="-122"/>
                <a:ea typeface="微软雅黑" panose="020B0503020204020204" charset="-122"/>
                <a:cs typeface="微软雅黑" panose="020B0503020204020204" charset="-122"/>
              </a:rPr>
              <a:t>(</a:t>
            </a:r>
            <a:r>
              <a:rPr lang="zh-CN" altLang="en-US" sz="2200">
                <a:latin typeface="微软雅黑" panose="020B0503020204020204" charset="-122"/>
                <a:ea typeface="微软雅黑" panose="020B0503020204020204" charset="-122"/>
                <a:cs typeface="微软雅黑" panose="020B0503020204020204" charset="-122"/>
              </a:rPr>
              <a:t>或银行存款</a:t>
            </a:r>
            <a:r>
              <a:rPr lang="en-US" altLang="zh-CN" sz="2200">
                <a:latin typeface="微软雅黑" panose="020B0503020204020204" charset="-122"/>
                <a:ea typeface="微软雅黑" panose="020B0503020204020204" charset="-122"/>
                <a:cs typeface="微软雅黑" panose="020B0503020204020204" charset="-122"/>
              </a:rPr>
              <a:t>)  150 000</a:t>
            </a:r>
            <a:endParaRPr lang="en-US" altLang="zh-CN" sz="2200">
              <a:latin typeface="微软雅黑" panose="020B0503020204020204" charset="-122"/>
              <a:ea typeface="微软雅黑" panose="020B0503020204020204" charset="-122"/>
              <a:cs typeface="微软雅黑" panose="020B0503020204020204" charset="-122"/>
            </a:endParaRPr>
          </a:p>
          <a:p>
            <a:pPr indent="400050" algn="l" defTabSz="266700" fontAlgn="auto">
              <a:lnSpc>
                <a:spcPct val="150000"/>
              </a:lnSpc>
              <a:spcAft>
                <a:spcPct val="0"/>
              </a:spcAft>
            </a:pPr>
            <a:r>
              <a:rPr lang="zh-CN" altLang="en-US" sz="2200">
                <a:latin typeface="微软雅黑" panose="020B0503020204020204" charset="-122"/>
                <a:ea typeface="微软雅黑" panose="020B0503020204020204" charset="-122"/>
                <a:cs typeface="微软雅黑" panose="020B0503020204020204" charset="-122"/>
              </a:rPr>
              <a:t>贷：应付利息</a:t>
            </a:r>
            <a:r>
              <a:rPr lang="en-US" altLang="zh-CN" sz="2200">
                <a:latin typeface="微软雅黑" panose="020B0503020204020204" charset="-122"/>
                <a:ea typeface="微软雅黑" panose="020B0503020204020204" charset="-122"/>
                <a:cs typeface="微软雅黑" panose="020B0503020204020204" charset="-122"/>
              </a:rPr>
              <a:t>              2 000 000</a:t>
            </a:r>
            <a:endParaRPr lang="en-US" altLang="zh-CN" sz="22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三、借款费用的计量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20090"/>
            <a:ext cx="10993120" cy="4873625"/>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(二)借款辅助费用资本化金额的确定</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辅助费用是企业为了安排借款而发生的必要费用，包括借款手续费(如发行债券手续费)、佣金等。如果企业不发生这些费用，就无法取得借款，因此，辅助费用是企业借入款项所付出的一种代价，是借款费用的有机组成部分，</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对于企业发生的专门借款辅助费用，在所购建或者生产的符合资本化条件的资产达到预定可使用或者可销售状态之前发生的，应当在发生时根据其发生额予以资本化；在所购建或者生产的符合资本化条件的资产达到预定可使用或者可销售状态之后所发生的，应当在发生时根据其发生额确认为费用，计入当期损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一般借款发生的辅助费用，也应当按照上述原则确定其发生额并进行处理。</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(三)外币专门借款汇兑差额资本化金额的确定</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在资本化期间内，外币专门借款本金及其利息的汇兑差额应当予以资本化，计入符合资本化条件的资产的成本；除外币专门借款之外的其他外币借款本金及其利息所产生的汇兑差额，应当作为财务费用计入当期损益。</a:t>
            </a:r>
            <a:endParaRPr lang="zh-CN" altLang="en-US" sz="2000"/>
          </a:p>
        </p:txBody>
      </p:sp>
    </p:spTree>
    <p:custDataLst>
      <p:tags r:id="rId3"/>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586105" y="-45"/>
            <a:ext cx="10800000" cy="720000"/>
          </a:xfrm>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96924"/>
            <a:ext cx="10800000" cy="4873625"/>
          </a:xfrm>
        </p:spPr>
        <p:txBody>
          <a:bodyPr>
            <a:noAutofit/>
          </a:bodyPr>
          <a:lstStyle/>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长期借款，是指企业从银行或其他金融机构借入的期限在一年以上(不含一年)的借款，它主要用于固定资产的购建、改扩建工程、大修理工程等方面，是企业的一项非流动负债。企业应设置“长期借款”账户反映和监督长期借款的借入和归还情况。</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应付债券是指企业为筹集长期资金而实际发行的债券及应付的利息，它是企业筹集长期资金的一种重要方式。为了核算企业发行的长期债券，企业应该设置“应付债券”账户，并在该账户下设置“面值”“利息调整”“应计利息”等明细账户，核算应付债券发行、计提利息、还本付息等情况。</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长期应付款，是企业除长期借款和应付债券以外的其他各种长期应付款项，包括具有融资性质的延期付款购买资产发生的应付款项等。</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借款费用反映的是企业借入资金所付出的代价，是指企业因借款而发生的利息及其他相关成本，包括:借款利息、折价或者溢价的摊销、外币借款的汇兑差额和辅助费用。企业发生的借款费用可直接归属于符合资本化条件的资产购建或者生产的，应当予以资本化，计入相关资产成本;其他借款费用应当在发生时根据其发生额确认为费用，计入当期损益。</a:t>
            </a:r>
            <a:endParaRPr lang="zh-CN" altLang="en-US" sz="2000"/>
          </a:p>
        </p:txBody>
      </p:sp>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p:txBody>
          <a:bodyPr>
            <a:normAutofit/>
          </a:bodyPr>
          <a:lstStyle/>
          <a:p>
            <a:pPr fontAlgn="auto">
              <a:lnSpc>
                <a:spcPct val="230000"/>
              </a:lnSpc>
            </a:pPr>
            <a:r>
              <a:rPr lang="zh-CN" altLang="en-US" sz="2800" b="1"/>
              <a:t>(一)账户设置</a:t>
            </a:r>
            <a:endParaRPr lang="zh-CN" altLang="en-US" sz="2800" b="1"/>
          </a:p>
          <a:p>
            <a:pPr fontAlgn="auto">
              <a:lnSpc>
                <a:spcPct val="230000"/>
              </a:lnSpc>
            </a:pPr>
            <a:r>
              <a:rPr lang="zh-CN" altLang="en-US" sz="2800"/>
              <a:t>企业应设置“长期借款”账户反映和监督长期借款的借入和归还的情况。该科目按照贷款单位和贷款种类，分别用“本金”“利息调整”“应计利息”等进行明细核算。</a:t>
            </a:r>
            <a:endParaRPr lang="zh-CN" altLang="en-US" sz="28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p:txBody>
          <a:bodyPr>
            <a:normAutofit lnSpcReduction="20000"/>
          </a:bodyPr>
          <a:lstStyle/>
          <a:p>
            <a:pPr fontAlgn="auto">
              <a:lnSpc>
                <a:spcPct val="150000"/>
              </a:lnSpc>
            </a:pPr>
            <a:r>
              <a:rPr lang="zh-CN" altLang="en-US" sz="2800" b="1"/>
              <a:t>(二)长期借款的核算</a:t>
            </a:r>
            <a:endParaRPr lang="zh-CN" altLang="en-US" sz="2800" b="1"/>
          </a:p>
          <a:p>
            <a:pPr fontAlgn="auto">
              <a:lnSpc>
                <a:spcPct val="150000"/>
              </a:lnSpc>
            </a:pPr>
            <a:r>
              <a:rPr lang="zh-CN" altLang="en-US" sz="2800"/>
              <a:t>1.取得长期借款</a:t>
            </a:r>
            <a:endParaRPr lang="zh-CN" altLang="en-US" sz="2800"/>
          </a:p>
          <a:p>
            <a:pPr fontAlgn="auto">
              <a:lnSpc>
                <a:spcPct val="150000"/>
              </a:lnSpc>
            </a:pPr>
            <a:r>
              <a:rPr lang="zh-CN" altLang="en-US" sz="2800"/>
              <a:t>企业借入各种长期借款，按实际收到的款项，</a:t>
            </a:r>
            <a:endParaRPr lang="zh-CN" altLang="en-US" sz="2800"/>
          </a:p>
          <a:p>
            <a:pPr fontAlgn="auto">
              <a:lnSpc>
                <a:spcPct val="150000"/>
              </a:lnSpc>
            </a:pPr>
            <a:r>
              <a:rPr lang="zh-CN" altLang="en-US" sz="2800"/>
              <a:t>借：银行存款</a:t>
            </a:r>
            <a:endParaRPr lang="zh-CN" altLang="en-US" sz="2800"/>
          </a:p>
          <a:p>
            <a:pPr fontAlgn="auto">
              <a:lnSpc>
                <a:spcPct val="150000"/>
              </a:lnSpc>
            </a:pPr>
            <a:r>
              <a:rPr lang="en-US" altLang="zh-CN" sz="2800">
                <a:sym typeface="+mn-ea"/>
              </a:rPr>
              <a:t>      </a:t>
            </a:r>
            <a:r>
              <a:rPr lang="zh-CN" altLang="en-US" sz="2800">
                <a:sym typeface="+mn-ea"/>
              </a:rPr>
              <a:t>长期借款——利息调整</a:t>
            </a:r>
            <a:endParaRPr lang="zh-CN" altLang="en-US" sz="2800"/>
          </a:p>
          <a:p>
            <a:pPr fontAlgn="auto">
              <a:lnSpc>
                <a:spcPct val="150000"/>
              </a:lnSpc>
            </a:pPr>
            <a:r>
              <a:rPr lang="zh-CN" altLang="en-US" sz="2800"/>
              <a:t> </a:t>
            </a:r>
            <a:r>
              <a:rPr lang="en-US" altLang="zh-CN" sz="2800"/>
              <a:t> </a:t>
            </a:r>
            <a:r>
              <a:rPr lang="zh-CN" altLang="en-US" sz="2800"/>
              <a:t>贷：长期借款——本金</a:t>
            </a:r>
            <a:endParaRPr lang="zh-CN" altLang="en-US" sz="2800"/>
          </a:p>
          <a:p>
            <a:pPr fontAlgn="auto">
              <a:lnSpc>
                <a:spcPct val="150000"/>
              </a:lnSpc>
            </a:pPr>
            <a:r>
              <a:rPr lang="zh-CN" altLang="en-US" sz="2800"/>
              <a:t> </a:t>
            </a:r>
            <a:r>
              <a:rPr lang="en-US" altLang="zh-CN" sz="2800"/>
              <a:t>         </a:t>
            </a:r>
            <a:endParaRPr lang="zh-CN" altLang="en-US" sz="280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p:txBody>
          <a:bodyPr>
            <a:normAutofit fontScale="60000"/>
          </a:bodyPr>
          <a:lstStyle/>
          <a:p>
            <a:pPr fontAlgn="auto">
              <a:lnSpc>
                <a:spcPct val="150000"/>
              </a:lnSpc>
            </a:pPr>
            <a:r>
              <a:rPr lang="zh-CN" altLang="en-US" sz="2800" b="1"/>
              <a:t>(二)长期借款的核算</a:t>
            </a:r>
            <a:endParaRPr lang="zh-CN" altLang="en-US" sz="2800" b="1"/>
          </a:p>
          <a:p>
            <a:pPr fontAlgn="auto">
              <a:lnSpc>
                <a:spcPct val="150000"/>
              </a:lnSpc>
            </a:pPr>
            <a:r>
              <a:rPr lang="zh-CN" altLang="en-US" sz="2800"/>
              <a:t>2.借款利息的处理</a:t>
            </a:r>
            <a:endParaRPr lang="zh-CN" altLang="en-US" sz="2800"/>
          </a:p>
          <a:p>
            <a:pPr fontAlgn="auto">
              <a:lnSpc>
                <a:spcPct val="150000"/>
              </a:lnSpc>
            </a:pPr>
            <a:r>
              <a:rPr lang="zh-CN" altLang="en-US" sz="2800"/>
              <a:t>长期借款利息费用应当在资产负债表日按照实际利率法计算确定，实际利率与合同利率差异较小的，也可以采用合同利率计算确定利息费用。</a:t>
            </a:r>
            <a:endParaRPr lang="zh-CN" altLang="en-US" sz="2800"/>
          </a:p>
          <a:p>
            <a:pPr fontAlgn="auto">
              <a:lnSpc>
                <a:spcPct val="150000"/>
              </a:lnSpc>
            </a:pPr>
            <a:r>
              <a:rPr lang="zh-CN" altLang="en-US" sz="2800"/>
              <a:t>长期借款计算确定的利息费用，应当按以下原则计入有关成本费用：</a:t>
            </a:r>
            <a:endParaRPr lang="zh-CN" altLang="en-US" sz="2800"/>
          </a:p>
          <a:p>
            <a:pPr fontAlgn="auto">
              <a:lnSpc>
                <a:spcPct val="150000"/>
              </a:lnSpc>
            </a:pPr>
            <a:r>
              <a:rPr lang="zh-CN" altLang="en-US" sz="2800"/>
              <a:t>(1)属于筹建期间的，计入管理费用。</a:t>
            </a:r>
            <a:endParaRPr lang="zh-CN" altLang="en-US" sz="2800"/>
          </a:p>
          <a:p>
            <a:pPr fontAlgn="auto">
              <a:lnSpc>
                <a:spcPct val="150000"/>
              </a:lnSpc>
            </a:pPr>
            <a:r>
              <a:rPr lang="zh-CN" altLang="en-US" sz="2800"/>
              <a:t>(2)属于生产经营期间的，计入财务费用。</a:t>
            </a:r>
            <a:endParaRPr lang="zh-CN" altLang="en-US" sz="2800"/>
          </a:p>
          <a:p>
            <a:pPr fontAlgn="auto">
              <a:lnSpc>
                <a:spcPct val="150000"/>
              </a:lnSpc>
            </a:pPr>
            <a:r>
              <a:rPr lang="zh-CN" altLang="en-US" sz="2800"/>
              <a:t>(3)如果长期借款用于购建资产的，在资产尚未达到预定可使用状态或可销售状态前所发生的应当资本化的利息支出数，计入资产成本。购建的资产达到预定可使用状态或可销售状态后发生的利息支出，以及按规定不予资本化的利息支出，计入财务费用。</a:t>
            </a:r>
            <a:endParaRPr lang="zh-CN" altLang="en-US" sz="280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二、长期借款的核算</a:t>
            </a:r>
            <a:endParaRPr lang="zh-CN" altLang="en-US"/>
          </a:p>
        </p:txBody>
      </p:sp>
      <p:sp>
        <p:nvSpPr>
          <p:cNvPr id="3" name="正文"/>
          <p:cNvSpPr>
            <a:spLocks noGrp="1"/>
          </p:cNvSpPr>
          <p:nvPr>
            <p:ph idx="1"/>
            <p:custDataLst>
              <p:tags r:id="rId2"/>
            </p:custDataLst>
          </p:nvPr>
        </p:nvSpPr>
        <p:spPr/>
        <p:txBody>
          <a:bodyPr>
            <a:normAutofit/>
          </a:bodyPr>
          <a:lstStyle/>
          <a:p>
            <a:pPr fontAlgn="auto">
              <a:lnSpc>
                <a:spcPct val="150000"/>
              </a:lnSpc>
            </a:pPr>
            <a:r>
              <a:rPr lang="zh-CN" altLang="en-US" sz="2800" b="1"/>
              <a:t>(二)长期借款的核算</a:t>
            </a:r>
            <a:endParaRPr lang="zh-CN" altLang="en-US" sz="2800" b="1"/>
          </a:p>
          <a:p>
            <a:pPr fontAlgn="auto">
              <a:lnSpc>
                <a:spcPct val="150000"/>
              </a:lnSpc>
            </a:pPr>
            <a:r>
              <a:rPr lang="zh-CN" altLang="en-US" sz="2800"/>
              <a:t>3.到期归还长期借款</a:t>
            </a:r>
            <a:endParaRPr lang="zh-CN" altLang="en-US" sz="2800"/>
          </a:p>
          <a:p>
            <a:pPr fontAlgn="auto">
              <a:lnSpc>
                <a:spcPct val="150000"/>
              </a:lnSpc>
            </a:pPr>
            <a:r>
              <a:rPr lang="zh-CN" altLang="en-US" sz="2800"/>
              <a:t>企业归还长期借款，按归还的长期借款本金，借记“长期借款——本金”账户，按转销的利息调整金额，贷记“长期借款——利息调整”账户，按实际归还的款项，贷记“银行存款”账户，按其差额，借记“在建工程”“管理费用”"制造费用""财务费用""研发支出"等账户。</a:t>
            </a:r>
            <a:endParaRPr lang="zh-CN" altLang="en-US" sz="2800"/>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9.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1.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7.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9.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1.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62.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63.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6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6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303_1*i*1"/>
  <p:tag name="KSO_WM_TEMPLATE_CATEGORY" val="diagram"/>
  <p:tag name="KSO_WM_TEMPLATE_INDEX" val="20212303"/>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d6b7b97a08cd45318ddbc29e28f79a68"/>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6"/>
  <p:tag name="KSO_WM_TEMPLATE_ASSEMBLE_GROUPID" val="60656f434054ed1e2fb80686"/>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BLOCK" val="0"/>
  <p:tag name="KSO_WM_UNIT_SM_LIMIT_TYPE" val="2"/>
  <p:tag name="KSO_WM_UNIT_DEC_AREA_ID" val="09af2422ee32446883a82694180d26fd"/>
  <p:tag name="KSO_WM_UNIT_HIGHLIGHT" val="0"/>
  <p:tag name="KSO_WM_UNIT_COMPATIBLE" val="0"/>
  <p:tag name="KSO_WM_UNIT_DIAGRAM_ISNUMVISUAL" val="0"/>
  <p:tag name="KSO_WM_UNIT_DIAGRAM_ISREFERUNIT" val="0"/>
  <p:tag name="KSO_WM_UNIT_TYPE" val="i"/>
  <p:tag name="KSO_WM_UNIT_INDEX" val="2"/>
  <p:tag name="KSO_WM_UNIT_ID" val="diagram20212303_1*i*2"/>
  <p:tag name="KSO_WM_TEMPLATE_CATEGORY" val="diagram"/>
  <p:tag name="KSO_WM_TEMPLATE_INDEX" val="20212303"/>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f434054ed1e2fb80686"/>
  <p:tag name="KSO_WM_TEMPLATE_ASSEMBLE_GROUPID" val="60656f434054ed1e2fb80686"/>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303_1*i*3"/>
  <p:tag name="KSO_WM_TEMPLATE_CATEGORY" val="diagram"/>
  <p:tag name="KSO_WM_TEMPLATE_INDEX" val="20212303"/>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d5b40817ac0b46399ce6168549b75b5b"/>
  <p:tag name="PA" val="v5.2.11"/>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434054ed1e2fb80686"/>
  <p:tag name="KSO_WM_TEMPLATE_ASSEMBLE_GROUPID" val="60656f434054ed1e2fb8068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303_1*i*4"/>
  <p:tag name="KSO_WM_TEMPLATE_CATEGORY" val="diagram"/>
  <p:tag name="KSO_WM_TEMPLATE_INDEX" val="20212303"/>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bf73e0fa95254115a65380345b4aa9dc"/>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6"/>
  <p:tag name="KSO_WM_TEMPLATE_ASSEMBLE_GROUPID" val="60656f434054ed1e2fb80686"/>
</p:tagLst>
</file>

<file path=ppt/tags/tag193.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2303_1*a*1"/>
  <p:tag name="KSO_WM_TEMPLATE_CATEGORY" val="diagram"/>
  <p:tag name="KSO_WM_TEMPLATE_INDEX" val="2021230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32a3a9cc15f4fccb2982bc719ecb0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a43f3b9f6d47485481779bc834c3ce7d"/>
  <p:tag name="KSO_WM_UNIT_TEXT_FILL_FORE_SCHEMECOLOR_INDEX_BRIGHTNESS" val="0"/>
  <p:tag name="KSO_WM_UNIT_TEXT_FILL_FORE_SCHEMECOLOR_INDEX" val="13"/>
  <p:tag name="KSO_WM_UNIT_TEXT_FILL_TYPE" val="1"/>
  <p:tag name="KSO_WM_TEMPLATE_ASSEMBLE_XID" val="60656f434054ed1e2fb80686"/>
  <p:tag name="KSO_WM_TEMPLATE_ASSEMBLE_GROUPID" val="60656f434054ed1e2fb80686"/>
</p:tagLst>
</file>

<file path=ppt/tags/tag194.xml><?xml version="1.0" encoding="utf-8"?>
<p:tagLst xmlns:p="http://schemas.openxmlformats.org/presentationml/2006/main">
  <p:tag name="KSO_WM_BEAUTIFY_FLAG" val="#wm#"/>
  <p:tag name="KSO_WM_UNIT_TYPE" val="β"/>
  <p:tag name="TABLE_SKINIDX" val="1"/>
  <p:tag name="TABLE_COLORIDX" val="j"/>
  <p:tag name="TABLE_ENDDRAG_ORIGIN_RECT" val="819*426"/>
  <p:tag name="TABLE_ENDDRAG_RECT" val="58*152*819*426"/>
</p:tagLst>
</file>

<file path=ppt/tags/tag195.xml><?xml version="1.0" encoding="utf-8"?>
<p:tagLst xmlns:p="http://schemas.openxmlformats.org/presentationml/2006/main">
  <p:tag name="KSO_WM_SLIDE_TYPE" val="text"/>
  <p:tag name="KSO_WM_TEMPLATE_SUBCATEGORY" val="21"/>
  <p:tag name="KSO_WM_TEMPLATE_COLOR_TYPE" val="1"/>
  <p:tag name="KSO_WM_TAG_VERSION" val="1.0"/>
  <p:tag name="KSO_WM_SLIDE_SUBTYPE" val="picTxt"/>
  <p:tag name="KSO_WM_SLIDE_ITEM_CNT" val="0"/>
  <p:tag name="KSO_WM_BEAUTIFY_FLAG" val="#wm#"/>
  <p:tag name="KSO_WM_TEMPLATE_INDEX" val="20212303"/>
  <p:tag name="KSO_WM_TEMPLATE_CATEGORY" val="diagram"/>
  <p:tag name="KSO_WM_SLIDE_INDEX" val="1"/>
  <p:tag name="KSO_WM_SLIDE_ID" val="diagram20212303_1"/>
  <p:tag name="KSO_WM_TEMPLATE_MASTER_TYPE" val="0"/>
  <p:tag name="KSO_WM_SLIDE_LAYOUT" val="a_d"/>
  <p:tag name="KSO_WM_SLIDE_LAYOUT_CNT" val="1_1"/>
  <p:tag name="KSO_WM_SLIDE_SIZE" val="959*542"/>
  <p:tag name="KSO_WM_SLIDE_POSITION" val="0*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DECFILLPROP" val="[]"/>
  <p:tag name="KSO_WM_SLIDE_LAYOUT_INFO" val="{&quot;id&quot;:&quot;2021-04-01T15:36:38&quot;,&quot;maxSize&quot;:{&quot;size1&quot;:30.1},&quot;minSize&quot;:{&quot;size1&quot;:20.1},&quot;normalSize&quot;:{&quot;size1&quot;:30.09981481481481},&quot;subLayout&quot;:[{&quot;id&quot;:&quot;2021-04-01T15:36:38&quot;,&quot;margin&quot;:{&quot;bottom&quot;:0.02600000612437725,&quot;left&quot;:1.6929999589920044,&quot;right&quot;:1.6929999589920044,&quot;top&quot;:2.752000093460083},&quot;type&quot;:0},{&quot;id&quot;:&quot;2021-04-01T15:36:38&quot;,&quot;margin&quot;:{&quot;bottom&quot;:1.7280000448226929,&quot;left&quot;:1.6929999589920044,&quot;right&quot;:1.6929999589920044,&quot;top&quot;:0.609000027179718},&quot;type&quot;:0}],&quot;type&quot;:0}"/>
  <p:tag name="KSO_WM_CHIP_GROUPID" val="5e757e3269be4861f5f8614a"/>
  <p:tag name="KSO_WM_SLIDE_BK_DARK_LIGHT" val="2"/>
  <p:tag name="KSO_WM_SLIDE_BACKGROUND_TYPE" val="general"/>
  <p:tag name="KSO_WM_SLIDE_SUPPORT_FEATURE_TYPE" val="3"/>
  <p:tag name="KSO_WM_TEMPLATE_ASSEMBLE_XID" val="60656f434054ed1e2fb80686"/>
  <p:tag name="KSO_WM_TEMPLATE_ASSEMBLE_GROUPID" val="60656f434054ed1e2fb80686"/>
</p:tagLst>
</file>

<file path=ppt/tags/tag1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0_1*i*1"/>
  <p:tag name="KSO_WM_TEMPLATE_CATEGORY" val="diagram"/>
  <p:tag name="KSO_WM_TEMPLATE_INDEX" val="20209020"/>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94054ed1e2fb7faf9"/>
  <p:tag name="KSO_WM_TEMPLATE_ASSEMBLE_GROUPID" val="60656e894054ed1e2fb7faf9"/>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0_1*i*2"/>
  <p:tag name="KSO_WM_TEMPLATE_CATEGORY" val="diagram"/>
  <p:tag name="KSO_WM_TEMPLATE_INDEX" val="20209020"/>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94054ed1e2fb7faf9"/>
  <p:tag name="KSO_WM_TEMPLATE_ASSEMBLE_GROUPID" val="60656e894054ed1e2fb7faf9"/>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0_1*i*3"/>
  <p:tag name="KSO_WM_TEMPLATE_CATEGORY" val="diagram"/>
  <p:tag name="KSO_WM_TEMPLATE_INDEX" val="20209020"/>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f9"/>
  <p:tag name="KSO_WM_TEMPLATE_ASSEMBLE_GROUPID" val="60656e894054ed1e2fb7faf9"/>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0_1*i*4"/>
  <p:tag name="KSO_WM_TEMPLATE_CATEGORY" val="diagram"/>
  <p:tag name="KSO_WM_TEMPLATE_INDEX" val="20209020"/>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f9"/>
  <p:tag name="KSO_WM_TEMPLATE_ASSEMBLE_GROUPID" val="60656e894054ed1e2fb7faf9"/>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0_1*i*5"/>
  <p:tag name="KSO_WM_TEMPLATE_CATEGORY" val="diagram"/>
  <p:tag name="KSO_WM_TEMPLATE_INDEX" val="20209020"/>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f9"/>
  <p:tag name="KSO_WM_TEMPLATE_ASSEMBLE_GROUPID" val="60656e894054ed1e2fb7faf9"/>
</p:tagLst>
</file>

<file path=ppt/tags/tag214.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09020_1*i*6"/>
  <p:tag name="KSO_WM_TEMPLATE_CATEGORY" val="diagram"/>
  <p:tag name="KSO_WM_TEMPLATE_INDEX" val="20209020"/>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94054ed1e2fb7faf9"/>
  <p:tag name="KSO_WM_TEMPLATE_ASSEMBLE_GROUPID" val="60656e894054ed1e2fb7faf9"/>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0_1*i*7"/>
  <p:tag name="KSO_WM_TEMPLATE_CATEGORY" val="diagram"/>
  <p:tag name="KSO_WM_TEMPLATE_INDEX" val="20209020"/>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94054ed1e2fb7faf9"/>
  <p:tag name="KSO_WM_TEMPLATE_ASSEMBLE_GROUPID" val="60656e894054ed1e2fb7faf9"/>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0_1*i*8"/>
  <p:tag name="KSO_WM_TEMPLATE_CATEGORY" val="diagram"/>
  <p:tag name="KSO_WM_TEMPLATE_INDEX" val="20209020"/>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94054ed1e2fb7faf9"/>
  <p:tag name="KSO_WM_TEMPLATE_ASSEMBLE_GROUPID" val="60656e894054ed1e2fb7faf9"/>
</p:tagLst>
</file>

<file path=ppt/tags/tag217.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20_1*a*1"/>
  <p:tag name="KSO_WM_TEMPLATE_CATEGORY" val="diagram"/>
  <p:tag name="KSO_WM_TEMPLATE_INDEX" val="202090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e3450252f894ad1a77c1390727fa8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4ab3c3a796241af903aec39d8fa9b92"/>
  <p:tag name="KSO_WM_UNIT_SUPPORT_BIG_FONT" val="1"/>
  <p:tag name="KSO_WM_UNIT_TEXT_FILL_FORE_SCHEMECOLOR_INDEX_BRIGHTNESS" val="0"/>
  <p:tag name="KSO_WM_UNIT_TEXT_FILL_FORE_SCHEMECOLOR_INDEX" val="13"/>
  <p:tag name="KSO_WM_UNIT_TEXT_FILL_TYPE" val="1"/>
  <p:tag name="KSO_WM_TEMPLATE_ASSEMBLE_XID" val="60656e894054ed1e2fb7faf9"/>
  <p:tag name="KSO_WM_TEMPLATE_ASSEMBLE_GROUPID" val="60656e894054ed1e2fb7faf9"/>
</p:tagLst>
</file>

<file path=ppt/tags/tag218.xml><?xml version="1.0" encoding="utf-8"?>
<p:tagLst xmlns:p="http://schemas.openxmlformats.org/presentationml/2006/main">
  <p:tag name="KSO_WM_BEAUTIFY_FLAG" val="#wm#"/>
  <p:tag name="KSO_WM_UNIT_TYPE" val="β"/>
  <p:tag name="TABLE_SKINIDX" val="2"/>
  <p:tag name="TABLE_COLORIDX" val="i"/>
  <p:tag name="TABLE_ENDDRAG_ORIGIN_RECT" val="770*311"/>
  <p:tag name="TABLE_ENDDRAG_RECT" val="86*213*770*311"/>
</p:tagLst>
</file>

<file path=ppt/tags/tag219.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20_1*a*1"/>
  <p:tag name="KSO_WM_TEMPLATE_CATEGORY" val="diagram"/>
  <p:tag name="KSO_WM_TEMPLATE_INDEX" val="202090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e3450252f894ad1a77c1390727fa8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4ab3c3a796241af903aec39d8fa9b92"/>
  <p:tag name="KSO_WM_UNIT_SUPPORT_BIG_FONT" val="1"/>
  <p:tag name="KSO_WM_UNIT_TEXT_FILL_FORE_SCHEMECOLOR_INDEX_BRIGHTNESS" val="0"/>
  <p:tag name="KSO_WM_UNIT_TEXT_FILL_FORE_SCHEMECOLOR_INDEX" val="13"/>
  <p:tag name="KSO_WM_UNIT_TEXT_FILL_TYPE" val="1"/>
  <p:tag name="KSO_WM_TEMPLATE_ASSEMBLE_XID" val="60656e894054ed1e2fb7faf9"/>
  <p:tag name="KSO_WM_TEMPLATE_ASSEMBLE_GROUPID" val="60656e894054ed1e2fb7faf9"/>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SLIDE_TYPE" val="text"/>
  <p:tag name="KSO_WM_TEMPLATE_SUBCATEGORY" val="21"/>
  <p:tag name="KSO_WM_TEMPLATE_COLOR_TYPE" val="1"/>
  <p:tag name="KSO_WM_TAG_VERSION" val="1.0"/>
  <p:tag name="KSO_WM_SLIDE_SUBTYPE" val="picTxt"/>
  <p:tag name="KSO_WM_SLIDE_ITEM_CNT" val="0"/>
  <p:tag name="KSO_WM_BEAUTIFY_FLAG" val="#wm#"/>
  <p:tag name="KSO_WM_TEMPLATE_INDEX" val="20209020"/>
  <p:tag name="KSO_WM_TEMPLATE_CATEGORY" val="diagram"/>
  <p:tag name="KSO_WM_SLIDE_INDEX" val="1"/>
  <p:tag name="KSO_WM_SLIDE_ID" val="diagram20209020_1"/>
  <p:tag name="KSO_WM_TEMPLATE_MASTER_TYPE" val="0"/>
  <p:tag name="KSO_WM_SLIDE_LAYOUT" val="a_d"/>
  <p:tag name="KSO_WM_SLIDE_LAYOUT_CNT" val="1_1"/>
  <p:tag name="KSO_WM_SLIDE_SIZE" val="960*540"/>
  <p:tag name="KSO_WM_SLIDE_POSITION" val="0*-1"/>
  <p:tag name="KSO_WM_SLIDE_LAYOUT_INFO" val="{&quot;id&quot;:&quot;2021-04-01T15:05:06&quot;,&quot;maxSize&quot;:{&quot;size1&quot;:46.49964977452893},&quot;minSize&quot;:{&quot;size1&quot;:35.599649774528935},&quot;normalSize&quot;:{&quot;size1&quot;:40.666316441195605},&quot;subLayout&quot;:[{&quot;id&quot;:&quot;2021-04-01T15:05:06&quot;,&quot;margin&quot;:{&quot;bottom&quot;:1.6670000553131104,&quot;left&quot;:4.2330002784729,&quot;right&quot;:4.2330002784729,&quot;top&quot;:2.9629998207092285},&quot;type&quot;:0},{&quot;id&quot;:&quot;2021-04-01T15:05:06&quot;,&quot;margin&quot;:{&quot;bottom&quot;:2.9629998207092285,&quot;left&quot;:4.2330002784729,&quot;right&quot;:4.2330002784729,&quot;top&quot;:0.02600000612437725},&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1"/>
  <p:tag name="KSO_WM_TEMPLATE_ASSEMBLE_XID" val="60656e894054ed1e2fb7faf9"/>
  <p:tag name="KSO_WM_TEMPLATE_ASSEMBLE_GROUPID" val="60656e894054ed1e2fb7faf9"/>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7.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28.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29.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3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4796_1*i*1"/>
  <p:tag name="KSO_WM_TEMPLATE_CATEGORY" val="diagram"/>
  <p:tag name="KSO_WM_TEMPLATE_INDEX" val="20214796"/>
  <p:tag name="KSO_WM_UNIT_LAYERLEVEL" val="1"/>
  <p:tag name="KSO_WM_TAG_VERSION" val="1.0"/>
  <p:tag name="KSO_WM_BEAUTIFY_FLAG" val="#wm#"/>
  <p:tag name="KSO_WM_UNIT_BLOCK" val="0"/>
  <p:tag name="KSO_WM_UNIT_SM_LIMIT_TYPE" val="2"/>
  <p:tag name="KSO_WM_UNIT_DEC_AREA_ID" val="25071e9ba4ac420a9b9c98504f2d22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708d94747e3ea6e292a800"/>
  <p:tag name="KSO_WM_CHIP_XID" val="5f708d94747e3ea6e292a80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fa04054ed1e2fb80d95"/>
  <p:tag name="KSO_WM_TEMPLATE_ASSEMBLE_GROUPID" val="60656fa04054ed1e2fb80d95"/>
</p:tagLst>
</file>

<file path=ppt/tags/tag24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14796_1*a*1"/>
  <p:tag name="KSO_WM_TEMPLATE_CATEGORY" val="diagram"/>
  <p:tag name="KSO_WM_TEMPLATE_INDEX" val="2021479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7333a96228542d98d85b7ba28a2e5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f488f7a9b7b428182a3dc3c96efbe67"/>
  <p:tag name="KSO_WM_UNIT_TEXT_FILL_FORE_SCHEMECOLOR_INDEX_BRIGHTNESS" val="0"/>
  <p:tag name="KSO_WM_UNIT_TEXT_FILL_FORE_SCHEMECOLOR_INDEX" val="13"/>
  <p:tag name="KSO_WM_UNIT_TEXT_FILL_TYPE" val="1"/>
  <p:tag name="KSO_WM_TEMPLATE_ASSEMBLE_XID" val="60656fa04054ed1e2fb80d95"/>
  <p:tag name="KSO_WM_TEMPLATE_ASSEMBLE_GROUPID" val="60656fa04054ed1e2fb80d95"/>
</p:tagLst>
</file>

<file path=ppt/tags/tag2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96_1*f*1"/>
  <p:tag name="KSO_WM_TEMPLATE_CATEGORY" val="diagram"/>
  <p:tag name="KSO_WM_TEMPLATE_INDEX" val="20214796"/>
  <p:tag name="KSO_WM_UNIT_LAYERLEVEL" val="1"/>
  <p:tag name="KSO_WM_TAG_VERSION" val="1.0"/>
  <p:tag name="KSO_WM_BEAUTIFY_FLAG" val="#wm#"/>
  <p:tag name="KSO_WM_UNIT_DEFAULT_FONT" val="14;20;2"/>
  <p:tag name="KSO_WM_UNIT_BLOCK" val="0"/>
  <p:tag name="KSO_WM_UNIT_VALUE" val="82"/>
  <p:tag name="KSO_WM_UNIT_SHOW_EDIT_AREA_INDICATION" val="1"/>
  <p:tag name="KSO_WM_CHIP_GROUPID" val="5e6b05596848fb12bee65ac8"/>
  <p:tag name="KSO_WM_CHIP_XID" val="5e6b05596848fb12bee65aca"/>
  <p:tag name="KSO_WM_UNIT_DEC_AREA_ID" val="6362bfb3d28343eeb7b9f042896a9d3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6cafff332fa4e3daae12bb33521c3e5"/>
  <p:tag name="KSO_WM_UNIT_TEXT_FILL_FORE_SCHEMECOLOR_INDEX_BRIGHTNESS" val="0.25"/>
  <p:tag name="KSO_WM_UNIT_TEXT_FILL_FORE_SCHEMECOLOR_INDEX" val="13"/>
  <p:tag name="KSO_WM_UNIT_TEXT_FILL_TYPE" val="1"/>
  <p:tag name="KSO_WM_TEMPLATE_ASSEMBLE_XID" val="60656fa04054ed1e2fb80d95"/>
  <p:tag name="KSO_WM_TEMPLATE_ASSEMBLE_GROUPID" val="60656fa04054ed1e2fb80d95"/>
</p:tagLst>
</file>

<file path=ppt/tags/tag246.xml><?xml version="1.0" encoding="utf-8"?>
<p:tagLst xmlns:p="http://schemas.openxmlformats.org/presentationml/2006/main">
  <p:tag name="KSO_WM_BEAUTIFY_FLAG" val="#wm#"/>
  <p:tag name="KSO_WM_UNIT_TYPE" val="β"/>
  <p:tag name="TABLE_SKINIDX" val="1"/>
  <p:tag name="TABLE_COLORIDX" val="j"/>
  <p:tag name="TABLE_ENDDRAG_ORIGIN_RECT" val="804*299"/>
  <p:tag name="TABLE_ENDDRAG_RECT" val="66*228*804*299"/>
</p:tagLst>
</file>

<file path=ppt/tags/tag247.xml><?xml version="1.0" encoding="utf-8"?>
<p:tagLst xmlns:p="http://schemas.openxmlformats.org/presentationml/2006/main">
  <p:tag name="KSO_WM_SLIDE_TYPE" val="text"/>
  <p:tag name="KSO_WM_TEMPLATE_SUBCATEGORY" val="21"/>
  <p:tag name="KSO_WM_TEMPLATE_COLOR_TYPE" val="1"/>
  <p:tag name="KSO_WM_TAG_VERSION" val="1.0"/>
  <p:tag name="KSO_WM_SLIDE_SUBTYPE" val="picTxt"/>
  <p:tag name="KSO_WM_SLIDE_ITEM_CNT" val="0"/>
  <p:tag name="KSO_WM_BEAUTIFY_FLAG" val="#wm#"/>
  <p:tag name="KSO_WM_TEMPLATE_INDEX" val="20214796"/>
  <p:tag name="KSO_WM_TEMPLATE_CATEGORY" val="diagram"/>
  <p:tag name="KSO_WM_SLIDE_INDEX" val="1"/>
  <p:tag name="KSO_WM_SLIDE_ID" val="diagram20214796_1"/>
  <p:tag name="KSO_WM_TEMPLATE_MASTER_TYPE" val="0"/>
  <p:tag name="KSO_WM_SLIDE_LAYOUT" val="a_d_f"/>
  <p:tag name="KSO_WM_SLIDE_LAYOUT_CNT" val="1_1_1"/>
  <p:tag name="KSO_WM_SLIDE_SIZE" val="864*444"/>
  <p:tag name="KSO_WM_SLIDE_POSITION" val="48*48"/>
  <p:tag name="KSO_WM_SLIDE_LAYOUT_INFO" val="{&quot;backgroundInfo&quot;:[{&quot;bottom&quot;:0,&quot;bottomAbs&quot;:false,&quot;left&quot;:0,&quot;leftAbs&quot;:false,&quot;right&quot;:0,&quot;rightAbs&quot;:false,&quot;top&quot;:0,&quot;topAbs&quot;:false,&quot;type&quot;:&quot;general&quot;}],&quot;id&quot;:&quot;2021-04-01T15:56:14&quot;,&quot;maxSize&quot;:{&quot;size1&quot;:28.89967221860532},&quot;minSize&quot;:{&quot;size1&quot;:17.89967221860532},&quot;normalSize&quot;:{&quot;size1&quot;:23.233005551938657},&quot;subLayout&quot;:[{&quot;id&quot;:&quot;2021-04-01T15:56:14&quot;,&quot;margin&quot;:{&quot;bottom&quot;:0.02600000612437725,&quot;left&quot;:2.9629998207092285,&quot;right&quot;:1.6920002698898315,&quot;top&quot;:1.6929999589920044},&quot;type&quot;:0},{&quot;id&quot;:&quot;2021-04-01T15:56:14&quot;,&quot;maxSize&quot;:{&quot;size1&quot;:29.79957301780924},&quot;minSize&quot;:{&quot;size1&quot;:16.19957301780924},&quot;normalSize&quot;:{&quot;size1&quot;:17.32506151107889},&quot;subLayout&quot;:[{&quot;id&quot;:&quot;2021-04-01T15:56:14&quot;,&quot;margin&quot;:{&quot;bottom&quot;:0.02600000612437725,&quot;left&quot;:2.9629998207092285,&quot;right&quot;:1.6920002698898315,&quot;top&quot;:0.3970000147819519},&quot;type&quot;:0},{&quot;id&quot;:&quot;2021-04-01T15:56:14&quot;,&quot;margin&quot;:{&quot;bottom&quot;:1.6929999589920044,&quot;left&quot;:1.6929999589920044,&quot;right&quot;:1.6929999589920044,&quot;top&quot;:0.8199999928474426},&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d94747e3ea6e292a801"/>
  <p:tag name="KSO_WM_CHIP_FILLPROP" val="[[{&quot;text_align&quot;:&quot;lt&quot;,&quot;text_direction&quot;:&quot;horizontal&quot;,&quot;support_big_font&quot;:false,&quot;picture_toward&quot;:0,&quot;picture_dockside&quot;:[],&quot;fill_id&quot;:&quot;2cb183515b8641c9ace778787b879424&quot;,&quot;fill_align&quot;:&quot;lt&quot;,&quot;chip_types&quot;:[&quot;header&quot;]},{&quot;text_align&quot;:&quot;lt&quot;,&quot;text_direction&quot;:&quot;horizontal&quot;,&quot;support_big_font&quot;:false,&quot;picture_toward&quot;:0,&quot;picture_dockside&quot;:[],&quot;fill_id&quot;:&quot;9a6bdccd29e94bd69f8c779b7e642031&quot;,&quot;fill_align&quot;:&quot;lt&quot;,&quot;chip_types&quot;:[&quot;text&quot;]},{&quot;text_align&quot;:&quot;lt&quot;,&quot;text_direction&quot;:&quot;horizontal&quot;,&quot;support_features&quot;:[&quot;collage&quot;,&quot;carousel&quot;],&quot;support_big_font&quot;:false,&quot;picture_toward&quot;:0,&quot;picture_dockside&quot;:[],&quot;fill_id&quot;:&quot;577d36910ae04ab595296b66134fbb6f&quot;,&quot;fill_align&quot;:&quot;cm&quot;,&quot;chip_types&quot;:[&quot;diagram&quot;,&quot;text&quot;,&quot;picture&quot;,&quot;chart&quot;,&quot;table&quot;,&quot;video&quot;]}]]"/>
  <p:tag name="KSO_WM_CHIP_DECFILLPROP" val="[]"/>
  <p:tag name="KSO_WM_SLIDE_CAN_ADD_NAVIGATION" val="1"/>
  <p:tag name="KSO_WM_CHIP_GROUPID" val="5f708d94747e3ea6e292a800"/>
  <p:tag name="KSO_WM_SLIDE_BK_DARK_LIGHT" val="2"/>
  <p:tag name="KSO_WM_SLIDE_BACKGROUND_TYPE" val="general"/>
  <p:tag name="KSO_WM_SLIDE_SUPPORT_FEATURE_TYPE" val="3"/>
  <p:tag name="KSO_WM_TEMPLATE_ASSEMBLE_XID" val="60656fa04054ed1e2fb80d95"/>
  <p:tag name="KSO_WM_TEMPLATE_ASSEMBLE_GROUPID" val="60656fa04054ed1e2fb80d95"/>
</p:tagLst>
</file>

<file path=ppt/tags/tag2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6.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57.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58.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5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3.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6.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9.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2.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5.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8.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1.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4.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7.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5.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306.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307.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30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30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1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311.xml><?xml version="1.0" encoding="utf-8"?>
<p:tagLst xmlns:p="http://schemas.openxmlformats.org/presentationml/2006/main">
  <p:tag name="commondata" val="eyJoZGlkIjoiNzRlZTVjZDZlM2EwYTdlNGJmYzIyNDA4ZDIxOTNmM2EifQ=="/>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13953</Words>
  <Application>WPS 演示</Application>
  <PresentationFormat>宽屏</PresentationFormat>
  <Paragraphs>756</Paragraphs>
  <Slides>58</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58</vt:i4>
      </vt:variant>
    </vt:vector>
  </HeadingPairs>
  <TitlesOfParts>
    <vt:vector size="72" baseType="lpstr">
      <vt:lpstr>Arial</vt:lpstr>
      <vt:lpstr>宋体</vt:lpstr>
      <vt:lpstr>Wingdings</vt:lpstr>
      <vt:lpstr>江城圆体 400W</vt:lpstr>
      <vt:lpstr>微软雅黑</vt:lpstr>
      <vt:lpstr>Arial Unicode MS</vt:lpstr>
      <vt:lpstr>Calibri</vt:lpstr>
      <vt:lpstr>楷体</vt:lpstr>
      <vt:lpstr>Times New Roman</vt:lpstr>
      <vt:lpstr>Arial</vt:lpstr>
      <vt:lpstr>Calibri</vt:lpstr>
      <vt:lpstr>Segoe UI</vt:lpstr>
      <vt:lpstr>微软雅黑 Light</vt:lpstr>
      <vt:lpstr>Office 主题​​</vt:lpstr>
      <vt:lpstr>项目二  长期金融资产</vt:lpstr>
      <vt:lpstr>目录</vt:lpstr>
      <vt:lpstr>一、金融资产的内容</vt:lpstr>
      <vt:lpstr>认知长期金融资产</vt:lpstr>
      <vt:lpstr>一、金融资产的内容</vt:lpstr>
      <vt:lpstr>二、金融资产的分类</vt:lpstr>
      <vt:lpstr>二、长期借款的核算</vt:lpstr>
      <vt:lpstr>二、长期借款的核算</vt:lpstr>
      <vt:lpstr>二、长期借款的核算</vt:lpstr>
      <vt:lpstr>二、长期借款的核算</vt:lpstr>
      <vt:lpstr>二、长期借款的核算</vt:lpstr>
      <vt:lpstr>二、长期借款的核算</vt:lpstr>
      <vt:lpstr>二、长期借款的核算</vt:lpstr>
      <vt:lpstr>二、长期借款的核算</vt:lpstr>
      <vt:lpstr>  债权投资</vt:lpstr>
      <vt:lpstr>一、认知债券投资</vt:lpstr>
      <vt:lpstr>一、债券及债券发行概述</vt:lpstr>
      <vt:lpstr>二、应付债券的核算</vt:lpstr>
      <vt:lpstr>二、应付债券的核算</vt:lpstr>
      <vt:lpstr>二、应付债券的核算</vt:lpstr>
      <vt:lpstr>二、应付债券的核算</vt:lpstr>
      <vt:lpstr>二、应付债券的核算</vt:lpstr>
      <vt:lpstr>二、应付债券的核算</vt:lpstr>
      <vt:lpstr>PowerPoint 演示文稿</vt:lpstr>
      <vt:lpstr>二、应付债券的核算</vt:lpstr>
      <vt:lpstr>二、应付债券的核算</vt:lpstr>
      <vt:lpstr>二、应付债券的核算</vt:lpstr>
      <vt:lpstr>二、应付债券的核算</vt:lpstr>
      <vt:lpstr>二、应付债券的核算</vt:lpstr>
      <vt:lpstr>PowerPoint 演示文稿</vt:lpstr>
      <vt:lpstr>二、应付债券的核算</vt:lpstr>
      <vt:lpstr>二、应付债券的核算</vt:lpstr>
      <vt:lpstr>二、应付债券的核算</vt:lpstr>
      <vt:lpstr>其他债权投资</vt:lpstr>
      <vt:lpstr>一、认知其他债权投资</vt:lpstr>
      <vt:lpstr>一、长期应付款的核算</vt:lpstr>
      <vt:lpstr>一、长期应付款的核算</vt:lpstr>
      <vt:lpstr>一、长期应付款的核算</vt:lpstr>
      <vt:lpstr>PowerPoint 演示文稿</vt:lpstr>
      <vt:lpstr>一、长期应付款的核算</vt:lpstr>
      <vt:lpstr>一、长期应付款的核算</vt:lpstr>
      <vt:lpstr>其他权益工具投资</vt:lpstr>
      <vt:lpstr>一、认知其他权益工具投资</vt:lpstr>
      <vt:lpstr>二、其他权益工具投资的计量</vt:lpstr>
      <vt:lpstr>二、借款费用的确认</vt:lpstr>
      <vt:lpstr>二、借款费用的确认</vt:lpstr>
      <vt:lpstr>二、借款费用的确认</vt:lpstr>
      <vt:lpstr>二、借款费用的确认</vt:lpstr>
      <vt:lpstr>二、借款费用的确认</vt:lpstr>
      <vt:lpstr>二、借款费用的确认</vt:lpstr>
      <vt:lpstr>三、借款费用的计量</vt:lpstr>
      <vt:lpstr>三、借款费用的计量</vt:lpstr>
      <vt:lpstr>三、借款费用的计量</vt:lpstr>
      <vt:lpstr>三、借款费用的计量</vt:lpstr>
      <vt:lpstr>三、借款费用的计量</vt:lpstr>
      <vt:lpstr>三、借款费用的计量</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164</cp:revision>
  <dcterms:created xsi:type="dcterms:W3CDTF">2019-06-19T02:08:00Z</dcterms:created>
  <dcterms:modified xsi:type="dcterms:W3CDTF">2024-07-29T05:10:13Z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D80BFFE1DEC948F0868814BB42CF30D9_13</vt:lpwstr>
  </property>
</Properties>
</file>