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5"/>
  </p:notesMasterIdLst>
  <p:sldIdLst>
    <p:sldId id="257" r:id="rId3"/>
    <p:sldId id="258" r:id="rId4"/>
    <p:sldId id="259" r:id="rId5"/>
    <p:sldId id="260" r:id="rId6"/>
    <p:sldId id="452" r:id="rId7"/>
    <p:sldId id="373" r:id="rId8"/>
    <p:sldId id="336" r:id="rId9"/>
    <p:sldId id="454" r:id="rId10"/>
    <p:sldId id="455" r:id="rId11"/>
    <p:sldId id="453" r:id="rId12"/>
    <p:sldId id="456" r:id="rId13"/>
    <p:sldId id="457" r:id="rId14"/>
    <p:sldId id="458" r:id="rId15"/>
    <p:sldId id="463" r:id="rId16"/>
    <p:sldId id="466" r:id="rId17"/>
    <p:sldId id="467" r:id="rId18"/>
    <p:sldId id="268" r:id="rId19"/>
    <p:sldId id="265" r:id="rId20"/>
    <p:sldId id="460" r:id="rId21"/>
    <p:sldId id="468" r:id="rId22"/>
    <p:sldId id="469" r:id="rId23"/>
    <p:sldId id="470" r:id="rId24"/>
    <p:sldId id="471" r:id="rId25"/>
    <p:sldId id="374" r:id="rId26"/>
    <p:sldId id="472" r:id="rId27"/>
    <p:sldId id="474" r:id="rId28"/>
    <p:sldId id="375" r:id="rId29"/>
    <p:sldId id="475" r:id="rId30"/>
    <p:sldId id="476" r:id="rId31"/>
    <p:sldId id="477" r:id="rId32"/>
    <p:sldId id="376" r:id="rId33"/>
    <p:sldId id="478" r:id="rId34"/>
    <p:sldId id="479" r:id="rId35"/>
    <p:sldId id="480" r:id="rId36"/>
    <p:sldId id="481" r:id="rId37"/>
    <p:sldId id="482" r:id="rId38"/>
    <p:sldId id="342" r:id="rId39"/>
    <p:sldId id="483" r:id="rId40"/>
    <p:sldId id="484" r:id="rId41"/>
    <p:sldId id="485" r:id="rId42"/>
    <p:sldId id="327" r:id="rId43"/>
    <p:sldId id="261" r:id="rId44"/>
  </p:sldIdLst>
  <p:sldSz cx="12192000" cy="6858000"/>
  <p:notesSz cx="6858000" cy="9144000"/>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3"/>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9" Type="http://schemas.openxmlformats.org/officeDocument/2006/relationships/tags" Target="tags/tag254.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notesMaster" Target="notesMasters/notesMaster1.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7" Type="http://schemas.openxmlformats.org/officeDocument/2006/relationships/tags" Target="../tags/tag92.xml"/><Relationship Id="rId16" Type="http://schemas.openxmlformats.org/officeDocument/2006/relationships/tags" Target="../tags/tag91.xml"/><Relationship Id="rId15" Type="http://schemas.openxmlformats.org/officeDocument/2006/relationships/tags" Target="../tags/tag90.xml"/><Relationship Id="rId14" Type="http://schemas.openxmlformats.org/officeDocument/2006/relationships/tags" Target="../tags/tag89.xml"/><Relationship Id="rId13" Type="http://schemas.openxmlformats.org/officeDocument/2006/relationships/tags" Target="../tags/tag88.xml"/><Relationship Id="rId12" Type="http://schemas.openxmlformats.org/officeDocument/2006/relationships/tags" Target="../tags/tag87.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6" Type="http://schemas.openxmlformats.org/officeDocument/2006/relationships/tags" Target="../tags/tag46.xml"/><Relationship Id="rId15" Type="http://schemas.openxmlformats.org/officeDocument/2006/relationships/tags" Target="../tags/tag45.xml"/><Relationship Id="rId14" Type="http://schemas.openxmlformats.org/officeDocument/2006/relationships/tags" Target="../tags/tag44.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0" name="任意多边形: 形状 19"/>
          <p:cNvSpPr/>
          <p:nvPr userDrawn="1">
            <p:custDataLst>
              <p:tags r:id="rId3"/>
            </p:custDataLst>
          </p:nvPr>
        </p:nvSpPr>
        <p:spPr>
          <a:xfrm>
            <a:off x="5217806" y="0"/>
            <a:ext cx="6974194" cy="6858000"/>
          </a:xfrm>
          <a:custGeom>
            <a:avLst/>
            <a:gdLst>
              <a:gd name="connsiteX0" fmla="*/ 1728889 w 6974194"/>
              <a:gd name="connsiteY0" fmla="*/ 0 h 6858000"/>
              <a:gd name="connsiteX1" fmla="*/ 6974194 w 6974194"/>
              <a:gd name="connsiteY1" fmla="*/ 0 h 6858000"/>
              <a:gd name="connsiteX2" fmla="*/ 6974194 w 6974194"/>
              <a:gd name="connsiteY2" fmla="*/ 6858000 h 6858000"/>
              <a:gd name="connsiteX3" fmla="*/ 398557 w 6974194"/>
              <a:gd name="connsiteY3" fmla="*/ 6858000 h 6858000"/>
              <a:gd name="connsiteX4" fmla="*/ 388788 w 6974194"/>
              <a:gd name="connsiteY4" fmla="*/ 6832265 h 6858000"/>
              <a:gd name="connsiteX5" fmla="*/ 0 w 6974194"/>
              <a:gd name="connsiteY5" fmla="*/ 4544320 h 6858000"/>
              <a:gd name="connsiteX6" fmla="*/ 1664471 w 6974194"/>
              <a:gd name="connsiteY6" fmla="*/ 7017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74194" h="6858000">
                <a:moveTo>
                  <a:pt x="1728889" y="0"/>
                </a:moveTo>
                <a:lnTo>
                  <a:pt x="6974194" y="0"/>
                </a:lnTo>
                <a:lnTo>
                  <a:pt x="6974194" y="6858000"/>
                </a:lnTo>
                <a:lnTo>
                  <a:pt x="398557" y="6858000"/>
                </a:lnTo>
                <a:lnTo>
                  <a:pt x="388788" y="6832265"/>
                </a:lnTo>
                <a:cubicBezTo>
                  <a:pt x="137268" y="6118847"/>
                  <a:pt x="0" y="5348231"/>
                  <a:pt x="0" y="4544320"/>
                </a:cubicBezTo>
                <a:cubicBezTo>
                  <a:pt x="0" y="2821652"/>
                  <a:pt x="630307" y="1251875"/>
                  <a:pt x="1664471" y="70171"/>
                </a:cubicBezTo>
                <a:close/>
              </a:path>
            </a:pathLst>
          </a:custGeom>
          <a:gradFill flip="none" rotWithShape="1">
            <a:gsLst>
              <a:gs pos="0">
                <a:schemeClr val="accent1">
                  <a:alpha val="6000"/>
                </a:schemeClr>
              </a:gs>
              <a:gs pos="100000">
                <a:schemeClr val="bg2">
                  <a:lumMod val="90000"/>
                  <a:alpha val="0"/>
                </a:schemeClr>
              </a:gs>
            </a:gsLst>
            <a:lin ang="57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2" name="任意多边形: 形状 21"/>
          <p:cNvSpPr/>
          <p:nvPr userDrawn="1">
            <p:custDataLst>
              <p:tags r:id="rId4"/>
            </p:custDataLst>
          </p:nvPr>
        </p:nvSpPr>
        <p:spPr>
          <a:xfrm>
            <a:off x="6006640" y="0"/>
            <a:ext cx="6185360" cy="6858000"/>
          </a:xfrm>
          <a:custGeom>
            <a:avLst/>
            <a:gdLst>
              <a:gd name="connsiteX0" fmla="*/ 4419600 w 5372100"/>
              <a:gd name="connsiteY0" fmla="*/ 0 h 5956300"/>
              <a:gd name="connsiteX1" fmla="*/ 5310304 w 5372100"/>
              <a:gd name="connsiteY1" fmla="*/ 89791 h 5956300"/>
              <a:gd name="connsiteX2" fmla="*/ 5372100 w 5372100"/>
              <a:gd name="connsiteY2" fmla="*/ 104053 h 5956300"/>
              <a:gd name="connsiteX3" fmla="*/ 5372100 w 5372100"/>
              <a:gd name="connsiteY3" fmla="*/ 5956300 h 5956300"/>
              <a:gd name="connsiteX4" fmla="*/ 274920 w 5372100"/>
              <a:gd name="connsiteY4" fmla="*/ 5956300 h 5956300"/>
              <a:gd name="connsiteX5" fmla="*/ 268181 w 5372100"/>
              <a:gd name="connsiteY5" fmla="*/ 5939207 h 5956300"/>
              <a:gd name="connsiteX6" fmla="*/ 0 w 5372100"/>
              <a:gd name="connsiteY6" fmla="*/ 4419600 h 5956300"/>
              <a:gd name="connsiteX7" fmla="*/ 4419600 w 5372100"/>
              <a:gd name="connsiteY7" fmla="*/ 0 h 595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2100" h="5956300">
                <a:moveTo>
                  <a:pt x="4419600" y="0"/>
                </a:moveTo>
                <a:cubicBezTo>
                  <a:pt x="4724710" y="0"/>
                  <a:pt x="5022598" y="30918"/>
                  <a:pt x="5310304" y="89791"/>
                </a:cubicBezTo>
                <a:lnTo>
                  <a:pt x="5372100" y="104053"/>
                </a:lnTo>
                <a:lnTo>
                  <a:pt x="5372100" y="5956300"/>
                </a:lnTo>
                <a:lnTo>
                  <a:pt x="274920" y="5956300"/>
                </a:lnTo>
                <a:lnTo>
                  <a:pt x="268181" y="5939207"/>
                </a:lnTo>
                <a:cubicBezTo>
                  <a:pt x="94685" y="5465369"/>
                  <a:pt x="0" y="4953542"/>
                  <a:pt x="0" y="4419600"/>
                </a:cubicBezTo>
                <a:cubicBezTo>
                  <a:pt x="0" y="1978722"/>
                  <a:pt x="1978722" y="0"/>
                  <a:pt x="4419600" y="0"/>
                </a:cubicBezTo>
                <a:close/>
              </a:path>
            </a:pathLst>
          </a:custGeom>
          <a:gradFill flip="none" rotWithShape="1">
            <a:gsLst>
              <a:gs pos="0">
                <a:schemeClr val="bg2">
                  <a:lumMod val="90000"/>
                  <a:alpha val="2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12" name="直接连接符 11"/>
          <p:cNvCxnSpPr/>
          <p:nvPr userDrawn="1">
            <p:custDataLst>
              <p:tags r:id="rId5"/>
            </p:custDataLst>
          </p:nvPr>
        </p:nvCxnSpPr>
        <p:spPr>
          <a:xfrm>
            <a:off x="1085995" y="861423"/>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custDataLst>
              <p:tags r:id="rId6"/>
            </p:custDataLst>
          </p:nvPr>
        </p:nvCxnSpPr>
        <p:spPr>
          <a:xfrm>
            <a:off x="1085995" y="917230"/>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custDataLst>
              <p:tags r:id="rId7"/>
            </p:custDataLst>
          </p:nvPr>
        </p:nvCxnSpPr>
        <p:spPr>
          <a:xfrm>
            <a:off x="1085995" y="973037"/>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任意多边形: 形状 15"/>
          <p:cNvSpPr/>
          <p:nvPr userDrawn="1">
            <p:custDataLst>
              <p:tags r:id="rId8"/>
            </p:custDataLst>
          </p:nvPr>
        </p:nvSpPr>
        <p:spPr>
          <a:xfrm>
            <a:off x="8033370" y="602560"/>
            <a:ext cx="2363799" cy="836915"/>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任意多边形: 形状 16"/>
          <p:cNvSpPr/>
          <p:nvPr userDrawn="1">
            <p:custDataLst>
              <p:tags r:id="rId9"/>
            </p:custDataLst>
          </p:nvPr>
        </p:nvSpPr>
        <p:spPr>
          <a:xfrm>
            <a:off x="7184571" y="419100"/>
            <a:ext cx="5007429" cy="6438900"/>
          </a:xfrm>
          <a:custGeom>
            <a:avLst/>
            <a:gdLst>
              <a:gd name="connsiteX0" fmla="*/ 4499244 w 4897408"/>
              <a:gd name="connsiteY0" fmla="*/ 0 h 6733912"/>
              <a:gd name="connsiteX1" fmla="*/ 4730775 w 4897408"/>
              <a:gd name="connsiteY1" fmla="*/ 6502 h 6733912"/>
              <a:gd name="connsiteX2" fmla="*/ 4897408 w 4897408"/>
              <a:gd name="connsiteY2" fmla="*/ 20574 h 6733912"/>
              <a:gd name="connsiteX3" fmla="*/ 4897408 w 4897408"/>
              <a:gd name="connsiteY3" fmla="*/ 6733912 h 6733912"/>
              <a:gd name="connsiteX4" fmla="*/ 279874 w 4897408"/>
              <a:gd name="connsiteY4" fmla="*/ 6733912 h 6733912"/>
              <a:gd name="connsiteX5" fmla="*/ 273014 w 4897408"/>
              <a:gd name="connsiteY5" fmla="*/ 6714588 h 6733912"/>
              <a:gd name="connsiteX6" fmla="*/ 0 w 4897408"/>
              <a:gd name="connsiteY6" fmla="*/ 4996592 h 6733912"/>
              <a:gd name="connsiteX7" fmla="*/ 4499244 w 4897408"/>
              <a:gd name="connsiteY7" fmla="*/ 0 h 6733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7408" h="6733912">
                <a:moveTo>
                  <a:pt x="4499244" y="0"/>
                </a:moveTo>
                <a:cubicBezTo>
                  <a:pt x="4576896" y="0"/>
                  <a:pt x="4654089" y="2185"/>
                  <a:pt x="4730775" y="6502"/>
                </a:cubicBezTo>
                <a:lnTo>
                  <a:pt x="4897408" y="20574"/>
                </a:lnTo>
                <a:lnTo>
                  <a:pt x="4897408" y="6733912"/>
                </a:lnTo>
                <a:lnTo>
                  <a:pt x="279874" y="6733912"/>
                </a:lnTo>
                <a:lnTo>
                  <a:pt x="273014" y="6714588"/>
                </a:lnTo>
                <a:cubicBezTo>
                  <a:pt x="96392" y="6178889"/>
                  <a:pt x="0" y="5600241"/>
                  <a:pt x="0" y="4996592"/>
                </a:cubicBezTo>
                <a:cubicBezTo>
                  <a:pt x="0" y="2237050"/>
                  <a:pt x="2014380" y="0"/>
                  <a:pt x="4499244"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useBgFill="1">
        <p:nvSpPr>
          <p:cNvPr id="19" name="任意多边形: 形状 18"/>
          <p:cNvSpPr/>
          <p:nvPr userDrawn="1">
            <p:custDataLst>
              <p:tags r:id="rId10"/>
            </p:custDataLst>
          </p:nvPr>
        </p:nvSpPr>
        <p:spPr>
          <a:xfrm>
            <a:off x="7184571" y="1306028"/>
            <a:ext cx="5007429" cy="5551972"/>
          </a:xfrm>
          <a:custGeom>
            <a:avLst/>
            <a:gdLst>
              <a:gd name="connsiteX0" fmla="*/ 4419600 w 5372100"/>
              <a:gd name="connsiteY0" fmla="*/ 0 h 5956300"/>
              <a:gd name="connsiteX1" fmla="*/ 5310304 w 5372100"/>
              <a:gd name="connsiteY1" fmla="*/ 89791 h 5956300"/>
              <a:gd name="connsiteX2" fmla="*/ 5372100 w 5372100"/>
              <a:gd name="connsiteY2" fmla="*/ 104053 h 5956300"/>
              <a:gd name="connsiteX3" fmla="*/ 5372100 w 5372100"/>
              <a:gd name="connsiteY3" fmla="*/ 5956300 h 5956300"/>
              <a:gd name="connsiteX4" fmla="*/ 274920 w 5372100"/>
              <a:gd name="connsiteY4" fmla="*/ 5956300 h 5956300"/>
              <a:gd name="connsiteX5" fmla="*/ 268181 w 5372100"/>
              <a:gd name="connsiteY5" fmla="*/ 5939207 h 5956300"/>
              <a:gd name="connsiteX6" fmla="*/ 0 w 5372100"/>
              <a:gd name="connsiteY6" fmla="*/ 4419600 h 5956300"/>
              <a:gd name="connsiteX7" fmla="*/ 4419600 w 5372100"/>
              <a:gd name="connsiteY7" fmla="*/ 0 h 595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2100" h="5956300">
                <a:moveTo>
                  <a:pt x="4419600" y="0"/>
                </a:moveTo>
                <a:cubicBezTo>
                  <a:pt x="4724710" y="0"/>
                  <a:pt x="5022598" y="30918"/>
                  <a:pt x="5310304" y="89791"/>
                </a:cubicBezTo>
                <a:lnTo>
                  <a:pt x="5372100" y="104053"/>
                </a:lnTo>
                <a:lnTo>
                  <a:pt x="5372100" y="5956300"/>
                </a:lnTo>
                <a:lnTo>
                  <a:pt x="274920" y="5956300"/>
                </a:lnTo>
                <a:lnTo>
                  <a:pt x="268181" y="5939207"/>
                </a:lnTo>
                <a:cubicBezTo>
                  <a:pt x="94685" y="5465369"/>
                  <a:pt x="0" y="4953542"/>
                  <a:pt x="0" y="4419600"/>
                </a:cubicBezTo>
                <a:cubicBezTo>
                  <a:pt x="0" y="1978722"/>
                  <a:pt x="1978722" y="0"/>
                  <a:pt x="4419600" y="0"/>
                </a:cubicBez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标题 1"/>
          <p:cNvSpPr>
            <a:spLocks noGrp="1"/>
          </p:cNvSpPr>
          <p:nvPr>
            <p:ph type="ctrTitle"/>
            <p:custDataLst>
              <p:tags r:id="rId11"/>
            </p:custDataLst>
          </p:nvPr>
        </p:nvSpPr>
        <p:spPr>
          <a:xfrm>
            <a:off x="1068388" y="1367017"/>
            <a:ext cx="5751512" cy="2391247"/>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12"/>
            </p:custDataLst>
          </p:nvPr>
        </p:nvSpPr>
        <p:spPr>
          <a:xfrm>
            <a:off x="1068388" y="3968751"/>
            <a:ext cx="5751512" cy="806640"/>
          </a:xfrm>
        </p:spPr>
        <p:txBody>
          <a:bodyPr wrap="square">
            <a:normAutofit/>
          </a:bodyPr>
          <a:lstStyle>
            <a:lvl1pPr marL="0" indent="0" algn="l">
              <a:lnSpc>
                <a:spcPct val="100000"/>
              </a:lnSpc>
              <a:buNone/>
              <a:defRPr sz="2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p:ph type="dt" sz="half" idx="10"/>
            <p:custDataLst>
              <p:tags r:id="rId1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4"/>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5"/>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 name="公司名占位符 6"/>
          <p:cNvSpPr>
            <a:spLocks noGrp="1"/>
          </p:cNvSpPr>
          <p:nvPr>
            <p:ph type="body" sz="quarter" idx="13" hasCustomPrompt="1"/>
            <p:custDataLst>
              <p:tags r:id="rId16"/>
            </p:custDataLst>
          </p:nvPr>
        </p:nvSpPr>
        <p:spPr>
          <a:xfrm>
            <a:off x="1501915" y="652530"/>
            <a:ext cx="2880000" cy="504000"/>
          </a:xfrm>
        </p:spPr>
        <p:txBody>
          <a:bodyPr wrap="square" anchor="ctr">
            <a:normAutofit/>
          </a:bodyPr>
          <a:lstStyle>
            <a:lvl1pPr marL="0" indent="0">
              <a:lnSpc>
                <a:spcPct val="100000"/>
              </a:lnSpc>
              <a:buNone/>
              <a:defRPr sz="1600">
                <a:solidFill>
                  <a:schemeClr val="tx1">
                    <a:lumMod val="60000"/>
                    <a:lumOff val="40000"/>
                  </a:schemeClr>
                </a:solidFill>
              </a:defRPr>
            </a:lvl1pPr>
          </a:lstStyle>
          <a:p>
            <a:pPr lvl="0"/>
            <a:r>
              <a:rPr lang="zh-CN" altLang="en-US" dirty="0"/>
              <a:t>公司名</a:t>
            </a:r>
            <a:endParaRPr lang="zh-CN" altLang="en-US" dirty="0"/>
          </a:p>
        </p:txBody>
      </p:sp>
      <p:sp>
        <p:nvSpPr>
          <p:cNvPr id="24" name="署名占位符 10"/>
          <p:cNvSpPr>
            <a:spLocks noGrp="1"/>
          </p:cNvSpPr>
          <p:nvPr>
            <p:ph type="body" sz="quarter" idx="17" hasCustomPrompt="1"/>
            <p:custDataLst>
              <p:tags r:id="rId17"/>
            </p:custDataLst>
          </p:nvPr>
        </p:nvSpPr>
        <p:spPr>
          <a:xfrm>
            <a:off x="1089544" y="4985878"/>
            <a:ext cx="2880000" cy="504000"/>
          </a:xfrm>
          <a:prstGeom prst="roundRect">
            <a:avLst>
              <a:gd name="adj" fmla="val 50000"/>
            </a:avLst>
          </a:prstGeom>
          <a:solidFill>
            <a:schemeClr val="accent1"/>
          </a:solidFill>
        </p:spPr>
        <p:txBody>
          <a:bodyPr wrap="square" anchor="ctr">
            <a:normAutofit/>
          </a:bodyPr>
          <a:lstStyle>
            <a:lvl1pPr marL="0" indent="0" algn="ctr">
              <a:lnSpc>
                <a:spcPct val="100000"/>
              </a:lnSpc>
              <a:buNone/>
              <a:defRPr sz="1600" b="1">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4" name="标题 3"/>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8" name="任意多边形: 形状 17"/>
          <p:cNvSpPr/>
          <p:nvPr userDrawn="1">
            <p:custDataLst>
              <p:tags r:id="rId3"/>
            </p:custDataLst>
          </p:nvPr>
        </p:nvSpPr>
        <p:spPr>
          <a:xfrm>
            <a:off x="5217806" y="0"/>
            <a:ext cx="6974194" cy="6858000"/>
          </a:xfrm>
          <a:custGeom>
            <a:avLst/>
            <a:gdLst>
              <a:gd name="connsiteX0" fmla="*/ 1728889 w 6974194"/>
              <a:gd name="connsiteY0" fmla="*/ 0 h 6858000"/>
              <a:gd name="connsiteX1" fmla="*/ 6974194 w 6974194"/>
              <a:gd name="connsiteY1" fmla="*/ 0 h 6858000"/>
              <a:gd name="connsiteX2" fmla="*/ 6974194 w 6974194"/>
              <a:gd name="connsiteY2" fmla="*/ 6858000 h 6858000"/>
              <a:gd name="connsiteX3" fmla="*/ 398557 w 6974194"/>
              <a:gd name="connsiteY3" fmla="*/ 6858000 h 6858000"/>
              <a:gd name="connsiteX4" fmla="*/ 388788 w 6974194"/>
              <a:gd name="connsiteY4" fmla="*/ 6832265 h 6858000"/>
              <a:gd name="connsiteX5" fmla="*/ 0 w 6974194"/>
              <a:gd name="connsiteY5" fmla="*/ 4544320 h 6858000"/>
              <a:gd name="connsiteX6" fmla="*/ 1664471 w 6974194"/>
              <a:gd name="connsiteY6" fmla="*/ 7017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74194" h="6858000">
                <a:moveTo>
                  <a:pt x="1728889" y="0"/>
                </a:moveTo>
                <a:lnTo>
                  <a:pt x="6974194" y="0"/>
                </a:lnTo>
                <a:lnTo>
                  <a:pt x="6974194" y="6858000"/>
                </a:lnTo>
                <a:lnTo>
                  <a:pt x="398557" y="6858000"/>
                </a:lnTo>
                <a:lnTo>
                  <a:pt x="388788" y="6832265"/>
                </a:lnTo>
                <a:cubicBezTo>
                  <a:pt x="137268" y="6118847"/>
                  <a:pt x="0" y="5348231"/>
                  <a:pt x="0" y="4544320"/>
                </a:cubicBezTo>
                <a:cubicBezTo>
                  <a:pt x="0" y="2821652"/>
                  <a:pt x="630307" y="1251875"/>
                  <a:pt x="1664471" y="70171"/>
                </a:cubicBezTo>
                <a:close/>
              </a:path>
            </a:pathLst>
          </a:custGeom>
          <a:gradFill flip="none" rotWithShape="1">
            <a:gsLst>
              <a:gs pos="0">
                <a:schemeClr val="accent1">
                  <a:alpha val="6000"/>
                </a:schemeClr>
              </a:gs>
              <a:gs pos="100000">
                <a:schemeClr val="bg2">
                  <a:lumMod val="90000"/>
                  <a:alpha val="0"/>
                </a:schemeClr>
              </a:gs>
            </a:gsLst>
            <a:lin ang="57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0" name="任意多边形: 形状 19"/>
          <p:cNvSpPr/>
          <p:nvPr userDrawn="1">
            <p:custDataLst>
              <p:tags r:id="rId4"/>
            </p:custDataLst>
          </p:nvPr>
        </p:nvSpPr>
        <p:spPr>
          <a:xfrm>
            <a:off x="6006640" y="0"/>
            <a:ext cx="6185360" cy="6858000"/>
          </a:xfrm>
          <a:custGeom>
            <a:avLst/>
            <a:gdLst>
              <a:gd name="connsiteX0" fmla="*/ 4419600 w 5372100"/>
              <a:gd name="connsiteY0" fmla="*/ 0 h 5956300"/>
              <a:gd name="connsiteX1" fmla="*/ 5310304 w 5372100"/>
              <a:gd name="connsiteY1" fmla="*/ 89791 h 5956300"/>
              <a:gd name="connsiteX2" fmla="*/ 5372100 w 5372100"/>
              <a:gd name="connsiteY2" fmla="*/ 104053 h 5956300"/>
              <a:gd name="connsiteX3" fmla="*/ 5372100 w 5372100"/>
              <a:gd name="connsiteY3" fmla="*/ 5956300 h 5956300"/>
              <a:gd name="connsiteX4" fmla="*/ 274920 w 5372100"/>
              <a:gd name="connsiteY4" fmla="*/ 5956300 h 5956300"/>
              <a:gd name="connsiteX5" fmla="*/ 268181 w 5372100"/>
              <a:gd name="connsiteY5" fmla="*/ 5939207 h 5956300"/>
              <a:gd name="connsiteX6" fmla="*/ 0 w 5372100"/>
              <a:gd name="connsiteY6" fmla="*/ 4419600 h 5956300"/>
              <a:gd name="connsiteX7" fmla="*/ 4419600 w 5372100"/>
              <a:gd name="connsiteY7" fmla="*/ 0 h 595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2100" h="5956300">
                <a:moveTo>
                  <a:pt x="4419600" y="0"/>
                </a:moveTo>
                <a:cubicBezTo>
                  <a:pt x="4724710" y="0"/>
                  <a:pt x="5022598" y="30918"/>
                  <a:pt x="5310304" y="89791"/>
                </a:cubicBezTo>
                <a:lnTo>
                  <a:pt x="5372100" y="104053"/>
                </a:lnTo>
                <a:lnTo>
                  <a:pt x="5372100" y="5956300"/>
                </a:lnTo>
                <a:lnTo>
                  <a:pt x="274920" y="5956300"/>
                </a:lnTo>
                <a:lnTo>
                  <a:pt x="268181" y="5939207"/>
                </a:lnTo>
                <a:cubicBezTo>
                  <a:pt x="94685" y="5465369"/>
                  <a:pt x="0" y="4953542"/>
                  <a:pt x="0" y="4419600"/>
                </a:cubicBezTo>
                <a:cubicBezTo>
                  <a:pt x="0" y="1978722"/>
                  <a:pt x="1978722" y="0"/>
                  <a:pt x="4419600" y="0"/>
                </a:cubicBezTo>
                <a:close/>
              </a:path>
            </a:pathLst>
          </a:custGeom>
          <a:gradFill flip="none" rotWithShape="1">
            <a:gsLst>
              <a:gs pos="0">
                <a:schemeClr val="bg2">
                  <a:lumMod val="90000"/>
                  <a:alpha val="2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cxnSp>
        <p:nvCxnSpPr>
          <p:cNvPr id="12" name="直接连接符 11"/>
          <p:cNvCxnSpPr/>
          <p:nvPr userDrawn="1">
            <p:custDataLst>
              <p:tags r:id="rId5"/>
            </p:custDataLst>
          </p:nvPr>
        </p:nvCxnSpPr>
        <p:spPr>
          <a:xfrm>
            <a:off x="1085995" y="861423"/>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custDataLst>
              <p:tags r:id="rId6"/>
            </p:custDataLst>
          </p:nvPr>
        </p:nvCxnSpPr>
        <p:spPr>
          <a:xfrm>
            <a:off x="1085995" y="917230"/>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custDataLst>
              <p:tags r:id="rId7"/>
            </p:custDataLst>
          </p:nvPr>
        </p:nvCxnSpPr>
        <p:spPr>
          <a:xfrm>
            <a:off x="1085995" y="973037"/>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任意多边形: 形状 15"/>
          <p:cNvSpPr/>
          <p:nvPr userDrawn="1">
            <p:custDataLst>
              <p:tags r:id="rId8"/>
            </p:custDataLst>
          </p:nvPr>
        </p:nvSpPr>
        <p:spPr>
          <a:xfrm>
            <a:off x="8033370" y="602560"/>
            <a:ext cx="2363799" cy="836915"/>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任意多边形: 形状 16"/>
          <p:cNvSpPr/>
          <p:nvPr userDrawn="1">
            <p:custDataLst>
              <p:tags r:id="rId9"/>
            </p:custDataLst>
          </p:nvPr>
        </p:nvSpPr>
        <p:spPr>
          <a:xfrm>
            <a:off x="7184571" y="419100"/>
            <a:ext cx="5007429" cy="6438900"/>
          </a:xfrm>
          <a:custGeom>
            <a:avLst/>
            <a:gdLst>
              <a:gd name="connsiteX0" fmla="*/ 4499244 w 4897408"/>
              <a:gd name="connsiteY0" fmla="*/ 0 h 6733912"/>
              <a:gd name="connsiteX1" fmla="*/ 4730775 w 4897408"/>
              <a:gd name="connsiteY1" fmla="*/ 6502 h 6733912"/>
              <a:gd name="connsiteX2" fmla="*/ 4897408 w 4897408"/>
              <a:gd name="connsiteY2" fmla="*/ 20574 h 6733912"/>
              <a:gd name="connsiteX3" fmla="*/ 4897408 w 4897408"/>
              <a:gd name="connsiteY3" fmla="*/ 6733912 h 6733912"/>
              <a:gd name="connsiteX4" fmla="*/ 279874 w 4897408"/>
              <a:gd name="connsiteY4" fmla="*/ 6733912 h 6733912"/>
              <a:gd name="connsiteX5" fmla="*/ 273014 w 4897408"/>
              <a:gd name="connsiteY5" fmla="*/ 6714588 h 6733912"/>
              <a:gd name="connsiteX6" fmla="*/ 0 w 4897408"/>
              <a:gd name="connsiteY6" fmla="*/ 4996592 h 6733912"/>
              <a:gd name="connsiteX7" fmla="*/ 4499244 w 4897408"/>
              <a:gd name="connsiteY7" fmla="*/ 0 h 6733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7408" h="6733912">
                <a:moveTo>
                  <a:pt x="4499244" y="0"/>
                </a:moveTo>
                <a:cubicBezTo>
                  <a:pt x="4576896" y="0"/>
                  <a:pt x="4654089" y="2185"/>
                  <a:pt x="4730775" y="6502"/>
                </a:cubicBezTo>
                <a:lnTo>
                  <a:pt x="4897408" y="20574"/>
                </a:lnTo>
                <a:lnTo>
                  <a:pt x="4897408" y="6733912"/>
                </a:lnTo>
                <a:lnTo>
                  <a:pt x="279874" y="6733912"/>
                </a:lnTo>
                <a:lnTo>
                  <a:pt x="273014" y="6714588"/>
                </a:lnTo>
                <a:cubicBezTo>
                  <a:pt x="96392" y="6178889"/>
                  <a:pt x="0" y="5600241"/>
                  <a:pt x="0" y="4996592"/>
                </a:cubicBezTo>
                <a:cubicBezTo>
                  <a:pt x="0" y="2237050"/>
                  <a:pt x="2014380" y="0"/>
                  <a:pt x="4499244"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useBgFill="1">
        <p:nvSpPr>
          <p:cNvPr id="19" name="任意多边形: 形状 18"/>
          <p:cNvSpPr/>
          <p:nvPr userDrawn="1">
            <p:custDataLst>
              <p:tags r:id="rId10"/>
            </p:custDataLst>
          </p:nvPr>
        </p:nvSpPr>
        <p:spPr>
          <a:xfrm>
            <a:off x="7184571" y="1306028"/>
            <a:ext cx="5007429" cy="5551972"/>
          </a:xfrm>
          <a:custGeom>
            <a:avLst/>
            <a:gdLst>
              <a:gd name="connsiteX0" fmla="*/ 4419600 w 5372100"/>
              <a:gd name="connsiteY0" fmla="*/ 0 h 5956300"/>
              <a:gd name="connsiteX1" fmla="*/ 5310304 w 5372100"/>
              <a:gd name="connsiteY1" fmla="*/ 89791 h 5956300"/>
              <a:gd name="connsiteX2" fmla="*/ 5372100 w 5372100"/>
              <a:gd name="connsiteY2" fmla="*/ 104053 h 5956300"/>
              <a:gd name="connsiteX3" fmla="*/ 5372100 w 5372100"/>
              <a:gd name="connsiteY3" fmla="*/ 5956300 h 5956300"/>
              <a:gd name="connsiteX4" fmla="*/ 274920 w 5372100"/>
              <a:gd name="connsiteY4" fmla="*/ 5956300 h 5956300"/>
              <a:gd name="connsiteX5" fmla="*/ 268181 w 5372100"/>
              <a:gd name="connsiteY5" fmla="*/ 5939207 h 5956300"/>
              <a:gd name="connsiteX6" fmla="*/ 0 w 5372100"/>
              <a:gd name="connsiteY6" fmla="*/ 4419600 h 5956300"/>
              <a:gd name="connsiteX7" fmla="*/ 4419600 w 5372100"/>
              <a:gd name="connsiteY7" fmla="*/ 0 h 595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2100" h="5956300">
                <a:moveTo>
                  <a:pt x="4419600" y="0"/>
                </a:moveTo>
                <a:cubicBezTo>
                  <a:pt x="4724710" y="0"/>
                  <a:pt x="5022598" y="30918"/>
                  <a:pt x="5310304" y="89791"/>
                </a:cubicBezTo>
                <a:lnTo>
                  <a:pt x="5372100" y="104053"/>
                </a:lnTo>
                <a:lnTo>
                  <a:pt x="5372100" y="5956300"/>
                </a:lnTo>
                <a:lnTo>
                  <a:pt x="274920" y="5956300"/>
                </a:lnTo>
                <a:lnTo>
                  <a:pt x="268181" y="5939207"/>
                </a:lnTo>
                <a:cubicBezTo>
                  <a:pt x="94685" y="5465369"/>
                  <a:pt x="0" y="4953542"/>
                  <a:pt x="0" y="4419600"/>
                </a:cubicBezTo>
                <a:cubicBezTo>
                  <a:pt x="0" y="1978722"/>
                  <a:pt x="1978722" y="0"/>
                  <a:pt x="4419600" y="0"/>
                </a:cubicBez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标题 1"/>
          <p:cNvSpPr>
            <a:spLocks noGrp="1"/>
          </p:cNvSpPr>
          <p:nvPr>
            <p:ph type="ctrTitle"/>
            <p:custDataLst>
              <p:tags r:id="rId11"/>
            </p:custDataLst>
          </p:nvPr>
        </p:nvSpPr>
        <p:spPr>
          <a:xfrm>
            <a:off x="1085994" y="1612900"/>
            <a:ext cx="5514927" cy="2063750"/>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12"/>
            </p:custDataLst>
          </p:nvPr>
        </p:nvSpPr>
        <p:spPr>
          <a:xfrm>
            <a:off x="1085994" y="3820650"/>
            <a:ext cx="5514927" cy="972000"/>
          </a:xfrm>
        </p:spPr>
        <p:txBody>
          <a:bodyPr wrap="square">
            <a:normAutofit/>
          </a:bodyPr>
          <a:lstStyle>
            <a:lvl1pPr marL="0" indent="0" algn="l">
              <a:lnSpc>
                <a:spcPct val="100000"/>
              </a:lnSpc>
              <a:buNone/>
              <a:defRPr sz="4400" b="1" cap="all" baseline="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p:ph type="dt" sz="half" idx="10"/>
            <p:custDataLst>
              <p:tags r:id="rId1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4"/>
            </p:custDataLst>
          </p:nvPr>
        </p:nvSpPr>
        <p:spPr/>
        <p:txBody>
          <a:bodyPr/>
          <a:lstStyle/>
          <a:p>
            <a:endParaRPr lang="zh-CN" altLang="en-US"/>
          </a:p>
        </p:txBody>
      </p:sp>
      <p:sp>
        <p:nvSpPr>
          <p:cNvPr id="6" name="灯片编号占位符 5"/>
          <p:cNvSpPr>
            <a:spLocks noGrp="1"/>
          </p:cNvSpPr>
          <p:nvPr>
            <p:ph type="sldNum" sz="quarter" idx="12"/>
            <p:custDataLst>
              <p:tags r:id="rId15"/>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 name="公司名占位符 6"/>
          <p:cNvSpPr>
            <a:spLocks noGrp="1"/>
          </p:cNvSpPr>
          <p:nvPr>
            <p:ph type="body" sz="quarter" idx="13" hasCustomPrompt="1"/>
            <p:custDataLst>
              <p:tags r:id="rId16"/>
            </p:custDataLst>
          </p:nvPr>
        </p:nvSpPr>
        <p:spPr>
          <a:xfrm>
            <a:off x="1504296" y="660400"/>
            <a:ext cx="2880000" cy="504000"/>
          </a:xfrm>
        </p:spPr>
        <p:txBody>
          <a:bodyPr wrap="square" anchor="ctr">
            <a:normAutofit/>
          </a:bodyPr>
          <a:lstStyle>
            <a:lvl1pPr marL="0" indent="0">
              <a:lnSpc>
                <a:spcPct val="100000"/>
              </a:lnSpc>
              <a:buNone/>
              <a:defRPr sz="1600">
                <a:solidFill>
                  <a:schemeClr val="tx1">
                    <a:lumMod val="60000"/>
                    <a:lumOff val="40000"/>
                  </a:schemeClr>
                </a:solidFill>
              </a:defRPr>
            </a:lvl1pPr>
          </a:lstStyle>
          <a:p>
            <a:pPr lvl="0"/>
            <a:r>
              <a:rPr lang="zh-CN" altLang="en-US" dirty="0"/>
              <a:t>公司名</a:t>
            </a:r>
            <a:endParaRPr lang="zh-CN" altLang="en-US" dirty="0"/>
          </a:p>
        </p:txBody>
      </p:sp>
      <p:sp>
        <p:nvSpPr>
          <p:cNvPr id="14" name="署名占位符 10"/>
          <p:cNvSpPr>
            <a:spLocks noGrp="1"/>
          </p:cNvSpPr>
          <p:nvPr>
            <p:ph type="body" sz="quarter" idx="17" hasCustomPrompt="1"/>
            <p:custDataLst>
              <p:tags r:id="rId17"/>
            </p:custDataLst>
          </p:nvPr>
        </p:nvSpPr>
        <p:spPr>
          <a:xfrm>
            <a:off x="1089544" y="4985878"/>
            <a:ext cx="2880000" cy="504000"/>
          </a:xfrm>
          <a:prstGeom prst="roundRect">
            <a:avLst>
              <a:gd name="adj" fmla="val 50000"/>
            </a:avLst>
          </a:prstGeom>
          <a:solidFill>
            <a:schemeClr val="accent1"/>
          </a:solidFill>
        </p:spPr>
        <p:txBody>
          <a:bodyPr wrap="square" anchor="ctr">
            <a:normAutofit/>
          </a:bodyPr>
          <a:lstStyle>
            <a:lvl1pPr marL="0" indent="0" algn="ctr">
              <a:lnSpc>
                <a:spcPct val="100000"/>
              </a:lnSpc>
              <a:buNone/>
              <a:defRPr sz="1600" b="1">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3" name="任意多边形: 形状 12"/>
          <p:cNvSpPr/>
          <p:nvPr userDrawn="1">
            <p:custDataLst>
              <p:tags r:id="rId3"/>
            </p:custDataLst>
          </p:nvPr>
        </p:nvSpPr>
        <p:spPr>
          <a:xfrm>
            <a:off x="695960" y="5282696"/>
            <a:ext cx="2363799" cy="836915"/>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p:cNvSpPr/>
          <p:nvPr userDrawn="1">
            <p:custDataLst>
              <p:tags r:id="rId4"/>
            </p:custDataLst>
          </p:nvPr>
        </p:nvSpPr>
        <p:spPr>
          <a:xfrm>
            <a:off x="8775269" y="2997200"/>
            <a:ext cx="3416731" cy="3860800"/>
          </a:xfrm>
          <a:custGeom>
            <a:avLst/>
            <a:gdLst>
              <a:gd name="connsiteX0" fmla="*/ 0 w 4103747"/>
              <a:gd name="connsiteY0" fmla="*/ 4637107 h 4637107"/>
              <a:gd name="connsiteX1" fmla="*/ 4103747 w 4103747"/>
              <a:gd name="connsiteY1" fmla="*/ 4637107 h 4637107"/>
              <a:gd name="connsiteX2" fmla="*/ 4103747 w 4103747"/>
              <a:gd name="connsiteY2" fmla="*/ 0 h 4637107"/>
              <a:gd name="connsiteX3" fmla="*/ 4049195 w 4103747"/>
              <a:gd name="connsiteY3" fmla="*/ 9742 h 4637107"/>
              <a:gd name="connsiteX4" fmla="*/ 12346 w 4103747"/>
              <a:gd name="connsiteY4" fmla="*/ 4474737 h 4637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3747" h="4637107">
                <a:moveTo>
                  <a:pt x="0" y="4637107"/>
                </a:moveTo>
                <a:lnTo>
                  <a:pt x="4103747" y="4637107"/>
                </a:lnTo>
                <a:lnTo>
                  <a:pt x="4103747" y="0"/>
                </a:lnTo>
                <a:lnTo>
                  <a:pt x="4049195" y="9742"/>
                </a:lnTo>
                <a:cubicBezTo>
                  <a:pt x="1896006" y="450348"/>
                  <a:pt x="238192" y="2250879"/>
                  <a:pt x="12346" y="4474737"/>
                </a:cubicBezTo>
                <a:close/>
              </a:path>
            </a:pathLst>
          </a:custGeom>
          <a:gradFill flip="none" rotWithShape="1">
            <a:gsLst>
              <a:gs pos="0">
                <a:schemeClr val="accent1">
                  <a:alpha val="1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2" name="任意多边形: 形状 11"/>
          <p:cNvSpPr/>
          <p:nvPr userDrawn="1">
            <p:custDataLst>
              <p:tags r:id="rId5"/>
            </p:custDataLst>
          </p:nvPr>
        </p:nvSpPr>
        <p:spPr>
          <a:xfrm>
            <a:off x="10282177" y="781630"/>
            <a:ext cx="823375" cy="291520"/>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日期占位符 3"/>
          <p:cNvSpPr>
            <a:spLocks noGrp="1"/>
          </p:cNvSpPr>
          <p:nvPr userDrawn="1">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userDrawn="1">
            <p:ph type="ftr" sz="quarter" idx="11"/>
            <p:custDataLst>
              <p:tags r:id="rId7"/>
            </p:custDataLst>
          </p:nvPr>
        </p:nvSpPr>
        <p:spPr/>
        <p:txBody>
          <a:bodyPr/>
          <a:lstStyle/>
          <a:p>
            <a:endParaRPr lang="zh-CN" altLang="en-US"/>
          </a:p>
        </p:txBody>
      </p:sp>
      <p:sp>
        <p:nvSpPr>
          <p:cNvPr id="9" name="灯片编号占位符 5"/>
          <p:cNvSpPr>
            <a:spLocks noGrp="1"/>
          </p:cNvSpPr>
          <p:nvPr userDrawn="1">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4" name="任意多边形 13"/>
          <p:cNvSpPr/>
          <p:nvPr userDrawn="1">
            <p:custDataLst>
              <p:tags r:id="rId9"/>
            </p:custDataLst>
          </p:nvPr>
        </p:nvSpPr>
        <p:spPr>
          <a:xfrm>
            <a:off x="0" y="0"/>
            <a:ext cx="3350389" cy="6857998"/>
          </a:xfrm>
          <a:custGeom>
            <a:avLst/>
            <a:gdLst/>
            <a:ahLst/>
            <a:cxnLst>
              <a:cxn ang="3">
                <a:pos x="hc" y="t"/>
              </a:cxn>
              <a:cxn ang="cd2">
                <a:pos x="l" y="vc"/>
              </a:cxn>
              <a:cxn ang="cd4">
                <a:pos x="hc" y="b"/>
              </a:cxn>
              <a:cxn ang="0">
                <a:pos x="r" y="vc"/>
              </a:cxn>
            </a:cxnLst>
            <a:rect l="l" t="t" r="r" b="b"/>
            <a:pathLst>
              <a:path w="5276" h="10800">
                <a:moveTo>
                  <a:pt x="0" y="0"/>
                </a:moveTo>
                <a:lnTo>
                  <a:pt x="5027" y="0"/>
                </a:lnTo>
                <a:lnTo>
                  <a:pt x="5079" y="229"/>
                </a:lnTo>
                <a:cubicBezTo>
                  <a:pt x="5208" y="860"/>
                  <a:pt x="5276" y="1513"/>
                  <a:pt x="5276" y="2181"/>
                </a:cubicBezTo>
                <a:cubicBezTo>
                  <a:pt x="5276" y="5785"/>
                  <a:pt x="3308" y="8929"/>
                  <a:pt x="387" y="10597"/>
                </a:cubicBezTo>
                <a:lnTo>
                  <a:pt x="0" y="10800"/>
                </a:lnTo>
                <a:lnTo>
                  <a:pt x="0" y="0"/>
                </a:lnTo>
                <a:close/>
              </a:path>
            </a:pathLst>
          </a:custGeom>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sp>
        <p:nvSpPr>
          <p:cNvPr id="10" name="任意多边形 9"/>
          <p:cNvSpPr/>
          <p:nvPr>
            <p:custDataLst>
              <p:tags r:id="rId10"/>
            </p:custDataLst>
          </p:nvPr>
        </p:nvSpPr>
        <p:spPr>
          <a:xfrm>
            <a:off x="2701730" y="0"/>
            <a:ext cx="1421017" cy="4567072"/>
          </a:xfrm>
          <a:custGeom>
            <a:avLst/>
            <a:gdLst/>
            <a:ahLst/>
            <a:cxnLst>
              <a:cxn ang="3">
                <a:pos x="hc" y="t"/>
              </a:cxn>
              <a:cxn ang="cd2">
                <a:pos x="l" y="vc"/>
              </a:cxn>
              <a:cxn ang="cd4">
                <a:pos x="hc" y="b"/>
              </a:cxn>
              <a:cxn ang="0">
                <a:pos x="r" y="vc"/>
              </a:cxn>
            </a:cxnLst>
            <a:rect l="l" t="t" r="r" b="b"/>
            <a:pathLst>
              <a:path w="2238" h="7192">
                <a:moveTo>
                  <a:pt x="1078" y="0"/>
                </a:moveTo>
                <a:lnTo>
                  <a:pt x="2201" y="0"/>
                </a:lnTo>
                <a:lnTo>
                  <a:pt x="2225" y="332"/>
                </a:lnTo>
                <a:cubicBezTo>
                  <a:pt x="2234" y="501"/>
                  <a:pt x="2238" y="671"/>
                  <a:pt x="2238" y="842"/>
                </a:cubicBezTo>
                <a:cubicBezTo>
                  <a:pt x="2238" y="3069"/>
                  <a:pt x="1526" y="5125"/>
                  <a:pt x="324" y="6781"/>
                </a:cubicBezTo>
                <a:lnTo>
                  <a:pt x="0" y="7192"/>
                </a:lnTo>
                <a:lnTo>
                  <a:pt x="299" y="6625"/>
                </a:lnTo>
                <a:cubicBezTo>
                  <a:pt x="948" y="5279"/>
                  <a:pt x="1311" y="3770"/>
                  <a:pt x="1311" y="2176"/>
                </a:cubicBezTo>
                <a:cubicBezTo>
                  <a:pt x="1311" y="1467"/>
                  <a:pt x="1239" y="776"/>
                  <a:pt x="1103" y="107"/>
                </a:cubicBezTo>
                <a:lnTo>
                  <a:pt x="1078" y="0"/>
                </a:lnTo>
                <a:close/>
              </a:path>
            </a:pathLst>
          </a:custGeom>
          <a:solidFill>
            <a:schemeClr val="accent1">
              <a:alpha val="1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标题 1"/>
          <p:cNvSpPr>
            <a:spLocks noGrp="1"/>
          </p:cNvSpPr>
          <p:nvPr userDrawn="1">
            <p:ph type="title" hasCustomPrompt="1"/>
            <p:custDataLst>
              <p:tags r:id="rId11"/>
            </p:custDataLst>
          </p:nvPr>
        </p:nvSpPr>
        <p:spPr>
          <a:xfrm>
            <a:off x="476250" y="738389"/>
            <a:ext cx="2413001" cy="1081088"/>
          </a:xfrm>
        </p:spPr>
        <p:txBody>
          <a:bodyPr wrap="square" anchor="b">
            <a:normAutofit/>
          </a:bodyPr>
          <a:lstStyle>
            <a:lvl1pPr algn="ctr">
              <a:defRPr sz="5400">
                <a:solidFill>
                  <a:srgbClr val="FFFFFF"/>
                </a:solidFill>
              </a:defRPr>
            </a:lvl1pPr>
          </a:lstStyle>
          <a:p>
            <a:r>
              <a:rPr lang="zh-CN" altLang="en-US" dirty="0"/>
              <a:t>标题</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882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3" name="任意多边形: 形状 2"/>
          <p:cNvSpPr/>
          <p:nvPr userDrawn="1">
            <p:custDataLst>
              <p:tags r:id="rId3"/>
            </p:custDataLst>
          </p:nvPr>
        </p:nvSpPr>
        <p:spPr>
          <a:xfrm flipH="1">
            <a:off x="0" y="0"/>
            <a:ext cx="6974194" cy="6858000"/>
          </a:xfrm>
          <a:custGeom>
            <a:avLst/>
            <a:gdLst>
              <a:gd name="connsiteX0" fmla="*/ 1728889 w 6974194"/>
              <a:gd name="connsiteY0" fmla="*/ 0 h 6858000"/>
              <a:gd name="connsiteX1" fmla="*/ 6974194 w 6974194"/>
              <a:gd name="connsiteY1" fmla="*/ 0 h 6858000"/>
              <a:gd name="connsiteX2" fmla="*/ 6974194 w 6974194"/>
              <a:gd name="connsiteY2" fmla="*/ 6858000 h 6858000"/>
              <a:gd name="connsiteX3" fmla="*/ 398557 w 6974194"/>
              <a:gd name="connsiteY3" fmla="*/ 6858000 h 6858000"/>
              <a:gd name="connsiteX4" fmla="*/ 388788 w 6974194"/>
              <a:gd name="connsiteY4" fmla="*/ 6832265 h 6858000"/>
              <a:gd name="connsiteX5" fmla="*/ 0 w 6974194"/>
              <a:gd name="connsiteY5" fmla="*/ 4544320 h 6858000"/>
              <a:gd name="connsiteX6" fmla="*/ 1664471 w 6974194"/>
              <a:gd name="connsiteY6" fmla="*/ 7017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74194" h="6858000">
                <a:moveTo>
                  <a:pt x="1728889" y="0"/>
                </a:moveTo>
                <a:lnTo>
                  <a:pt x="6974194" y="0"/>
                </a:lnTo>
                <a:lnTo>
                  <a:pt x="6974194" y="6858000"/>
                </a:lnTo>
                <a:lnTo>
                  <a:pt x="398557" y="6858000"/>
                </a:lnTo>
                <a:lnTo>
                  <a:pt x="388788" y="6832265"/>
                </a:lnTo>
                <a:cubicBezTo>
                  <a:pt x="137268" y="6118847"/>
                  <a:pt x="0" y="5348231"/>
                  <a:pt x="0" y="4544320"/>
                </a:cubicBezTo>
                <a:cubicBezTo>
                  <a:pt x="0" y="2821652"/>
                  <a:pt x="630307" y="1251875"/>
                  <a:pt x="1664471" y="70171"/>
                </a:cubicBezTo>
                <a:close/>
              </a:path>
            </a:pathLst>
          </a:custGeom>
          <a:gradFill flip="none" rotWithShape="1">
            <a:gsLst>
              <a:gs pos="0">
                <a:schemeClr val="accent1">
                  <a:alpha val="6000"/>
                </a:schemeClr>
              </a:gs>
              <a:gs pos="100000">
                <a:schemeClr val="bg2">
                  <a:lumMod val="90000"/>
                  <a:alpha val="0"/>
                </a:schemeClr>
              </a:gs>
            </a:gsLst>
            <a:lin ang="57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8" name="任意多边形: 形状 17"/>
          <p:cNvSpPr/>
          <p:nvPr userDrawn="1">
            <p:custDataLst>
              <p:tags r:id="rId4"/>
            </p:custDataLst>
          </p:nvPr>
        </p:nvSpPr>
        <p:spPr>
          <a:xfrm flipH="1">
            <a:off x="0" y="0"/>
            <a:ext cx="6185360" cy="6858000"/>
          </a:xfrm>
          <a:custGeom>
            <a:avLst/>
            <a:gdLst>
              <a:gd name="connsiteX0" fmla="*/ 4419600 w 5372100"/>
              <a:gd name="connsiteY0" fmla="*/ 0 h 5956300"/>
              <a:gd name="connsiteX1" fmla="*/ 5310304 w 5372100"/>
              <a:gd name="connsiteY1" fmla="*/ 89791 h 5956300"/>
              <a:gd name="connsiteX2" fmla="*/ 5372100 w 5372100"/>
              <a:gd name="connsiteY2" fmla="*/ 104053 h 5956300"/>
              <a:gd name="connsiteX3" fmla="*/ 5372100 w 5372100"/>
              <a:gd name="connsiteY3" fmla="*/ 5956300 h 5956300"/>
              <a:gd name="connsiteX4" fmla="*/ 274920 w 5372100"/>
              <a:gd name="connsiteY4" fmla="*/ 5956300 h 5956300"/>
              <a:gd name="connsiteX5" fmla="*/ 268181 w 5372100"/>
              <a:gd name="connsiteY5" fmla="*/ 5939207 h 5956300"/>
              <a:gd name="connsiteX6" fmla="*/ 0 w 5372100"/>
              <a:gd name="connsiteY6" fmla="*/ 4419600 h 5956300"/>
              <a:gd name="connsiteX7" fmla="*/ 4419600 w 5372100"/>
              <a:gd name="connsiteY7" fmla="*/ 0 h 595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2100" h="5956300">
                <a:moveTo>
                  <a:pt x="4419600" y="0"/>
                </a:moveTo>
                <a:cubicBezTo>
                  <a:pt x="4724710" y="0"/>
                  <a:pt x="5022598" y="30918"/>
                  <a:pt x="5310304" y="89791"/>
                </a:cubicBezTo>
                <a:lnTo>
                  <a:pt x="5372100" y="104053"/>
                </a:lnTo>
                <a:lnTo>
                  <a:pt x="5372100" y="5956300"/>
                </a:lnTo>
                <a:lnTo>
                  <a:pt x="274920" y="5956300"/>
                </a:lnTo>
                <a:lnTo>
                  <a:pt x="268181" y="5939207"/>
                </a:lnTo>
                <a:cubicBezTo>
                  <a:pt x="94685" y="5465369"/>
                  <a:pt x="0" y="4953542"/>
                  <a:pt x="0" y="4419600"/>
                </a:cubicBezTo>
                <a:cubicBezTo>
                  <a:pt x="0" y="1978722"/>
                  <a:pt x="1978722" y="0"/>
                  <a:pt x="4419600" y="0"/>
                </a:cubicBezTo>
                <a:close/>
              </a:path>
            </a:pathLst>
          </a:custGeom>
          <a:gradFill flip="none" rotWithShape="1">
            <a:gsLst>
              <a:gs pos="0">
                <a:schemeClr val="bg2">
                  <a:lumMod val="90000"/>
                  <a:alpha val="2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cxnSp>
        <p:nvCxnSpPr>
          <p:cNvPr id="11" name="直接连接符 10"/>
          <p:cNvCxnSpPr/>
          <p:nvPr userDrawn="1">
            <p:custDataLst>
              <p:tags r:id="rId5"/>
            </p:custDataLst>
          </p:nvPr>
        </p:nvCxnSpPr>
        <p:spPr>
          <a:xfrm>
            <a:off x="10621963" y="861423"/>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custDataLst>
              <p:tags r:id="rId6"/>
            </p:custDataLst>
          </p:nvPr>
        </p:nvCxnSpPr>
        <p:spPr>
          <a:xfrm>
            <a:off x="10621963" y="917230"/>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custDataLst>
              <p:tags r:id="rId7"/>
            </p:custDataLst>
          </p:nvPr>
        </p:nvCxnSpPr>
        <p:spPr>
          <a:xfrm>
            <a:off x="10621963" y="973037"/>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4" name="任意多边形: 形状 13"/>
          <p:cNvSpPr/>
          <p:nvPr userDrawn="1">
            <p:custDataLst>
              <p:tags r:id="rId8"/>
            </p:custDataLst>
          </p:nvPr>
        </p:nvSpPr>
        <p:spPr>
          <a:xfrm>
            <a:off x="9985224" y="5892632"/>
            <a:ext cx="850275" cy="301044"/>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p:cNvSpPr/>
          <p:nvPr userDrawn="1">
            <p:custDataLst>
              <p:tags r:id="rId9"/>
            </p:custDataLst>
          </p:nvPr>
        </p:nvSpPr>
        <p:spPr>
          <a:xfrm>
            <a:off x="4442419" y="1865824"/>
            <a:ext cx="1467014" cy="519404"/>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p:cNvSpPr/>
          <p:nvPr userDrawn="1">
            <p:custDataLst>
              <p:tags r:id="rId10"/>
            </p:custDataLst>
          </p:nvPr>
        </p:nvSpPr>
        <p:spPr>
          <a:xfrm flipH="1">
            <a:off x="0" y="1277257"/>
            <a:ext cx="5264107" cy="5580743"/>
          </a:xfrm>
          <a:custGeom>
            <a:avLst/>
            <a:gdLst>
              <a:gd name="connsiteX0" fmla="*/ 4655326 w 5067303"/>
              <a:gd name="connsiteY0" fmla="*/ 0 h 5372101"/>
              <a:gd name="connsiteX1" fmla="*/ 0 w 5067303"/>
              <a:gd name="connsiteY1" fmla="*/ 4589224 h 5372101"/>
              <a:gd name="connsiteX2" fmla="*/ 41194 w 5067303"/>
              <a:gd name="connsiteY2" fmla="*/ 5202405 h 5372101"/>
              <a:gd name="connsiteX3" fmla="*/ 68046 w 5067303"/>
              <a:gd name="connsiteY3" fmla="*/ 5372101 h 5372101"/>
              <a:gd name="connsiteX4" fmla="*/ 5067303 w 5067303"/>
              <a:gd name="connsiteY4" fmla="*/ 5372101 h 5372101"/>
              <a:gd name="connsiteX5" fmla="*/ 5067303 w 5067303"/>
              <a:gd name="connsiteY5" fmla="*/ 18897 h 5372101"/>
              <a:gd name="connsiteX6" fmla="*/ 4894889 w 5067303"/>
              <a:gd name="connsiteY6" fmla="*/ 5972 h 5372101"/>
              <a:gd name="connsiteX7" fmla="*/ 4655326 w 5067303"/>
              <a:gd name="connsiteY7" fmla="*/ 0 h 537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7303" h="5372101">
                <a:moveTo>
                  <a:pt x="4655326" y="0"/>
                </a:moveTo>
                <a:cubicBezTo>
                  <a:pt x="2084261" y="0"/>
                  <a:pt x="0" y="2054665"/>
                  <a:pt x="0" y="4589224"/>
                </a:cubicBezTo>
                <a:cubicBezTo>
                  <a:pt x="0" y="4797136"/>
                  <a:pt x="14026" y="5001820"/>
                  <a:pt x="41194" y="5202405"/>
                </a:cubicBezTo>
                <a:lnTo>
                  <a:pt x="68046" y="5372101"/>
                </a:lnTo>
                <a:lnTo>
                  <a:pt x="5067303" y="5372101"/>
                </a:lnTo>
                <a:lnTo>
                  <a:pt x="5067303" y="18897"/>
                </a:lnTo>
                <a:lnTo>
                  <a:pt x="4894889" y="5972"/>
                </a:lnTo>
                <a:cubicBezTo>
                  <a:pt x="4815543" y="2007"/>
                  <a:pt x="4735672" y="0"/>
                  <a:pt x="4655326"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useBgFill="1">
        <p:nvSpPr>
          <p:cNvPr id="17" name="任意多边形: 形状 16"/>
          <p:cNvSpPr/>
          <p:nvPr userDrawn="1">
            <p:custDataLst>
              <p:tags r:id="rId11"/>
            </p:custDataLst>
          </p:nvPr>
        </p:nvSpPr>
        <p:spPr>
          <a:xfrm flipH="1">
            <a:off x="0" y="1277257"/>
            <a:ext cx="4340053" cy="5580743"/>
          </a:xfrm>
          <a:custGeom>
            <a:avLst/>
            <a:gdLst>
              <a:gd name="connsiteX0" fmla="*/ 4499244 w 4897408"/>
              <a:gd name="connsiteY0" fmla="*/ 0 h 6733912"/>
              <a:gd name="connsiteX1" fmla="*/ 4730775 w 4897408"/>
              <a:gd name="connsiteY1" fmla="*/ 6502 h 6733912"/>
              <a:gd name="connsiteX2" fmla="*/ 4897408 w 4897408"/>
              <a:gd name="connsiteY2" fmla="*/ 20574 h 6733912"/>
              <a:gd name="connsiteX3" fmla="*/ 4897408 w 4897408"/>
              <a:gd name="connsiteY3" fmla="*/ 6733912 h 6733912"/>
              <a:gd name="connsiteX4" fmla="*/ 279874 w 4897408"/>
              <a:gd name="connsiteY4" fmla="*/ 6733912 h 6733912"/>
              <a:gd name="connsiteX5" fmla="*/ 273014 w 4897408"/>
              <a:gd name="connsiteY5" fmla="*/ 6714588 h 6733912"/>
              <a:gd name="connsiteX6" fmla="*/ 0 w 4897408"/>
              <a:gd name="connsiteY6" fmla="*/ 4996592 h 6733912"/>
              <a:gd name="connsiteX7" fmla="*/ 4499244 w 4897408"/>
              <a:gd name="connsiteY7" fmla="*/ 0 h 6733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7408" h="6733912">
                <a:moveTo>
                  <a:pt x="4499244" y="0"/>
                </a:moveTo>
                <a:cubicBezTo>
                  <a:pt x="4576896" y="0"/>
                  <a:pt x="4654089" y="2185"/>
                  <a:pt x="4730775" y="6502"/>
                </a:cubicBezTo>
                <a:lnTo>
                  <a:pt x="4897408" y="20574"/>
                </a:lnTo>
                <a:lnTo>
                  <a:pt x="4897408" y="6733912"/>
                </a:lnTo>
                <a:lnTo>
                  <a:pt x="279874" y="6733912"/>
                </a:lnTo>
                <a:lnTo>
                  <a:pt x="273014" y="6714588"/>
                </a:lnTo>
                <a:cubicBezTo>
                  <a:pt x="96392" y="6178889"/>
                  <a:pt x="0" y="5600241"/>
                  <a:pt x="0" y="4996592"/>
                </a:cubicBezTo>
                <a:cubicBezTo>
                  <a:pt x="0" y="2237050"/>
                  <a:pt x="2014380" y="0"/>
                  <a:pt x="4499244" y="0"/>
                </a:cubicBez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标题 1"/>
          <p:cNvSpPr>
            <a:spLocks noGrp="1"/>
          </p:cNvSpPr>
          <p:nvPr userDrawn="1">
            <p:ph type="title"/>
            <p:custDataLst>
              <p:tags r:id="rId12"/>
            </p:custDataLst>
          </p:nvPr>
        </p:nvSpPr>
        <p:spPr>
          <a:xfrm>
            <a:off x="5279206" y="3336710"/>
            <a:ext cx="5544281" cy="2123522"/>
          </a:xfrm>
        </p:spPr>
        <p:txBody>
          <a:bodyPr wrap="square" anchor="t" anchorCtr="0">
            <a:normAutofit/>
          </a:bodyPr>
          <a:lstStyle>
            <a:lvl1pPr algn="r">
              <a:defRPr sz="5400"/>
            </a:lvl1pPr>
          </a:lstStyle>
          <a:p>
            <a:r>
              <a:rPr lang="zh-CN" altLang="en-US" dirty="0"/>
              <a:t>单击此处编辑母版标题样式</a:t>
            </a:r>
            <a:endParaRPr lang="zh-CN" altLang="en-US" dirty="0"/>
          </a:p>
        </p:txBody>
      </p:sp>
      <p:sp>
        <p:nvSpPr>
          <p:cNvPr id="8" name="节编号 3"/>
          <p:cNvSpPr>
            <a:spLocks noGrp="1"/>
          </p:cNvSpPr>
          <p:nvPr userDrawn="1">
            <p:ph type="body" sz="quarter" idx="13" hasCustomPrompt="1"/>
            <p:custDataLst>
              <p:tags r:id="rId13"/>
            </p:custDataLst>
          </p:nvPr>
        </p:nvSpPr>
        <p:spPr>
          <a:xfrm>
            <a:off x="5276806" y="1405438"/>
            <a:ext cx="5544281" cy="1831258"/>
          </a:xfrm>
        </p:spPr>
        <p:txBody>
          <a:bodyPr wrap="none" anchor="b" anchorCtr="0">
            <a:normAutofit/>
          </a:bodyPr>
          <a:lstStyle>
            <a:lvl1pPr marL="0" indent="0" algn="r">
              <a:buNone/>
              <a:defRPr sz="7200" b="1">
                <a:solidFill>
                  <a:schemeClr val="accent1"/>
                </a:solidFill>
              </a:defRPr>
            </a:lvl1pPr>
          </a:lstStyle>
          <a:p>
            <a:pPr lvl="0"/>
            <a:r>
              <a:rPr lang="zh-CN" altLang="en-US" dirty="0"/>
              <a:t>节编号</a:t>
            </a:r>
            <a:endParaRPr lang="zh-CN" altLang="en-US" dirty="0"/>
          </a:p>
        </p:txBody>
      </p:sp>
      <p:sp>
        <p:nvSpPr>
          <p:cNvPr id="4" name="日期占位符 4"/>
          <p:cNvSpPr>
            <a:spLocks noGrp="1"/>
          </p:cNvSpPr>
          <p:nvPr userDrawn="1">
            <p:ph type="dt" sz="half" idx="10"/>
            <p:custDataLst>
              <p:tags r:id="rId1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userDrawn="1">
            <p:ph type="ftr" sz="quarter" idx="11"/>
            <p:custDataLst>
              <p:tags r:id="rId15"/>
            </p:custDataLst>
          </p:nvPr>
        </p:nvSpPr>
        <p:spPr/>
        <p:txBody>
          <a:bodyPr/>
          <a:lstStyle/>
          <a:p>
            <a:endParaRPr lang="zh-CN" altLang="en-US"/>
          </a:p>
        </p:txBody>
      </p:sp>
      <p:sp>
        <p:nvSpPr>
          <p:cNvPr id="6" name="灯片编号占位符 6"/>
          <p:cNvSpPr>
            <a:spLocks noGrp="1"/>
          </p:cNvSpPr>
          <p:nvPr userDrawn="1">
            <p:ph type="sldNum" sz="quarter" idx="12"/>
            <p:custDataLst>
              <p:tags r:id="rId1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4" name="内容占位符 3"/>
          <p:cNvSpPr>
            <a:spLocks noGrp="1"/>
          </p:cNvSpPr>
          <p:nvPr>
            <p:ph sz="half" idx="2"/>
            <p:custDataLst>
              <p:tags r:id="rId3"/>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hasCustomPrompt="1"/>
            <p:custDataLst>
              <p:tags r:id="rId4"/>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6" name="内容占位符 5"/>
          <p:cNvSpPr>
            <a:spLocks noGrp="1"/>
          </p:cNvSpPr>
          <p:nvPr>
            <p:ph sz="quarter" idx="4"/>
            <p:custDataLst>
              <p:tags r:id="rId5"/>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0" name="标题 9"/>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tags" Target="../tags/tag101.xml"/><Relationship Id="rId2" Type="http://schemas.openxmlformats.org/officeDocument/2006/relationships/slideLayout" Target="../slideLayouts/slideLayout2.xml"/><Relationship Id="rId19" Type="http://schemas.openxmlformats.org/officeDocument/2006/relationships/tags" Target="../tags/tag100.xml"/><Relationship Id="rId18" Type="http://schemas.openxmlformats.org/officeDocument/2006/relationships/tags" Target="../tags/tag99.xml"/><Relationship Id="rId17" Type="http://schemas.openxmlformats.org/officeDocument/2006/relationships/tags" Target="../tags/tag98.xml"/><Relationship Id="rId16" Type="http://schemas.openxmlformats.org/officeDocument/2006/relationships/tags" Target="../tags/tag97.xml"/><Relationship Id="rId15" Type="http://schemas.openxmlformats.org/officeDocument/2006/relationships/tags" Target="../tags/tag96.xml"/><Relationship Id="rId14" Type="http://schemas.openxmlformats.org/officeDocument/2006/relationships/tags" Target="../tags/tag95.xml"/><Relationship Id="rId13" Type="http://schemas.openxmlformats.org/officeDocument/2006/relationships/tags" Target="../tags/tag94.xml"/><Relationship Id="rId12" Type="http://schemas.openxmlformats.org/officeDocument/2006/relationships/tags" Target="../tags/tag93.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矩形 7"/>
          <p:cNvSpPr/>
          <p:nvPr userDrawn="1">
            <p:custDataLst>
              <p:tags r:id="rId1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p:cNvSpPr/>
          <p:nvPr userDrawn="1">
            <p:custDataLst>
              <p:tags r:id="rId13"/>
            </p:custDataLst>
          </p:nvPr>
        </p:nvSpPr>
        <p:spPr>
          <a:xfrm flipH="1">
            <a:off x="1" y="0"/>
            <a:ext cx="7378367" cy="6858000"/>
          </a:xfrm>
          <a:custGeom>
            <a:avLst/>
            <a:gdLst>
              <a:gd name="connsiteX0" fmla="*/ 7378367 w 7378367"/>
              <a:gd name="connsiteY0" fmla="*/ 0 h 6858000"/>
              <a:gd name="connsiteX1" fmla="*/ 1731641 w 7378367"/>
              <a:gd name="connsiteY1" fmla="*/ 0 h 6858000"/>
              <a:gd name="connsiteX2" fmla="*/ 1587640 w 7378367"/>
              <a:gd name="connsiteY2" fmla="*/ 188562 h 6858000"/>
              <a:gd name="connsiteX3" fmla="*/ 0 w 7378367"/>
              <a:gd name="connsiteY3" fmla="*/ 5104828 h 6858000"/>
              <a:gd name="connsiteX4" fmla="*/ 122591 w 7378367"/>
              <a:gd name="connsiteY4" fmla="*/ 6547765 h 6858000"/>
              <a:gd name="connsiteX5" fmla="*/ 182734 w 7378367"/>
              <a:gd name="connsiteY5" fmla="*/ 6858000 h 6858000"/>
              <a:gd name="connsiteX6" fmla="*/ 7378367 w 737836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78367" h="6858000">
                <a:moveTo>
                  <a:pt x="7378367" y="0"/>
                </a:moveTo>
                <a:lnTo>
                  <a:pt x="1731641" y="0"/>
                </a:lnTo>
                <a:lnTo>
                  <a:pt x="1587640" y="188562"/>
                </a:lnTo>
                <a:cubicBezTo>
                  <a:pt x="591159" y="1555254"/>
                  <a:pt x="0" y="3258343"/>
                  <a:pt x="0" y="5104828"/>
                </a:cubicBezTo>
                <a:cubicBezTo>
                  <a:pt x="0" y="5597224"/>
                  <a:pt x="42039" y="6079423"/>
                  <a:pt x="122591" y="6547765"/>
                </a:cubicBezTo>
                <a:lnTo>
                  <a:pt x="182734" y="6858000"/>
                </a:lnTo>
                <a:lnTo>
                  <a:pt x="7378367" y="6858000"/>
                </a:lnTo>
                <a:close/>
              </a:path>
            </a:pathLst>
          </a:custGeom>
          <a:gradFill flip="none" rotWithShape="1">
            <a:gsLst>
              <a:gs pos="0">
                <a:schemeClr val="accent1">
                  <a:alpha val="6000"/>
                </a:schemeClr>
              </a:gs>
              <a:gs pos="100000">
                <a:schemeClr val="bg2">
                  <a:lumMod val="90000"/>
                  <a:alpha val="0"/>
                </a:schemeClr>
              </a:gs>
            </a:gsLst>
            <a:lin ang="57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8" name="任意多边形: 形状 17"/>
          <p:cNvSpPr/>
          <p:nvPr userDrawn="1">
            <p:custDataLst>
              <p:tags r:id="rId14"/>
            </p:custDataLst>
          </p:nvPr>
        </p:nvSpPr>
        <p:spPr>
          <a:xfrm flipV="1">
            <a:off x="8088254" y="1"/>
            <a:ext cx="4103747" cy="4637107"/>
          </a:xfrm>
          <a:custGeom>
            <a:avLst/>
            <a:gdLst>
              <a:gd name="connsiteX0" fmla="*/ 0 w 4103747"/>
              <a:gd name="connsiteY0" fmla="*/ 4637107 h 4637107"/>
              <a:gd name="connsiteX1" fmla="*/ 4103747 w 4103747"/>
              <a:gd name="connsiteY1" fmla="*/ 4637107 h 4637107"/>
              <a:gd name="connsiteX2" fmla="*/ 4103747 w 4103747"/>
              <a:gd name="connsiteY2" fmla="*/ 0 h 4637107"/>
              <a:gd name="connsiteX3" fmla="*/ 4049195 w 4103747"/>
              <a:gd name="connsiteY3" fmla="*/ 9742 h 4637107"/>
              <a:gd name="connsiteX4" fmla="*/ 12346 w 4103747"/>
              <a:gd name="connsiteY4" fmla="*/ 4474737 h 4637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3747" h="4637107">
                <a:moveTo>
                  <a:pt x="0" y="4637107"/>
                </a:moveTo>
                <a:lnTo>
                  <a:pt x="4103747" y="4637107"/>
                </a:lnTo>
                <a:lnTo>
                  <a:pt x="4103747" y="0"/>
                </a:lnTo>
                <a:lnTo>
                  <a:pt x="4049195" y="9742"/>
                </a:lnTo>
                <a:cubicBezTo>
                  <a:pt x="1896006" y="450348"/>
                  <a:pt x="238192" y="2250879"/>
                  <a:pt x="12346" y="4474737"/>
                </a:cubicBezTo>
                <a:close/>
              </a:path>
            </a:pathLst>
          </a:custGeom>
          <a:gradFill flip="none" rotWithShape="1">
            <a:gsLst>
              <a:gs pos="0">
                <a:schemeClr val="accent1">
                  <a:alpha val="1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 name="标题占位符 1"/>
          <p:cNvSpPr>
            <a:spLocks noGrp="1"/>
          </p:cNvSpPr>
          <p:nvPr>
            <p:ph type="title"/>
            <p:custDataLst>
              <p:tags r:id="rId15"/>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7" name="KSO_TEMPLATE" hidden="1"/>
          <p:cNvSpPr/>
          <p:nvPr userDrawn="1">
            <p:custDataLst>
              <p:tags r:id="rId2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image" Target="../media/image1.jpeg"/><Relationship Id="rId1" Type="http://schemas.openxmlformats.org/officeDocument/2006/relationships/tags" Target="../tags/tag102.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tags" Target="../tags/tag151.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6.xml"/><Relationship Id="rId2" Type="http://schemas.openxmlformats.org/officeDocument/2006/relationships/tags" Target="../tags/tag155.xml"/><Relationship Id="rId1" Type="http://schemas.openxmlformats.org/officeDocument/2006/relationships/tags" Target="../tags/tag154.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9.xml"/><Relationship Id="rId2" Type="http://schemas.openxmlformats.org/officeDocument/2006/relationships/tags" Target="../tags/tag158.xml"/><Relationship Id="rId1" Type="http://schemas.openxmlformats.org/officeDocument/2006/relationships/tags" Target="../tags/tag157.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tags" Target="../tags/tag160.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5.xml"/><Relationship Id="rId2" Type="http://schemas.openxmlformats.org/officeDocument/2006/relationships/tags" Target="../tags/tag164.xml"/><Relationship Id="rId1" Type="http://schemas.openxmlformats.org/officeDocument/2006/relationships/tags" Target="../tags/tag163.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8.xml"/><Relationship Id="rId2" Type="http://schemas.openxmlformats.org/officeDocument/2006/relationships/tags" Target="../tags/tag167.xml"/><Relationship Id="rId1" Type="http://schemas.openxmlformats.org/officeDocument/2006/relationships/tags" Target="../tags/tag166.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1.xml"/><Relationship Id="rId2" Type="http://schemas.openxmlformats.org/officeDocument/2006/relationships/tags" Target="../tags/tag170.xml"/><Relationship Id="rId1" Type="http://schemas.openxmlformats.org/officeDocument/2006/relationships/tags" Target="../tags/tag169.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175.xml"/><Relationship Id="rId4" Type="http://schemas.openxmlformats.org/officeDocument/2006/relationships/tags" Target="../tags/tag174.xml"/><Relationship Id="rId3" Type="http://schemas.openxmlformats.org/officeDocument/2006/relationships/tags" Target="../tags/tag173.xml"/><Relationship Id="rId2" Type="http://schemas.openxmlformats.org/officeDocument/2006/relationships/image" Target="../media/image2.jpeg"/><Relationship Id="rId1" Type="http://schemas.openxmlformats.org/officeDocument/2006/relationships/tags" Target="../tags/tag172.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8.xml"/><Relationship Id="rId2" Type="http://schemas.openxmlformats.org/officeDocument/2006/relationships/tags" Target="../tags/tag177.xml"/><Relationship Id="rId1" Type="http://schemas.openxmlformats.org/officeDocument/2006/relationships/tags" Target="../tags/tag176.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tags" Target="../tags/tag180.xml"/><Relationship Id="rId1" Type="http://schemas.openxmlformats.org/officeDocument/2006/relationships/tags" Target="../tags/tag179.xml"/></Relationships>
</file>

<file path=ppt/slides/_rels/slide2.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2" Type="http://schemas.openxmlformats.org/officeDocument/2006/relationships/slideLayout" Target="../slideLayouts/slideLayout3.xml"/><Relationship Id="rId21" Type="http://schemas.openxmlformats.org/officeDocument/2006/relationships/tags" Target="../tags/tag127.xml"/><Relationship Id="rId20" Type="http://schemas.openxmlformats.org/officeDocument/2006/relationships/tags" Target="../tags/tag126.xml"/><Relationship Id="rId2" Type="http://schemas.openxmlformats.org/officeDocument/2006/relationships/tags" Target="../tags/tag108.xml"/><Relationship Id="rId19" Type="http://schemas.openxmlformats.org/officeDocument/2006/relationships/tags" Target="../tags/tag125.xml"/><Relationship Id="rId18" Type="http://schemas.openxmlformats.org/officeDocument/2006/relationships/tags" Target="../tags/tag124.xml"/><Relationship Id="rId17" Type="http://schemas.openxmlformats.org/officeDocument/2006/relationships/tags" Target="../tags/tag123.xml"/><Relationship Id="rId16" Type="http://schemas.openxmlformats.org/officeDocument/2006/relationships/tags" Target="../tags/tag122.xml"/><Relationship Id="rId15" Type="http://schemas.openxmlformats.org/officeDocument/2006/relationships/tags" Target="../tags/tag121.xml"/><Relationship Id="rId14" Type="http://schemas.openxmlformats.org/officeDocument/2006/relationships/tags" Target="../tags/tag120.xml"/><Relationship Id="rId13" Type="http://schemas.openxmlformats.org/officeDocument/2006/relationships/tags" Target="../tags/tag119.xml"/><Relationship Id="rId12" Type="http://schemas.openxmlformats.org/officeDocument/2006/relationships/tags" Target="../tags/tag118.xml"/><Relationship Id="rId11" Type="http://schemas.openxmlformats.org/officeDocument/2006/relationships/tags" Target="../tags/tag117.xml"/><Relationship Id="rId10" Type="http://schemas.openxmlformats.org/officeDocument/2006/relationships/tags" Target="../tags/tag116.xml"/><Relationship Id="rId1" Type="http://schemas.openxmlformats.org/officeDocument/2006/relationships/tags" Target="../tags/tag107.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84.xml"/><Relationship Id="rId1" Type="http://schemas.openxmlformats.org/officeDocument/2006/relationships/tags" Target="../tags/tag183.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86.xml"/><Relationship Id="rId1" Type="http://schemas.openxmlformats.org/officeDocument/2006/relationships/tags" Target="../tags/tag185.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88.xml"/><Relationship Id="rId1" Type="http://schemas.openxmlformats.org/officeDocument/2006/relationships/tags" Target="../tags/tag187.xml"/></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192.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image" Target="../media/image2.jpeg"/><Relationship Id="rId1" Type="http://schemas.openxmlformats.org/officeDocument/2006/relationships/tags" Target="../tags/tag189.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5.xml"/><Relationship Id="rId2" Type="http://schemas.openxmlformats.org/officeDocument/2006/relationships/tags" Target="../tags/tag194.xml"/><Relationship Id="rId1" Type="http://schemas.openxmlformats.org/officeDocument/2006/relationships/tags" Target="../tags/tag193.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tags" Target="../tags/tag196.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0.xml"/><Relationship Id="rId1" Type="http://schemas.openxmlformats.org/officeDocument/2006/relationships/tags" Target="../tags/tag199.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3.xml"/><Relationship Id="rId2" Type="http://schemas.openxmlformats.org/officeDocument/2006/relationships/tags" Target="../tags/tag202.xml"/><Relationship Id="rId1" Type="http://schemas.openxmlformats.org/officeDocument/2006/relationships/tags" Target="../tags/tag201.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6.xml"/><Relationship Id="rId2" Type="http://schemas.openxmlformats.org/officeDocument/2006/relationships/tags" Target="../tags/tag205.xml"/><Relationship Id="rId1" Type="http://schemas.openxmlformats.org/officeDocument/2006/relationships/tags" Target="../tags/tag204.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9.xml"/><Relationship Id="rId2" Type="http://schemas.openxmlformats.org/officeDocument/2006/relationships/tags" Target="../tags/tag208.xml"/><Relationship Id="rId1" Type="http://schemas.openxmlformats.org/officeDocument/2006/relationships/tags" Target="../tags/tag207.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image" Target="../media/image2.jpeg"/><Relationship Id="rId1" Type="http://schemas.openxmlformats.org/officeDocument/2006/relationships/tags" Target="../tags/tag128.xml"/></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213.xml"/><Relationship Id="rId4" Type="http://schemas.openxmlformats.org/officeDocument/2006/relationships/tags" Target="../tags/tag212.xml"/><Relationship Id="rId3" Type="http://schemas.openxmlformats.org/officeDocument/2006/relationships/tags" Target="../tags/tag211.xml"/><Relationship Id="rId2" Type="http://schemas.openxmlformats.org/officeDocument/2006/relationships/image" Target="../media/image2.jpeg"/><Relationship Id="rId1" Type="http://schemas.openxmlformats.org/officeDocument/2006/relationships/tags" Target="../tags/tag210.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6.xml"/><Relationship Id="rId2" Type="http://schemas.openxmlformats.org/officeDocument/2006/relationships/tags" Target="../tags/tag215.xml"/><Relationship Id="rId1" Type="http://schemas.openxmlformats.org/officeDocument/2006/relationships/tags" Target="../tags/tag214.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9.xml"/><Relationship Id="rId2" Type="http://schemas.openxmlformats.org/officeDocument/2006/relationships/tags" Target="../tags/tag218.xml"/><Relationship Id="rId1" Type="http://schemas.openxmlformats.org/officeDocument/2006/relationships/tags" Target="../tags/tag217.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2.xml"/><Relationship Id="rId2" Type="http://schemas.openxmlformats.org/officeDocument/2006/relationships/tags" Target="../tags/tag221.xml"/><Relationship Id="rId1" Type="http://schemas.openxmlformats.org/officeDocument/2006/relationships/tags" Target="../tags/tag220.xml"/></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5.xml"/><Relationship Id="rId2" Type="http://schemas.openxmlformats.org/officeDocument/2006/relationships/tags" Target="../tags/tag224.xml"/><Relationship Id="rId1" Type="http://schemas.openxmlformats.org/officeDocument/2006/relationships/tags" Target="../tags/tag223.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8.xml"/><Relationship Id="rId2" Type="http://schemas.openxmlformats.org/officeDocument/2006/relationships/tags" Target="../tags/tag227.xml"/><Relationship Id="rId1" Type="http://schemas.openxmlformats.org/officeDocument/2006/relationships/tags" Target="../tags/tag226.xml"/></Relationships>
</file>

<file path=ppt/slides/_rels/slide36.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232.xml"/><Relationship Id="rId4" Type="http://schemas.openxmlformats.org/officeDocument/2006/relationships/tags" Target="../tags/tag231.xml"/><Relationship Id="rId3" Type="http://schemas.openxmlformats.org/officeDocument/2006/relationships/tags" Target="../tags/tag230.xml"/><Relationship Id="rId2" Type="http://schemas.openxmlformats.org/officeDocument/2006/relationships/image" Target="../media/image2.jpeg"/><Relationship Id="rId1" Type="http://schemas.openxmlformats.org/officeDocument/2006/relationships/tags" Target="../tags/tag229.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35.xml"/><Relationship Id="rId2" Type="http://schemas.openxmlformats.org/officeDocument/2006/relationships/tags" Target="../tags/tag234.xml"/><Relationship Id="rId1" Type="http://schemas.openxmlformats.org/officeDocument/2006/relationships/tags" Target="../tags/tag233.xml"/></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38.xml"/><Relationship Id="rId2" Type="http://schemas.openxmlformats.org/officeDocument/2006/relationships/tags" Target="../tags/tag237.xml"/><Relationship Id="rId1" Type="http://schemas.openxmlformats.org/officeDocument/2006/relationships/tags" Target="../tags/tag236.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41.xml"/><Relationship Id="rId2" Type="http://schemas.openxmlformats.org/officeDocument/2006/relationships/tags" Target="../tags/tag240.xml"/><Relationship Id="rId1" Type="http://schemas.openxmlformats.org/officeDocument/2006/relationships/tags" Target="../tags/tag239.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4.xml"/><Relationship Id="rId2" Type="http://schemas.openxmlformats.org/officeDocument/2006/relationships/tags" Target="../tags/tag133.xml"/><Relationship Id="rId1" Type="http://schemas.openxmlformats.org/officeDocument/2006/relationships/tags" Target="../tags/tag132.xml"/></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44.xml"/><Relationship Id="rId2" Type="http://schemas.openxmlformats.org/officeDocument/2006/relationships/tags" Target="../tags/tag243.xml"/><Relationship Id="rId1" Type="http://schemas.openxmlformats.org/officeDocument/2006/relationships/tags" Target="../tags/tag242.xml"/></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47.xml"/><Relationship Id="rId2" Type="http://schemas.openxmlformats.org/officeDocument/2006/relationships/tags" Target="../tags/tag246.xml"/><Relationship Id="rId1" Type="http://schemas.openxmlformats.org/officeDocument/2006/relationships/tags" Target="../tags/tag245.xml"/></Relationships>
</file>

<file path=ppt/slides/_rels/slide42.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1.xml"/><Relationship Id="rId7" Type="http://schemas.openxmlformats.org/officeDocument/2006/relationships/tags" Target="../tags/tag253.xml"/><Relationship Id="rId6" Type="http://schemas.openxmlformats.org/officeDocument/2006/relationships/tags" Target="../tags/tag252.xml"/><Relationship Id="rId5" Type="http://schemas.openxmlformats.org/officeDocument/2006/relationships/tags" Target="../tags/tag251.xml"/><Relationship Id="rId4" Type="http://schemas.openxmlformats.org/officeDocument/2006/relationships/tags" Target="../tags/tag250.xml"/><Relationship Id="rId3" Type="http://schemas.openxmlformats.org/officeDocument/2006/relationships/tags" Target="../tags/tag249.xml"/><Relationship Id="rId2" Type="http://schemas.openxmlformats.org/officeDocument/2006/relationships/image" Target="../media/image3.jpeg"/><Relationship Id="rId1" Type="http://schemas.openxmlformats.org/officeDocument/2006/relationships/tags" Target="../tags/tag248.xml"/></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image" Target="../media/image2.jpeg"/><Relationship Id="rId1" Type="http://schemas.openxmlformats.org/officeDocument/2006/relationships/tags" Target="../tags/tag135.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1.xml"/><Relationship Id="rId2" Type="http://schemas.openxmlformats.org/officeDocument/2006/relationships/tags" Target="../tags/tag140.xml"/><Relationship Id="rId1" Type="http://schemas.openxmlformats.org/officeDocument/2006/relationships/tags" Target="../tags/tag139.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4.xml"/><Relationship Id="rId2" Type="http://schemas.openxmlformats.org/officeDocument/2006/relationships/tags" Target="../tags/tag143.xml"/><Relationship Id="rId1" Type="http://schemas.openxmlformats.org/officeDocument/2006/relationships/tags" Target="../tags/tag142.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7.xml"/><Relationship Id="rId2" Type="http://schemas.openxmlformats.org/officeDocument/2006/relationships/tags" Target="../tags/tag146.xml"/><Relationship Id="rId1" Type="http://schemas.openxmlformats.org/officeDocument/2006/relationships/tags" Target="../tags/tag145.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0.xml"/><Relationship Id="rId2" Type="http://schemas.openxmlformats.org/officeDocument/2006/relationships/tags" Target="../tags/tag149.xml"/><Relationship Id="rId1" Type="http://schemas.openxmlformats.org/officeDocument/2006/relationships/tags" Target="../tags/tag14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7294592" y="1408434"/>
            <a:ext cx="4897408" cy="5449567"/>
          </a:xfrm>
          <a:custGeom>
            <a:avLst/>
            <a:gdLst>
              <a:gd name="connsiteX0" fmla="*/ 3997149 w 4897408"/>
              <a:gd name="connsiteY0" fmla="*/ 0 h 5449567"/>
              <a:gd name="connsiteX1" fmla="*/ 4802714 w 4897408"/>
              <a:gd name="connsiteY1" fmla="*/ 81209 h 5449567"/>
              <a:gd name="connsiteX2" fmla="*/ 4897408 w 4897408"/>
              <a:gd name="connsiteY2" fmla="*/ 103063 h 5449567"/>
              <a:gd name="connsiteX3" fmla="*/ 4897408 w 4897408"/>
              <a:gd name="connsiteY3" fmla="*/ 5449567 h 5449567"/>
              <a:gd name="connsiteX4" fmla="*/ 273326 w 4897408"/>
              <a:gd name="connsiteY4" fmla="*/ 5449567 h 5449567"/>
              <a:gd name="connsiteX5" fmla="*/ 242547 w 4897408"/>
              <a:gd name="connsiteY5" fmla="*/ 5371503 h 5449567"/>
              <a:gd name="connsiteX6" fmla="*/ 0 w 4897408"/>
              <a:gd name="connsiteY6" fmla="*/ 3997149 h 5449567"/>
              <a:gd name="connsiteX7" fmla="*/ 3997149 w 4897408"/>
              <a:gd name="connsiteY7" fmla="*/ 0 h 544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7408" h="5449567">
                <a:moveTo>
                  <a:pt x="3997149" y="0"/>
                </a:moveTo>
                <a:cubicBezTo>
                  <a:pt x="4273094" y="0"/>
                  <a:pt x="4542509" y="27963"/>
                  <a:pt x="4802714" y="81209"/>
                </a:cubicBezTo>
                <a:lnTo>
                  <a:pt x="4897408" y="103063"/>
                </a:lnTo>
                <a:lnTo>
                  <a:pt x="4897408" y="5449567"/>
                </a:lnTo>
                <a:lnTo>
                  <a:pt x="273326" y="5449567"/>
                </a:lnTo>
                <a:lnTo>
                  <a:pt x="242547" y="5371503"/>
                </a:lnTo>
                <a:cubicBezTo>
                  <a:pt x="85635" y="4942958"/>
                  <a:pt x="0" y="4480054"/>
                  <a:pt x="0" y="3997149"/>
                </a:cubicBezTo>
                <a:cubicBezTo>
                  <a:pt x="0" y="1789585"/>
                  <a:pt x="1789585" y="0"/>
                  <a:pt x="3997149"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ctrTitle"/>
            <p:custDataLst>
              <p:tags r:id="rId3"/>
            </p:custDataLst>
          </p:nvPr>
        </p:nvSpPr>
        <p:spPr/>
        <p:txBody>
          <a:bodyPr/>
          <a:lstStyle/>
          <a:p>
            <a:r>
              <a:t>项目十二  </a:t>
            </a:r>
            <a:br/>
            <a:r>
              <a:t>财务报表编制</a:t>
            </a:r>
          </a:p>
        </p:txBody>
      </p:sp>
      <p:sp>
        <p:nvSpPr>
          <p:cNvPr id="6" name="公司名"/>
          <p:cNvSpPr>
            <a:spLocks noGrp="1"/>
          </p:cNvSpPr>
          <p:nvPr>
            <p:ph type="body" sz="quarter" idx="13"/>
            <p:custDataLst>
              <p:tags r:id="rId4"/>
            </p:custDataLst>
          </p:nvPr>
        </p:nvSpPr>
        <p:spPr/>
        <p:txBody>
          <a:bodyPr/>
          <a:lstStyle/>
          <a:p>
            <a:r>
              <a:rPr lang="zh-CN" altLang="en-US" sz="2400" b="1"/>
              <a:t>中级会计实务</a:t>
            </a:r>
            <a:endParaRPr lang="zh-CN" altLang="en-US" sz="2400" b="1"/>
          </a:p>
        </p:txBody>
      </p:sp>
      <p:sp>
        <p:nvSpPr>
          <p:cNvPr id="10" name="署名"/>
          <p:cNvSpPr>
            <a:spLocks noGrp="1"/>
          </p:cNvSpPr>
          <p:nvPr>
            <p:ph type="body" sz="quarter" idx="17"/>
            <p:custDataLst>
              <p:tags r:id="rId5"/>
            </p:custDataLst>
          </p:nvPr>
        </p:nvSpPr>
        <p:spPr/>
        <p:txBody>
          <a:bodyPr/>
          <a:lstStyle/>
          <a:p>
            <a:r>
              <a:rPr lang="en-US" altLang="zh-CN"/>
              <a:t>汇报人：WPS</a:t>
            </a:r>
            <a:endParaRPr lang="en-US" altLang="zh-CN"/>
          </a:p>
        </p:txBody>
      </p:sp>
    </p:spTree>
    <p:custDataLst>
      <p:tags r:id="rId6"/>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00330"/>
            <a:ext cx="10800080" cy="575945"/>
          </a:xfrm>
        </p:spPr>
        <p:txBody>
          <a:bodyPr/>
          <a:lstStyle/>
          <a:p>
            <a:r>
              <a:rPr lang="zh-CN" altLang="en-US" sz="2800">
                <a:sym typeface="+mn-ea"/>
              </a:rPr>
              <a:t>二、资产负债表列报方法</a:t>
            </a:r>
            <a:endParaRPr lang="zh-CN" altLang="en-US" sz="2800">
              <a:sym typeface="+mn-ea"/>
            </a:endParaRPr>
          </a:p>
        </p:txBody>
      </p:sp>
      <p:sp>
        <p:nvSpPr>
          <p:cNvPr id="3" name="正文"/>
          <p:cNvSpPr>
            <a:spLocks noGrp="1"/>
          </p:cNvSpPr>
          <p:nvPr>
            <p:ph idx="1"/>
            <p:custDataLst>
              <p:tags r:id="rId2"/>
            </p:custDataLst>
          </p:nvPr>
        </p:nvSpPr>
        <p:spPr>
          <a:xfrm>
            <a:off x="541020" y="752475"/>
            <a:ext cx="11108690" cy="6005830"/>
          </a:xfrm>
        </p:spPr>
        <p:style>
          <a:lnRef idx="3">
            <a:schemeClr val="accent1"/>
          </a:lnRef>
          <a:fillRef idx="0">
            <a:srgbClr val="FFFFFF"/>
          </a:fillRef>
          <a:effectRef idx="0">
            <a:srgbClr val="FFFFFF"/>
          </a:effectRef>
          <a:fontRef idx="minor">
            <a:schemeClr val="tx1"/>
          </a:fontRef>
        </p:style>
        <p:txBody>
          <a:bodyPr>
            <a:noAutofit/>
          </a:bodyPr>
          <a:lstStyle/>
          <a:p>
            <a:pPr marL="0" indent="558800" fontAlgn="auto">
              <a:lnSpc>
                <a:spcPct val="120000"/>
              </a:lnSpc>
              <a:spcBef>
                <a:spcPts val="0"/>
              </a:spcBef>
              <a:buNone/>
              <a:extLst>
                <a:ext uri="{35155182-B16C-46BC-9424-99874614C6A1}">
                  <wpsdc:indentchars xmlns:wpsdc="http://www.wps.cn/officeDocument/2017/drawingmlCustomData" val="200" checksum="1956455923"/>
                </a:ext>
              </a:extLst>
            </a:pPr>
            <a:r>
              <a:rPr lang="zh-CN" altLang="en-US" sz="2200" b="1"/>
              <a:t>(五)综合运用上述填列方法分析填列</a:t>
            </a:r>
            <a:endParaRPr lang="zh-CN" altLang="en-US" sz="2200" b="1"/>
          </a:p>
          <a:p>
            <a:pPr marL="0" indent="558800" fontAlgn="auto">
              <a:lnSpc>
                <a:spcPct val="120000"/>
              </a:lnSpc>
              <a:spcBef>
                <a:spcPts val="0"/>
              </a:spcBef>
              <a:buNone/>
              <a:extLst>
                <a:ext uri="{35155182-B16C-46BC-9424-99874614C6A1}">
                  <wpsdc:indentchars xmlns:wpsdc="http://www.wps.cn/officeDocument/2017/drawingmlCustomData" val="200" checksum="1956455923"/>
                </a:ext>
              </a:extLst>
            </a:pPr>
            <a:r>
              <a:rPr lang="zh-CN" altLang="en-US" sz="2200"/>
              <a:t>如“存货”项目，应根据“原材料”“库存商品”“委托加工物资”“周转材料”“材料采购”“在途物资”“发出商品”“材料成本差异”等总账科目期末余额的分析汇总数，减去“存货跌价准备”科目余额后的净额填列。</a:t>
            </a:r>
            <a:endParaRPr lang="zh-CN" altLang="en-US" sz="2000"/>
          </a:p>
          <a:p>
            <a:pPr marL="0" indent="508000" fontAlgn="auto">
              <a:lnSpc>
                <a:spcPct val="120000"/>
              </a:lnSpc>
              <a:spcBef>
                <a:spcPts val="0"/>
              </a:spcBef>
              <a:buNone/>
              <a:extLst>
                <a:ext uri="{35155182-B16C-46BC-9424-99874614C6A1}">
                  <wpsdc:indentchars xmlns:wpsdc="http://www.wps.cn/officeDocument/2017/drawingmlCustomData" val="200" checksum="282533468"/>
                </a:ext>
              </a:extLst>
            </a:pPr>
            <a:endParaRPr lang="zh-CN" altLang="en-US" sz="2000"/>
          </a:p>
        </p:txBody>
      </p:sp>
      <p:sp>
        <p:nvSpPr>
          <p:cNvPr id="4" name="文本框 3"/>
          <p:cNvSpPr txBox="1"/>
          <p:nvPr/>
        </p:nvSpPr>
        <p:spPr>
          <a:xfrm>
            <a:off x="695960" y="2641600"/>
            <a:ext cx="10799445" cy="4116705"/>
          </a:xfrm>
          <a:prstGeom prst="rect">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wrap="square" rtlCol="0">
            <a:noAutofit/>
          </a:bodyPr>
          <a:p>
            <a:pPr>
              <a:lnSpc>
                <a:spcPct val="140000"/>
              </a:lnSpc>
            </a:pPr>
            <a:r>
              <a:rPr lang="zh-CN" altLang="en-US" sz="1900" b="1" kern="100" dirty="0">
                <a:effectLst/>
                <a:latin typeface="+mn-ea"/>
                <a:cs typeface="江城圆体 400W" panose="020B0500000000000000" pitchFamily="34" charset="-122"/>
              </a:rPr>
              <a:t>【典型案例11-4】</a:t>
            </a:r>
            <a:r>
              <a:rPr lang="zh-CN" altLang="en-US" sz="1900" kern="100" dirty="0">
                <a:effectLst/>
                <a:latin typeface="+mn-ea"/>
                <a:cs typeface="江城圆体 400W" panose="020B0500000000000000" pitchFamily="34" charset="-122"/>
              </a:rPr>
              <a:t>H公司2024年12月31日“原材料”科目借方余额为800000元，“库存商品”科目借方余额为8100000元,“委托加工物资”科目借方余额为1100000元，“存货跌价准备”科目贷方余额为600000元，“受托代销商品”科目借方余额为1000000元,“受托代销商品款”科目贷余额为1000000元。</a:t>
            </a:r>
            <a:endParaRPr lang="zh-CN" altLang="en-US" sz="1900" kern="100" dirty="0">
              <a:effectLst/>
              <a:latin typeface="+mn-ea"/>
              <a:cs typeface="江城圆体 400W" panose="020B0500000000000000" pitchFamily="34" charset="-122"/>
            </a:endParaRPr>
          </a:p>
          <a:p>
            <a:pPr>
              <a:lnSpc>
                <a:spcPct val="140000"/>
              </a:lnSpc>
            </a:pPr>
            <a:r>
              <a:rPr lang="zh-CN" altLang="en-US" sz="1900" kern="100" dirty="0">
                <a:effectLst/>
                <a:latin typeface="+mn-ea"/>
                <a:cs typeface="江城圆体 400W" panose="020B0500000000000000" pitchFamily="34" charset="-122"/>
              </a:rPr>
              <a:t>要求:请计算资产负债表中“存货”栏的项目金额。</a:t>
            </a:r>
            <a:endParaRPr lang="zh-CN" altLang="en-US" sz="1900" kern="100" dirty="0">
              <a:effectLst/>
              <a:latin typeface="+mn-ea"/>
              <a:cs typeface="江城圆体 400W" panose="020B0500000000000000" pitchFamily="34" charset="-122"/>
            </a:endParaRPr>
          </a:p>
          <a:p>
            <a:pPr>
              <a:lnSpc>
                <a:spcPct val="140000"/>
              </a:lnSpc>
            </a:pPr>
            <a:r>
              <a:rPr lang="zh-CN" altLang="en-US" sz="1900" b="1" kern="100" dirty="0">
                <a:effectLst/>
                <a:latin typeface="+mn-ea"/>
                <a:cs typeface="江城圆体 400W" panose="020B0500000000000000" pitchFamily="34" charset="-122"/>
              </a:rPr>
              <a:t>【典型案例11-4解析】</a:t>
            </a:r>
            <a:endParaRPr lang="zh-CN" altLang="en-US" sz="1900" b="1" kern="100" dirty="0">
              <a:effectLst/>
              <a:latin typeface="+mn-ea"/>
              <a:cs typeface="江城圆体 400W" panose="020B0500000000000000" pitchFamily="34" charset="-122"/>
            </a:endParaRPr>
          </a:p>
          <a:p>
            <a:pPr>
              <a:lnSpc>
                <a:spcPct val="140000"/>
              </a:lnSpc>
            </a:pPr>
            <a:r>
              <a:rPr lang="zh-CN" altLang="en-US" sz="1900" kern="100" dirty="0">
                <a:effectLst/>
                <a:latin typeface="+mn-ea"/>
                <a:cs typeface="江城圆体 400W" panose="020B0500000000000000" pitchFamily="34" charset="-122"/>
              </a:rPr>
              <a:t>案例分析:“存货”期末余额应据“原材料”“库存商品”“委托加工物资”“受托代销商品”等总账科日期末余额的合计数，减去“存货跌价准备”“受托代销商品款”科目期末余额后的净额填列。</a:t>
            </a:r>
            <a:endParaRPr lang="zh-CN" altLang="en-US" sz="1900" kern="100" dirty="0">
              <a:effectLst/>
              <a:latin typeface="+mn-ea"/>
              <a:cs typeface="江城圆体 400W" panose="020B0500000000000000" pitchFamily="34" charset="-122"/>
            </a:endParaRPr>
          </a:p>
          <a:p>
            <a:pPr>
              <a:lnSpc>
                <a:spcPct val="140000"/>
              </a:lnSpc>
            </a:pPr>
            <a:r>
              <a:rPr lang="zh-CN" altLang="en-US" sz="1900" kern="100" dirty="0">
                <a:effectLst/>
                <a:latin typeface="+mn-ea"/>
                <a:cs typeface="江城圆体 400W" panose="020B0500000000000000" pitchFamily="34" charset="-122"/>
              </a:rPr>
              <a:t>H公司资产负债表中“存货”栏的项目金额=800000+8100000+1100000-600000+1000000-1000000=9400000(元)。</a:t>
            </a:r>
            <a:endParaRPr lang="zh-CN" altLang="en-US" sz="1900" kern="100" dirty="0">
              <a:effectLst/>
              <a:latin typeface="+mn-ea"/>
              <a:cs typeface="江城圆体 400W" panose="020B0500000000000000" pitchFamily="34" charset="-122"/>
            </a:endParaRPr>
          </a:p>
        </p:txBody>
      </p:sp>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00330"/>
            <a:ext cx="10800080" cy="575945"/>
          </a:xfrm>
        </p:spPr>
        <p:txBody>
          <a:bodyPr/>
          <a:lstStyle/>
          <a:p>
            <a:r>
              <a:rPr lang="zh-CN" altLang="en-US" sz="2800">
                <a:sym typeface="+mn-ea"/>
              </a:rPr>
              <a:t>二、资产负债表列报方法</a:t>
            </a:r>
            <a:endParaRPr lang="zh-CN" altLang="en-US" sz="2800">
              <a:sym typeface="+mn-ea"/>
            </a:endParaRPr>
          </a:p>
        </p:txBody>
      </p:sp>
      <p:sp>
        <p:nvSpPr>
          <p:cNvPr id="3" name="正文"/>
          <p:cNvSpPr>
            <a:spLocks noGrp="1"/>
          </p:cNvSpPr>
          <p:nvPr>
            <p:ph idx="1"/>
            <p:custDataLst>
              <p:tags r:id="rId2"/>
            </p:custDataLst>
          </p:nvPr>
        </p:nvSpPr>
        <p:spPr>
          <a:xfrm>
            <a:off x="541020" y="752475"/>
            <a:ext cx="11108690" cy="6005830"/>
          </a:xfrm>
        </p:spPr>
        <p:style>
          <a:lnRef idx="3">
            <a:schemeClr val="accent1"/>
          </a:lnRef>
          <a:fillRef idx="0">
            <a:srgbClr val="FFFFFF"/>
          </a:fillRef>
          <a:effectRef idx="0">
            <a:srgbClr val="FFFFFF"/>
          </a:effectRef>
          <a:fontRef idx="minor">
            <a:schemeClr val="tx1"/>
          </a:fontRef>
        </p:style>
        <p:txBody>
          <a:bodyPr>
            <a:noAutofit/>
          </a:bodyPr>
          <a:lstStyle/>
          <a:p>
            <a:pPr marL="0" indent="558800" fontAlgn="auto">
              <a:lnSpc>
                <a:spcPct val="120000"/>
              </a:lnSpc>
              <a:spcBef>
                <a:spcPts val="0"/>
              </a:spcBef>
              <a:buNone/>
              <a:extLst>
                <a:ext uri="{35155182-B16C-46BC-9424-99874614C6A1}">
                  <wpsdc:indentchars xmlns:wpsdc="http://www.wps.cn/officeDocument/2017/drawingmlCustomData" val="200" checksum="1956455923"/>
                </a:ext>
              </a:extLst>
            </a:pPr>
            <a:r>
              <a:rPr lang="zh-CN" altLang="en-US" sz="2200" b="1"/>
              <a:t>(五)综合运用上述填列方法分析填列</a:t>
            </a:r>
            <a:endParaRPr lang="zh-CN" altLang="en-US" sz="2200" b="1"/>
          </a:p>
          <a:p>
            <a:pPr marL="0" indent="558800" fontAlgn="auto">
              <a:lnSpc>
                <a:spcPct val="120000"/>
              </a:lnSpc>
              <a:spcBef>
                <a:spcPts val="0"/>
              </a:spcBef>
              <a:buNone/>
              <a:extLst>
                <a:ext uri="{35155182-B16C-46BC-9424-99874614C6A1}">
                  <wpsdc:indentchars xmlns:wpsdc="http://www.wps.cn/officeDocument/2017/drawingmlCustomData" val="200" checksum="1956455923"/>
                </a:ext>
              </a:extLst>
            </a:pPr>
            <a:r>
              <a:rPr lang="zh-CN" altLang="en-US" sz="2200"/>
              <a:t>如“存货”项目，应根据“原材料”“库存商品”“委托加工物资”“周转材料”“材料采购”“在途物资”“发出商品”“材料成本差异”等总账科目期末余额的分析汇总数，减去“存货跌价准备”科目余额后的净额填列。</a:t>
            </a:r>
            <a:endParaRPr lang="zh-CN" altLang="en-US" sz="2000"/>
          </a:p>
          <a:p>
            <a:pPr marL="0" indent="508000" fontAlgn="auto">
              <a:lnSpc>
                <a:spcPct val="120000"/>
              </a:lnSpc>
              <a:spcBef>
                <a:spcPts val="0"/>
              </a:spcBef>
              <a:buNone/>
              <a:extLst>
                <a:ext uri="{35155182-B16C-46BC-9424-99874614C6A1}">
                  <wpsdc:indentchars xmlns:wpsdc="http://www.wps.cn/officeDocument/2017/drawingmlCustomData" val="200" checksum="282533468"/>
                </a:ext>
              </a:extLst>
            </a:pPr>
            <a:endParaRPr lang="zh-CN" altLang="en-US" sz="2000"/>
          </a:p>
        </p:txBody>
      </p:sp>
      <p:sp>
        <p:nvSpPr>
          <p:cNvPr id="4" name="文本框 3"/>
          <p:cNvSpPr txBox="1"/>
          <p:nvPr/>
        </p:nvSpPr>
        <p:spPr>
          <a:xfrm>
            <a:off x="695960" y="2641600"/>
            <a:ext cx="10799445" cy="4116705"/>
          </a:xfrm>
          <a:prstGeom prst="rect">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wrap="square" rtlCol="0">
            <a:noAutofit/>
          </a:bodyPr>
          <a:p>
            <a:pPr>
              <a:lnSpc>
                <a:spcPct val="140000"/>
              </a:lnSpc>
            </a:pPr>
            <a:r>
              <a:rPr lang="zh-CN" altLang="en-US" sz="1900" b="1" kern="100" dirty="0">
                <a:effectLst/>
                <a:latin typeface="+mn-ea"/>
                <a:cs typeface="江城圆体 400W" panose="020B0500000000000000" pitchFamily="34" charset="-122"/>
              </a:rPr>
              <a:t>【典型案例11-4】</a:t>
            </a:r>
            <a:r>
              <a:rPr lang="zh-CN" altLang="en-US" sz="1900" kern="100" dirty="0">
                <a:effectLst/>
                <a:latin typeface="+mn-ea"/>
                <a:cs typeface="江城圆体 400W" panose="020B0500000000000000" pitchFamily="34" charset="-122"/>
              </a:rPr>
              <a:t>H公司2024年12月31日“原材料”科目借方余额为800000元，“库存商品”科目借方余额为8100000元,“委托加工物资”科目借方余额为1100000元，“存货跌价准备”科目贷方余额为600000元，“受托代销商品”科目借方余额为1000000元,“受托代销商品款”科目贷余额为1000000元。</a:t>
            </a:r>
            <a:endParaRPr lang="zh-CN" altLang="en-US" sz="1900" kern="100" dirty="0">
              <a:effectLst/>
              <a:latin typeface="+mn-ea"/>
              <a:cs typeface="江城圆体 400W" panose="020B0500000000000000" pitchFamily="34" charset="-122"/>
            </a:endParaRPr>
          </a:p>
          <a:p>
            <a:pPr>
              <a:lnSpc>
                <a:spcPct val="140000"/>
              </a:lnSpc>
            </a:pPr>
            <a:r>
              <a:rPr lang="zh-CN" altLang="en-US" sz="1900" kern="100" dirty="0">
                <a:effectLst/>
                <a:latin typeface="+mn-ea"/>
                <a:cs typeface="江城圆体 400W" panose="020B0500000000000000" pitchFamily="34" charset="-122"/>
              </a:rPr>
              <a:t>要求:请计算资产负债表中“存货”栏的项目金额。</a:t>
            </a:r>
            <a:endParaRPr lang="zh-CN" altLang="en-US" sz="1900" kern="100" dirty="0">
              <a:effectLst/>
              <a:latin typeface="+mn-ea"/>
              <a:cs typeface="江城圆体 400W" panose="020B0500000000000000" pitchFamily="34" charset="-122"/>
            </a:endParaRPr>
          </a:p>
          <a:p>
            <a:pPr>
              <a:lnSpc>
                <a:spcPct val="140000"/>
              </a:lnSpc>
            </a:pPr>
            <a:r>
              <a:rPr lang="zh-CN" altLang="en-US" sz="1900" b="1" kern="100" dirty="0">
                <a:effectLst/>
                <a:latin typeface="+mn-ea"/>
                <a:cs typeface="江城圆体 400W" panose="020B0500000000000000" pitchFamily="34" charset="-122"/>
              </a:rPr>
              <a:t>【典型案例11-4解析】</a:t>
            </a:r>
            <a:endParaRPr lang="zh-CN" altLang="en-US" sz="1900" b="1" kern="100" dirty="0">
              <a:effectLst/>
              <a:latin typeface="+mn-ea"/>
              <a:cs typeface="江城圆体 400W" panose="020B0500000000000000" pitchFamily="34" charset="-122"/>
            </a:endParaRPr>
          </a:p>
          <a:p>
            <a:pPr>
              <a:lnSpc>
                <a:spcPct val="140000"/>
              </a:lnSpc>
            </a:pPr>
            <a:r>
              <a:rPr lang="zh-CN" altLang="en-US" sz="1900" kern="100" dirty="0">
                <a:effectLst/>
                <a:latin typeface="+mn-ea"/>
                <a:cs typeface="江城圆体 400W" panose="020B0500000000000000" pitchFamily="34" charset="-122"/>
              </a:rPr>
              <a:t>案例分析:“存货”期末余额应据“原材料”“库存商品”“委托加工物资”“受托代销商品”等总账科日期末余额的合计数，减去“存货跌价准备”“受托代销商品款”科目期末余额后的净额填列。</a:t>
            </a:r>
            <a:endParaRPr lang="zh-CN" altLang="en-US" sz="1900" kern="100" dirty="0">
              <a:effectLst/>
              <a:latin typeface="+mn-ea"/>
              <a:cs typeface="江城圆体 400W" panose="020B0500000000000000" pitchFamily="34" charset="-122"/>
            </a:endParaRPr>
          </a:p>
          <a:p>
            <a:pPr>
              <a:lnSpc>
                <a:spcPct val="140000"/>
              </a:lnSpc>
            </a:pPr>
            <a:r>
              <a:rPr lang="zh-CN" altLang="en-US" sz="1900" kern="100" dirty="0">
                <a:effectLst/>
                <a:latin typeface="+mn-ea"/>
                <a:cs typeface="江城圆体 400W" panose="020B0500000000000000" pitchFamily="34" charset="-122"/>
              </a:rPr>
              <a:t>H公司资产负债表中“存货”栏的项目金额=800000+8100000+1100000-600000+1000000-1000000=9400000(元)。</a:t>
            </a:r>
            <a:endParaRPr lang="zh-CN" altLang="en-US" sz="1900" kern="100" dirty="0">
              <a:effectLst/>
              <a:latin typeface="+mn-ea"/>
              <a:cs typeface="江城圆体 400W" panose="020B0500000000000000" pitchFamily="34" charset="-122"/>
            </a:endParaRPr>
          </a:p>
        </p:txBody>
      </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00330"/>
            <a:ext cx="10800080" cy="575945"/>
          </a:xfrm>
        </p:spPr>
        <p:txBody>
          <a:bodyPr/>
          <a:lstStyle/>
          <a:p>
            <a:r>
              <a:rPr lang="zh-CN" altLang="en-US" sz="2800">
                <a:sym typeface="+mn-ea"/>
              </a:rPr>
              <a:t>二、资产负债表列报方法</a:t>
            </a:r>
            <a:endParaRPr lang="zh-CN" altLang="en-US" sz="2800">
              <a:sym typeface="+mn-ea"/>
            </a:endParaRPr>
          </a:p>
        </p:txBody>
      </p:sp>
      <p:sp>
        <p:nvSpPr>
          <p:cNvPr id="3" name="正文"/>
          <p:cNvSpPr>
            <a:spLocks noGrp="1"/>
          </p:cNvSpPr>
          <p:nvPr>
            <p:ph idx="1"/>
            <p:custDataLst>
              <p:tags r:id="rId2"/>
            </p:custDataLst>
          </p:nvPr>
        </p:nvSpPr>
        <p:spPr>
          <a:xfrm>
            <a:off x="541020" y="752475"/>
            <a:ext cx="11108690" cy="6005830"/>
          </a:xfrm>
        </p:spPr>
        <p:style>
          <a:lnRef idx="3">
            <a:schemeClr val="accent1"/>
          </a:lnRef>
          <a:fillRef idx="0">
            <a:srgbClr val="FFFFFF"/>
          </a:fillRef>
          <a:effectRef idx="0">
            <a:srgbClr val="FFFFFF"/>
          </a:effectRef>
          <a:fontRef idx="minor">
            <a:schemeClr val="tx1"/>
          </a:fontRef>
        </p:style>
        <p:txBody>
          <a:bodyPr>
            <a:noAutofit/>
          </a:bodyPr>
          <a:lstStyle/>
          <a:p>
            <a:pPr marL="0" indent="0" fontAlgn="auto">
              <a:lnSpc>
                <a:spcPct val="150000"/>
              </a:lnSpc>
              <a:spcBef>
                <a:spcPts val="0"/>
              </a:spcBef>
              <a:buNone/>
            </a:pPr>
            <a:r>
              <a:rPr lang="zh-CN" altLang="en-US" b="1"/>
              <a:t>【典型案例11-5】</a:t>
            </a:r>
            <a:r>
              <a:rPr lang="zh-CN" altLang="en-US"/>
              <a:t>H公司2024年12月31日往来科目相关账户余额为:</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应收账款”明细账;A公司借方余额800000元,B公司贷方余额90000元;“预收账款”明细账;G公司借方余额200000元,D公司贷方余额300000元;“应付账款”明细账;E公司借方余额60000元,F公司贷方余额250000元;“预付账款”明细账:G公司借方余额80000元,公司贷方余额150000元;“坏账准备-应收账款”贷方余额20000元。</a:t>
            </a:r>
            <a:endParaRPr lang="zh-CN" altLang="en-US"/>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a:t>要求:请计算资产负债表中“应收账款”“预收账款”“预付款项”“应付账款”的项目金额。</a:t>
            </a:r>
            <a:endParaRPr lang="zh-CN" altLang="en-US"/>
          </a:p>
        </p:txBody>
      </p:sp>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00330"/>
            <a:ext cx="10800080" cy="575945"/>
          </a:xfrm>
        </p:spPr>
        <p:txBody>
          <a:bodyPr/>
          <a:lstStyle/>
          <a:p>
            <a:r>
              <a:rPr lang="zh-CN" altLang="en-US" sz="2800">
                <a:sym typeface="+mn-ea"/>
              </a:rPr>
              <a:t>二、资产负债表列报方法</a:t>
            </a:r>
            <a:endParaRPr lang="zh-CN" altLang="en-US" sz="2800">
              <a:sym typeface="+mn-ea"/>
            </a:endParaRPr>
          </a:p>
        </p:txBody>
      </p:sp>
      <p:sp>
        <p:nvSpPr>
          <p:cNvPr id="3" name="正文"/>
          <p:cNvSpPr>
            <a:spLocks noGrp="1"/>
          </p:cNvSpPr>
          <p:nvPr>
            <p:ph idx="1"/>
            <p:custDataLst>
              <p:tags r:id="rId2"/>
            </p:custDataLst>
          </p:nvPr>
        </p:nvSpPr>
        <p:spPr>
          <a:xfrm>
            <a:off x="148590" y="676275"/>
            <a:ext cx="11943715" cy="6005830"/>
          </a:xfrm>
        </p:spPr>
        <p:style>
          <a:lnRef idx="3">
            <a:schemeClr val="accent1"/>
          </a:lnRef>
          <a:fillRef idx="0">
            <a:srgbClr val="FFFFFF"/>
          </a:fillRef>
          <a:effectRef idx="0">
            <a:srgbClr val="FFFFFF"/>
          </a:effectRef>
          <a:fontRef idx="minor">
            <a:schemeClr val="tx1"/>
          </a:fontRef>
        </p:style>
        <p:txBody>
          <a:bodyPr>
            <a:noAutofit/>
          </a:bodyPr>
          <a:lstStyle/>
          <a:p>
            <a:pPr marL="0" indent="0" fontAlgn="auto">
              <a:lnSpc>
                <a:spcPct val="150000"/>
              </a:lnSpc>
              <a:spcBef>
                <a:spcPts val="0"/>
              </a:spcBef>
              <a:buNone/>
            </a:pPr>
            <a:r>
              <a:rPr lang="zh-CN" altLang="en-US" sz="2000" b="1"/>
              <a:t>【典型案例11-5解析】</a:t>
            </a:r>
            <a:r>
              <a:rPr lang="zh-CN" altLang="en-US" sz="2000"/>
              <a:t>案例分析:资产负债表中“应收账款”列示的金额应根据“应收账款”科目所属明细借方余额,加上“预收账款”科目所属明细借方余额,减去“坏账准备”科目中有关应收账款计提的坏账准备期末余额后填列;</a:t>
            </a:r>
            <a:endParaRPr lang="zh-CN" altLang="en-US" sz="2000"/>
          </a:p>
          <a:p>
            <a:pPr marL="0" indent="0" fontAlgn="auto">
              <a:lnSpc>
                <a:spcPct val="150000"/>
              </a:lnSpc>
              <a:spcBef>
                <a:spcPts val="0"/>
              </a:spcBef>
              <a:buNone/>
            </a:pPr>
            <a:r>
              <a:rPr lang="zh-CN" altLang="en-US" sz="2000"/>
              <a:t>“预付款项”列示的金额应根据“预付账款”科目借方余额,加上“应付账款”科目借方余额,减去“坏账准备”科月中有关预付账款计提的坏账准备期末余额后填列;</a:t>
            </a:r>
            <a:endParaRPr lang="zh-CN" altLang="en-US" sz="2000"/>
          </a:p>
          <a:p>
            <a:pPr marL="0" indent="0" fontAlgn="auto">
              <a:lnSpc>
                <a:spcPct val="150000"/>
              </a:lnSpc>
              <a:spcBef>
                <a:spcPts val="0"/>
              </a:spcBef>
              <a:buNone/>
            </a:pPr>
            <a:r>
              <a:rPr lang="zh-CN" altLang="en-US" sz="2000"/>
              <a:t>“应付账款”列示的金额应根据“应付账款”“预付账款”科目有关明细科目的期末贷方余额合计数填列;</a:t>
            </a:r>
            <a:endParaRPr lang="zh-CN" altLang="en-US" sz="2000"/>
          </a:p>
          <a:p>
            <a:pPr marL="0" indent="0" fontAlgn="auto">
              <a:lnSpc>
                <a:spcPct val="150000"/>
              </a:lnSpc>
              <a:spcBef>
                <a:spcPts val="0"/>
              </a:spcBef>
              <a:buNone/>
            </a:pPr>
            <a:r>
              <a:rPr lang="zh-CN" altLang="en-US" sz="2000"/>
              <a:t>“预收款项”列示的金额应根据“预收账款”“应收账款”科目有关明细科目的期末贷方余额合计数填列。</a:t>
            </a:r>
            <a:endParaRPr lang="zh-CN" altLang="en-US" sz="2000"/>
          </a:p>
          <a:p>
            <a:pPr marL="0" indent="0" fontAlgn="auto">
              <a:lnSpc>
                <a:spcPct val="150000"/>
              </a:lnSpc>
              <a:spcBef>
                <a:spcPts val="0"/>
              </a:spcBef>
              <a:buNone/>
            </a:pPr>
            <a:r>
              <a:rPr lang="zh-CN" altLang="en-US" sz="2000"/>
              <a:t>H公司资产负债表中有关项目金额计算如下:</a:t>
            </a:r>
            <a:endParaRPr lang="zh-CN" altLang="en-US" sz="2000"/>
          </a:p>
          <a:p>
            <a:pPr marL="0" indent="0" fontAlgn="auto">
              <a:lnSpc>
                <a:spcPct val="150000"/>
              </a:lnSpc>
              <a:spcBef>
                <a:spcPts val="0"/>
              </a:spcBef>
              <a:buNone/>
            </a:pPr>
            <a:r>
              <a:rPr lang="zh-CN" altLang="en-US" sz="2000"/>
              <a:t>应收账款=800000+20000020000=980000(元)</a:t>
            </a:r>
            <a:endParaRPr lang="zh-CN" altLang="en-US" sz="2000"/>
          </a:p>
          <a:p>
            <a:pPr marL="0" indent="0" fontAlgn="auto">
              <a:lnSpc>
                <a:spcPct val="150000"/>
              </a:lnSpc>
              <a:spcBef>
                <a:spcPts val="0"/>
              </a:spcBef>
              <a:buNone/>
            </a:pPr>
            <a:r>
              <a:rPr lang="zh-CN" altLang="en-US" sz="2000"/>
              <a:t>预付款项=80000+60000=140000(元)</a:t>
            </a:r>
            <a:endParaRPr lang="zh-CN" altLang="en-US" sz="2000"/>
          </a:p>
          <a:p>
            <a:pPr marL="0" indent="0" fontAlgn="auto">
              <a:lnSpc>
                <a:spcPct val="150000"/>
              </a:lnSpc>
              <a:spcBef>
                <a:spcPts val="0"/>
              </a:spcBef>
              <a:buNone/>
            </a:pPr>
            <a:r>
              <a:rPr lang="zh-CN" altLang="en-US" sz="2000"/>
              <a:t>应付款项=250000+150000=400000(元)</a:t>
            </a:r>
            <a:endParaRPr lang="zh-CN" altLang="en-US" sz="2000"/>
          </a:p>
          <a:p>
            <a:pPr marL="0" indent="0" fontAlgn="auto">
              <a:lnSpc>
                <a:spcPct val="150000"/>
              </a:lnSpc>
              <a:spcBef>
                <a:spcPts val="0"/>
              </a:spcBef>
              <a:buNone/>
            </a:pPr>
            <a:r>
              <a:rPr lang="zh-CN" altLang="en-US" sz="2000"/>
              <a:t>预收款项=300000+90000=390000(元)</a:t>
            </a:r>
            <a:endParaRPr lang="zh-CN" altLang="en-US" sz="2000"/>
          </a:p>
        </p:txBody>
      </p:sp>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00330"/>
            <a:ext cx="10800080" cy="575945"/>
          </a:xfrm>
        </p:spPr>
        <p:txBody>
          <a:bodyPr/>
          <a:lstStyle/>
          <a:p>
            <a:r>
              <a:rPr lang="zh-CN" altLang="en-US" sz="2800">
                <a:sym typeface="+mn-ea"/>
              </a:rPr>
              <a:t>二、资产负债表列报方法</a:t>
            </a:r>
            <a:endParaRPr lang="zh-CN" altLang="en-US" sz="2800">
              <a:sym typeface="+mn-ea"/>
            </a:endParaRPr>
          </a:p>
        </p:txBody>
      </p:sp>
      <p:sp>
        <p:nvSpPr>
          <p:cNvPr id="8" name="文本框 7"/>
          <p:cNvSpPr txBox="1"/>
          <p:nvPr/>
        </p:nvSpPr>
        <p:spPr>
          <a:xfrm>
            <a:off x="3556000" y="-639762"/>
            <a:ext cx="5080000" cy="583565"/>
          </a:xfrm>
          <a:prstGeom prst="rect">
            <a:avLst/>
          </a:prstGeom>
        </p:spPr>
        <p:txBody>
          <a:bodyPr>
            <a:spAutoFit/>
          </a:bodyPr>
          <a:p>
            <a:pPr marL="0" indent="266700" algn="l" defTabSz="266700">
              <a:spcAft>
                <a:spcPct val="0"/>
              </a:spcAft>
            </a:pPr>
            <a:r>
              <a:rPr lang="zh-CN" altLang="en-US" sz="1600">
                <a:latin typeface="宋体" panose="02010600030101010101" pitchFamily="2" charset="-122"/>
                <a:ea typeface="宋体" panose="02010600030101010101" pitchFamily="2" charset="-122"/>
              </a:rPr>
              <a:t>表</a:t>
            </a:r>
            <a:r>
              <a:rPr lang="en-US" altLang="zh-CN" sz="1600">
                <a:latin typeface="宋体" panose="02010600030101010101" pitchFamily="2" charset="-122"/>
                <a:ea typeface="宋体" panose="02010600030101010101" pitchFamily="2" charset="-122"/>
              </a:rPr>
              <a:t>11-2	        </a:t>
            </a:r>
            <a:r>
              <a:rPr lang="zh-CN" altLang="en-US" sz="1600">
                <a:latin typeface="宋体" panose="02010600030101010101" pitchFamily="2" charset="-122"/>
                <a:ea typeface="宋体" panose="02010600030101010101" pitchFamily="2" charset="-122"/>
              </a:rPr>
              <a:t>资产负债表主要项目填列方法汇总表</a:t>
            </a:r>
            <a:endParaRPr lang="zh-CN" altLang="en-US" sz="1600">
              <a:latin typeface="宋体" panose="02010600030101010101" pitchFamily="2" charset="-122"/>
              <a:ea typeface="宋体" panose="02010600030101010101" pitchFamily="2" charset="-122"/>
            </a:endParaRPr>
          </a:p>
        </p:txBody>
      </p:sp>
      <p:graphicFrame>
        <p:nvGraphicFramePr>
          <p:cNvPr id="9" name="表格 8"/>
          <p:cNvGraphicFramePr/>
          <p:nvPr>
            <p:custDataLst>
              <p:tags r:id="rId2"/>
            </p:custDataLst>
          </p:nvPr>
        </p:nvGraphicFramePr>
        <p:xfrm>
          <a:off x="457200" y="1032510"/>
          <a:ext cx="11469370" cy="5709920"/>
        </p:xfrm>
        <a:graphic>
          <a:graphicData uri="http://schemas.openxmlformats.org/drawingml/2006/table">
            <a:tbl>
              <a:tblPr/>
              <a:tblGrid>
                <a:gridCol w="1745615"/>
                <a:gridCol w="9723755"/>
              </a:tblGrid>
              <a:tr h="331470">
                <a:tc>
                  <a:txBody>
                    <a:bodyPr/>
                    <a:p>
                      <a:pPr indent="0" algn="ctr" fontAlgn="ctr">
                        <a:lnSpc>
                          <a:spcPct val="120000"/>
                        </a:lnSpc>
                        <a:spcBef>
                          <a:spcPts val="0"/>
                        </a:spcBef>
                        <a:spcAft>
                          <a:spcPts val="0"/>
                        </a:spcAft>
                      </a:pPr>
                      <a:r>
                        <a:rPr lang="zh-CN" sz="1200" b="1" spc="120">
                          <a:solidFill>
                            <a:srgbClr val="3D557F"/>
                          </a:solidFill>
                          <a:latin typeface="微软雅黑" panose="020B0503020204020204" charset="-122"/>
                          <a:ea typeface="微软雅黑" panose="020B0503020204020204" charset="-122"/>
                        </a:rPr>
                        <a:t>报表项目</a:t>
                      </a:r>
                      <a:endParaRPr lang="zh-CN" sz="1200" b="1" spc="120">
                        <a:solidFill>
                          <a:srgbClr val="3D557F"/>
                        </a:solidFill>
                        <a:latin typeface="微软雅黑" panose="020B0503020204020204" charset="-122"/>
                        <a:ea typeface="微软雅黑" panose="020B0503020204020204" charset="-122"/>
                      </a:endParaRPr>
                    </a:p>
                  </a:txBody>
                  <a:tcPr marL="107950" marR="107950" marT="38100" marB="38100" anchor="ctr" anchorCtr="0">
                    <a:lnL>
                      <a:noFill/>
                    </a:lnL>
                    <a:lnR>
                      <a:noFill/>
                    </a:lnR>
                    <a:lnT w="19050">
                      <a:solidFill>
                        <a:srgbClr val="3D557F"/>
                      </a:solidFill>
                      <a:prstDash val="solid"/>
                    </a:lnT>
                    <a:lnB w="19050">
                      <a:solidFill>
                        <a:srgbClr val="3D557F"/>
                      </a:solidFill>
                      <a:prstDash val="solid"/>
                    </a:lnB>
                    <a:solidFill>
                      <a:srgbClr val="FFFFFF"/>
                    </a:solidFill>
                  </a:tcPr>
                </a:tc>
                <a:tc>
                  <a:txBody>
                    <a:bodyPr/>
                    <a:p>
                      <a:pPr indent="0" algn="ctr" fontAlgn="ctr">
                        <a:lnSpc>
                          <a:spcPct val="120000"/>
                        </a:lnSpc>
                        <a:spcBef>
                          <a:spcPts val="0"/>
                        </a:spcBef>
                        <a:spcAft>
                          <a:spcPts val="0"/>
                        </a:spcAft>
                      </a:pPr>
                      <a:r>
                        <a:rPr lang="zh-CN" sz="1200" b="1" spc="120">
                          <a:solidFill>
                            <a:srgbClr val="3D557F"/>
                          </a:solidFill>
                          <a:latin typeface="微软雅黑" panose="020B0503020204020204" charset="-122"/>
                          <a:ea typeface="微软雅黑" panose="020B0503020204020204" charset="-122"/>
                        </a:rPr>
                        <a:t>填列方法</a:t>
                      </a:r>
                      <a:endParaRPr lang="zh-CN" sz="1200" b="1" spc="120">
                        <a:solidFill>
                          <a:srgbClr val="3D557F"/>
                        </a:solidFill>
                        <a:latin typeface="微软雅黑" panose="020B0503020204020204" charset="-122"/>
                        <a:ea typeface="微软雅黑" panose="020B0503020204020204" charset="-122"/>
                      </a:endParaRPr>
                    </a:p>
                  </a:txBody>
                  <a:tcPr marL="107950" marR="107950" marT="38100" marB="38100" anchor="ctr" anchorCtr="0">
                    <a:lnL>
                      <a:noFill/>
                    </a:lnL>
                    <a:lnR>
                      <a:noFill/>
                    </a:lnR>
                    <a:lnT w="19050">
                      <a:solidFill>
                        <a:srgbClr val="3D557F"/>
                      </a:solidFill>
                      <a:prstDash val="solid"/>
                    </a:lnT>
                    <a:lnB w="19050">
                      <a:solidFill>
                        <a:srgbClr val="3D557F"/>
                      </a:solidFill>
                      <a:prstDash val="solid"/>
                    </a:lnB>
                    <a:solidFill>
                      <a:srgbClr val="FFFFFF"/>
                    </a:solidFill>
                  </a:tcPr>
                </a:tc>
              </a:tr>
              <a:tr h="289560">
                <a:tc>
                  <a:txBody>
                    <a:bodyPr/>
                    <a:p>
                      <a:pPr indent="0" algn="l" fontAlgn="ctr">
                        <a:lnSpc>
                          <a:spcPct val="120000"/>
                        </a:lnSpc>
                        <a:spcBef>
                          <a:spcPts val="0"/>
                        </a:spcBef>
                        <a:spcAft>
                          <a:spcPts val="0"/>
                        </a:spcAft>
                      </a:pPr>
                      <a:r>
                        <a:rPr lang="zh-CN" sz="1000" b="1" spc="60">
                          <a:solidFill>
                            <a:srgbClr val="3D557F"/>
                          </a:solidFill>
                          <a:latin typeface="微软雅黑" panose="020B0503020204020204" charset="-122"/>
                          <a:ea typeface="微软雅黑" panose="020B0503020204020204" charset="-122"/>
                        </a:rPr>
                        <a:t>一、资产类</a:t>
                      </a:r>
                      <a:endParaRPr lang="zh-CN" sz="1000" b="1" spc="60">
                        <a:solidFill>
                          <a:srgbClr val="3D557F"/>
                        </a:solidFill>
                        <a:latin typeface="微软雅黑" panose="020B0503020204020204" charset="-122"/>
                        <a:ea typeface="微软雅黑" panose="020B0503020204020204" charset="-122"/>
                      </a:endParaRPr>
                    </a:p>
                  </a:txBody>
                  <a:tcPr marL="107950" marR="107950" marT="38100" marB="38100" anchor="ctr" anchorCtr="0">
                    <a:lnL>
                      <a:noFill/>
                    </a:lnL>
                    <a:lnR>
                      <a:noFill/>
                    </a:lnR>
                    <a:lnT w="19050">
                      <a:solidFill>
                        <a:srgbClr val="3D557F"/>
                      </a:solidFill>
                      <a:prstDash val="solid"/>
                    </a:lnT>
                    <a:lnB>
                      <a:noFill/>
                    </a:lnB>
                    <a:solidFill>
                      <a:srgbClr val="FFFFFF"/>
                    </a:solidFill>
                  </a:tcPr>
                </a:tc>
                <a:tc>
                  <a:txBody>
                    <a:bodyPr/>
                    <a:p>
                      <a:pPr indent="0" algn="l" fontAlgn="ctr">
                        <a:lnSpc>
                          <a:spcPct val="120000"/>
                        </a:lnSpc>
                        <a:spcBef>
                          <a:spcPts val="0"/>
                        </a:spcBef>
                        <a:spcAft>
                          <a:spcPts val="0"/>
                        </a:spcAft>
                      </a:pPr>
                      <a:endParaRPr lang="en-US" altLang="zh-CN" sz="1000" b="0" spc="60">
                        <a:solidFill>
                          <a:srgbClr val="3D557F"/>
                        </a:solidFill>
                        <a:latin typeface="微软雅黑" panose="020B0503020204020204" charset="-122"/>
                        <a:ea typeface="微软雅黑" panose="020B0503020204020204" charset="-122"/>
                      </a:endParaRPr>
                    </a:p>
                  </a:txBody>
                  <a:tcPr marL="107950" marR="107950" marT="38100" marB="38100" anchor="ctr" anchorCtr="0">
                    <a:lnL>
                      <a:noFill/>
                    </a:lnL>
                    <a:lnR>
                      <a:noFill/>
                    </a:lnR>
                    <a:lnT w="19050">
                      <a:solidFill>
                        <a:srgbClr val="3D557F"/>
                      </a:solidFill>
                      <a:prstDash val="solid"/>
                    </a:lnT>
                    <a:lnB>
                      <a:noFill/>
                    </a:lnB>
                    <a:solidFill>
                      <a:srgbClr val="FFFFFF"/>
                    </a:solidFill>
                  </a:tcPr>
                </a:tc>
              </a:tr>
              <a:tr h="290830">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货币资金</a:t>
                      </a:r>
                      <a:endParaRPr lang="zh-CN" sz="1000" b="0" spc="60">
                        <a:solidFill>
                          <a:srgbClr val="3D557F"/>
                        </a:solidFill>
                        <a:latin typeface="微软雅黑" panose="020B0503020204020204" charset="-122"/>
                        <a:ea typeface="微软雅黑" panose="020B0503020204020204" charset="-122"/>
                      </a:endParaRPr>
                    </a:p>
                  </a:txBody>
                  <a:tcPr marL="107950" marR="107950" marT="38100" marB="38100" anchor="ctr" anchorCtr="0">
                    <a:lnL>
                      <a:noFill/>
                    </a:lnL>
                    <a:lnR>
                      <a:noFill/>
                    </a:lnR>
                    <a:lnT>
                      <a:noFill/>
                    </a:lnT>
                    <a:lnB>
                      <a:noFill/>
                    </a:lnB>
                    <a:solidFill>
                      <a:srgbClr val="D3DBEA"/>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“库存现金”“银行存款”“其他货币资金”科目期末余额合计数填列</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107950" marR="107950" marT="38100" marB="38100" anchor="ctr" anchorCtr="0">
                    <a:lnL>
                      <a:noFill/>
                    </a:lnL>
                    <a:lnR>
                      <a:noFill/>
                    </a:lnR>
                    <a:lnT>
                      <a:noFill/>
                    </a:lnT>
                    <a:lnB>
                      <a:noFill/>
                    </a:lnB>
                    <a:solidFill>
                      <a:srgbClr val="D3DBEA"/>
                    </a:solidFill>
                  </a:tcPr>
                </a:tc>
              </a:tr>
              <a:tr h="494665">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交易性金融资产</a:t>
                      </a:r>
                      <a:endParaRPr lang="zh-CN" sz="1000" b="0" spc="60">
                        <a:solidFill>
                          <a:srgbClr val="3D557F"/>
                        </a:solidFill>
                        <a:latin typeface="微软雅黑" panose="020B0503020204020204" charset="-122"/>
                        <a:ea typeface="微软雅黑" panose="020B0503020204020204" charset="-122"/>
                      </a:endParaRPr>
                    </a:p>
                  </a:txBody>
                  <a:tcPr marL="107950" marR="107950" marT="38100" marB="38100" anchor="ctr" anchorCtr="0">
                    <a:lnL>
                      <a:noFill/>
                    </a:lnL>
                    <a:lnR>
                      <a:noFill/>
                    </a:lnR>
                    <a:lnT>
                      <a:noFill/>
                    </a:lnT>
                    <a:lnB>
                      <a:noFill/>
                    </a:lnB>
                    <a:solidFill>
                      <a:srgbClr val="FFFFFF"/>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交易性金融资产”期末余额分析填列，减去自资产负债表日起超过一年到期且预期持有超过一年的以公允价值计量且其变动计入当期损益的非流动金融资产的期末账面价值后填列。减去的部分在“其他非流动金融资产”填列</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107950" marR="107950" marT="38100" marB="38100" anchor="ctr" anchorCtr="0">
                    <a:lnL>
                      <a:noFill/>
                    </a:lnL>
                    <a:lnR>
                      <a:noFill/>
                    </a:lnR>
                    <a:lnT>
                      <a:noFill/>
                    </a:lnT>
                    <a:lnB>
                      <a:noFill/>
                    </a:lnB>
                    <a:solidFill>
                      <a:srgbClr val="FFFFFF"/>
                    </a:solidFill>
                  </a:tcPr>
                </a:tc>
              </a:tr>
              <a:tr h="290830">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应收票据</a:t>
                      </a:r>
                      <a:endParaRPr lang="zh-CN" sz="1000" b="0" spc="60">
                        <a:solidFill>
                          <a:srgbClr val="3D557F"/>
                        </a:solidFill>
                        <a:latin typeface="微软雅黑" panose="020B0503020204020204" charset="-122"/>
                        <a:ea typeface="微软雅黑" panose="020B0503020204020204" charset="-122"/>
                      </a:endParaRPr>
                    </a:p>
                  </a:txBody>
                  <a:tcPr marL="107950" marR="107950" marT="38100" marB="38100" anchor="ctr" anchorCtr="0">
                    <a:lnL>
                      <a:noFill/>
                    </a:lnL>
                    <a:lnR>
                      <a:noFill/>
                    </a:lnR>
                    <a:lnT>
                      <a:noFill/>
                    </a:lnT>
                    <a:lnB>
                      <a:noFill/>
                    </a:lnB>
                    <a:solidFill>
                      <a:srgbClr val="D3DBEA"/>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“应收票据”科目的期末余额，减去“坏账准备”科目中相应坏账准备的期末余额后填列</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107950" marR="107950" marT="38100" marB="38100" anchor="ctr" anchorCtr="0">
                    <a:lnL>
                      <a:noFill/>
                    </a:lnL>
                    <a:lnR>
                      <a:noFill/>
                    </a:lnR>
                    <a:lnT>
                      <a:noFill/>
                    </a:lnT>
                    <a:lnB>
                      <a:noFill/>
                    </a:lnB>
                    <a:solidFill>
                      <a:srgbClr val="D3DBEA"/>
                    </a:solidFill>
                  </a:tcPr>
                </a:tc>
              </a:tr>
              <a:tr h="290195">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应收账款</a:t>
                      </a:r>
                      <a:endParaRPr lang="zh-CN" sz="1000" b="0" spc="60">
                        <a:solidFill>
                          <a:srgbClr val="3D557F"/>
                        </a:solidFill>
                        <a:latin typeface="微软雅黑" panose="020B0503020204020204" charset="-122"/>
                        <a:ea typeface="微软雅黑" panose="020B0503020204020204" charset="-122"/>
                      </a:endParaRPr>
                    </a:p>
                  </a:txBody>
                  <a:tcPr marL="107950" marR="107950" marT="38100" marB="38100" anchor="ctr" anchorCtr="0">
                    <a:lnL>
                      <a:noFill/>
                    </a:lnL>
                    <a:lnR>
                      <a:noFill/>
                    </a:lnR>
                    <a:lnT>
                      <a:noFill/>
                    </a:lnT>
                    <a:lnB>
                      <a:noFill/>
                    </a:lnB>
                    <a:solidFill>
                      <a:srgbClr val="FFFFFF"/>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“应收账款”科目明细借方余额，加上“预收账款”科目明细贷方余额，减去相应“坏账准备”科目贷方余额后的净额填列</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107950" marR="107950" marT="38100" marB="38100" anchor="ctr" anchorCtr="0">
                    <a:lnL>
                      <a:noFill/>
                    </a:lnL>
                    <a:lnR>
                      <a:noFill/>
                    </a:lnR>
                    <a:lnT>
                      <a:noFill/>
                    </a:lnT>
                    <a:lnB>
                      <a:noFill/>
                    </a:lnB>
                    <a:solidFill>
                      <a:srgbClr val="FFFFFF"/>
                    </a:solidFill>
                  </a:tcPr>
                </a:tc>
              </a:tr>
              <a:tr h="290195">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应收款项融资</a:t>
                      </a:r>
                      <a:endParaRPr lang="zh-CN" sz="1000" b="0" spc="60">
                        <a:solidFill>
                          <a:srgbClr val="3D557F"/>
                        </a:solidFill>
                        <a:latin typeface="微软雅黑" panose="020B0503020204020204" charset="-122"/>
                        <a:ea typeface="微软雅黑" panose="020B0503020204020204" charset="-122"/>
                      </a:endParaRPr>
                    </a:p>
                  </a:txBody>
                  <a:tcPr marL="107950" marR="107950" marT="38100" marB="38100" anchor="ctr" anchorCtr="0">
                    <a:lnL>
                      <a:noFill/>
                    </a:lnL>
                    <a:lnR>
                      <a:noFill/>
                    </a:lnR>
                    <a:lnT>
                      <a:noFill/>
                    </a:lnT>
                    <a:lnB>
                      <a:noFill/>
                    </a:lnB>
                    <a:solidFill>
                      <a:srgbClr val="D3DBEA"/>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反映企业资产负债表日以公允价值计量且其变动计入其他综合收益的应收款项</a:t>
                      </a:r>
                      <a:endParaRPr lang="zh-CN" sz="1000" b="0" spc="60">
                        <a:solidFill>
                          <a:srgbClr val="3D557F"/>
                        </a:solidFill>
                        <a:latin typeface="微软雅黑" panose="020B0503020204020204" charset="-122"/>
                        <a:ea typeface="微软雅黑" panose="020B0503020204020204" charset="-122"/>
                      </a:endParaRPr>
                    </a:p>
                  </a:txBody>
                  <a:tcPr marL="107950" marR="107950" marT="38100" marB="38100" anchor="ctr" anchorCtr="0">
                    <a:lnL>
                      <a:noFill/>
                    </a:lnL>
                    <a:lnR>
                      <a:noFill/>
                    </a:lnR>
                    <a:lnT>
                      <a:noFill/>
                    </a:lnT>
                    <a:lnB>
                      <a:noFill/>
                    </a:lnB>
                    <a:solidFill>
                      <a:srgbClr val="D3DBEA"/>
                    </a:solidFill>
                  </a:tcPr>
                </a:tc>
              </a:tr>
              <a:tr h="290830">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预付账款</a:t>
                      </a:r>
                      <a:endParaRPr lang="zh-CN" sz="1000" b="0" spc="60">
                        <a:solidFill>
                          <a:srgbClr val="3D557F"/>
                        </a:solidFill>
                        <a:latin typeface="微软雅黑" panose="020B0503020204020204" charset="-122"/>
                        <a:ea typeface="微软雅黑" panose="020B0503020204020204" charset="-122"/>
                      </a:endParaRPr>
                    </a:p>
                  </a:txBody>
                  <a:tcPr marL="107950" marR="107950" marT="38100" marB="38100" anchor="ctr" anchorCtr="0">
                    <a:lnL>
                      <a:noFill/>
                    </a:lnL>
                    <a:lnR>
                      <a:noFill/>
                    </a:lnR>
                    <a:lnT>
                      <a:noFill/>
                    </a:lnT>
                    <a:lnB>
                      <a:noFill/>
                    </a:lnB>
                    <a:solidFill>
                      <a:srgbClr val="FFFFFF"/>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“预付账款”科目所属明细借方余额，加上“应付账款”科目所属明细借方余额合计数，减去相应“坏账准备”后的净额填列</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107950" marR="107950" marT="38100" marB="38100" anchor="ctr" anchorCtr="0">
                    <a:lnL>
                      <a:noFill/>
                    </a:lnL>
                    <a:lnR>
                      <a:noFill/>
                    </a:lnR>
                    <a:lnT>
                      <a:noFill/>
                    </a:lnT>
                    <a:lnB>
                      <a:noFill/>
                    </a:lnB>
                    <a:solidFill>
                      <a:srgbClr val="FFFFFF"/>
                    </a:solidFill>
                  </a:tcPr>
                </a:tc>
              </a:tr>
              <a:tr h="289560">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其他应收款</a:t>
                      </a:r>
                      <a:endParaRPr lang="zh-CN" sz="1000" b="0" spc="60">
                        <a:solidFill>
                          <a:srgbClr val="3D557F"/>
                        </a:solidFill>
                        <a:latin typeface="微软雅黑" panose="020B0503020204020204" charset="-122"/>
                        <a:ea typeface="微软雅黑" panose="020B0503020204020204" charset="-122"/>
                      </a:endParaRPr>
                    </a:p>
                  </a:txBody>
                  <a:tcPr marL="107950" marR="107950" marT="38100" marB="38100" anchor="ctr" anchorCtr="0">
                    <a:lnL>
                      <a:noFill/>
                    </a:lnL>
                    <a:lnR>
                      <a:noFill/>
                    </a:lnR>
                    <a:lnT>
                      <a:noFill/>
                    </a:lnT>
                    <a:lnB>
                      <a:noFill/>
                    </a:lnB>
                    <a:solidFill>
                      <a:srgbClr val="D3DBEA"/>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“应收利息”“应收股利”“其他应收款”期末余额合计数，减去“坏账准备”科目中相关的期末余额后填列</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107950" marR="107950" marT="38100" marB="38100" anchor="ctr" anchorCtr="0">
                    <a:lnL>
                      <a:noFill/>
                    </a:lnL>
                    <a:lnR>
                      <a:noFill/>
                    </a:lnR>
                    <a:lnT>
                      <a:noFill/>
                    </a:lnT>
                    <a:lnB>
                      <a:noFill/>
                    </a:lnB>
                    <a:solidFill>
                      <a:srgbClr val="D3DBEA"/>
                    </a:solidFill>
                  </a:tcPr>
                </a:tc>
              </a:tr>
              <a:tr h="699770">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存货</a:t>
                      </a:r>
                      <a:endParaRPr lang="zh-CN" sz="1000" b="0" spc="60">
                        <a:solidFill>
                          <a:srgbClr val="3D557F"/>
                        </a:solidFill>
                        <a:latin typeface="微软雅黑" panose="020B0503020204020204" charset="-122"/>
                        <a:ea typeface="微软雅黑" panose="020B0503020204020204" charset="-122"/>
                      </a:endParaRPr>
                    </a:p>
                  </a:txBody>
                  <a:tcPr marL="107950" marR="107950" marT="38100" marB="38100" anchor="ctr" anchorCtr="0">
                    <a:lnL>
                      <a:noFill/>
                    </a:lnL>
                    <a:lnR>
                      <a:noFill/>
                    </a:lnR>
                    <a:lnT>
                      <a:noFill/>
                    </a:lnT>
                    <a:lnB>
                      <a:noFill/>
                    </a:lnB>
                    <a:solidFill>
                      <a:srgbClr val="FFFFFF"/>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原材料”“库存商品”“委托加工物资”“周转材料”“材料采购”“在途物资”“发出商品”“受托代销商品”“生产成本”等总账科目期末余额的合计数，减去“存货跌价准备”“受托代销商品款”科目期末余额后的净额填列。采用计划成本核算的企业，还应考虑加减材料成本差异、商品进销差价的金额</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107950" marR="107950" marT="38100" marB="38100" anchor="ctr" anchorCtr="0">
                    <a:lnL>
                      <a:noFill/>
                    </a:lnL>
                    <a:lnR>
                      <a:noFill/>
                    </a:lnR>
                    <a:lnT>
                      <a:noFill/>
                    </a:lnT>
                    <a:lnB>
                      <a:noFill/>
                    </a:lnB>
                    <a:solidFill>
                      <a:srgbClr val="FFFFFF"/>
                    </a:solidFill>
                  </a:tcPr>
                </a:tc>
              </a:tr>
              <a:tr h="700405">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合同资产</a:t>
                      </a:r>
                      <a:endParaRPr lang="zh-CN" sz="1000" b="0" spc="60">
                        <a:solidFill>
                          <a:srgbClr val="3D557F"/>
                        </a:solidFill>
                        <a:latin typeface="微软雅黑" panose="020B0503020204020204" charset="-122"/>
                        <a:ea typeface="微软雅黑" panose="020B0503020204020204" charset="-122"/>
                      </a:endParaRPr>
                    </a:p>
                  </a:txBody>
                  <a:tcPr marL="107950" marR="107950" marT="38100" marB="38100" anchor="ctr" anchorCtr="0">
                    <a:lnL>
                      <a:noFill/>
                    </a:lnL>
                    <a:lnR>
                      <a:noFill/>
                    </a:lnR>
                    <a:lnT>
                      <a:noFill/>
                    </a:lnT>
                    <a:lnB>
                      <a:noFill/>
                    </a:lnB>
                    <a:solidFill>
                      <a:srgbClr val="D3DBEA"/>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合同资产”相关明细科目期末余额分析填列。同一合同下的合同资产和合同负债应当以净额填列。其中净额为借方余额的，根据其流动性在“合同资产”和“其他非流动资产”填列，并减去已计提的“合同资产减值准备”科目中相关期末余额后的金额填列</a:t>
                      </a:r>
                      <a:r>
                        <a:rPr lang="en-US" altLang="zh-CN" sz="1000" b="0" spc="60">
                          <a:solidFill>
                            <a:srgbClr val="3D557F"/>
                          </a:solidFill>
                          <a:latin typeface="微软雅黑" panose="020B0503020204020204" charset="-122"/>
                          <a:ea typeface="微软雅黑" panose="020B0503020204020204" charset="-122"/>
                          <a:cs typeface="微软雅黑" panose="020B0503020204020204" charset="-122"/>
                        </a:rPr>
                        <a:t>;</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净额为贷方余额的，根据其流动性在“合同负债”和“其他非流动负债”填列</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107950" marR="107950" marT="38100" marB="38100" anchor="ctr" anchorCtr="0">
                    <a:lnL>
                      <a:noFill/>
                    </a:lnL>
                    <a:lnR>
                      <a:noFill/>
                    </a:lnR>
                    <a:lnT>
                      <a:noFill/>
                    </a:lnT>
                    <a:lnB>
                      <a:noFill/>
                    </a:lnB>
                    <a:solidFill>
                      <a:srgbClr val="D3DBEA"/>
                    </a:solidFill>
                  </a:tcPr>
                </a:tc>
              </a:tr>
              <a:tr h="290195">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持有待售资产</a:t>
                      </a:r>
                      <a:endParaRPr lang="zh-CN" sz="1000" b="0" spc="60">
                        <a:solidFill>
                          <a:srgbClr val="3D557F"/>
                        </a:solidFill>
                        <a:latin typeface="微软雅黑" panose="020B0503020204020204" charset="-122"/>
                        <a:ea typeface="微软雅黑" panose="020B0503020204020204" charset="-122"/>
                      </a:endParaRPr>
                    </a:p>
                  </a:txBody>
                  <a:tcPr marL="107950" marR="107950" marT="38100" marB="38100" anchor="ctr" anchorCtr="0">
                    <a:lnL>
                      <a:noFill/>
                    </a:lnL>
                    <a:lnR>
                      <a:noFill/>
                    </a:lnR>
                    <a:lnT>
                      <a:noFill/>
                    </a:lnT>
                    <a:lnB>
                      <a:noFill/>
                    </a:lnB>
                    <a:solidFill>
                      <a:srgbClr val="FFFFFF"/>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“持有待售资产”科目期末余额，减去“持有待售资产减值准备”科目期末余额后填列</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107950" marR="107950" marT="38100" marB="38100" anchor="ctr" anchorCtr="0">
                    <a:lnL>
                      <a:noFill/>
                    </a:lnL>
                    <a:lnR>
                      <a:noFill/>
                    </a:lnR>
                    <a:lnT>
                      <a:noFill/>
                    </a:lnT>
                    <a:lnB>
                      <a:noFill/>
                    </a:lnB>
                    <a:solidFill>
                      <a:srgbClr val="FFFFFF"/>
                    </a:solidFill>
                  </a:tcPr>
                </a:tc>
              </a:tr>
              <a:tr h="290195">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一年内到期的非流动资产</a:t>
                      </a:r>
                      <a:endParaRPr lang="zh-CN" sz="1000" b="0" spc="60">
                        <a:solidFill>
                          <a:srgbClr val="3D557F"/>
                        </a:solidFill>
                        <a:latin typeface="微软雅黑" panose="020B0503020204020204" charset="-122"/>
                        <a:ea typeface="微软雅黑" panose="020B0503020204020204" charset="-122"/>
                      </a:endParaRPr>
                    </a:p>
                  </a:txBody>
                  <a:tcPr marL="107950" marR="107950" marT="38100" marB="38100" anchor="ctr" anchorCtr="0">
                    <a:lnL>
                      <a:noFill/>
                    </a:lnL>
                    <a:lnR>
                      <a:noFill/>
                    </a:lnR>
                    <a:lnT>
                      <a:noFill/>
                    </a:lnT>
                    <a:lnB>
                      <a:noFill/>
                    </a:lnB>
                    <a:solidFill>
                      <a:srgbClr val="D3DBEA"/>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“债权投资”“其他债权投资”“长期待摊费用”“长期应收款”等非流动资产科目中一年内到期的部分分析填列</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107950" marR="107950" marT="38100" marB="38100" anchor="ctr" anchorCtr="0">
                    <a:lnL>
                      <a:noFill/>
                    </a:lnL>
                    <a:lnR>
                      <a:noFill/>
                    </a:lnR>
                    <a:lnT>
                      <a:noFill/>
                    </a:lnT>
                    <a:lnB>
                      <a:noFill/>
                    </a:lnB>
                    <a:solidFill>
                      <a:srgbClr val="D3DBEA"/>
                    </a:solidFill>
                  </a:tcPr>
                </a:tc>
              </a:tr>
              <a:tr h="290830">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其他流动资产</a:t>
                      </a:r>
                      <a:endParaRPr lang="zh-CN" sz="1000" b="0" spc="60">
                        <a:solidFill>
                          <a:srgbClr val="3D557F"/>
                        </a:solidFill>
                        <a:latin typeface="微软雅黑" panose="020B0503020204020204" charset="-122"/>
                        <a:ea typeface="微软雅黑" panose="020B0503020204020204" charset="-122"/>
                      </a:endParaRPr>
                    </a:p>
                  </a:txBody>
                  <a:tcPr marL="107950" marR="107950" marT="38100" marB="38100" anchor="ctr" anchorCtr="0">
                    <a:lnL>
                      <a:noFill/>
                    </a:lnL>
                    <a:lnR>
                      <a:noFill/>
                    </a:lnR>
                    <a:lnT>
                      <a:noFill/>
                    </a:lnT>
                    <a:lnB>
                      <a:noFill/>
                    </a:lnB>
                    <a:solidFill>
                      <a:srgbClr val="FFFFFF"/>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反映企业的其他流动资产，如待抵扣的增值税进项税额等</a:t>
                      </a:r>
                      <a:endParaRPr lang="zh-CN" sz="1000" b="0" spc="60">
                        <a:solidFill>
                          <a:srgbClr val="3D557F"/>
                        </a:solidFill>
                        <a:latin typeface="微软雅黑" panose="020B0503020204020204" charset="-122"/>
                        <a:ea typeface="微软雅黑" panose="020B0503020204020204" charset="-122"/>
                      </a:endParaRPr>
                    </a:p>
                  </a:txBody>
                  <a:tcPr marL="107950" marR="107950" marT="38100" marB="38100" anchor="ctr" anchorCtr="0">
                    <a:lnL>
                      <a:noFill/>
                    </a:lnL>
                    <a:lnR>
                      <a:noFill/>
                    </a:lnR>
                    <a:lnT>
                      <a:noFill/>
                    </a:lnT>
                    <a:lnB>
                      <a:noFill/>
                    </a:lnB>
                    <a:solidFill>
                      <a:srgbClr val="FFFFFF"/>
                    </a:solidFill>
                  </a:tcPr>
                </a:tc>
              </a:tr>
              <a:tr h="289560">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债权投资</a:t>
                      </a:r>
                      <a:endParaRPr lang="zh-CN" sz="1000" b="0" spc="60">
                        <a:solidFill>
                          <a:srgbClr val="3D557F"/>
                        </a:solidFill>
                        <a:latin typeface="微软雅黑" panose="020B0503020204020204" charset="-122"/>
                        <a:ea typeface="微软雅黑" panose="020B0503020204020204" charset="-122"/>
                      </a:endParaRPr>
                    </a:p>
                  </a:txBody>
                  <a:tcPr marL="107950" marR="107950" marT="38100" marB="38100" anchor="ctr" anchorCtr="0">
                    <a:lnL>
                      <a:noFill/>
                    </a:lnL>
                    <a:lnR>
                      <a:noFill/>
                    </a:lnR>
                    <a:lnT>
                      <a:noFill/>
                    </a:lnT>
                    <a:lnB>
                      <a:noFill/>
                    </a:lnB>
                    <a:solidFill>
                      <a:srgbClr val="D3DBEA"/>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“债权投资”科目期末余额，减去“债权投资减值准备”科目贷方余额后的净额填列</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107950" marR="107950" marT="38100" marB="38100" anchor="ctr" anchorCtr="0">
                    <a:lnL>
                      <a:noFill/>
                    </a:lnL>
                    <a:lnR>
                      <a:noFill/>
                    </a:lnR>
                    <a:lnT>
                      <a:noFill/>
                    </a:lnT>
                    <a:lnB>
                      <a:noFill/>
                    </a:lnB>
                    <a:solidFill>
                      <a:srgbClr val="D3DBEA"/>
                    </a:solidFill>
                  </a:tcPr>
                </a:tc>
              </a:tr>
              <a:tr h="290830">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其他债权投资</a:t>
                      </a:r>
                      <a:endParaRPr lang="zh-CN" sz="1000" b="0" spc="60">
                        <a:solidFill>
                          <a:srgbClr val="3D557F"/>
                        </a:solidFill>
                        <a:latin typeface="微软雅黑" panose="020B0503020204020204" charset="-122"/>
                        <a:ea typeface="微软雅黑" panose="020B0503020204020204" charset="-122"/>
                      </a:endParaRPr>
                    </a:p>
                  </a:txBody>
                  <a:tcPr marL="107950" marR="107950" marT="38100" marB="38100" anchor="ctr" anchorCtr="0">
                    <a:lnL>
                      <a:noFill/>
                    </a:lnL>
                    <a:lnR>
                      <a:noFill/>
                    </a:lnR>
                    <a:lnT>
                      <a:noFill/>
                    </a:lnT>
                    <a:lnB w="19050">
                      <a:solidFill>
                        <a:srgbClr val="3D557F"/>
                      </a:solidFill>
                      <a:prstDash val="solid"/>
                    </a:lnB>
                    <a:solidFill>
                      <a:srgbClr val="FFFFFF"/>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“其他债权投资”相关明细科目余额分析填列。一年内到期的长期债权投资，扣除后在“一年内到期的非流动资产”项目反映</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107950" marR="107950" marT="38100" marB="38100" anchor="ctr" anchorCtr="0">
                    <a:lnL>
                      <a:noFill/>
                    </a:lnL>
                    <a:lnR>
                      <a:noFill/>
                    </a:lnR>
                    <a:lnT>
                      <a:noFill/>
                    </a:lnT>
                    <a:lnB w="19050">
                      <a:solidFill>
                        <a:srgbClr val="3D557F"/>
                      </a:solidFill>
                      <a:prstDash val="solid"/>
                    </a:lnB>
                    <a:solidFill>
                      <a:srgbClr val="FFFFFF"/>
                    </a:solidFill>
                  </a:tcPr>
                </a:tc>
              </a:tr>
            </a:tbl>
          </a:graphicData>
        </a:graphic>
      </p:graphicFrame>
      <p:sp>
        <p:nvSpPr>
          <p:cNvPr id="10" name="文本框 9"/>
          <p:cNvSpPr txBox="1"/>
          <p:nvPr/>
        </p:nvSpPr>
        <p:spPr>
          <a:xfrm>
            <a:off x="3556000" y="615633"/>
            <a:ext cx="5080000" cy="337185"/>
          </a:xfrm>
          <a:prstGeom prst="rect">
            <a:avLst/>
          </a:prstGeom>
        </p:spPr>
        <p:txBody>
          <a:bodyPr>
            <a:spAutoFit/>
          </a:bodyPr>
          <a:p>
            <a:pPr marL="0" indent="0" algn="just" defTabSz="266700">
              <a:spcAft>
                <a:spcPct val="0"/>
              </a:spcAft>
            </a:pPr>
            <a:r>
              <a:rPr lang="zh-CN" altLang="en-US" sz="1600" b="1">
                <a:latin typeface="微软雅黑" panose="020B0503020204020204" charset="-122"/>
                <a:ea typeface="微软雅黑" panose="020B0503020204020204" charset="-122"/>
                <a:cs typeface="微软雅黑" panose="020B0503020204020204" charset="-122"/>
              </a:rPr>
              <a:t>表</a:t>
            </a:r>
            <a:r>
              <a:rPr lang="en-US" altLang="zh-CN" sz="1600" b="1">
                <a:latin typeface="微软雅黑" panose="020B0503020204020204" charset="-122"/>
                <a:ea typeface="微软雅黑" panose="020B0503020204020204" charset="-122"/>
                <a:cs typeface="微软雅黑" panose="020B0503020204020204" charset="-122"/>
              </a:rPr>
              <a:t>11-2	        </a:t>
            </a:r>
            <a:r>
              <a:rPr lang="zh-CN" altLang="en-US" sz="1600" b="1">
                <a:latin typeface="微软雅黑" panose="020B0503020204020204" charset="-122"/>
                <a:ea typeface="微软雅黑" panose="020B0503020204020204" charset="-122"/>
                <a:cs typeface="微软雅黑" panose="020B0503020204020204" charset="-122"/>
              </a:rPr>
              <a:t>资产负债表主要项目填列方法汇总表</a:t>
            </a:r>
            <a:endParaRPr lang="zh-CN" altLang="en-US" sz="1600" b="1">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00330"/>
            <a:ext cx="10800080" cy="575945"/>
          </a:xfrm>
        </p:spPr>
        <p:txBody>
          <a:bodyPr/>
          <a:lstStyle/>
          <a:p>
            <a:r>
              <a:rPr lang="zh-CN" altLang="en-US" sz="2800">
                <a:sym typeface="+mn-ea"/>
              </a:rPr>
              <a:t>二、资产负债表列报方法</a:t>
            </a:r>
            <a:endParaRPr lang="zh-CN" altLang="en-US" sz="2800">
              <a:sym typeface="+mn-ea"/>
            </a:endParaRPr>
          </a:p>
        </p:txBody>
      </p:sp>
      <p:graphicFrame>
        <p:nvGraphicFramePr>
          <p:cNvPr id="3" name="表格 2"/>
          <p:cNvGraphicFramePr/>
          <p:nvPr>
            <p:custDataLst>
              <p:tags r:id="rId2"/>
            </p:custDataLst>
          </p:nvPr>
        </p:nvGraphicFramePr>
        <p:xfrm>
          <a:off x="457200" y="832485"/>
          <a:ext cx="11334750" cy="5848350"/>
        </p:xfrm>
        <a:graphic>
          <a:graphicData uri="http://schemas.openxmlformats.org/drawingml/2006/table">
            <a:tbl>
              <a:tblPr/>
              <a:tblGrid>
                <a:gridCol w="1156335"/>
                <a:gridCol w="10178415"/>
              </a:tblGrid>
              <a:tr h="331470">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长期应收款</a:t>
                      </a:r>
                      <a:endParaRPr lang="zh-CN" sz="10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w="19050">
                      <a:solidFill>
                        <a:srgbClr val="3D557F"/>
                      </a:solidFill>
                      <a:prstDash val="solid"/>
                    </a:lnT>
                    <a:lnB w="19050">
                      <a:solidFill>
                        <a:srgbClr val="3D557F"/>
                      </a:solidFill>
                      <a:prstDash val="solid"/>
                    </a:lnB>
                    <a:solidFill>
                      <a:srgbClr val="FFFFFF"/>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“长期应收款”科目期末余额，减去“未实现融资收益”和“坏账准备”科目中相关明细科目期末余额后填列</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w="19050">
                      <a:solidFill>
                        <a:srgbClr val="3D557F"/>
                      </a:solidFill>
                      <a:prstDash val="solid"/>
                    </a:lnT>
                    <a:lnB w="19050">
                      <a:solidFill>
                        <a:srgbClr val="3D557F"/>
                      </a:solidFill>
                      <a:prstDash val="solid"/>
                    </a:lnB>
                    <a:solidFill>
                      <a:srgbClr val="FFFFFF"/>
                    </a:solidFill>
                  </a:tcPr>
                </a:tc>
              </a:tr>
              <a:tr h="280035">
                <a:tc>
                  <a:txBody>
                    <a:bodyPr/>
                    <a:p>
                      <a:pPr indent="0" algn="ctr"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长期股权投资</a:t>
                      </a:r>
                      <a:endParaRPr lang="zh-CN" sz="10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w="19050">
                      <a:solidFill>
                        <a:srgbClr val="3D557F"/>
                      </a:solidFill>
                      <a:prstDash val="solid"/>
                    </a:lnT>
                    <a:lnB>
                      <a:noFill/>
                    </a:lnB>
                    <a:solidFill>
                      <a:srgbClr val="FFFFFF"/>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“长期股权投资”科目期末余额，减去“长期股权投资减值准备”科目的期末余额后填列</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w="19050">
                      <a:solidFill>
                        <a:srgbClr val="3D557F"/>
                      </a:solidFill>
                      <a:prstDash val="solid"/>
                    </a:lnT>
                    <a:lnB>
                      <a:noFill/>
                    </a:lnB>
                    <a:solidFill>
                      <a:srgbClr val="FFFFFF"/>
                    </a:solidFill>
                  </a:tcPr>
                </a:tc>
              </a:tr>
              <a:tr h="279400">
                <a:tc>
                  <a:txBody>
                    <a:bodyPr/>
                    <a:p>
                      <a:pPr indent="0" algn="ctr"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其他权益工具投资</a:t>
                      </a:r>
                      <a:endParaRPr lang="zh-CN" sz="10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“其他权益工具投资”科目期末余额填列</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279400">
                <a:tc>
                  <a:txBody>
                    <a:bodyPr/>
                    <a:p>
                      <a:pPr indent="0" algn="ctr"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其他非流动金融资产</a:t>
                      </a:r>
                      <a:endParaRPr lang="zh-CN" sz="10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自资产负债表日起超过一年到期且预期持有超过一年的以公允价值计量且其变动计入当期损益的非流动金融资产</a:t>
                      </a:r>
                      <a:endParaRPr lang="zh-CN" sz="10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486410">
                <a:tc>
                  <a:txBody>
                    <a:bodyPr/>
                    <a:p>
                      <a:pPr indent="0" algn="ctr"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投资性房地产</a:t>
                      </a:r>
                      <a:endParaRPr lang="zh-CN" sz="10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采用成本模式计量的，根据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“投资性房地产”科目期末余额，减去“投资性房地产累计折旧”“投资性房地产累计摊销”“投资性房地产减值准备”科目的期末余额后填列；采用公允价值计量的，根据“投资性房地产”科目期末余额填列</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279400">
                <a:tc>
                  <a:txBody>
                    <a:bodyPr/>
                    <a:p>
                      <a:pPr indent="0" algn="ctr"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固定资产</a:t>
                      </a:r>
                      <a:endParaRPr lang="zh-CN" sz="10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“固定资产”科目期末余额，减去“累计折旧”“固定资产减值准备”“固定资产清理”科目的期末余额后填列</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279400">
                <a:tc>
                  <a:txBody>
                    <a:bodyPr/>
                    <a:p>
                      <a:pPr indent="0" algn="ctr"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在建工程</a:t>
                      </a:r>
                      <a:endParaRPr lang="zh-CN" sz="10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“在建工程”“工程物资”科目的期末余额，减去“在建工程减值准备”“工程物资减值准备</a:t>
                      </a:r>
                      <a:r>
                        <a:rPr lang="en-US" altLang="zh-CN" sz="1000" b="0" spc="60">
                          <a:solidFill>
                            <a:srgbClr val="3D557F"/>
                          </a:solidFill>
                          <a:latin typeface="微软雅黑" panose="020B0503020204020204" charset="-122"/>
                          <a:ea typeface="微软雅黑" panose="020B0503020204020204" charset="-122"/>
                          <a:cs typeface="微软雅黑" panose="020B0503020204020204" charset="-122"/>
                        </a:rPr>
                        <a:t>"</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科目的期末余额后填列</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280035">
                <a:tc>
                  <a:txBody>
                    <a:bodyPr/>
                    <a:p>
                      <a:pPr indent="0" algn="ctr"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使用权资产</a:t>
                      </a:r>
                      <a:endParaRPr lang="zh-CN" sz="10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“使用权资产”科目期末余额，减去“使用权资产累计折旧”“使用权资产减值准备”科目的期末余额后的净额填列</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278765">
                <a:tc>
                  <a:txBody>
                    <a:bodyPr/>
                    <a:p>
                      <a:pPr indent="0" algn="ctr"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无形资产</a:t>
                      </a:r>
                      <a:endParaRPr lang="zh-CN" sz="10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“无形资产”科目期末余额，减去“累计摊销”“无形资产减值准备”科目的期末余额后填列</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280035">
                <a:tc>
                  <a:txBody>
                    <a:bodyPr/>
                    <a:p>
                      <a:pPr indent="0" algn="ctr"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开发支出</a:t>
                      </a:r>
                      <a:endParaRPr lang="zh-CN" sz="10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“研发支出”科目所属的“资本化支出”明细科目期末余额填列</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278765">
                <a:tc>
                  <a:txBody>
                    <a:bodyPr/>
                    <a:p>
                      <a:pPr indent="0" algn="ctr"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长期待摊费用</a:t>
                      </a:r>
                      <a:endParaRPr lang="zh-CN" sz="10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“长期待摊费用”科目余额，减去将于一年内（含一年）摊销的金额后的余额列</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280035">
                <a:tc>
                  <a:txBody>
                    <a:bodyPr/>
                    <a:p>
                      <a:pPr indent="0" algn="ctr"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递延所得税资产</a:t>
                      </a:r>
                      <a:endParaRPr lang="zh-CN" sz="10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“通延所得悦资产”科目期末余额填列</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279400">
                <a:tc>
                  <a:txBody>
                    <a:bodyPr/>
                    <a:p>
                      <a:pPr indent="0" algn="ctr"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其他非流动资产</a:t>
                      </a:r>
                      <a:endParaRPr lang="zh-CN" sz="10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根据有关非流动资产科目的期末余紧塌列</a:t>
                      </a:r>
                      <a:endParaRPr lang="zh-CN" sz="10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279400">
                <a:tc>
                  <a:txBody>
                    <a:bodyPr/>
                    <a:p>
                      <a:pPr indent="0" algn="ctr" fontAlgn="ctr">
                        <a:lnSpc>
                          <a:spcPct val="120000"/>
                        </a:lnSpc>
                        <a:spcBef>
                          <a:spcPts val="0"/>
                        </a:spcBef>
                        <a:spcAft>
                          <a:spcPts val="0"/>
                        </a:spcAft>
                      </a:pPr>
                      <a:r>
                        <a:rPr lang="zh-CN" sz="1000" b="1" spc="60">
                          <a:solidFill>
                            <a:srgbClr val="3D557F"/>
                          </a:solidFill>
                          <a:latin typeface="微软雅黑" panose="020B0503020204020204" charset="-122"/>
                          <a:ea typeface="微软雅黑" panose="020B0503020204020204" charset="-122"/>
                        </a:rPr>
                        <a:t>二、负债类</a:t>
                      </a:r>
                      <a:endParaRPr lang="zh-CN" sz="1000" b="1"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l" fontAlgn="ctr">
                        <a:lnSpc>
                          <a:spcPct val="120000"/>
                        </a:lnSpc>
                        <a:spcBef>
                          <a:spcPts val="0"/>
                        </a:spcBef>
                        <a:spcAft>
                          <a:spcPts val="0"/>
                        </a:spcAft>
                      </a:pPr>
                      <a:endParaRPr lang="en-US" altLang="zh-CN" sz="10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279400">
                <a:tc>
                  <a:txBody>
                    <a:bodyPr/>
                    <a:p>
                      <a:pPr indent="0" algn="ctr"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短期借款</a:t>
                      </a:r>
                      <a:endParaRPr lang="zh-CN" sz="10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“短期借款”科目期末余额列</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279400">
                <a:tc>
                  <a:txBody>
                    <a:bodyPr/>
                    <a:p>
                      <a:pPr indent="0" algn="ctr"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交易性金融负债</a:t>
                      </a:r>
                      <a:endParaRPr lang="zh-CN" sz="10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“交易性金融负债”科目的相关明细科目期末余额填列</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279400">
                <a:tc>
                  <a:txBody>
                    <a:bodyPr/>
                    <a:p>
                      <a:pPr indent="0" algn="ctr"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应付票据</a:t>
                      </a:r>
                      <a:endParaRPr lang="zh-CN" sz="10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“应付票据”科目期末余额填列</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279400">
                <a:tc>
                  <a:txBody>
                    <a:bodyPr/>
                    <a:p>
                      <a:pPr indent="0" algn="ctr"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应付账款</a:t>
                      </a:r>
                      <a:endParaRPr lang="zh-CN" sz="10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“应付账款”“预付账款”科目所属明细科目的期末贷方余额合计数填列</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279400">
                <a:tc>
                  <a:txBody>
                    <a:bodyPr/>
                    <a:p>
                      <a:pPr indent="0" algn="ctr"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预收款项</a:t>
                      </a:r>
                      <a:endParaRPr lang="zh-CN" sz="10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“预收账款”“应收账款”科目有关所属明细科目的期末贷方余额合计数填列</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279400">
                <a:tc>
                  <a:txBody>
                    <a:bodyPr/>
                    <a:p>
                      <a:pPr indent="0" algn="ctr"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应付职工薪酬</a:t>
                      </a:r>
                      <a:endParaRPr lang="zh-CN" sz="10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w="19050">
                      <a:solidFill>
                        <a:srgbClr val="3D557F"/>
                      </a:solidFill>
                      <a:prstDash val="solid"/>
                    </a:lnB>
                    <a:solidFill>
                      <a:srgbClr val="FFFFFF"/>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“应付职工薪酬”科目的所属明细科目期末贷方余额分析填列</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w="19050">
                      <a:solidFill>
                        <a:srgbClr val="3D557F"/>
                      </a:solidFill>
                      <a:prstDash val="solid"/>
                    </a:lnB>
                    <a:solidFill>
                      <a:srgbClr val="FFFFFF"/>
                    </a:solidFill>
                  </a:tcPr>
                </a:tc>
              </a:tr>
            </a:tbl>
          </a:graphicData>
        </a:graphic>
      </p:graphicFrame>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00330"/>
            <a:ext cx="10800080" cy="575945"/>
          </a:xfrm>
        </p:spPr>
        <p:txBody>
          <a:bodyPr/>
          <a:lstStyle/>
          <a:p>
            <a:r>
              <a:rPr lang="zh-CN" altLang="en-US" sz="2800">
                <a:sym typeface="+mn-ea"/>
              </a:rPr>
              <a:t>二、资产负债表列报方法</a:t>
            </a:r>
            <a:endParaRPr lang="zh-CN" altLang="en-US" sz="2800">
              <a:sym typeface="+mn-ea"/>
            </a:endParaRPr>
          </a:p>
        </p:txBody>
      </p:sp>
      <p:sp>
        <p:nvSpPr>
          <p:cNvPr id="8" name="文本框 7"/>
          <p:cNvSpPr txBox="1"/>
          <p:nvPr/>
        </p:nvSpPr>
        <p:spPr>
          <a:xfrm>
            <a:off x="3556000" y="-639762"/>
            <a:ext cx="5080000" cy="583565"/>
          </a:xfrm>
          <a:prstGeom prst="rect">
            <a:avLst/>
          </a:prstGeom>
        </p:spPr>
        <p:txBody>
          <a:bodyPr>
            <a:spAutoFit/>
          </a:bodyPr>
          <a:p>
            <a:pPr marL="0" indent="266700" algn="l" defTabSz="266700">
              <a:spcAft>
                <a:spcPct val="0"/>
              </a:spcAft>
            </a:pPr>
            <a:r>
              <a:rPr lang="zh-CN" altLang="en-US" sz="1600">
                <a:latin typeface="宋体" panose="02010600030101010101" pitchFamily="2" charset="-122"/>
                <a:ea typeface="宋体" panose="02010600030101010101" pitchFamily="2" charset="-122"/>
              </a:rPr>
              <a:t>表</a:t>
            </a:r>
            <a:r>
              <a:rPr lang="en-US" altLang="zh-CN" sz="1600">
                <a:latin typeface="宋体" panose="02010600030101010101" pitchFamily="2" charset="-122"/>
                <a:ea typeface="宋体" panose="02010600030101010101" pitchFamily="2" charset="-122"/>
              </a:rPr>
              <a:t>11-2	        </a:t>
            </a:r>
            <a:r>
              <a:rPr lang="zh-CN" altLang="en-US" sz="1600">
                <a:latin typeface="宋体" panose="02010600030101010101" pitchFamily="2" charset="-122"/>
                <a:ea typeface="宋体" panose="02010600030101010101" pitchFamily="2" charset="-122"/>
              </a:rPr>
              <a:t>资产负债表主要项目填列方法汇总表</a:t>
            </a:r>
            <a:endParaRPr lang="zh-CN" altLang="en-US" sz="1600">
              <a:latin typeface="宋体" panose="02010600030101010101" pitchFamily="2" charset="-122"/>
              <a:ea typeface="宋体" panose="02010600030101010101" pitchFamily="2" charset="-122"/>
            </a:endParaRPr>
          </a:p>
        </p:txBody>
      </p:sp>
      <p:graphicFrame>
        <p:nvGraphicFramePr>
          <p:cNvPr id="3" name="表格 2"/>
          <p:cNvGraphicFramePr/>
          <p:nvPr>
            <p:custDataLst>
              <p:tags r:id="rId2"/>
            </p:custDataLst>
          </p:nvPr>
        </p:nvGraphicFramePr>
        <p:xfrm>
          <a:off x="622300" y="676275"/>
          <a:ext cx="11341100" cy="6016625"/>
        </p:xfrm>
        <a:graphic>
          <a:graphicData uri="http://schemas.openxmlformats.org/drawingml/2006/table">
            <a:tbl>
              <a:tblPr/>
              <a:tblGrid>
                <a:gridCol w="1202690"/>
                <a:gridCol w="10138410"/>
              </a:tblGrid>
              <a:tr h="617220">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应交税费</a:t>
                      </a:r>
                      <a:endParaRPr lang="zh-CN" sz="10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w="19050">
                      <a:solidFill>
                        <a:srgbClr val="3D557F"/>
                      </a:solidFill>
                      <a:prstDash val="solid"/>
                    </a:lnT>
                    <a:lnB w="19050">
                      <a:solidFill>
                        <a:srgbClr val="3D557F"/>
                      </a:solidFill>
                      <a:prstDash val="solid"/>
                    </a:lnB>
                    <a:solidFill>
                      <a:srgbClr val="FFFFFF"/>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应交税费”科目的期末贷方余额填列。“应交税费”科目下的“应交增值税”“未交增值税”“待抵扣进项税额”“待认证进项税额”“增值税留抵税额”等明细科目的借方余额，应根据情况在“其他流动资产”或“其他非流动资产”项目列示</a:t>
                      </a:r>
                      <a:r>
                        <a:rPr lang="en-US" altLang="zh-CN" sz="1000" b="0" spc="60">
                          <a:solidFill>
                            <a:srgbClr val="3D557F"/>
                          </a:solidFill>
                          <a:latin typeface="微软雅黑" panose="020B0503020204020204" charset="-122"/>
                          <a:ea typeface="微软雅黑" panose="020B0503020204020204" charset="-122"/>
                          <a:cs typeface="微软雅黑" panose="020B0503020204020204" charset="-122"/>
                        </a:rPr>
                        <a:t>;“</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应交税费</a:t>
                      </a:r>
                      <a:r>
                        <a:rPr lang="en-US" altLang="zh-CN" sz="1000" b="0" spc="60">
                          <a:solidFill>
                            <a:srgbClr val="3D557F"/>
                          </a:solidFill>
                          <a:latin typeface="微软雅黑" panose="020B0503020204020204" charset="-122"/>
                          <a:ea typeface="微软雅黑" panose="020B0503020204020204" charset="-122"/>
                          <a:cs typeface="微软雅黑" panose="020B0503020204020204" charset="-122"/>
                        </a:rPr>
                        <a:t>-</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待转销项税额”等科目贷方余额，应根据情况在“其他流动负债”或“其他非流动负债”项目列示</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w="19050">
                      <a:solidFill>
                        <a:srgbClr val="3D557F"/>
                      </a:solidFill>
                      <a:prstDash val="solid"/>
                    </a:lnT>
                    <a:lnB w="19050">
                      <a:solidFill>
                        <a:srgbClr val="3D557F"/>
                      </a:solidFill>
                      <a:prstDash val="solid"/>
                    </a:lnB>
                    <a:solidFill>
                      <a:srgbClr val="FFFFFF"/>
                    </a:solidFill>
                  </a:tcPr>
                </a:tc>
              </a:tr>
              <a:tr h="293370">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其他应付款</a:t>
                      </a:r>
                      <a:endParaRPr lang="zh-CN" sz="10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w="19050">
                      <a:solidFill>
                        <a:srgbClr val="3D557F"/>
                      </a:solidFill>
                      <a:prstDash val="solid"/>
                    </a:lnT>
                    <a:lnB>
                      <a:noFill/>
                    </a:lnB>
                    <a:solidFill>
                      <a:srgbClr val="FFFFFF"/>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“应付利息”“应付股利”“其他应付款”科目期末余额合计数填列</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w="19050">
                      <a:solidFill>
                        <a:srgbClr val="3D557F"/>
                      </a:solidFill>
                      <a:prstDash val="solid"/>
                    </a:lnT>
                    <a:lnB>
                      <a:noFill/>
                    </a:lnB>
                    <a:solidFill>
                      <a:srgbClr val="FFFFFF"/>
                    </a:solidFill>
                  </a:tcPr>
                </a:tc>
              </a:tr>
              <a:tr h="293370">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一年内到期的非流动负债</a:t>
                      </a:r>
                      <a:endParaRPr lang="zh-CN" sz="10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反映企业非流动负债中将于资产负债表日后一年内到期的部分，根据有关科目期末余额分析填列</a:t>
                      </a:r>
                      <a:r>
                        <a:rPr lang="en-US" altLang="zh-CN" sz="1000" b="0" spc="60">
                          <a:solidFill>
                            <a:srgbClr val="3D557F"/>
                          </a:solidFill>
                          <a:latin typeface="微软雅黑" panose="020B0503020204020204" charset="-122"/>
                          <a:ea typeface="微软雅黑" panose="020B0503020204020204" charset="-122"/>
                          <a:cs typeface="微软雅黑" panose="020B0503020204020204" charset="-122"/>
                        </a:rPr>
                        <a:t>:</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如将于一年内偿还的长期借款</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293370">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长期借款</a:t>
                      </a:r>
                      <a:endParaRPr lang="zh-CN" sz="10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“长期借款”科目期末余额，减去一年内到期且企业不能自主地将清偿义务展期的长期借款后填列</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292735">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应付债券</a:t>
                      </a:r>
                      <a:endParaRPr lang="zh-CN" sz="10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“应付债券”科目的期末余额分析填列，包括企业在资产负债表日发行的分类为金融负债的金融工具</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293370">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租赁负债</a:t>
                      </a:r>
                      <a:endParaRPr lang="zh-CN" sz="10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反映资产负债表日承租人企业尚未支付的租赁付款额的期末账面价值。根据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“租赁负债”科目期末余额填列</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293370">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长期应付款</a:t>
                      </a:r>
                      <a:endParaRPr lang="zh-CN" sz="10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“长期应付款”科目期末余额，减去“未确认融资费用”科目期末余额的金额，以及“专项应付款”科目的期末余额填列</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292100">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预计负债</a:t>
                      </a:r>
                      <a:endParaRPr lang="zh-CN" sz="10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“预计负债”科目期末余额填列</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293370">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递延所得税负债</a:t>
                      </a:r>
                      <a:endParaRPr lang="zh-CN" sz="10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“递延所得税负债”科目期末余额填列</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293370">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递延收益</a:t>
                      </a:r>
                      <a:endParaRPr lang="zh-CN" sz="10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“递延收益”科目期末余额填列</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292735">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其他非流动负债</a:t>
                      </a:r>
                      <a:endParaRPr lang="zh-CN" sz="10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根据有关科目余额，减去将于一年内</a:t>
                      </a:r>
                      <a:r>
                        <a:rPr lang="en-US" altLang="zh-CN" sz="1000" b="0" spc="60">
                          <a:solidFill>
                            <a:srgbClr val="3D557F"/>
                          </a:solidFill>
                          <a:latin typeface="微软雅黑" panose="020B0503020204020204" charset="-122"/>
                          <a:ea typeface="微软雅黑" panose="020B0503020204020204" charset="-122"/>
                          <a:cs typeface="微软雅黑" panose="020B0503020204020204" charset="-122"/>
                        </a:rPr>
                        <a:t>(</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含一年</a:t>
                      </a:r>
                      <a:r>
                        <a:rPr lang="en-US" altLang="zh-CN" sz="1000" b="0" spc="60">
                          <a:solidFill>
                            <a:srgbClr val="3D557F"/>
                          </a:solidFill>
                          <a:latin typeface="微软雅黑" panose="020B0503020204020204" charset="-122"/>
                          <a:ea typeface="微软雅黑" panose="020B0503020204020204" charset="-122"/>
                          <a:cs typeface="微软雅黑" panose="020B0503020204020204" charset="-122"/>
                        </a:rPr>
                        <a:t>)</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到期偿还数后的余额填列</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293370">
                <a:tc>
                  <a:txBody>
                    <a:bodyPr/>
                    <a:p>
                      <a:pPr indent="0" algn="l" fontAlgn="ctr">
                        <a:lnSpc>
                          <a:spcPct val="120000"/>
                        </a:lnSpc>
                        <a:spcBef>
                          <a:spcPts val="0"/>
                        </a:spcBef>
                        <a:spcAft>
                          <a:spcPts val="0"/>
                        </a:spcAft>
                      </a:pPr>
                      <a:r>
                        <a:rPr lang="zh-CN" sz="1000" b="1" spc="60">
                          <a:solidFill>
                            <a:srgbClr val="3D557F"/>
                          </a:solidFill>
                          <a:latin typeface="微软雅黑" panose="020B0503020204020204" charset="-122"/>
                          <a:ea typeface="微软雅黑" panose="020B0503020204020204" charset="-122"/>
                        </a:rPr>
                        <a:t>三、所有者权益类</a:t>
                      </a:r>
                      <a:endParaRPr lang="zh-CN" sz="1000" b="1"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l" fontAlgn="ctr">
                        <a:lnSpc>
                          <a:spcPct val="120000"/>
                        </a:lnSpc>
                        <a:spcBef>
                          <a:spcPts val="0"/>
                        </a:spcBef>
                        <a:spcAft>
                          <a:spcPts val="0"/>
                        </a:spcAft>
                      </a:pPr>
                      <a:endParaRPr lang="en-US" altLang="zh-CN" sz="10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292735">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实收资本（或股本）</a:t>
                      </a:r>
                      <a:endParaRPr lang="zh-CN" sz="10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“实收资本（或股本）”科目期末余额填列</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293370">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其他权益工具</a:t>
                      </a:r>
                      <a:endParaRPr lang="zh-CN" sz="10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反映企业资产负债表日发行在外的除普通股以外分类为权益工具的金融工具的期末账面价值</a:t>
                      </a:r>
                      <a:endParaRPr lang="zh-CN" sz="10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294005">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资本公积</a:t>
                      </a:r>
                      <a:endParaRPr lang="zh-CN" sz="10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“资本公积”科目期末余额填列</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292735">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其他综合收益</a:t>
                      </a:r>
                      <a:endParaRPr lang="zh-CN" sz="10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“其他综合收益”科目期末余额填列</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292100">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专项储备</a:t>
                      </a:r>
                      <a:endParaRPr lang="zh-CN" sz="10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“专项储备”科目期末余额填列</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294005">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盈余公积</a:t>
                      </a:r>
                      <a:endParaRPr lang="zh-CN" sz="10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“盈余公积”科目期末余额列</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292735">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rPr>
                        <a:t>未分配利润</a:t>
                      </a:r>
                      <a:endParaRPr lang="zh-CN" sz="10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w="19050">
                      <a:solidFill>
                        <a:srgbClr val="3D557F"/>
                      </a:solidFill>
                      <a:prstDash val="solid"/>
                    </a:lnB>
                    <a:solidFill>
                      <a:srgbClr val="D3DBEA"/>
                    </a:solidFill>
                  </a:tcPr>
                </a:tc>
                <a:tc>
                  <a:txBody>
                    <a:bodyPr/>
                    <a:p>
                      <a:pPr indent="0" algn="l" fontAlgn="ctr">
                        <a:lnSpc>
                          <a:spcPct val="120000"/>
                        </a:lnSpc>
                        <a:spcBef>
                          <a:spcPts val="0"/>
                        </a:spcBef>
                        <a:spcAft>
                          <a:spcPts val="0"/>
                        </a:spcAft>
                      </a:pPr>
                      <a:r>
                        <a:rPr lang="zh-CN" sz="10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1000" b="0" spc="60">
                          <a:solidFill>
                            <a:srgbClr val="3D557F"/>
                          </a:solidFill>
                          <a:latin typeface="微软雅黑" panose="020B0503020204020204" charset="-122"/>
                          <a:ea typeface="微软雅黑" panose="020B0503020204020204" charset="-122"/>
                          <a:cs typeface="微软雅黑" panose="020B0503020204020204" charset="-122"/>
                        </a:rPr>
                        <a:t>“本年利润”“利润分配”科目期末余额计算填列</a:t>
                      </a:r>
                      <a:endParaRPr lang="zh-CN" altLang="en-US" sz="10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w="19050">
                      <a:solidFill>
                        <a:srgbClr val="3D557F"/>
                      </a:solidFill>
                      <a:prstDash val="solid"/>
                    </a:lnB>
                    <a:solidFill>
                      <a:srgbClr val="D3DBEA"/>
                    </a:solidFill>
                  </a:tcPr>
                </a:tc>
              </a:tr>
            </a:tbl>
          </a:graphicData>
        </a:graphic>
      </p:graphicFrame>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0" y="1407944"/>
            <a:ext cx="4238421" cy="5450057"/>
          </a:xfrm>
          <a:custGeom>
            <a:avLst/>
            <a:gdLst>
              <a:gd name="connsiteX0" fmla="*/ 344588 w 4238421"/>
              <a:gd name="connsiteY0" fmla="*/ 0 h 5450057"/>
              <a:gd name="connsiteX1" fmla="*/ 4238421 w 4238421"/>
              <a:gd name="connsiteY1" fmla="*/ 4043966 h 5450057"/>
              <a:gd name="connsiteX2" fmla="*/ 4002144 w 4238421"/>
              <a:gd name="connsiteY2" fmla="*/ 5434418 h 5450057"/>
              <a:gd name="connsiteX3" fmla="*/ 3996207 w 4238421"/>
              <a:gd name="connsiteY3" fmla="*/ 5450057 h 5450057"/>
              <a:gd name="connsiteX4" fmla="*/ 0 w 4238421"/>
              <a:gd name="connsiteY4" fmla="*/ 5450057 h 5450057"/>
              <a:gd name="connsiteX5" fmla="*/ 0 w 4238421"/>
              <a:gd name="connsiteY5" fmla="*/ 16652 h 5450057"/>
              <a:gd name="connsiteX6" fmla="*/ 144212 w 4238421"/>
              <a:gd name="connsiteY6" fmla="*/ 5263 h 5450057"/>
              <a:gd name="connsiteX7" fmla="*/ 344588 w 4238421"/>
              <a:gd name="connsiteY7" fmla="*/ 0 h 5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38421" h="5450057">
                <a:moveTo>
                  <a:pt x="344588" y="0"/>
                </a:moveTo>
                <a:cubicBezTo>
                  <a:pt x="2495093" y="0"/>
                  <a:pt x="4238421" y="1810545"/>
                  <a:pt x="4238421" y="4043966"/>
                </a:cubicBezTo>
                <a:cubicBezTo>
                  <a:pt x="4238421" y="4532526"/>
                  <a:pt x="4154999" y="5000852"/>
                  <a:pt x="4002144" y="5434418"/>
                </a:cubicBezTo>
                <a:lnTo>
                  <a:pt x="3996207" y="5450057"/>
                </a:lnTo>
                <a:lnTo>
                  <a:pt x="0" y="5450057"/>
                </a:lnTo>
                <a:lnTo>
                  <a:pt x="0" y="16652"/>
                </a:lnTo>
                <a:lnTo>
                  <a:pt x="144212" y="5263"/>
                </a:lnTo>
                <a:cubicBezTo>
                  <a:pt x="210579" y="1768"/>
                  <a:pt x="277384" y="0"/>
                  <a:pt x="344588"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title"/>
            <p:custDataLst>
              <p:tags r:id="rId3"/>
            </p:custDataLst>
          </p:nvPr>
        </p:nvSpPr>
        <p:spPr>
          <a:xfrm>
            <a:off x="4523740" y="3336925"/>
            <a:ext cx="7244080" cy="2123440"/>
          </a:xfrm>
        </p:spPr>
        <p:txBody>
          <a:bodyPr/>
          <a:lstStyle/>
          <a:p>
            <a:r>
              <a:rPr lang="zh-CN" altLang="en-US" sz="5000" spc="300" dirty="0">
                <a:solidFill>
                  <a:srgbClr val="131F27"/>
                </a:solidFill>
                <a:latin typeface="+mn-ea"/>
                <a:sym typeface="+mn-ea"/>
              </a:rPr>
              <a:t>  利润表编制</a:t>
            </a:r>
            <a:endParaRPr lang="zh-CN" altLang="en-US" sz="5000" spc="300" dirty="0">
              <a:solidFill>
                <a:srgbClr val="131F27"/>
              </a:solidFill>
              <a:latin typeface="+mn-ea"/>
              <a:sym typeface="+mn-ea"/>
            </a:endParaRPr>
          </a:p>
        </p:txBody>
      </p:sp>
      <p:sp>
        <p:nvSpPr>
          <p:cNvPr id="6" name="节编号"/>
          <p:cNvSpPr>
            <a:spLocks noGrp="1"/>
          </p:cNvSpPr>
          <p:nvPr>
            <p:ph type="body" sz="quarter" idx="13"/>
            <p:custDataLst>
              <p:tags r:id="rId4"/>
            </p:custDataLst>
          </p:nvPr>
        </p:nvSpPr>
        <p:spPr/>
        <p:txBody>
          <a:bodyPr/>
          <a:lstStyle/>
          <a:p>
            <a:r>
              <a:rPr lang="en-US" altLang="zh-CN"/>
              <a:t>03</a:t>
            </a:r>
            <a:endParaRPr lang="en-US" altLang="zh-CN"/>
          </a:p>
        </p:txBody>
      </p:sp>
    </p:spTree>
    <p:custDataLst>
      <p:tags r:id="rId5"/>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39020"/>
            <a:ext cx="10800000" cy="720000"/>
          </a:xfrm>
        </p:spPr>
        <p:txBody>
          <a:bodyPr/>
          <a:lstStyle/>
          <a:p>
            <a:r>
              <a:rPr lang="zh-CN" altLang="en-US" spc="300" dirty="0">
                <a:solidFill>
                  <a:srgbClr val="131F27"/>
                </a:solidFill>
                <a:latin typeface="+mn-ea"/>
                <a:sym typeface="+mn-ea"/>
              </a:rPr>
              <a:t>一、利润表概述</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859155"/>
            <a:ext cx="11165205" cy="5536565"/>
          </a:xfrm>
        </p:spPr>
        <p:txBody>
          <a:bodyPr>
            <a:normAutofit/>
          </a:bodyPr>
          <a:lstStyle/>
          <a:p>
            <a:pPr marL="0" indent="609600" fontAlgn="auto">
              <a:spcBef>
                <a:spcPts val="0"/>
              </a:spcBef>
              <a:extLst>
                <a:ext uri="{35155182-B16C-46BC-9424-99874614C6A1}">
                  <wpsdc:indentchars xmlns:wpsdc="http://www.wps.cn/officeDocument/2017/drawingmlCustomData" val="200" checksum="4158780845"/>
                </a:ext>
              </a:extLst>
            </a:pPr>
            <a:r>
              <a:rPr b="1"/>
              <a:t>(一)利润表的概念</a:t>
            </a:r>
            <a:endParaRPr b="1"/>
          </a:p>
          <a:p>
            <a:pPr marL="0" indent="609600" fontAlgn="auto">
              <a:spcBef>
                <a:spcPts val="0"/>
              </a:spcBef>
              <a:extLst>
                <a:ext uri="{35155182-B16C-46BC-9424-99874614C6A1}">
                  <wpsdc:indentchars xmlns:wpsdc="http://www.wps.cn/officeDocument/2017/drawingmlCustomData" val="200" checksum="4158780845"/>
                </a:ext>
              </a:extLst>
            </a:pPr>
            <a:r>
              <a:t>利润表是反映企业在一定会计期间的经营成果的报表，综合反映企业利润的来源及构成。</a:t>
            </a:r>
          </a:p>
          <a:p>
            <a:pPr marL="0" indent="609600" fontAlgn="auto">
              <a:spcBef>
                <a:spcPts val="0"/>
              </a:spcBef>
              <a:extLst>
                <a:ext uri="{35155182-B16C-46BC-9424-99874614C6A1}">
                  <wpsdc:indentchars xmlns:wpsdc="http://www.wps.cn/officeDocument/2017/drawingmlCustomData" val="200" checksum="4158780845"/>
                </a:ext>
              </a:extLst>
            </a:pPr>
            <a:r>
              <a:rPr b="1"/>
              <a:t>(二)利润表的结构</a:t>
            </a:r>
            <a:endParaRPr b="1"/>
          </a:p>
          <a:p>
            <a:pPr marL="0" indent="609600" fontAlgn="auto">
              <a:spcBef>
                <a:spcPts val="0"/>
              </a:spcBef>
              <a:extLst>
                <a:ext uri="{35155182-B16C-46BC-9424-99874614C6A1}">
                  <wpsdc:indentchars xmlns:wpsdc="http://www.wps.cn/officeDocument/2017/drawingmlCustomData" val="200" checksum="4158780845"/>
                </a:ext>
              </a:extLst>
            </a:pPr>
            <a:r>
              <a:t>利润表将一定会计期间的收入、费用和利润的具体项目按一定的标准排列编制，所依据的平衡公式为:</a:t>
            </a:r>
          </a:p>
          <a:p>
            <a:pPr marL="0" indent="609600" fontAlgn="auto">
              <a:spcBef>
                <a:spcPts val="0"/>
              </a:spcBef>
              <a:extLst>
                <a:ext uri="{35155182-B16C-46BC-9424-99874614C6A1}">
                  <wpsdc:indentchars xmlns:wpsdc="http://www.wps.cn/officeDocument/2017/drawingmlCustomData" val="200" checksum="4158780845"/>
                </a:ext>
              </a:extLst>
            </a:pPr>
            <a:r>
              <a:t>收入-费用=利润</a:t>
            </a:r>
          </a:p>
          <a:p>
            <a:pPr marL="0" indent="609600" fontAlgn="auto">
              <a:spcBef>
                <a:spcPts val="0"/>
              </a:spcBef>
              <a:extLst>
                <a:ext uri="{35155182-B16C-46BC-9424-99874614C6A1}">
                  <wpsdc:indentchars xmlns:wpsdc="http://www.wps.cn/officeDocument/2017/drawingmlCustomData" val="200" checksum="4158780845"/>
                </a:ext>
              </a:extLst>
            </a:pPr>
            <a:r>
              <a:t>利润表主要由表首和表体两部分构成。</a:t>
            </a:r>
          </a:p>
          <a:p>
            <a:pPr marL="0" indent="609600" fontAlgn="auto">
              <a:spcBef>
                <a:spcPts val="0"/>
              </a:spcBef>
              <a:extLst>
                <a:ext uri="{35155182-B16C-46BC-9424-99874614C6A1}">
                  <wpsdc:indentchars xmlns:wpsdc="http://www.wps.cn/officeDocument/2017/drawingmlCustomData" val="200" checksum="4158780845"/>
                </a:ext>
              </a:extLst>
            </a:pPr>
            <a:r>
              <a:t>我国的利润表采用的是多步式结构。通过对当期的收入、费用、支出项目按性质加以归类，按利润形成的主要环节列示一些中间性利润指标，分布计算当期净损益。</a:t>
            </a:r>
          </a:p>
        </p:txBody>
      </p:sp>
    </p:spTree>
    <p:custDataLst>
      <p:tags r:id="rId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39065"/>
            <a:ext cx="10800080" cy="442595"/>
          </a:xfrm>
        </p:spPr>
        <p:txBody>
          <a:bodyPr/>
          <a:lstStyle/>
          <a:p>
            <a:r>
              <a:rPr lang="zh-CN" altLang="en-US" sz="2400" spc="300" dirty="0">
                <a:solidFill>
                  <a:srgbClr val="131F27"/>
                </a:solidFill>
                <a:latin typeface="+mn-ea"/>
                <a:sym typeface="+mn-ea"/>
              </a:rPr>
              <a:t>二、利润表列报方法</a:t>
            </a:r>
            <a:endParaRPr lang="zh-CN" altLang="en-US" sz="2400"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859155"/>
            <a:ext cx="2535555" cy="5536565"/>
          </a:xfrm>
        </p:spPr>
        <p:txBody>
          <a:bodyPr>
            <a:normAutofit/>
          </a:bodyPr>
          <a:lstStyle/>
          <a:p>
            <a:pPr marL="0" indent="457200" fontAlgn="auto">
              <a:spcBef>
                <a:spcPts val="0"/>
              </a:spcBef>
              <a:extLst>
                <a:ext uri="{35155182-B16C-46BC-9424-99874614C6A1}">
                  <wpsdc:indentchars xmlns:wpsdc="http://www.wps.cn/officeDocument/2017/drawingmlCustomData" val="200" checksum="59296752"/>
                </a:ext>
              </a:extLst>
            </a:pPr>
            <a:r>
              <a:rPr sz="1800"/>
              <a:t>利润表金额栏分为“本期金额”和“上期金额”两栏分别填列。</a:t>
            </a:r>
            <a:endParaRPr sz="1800"/>
          </a:p>
          <a:p>
            <a:pPr marL="0" indent="457200" fontAlgn="auto">
              <a:spcBef>
                <a:spcPts val="0"/>
              </a:spcBef>
              <a:extLst>
                <a:ext uri="{35155182-B16C-46BC-9424-99874614C6A1}">
                  <wpsdc:indentchars xmlns:wpsdc="http://www.wps.cn/officeDocument/2017/drawingmlCustomData" val="200" checksum="59296752"/>
                </a:ext>
              </a:extLst>
            </a:pPr>
            <a:r>
              <a:rPr sz="1800"/>
              <a:t>利润表“上期金额”栏内数字根据上年该期利润表的“本期金额”栏内数字填列;“本期金额”栏内数字，除“每股收益”项目外,根据损益类科目和所有者权益类有关科目的发生额分析填列,具体填列方法如表11-4所示。</a:t>
            </a:r>
            <a:endParaRPr sz="1800"/>
          </a:p>
          <a:p>
            <a:pPr marL="0" indent="457200" fontAlgn="auto">
              <a:spcBef>
                <a:spcPts val="0"/>
              </a:spcBef>
              <a:extLst>
                <a:ext uri="{35155182-B16C-46BC-9424-99874614C6A1}">
                  <wpsdc:indentchars xmlns:wpsdc="http://www.wps.cn/officeDocument/2017/drawingmlCustomData" val="200" checksum="59296752"/>
                </a:ext>
              </a:extLst>
            </a:pPr>
            <a:endParaRPr sz="1800"/>
          </a:p>
        </p:txBody>
      </p:sp>
      <p:graphicFrame>
        <p:nvGraphicFramePr>
          <p:cNvPr id="4" name="表格 3"/>
          <p:cNvGraphicFramePr/>
          <p:nvPr>
            <p:custDataLst>
              <p:tags r:id="rId3"/>
            </p:custDataLst>
          </p:nvPr>
        </p:nvGraphicFramePr>
        <p:xfrm>
          <a:off x="3498117" y="581342"/>
          <a:ext cx="8236585" cy="5695315"/>
        </p:xfrm>
        <a:graphic>
          <a:graphicData uri="http://schemas.openxmlformats.org/drawingml/2006/table">
            <a:tbl>
              <a:tblPr/>
              <a:tblGrid>
                <a:gridCol w="1402080"/>
                <a:gridCol w="6834505"/>
              </a:tblGrid>
              <a:tr h="244475">
                <a:tc>
                  <a:txBody>
                    <a:bodyPr/>
                    <a:p>
                      <a:pPr indent="0" algn="ctr" fontAlgn="auto">
                        <a:lnSpc>
                          <a:spcPct val="120000"/>
                        </a:lnSpc>
                        <a:spcBef>
                          <a:spcPts val="0"/>
                        </a:spcBef>
                        <a:spcAft>
                          <a:spcPts val="0"/>
                        </a:spcAft>
                      </a:pPr>
                      <a:r>
                        <a:rPr lang="zh-CN" sz="1000" b="1" spc="60">
                          <a:solidFill>
                            <a:srgbClr val="3D557F"/>
                          </a:solidFill>
                          <a:latin typeface="微软雅黑" panose="020B0503020204020204" charset="-122"/>
                          <a:ea typeface="微软雅黑" panose="020B0503020204020204" charset="-122"/>
                        </a:rPr>
                        <a:t>项目</a:t>
                      </a:r>
                      <a:endParaRPr lang="zh-CN" sz="1000" b="1"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w="19050">
                      <a:solidFill>
                        <a:srgbClr val="3D557F"/>
                      </a:solidFill>
                      <a:prstDash val="solid"/>
                    </a:lnT>
                    <a:lnB w="19050">
                      <a:solidFill>
                        <a:srgbClr val="3D557F"/>
                      </a:solidFill>
                      <a:prstDash val="solid"/>
                    </a:lnB>
                    <a:solidFill>
                      <a:srgbClr val="FFFFFF"/>
                    </a:solidFill>
                  </a:tcPr>
                </a:tc>
                <a:tc>
                  <a:txBody>
                    <a:bodyPr/>
                    <a:p>
                      <a:pPr indent="0" algn="ctr" fontAlgn="auto">
                        <a:lnSpc>
                          <a:spcPct val="120000"/>
                        </a:lnSpc>
                        <a:spcBef>
                          <a:spcPts val="0"/>
                        </a:spcBef>
                        <a:spcAft>
                          <a:spcPts val="0"/>
                        </a:spcAft>
                      </a:pPr>
                      <a:r>
                        <a:rPr lang="zh-CN" sz="1000" b="1" spc="60">
                          <a:solidFill>
                            <a:srgbClr val="3D557F"/>
                          </a:solidFill>
                          <a:latin typeface="微软雅黑" panose="020B0503020204020204" charset="-122"/>
                          <a:ea typeface="微软雅黑" panose="020B0503020204020204" charset="-122"/>
                        </a:rPr>
                        <a:t>填列方法</a:t>
                      </a:r>
                      <a:endParaRPr lang="zh-CN" sz="1000" b="1"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w="19050">
                      <a:solidFill>
                        <a:srgbClr val="3D557F"/>
                      </a:solidFill>
                      <a:prstDash val="solid"/>
                    </a:lnT>
                    <a:lnB w="19050">
                      <a:solidFill>
                        <a:srgbClr val="3D557F"/>
                      </a:solidFill>
                      <a:prstDash val="solid"/>
                    </a:lnB>
                    <a:solidFill>
                      <a:srgbClr val="FFFFFF"/>
                    </a:solidFill>
                  </a:tcPr>
                </a:tc>
              </a:tr>
              <a:tr h="205740">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营业收入</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w="19050">
                      <a:solidFill>
                        <a:srgbClr val="3D557F"/>
                      </a:solidFill>
                      <a:prstDash val="solid"/>
                    </a:lnT>
                    <a:lnB>
                      <a:noFill/>
                    </a:lnB>
                    <a:solidFill>
                      <a:srgbClr val="FFFFFF"/>
                    </a:solidFill>
                  </a:tcPr>
                </a:tc>
                <a:tc>
                  <a:txBody>
                    <a:bodyPr/>
                    <a:p>
                      <a:pPr indent="0" algn="l" fontAlgn="auto">
                        <a:lnSpc>
                          <a:spcPct val="120000"/>
                        </a:lnSpc>
                        <a:spcBef>
                          <a:spcPts val="0"/>
                        </a:spcBef>
                        <a:spcAft>
                          <a:spcPts val="0"/>
                        </a:spcAft>
                      </a:pPr>
                      <a:r>
                        <a:rPr lang="zh-CN" altLang="en-US" sz="800" b="0" spc="60">
                          <a:solidFill>
                            <a:srgbClr val="3D557F"/>
                          </a:solidFill>
                          <a:latin typeface="微软雅黑" panose="020B0503020204020204" charset="-122"/>
                          <a:ea typeface="微软雅黑" panose="020B0503020204020204" charset="-122"/>
                          <a:cs typeface="微软雅黑" panose="020B0503020204020204" charset="-122"/>
                        </a:rPr>
                        <a:t>“主营业务收入”</a:t>
                      </a:r>
                      <a:r>
                        <a:rPr lang="en-US" altLang="zh-CN" sz="800" b="0" spc="60">
                          <a:solidFill>
                            <a:srgbClr val="3D557F"/>
                          </a:solidFill>
                          <a:latin typeface="微软雅黑" panose="020B0503020204020204" charset="-122"/>
                          <a:ea typeface="微软雅黑" panose="020B0503020204020204" charset="-122"/>
                          <a:cs typeface="微软雅黑" panose="020B0503020204020204" charset="-122"/>
                        </a:rPr>
                        <a:t>+“</a:t>
                      </a:r>
                      <a:r>
                        <a:rPr lang="zh-CN" altLang="en-US" sz="800" b="0" spc="60">
                          <a:solidFill>
                            <a:srgbClr val="3D557F"/>
                          </a:solidFill>
                          <a:latin typeface="微软雅黑" panose="020B0503020204020204" charset="-122"/>
                          <a:ea typeface="微软雅黑" panose="020B0503020204020204" charset="-122"/>
                          <a:cs typeface="微软雅黑" panose="020B0503020204020204" charset="-122"/>
                        </a:rPr>
                        <a:t>其他业务收入”本期发生额</a:t>
                      </a:r>
                      <a:endParaRPr lang="zh-CN" altLang="en-US" sz="8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w="19050">
                      <a:solidFill>
                        <a:srgbClr val="3D557F"/>
                      </a:solidFill>
                      <a:prstDash val="solid"/>
                    </a:lnT>
                    <a:lnB>
                      <a:noFill/>
                    </a:lnB>
                    <a:solidFill>
                      <a:srgbClr val="FFFFFF"/>
                    </a:solidFill>
                  </a:tcPr>
                </a:tc>
              </a:tr>
              <a:tr h="205740">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营业成本</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l" fontAlgn="auto">
                        <a:lnSpc>
                          <a:spcPct val="120000"/>
                        </a:lnSpc>
                        <a:spcBef>
                          <a:spcPts val="0"/>
                        </a:spcBef>
                        <a:spcAft>
                          <a:spcPts val="0"/>
                        </a:spcAft>
                      </a:pPr>
                      <a:r>
                        <a:rPr lang="zh-CN" altLang="en-US" sz="800" b="0" spc="60">
                          <a:solidFill>
                            <a:srgbClr val="3D557F"/>
                          </a:solidFill>
                          <a:latin typeface="微软雅黑" panose="020B0503020204020204" charset="-122"/>
                          <a:ea typeface="微软雅黑" panose="020B0503020204020204" charset="-122"/>
                          <a:cs typeface="微软雅黑" panose="020B0503020204020204" charset="-122"/>
                        </a:rPr>
                        <a:t>“主营业务成本”</a:t>
                      </a:r>
                      <a:r>
                        <a:rPr lang="en-US" altLang="zh-CN" sz="800" b="0" spc="60">
                          <a:solidFill>
                            <a:srgbClr val="3D557F"/>
                          </a:solidFill>
                          <a:latin typeface="微软雅黑" panose="020B0503020204020204" charset="-122"/>
                          <a:ea typeface="微软雅黑" panose="020B0503020204020204" charset="-122"/>
                          <a:cs typeface="微软雅黑" panose="020B0503020204020204" charset="-122"/>
                        </a:rPr>
                        <a:t>+“</a:t>
                      </a:r>
                      <a:r>
                        <a:rPr lang="zh-CN" altLang="en-US" sz="800" b="0" spc="60">
                          <a:solidFill>
                            <a:srgbClr val="3D557F"/>
                          </a:solidFill>
                          <a:latin typeface="微软雅黑" panose="020B0503020204020204" charset="-122"/>
                          <a:ea typeface="微软雅黑" panose="020B0503020204020204" charset="-122"/>
                          <a:cs typeface="微软雅黑" panose="020B0503020204020204" charset="-122"/>
                        </a:rPr>
                        <a:t>其他业务成本”本期发生额</a:t>
                      </a:r>
                      <a:endParaRPr lang="zh-CN" altLang="en-US" sz="8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358775">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税金及附加</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根据企业经营业务应负担的消费税、城市维护建设税、教育费附加、资源税、土地增值税、房产税、车船税、城镇土地使用税、印花税等相关税费加总填列</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205740">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销售费用</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800" b="0" spc="60">
                          <a:solidFill>
                            <a:srgbClr val="3D557F"/>
                          </a:solidFill>
                          <a:latin typeface="微软雅黑" panose="020B0503020204020204" charset="-122"/>
                          <a:ea typeface="微软雅黑" panose="020B0503020204020204" charset="-122"/>
                          <a:cs typeface="微软雅黑" panose="020B0503020204020204" charset="-122"/>
                        </a:rPr>
                        <a:t>“销售费用”本期发生额填列</a:t>
                      </a:r>
                      <a:endParaRPr lang="zh-CN" altLang="en-US" sz="8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205740">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管理费用</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800" b="0" spc="60">
                          <a:solidFill>
                            <a:srgbClr val="3D557F"/>
                          </a:solidFill>
                          <a:latin typeface="微软雅黑" panose="020B0503020204020204" charset="-122"/>
                          <a:ea typeface="微软雅黑" panose="020B0503020204020204" charset="-122"/>
                          <a:cs typeface="微软雅黑" panose="020B0503020204020204" charset="-122"/>
                        </a:rPr>
                        <a:t>“管理费用”本期发生额填列。需扣除记入“研发费用”的相关明细科目发生额</a:t>
                      </a:r>
                      <a:endParaRPr lang="zh-CN" altLang="en-US" sz="8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205740">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研发费用</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800" b="0" spc="60">
                          <a:solidFill>
                            <a:srgbClr val="3D557F"/>
                          </a:solidFill>
                          <a:latin typeface="微软雅黑" panose="020B0503020204020204" charset="-122"/>
                          <a:ea typeface="微软雅黑" panose="020B0503020204020204" charset="-122"/>
                          <a:cs typeface="微软雅黑" panose="020B0503020204020204" charset="-122"/>
                        </a:rPr>
                        <a:t>“管理费用”科目下的“研发费用”“无形资产摊销”明细科目发生额分析填列</a:t>
                      </a:r>
                      <a:endParaRPr lang="zh-CN" altLang="en-US" sz="8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205740">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财务费用</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800" b="0" spc="60">
                          <a:solidFill>
                            <a:srgbClr val="3D557F"/>
                          </a:solidFill>
                          <a:latin typeface="微软雅黑" panose="020B0503020204020204" charset="-122"/>
                          <a:ea typeface="微软雅黑" panose="020B0503020204020204" charset="-122"/>
                          <a:cs typeface="微软雅黑" panose="020B0503020204020204" charset="-122"/>
                        </a:rPr>
                        <a:t>“财务费用”相关明细科目分析填列</a:t>
                      </a:r>
                      <a:endParaRPr lang="zh-CN" altLang="en-US" sz="8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205740">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cs typeface="微软雅黑" panose="020B0503020204020204" charset="-122"/>
                        </a:rPr>
                        <a:t>其中</a:t>
                      </a:r>
                      <a:r>
                        <a:rPr lang="en-US" altLang="zh-CN" sz="800" b="0" spc="60">
                          <a:solidFill>
                            <a:srgbClr val="3D557F"/>
                          </a:solidFill>
                          <a:latin typeface="微软雅黑" panose="020B0503020204020204" charset="-122"/>
                          <a:ea typeface="微软雅黑" panose="020B0503020204020204" charset="-122"/>
                          <a:cs typeface="微软雅黑" panose="020B0503020204020204" charset="-122"/>
                        </a:rPr>
                        <a:t>:</a:t>
                      </a:r>
                      <a:r>
                        <a:rPr lang="zh-CN" altLang="en-US" sz="800" b="0" spc="60">
                          <a:solidFill>
                            <a:srgbClr val="3D557F"/>
                          </a:solidFill>
                          <a:latin typeface="微软雅黑" panose="020B0503020204020204" charset="-122"/>
                          <a:ea typeface="微软雅黑" panose="020B0503020204020204" charset="-122"/>
                          <a:cs typeface="微软雅黑" panose="020B0503020204020204" charset="-122"/>
                        </a:rPr>
                        <a:t>利息费用</a:t>
                      </a:r>
                      <a:endParaRPr lang="zh-CN" altLang="en-US" sz="8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800" b="0" spc="60">
                          <a:solidFill>
                            <a:srgbClr val="3D557F"/>
                          </a:solidFill>
                          <a:latin typeface="微软雅黑" panose="020B0503020204020204" charset="-122"/>
                          <a:ea typeface="微软雅黑" panose="020B0503020204020204" charset="-122"/>
                          <a:cs typeface="微软雅黑" panose="020B0503020204020204" charset="-122"/>
                        </a:rPr>
                        <a:t>“财务费用”的其中项，以正数填列</a:t>
                      </a:r>
                      <a:endParaRPr lang="zh-CN" altLang="en-US" sz="8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205740">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利息收入</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800" b="0" spc="60">
                          <a:solidFill>
                            <a:srgbClr val="3D557F"/>
                          </a:solidFill>
                          <a:latin typeface="微软雅黑" panose="020B0503020204020204" charset="-122"/>
                          <a:ea typeface="微软雅黑" panose="020B0503020204020204" charset="-122"/>
                          <a:cs typeface="微软雅黑" panose="020B0503020204020204" charset="-122"/>
                        </a:rPr>
                        <a:t>“财务费用”的其中项，以正数填列</a:t>
                      </a:r>
                      <a:endParaRPr lang="zh-CN" altLang="en-US" sz="8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206375">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其他收益</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800" b="0" spc="60">
                          <a:solidFill>
                            <a:srgbClr val="3D557F"/>
                          </a:solidFill>
                          <a:latin typeface="微软雅黑" panose="020B0503020204020204" charset="-122"/>
                          <a:ea typeface="微软雅黑" panose="020B0503020204020204" charset="-122"/>
                          <a:cs typeface="微软雅黑" panose="020B0503020204020204" charset="-122"/>
                        </a:rPr>
                        <a:t>“其他收益”科目发生额分析填列</a:t>
                      </a:r>
                      <a:endParaRPr lang="zh-CN" altLang="en-US" sz="8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205740">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投资收益</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800" b="0" spc="60">
                          <a:solidFill>
                            <a:srgbClr val="3D557F"/>
                          </a:solidFill>
                          <a:latin typeface="微软雅黑" panose="020B0503020204020204" charset="-122"/>
                          <a:ea typeface="微软雅黑" panose="020B0503020204020204" charset="-122"/>
                          <a:cs typeface="微软雅黑" panose="020B0503020204020204" charset="-122"/>
                        </a:rPr>
                        <a:t>“投资收益”科目发生额分析填列</a:t>
                      </a:r>
                      <a:endParaRPr lang="zh-CN" altLang="en-US" sz="8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205740">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净敞口套期收益</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800" b="0" spc="60">
                          <a:solidFill>
                            <a:srgbClr val="3D557F"/>
                          </a:solidFill>
                          <a:latin typeface="微软雅黑" panose="020B0503020204020204" charset="-122"/>
                          <a:ea typeface="微软雅黑" panose="020B0503020204020204" charset="-122"/>
                          <a:cs typeface="微软雅黑" panose="020B0503020204020204" charset="-122"/>
                        </a:rPr>
                        <a:t>“净敞口套期损益”科目发生额分析填列。若为套期损失，以“一”填列</a:t>
                      </a:r>
                      <a:endParaRPr lang="zh-CN" altLang="en-US" sz="8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205740">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公允价值变动收益</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800" b="0" spc="60">
                          <a:solidFill>
                            <a:srgbClr val="3D557F"/>
                          </a:solidFill>
                          <a:latin typeface="微软雅黑" panose="020B0503020204020204" charset="-122"/>
                          <a:ea typeface="微软雅黑" panose="020B0503020204020204" charset="-122"/>
                          <a:cs typeface="微软雅黑" panose="020B0503020204020204" charset="-122"/>
                        </a:rPr>
                        <a:t>“公允价值变动损益”科目发生额分析填列。若为净损失，以“</a:t>
                      </a:r>
                      <a:r>
                        <a:rPr lang="en-US" altLang="zh-CN" sz="800" b="0" spc="60">
                          <a:solidFill>
                            <a:srgbClr val="3D557F"/>
                          </a:solidFill>
                          <a:latin typeface="微软雅黑" panose="020B0503020204020204" charset="-122"/>
                          <a:ea typeface="微软雅黑" panose="020B0503020204020204" charset="-122"/>
                          <a:cs typeface="微软雅黑" panose="020B0503020204020204" charset="-122"/>
                        </a:rPr>
                        <a:t>-”</a:t>
                      </a:r>
                      <a:r>
                        <a:rPr lang="zh-CN" altLang="en-US" sz="800" b="0" spc="60">
                          <a:solidFill>
                            <a:srgbClr val="3D557F"/>
                          </a:solidFill>
                          <a:latin typeface="微软雅黑" panose="020B0503020204020204" charset="-122"/>
                          <a:ea typeface="微软雅黑" panose="020B0503020204020204" charset="-122"/>
                          <a:cs typeface="微软雅黑" panose="020B0503020204020204" charset="-122"/>
                        </a:rPr>
                        <a:t>填列</a:t>
                      </a:r>
                      <a:endParaRPr lang="zh-CN" altLang="en-US" sz="8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205740">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信用减值损失</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800" b="0" spc="60">
                          <a:solidFill>
                            <a:srgbClr val="3D557F"/>
                          </a:solidFill>
                          <a:latin typeface="微软雅黑" panose="020B0503020204020204" charset="-122"/>
                          <a:ea typeface="微软雅黑" panose="020B0503020204020204" charset="-122"/>
                          <a:cs typeface="微软雅黑" panose="020B0503020204020204" charset="-122"/>
                        </a:rPr>
                        <a:t>“信用减值损失”科目发生额分析填列</a:t>
                      </a:r>
                      <a:endParaRPr lang="zh-CN" altLang="en-US" sz="8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205740">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资产减值损失</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800" b="0" spc="60">
                          <a:solidFill>
                            <a:srgbClr val="3D557F"/>
                          </a:solidFill>
                          <a:latin typeface="微软雅黑" panose="020B0503020204020204" charset="-122"/>
                          <a:ea typeface="微软雅黑" panose="020B0503020204020204" charset="-122"/>
                          <a:cs typeface="微软雅黑" panose="020B0503020204020204" charset="-122"/>
                        </a:rPr>
                        <a:t>“资产减值损失”科目发生额分析填列</a:t>
                      </a:r>
                      <a:endParaRPr lang="zh-CN" altLang="en-US" sz="8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205740">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资产处置收益</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800" b="0" spc="60">
                          <a:solidFill>
                            <a:srgbClr val="3D557F"/>
                          </a:solidFill>
                          <a:latin typeface="微软雅黑" panose="020B0503020204020204" charset="-122"/>
                          <a:ea typeface="微软雅黑" panose="020B0503020204020204" charset="-122"/>
                          <a:cs typeface="微软雅黑" panose="020B0503020204020204" charset="-122"/>
                        </a:rPr>
                        <a:t>“资产处置损益”科目发生额分析填列。若为处置损失，以“</a:t>
                      </a:r>
                      <a:r>
                        <a:rPr lang="en-US" altLang="zh-CN" sz="800" b="0" spc="60">
                          <a:solidFill>
                            <a:srgbClr val="3D557F"/>
                          </a:solidFill>
                          <a:latin typeface="微软雅黑" panose="020B0503020204020204" charset="-122"/>
                          <a:ea typeface="微软雅黑" panose="020B0503020204020204" charset="-122"/>
                          <a:cs typeface="微软雅黑" panose="020B0503020204020204" charset="-122"/>
                        </a:rPr>
                        <a:t>-”</a:t>
                      </a:r>
                      <a:r>
                        <a:rPr lang="zh-CN" altLang="en-US" sz="800" b="0" spc="60">
                          <a:solidFill>
                            <a:srgbClr val="3D557F"/>
                          </a:solidFill>
                          <a:latin typeface="微软雅黑" panose="020B0503020204020204" charset="-122"/>
                          <a:ea typeface="微软雅黑" panose="020B0503020204020204" charset="-122"/>
                          <a:cs typeface="微软雅黑" panose="020B0503020204020204" charset="-122"/>
                        </a:rPr>
                        <a:t>填列</a:t>
                      </a:r>
                      <a:endParaRPr lang="zh-CN" altLang="en-US" sz="8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358775">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营业利润</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cs typeface="微软雅黑" panose="020B0503020204020204" charset="-122"/>
                        </a:rPr>
                        <a:t>营业收入</a:t>
                      </a:r>
                      <a:r>
                        <a:rPr lang="en-US" altLang="zh-CN" sz="800" b="0" spc="60">
                          <a:solidFill>
                            <a:srgbClr val="3D557F"/>
                          </a:solidFill>
                          <a:latin typeface="微软雅黑" panose="020B0503020204020204" charset="-122"/>
                          <a:ea typeface="微软雅黑" panose="020B0503020204020204" charset="-122"/>
                          <a:cs typeface="微软雅黑" panose="020B0503020204020204" charset="-122"/>
                        </a:rPr>
                        <a:t>-</a:t>
                      </a:r>
                      <a:r>
                        <a:rPr lang="zh-CN" altLang="en-US" sz="800" b="0" spc="60">
                          <a:solidFill>
                            <a:srgbClr val="3D557F"/>
                          </a:solidFill>
                          <a:latin typeface="微软雅黑" panose="020B0503020204020204" charset="-122"/>
                          <a:ea typeface="微软雅黑" panose="020B0503020204020204" charset="-122"/>
                          <a:cs typeface="微软雅黑" panose="020B0503020204020204" charset="-122"/>
                        </a:rPr>
                        <a:t>营业支出</a:t>
                      </a:r>
                      <a:r>
                        <a:rPr lang="en-US" altLang="zh-CN" sz="800" b="0" spc="60">
                          <a:solidFill>
                            <a:srgbClr val="3D557F"/>
                          </a:solidFill>
                          <a:latin typeface="微软雅黑" panose="020B0503020204020204" charset="-122"/>
                          <a:ea typeface="微软雅黑" panose="020B0503020204020204" charset="-122"/>
                          <a:cs typeface="微软雅黑" panose="020B0503020204020204" charset="-122"/>
                        </a:rPr>
                        <a:t>-</a:t>
                      </a:r>
                      <a:r>
                        <a:rPr lang="zh-CN" altLang="en-US" sz="800" b="0" spc="60">
                          <a:solidFill>
                            <a:srgbClr val="3D557F"/>
                          </a:solidFill>
                          <a:latin typeface="微软雅黑" panose="020B0503020204020204" charset="-122"/>
                          <a:ea typeface="微软雅黑" panose="020B0503020204020204" charset="-122"/>
                          <a:cs typeface="微软雅黑" panose="020B0503020204020204" charset="-122"/>
                        </a:rPr>
                        <a:t>税金及附加</a:t>
                      </a:r>
                      <a:r>
                        <a:rPr lang="en-US" altLang="zh-CN" sz="800" b="0" spc="60">
                          <a:solidFill>
                            <a:srgbClr val="3D557F"/>
                          </a:solidFill>
                          <a:latin typeface="微软雅黑" panose="020B0503020204020204" charset="-122"/>
                          <a:ea typeface="微软雅黑" panose="020B0503020204020204" charset="-122"/>
                          <a:cs typeface="微软雅黑" panose="020B0503020204020204" charset="-122"/>
                        </a:rPr>
                        <a:t>-</a:t>
                      </a:r>
                      <a:r>
                        <a:rPr lang="zh-CN" altLang="en-US" sz="800" b="0" spc="60">
                          <a:solidFill>
                            <a:srgbClr val="3D557F"/>
                          </a:solidFill>
                          <a:latin typeface="微软雅黑" panose="020B0503020204020204" charset="-122"/>
                          <a:ea typeface="微软雅黑" panose="020B0503020204020204" charset="-122"/>
                          <a:cs typeface="微软雅黑" panose="020B0503020204020204" charset="-122"/>
                        </a:rPr>
                        <a:t>销售费用</a:t>
                      </a:r>
                      <a:r>
                        <a:rPr lang="en-US" altLang="zh-CN" sz="800" b="0" spc="60">
                          <a:solidFill>
                            <a:srgbClr val="3D557F"/>
                          </a:solidFill>
                          <a:latin typeface="微软雅黑" panose="020B0503020204020204" charset="-122"/>
                          <a:ea typeface="微软雅黑" panose="020B0503020204020204" charset="-122"/>
                          <a:cs typeface="微软雅黑" panose="020B0503020204020204" charset="-122"/>
                        </a:rPr>
                        <a:t>-</a:t>
                      </a:r>
                      <a:r>
                        <a:rPr lang="zh-CN" altLang="en-US" sz="800" b="0" spc="60">
                          <a:solidFill>
                            <a:srgbClr val="3D557F"/>
                          </a:solidFill>
                          <a:latin typeface="微软雅黑" panose="020B0503020204020204" charset="-122"/>
                          <a:ea typeface="微软雅黑" panose="020B0503020204020204" charset="-122"/>
                          <a:cs typeface="微软雅黑" panose="020B0503020204020204" charset="-122"/>
                        </a:rPr>
                        <a:t>管理费用一研发费用</a:t>
                      </a:r>
                      <a:r>
                        <a:rPr lang="en-US" altLang="zh-CN" sz="800" b="0" spc="60">
                          <a:solidFill>
                            <a:srgbClr val="3D557F"/>
                          </a:solidFill>
                          <a:latin typeface="微软雅黑" panose="020B0503020204020204" charset="-122"/>
                          <a:ea typeface="微软雅黑" panose="020B0503020204020204" charset="-122"/>
                          <a:cs typeface="微软雅黑" panose="020B0503020204020204" charset="-122"/>
                        </a:rPr>
                        <a:t>-</a:t>
                      </a:r>
                      <a:r>
                        <a:rPr lang="zh-CN" altLang="en-US" sz="800" b="0" spc="60">
                          <a:solidFill>
                            <a:srgbClr val="3D557F"/>
                          </a:solidFill>
                          <a:latin typeface="微软雅黑" panose="020B0503020204020204" charset="-122"/>
                          <a:ea typeface="微软雅黑" panose="020B0503020204020204" charset="-122"/>
                          <a:cs typeface="微软雅黑" panose="020B0503020204020204" charset="-122"/>
                        </a:rPr>
                        <a:t>财务费用</a:t>
                      </a:r>
                      <a:r>
                        <a:rPr lang="en-US" altLang="zh-CN" sz="800" b="0" spc="60">
                          <a:solidFill>
                            <a:srgbClr val="3D557F"/>
                          </a:solidFill>
                          <a:latin typeface="微软雅黑" panose="020B0503020204020204" charset="-122"/>
                          <a:ea typeface="微软雅黑" panose="020B0503020204020204" charset="-122"/>
                          <a:cs typeface="微软雅黑" panose="020B0503020204020204" charset="-122"/>
                        </a:rPr>
                        <a:t>±</a:t>
                      </a:r>
                      <a:r>
                        <a:rPr lang="zh-CN" altLang="en-US" sz="800" b="0" spc="60">
                          <a:solidFill>
                            <a:srgbClr val="3D557F"/>
                          </a:solidFill>
                          <a:latin typeface="微软雅黑" panose="020B0503020204020204" charset="-122"/>
                          <a:ea typeface="微软雅黑" panose="020B0503020204020204" charset="-122"/>
                          <a:cs typeface="微软雅黑" panose="020B0503020204020204" charset="-122"/>
                        </a:rPr>
                        <a:t>其他收益</a:t>
                      </a:r>
                      <a:r>
                        <a:rPr lang="en-US" altLang="zh-CN" sz="800" b="0" spc="60">
                          <a:solidFill>
                            <a:srgbClr val="3D557F"/>
                          </a:solidFill>
                          <a:latin typeface="微软雅黑" panose="020B0503020204020204" charset="-122"/>
                          <a:ea typeface="微软雅黑" panose="020B0503020204020204" charset="-122"/>
                          <a:cs typeface="微软雅黑" panose="020B0503020204020204" charset="-122"/>
                        </a:rPr>
                        <a:t>±</a:t>
                      </a:r>
                      <a:r>
                        <a:rPr lang="zh-CN" altLang="en-US" sz="800" b="0" spc="60">
                          <a:solidFill>
                            <a:srgbClr val="3D557F"/>
                          </a:solidFill>
                          <a:latin typeface="微软雅黑" panose="020B0503020204020204" charset="-122"/>
                          <a:ea typeface="微软雅黑" panose="020B0503020204020204" charset="-122"/>
                          <a:cs typeface="微软雅黑" panose="020B0503020204020204" charset="-122"/>
                        </a:rPr>
                        <a:t>投资收益土净敞口套期收益</a:t>
                      </a:r>
                      <a:r>
                        <a:rPr lang="en-US" altLang="zh-CN" sz="800" b="0" spc="60">
                          <a:solidFill>
                            <a:srgbClr val="3D557F"/>
                          </a:solidFill>
                          <a:latin typeface="微软雅黑" panose="020B0503020204020204" charset="-122"/>
                          <a:ea typeface="微软雅黑" panose="020B0503020204020204" charset="-122"/>
                          <a:cs typeface="微软雅黑" panose="020B0503020204020204" charset="-122"/>
                        </a:rPr>
                        <a:t>±</a:t>
                      </a:r>
                      <a:r>
                        <a:rPr lang="zh-CN" altLang="en-US" sz="800" b="0" spc="60">
                          <a:solidFill>
                            <a:srgbClr val="3D557F"/>
                          </a:solidFill>
                          <a:latin typeface="微软雅黑" panose="020B0503020204020204" charset="-122"/>
                          <a:ea typeface="微软雅黑" panose="020B0503020204020204" charset="-122"/>
                          <a:cs typeface="微软雅黑" panose="020B0503020204020204" charset="-122"/>
                        </a:rPr>
                        <a:t>公允价值变动收益</a:t>
                      </a:r>
                      <a:r>
                        <a:rPr lang="en-US" altLang="zh-CN" sz="800" b="0" spc="60">
                          <a:solidFill>
                            <a:srgbClr val="3D557F"/>
                          </a:solidFill>
                          <a:latin typeface="微软雅黑" panose="020B0503020204020204" charset="-122"/>
                          <a:ea typeface="微软雅黑" panose="020B0503020204020204" charset="-122"/>
                          <a:cs typeface="微软雅黑" panose="020B0503020204020204" charset="-122"/>
                        </a:rPr>
                        <a:t>-</a:t>
                      </a:r>
                      <a:r>
                        <a:rPr lang="zh-CN" altLang="en-US" sz="800" b="0" spc="60">
                          <a:solidFill>
                            <a:srgbClr val="3D557F"/>
                          </a:solidFill>
                          <a:latin typeface="微软雅黑" panose="020B0503020204020204" charset="-122"/>
                          <a:ea typeface="微软雅黑" panose="020B0503020204020204" charset="-122"/>
                          <a:cs typeface="微软雅黑" panose="020B0503020204020204" charset="-122"/>
                        </a:rPr>
                        <a:t>信用减值损失</a:t>
                      </a:r>
                      <a:r>
                        <a:rPr lang="en-US" altLang="zh-CN" sz="800" b="0" spc="60">
                          <a:solidFill>
                            <a:srgbClr val="3D557F"/>
                          </a:solidFill>
                          <a:latin typeface="微软雅黑" panose="020B0503020204020204" charset="-122"/>
                          <a:ea typeface="微软雅黑" panose="020B0503020204020204" charset="-122"/>
                          <a:cs typeface="微软雅黑" panose="020B0503020204020204" charset="-122"/>
                        </a:rPr>
                        <a:t>-</a:t>
                      </a:r>
                      <a:r>
                        <a:rPr lang="zh-CN" altLang="en-US" sz="800" b="0" spc="60">
                          <a:solidFill>
                            <a:srgbClr val="3D557F"/>
                          </a:solidFill>
                          <a:latin typeface="微软雅黑" panose="020B0503020204020204" charset="-122"/>
                          <a:ea typeface="微软雅黑" panose="020B0503020204020204" charset="-122"/>
                          <a:cs typeface="微软雅黑" panose="020B0503020204020204" charset="-122"/>
                        </a:rPr>
                        <a:t>资产减值损失</a:t>
                      </a:r>
                      <a:r>
                        <a:rPr lang="en-US" altLang="zh-CN" sz="800" b="0" spc="60">
                          <a:solidFill>
                            <a:srgbClr val="3D557F"/>
                          </a:solidFill>
                          <a:latin typeface="微软雅黑" panose="020B0503020204020204" charset="-122"/>
                          <a:ea typeface="微软雅黑" panose="020B0503020204020204" charset="-122"/>
                          <a:cs typeface="微软雅黑" panose="020B0503020204020204" charset="-122"/>
                        </a:rPr>
                        <a:t>±</a:t>
                      </a:r>
                      <a:r>
                        <a:rPr lang="zh-CN" altLang="en-US" sz="800" b="0" spc="60">
                          <a:solidFill>
                            <a:srgbClr val="3D557F"/>
                          </a:solidFill>
                          <a:latin typeface="微软雅黑" panose="020B0503020204020204" charset="-122"/>
                          <a:ea typeface="微软雅黑" panose="020B0503020204020204" charset="-122"/>
                          <a:cs typeface="微软雅黑" panose="020B0503020204020204" charset="-122"/>
                        </a:rPr>
                        <a:t>资产处置收益，若为亏损，以“</a:t>
                      </a:r>
                      <a:r>
                        <a:rPr lang="en-US" altLang="zh-CN" sz="800" b="0" spc="60">
                          <a:solidFill>
                            <a:srgbClr val="3D557F"/>
                          </a:solidFill>
                          <a:latin typeface="微软雅黑" panose="020B0503020204020204" charset="-122"/>
                          <a:ea typeface="微软雅黑" panose="020B0503020204020204" charset="-122"/>
                          <a:cs typeface="微软雅黑" panose="020B0503020204020204" charset="-122"/>
                        </a:rPr>
                        <a:t>-”</a:t>
                      </a:r>
                      <a:r>
                        <a:rPr lang="zh-CN" altLang="en-US" sz="800" b="0" spc="60">
                          <a:solidFill>
                            <a:srgbClr val="3D557F"/>
                          </a:solidFill>
                          <a:latin typeface="微软雅黑" panose="020B0503020204020204" charset="-122"/>
                          <a:ea typeface="微软雅黑" panose="020B0503020204020204" charset="-122"/>
                          <a:cs typeface="微软雅黑" panose="020B0503020204020204" charset="-122"/>
                        </a:rPr>
                        <a:t>填列</a:t>
                      </a:r>
                      <a:endParaRPr lang="zh-CN" altLang="en-US" sz="8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205740">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营业外收入</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800" b="0" spc="60">
                          <a:solidFill>
                            <a:srgbClr val="3D557F"/>
                          </a:solidFill>
                          <a:latin typeface="微软雅黑" panose="020B0503020204020204" charset="-122"/>
                          <a:ea typeface="微软雅黑" panose="020B0503020204020204" charset="-122"/>
                          <a:cs typeface="微软雅黑" panose="020B0503020204020204" charset="-122"/>
                        </a:rPr>
                        <a:t>“营业外收入”科目发生额分析填列</a:t>
                      </a:r>
                      <a:endParaRPr lang="zh-CN" altLang="en-US" sz="8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205740">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营业外支出</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800" b="0" spc="60">
                          <a:solidFill>
                            <a:srgbClr val="3D557F"/>
                          </a:solidFill>
                          <a:latin typeface="微软雅黑" panose="020B0503020204020204" charset="-122"/>
                          <a:ea typeface="微软雅黑" panose="020B0503020204020204" charset="-122"/>
                          <a:cs typeface="微软雅黑" panose="020B0503020204020204" charset="-122"/>
                        </a:rPr>
                        <a:t>“营业外支出”科目发生额分析填列</a:t>
                      </a:r>
                      <a:endParaRPr lang="zh-CN" altLang="en-US" sz="8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205740">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利润总额</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cs typeface="微软雅黑" panose="020B0503020204020204" charset="-122"/>
                        </a:rPr>
                        <a:t>营业利润</a:t>
                      </a:r>
                      <a:r>
                        <a:rPr lang="en-US" altLang="zh-CN" sz="800" b="0" spc="60">
                          <a:solidFill>
                            <a:srgbClr val="3D557F"/>
                          </a:solidFill>
                          <a:latin typeface="微软雅黑" panose="020B0503020204020204" charset="-122"/>
                          <a:ea typeface="微软雅黑" panose="020B0503020204020204" charset="-122"/>
                          <a:cs typeface="微软雅黑" panose="020B0503020204020204" charset="-122"/>
                        </a:rPr>
                        <a:t>+</a:t>
                      </a:r>
                      <a:r>
                        <a:rPr lang="zh-CN" altLang="en-US" sz="800" b="0" spc="60">
                          <a:solidFill>
                            <a:srgbClr val="3D557F"/>
                          </a:solidFill>
                          <a:latin typeface="微软雅黑" panose="020B0503020204020204" charset="-122"/>
                          <a:ea typeface="微软雅黑" panose="020B0503020204020204" charset="-122"/>
                          <a:cs typeface="微软雅黑" panose="020B0503020204020204" charset="-122"/>
                        </a:rPr>
                        <a:t>营业外收入</a:t>
                      </a:r>
                      <a:r>
                        <a:rPr lang="en-US" altLang="zh-CN" sz="800" b="0" spc="60">
                          <a:solidFill>
                            <a:srgbClr val="3D557F"/>
                          </a:solidFill>
                          <a:latin typeface="微软雅黑" panose="020B0503020204020204" charset="-122"/>
                          <a:ea typeface="微软雅黑" panose="020B0503020204020204" charset="-122"/>
                          <a:cs typeface="微软雅黑" panose="020B0503020204020204" charset="-122"/>
                        </a:rPr>
                        <a:t>-</a:t>
                      </a:r>
                      <a:r>
                        <a:rPr lang="zh-CN" altLang="en-US" sz="800" b="0" spc="60">
                          <a:solidFill>
                            <a:srgbClr val="3D557F"/>
                          </a:solidFill>
                          <a:latin typeface="微软雅黑" panose="020B0503020204020204" charset="-122"/>
                          <a:ea typeface="微软雅黑" panose="020B0503020204020204" charset="-122"/>
                          <a:cs typeface="微软雅黑" panose="020B0503020204020204" charset="-122"/>
                        </a:rPr>
                        <a:t>营业外支出</a:t>
                      </a:r>
                      <a:endParaRPr lang="zh-CN" altLang="en-US" sz="8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205740">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所得税费用</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cs typeface="微软雅黑" panose="020B0503020204020204" charset="-122"/>
                        </a:rPr>
                        <a:t>根据</a:t>
                      </a:r>
                      <a:r>
                        <a:rPr lang="zh-CN" altLang="en-US" sz="800" b="0" spc="60">
                          <a:solidFill>
                            <a:srgbClr val="3D557F"/>
                          </a:solidFill>
                          <a:latin typeface="微软雅黑" panose="020B0503020204020204" charset="-122"/>
                          <a:ea typeface="微软雅黑" panose="020B0503020204020204" charset="-122"/>
                          <a:cs typeface="微软雅黑" panose="020B0503020204020204" charset="-122"/>
                        </a:rPr>
                        <a:t>“所得税费用”科目发生额分析填列</a:t>
                      </a:r>
                      <a:endParaRPr lang="zh-CN" altLang="en-US" sz="8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206375">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净利润</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cs typeface="微软雅黑" panose="020B0503020204020204" charset="-122"/>
                        </a:rPr>
                        <a:t>利润总额</a:t>
                      </a:r>
                      <a:r>
                        <a:rPr lang="en-US" altLang="zh-CN" sz="800" b="0" spc="60">
                          <a:solidFill>
                            <a:srgbClr val="3D557F"/>
                          </a:solidFill>
                          <a:latin typeface="微软雅黑" panose="020B0503020204020204" charset="-122"/>
                          <a:ea typeface="微软雅黑" panose="020B0503020204020204" charset="-122"/>
                          <a:cs typeface="微软雅黑" panose="020B0503020204020204" charset="-122"/>
                        </a:rPr>
                        <a:t>-</a:t>
                      </a:r>
                      <a:r>
                        <a:rPr lang="zh-CN" altLang="en-US" sz="800" b="0" spc="60">
                          <a:solidFill>
                            <a:srgbClr val="3D557F"/>
                          </a:solidFill>
                          <a:latin typeface="微软雅黑" panose="020B0503020204020204" charset="-122"/>
                          <a:ea typeface="微软雅黑" panose="020B0503020204020204" charset="-122"/>
                          <a:cs typeface="微软雅黑" panose="020B0503020204020204" charset="-122"/>
                        </a:rPr>
                        <a:t>所得税费用，若为亏损，以“一”填列</a:t>
                      </a:r>
                      <a:endParaRPr lang="zh-CN" altLang="en-US" sz="8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205740">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其他综合收益的税后净额</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根据企业会计准则规定未在损益中确认的各项利得和损失扣除所得税影响后的净额填列</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205740">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综合收益总额</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l" fontAlgn="auto">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cs typeface="微软雅黑" panose="020B0503020204020204" charset="-122"/>
                        </a:rPr>
                        <a:t>净利润</a:t>
                      </a:r>
                      <a:r>
                        <a:rPr lang="en-US" altLang="zh-CN" sz="800" b="0" spc="60">
                          <a:solidFill>
                            <a:srgbClr val="3D557F"/>
                          </a:solidFill>
                          <a:latin typeface="微软雅黑" panose="020B0503020204020204" charset="-122"/>
                          <a:ea typeface="微软雅黑" panose="020B0503020204020204" charset="-122"/>
                          <a:cs typeface="微软雅黑" panose="020B0503020204020204" charset="-122"/>
                        </a:rPr>
                        <a:t>+</a:t>
                      </a:r>
                      <a:r>
                        <a:rPr lang="zh-CN" altLang="en-US" sz="800" b="0" spc="60">
                          <a:solidFill>
                            <a:srgbClr val="3D557F"/>
                          </a:solidFill>
                          <a:latin typeface="微软雅黑" panose="020B0503020204020204" charset="-122"/>
                          <a:ea typeface="微软雅黑" panose="020B0503020204020204" charset="-122"/>
                          <a:cs typeface="微软雅黑" panose="020B0503020204020204" charset="-122"/>
                        </a:rPr>
                        <a:t>其他综合收益的税后净额</a:t>
                      </a:r>
                      <a:endParaRPr lang="zh-CN" altLang="en-US" sz="8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205740">
                <a:tc>
                  <a:txBody>
                    <a:bodyPr/>
                    <a:p>
                      <a:pPr indent="0" algn="l">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每股收益</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w="19050">
                      <a:solidFill>
                        <a:srgbClr val="3D557F"/>
                      </a:solidFill>
                      <a:prstDash val="solid"/>
                    </a:lnB>
                    <a:solidFill>
                      <a:srgbClr val="FFFFFF"/>
                    </a:solidFill>
                  </a:tcPr>
                </a:tc>
                <a:tc>
                  <a:txBody>
                    <a:bodyPr/>
                    <a:p>
                      <a:pPr indent="0" algn="l">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cs typeface="微软雅黑" panose="020B0503020204020204" charset="-122"/>
                        </a:rPr>
                        <a:t>归属于普通股股东的当期净利润</a:t>
                      </a:r>
                      <a:r>
                        <a:rPr lang="en-US" altLang="zh-CN" sz="800" b="0" spc="60">
                          <a:solidFill>
                            <a:srgbClr val="3D557F"/>
                          </a:solidFill>
                          <a:latin typeface="微软雅黑" panose="020B0503020204020204" charset="-122"/>
                          <a:ea typeface="微软雅黑" panose="020B0503020204020204" charset="-122"/>
                          <a:cs typeface="微软雅黑" panose="020B0503020204020204" charset="-122"/>
                        </a:rPr>
                        <a:t>/</a:t>
                      </a:r>
                      <a:r>
                        <a:rPr lang="zh-CN" altLang="en-US" sz="800" b="0" spc="60">
                          <a:solidFill>
                            <a:srgbClr val="3D557F"/>
                          </a:solidFill>
                          <a:latin typeface="微软雅黑" panose="020B0503020204020204" charset="-122"/>
                          <a:ea typeface="微软雅黑" panose="020B0503020204020204" charset="-122"/>
                          <a:cs typeface="微软雅黑" panose="020B0503020204020204" charset="-122"/>
                        </a:rPr>
                        <a:t>发行在外普通股的加权平均数</a:t>
                      </a:r>
                      <a:endParaRPr lang="zh-CN" altLang="en-US" sz="8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w="19050">
                      <a:solidFill>
                        <a:srgbClr val="3D557F"/>
                      </a:solidFill>
                      <a:prstDash val="solid"/>
                    </a:lnB>
                    <a:solidFill>
                      <a:srgbClr val="FFFFFF"/>
                    </a:solidFill>
                  </a:tcPr>
                </a:tc>
              </a:tr>
            </a:tbl>
          </a:graphicData>
        </a:graphic>
      </p:graphicFrame>
    </p:spTree>
    <p:custDataLst>
      <p:tags r:id="rId4"/>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目录</a:t>
            </a:r>
            <a:endParaRPr lang="zh-CN" altLang="en-US"/>
          </a:p>
        </p:txBody>
      </p:sp>
      <p:sp>
        <p:nvSpPr>
          <p:cNvPr id="5" name="矩形: 圆角 4"/>
          <p:cNvSpPr/>
          <p:nvPr>
            <p:custDataLst>
              <p:tags r:id="rId2"/>
            </p:custDataLst>
          </p:nvPr>
        </p:nvSpPr>
        <p:spPr>
          <a:xfrm>
            <a:off x="4240530" y="1000760"/>
            <a:ext cx="6677660" cy="640080"/>
          </a:xfrm>
          <a:prstGeom prst="roundRect">
            <a:avLst>
              <a:gd name="adj" fmla="val 50000"/>
            </a:avLst>
          </a:prstGeom>
          <a:gradFill>
            <a:gsLst>
              <a:gs pos="0">
                <a:schemeClr val="bg2">
                  <a:lumMod val="4000"/>
                  <a:lumOff val="96000"/>
                </a:schemeClr>
              </a:gs>
              <a:gs pos="100000">
                <a:schemeClr val="bg2">
                  <a:lumMod val="4000"/>
                  <a:lumOff val="96000"/>
                </a:schemeClr>
              </a:gs>
            </a:gsLst>
            <a:lin ang="10800000" scaled="0"/>
          </a:gradFill>
          <a:ln>
            <a:solidFill>
              <a:schemeClr val="accent1">
                <a:lumMod val="20000"/>
                <a:lumOff val="8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mn-ea"/>
              <a:sym typeface="+mn-ea"/>
            </a:endParaRPr>
          </a:p>
        </p:txBody>
      </p:sp>
      <p:sp>
        <p:nvSpPr>
          <p:cNvPr id="9" name="序号"/>
          <p:cNvSpPr txBox="1"/>
          <p:nvPr>
            <p:custDataLst>
              <p:tags r:id="rId3"/>
            </p:custDataLst>
          </p:nvPr>
        </p:nvSpPr>
        <p:spPr>
          <a:xfrm>
            <a:off x="4360545" y="1115695"/>
            <a:ext cx="726440" cy="448310"/>
          </a:xfrm>
          <a:prstGeom prst="ellipse">
            <a:avLst/>
          </a:prstGeom>
          <a:solidFill>
            <a:schemeClr val="accent1">
              <a:lumMod val="20000"/>
              <a:lumOff val="80000"/>
              <a:alpha val="50000"/>
            </a:schemeClr>
          </a:soli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2000" b="1" dirty="0">
                <a:solidFill>
                  <a:schemeClr val="accent1"/>
                </a:solidFill>
                <a:latin typeface="+mn-ea"/>
              </a:rPr>
              <a:t>01</a:t>
            </a:r>
            <a:endParaRPr lang="en-US" sz="2000" b="1" dirty="0">
              <a:solidFill>
                <a:schemeClr val="accent1"/>
              </a:solidFill>
              <a:latin typeface="+mn-ea"/>
            </a:endParaRPr>
          </a:p>
        </p:txBody>
      </p:sp>
      <p:sp>
        <p:nvSpPr>
          <p:cNvPr id="10" name="项标题"/>
          <p:cNvSpPr txBox="1"/>
          <p:nvPr>
            <p:custDataLst>
              <p:tags r:id="rId4"/>
            </p:custDataLst>
          </p:nvPr>
        </p:nvSpPr>
        <p:spPr>
          <a:xfrm>
            <a:off x="5541010" y="1161415"/>
            <a:ext cx="4909185" cy="412750"/>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131F27"/>
                </a:solidFill>
                <a:latin typeface="+mn-ea"/>
              </a:rPr>
              <a:t>财务报表概述</a:t>
            </a:r>
            <a:endParaRPr lang="zh-CN" altLang="en-US" sz="2400" spc="300" dirty="0">
              <a:solidFill>
                <a:srgbClr val="131F27"/>
              </a:solidFill>
              <a:latin typeface="+mn-ea"/>
            </a:endParaRPr>
          </a:p>
        </p:txBody>
      </p:sp>
      <p:sp>
        <p:nvSpPr>
          <p:cNvPr id="11" name="矩形: 圆角 10"/>
          <p:cNvSpPr/>
          <p:nvPr>
            <p:custDataLst>
              <p:tags r:id="rId5"/>
            </p:custDataLst>
          </p:nvPr>
        </p:nvSpPr>
        <p:spPr>
          <a:xfrm>
            <a:off x="4029710" y="1874520"/>
            <a:ext cx="6677660" cy="652780"/>
          </a:xfrm>
          <a:prstGeom prst="roundRect">
            <a:avLst>
              <a:gd name="adj" fmla="val 50000"/>
            </a:avLst>
          </a:prstGeom>
          <a:gradFill>
            <a:gsLst>
              <a:gs pos="0">
                <a:schemeClr val="bg2">
                  <a:lumMod val="4000"/>
                  <a:lumOff val="96000"/>
                </a:schemeClr>
              </a:gs>
              <a:gs pos="100000">
                <a:schemeClr val="bg2">
                  <a:lumMod val="4000"/>
                  <a:lumOff val="96000"/>
                </a:schemeClr>
              </a:gs>
            </a:gsLst>
            <a:lin ang="10800000" scaled="0"/>
          </a:gradFill>
          <a:ln>
            <a:solidFill>
              <a:schemeClr val="accent1">
                <a:lumMod val="20000"/>
                <a:lumOff val="8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mn-ea"/>
              <a:sym typeface="+mn-ea"/>
            </a:endParaRPr>
          </a:p>
        </p:txBody>
      </p:sp>
      <p:sp>
        <p:nvSpPr>
          <p:cNvPr id="12" name="序号"/>
          <p:cNvSpPr txBox="1"/>
          <p:nvPr>
            <p:custDataLst>
              <p:tags r:id="rId6"/>
            </p:custDataLst>
          </p:nvPr>
        </p:nvSpPr>
        <p:spPr>
          <a:xfrm>
            <a:off x="4149090" y="1941830"/>
            <a:ext cx="726440" cy="494665"/>
          </a:xfrm>
          <a:prstGeom prst="ellipse">
            <a:avLst/>
          </a:prstGeom>
          <a:solidFill>
            <a:schemeClr val="accent1">
              <a:lumMod val="20000"/>
              <a:lumOff val="80000"/>
              <a:alpha val="50000"/>
            </a:schemeClr>
          </a:soli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2000" b="1" dirty="0">
                <a:solidFill>
                  <a:schemeClr val="accent1"/>
                </a:solidFill>
                <a:latin typeface="+mn-ea"/>
              </a:rPr>
              <a:t>02</a:t>
            </a:r>
            <a:endParaRPr lang="en-US" sz="2000" b="1" dirty="0">
              <a:solidFill>
                <a:schemeClr val="accent1"/>
              </a:solidFill>
              <a:latin typeface="+mn-ea"/>
            </a:endParaRPr>
          </a:p>
        </p:txBody>
      </p:sp>
      <p:sp>
        <p:nvSpPr>
          <p:cNvPr id="13" name="项标题"/>
          <p:cNvSpPr txBox="1"/>
          <p:nvPr>
            <p:custDataLst>
              <p:tags r:id="rId7"/>
            </p:custDataLst>
          </p:nvPr>
        </p:nvSpPr>
        <p:spPr>
          <a:xfrm>
            <a:off x="5351780" y="2034540"/>
            <a:ext cx="4909185" cy="431165"/>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131F27"/>
                </a:solidFill>
                <a:latin typeface="+mn-ea"/>
              </a:rPr>
              <a:t>资产负债表编制</a:t>
            </a:r>
            <a:endParaRPr lang="zh-CN" altLang="en-US" sz="2400" spc="300" dirty="0">
              <a:solidFill>
                <a:srgbClr val="131F27"/>
              </a:solidFill>
              <a:latin typeface="+mn-ea"/>
            </a:endParaRPr>
          </a:p>
        </p:txBody>
      </p:sp>
      <p:sp>
        <p:nvSpPr>
          <p:cNvPr id="14" name="矩形: 圆角 13"/>
          <p:cNvSpPr/>
          <p:nvPr>
            <p:custDataLst>
              <p:tags r:id="rId8"/>
            </p:custDataLst>
          </p:nvPr>
        </p:nvSpPr>
        <p:spPr>
          <a:xfrm>
            <a:off x="3583305" y="2761615"/>
            <a:ext cx="6677660" cy="663575"/>
          </a:xfrm>
          <a:prstGeom prst="roundRect">
            <a:avLst>
              <a:gd name="adj" fmla="val 50000"/>
            </a:avLst>
          </a:prstGeom>
          <a:gradFill>
            <a:gsLst>
              <a:gs pos="0">
                <a:schemeClr val="bg2">
                  <a:lumMod val="4000"/>
                  <a:lumOff val="96000"/>
                </a:schemeClr>
              </a:gs>
              <a:gs pos="100000">
                <a:schemeClr val="bg2">
                  <a:lumMod val="4000"/>
                  <a:lumOff val="96000"/>
                </a:schemeClr>
              </a:gs>
            </a:gsLst>
            <a:lin ang="10800000" scaled="0"/>
          </a:gradFill>
          <a:ln>
            <a:solidFill>
              <a:schemeClr val="accent1">
                <a:lumMod val="20000"/>
                <a:lumOff val="8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mn-ea"/>
              <a:sym typeface="+mn-ea"/>
            </a:endParaRPr>
          </a:p>
        </p:txBody>
      </p:sp>
      <p:sp>
        <p:nvSpPr>
          <p:cNvPr id="15" name="序号"/>
          <p:cNvSpPr txBox="1"/>
          <p:nvPr>
            <p:custDataLst>
              <p:tags r:id="rId9"/>
            </p:custDataLst>
          </p:nvPr>
        </p:nvSpPr>
        <p:spPr>
          <a:xfrm>
            <a:off x="3702685" y="2876550"/>
            <a:ext cx="726440" cy="504190"/>
          </a:xfrm>
          <a:prstGeom prst="ellipse">
            <a:avLst/>
          </a:prstGeom>
          <a:solidFill>
            <a:schemeClr val="accent1">
              <a:lumMod val="20000"/>
              <a:lumOff val="80000"/>
              <a:alpha val="50000"/>
            </a:schemeClr>
          </a:soli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2000" b="1" dirty="0">
                <a:solidFill>
                  <a:schemeClr val="accent1"/>
                </a:solidFill>
                <a:latin typeface="+mn-ea"/>
              </a:rPr>
              <a:t>03</a:t>
            </a:r>
            <a:endParaRPr lang="en-US" sz="2000" b="1" dirty="0">
              <a:solidFill>
                <a:schemeClr val="accent1"/>
              </a:solidFill>
              <a:latin typeface="+mn-ea"/>
            </a:endParaRPr>
          </a:p>
        </p:txBody>
      </p:sp>
      <p:sp>
        <p:nvSpPr>
          <p:cNvPr id="16" name="项标题"/>
          <p:cNvSpPr txBox="1"/>
          <p:nvPr>
            <p:custDataLst>
              <p:tags r:id="rId10"/>
            </p:custDataLst>
          </p:nvPr>
        </p:nvSpPr>
        <p:spPr>
          <a:xfrm>
            <a:off x="4883785" y="2921635"/>
            <a:ext cx="4909185" cy="441325"/>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131F27"/>
                </a:solidFill>
                <a:latin typeface="+mn-ea"/>
              </a:rPr>
              <a:t>利润表编制</a:t>
            </a:r>
            <a:endParaRPr lang="zh-CN" altLang="en-US" sz="2400" spc="300" dirty="0">
              <a:solidFill>
                <a:srgbClr val="131F27"/>
              </a:solidFill>
              <a:latin typeface="+mn-ea"/>
            </a:endParaRPr>
          </a:p>
        </p:txBody>
      </p:sp>
      <p:sp>
        <p:nvSpPr>
          <p:cNvPr id="20" name="任意多边形: 形状 19"/>
          <p:cNvSpPr/>
          <p:nvPr>
            <p:custDataLst>
              <p:tags r:id="rId11"/>
            </p:custDataLst>
          </p:nvPr>
        </p:nvSpPr>
        <p:spPr>
          <a:xfrm>
            <a:off x="977010" y="1948496"/>
            <a:ext cx="1411480" cy="209783"/>
          </a:xfrm>
          <a:custGeom>
            <a:avLst/>
            <a:gdLst/>
            <a:ahLst/>
            <a:cxnLst/>
            <a:rect l="l" t="t" r="r" b="b"/>
            <a:pathLst>
              <a:path w="1603177" h="238274">
                <a:moveTo>
                  <a:pt x="310307" y="26789"/>
                </a:moveTo>
                <a:cubicBezTo>
                  <a:pt x="286792" y="26789"/>
                  <a:pt x="267742" y="35322"/>
                  <a:pt x="253157" y="52387"/>
                </a:cubicBezTo>
                <a:cubicBezTo>
                  <a:pt x="238571" y="69453"/>
                  <a:pt x="231279" y="91827"/>
                  <a:pt x="231279" y="119509"/>
                </a:cubicBezTo>
                <a:cubicBezTo>
                  <a:pt x="231279" y="147389"/>
                  <a:pt x="238398" y="169738"/>
                  <a:pt x="252636" y="186556"/>
                </a:cubicBezTo>
                <a:cubicBezTo>
                  <a:pt x="266874" y="203373"/>
                  <a:pt x="285452" y="211782"/>
                  <a:pt x="308372" y="211782"/>
                </a:cubicBezTo>
                <a:cubicBezTo>
                  <a:pt x="332978" y="211782"/>
                  <a:pt x="352301" y="203721"/>
                  <a:pt x="366340" y="187598"/>
                </a:cubicBezTo>
                <a:cubicBezTo>
                  <a:pt x="380380" y="171475"/>
                  <a:pt x="387399" y="148927"/>
                  <a:pt x="387399" y="119955"/>
                </a:cubicBezTo>
                <a:cubicBezTo>
                  <a:pt x="387399" y="90190"/>
                  <a:pt x="380529" y="67220"/>
                  <a:pt x="366787" y="51048"/>
                </a:cubicBezTo>
                <a:cubicBezTo>
                  <a:pt x="353045" y="34875"/>
                  <a:pt x="334218" y="26789"/>
                  <a:pt x="310307" y="26789"/>
                </a:cubicBezTo>
                <a:close/>
                <a:moveTo>
                  <a:pt x="1277392" y="3869"/>
                </a:moveTo>
                <a:lnTo>
                  <a:pt x="1440061" y="3869"/>
                </a:lnTo>
                <a:lnTo>
                  <a:pt x="1440061" y="30361"/>
                </a:lnTo>
                <a:lnTo>
                  <a:pt x="1373535" y="30361"/>
                </a:lnTo>
                <a:lnTo>
                  <a:pt x="1373535" y="234404"/>
                </a:lnTo>
                <a:lnTo>
                  <a:pt x="1343620" y="234404"/>
                </a:lnTo>
                <a:lnTo>
                  <a:pt x="1343620" y="30361"/>
                </a:lnTo>
                <a:lnTo>
                  <a:pt x="1277392" y="30361"/>
                </a:lnTo>
                <a:close/>
                <a:moveTo>
                  <a:pt x="1053108" y="3869"/>
                </a:moveTo>
                <a:lnTo>
                  <a:pt x="1090464" y="3869"/>
                </a:lnTo>
                <a:lnTo>
                  <a:pt x="1203275" y="180082"/>
                </a:lnTo>
                <a:cubicBezTo>
                  <a:pt x="1208633" y="188416"/>
                  <a:pt x="1211808" y="193724"/>
                  <a:pt x="1212800" y="196006"/>
                </a:cubicBezTo>
                <a:lnTo>
                  <a:pt x="1213396" y="196006"/>
                </a:lnTo>
                <a:cubicBezTo>
                  <a:pt x="1212404" y="189458"/>
                  <a:pt x="1211907" y="178246"/>
                  <a:pt x="1211907" y="162371"/>
                </a:cubicBezTo>
                <a:lnTo>
                  <a:pt x="1211907" y="3869"/>
                </a:lnTo>
                <a:lnTo>
                  <a:pt x="1241375" y="3869"/>
                </a:lnTo>
                <a:lnTo>
                  <a:pt x="1241375" y="234404"/>
                </a:lnTo>
                <a:lnTo>
                  <a:pt x="1206103" y="234404"/>
                </a:lnTo>
                <a:lnTo>
                  <a:pt x="1090166" y="55066"/>
                </a:lnTo>
                <a:cubicBezTo>
                  <a:pt x="1086892" y="50006"/>
                  <a:pt x="1084263" y="44995"/>
                  <a:pt x="1082278" y="40035"/>
                </a:cubicBezTo>
                <a:lnTo>
                  <a:pt x="1081385" y="40035"/>
                </a:lnTo>
                <a:cubicBezTo>
                  <a:pt x="1082179" y="45194"/>
                  <a:pt x="1082576" y="55959"/>
                  <a:pt x="1082576" y="72330"/>
                </a:cubicBezTo>
                <a:lnTo>
                  <a:pt x="1082576" y="234404"/>
                </a:lnTo>
                <a:lnTo>
                  <a:pt x="1053108" y="234404"/>
                </a:lnTo>
                <a:close/>
                <a:moveTo>
                  <a:pt x="881658" y="3869"/>
                </a:moveTo>
                <a:lnTo>
                  <a:pt x="1000423" y="3869"/>
                </a:lnTo>
                <a:lnTo>
                  <a:pt x="1000423" y="30361"/>
                </a:lnTo>
                <a:lnTo>
                  <a:pt x="911423" y="30361"/>
                </a:lnTo>
                <a:lnTo>
                  <a:pt x="911423" y="104179"/>
                </a:lnTo>
                <a:lnTo>
                  <a:pt x="993874" y="104179"/>
                </a:lnTo>
                <a:lnTo>
                  <a:pt x="993874" y="130522"/>
                </a:lnTo>
                <a:lnTo>
                  <a:pt x="911423" y="130522"/>
                </a:lnTo>
                <a:lnTo>
                  <a:pt x="911423" y="208062"/>
                </a:lnTo>
                <a:lnTo>
                  <a:pt x="1005632" y="208062"/>
                </a:lnTo>
                <a:lnTo>
                  <a:pt x="1005632" y="234404"/>
                </a:lnTo>
                <a:lnTo>
                  <a:pt x="881658" y="234404"/>
                </a:lnTo>
                <a:close/>
                <a:moveTo>
                  <a:pt x="686842" y="3869"/>
                </a:moveTo>
                <a:lnTo>
                  <a:pt x="849511" y="3869"/>
                </a:lnTo>
                <a:lnTo>
                  <a:pt x="849511" y="30361"/>
                </a:lnTo>
                <a:lnTo>
                  <a:pt x="782985" y="30361"/>
                </a:lnTo>
                <a:lnTo>
                  <a:pt x="782985" y="234404"/>
                </a:lnTo>
                <a:lnTo>
                  <a:pt x="753070" y="234404"/>
                </a:lnTo>
                <a:lnTo>
                  <a:pt x="753070" y="30361"/>
                </a:lnTo>
                <a:lnTo>
                  <a:pt x="686842" y="30361"/>
                </a:lnTo>
                <a:close/>
                <a:moveTo>
                  <a:pt x="462558" y="3869"/>
                </a:moveTo>
                <a:lnTo>
                  <a:pt x="499914" y="3869"/>
                </a:lnTo>
                <a:lnTo>
                  <a:pt x="612725" y="180082"/>
                </a:lnTo>
                <a:cubicBezTo>
                  <a:pt x="618083" y="188416"/>
                  <a:pt x="621258" y="193724"/>
                  <a:pt x="622250" y="196006"/>
                </a:cubicBezTo>
                <a:lnTo>
                  <a:pt x="622846" y="196006"/>
                </a:lnTo>
                <a:cubicBezTo>
                  <a:pt x="621853" y="189458"/>
                  <a:pt x="621357" y="178246"/>
                  <a:pt x="621357" y="162371"/>
                </a:cubicBezTo>
                <a:lnTo>
                  <a:pt x="621357" y="3869"/>
                </a:lnTo>
                <a:lnTo>
                  <a:pt x="650825" y="3869"/>
                </a:lnTo>
                <a:lnTo>
                  <a:pt x="650825" y="234404"/>
                </a:lnTo>
                <a:lnTo>
                  <a:pt x="615553" y="234404"/>
                </a:lnTo>
                <a:lnTo>
                  <a:pt x="499616" y="55066"/>
                </a:lnTo>
                <a:cubicBezTo>
                  <a:pt x="496342" y="50006"/>
                  <a:pt x="493712" y="44995"/>
                  <a:pt x="491728" y="40035"/>
                </a:cubicBezTo>
                <a:lnTo>
                  <a:pt x="490835" y="40035"/>
                </a:lnTo>
                <a:cubicBezTo>
                  <a:pt x="491629" y="45194"/>
                  <a:pt x="492026" y="55959"/>
                  <a:pt x="492026" y="72330"/>
                </a:cubicBezTo>
                <a:lnTo>
                  <a:pt x="492026" y="234404"/>
                </a:lnTo>
                <a:lnTo>
                  <a:pt x="462558" y="234404"/>
                </a:lnTo>
                <a:close/>
                <a:moveTo>
                  <a:pt x="1542901" y="0"/>
                </a:moveTo>
                <a:cubicBezTo>
                  <a:pt x="1565821" y="0"/>
                  <a:pt x="1582638" y="2778"/>
                  <a:pt x="1593354" y="8334"/>
                </a:cubicBezTo>
                <a:lnTo>
                  <a:pt x="1593354" y="40779"/>
                </a:lnTo>
                <a:cubicBezTo>
                  <a:pt x="1579463" y="31154"/>
                  <a:pt x="1561902" y="26342"/>
                  <a:pt x="1540669" y="26342"/>
                </a:cubicBezTo>
                <a:cubicBezTo>
                  <a:pt x="1526580" y="26342"/>
                  <a:pt x="1515095" y="29294"/>
                  <a:pt x="1506215" y="35198"/>
                </a:cubicBezTo>
                <a:cubicBezTo>
                  <a:pt x="1497335" y="41101"/>
                  <a:pt x="1492895" y="49311"/>
                  <a:pt x="1492895" y="59829"/>
                </a:cubicBezTo>
                <a:cubicBezTo>
                  <a:pt x="1492895" y="69155"/>
                  <a:pt x="1495971" y="76745"/>
                  <a:pt x="1502122" y="82599"/>
                </a:cubicBezTo>
                <a:cubicBezTo>
                  <a:pt x="1508274" y="88453"/>
                  <a:pt x="1521619" y="96440"/>
                  <a:pt x="1542157" y="106561"/>
                </a:cubicBezTo>
                <a:cubicBezTo>
                  <a:pt x="1564779" y="117376"/>
                  <a:pt x="1580604" y="128190"/>
                  <a:pt x="1589633" y="139005"/>
                </a:cubicBezTo>
                <a:cubicBezTo>
                  <a:pt x="1598662" y="149820"/>
                  <a:pt x="1603177" y="161974"/>
                  <a:pt x="1603177" y="175468"/>
                </a:cubicBezTo>
                <a:cubicBezTo>
                  <a:pt x="1603177" y="195709"/>
                  <a:pt x="1595834" y="211237"/>
                  <a:pt x="1581150" y="222051"/>
                </a:cubicBezTo>
                <a:cubicBezTo>
                  <a:pt x="1566466" y="232866"/>
                  <a:pt x="1546076" y="238274"/>
                  <a:pt x="1519982" y="238274"/>
                </a:cubicBezTo>
                <a:cubicBezTo>
                  <a:pt x="1510854" y="238274"/>
                  <a:pt x="1500212" y="237009"/>
                  <a:pt x="1488058" y="234479"/>
                </a:cubicBezTo>
                <a:cubicBezTo>
                  <a:pt x="1475904" y="231948"/>
                  <a:pt x="1467048" y="228798"/>
                  <a:pt x="1461492" y="225028"/>
                </a:cubicBezTo>
                <a:lnTo>
                  <a:pt x="1461492" y="191095"/>
                </a:lnTo>
                <a:cubicBezTo>
                  <a:pt x="1468537" y="197247"/>
                  <a:pt x="1477963" y="202307"/>
                  <a:pt x="1489770" y="206276"/>
                </a:cubicBezTo>
                <a:cubicBezTo>
                  <a:pt x="1501577" y="210244"/>
                  <a:pt x="1512788" y="212229"/>
                  <a:pt x="1523405" y="212229"/>
                </a:cubicBezTo>
                <a:cubicBezTo>
                  <a:pt x="1555750" y="212229"/>
                  <a:pt x="1571923" y="200719"/>
                  <a:pt x="1571923" y="177701"/>
                </a:cubicBezTo>
                <a:cubicBezTo>
                  <a:pt x="1571923" y="171251"/>
                  <a:pt x="1570186" y="165447"/>
                  <a:pt x="1566714" y="160288"/>
                </a:cubicBezTo>
                <a:cubicBezTo>
                  <a:pt x="1563241" y="155128"/>
                  <a:pt x="1558479" y="150564"/>
                  <a:pt x="1552426" y="146595"/>
                </a:cubicBezTo>
                <a:cubicBezTo>
                  <a:pt x="1546374" y="142627"/>
                  <a:pt x="1535013" y="136525"/>
                  <a:pt x="1518345" y="128290"/>
                </a:cubicBezTo>
                <a:cubicBezTo>
                  <a:pt x="1495227" y="116780"/>
                  <a:pt x="1479996" y="106089"/>
                  <a:pt x="1472654" y="96217"/>
                </a:cubicBezTo>
                <a:cubicBezTo>
                  <a:pt x="1465312" y="86345"/>
                  <a:pt x="1461641" y="75059"/>
                  <a:pt x="1461641" y="62359"/>
                </a:cubicBezTo>
                <a:cubicBezTo>
                  <a:pt x="1461641" y="43210"/>
                  <a:pt x="1469331" y="28029"/>
                  <a:pt x="1484709" y="16817"/>
                </a:cubicBezTo>
                <a:cubicBezTo>
                  <a:pt x="1500088" y="5606"/>
                  <a:pt x="1519486" y="0"/>
                  <a:pt x="1542901" y="0"/>
                </a:cubicBezTo>
                <a:close/>
                <a:moveTo>
                  <a:pt x="312092" y="0"/>
                </a:moveTo>
                <a:cubicBezTo>
                  <a:pt x="344140" y="0"/>
                  <a:pt x="369937" y="10765"/>
                  <a:pt x="389483" y="32295"/>
                </a:cubicBezTo>
                <a:cubicBezTo>
                  <a:pt x="409029" y="53826"/>
                  <a:pt x="418802" y="81855"/>
                  <a:pt x="418802" y="116383"/>
                </a:cubicBezTo>
                <a:cubicBezTo>
                  <a:pt x="418802" y="153789"/>
                  <a:pt x="408781" y="183455"/>
                  <a:pt x="388739" y="205383"/>
                </a:cubicBezTo>
                <a:cubicBezTo>
                  <a:pt x="368697" y="227310"/>
                  <a:pt x="341908" y="238274"/>
                  <a:pt x="308372" y="238274"/>
                </a:cubicBezTo>
                <a:cubicBezTo>
                  <a:pt x="275630" y="238274"/>
                  <a:pt x="249386" y="227508"/>
                  <a:pt x="229642" y="205978"/>
                </a:cubicBezTo>
                <a:cubicBezTo>
                  <a:pt x="209897" y="184447"/>
                  <a:pt x="200025" y="156418"/>
                  <a:pt x="200025" y="121890"/>
                </a:cubicBezTo>
                <a:cubicBezTo>
                  <a:pt x="200025" y="84683"/>
                  <a:pt x="210096" y="55066"/>
                  <a:pt x="230237" y="33040"/>
                </a:cubicBezTo>
                <a:cubicBezTo>
                  <a:pt x="250378" y="11013"/>
                  <a:pt x="277664" y="0"/>
                  <a:pt x="312092" y="0"/>
                </a:cubicBezTo>
                <a:close/>
                <a:moveTo>
                  <a:pt x="118021" y="0"/>
                </a:moveTo>
                <a:cubicBezTo>
                  <a:pt x="140047" y="0"/>
                  <a:pt x="158254" y="3125"/>
                  <a:pt x="172641" y="9376"/>
                </a:cubicBezTo>
                <a:lnTo>
                  <a:pt x="172641" y="40481"/>
                </a:lnTo>
                <a:cubicBezTo>
                  <a:pt x="156170" y="31353"/>
                  <a:pt x="138063" y="26789"/>
                  <a:pt x="118318" y="26789"/>
                </a:cubicBezTo>
                <a:cubicBezTo>
                  <a:pt x="92621" y="26789"/>
                  <a:pt x="71685" y="35346"/>
                  <a:pt x="55513" y="52462"/>
                </a:cubicBezTo>
                <a:cubicBezTo>
                  <a:pt x="39340" y="69577"/>
                  <a:pt x="31254" y="92670"/>
                  <a:pt x="31254" y="121741"/>
                </a:cubicBezTo>
                <a:cubicBezTo>
                  <a:pt x="31254" y="149324"/>
                  <a:pt x="38794" y="171227"/>
                  <a:pt x="53876" y="187449"/>
                </a:cubicBezTo>
                <a:cubicBezTo>
                  <a:pt x="68957" y="203671"/>
                  <a:pt x="88701" y="211782"/>
                  <a:pt x="113109" y="211782"/>
                </a:cubicBezTo>
                <a:cubicBezTo>
                  <a:pt x="135930" y="211782"/>
                  <a:pt x="155773" y="206623"/>
                  <a:pt x="172641" y="196304"/>
                </a:cubicBezTo>
                <a:lnTo>
                  <a:pt x="172641" y="224879"/>
                </a:lnTo>
                <a:cubicBezTo>
                  <a:pt x="155674" y="233809"/>
                  <a:pt x="134392" y="238274"/>
                  <a:pt x="108793" y="238274"/>
                </a:cubicBezTo>
                <a:cubicBezTo>
                  <a:pt x="75753" y="238274"/>
                  <a:pt x="49361" y="227781"/>
                  <a:pt x="29617" y="206797"/>
                </a:cubicBezTo>
                <a:cubicBezTo>
                  <a:pt x="9872" y="185812"/>
                  <a:pt x="0" y="158055"/>
                  <a:pt x="0" y="123527"/>
                </a:cubicBezTo>
                <a:cubicBezTo>
                  <a:pt x="0" y="86419"/>
                  <a:pt x="11112" y="56554"/>
                  <a:pt x="33337" y="33933"/>
                </a:cubicBezTo>
                <a:cubicBezTo>
                  <a:pt x="55562" y="11311"/>
                  <a:pt x="83790" y="0"/>
                  <a:pt x="118021" y="0"/>
                </a:cubicBezTo>
                <a:close/>
              </a:path>
            </a:pathLst>
          </a:cu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矩形: 圆角 13"/>
          <p:cNvSpPr/>
          <p:nvPr>
            <p:custDataLst>
              <p:tags r:id="rId12"/>
            </p:custDataLst>
          </p:nvPr>
        </p:nvSpPr>
        <p:spPr>
          <a:xfrm>
            <a:off x="3105785" y="3638550"/>
            <a:ext cx="6283960" cy="661670"/>
          </a:xfrm>
          <a:prstGeom prst="roundRect">
            <a:avLst>
              <a:gd name="adj" fmla="val 50000"/>
            </a:avLst>
          </a:prstGeom>
          <a:gradFill>
            <a:gsLst>
              <a:gs pos="0">
                <a:schemeClr val="bg2">
                  <a:lumMod val="4000"/>
                  <a:lumOff val="96000"/>
                </a:schemeClr>
              </a:gs>
              <a:gs pos="100000">
                <a:schemeClr val="bg2">
                  <a:lumMod val="4000"/>
                  <a:lumOff val="96000"/>
                </a:schemeClr>
              </a:gs>
            </a:gsLst>
            <a:lin ang="10800000" scaled="0"/>
          </a:gradFill>
          <a:ln>
            <a:solidFill>
              <a:schemeClr val="accent1">
                <a:lumMod val="20000"/>
                <a:lumOff val="8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mn-ea"/>
              <a:sym typeface="+mn-ea"/>
            </a:endParaRPr>
          </a:p>
        </p:txBody>
      </p:sp>
      <p:sp>
        <p:nvSpPr>
          <p:cNvPr id="3" name="序号"/>
          <p:cNvSpPr txBox="1"/>
          <p:nvPr>
            <p:custDataLst>
              <p:tags r:id="rId13"/>
            </p:custDataLst>
          </p:nvPr>
        </p:nvSpPr>
        <p:spPr>
          <a:xfrm>
            <a:off x="3218180" y="3746500"/>
            <a:ext cx="683895" cy="503555"/>
          </a:xfrm>
          <a:prstGeom prst="ellipse">
            <a:avLst/>
          </a:prstGeom>
          <a:solidFill>
            <a:schemeClr val="accent1">
              <a:lumMod val="20000"/>
              <a:lumOff val="80000"/>
              <a:alpha val="50000"/>
            </a:schemeClr>
          </a:soli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2000" b="1" dirty="0">
                <a:solidFill>
                  <a:schemeClr val="accent1"/>
                </a:solidFill>
                <a:latin typeface="+mn-ea"/>
              </a:rPr>
              <a:t>04</a:t>
            </a:r>
            <a:endParaRPr lang="en-US" sz="2000" b="1" dirty="0">
              <a:solidFill>
                <a:schemeClr val="accent1"/>
              </a:solidFill>
              <a:latin typeface="+mn-ea"/>
            </a:endParaRPr>
          </a:p>
        </p:txBody>
      </p:sp>
      <p:sp>
        <p:nvSpPr>
          <p:cNvPr id="6" name="项标题"/>
          <p:cNvSpPr txBox="1"/>
          <p:nvPr>
            <p:custDataLst>
              <p:tags r:id="rId14"/>
            </p:custDataLst>
          </p:nvPr>
        </p:nvSpPr>
        <p:spPr>
          <a:xfrm>
            <a:off x="4329430" y="3789045"/>
            <a:ext cx="4619625" cy="440690"/>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131F27"/>
                </a:solidFill>
                <a:latin typeface="+mn-ea"/>
              </a:rPr>
              <a:t>现金流量表编制</a:t>
            </a:r>
            <a:endParaRPr lang="zh-CN" altLang="en-US" sz="2400" spc="300" dirty="0">
              <a:solidFill>
                <a:srgbClr val="131F27"/>
              </a:solidFill>
              <a:latin typeface="+mn-ea"/>
            </a:endParaRPr>
          </a:p>
        </p:txBody>
      </p:sp>
      <p:sp>
        <p:nvSpPr>
          <p:cNvPr id="7" name="矩形: 圆角 13"/>
          <p:cNvSpPr/>
          <p:nvPr>
            <p:custDataLst>
              <p:tags r:id="rId15"/>
            </p:custDataLst>
          </p:nvPr>
        </p:nvSpPr>
        <p:spPr>
          <a:xfrm>
            <a:off x="2664460" y="4547870"/>
            <a:ext cx="6283960" cy="685165"/>
          </a:xfrm>
          <a:prstGeom prst="roundRect">
            <a:avLst>
              <a:gd name="adj" fmla="val 50000"/>
            </a:avLst>
          </a:prstGeom>
          <a:gradFill>
            <a:gsLst>
              <a:gs pos="0">
                <a:schemeClr val="bg2">
                  <a:lumMod val="4000"/>
                  <a:lumOff val="96000"/>
                </a:schemeClr>
              </a:gs>
              <a:gs pos="100000">
                <a:schemeClr val="bg2">
                  <a:lumMod val="4000"/>
                  <a:lumOff val="96000"/>
                </a:schemeClr>
              </a:gs>
            </a:gsLst>
            <a:lin ang="10800000" scaled="0"/>
          </a:gradFill>
          <a:ln>
            <a:solidFill>
              <a:schemeClr val="accent1">
                <a:lumMod val="20000"/>
                <a:lumOff val="8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mn-ea"/>
              <a:sym typeface="+mn-ea"/>
            </a:endParaRPr>
          </a:p>
        </p:txBody>
      </p:sp>
      <p:sp>
        <p:nvSpPr>
          <p:cNvPr id="8" name="序号"/>
          <p:cNvSpPr txBox="1"/>
          <p:nvPr>
            <p:custDataLst>
              <p:tags r:id="rId16"/>
            </p:custDataLst>
          </p:nvPr>
        </p:nvSpPr>
        <p:spPr>
          <a:xfrm>
            <a:off x="2776855" y="4655820"/>
            <a:ext cx="683895" cy="521335"/>
          </a:xfrm>
          <a:prstGeom prst="ellipse">
            <a:avLst/>
          </a:prstGeom>
          <a:solidFill>
            <a:schemeClr val="accent1">
              <a:lumMod val="20000"/>
              <a:lumOff val="80000"/>
              <a:alpha val="50000"/>
            </a:schemeClr>
          </a:soli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2000" b="1" dirty="0">
                <a:solidFill>
                  <a:schemeClr val="accent1"/>
                </a:solidFill>
                <a:latin typeface="+mn-ea"/>
              </a:rPr>
              <a:t>05</a:t>
            </a:r>
            <a:endParaRPr lang="en-US" sz="2000" b="1" dirty="0">
              <a:solidFill>
                <a:schemeClr val="accent1"/>
              </a:solidFill>
              <a:latin typeface="+mn-ea"/>
            </a:endParaRPr>
          </a:p>
        </p:txBody>
      </p:sp>
      <p:sp>
        <p:nvSpPr>
          <p:cNvPr id="17" name="项标题"/>
          <p:cNvSpPr txBox="1"/>
          <p:nvPr>
            <p:custDataLst>
              <p:tags r:id="rId17"/>
            </p:custDataLst>
          </p:nvPr>
        </p:nvSpPr>
        <p:spPr>
          <a:xfrm>
            <a:off x="3888105" y="4698365"/>
            <a:ext cx="4619625" cy="455930"/>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131F27"/>
                </a:solidFill>
                <a:latin typeface="+mn-ea"/>
              </a:rPr>
              <a:t>所有者权益变动表编制</a:t>
            </a:r>
            <a:endParaRPr lang="zh-CN" altLang="en-US" sz="2400" spc="300" dirty="0">
              <a:solidFill>
                <a:srgbClr val="131F27"/>
              </a:solidFill>
              <a:latin typeface="+mn-ea"/>
            </a:endParaRPr>
          </a:p>
        </p:txBody>
      </p:sp>
      <p:sp>
        <p:nvSpPr>
          <p:cNvPr id="18" name="矩形: 圆角 13"/>
          <p:cNvSpPr/>
          <p:nvPr>
            <p:custDataLst>
              <p:tags r:id="rId18"/>
            </p:custDataLst>
          </p:nvPr>
        </p:nvSpPr>
        <p:spPr>
          <a:xfrm>
            <a:off x="2388235" y="5530850"/>
            <a:ext cx="6283960" cy="685165"/>
          </a:xfrm>
          <a:prstGeom prst="roundRect">
            <a:avLst>
              <a:gd name="adj" fmla="val 50000"/>
            </a:avLst>
          </a:prstGeom>
          <a:gradFill>
            <a:gsLst>
              <a:gs pos="0">
                <a:schemeClr val="bg2">
                  <a:lumMod val="4000"/>
                  <a:lumOff val="96000"/>
                </a:schemeClr>
              </a:gs>
              <a:gs pos="100000">
                <a:schemeClr val="bg2">
                  <a:lumMod val="4000"/>
                  <a:lumOff val="96000"/>
                </a:schemeClr>
              </a:gs>
            </a:gsLst>
            <a:lin ang="10800000" scaled="0"/>
          </a:gradFill>
          <a:ln>
            <a:solidFill>
              <a:schemeClr val="accent1">
                <a:lumMod val="20000"/>
                <a:lumOff val="8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mn-ea"/>
              <a:sym typeface="+mn-ea"/>
            </a:endParaRPr>
          </a:p>
        </p:txBody>
      </p:sp>
      <p:sp>
        <p:nvSpPr>
          <p:cNvPr id="19" name="序号"/>
          <p:cNvSpPr txBox="1"/>
          <p:nvPr>
            <p:custDataLst>
              <p:tags r:id="rId19"/>
            </p:custDataLst>
          </p:nvPr>
        </p:nvSpPr>
        <p:spPr>
          <a:xfrm>
            <a:off x="2500630" y="5638800"/>
            <a:ext cx="683895" cy="521335"/>
          </a:xfrm>
          <a:prstGeom prst="ellipse">
            <a:avLst/>
          </a:prstGeom>
          <a:solidFill>
            <a:schemeClr val="accent1">
              <a:lumMod val="20000"/>
              <a:lumOff val="80000"/>
              <a:alpha val="50000"/>
            </a:schemeClr>
          </a:soli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2000" b="1" dirty="0">
                <a:solidFill>
                  <a:schemeClr val="accent1"/>
                </a:solidFill>
                <a:latin typeface="+mn-ea"/>
              </a:rPr>
              <a:t>06</a:t>
            </a:r>
            <a:endParaRPr lang="en-US" sz="2000" b="1" dirty="0">
              <a:solidFill>
                <a:schemeClr val="accent1"/>
              </a:solidFill>
              <a:latin typeface="+mn-ea"/>
            </a:endParaRPr>
          </a:p>
        </p:txBody>
      </p:sp>
      <p:sp>
        <p:nvSpPr>
          <p:cNvPr id="21" name="项标题"/>
          <p:cNvSpPr txBox="1"/>
          <p:nvPr>
            <p:custDataLst>
              <p:tags r:id="rId20"/>
            </p:custDataLst>
          </p:nvPr>
        </p:nvSpPr>
        <p:spPr>
          <a:xfrm>
            <a:off x="3611880" y="5681345"/>
            <a:ext cx="4619625" cy="455930"/>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131F27"/>
                </a:solidFill>
                <a:latin typeface="+mn-ea"/>
              </a:rPr>
              <a:t>附注编制</a:t>
            </a:r>
            <a:endParaRPr lang="zh-CN" altLang="en-US" sz="2400" spc="300" dirty="0">
              <a:solidFill>
                <a:srgbClr val="131F27"/>
              </a:solidFill>
              <a:latin typeface="+mn-ea"/>
            </a:endParaRPr>
          </a:p>
        </p:txBody>
      </p:sp>
    </p:spTree>
    <p:custDataLst>
      <p:tags r:id="rId2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39065"/>
            <a:ext cx="10800080" cy="442595"/>
          </a:xfrm>
        </p:spPr>
        <p:txBody>
          <a:bodyPr/>
          <a:lstStyle/>
          <a:p>
            <a:r>
              <a:rPr lang="zh-CN" altLang="en-US" sz="2400" spc="300" dirty="0">
                <a:solidFill>
                  <a:srgbClr val="131F27"/>
                </a:solidFill>
                <a:latin typeface="+mn-ea"/>
                <a:sym typeface="+mn-ea"/>
              </a:rPr>
              <a:t>二、利润表列报方法</a:t>
            </a:r>
            <a:endParaRPr lang="zh-CN" altLang="en-US" sz="2400" spc="300" dirty="0">
              <a:solidFill>
                <a:srgbClr val="131F27"/>
              </a:solidFill>
              <a:latin typeface="+mn-ea"/>
              <a:sym typeface="+mn-ea"/>
            </a:endParaRPr>
          </a:p>
        </p:txBody>
      </p:sp>
      <p:sp>
        <p:nvSpPr>
          <p:cNvPr id="5" name="内容占位符 4"/>
          <p:cNvSpPr/>
          <p:nvPr>
            <p:ph idx="1"/>
          </p:nvPr>
        </p:nvSpPr>
        <p:spPr/>
        <p:txBody>
          <a:bodyPr/>
          <a:p>
            <a:pPr marL="0" indent="0">
              <a:buNone/>
            </a:pPr>
            <a:r>
              <a:rPr lang="zh-CN" altLang="en-US" b="1"/>
              <a:t>【典型案例11-6】</a:t>
            </a:r>
            <a:r>
              <a:rPr lang="zh-CN" altLang="en-US"/>
              <a:t>H公司2024年度“财务费用”科目的发生额为:银行借款利息支出185000元,银行存款利息收入160000元,银行手续费支出230000元。</a:t>
            </a:r>
            <a:endParaRPr lang="zh-CN" altLang="en-US"/>
          </a:p>
          <a:p>
            <a:pPr marL="0" indent="0">
              <a:buNone/>
            </a:pPr>
            <a:r>
              <a:rPr lang="zh-CN" altLang="en-US"/>
              <a:t>要求:请计算利润表中“财务费用”栏的项目金额。</a:t>
            </a:r>
            <a:endParaRPr lang="zh-CN" altLang="en-US"/>
          </a:p>
          <a:p>
            <a:pPr marL="0" indent="0">
              <a:buNone/>
            </a:pPr>
            <a:endParaRPr lang="zh-CN" altLang="en-US"/>
          </a:p>
          <a:p>
            <a:pPr marL="0" indent="0">
              <a:buNone/>
            </a:pPr>
            <a:r>
              <a:rPr lang="zh-CN" altLang="en-US" b="1"/>
              <a:t>【典型案例11-6解析】</a:t>
            </a:r>
            <a:endParaRPr lang="zh-CN" altLang="en-US" b="1"/>
          </a:p>
          <a:p>
            <a:pPr marL="0" indent="0">
              <a:buNone/>
            </a:pPr>
            <a:r>
              <a:rPr lang="zh-CN" altLang="en-US"/>
              <a:t>根据上述资料对案例进行分析:根据“财务费用”相关明细科目分析填列。</a:t>
            </a:r>
            <a:endParaRPr lang="zh-CN" altLang="en-US"/>
          </a:p>
          <a:p>
            <a:pPr marL="0" indent="0">
              <a:buNone/>
            </a:pPr>
            <a:r>
              <a:rPr lang="zh-CN" altLang="en-US"/>
              <a:t>H公司利润表中“财务费用”栏的项目金额=185000-160000+230000=255000(元)。</a:t>
            </a:r>
            <a:endParaRPr lang="zh-CN" altLang="en-US"/>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 calcmode="lin" valueType="num">
                                      <p:cBhvr additive="base">
                                        <p:cTn id="7"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anim calcmode="lin" valueType="num">
                                      <p:cBhvr additive="base">
                                        <p:cTn id="1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4" end="4"/>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xEl>
                                              <p:pRg st="5" end="5"/>
                                            </p:txEl>
                                          </p:spTgt>
                                        </p:tgtEl>
                                        <p:attrNameLst>
                                          <p:attrName>style.visibility</p:attrName>
                                        </p:attrNameLst>
                                      </p:cBhvr>
                                      <p:to>
                                        <p:strVal val="visible"/>
                                      </p:to>
                                    </p:set>
                                    <p:anim calcmode="lin" valueType="num">
                                      <p:cBhvr additive="base">
                                        <p:cTn id="15"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39065"/>
            <a:ext cx="10800080" cy="442595"/>
          </a:xfrm>
        </p:spPr>
        <p:txBody>
          <a:bodyPr>
            <a:noAutofit/>
          </a:bodyPr>
          <a:lstStyle/>
          <a:p>
            <a:r>
              <a:rPr lang="zh-CN" altLang="en-US" sz="2800" spc="300" dirty="0">
                <a:solidFill>
                  <a:srgbClr val="131F27"/>
                </a:solidFill>
                <a:latin typeface="+mn-ea"/>
                <a:sym typeface="+mn-ea"/>
              </a:rPr>
              <a:t>二、利润表列报方法</a:t>
            </a:r>
            <a:endParaRPr lang="zh-CN" altLang="en-US" sz="2800" spc="300" dirty="0">
              <a:solidFill>
                <a:srgbClr val="131F27"/>
              </a:solidFill>
              <a:latin typeface="+mn-ea"/>
              <a:sym typeface="+mn-ea"/>
            </a:endParaRPr>
          </a:p>
        </p:txBody>
      </p:sp>
      <p:sp>
        <p:nvSpPr>
          <p:cNvPr id="5" name="内容占位符 4"/>
          <p:cNvSpPr/>
          <p:nvPr>
            <p:ph idx="1"/>
          </p:nvPr>
        </p:nvSpPr>
        <p:spPr>
          <a:xfrm>
            <a:off x="695960" y="907415"/>
            <a:ext cx="10434955" cy="4873625"/>
          </a:xfrm>
        </p:spPr>
        <p:txBody>
          <a:bodyPr/>
          <a:p>
            <a:pPr marL="0" indent="0" fontAlgn="auto">
              <a:lnSpc>
                <a:spcPct val="150000"/>
              </a:lnSpc>
              <a:buNone/>
            </a:pPr>
            <a:r>
              <a:rPr lang="zh-CN" altLang="en-US" b="1"/>
              <a:t>【典型案例11-7】</a:t>
            </a:r>
            <a:r>
              <a:rPr lang="zh-CN" altLang="en-US"/>
              <a:t>H公司2024年度发生营业收入12000000元,营业成本6500000元,销售费用250000元,管理费用330000元(其中研发费用100000元)，财务费用245000元,投资收益300000元,信用减值损失10000元，资产减值损失80000元,公允价值变动收益200000元,营业外收入100000元,营业外支出60000元。</a:t>
            </a:r>
            <a:endParaRPr lang="zh-CN" altLang="en-US"/>
          </a:p>
          <a:p>
            <a:pPr marL="0" indent="0" fontAlgn="auto">
              <a:lnSpc>
                <a:spcPct val="150000"/>
              </a:lnSpc>
              <a:buNone/>
            </a:pPr>
            <a:r>
              <a:rPr lang="zh-CN" altLang="en-US"/>
              <a:t>要求:请计算利润表中“营业利润”栏的项目金额。</a:t>
            </a:r>
            <a:endParaRPr lang="zh-CN" altLang="en-US"/>
          </a:p>
        </p:txBody>
      </p:sp>
    </p:spTree>
    <p:custDataLst>
      <p:tags r:id="rId2"/>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39065"/>
            <a:ext cx="10800080" cy="442595"/>
          </a:xfrm>
        </p:spPr>
        <p:txBody>
          <a:bodyPr>
            <a:noAutofit/>
          </a:bodyPr>
          <a:lstStyle/>
          <a:p>
            <a:r>
              <a:rPr lang="zh-CN" altLang="en-US" sz="2800" spc="300" dirty="0">
                <a:solidFill>
                  <a:srgbClr val="131F27"/>
                </a:solidFill>
                <a:latin typeface="+mn-ea"/>
                <a:sym typeface="+mn-ea"/>
              </a:rPr>
              <a:t>二、利润表列报方法</a:t>
            </a:r>
            <a:endParaRPr lang="zh-CN" altLang="en-US" sz="2800" spc="300" dirty="0">
              <a:solidFill>
                <a:srgbClr val="131F27"/>
              </a:solidFill>
              <a:latin typeface="+mn-ea"/>
              <a:sym typeface="+mn-ea"/>
            </a:endParaRPr>
          </a:p>
        </p:txBody>
      </p:sp>
      <p:sp>
        <p:nvSpPr>
          <p:cNvPr id="5" name="内容占位符 4"/>
          <p:cNvSpPr/>
          <p:nvPr>
            <p:ph idx="1"/>
          </p:nvPr>
        </p:nvSpPr>
        <p:spPr>
          <a:xfrm>
            <a:off x="695960" y="907415"/>
            <a:ext cx="10434955" cy="4873625"/>
          </a:xfrm>
        </p:spPr>
        <p:txBody>
          <a:bodyPr/>
          <a:p>
            <a:pPr marL="0" indent="0" fontAlgn="auto">
              <a:lnSpc>
                <a:spcPct val="150000"/>
              </a:lnSpc>
              <a:buNone/>
            </a:pPr>
            <a:r>
              <a:rPr lang="zh-CN" altLang="en-US" b="1"/>
              <a:t>【典型案例11-7解析】</a:t>
            </a:r>
            <a:r>
              <a:rPr lang="zh-CN" altLang="en-US"/>
              <a:t>根据上述资料对案例进行分析:营业利润=营业收入-营业支出-税金及附加-销售费用-管理费用-研发费用-财务费用±其他收益±投资收益士净敞口套期收益±公允价值变动收益-信用减值损失-资产减值损失±资产处置收益。</a:t>
            </a:r>
            <a:endParaRPr lang="zh-CN" altLang="en-US"/>
          </a:p>
          <a:p>
            <a:pPr marL="0" indent="0" fontAlgn="auto">
              <a:lnSpc>
                <a:spcPct val="150000"/>
              </a:lnSpc>
              <a:buNone/>
            </a:pPr>
            <a:r>
              <a:rPr lang="zh-CN" altLang="en-US"/>
              <a:t>H公司利润表中“营业利润”栏的项目金额</a:t>
            </a:r>
            <a:endParaRPr lang="zh-CN" altLang="en-US"/>
          </a:p>
          <a:p>
            <a:pPr marL="0" indent="0" fontAlgn="auto">
              <a:lnSpc>
                <a:spcPct val="150000"/>
              </a:lnSpc>
              <a:buNone/>
            </a:pPr>
            <a:r>
              <a:rPr lang="zh-CN" altLang="en-US"/>
              <a:t>=12000000-6500000-250000-330000-245000+300000-10000-80000+200000+100000-60000</a:t>
            </a:r>
            <a:endParaRPr lang="zh-CN" altLang="en-US"/>
          </a:p>
          <a:p>
            <a:pPr marL="0" indent="0" fontAlgn="auto">
              <a:lnSpc>
                <a:spcPct val="150000"/>
              </a:lnSpc>
              <a:buNone/>
            </a:pPr>
            <a:r>
              <a:rPr lang="zh-CN" altLang="en-US"/>
              <a:t>=5125000(元)。</a:t>
            </a:r>
            <a:endParaRPr lang="zh-CN" altLang="en-US"/>
          </a:p>
        </p:txBody>
      </p:sp>
    </p:spTree>
    <p:custDataLst>
      <p:tags r:id="rId2"/>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0" y="1407944"/>
            <a:ext cx="4238421" cy="5450057"/>
          </a:xfrm>
          <a:custGeom>
            <a:avLst/>
            <a:gdLst>
              <a:gd name="connsiteX0" fmla="*/ 344588 w 4238421"/>
              <a:gd name="connsiteY0" fmla="*/ 0 h 5450057"/>
              <a:gd name="connsiteX1" fmla="*/ 4238421 w 4238421"/>
              <a:gd name="connsiteY1" fmla="*/ 4043966 h 5450057"/>
              <a:gd name="connsiteX2" fmla="*/ 4002144 w 4238421"/>
              <a:gd name="connsiteY2" fmla="*/ 5434418 h 5450057"/>
              <a:gd name="connsiteX3" fmla="*/ 3996207 w 4238421"/>
              <a:gd name="connsiteY3" fmla="*/ 5450057 h 5450057"/>
              <a:gd name="connsiteX4" fmla="*/ 0 w 4238421"/>
              <a:gd name="connsiteY4" fmla="*/ 5450057 h 5450057"/>
              <a:gd name="connsiteX5" fmla="*/ 0 w 4238421"/>
              <a:gd name="connsiteY5" fmla="*/ 16652 h 5450057"/>
              <a:gd name="connsiteX6" fmla="*/ 144212 w 4238421"/>
              <a:gd name="connsiteY6" fmla="*/ 5263 h 5450057"/>
              <a:gd name="connsiteX7" fmla="*/ 344588 w 4238421"/>
              <a:gd name="connsiteY7" fmla="*/ 0 h 5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38421" h="5450057">
                <a:moveTo>
                  <a:pt x="344588" y="0"/>
                </a:moveTo>
                <a:cubicBezTo>
                  <a:pt x="2495093" y="0"/>
                  <a:pt x="4238421" y="1810545"/>
                  <a:pt x="4238421" y="4043966"/>
                </a:cubicBezTo>
                <a:cubicBezTo>
                  <a:pt x="4238421" y="4532526"/>
                  <a:pt x="4154999" y="5000852"/>
                  <a:pt x="4002144" y="5434418"/>
                </a:cubicBezTo>
                <a:lnTo>
                  <a:pt x="3996207" y="5450057"/>
                </a:lnTo>
                <a:lnTo>
                  <a:pt x="0" y="5450057"/>
                </a:lnTo>
                <a:lnTo>
                  <a:pt x="0" y="16652"/>
                </a:lnTo>
                <a:lnTo>
                  <a:pt x="144212" y="5263"/>
                </a:lnTo>
                <a:cubicBezTo>
                  <a:pt x="210579" y="1768"/>
                  <a:pt x="277384" y="0"/>
                  <a:pt x="344588"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title"/>
            <p:custDataLst>
              <p:tags r:id="rId3"/>
            </p:custDataLst>
          </p:nvPr>
        </p:nvSpPr>
        <p:spPr>
          <a:xfrm>
            <a:off x="4523740" y="3336925"/>
            <a:ext cx="7244080" cy="2123440"/>
          </a:xfrm>
        </p:spPr>
        <p:txBody>
          <a:bodyPr/>
          <a:lstStyle/>
          <a:p>
            <a:r>
              <a:rPr lang="zh-CN" altLang="en-US" sz="5000" spc="300" dirty="0">
                <a:solidFill>
                  <a:srgbClr val="131F27"/>
                </a:solidFill>
                <a:latin typeface="+mn-ea"/>
                <a:sym typeface="+mn-ea"/>
              </a:rPr>
              <a:t>  现金流量表编制</a:t>
            </a:r>
            <a:endParaRPr lang="zh-CN" altLang="en-US" sz="5000" spc="300" dirty="0">
              <a:solidFill>
                <a:srgbClr val="131F27"/>
              </a:solidFill>
              <a:latin typeface="+mn-ea"/>
              <a:sym typeface="+mn-ea"/>
            </a:endParaRPr>
          </a:p>
        </p:txBody>
      </p:sp>
      <p:sp>
        <p:nvSpPr>
          <p:cNvPr id="6" name="节编号"/>
          <p:cNvSpPr>
            <a:spLocks noGrp="1"/>
          </p:cNvSpPr>
          <p:nvPr>
            <p:ph type="body" sz="quarter" idx="13"/>
            <p:custDataLst>
              <p:tags r:id="rId4"/>
            </p:custDataLst>
          </p:nvPr>
        </p:nvSpPr>
        <p:spPr/>
        <p:txBody>
          <a:bodyPr/>
          <a:lstStyle/>
          <a:p>
            <a:r>
              <a:rPr lang="en-US" altLang="zh-CN"/>
              <a:t>04</a:t>
            </a:r>
            <a:endParaRPr lang="en-US" altLang="zh-CN"/>
          </a:p>
        </p:txBody>
      </p:sp>
    </p:spTree>
    <p:custDataLst>
      <p:tags r:id="rId5"/>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39020"/>
            <a:ext cx="10800000" cy="720000"/>
          </a:xfrm>
        </p:spPr>
        <p:txBody>
          <a:bodyPr>
            <a:normAutofit fontScale="90000"/>
          </a:bodyPr>
          <a:lstStyle/>
          <a:p>
            <a:br>
              <a:rPr lang="zh-CN" altLang="en-US" spc="300" dirty="0">
                <a:solidFill>
                  <a:srgbClr val="131F27"/>
                </a:solidFill>
                <a:latin typeface="+mn-ea"/>
                <a:sym typeface="+mn-ea"/>
              </a:rPr>
            </a:br>
            <a:r>
              <a:rPr lang="zh-CN" altLang="en-US" spc="300" dirty="0">
                <a:solidFill>
                  <a:srgbClr val="131F27"/>
                </a:solidFill>
                <a:latin typeface="+mn-ea"/>
                <a:sym typeface="+mn-ea"/>
              </a:rPr>
              <a:t>一、现金流量表概述</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1099185" y="859155"/>
            <a:ext cx="10253345" cy="5536565"/>
          </a:xfrm>
        </p:spPr>
        <p:txBody>
          <a:bodyPr>
            <a:normAutofit/>
          </a:bodyPr>
          <a:lstStyle/>
          <a:p>
            <a:pPr marL="0" indent="609600" fontAlgn="auto">
              <a:spcBef>
                <a:spcPts val="0"/>
              </a:spcBef>
              <a:extLst>
                <a:ext uri="{35155182-B16C-46BC-9424-99874614C6A1}">
                  <wpsdc:indentchars xmlns:wpsdc="http://www.wps.cn/officeDocument/2017/drawingmlCustomData" val="200" checksum="4158780845"/>
                </a:ext>
              </a:extLst>
            </a:pPr>
            <a:r>
              <a:rPr b="1"/>
              <a:t>(一)现金流量表的概念</a:t>
            </a:r>
            <a:endParaRPr b="1"/>
          </a:p>
          <a:p>
            <a:pPr marL="0" indent="609600" fontAlgn="auto">
              <a:spcBef>
                <a:spcPts val="0"/>
              </a:spcBef>
              <a:extLst>
                <a:ext uri="{35155182-B16C-46BC-9424-99874614C6A1}">
                  <wpsdc:indentchars xmlns:wpsdc="http://www.wps.cn/officeDocument/2017/drawingmlCustomData" val="200" checksum="4158780845"/>
                </a:ext>
              </a:extLst>
            </a:pPr>
            <a:r>
              <a:t>现金流量表是指反映企业在一定会计期间现金和现金等价物流入和流出的报表。现金流量表按照收付实现制原则编制。</a:t>
            </a:r>
          </a:p>
          <a:p>
            <a:pPr marL="0" indent="609600" fontAlgn="auto">
              <a:spcBef>
                <a:spcPts val="0"/>
              </a:spcBef>
              <a:extLst>
                <a:ext uri="{35155182-B16C-46BC-9424-99874614C6A1}">
                  <wpsdc:indentchars xmlns:wpsdc="http://www.wps.cn/officeDocument/2017/drawingmlCustomData" val="200" checksum="4158780845"/>
                </a:ext>
              </a:extLst>
            </a:pPr>
            <a:r>
              <a:t>现金流量是指现金和现金等价物的流入和流出。</a:t>
            </a:r>
          </a:p>
          <a:p>
            <a:pPr marL="0" indent="609600" fontAlgn="auto">
              <a:spcBef>
                <a:spcPts val="0"/>
              </a:spcBef>
              <a:extLst>
                <a:ext uri="{35155182-B16C-46BC-9424-99874614C6A1}">
                  <wpsdc:indentchars xmlns:wpsdc="http://www.wps.cn/officeDocument/2017/drawingmlCustomData" val="200" checksum="4158780845"/>
                </a:ext>
              </a:extLst>
            </a:pPr>
            <a:r>
              <a:t>现金是指企业的库存现金以及可以随时用于支付的存款;现金等价物是指企业持有的期限短、流动性强、易于转换为已知金额现金、价值变动风险很小的投资。期限短，一般指从购买日起3个月内到期。企业应当根据具体情况，确定现金等价物的范围，一经确定不得随意变更。</a:t>
            </a:r>
          </a:p>
        </p:txBody>
      </p:sp>
    </p:spTree>
    <p:custDataLst>
      <p:tags r:id="rId3"/>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39020"/>
            <a:ext cx="10800000" cy="720000"/>
          </a:xfrm>
        </p:spPr>
        <p:txBody>
          <a:bodyPr>
            <a:normAutofit fontScale="90000"/>
          </a:bodyPr>
          <a:lstStyle/>
          <a:p>
            <a:br>
              <a:rPr lang="zh-CN" altLang="en-US" spc="300" dirty="0">
                <a:solidFill>
                  <a:srgbClr val="131F27"/>
                </a:solidFill>
                <a:latin typeface="+mn-ea"/>
                <a:sym typeface="+mn-ea"/>
              </a:rPr>
            </a:br>
            <a:r>
              <a:rPr lang="zh-CN" altLang="en-US" spc="300" dirty="0">
                <a:solidFill>
                  <a:srgbClr val="131F27"/>
                </a:solidFill>
                <a:latin typeface="+mn-ea"/>
                <a:sym typeface="+mn-ea"/>
              </a:rPr>
              <a:t>一、现金流量表概述</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19125" y="859155"/>
            <a:ext cx="11194415" cy="5777230"/>
          </a:xfrm>
        </p:spPr>
        <p:txBody>
          <a:bodyPr>
            <a:normAutofit fontScale="90000"/>
          </a:bodyPr>
          <a:lstStyle/>
          <a:p>
            <a:pPr marL="0" indent="457200" fontAlgn="auto">
              <a:spcBef>
                <a:spcPts val="0"/>
              </a:spcBef>
              <a:extLst>
                <a:ext uri="{35155182-B16C-46BC-9424-99874614C6A1}">
                  <wpsdc:indentchars xmlns:wpsdc="http://www.wps.cn/officeDocument/2017/drawingmlCustomData" val="200" checksum="59296752"/>
                </a:ext>
              </a:extLst>
            </a:pPr>
            <a:r>
              <a:rPr sz="2000" b="1"/>
              <a:t>(二)现金流量表的结构</a:t>
            </a:r>
            <a:endParaRPr sz="2000" b="1"/>
          </a:p>
          <a:p>
            <a:pPr marL="0" indent="457200" fontAlgn="auto">
              <a:spcBef>
                <a:spcPts val="0"/>
              </a:spcBef>
              <a:extLst>
                <a:ext uri="{35155182-B16C-46BC-9424-99874614C6A1}">
                  <wpsdc:indentchars xmlns:wpsdc="http://www.wps.cn/officeDocument/2017/drawingmlCustomData" val="200" checksum="59296752"/>
                </a:ext>
              </a:extLst>
            </a:pPr>
            <a:r>
              <a:rPr sz="2000"/>
              <a:t>现金流量表的基本结构对应公式为:</a:t>
            </a:r>
            <a:endParaRPr sz="2000"/>
          </a:p>
          <a:p>
            <a:pPr marL="0" indent="457200" fontAlgn="auto">
              <a:spcBef>
                <a:spcPts val="0"/>
              </a:spcBef>
              <a:extLst>
                <a:ext uri="{35155182-B16C-46BC-9424-99874614C6A1}">
                  <wpsdc:indentchars xmlns:wpsdc="http://www.wps.cn/officeDocument/2017/drawingmlCustomData" val="200" checksum="59296752"/>
                </a:ext>
              </a:extLst>
            </a:pPr>
            <a:r>
              <a:rPr sz="2000" b="1"/>
              <a:t>现金流入量-现金流出量=现金净流量</a:t>
            </a:r>
            <a:endParaRPr sz="2000" b="1"/>
          </a:p>
          <a:p>
            <a:pPr marL="0" indent="457200" fontAlgn="auto">
              <a:spcBef>
                <a:spcPts val="0"/>
              </a:spcBef>
              <a:extLst>
                <a:ext uri="{35155182-B16C-46BC-9424-99874614C6A1}">
                  <wpsdc:indentchars xmlns:wpsdc="http://www.wps.cn/officeDocument/2017/drawingmlCustomData" val="200" checksum="59296752"/>
                </a:ext>
              </a:extLst>
            </a:pPr>
            <a:r>
              <a:rPr sz="2000"/>
              <a:t>根据企业业务活动的性质和现金流量的来源，现金流量表在结构上将企业在一定期间产生的现金流量分为三类。</a:t>
            </a:r>
            <a:endParaRPr sz="2000"/>
          </a:p>
          <a:p>
            <a:pPr marL="0" indent="457200" fontAlgn="auto">
              <a:spcBef>
                <a:spcPts val="0"/>
              </a:spcBef>
              <a:extLst>
                <a:ext uri="{35155182-B16C-46BC-9424-99874614C6A1}">
                  <wpsdc:indentchars xmlns:wpsdc="http://www.wps.cn/officeDocument/2017/drawingmlCustomData" val="200" checksum="59296752"/>
                </a:ext>
              </a:extLst>
            </a:pPr>
            <a:r>
              <a:rPr sz="2000" b="1"/>
              <a:t>1.经营活动产生的现金流量</a:t>
            </a:r>
            <a:endParaRPr sz="2000" b="1"/>
          </a:p>
          <a:p>
            <a:pPr marL="0" indent="457200" fontAlgn="auto">
              <a:spcBef>
                <a:spcPts val="0"/>
              </a:spcBef>
              <a:extLst>
                <a:ext uri="{35155182-B16C-46BC-9424-99874614C6A1}">
                  <wpsdc:indentchars xmlns:wpsdc="http://www.wps.cn/officeDocument/2017/drawingmlCustomData" val="200" checksum="59296752"/>
                </a:ext>
              </a:extLst>
            </a:pPr>
            <a:r>
              <a:rPr sz="2000"/>
              <a:t>经营活动是指与销售商品、提供劳务有关的活动产生的现金流量，包括企业投资活动和筹资活动以外所有交易和事项产生的现金流量。经营活动产生的现金流量分为经营活动产生的现金流入量、经营活动产生的现金流出量以及经营活动产生的现金净流量。</a:t>
            </a:r>
            <a:endParaRPr sz="2000"/>
          </a:p>
          <a:p>
            <a:pPr marL="0" indent="457200" fontAlgn="auto">
              <a:spcBef>
                <a:spcPts val="0"/>
              </a:spcBef>
              <a:extLst>
                <a:ext uri="{35155182-B16C-46BC-9424-99874614C6A1}">
                  <wpsdc:indentchars xmlns:wpsdc="http://www.wps.cn/officeDocument/2017/drawingmlCustomData" val="200" checksum="59296752"/>
                </a:ext>
              </a:extLst>
            </a:pPr>
            <a:r>
              <a:rPr sz="2000" b="1"/>
              <a:t>2.投资活动产生的现金流量</a:t>
            </a:r>
            <a:endParaRPr sz="2000" b="1"/>
          </a:p>
          <a:p>
            <a:pPr marL="0" indent="457200" fontAlgn="auto">
              <a:spcBef>
                <a:spcPts val="0"/>
              </a:spcBef>
              <a:extLst>
                <a:ext uri="{35155182-B16C-46BC-9424-99874614C6A1}">
                  <wpsdc:indentchars xmlns:wpsdc="http://www.wps.cn/officeDocument/2017/drawingmlCustomData" val="200" checksum="59296752"/>
                </a:ext>
              </a:extLst>
            </a:pPr>
            <a:r>
              <a:rPr sz="2000"/>
              <a:t>投资活动是指与非流动资产的取得或处置有关的活动产生的现金流量</a:t>
            </a:r>
            <a:r>
              <a:rPr lang="zh-CN" sz="2000"/>
              <a:t>。投资活动产生的现金流量分为投资活动产生的现金流入量、投资活动产生的现金流出量以及投资活动产生的现金净流量。</a:t>
            </a:r>
            <a:endParaRPr lang="zh-CN" sz="2000"/>
          </a:p>
          <a:p>
            <a:pPr marL="0" indent="457200" fontAlgn="auto">
              <a:spcBef>
                <a:spcPts val="0"/>
              </a:spcBef>
              <a:extLst>
                <a:ext uri="{35155182-B16C-46BC-9424-99874614C6A1}">
                  <wpsdc:indentchars xmlns:wpsdc="http://www.wps.cn/officeDocument/2017/drawingmlCustomData" val="200" checksum="59296752"/>
                </a:ext>
              </a:extLst>
            </a:pPr>
            <a:r>
              <a:rPr lang="zh-CN" sz="2000" b="1"/>
              <a:t>3.筹资活动产生的现金流量</a:t>
            </a:r>
            <a:endParaRPr lang="zh-CN" sz="2000" b="1"/>
          </a:p>
          <a:p>
            <a:pPr marL="0" indent="457200" fontAlgn="auto">
              <a:spcBef>
                <a:spcPts val="0"/>
              </a:spcBef>
              <a:extLst>
                <a:ext uri="{35155182-B16C-46BC-9424-99874614C6A1}">
                  <wpsdc:indentchars xmlns:wpsdc="http://www.wps.cn/officeDocument/2017/drawingmlCustomData" val="200" checksum="59296752"/>
                </a:ext>
              </a:extLst>
            </a:pPr>
            <a:r>
              <a:rPr lang="zh-CN" sz="2000"/>
              <a:t>筹资活动是指涉及企业财务规模的更改或财务结构组成变化的活动，也就是导致企业资本及债务规模和构成发生变动的活动产生的现金流量。筹资活动产生的现金流量分为筹资活动产生的现金流入量、筹资活动产生的现金流出量以及筹资活动产生的现金净流量。</a:t>
            </a:r>
            <a:endParaRPr lang="zh-CN" sz="2000"/>
          </a:p>
        </p:txBody>
      </p:sp>
    </p:spTree>
    <p:custDataLst>
      <p:tags r:id="rId3"/>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936625" y="128270"/>
          <a:ext cx="10482580" cy="7677150"/>
        </p:xfrm>
        <a:graphic>
          <a:graphicData uri="http://schemas.openxmlformats.org/drawingml/2006/table">
            <a:tbl>
              <a:tblPr/>
              <a:tblGrid>
                <a:gridCol w="6729730"/>
                <a:gridCol w="1875790"/>
                <a:gridCol w="1877060"/>
              </a:tblGrid>
              <a:tr h="196850">
                <a:tc>
                  <a:txBody>
                    <a:bodyPr/>
                    <a:p>
                      <a:pPr indent="0" algn="ctr">
                        <a:lnSpc>
                          <a:spcPct val="120000"/>
                        </a:lnSpc>
                        <a:spcBef>
                          <a:spcPts val="0"/>
                        </a:spcBef>
                        <a:spcAft>
                          <a:spcPts val="0"/>
                        </a:spcAft>
                      </a:pPr>
                      <a:r>
                        <a:rPr lang="zh-CN" sz="800" b="1" spc="60">
                          <a:solidFill>
                            <a:srgbClr val="3D557F"/>
                          </a:solidFill>
                          <a:latin typeface="微软雅黑" panose="020B0503020204020204" charset="-122"/>
                          <a:ea typeface="微软雅黑" panose="020B0503020204020204" charset="-122"/>
                        </a:rPr>
                        <a:t>项目</a:t>
                      </a:r>
                      <a:endParaRPr lang="zh-CN" sz="800" b="1"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w="19050">
                      <a:solidFill>
                        <a:srgbClr val="3D557F"/>
                      </a:solidFill>
                      <a:prstDash val="solid"/>
                    </a:lnT>
                    <a:lnB w="19050">
                      <a:solidFill>
                        <a:srgbClr val="3D557F"/>
                      </a:solidFill>
                      <a:prstDash val="solid"/>
                    </a:lnB>
                    <a:solidFill>
                      <a:srgbClr val="FFFFFF"/>
                    </a:solidFill>
                  </a:tcPr>
                </a:tc>
                <a:tc>
                  <a:txBody>
                    <a:bodyPr/>
                    <a:p>
                      <a:pPr indent="0" algn="ctr">
                        <a:lnSpc>
                          <a:spcPct val="120000"/>
                        </a:lnSpc>
                        <a:spcBef>
                          <a:spcPts val="0"/>
                        </a:spcBef>
                        <a:spcAft>
                          <a:spcPts val="0"/>
                        </a:spcAft>
                      </a:pPr>
                      <a:r>
                        <a:rPr lang="zh-CN" sz="800" b="1" spc="60">
                          <a:solidFill>
                            <a:srgbClr val="3D557F"/>
                          </a:solidFill>
                          <a:latin typeface="微软雅黑" panose="020B0503020204020204" charset="-122"/>
                          <a:ea typeface="微软雅黑" panose="020B0503020204020204" charset="-122"/>
                        </a:rPr>
                        <a:t>本期金额</a:t>
                      </a:r>
                      <a:endParaRPr lang="zh-CN" sz="800" b="1"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w="19050">
                      <a:solidFill>
                        <a:srgbClr val="3D557F"/>
                      </a:solidFill>
                      <a:prstDash val="solid"/>
                    </a:lnT>
                    <a:lnB w="19050">
                      <a:solidFill>
                        <a:srgbClr val="3D557F"/>
                      </a:solidFill>
                      <a:prstDash val="solid"/>
                    </a:lnB>
                    <a:solidFill>
                      <a:srgbClr val="FFFFFF"/>
                    </a:solidFill>
                  </a:tcPr>
                </a:tc>
                <a:tc>
                  <a:txBody>
                    <a:bodyPr/>
                    <a:p>
                      <a:pPr indent="0" algn="ctr">
                        <a:lnSpc>
                          <a:spcPct val="120000"/>
                        </a:lnSpc>
                        <a:spcBef>
                          <a:spcPts val="0"/>
                        </a:spcBef>
                        <a:spcAft>
                          <a:spcPts val="0"/>
                        </a:spcAft>
                      </a:pPr>
                      <a:r>
                        <a:rPr lang="zh-CN" sz="800" b="1" spc="60">
                          <a:solidFill>
                            <a:srgbClr val="3D557F"/>
                          </a:solidFill>
                          <a:latin typeface="微软雅黑" panose="020B0503020204020204" charset="-122"/>
                          <a:ea typeface="微软雅黑" panose="020B0503020204020204" charset="-122"/>
                        </a:rPr>
                        <a:t>上期金额</a:t>
                      </a:r>
                      <a:endParaRPr lang="zh-CN" sz="800" b="1"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w="19050">
                      <a:solidFill>
                        <a:srgbClr val="3D557F"/>
                      </a:solidFill>
                      <a:prstDash val="solid"/>
                    </a:lnT>
                    <a:lnB w="19050">
                      <a:solidFill>
                        <a:srgbClr val="3D557F"/>
                      </a:solidFill>
                      <a:prstDash val="solid"/>
                    </a:lnB>
                    <a:solidFill>
                      <a:srgbClr val="FFFFFF"/>
                    </a:solidFill>
                  </a:tcPr>
                </a:tc>
              </a:tr>
              <a:tr h="196850">
                <a:tc>
                  <a:txBody>
                    <a:bodyPr/>
                    <a:p>
                      <a:pPr indent="0" algn="l">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cs typeface="微软雅黑" panose="020B0503020204020204" charset="-122"/>
                        </a:rPr>
                        <a:t>一、经营活动产生的现金流量</a:t>
                      </a:r>
                      <a:r>
                        <a:rPr lang="en-US" altLang="zh-CN" sz="800" b="0" spc="60">
                          <a:solidFill>
                            <a:srgbClr val="3D557F"/>
                          </a:solidFill>
                          <a:latin typeface="微软雅黑" panose="020B0503020204020204" charset="-122"/>
                          <a:ea typeface="微软雅黑" panose="020B0503020204020204" charset="-122"/>
                          <a:cs typeface="微软雅黑" panose="020B0503020204020204" charset="-122"/>
                        </a:rPr>
                        <a:t>:</a:t>
                      </a:r>
                      <a:endParaRPr lang="en-US" altLang="zh-CN" sz="8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w="19050">
                      <a:solidFill>
                        <a:srgbClr val="3D557F"/>
                      </a:solidFill>
                      <a:prstDash val="solid"/>
                    </a:lnT>
                    <a:lnB>
                      <a:noFill/>
                    </a:lnB>
                    <a:solidFill>
                      <a:srgbClr val="FFFFFF"/>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w="19050">
                      <a:solidFill>
                        <a:srgbClr val="3D557F"/>
                      </a:solidFill>
                      <a:prstDash val="solid"/>
                    </a:lnT>
                    <a:lnB>
                      <a:noFill/>
                    </a:lnB>
                    <a:solidFill>
                      <a:srgbClr val="FFFFFF"/>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w="19050">
                      <a:solidFill>
                        <a:srgbClr val="3D557F"/>
                      </a:solidFill>
                      <a:prstDash val="solid"/>
                    </a:lnT>
                    <a:lnB>
                      <a:noFill/>
                    </a:lnB>
                    <a:solidFill>
                      <a:srgbClr val="FFFFFF"/>
                    </a:solidFill>
                  </a:tcPr>
                </a:tc>
              </a:tr>
              <a:tr h="196850">
                <a:tc>
                  <a:txBody>
                    <a:bodyPr/>
                    <a:p>
                      <a:pPr indent="0" algn="l">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销售商品、提供劳务收到的现金</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196850">
                <a:tc>
                  <a:txBody>
                    <a:bodyPr/>
                    <a:p>
                      <a:pPr indent="0" algn="l">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收到的税费返还</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196850">
                <a:tc>
                  <a:txBody>
                    <a:bodyPr/>
                    <a:p>
                      <a:pPr indent="0" algn="l">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收到其他与经营活动有关的现金</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196850">
                <a:tc>
                  <a:txBody>
                    <a:bodyPr/>
                    <a:p>
                      <a:pPr indent="0" algn="l">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经营活动现金流入小计</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196850">
                <a:tc>
                  <a:txBody>
                    <a:bodyPr/>
                    <a:p>
                      <a:pPr indent="0" algn="l">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购买商品、接收劳务支付的现金</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196850">
                <a:tc>
                  <a:txBody>
                    <a:bodyPr/>
                    <a:p>
                      <a:pPr indent="0" algn="l">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支付给职工以及为职工支付的现金</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196850">
                <a:tc>
                  <a:txBody>
                    <a:bodyPr/>
                    <a:p>
                      <a:pPr indent="0" algn="l">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支付的各项税费</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196850">
                <a:tc>
                  <a:txBody>
                    <a:bodyPr/>
                    <a:p>
                      <a:pPr indent="0" algn="l">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支付其他与经营活动有关的现金</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196850">
                <a:tc>
                  <a:txBody>
                    <a:bodyPr/>
                    <a:p>
                      <a:pPr indent="0" algn="l">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经营活动现金流出小计</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196850">
                <a:tc>
                  <a:txBody>
                    <a:bodyPr/>
                    <a:p>
                      <a:pPr indent="0" algn="l">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经营活动产生的现金流量净额</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196850">
                <a:tc>
                  <a:txBody>
                    <a:bodyPr/>
                    <a:p>
                      <a:pPr indent="0" algn="l">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cs typeface="微软雅黑" panose="020B0503020204020204" charset="-122"/>
                        </a:rPr>
                        <a:t>二、投资活动产生的现金流量</a:t>
                      </a:r>
                      <a:r>
                        <a:rPr lang="en-US" altLang="zh-CN" sz="800" b="0" spc="60">
                          <a:solidFill>
                            <a:srgbClr val="3D557F"/>
                          </a:solidFill>
                          <a:latin typeface="微软雅黑" panose="020B0503020204020204" charset="-122"/>
                          <a:ea typeface="微软雅黑" panose="020B0503020204020204" charset="-122"/>
                          <a:cs typeface="微软雅黑" panose="020B0503020204020204" charset="-122"/>
                        </a:rPr>
                        <a:t>:</a:t>
                      </a:r>
                      <a:endParaRPr lang="en-US" altLang="zh-CN" sz="8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196850">
                <a:tc>
                  <a:txBody>
                    <a:bodyPr/>
                    <a:p>
                      <a:pPr indent="0" algn="l">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收回投资所收到的现金</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196850">
                <a:tc>
                  <a:txBody>
                    <a:bodyPr/>
                    <a:p>
                      <a:pPr indent="0" algn="l">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取得投资收益所收到的现金</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196850">
                <a:tc>
                  <a:txBody>
                    <a:bodyPr/>
                    <a:p>
                      <a:pPr indent="0" algn="l">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处置固定资产、无形资产和其他长期资产收回的现金净额</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196850">
                <a:tc>
                  <a:txBody>
                    <a:bodyPr/>
                    <a:p>
                      <a:pPr indent="0" algn="l">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处置子公司及其他营业单位收到的现金净额</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196850">
                <a:tc>
                  <a:txBody>
                    <a:bodyPr/>
                    <a:p>
                      <a:pPr indent="0" algn="l">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收到其他与投资活动有关的现金</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196850">
                <a:tc>
                  <a:txBody>
                    <a:bodyPr/>
                    <a:p>
                      <a:pPr indent="0" algn="l">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投资活动现金流入小计</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196850">
                <a:tc>
                  <a:txBody>
                    <a:bodyPr/>
                    <a:p>
                      <a:pPr indent="0" algn="l">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购建固定资产、无形资产和其他长期资产支付的现金</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196850">
                <a:tc>
                  <a:txBody>
                    <a:bodyPr/>
                    <a:p>
                      <a:pPr indent="0" algn="l">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投资支付的现金</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196850">
                <a:tc>
                  <a:txBody>
                    <a:bodyPr/>
                    <a:p>
                      <a:pPr indent="0" algn="l">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取得子公司及其他营业单位支付的现金净额</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196850">
                <a:tc>
                  <a:txBody>
                    <a:bodyPr/>
                    <a:p>
                      <a:pPr indent="0" algn="l">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支付其他与投资活动有关的现金</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196850">
                <a:tc>
                  <a:txBody>
                    <a:bodyPr/>
                    <a:p>
                      <a:pPr indent="0" algn="l">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投资活动现金流出小计</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196850">
                <a:tc>
                  <a:txBody>
                    <a:bodyPr/>
                    <a:p>
                      <a:pPr indent="0" algn="l">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投资活动产生的现金流量净额</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196850">
                <a:tc>
                  <a:txBody>
                    <a:bodyPr/>
                    <a:p>
                      <a:pPr indent="0" algn="l">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cs typeface="微软雅黑" panose="020B0503020204020204" charset="-122"/>
                        </a:rPr>
                        <a:t>三、筹资活动产生的现金流量</a:t>
                      </a:r>
                      <a:r>
                        <a:rPr lang="en-US" altLang="zh-CN" sz="800" b="0" spc="60">
                          <a:solidFill>
                            <a:srgbClr val="3D557F"/>
                          </a:solidFill>
                          <a:latin typeface="微软雅黑" panose="020B0503020204020204" charset="-122"/>
                          <a:ea typeface="微软雅黑" panose="020B0503020204020204" charset="-122"/>
                          <a:cs typeface="微软雅黑" panose="020B0503020204020204" charset="-122"/>
                        </a:rPr>
                        <a:t>:</a:t>
                      </a:r>
                      <a:endParaRPr lang="en-US" altLang="zh-CN" sz="8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196850">
                <a:tc>
                  <a:txBody>
                    <a:bodyPr/>
                    <a:p>
                      <a:pPr indent="0" algn="l">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吸收投资收到的现金</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196850">
                <a:tc>
                  <a:txBody>
                    <a:bodyPr/>
                    <a:p>
                      <a:pPr indent="0" algn="l">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取得借款收到的现金</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196850">
                <a:tc>
                  <a:txBody>
                    <a:bodyPr/>
                    <a:p>
                      <a:pPr indent="0" algn="l">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收到其他与筹资活动有关的现金</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196850">
                <a:tc>
                  <a:txBody>
                    <a:bodyPr/>
                    <a:p>
                      <a:pPr indent="0" algn="l">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筹资活动现金流入小计</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196850">
                <a:tc>
                  <a:txBody>
                    <a:bodyPr/>
                    <a:p>
                      <a:pPr indent="0" algn="l">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偿还债务支付的现金</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196850">
                <a:tc>
                  <a:txBody>
                    <a:bodyPr/>
                    <a:p>
                      <a:pPr indent="0" algn="l">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分配股利、利润或偿付利息支付的现金</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196850">
                <a:tc>
                  <a:txBody>
                    <a:bodyPr/>
                    <a:p>
                      <a:pPr indent="0" algn="l">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支付其他与筹资活动有关的现金</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196850">
                <a:tc>
                  <a:txBody>
                    <a:bodyPr/>
                    <a:p>
                      <a:pPr indent="0" algn="l">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筹资活动现金流出小计</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196850">
                <a:tc>
                  <a:txBody>
                    <a:bodyPr/>
                    <a:p>
                      <a:pPr indent="0" algn="l">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筹资活动产生的现金流量净额</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196850">
                <a:tc>
                  <a:txBody>
                    <a:bodyPr/>
                    <a:p>
                      <a:pPr indent="0" algn="l">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四、汇率变动对现金及现金等价物的影响</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196850">
                <a:tc>
                  <a:txBody>
                    <a:bodyPr/>
                    <a:p>
                      <a:pPr indent="0" algn="l">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五、现金及现金等价物净增加额</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D3DBEA"/>
                    </a:solidFill>
                  </a:tcPr>
                </a:tc>
              </a:tr>
              <a:tr h="196850">
                <a:tc>
                  <a:txBody>
                    <a:bodyPr/>
                    <a:p>
                      <a:pPr indent="0" algn="l">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cs typeface="微软雅黑" panose="020B0503020204020204" charset="-122"/>
                        </a:rPr>
                        <a:t>加</a:t>
                      </a:r>
                      <a:r>
                        <a:rPr lang="en-US" altLang="zh-CN" sz="800" b="0" spc="60">
                          <a:solidFill>
                            <a:srgbClr val="3D557F"/>
                          </a:solidFill>
                          <a:latin typeface="微软雅黑" panose="020B0503020204020204" charset="-122"/>
                          <a:ea typeface="微软雅黑" panose="020B0503020204020204" charset="-122"/>
                          <a:cs typeface="微软雅黑" panose="020B0503020204020204" charset="-122"/>
                        </a:rPr>
                        <a:t>:</a:t>
                      </a:r>
                      <a:r>
                        <a:rPr lang="zh-CN" altLang="en-US" sz="800" b="0" spc="60">
                          <a:solidFill>
                            <a:srgbClr val="3D557F"/>
                          </a:solidFill>
                          <a:latin typeface="微软雅黑" panose="020B0503020204020204" charset="-122"/>
                          <a:ea typeface="微软雅黑" panose="020B0503020204020204" charset="-122"/>
                          <a:cs typeface="微软雅黑" panose="020B0503020204020204" charset="-122"/>
                        </a:rPr>
                        <a:t>期初现金及现金等价物余额</a:t>
                      </a:r>
                      <a:endParaRPr lang="zh-CN" altLang="en-US" sz="800" b="0" spc="60">
                        <a:solidFill>
                          <a:srgbClr val="3D557F"/>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a:noFill/>
                    </a:lnB>
                    <a:solidFill>
                      <a:srgbClr val="FFFFFF"/>
                    </a:solidFill>
                  </a:tcPr>
                </a:tc>
              </a:tr>
              <a:tr h="196850">
                <a:tc>
                  <a:txBody>
                    <a:bodyPr/>
                    <a:p>
                      <a:pPr indent="0" algn="l">
                        <a:lnSpc>
                          <a:spcPct val="120000"/>
                        </a:lnSpc>
                        <a:spcBef>
                          <a:spcPts val="0"/>
                        </a:spcBef>
                        <a:spcAft>
                          <a:spcPts val="0"/>
                        </a:spcAft>
                      </a:pPr>
                      <a:r>
                        <a:rPr lang="zh-CN" sz="800" b="0" spc="60">
                          <a:solidFill>
                            <a:srgbClr val="3D557F"/>
                          </a:solidFill>
                          <a:latin typeface="微软雅黑" panose="020B0503020204020204" charset="-122"/>
                          <a:ea typeface="微软雅黑" panose="020B0503020204020204" charset="-122"/>
                        </a:rPr>
                        <a:t>六、期末现金及现金等价物余额</a:t>
                      </a:r>
                      <a:endParaRPr 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w="19050">
                      <a:solidFill>
                        <a:srgbClr val="3D557F"/>
                      </a:solidFill>
                      <a:prstDash val="solid"/>
                    </a:lnB>
                    <a:solidFill>
                      <a:srgbClr val="D3DBEA"/>
                    </a:solidFill>
                  </a:tcPr>
                </a:tc>
                <a:tc>
                  <a:txBody>
                    <a:bodyPr/>
                    <a:p>
                      <a:pPr indent="0" algn="ctr">
                        <a:lnSpc>
                          <a:spcPct val="120000"/>
                        </a:lnSpc>
                        <a:spcBef>
                          <a:spcPts val="0"/>
                        </a:spcBef>
                        <a:spcAft>
                          <a:spcPts val="0"/>
                        </a:spcAft>
                      </a:pPr>
                      <a:endParaRPr lang="en-US" altLang="zh-CN"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w="19050">
                      <a:solidFill>
                        <a:srgbClr val="3D557F"/>
                      </a:solidFill>
                      <a:prstDash val="solid"/>
                    </a:lnB>
                    <a:solidFill>
                      <a:srgbClr val="D3DBEA"/>
                    </a:solidFill>
                  </a:tcPr>
                </a:tc>
                <a:tc>
                  <a:txBody>
                    <a:bodyPr/>
                    <a:p>
                      <a:pPr indent="0" algn="ctr">
                        <a:lnSpc>
                          <a:spcPct val="120000"/>
                        </a:lnSpc>
                        <a:spcBef>
                          <a:spcPts val="0"/>
                        </a:spcBef>
                        <a:spcAft>
                          <a:spcPts val="0"/>
                        </a:spcAft>
                      </a:pPr>
                      <a:endParaRPr sz="800" b="0" spc="6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w="19050">
                      <a:solidFill>
                        <a:srgbClr val="3D557F"/>
                      </a:solidFill>
                      <a:prstDash val="solid"/>
                    </a:lnB>
                    <a:solidFill>
                      <a:srgbClr val="D3DBEA"/>
                    </a:solidFill>
                  </a:tcPr>
                </a:tc>
              </a:tr>
            </a:tbl>
          </a:graphicData>
        </a:graphic>
      </p:graphicFrame>
    </p:spTree>
    <p:custDataLst>
      <p:tags r:id="rId2"/>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39020"/>
            <a:ext cx="10800000" cy="720000"/>
          </a:xfrm>
        </p:spPr>
        <p:txBody>
          <a:bodyPr/>
          <a:lstStyle/>
          <a:p>
            <a:r>
              <a:rPr lang="zh-CN" altLang="en-US" spc="300" dirty="0">
                <a:solidFill>
                  <a:srgbClr val="131F27"/>
                </a:solidFill>
                <a:latin typeface="+mn-ea"/>
                <a:sym typeface="+mn-ea"/>
              </a:rPr>
              <a:t>二、现金流量表列报方法</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859155"/>
            <a:ext cx="11165205" cy="5536565"/>
          </a:xfrm>
        </p:spPr>
        <p:txBody>
          <a:bodyPr>
            <a:normAutofit/>
          </a:bodyPr>
          <a:lstStyle/>
          <a:p>
            <a:pPr marL="0" indent="609600" fontAlgn="auto">
              <a:spcBef>
                <a:spcPts val="0"/>
              </a:spcBef>
              <a:extLst>
                <a:ext uri="{35155182-B16C-46BC-9424-99874614C6A1}">
                  <wpsdc:indentchars xmlns:wpsdc="http://www.wps.cn/officeDocument/2017/drawingmlCustomData" val="200" checksum="4158780845"/>
                </a:ext>
              </a:extLst>
            </a:pPr>
            <a:r>
              <a:rPr b="1"/>
              <a:t>(一)直接法</a:t>
            </a:r>
            <a:endParaRPr b="1"/>
          </a:p>
          <a:p>
            <a:pPr marL="0" indent="609600" fontAlgn="auto">
              <a:spcBef>
                <a:spcPts val="0"/>
              </a:spcBef>
              <a:extLst>
                <a:ext uri="{35155182-B16C-46BC-9424-99874614C6A1}">
                  <wpsdc:indentchars xmlns:wpsdc="http://www.wps.cn/officeDocument/2017/drawingmlCustomData" val="200" checksum="4158780845"/>
                </a:ext>
              </a:extLst>
            </a:pPr>
            <a:r>
              <a:t>1.工作底稿法</a:t>
            </a:r>
          </a:p>
          <a:p>
            <a:pPr marL="0" indent="609600" fontAlgn="auto">
              <a:spcBef>
                <a:spcPts val="0"/>
              </a:spcBef>
              <a:extLst>
                <a:ext uri="{35155182-B16C-46BC-9424-99874614C6A1}">
                  <wpsdc:indentchars xmlns:wpsdc="http://www.wps.cn/officeDocument/2017/drawingmlCustomData" val="200" checksum="4158780845"/>
                </a:ext>
              </a:extLst>
            </a:pPr>
            <a:r>
              <a:t>通过编制现金流量表工作底稿，以资产负债表和利润表的数据为基础，分别对每一个项目进行分析并编制调整分录，进而编制现金流量表。</a:t>
            </a:r>
          </a:p>
          <a:p>
            <a:pPr marL="0" indent="609600" fontAlgn="auto">
              <a:spcBef>
                <a:spcPts val="0"/>
              </a:spcBef>
              <a:extLst>
                <a:ext uri="{35155182-B16C-46BC-9424-99874614C6A1}">
                  <wpsdc:indentchars xmlns:wpsdc="http://www.wps.cn/officeDocument/2017/drawingmlCustomData" val="200" checksum="4158780845"/>
                </a:ext>
              </a:extLst>
            </a:pPr>
            <a:r>
              <a:t>编制步骤如下:</a:t>
            </a:r>
          </a:p>
          <a:p>
            <a:pPr marL="0" indent="609600" fontAlgn="auto">
              <a:spcBef>
                <a:spcPts val="0"/>
              </a:spcBef>
              <a:extLst>
                <a:ext uri="{35155182-B16C-46BC-9424-99874614C6A1}">
                  <wpsdc:indentchars xmlns:wpsdc="http://www.wps.cn/officeDocument/2017/drawingmlCustomData" val="200" checksum="4158780845"/>
                </a:ext>
              </a:extLst>
            </a:pPr>
            <a:r>
              <a:t>第一步，将资产负债表的期初数和期末数分别填入工作底稿的期初数栏和期末数栏;</a:t>
            </a:r>
          </a:p>
          <a:p>
            <a:pPr marL="0" indent="609600" fontAlgn="auto">
              <a:spcBef>
                <a:spcPts val="0"/>
              </a:spcBef>
              <a:extLst>
                <a:ext uri="{35155182-B16C-46BC-9424-99874614C6A1}">
                  <wpsdc:indentchars xmlns:wpsdc="http://www.wps.cn/officeDocument/2017/drawingmlCustomData" val="200" checksum="4158780845"/>
                </a:ext>
              </a:extLst>
            </a:pPr>
            <a:r>
              <a:t>第二步，对当期业务进行分析并编制调整分录;</a:t>
            </a:r>
          </a:p>
          <a:p>
            <a:pPr marL="0" indent="609600" fontAlgn="auto">
              <a:spcBef>
                <a:spcPts val="0"/>
              </a:spcBef>
              <a:extLst>
                <a:ext uri="{35155182-B16C-46BC-9424-99874614C6A1}">
                  <wpsdc:indentchars xmlns:wpsdc="http://www.wps.cn/officeDocument/2017/drawingmlCustomData" val="200" checksum="4158780845"/>
                </a:ext>
              </a:extLst>
            </a:pPr>
            <a:r>
              <a:t>第三步，将调整分录记入现金流量表工作底稿中相应部分;</a:t>
            </a:r>
          </a:p>
          <a:p>
            <a:pPr marL="0" indent="609600" fontAlgn="auto">
              <a:spcBef>
                <a:spcPts val="0"/>
              </a:spcBef>
              <a:extLst>
                <a:ext uri="{35155182-B16C-46BC-9424-99874614C6A1}">
                  <wpsdc:indentchars xmlns:wpsdc="http://www.wps.cn/officeDocument/2017/drawingmlCustomData" val="200" checksum="4158780845"/>
                </a:ext>
              </a:extLst>
            </a:pPr>
            <a:r>
              <a:t>第四步，核对工作底稿各项目的借方、贷方合计数是否相等;</a:t>
            </a:r>
          </a:p>
          <a:p>
            <a:pPr marL="0" indent="609600" fontAlgn="auto">
              <a:spcBef>
                <a:spcPts val="0"/>
              </a:spcBef>
              <a:extLst>
                <a:ext uri="{35155182-B16C-46BC-9424-99874614C6A1}">
                  <wpsdc:indentchars xmlns:wpsdc="http://www.wps.cn/officeDocument/2017/drawingmlCustomData" val="200" checksum="4158780845"/>
                </a:ext>
              </a:extLst>
            </a:pPr>
            <a:r>
              <a:t>第五步，根据现金流量表工作底稿项目编制正式的现金流量表。</a:t>
            </a:r>
          </a:p>
        </p:txBody>
      </p:sp>
    </p:spTree>
    <p:custDataLst>
      <p:tags r:id="rId3"/>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39020"/>
            <a:ext cx="10800000" cy="720000"/>
          </a:xfrm>
        </p:spPr>
        <p:txBody>
          <a:bodyPr/>
          <a:lstStyle/>
          <a:p>
            <a:r>
              <a:rPr lang="zh-CN" altLang="en-US" spc="300" dirty="0">
                <a:solidFill>
                  <a:srgbClr val="131F27"/>
                </a:solidFill>
                <a:latin typeface="+mn-ea"/>
                <a:sym typeface="+mn-ea"/>
              </a:rPr>
              <a:t>二、现金流量表列报方法</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859155"/>
            <a:ext cx="11165205" cy="5536565"/>
          </a:xfrm>
        </p:spPr>
        <p:txBody>
          <a:bodyPr>
            <a:normAutofit fontScale="90000" lnSpcReduction="10000"/>
          </a:bodyPr>
          <a:lstStyle/>
          <a:p>
            <a:pPr marL="0" indent="558800" fontAlgn="auto">
              <a:spcBef>
                <a:spcPts val="0"/>
              </a:spcBef>
              <a:extLst>
                <a:ext uri="{35155182-B16C-46BC-9424-99874614C6A1}">
                  <wpsdc:indentchars xmlns:wpsdc="http://www.wps.cn/officeDocument/2017/drawingmlCustomData" val="200" checksum="1956455923"/>
                </a:ext>
              </a:extLst>
            </a:pPr>
            <a:r>
              <a:rPr b="1"/>
              <a:t>(一)直接法</a:t>
            </a:r>
            <a:endParaRPr b="1"/>
          </a:p>
          <a:p>
            <a:pPr marL="0" indent="558800" fontAlgn="auto">
              <a:spcBef>
                <a:spcPts val="0"/>
              </a:spcBef>
              <a:extLst>
                <a:ext uri="{35155182-B16C-46BC-9424-99874614C6A1}">
                  <wpsdc:indentchars xmlns:wpsdc="http://www.wps.cn/officeDocument/2017/drawingmlCustomData" val="200" checksum="1956455923"/>
                </a:ext>
              </a:extLst>
            </a:pPr>
            <a:r>
              <a:rPr b="1"/>
              <a:t>1.工作底稿法</a:t>
            </a:r>
            <a:endParaRPr b="1"/>
          </a:p>
          <a:p>
            <a:pPr marL="0" indent="558800" fontAlgn="auto">
              <a:spcBef>
                <a:spcPts val="0"/>
              </a:spcBef>
              <a:extLst>
                <a:ext uri="{35155182-B16C-46BC-9424-99874614C6A1}">
                  <wpsdc:indentchars xmlns:wpsdc="http://www.wps.cn/officeDocument/2017/drawingmlCustomData" val="200" checksum="1956455923"/>
                </a:ext>
              </a:extLst>
            </a:pPr>
            <a:r>
              <a:t>通过编制现金流量表工作底稿，以资产负债表和利润表的数据为基础，分别对每一个项目进行分析并编制调整分录，进而编制现金流量表。</a:t>
            </a:r>
          </a:p>
          <a:p>
            <a:pPr marL="0" indent="558800" fontAlgn="auto">
              <a:spcBef>
                <a:spcPts val="0"/>
              </a:spcBef>
              <a:extLst>
                <a:ext uri="{35155182-B16C-46BC-9424-99874614C6A1}">
                  <wpsdc:indentchars xmlns:wpsdc="http://www.wps.cn/officeDocument/2017/drawingmlCustomData" val="200" checksum="1956455923"/>
                </a:ext>
              </a:extLst>
            </a:pPr>
            <a:r>
              <a:t>编制步骤如下:</a:t>
            </a:r>
          </a:p>
          <a:p>
            <a:pPr marL="0" indent="558800" fontAlgn="auto">
              <a:spcBef>
                <a:spcPts val="0"/>
              </a:spcBef>
              <a:extLst>
                <a:ext uri="{35155182-B16C-46BC-9424-99874614C6A1}">
                  <wpsdc:indentchars xmlns:wpsdc="http://www.wps.cn/officeDocument/2017/drawingmlCustomData" val="200" checksum="1956455923"/>
                </a:ext>
              </a:extLst>
            </a:pPr>
            <a:r>
              <a:t>第一步，将资产负债表的期初数和期末数分别填入工作底稿的期初数栏和期末数栏;</a:t>
            </a:r>
          </a:p>
          <a:p>
            <a:pPr marL="0" indent="558800" fontAlgn="auto">
              <a:spcBef>
                <a:spcPts val="0"/>
              </a:spcBef>
              <a:extLst>
                <a:ext uri="{35155182-B16C-46BC-9424-99874614C6A1}">
                  <wpsdc:indentchars xmlns:wpsdc="http://www.wps.cn/officeDocument/2017/drawingmlCustomData" val="200" checksum="1956455923"/>
                </a:ext>
              </a:extLst>
            </a:pPr>
            <a:r>
              <a:t>第二步，对当期业务进行分析并编制调整分录;</a:t>
            </a:r>
          </a:p>
          <a:p>
            <a:pPr marL="0" indent="558800" fontAlgn="auto">
              <a:spcBef>
                <a:spcPts val="0"/>
              </a:spcBef>
              <a:extLst>
                <a:ext uri="{35155182-B16C-46BC-9424-99874614C6A1}">
                  <wpsdc:indentchars xmlns:wpsdc="http://www.wps.cn/officeDocument/2017/drawingmlCustomData" val="200" checksum="1956455923"/>
                </a:ext>
              </a:extLst>
            </a:pPr>
            <a:r>
              <a:t>第三步，将调整分录记入现金流量表工作底稿中相应部分;</a:t>
            </a:r>
          </a:p>
          <a:p>
            <a:pPr marL="0" indent="558800" fontAlgn="auto">
              <a:spcBef>
                <a:spcPts val="0"/>
              </a:spcBef>
              <a:extLst>
                <a:ext uri="{35155182-B16C-46BC-9424-99874614C6A1}">
                  <wpsdc:indentchars xmlns:wpsdc="http://www.wps.cn/officeDocument/2017/drawingmlCustomData" val="200" checksum="1956455923"/>
                </a:ext>
              </a:extLst>
            </a:pPr>
            <a:r>
              <a:t>第四步，核对工作底稿各项目的借方、贷方合计数是否相等;</a:t>
            </a:r>
          </a:p>
          <a:p>
            <a:pPr marL="0" indent="558800" fontAlgn="auto">
              <a:spcBef>
                <a:spcPts val="0"/>
              </a:spcBef>
              <a:extLst>
                <a:ext uri="{35155182-B16C-46BC-9424-99874614C6A1}">
                  <wpsdc:indentchars xmlns:wpsdc="http://www.wps.cn/officeDocument/2017/drawingmlCustomData" val="200" checksum="1956455923"/>
                </a:ext>
              </a:extLst>
            </a:pPr>
            <a:r>
              <a:t>第五步，根据现金流量表工作底稿项目编制正式的现金流量表。</a:t>
            </a:r>
          </a:p>
          <a:p>
            <a:pPr marL="0" indent="558800" fontAlgn="auto">
              <a:spcBef>
                <a:spcPts val="0"/>
              </a:spcBef>
              <a:extLst>
                <a:ext uri="{35155182-B16C-46BC-9424-99874614C6A1}">
                  <wpsdc:indentchars xmlns:wpsdc="http://www.wps.cn/officeDocument/2017/drawingmlCustomData" val="200" checksum="1956455923"/>
                </a:ext>
              </a:extLst>
            </a:pPr>
            <a:r>
              <a:rPr b="1"/>
              <a:t>2.T型账户法</a:t>
            </a:r>
            <a:endParaRPr b="1"/>
          </a:p>
          <a:p>
            <a:pPr marL="0" indent="558800" fontAlgn="auto">
              <a:spcBef>
                <a:spcPts val="0"/>
              </a:spcBef>
              <a:extLst>
                <a:ext uri="{35155182-B16C-46BC-9424-99874614C6A1}">
                  <wpsdc:indentchars xmlns:wpsdc="http://www.wps.cn/officeDocument/2017/drawingmlCustomData" val="200" checksum="1956455923"/>
                </a:ext>
              </a:extLst>
            </a:pPr>
            <a:r>
              <a:t>以T型账户为手段，以资产负债表和利润表的数据为基础，分别对每一个项目进行分析并编制调整分录，进而编制现金流量表。</a:t>
            </a:r>
          </a:p>
        </p:txBody>
      </p:sp>
    </p:spTree>
    <p:custDataLst>
      <p:tags r:id="rId3"/>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39020"/>
            <a:ext cx="10800000" cy="720000"/>
          </a:xfrm>
        </p:spPr>
        <p:txBody>
          <a:bodyPr/>
          <a:lstStyle/>
          <a:p>
            <a:r>
              <a:rPr lang="zh-CN" altLang="en-US" spc="300" dirty="0">
                <a:solidFill>
                  <a:srgbClr val="131F27"/>
                </a:solidFill>
                <a:latin typeface="+mn-ea"/>
                <a:sym typeface="+mn-ea"/>
              </a:rPr>
              <a:t>二、现金流量表列报方法</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859155"/>
            <a:ext cx="11165205" cy="5536565"/>
          </a:xfrm>
        </p:spPr>
        <p:txBody>
          <a:bodyPr>
            <a:normAutofit/>
          </a:bodyPr>
          <a:lstStyle/>
          <a:p>
            <a:pPr marL="0" indent="609600" fontAlgn="auto">
              <a:spcBef>
                <a:spcPts val="0"/>
              </a:spcBef>
              <a:extLst>
                <a:ext uri="{35155182-B16C-46BC-9424-99874614C6A1}">
                  <wpsdc:indentchars xmlns:wpsdc="http://www.wps.cn/officeDocument/2017/drawingmlCustomData" val="200" checksum="4158780845"/>
                </a:ext>
              </a:extLst>
            </a:pPr>
            <a:r>
              <a:rPr b="1"/>
              <a:t>(二)间接法</a:t>
            </a:r>
            <a:endParaRPr b="1"/>
          </a:p>
          <a:p>
            <a:pPr marL="0" indent="609600" fontAlgn="auto">
              <a:spcBef>
                <a:spcPts val="0"/>
              </a:spcBef>
              <a:extLst>
                <a:ext uri="{35155182-B16C-46BC-9424-99874614C6A1}">
                  <wpsdc:indentchars xmlns:wpsdc="http://www.wps.cn/officeDocument/2017/drawingmlCustomData" val="200" checksum="4158780845"/>
                </a:ext>
              </a:extLst>
            </a:pPr>
            <a:r>
              <a:t>基本步骤如下:</a:t>
            </a:r>
          </a:p>
          <a:p>
            <a:pPr marL="0" indent="609600" fontAlgn="auto">
              <a:spcBef>
                <a:spcPts val="0"/>
              </a:spcBef>
              <a:extLst>
                <a:ext uri="{35155182-B16C-46BC-9424-99874614C6A1}">
                  <wpsdc:indentchars xmlns:wpsdc="http://www.wps.cn/officeDocument/2017/drawingmlCustomData" val="200" checksum="4158780845"/>
                </a:ext>
              </a:extLst>
            </a:pPr>
            <a:r>
              <a:t>第一步，将报告期利润表中的净利润调整为经营活动产生的现金流量;</a:t>
            </a:r>
          </a:p>
          <a:p>
            <a:pPr marL="0" indent="609600" fontAlgn="auto">
              <a:spcBef>
                <a:spcPts val="0"/>
              </a:spcBef>
              <a:extLst>
                <a:ext uri="{35155182-B16C-46BC-9424-99874614C6A1}">
                  <wpsdc:indentchars xmlns:wpsdc="http://www.wps.cn/officeDocument/2017/drawingmlCustomData" val="200" checksum="4158780845"/>
                </a:ext>
              </a:extLst>
            </a:pPr>
            <a:r>
              <a:t>第二步，分析调整不涉及现金收支的重大投资和筹资活动项目;</a:t>
            </a:r>
          </a:p>
          <a:p>
            <a:pPr marL="0" indent="609600" fontAlgn="auto">
              <a:spcBef>
                <a:spcPts val="0"/>
              </a:spcBef>
              <a:extLst>
                <a:ext uri="{35155182-B16C-46BC-9424-99874614C6A1}">
                  <wpsdc:indentchars xmlns:wpsdc="http://www.wps.cn/officeDocument/2017/drawingmlCustomData" val="200" checksum="4158780845"/>
                </a:ext>
              </a:extLst>
            </a:pPr>
            <a:r>
              <a:t>第三步，分析调整现金及现金等价物净变动情况;</a:t>
            </a:r>
          </a:p>
          <a:p>
            <a:pPr marL="0" indent="609600" fontAlgn="auto">
              <a:spcBef>
                <a:spcPts val="0"/>
              </a:spcBef>
              <a:extLst>
                <a:ext uri="{35155182-B16C-46BC-9424-99874614C6A1}">
                  <wpsdc:indentchars xmlns:wpsdc="http://www.wps.cn/officeDocument/2017/drawingmlCustomData" val="200" checksum="4158780845"/>
                </a:ext>
              </a:extLst>
            </a:pPr>
            <a:r>
              <a:t>第四步，编制正式的现金流量表补充资料，可采用工作底稿法或T型账户法，也可以根据有关会计科目记录分析填列。</a:t>
            </a:r>
          </a:p>
        </p:txBody>
      </p:sp>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0" y="1407944"/>
            <a:ext cx="4238421" cy="5450057"/>
          </a:xfrm>
          <a:custGeom>
            <a:avLst/>
            <a:gdLst>
              <a:gd name="connsiteX0" fmla="*/ 344588 w 4238421"/>
              <a:gd name="connsiteY0" fmla="*/ 0 h 5450057"/>
              <a:gd name="connsiteX1" fmla="*/ 4238421 w 4238421"/>
              <a:gd name="connsiteY1" fmla="*/ 4043966 h 5450057"/>
              <a:gd name="connsiteX2" fmla="*/ 4002144 w 4238421"/>
              <a:gd name="connsiteY2" fmla="*/ 5434418 h 5450057"/>
              <a:gd name="connsiteX3" fmla="*/ 3996207 w 4238421"/>
              <a:gd name="connsiteY3" fmla="*/ 5450057 h 5450057"/>
              <a:gd name="connsiteX4" fmla="*/ 0 w 4238421"/>
              <a:gd name="connsiteY4" fmla="*/ 5450057 h 5450057"/>
              <a:gd name="connsiteX5" fmla="*/ 0 w 4238421"/>
              <a:gd name="connsiteY5" fmla="*/ 16652 h 5450057"/>
              <a:gd name="connsiteX6" fmla="*/ 144212 w 4238421"/>
              <a:gd name="connsiteY6" fmla="*/ 5263 h 5450057"/>
              <a:gd name="connsiteX7" fmla="*/ 344588 w 4238421"/>
              <a:gd name="connsiteY7" fmla="*/ 0 h 5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38421" h="5450057">
                <a:moveTo>
                  <a:pt x="344588" y="0"/>
                </a:moveTo>
                <a:cubicBezTo>
                  <a:pt x="2495093" y="0"/>
                  <a:pt x="4238421" y="1810545"/>
                  <a:pt x="4238421" y="4043966"/>
                </a:cubicBezTo>
                <a:cubicBezTo>
                  <a:pt x="4238421" y="4532526"/>
                  <a:pt x="4154999" y="5000852"/>
                  <a:pt x="4002144" y="5434418"/>
                </a:cubicBezTo>
                <a:lnTo>
                  <a:pt x="3996207" y="5450057"/>
                </a:lnTo>
                <a:lnTo>
                  <a:pt x="0" y="5450057"/>
                </a:lnTo>
                <a:lnTo>
                  <a:pt x="0" y="16652"/>
                </a:lnTo>
                <a:lnTo>
                  <a:pt x="144212" y="5263"/>
                </a:lnTo>
                <a:cubicBezTo>
                  <a:pt x="210579" y="1768"/>
                  <a:pt x="277384" y="0"/>
                  <a:pt x="344588"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title"/>
            <p:custDataLst>
              <p:tags r:id="rId3"/>
            </p:custDataLst>
          </p:nvPr>
        </p:nvSpPr>
        <p:spPr>
          <a:xfrm>
            <a:off x="5279390" y="3336925"/>
            <a:ext cx="5956300" cy="2123440"/>
          </a:xfrm>
        </p:spPr>
        <p:txBody>
          <a:bodyPr/>
          <a:lstStyle/>
          <a:p>
            <a:r>
              <a:rPr lang="zh-CN" altLang="en-US" spc="300" dirty="0">
                <a:solidFill>
                  <a:srgbClr val="131F27"/>
                </a:solidFill>
                <a:latin typeface="+mn-ea"/>
                <a:sym typeface="+mn-ea"/>
              </a:rPr>
              <a:t>财务报表概述</a:t>
            </a:r>
            <a:endParaRPr lang="zh-CN" altLang="en-US" spc="300" dirty="0">
              <a:solidFill>
                <a:srgbClr val="131F27"/>
              </a:solidFill>
              <a:latin typeface="+mn-ea"/>
              <a:sym typeface="+mn-ea"/>
            </a:endParaRPr>
          </a:p>
        </p:txBody>
      </p:sp>
      <p:sp>
        <p:nvSpPr>
          <p:cNvPr id="6" name="节编号"/>
          <p:cNvSpPr>
            <a:spLocks noGrp="1"/>
          </p:cNvSpPr>
          <p:nvPr>
            <p:ph type="body" sz="quarter" idx="13"/>
            <p:custDataLst>
              <p:tags r:id="rId4"/>
            </p:custDataLst>
          </p:nvPr>
        </p:nvSpPr>
        <p:spPr/>
        <p:txBody>
          <a:bodyPr/>
          <a:lstStyle/>
          <a:p>
            <a:r>
              <a:rPr lang="zh-CN" altLang="en-US"/>
              <a:t>01</a:t>
            </a:r>
            <a:endParaRPr lang="zh-CN" altLang="en-US"/>
          </a:p>
        </p:txBody>
      </p:sp>
    </p:spTree>
    <p:custDataLst>
      <p:tags r:id="rId5"/>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0" y="1407944"/>
            <a:ext cx="4238421" cy="5450057"/>
          </a:xfrm>
          <a:custGeom>
            <a:avLst/>
            <a:gdLst>
              <a:gd name="connsiteX0" fmla="*/ 344588 w 4238421"/>
              <a:gd name="connsiteY0" fmla="*/ 0 h 5450057"/>
              <a:gd name="connsiteX1" fmla="*/ 4238421 w 4238421"/>
              <a:gd name="connsiteY1" fmla="*/ 4043966 h 5450057"/>
              <a:gd name="connsiteX2" fmla="*/ 4002144 w 4238421"/>
              <a:gd name="connsiteY2" fmla="*/ 5434418 h 5450057"/>
              <a:gd name="connsiteX3" fmla="*/ 3996207 w 4238421"/>
              <a:gd name="connsiteY3" fmla="*/ 5450057 h 5450057"/>
              <a:gd name="connsiteX4" fmla="*/ 0 w 4238421"/>
              <a:gd name="connsiteY4" fmla="*/ 5450057 h 5450057"/>
              <a:gd name="connsiteX5" fmla="*/ 0 w 4238421"/>
              <a:gd name="connsiteY5" fmla="*/ 16652 h 5450057"/>
              <a:gd name="connsiteX6" fmla="*/ 144212 w 4238421"/>
              <a:gd name="connsiteY6" fmla="*/ 5263 h 5450057"/>
              <a:gd name="connsiteX7" fmla="*/ 344588 w 4238421"/>
              <a:gd name="connsiteY7" fmla="*/ 0 h 5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38421" h="5450057">
                <a:moveTo>
                  <a:pt x="344588" y="0"/>
                </a:moveTo>
                <a:cubicBezTo>
                  <a:pt x="2495093" y="0"/>
                  <a:pt x="4238421" y="1810545"/>
                  <a:pt x="4238421" y="4043966"/>
                </a:cubicBezTo>
                <a:cubicBezTo>
                  <a:pt x="4238421" y="4532526"/>
                  <a:pt x="4154999" y="5000852"/>
                  <a:pt x="4002144" y="5434418"/>
                </a:cubicBezTo>
                <a:lnTo>
                  <a:pt x="3996207" y="5450057"/>
                </a:lnTo>
                <a:lnTo>
                  <a:pt x="0" y="5450057"/>
                </a:lnTo>
                <a:lnTo>
                  <a:pt x="0" y="16652"/>
                </a:lnTo>
                <a:lnTo>
                  <a:pt x="144212" y="5263"/>
                </a:lnTo>
                <a:cubicBezTo>
                  <a:pt x="210579" y="1768"/>
                  <a:pt x="277384" y="0"/>
                  <a:pt x="344588"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title"/>
            <p:custDataLst>
              <p:tags r:id="rId3"/>
            </p:custDataLst>
          </p:nvPr>
        </p:nvSpPr>
        <p:spPr>
          <a:xfrm>
            <a:off x="4523740" y="3336925"/>
            <a:ext cx="7244080" cy="2123440"/>
          </a:xfrm>
        </p:spPr>
        <p:txBody>
          <a:bodyPr/>
          <a:lstStyle/>
          <a:p>
            <a:r>
              <a:rPr lang="zh-CN" altLang="en-US" sz="5000" spc="300" dirty="0">
                <a:solidFill>
                  <a:srgbClr val="131F27"/>
                </a:solidFill>
                <a:latin typeface="+mn-ea"/>
                <a:sym typeface="+mn-ea"/>
              </a:rPr>
              <a:t>  所有者权益变动表编制</a:t>
            </a:r>
            <a:endParaRPr lang="zh-CN" altLang="en-US" sz="5000" spc="300" dirty="0">
              <a:solidFill>
                <a:srgbClr val="131F27"/>
              </a:solidFill>
              <a:latin typeface="+mn-ea"/>
              <a:sym typeface="+mn-ea"/>
            </a:endParaRPr>
          </a:p>
        </p:txBody>
      </p:sp>
      <p:sp>
        <p:nvSpPr>
          <p:cNvPr id="6" name="节编号"/>
          <p:cNvSpPr>
            <a:spLocks noGrp="1"/>
          </p:cNvSpPr>
          <p:nvPr>
            <p:ph type="body" sz="quarter" idx="13"/>
            <p:custDataLst>
              <p:tags r:id="rId4"/>
            </p:custDataLst>
          </p:nvPr>
        </p:nvSpPr>
        <p:spPr/>
        <p:txBody>
          <a:bodyPr/>
          <a:lstStyle/>
          <a:p>
            <a:r>
              <a:rPr lang="en-US" altLang="zh-CN"/>
              <a:t>05</a:t>
            </a:r>
            <a:endParaRPr lang="en-US" altLang="zh-CN"/>
          </a:p>
        </p:txBody>
      </p:sp>
    </p:spTree>
    <p:custDataLst>
      <p:tags r:id="rId5"/>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39020"/>
            <a:ext cx="10800000" cy="720000"/>
          </a:xfrm>
        </p:spPr>
        <p:txBody>
          <a:bodyPr/>
          <a:lstStyle/>
          <a:p>
            <a:r>
              <a:rPr lang="zh-CN" altLang="en-US" spc="300" dirty="0">
                <a:solidFill>
                  <a:srgbClr val="131F27"/>
                </a:solidFill>
                <a:latin typeface="+mn-ea"/>
                <a:sym typeface="+mn-ea"/>
              </a:rPr>
              <a:t>一、所有者权益变动表概述</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859155"/>
            <a:ext cx="11165205" cy="5536565"/>
          </a:xfrm>
        </p:spPr>
        <p:txBody>
          <a:bodyPr>
            <a:normAutofit lnSpcReduction="10000"/>
          </a:bodyPr>
          <a:lstStyle/>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b="1"/>
              <a:t>(一)所有者权益变动表的概念</a:t>
            </a:r>
            <a:endParaRPr b="1"/>
          </a:p>
          <a:p>
            <a:pPr marL="0" indent="609600" fontAlgn="auto">
              <a:lnSpc>
                <a:spcPct val="150000"/>
              </a:lnSpc>
              <a:spcBef>
                <a:spcPts val="0"/>
              </a:spcBef>
              <a:extLst>
                <a:ext uri="{35155182-B16C-46BC-9424-99874614C6A1}">
                  <wpsdc:indentchars xmlns:wpsdc="http://www.wps.cn/officeDocument/2017/drawingmlCustomData" val="200" checksum="4158780845"/>
                </a:ext>
              </a:extLst>
            </a:pPr>
            <a:r>
              <a:t>所有者权益变动表是反映构成所有者权益的各组成部分当期的增减变动情况的报表。</a:t>
            </a:r>
          </a:p>
          <a:p>
            <a:pPr marL="0" indent="609600" fontAlgn="auto">
              <a:lnSpc>
                <a:spcPct val="150000"/>
              </a:lnSpc>
              <a:spcBef>
                <a:spcPts val="0"/>
              </a:spcBef>
              <a:extLst>
                <a:ext uri="{35155182-B16C-46BC-9424-99874614C6A1}">
                  <wpsdc:indentchars xmlns:wpsdc="http://www.wps.cn/officeDocument/2017/drawingmlCustomData" val="200" checksum="4158780845"/>
                </a:ext>
              </a:extLst>
            </a:pPr>
            <a:r>
              <a:t>在所有者权益变动表上，企业至少应当单独列示反映下列信息的项目:</a:t>
            </a:r>
          </a:p>
          <a:p>
            <a:pPr marL="0" indent="609600" fontAlgn="auto">
              <a:lnSpc>
                <a:spcPct val="150000"/>
              </a:lnSpc>
              <a:spcBef>
                <a:spcPts val="0"/>
              </a:spcBef>
              <a:extLst>
                <a:ext uri="{35155182-B16C-46BC-9424-99874614C6A1}">
                  <wpsdc:indentchars xmlns:wpsdc="http://www.wps.cn/officeDocument/2017/drawingmlCustomData" val="200" checksum="4158780845"/>
                </a:ext>
              </a:extLst>
            </a:pPr>
            <a:r>
              <a:t>(1)综合收益总额;</a:t>
            </a:r>
          </a:p>
          <a:p>
            <a:pPr marL="0" indent="609600" fontAlgn="auto">
              <a:lnSpc>
                <a:spcPct val="150000"/>
              </a:lnSpc>
              <a:spcBef>
                <a:spcPts val="0"/>
              </a:spcBef>
              <a:extLst>
                <a:ext uri="{35155182-B16C-46BC-9424-99874614C6A1}">
                  <wpsdc:indentchars xmlns:wpsdc="http://www.wps.cn/officeDocument/2017/drawingmlCustomData" val="200" checksum="4158780845"/>
                </a:ext>
              </a:extLst>
            </a:pPr>
            <a:r>
              <a:t>(2)会计政策变更和差错更正的累积影响金额;</a:t>
            </a:r>
          </a:p>
          <a:p>
            <a:pPr marL="0" indent="609600" fontAlgn="auto">
              <a:lnSpc>
                <a:spcPct val="150000"/>
              </a:lnSpc>
              <a:spcBef>
                <a:spcPts val="0"/>
              </a:spcBef>
              <a:extLst>
                <a:ext uri="{35155182-B16C-46BC-9424-99874614C6A1}">
                  <wpsdc:indentchars xmlns:wpsdc="http://www.wps.cn/officeDocument/2017/drawingmlCustomData" val="200" checksum="4158780845"/>
                </a:ext>
              </a:extLst>
            </a:pPr>
            <a:r>
              <a:t>(3)所有者投入资本和向所有者分配利润等;</a:t>
            </a:r>
          </a:p>
          <a:p>
            <a:pPr marL="0" indent="609600" fontAlgn="auto">
              <a:lnSpc>
                <a:spcPct val="150000"/>
              </a:lnSpc>
              <a:spcBef>
                <a:spcPts val="0"/>
              </a:spcBef>
              <a:extLst>
                <a:ext uri="{35155182-B16C-46BC-9424-99874614C6A1}">
                  <wpsdc:indentchars xmlns:wpsdc="http://www.wps.cn/officeDocument/2017/drawingmlCustomData" val="200" checksum="4158780845"/>
                </a:ext>
              </a:extLst>
            </a:pPr>
            <a:r>
              <a:t>(4)提取的盈余公积;</a:t>
            </a:r>
          </a:p>
          <a:p>
            <a:pPr marL="0" indent="609600" fontAlgn="auto">
              <a:lnSpc>
                <a:spcPct val="150000"/>
              </a:lnSpc>
              <a:spcBef>
                <a:spcPts val="0"/>
              </a:spcBef>
              <a:extLst>
                <a:ext uri="{35155182-B16C-46BC-9424-99874614C6A1}">
                  <wpsdc:indentchars xmlns:wpsdc="http://www.wps.cn/officeDocument/2017/drawingmlCustomData" val="200" checksum="4158780845"/>
                </a:ext>
              </a:extLst>
            </a:pPr>
            <a:r>
              <a:t>(5)实收资本、其他权益工具、资本公积、其他综合收益、专项储备、盈余公积、未分配利润的期初和期末余额及其调节情况。</a:t>
            </a:r>
          </a:p>
        </p:txBody>
      </p:sp>
    </p:spTree>
    <p:custDataLst>
      <p:tags r:id="rId3"/>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39020"/>
            <a:ext cx="10800000" cy="720000"/>
          </a:xfrm>
        </p:spPr>
        <p:txBody>
          <a:bodyPr/>
          <a:lstStyle/>
          <a:p>
            <a:r>
              <a:rPr lang="zh-CN" altLang="en-US" spc="300" dirty="0">
                <a:solidFill>
                  <a:srgbClr val="131F27"/>
                </a:solidFill>
                <a:latin typeface="+mn-ea"/>
                <a:sym typeface="+mn-ea"/>
              </a:rPr>
              <a:t>一、所有者权益变动表概述</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791845" y="859155"/>
            <a:ext cx="10348595" cy="5536565"/>
          </a:xfrm>
        </p:spPr>
        <p:txBody>
          <a:bodyPr>
            <a:normAutofit lnSpcReduction="10000"/>
          </a:bodyPr>
          <a:lstStyle/>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b="1"/>
              <a:t>(二)所有者权益变动表的结构</a:t>
            </a:r>
            <a:endParaRPr b="1"/>
          </a:p>
          <a:p>
            <a:pPr marL="0" indent="609600" fontAlgn="auto">
              <a:lnSpc>
                <a:spcPct val="150000"/>
              </a:lnSpc>
              <a:spcBef>
                <a:spcPts val="0"/>
              </a:spcBef>
              <a:extLst>
                <a:ext uri="{35155182-B16C-46BC-9424-99874614C6A1}">
                  <wpsdc:indentchars xmlns:wpsdc="http://www.wps.cn/officeDocument/2017/drawingmlCustomData" val="200" checksum="4158780845"/>
                </a:ext>
              </a:extLst>
            </a:pPr>
            <a:r>
              <a:t>所有者权益变动表为矩阵结构，主要根据资产负债表、利润表、现金流量表及相关明细账，分“本年金额”和“上年金额”两栏，按照构成所有者权益的内容逐项填列。</a:t>
            </a:r>
          </a:p>
        </p:txBody>
      </p:sp>
    </p:spTree>
    <p:custDataLst>
      <p:tags r:id="rId3"/>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39020"/>
            <a:ext cx="10800000" cy="720000"/>
          </a:xfrm>
        </p:spPr>
        <p:txBody>
          <a:bodyPr/>
          <a:lstStyle/>
          <a:p>
            <a:r>
              <a:rPr lang="zh-CN" altLang="en-US" spc="300" dirty="0">
                <a:solidFill>
                  <a:srgbClr val="131F27"/>
                </a:solidFill>
                <a:latin typeface="+mn-ea"/>
                <a:sym typeface="+mn-ea"/>
              </a:rPr>
              <a:t>二、所有者权益变动表列报方法</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859155"/>
            <a:ext cx="11165205" cy="5536565"/>
          </a:xfrm>
        </p:spPr>
        <p:txBody>
          <a:bodyPr>
            <a:normAutofit lnSpcReduction="10000"/>
          </a:bodyPr>
          <a:lstStyle/>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b="1"/>
              <a:t>(一)“上年金额”栏</a:t>
            </a:r>
            <a:endParaRPr b="1"/>
          </a:p>
          <a:p>
            <a:pPr marL="0" indent="609600" fontAlgn="auto">
              <a:lnSpc>
                <a:spcPct val="150000"/>
              </a:lnSpc>
              <a:spcBef>
                <a:spcPts val="0"/>
              </a:spcBef>
              <a:extLst>
                <a:ext uri="{35155182-B16C-46BC-9424-99874614C6A1}">
                  <wpsdc:indentchars xmlns:wpsdc="http://www.wps.cn/officeDocument/2017/drawingmlCustomData" val="200" checksum="4158780845"/>
                </a:ext>
              </a:extLst>
            </a:pPr>
            <a:r>
              <a:t>企业应根据上年度所有者权益变动表“本年金额”栏内所列数字填列“上年金额”栏内各项数字。上年度所有者权益变动表规定的项目名称和内容若与本年度不一致，应对上年度所有者权益变动表项目的名称和金额按本年度的规定进行调整，根据调整后的数字填入所有者权益变动表“上年金额”栏内。</a:t>
            </a:r>
          </a:p>
          <a:p>
            <a:pPr marL="0" indent="558800" fontAlgn="auto">
              <a:lnSpc>
                <a:spcPct val="150000"/>
              </a:lnSpc>
              <a:spcBef>
                <a:spcPts val="0"/>
              </a:spcBef>
            </a:pPr>
            <a:r>
              <a:rPr b="1">
                <a:sym typeface="+mn-ea"/>
              </a:rPr>
              <a:t>(二)“本年金额”栏</a:t>
            </a:r>
            <a:endParaRPr b="1"/>
          </a:p>
          <a:p>
            <a:pPr marL="0" indent="558800" fontAlgn="auto">
              <a:lnSpc>
                <a:spcPct val="150000"/>
              </a:lnSpc>
              <a:spcBef>
                <a:spcPts val="0"/>
              </a:spcBef>
            </a:pPr>
            <a:r>
              <a:rPr>
                <a:sym typeface="+mn-ea"/>
              </a:rPr>
              <a:t>所有者权益变动表“本年金额”栏内各数字一般应根据资产负债表中所有者权益项目金额或“实收资本(或股本)”“其他权益工具”“资本公积”“其他综合收益”“专项储备”“盈余公积”“利润分配“以前年度损益调整”等科目的发生额分析填列。</a:t>
            </a:r>
          </a:p>
          <a:p>
            <a:pPr marL="0" indent="609600" fontAlgn="auto">
              <a:lnSpc>
                <a:spcPct val="150000"/>
              </a:lnSpc>
              <a:spcBef>
                <a:spcPts val="0"/>
              </a:spcBef>
              <a:extLst>
                <a:ext uri="{35155182-B16C-46BC-9424-99874614C6A1}">
                  <wpsdc:indentchars xmlns:wpsdc="http://www.wps.cn/officeDocument/2017/drawingmlCustomData" val="200" checksum="4158780845"/>
                </a:ext>
              </a:extLst>
            </a:pPr>
          </a:p>
        </p:txBody>
      </p:sp>
    </p:spTree>
    <p:custDataLst>
      <p:tags r:id="rId3"/>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39020"/>
            <a:ext cx="10800000" cy="720000"/>
          </a:xfrm>
        </p:spPr>
        <p:txBody>
          <a:bodyPr/>
          <a:lstStyle/>
          <a:p>
            <a:r>
              <a:rPr lang="zh-CN" altLang="en-US" spc="300" dirty="0">
                <a:solidFill>
                  <a:srgbClr val="131F27"/>
                </a:solidFill>
                <a:latin typeface="+mn-ea"/>
                <a:sym typeface="+mn-ea"/>
              </a:rPr>
              <a:t>二、所有者权益变动表列报方法</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965200" y="859155"/>
            <a:ext cx="10530840" cy="5536565"/>
          </a:xfrm>
        </p:spPr>
        <p:txBody>
          <a:bodyPr>
            <a:normAutofit/>
          </a:bodyPr>
          <a:lstStyle/>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b="1"/>
              <a:t>(三)“上年年末余额”项目</a:t>
            </a:r>
            <a:endParaRPr b="1"/>
          </a:p>
          <a:p>
            <a:pPr marL="0" indent="609600" fontAlgn="auto">
              <a:lnSpc>
                <a:spcPct val="150000"/>
              </a:lnSpc>
              <a:spcBef>
                <a:spcPts val="0"/>
              </a:spcBef>
              <a:extLst>
                <a:ext uri="{35155182-B16C-46BC-9424-99874614C6A1}">
                  <wpsdc:indentchars xmlns:wpsdc="http://www.wps.cn/officeDocument/2017/drawingmlCustomData" val="200" checksum="4158780845"/>
                </a:ext>
              </a:extLst>
            </a:pPr>
            <a:r>
              <a:t>根据企业上年资产负债表中实收资本(或股本)、其他权益工具、资本公积、库存股、其他综合收益、专项储备、盈余公积、未分配利润的年末余额填列。</a:t>
            </a:r>
            <a:endParaRPr b="1"/>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b="1"/>
              <a:t>(四)“会计政策变更”“前期差错更正”项目</a:t>
            </a:r>
            <a:endParaRPr b="1"/>
          </a:p>
          <a:p>
            <a:pPr marL="0" indent="609600" fontAlgn="auto">
              <a:lnSpc>
                <a:spcPct val="150000"/>
              </a:lnSpc>
              <a:spcBef>
                <a:spcPts val="0"/>
              </a:spcBef>
              <a:extLst>
                <a:ext uri="{35155182-B16C-46BC-9424-99874614C6A1}">
                  <wpsdc:indentchars xmlns:wpsdc="http://www.wps.cn/officeDocument/2017/drawingmlCustomData" val="200" checksum="4158780845"/>
                </a:ext>
              </a:extLst>
            </a:pPr>
            <a:r>
              <a:t>分别反映企业采用追溯调整法处理的会计政策变更的累计影响金额和采用追溯重述法处理的会计更正的累计影响金额。在“上年年末余额”的基础上，调整计算得出“本年年初余额”。</a:t>
            </a:r>
          </a:p>
        </p:txBody>
      </p:sp>
    </p:spTree>
    <p:custDataLst>
      <p:tags r:id="rId3"/>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39020"/>
            <a:ext cx="10800000" cy="720000"/>
          </a:xfrm>
        </p:spPr>
        <p:txBody>
          <a:bodyPr/>
          <a:lstStyle/>
          <a:p>
            <a:r>
              <a:rPr lang="zh-CN" altLang="en-US" spc="300" dirty="0">
                <a:solidFill>
                  <a:srgbClr val="131F27"/>
                </a:solidFill>
                <a:latin typeface="+mn-ea"/>
                <a:sym typeface="+mn-ea"/>
              </a:rPr>
              <a:t>二、所有者权益变动表列报方法</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965200" y="859155"/>
            <a:ext cx="10530840" cy="5536565"/>
          </a:xfrm>
        </p:spPr>
        <p:txBody>
          <a:bodyPr>
            <a:normAutofit fontScale="70000"/>
          </a:bodyPr>
          <a:lstStyle/>
          <a:p>
            <a:pPr marL="0" indent="431800" fontAlgn="auto">
              <a:lnSpc>
                <a:spcPct val="150000"/>
              </a:lnSpc>
              <a:spcBef>
                <a:spcPts val="0"/>
              </a:spcBef>
              <a:extLst>
                <a:ext uri="{35155182-B16C-46BC-9424-99874614C6A1}">
                  <wpsdc:indentchars xmlns:wpsdc="http://www.wps.cn/officeDocument/2017/drawingmlCustomData" val="200" checksum="3588746719"/>
                </a:ext>
              </a:extLst>
            </a:pPr>
            <a:r>
              <a:rPr b="1"/>
              <a:t>(五)“本年增减变动金额”项目</a:t>
            </a:r>
            <a:endParaRPr b="1"/>
          </a:p>
          <a:p>
            <a:pPr marL="0" indent="431800" fontAlgn="auto">
              <a:lnSpc>
                <a:spcPct val="150000"/>
              </a:lnSpc>
              <a:spcBef>
                <a:spcPts val="0"/>
              </a:spcBef>
              <a:extLst>
                <a:ext uri="{35155182-B16C-46BC-9424-99874614C6A1}">
                  <wpsdc:indentchars xmlns:wpsdc="http://www.wps.cn/officeDocument/2017/drawingmlCustomData" val="200" checksum="3588746719"/>
                </a:ext>
              </a:extLst>
            </a:pPr>
            <a:r>
              <a:t>1.综合收益总额</a:t>
            </a:r>
          </a:p>
          <a:p>
            <a:pPr marL="0" indent="431800" fontAlgn="auto">
              <a:lnSpc>
                <a:spcPct val="150000"/>
              </a:lnSpc>
              <a:spcBef>
                <a:spcPts val="0"/>
              </a:spcBef>
              <a:extLst>
                <a:ext uri="{35155182-B16C-46BC-9424-99874614C6A1}">
                  <wpsdc:indentchars xmlns:wpsdc="http://www.wps.cn/officeDocument/2017/drawingmlCustomData" val="200" checksum="3588746719"/>
                </a:ext>
              </a:extLst>
            </a:pPr>
            <a:r>
              <a:t>反映企业净利润和其他综合收益扣除所得税影响后的净额相加后的合计金额。</a:t>
            </a:r>
          </a:p>
          <a:p>
            <a:pPr marL="0" indent="431800" fontAlgn="auto">
              <a:lnSpc>
                <a:spcPct val="150000"/>
              </a:lnSpc>
              <a:spcBef>
                <a:spcPts val="0"/>
              </a:spcBef>
              <a:extLst>
                <a:ext uri="{35155182-B16C-46BC-9424-99874614C6A1}">
                  <wpsdc:indentchars xmlns:wpsdc="http://www.wps.cn/officeDocument/2017/drawingmlCustomData" val="200" checksum="3588746719"/>
                </a:ext>
              </a:extLst>
            </a:pPr>
            <a:r>
              <a:t>2.所有者投入和减少资本</a:t>
            </a:r>
          </a:p>
          <a:p>
            <a:pPr marL="0" indent="431800" fontAlgn="auto">
              <a:lnSpc>
                <a:spcPct val="150000"/>
              </a:lnSpc>
              <a:spcBef>
                <a:spcPts val="0"/>
              </a:spcBef>
              <a:extLst>
                <a:ext uri="{35155182-B16C-46BC-9424-99874614C6A1}">
                  <wpsdc:indentchars xmlns:wpsdc="http://www.wps.cn/officeDocument/2017/drawingmlCustomData" val="200" checksum="3588746719"/>
                </a:ext>
              </a:extLst>
            </a:pPr>
            <a:r>
              <a:t>反映企业当年所有者投入的资本和减少的资本，包括以下内容:</a:t>
            </a:r>
          </a:p>
          <a:p>
            <a:pPr marL="0" indent="431800" fontAlgn="auto">
              <a:lnSpc>
                <a:spcPct val="150000"/>
              </a:lnSpc>
              <a:spcBef>
                <a:spcPts val="0"/>
              </a:spcBef>
              <a:extLst>
                <a:ext uri="{35155182-B16C-46BC-9424-99874614C6A1}">
                  <wpsdc:indentchars xmlns:wpsdc="http://www.wps.cn/officeDocument/2017/drawingmlCustomData" val="200" checksum="3588746719"/>
                </a:ext>
              </a:extLst>
            </a:pPr>
            <a:r>
              <a:t>(1)“所有者投入的普通股”项目，反映企业接受投资者投入形成的实收资本(或股本)和资本溢或股本溢价。</a:t>
            </a:r>
          </a:p>
          <a:p>
            <a:pPr marL="0" indent="431800" fontAlgn="auto">
              <a:lnSpc>
                <a:spcPct val="150000"/>
              </a:lnSpc>
              <a:spcBef>
                <a:spcPts val="0"/>
              </a:spcBef>
              <a:extLst>
                <a:ext uri="{35155182-B16C-46BC-9424-99874614C6A1}">
                  <wpsdc:indentchars xmlns:wpsdc="http://www.wps.cn/officeDocument/2017/drawingmlCustomData" val="200" checksum="3588746719"/>
                </a:ext>
              </a:extLst>
            </a:pPr>
            <a:r>
              <a:t>(2)“其他权益工具持有者投入资本”项目，反映企业发行的除普通股以外分类为权益工具的金融工具的持有者投入资本的金额。</a:t>
            </a:r>
          </a:p>
          <a:p>
            <a:pPr marL="0" indent="431800" fontAlgn="auto">
              <a:lnSpc>
                <a:spcPct val="150000"/>
              </a:lnSpc>
              <a:spcBef>
                <a:spcPts val="0"/>
              </a:spcBef>
              <a:extLst>
                <a:ext uri="{35155182-B16C-46BC-9424-99874614C6A1}">
                  <wpsdc:indentchars xmlns:wpsdc="http://www.wps.cn/officeDocument/2017/drawingmlCustomData" val="200" checksum="3588746719"/>
                </a:ext>
              </a:extLst>
            </a:pPr>
            <a:r>
              <a:t>(3)“股份支付计入所有者权益的金额”项目，反映企业处于等待期中的权益结算的股份支付当年计入资本公积的金额。</a:t>
            </a:r>
          </a:p>
          <a:p>
            <a:pPr marL="0" indent="431800" fontAlgn="auto">
              <a:lnSpc>
                <a:spcPct val="150000"/>
              </a:lnSpc>
              <a:spcBef>
                <a:spcPts val="0"/>
              </a:spcBef>
              <a:extLst>
                <a:ext uri="{35155182-B16C-46BC-9424-99874614C6A1}">
                  <wpsdc:indentchars xmlns:wpsdc="http://www.wps.cn/officeDocument/2017/drawingmlCustomData" val="200" checksum="3588746719"/>
                </a:ext>
              </a:extLst>
            </a:pPr>
            <a:r>
              <a:t>3.利润分配</a:t>
            </a:r>
          </a:p>
          <a:p>
            <a:pPr marL="0" indent="431800" fontAlgn="auto">
              <a:lnSpc>
                <a:spcPct val="150000"/>
              </a:lnSpc>
              <a:spcBef>
                <a:spcPts val="0"/>
              </a:spcBef>
              <a:extLst>
                <a:ext uri="{35155182-B16C-46BC-9424-99874614C6A1}">
                  <wpsdc:indentchars xmlns:wpsdc="http://www.wps.cn/officeDocument/2017/drawingmlCustomData" val="200" checksum="3588746719"/>
                </a:ext>
              </a:extLst>
            </a:pPr>
            <a:r>
              <a:t>反映企业当年的利润分配金额。</a:t>
            </a:r>
          </a:p>
          <a:p>
            <a:pPr marL="0" indent="431800" fontAlgn="auto">
              <a:lnSpc>
                <a:spcPct val="150000"/>
              </a:lnSpc>
              <a:spcBef>
                <a:spcPts val="0"/>
              </a:spcBef>
              <a:extLst>
                <a:ext uri="{35155182-B16C-46BC-9424-99874614C6A1}">
                  <wpsdc:indentchars xmlns:wpsdc="http://www.wps.cn/officeDocument/2017/drawingmlCustomData" val="200" checksum="3588746719"/>
                </a:ext>
              </a:extLst>
            </a:pPr>
            <a:r>
              <a:t>4.所有者权益内部结转</a:t>
            </a:r>
          </a:p>
          <a:p>
            <a:pPr marL="0" indent="431800" fontAlgn="auto">
              <a:lnSpc>
                <a:spcPct val="150000"/>
              </a:lnSpc>
              <a:spcBef>
                <a:spcPts val="0"/>
              </a:spcBef>
              <a:extLst>
                <a:ext uri="{35155182-B16C-46BC-9424-99874614C6A1}">
                  <wpsdc:indentchars xmlns:wpsdc="http://www.wps.cn/officeDocument/2017/drawingmlCustomData" val="200" checksum="3588746719"/>
                </a:ext>
              </a:extLst>
            </a:pPr>
            <a:r>
              <a:t>反映企业构成所有者权益的组成部分之间当年的增减变动情况</a:t>
            </a:r>
          </a:p>
        </p:txBody>
      </p:sp>
    </p:spTree>
    <p:custDataLst>
      <p:tags r:id="rId3"/>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0" y="1407944"/>
            <a:ext cx="4238421" cy="5450057"/>
          </a:xfrm>
          <a:custGeom>
            <a:avLst/>
            <a:gdLst>
              <a:gd name="connsiteX0" fmla="*/ 344588 w 4238421"/>
              <a:gd name="connsiteY0" fmla="*/ 0 h 5450057"/>
              <a:gd name="connsiteX1" fmla="*/ 4238421 w 4238421"/>
              <a:gd name="connsiteY1" fmla="*/ 4043966 h 5450057"/>
              <a:gd name="connsiteX2" fmla="*/ 4002144 w 4238421"/>
              <a:gd name="connsiteY2" fmla="*/ 5434418 h 5450057"/>
              <a:gd name="connsiteX3" fmla="*/ 3996207 w 4238421"/>
              <a:gd name="connsiteY3" fmla="*/ 5450057 h 5450057"/>
              <a:gd name="connsiteX4" fmla="*/ 0 w 4238421"/>
              <a:gd name="connsiteY4" fmla="*/ 5450057 h 5450057"/>
              <a:gd name="connsiteX5" fmla="*/ 0 w 4238421"/>
              <a:gd name="connsiteY5" fmla="*/ 16652 h 5450057"/>
              <a:gd name="connsiteX6" fmla="*/ 144212 w 4238421"/>
              <a:gd name="connsiteY6" fmla="*/ 5263 h 5450057"/>
              <a:gd name="connsiteX7" fmla="*/ 344588 w 4238421"/>
              <a:gd name="connsiteY7" fmla="*/ 0 h 5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38421" h="5450057">
                <a:moveTo>
                  <a:pt x="344588" y="0"/>
                </a:moveTo>
                <a:cubicBezTo>
                  <a:pt x="2495093" y="0"/>
                  <a:pt x="4238421" y="1810545"/>
                  <a:pt x="4238421" y="4043966"/>
                </a:cubicBezTo>
                <a:cubicBezTo>
                  <a:pt x="4238421" y="4532526"/>
                  <a:pt x="4154999" y="5000852"/>
                  <a:pt x="4002144" y="5434418"/>
                </a:cubicBezTo>
                <a:lnTo>
                  <a:pt x="3996207" y="5450057"/>
                </a:lnTo>
                <a:lnTo>
                  <a:pt x="0" y="5450057"/>
                </a:lnTo>
                <a:lnTo>
                  <a:pt x="0" y="16652"/>
                </a:lnTo>
                <a:lnTo>
                  <a:pt x="144212" y="5263"/>
                </a:lnTo>
                <a:cubicBezTo>
                  <a:pt x="210579" y="1768"/>
                  <a:pt x="277384" y="0"/>
                  <a:pt x="344588"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title"/>
            <p:custDataLst>
              <p:tags r:id="rId3"/>
            </p:custDataLst>
          </p:nvPr>
        </p:nvSpPr>
        <p:spPr>
          <a:xfrm>
            <a:off x="4523740" y="3336925"/>
            <a:ext cx="7244080" cy="2123440"/>
          </a:xfrm>
        </p:spPr>
        <p:txBody>
          <a:bodyPr/>
          <a:lstStyle/>
          <a:p>
            <a:r>
              <a:rPr lang="zh-CN" altLang="en-US" sz="5000" spc="300" dirty="0">
                <a:solidFill>
                  <a:srgbClr val="131F27"/>
                </a:solidFill>
                <a:latin typeface="+mn-ea"/>
                <a:sym typeface="+mn-ea"/>
              </a:rPr>
              <a:t>  附注编制</a:t>
            </a:r>
            <a:endParaRPr lang="zh-CN" altLang="en-US" sz="5000" spc="300" dirty="0">
              <a:solidFill>
                <a:srgbClr val="131F27"/>
              </a:solidFill>
              <a:latin typeface="+mn-ea"/>
              <a:sym typeface="+mn-ea"/>
            </a:endParaRPr>
          </a:p>
        </p:txBody>
      </p:sp>
      <p:sp>
        <p:nvSpPr>
          <p:cNvPr id="6" name="节编号"/>
          <p:cNvSpPr>
            <a:spLocks noGrp="1"/>
          </p:cNvSpPr>
          <p:nvPr>
            <p:ph type="body" sz="quarter" idx="13"/>
            <p:custDataLst>
              <p:tags r:id="rId4"/>
            </p:custDataLst>
          </p:nvPr>
        </p:nvSpPr>
        <p:spPr/>
        <p:txBody>
          <a:bodyPr/>
          <a:lstStyle/>
          <a:p>
            <a:r>
              <a:rPr lang="en-US" altLang="zh-CN"/>
              <a:t>06</a:t>
            </a:r>
            <a:endParaRPr lang="en-US" altLang="zh-CN"/>
          </a:p>
        </p:txBody>
      </p:sp>
    </p:spTree>
    <p:custDataLst>
      <p:tags r:id="rId5"/>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39020"/>
            <a:ext cx="10800000" cy="720000"/>
          </a:xfrm>
        </p:spPr>
        <p:txBody>
          <a:bodyPr/>
          <a:lstStyle/>
          <a:p>
            <a:r>
              <a:rPr lang="zh-CN" altLang="en-US" spc="300" dirty="0">
                <a:solidFill>
                  <a:srgbClr val="131F27"/>
                </a:solidFill>
                <a:latin typeface="+mn-ea"/>
                <a:sym typeface="+mn-ea"/>
              </a:rPr>
              <a:t>一、财务报表附注概述</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1282700" y="859155"/>
            <a:ext cx="9895840" cy="5536565"/>
          </a:xfrm>
        </p:spPr>
        <p:txBody>
          <a:bodyPr>
            <a:normAutofit lnSpcReduction="10000"/>
          </a:bodyPr>
          <a:lstStyle/>
          <a:p>
            <a:pPr indent="711200" fontAlgn="auto">
              <a:lnSpc>
                <a:spcPct val="150000"/>
              </a:lnSpc>
              <a:extLst>
                <a:ext uri="{35155182-B16C-46BC-9424-99874614C6A1}">
                  <wpsdc:indentchars xmlns:wpsdc="http://www.wps.cn/officeDocument/2017/drawingmlCustomData" val="200" checksum="3773799597"/>
                </a:ext>
              </a:extLst>
            </a:pPr>
            <a:r>
              <a:rPr sz="2800"/>
              <a:t>财务报表附注是对资产负债表、利润表、现金流量表和所有者权益变动表等报表中列示项目的文字描述或明细资料，以及对未能在这些报表中列示项目的说明等。</a:t>
            </a:r>
            <a:endParaRPr sz="2800"/>
          </a:p>
          <a:p>
            <a:pPr indent="711200" fontAlgn="auto">
              <a:lnSpc>
                <a:spcPct val="150000"/>
              </a:lnSpc>
              <a:extLst>
                <a:ext uri="{35155182-B16C-46BC-9424-99874614C6A1}">
                  <wpsdc:indentchars xmlns:wpsdc="http://www.wps.cn/officeDocument/2017/drawingmlCustomData" val="200" checksum="3773799597"/>
                </a:ext>
              </a:extLst>
            </a:pPr>
            <a:r>
              <a:rPr sz="2800"/>
              <a:t>财务报表附注是财务报表的重要组成部分，是对报表的补充和说明，可以使报表使用者更加全面地了解企业的财务状况、经营成果和现金流量。</a:t>
            </a:r>
            <a:endParaRPr sz="2800"/>
          </a:p>
        </p:txBody>
      </p:sp>
    </p:spTree>
    <p:custDataLst>
      <p:tags r:id="rId3"/>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39020"/>
            <a:ext cx="10800000" cy="720000"/>
          </a:xfrm>
        </p:spPr>
        <p:txBody>
          <a:bodyPr/>
          <a:lstStyle/>
          <a:p>
            <a:r>
              <a:rPr lang="zh-CN" altLang="en-US" spc="300" dirty="0">
                <a:solidFill>
                  <a:srgbClr val="131F27"/>
                </a:solidFill>
                <a:latin typeface="+mn-ea"/>
                <a:sym typeface="+mn-ea"/>
              </a:rPr>
              <a:t>二、财务报表附注内容</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859155"/>
            <a:ext cx="10482580" cy="5536565"/>
          </a:xfrm>
        </p:spPr>
        <p:txBody>
          <a:bodyPr>
            <a:noAutofit/>
          </a:bodyPr>
          <a:lstStyle/>
          <a:p>
            <a:pPr indent="508000" fontAlgn="auto">
              <a:lnSpc>
                <a:spcPct val="150000"/>
              </a:lnSpc>
              <a:extLst>
                <a:ext uri="{35155182-B16C-46BC-9424-99874614C6A1}">
                  <wpsdc:indentchars xmlns:wpsdc="http://www.wps.cn/officeDocument/2017/drawingmlCustomData" val="200" checksum="282533468"/>
                </a:ext>
              </a:extLst>
            </a:pPr>
            <a:r>
              <a:rPr sz="2000"/>
              <a:t>根据企业会计准则的规定，财务报表附注应当按下列顺序披露。</a:t>
            </a:r>
            <a:endParaRPr sz="2000"/>
          </a:p>
          <a:p>
            <a:pPr indent="508000" fontAlgn="auto">
              <a:lnSpc>
                <a:spcPct val="150000"/>
              </a:lnSpc>
              <a:extLst>
                <a:ext uri="{35155182-B16C-46BC-9424-99874614C6A1}">
                  <wpsdc:indentchars xmlns:wpsdc="http://www.wps.cn/officeDocument/2017/drawingmlCustomData" val="200" checksum="282533468"/>
                </a:ext>
              </a:extLst>
            </a:pPr>
            <a:r>
              <a:rPr sz="2000" b="1"/>
              <a:t>1.企业简介和主要财务指标</a:t>
            </a:r>
            <a:endParaRPr sz="2000" b="1"/>
          </a:p>
          <a:p>
            <a:pPr indent="508000" fontAlgn="auto">
              <a:lnSpc>
                <a:spcPct val="150000"/>
              </a:lnSpc>
              <a:extLst>
                <a:ext uri="{35155182-B16C-46BC-9424-99874614C6A1}">
                  <wpsdc:indentchars xmlns:wpsdc="http://www.wps.cn/officeDocument/2017/drawingmlCustomData" val="200" checksum="282533468"/>
                </a:ext>
              </a:extLst>
            </a:pPr>
            <a:r>
              <a:rPr sz="2000"/>
              <a:t>(1)企业名称、注册地、组织形式和总部地址。</a:t>
            </a:r>
            <a:endParaRPr sz="2000"/>
          </a:p>
          <a:p>
            <a:pPr indent="508000" fontAlgn="auto">
              <a:lnSpc>
                <a:spcPct val="150000"/>
              </a:lnSpc>
              <a:extLst>
                <a:ext uri="{35155182-B16C-46BC-9424-99874614C6A1}">
                  <wpsdc:indentchars xmlns:wpsdc="http://www.wps.cn/officeDocument/2017/drawingmlCustomData" val="200" checksum="282533468"/>
                </a:ext>
              </a:extLst>
            </a:pPr>
            <a:r>
              <a:rPr sz="2000"/>
              <a:t>(2)企业的业务性质和主要经营活动。</a:t>
            </a:r>
            <a:endParaRPr sz="2000"/>
          </a:p>
          <a:p>
            <a:pPr indent="508000" fontAlgn="auto">
              <a:lnSpc>
                <a:spcPct val="150000"/>
              </a:lnSpc>
              <a:extLst>
                <a:ext uri="{35155182-B16C-46BC-9424-99874614C6A1}">
                  <wpsdc:indentchars xmlns:wpsdc="http://www.wps.cn/officeDocument/2017/drawingmlCustomData" val="200" checksum="282533468"/>
                </a:ext>
              </a:extLst>
            </a:pPr>
            <a:r>
              <a:rPr sz="2000"/>
              <a:t>(3)母公司以及集团最终母公司的名称。</a:t>
            </a:r>
            <a:endParaRPr sz="2000"/>
          </a:p>
          <a:p>
            <a:pPr indent="508000" fontAlgn="auto">
              <a:lnSpc>
                <a:spcPct val="150000"/>
              </a:lnSpc>
              <a:extLst>
                <a:ext uri="{35155182-B16C-46BC-9424-99874614C6A1}">
                  <wpsdc:indentchars xmlns:wpsdc="http://www.wps.cn/officeDocument/2017/drawingmlCustomData" val="200" checksum="282533468"/>
                </a:ext>
              </a:extLst>
            </a:pPr>
            <a:r>
              <a:rPr sz="2000"/>
              <a:t>(4)财务报告的批准报出者和财务报告的批准报出日。</a:t>
            </a:r>
            <a:endParaRPr sz="2000"/>
          </a:p>
          <a:p>
            <a:pPr indent="508000" fontAlgn="auto">
              <a:lnSpc>
                <a:spcPct val="150000"/>
              </a:lnSpc>
              <a:extLst>
                <a:ext uri="{35155182-B16C-46BC-9424-99874614C6A1}">
                  <wpsdc:indentchars xmlns:wpsdc="http://www.wps.cn/officeDocument/2017/drawingmlCustomData" val="200" checksum="282533468"/>
                </a:ext>
              </a:extLst>
            </a:pPr>
            <a:r>
              <a:rPr sz="2000"/>
              <a:t>(5)营业期限有限的企业，还应当披露有关营业期限的信息。</a:t>
            </a:r>
            <a:endParaRPr sz="2000"/>
          </a:p>
          <a:p>
            <a:pPr indent="508000" fontAlgn="auto">
              <a:lnSpc>
                <a:spcPct val="150000"/>
              </a:lnSpc>
              <a:extLst>
                <a:ext uri="{35155182-B16C-46BC-9424-99874614C6A1}">
                  <wpsdc:indentchars xmlns:wpsdc="http://www.wps.cn/officeDocument/2017/drawingmlCustomData" val="200" checksum="282533468"/>
                </a:ext>
              </a:extLst>
            </a:pPr>
            <a:r>
              <a:rPr sz="2000"/>
              <a:t>(6)截至报告期末公司近3年的主要会计数据和财务指标。</a:t>
            </a:r>
            <a:endParaRPr sz="2000"/>
          </a:p>
          <a:p>
            <a:pPr indent="508000" fontAlgn="auto">
              <a:lnSpc>
                <a:spcPct val="150000"/>
              </a:lnSpc>
              <a:extLst>
                <a:ext uri="{35155182-B16C-46BC-9424-99874614C6A1}">
                  <wpsdc:indentchars xmlns:wpsdc="http://www.wps.cn/officeDocument/2017/drawingmlCustomData" val="200" checksum="282533468"/>
                </a:ext>
              </a:extLst>
            </a:pPr>
            <a:r>
              <a:rPr sz="2000" b="1"/>
              <a:t>2.报表编制基础</a:t>
            </a:r>
            <a:endParaRPr sz="2000" b="1"/>
          </a:p>
          <a:p>
            <a:pPr indent="508000" fontAlgn="auto">
              <a:lnSpc>
                <a:spcPct val="150000"/>
              </a:lnSpc>
              <a:extLst>
                <a:ext uri="{35155182-B16C-46BC-9424-99874614C6A1}">
                  <wpsdc:indentchars xmlns:wpsdc="http://www.wps.cn/officeDocument/2017/drawingmlCustomData" val="200" checksum="282533468"/>
                </a:ext>
              </a:extLst>
            </a:pPr>
            <a:r>
              <a:rPr sz="2000"/>
              <a:t>企业的财务报表一般是在持续经营的基础上编制的。清算、破产属于非持续经营。</a:t>
            </a:r>
            <a:endParaRPr sz="2000"/>
          </a:p>
          <a:p>
            <a:pPr indent="508000" fontAlgn="auto">
              <a:lnSpc>
                <a:spcPct val="150000"/>
              </a:lnSpc>
              <a:extLst>
                <a:ext uri="{35155182-B16C-46BC-9424-99874614C6A1}">
                  <wpsdc:indentchars xmlns:wpsdc="http://www.wps.cn/officeDocument/2017/drawingmlCustomData" val="200" checksum="282533468"/>
                </a:ext>
              </a:extLst>
            </a:pPr>
            <a:endParaRPr sz="2000"/>
          </a:p>
        </p:txBody>
      </p:sp>
    </p:spTree>
    <p:custDataLst>
      <p:tags r:id="rId3"/>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39020"/>
            <a:ext cx="10800000" cy="720000"/>
          </a:xfrm>
        </p:spPr>
        <p:txBody>
          <a:bodyPr/>
          <a:lstStyle/>
          <a:p>
            <a:r>
              <a:rPr lang="zh-CN" altLang="en-US" spc="300" dirty="0">
                <a:solidFill>
                  <a:srgbClr val="131F27"/>
                </a:solidFill>
                <a:latin typeface="+mn-ea"/>
                <a:sym typeface="+mn-ea"/>
              </a:rPr>
              <a:t>二、财务报表附注内容</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859155"/>
            <a:ext cx="10482580" cy="5536565"/>
          </a:xfrm>
        </p:spPr>
        <p:txBody>
          <a:bodyPr>
            <a:noAutofit/>
          </a:bodyPr>
          <a:lstStyle/>
          <a:p>
            <a:pPr indent="508000" fontAlgn="auto">
              <a:lnSpc>
                <a:spcPct val="150000"/>
              </a:lnSpc>
              <a:extLst>
                <a:ext uri="{35155182-B16C-46BC-9424-99874614C6A1}">
                  <wpsdc:indentchars xmlns:wpsdc="http://www.wps.cn/officeDocument/2017/drawingmlCustomData" val="200" checksum="282533468"/>
                </a:ext>
              </a:extLst>
            </a:pPr>
            <a:r>
              <a:rPr sz="2000" b="1"/>
              <a:t>3.遵循企业会计准则的声明</a:t>
            </a:r>
            <a:endParaRPr sz="2000" b="1"/>
          </a:p>
          <a:p>
            <a:pPr indent="508000" fontAlgn="auto">
              <a:lnSpc>
                <a:spcPct val="150000"/>
              </a:lnSpc>
              <a:extLst>
                <a:ext uri="{35155182-B16C-46BC-9424-99874614C6A1}">
                  <wpsdc:indentchars xmlns:wpsdc="http://www.wps.cn/officeDocument/2017/drawingmlCustomData" val="200" checksum="282533468"/>
                </a:ext>
              </a:extLst>
            </a:pPr>
            <a:r>
              <a:rPr sz="2000"/>
              <a:t>企业应当声明编制的财务报表符合企业会计准则的要求，真实、完整地反映了企业的财务状况、经营成果和现金流量等有关信息。</a:t>
            </a:r>
            <a:endParaRPr sz="2000"/>
          </a:p>
          <a:p>
            <a:pPr indent="508000" fontAlgn="auto">
              <a:lnSpc>
                <a:spcPct val="150000"/>
              </a:lnSpc>
              <a:extLst>
                <a:ext uri="{35155182-B16C-46BC-9424-99874614C6A1}">
                  <wpsdc:indentchars xmlns:wpsdc="http://www.wps.cn/officeDocument/2017/drawingmlCustomData" val="200" checksum="282533468"/>
                </a:ext>
              </a:extLst>
            </a:pPr>
            <a:r>
              <a:rPr sz="2000" b="1"/>
              <a:t>4.重要会计政策和会计估计</a:t>
            </a:r>
            <a:endParaRPr sz="2000" b="1"/>
          </a:p>
          <a:p>
            <a:pPr indent="508000" fontAlgn="auto">
              <a:lnSpc>
                <a:spcPct val="150000"/>
              </a:lnSpc>
              <a:extLst>
                <a:ext uri="{35155182-B16C-46BC-9424-99874614C6A1}">
                  <wpsdc:indentchars xmlns:wpsdc="http://www.wps.cn/officeDocument/2017/drawingmlCustomData" val="200" checksum="282533468"/>
                </a:ext>
              </a:extLst>
            </a:pPr>
            <a:r>
              <a:rPr sz="2000"/>
              <a:t>企业应当披露采用的重要会计政策和会计估计，披露重要会计政策的确定依据和财务报表项目的计量基础，以及会计估计中所采用的关键假设和不确定因素。</a:t>
            </a:r>
            <a:endParaRPr sz="2000"/>
          </a:p>
          <a:p>
            <a:pPr indent="508000" fontAlgn="auto">
              <a:lnSpc>
                <a:spcPct val="150000"/>
              </a:lnSpc>
              <a:extLst>
                <a:ext uri="{35155182-B16C-46BC-9424-99874614C6A1}">
                  <wpsdc:indentchars xmlns:wpsdc="http://www.wps.cn/officeDocument/2017/drawingmlCustomData" val="200" checksum="282533468"/>
                </a:ext>
              </a:extLst>
            </a:pPr>
            <a:r>
              <a:rPr sz="2000" b="1"/>
              <a:t>5.会计政策和会计估计变更以及差错更正的说明</a:t>
            </a:r>
            <a:endParaRPr sz="2000" b="1"/>
          </a:p>
          <a:p>
            <a:pPr indent="508000" fontAlgn="auto">
              <a:lnSpc>
                <a:spcPct val="150000"/>
              </a:lnSpc>
              <a:extLst>
                <a:ext uri="{35155182-B16C-46BC-9424-99874614C6A1}">
                  <wpsdc:indentchars xmlns:wpsdc="http://www.wps.cn/officeDocument/2017/drawingmlCustomData" val="200" checksum="282533468"/>
                </a:ext>
              </a:extLst>
            </a:pPr>
            <a:r>
              <a:rPr sz="2000"/>
              <a:t>企业应当按照企业会计准则的规定，披露会计政策和会计估计变更以及差错更正的情况。</a:t>
            </a:r>
            <a:endParaRPr sz="2000"/>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00285"/>
            <a:ext cx="10800000" cy="720000"/>
          </a:xfrm>
        </p:spPr>
        <p:txBody>
          <a:bodyPr/>
          <a:lstStyle/>
          <a:p>
            <a:r>
              <a:rPr lang="zh-CN" altLang="en-US"/>
              <a:t>任务一  财务报表概述</a:t>
            </a:r>
            <a:endParaRPr lang="zh-CN" altLang="en-US"/>
          </a:p>
        </p:txBody>
      </p:sp>
      <p:sp>
        <p:nvSpPr>
          <p:cNvPr id="3" name="正文"/>
          <p:cNvSpPr>
            <a:spLocks noGrp="1"/>
          </p:cNvSpPr>
          <p:nvPr>
            <p:ph idx="1"/>
            <p:custDataLst>
              <p:tags r:id="rId2"/>
            </p:custDataLst>
          </p:nvPr>
        </p:nvSpPr>
        <p:spPr>
          <a:xfrm>
            <a:off x="695960" y="982980"/>
            <a:ext cx="3034665" cy="5544820"/>
          </a:xfrm>
        </p:spPr>
        <p:style>
          <a:lnRef idx="0">
            <a:srgbClr val="FFFFFF"/>
          </a:lnRef>
          <a:fillRef idx="2">
            <a:schemeClr val="accent1"/>
          </a:fillRef>
          <a:effectRef idx="0">
            <a:srgbClr val="FFFFFF"/>
          </a:effectRef>
          <a:fontRef idx="minor">
            <a:schemeClr val="dk1"/>
          </a:fontRef>
        </p:style>
        <p:txBody>
          <a:bodyPr>
            <a:noAutofit/>
          </a:bodyPr>
          <a:lstStyle/>
          <a:p>
            <a:pPr indent="0" fontAlgn="auto">
              <a:lnSpc>
                <a:spcPct val="150000"/>
              </a:lnSpc>
              <a:buNone/>
            </a:pPr>
            <a:r>
              <a:rPr lang="zh-CN" altLang="en-US" b="1"/>
              <a:t>一、财务报表的概念</a:t>
            </a:r>
            <a:endParaRPr lang="zh-CN" altLang="en-US" b="1"/>
          </a:p>
          <a:p>
            <a:pPr indent="0" fontAlgn="auto">
              <a:lnSpc>
                <a:spcPct val="150000"/>
              </a:lnSpc>
              <a:buNone/>
            </a:pPr>
            <a:r>
              <a:rPr lang="en-US" altLang="zh-CN"/>
              <a:t>      </a:t>
            </a:r>
            <a:r>
              <a:rPr lang="zh-CN" altLang="en-US"/>
              <a:t>财务报表是财务报告的主体和核心内容，又称为财务会计报表，是对企业财务状况、经营成果和现金流量的结构性表述。</a:t>
            </a:r>
            <a:endParaRPr lang="zh-CN" altLang="en-US"/>
          </a:p>
        </p:txBody>
      </p:sp>
      <p:sp>
        <p:nvSpPr>
          <p:cNvPr id="4" name="文本框 3"/>
          <p:cNvSpPr txBox="1"/>
          <p:nvPr/>
        </p:nvSpPr>
        <p:spPr>
          <a:xfrm>
            <a:off x="4078605" y="982980"/>
            <a:ext cx="3041650" cy="5544820"/>
          </a:xfrm>
          <a:prstGeom prst="rect">
            <a:avLst/>
          </a:prstGeom>
        </p:spPr>
        <p:style>
          <a:lnRef idx="2">
            <a:schemeClr val="accent1"/>
          </a:lnRef>
          <a:fillRef idx="2">
            <a:schemeClr val="accent1"/>
          </a:fillRef>
          <a:effectRef idx="0">
            <a:srgbClr val="FFFFFF"/>
          </a:effectRef>
          <a:fontRef idx="minor">
            <a:schemeClr val="dk1"/>
          </a:fontRef>
        </p:style>
        <p:txBody>
          <a:bodyPr>
            <a:noAutofit/>
          </a:bodyPr>
          <a:p>
            <a:pPr indent="267970" algn="l" defTabSz="266700" fontAlgn="auto">
              <a:lnSpc>
                <a:spcPct val="150000"/>
              </a:lnSpc>
              <a:spcAft>
                <a:spcPct val="0"/>
              </a:spcAft>
            </a:pPr>
            <a:r>
              <a:rPr sz="2400" b="1">
                <a:latin typeface="微软雅黑" panose="020B0503020204020204" charset="-122"/>
                <a:ea typeface="微软雅黑" panose="020B0503020204020204" charset="-122"/>
                <a:cs typeface="微软雅黑" panose="020B0503020204020204" charset="-122"/>
              </a:rPr>
              <a:t>二、财务报表构成</a:t>
            </a:r>
            <a:endParaRPr sz="2400" b="1">
              <a:latin typeface="微软雅黑" panose="020B0503020204020204" charset="-122"/>
              <a:ea typeface="微软雅黑" panose="020B0503020204020204" charset="-122"/>
              <a:cs typeface="微软雅黑" panose="020B0503020204020204" charset="-122"/>
            </a:endParaRPr>
          </a:p>
          <a:p>
            <a:pPr indent="267970" algn="l" defTabSz="266700" fontAlgn="auto">
              <a:lnSpc>
                <a:spcPct val="150000"/>
              </a:lnSpc>
              <a:spcAft>
                <a:spcPct val="0"/>
              </a:spcAft>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财务报表至少应当包括资产负债表、利润表、现金流量表、所有者权益(或股东权益)变动表以及附注，通常称之为“四表一注”。</a:t>
            </a:r>
            <a:endParaRPr sz="24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7505700" y="982980"/>
            <a:ext cx="4406900" cy="5544820"/>
          </a:xfrm>
          <a:prstGeom prst="rect">
            <a:avLst/>
          </a:prstGeom>
        </p:spPr>
        <p:style>
          <a:lnRef idx="0">
            <a:srgbClr val="FFFFFF"/>
          </a:lnRef>
          <a:fillRef idx="2">
            <a:schemeClr val="accent1"/>
          </a:fillRef>
          <a:effectRef idx="1">
            <a:schemeClr val="accent1"/>
          </a:effectRef>
          <a:fontRef idx="minor">
            <a:schemeClr val="dk1"/>
          </a:fontRef>
        </p:style>
        <p:txBody>
          <a:bodyPr>
            <a:noAutofit/>
          </a:bodyPr>
          <a:p>
            <a:pPr indent="267970" algn="l" defTabSz="266700" fontAlgn="auto">
              <a:lnSpc>
                <a:spcPct val="130000"/>
              </a:lnSpc>
              <a:spcAft>
                <a:spcPct val="0"/>
              </a:spcAft>
            </a:pPr>
            <a:r>
              <a:rPr sz="2400" b="1">
                <a:latin typeface="微软雅黑" panose="020B0503020204020204" charset="-122"/>
                <a:ea typeface="微软雅黑" panose="020B0503020204020204" charset="-122"/>
                <a:cs typeface="微软雅黑" panose="020B0503020204020204" charset="-122"/>
              </a:rPr>
              <a:t>三、财务报表列报基本要求</a:t>
            </a: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(一)依据各项会计准则确认和计量的结果编制财务报表</a:t>
            </a:r>
            <a:endParaRPr sz="2400">
              <a:latin typeface="微软雅黑" panose="020B0503020204020204" charset="-122"/>
              <a:ea typeface="微软雅黑" panose="020B0503020204020204" charset="-122"/>
              <a:cs typeface="微软雅黑" panose="020B0503020204020204" charset="-122"/>
            </a:endParaRPr>
          </a:p>
          <a:p>
            <a:pPr indent="26797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(二)列报基础</a:t>
            </a:r>
            <a:endParaRPr sz="2400">
              <a:latin typeface="微软雅黑" panose="020B0503020204020204" charset="-122"/>
              <a:ea typeface="微软雅黑" panose="020B0503020204020204" charset="-122"/>
              <a:cs typeface="微软雅黑" panose="020B0503020204020204" charset="-122"/>
            </a:endParaRPr>
          </a:p>
          <a:p>
            <a:pPr indent="26797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(三)权责发生制</a:t>
            </a:r>
            <a:endParaRPr sz="2400">
              <a:latin typeface="微软雅黑" panose="020B0503020204020204" charset="-122"/>
              <a:ea typeface="微软雅黑" panose="020B0503020204020204" charset="-122"/>
              <a:cs typeface="微软雅黑" panose="020B0503020204020204" charset="-122"/>
            </a:endParaRPr>
          </a:p>
          <a:p>
            <a:pPr indent="26797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(四)列报的一致性</a:t>
            </a:r>
            <a:endParaRPr sz="2400">
              <a:latin typeface="微软雅黑" panose="020B0503020204020204" charset="-122"/>
              <a:ea typeface="微软雅黑" panose="020B0503020204020204" charset="-122"/>
              <a:cs typeface="微软雅黑" panose="020B0503020204020204" charset="-122"/>
            </a:endParaRPr>
          </a:p>
          <a:p>
            <a:pPr indent="26797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(五)依据重要性原则单独或汇总列报项目</a:t>
            </a:r>
            <a:endParaRPr sz="2400">
              <a:latin typeface="微软雅黑" panose="020B0503020204020204" charset="-122"/>
              <a:ea typeface="微软雅黑" panose="020B0503020204020204" charset="-122"/>
              <a:cs typeface="微软雅黑" panose="020B0503020204020204" charset="-122"/>
            </a:endParaRPr>
          </a:p>
          <a:p>
            <a:pPr indent="26797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(六)总额列报</a:t>
            </a:r>
            <a:endParaRPr sz="2400">
              <a:latin typeface="微软雅黑" panose="020B0503020204020204" charset="-122"/>
              <a:ea typeface="微软雅黑" panose="020B0503020204020204" charset="-122"/>
              <a:cs typeface="微软雅黑" panose="020B0503020204020204" charset="-122"/>
            </a:endParaRPr>
          </a:p>
          <a:p>
            <a:pPr indent="26797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(七)比较信息的列报</a:t>
            </a:r>
            <a:endParaRPr sz="2400">
              <a:latin typeface="微软雅黑" panose="020B0503020204020204" charset="-122"/>
              <a:ea typeface="微软雅黑" panose="020B0503020204020204" charset="-122"/>
              <a:cs typeface="微软雅黑" panose="020B0503020204020204" charset="-122"/>
            </a:endParaRPr>
          </a:p>
          <a:p>
            <a:pPr indent="267970" algn="l" defTabSz="266700" fontAlgn="auto">
              <a:lnSpc>
                <a:spcPct val="130000"/>
              </a:lnSpc>
              <a:spcAft>
                <a:spcPct val="0"/>
              </a:spcAft>
            </a:pPr>
            <a:r>
              <a:rPr sz="2400">
                <a:latin typeface="微软雅黑" panose="020B0503020204020204" charset="-122"/>
                <a:ea typeface="微软雅黑" panose="020B0503020204020204" charset="-122"/>
                <a:cs typeface="微软雅黑" panose="020B0503020204020204" charset="-122"/>
              </a:rPr>
              <a:t>(八)财务报表表首的列报要求</a:t>
            </a:r>
            <a:endParaRPr sz="2400">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39020"/>
            <a:ext cx="10800000" cy="720000"/>
          </a:xfrm>
        </p:spPr>
        <p:txBody>
          <a:bodyPr/>
          <a:lstStyle/>
          <a:p>
            <a:r>
              <a:rPr lang="zh-CN" altLang="en-US" spc="300" dirty="0">
                <a:solidFill>
                  <a:srgbClr val="131F27"/>
                </a:solidFill>
                <a:latin typeface="+mn-ea"/>
                <a:sym typeface="+mn-ea"/>
              </a:rPr>
              <a:t>二、财务报表附注内容</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859155"/>
            <a:ext cx="10482580" cy="5536565"/>
          </a:xfrm>
        </p:spPr>
        <p:txBody>
          <a:bodyPr>
            <a:noAutofit/>
          </a:bodyPr>
          <a:lstStyle/>
          <a:p>
            <a:pPr indent="508000" fontAlgn="auto">
              <a:lnSpc>
                <a:spcPct val="150000"/>
              </a:lnSpc>
              <a:extLst>
                <a:ext uri="{35155182-B16C-46BC-9424-99874614C6A1}">
                  <wpsdc:indentchars xmlns:wpsdc="http://www.wps.cn/officeDocument/2017/drawingmlCustomData" val="200" checksum="282533468"/>
                </a:ext>
              </a:extLst>
            </a:pPr>
            <a:r>
              <a:rPr sz="2000" b="1"/>
              <a:t>6.报表重要项目的说明</a:t>
            </a:r>
            <a:endParaRPr sz="2000" b="1"/>
          </a:p>
          <a:p>
            <a:pPr indent="508000" fontAlgn="auto">
              <a:lnSpc>
                <a:spcPct val="150000"/>
              </a:lnSpc>
              <a:extLst>
                <a:ext uri="{35155182-B16C-46BC-9424-99874614C6A1}">
                  <wpsdc:indentchars xmlns:wpsdc="http://www.wps.cn/officeDocument/2017/drawingmlCustomData" val="200" checksum="282533468"/>
                </a:ext>
              </a:extLst>
            </a:pPr>
            <a:r>
              <a:rPr sz="2000"/>
              <a:t>企业应当按照资产负债表、利润表、现金流量表、所有者权益变动表及其项目列示的顺序，采用文字和数字描述相结合的方式，披露对报表重要项目的说明。报表重要项目的明细金额合计，应当与报表项目金额相衔接。</a:t>
            </a:r>
            <a:endParaRPr sz="2000"/>
          </a:p>
          <a:p>
            <a:pPr indent="508000" fontAlgn="auto">
              <a:lnSpc>
                <a:spcPct val="150000"/>
              </a:lnSpc>
              <a:extLst>
                <a:ext uri="{35155182-B16C-46BC-9424-99874614C6A1}">
                  <wpsdc:indentchars xmlns:wpsdc="http://www.wps.cn/officeDocument/2017/drawingmlCustomData" val="200" checksum="282533468"/>
                </a:ext>
              </a:extLst>
            </a:pPr>
            <a:r>
              <a:rPr sz="2000" b="1"/>
              <a:t>7.或有事项、承诺事项、资产负债表日后非调整事项、关联方关系及其交易等需要说明的事项</a:t>
            </a:r>
            <a:endParaRPr sz="2000" b="1"/>
          </a:p>
          <a:p>
            <a:pPr indent="508000" fontAlgn="auto">
              <a:lnSpc>
                <a:spcPct val="150000"/>
              </a:lnSpc>
              <a:extLst>
                <a:ext uri="{35155182-B16C-46BC-9424-99874614C6A1}">
                  <wpsdc:indentchars xmlns:wpsdc="http://www.wps.cn/officeDocument/2017/drawingmlCustomData" val="200" checksum="282533468"/>
                </a:ext>
              </a:extLst>
            </a:pPr>
            <a:r>
              <a:rPr sz="2000" b="1"/>
              <a:t>8.有助于财务报表使用者评价企业管理资本的目标、政策及程序的信息。</a:t>
            </a:r>
            <a:endParaRPr sz="2000" b="1"/>
          </a:p>
        </p:txBody>
      </p:sp>
    </p:spTree>
    <p:custDataLst>
      <p:tags r:id="rId3"/>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项目小结</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897890" y="1176020"/>
            <a:ext cx="10155555" cy="4873625"/>
          </a:xfrm>
        </p:spPr>
        <p:txBody>
          <a:bodyPr>
            <a:noAutofit/>
          </a:bodyPr>
          <a:lstStyle/>
          <a:p>
            <a:pPr indent="609600" fontAlgn="auto">
              <a:lnSpc>
                <a:spcPct val="150000"/>
              </a:lnSpc>
              <a:extLst>
                <a:ext uri="{35155182-B16C-46BC-9424-99874614C6A1}">
                  <wpsdc:indentchars xmlns:wpsdc="http://www.wps.cn/officeDocument/2017/drawingmlCustomData" val="200" checksum="4158780845"/>
                </a:ext>
              </a:extLst>
            </a:pPr>
            <a:r>
              <a:rPr lang="zh-CN" altLang="en-US"/>
              <a:t>通过深入学习财务报表的编制原则与技巧，通过实际操作，掌握了资产负债表、利润表和现金流量表的编制方法。在编制过程中，遇到了数据分类和计算上的挑战，但通过不断学习和讨论，成功解决了问题。此次项目不仅提高了学生的专业能力，也锻炼了学生的团队协作和问题解决能力。</a:t>
            </a:r>
            <a:endParaRPr lang="zh-CN" altLang="en-US"/>
          </a:p>
        </p:txBody>
      </p:sp>
    </p:spTree>
    <p:custDataLst>
      <p:tags r:id="rId3"/>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7294592" y="1408435"/>
            <a:ext cx="4897408" cy="5449567"/>
          </a:xfrm>
          <a:custGeom>
            <a:avLst/>
            <a:gdLst>
              <a:gd name="connsiteX0" fmla="*/ 3997149 w 4897408"/>
              <a:gd name="connsiteY0" fmla="*/ 0 h 5449567"/>
              <a:gd name="connsiteX1" fmla="*/ 4802714 w 4897408"/>
              <a:gd name="connsiteY1" fmla="*/ 81209 h 5449567"/>
              <a:gd name="connsiteX2" fmla="*/ 4897408 w 4897408"/>
              <a:gd name="connsiteY2" fmla="*/ 103064 h 5449567"/>
              <a:gd name="connsiteX3" fmla="*/ 4897408 w 4897408"/>
              <a:gd name="connsiteY3" fmla="*/ 5449567 h 5449567"/>
              <a:gd name="connsiteX4" fmla="*/ 273326 w 4897408"/>
              <a:gd name="connsiteY4" fmla="*/ 5449567 h 5449567"/>
              <a:gd name="connsiteX5" fmla="*/ 242547 w 4897408"/>
              <a:gd name="connsiteY5" fmla="*/ 5371503 h 5449567"/>
              <a:gd name="connsiteX6" fmla="*/ 0 w 4897408"/>
              <a:gd name="connsiteY6" fmla="*/ 3997149 h 5449567"/>
              <a:gd name="connsiteX7" fmla="*/ 3997149 w 4897408"/>
              <a:gd name="connsiteY7" fmla="*/ 0 h 544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7408" h="5449567">
                <a:moveTo>
                  <a:pt x="3997149" y="0"/>
                </a:moveTo>
                <a:cubicBezTo>
                  <a:pt x="4273094" y="0"/>
                  <a:pt x="4542509" y="27963"/>
                  <a:pt x="4802714" y="81209"/>
                </a:cubicBezTo>
                <a:lnTo>
                  <a:pt x="4897408" y="103064"/>
                </a:lnTo>
                <a:lnTo>
                  <a:pt x="4897408" y="5449567"/>
                </a:lnTo>
                <a:lnTo>
                  <a:pt x="273326" y="5449567"/>
                </a:lnTo>
                <a:lnTo>
                  <a:pt x="242547" y="5371503"/>
                </a:lnTo>
                <a:cubicBezTo>
                  <a:pt x="85635" y="4942958"/>
                  <a:pt x="0" y="4480054"/>
                  <a:pt x="0" y="3997149"/>
                </a:cubicBezTo>
                <a:cubicBezTo>
                  <a:pt x="0" y="1789585"/>
                  <a:pt x="1789585" y="0"/>
                  <a:pt x="3997149"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ctrTitle"/>
            <p:custDataLst>
              <p:tags r:id="rId3"/>
            </p:custDataLst>
          </p:nvPr>
        </p:nvSpPr>
        <p:spPr/>
        <p:txBody>
          <a:bodyPr/>
          <a:lstStyle/>
          <a:p>
            <a:r>
              <a:rPr lang="zh-CN" altLang="en-US"/>
              <a:t>感谢观看</a:t>
            </a:r>
            <a:endParaRPr lang="zh-CN" altLang="en-US"/>
          </a:p>
        </p:txBody>
      </p:sp>
      <p:sp>
        <p:nvSpPr>
          <p:cNvPr id="5" name="副标题"/>
          <p:cNvSpPr>
            <a:spLocks noGrp="1"/>
          </p:cNvSpPr>
          <p:nvPr>
            <p:ph type="subTitle" idx="1"/>
            <p:custDataLst>
              <p:tags r:id="rId4"/>
            </p:custDataLst>
          </p:nvPr>
        </p:nvSpPr>
        <p:spPr/>
        <p:txBody>
          <a:bodyPr/>
          <a:lstStyle/>
          <a:p>
            <a:r>
              <a:rPr lang="en-US" altLang="zh-CN"/>
              <a:t>Thank you</a:t>
            </a:r>
            <a:endParaRPr lang="en-US" altLang="zh-CN"/>
          </a:p>
        </p:txBody>
      </p:sp>
      <p:sp>
        <p:nvSpPr>
          <p:cNvPr id="6" name="公司名"/>
          <p:cNvSpPr>
            <a:spLocks noGrp="1"/>
          </p:cNvSpPr>
          <p:nvPr>
            <p:ph type="body" sz="quarter" idx="13"/>
            <p:custDataLst>
              <p:tags r:id="rId5"/>
            </p:custDataLst>
          </p:nvPr>
        </p:nvSpPr>
        <p:spPr/>
        <p:txBody>
          <a:bodyPr/>
          <a:lstStyle/>
          <a:p>
            <a:r>
              <a:rPr lang="zh-CN" altLang="en-US" sz="2400"/>
              <a:t>中级会计实务</a:t>
            </a:r>
            <a:endParaRPr lang="zh-CN" altLang="en-US" sz="2400"/>
          </a:p>
        </p:txBody>
      </p:sp>
      <p:sp>
        <p:nvSpPr>
          <p:cNvPr id="9" name="文本占位符 8"/>
          <p:cNvSpPr>
            <a:spLocks noGrp="1"/>
          </p:cNvSpPr>
          <p:nvPr>
            <p:ph type="body" sz="quarter" idx="17"/>
            <p:custDataLst>
              <p:tags r:id="rId6"/>
            </p:custDataLst>
          </p:nvPr>
        </p:nvSpPr>
        <p:spPr/>
        <p:txBody>
          <a:bodyPr/>
          <a:lstStyle/>
          <a:p>
            <a:r>
              <a:rPr lang="zh-CN" altLang="en-US"/>
              <a:t>汇报人：</a:t>
            </a:r>
            <a:r>
              <a:rPr lang="en-US" altLang="zh-CN"/>
              <a:t>WPS</a:t>
            </a:r>
            <a:endParaRPr lang="en-US" altLang="zh-CN"/>
          </a:p>
        </p:txBody>
      </p:sp>
    </p:spTree>
    <p:custDataLst>
      <p:tags r:id="rId7"/>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0" y="1407944"/>
            <a:ext cx="4238421" cy="5450057"/>
          </a:xfrm>
          <a:custGeom>
            <a:avLst/>
            <a:gdLst>
              <a:gd name="connsiteX0" fmla="*/ 344588 w 4238421"/>
              <a:gd name="connsiteY0" fmla="*/ 0 h 5450057"/>
              <a:gd name="connsiteX1" fmla="*/ 4238421 w 4238421"/>
              <a:gd name="connsiteY1" fmla="*/ 4043966 h 5450057"/>
              <a:gd name="connsiteX2" fmla="*/ 4002144 w 4238421"/>
              <a:gd name="connsiteY2" fmla="*/ 5434418 h 5450057"/>
              <a:gd name="connsiteX3" fmla="*/ 3996207 w 4238421"/>
              <a:gd name="connsiteY3" fmla="*/ 5450057 h 5450057"/>
              <a:gd name="connsiteX4" fmla="*/ 0 w 4238421"/>
              <a:gd name="connsiteY4" fmla="*/ 5450057 h 5450057"/>
              <a:gd name="connsiteX5" fmla="*/ 0 w 4238421"/>
              <a:gd name="connsiteY5" fmla="*/ 16652 h 5450057"/>
              <a:gd name="connsiteX6" fmla="*/ 144212 w 4238421"/>
              <a:gd name="connsiteY6" fmla="*/ 5263 h 5450057"/>
              <a:gd name="connsiteX7" fmla="*/ 344588 w 4238421"/>
              <a:gd name="connsiteY7" fmla="*/ 0 h 5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38421" h="5450057">
                <a:moveTo>
                  <a:pt x="344588" y="0"/>
                </a:moveTo>
                <a:cubicBezTo>
                  <a:pt x="2495093" y="0"/>
                  <a:pt x="4238421" y="1810545"/>
                  <a:pt x="4238421" y="4043966"/>
                </a:cubicBezTo>
                <a:cubicBezTo>
                  <a:pt x="4238421" y="4532526"/>
                  <a:pt x="4154999" y="5000852"/>
                  <a:pt x="4002144" y="5434418"/>
                </a:cubicBezTo>
                <a:lnTo>
                  <a:pt x="3996207" y="5450057"/>
                </a:lnTo>
                <a:lnTo>
                  <a:pt x="0" y="5450057"/>
                </a:lnTo>
                <a:lnTo>
                  <a:pt x="0" y="16652"/>
                </a:lnTo>
                <a:lnTo>
                  <a:pt x="144212" y="5263"/>
                </a:lnTo>
                <a:cubicBezTo>
                  <a:pt x="210579" y="1768"/>
                  <a:pt x="277384" y="0"/>
                  <a:pt x="344588"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title"/>
            <p:custDataLst>
              <p:tags r:id="rId3"/>
            </p:custDataLst>
          </p:nvPr>
        </p:nvSpPr>
        <p:spPr>
          <a:xfrm>
            <a:off x="5279390" y="3336925"/>
            <a:ext cx="5956300" cy="2123440"/>
          </a:xfrm>
        </p:spPr>
        <p:txBody>
          <a:bodyPr/>
          <a:lstStyle/>
          <a:p>
            <a:r>
              <a:rPr lang="zh-CN" altLang="en-US" spc="300" dirty="0">
                <a:solidFill>
                  <a:srgbClr val="131F27"/>
                </a:solidFill>
                <a:latin typeface="+mn-ea"/>
                <a:sym typeface="+mn-ea"/>
              </a:rPr>
              <a:t>资产负债表编制</a:t>
            </a:r>
            <a:endParaRPr lang="zh-CN" altLang="en-US" spc="300" dirty="0">
              <a:solidFill>
                <a:srgbClr val="131F27"/>
              </a:solidFill>
              <a:latin typeface="+mn-ea"/>
              <a:sym typeface="+mn-ea"/>
            </a:endParaRPr>
          </a:p>
        </p:txBody>
      </p:sp>
      <p:sp>
        <p:nvSpPr>
          <p:cNvPr id="6" name="节编号"/>
          <p:cNvSpPr>
            <a:spLocks noGrp="1"/>
          </p:cNvSpPr>
          <p:nvPr>
            <p:ph type="body" sz="quarter" idx="13"/>
            <p:custDataLst>
              <p:tags r:id="rId4"/>
            </p:custDataLst>
          </p:nvPr>
        </p:nvSpPr>
        <p:spPr/>
        <p:txBody>
          <a:bodyPr/>
          <a:lstStyle/>
          <a:p>
            <a:r>
              <a:rPr lang="en-US" altLang="zh-CN"/>
              <a:t>02</a:t>
            </a:r>
            <a:endParaRPr lang="en-US" altLang="zh-CN"/>
          </a:p>
        </p:txBody>
      </p:sp>
    </p:spTree>
    <p:custDataLst>
      <p:tags r:id="rId5"/>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00285"/>
            <a:ext cx="10800000" cy="720000"/>
          </a:xfrm>
        </p:spPr>
        <p:txBody>
          <a:bodyPr/>
          <a:lstStyle/>
          <a:p>
            <a:r>
              <a:rPr lang="zh-CN" altLang="en-US"/>
              <a:t>一、资产负债表概述</a:t>
            </a:r>
            <a:endParaRPr lang="zh-CN" altLang="en-US"/>
          </a:p>
        </p:txBody>
      </p:sp>
      <p:sp>
        <p:nvSpPr>
          <p:cNvPr id="3" name="正文"/>
          <p:cNvSpPr>
            <a:spLocks noGrp="1"/>
          </p:cNvSpPr>
          <p:nvPr>
            <p:ph idx="1"/>
            <p:custDataLst>
              <p:tags r:id="rId2"/>
            </p:custDataLst>
          </p:nvPr>
        </p:nvSpPr>
        <p:spPr>
          <a:xfrm>
            <a:off x="695960" y="982980"/>
            <a:ext cx="4832985" cy="5544820"/>
          </a:xfrm>
        </p:spPr>
        <p:style>
          <a:lnRef idx="3">
            <a:schemeClr val="accent1"/>
          </a:lnRef>
          <a:fillRef idx="0">
            <a:srgbClr val="FFFFFF"/>
          </a:fillRef>
          <a:effectRef idx="0">
            <a:srgbClr val="FFFFFF"/>
          </a:effectRef>
          <a:fontRef idx="minor">
            <a:schemeClr val="tx1"/>
          </a:fontRef>
        </p:style>
        <p:txBody>
          <a:bodyPr>
            <a:noAutofit/>
          </a:bodyPr>
          <a:lstStyle/>
          <a:p>
            <a:pPr indent="0" fontAlgn="auto">
              <a:lnSpc>
                <a:spcPct val="150000"/>
              </a:lnSpc>
              <a:buNone/>
            </a:pPr>
            <a:r>
              <a:rPr lang="zh-CN" altLang="en-US" b="1"/>
              <a:t>(一)资产负债表的概念</a:t>
            </a:r>
            <a:endParaRPr lang="zh-CN" altLang="en-US" b="1"/>
          </a:p>
          <a:p>
            <a:pPr indent="0" fontAlgn="auto">
              <a:lnSpc>
                <a:spcPct val="150000"/>
              </a:lnSpc>
              <a:buNone/>
            </a:pPr>
            <a:r>
              <a:rPr lang="zh-CN" altLang="en-US"/>
              <a:t>资产负债表是反映企业在某一特定日期财务状况的报表，是对企业特定日期资产、负债、所有者权益的结构性表述，是企业经营活动的静态反映。某一特定日期分别指会计年度的年末，或月末、季末、半年末等。</a:t>
            </a:r>
            <a:endParaRPr lang="zh-CN" altLang="en-US"/>
          </a:p>
        </p:txBody>
      </p:sp>
      <p:sp>
        <p:nvSpPr>
          <p:cNvPr id="4" name="文本框 3"/>
          <p:cNvSpPr txBox="1"/>
          <p:nvPr/>
        </p:nvSpPr>
        <p:spPr>
          <a:xfrm>
            <a:off x="6301105" y="924560"/>
            <a:ext cx="5358130" cy="5544820"/>
          </a:xfrm>
          <a:prstGeom prst="rect">
            <a:avLst/>
          </a:prstGeom>
        </p:spPr>
        <p:style>
          <a:lnRef idx="3">
            <a:schemeClr val="accent1"/>
          </a:lnRef>
          <a:fillRef idx="0">
            <a:srgbClr val="FFFFFF"/>
          </a:fillRef>
          <a:effectRef idx="0">
            <a:srgbClr val="FFFFFF"/>
          </a:effectRef>
          <a:fontRef idx="minor">
            <a:schemeClr val="tx1"/>
          </a:fontRef>
        </p:style>
        <p:txBody>
          <a:bodyPr>
            <a:noAutofit/>
          </a:bodyPr>
          <a:p>
            <a:pPr indent="267970" algn="l" defTabSz="266700" fontAlgn="auto">
              <a:lnSpc>
                <a:spcPct val="150000"/>
              </a:lnSpc>
              <a:spcAft>
                <a:spcPct val="0"/>
              </a:spcAft>
            </a:pPr>
            <a:r>
              <a:rPr sz="2400" b="1">
                <a:latin typeface="微软雅黑" panose="020B0503020204020204" charset="-122"/>
                <a:ea typeface="微软雅黑" panose="020B0503020204020204" charset="-122"/>
                <a:cs typeface="微软雅黑" panose="020B0503020204020204" charset="-122"/>
              </a:rPr>
              <a:t>(二)资产负债表的结构</a:t>
            </a:r>
            <a:endParaRPr sz="2400" b="1">
              <a:latin typeface="微软雅黑" panose="020B0503020204020204" charset="-122"/>
              <a:ea typeface="微软雅黑" panose="020B0503020204020204" charset="-122"/>
              <a:cs typeface="微软雅黑" panose="020B0503020204020204" charset="-122"/>
            </a:endParaRPr>
          </a:p>
          <a:p>
            <a:pPr indent="26797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资产负债表主要反映企业资产、负债和所有者权益三方面内容，所依据的平衡公式为:</a:t>
            </a:r>
            <a:endParaRPr sz="2400">
              <a:latin typeface="微软雅黑" panose="020B0503020204020204" charset="-122"/>
              <a:ea typeface="微软雅黑" panose="020B0503020204020204" charset="-122"/>
              <a:cs typeface="微软雅黑" panose="020B0503020204020204" charset="-122"/>
            </a:endParaRPr>
          </a:p>
          <a:p>
            <a:pPr indent="26797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资产=负债+所有者权益</a:t>
            </a:r>
            <a:endParaRPr sz="2400">
              <a:latin typeface="微软雅黑" panose="020B0503020204020204" charset="-122"/>
              <a:ea typeface="微软雅黑" panose="020B0503020204020204" charset="-122"/>
              <a:cs typeface="微软雅黑" panose="020B0503020204020204" charset="-122"/>
            </a:endParaRPr>
          </a:p>
          <a:p>
            <a:pPr indent="26797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资产负债表主要由表首和表体两部分构成。</a:t>
            </a:r>
            <a:endParaRPr sz="2400">
              <a:latin typeface="微软雅黑" panose="020B0503020204020204" charset="-122"/>
              <a:ea typeface="微软雅黑" panose="020B0503020204020204" charset="-122"/>
              <a:cs typeface="微软雅黑" panose="020B0503020204020204" charset="-122"/>
            </a:endParaRPr>
          </a:p>
          <a:p>
            <a:pPr indent="267970" algn="l" defTabSz="266700" fontAlgn="auto">
              <a:lnSpc>
                <a:spcPct val="150000"/>
              </a:lnSpc>
              <a:spcAft>
                <a:spcPct val="0"/>
              </a:spcAft>
            </a:pPr>
            <a:r>
              <a:rPr sz="2400">
                <a:latin typeface="微软雅黑" panose="020B0503020204020204" charset="-122"/>
                <a:ea typeface="微软雅黑" panose="020B0503020204020204" charset="-122"/>
                <a:cs typeface="微软雅黑" panose="020B0503020204020204" charset="-122"/>
              </a:rPr>
              <a:t>我国的资产负债表采用账户式结构，左边列示资产各项目;右边列示负债和所有者权益各项目</a:t>
            </a:r>
            <a:endParaRPr sz="2400">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00330"/>
            <a:ext cx="10800080" cy="575945"/>
          </a:xfrm>
        </p:spPr>
        <p:txBody>
          <a:bodyPr/>
          <a:lstStyle/>
          <a:p>
            <a:r>
              <a:rPr lang="zh-CN" altLang="en-US" sz="2800">
                <a:sym typeface="+mn-ea"/>
              </a:rPr>
              <a:t>二、资产负债表列报方法</a:t>
            </a:r>
            <a:endParaRPr lang="zh-CN" altLang="en-US" sz="2800">
              <a:sym typeface="+mn-ea"/>
            </a:endParaRPr>
          </a:p>
        </p:txBody>
      </p:sp>
      <p:sp>
        <p:nvSpPr>
          <p:cNvPr id="3" name="正文"/>
          <p:cNvSpPr>
            <a:spLocks noGrp="1"/>
          </p:cNvSpPr>
          <p:nvPr>
            <p:ph idx="1"/>
            <p:custDataLst>
              <p:tags r:id="rId2"/>
            </p:custDataLst>
          </p:nvPr>
        </p:nvSpPr>
        <p:spPr>
          <a:xfrm>
            <a:off x="541020" y="752475"/>
            <a:ext cx="11108690" cy="6005830"/>
          </a:xfrm>
        </p:spPr>
        <p:style>
          <a:lnRef idx="3">
            <a:schemeClr val="accent1"/>
          </a:lnRef>
          <a:fillRef idx="0">
            <a:srgbClr val="FFFFFF"/>
          </a:fillRef>
          <a:effectRef idx="0">
            <a:srgbClr val="FFFFFF"/>
          </a:effectRef>
          <a:fontRef idx="minor">
            <a:schemeClr val="tx1"/>
          </a:fontRef>
        </p:style>
        <p:txBody>
          <a:bodyPr>
            <a:noAutofit/>
          </a:bodyPr>
          <a:lstStyle/>
          <a:p>
            <a:pPr marL="0" indent="508000" fontAlgn="auto">
              <a:lnSpc>
                <a:spcPct val="120000"/>
              </a:lnSpc>
              <a:spcBef>
                <a:spcPts val="0"/>
              </a:spcBef>
              <a:buNone/>
              <a:extLst>
                <a:ext uri="{35155182-B16C-46BC-9424-99874614C6A1}">
                  <wpsdc:indentchars xmlns:wpsdc="http://www.wps.cn/officeDocument/2017/drawingmlCustomData" val="200" checksum="282533468"/>
                </a:ext>
              </a:extLst>
            </a:pPr>
            <a:r>
              <a:rPr lang="zh-CN" altLang="en-US" sz="2000"/>
              <a:t>资产负债表各项目均需按“期初余额”和“期末余额”两栏分别填列。</a:t>
            </a:r>
            <a:endParaRPr lang="zh-CN" altLang="en-US" sz="2000"/>
          </a:p>
          <a:p>
            <a:pPr marL="0" indent="508000" fontAlgn="auto">
              <a:lnSpc>
                <a:spcPct val="120000"/>
              </a:lnSpc>
              <a:spcBef>
                <a:spcPts val="0"/>
              </a:spcBef>
              <a:buNone/>
              <a:extLst>
                <a:ext uri="{35155182-B16C-46BC-9424-99874614C6A1}">
                  <wpsdc:indentchars xmlns:wpsdc="http://www.wps.cn/officeDocument/2017/drawingmlCustomData" val="200" checksum="282533468"/>
                </a:ext>
              </a:extLst>
            </a:pPr>
            <a:r>
              <a:rPr lang="zh-CN" altLang="en-US" sz="2000"/>
              <a:t>“期初余额”根据上年末资产负债表的“期末余额”栏填列。“期末余额”栏根据本年度各账户的期末余额填列，具体填列方法有:</a:t>
            </a:r>
            <a:endParaRPr lang="zh-CN" altLang="en-US" sz="2000"/>
          </a:p>
          <a:p>
            <a:pPr marL="0" indent="508000" fontAlgn="auto">
              <a:lnSpc>
                <a:spcPct val="120000"/>
              </a:lnSpc>
              <a:spcBef>
                <a:spcPts val="0"/>
              </a:spcBef>
              <a:buNone/>
              <a:extLst>
                <a:ext uri="{35155182-B16C-46BC-9424-99874614C6A1}">
                  <wpsdc:indentchars xmlns:wpsdc="http://www.wps.cn/officeDocument/2017/drawingmlCustomData" val="200" checksum="282533468"/>
                </a:ext>
              </a:extLst>
            </a:pPr>
            <a:r>
              <a:rPr lang="zh-CN" altLang="en-US" sz="2000" b="1"/>
              <a:t>(一)根据总账科目余额填列</a:t>
            </a:r>
            <a:endParaRPr lang="zh-CN" altLang="en-US" sz="2000" b="1"/>
          </a:p>
          <a:p>
            <a:pPr marL="0" indent="508000" fontAlgn="auto">
              <a:lnSpc>
                <a:spcPct val="120000"/>
              </a:lnSpc>
              <a:spcBef>
                <a:spcPts val="0"/>
              </a:spcBef>
              <a:buNone/>
              <a:extLst>
                <a:ext uri="{35155182-B16C-46BC-9424-99874614C6A1}">
                  <wpsdc:indentchars xmlns:wpsdc="http://www.wps.cn/officeDocument/2017/drawingmlCustomData" val="200" checksum="282533468"/>
                </a:ext>
              </a:extLst>
            </a:pPr>
            <a:r>
              <a:rPr lang="zh-CN" altLang="en-US" sz="2000"/>
              <a:t>(1)根据报表项目对应的总账科目余额直接填列。如“短期借款”“应付票据”“实收资本(或股本)”“资本公积”“盈余公积”等项目，根据其总账科目的期末余额直接填列。</a:t>
            </a:r>
            <a:endParaRPr lang="zh-CN" altLang="en-US" sz="2000"/>
          </a:p>
          <a:p>
            <a:pPr marL="0" indent="508000" fontAlgn="auto">
              <a:lnSpc>
                <a:spcPct val="120000"/>
              </a:lnSpc>
              <a:spcBef>
                <a:spcPts val="0"/>
              </a:spcBef>
              <a:buNone/>
              <a:extLst>
                <a:ext uri="{35155182-B16C-46BC-9424-99874614C6A1}">
                  <wpsdc:indentchars xmlns:wpsdc="http://www.wps.cn/officeDocument/2017/drawingmlCustomData" val="200" checksum="282533468"/>
                </a:ext>
              </a:extLst>
            </a:pPr>
            <a:r>
              <a:rPr lang="zh-CN" altLang="en-US" sz="2000"/>
              <a:t>(2)根据报表项目对应的几个总账科目余额计算填列。如“货币资金”项目，需要根据“库存现金”“银行存款”“其他货币资金”总账科目的期末余额合计数填列。</a:t>
            </a:r>
            <a:endParaRPr lang="zh-CN" altLang="en-US" sz="2000"/>
          </a:p>
          <a:p>
            <a:pPr marL="0" indent="508000" fontAlgn="auto">
              <a:lnSpc>
                <a:spcPct val="120000"/>
              </a:lnSpc>
              <a:spcBef>
                <a:spcPts val="0"/>
              </a:spcBef>
              <a:buNone/>
              <a:extLst>
                <a:ext uri="{35155182-B16C-46BC-9424-99874614C6A1}">
                  <wpsdc:indentchars xmlns:wpsdc="http://www.wps.cn/officeDocument/2017/drawingmlCustomData" val="200" checksum="282533468"/>
                </a:ext>
              </a:extLst>
            </a:pPr>
            <a:endParaRPr lang="zh-CN" altLang="en-US" sz="2000"/>
          </a:p>
        </p:txBody>
      </p:sp>
      <p:sp>
        <p:nvSpPr>
          <p:cNvPr id="4" name="文本框 3"/>
          <p:cNvSpPr txBox="1"/>
          <p:nvPr/>
        </p:nvSpPr>
        <p:spPr>
          <a:xfrm>
            <a:off x="760095" y="3962400"/>
            <a:ext cx="10589895" cy="2808605"/>
          </a:xfrm>
          <a:prstGeom prst="rect">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wrap="square" rtlCol="0">
            <a:noAutofit/>
          </a:bodyPr>
          <a:p>
            <a:pPr>
              <a:lnSpc>
                <a:spcPct val="140000"/>
              </a:lnSpc>
            </a:pPr>
            <a:r>
              <a:rPr lang="zh-CN" altLang="en-US" sz="1700" b="1" kern="100" dirty="0">
                <a:effectLst/>
                <a:latin typeface="+mn-ea"/>
                <a:cs typeface="江城圆体 400W" panose="020B0500000000000000" pitchFamily="34" charset="-122"/>
              </a:rPr>
              <a:t>【典型案例11-1】</a:t>
            </a:r>
            <a:r>
              <a:rPr lang="zh-CN" altLang="en-US" sz="1700" kern="100" dirty="0">
                <a:effectLst/>
                <a:latin typeface="+mn-ea"/>
                <a:cs typeface="江城圆体 400W" panose="020B0500000000000000" pitchFamily="34" charset="-122"/>
              </a:rPr>
              <a:t>H公司2024年12月31日“库存现金”科目余额为1000元，“银行存款”科目余额为2000000元,“其他货币资金”科目余额为550000元。</a:t>
            </a:r>
            <a:endParaRPr lang="zh-CN" altLang="en-US" sz="1700" kern="100" dirty="0">
              <a:effectLst/>
              <a:latin typeface="+mn-ea"/>
              <a:cs typeface="江城圆体 400W" panose="020B0500000000000000" pitchFamily="34" charset="-122"/>
            </a:endParaRPr>
          </a:p>
          <a:p>
            <a:pPr>
              <a:lnSpc>
                <a:spcPct val="140000"/>
              </a:lnSpc>
            </a:pPr>
            <a:r>
              <a:rPr lang="zh-CN" altLang="en-US" sz="1700" kern="100" dirty="0">
                <a:effectLst/>
                <a:latin typeface="+mn-ea"/>
                <a:cs typeface="江城圆体 400W" panose="020B0500000000000000" pitchFamily="34" charset="-122"/>
              </a:rPr>
              <a:t>要求:请计算资产负债表中“货币资金”栏的项目金额。</a:t>
            </a:r>
            <a:endParaRPr lang="zh-CN" altLang="en-US" sz="1700" kern="100" dirty="0">
              <a:effectLst/>
              <a:latin typeface="+mn-ea"/>
              <a:cs typeface="江城圆体 400W" panose="020B0500000000000000" pitchFamily="34" charset="-122"/>
            </a:endParaRPr>
          </a:p>
          <a:p>
            <a:pPr>
              <a:lnSpc>
                <a:spcPct val="140000"/>
              </a:lnSpc>
            </a:pPr>
            <a:r>
              <a:rPr lang="zh-CN" altLang="en-US" sz="1700" b="1" kern="100" dirty="0">
                <a:effectLst/>
                <a:latin typeface="+mn-ea"/>
                <a:cs typeface="江城圆体 400W" panose="020B0500000000000000" pitchFamily="34" charset="-122"/>
              </a:rPr>
              <a:t>【典型案例11-1解析】</a:t>
            </a:r>
            <a:endParaRPr lang="zh-CN" altLang="en-US" sz="1700" b="1" kern="100" dirty="0">
              <a:effectLst/>
              <a:latin typeface="+mn-ea"/>
              <a:cs typeface="江城圆体 400W" panose="020B0500000000000000" pitchFamily="34" charset="-122"/>
            </a:endParaRPr>
          </a:p>
          <a:p>
            <a:pPr>
              <a:lnSpc>
                <a:spcPct val="140000"/>
              </a:lnSpc>
            </a:pPr>
            <a:r>
              <a:rPr lang="zh-CN" altLang="en-US" sz="1700" kern="100" dirty="0">
                <a:effectLst/>
                <a:latin typeface="+mn-ea"/>
                <a:cs typeface="江城圆体 400W" panose="020B0500000000000000" pitchFamily="34" charset="-122"/>
              </a:rPr>
              <a:t>案例分析:“货币资金”期末余额应根据“库存现金”“银行存款”“其他货币资金”总账科目的期末余额合计数填列。</a:t>
            </a:r>
            <a:endParaRPr lang="zh-CN" altLang="en-US" sz="1700" kern="100" dirty="0">
              <a:effectLst/>
              <a:latin typeface="+mn-ea"/>
              <a:cs typeface="江城圆体 400W" panose="020B0500000000000000" pitchFamily="34" charset="-122"/>
            </a:endParaRPr>
          </a:p>
          <a:p>
            <a:pPr>
              <a:lnSpc>
                <a:spcPct val="140000"/>
              </a:lnSpc>
            </a:pPr>
            <a:r>
              <a:rPr lang="zh-CN" altLang="en-US" sz="1700" kern="100" dirty="0">
                <a:effectLst/>
                <a:latin typeface="+mn-ea"/>
                <a:cs typeface="江城圆体 400W" panose="020B0500000000000000" pitchFamily="34" charset="-122"/>
              </a:rPr>
              <a:t>H公司资产负债表中“货币资金”栏的项目金额=1000+2000000+550000=2551000(元)。</a:t>
            </a:r>
            <a:endParaRPr lang="zh-CN" altLang="en-US" sz="1700" kern="100" dirty="0">
              <a:effectLst/>
              <a:latin typeface="+mn-ea"/>
              <a:cs typeface="江城圆体 400W" panose="020B0500000000000000" pitchFamily="34"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00330"/>
            <a:ext cx="10800080" cy="575945"/>
          </a:xfrm>
        </p:spPr>
        <p:txBody>
          <a:bodyPr/>
          <a:lstStyle/>
          <a:p>
            <a:r>
              <a:rPr lang="zh-CN" altLang="en-US" sz="2800">
                <a:sym typeface="+mn-ea"/>
              </a:rPr>
              <a:t>二、资产负债表列报方法</a:t>
            </a:r>
            <a:endParaRPr lang="zh-CN" altLang="en-US" sz="2800">
              <a:sym typeface="+mn-ea"/>
            </a:endParaRPr>
          </a:p>
        </p:txBody>
      </p:sp>
      <p:sp>
        <p:nvSpPr>
          <p:cNvPr id="3" name="正文"/>
          <p:cNvSpPr>
            <a:spLocks noGrp="1"/>
          </p:cNvSpPr>
          <p:nvPr>
            <p:ph idx="1"/>
            <p:custDataLst>
              <p:tags r:id="rId2"/>
            </p:custDataLst>
          </p:nvPr>
        </p:nvSpPr>
        <p:spPr>
          <a:xfrm>
            <a:off x="541020" y="752475"/>
            <a:ext cx="11108690" cy="6005830"/>
          </a:xfrm>
        </p:spPr>
        <p:style>
          <a:lnRef idx="3">
            <a:schemeClr val="accent1"/>
          </a:lnRef>
          <a:fillRef idx="0">
            <a:srgbClr val="FFFFFF"/>
          </a:fillRef>
          <a:effectRef idx="0">
            <a:srgbClr val="FFFFFF"/>
          </a:effectRef>
          <a:fontRef idx="minor">
            <a:schemeClr val="tx1"/>
          </a:fontRef>
        </p:style>
        <p:txBody>
          <a:bodyPr>
            <a:noAutofit/>
          </a:bodyPr>
          <a:lstStyle/>
          <a:p>
            <a:pPr marL="0" indent="609600" fontAlgn="auto">
              <a:lnSpc>
                <a:spcPct val="120000"/>
              </a:lnSpc>
              <a:spcBef>
                <a:spcPts val="0"/>
              </a:spcBef>
              <a:buNone/>
              <a:extLst>
                <a:ext uri="{35155182-B16C-46BC-9424-99874614C6A1}">
                  <wpsdc:indentchars xmlns:wpsdc="http://www.wps.cn/officeDocument/2017/drawingmlCustomData" val="200" checksum="4158780845"/>
                </a:ext>
              </a:extLst>
            </a:pPr>
            <a:r>
              <a:rPr lang="zh-CN" altLang="en-US" b="1"/>
              <a:t>(二)根据明细账科目余额计算填列</a:t>
            </a:r>
            <a:endParaRPr lang="zh-CN" altLang="en-US" b="1"/>
          </a:p>
          <a:p>
            <a:pPr marL="0" indent="609600" fontAlgn="auto">
              <a:lnSpc>
                <a:spcPct val="120000"/>
              </a:lnSpc>
              <a:spcBef>
                <a:spcPts val="0"/>
              </a:spcBef>
              <a:buNone/>
              <a:extLst>
                <a:ext uri="{35155182-B16C-46BC-9424-99874614C6A1}">
                  <wpsdc:indentchars xmlns:wpsdc="http://www.wps.cn/officeDocument/2017/drawingmlCustomData" val="200" checksum="4158780845"/>
                </a:ext>
              </a:extLst>
            </a:pPr>
            <a:r>
              <a:rPr lang="zh-CN" altLang="en-US"/>
              <a:t>如“应付账款”项目，根据“应付账款”和“预付账款”两个科目的明细贷方余额计算填列;“开发支出”项目，根据“研发支出”科目所属的“资本化支出”明细科目期末余额计算填列;</a:t>
            </a:r>
            <a:endParaRPr lang="zh-CN" altLang="en-US"/>
          </a:p>
          <a:p>
            <a:pPr marL="0" indent="609600" fontAlgn="auto">
              <a:lnSpc>
                <a:spcPct val="120000"/>
              </a:lnSpc>
              <a:spcBef>
                <a:spcPts val="0"/>
              </a:spcBef>
              <a:buNone/>
              <a:extLst>
                <a:ext uri="{35155182-B16C-46BC-9424-99874614C6A1}">
                  <wpsdc:indentchars xmlns:wpsdc="http://www.wps.cn/officeDocument/2017/drawingmlCustomData" val="200" checksum="4158780845"/>
                </a:ext>
              </a:extLst>
            </a:pPr>
            <a:endParaRPr lang="zh-CN" altLang="en-US"/>
          </a:p>
          <a:p>
            <a:pPr marL="0" indent="508000" fontAlgn="auto">
              <a:lnSpc>
                <a:spcPct val="120000"/>
              </a:lnSpc>
              <a:spcBef>
                <a:spcPts val="0"/>
              </a:spcBef>
              <a:buNone/>
              <a:extLst>
                <a:ext uri="{35155182-B16C-46BC-9424-99874614C6A1}">
                  <wpsdc:indentchars xmlns:wpsdc="http://www.wps.cn/officeDocument/2017/drawingmlCustomData" val="200" checksum="282533468"/>
                </a:ext>
              </a:extLst>
            </a:pPr>
            <a:endParaRPr lang="zh-CN" altLang="en-US" sz="2000"/>
          </a:p>
          <a:p>
            <a:pPr marL="0" indent="508000" fontAlgn="auto">
              <a:lnSpc>
                <a:spcPct val="120000"/>
              </a:lnSpc>
              <a:spcBef>
                <a:spcPts val="0"/>
              </a:spcBef>
              <a:buNone/>
              <a:extLst>
                <a:ext uri="{35155182-B16C-46BC-9424-99874614C6A1}">
                  <wpsdc:indentchars xmlns:wpsdc="http://www.wps.cn/officeDocument/2017/drawingmlCustomData" val="200" checksum="282533468"/>
                </a:ext>
              </a:extLst>
            </a:pPr>
            <a:endParaRPr lang="zh-CN" altLang="en-US" sz="2000"/>
          </a:p>
          <a:p>
            <a:pPr marL="0" indent="508000" fontAlgn="auto">
              <a:lnSpc>
                <a:spcPct val="120000"/>
              </a:lnSpc>
              <a:spcBef>
                <a:spcPts val="0"/>
              </a:spcBef>
              <a:buNone/>
              <a:extLst>
                <a:ext uri="{35155182-B16C-46BC-9424-99874614C6A1}">
                  <wpsdc:indentchars xmlns:wpsdc="http://www.wps.cn/officeDocument/2017/drawingmlCustomData" val="200" checksum="282533468"/>
                </a:ext>
              </a:extLst>
            </a:pPr>
            <a:endParaRPr lang="zh-CN" altLang="en-US" sz="2000"/>
          </a:p>
          <a:p>
            <a:pPr marL="0" indent="508000" fontAlgn="auto">
              <a:lnSpc>
                <a:spcPct val="120000"/>
              </a:lnSpc>
              <a:spcBef>
                <a:spcPts val="0"/>
              </a:spcBef>
              <a:buNone/>
              <a:extLst>
                <a:ext uri="{35155182-B16C-46BC-9424-99874614C6A1}">
                  <wpsdc:indentchars xmlns:wpsdc="http://www.wps.cn/officeDocument/2017/drawingmlCustomData" val="200" checksum="282533468"/>
                </a:ext>
              </a:extLst>
            </a:pPr>
            <a:endParaRPr lang="zh-CN" altLang="en-US" sz="2000"/>
          </a:p>
          <a:p>
            <a:pPr marL="0" indent="508000" fontAlgn="auto">
              <a:lnSpc>
                <a:spcPct val="120000"/>
              </a:lnSpc>
              <a:spcBef>
                <a:spcPts val="0"/>
              </a:spcBef>
              <a:buNone/>
              <a:extLst>
                <a:ext uri="{35155182-B16C-46BC-9424-99874614C6A1}">
                  <wpsdc:indentchars xmlns:wpsdc="http://www.wps.cn/officeDocument/2017/drawingmlCustomData" val="200" checksum="282533468"/>
                </a:ext>
              </a:extLst>
            </a:pPr>
            <a:endParaRPr lang="zh-CN" altLang="en-US" sz="2000"/>
          </a:p>
          <a:p>
            <a:pPr marL="0" indent="508000" fontAlgn="auto">
              <a:lnSpc>
                <a:spcPct val="120000"/>
              </a:lnSpc>
              <a:spcBef>
                <a:spcPts val="0"/>
              </a:spcBef>
              <a:buNone/>
              <a:extLst>
                <a:ext uri="{35155182-B16C-46BC-9424-99874614C6A1}">
                  <wpsdc:indentchars xmlns:wpsdc="http://www.wps.cn/officeDocument/2017/drawingmlCustomData" val="200" checksum="282533468"/>
                </a:ext>
              </a:extLst>
            </a:pPr>
            <a:endParaRPr lang="zh-CN" altLang="en-US" sz="2000"/>
          </a:p>
          <a:p>
            <a:pPr marL="0" indent="508000" fontAlgn="auto">
              <a:lnSpc>
                <a:spcPct val="120000"/>
              </a:lnSpc>
              <a:spcBef>
                <a:spcPts val="0"/>
              </a:spcBef>
              <a:buNone/>
              <a:extLst>
                <a:ext uri="{35155182-B16C-46BC-9424-99874614C6A1}">
                  <wpsdc:indentchars xmlns:wpsdc="http://www.wps.cn/officeDocument/2017/drawingmlCustomData" val="200" checksum="282533468"/>
                </a:ext>
              </a:extLst>
            </a:pPr>
            <a:endParaRPr lang="zh-CN" altLang="en-US" sz="2000"/>
          </a:p>
          <a:p>
            <a:pPr marL="0" indent="508000" fontAlgn="auto">
              <a:lnSpc>
                <a:spcPct val="120000"/>
              </a:lnSpc>
              <a:spcBef>
                <a:spcPts val="0"/>
              </a:spcBef>
              <a:buNone/>
              <a:extLst>
                <a:ext uri="{35155182-B16C-46BC-9424-99874614C6A1}">
                  <wpsdc:indentchars xmlns:wpsdc="http://www.wps.cn/officeDocument/2017/drawingmlCustomData" val="200" checksum="282533468"/>
                </a:ext>
              </a:extLst>
            </a:pPr>
            <a:endParaRPr lang="zh-CN" altLang="en-US" sz="2000"/>
          </a:p>
        </p:txBody>
      </p:sp>
      <p:sp>
        <p:nvSpPr>
          <p:cNvPr id="4" name="文本框 3"/>
          <p:cNvSpPr txBox="1"/>
          <p:nvPr/>
        </p:nvSpPr>
        <p:spPr>
          <a:xfrm>
            <a:off x="695960" y="2909570"/>
            <a:ext cx="10406380" cy="2519680"/>
          </a:xfrm>
          <a:prstGeom prst="rect">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wrap="square" rtlCol="0">
            <a:noAutofit/>
          </a:bodyPr>
          <a:p>
            <a:pPr>
              <a:lnSpc>
                <a:spcPct val="140000"/>
              </a:lnSpc>
            </a:pPr>
            <a:r>
              <a:rPr lang="zh-CN" altLang="en-US" sz="2400" b="1" kern="100" dirty="0">
                <a:effectLst/>
                <a:latin typeface="+mn-ea"/>
                <a:cs typeface="江城圆体 400W" panose="020B0500000000000000" pitchFamily="34" charset="-122"/>
              </a:rPr>
              <a:t>【典型案例11-2】</a:t>
            </a:r>
            <a:r>
              <a:rPr lang="zh-CN" altLang="en-US" sz="2400" kern="100" dirty="0">
                <a:effectLst/>
                <a:latin typeface="+mn-ea"/>
                <a:cs typeface="江城圆体 400W" panose="020B0500000000000000" pitchFamily="34" charset="-122"/>
              </a:rPr>
              <a:t>H公司2024年12月31日“研发支出——资本化支出”科目的借方余额为2000000元。</a:t>
            </a:r>
            <a:endParaRPr lang="zh-CN" altLang="en-US" sz="2400" kern="100" dirty="0">
              <a:effectLst/>
              <a:latin typeface="+mn-ea"/>
              <a:cs typeface="江城圆体 400W" panose="020B0500000000000000" pitchFamily="34" charset="-122"/>
            </a:endParaRPr>
          </a:p>
          <a:p>
            <a:pPr>
              <a:lnSpc>
                <a:spcPct val="140000"/>
              </a:lnSpc>
            </a:pPr>
            <a:r>
              <a:rPr lang="zh-CN" altLang="en-US" sz="2400" kern="100" dirty="0">
                <a:effectLst/>
                <a:latin typeface="+mn-ea"/>
                <a:cs typeface="江城圆体 400W" panose="020B0500000000000000" pitchFamily="34" charset="-122"/>
              </a:rPr>
              <a:t>要求:请计算资产负债表中“研发支出”栏的项目金额。</a:t>
            </a:r>
            <a:endParaRPr lang="zh-CN" altLang="en-US" sz="2400" kern="100" dirty="0">
              <a:effectLst/>
              <a:latin typeface="+mn-ea"/>
              <a:cs typeface="江城圆体 400W" panose="020B0500000000000000" pitchFamily="34" charset="-122"/>
            </a:endParaRPr>
          </a:p>
          <a:p>
            <a:pPr>
              <a:lnSpc>
                <a:spcPct val="140000"/>
              </a:lnSpc>
            </a:pPr>
            <a:r>
              <a:rPr lang="zh-CN" altLang="en-US" sz="2400" b="1" kern="100" dirty="0">
                <a:effectLst/>
                <a:latin typeface="+mn-ea"/>
                <a:cs typeface="江城圆体 400W" panose="020B0500000000000000" pitchFamily="34" charset="-122"/>
              </a:rPr>
              <a:t>【典型案例11-2解析】</a:t>
            </a:r>
            <a:endParaRPr lang="zh-CN" altLang="en-US" sz="2400" b="1" kern="100" dirty="0">
              <a:effectLst/>
              <a:latin typeface="+mn-ea"/>
              <a:cs typeface="江城圆体 400W" panose="020B0500000000000000" pitchFamily="34" charset="-122"/>
            </a:endParaRPr>
          </a:p>
          <a:p>
            <a:pPr>
              <a:lnSpc>
                <a:spcPct val="140000"/>
              </a:lnSpc>
            </a:pPr>
            <a:r>
              <a:rPr lang="zh-CN" altLang="en-US" sz="2400" kern="100" dirty="0">
                <a:effectLst/>
                <a:latin typeface="+mn-ea"/>
                <a:cs typeface="江城圆体 400W" panose="020B0500000000000000" pitchFamily="34" charset="-122"/>
              </a:rPr>
              <a:t>案例分析:“研发支出”期末余额应根据“研发支出”明细账科目“资本化支出”的期末余额填列。H公司资产负债表中“研发支出”栏的项目金额为2000000元。</a:t>
            </a:r>
            <a:endParaRPr lang="zh-CN" altLang="en-US" sz="2400" kern="100" dirty="0">
              <a:effectLst/>
              <a:latin typeface="+mn-ea"/>
              <a:cs typeface="江城圆体 400W" panose="020B0500000000000000" pitchFamily="34"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95960" y="100330"/>
            <a:ext cx="10800080" cy="575945"/>
          </a:xfrm>
        </p:spPr>
        <p:txBody>
          <a:bodyPr/>
          <a:lstStyle/>
          <a:p>
            <a:r>
              <a:rPr lang="zh-CN" altLang="en-US" sz="2800">
                <a:sym typeface="+mn-ea"/>
              </a:rPr>
              <a:t>二、资产负债表列报方法</a:t>
            </a:r>
            <a:endParaRPr lang="zh-CN" altLang="en-US" sz="2800">
              <a:sym typeface="+mn-ea"/>
            </a:endParaRPr>
          </a:p>
        </p:txBody>
      </p:sp>
      <p:sp>
        <p:nvSpPr>
          <p:cNvPr id="3" name="正文"/>
          <p:cNvSpPr>
            <a:spLocks noGrp="1"/>
          </p:cNvSpPr>
          <p:nvPr>
            <p:ph idx="1"/>
            <p:custDataLst>
              <p:tags r:id="rId2"/>
            </p:custDataLst>
          </p:nvPr>
        </p:nvSpPr>
        <p:spPr>
          <a:xfrm>
            <a:off x="541020" y="752475"/>
            <a:ext cx="11108690" cy="6005830"/>
          </a:xfrm>
        </p:spPr>
        <p:style>
          <a:lnRef idx="3">
            <a:schemeClr val="accent1"/>
          </a:lnRef>
          <a:fillRef idx="0">
            <a:srgbClr val="FFFFFF"/>
          </a:fillRef>
          <a:effectRef idx="0">
            <a:srgbClr val="FFFFFF"/>
          </a:effectRef>
          <a:fontRef idx="minor">
            <a:schemeClr val="tx1"/>
          </a:fontRef>
        </p:style>
        <p:txBody>
          <a:bodyPr>
            <a:noAutofit/>
          </a:bodyPr>
          <a:lstStyle/>
          <a:p>
            <a:pPr marL="0" indent="508000" fontAlgn="auto">
              <a:lnSpc>
                <a:spcPct val="120000"/>
              </a:lnSpc>
              <a:spcBef>
                <a:spcPts val="0"/>
              </a:spcBef>
              <a:buNone/>
              <a:extLst>
                <a:ext uri="{35155182-B16C-46BC-9424-99874614C6A1}">
                  <wpsdc:indentchars xmlns:wpsdc="http://www.wps.cn/officeDocument/2017/drawingmlCustomData" val="200" checksum="282533468"/>
                </a:ext>
              </a:extLst>
            </a:pPr>
            <a:r>
              <a:rPr lang="zh-CN" altLang="en-US" sz="2000" b="1"/>
              <a:t>(三)根据总账科目和明细账科目余额分析计算填列</a:t>
            </a:r>
            <a:endParaRPr lang="zh-CN" altLang="en-US" sz="2000" b="1"/>
          </a:p>
          <a:p>
            <a:pPr marL="0" indent="508000" fontAlgn="auto">
              <a:lnSpc>
                <a:spcPct val="120000"/>
              </a:lnSpc>
              <a:spcBef>
                <a:spcPts val="0"/>
              </a:spcBef>
              <a:buNone/>
              <a:extLst>
                <a:ext uri="{35155182-B16C-46BC-9424-99874614C6A1}">
                  <wpsdc:indentchars xmlns:wpsdc="http://www.wps.cn/officeDocument/2017/drawingmlCustomData" val="200" checksum="282533468"/>
                </a:ext>
              </a:extLst>
            </a:pPr>
            <a:r>
              <a:rPr lang="zh-CN" altLang="en-US" sz="2000"/>
              <a:t>如“长期借款”科目，根据“长期借款”总账科目余额减去“长期借款”明细科目中将在一年内到期且企业不能自主地将清偿义务展期的长期借款后的金额填列。</a:t>
            </a:r>
            <a:endParaRPr lang="zh-CN" altLang="en-US" sz="2000"/>
          </a:p>
          <a:p>
            <a:pPr marL="0" indent="508000" fontAlgn="auto">
              <a:lnSpc>
                <a:spcPct val="120000"/>
              </a:lnSpc>
              <a:spcBef>
                <a:spcPts val="0"/>
              </a:spcBef>
              <a:buNone/>
              <a:extLst>
                <a:ext uri="{35155182-B16C-46BC-9424-99874614C6A1}">
                  <wpsdc:indentchars xmlns:wpsdc="http://www.wps.cn/officeDocument/2017/drawingmlCustomData" val="200" checksum="282533468"/>
                </a:ext>
              </a:extLst>
            </a:pPr>
            <a:r>
              <a:rPr lang="zh-CN" altLang="en-US" sz="2000" b="1">
                <a:sym typeface="+mn-ea"/>
              </a:rPr>
              <a:t>(四)根据有关科目余额减去其备抵科目余额后的净额填列</a:t>
            </a:r>
            <a:endParaRPr lang="zh-CN" altLang="en-US" sz="2000" b="1"/>
          </a:p>
          <a:p>
            <a:pPr marL="0" indent="508000" fontAlgn="auto">
              <a:lnSpc>
                <a:spcPct val="120000"/>
              </a:lnSpc>
              <a:spcBef>
                <a:spcPts val="0"/>
              </a:spcBef>
              <a:buNone/>
              <a:extLst>
                <a:ext uri="{35155182-B16C-46BC-9424-99874614C6A1}">
                  <wpsdc:indentchars xmlns:wpsdc="http://www.wps.cn/officeDocument/2017/drawingmlCustomData" val="200" checksum="282533468"/>
                </a:ext>
              </a:extLst>
            </a:pPr>
            <a:r>
              <a:rPr lang="zh-CN" altLang="en-US" sz="2000">
                <a:sym typeface="+mn-ea"/>
              </a:rPr>
              <a:t>如“应收票据”“长期股权投资”“在建工程”等项目，根据“应收票据”“长期股权投资”“在建工程”等科月的期末余额，减去“坏账准备”“长期股权投资减值准备”“在建工程减值准备”等备抵科目余额后的净额填列。</a:t>
            </a:r>
            <a:endParaRPr lang="zh-CN" altLang="en-US" sz="2000"/>
          </a:p>
        </p:txBody>
      </p:sp>
      <p:sp>
        <p:nvSpPr>
          <p:cNvPr id="4" name="文本框 3"/>
          <p:cNvSpPr txBox="1"/>
          <p:nvPr/>
        </p:nvSpPr>
        <p:spPr>
          <a:xfrm>
            <a:off x="818515" y="3386455"/>
            <a:ext cx="10406380" cy="3471545"/>
          </a:xfrm>
          <a:prstGeom prst="rect">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wrap="square" rtlCol="0">
            <a:noAutofit/>
          </a:bodyPr>
          <a:p>
            <a:pPr>
              <a:lnSpc>
                <a:spcPct val="140000"/>
              </a:lnSpc>
            </a:pPr>
            <a:r>
              <a:rPr lang="zh-CN" altLang="en-US" sz="1900" b="1" kern="100" dirty="0">
                <a:effectLst/>
                <a:latin typeface="+mn-ea"/>
                <a:cs typeface="江城圆体 400W" panose="020B0500000000000000" pitchFamily="34" charset="-122"/>
              </a:rPr>
              <a:t>【典型案例11-3】</a:t>
            </a:r>
            <a:r>
              <a:rPr lang="zh-CN" altLang="en-US" sz="1900" kern="100" dirty="0">
                <a:effectLst/>
                <a:latin typeface="+mn-ea"/>
                <a:cs typeface="江城圆体 400W" panose="020B0500000000000000" pitchFamily="34" charset="-122"/>
              </a:rPr>
              <a:t>H公司2024年12月31日“趵定资产”科目余额为15000000元，“累计折旧”科目贷方余额为3000000元，“固定资产减值准备”科目贷方余额为1000000元。</a:t>
            </a:r>
            <a:endParaRPr lang="zh-CN" altLang="en-US" sz="1900" kern="100" dirty="0">
              <a:effectLst/>
              <a:latin typeface="+mn-ea"/>
              <a:cs typeface="江城圆体 400W" panose="020B0500000000000000" pitchFamily="34" charset="-122"/>
            </a:endParaRPr>
          </a:p>
          <a:p>
            <a:pPr>
              <a:lnSpc>
                <a:spcPct val="140000"/>
              </a:lnSpc>
            </a:pPr>
            <a:r>
              <a:rPr lang="zh-CN" altLang="en-US" sz="1900" kern="100" dirty="0">
                <a:effectLst/>
                <a:latin typeface="+mn-ea"/>
                <a:cs typeface="江城圆体 400W" panose="020B0500000000000000" pitchFamily="34" charset="-122"/>
              </a:rPr>
              <a:t>要求:请计算资产负债表中“固定资产”栏的项目金额。</a:t>
            </a:r>
            <a:endParaRPr lang="zh-CN" altLang="en-US" sz="1900" kern="100" dirty="0">
              <a:effectLst/>
              <a:latin typeface="+mn-ea"/>
              <a:cs typeface="江城圆体 400W" panose="020B0500000000000000" pitchFamily="34" charset="-122"/>
            </a:endParaRPr>
          </a:p>
          <a:p>
            <a:pPr>
              <a:lnSpc>
                <a:spcPct val="140000"/>
              </a:lnSpc>
            </a:pPr>
            <a:r>
              <a:rPr lang="zh-CN" altLang="en-US" sz="1900" b="1" kern="100" dirty="0">
                <a:effectLst/>
                <a:latin typeface="+mn-ea"/>
                <a:cs typeface="江城圆体 400W" panose="020B0500000000000000" pitchFamily="34" charset="-122"/>
              </a:rPr>
              <a:t>【典型案例11-3解析】</a:t>
            </a:r>
            <a:endParaRPr lang="zh-CN" altLang="en-US" sz="1900" b="1" kern="100" dirty="0">
              <a:effectLst/>
              <a:latin typeface="+mn-ea"/>
              <a:cs typeface="江城圆体 400W" panose="020B0500000000000000" pitchFamily="34" charset="-122"/>
            </a:endParaRPr>
          </a:p>
          <a:p>
            <a:pPr>
              <a:lnSpc>
                <a:spcPct val="140000"/>
              </a:lnSpc>
            </a:pPr>
            <a:r>
              <a:rPr lang="zh-CN" altLang="en-US" sz="1900" kern="100" dirty="0">
                <a:effectLst/>
                <a:latin typeface="+mn-ea"/>
                <a:cs typeface="江城圆体 400W" panose="020B0500000000000000" pitchFamily="34" charset="-122"/>
              </a:rPr>
              <a:t>案例分析:“固定资产”期末余额应根据“固定资产”科目的期末余额，减去“累计折旧”“固定资产减值准备”等备抵科目的期末余额后的净额填列，</a:t>
            </a:r>
            <a:endParaRPr lang="zh-CN" altLang="en-US" sz="1900" kern="100" dirty="0">
              <a:effectLst/>
              <a:latin typeface="+mn-ea"/>
              <a:cs typeface="江城圆体 400W" panose="020B0500000000000000" pitchFamily="34" charset="-122"/>
            </a:endParaRPr>
          </a:p>
          <a:p>
            <a:pPr>
              <a:lnSpc>
                <a:spcPct val="140000"/>
              </a:lnSpc>
            </a:pPr>
            <a:r>
              <a:rPr lang="zh-CN" altLang="en-US" sz="1900" kern="100" dirty="0">
                <a:effectLst/>
                <a:latin typeface="+mn-ea"/>
                <a:cs typeface="江城圆体 400W" panose="020B0500000000000000" pitchFamily="34" charset="-122"/>
              </a:rPr>
              <a:t>H公司资产负债表中“固定资产”栏的项目金额</a:t>
            </a:r>
            <a:endParaRPr lang="zh-CN" altLang="en-US" sz="1900" kern="100" dirty="0">
              <a:effectLst/>
              <a:latin typeface="+mn-ea"/>
              <a:cs typeface="江城圆体 400W" panose="020B0500000000000000" pitchFamily="34" charset="-122"/>
            </a:endParaRPr>
          </a:p>
          <a:p>
            <a:pPr>
              <a:lnSpc>
                <a:spcPct val="140000"/>
              </a:lnSpc>
            </a:pPr>
            <a:r>
              <a:rPr lang="zh-CN" altLang="en-US" sz="1900" kern="100" dirty="0">
                <a:effectLst/>
                <a:latin typeface="+mn-ea"/>
                <a:cs typeface="江城圆体 400W" panose="020B0500000000000000" pitchFamily="34" charset="-122"/>
              </a:rPr>
              <a:t>=15000000-3000000-1000000=11000000(元)。</a:t>
            </a:r>
            <a:endParaRPr lang="zh-CN" altLang="en-US" sz="1900" kern="100" dirty="0">
              <a:effectLst/>
              <a:latin typeface="+mn-ea"/>
              <a:cs typeface="江城圆体 400W" panose="020B0500000000000000" pitchFamily="34" charset="-122"/>
            </a:endParaRPr>
          </a:p>
        </p:txBody>
      </p:sp>
    </p:spTree>
    <p:custDataLst>
      <p:tags r:id="rId3"/>
    </p:custDataLst>
  </p:cSld>
  <p:clrMapOvr>
    <a:masterClrMapping/>
  </p:clrMapOvr>
</p:sld>
</file>

<file path=ppt/tags/tag1.xml><?xml version="1.0" encoding="utf-8"?>
<p:tagLst xmlns:p="http://schemas.openxmlformats.org/presentationml/2006/main">
  <p:tag name="KSO_WM_UNIT_TYPE" val="i"/>
  <p:tag name="KSO_WM_UNIT_INDEX" val="1"/>
  <p:tag name="KSO_WM_BEAUTIFY_FLAG" val="#wm#"/>
  <p:tag name="KSO_WM_TAG_VERSION" val="3.0"/>
  <p:tag name="KSO_WM_UNIT_ID" val="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0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1.xml><?xml version="1.0" encoding="utf-8"?>
<p:tagLst xmlns:p="http://schemas.openxmlformats.org/presentationml/2006/main">
  <p:tag name="KSO_WM_TEMPLATE_SUBCATEGORY" val="29"/>
  <p:tag name="KSO_WM_TEMPLATE_COLOR_TYPE" val="0"/>
  <p:tag name="KSO_WM_TAG_VERSION" val="3.0"/>
  <p:tag name="KSO_WM_TEMPLATE_THUMBS_INDEX" val="1、9"/>
  <p:tag name="KSO_WM_BEAUTIFY_FLAG" val="#wm#"/>
  <p:tag name="KSO_WM_TEMPLATE_INDEX" val="20236723"/>
  <p:tag name="KSO_WM_TEMPLATE_CATEGORY" val="custom"/>
  <p:tag name="KSO_WM_TEMPLATE_MASTER_TYPE" val="0"/>
</p:tagLst>
</file>

<file path=ppt/tags/tag102.xml><?xml version="1.0" encoding="utf-8"?>
<p:tagLst xmlns:p="http://schemas.openxmlformats.org/presentationml/2006/main">
  <p:tag name="KSO_WM_UNIT_TYPE" val="i"/>
  <p:tag name="KSO_WM_UNIT_INDEX" val="1"/>
  <p:tag name="KSO_WM_BEAUTIFY_FLAG" val="#wm#"/>
  <p:tag name="KSO_WM_TAG_VERSION" val="3.0"/>
  <p:tag name="KSO_WM_UNIT_ID" val="custom20236723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103.xml><?xml version="1.0" encoding="utf-8"?>
<p:tagLst xmlns:p="http://schemas.openxmlformats.org/presentationml/2006/main">
  <p:tag name="KSO_WM_UNIT_TYPE" val="a"/>
  <p:tag name="KSO_WM_UNIT_INDEX" val="1"/>
  <p:tag name="KSO_WM_BEAUTIFY_FLAG" val="#wm#"/>
  <p:tag name="KSO_WM_TAG_VERSION" val="3.0"/>
  <p:tag name="KSO_WM_UNIT_ID" val="custom20236723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10;添加文档标题"/>
</p:tagLst>
</file>

<file path=ppt/tags/tag104.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ID" val="custom20236723_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13"/>
  <p:tag name="KSO_WM_UNIT_PRESET_TEXT" val="金山办公软件有限公司"/>
</p:tagLst>
</file>

<file path=ppt/tags/tag105.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ID" val="custom20236723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13"/>
  <p:tag name="KSO_WM_UNIT_PRESET_TEXT" val="汇报人：WPS"/>
</p:tagLst>
</file>

<file path=ppt/tags/tag106.xml><?xml version="1.0" encoding="utf-8"?>
<p:tagLst xmlns:p="http://schemas.openxmlformats.org/presentationml/2006/main">
  <p:tag name="KSO_WM_SLIDE_TYPE" val="title"/>
  <p:tag name="KSO_WM_TEMPLATE_SUBCATEGORY" val="29"/>
  <p:tag name="KSO_WM_TEMPLATE_COLOR_TYPE" val="0"/>
  <p:tag name="KSO_WM_TAG_VERSION" val="3.0"/>
  <p:tag name="KSO_WM_SLIDE_SUBTYPE" val="pureTxt"/>
  <p:tag name="KSO_WM_SLIDE_ITEM_CNT" val="0"/>
  <p:tag name="KSO_WM_TEMPLATE_THUMBS_INDEX" val="1、9"/>
  <p:tag name="KSO_WM_BEAUTIFY_FLAG" val="#wm#"/>
  <p:tag name="KSO_WM_TEMPLATE_INDEX" val="20236723"/>
  <p:tag name="KSO_WM_TEMPLATE_CATEGORY" val="custom"/>
  <p:tag name="KSO_WM_SLIDE_INDEX" val="1"/>
  <p:tag name="KSO_WM_SLIDE_ID" val="custom20236723_1"/>
  <p:tag name="KSO_WM_TEMPLATE_MASTER_TYPE" val="0"/>
  <p:tag name="KSO_WM_SLIDE_LAYOUT" val="a_b_f"/>
  <p:tag name="KSO_WM_SLIDE_LAYOUT_CNT" val="1_1_2"/>
</p:tagLst>
</file>

<file path=ppt/tags/tag107.xml><?xml version="1.0" encoding="utf-8"?>
<p:tagLst xmlns:p="http://schemas.openxmlformats.org/presentationml/2006/main">
  <p:tag name="KSO_WM_UNIT_TYPE" val="a"/>
  <p:tag name="KSO_WM_UNIT_INDEX" val="1"/>
  <p:tag name="KSO_WM_BEAUTIFY_FLAG" val="#wm#"/>
  <p:tag name="KSO_WM_TAG_VERSION" val="3.0"/>
  <p:tag name="KSO_WM_UNIT_ISCONTENTSTITLE" val="1"/>
  <p:tag name="KSO_WM_DIAGRAM_GROUP_CODE" val="l1-1"/>
  <p:tag name="KSO_WM_DIAGRAM_COLOR_TRICK" val="1"/>
  <p:tag name="KSO_WM_DIAGRAM_COLOR_TEXT_CAN_REMOVE" val="n"/>
  <p:tag name="KSO_WM_UNIT_ID" val="custom20236723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PRESET_TEXT" val="目录"/>
</p:tagLst>
</file>

<file path=ppt/tags/tag108.xml><?xml version="1.0" encoding="utf-8"?>
<p:tagLst xmlns:p="http://schemas.openxmlformats.org/presentationml/2006/main">
  <p:tag name="KSO_WM_UNIT_TYPE" val="l_h_i"/>
  <p:tag name="KSO_WM_UNIT_INDEX" val="1_1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420.54990844726564,&quot;left&quot;:247.72650146484375,&quot;top&quot;:70.2750457763672,&quot;width&quot;:612.2969970703125}"/>
  <p:tag name="KSO_WM_DIAGRAM_COLOR_MATCH_VALUE" val="{&quot;shape&quot;:{&quot;fill&quot;:{&quot;gradient&quot;:[{&quot;brightness&quot;:0.9599999785423279,&quot;colorType&quot;:1,&quot;foreColorIndex&quot;:16,&quot;pos&quot;:0,&quot;transparency&quot;:0},{&quot;brightness&quot;:0.9599999785423279,&quot;colorType&quot;:1,&quot;foreColorIndex&quot;:16,&quot;pos&quot;:1,&quot;transparency&quot;:0}],&quot;type&quot;:3},&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09.xml><?xml version="1.0" encoding="utf-8"?>
<p:tagLst xmlns:p="http://schemas.openxmlformats.org/presentationml/2006/main">
  <p:tag name="KSO_WM_UNIT_TYPE" val="l_h_i"/>
  <p:tag name="KSO_WM_UNIT_SUBTYPE" val="d"/>
  <p:tag name="KSO_WM_UNIT_INDEX" val="1_1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1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420.54990844726564,&quot;left&quot;:247.72650146484375,&quot;top&quot;:70.2750457763672,&quot;width&quot;:612.2969970703125}"/>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Lst>
</file>

<file path=ppt/tags/tag11.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10.xml><?xml version="1.0" encoding="utf-8"?>
<p:tagLst xmlns:p="http://schemas.openxmlformats.org/presentationml/2006/main">
  <p:tag name="KSO_WM_UNIT_TYPE" val="l_h_f"/>
  <p:tag name="KSO_WM_UNIT_INDEX" val="1_1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f*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UNIT_SUBTYPE" val="a"/>
  <p:tag name="KSO_WM_DIAGRAM_MAX_ITEMCNT" val="6"/>
  <p:tag name="KSO_WM_DIAGRAM_MIN_ITEMCNT" val="2"/>
  <p:tag name="KSO_WM_DIAGRAM_VIRTUALLY_FRAME" val="{&quot;height&quot;:420.54990844726564,&quot;left&quot;:247.72650146484375,&quot;top&quot;:70.2750457763672,&quot;width&quot;:612.296997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31f27&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11.xml><?xml version="1.0" encoding="utf-8"?>
<p:tagLst xmlns:p="http://schemas.openxmlformats.org/presentationml/2006/main">
  <p:tag name="KSO_WM_UNIT_TYPE" val="l_h_i"/>
  <p:tag name="KSO_WM_UNIT_INDEX" val="1_2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420.54990844726564,&quot;left&quot;:247.72650146484375,&quot;top&quot;:70.2750457763672,&quot;width&quot;:612.2969970703125}"/>
  <p:tag name="KSO_WM_DIAGRAM_COLOR_MATCH_VALUE" val="{&quot;shape&quot;:{&quot;fill&quot;:{&quot;gradient&quot;:[{&quot;brightness&quot;:0.9599999785423279,&quot;colorType&quot;:1,&quot;foreColorIndex&quot;:16,&quot;pos&quot;:0,&quot;transparency&quot;:0},{&quot;brightness&quot;:0.9599999785423279,&quot;colorType&quot;:1,&quot;foreColorIndex&quot;:16,&quot;pos&quot;:1,&quot;transparency&quot;:0}],&quot;type&quot;:3},&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12.xml><?xml version="1.0" encoding="utf-8"?>
<p:tagLst xmlns:p="http://schemas.openxmlformats.org/presentationml/2006/main">
  <p:tag name="KSO_WM_UNIT_TYPE" val="l_h_i"/>
  <p:tag name="KSO_WM_UNIT_SUBTYPE" val="d"/>
  <p:tag name="KSO_WM_UNIT_INDEX" val="1_2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2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420.54990844726564,&quot;left&quot;:247.72650146484375,&quot;top&quot;:70.2750457763672,&quot;width&quot;:612.2969970703125}"/>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Lst>
</file>

<file path=ppt/tags/tag113.xml><?xml version="1.0" encoding="utf-8"?>
<p:tagLst xmlns:p="http://schemas.openxmlformats.org/presentationml/2006/main">
  <p:tag name="KSO_WM_UNIT_TYPE" val="l_h_f"/>
  <p:tag name="KSO_WM_UNIT_INDEX" val="1_2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f*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UNIT_SUBTYPE" val="a"/>
  <p:tag name="KSO_WM_DIAGRAM_MAX_ITEMCNT" val="6"/>
  <p:tag name="KSO_WM_DIAGRAM_MIN_ITEMCNT" val="2"/>
  <p:tag name="KSO_WM_DIAGRAM_VIRTUALLY_FRAME" val="{&quot;height&quot;:420.54990844726564,&quot;left&quot;:247.72650146484375,&quot;top&quot;:70.2750457763672,&quot;width&quot;:612.296997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31f27&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14.xml><?xml version="1.0" encoding="utf-8"?>
<p:tagLst xmlns:p="http://schemas.openxmlformats.org/presentationml/2006/main">
  <p:tag name="KSO_WM_UNIT_TYPE" val="l_h_i"/>
  <p:tag name="KSO_WM_UNIT_INDEX" val="1_3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420.54990844726564,&quot;left&quot;:247.72650146484375,&quot;top&quot;:70.2750457763672,&quot;width&quot;:612.2969970703125}"/>
  <p:tag name="KSO_WM_DIAGRAM_COLOR_MATCH_VALUE" val="{&quot;shape&quot;:{&quot;fill&quot;:{&quot;gradient&quot;:[{&quot;brightness&quot;:0.9599999785423279,&quot;colorType&quot;:1,&quot;foreColorIndex&quot;:16,&quot;pos&quot;:0,&quot;transparency&quot;:0},{&quot;brightness&quot;:0.9599999785423279,&quot;colorType&quot;:1,&quot;foreColorIndex&quot;:16,&quot;pos&quot;:1,&quot;transparency&quot;:0}],&quot;type&quot;:3},&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15.xml><?xml version="1.0" encoding="utf-8"?>
<p:tagLst xmlns:p="http://schemas.openxmlformats.org/presentationml/2006/main">
  <p:tag name="KSO_WM_UNIT_TYPE" val="l_h_i"/>
  <p:tag name="KSO_WM_UNIT_SUBTYPE" val="d"/>
  <p:tag name="KSO_WM_UNIT_INDEX" val="1_3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3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420.54990844726564,&quot;left&quot;:247.72650146484375,&quot;top&quot;:70.2750457763672,&quot;width&quot;:612.2969970703125}"/>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Lst>
</file>

<file path=ppt/tags/tag116.xml><?xml version="1.0" encoding="utf-8"?>
<p:tagLst xmlns:p="http://schemas.openxmlformats.org/presentationml/2006/main">
  <p:tag name="KSO_WM_UNIT_TYPE" val="l_h_f"/>
  <p:tag name="KSO_WM_UNIT_INDEX" val="1_3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f*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UNIT_SUBTYPE" val="a"/>
  <p:tag name="KSO_WM_DIAGRAM_MAX_ITEMCNT" val="6"/>
  <p:tag name="KSO_WM_DIAGRAM_MIN_ITEMCNT" val="2"/>
  <p:tag name="KSO_WM_DIAGRAM_VIRTUALLY_FRAME" val="{&quot;height&quot;:420.54990844726564,&quot;left&quot;:247.72650146484375,&quot;top&quot;:70.2750457763672,&quot;width&quot;:612.296997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31f27&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17.xml><?xml version="1.0" encoding="utf-8"?>
<p:tagLst xmlns:p="http://schemas.openxmlformats.org/presentationml/2006/main">
  <p:tag name="KSO_WM_UNIT_TYPE" val="i"/>
  <p:tag name="KSO_WM_UNIT_INDEX" val="1"/>
  <p:tag name="KSO_WM_BEAUTIFY_FLAG" val="#wm#"/>
  <p:tag name="KSO_WM_TAG_VERSION" val="3.0"/>
  <p:tag name="KSO_WM_DIAGRAM_GROUP_CODE" val="l1-1"/>
  <p:tag name="KSO_WM_DIAGRAM_COLOR_TRICK" val="1"/>
  <p:tag name="KSO_WM_DIAGRAM_COLOR_TEXT_CAN_REMOVE" val="n"/>
  <p:tag name="KSO_WM_UNIT_ID" val="custom20236723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118.xml><?xml version="1.0" encoding="utf-8"?>
<p:tagLst xmlns:p="http://schemas.openxmlformats.org/presentationml/2006/main">
  <p:tag name="KSO_WM_UNIT_TYPE" val="l_h_i"/>
  <p:tag name="KSO_WM_UNIT_INDEX" val="1_3_1"/>
  <p:tag name="KSO_WM_TAG_VERSION" val="3.0"/>
  <p:tag name="KSO_WM_DIAGRAM_VERSION" val="3"/>
  <p:tag name="KSO_WM_DIAGRAM_GROUP_CODE" val="l1-1"/>
  <p:tag name="KSO_WM_DIAGRAM_COLOR_TRICK" val="1"/>
  <p:tag name="KSO_WM_DIAGRAM_COLOR_TEXT_CAN_REMOVE" val="n"/>
  <p:tag name="KSO_WM_UNIT_ID" val="custom20236723_4*l_h_i*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7.72650146484375,&quot;top&quot;:104.32504577636719,&quot;width&quot;:612.2969970703125}"/>
  <p:tag name="KSO_WM_DIAGRAM_COLOR_MATCH_VALUE" val="{&quot;shape&quot;:{&quot;fill&quot;:{&quot;gradient&quot;:[{&quot;brightness&quot;:0.9599999785423279,&quot;colorType&quot;:1,&quot;foreColorIndex&quot;:16,&quot;pos&quot;:0,&quot;transparency&quot;:0},{&quot;brightness&quot;:0.9599999785423279,&quot;colorType&quot;:1,&quot;foreColorIndex&quot;:16,&quot;pos&quot;:1,&quot;transparency&quot;:0}],&quot;type&quot;:3},&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19.xml><?xml version="1.0" encoding="utf-8"?>
<p:tagLst xmlns:p="http://schemas.openxmlformats.org/presentationml/2006/main">
  <p:tag name="KSO_WM_UNIT_TYPE" val="l_h_i"/>
  <p:tag name="KSO_WM_UNIT_SUBTYPE" val="d"/>
  <p:tag name="KSO_WM_UNIT_INDEX" val="1_3_2"/>
  <p:tag name="KSO_WM_TAG_VERSION" val="3.0"/>
  <p:tag name="KSO_WM_DIAGRAM_VERSION" val="3"/>
  <p:tag name="KSO_WM_DIAGRAM_GROUP_CODE" val="l1-1"/>
  <p:tag name="KSO_WM_DIAGRAM_COLOR_TRICK" val="1"/>
  <p:tag name="KSO_WM_DIAGRAM_COLOR_TEXT_CAN_REMOVE" val="n"/>
  <p:tag name="KSO_WM_UNIT_ID" val="custom20236723_4*l_h_i*1_3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7.72650146484375,&quot;top&quot;:104.32504577636719,&quot;width&quot;:612.2969970703125}"/>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Lst>
</file>

<file path=ppt/tags/tag1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0.xml><?xml version="1.0" encoding="utf-8"?>
<p:tagLst xmlns:p="http://schemas.openxmlformats.org/presentationml/2006/main">
  <p:tag name="KSO_WM_UNIT_TYPE" val="l_h_f"/>
  <p:tag name="KSO_WM_UNIT_INDEX" val="1_3_1"/>
  <p:tag name="KSO_WM_TAG_VERSION" val="3.0"/>
  <p:tag name="KSO_WM_DIAGRAM_VERSION" val="3"/>
  <p:tag name="KSO_WM_DIAGRAM_GROUP_CODE" val="l1-1"/>
  <p:tag name="KSO_WM_DIAGRAM_COLOR_TRICK" val="1"/>
  <p:tag name="KSO_WM_DIAGRAM_COLOR_TEXT_CAN_REMOVE" val="n"/>
  <p:tag name="KSO_WM_UNIT_ID" val="custom20236723_4*l_h_f*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UNIT_SUBTYPE" val="a"/>
  <p:tag name="KSO_WM_DIAGRAM_MAX_ITEMCNT" val="6"/>
  <p:tag name="KSO_WM_DIAGRAM_MIN_ITEMCNT" val="2"/>
  <p:tag name="KSO_WM_DIAGRAM_VIRTUALLY_FRAME" val="{&quot;height&quot;:386.4999084472656,&quot;left&quot;:247.72650146484375,&quot;top&quot;:104.32504577636719,&quot;width&quot;:612.296997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31f27&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21.xml><?xml version="1.0" encoding="utf-8"?>
<p:tagLst xmlns:p="http://schemas.openxmlformats.org/presentationml/2006/main">
  <p:tag name="KSO_WM_UNIT_TYPE" val="l_h_i"/>
  <p:tag name="KSO_WM_UNIT_INDEX" val="1_3_1"/>
  <p:tag name="KSO_WM_TAG_VERSION" val="3.0"/>
  <p:tag name="KSO_WM_DIAGRAM_VERSION" val="3"/>
  <p:tag name="KSO_WM_DIAGRAM_GROUP_CODE" val="l1-1"/>
  <p:tag name="KSO_WM_DIAGRAM_COLOR_TRICK" val="1"/>
  <p:tag name="KSO_WM_DIAGRAM_COLOR_TEXT_CAN_REMOVE" val="n"/>
  <p:tag name="KSO_WM_UNIT_ID" val="custom20236723_4*l_h_i*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7.72650146484375,&quot;top&quot;:104.32504577636719,&quot;width&quot;:612.2969970703125}"/>
  <p:tag name="KSO_WM_DIAGRAM_COLOR_MATCH_VALUE" val="{&quot;shape&quot;:{&quot;fill&quot;:{&quot;gradient&quot;:[{&quot;brightness&quot;:0.9599999785423279,&quot;colorType&quot;:1,&quot;foreColorIndex&quot;:16,&quot;pos&quot;:0,&quot;transparency&quot;:0},{&quot;brightness&quot;:0.9599999785423279,&quot;colorType&quot;:1,&quot;foreColorIndex&quot;:16,&quot;pos&quot;:1,&quot;transparency&quot;:0}],&quot;type&quot;:3},&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22.xml><?xml version="1.0" encoding="utf-8"?>
<p:tagLst xmlns:p="http://schemas.openxmlformats.org/presentationml/2006/main">
  <p:tag name="KSO_WM_UNIT_TYPE" val="l_h_i"/>
  <p:tag name="KSO_WM_UNIT_SUBTYPE" val="d"/>
  <p:tag name="KSO_WM_UNIT_INDEX" val="1_3_2"/>
  <p:tag name="KSO_WM_TAG_VERSION" val="3.0"/>
  <p:tag name="KSO_WM_DIAGRAM_VERSION" val="3"/>
  <p:tag name="KSO_WM_DIAGRAM_GROUP_CODE" val="l1-1"/>
  <p:tag name="KSO_WM_DIAGRAM_COLOR_TRICK" val="1"/>
  <p:tag name="KSO_WM_DIAGRAM_COLOR_TEXT_CAN_REMOVE" val="n"/>
  <p:tag name="KSO_WM_UNIT_ID" val="custom20236723_4*l_h_i*1_3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7.72650146484375,&quot;top&quot;:104.32504577636719,&quot;width&quot;:612.2969970703125}"/>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Lst>
</file>

<file path=ppt/tags/tag123.xml><?xml version="1.0" encoding="utf-8"?>
<p:tagLst xmlns:p="http://schemas.openxmlformats.org/presentationml/2006/main">
  <p:tag name="KSO_WM_UNIT_TYPE" val="l_h_f"/>
  <p:tag name="KSO_WM_UNIT_INDEX" val="1_3_1"/>
  <p:tag name="KSO_WM_TAG_VERSION" val="3.0"/>
  <p:tag name="KSO_WM_DIAGRAM_VERSION" val="3"/>
  <p:tag name="KSO_WM_DIAGRAM_GROUP_CODE" val="l1-1"/>
  <p:tag name="KSO_WM_DIAGRAM_COLOR_TRICK" val="1"/>
  <p:tag name="KSO_WM_DIAGRAM_COLOR_TEXT_CAN_REMOVE" val="n"/>
  <p:tag name="KSO_WM_UNIT_ID" val="custom20236723_4*l_h_f*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UNIT_SUBTYPE" val="a"/>
  <p:tag name="KSO_WM_DIAGRAM_MAX_ITEMCNT" val="6"/>
  <p:tag name="KSO_WM_DIAGRAM_MIN_ITEMCNT" val="2"/>
  <p:tag name="KSO_WM_DIAGRAM_VIRTUALLY_FRAME" val="{&quot;height&quot;:386.4999084472656,&quot;left&quot;:247.72650146484375,&quot;top&quot;:104.32504577636719,&quot;width&quot;:612.296997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31f27&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24.xml><?xml version="1.0" encoding="utf-8"?>
<p:tagLst xmlns:p="http://schemas.openxmlformats.org/presentationml/2006/main">
  <p:tag name="KSO_WM_UNIT_TYPE" val="l_h_i"/>
  <p:tag name="KSO_WM_UNIT_INDEX" val="1_3_1"/>
  <p:tag name="KSO_WM_TAG_VERSION" val="3.0"/>
  <p:tag name="KSO_WM_DIAGRAM_VERSION" val="3"/>
  <p:tag name="KSO_WM_DIAGRAM_GROUP_CODE" val="l1-1"/>
  <p:tag name="KSO_WM_DIAGRAM_COLOR_TRICK" val="1"/>
  <p:tag name="KSO_WM_DIAGRAM_COLOR_TEXT_CAN_REMOVE" val="n"/>
  <p:tag name="KSO_WM_UNIT_ID" val="custom20236723_4*l_h_i*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7.72650146484375,&quot;top&quot;:104.32504577636719,&quot;width&quot;:612.2969970703125}"/>
  <p:tag name="KSO_WM_DIAGRAM_COLOR_MATCH_VALUE" val="{&quot;shape&quot;:{&quot;fill&quot;:{&quot;gradient&quot;:[{&quot;brightness&quot;:0.9599999785423279,&quot;colorType&quot;:1,&quot;foreColorIndex&quot;:16,&quot;pos&quot;:0,&quot;transparency&quot;:0},{&quot;brightness&quot;:0.9599999785423279,&quot;colorType&quot;:1,&quot;foreColorIndex&quot;:16,&quot;pos&quot;:1,&quot;transparency&quot;:0}],&quot;type&quot;:3},&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25.xml><?xml version="1.0" encoding="utf-8"?>
<p:tagLst xmlns:p="http://schemas.openxmlformats.org/presentationml/2006/main">
  <p:tag name="KSO_WM_UNIT_TYPE" val="l_h_i"/>
  <p:tag name="KSO_WM_UNIT_SUBTYPE" val="d"/>
  <p:tag name="KSO_WM_UNIT_INDEX" val="1_3_2"/>
  <p:tag name="KSO_WM_TAG_VERSION" val="3.0"/>
  <p:tag name="KSO_WM_DIAGRAM_VERSION" val="3"/>
  <p:tag name="KSO_WM_DIAGRAM_GROUP_CODE" val="l1-1"/>
  <p:tag name="KSO_WM_DIAGRAM_COLOR_TRICK" val="1"/>
  <p:tag name="KSO_WM_DIAGRAM_COLOR_TEXT_CAN_REMOVE" val="n"/>
  <p:tag name="KSO_WM_UNIT_ID" val="custom20236723_4*l_h_i*1_3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7.72650146484375,&quot;top&quot;:104.32504577636719,&quot;width&quot;:612.2969970703125}"/>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Lst>
</file>

<file path=ppt/tags/tag126.xml><?xml version="1.0" encoding="utf-8"?>
<p:tagLst xmlns:p="http://schemas.openxmlformats.org/presentationml/2006/main">
  <p:tag name="KSO_WM_UNIT_TYPE" val="l_h_f"/>
  <p:tag name="KSO_WM_UNIT_INDEX" val="1_3_1"/>
  <p:tag name="KSO_WM_TAG_VERSION" val="3.0"/>
  <p:tag name="KSO_WM_DIAGRAM_VERSION" val="3"/>
  <p:tag name="KSO_WM_DIAGRAM_GROUP_CODE" val="l1-1"/>
  <p:tag name="KSO_WM_DIAGRAM_COLOR_TRICK" val="1"/>
  <p:tag name="KSO_WM_DIAGRAM_COLOR_TEXT_CAN_REMOVE" val="n"/>
  <p:tag name="KSO_WM_UNIT_ID" val="custom20236723_4*l_h_f*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UNIT_SUBTYPE" val="a"/>
  <p:tag name="KSO_WM_DIAGRAM_MAX_ITEMCNT" val="6"/>
  <p:tag name="KSO_WM_DIAGRAM_MIN_ITEMCNT" val="2"/>
  <p:tag name="KSO_WM_DIAGRAM_VIRTUALLY_FRAME" val="{&quot;height&quot;:386.4999084472656,&quot;left&quot;:247.72650146484375,&quot;top&quot;:104.32504577636719,&quot;width&quot;:612.296997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31f27&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27.xml><?xml version="1.0" encoding="utf-8"?>
<p:tagLst xmlns:p="http://schemas.openxmlformats.org/presentationml/2006/main">
  <p:tag name="KSO_WM_SLIDE_TYPE" val="contents"/>
  <p:tag name="KSO_WM_TEMPLATE_SUBCATEGORY" val="29"/>
  <p:tag name="KSO_WM_TEMPLATE_COLOR_TYPE" val="0"/>
  <p:tag name="KSO_WM_TAG_VERSION" val="3.0"/>
  <p:tag name="KSO_WM_SLIDE_SUBTYPE" val="diag"/>
  <p:tag name="KSO_WM_SLIDE_ITEM_CNT" val="4"/>
  <p:tag name="KSO_WM_DIAGRAM_GROUP_CODE" val="l1-1"/>
  <p:tag name="KSO_WM_BEAUTIFY_FLAG" val="#wm#"/>
  <p:tag name="KSO_WM_TEMPLATE_INDEX" val="20236723"/>
  <p:tag name="KSO_WM_TEMPLATE_CATEGORY" val="custom"/>
  <p:tag name="KSO_WM_SLIDE_INDEX" val="4"/>
  <p:tag name="KSO_WM_SLIDE_ID" val="custom20236723_4"/>
  <p:tag name="KSO_WM_TEMPLATE_MASTER_TYPE" val="0"/>
  <p:tag name="KSO_WM_SLIDE_LAYOUT" val="a_l"/>
  <p:tag name="KSO_WM_SLIDE_LAYOUT_CNT" val="1_1"/>
  <p:tag name="KSO_WM_SLIDE_DIAGTYPE" val="l"/>
</p:tagLst>
</file>

<file path=ppt/tags/tag128.xml><?xml version="1.0" encoding="utf-8"?>
<p:tagLst xmlns:p="http://schemas.openxmlformats.org/presentationml/2006/main">
  <p:tag name="KSO_WM_UNIT_TYPE" val="i"/>
  <p:tag name="KSO_WM_UNIT_INDEX" val="1"/>
  <p:tag name="KSO_WM_BEAUTIFY_FLAG" val="#wm#"/>
  <p:tag name="KSO_WM_TAG_VERSION" val="3.0"/>
  <p:tag name="KSO_WM_UNIT_ID" val="custom20236723_7*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129.xml><?xml version="1.0" encoding="utf-8"?>
<p:tagLst xmlns:p="http://schemas.openxmlformats.org/presentationml/2006/main">
  <p:tag name="KSO_WM_UNIT_TYPE" val="a"/>
  <p:tag name="KSO_WM_UNIT_INDEX" val="1"/>
  <p:tag name="KSO_WM_BEAUTIFY_FLAG" val="#wm#"/>
  <p:tag name="KSO_WM_TAG_VERSION" val="3.0"/>
  <p:tag name="KSO_WM_UNIT_ID" val="custom20236723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添加章节标题"/>
</p:tagLst>
</file>

<file path=ppt/tags/tag1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0.xml><?xml version="1.0" encoding="utf-8"?>
<p:tagLst xmlns:p="http://schemas.openxmlformats.org/presentationml/2006/main">
  <p:tag name="KSO_WM_UNIT_TYPE" val="e"/>
  <p:tag name="KSO_WM_UNIT_INDEX" val="1"/>
  <p:tag name="KSO_WM_BEAUTIFY_FLAG" val="#wm#"/>
  <p:tag name="KSO_WM_TAG_VERSION" val="3.0"/>
  <p:tag name="KSO_WM_UNIT_ID" val="custom20236723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PRESET_TEXT" val="01"/>
</p:tagLst>
</file>

<file path=ppt/tags/tag131.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7"/>
  <p:tag name="KSO_WM_SLIDE_ID" val="custom20236723_7"/>
  <p:tag name="KSO_WM_TEMPLATE_MASTER_TYPE" val="0"/>
  <p:tag name="KSO_WM_SLIDE_LAYOUT" val="a_e"/>
  <p:tag name="KSO_WM_SLIDE_LAYOUT_CNT" val="1_1"/>
</p:tagLst>
</file>

<file path=ppt/tags/tag132.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3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34.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35.xml><?xml version="1.0" encoding="utf-8"?>
<p:tagLst xmlns:p="http://schemas.openxmlformats.org/presentationml/2006/main">
  <p:tag name="KSO_WM_UNIT_TYPE" val="i"/>
  <p:tag name="KSO_WM_UNIT_INDEX" val="1"/>
  <p:tag name="KSO_WM_BEAUTIFY_FLAG" val="#wm#"/>
  <p:tag name="KSO_WM_TAG_VERSION" val="3.0"/>
  <p:tag name="KSO_WM_UNIT_ID" val="custom20236723_7*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136.xml><?xml version="1.0" encoding="utf-8"?>
<p:tagLst xmlns:p="http://schemas.openxmlformats.org/presentationml/2006/main">
  <p:tag name="KSO_WM_UNIT_TYPE" val="a"/>
  <p:tag name="KSO_WM_UNIT_INDEX" val="1"/>
  <p:tag name="KSO_WM_BEAUTIFY_FLAG" val="#wm#"/>
  <p:tag name="KSO_WM_TAG_VERSION" val="3.0"/>
  <p:tag name="KSO_WM_UNIT_ID" val="custom20236723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添加章节标题"/>
</p:tagLst>
</file>

<file path=ppt/tags/tag137.xml><?xml version="1.0" encoding="utf-8"?>
<p:tagLst xmlns:p="http://schemas.openxmlformats.org/presentationml/2006/main">
  <p:tag name="KSO_WM_UNIT_TYPE" val="e"/>
  <p:tag name="KSO_WM_UNIT_INDEX" val="1"/>
  <p:tag name="KSO_WM_BEAUTIFY_FLAG" val="#wm#"/>
  <p:tag name="KSO_WM_TAG_VERSION" val="3.0"/>
  <p:tag name="KSO_WM_UNIT_ID" val="custom20236723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PRESET_TEXT" val="01"/>
</p:tagLst>
</file>

<file path=ppt/tags/tag138.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7"/>
  <p:tag name="KSO_WM_SLIDE_ID" val="custom20236723_7"/>
  <p:tag name="KSO_WM_TEMPLATE_MASTER_TYPE" val="0"/>
  <p:tag name="KSO_WM_SLIDE_LAYOUT" val="a_e"/>
  <p:tag name="KSO_WM_SLIDE_LAYOUT_CNT" val="1_1"/>
</p:tagLst>
</file>

<file path=ppt/tags/tag139.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41.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42.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4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44.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45.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46.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47.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48.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4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5.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3"/>
</p:tagLst>
</file>

<file path=ppt/tags/tag150.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51.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5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53.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54.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5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56.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57.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5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59.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6.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0.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6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62.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63.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64.xml><?xml version="1.0" encoding="utf-8"?>
<p:tagLst xmlns:p="http://schemas.openxmlformats.org/presentationml/2006/main">
  <p:tag name="TABLE_ENDDRAG_ORIGIN_RECT" val="903*449"/>
  <p:tag name="TABLE_ENDDRAG_RECT" val="36*81*903*449"/>
  <p:tag name="TABLE_SKINIDX" val="4"/>
  <p:tag name="TABLE_COLORIDX" val="a"/>
</p:tagLst>
</file>

<file path=ppt/tags/tag165.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66.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67.xml><?xml version="1.0" encoding="utf-8"?>
<p:tagLst xmlns:p="http://schemas.openxmlformats.org/presentationml/2006/main">
  <p:tag name="TABLE_ENDDRAG_ORIGIN_RECT" val="892*441"/>
  <p:tag name="TABLE_ENDDRAG_RECT" val="36*65*892*441"/>
  <p:tag name="TABLE_SKINIDX" val="4"/>
  <p:tag name="TABLE_COLORIDX" val="a"/>
</p:tagLst>
</file>

<file path=ppt/tags/tag168.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69.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70.xml><?xml version="1.0" encoding="utf-8"?>
<p:tagLst xmlns:p="http://schemas.openxmlformats.org/presentationml/2006/main">
  <p:tag name="TABLE_ENDDRAG_ORIGIN_RECT" val="880*464"/>
  <p:tag name="TABLE_ENDDRAG_RECT" val="61*65*880*464"/>
  <p:tag name="TABLE_SKINIDX" val="4"/>
  <p:tag name="TABLE_COLORIDX" val="a"/>
</p:tagLst>
</file>

<file path=ppt/tags/tag171.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72.xml><?xml version="1.0" encoding="utf-8"?>
<p:tagLst xmlns:p="http://schemas.openxmlformats.org/presentationml/2006/main">
  <p:tag name="KSO_WM_UNIT_TYPE" val="i"/>
  <p:tag name="KSO_WM_UNIT_INDEX" val="1"/>
  <p:tag name="KSO_WM_BEAUTIFY_FLAG" val="#wm#"/>
  <p:tag name="KSO_WM_TAG_VERSION" val="3.0"/>
  <p:tag name="KSO_WM_UNIT_ID" val="custom20236723_7*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173.xml><?xml version="1.0" encoding="utf-8"?>
<p:tagLst xmlns:p="http://schemas.openxmlformats.org/presentationml/2006/main">
  <p:tag name="KSO_WM_UNIT_TYPE" val="a"/>
  <p:tag name="KSO_WM_UNIT_INDEX" val="1"/>
  <p:tag name="KSO_WM_BEAUTIFY_FLAG" val="#wm#"/>
  <p:tag name="KSO_WM_TAG_VERSION" val="3.0"/>
  <p:tag name="KSO_WM_UNIT_ID" val="custom20236723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添加章节标题"/>
</p:tagLst>
</file>

<file path=ppt/tags/tag174.xml><?xml version="1.0" encoding="utf-8"?>
<p:tagLst xmlns:p="http://schemas.openxmlformats.org/presentationml/2006/main">
  <p:tag name="KSO_WM_UNIT_TYPE" val="e"/>
  <p:tag name="KSO_WM_UNIT_INDEX" val="1"/>
  <p:tag name="KSO_WM_BEAUTIFY_FLAG" val="#wm#"/>
  <p:tag name="KSO_WM_TAG_VERSION" val="3.0"/>
  <p:tag name="KSO_WM_UNIT_ID" val="custom20236723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PRESET_TEXT" val="01"/>
</p:tagLst>
</file>

<file path=ppt/tags/tag175.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7"/>
  <p:tag name="KSO_WM_SLIDE_ID" val="custom20236723_7"/>
  <p:tag name="KSO_WM_TEMPLATE_MASTER_TYPE" val="0"/>
  <p:tag name="KSO_WM_SLIDE_LAYOUT" val="a_e"/>
  <p:tag name="KSO_WM_SLIDE_LAYOUT_CNT" val="1_1"/>
</p:tagLst>
</file>

<file path=ppt/tags/tag176.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7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78.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79.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81.xml><?xml version="1.0" encoding="utf-8"?>
<p:tagLst xmlns:p="http://schemas.openxmlformats.org/presentationml/2006/main">
  <p:tag name="TABLE_ENDDRAG_ORIGIN_RECT" val="592*561"/>
  <p:tag name="TABLE_ENDDRAG_RECT" val="328*18*592*561"/>
  <p:tag name="TABLE_SKINIDX" val="4"/>
  <p:tag name="TABLE_COLORIDX" val="a"/>
</p:tagLst>
</file>

<file path=ppt/tags/tag182.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83.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84.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85.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86.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87.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88.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89.xml><?xml version="1.0" encoding="utf-8"?>
<p:tagLst xmlns:p="http://schemas.openxmlformats.org/presentationml/2006/main">
  <p:tag name="KSO_WM_UNIT_TYPE" val="i"/>
  <p:tag name="KSO_WM_UNIT_INDEX" val="1"/>
  <p:tag name="KSO_WM_BEAUTIFY_FLAG" val="#wm#"/>
  <p:tag name="KSO_WM_TAG_VERSION" val="3.0"/>
  <p:tag name="KSO_WM_UNIT_ID" val="custom20236723_7*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19.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0.xml><?xml version="1.0" encoding="utf-8"?>
<p:tagLst xmlns:p="http://schemas.openxmlformats.org/presentationml/2006/main">
  <p:tag name="KSO_WM_UNIT_TYPE" val="a"/>
  <p:tag name="KSO_WM_UNIT_INDEX" val="1"/>
  <p:tag name="KSO_WM_BEAUTIFY_FLAG" val="#wm#"/>
  <p:tag name="KSO_WM_TAG_VERSION" val="3.0"/>
  <p:tag name="KSO_WM_UNIT_ID" val="custom20236723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添加章节标题"/>
</p:tagLst>
</file>

<file path=ppt/tags/tag191.xml><?xml version="1.0" encoding="utf-8"?>
<p:tagLst xmlns:p="http://schemas.openxmlformats.org/presentationml/2006/main">
  <p:tag name="KSO_WM_UNIT_TYPE" val="e"/>
  <p:tag name="KSO_WM_UNIT_INDEX" val="1"/>
  <p:tag name="KSO_WM_BEAUTIFY_FLAG" val="#wm#"/>
  <p:tag name="KSO_WM_TAG_VERSION" val="3.0"/>
  <p:tag name="KSO_WM_UNIT_ID" val="custom20236723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PRESET_TEXT" val="01"/>
</p:tagLst>
</file>

<file path=ppt/tags/tag192.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7"/>
  <p:tag name="KSO_WM_SLIDE_ID" val="custom20236723_7"/>
  <p:tag name="KSO_WM_TEMPLATE_MASTER_TYPE" val="0"/>
  <p:tag name="KSO_WM_SLIDE_LAYOUT" val="a_e"/>
  <p:tag name="KSO_WM_SLIDE_LAYOUT_CNT" val="1_1"/>
</p:tagLst>
</file>

<file path=ppt/tags/tag193.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9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95.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96.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9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98.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99.xml><?xml version="1.0" encoding="utf-8"?>
<p:tagLst xmlns:p="http://schemas.openxmlformats.org/presentationml/2006/main">
  <p:tag name="TABLE_SKINIDX" val="4"/>
  <p:tag name="TABLE_COLORIDX" val="a"/>
  <p:tag name="TABLE_ENDDRAG_ORIGIN_RECT" val="823*512"/>
  <p:tag name="TABLE_ENDDRAG_RECT" val="76*10*823*512"/>
</p:tagLst>
</file>

<file path=ppt/tags/tag2.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0.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01.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0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03.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04.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0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06.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07.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0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09.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0.xml><?xml version="1.0" encoding="utf-8"?>
<p:tagLst xmlns:p="http://schemas.openxmlformats.org/presentationml/2006/main">
  <p:tag name="KSO_WM_UNIT_TYPE" val="i"/>
  <p:tag name="KSO_WM_UNIT_INDEX" val="1"/>
  <p:tag name="KSO_WM_BEAUTIFY_FLAG" val="#wm#"/>
  <p:tag name="KSO_WM_TAG_VERSION" val="3.0"/>
  <p:tag name="KSO_WM_UNIT_ID" val="custom20236723_7*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211.xml><?xml version="1.0" encoding="utf-8"?>
<p:tagLst xmlns:p="http://schemas.openxmlformats.org/presentationml/2006/main">
  <p:tag name="KSO_WM_UNIT_TYPE" val="a"/>
  <p:tag name="KSO_WM_UNIT_INDEX" val="1"/>
  <p:tag name="KSO_WM_BEAUTIFY_FLAG" val="#wm#"/>
  <p:tag name="KSO_WM_TAG_VERSION" val="3.0"/>
  <p:tag name="KSO_WM_UNIT_ID" val="custom20236723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添加章节标题"/>
</p:tagLst>
</file>

<file path=ppt/tags/tag212.xml><?xml version="1.0" encoding="utf-8"?>
<p:tagLst xmlns:p="http://schemas.openxmlformats.org/presentationml/2006/main">
  <p:tag name="KSO_WM_UNIT_TYPE" val="e"/>
  <p:tag name="KSO_WM_UNIT_INDEX" val="1"/>
  <p:tag name="KSO_WM_BEAUTIFY_FLAG" val="#wm#"/>
  <p:tag name="KSO_WM_TAG_VERSION" val="3.0"/>
  <p:tag name="KSO_WM_UNIT_ID" val="custom20236723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PRESET_TEXT" val="01"/>
</p:tagLst>
</file>

<file path=ppt/tags/tag213.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7"/>
  <p:tag name="KSO_WM_SLIDE_ID" val="custom20236723_7"/>
  <p:tag name="KSO_WM_TEMPLATE_MASTER_TYPE" val="0"/>
  <p:tag name="KSO_WM_SLIDE_LAYOUT" val="a_e"/>
  <p:tag name="KSO_WM_SLIDE_LAYOUT_CNT" val="1_1"/>
</p:tagLst>
</file>

<file path=ppt/tags/tag214.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1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16.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17.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1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19.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2.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0.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2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22.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23.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2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25.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26.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2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28.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29.xml><?xml version="1.0" encoding="utf-8"?>
<p:tagLst xmlns:p="http://schemas.openxmlformats.org/presentationml/2006/main">
  <p:tag name="KSO_WM_UNIT_TYPE" val="i"/>
  <p:tag name="KSO_WM_UNIT_INDEX" val="1"/>
  <p:tag name="KSO_WM_BEAUTIFY_FLAG" val="#wm#"/>
  <p:tag name="KSO_WM_TAG_VERSION" val="3.0"/>
  <p:tag name="KSO_WM_UNIT_ID" val="custom20236723_7*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23.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0.xml><?xml version="1.0" encoding="utf-8"?>
<p:tagLst xmlns:p="http://schemas.openxmlformats.org/presentationml/2006/main">
  <p:tag name="KSO_WM_UNIT_TYPE" val="a"/>
  <p:tag name="KSO_WM_UNIT_INDEX" val="1"/>
  <p:tag name="KSO_WM_BEAUTIFY_FLAG" val="#wm#"/>
  <p:tag name="KSO_WM_TAG_VERSION" val="3.0"/>
  <p:tag name="KSO_WM_UNIT_ID" val="custom20236723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添加章节标题"/>
</p:tagLst>
</file>

<file path=ppt/tags/tag231.xml><?xml version="1.0" encoding="utf-8"?>
<p:tagLst xmlns:p="http://schemas.openxmlformats.org/presentationml/2006/main">
  <p:tag name="KSO_WM_UNIT_TYPE" val="e"/>
  <p:tag name="KSO_WM_UNIT_INDEX" val="1"/>
  <p:tag name="KSO_WM_BEAUTIFY_FLAG" val="#wm#"/>
  <p:tag name="KSO_WM_TAG_VERSION" val="3.0"/>
  <p:tag name="KSO_WM_UNIT_ID" val="custom20236723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PRESET_TEXT" val="01"/>
</p:tagLst>
</file>

<file path=ppt/tags/tag232.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7"/>
  <p:tag name="KSO_WM_SLIDE_ID" val="custom20236723_7"/>
  <p:tag name="KSO_WM_TEMPLATE_MASTER_TYPE" val="0"/>
  <p:tag name="KSO_WM_SLIDE_LAYOUT" val="a_e"/>
  <p:tag name="KSO_WM_SLIDE_LAYOUT_CNT" val="1_1"/>
</p:tagLst>
</file>

<file path=ppt/tags/tag233.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3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35.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36.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3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38.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39.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4.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41.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42.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4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44.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45.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46.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47.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48.xml><?xml version="1.0" encoding="utf-8"?>
<p:tagLst xmlns:p="http://schemas.openxmlformats.org/presentationml/2006/main">
  <p:tag name="KSO_WM_UNIT_TYPE" val="i"/>
  <p:tag name="KSO_WM_UNIT_INDEX" val="1"/>
  <p:tag name="KSO_WM_BEAUTIFY_FLAG" val="#wm#"/>
  <p:tag name="KSO_WM_TAG_VERSION" val="3.0"/>
  <p:tag name="KSO_WM_UNIT_ID" val="custom20236723_9*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249.xml><?xml version="1.0" encoding="utf-8"?>
<p:tagLst xmlns:p="http://schemas.openxmlformats.org/presentationml/2006/main">
  <p:tag name="KSO_WM_UNIT_TYPE" val="a"/>
  <p:tag name="KSO_WM_UNIT_INDEX" val="1"/>
  <p:tag name="KSO_WM_BEAUTIFY_FLAG" val="#wm#"/>
  <p:tag name="KSO_WM_TAG_VERSION" val="3.0"/>
  <p:tag name="KSO_WM_UNIT_ID" val="custom20236723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感谢观看"/>
</p:tagLst>
</file>

<file path=ppt/tags/tag25.xml><?xml version="1.0" encoding="utf-8"?>
<p:tagLst xmlns:p="http://schemas.openxmlformats.org/presentationml/2006/main">
  <p:tag name="KSO_WM_UNIT_TYPE" val="i"/>
  <p:tag name="KSO_WM_UNIT_INDEX" val="6"/>
  <p:tag name="KSO_WM_BEAUTIFY_FLAG" val="#wm#"/>
  <p:tag name="KSO_WM_TAG_VERSION" val="3.0"/>
  <p:tag name="KSO_WM_UNIT_ID" val="_3*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0.xml><?xml version="1.0" encoding="utf-8"?>
<p:tagLst xmlns:p="http://schemas.openxmlformats.org/presentationml/2006/main">
  <p:tag name="KSO_WM_UNIT_TYPE" val="b"/>
  <p:tag name="KSO_WM_UNIT_INDEX" val="1"/>
  <p:tag name="KSO_WM_BEAUTIFY_FLAG" val="#wm#"/>
  <p:tag name="KSO_WM_TAG_VERSION" val="3.0"/>
  <p:tag name="KSO_WM_UNIT_ID" val="custom20236723_9*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VALUE" val="10"/>
  <p:tag name="KSO_WM_UNIT_PRESET_TEXT" val="Thank you"/>
</p:tagLst>
</file>

<file path=ppt/tags/tag251.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ID" val="custom20236723_9*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13"/>
  <p:tag name="KSO_WM_UNIT_PRESET_TEXT" val="金山办公软件有限公司"/>
</p:tagLst>
</file>

<file path=ppt/tags/tag252.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ID" val="custom20236723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13"/>
  <p:tag name="KSO_WM_UNIT_PRESET_TEXT" val="汇报人：WPS"/>
</p:tagLst>
</file>

<file path=ppt/tags/tag253.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9"/>
  <p:tag name="KSO_WM_SLIDE_ID" val="custom20236723_9"/>
  <p:tag name="KSO_WM_TEMPLATE_MASTER_TYPE" val="0"/>
  <p:tag name="KSO_WM_SLIDE_LAYOUT" val="a_b_f"/>
  <p:tag name="KSO_WM_SLIDE_LAYOUT_CNT" val="1_1_2"/>
</p:tagLst>
</file>

<file path=ppt/tags/tag254.xml><?xml version="1.0" encoding="utf-8"?>
<p:tagLst xmlns:p="http://schemas.openxmlformats.org/presentationml/2006/main">
  <p:tag name="commondata" val="eyJoZGlkIjoiNzRlZTVjZDZlM2EwYTdlNGJmYzIyNDA4ZDIxOTNmM2EifQ=="/>
</p:tagLst>
</file>

<file path=ppt/tags/tag26.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3"/>
</p:tagLst>
</file>

<file path=ppt/tags/tag32.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xml><?xml version="1.0" encoding="utf-8"?>
<p:tagLst xmlns:p="http://schemas.openxmlformats.org/presentationml/2006/main">
  <p:tag name="KSO_WM_UNIT_TYPE" val="i"/>
  <p:tag name="KSO_WM_UNIT_INDEX" val="10"/>
  <p:tag name="KSO_WM_BEAUTIFY_FLAG" val="#wm#"/>
  <p:tag name="KSO_WM_TAG_VERSION" val="3.0"/>
  <p:tag name="KSO_WM_UNIT_ID" val="_4*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xml><?xml version="1.0" encoding="utf-8"?>
<p:tagLst xmlns:p="http://schemas.openxmlformats.org/presentationml/2006/main">
  <p:tag name="KSO_WM_UNIT_TYPE" val="i"/>
  <p:tag name="KSO_WM_UNIT_INDEX" val="2"/>
  <p:tag name="KSO_WM_BEAUTIFY_FLAG" val="#wm#"/>
  <p:tag name="KSO_WM_TAG_VERSION" val="3.0"/>
  <p:tag name="KSO_WM_UNIT_ID" val="_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43.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4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5*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标题样式"/>
  <p:tag name="KSO_WM_UNIT_ID" val="_6*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Lst>
</file>

<file path=ppt/tags/tag54.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6*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Lst>
</file>

<file path=ppt/tags/tag55.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标题样式"/>
  <p:tag name="KSO_WM_UNIT_ID" val="_6*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Lst>
</file>

<file path=ppt/tags/tag56.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6*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Lst>
</file>

<file path=ppt/tags/tag57.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xml><?xml version="1.0" encoding="utf-8"?>
<p:tagLst xmlns:p="http://schemas.openxmlformats.org/presentationml/2006/main">
  <p:tag name="KSO_WM_UNIT_TYPE" val="i"/>
  <p:tag name="KSO_WM_UNIT_INDEX" val="4"/>
  <p:tag name="KSO_WM_BEAUTIFY_FLAG" val="#wm#"/>
  <p:tag name="KSO_WM_TAG_VERSION" val="3.0"/>
  <p:tag name="KSO_WM_UNIT_ID" val="_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Lst>
</file>

<file path=ppt/tags/tag6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62.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xml><?xml version="1.0" encoding="utf-8"?>
<p:tagLst xmlns:p="http://schemas.openxmlformats.org/presentationml/2006/main">
  <p:tag name="KSO_WM_UNIT_TYPE" val="i"/>
  <p:tag name="KSO_WM_UNIT_INDEX" val="9"/>
  <p:tag name="KSO_WM_BEAUTIFY_FLAG" val="#wm#"/>
  <p:tag name="KSO_WM_TAG_VERSION" val="3.0"/>
  <p:tag name="KSO_WM_UNIT_ID" val="_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0*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73.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4.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5.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Lst>
</file>

<file path=ppt/tags/tag77.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8.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9.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0.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1.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2.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3.xml><?xml version="1.0" encoding="utf-8"?>
<p:tagLst xmlns:p="http://schemas.openxmlformats.org/presentationml/2006/main">
  <p:tag name="KSO_WM_UNIT_TYPE" val="i"/>
  <p:tag name="KSO_WM_UNIT_INDEX" val="9"/>
  <p:tag name="KSO_WM_BEAUTIFY_FLAG" val="#wm#"/>
  <p:tag name="KSO_WM_TAG_VERSION" val="3.0"/>
  <p:tag name="KSO_WM_UNIT_ID" val="_1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4.xml><?xml version="1.0" encoding="utf-8"?>
<p:tagLst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5.xml><?xml version="1.0" encoding="utf-8"?>
<p:tagLst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87.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0"/>
</p:tagLst>
</file>

<file path=ppt/tags/tag88.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9.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xml><?xml version="1.0" encoding="utf-8"?>
<p:tagLst xmlns:p="http://schemas.openxmlformats.org/presentationml/2006/main">
  <p:tag name="KSO_WM_UNIT_TYPE" val="i"/>
  <p:tag name="KSO_WM_UNIT_INDEX" val="8"/>
  <p:tag name="KSO_WM_BEAUTIFY_FLAG" val="#wm#"/>
  <p:tag name="KSO_WM_TAG_VERSION" val="3.0"/>
  <p:tag name="KSO_WM_UNIT_ID" val="_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0.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1.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3"/>
</p:tagLst>
</file>

<file path=ppt/tags/tag92.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3"/>
</p:tagLst>
</file>

<file path=ppt/tags/tag93.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4.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5.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6.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CATEGORY" val="custom"/>
  <p:tag name="KSO_WM_TEMPLATE_INDEX" val="20236723"/>
</p:tagLst>
</file>

<file path=ppt/tags/tag97.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CATEGORY" val="custom"/>
  <p:tag name="KSO_WM_TEMPLATE_INDEX" val="20236723"/>
</p:tagLst>
</file>

<file path=ppt/tags/tag9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heme/theme1.xml><?xml version="1.0" encoding="utf-8"?>
<a:theme xmlns:a="http://schemas.openxmlformats.org/drawingml/2006/main" name="Office 主题​​">
  <a:themeElements>
    <a:clrScheme name="0000000000000511-2">
      <a:dk1>
        <a:srgbClr val="333333"/>
      </a:dk1>
      <a:lt1>
        <a:srgbClr val="FFFFFF"/>
      </a:lt1>
      <a:dk2>
        <a:srgbClr val="282828"/>
      </a:dk2>
      <a:lt2>
        <a:srgbClr val="F8F4FE"/>
      </a:lt2>
      <a:accent1>
        <a:srgbClr val="A073F3"/>
      </a:accent1>
      <a:accent2>
        <a:srgbClr val="8182EB"/>
      </a:accent2>
      <a:accent3>
        <a:srgbClr val="3DB18F"/>
      </a:accent3>
      <a:accent4>
        <a:srgbClr val="F15F70"/>
      </a:accent4>
      <a:accent5>
        <a:srgbClr val="ECBD76"/>
      </a:accent5>
      <a:accent6>
        <a:srgbClr val="DDA06F"/>
      </a:accent6>
      <a:hlink>
        <a:srgbClr val="304FFE"/>
      </a:hlink>
      <a:folHlink>
        <a:srgbClr val="492067"/>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normAutofit/>
      </a:bodyPr>
      <a:lstStyle>
        <a:defPPr>
          <a:lnSpc>
            <a:spcPct val="140000"/>
          </a:lnSpc>
          <a:defRPr lang="zh-CN" altLang="en-US" sz="2400" kern="100" dirty="0">
            <a:effectLst/>
            <a:latin typeface="+mn-ea"/>
            <a:cs typeface="江城圆体 400W" panose="020B0500000000000000"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12002</Words>
  <Application>WPS 演示</Application>
  <PresentationFormat>宽屏</PresentationFormat>
  <Paragraphs>771</Paragraphs>
  <Slides>42</Slides>
  <Notes>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42</vt:i4>
      </vt:variant>
    </vt:vector>
  </HeadingPairs>
  <TitlesOfParts>
    <vt:vector size="51" baseType="lpstr">
      <vt:lpstr>Arial</vt:lpstr>
      <vt:lpstr>宋体</vt:lpstr>
      <vt:lpstr>Wingdings</vt:lpstr>
      <vt:lpstr>江城圆体 400W</vt:lpstr>
      <vt:lpstr>微软雅黑</vt:lpstr>
      <vt:lpstr>Arial Unicode MS</vt:lpstr>
      <vt:lpstr>Calibri</vt:lpstr>
      <vt:lpstr>Arial</vt:lpstr>
      <vt:lpstr>Office 主题​​</vt:lpstr>
      <vt:lpstr>项目八   或有事项</vt:lpstr>
      <vt:lpstr>目录</vt:lpstr>
      <vt:lpstr>或有事项概述</vt:lpstr>
      <vt:lpstr>一、或有事项的概念</vt:lpstr>
      <vt:lpstr>财务报表概述</vt:lpstr>
      <vt:lpstr>二、或有负债和或有资产</vt:lpstr>
      <vt:lpstr>三、相关会计科目及会计处理原则</vt:lpstr>
      <vt:lpstr>二、资产负债表列报方法</vt:lpstr>
      <vt:lpstr>二、资产负债表列报方法</vt:lpstr>
      <vt:lpstr>二、资产负债表列报方法</vt:lpstr>
      <vt:lpstr>二、资产负债表列报方法</vt:lpstr>
      <vt:lpstr>二、资产负债表列报方法</vt:lpstr>
      <vt:lpstr>二、资产负债表列报方法</vt:lpstr>
      <vt:lpstr>二、资产负债表列报方法</vt:lpstr>
      <vt:lpstr>二、资产负债表列报方法</vt:lpstr>
      <vt:lpstr>二、资产负债表列报方法</vt:lpstr>
      <vt:lpstr>  或有事项的确认和计量</vt:lpstr>
      <vt:lpstr>一、或有事项的确认</vt:lpstr>
      <vt:lpstr>二、利润表列报方法</vt:lpstr>
      <vt:lpstr>二、利润表列报方法</vt:lpstr>
      <vt:lpstr>二、利润表列报方法</vt:lpstr>
      <vt:lpstr>二、利润表列报方法</vt:lpstr>
      <vt:lpstr>  利润表编制</vt:lpstr>
      <vt:lpstr>一、或有事项的确认</vt:lpstr>
      <vt:lpstr> 一、现金流量表概述</vt:lpstr>
      <vt:lpstr> 一、现金流量表概述</vt:lpstr>
      <vt:lpstr>一、或有事项的确认</vt:lpstr>
      <vt:lpstr>二、现金流量表列报方法</vt:lpstr>
      <vt:lpstr>二、现金流量表列报方法</vt:lpstr>
      <vt:lpstr>  现金流量表编制</vt:lpstr>
      <vt:lpstr>一、或有事项的确认</vt:lpstr>
      <vt:lpstr>一、所有者权益变动表概述</vt:lpstr>
      <vt:lpstr>一、所有者权益变动表概述</vt:lpstr>
      <vt:lpstr>二、所有者权益变动表列报方法</vt:lpstr>
      <vt:lpstr>二、所有者权益变动表列报方法</vt:lpstr>
      <vt:lpstr>  所有者权益变动表编制</vt:lpstr>
      <vt:lpstr>二、或有事项的计量</vt:lpstr>
      <vt:lpstr>一、财务报表附注概述</vt:lpstr>
      <vt:lpstr>二、财务报表附注内容</vt:lpstr>
      <vt:lpstr>二、财务报表附注内容</vt:lpstr>
      <vt:lpstr>项目小结</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烙印</cp:lastModifiedBy>
  <cp:revision>168</cp:revision>
  <dcterms:created xsi:type="dcterms:W3CDTF">2019-06-19T02:08:00Z</dcterms:created>
  <dcterms:modified xsi:type="dcterms:W3CDTF">2024-07-28T12:54:14Z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2052-12.1.0.17147</vt:lpwstr>
  </property>
  <property fmtid="{D5CDD505-2E9C-101B-9397-08002B2CF9AE}" pid="3" name="ICV">
    <vt:lpwstr>E2EC2CB8F34B4F0EBDC352862CF3F75D_13</vt:lpwstr>
  </property>
</Properties>
</file>