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7"/>
  </p:notesMasterIdLst>
  <p:sldIdLst>
    <p:sldId id="257" r:id="rId3"/>
    <p:sldId id="258" r:id="rId4"/>
    <p:sldId id="259" r:id="rId5"/>
    <p:sldId id="260" r:id="rId6"/>
    <p:sldId id="262" r:id="rId7"/>
    <p:sldId id="277" r:id="rId8"/>
    <p:sldId id="278" r:id="rId9"/>
    <p:sldId id="263" r:id="rId10"/>
    <p:sldId id="270" r:id="rId11"/>
    <p:sldId id="268" r:id="rId12"/>
    <p:sldId id="265" r:id="rId13"/>
    <p:sldId id="274" r:id="rId14"/>
    <p:sldId id="282" r:id="rId15"/>
    <p:sldId id="283" r:id="rId16"/>
    <p:sldId id="284" r:id="rId17"/>
    <p:sldId id="285" r:id="rId18"/>
    <p:sldId id="275" r:id="rId19"/>
    <p:sldId id="276" r:id="rId20"/>
    <p:sldId id="286" r:id="rId21"/>
    <p:sldId id="287" r:id="rId22"/>
    <p:sldId id="288" r:id="rId23"/>
    <p:sldId id="290" r:id="rId24"/>
    <p:sldId id="291" r:id="rId25"/>
    <p:sldId id="289" r:id="rId26"/>
    <p:sldId id="292" r:id="rId27"/>
    <p:sldId id="296" r:id="rId28"/>
    <p:sldId id="293" r:id="rId29"/>
    <p:sldId id="294" r:id="rId30"/>
    <p:sldId id="295" r:id="rId31"/>
    <p:sldId id="297" r:id="rId32"/>
    <p:sldId id="300" r:id="rId33"/>
    <p:sldId id="298" r:id="rId34"/>
    <p:sldId id="299" r:id="rId35"/>
    <p:sldId id="269" r:id="rId36"/>
    <p:sldId id="266" r:id="rId37"/>
    <p:sldId id="301" r:id="rId38"/>
    <p:sldId id="302" r:id="rId39"/>
    <p:sldId id="303" r:id="rId40"/>
    <p:sldId id="304" r:id="rId41"/>
    <p:sldId id="305" r:id="rId42"/>
    <p:sldId id="306" r:id="rId43"/>
    <p:sldId id="307" r:id="rId44"/>
    <p:sldId id="308" r:id="rId45"/>
    <p:sldId id="311" r:id="rId46"/>
    <p:sldId id="309" r:id="rId47"/>
    <p:sldId id="310" r:id="rId48"/>
    <p:sldId id="312" r:id="rId49"/>
    <p:sldId id="313" r:id="rId50"/>
    <p:sldId id="314" r:id="rId51"/>
    <p:sldId id="315" r:id="rId52"/>
    <p:sldId id="316" r:id="rId53"/>
    <p:sldId id="318" r:id="rId54"/>
    <p:sldId id="317" r:id="rId55"/>
    <p:sldId id="319" r:id="rId56"/>
    <p:sldId id="320" r:id="rId57"/>
    <p:sldId id="321" r:id="rId58"/>
    <p:sldId id="322" r:id="rId59"/>
    <p:sldId id="323" r:id="rId60"/>
    <p:sldId id="325" r:id="rId61"/>
    <p:sldId id="324" r:id="rId62"/>
    <p:sldId id="328" r:id="rId63"/>
    <p:sldId id="326" r:id="rId64"/>
    <p:sldId id="327" r:id="rId65"/>
    <p:sldId id="261" r:id="rId66"/>
  </p:sldIdLst>
  <p:sldSz cx="12192000" cy="6858000"/>
  <p:notesSz cx="6858000" cy="9144000"/>
  <p:custDataLst>
    <p:tags r:id="rId7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1" Type="http://schemas.openxmlformats.org/officeDocument/2006/relationships/tags" Target="tags/tag317.xml"/><Relationship Id="rId70" Type="http://schemas.openxmlformats.org/officeDocument/2006/relationships/tableStyles" Target="tableStyles.xml"/><Relationship Id="rId7" Type="http://schemas.openxmlformats.org/officeDocument/2006/relationships/slide" Target="slides/slide5.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notesMaster" Target="notesMasters/notesMaster1.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任意多边形: 形状 19"/>
          <p:cNvSpPr/>
          <p:nvPr userDrawn="1">
            <p:custDataLst>
              <p:tags r:id="rId3"/>
            </p:custDataLst>
          </p:nvPr>
        </p:nvSpPr>
        <p:spPr>
          <a:xfrm>
            <a:off x="5217806"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2" name="任意多边形: 形状 21"/>
          <p:cNvSpPr/>
          <p:nvPr userDrawn="1">
            <p:custDataLst>
              <p:tags r:id="rId4"/>
            </p:custDataLst>
          </p:nvPr>
        </p:nvSpPr>
        <p:spPr>
          <a:xfrm>
            <a:off x="600664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2" name="直接连接符 11"/>
          <p:cNvCxnSpPr/>
          <p:nvPr userDrawn="1">
            <p:custDataLst>
              <p:tags r:id="rId5"/>
            </p:custDataLst>
          </p:nvPr>
        </p:nvCxnSpPr>
        <p:spPr>
          <a:xfrm>
            <a:off x="1085995"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6"/>
            </p:custDataLst>
          </p:nvPr>
        </p:nvCxnSpPr>
        <p:spPr>
          <a:xfrm>
            <a:off x="1085995"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7"/>
            </p:custDataLst>
          </p:nvPr>
        </p:nvCxnSpPr>
        <p:spPr>
          <a:xfrm>
            <a:off x="1085995"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userDrawn="1">
            <p:custDataLst>
              <p:tags r:id="rId8"/>
            </p:custDataLst>
          </p:nvPr>
        </p:nvSpPr>
        <p:spPr>
          <a:xfrm>
            <a:off x="8033370" y="602560"/>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userDrawn="1">
            <p:custDataLst>
              <p:tags r:id="rId9"/>
            </p:custDataLst>
          </p:nvPr>
        </p:nvSpPr>
        <p:spPr>
          <a:xfrm>
            <a:off x="7184571" y="419100"/>
            <a:ext cx="5007429" cy="6438900"/>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9" name="任意多边形: 形状 18"/>
          <p:cNvSpPr/>
          <p:nvPr userDrawn="1">
            <p:custDataLst>
              <p:tags r:id="rId10"/>
            </p:custDataLst>
          </p:nvPr>
        </p:nvSpPr>
        <p:spPr>
          <a:xfrm>
            <a:off x="7184571" y="1306028"/>
            <a:ext cx="5007429" cy="5551972"/>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p:ph type="ctrTitle"/>
            <p:custDataLst>
              <p:tags r:id="rId11"/>
            </p:custDataLst>
          </p:nvPr>
        </p:nvSpPr>
        <p:spPr>
          <a:xfrm>
            <a:off x="1068388" y="1367017"/>
            <a:ext cx="5751512" cy="2391247"/>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2"/>
            </p:custDataLst>
          </p:nvPr>
        </p:nvSpPr>
        <p:spPr>
          <a:xfrm>
            <a:off x="1068388" y="3968751"/>
            <a:ext cx="5751512" cy="806640"/>
          </a:xfrm>
        </p:spPr>
        <p:txBody>
          <a:bodyPr wrap="square">
            <a:normAutofit/>
          </a:bodyPr>
          <a:lstStyle>
            <a:lvl1pPr marL="0" indent="0" algn="l">
              <a:lnSpc>
                <a:spcPct val="100000"/>
              </a:lnSpc>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5"/>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6"/>
            </p:custDataLst>
          </p:nvPr>
        </p:nvSpPr>
        <p:spPr>
          <a:xfrm>
            <a:off x="1501915" y="652530"/>
            <a:ext cx="2880000" cy="504000"/>
          </a:xfrm>
        </p:spPr>
        <p:txBody>
          <a:bodyPr wrap="square" anchor="ctr">
            <a:normAutofit/>
          </a:bodyPr>
          <a:lstStyle>
            <a:lvl1pPr marL="0" indent="0">
              <a:lnSpc>
                <a:spcPct val="100000"/>
              </a:lnSpc>
              <a:buNone/>
              <a:defRPr sz="1600">
                <a:solidFill>
                  <a:schemeClr val="tx1">
                    <a:lumMod val="60000"/>
                    <a:lumOff val="40000"/>
                  </a:schemeClr>
                </a:solidFill>
              </a:defRPr>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17"/>
            </p:custDataLst>
          </p:nvPr>
        </p:nvSpPr>
        <p:spPr>
          <a:xfrm>
            <a:off x="1089544" y="4985878"/>
            <a:ext cx="2880000" cy="504000"/>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任意多边形: 形状 17"/>
          <p:cNvSpPr/>
          <p:nvPr userDrawn="1">
            <p:custDataLst>
              <p:tags r:id="rId3"/>
            </p:custDataLst>
          </p:nvPr>
        </p:nvSpPr>
        <p:spPr>
          <a:xfrm>
            <a:off x="5217806"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任意多边形: 形状 19"/>
          <p:cNvSpPr/>
          <p:nvPr userDrawn="1">
            <p:custDataLst>
              <p:tags r:id="rId4"/>
            </p:custDataLst>
          </p:nvPr>
        </p:nvSpPr>
        <p:spPr>
          <a:xfrm>
            <a:off x="600664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12" name="直接连接符 11"/>
          <p:cNvCxnSpPr/>
          <p:nvPr userDrawn="1">
            <p:custDataLst>
              <p:tags r:id="rId5"/>
            </p:custDataLst>
          </p:nvPr>
        </p:nvCxnSpPr>
        <p:spPr>
          <a:xfrm>
            <a:off x="1085995"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6"/>
            </p:custDataLst>
          </p:nvPr>
        </p:nvCxnSpPr>
        <p:spPr>
          <a:xfrm>
            <a:off x="1085995"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7"/>
            </p:custDataLst>
          </p:nvPr>
        </p:nvCxnSpPr>
        <p:spPr>
          <a:xfrm>
            <a:off x="1085995"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userDrawn="1">
            <p:custDataLst>
              <p:tags r:id="rId8"/>
            </p:custDataLst>
          </p:nvPr>
        </p:nvSpPr>
        <p:spPr>
          <a:xfrm>
            <a:off x="8033370" y="602560"/>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userDrawn="1">
            <p:custDataLst>
              <p:tags r:id="rId9"/>
            </p:custDataLst>
          </p:nvPr>
        </p:nvSpPr>
        <p:spPr>
          <a:xfrm>
            <a:off x="7184571" y="419100"/>
            <a:ext cx="5007429" cy="6438900"/>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9" name="任意多边形: 形状 18"/>
          <p:cNvSpPr/>
          <p:nvPr userDrawn="1">
            <p:custDataLst>
              <p:tags r:id="rId10"/>
            </p:custDataLst>
          </p:nvPr>
        </p:nvSpPr>
        <p:spPr>
          <a:xfrm>
            <a:off x="7184571" y="1306028"/>
            <a:ext cx="5007429" cy="5551972"/>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p:ph type="ctrTitle"/>
            <p:custDataLst>
              <p:tags r:id="rId11"/>
            </p:custDataLst>
          </p:nvPr>
        </p:nvSpPr>
        <p:spPr>
          <a:xfrm>
            <a:off x="1085994" y="1612900"/>
            <a:ext cx="5514927" cy="206375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2"/>
            </p:custDataLst>
          </p:nvPr>
        </p:nvSpPr>
        <p:spPr>
          <a:xfrm>
            <a:off x="1085994" y="3820650"/>
            <a:ext cx="5514927" cy="972000"/>
          </a:xfrm>
        </p:spPr>
        <p:txBody>
          <a:bodyPr wrap="square">
            <a:normAutofit/>
          </a:bodyPr>
          <a:lstStyle>
            <a:lvl1pPr marL="0" indent="0" algn="l">
              <a:lnSpc>
                <a:spcPct val="100000"/>
              </a:lnSpc>
              <a:buNone/>
              <a:defRPr sz="4400" b="1" cap="all"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lstStyle/>
          <a:p>
            <a:endParaRPr lang="zh-CN" altLang="en-US"/>
          </a:p>
        </p:txBody>
      </p:sp>
      <p:sp>
        <p:nvSpPr>
          <p:cNvPr id="6" name="灯片编号占位符 5"/>
          <p:cNvSpPr>
            <a:spLocks noGrp="1"/>
          </p:cNvSpPr>
          <p:nvPr>
            <p:ph type="sldNum" sz="quarter" idx="12"/>
            <p:custDataLst>
              <p:tags r:id="rId15"/>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6"/>
            </p:custDataLst>
          </p:nvPr>
        </p:nvSpPr>
        <p:spPr>
          <a:xfrm>
            <a:off x="1504296" y="660400"/>
            <a:ext cx="2880000" cy="504000"/>
          </a:xfrm>
        </p:spPr>
        <p:txBody>
          <a:bodyPr wrap="square" anchor="ctr">
            <a:normAutofit/>
          </a:bodyPr>
          <a:lstStyle>
            <a:lvl1pPr marL="0" indent="0">
              <a:lnSpc>
                <a:spcPct val="100000"/>
              </a:lnSpc>
              <a:buNone/>
              <a:defRPr sz="1600">
                <a:solidFill>
                  <a:schemeClr val="tx1">
                    <a:lumMod val="60000"/>
                    <a:lumOff val="40000"/>
                  </a:schemeClr>
                </a:solidFill>
              </a:defRPr>
            </a:lvl1pPr>
          </a:lstStyle>
          <a:p>
            <a:pPr lvl="0"/>
            <a:r>
              <a:rPr lang="zh-CN" altLang="en-US" dirty="0"/>
              <a:t>公司名</a:t>
            </a:r>
            <a:endParaRPr lang="zh-CN" altLang="en-US" dirty="0"/>
          </a:p>
        </p:txBody>
      </p:sp>
      <p:sp>
        <p:nvSpPr>
          <p:cNvPr id="14" name="署名占位符 10"/>
          <p:cNvSpPr>
            <a:spLocks noGrp="1"/>
          </p:cNvSpPr>
          <p:nvPr>
            <p:ph type="body" sz="quarter" idx="17" hasCustomPrompt="1"/>
            <p:custDataLst>
              <p:tags r:id="rId17"/>
            </p:custDataLst>
          </p:nvPr>
        </p:nvSpPr>
        <p:spPr>
          <a:xfrm>
            <a:off x="1089544" y="4985878"/>
            <a:ext cx="2880000" cy="504000"/>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任意多边形: 形状 12"/>
          <p:cNvSpPr/>
          <p:nvPr userDrawn="1">
            <p:custDataLst>
              <p:tags r:id="rId3"/>
            </p:custDataLst>
          </p:nvPr>
        </p:nvSpPr>
        <p:spPr>
          <a:xfrm>
            <a:off x="695960" y="5282696"/>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p:cNvSpPr/>
          <p:nvPr userDrawn="1">
            <p:custDataLst>
              <p:tags r:id="rId4"/>
            </p:custDataLst>
          </p:nvPr>
        </p:nvSpPr>
        <p:spPr>
          <a:xfrm>
            <a:off x="8775269" y="2997200"/>
            <a:ext cx="3416731" cy="3860800"/>
          </a:xfrm>
          <a:custGeom>
            <a:avLst/>
            <a:gdLst>
              <a:gd name="connsiteX0" fmla="*/ 0 w 4103747"/>
              <a:gd name="connsiteY0" fmla="*/ 4637107 h 4637107"/>
              <a:gd name="connsiteX1" fmla="*/ 4103747 w 4103747"/>
              <a:gd name="connsiteY1" fmla="*/ 4637107 h 4637107"/>
              <a:gd name="connsiteX2" fmla="*/ 4103747 w 4103747"/>
              <a:gd name="connsiteY2" fmla="*/ 0 h 4637107"/>
              <a:gd name="connsiteX3" fmla="*/ 4049195 w 4103747"/>
              <a:gd name="connsiteY3" fmla="*/ 9742 h 4637107"/>
              <a:gd name="connsiteX4" fmla="*/ 12346 w 4103747"/>
              <a:gd name="connsiteY4" fmla="*/ 4474737 h 463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747" h="4637107">
                <a:moveTo>
                  <a:pt x="0" y="4637107"/>
                </a:moveTo>
                <a:lnTo>
                  <a:pt x="4103747" y="4637107"/>
                </a:lnTo>
                <a:lnTo>
                  <a:pt x="4103747" y="0"/>
                </a:lnTo>
                <a:lnTo>
                  <a:pt x="4049195" y="9742"/>
                </a:lnTo>
                <a:cubicBezTo>
                  <a:pt x="1896006" y="450348"/>
                  <a:pt x="238192" y="2250879"/>
                  <a:pt x="12346" y="4474737"/>
                </a:cubicBezTo>
                <a:close/>
              </a:path>
            </a:pathLst>
          </a:custGeom>
          <a:gradFill flip="none" rotWithShape="1">
            <a:gsLst>
              <a:gs pos="0">
                <a:schemeClr val="accent1">
                  <a:alpha val="1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2" name="任意多边形: 形状 11"/>
          <p:cNvSpPr/>
          <p:nvPr userDrawn="1">
            <p:custDataLst>
              <p:tags r:id="rId5"/>
            </p:custDataLst>
          </p:nvPr>
        </p:nvSpPr>
        <p:spPr>
          <a:xfrm>
            <a:off x="10282177" y="781630"/>
            <a:ext cx="823375" cy="291520"/>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日期占位符 3"/>
          <p:cNvSpPr>
            <a:spLocks noGrp="1"/>
          </p:cNvSpPr>
          <p:nvPr userDrawn="1">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userDrawn="1">
            <p:ph type="ftr" sz="quarter" idx="11"/>
            <p:custDataLst>
              <p:tags r:id="rId7"/>
            </p:custDataLst>
          </p:nvPr>
        </p:nvSpPr>
        <p:spPr/>
        <p:txBody>
          <a:bodyPr/>
          <a:lstStyle/>
          <a:p>
            <a:endParaRPr lang="zh-CN" altLang="en-US"/>
          </a:p>
        </p:txBody>
      </p:sp>
      <p:sp>
        <p:nvSpPr>
          <p:cNvPr id="9" name="灯片编号占位符 5"/>
          <p:cNvSpPr>
            <a:spLocks noGrp="1"/>
          </p:cNvSpPr>
          <p:nvPr userDrawn="1">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4" name="任意多边形 13"/>
          <p:cNvSpPr/>
          <p:nvPr userDrawn="1">
            <p:custDataLst>
              <p:tags r:id="rId9"/>
            </p:custDataLst>
          </p:nvPr>
        </p:nvSpPr>
        <p:spPr>
          <a:xfrm>
            <a:off x="0" y="0"/>
            <a:ext cx="3350389" cy="6857998"/>
          </a:xfrm>
          <a:custGeom>
            <a:avLst/>
            <a:gdLst/>
            <a:ahLst/>
            <a:cxnLst>
              <a:cxn ang="3">
                <a:pos x="hc" y="t"/>
              </a:cxn>
              <a:cxn ang="cd2">
                <a:pos x="l" y="vc"/>
              </a:cxn>
              <a:cxn ang="cd4">
                <a:pos x="hc" y="b"/>
              </a:cxn>
              <a:cxn ang="0">
                <a:pos x="r" y="vc"/>
              </a:cxn>
            </a:cxnLst>
            <a:rect l="l" t="t" r="r" b="b"/>
            <a:pathLst>
              <a:path w="5276" h="10800">
                <a:moveTo>
                  <a:pt x="0" y="0"/>
                </a:moveTo>
                <a:lnTo>
                  <a:pt x="5027" y="0"/>
                </a:lnTo>
                <a:lnTo>
                  <a:pt x="5079" y="229"/>
                </a:lnTo>
                <a:cubicBezTo>
                  <a:pt x="5208" y="860"/>
                  <a:pt x="5276" y="1513"/>
                  <a:pt x="5276" y="2181"/>
                </a:cubicBezTo>
                <a:cubicBezTo>
                  <a:pt x="5276" y="5785"/>
                  <a:pt x="3308" y="8929"/>
                  <a:pt x="387" y="10597"/>
                </a:cubicBezTo>
                <a:lnTo>
                  <a:pt x="0" y="10800"/>
                </a:lnTo>
                <a:lnTo>
                  <a:pt x="0" y="0"/>
                </a:lnTo>
                <a:close/>
              </a:path>
            </a:pathLst>
          </a:custGeom>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10" name="任意多边形 9"/>
          <p:cNvSpPr/>
          <p:nvPr>
            <p:custDataLst>
              <p:tags r:id="rId10"/>
            </p:custDataLst>
          </p:nvPr>
        </p:nvSpPr>
        <p:spPr>
          <a:xfrm>
            <a:off x="2701730" y="0"/>
            <a:ext cx="1421017" cy="4567072"/>
          </a:xfrm>
          <a:custGeom>
            <a:avLst/>
            <a:gdLst/>
            <a:ahLst/>
            <a:cxnLst>
              <a:cxn ang="3">
                <a:pos x="hc" y="t"/>
              </a:cxn>
              <a:cxn ang="cd2">
                <a:pos x="l" y="vc"/>
              </a:cxn>
              <a:cxn ang="cd4">
                <a:pos x="hc" y="b"/>
              </a:cxn>
              <a:cxn ang="0">
                <a:pos x="r" y="vc"/>
              </a:cxn>
            </a:cxnLst>
            <a:rect l="l" t="t" r="r" b="b"/>
            <a:pathLst>
              <a:path w="2238" h="7192">
                <a:moveTo>
                  <a:pt x="1078" y="0"/>
                </a:moveTo>
                <a:lnTo>
                  <a:pt x="2201" y="0"/>
                </a:lnTo>
                <a:lnTo>
                  <a:pt x="2225" y="332"/>
                </a:lnTo>
                <a:cubicBezTo>
                  <a:pt x="2234" y="501"/>
                  <a:pt x="2238" y="671"/>
                  <a:pt x="2238" y="842"/>
                </a:cubicBezTo>
                <a:cubicBezTo>
                  <a:pt x="2238" y="3069"/>
                  <a:pt x="1526" y="5125"/>
                  <a:pt x="324" y="6781"/>
                </a:cubicBezTo>
                <a:lnTo>
                  <a:pt x="0" y="7192"/>
                </a:lnTo>
                <a:lnTo>
                  <a:pt x="299" y="6625"/>
                </a:lnTo>
                <a:cubicBezTo>
                  <a:pt x="948" y="5279"/>
                  <a:pt x="1311" y="3770"/>
                  <a:pt x="1311" y="2176"/>
                </a:cubicBezTo>
                <a:cubicBezTo>
                  <a:pt x="1311" y="1467"/>
                  <a:pt x="1239" y="776"/>
                  <a:pt x="1103" y="107"/>
                </a:cubicBezTo>
                <a:lnTo>
                  <a:pt x="1078" y="0"/>
                </a:lnTo>
                <a:close/>
              </a:path>
            </a:pathLst>
          </a:custGeom>
          <a:solidFill>
            <a:schemeClr val="accent1">
              <a:alpha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userDrawn="1">
            <p:ph type="title" hasCustomPrompt="1"/>
            <p:custDataLst>
              <p:tags r:id="rId11"/>
            </p:custDataLst>
          </p:nvPr>
        </p:nvSpPr>
        <p:spPr>
          <a:xfrm>
            <a:off x="476250" y="738389"/>
            <a:ext cx="2413001" cy="1081088"/>
          </a:xfrm>
        </p:spPr>
        <p:txBody>
          <a:bodyPr wrap="square" anchor="b">
            <a:normAutofit/>
          </a:bodyPr>
          <a:lstStyle>
            <a:lvl1pPr algn="ctr">
              <a:defRPr sz="5400">
                <a:solidFill>
                  <a:srgbClr val="FFFFFF"/>
                </a:solidFill>
              </a:defRPr>
            </a:lvl1pPr>
          </a:lstStyle>
          <a:p>
            <a:r>
              <a:rPr lang="zh-CN" altLang="en-US" dirty="0"/>
              <a:t>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882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 name="任意多边形: 形状 2"/>
          <p:cNvSpPr/>
          <p:nvPr userDrawn="1">
            <p:custDataLst>
              <p:tags r:id="rId3"/>
            </p:custDataLst>
          </p:nvPr>
        </p:nvSpPr>
        <p:spPr>
          <a:xfrm flipH="1">
            <a:off x="0"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任意多边形: 形状 17"/>
          <p:cNvSpPr/>
          <p:nvPr userDrawn="1">
            <p:custDataLst>
              <p:tags r:id="rId4"/>
            </p:custDataLst>
          </p:nvPr>
        </p:nvSpPr>
        <p:spPr>
          <a:xfrm flipH="1">
            <a:off x="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11" name="直接连接符 10"/>
          <p:cNvCxnSpPr/>
          <p:nvPr userDrawn="1">
            <p:custDataLst>
              <p:tags r:id="rId5"/>
            </p:custDataLst>
          </p:nvPr>
        </p:nvCxnSpPr>
        <p:spPr>
          <a:xfrm>
            <a:off x="10621963"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6"/>
            </p:custDataLst>
          </p:nvPr>
        </p:nvCxnSpPr>
        <p:spPr>
          <a:xfrm>
            <a:off x="10621963"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7"/>
            </p:custDataLst>
          </p:nvPr>
        </p:nvCxnSpPr>
        <p:spPr>
          <a:xfrm>
            <a:off x="10621963"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userDrawn="1">
            <p:custDataLst>
              <p:tags r:id="rId8"/>
            </p:custDataLst>
          </p:nvPr>
        </p:nvSpPr>
        <p:spPr>
          <a:xfrm>
            <a:off x="9985224" y="5892632"/>
            <a:ext cx="850275" cy="301044"/>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p:cNvSpPr/>
          <p:nvPr userDrawn="1">
            <p:custDataLst>
              <p:tags r:id="rId9"/>
            </p:custDataLst>
          </p:nvPr>
        </p:nvSpPr>
        <p:spPr>
          <a:xfrm>
            <a:off x="4442419" y="1865824"/>
            <a:ext cx="1467014" cy="519404"/>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userDrawn="1">
            <p:custDataLst>
              <p:tags r:id="rId10"/>
            </p:custDataLst>
          </p:nvPr>
        </p:nvSpPr>
        <p:spPr>
          <a:xfrm flipH="1">
            <a:off x="0" y="1277257"/>
            <a:ext cx="5264107" cy="5580743"/>
          </a:xfrm>
          <a:custGeom>
            <a:avLst/>
            <a:gdLst>
              <a:gd name="connsiteX0" fmla="*/ 4655326 w 5067303"/>
              <a:gd name="connsiteY0" fmla="*/ 0 h 5372101"/>
              <a:gd name="connsiteX1" fmla="*/ 0 w 5067303"/>
              <a:gd name="connsiteY1" fmla="*/ 4589224 h 5372101"/>
              <a:gd name="connsiteX2" fmla="*/ 41194 w 5067303"/>
              <a:gd name="connsiteY2" fmla="*/ 5202405 h 5372101"/>
              <a:gd name="connsiteX3" fmla="*/ 68046 w 5067303"/>
              <a:gd name="connsiteY3" fmla="*/ 5372101 h 5372101"/>
              <a:gd name="connsiteX4" fmla="*/ 5067303 w 5067303"/>
              <a:gd name="connsiteY4" fmla="*/ 5372101 h 5372101"/>
              <a:gd name="connsiteX5" fmla="*/ 5067303 w 5067303"/>
              <a:gd name="connsiteY5" fmla="*/ 18897 h 5372101"/>
              <a:gd name="connsiteX6" fmla="*/ 4894889 w 5067303"/>
              <a:gd name="connsiteY6" fmla="*/ 5972 h 5372101"/>
              <a:gd name="connsiteX7" fmla="*/ 4655326 w 5067303"/>
              <a:gd name="connsiteY7" fmla="*/ 0 h 537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3" h="5372101">
                <a:moveTo>
                  <a:pt x="4655326" y="0"/>
                </a:moveTo>
                <a:cubicBezTo>
                  <a:pt x="2084261" y="0"/>
                  <a:pt x="0" y="2054665"/>
                  <a:pt x="0" y="4589224"/>
                </a:cubicBezTo>
                <a:cubicBezTo>
                  <a:pt x="0" y="4797136"/>
                  <a:pt x="14026" y="5001820"/>
                  <a:pt x="41194" y="5202405"/>
                </a:cubicBezTo>
                <a:lnTo>
                  <a:pt x="68046" y="5372101"/>
                </a:lnTo>
                <a:lnTo>
                  <a:pt x="5067303" y="5372101"/>
                </a:lnTo>
                <a:lnTo>
                  <a:pt x="5067303" y="18897"/>
                </a:lnTo>
                <a:lnTo>
                  <a:pt x="4894889" y="5972"/>
                </a:lnTo>
                <a:cubicBezTo>
                  <a:pt x="4815543" y="2007"/>
                  <a:pt x="4735672" y="0"/>
                  <a:pt x="4655326"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7" name="任意多边形: 形状 16"/>
          <p:cNvSpPr/>
          <p:nvPr userDrawn="1">
            <p:custDataLst>
              <p:tags r:id="rId11"/>
            </p:custDataLst>
          </p:nvPr>
        </p:nvSpPr>
        <p:spPr>
          <a:xfrm flipH="1">
            <a:off x="0" y="1277257"/>
            <a:ext cx="4340053" cy="5580743"/>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userDrawn="1">
            <p:ph type="title"/>
            <p:custDataLst>
              <p:tags r:id="rId12"/>
            </p:custDataLst>
          </p:nvPr>
        </p:nvSpPr>
        <p:spPr>
          <a:xfrm>
            <a:off x="5279206" y="3336710"/>
            <a:ext cx="5544281" cy="2123522"/>
          </a:xfrm>
        </p:spPr>
        <p:txBody>
          <a:bodyPr wrap="square" anchor="t" anchorCtr="0">
            <a:normAutofit/>
          </a:bodyPr>
          <a:lstStyle>
            <a:lvl1pPr algn="r">
              <a:defRPr sz="5400"/>
            </a:lvl1pPr>
          </a:lstStyle>
          <a:p>
            <a:r>
              <a:rPr lang="zh-CN" altLang="en-US" dirty="0"/>
              <a:t>单击此处编辑母版标题样式</a:t>
            </a:r>
            <a:endParaRPr lang="zh-CN" altLang="en-US" dirty="0"/>
          </a:p>
        </p:txBody>
      </p:sp>
      <p:sp>
        <p:nvSpPr>
          <p:cNvPr id="8" name="节编号 3"/>
          <p:cNvSpPr>
            <a:spLocks noGrp="1"/>
          </p:cNvSpPr>
          <p:nvPr userDrawn="1">
            <p:ph type="body" sz="quarter" idx="13" hasCustomPrompt="1"/>
            <p:custDataLst>
              <p:tags r:id="rId13"/>
            </p:custDataLst>
          </p:nvPr>
        </p:nvSpPr>
        <p:spPr>
          <a:xfrm>
            <a:off x="5276806" y="1405438"/>
            <a:ext cx="5544281" cy="1831258"/>
          </a:xfrm>
        </p:spPr>
        <p:txBody>
          <a:bodyPr wrap="none" anchor="b" anchorCtr="0">
            <a:normAutofit/>
          </a:bodyPr>
          <a:lstStyle>
            <a:lvl1pPr marL="0" indent="0" algn="r">
              <a:buNone/>
              <a:defRPr sz="7200" b="1">
                <a:solidFill>
                  <a:schemeClr val="accent1"/>
                </a:solidFill>
              </a:defRPr>
            </a:lvl1pPr>
          </a:lstStyle>
          <a:p>
            <a:pPr lvl="0"/>
            <a:r>
              <a:rPr lang="zh-CN" altLang="en-US" dirty="0"/>
              <a:t>节编号</a:t>
            </a:r>
            <a:endParaRPr lang="zh-CN" altLang="en-US" dirty="0"/>
          </a:p>
        </p:txBody>
      </p:sp>
      <p:sp>
        <p:nvSpPr>
          <p:cNvPr id="4" name="日期占位符 4"/>
          <p:cNvSpPr>
            <a:spLocks noGrp="1"/>
          </p:cNvSpPr>
          <p:nvPr userDrawn="1">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userDrawn="1">
            <p:ph type="ftr" sz="quarter" idx="11"/>
            <p:custDataLst>
              <p:tags r:id="rId15"/>
            </p:custDataLst>
          </p:nvPr>
        </p:nvSpPr>
        <p:spPr/>
        <p:txBody>
          <a:bodyPr/>
          <a:lstStyle/>
          <a:p>
            <a:endParaRPr lang="zh-CN" altLang="en-US"/>
          </a:p>
        </p:txBody>
      </p:sp>
      <p:sp>
        <p:nvSpPr>
          <p:cNvPr id="6" name="灯片编号占位符 6"/>
          <p:cNvSpPr>
            <a:spLocks noGrp="1"/>
          </p:cNvSpPr>
          <p:nvPr userDrawn="1">
            <p:ph type="sldNum" sz="quarter" idx="12"/>
            <p:custDataLst>
              <p:tags r:id="rId1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tags" Target="../tags/tag101.xml"/><Relationship Id="rId2" Type="http://schemas.openxmlformats.org/officeDocument/2006/relationships/slideLayout" Target="../slideLayouts/slideLayout2.xml"/><Relationship Id="rId19" Type="http://schemas.openxmlformats.org/officeDocument/2006/relationships/tags" Target="../tags/tag100.xml"/><Relationship Id="rId18" Type="http://schemas.openxmlformats.org/officeDocument/2006/relationships/tags" Target="../tags/tag99.xml"/><Relationship Id="rId17" Type="http://schemas.openxmlformats.org/officeDocument/2006/relationships/tags" Target="../tags/tag9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userDrawn="1">
            <p:custDataLst>
              <p:tags r:id="rId13"/>
            </p:custDataLst>
          </p:nvPr>
        </p:nvSpPr>
        <p:spPr>
          <a:xfrm flipH="1">
            <a:off x="1" y="0"/>
            <a:ext cx="7378367" cy="6858000"/>
          </a:xfrm>
          <a:custGeom>
            <a:avLst/>
            <a:gdLst>
              <a:gd name="connsiteX0" fmla="*/ 7378367 w 7378367"/>
              <a:gd name="connsiteY0" fmla="*/ 0 h 6858000"/>
              <a:gd name="connsiteX1" fmla="*/ 1731641 w 7378367"/>
              <a:gd name="connsiteY1" fmla="*/ 0 h 6858000"/>
              <a:gd name="connsiteX2" fmla="*/ 1587640 w 7378367"/>
              <a:gd name="connsiteY2" fmla="*/ 188562 h 6858000"/>
              <a:gd name="connsiteX3" fmla="*/ 0 w 7378367"/>
              <a:gd name="connsiteY3" fmla="*/ 5104828 h 6858000"/>
              <a:gd name="connsiteX4" fmla="*/ 122591 w 7378367"/>
              <a:gd name="connsiteY4" fmla="*/ 6547765 h 6858000"/>
              <a:gd name="connsiteX5" fmla="*/ 182734 w 7378367"/>
              <a:gd name="connsiteY5" fmla="*/ 6858000 h 6858000"/>
              <a:gd name="connsiteX6" fmla="*/ 7378367 w 737836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78367" h="6858000">
                <a:moveTo>
                  <a:pt x="7378367" y="0"/>
                </a:moveTo>
                <a:lnTo>
                  <a:pt x="1731641" y="0"/>
                </a:lnTo>
                <a:lnTo>
                  <a:pt x="1587640" y="188562"/>
                </a:lnTo>
                <a:cubicBezTo>
                  <a:pt x="591159" y="1555254"/>
                  <a:pt x="0" y="3258343"/>
                  <a:pt x="0" y="5104828"/>
                </a:cubicBezTo>
                <a:cubicBezTo>
                  <a:pt x="0" y="5597224"/>
                  <a:pt x="42039" y="6079423"/>
                  <a:pt x="122591" y="6547765"/>
                </a:cubicBezTo>
                <a:lnTo>
                  <a:pt x="182734" y="6858000"/>
                </a:lnTo>
                <a:lnTo>
                  <a:pt x="7378367" y="6858000"/>
                </a:ln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8" name="任意多边形: 形状 17"/>
          <p:cNvSpPr/>
          <p:nvPr userDrawn="1">
            <p:custDataLst>
              <p:tags r:id="rId14"/>
            </p:custDataLst>
          </p:nvPr>
        </p:nvSpPr>
        <p:spPr>
          <a:xfrm flipV="1">
            <a:off x="8088254" y="1"/>
            <a:ext cx="4103747" cy="4637107"/>
          </a:xfrm>
          <a:custGeom>
            <a:avLst/>
            <a:gdLst>
              <a:gd name="connsiteX0" fmla="*/ 0 w 4103747"/>
              <a:gd name="connsiteY0" fmla="*/ 4637107 h 4637107"/>
              <a:gd name="connsiteX1" fmla="*/ 4103747 w 4103747"/>
              <a:gd name="connsiteY1" fmla="*/ 4637107 h 4637107"/>
              <a:gd name="connsiteX2" fmla="*/ 4103747 w 4103747"/>
              <a:gd name="connsiteY2" fmla="*/ 0 h 4637107"/>
              <a:gd name="connsiteX3" fmla="*/ 4049195 w 4103747"/>
              <a:gd name="connsiteY3" fmla="*/ 9742 h 4637107"/>
              <a:gd name="connsiteX4" fmla="*/ 12346 w 4103747"/>
              <a:gd name="connsiteY4" fmla="*/ 4474737 h 463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747" h="4637107">
                <a:moveTo>
                  <a:pt x="0" y="4637107"/>
                </a:moveTo>
                <a:lnTo>
                  <a:pt x="4103747" y="4637107"/>
                </a:lnTo>
                <a:lnTo>
                  <a:pt x="4103747" y="0"/>
                </a:lnTo>
                <a:lnTo>
                  <a:pt x="4049195" y="9742"/>
                </a:lnTo>
                <a:cubicBezTo>
                  <a:pt x="1896006" y="450348"/>
                  <a:pt x="238192" y="2250879"/>
                  <a:pt x="12346" y="4474737"/>
                </a:cubicBezTo>
                <a:close/>
              </a:path>
            </a:pathLst>
          </a:custGeom>
          <a:gradFill flip="none" rotWithShape="1">
            <a:gsLst>
              <a:gs pos="0">
                <a:schemeClr val="accent1">
                  <a:alpha val="1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标题占位符 1"/>
          <p:cNvSpPr>
            <a:spLocks noGrp="1"/>
          </p:cNvSpPr>
          <p:nvPr>
            <p:ph type="title"/>
            <p:custDataLst>
              <p:tags r:id="rId1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2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image" Target="../media/image1.jpeg"/><Relationship Id="rId1" Type="http://schemas.openxmlformats.org/officeDocument/2006/relationships/tags" Target="../tags/tag102.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image" Target="../media/image2.jpeg"/><Relationship Id="rId1" Type="http://schemas.openxmlformats.org/officeDocument/2006/relationships/tags" Target="../tags/tag144.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s>
</file>

<file path=ppt/slides/_rels/slide2.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6" Type="http://schemas.openxmlformats.org/officeDocument/2006/relationships/slideLayout" Target="../slideLayouts/slideLayout3.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tags" Target="../tags/tag107.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tags" Target="../tags/tag184.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90.xml"/><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image" Target="../media/image2.jpeg"/><Relationship Id="rId1" Type="http://schemas.openxmlformats.org/officeDocument/2006/relationships/tags" Target="../tags/tag122.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tags" Target="../tags/tag216.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image" Target="../media/image2.jpeg"/><Relationship Id="rId1" Type="http://schemas.openxmlformats.org/officeDocument/2006/relationships/tags" Target="../tags/tag219.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tags" Target="../tags/tag232.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tags" Target="../tags/tag235.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tags" Target="../tags/tag247.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tags" Target="../tags/tag256.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1.xml"/><Relationship Id="rId2" Type="http://schemas.openxmlformats.org/officeDocument/2006/relationships/tags" Target="../tags/tag260.xml"/><Relationship Id="rId1" Type="http://schemas.openxmlformats.org/officeDocument/2006/relationships/tags" Target="../tags/tag259.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tags" Target="../tags/tag262.xml"/></Relationships>
</file>

<file path=ppt/slides/_rels/slide4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268.xml"/><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image" Target="../media/image2.jpeg"/><Relationship Id="rId1" Type="http://schemas.openxmlformats.org/officeDocument/2006/relationships/tags" Target="../tags/tag265.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4.xml"/><Relationship Id="rId2" Type="http://schemas.openxmlformats.org/officeDocument/2006/relationships/tags" Target="../tags/tag273.xml"/><Relationship Id="rId1" Type="http://schemas.openxmlformats.org/officeDocument/2006/relationships/tags" Target="../tags/tag272.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tags" Target="../tags/tag275.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tags" Target="../tags/tag278.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tags" Target="../tags/tag281.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tags" Target="../tags/tag284.xml"/></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92.xml"/><Relationship Id="rId2" Type="http://schemas.openxmlformats.org/officeDocument/2006/relationships/tags" Target="../tags/tag291.xml"/><Relationship Id="rId1" Type="http://schemas.openxmlformats.org/officeDocument/2006/relationships/tags" Target="../tags/tag290.xml"/></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95.xml"/><Relationship Id="rId2" Type="http://schemas.openxmlformats.org/officeDocument/2006/relationships/tags" Target="../tags/tag294.xml"/><Relationship Id="rId1" Type="http://schemas.openxmlformats.org/officeDocument/2006/relationships/tags" Target="../tags/tag293.xml"/></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tags" Target="../tags/tag296.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tags" Target="../tags/tag299.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07.xml"/><Relationship Id="rId2" Type="http://schemas.openxmlformats.org/officeDocument/2006/relationships/tags" Target="../tags/tag306.xml"/><Relationship Id="rId1" Type="http://schemas.openxmlformats.org/officeDocument/2006/relationships/tags" Target="../tags/tag305.xml"/></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tags" Target="../tags/tag308.xml"/></Relationships>
</file>

<file path=ppt/slides/_rels/slide64.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1.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image" Target="../media/image3.jpeg"/><Relationship Id="rId1" Type="http://schemas.openxmlformats.org/officeDocument/2006/relationships/tags" Target="../tags/tag311.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7294592" y="1408434"/>
            <a:ext cx="4897408" cy="5449567"/>
          </a:xfrm>
          <a:custGeom>
            <a:avLst/>
            <a:gdLst>
              <a:gd name="connsiteX0" fmla="*/ 3997149 w 4897408"/>
              <a:gd name="connsiteY0" fmla="*/ 0 h 5449567"/>
              <a:gd name="connsiteX1" fmla="*/ 4802714 w 4897408"/>
              <a:gd name="connsiteY1" fmla="*/ 81209 h 5449567"/>
              <a:gd name="connsiteX2" fmla="*/ 4897408 w 4897408"/>
              <a:gd name="connsiteY2" fmla="*/ 103063 h 5449567"/>
              <a:gd name="connsiteX3" fmla="*/ 4897408 w 4897408"/>
              <a:gd name="connsiteY3" fmla="*/ 5449567 h 5449567"/>
              <a:gd name="connsiteX4" fmla="*/ 273326 w 4897408"/>
              <a:gd name="connsiteY4" fmla="*/ 5449567 h 5449567"/>
              <a:gd name="connsiteX5" fmla="*/ 242547 w 4897408"/>
              <a:gd name="connsiteY5" fmla="*/ 5371503 h 5449567"/>
              <a:gd name="connsiteX6" fmla="*/ 0 w 4897408"/>
              <a:gd name="connsiteY6" fmla="*/ 3997149 h 5449567"/>
              <a:gd name="connsiteX7" fmla="*/ 3997149 w 4897408"/>
              <a:gd name="connsiteY7" fmla="*/ 0 h 54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5449567">
                <a:moveTo>
                  <a:pt x="3997149" y="0"/>
                </a:moveTo>
                <a:cubicBezTo>
                  <a:pt x="4273094" y="0"/>
                  <a:pt x="4542509" y="27963"/>
                  <a:pt x="4802714" y="81209"/>
                </a:cubicBezTo>
                <a:lnTo>
                  <a:pt x="4897408" y="103063"/>
                </a:lnTo>
                <a:lnTo>
                  <a:pt x="4897408" y="5449567"/>
                </a:lnTo>
                <a:lnTo>
                  <a:pt x="273326" y="5449567"/>
                </a:lnTo>
                <a:lnTo>
                  <a:pt x="242547" y="5371503"/>
                </a:lnTo>
                <a:cubicBezTo>
                  <a:pt x="85635" y="4942958"/>
                  <a:pt x="0" y="4480054"/>
                  <a:pt x="0" y="3997149"/>
                </a:cubicBezTo>
                <a:cubicBezTo>
                  <a:pt x="0" y="1789585"/>
                  <a:pt x="1789585" y="0"/>
                  <a:pt x="3997149"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ctrTitle"/>
            <p:custDataLst>
              <p:tags r:id="rId3"/>
            </p:custDataLst>
          </p:nvPr>
        </p:nvSpPr>
        <p:spPr/>
        <p:txBody>
          <a:bodyPr/>
          <a:lstStyle/>
          <a:p>
            <a:r>
              <a:rPr lang="zh-CN" altLang="en-US"/>
              <a:t>项目二</a:t>
            </a:r>
            <a:r>
              <a:rPr lang="en-US" altLang="zh-CN"/>
              <a:t> </a:t>
            </a:r>
            <a:br>
              <a:rPr lang="en-US" altLang="zh-CN"/>
            </a:br>
            <a:r>
              <a:rPr lang="zh-CN" altLang="en-US"/>
              <a:t>长期金融资产</a:t>
            </a:r>
            <a:endParaRPr lang="zh-CN" altLang="en-US"/>
          </a:p>
        </p:txBody>
      </p:sp>
      <p:sp>
        <p:nvSpPr>
          <p:cNvPr id="6" name="公司名"/>
          <p:cNvSpPr>
            <a:spLocks noGrp="1"/>
          </p:cNvSpPr>
          <p:nvPr>
            <p:ph type="body" sz="quarter" idx="13"/>
            <p:custDataLst>
              <p:tags r:id="rId4"/>
            </p:custDataLst>
          </p:nvPr>
        </p:nvSpPr>
        <p:spPr/>
        <p:txBody>
          <a:bodyPr/>
          <a:lstStyle/>
          <a:p>
            <a:r>
              <a:rPr lang="zh-CN" altLang="en-US" sz="2400" b="1"/>
              <a:t>中级会计实务</a:t>
            </a:r>
            <a:endParaRPr lang="zh-CN" altLang="en-US" sz="2400" b="1"/>
          </a:p>
        </p:txBody>
      </p:sp>
      <p:sp>
        <p:nvSpPr>
          <p:cNvPr id="10" name="署名"/>
          <p:cNvSpPr>
            <a:spLocks noGrp="1"/>
          </p:cNvSpPr>
          <p:nvPr>
            <p:ph type="body" sz="quarter" idx="17"/>
            <p:custDataLst>
              <p:tags r:id="rId5"/>
            </p:custDataLst>
          </p:nvPr>
        </p:nvSpPr>
        <p:spPr/>
        <p:txBody>
          <a:bodyPr/>
          <a:lstStyle/>
          <a:p>
            <a:r>
              <a:rPr lang="en-US" altLang="zh-CN"/>
              <a:t>汇报人：WPS</a:t>
            </a:r>
            <a:endParaRPr lang="en-US" altLang="zh-CN"/>
          </a:p>
        </p:txBody>
      </p:sp>
    </p:spTree>
    <p:custDataLst>
      <p:tags r:id="rId6"/>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6074410" cy="2123440"/>
          </a:xfrm>
        </p:spPr>
        <p:txBody>
          <a:bodyPr/>
          <a:lstStyle/>
          <a:p>
            <a:r>
              <a:rPr lang="zh-CN" altLang="en-US" spc="300" dirty="0">
                <a:solidFill>
                  <a:srgbClr val="131F27"/>
                </a:solidFill>
                <a:latin typeface="+mn-ea"/>
                <a:sym typeface="+mn-ea"/>
              </a:rPr>
              <a:t>  债权投资</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02</a:t>
            </a:r>
            <a:endParaRPr lang="en-US" altLang="zh-CN"/>
          </a:p>
        </p:txBody>
      </p:sp>
    </p:spTree>
    <p:custDataLst>
      <p:tags r:id="rId5"/>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一、认知债券投资</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fontScale="90000" lnSpcReduction="20000"/>
          </a:bodyPr>
          <a:lstStyle/>
          <a:p>
            <a:r>
              <a:rPr lang="en-US" altLang="zh-CN" sz="2800"/>
              <a:t>    </a:t>
            </a:r>
            <a:r>
              <a:rPr lang="zh-CN" altLang="en-US" sz="2800"/>
              <a:t>债券投资，是指债券购买人以购买债券的形式投放资本，到期向债券发行人收取固定的利息以及收回本金的一种投资方式。债券具有安全性高、收益高于银行存款、流动性强等优点。</a:t>
            </a:r>
            <a:endParaRPr lang="zh-CN" altLang="en-US" sz="2800"/>
          </a:p>
          <a:p>
            <a:endParaRPr lang="zh-CN" altLang="en-US" sz="2800"/>
          </a:p>
          <a:p>
            <a:r>
              <a:rPr lang="zh-CN" altLang="en-US" sz="2800"/>
              <a:t>金融资产同时符合下列条件的，应当分类为以摊余成本计量的金融资产：</a:t>
            </a:r>
            <a:endParaRPr lang="zh-CN" altLang="en-US" sz="2800"/>
          </a:p>
          <a:p>
            <a:r>
              <a:rPr lang="zh-CN" altLang="en-US" sz="2800"/>
              <a:t>1.企业管理该金融资产的业务模式是以收取合同现金流量为目标。</a:t>
            </a:r>
            <a:endParaRPr lang="zh-CN" altLang="en-US" sz="2800"/>
          </a:p>
          <a:p>
            <a:r>
              <a:rPr lang="zh-CN" altLang="en-US" sz="2800"/>
              <a:t>2.该金融资产的合同条款规定，在特定日期产生的现金流量，仅为对本金和以未偿付本金金额为基础的利息的支付。</a:t>
            </a:r>
            <a:endParaRPr lang="zh-CN" altLang="en-US" sz="2800"/>
          </a:p>
          <a:p>
            <a:r>
              <a:rPr lang="zh-CN" altLang="en-US" sz="2800"/>
              <a:t>以摊余成本计量的金融资产主要有债权投资。本项目按还本付息方式分类进行介绍债权投资的会计处理。</a:t>
            </a:r>
            <a:endParaRPr lang="zh-CN" altLang="en-US" sz="2800"/>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二、债权投资的计量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lnSpcReduction="20000"/>
          </a:bodyPr>
          <a:lstStyle/>
          <a:p>
            <a:r>
              <a:rPr lang="en-US" altLang="zh-CN" sz="2800"/>
              <a:t>   (一)债券的分类</a:t>
            </a:r>
            <a:endParaRPr lang="en-US" altLang="zh-CN" sz="2800"/>
          </a:p>
          <a:p>
            <a:r>
              <a:rPr lang="en-US" altLang="zh-CN" sz="2800"/>
              <a:t>按照债券的实际发行价格和票面价格的异同，债券的发行可分平价发行、溢价发行和折价发行。</a:t>
            </a:r>
            <a:endParaRPr lang="en-US" altLang="zh-CN" sz="2800"/>
          </a:p>
          <a:p>
            <a:r>
              <a:rPr lang="zh-CN" altLang="en-US" sz="2800"/>
              <a:t>债券的购买方式通常也就有三种：平价购入、溢价购入和折价购入。</a:t>
            </a:r>
            <a:endParaRPr lang="zh-CN" altLang="en-US" sz="2800"/>
          </a:p>
          <a:p>
            <a:endParaRPr lang="zh-CN" altLang="en-US" sz="2800"/>
          </a:p>
          <a:p>
            <a:r>
              <a:rPr lang="zh-CN" altLang="en-US" sz="2800">
                <a:solidFill>
                  <a:srgbClr val="FF0000"/>
                </a:solidFill>
              </a:rPr>
              <a:t>平价发行，</a:t>
            </a:r>
            <a:r>
              <a:rPr lang="zh-CN" altLang="en-US" sz="2800"/>
              <a:t>指债券的发行价格和债券的面值相等，因而发行收入的数额和将来还本数额也相等。前提是债券发行利率和市场利率相同，这在西方国家比较少见。</a:t>
            </a:r>
            <a:endParaRPr lang="zh-CN" altLang="en-US" sz="2800"/>
          </a:p>
          <a:p>
            <a:r>
              <a:rPr lang="zh-CN" altLang="en-US" sz="2800"/>
              <a:t>此时，</a:t>
            </a:r>
            <a:r>
              <a:rPr lang="zh-CN" altLang="en-US" sz="2800">
                <a:solidFill>
                  <a:srgbClr val="FF0000"/>
                </a:solidFill>
              </a:rPr>
              <a:t>票面利率=市场利率。</a:t>
            </a:r>
            <a:endParaRPr lang="zh-CN" altLang="en-US" sz="2800">
              <a:solidFill>
                <a:srgbClr val="FF0000"/>
              </a:solidFill>
            </a:endParaRPr>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二、债权投资的计量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Autofit/>
          </a:bodyPr>
          <a:lstStyle/>
          <a:p>
            <a:r>
              <a:rPr lang="en-US" altLang="zh-CN" sz="2000"/>
              <a:t>    (一)债券的分类</a:t>
            </a:r>
            <a:endParaRPr lang="en-US" altLang="zh-CN" sz="2000"/>
          </a:p>
          <a:p>
            <a:r>
              <a:rPr lang="en-US" altLang="zh-CN" sz="2000">
                <a:solidFill>
                  <a:srgbClr val="FF0000"/>
                </a:solidFill>
              </a:rPr>
              <a:t>溢价发行，</a:t>
            </a:r>
            <a:r>
              <a:rPr lang="en-US" altLang="zh-CN" sz="2000"/>
              <a:t>指债券的发行价格高于债券的面值，以后偿还本金时仍按债券的面值偿还。只有在债券票面利率高于市场利率的条件下才能采用这种方式发行。</a:t>
            </a:r>
            <a:endParaRPr lang="en-US" altLang="zh-CN" sz="2000"/>
          </a:p>
          <a:p>
            <a:r>
              <a:rPr lang="en-US" altLang="zh-CN" sz="2000"/>
              <a:t>溢价发行的实质是发债企业为以后多付利息而事先得到的补偿，投资单位为以后多得利息而预先付出的代价。</a:t>
            </a:r>
            <a:endParaRPr lang="en-US" altLang="zh-CN" sz="2000"/>
          </a:p>
          <a:p>
            <a:r>
              <a:rPr lang="en-US" altLang="zh-CN" sz="2000"/>
              <a:t>此时，</a:t>
            </a:r>
            <a:r>
              <a:rPr lang="en-US" altLang="zh-CN" sz="2000">
                <a:solidFill>
                  <a:srgbClr val="FF0000"/>
                </a:solidFill>
              </a:rPr>
              <a:t>票面利率＞市场利率。</a:t>
            </a:r>
            <a:endParaRPr lang="en-US" altLang="zh-CN" sz="2000">
              <a:solidFill>
                <a:srgbClr val="FF0000"/>
              </a:solidFill>
            </a:endParaRPr>
          </a:p>
          <a:p>
            <a:r>
              <a:rPr lang="en-US" altLang="zh-CN" sz="2000">
                <a:solidFill>
                  <a:srgbClr val="FF0000"/>
                </a:solidFill>
              </a:rPr>
              <a:t>折价发行</a:t>
            </a:r>
            <a:r>
              <a:rPr lang="en-US" altLang="zh-CN" sz="2000"/>
              <a:t>，指债券发行价格低于债券的面值，而偿还时却要按债券的面值偿还本金。我国公司法规定不得折价发行债券。</a:t>
            </a:r>
            <a:endParaRPr lang="en-US" altLang="zh-CN" sz="2000"/>
          </a:p>
          <a:p>
            <a:r>
              <a:rPr lang="en-US" altLang="zh-CN" sz="2000"/>
              <a:t>折价发行的实质是发债企业为以后少付利息而预先付出的代价，投资单位为以后少得利息而提前得到的补偿。</a:t>
            </a:r>
            <a:endParaRPr lang="en-US" altLang="zh-CN" sz="2000"/>
          </a:p>
          <a:p>
            <a:r>
              <a:rPr lang="en-US" altLang="zh-CN" sz="2000"/>
              <a:t>此时，</a:t>
            </a:r>
            <a:r>
              <a:rPr lang="en-US" altLang="zh-CN" sz="2000">
                <a:solidFill>
                  <a:srgbClr val="FF0000"/>
                </a:solidFill>
              </a:rPr>
              <a:t>票面利率＜市场利率</a:t>
            </a:r>
            <a:r>
              <a:rPr lang="en-US" altLang="zh-CN" sz="2000"/>
              <a:t>。</a:t>
            </a:r>
            <a:endParaRPr lang="en-US" altLang="zh-CN" sz="2000"/>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二、债权投资的计量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Autofit/>
          </a:bodyPr>
          <a:lstStyle/>
          <a:p>
            <a:r>
              <a:rPr lang="en-US" altLang="zh-CN" sz="2000"/>
              <a:t>  （二）债权投资的初始计量</a:t>
            </a:r>
            <a:endParaRPr lang="en-US" altLang="zh-CN" sz="2000"/>
          </a:p>
          <a:p>
            <a:r>
              <a:rPr lang="en-US" altLang="zh-CN" sz="2000"/>
              <a:t>债权投资初始确认时,应当按公允价值计量相关交易费用计入初始确认金额。实际付的价款中包含已到付息期但尚未领取的债券利息,应当单独确认为应收项目(应收利息)。其中,金融资产的公允价值应当以市场交易价格为基础确定。</a:t>
            </a:r>
            <a:endParaRPr lang="en-US" altLang="zh-CN" sz="2000"/>
          </a:p>
          <a:p>
            <a:r>
              <a:rPr lang="en-US" altLang="zh-CN" sz="2000"/>
              <a:t>(三)债权投资的后续计量</a:t>
            </a:r>
            <a:endParaRPr lang="en-US" altLang="zh-CN" sz="2000"/>
          </a:p>
          <a:p>
            <a:r>
              <a:rPr lang="en-US" altLang="zh-CN" sz="2000"/>
              <a:t>企业应当按摊余成本对债权投资进行后续计量。</a:t>
            </a:r>
            <a:endParaRPr lang="en-US" altLang="zh-CN" sz="2000"/>
          </a:p>
          <a:p>
            <a:r>
              <a:rPr lang="en-US" altLang="zh-CN" sz="2000"/>
              <a:t>企业应在债权投资持有期间,采用实际利率法,按照摊余成本和实际利率计算确认利息收入,并计入投资收益。</a:t>
            </a:r>
            <a:endParaRPr lang="en-US" altLang="zh-CN" sz="2000"/>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19335"/>
            <a:ext cx="10800000" cy="720000"/>
          </a:xfrm>
        </p:spPr>
        <p:txBody>
          <a:bodyPr/>
          <a:lstStyle/>
          <a:p>
            <a:r>
              <a:rPr lang="zh-CN" altLang="en-US" spc="300" dirty="0">
                <a:solidFill>
                  <a:srgbClr val="131F27"/>
                </a:solidFill>
                <a:latin typeface="+mn-ea"/>
                <a:sym typeface="+mn-ea"/>
              </a:rPr>
              <a:t>二、债权投资的计量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39469"/>
            <a:ext cx="10800000" cy="4873625"/>
          </a:xfrm>
        </p:spPr>
        <p:txBody>
          <a:bodyPr>
            <a:noAutofit/>
          </a:bodyPr>
          <a:lstStyle/>
          <a:p>
            <a:r>
              <a:rPr lang="en-US" altLang="zh-CN" sz="2000"/>
              <a:t>  (四)实际利率法与摊余成本</a:t>
            </a:r>
            <a:endParaRPr lang="en-US" altLang="zh-CN" sz="2000"/>
          </a:p>
          <a:p>
            <a:r>
              <a:rPr lang="en-US" altLang="zh-CN" sz="2000"/>
              <a:t>1.实际利率法</a:t>
            </a:r>
            <a:endParaRPr lang="en-US" altLang="zh-CN" sz="2000"/>
          </a:p>
          <a:p>
            <a:r>
              <a:rPr lang="en-US" altLang="zh-CN" sz="2000"/>
              <a:t>实际利率法是指按照金融资产或金融负债的实际利率计算其摊余成本及各期利息收入或利息费用的方法。</a:t>
            </a:r>
            <a:endParaRPr lang="en-US" altLang="zh-CN" sz="2000"/>
          </a:p>
          <a:p>
            <a:r>
              <a:rPr lang="en-US" altLang="zh-CN" sz="2000"/>
              <a:t>实际利率，是指将金融资产或金融负债在预计存续期的估计未来现金流量折现为该金融资产账面余额(不考虑减值)或该金融负债摊余成本所使用的利率。</a:t>
            </a:r>
            <a:endParaRPr lang="en-US" altLang="zh-CN" sz="2000"/>
          </a:p>
          <a:p>
            <a:r>
              <a:rPr lang="en-US" altLang="zh-CN" sz="2000"/>
              <a:t>企业应当在取得债权投资时确定实际利率，实际利率与票面利率差别较小的,也可按票面利率计算利息收入,并计入投资收益。</a:t>
            </a:r>
            <a:endParaRPr lang="en-US" altLang="zh-CN" sz="2000"/>
          </a:p>
          <a:p>
            <a:r>
              <a:rPr lang="en-US" altLang="zh-CN" sz="2000"/>
              <a:t>（1）本期确认的应收利息。其计算公式如下：</a:t>
            </a:r>
            <a:endParaRPr lang="en-US" altLang="zh-CN" sz="2000"/>
          </a:p>
          <a:p>
            <a:r>
              <a:rPr lang="en-US" altLang="zh-CN" sz="2000">
                <a:solidFill>
                  <a:srgbClr val="FF0000"/>
                </a:solidFill>
              </a:rPr>
              <a:t>本期应收利息=债券票面面值x票面利率</a:t>
            </a:r>
            <a:endParaRPr lang="en-US" altLang="zh-CN" sz="2000"/>
          </a:p>
          <a:p>
            <a:r>
              <a:rPr lang="en-US" altLang="zh-CN" sz="2000"/>
              <a:t>（2）本期确认的利息收入。其计算公式如下：</a:t>
            </a:r>
            <a:endParaRPr lang="en-US" altLang="zh-CN" sz="2000"/>
          </a:p>
          <a:p>
            <a:r>
              <a:rPr lang="en-US" altLang="zh-CN" sz="2000">
                <a:solidFill>
                  <a:srgbClr val="FF0000"/>
                </a:solidFill>
              </a:rPr>
              <a:t>本期利息收入=当期期初的摊余成本x实际利率</a:t>
            </a:r>
            <a:endParaRPr lang="en-US" altLang="zh-CN" sz="2000">
              <a:solidFill>
                <a:srgbClr val="FF0000"/>
              </a:solidFill>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19335"/>
            <a:ext cx="10800000" cy="720000"/>
          </a:xfrm>
        </p:spPr>
        <p:txBody>
          <a:bodyPr/>
          <a:lstStyle/>
          <a:p>
            <a:r>
              <a:rPr lang="zh-CN" altLang="en-US" spc="300" dirty="0">
                <a:solidFill>
                  <a:srgbClr val="131F27"/>
                </a:solidFill>
                <a:latin typeface="+mn-ea"/>
                <a:sym typeface="+mn-ea"/>
              </a:rPr>
              <a:t>二、债权投资的计量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39469"/>
            <a:ext cx="10800000" cy="4873625"/>
          </a:xfrm>
        </p:spPr>
        <p:txBody>
          <a:bodyPr>
            <a:noAutofit/>
          </a:bodyPr>
          <a:lstStyle/>
          <a:p>
            <a:r>
              <a:rPr lang="en-US" altLang="zh-CN" sz="2000"/>
              <a:t>2.摊余成本</a:t>
            </a:r>
            <a:endParaRPr lang="en-US" altLang="zh-CN" sz="2000"/>
          </a:p>
          <a:p>
            <a:r>
              <a:rPr lang="en-US" altLang="zh-CN" sz="2000"/>
              <a:t>摊余成本,是指债权投资的初始确认金额经下列调整后的结果：</a:t>
            </a:r>
            <a:endParaRPr lang="en-US" altLang="zh-CN" sz="2000"/>
          </a:p>
          <a:p>
            <a:r>
              <a:rPr lang="en-US" altLang="zh-CN" sz="2000"/>
              <a:t>（1）扣除已收回的本金；</a:t>
            </a:r>
            <a:endParaRPr lang="en-US" altLang="zh-CN" sz="2000"/>
          </a:p>
          <a:p>
            <a:r>
              <a:rPr lang="en-US" altLang="zh-CN" sz="2000"/>
              <a:t>（2）加上或减去采用实际利率法将该初始确认金额与到期日金额的差额进行摊销形成的累计摊销额；</a:t>
            </a:r>
            <a:endParaRPr lang="en-US" altLang="zh-CN" sz="2000"/>
          </a:p>
          <a:p>
            <a:r>
              <a:rPr lang="en-US" altLang="zh-CN" sz="2000"/>
              <a:t>（3）扣除累计计提的损失准备（仅适用于金融资产）。</a:t>
            </a:r>
            <a:endParaRPr lang="en-US" altLang="zh-CN" sz="2000"/>
          </a:p>
          <a:p>
            <a:r>
              <a:rPr lang="en-US" altLang="zh-CN" sz="2000">
                <a:solidFill>
                  <a:srgbClr val="FF0000"/>
                </a:solidFill>
              </a:rPr>
              <a:t>期末摊余成本</a:t>
            </a:r>
            <a:endParaRPr lang="en-US" altLang="zh-CN" sz="2000">
              <a:solidFill>
                <a:srgbClr val="FF0000"/>
              </a:solidFill>
            </a:endParaRPr>
          </a:p>
          <a:p>
            <a:r>
              <a:rPr lang="en-US" altLang="zh-CN" sz="2000">
                <a:solidFill>
                  <a:srgbClr val="FF0000"/>
                </a:solidFill>
              </a:rPr>
              <a:t>=期初摊余成本+本期确认的投资收益-本期实际收到的利息-已发生的减值损失</a:t>
            </a:r>
            <a:endParaRPr lang="en-US" altLang="zh-CN" sz="2000">
              <a:solidFill>
                <a:srgbClr val="FF0000"/>
              </a:solidFill>
            </a:endParaRPr>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三、账户设置</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fontScale="70000"/>
          </a:bodyPr>
          <a:lstStyle/>
          <a:p>
            <a:r>
              <a:rPr lang="en-US" altLang="zh-CN" sz="2800"/>
              <a:t>   (一)“债权投资”账户</a:t>
            </a:r>
            <a:endParaRPr lang="en-US" altLang="zh-CN" sz="2800"/>
          </a:p>
          <a:p>
            <a:r>
              <a:rPr lang="en-US" altLang="zh-CN" sz="2800"/>
              <a:t>为了核算企业取得的债权投资,会计上应设置“债权投资”账户,反映资产负债表日企业以摊余成本计量的长期债权投资。</a:t>
            </a:r>
            <a:endParaRPr lang="en-US" altLang="zh-CN" sz="2800"/>
          </a:p>
          <a:p>
            <a:r>
              <a:rPr lang="en-US" altLang="zh-CN" sz="2800"/>
              <a:t>该账户下设“成本”、“利息调整”和“应计利息”三个二级账户。</a:t>
            </a:r>
            <a:endParaRPr lang="en-US" altLang="zh-CN" sz="2800"/>
          </a:p>
          <a:p>
            <a:r>
              <a:rPr lang="en-US" altLang="zh-CN" sz="2800"/>
              <a:t>(二)“债权投资减值准备”账户</a:t>
            </a:r>
            <a:endParaRPr lang="en-US" altLang="zh-CN" sz="2800"/>
          </a:p>
          <a:p>
            <a:r>
              <a:rPr lang="en-US" altLang="zh-CN" sz="2800"/>
              <a:t>为了核算企业债权投资的减值损失,会计上应设置“债权投资减值准备”账户,反映资产负债表日债权投资的账面价值小于预计未来现金流量现值的差额。</a:t>
            </a:r>
            <a:endParaRPr lang="en-US" altLang="zh-CN" sz="2800"/>
          </a:p>
          <a:p>
            <a:r>
              <a:rPr lang="en-US" altLang="zh-CN" sz="2800"/>
              <a:t>（三）“信用减值损失”账户</a:t>
            </a:r>
            <a:endParaRPr lang="en-US" altLang="zh-CN" sz="2800"/>
          </a:p>
          <a:p>
            <a:r>
              <a:rPr lang="en-US" altLang="zh-CN" sz="2800"/>
              <a:t>为了核算企业计提本准则要求的各项金融工具减值准备所形成的预期信用损失，会计上应设置“信用减值损失”账户,反映资产负债表日债权投资的账面价值预期的信用损失。</a:t>
            </a:r>
            <a:endParaRPr lang="en-US" altLang="zh-CN" sz="2800"/>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lstStyle/>
          <a:p>
            <a:r>
              <a:rPr lang="en-US" altLang="zh-CN" sz="2800"/>
              <a:t>   (一)初始确认</a:t>
            </a:r>
            <a:endParaRPr lang="en-US" altLang="zh-CN" sz="2800"/>
          </a:p>
          <a:p>
            <a:r>
              <a:rPr lang="zh-CN" altLang="en-US" sz="2800"/>
              <a:t>企业取得的债权投资,应按该投资的面值,借记“债权投资——成本”账户；按支付的价款中包含的已到付息期，但尚未领取的利息,借记“应收利息”账户；按实际支付的金额,贷记“银行存款”等账户；按其差额,借记或贷记“债权投资——利息调整”账户。</a:t>
            </a:r>
            <a:endParaRPr lang="zh-CN" altLang="en-US" sz="2800"/>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215389"/>
            <a:ext cx="10800000" cy="4873625"/>
          </a:xfrm>
        </p:spPr>
        <p:txBody>
          <a:bodyPr>
            <a:noAutofit/>
          </a:bodyPr>
          <a:lstStyle/>
          <a:p>
            <a:r>
              <a:rPr lang="en-US" altLang="zh-CN" sz="2000"/>
              <a:t>  【典型案例2-2】</a:t>
            </a:r>
            <a:endParaRPr lang="en-US" altLang="zh-CN" sz="2000"/>
          </a:p>
          <a:p>
            <a:r>
              <a:rPr lang="en-US" altLang="zh-CN" sz="2000"/>
              <a:t>2×23年1月1日，Q公司支付价款2036万元(含交易费用)，从活跃市场上L公司当日发行的3年期公司债券、面值2000万元。票面利率5%。于次年1月3日支付上一年度利息，债券到期支付当年利息和债券本金。合同约定、该债券的发行方在遇到特定情况时可以将债券赎回，且不需要为前赎回支付额外款项。Q公司在购买该债券时。预计发行方不会提前赎回。Q公司将该债券划分为债权投资核算。假设不考虑所得税、减值损失等因素。</a:t>
            </a:r>
            <a:endParaRPr lang="en-US" altLang="zh-CN" sz="2000"/>
          </a:p>
          <a:p>
            <a:r>
              <a:rPr lang="en-US" altLang="zh-CN" sz="2000"/>
              <a:t>要求：</a:t>
            </a:r>
            <a:endParaRPr lang="en-US" altLang="zh-CN" sz="2000"/>
          </a:p>
          <a:p>
            <a:r>
              <a:rPr lang="en-US" altLang="zh-CN" sz="2000"/>
              <a:t>(1)编制Q公司取得债券投资时会计分录。</a:t>
            </a:r>
            <a:endParaRPr lang="en-US" altLang="zh-CN" sz="2000"/>
          </a:p>
          <a:p>
            <a:r>
              <a:rPr lang="en-US" altLang="zh-CN" sz="2000"/>
              <a:t>(2)在资产负债表日时，计算Q公司应确认的投资收益和应收利息以及会计处理。</a:t>
            </a:r>
            <a:endParaRPr lang="en-US" altLang="zh-CN" sz="2000"/>
          </a:p>
          <a:p>
            <a:r>
              <a:rPr lang="en-US" altLang="zh-CN" sz="2000"/>
              <a:t>(3)编制收回利息时的会计分录。</a:t>
            </a:r>
            <a:endParaRPr lang="en-US" altLang="zh-CN" sz="2000"/>
          </a:p>
          <a:p>
            <a:r>
              <a:rPr lang="en-US" altLang="zh-CN" sz="2000"/>
              <a:t>(4)编制Q公司持有的债权投资到期收回时的会计处理，并计算整个投资取得的投资收益。 </a:t>
            </a:r>
            <a:endParaRPr lang="en-US" altLang="zh-CN" sz="2000"/>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5" name="矩形: 圆角 4"/>
          <p:cNvSpPr/>
          <p:nvPr>
            <p:custDataLst>
              <p:tags r:id="rId2"/>
            </p:custDataLst>
          </p:nvPr>
        </p:nvSpPr>
        <p:spPr>
          <a:xfrm>
            <a:off x="4580890" y="1240155"/>
            <a:ext cx="6283960"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9" name="序号"/>
          <p:cNvSpPr txBox="1"/>
          <p:nvPr>
            <p:custDataLst>
              <p:tags r:id="rId3"/>
            </p:custDataLst>
          </p:nvPr>
        </p:nvSpPr>
        <p:spPr>
          <a:xfrm>
            <a:off x="4693920" y="1348740"/>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01</a:t>
            </a:r>
            <a:endParaRPr lang="en-US" sz="2000" b="1" dirty="0">
              <a:solidFill>
                <a:schemeClr val="accent1"/>
              </a:solidFill>
              <a:latin typeface="+mn-ea"/>
            </a:endParaRPr>
          </a:p>
        </p:txBody>
      </p:sp>
      <p:sp>
        <p:nvSpPr>
          <p:cNvPr id="10" name="项标题"/>
          <p:cNvSpPr txBox="1"/>
          <p:nvPr>
            <p:custDataLst>
              <p:tags r:id="rId4"/>
            </p:custDataLst>
          </p:nvPr>
        </p:nvSpPr>
        <p:spPr>
          <a:xfrm>
            <a:off x="5804535" y="1391285"/>
            <a:ext cx="4619625"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认知长期金融资产</a:t>
            </a:r>
            <a:endParaRPr lang="zh-CN" altLang="en-US" sz="2400" spc="300" dirty="0">
              <a:solidFill>
                <a:srgbClr val="131F27"/>
              </a:solidFill>
              <a:latin typeface="+mn-ea"/>
            </a:endParaRPr>
          </a:p>
        </p:txBody>
      </p:sp>
      <p:sp>
        <p:nvSpPr>
          <p:cNvPr id="11" name="矩形: 圆角 10"/>
          <p:cNvSpPr/>
          <p:nvPr>
            <p:custDataLst>
              <p:tags r:id="rId5"/>
            </p:custDataLst>
          </p:nvPr>
        </p:nvSpPr>
        <p:spPr>
          <a:xfrm>
            <a:off x="4382135" y="2389505"/>
            <a:ext cx="6283960"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12" name="序号"/>
          <p:cNvSpPr txBox="1"/>
          <p:nvPr>
            <p:custDataLst>
              <p:tags r:id="rId6"/>
            </p:custDataLst>
          </p:nvPr>
        </p:nvSpPr>
        <p:spPr>
          <a:xfrm>
            <a:off x="4494530" y="2497455"/>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02</a:t>
            </a:r>
            <a:endParaRPr lang="en-US" sz="2000" b="1" dirty="0">
              <a:solidFill>
                <a:schemeClr val="accent1"/>
              </a:solidFill>
              <a:latin typeface="+mn-ea"/>
            </a:endParaRPr>
          </a:p>
        </p:txBody>
      </p:sp>
      <p:sp>
        <p:nvSpPr>
          <p:cNvPr id="13" name="项标题"/>
          <p:cNvSpPr txBox="1"/>
          <p:nvPr>
            <p:custDataLst>
              <p:tags r:id="rId7"/>
            </p:custDataLst>
          </p:nvPr>
        </p:nvSpPr>
        <p:spPr>
          <a:xfrm>
            <a:off x="5605780" y="2540000"/>
            <a:ext cx="4619625"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债权投资</a:t>
            </a:r>
            <a:endParaRPr lang="zh-CN" altLang="en-US" sz="2400" spc="300" dirty="0">
              <a:solidFill>
                <a:srgbClr val="131F27"/>
              </a:solidFill>
              <a:latin typeface="+mn-ea"/>
            </a:endParaRPr>
          </a:p>
        </p:txBody>
      </p:sp>
      <p:sp>
        <p:nvSpPr>
          <p:cNvPr id="14" name="矩形: 圆角 13"/>
          <p:cNvSpPr/>
          <p:nvPr>
            <p:custDataLst>
              <p:tags r:id="rId8"/>
            </p:custDataLst>
          </p:nvPr>
        </p:nvSpPr>
        <p:spPr>
          <a:xfrm>
            <a:off x="3962400" y="3538220"/>
            <a:ext cx="6283960"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15" name="序号"/>
          <p:cNvSpPr txBox="1"/>
          <p:nvPr>
            <p:custDataLst>
              <p:tags r:id="rId9"/>
            </p:custDataLst>
          </p:nvPr>
        </p:nvSpPr>
        <p:spPr>
          <a:xfrm>
            <a:off x="4074795" y="3646170"/>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03</a:t>
            </a:r>
            <a:endParaRPr lang="en-US" sz="2000" b="1" dirty="0">
              <a:solidFill>
                <a:schemeClr val="accent1"/>
              </a:solidFill>
              <a:latin typeface="+mn-ea"/>
            </a:endParaRPr>
          </a:p>
        </p:txBody>
      </p:sp>
      <p:sp>
        <p:nvSpPr>
          <p:cNvPr id="16" name="项标题"/>
          <p:cNvSpPr txBox="1"/>
          <p:nvPr>
            <p:custDataLst>
              <p:tags r:id="rId10"/>
            </p:custDataLst>
          </p:nvPr>
        </p:nvSpPr>
        <p:spPr>
          <a:xfrm>
            <a:off x="5186045" y="3688715"/>
            <a:ext cx="4619625"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其他债权投资</a:t>
            </a:r>
            <a:endParaRPr lang="zh-CN" altLang="en-US" sz="2400" spc="300" dirty="0">
              <a:solidFill>
                <a:srgbClr val="131F27"/>
              </a:solidFill>
              <a:latin typeface="+mn-ea"/>
            </a:endParaRPr>
          </a:p>
        </p:txBody>
      </p:sp>
      <p:sp>
        <p:nvSpPr>
          <p:cNvPr id="20" name="任意多边形: 形状 19"/>
          <p:cNvSpPr/>
          <p:nvPr>
            <p:custDataLst>
              <p:tags r:id="rId11"/>
            </p:custDataLst>
          </p:nvPr>
        </p:nvSpPr>
        <p:spPr>
          <a:xfrm>
            <a:off x="977010" y="1948496"/>
            <a:ext cx="1411480" cy="209783"/>
          </a:xfrm>
          <a:custGeom>
            <a:avLst/>
            <a:gdLst/>
            <a:ahLst/>
            <a:cxnLst/>
            <a:rect l="l" t="t" r="r" b="b"/>
            <a:pathLst>
              <a:path w="1603177" h="238274">
                <a:moveTo>
                  <a:pt x="310307" y="26789"/>
                </a:moveTo>
                <a:cubicBezTo>
                  <a:pt x="286792" y="26789"/>
                  <a:pt x="267742" y="35322"/>
                  <a:pt x="253157" y="52387"/>
                </a:cubicBezTo>
                <a:cubicBezTo>
                  <a:pt x="238571" y="69453"/>
                  <a:pt x="231279" y="91827"/>
                  <a:pt x="231279" y="119509"/>
                </a:cubicBezTo>
                <a:cubicBezTo>
                  <a:pt x="231279" y="147389"/>
                  <a:pt x="238398" y="169738"/>
                  <a:pt x="252636" y="186556"/>
                </a:cubicBezTo>
                <a:cubicBezTo>
                  <a:pt x="266874" y="203373"/>
                  <a:pt x="285452" y="211782"/>
                  <a:pt x="308372" y="211782"/>
                </a:cubicBezTo>
                <a:cubicBezTo>
                  <a:pt x="332978" y="211782"/>
                  <a:pt x="352301" y="203721"/>
                  <a:pt x="366340" y="187598"/>
                </a:cubicBezTo>
                <a:cubicBezTo>
                  <a:pt x="380380" y="171475"/>
                  <a:pt x="387399" y="148927"/>
                  <a:pt x="387399" y="119955"/>
                </a:cubicBezTo>
                <a:cubicBezTo>
                  <a:pt x="387399" y="90190"/>
                  <a:pt x="380529" y="67220"/>
                  <a:pt x="366787" y="51048"/>
                </a:cubicBezTo>
                <a:cubicBezTo>
                  <a:pt x="353045" y="34875"/>
                  <a:pt x="334218" y="26789"/>
                  <a:pt x="310307" y="26789"/>
                </a:cubicBezTo>
                <a:close/>
                <a:moveTo>
                  <a:pt x="1277392" y="3869"/>
                </a:moveTo>
                <a:lnTo>
                  <a:pt x="1440061" y="3869"/>
                </a:lnTo>
                <a:lnTo>
                  <a:pt x="1440061" y="30361"/>
                </a:lnTo>
                <a:lnTo>
                  <a:pt x="1373535" y="30361"/>
                </a:lnTo>
                <a:lnTo>
                  <a:pt x="1373535" y="234404"/>
                </a:lnTo>
                <a:lnTo>
                  <a:pt x="1343620" y="234404"/>
                </a:lnTo>
                <a:lnTo>
                  <a:pt x="1343620" y="30361"/>
                </a:lnTo>
                <a:lnTo>
                  <a:pt x="1277392" y="30361"/>
                </a:lnTo>
                <a:close/>
                <a:moveTo>
                  <a:pt x="1053108" y="3869"/>
                </a:moveTo>
                <a:lnTo>
                  <a:pt x="1090464" y="3869"/>
                </a:lnTo>
                <a:lnTo>
                  <a:pt x="1203275" y="180082"/>
                </a:lnTo>
                <a:cubicBezTo>
                  <a:pt x="1208633" y="188416"/>
                  <a:pt x="1211808" y="193724"/>
                  <a:pt x="1212800" y="196006"/>
                </a:cubicBezTo>
                <a:lnTo>
                  <a:pt x="1213396" y="196006"/>
                </a:lnTo>
                <a:cubicBezTo>
                  <a:pt x="1212404" y="189458"/>
                  <a:pt x="1211907" y="178246"/>
                  <a:pt x="1211907" y="162371"/>
                </a:cubicBezTo>
                <a:lnTo>
                  <a:pt x="1211907" y="3869"/>
                </a:lnTo>
                <a:lnTo>
                  <a:pt x="1241375" y="3869"/>
                </a:lnTo>
                <a:lnTo>
                  <a:pt x="1241375" y="234404"/>
                </a:lnTo>
                <a:lnTo>
                  <a:pt x="1206103" y="234404"/>
                </a:lnTo>
                <a:lnTo>
                  <a:pt x="1090166" y="55066"/>
                </a:lnTo>
                <a:cubicBezTo>
                  <a:pt x="1086892" y="50006"/>
                  <a:pt x="1084263" y="44995"/>
                  <a:pt x="1082278" y="40035"/>
                </a:cubicBezTo>
                <a:lnTo>
                  <a:pt x="1081385" y="40035"/>
                </a:lnTo>
                <a:cubicBezTo>
                  <a:pt x="1082179" y="45194"/>
                  <a:pt x="1082576" y="55959"/>
                  <a:pt x="1082576" y="72330"/>
                </a:cubicBezTo>
                <a:lnTo>
                  <a:pt x="1082576" y="234404"/>
                </a:lnTo>
                <a:lnTo>
                  <a:pt x="1053108" y="234404"/>
                </a:lnTo>
                <a:close/>
                <a:moveTo>
                  <a:pt x="881658" y="3869"/>
                </a:moveTo>
                <a:lnTo>
                  <a:pt x="1000423" y="3869"/>
                </a:lnTo>
                <a:lnTo>
                  <a:pt x="1000423" y="30361"/>
                </a:lnTo>
                <a:lnTo>
                  <a:pt x="911423" y="30361"/>
                </a:lnTo>
                <a:lnTo>
                  <a:pt x="911423" y="104179"/>
                </a:lnTo>
                <a:lnTo>
                  <a:pt x="993874" y="104179"/>
                </a:lnTo>
                <a:lnTo>
                  <a:pt x="993874" y="130522"/>
                </a:lnTo>
                <a:lnTo>
                  <a:pt x="911423" y="130522"/>
                </a:lnTo>
                <a:lnTo>
                  <a:pt x="911423" y="208062"/>
                </a:lnTo>
                <a:lnTo>
                  <a:pt x="1005632" y="208062"/>
                </a:lnTo>
                <a:lnTo>
                  <a:pt x="1005632" y="234404"/>
                </a:lnTo>
                <a:lnTo>
                  <a:pt x="881658" y="234404"/>
                </a:lnTo>
                <a:close/>
                <a:moveTo>
                  <a:pt x="686842" y="3869"/>
                </a:moveTo>
                <a:lnTo>
                  <a:pt x="849511" y="3869"/>
                </a:lnTo>
                <a:lnTo>
                  <a:pt x="849511" y="30361"/>
                </a:lnTo>
                <a:lnTo>
                  <a:pt x="782985" y="30361"/>
                </a:lnTo>
                <a:lnTo>
                  <a:pt x="782985" y="234404"/>
                </a:lnTo>
                <a:lnTo>
                  <a:pt x="753070" y="234404"/>
                </a:lnTo>
                <a:lnTo>
                  <a:pt x="753070" y="30361"/>
                </a:lnTo>
                <a:lnTo>
                  <a:pt x="686842" y="30361"/>
                </a:lnTo>
                <a:close/>
                <a:moveTo>
                  <a:pt x="462558" y="3869"/>
                </a:moveTo>
                <a:lnTo>
                  <a:pt x="499914" y="3869"/>
                </a:lnTo>
                <a:lnTo>
                  <a:pt x="612725" y="180082"/>
                </a:lnTo>
                <a:cubicBezTo>
                  <a:pt x="618083" y="188416"/>
                  <a:pt x="621258" y="193724"/>
                  <a:pt x="622250" y="196006"/>
                </a:cubicBezTo>
                <a:lnTo>
                  <a:pt x="622846" y="196006"/>
                </a:lnTo>
                <a:cubicBezTo>
                  <a:pt x="621853" y="189458"/>
                  <a:pt x="621357" y="178246"/>
                  <a:pt x="621357" y="162371"/>
                </a:cubicBezTo>
                <a:lnTo>
                  <a:pt x="621357" y="3869"/>
                </a:lnTo>
                <a:lnTo>
                  <a:pt x="650825" y="3869"/>
                </a:lnTo>
                <a:lnTo>
                  <a:pt x="650825" y="234404"/>
                </a:lnTo>
                <a:lnTo>
                  <a:pt x="615553" y="234404"/>
                </a:lnTo>
                <a:lnTo>
                  <a:pt x="499616" y="55066"/>
                </a:lnTo>
                <a:cubicBezTo>
                  <a:pt x="496342" y="50006"/>
                  <a:pt x="493712" y="44995"/>
                  <a:pt x="491728" y="40035"/>
                </a:cubicBezTo>
                <a:lnTo>
                  <a:pt x="490835" y="40035"/>
                </a:lnTo>
                <a:cubicBezTo>
                  <a:pt x="491629" y="45194"/>
                  <a:pt x="492026" y="55959"/>
                  <a:pt x="492026" y="72330"/>
                </a:cubicBezTo>
                <a:lnTo>
                  <a:pt x="492026" y="234404"/>
                </a:lnTo>
                <a:lnTo>
                  <a:pt x="462558" y="234404"/>
                </a:lnTo>
                <a:close/>
                <a:moveTo>
                  <a:pt x="1542901" y="0"/>
                </a:moveTo>
                <a:cubicBezTo>
                  <a:pt x="1565821" y="0"/>
                  <a:pt x="1582638" y="2778"/>
                  <a:pt x="1593354" y="8334"/>
                </a:cubicBezTo>
                <a:lnTo>
                  <a:pt x="1593354" y="40779"/>
                </a:lnTo>
                <a:cubicBezTo>
                  <a:pt x="1579463" y="31154"/>
                  <a:pt x="1561902" y="26342"/>
                  <a:pt x="1540669" y="26342"/>
                </a:cubicBezTo>
                <a:cubicBezTo>
                  <a:pt x="1526580" y="26342"/>
                  <a:pt x="1515095" y="29294"/>
                  <a:pt x="1506215" y="35198"/>
                </a:cubicBezTo>
                <a:cubicBezTo>
                  <a:pt x="1497335" y="41101"/>
                  <a:pt x="1492895" y="49311"/>
                  <a:pt x="1492895" y="59829"/>
                </a:cubicBezTo>
                <a:cubicBezTo>
                  <a:pt x="1492895" y="69155"/>
                  <a:pt x="1495971" y="76745"/>
                  <a:pt x="1502122" y="82599"/>
                </a:cubicBezTo>
                <a:cubicBezTo>
                  <a:pt x="1508274" y="88453"/>
                  <a:pt x="1521619" y="96440"/>
                  <a:pt x="1542157" y="106561"/>
                </a:cubicBezTo>
                <a:cubicBezTo>
                  <a:pt x="1564779" y="117376"/>
                  <a:pt x="1580604" y="128190"/>
                  <a:pt x="1589633" y="139005"/>
                </a:cubicBezTo>
                <a:cubicBezTo>
                  <a:pt x="1598662" y="149820"/>
                  <a:pt x="1603177" y="161974"/>
                  <a:pt x="1603177" y="175468"/>
                </a:cubicBezTo>
                <a:cubicBezTo>
                  <a:pt x="1603177" y="195709"/>
                  <a:pt x="1595834" y="211237"/>
                  <a:pt x="1581150" y="222051"/>
                </a:cubicBezTo>
                <a:cubicBezTo>
                  <a:pt x="1566466" y="232866"/>
                  <a:pt x="1546076" y="238274"/>
                  <a:pt x="1519982" y="238274"/>
                </a:cubicBezTo>
                <a:cubicBezTo>
                  <a:pt x="1510854" y="238274"/>
                  <a:pt x="1500212" y="237009"/>
                  <a:pt x="1488058" y="234479"/>
                </a:cubicBezTo>
                <a:cubicBezTo>
                  <a:pt x="1475904" y="231948"/>
                  <a:pt x="1467048" y="228798"/>
                  <a:pt x="1461492" y="225028"/>
                </a:cubicBezTo>
                <a:lnTo>
                  <a:pt x="1461492" y="191095"/>
                </a:lnTo>
                <a:cubicBezTo>
                  <a:pt x="1468537" y="197247"/>
                  <a:pt x="1477963" y="202307"/>
                  <a:pt x="1489770" y="206276"/>
                </a:cubicBezTo>
                <a:cubicBezTo>
                  <a:pt x="1501577" y="210244"/>
                  <a:pt x="1512788" y="212229"/>
                  <a:pt x="1523405" y="212229"/>
                </a:cubicBezTo>
                <a:cubicBezTo>
                  <a:pt x="1555750" y="212229"/>
                  <a:pt x="1571923" y="200719"/>
                  <a:pt x="1571923" y="177701"/>
                </a:cubicBezTo>
                <a:cubicBezTo>
                  <a:pt x="1571923" y="171251"/>
                  <a:pt x="1570186" y="165447"/>
                  <a:pt x="1566714" y="160288"/>
                </a:cubicBezTo>
                <a:cubicBezTo>
                  <a:pt x="1563241" y="155128"/>
                  <a:pt x="1558479" y="150564"/>
                  <a:pt x="1552426" y="146595"/>
                </a:cubicBezTo>
                <a:cubicBezTo>
                  <a:pt x="1546374" y="142627"/>
                  <a:pt x="1535013" y="136525"/>
                  <a:pt x="1518345" y="128290"/>
                </a:cubicBezTo>
                <a:cubicBezTo>
                  <a:pt x="1495227" y="116780"/>
                  <a:pt x="1479996" y="106089"/>
                  <a:pt x="1472654" y="96217"/>
                </a:cubicBezTo>
                <a:cubicBezTo>
                  <a:pt x="1465312" y="86345"/>
                  <a:pt x="1461641" y="75059"/>
                  <a:pt x="1461641" y="62359"/>
                </a:cubicBezTo>
                <a:cubicBezTo>
                  <a:pt x="1461641" y="43210"/>
                  <a:pt x="1469331" y="28029"/>
                  <a:pt x="1484709" y="16817"/>
                </a:cubicBezTo>
                <a:cubicBezTo>
                  <a:pt x="1500088" y="5606"/>
                  <a:pt x="1519486" y="0"/>
                  <a:pt x="1542901" y="0"/>
                </a:cubicBezTo>
                <a:close/>
                <a:moveTo>
                  <a:pt x="312092" y="0"/>
                </a:moveTo>
                <a:cubicBezTo>
                  <a:pt x="344140" y="0"/>
                  <a:pt x="369937" y="10765"/>
                  <a:pt x="389483" y="32295"/>
                </a:cubicBezTo>
                <a:cubicBezTo>
                  <a:pt x="409029" y="53826"/>
                  <a:pt x="418802" y="81855"/>
                  <a:pt x="418802" y="116383"/>
                </a:cubicBezTo>
                <a:cubicBezTo>
                  <a:pt x="418802" y="153789"/>
                  <a:pt x="408781" y="183455"/>
                  <a:pt x="388739" y="205383"/>
                </a:cubicBezTo>
                <a:cubicBezTo>
                  <a:pt x="368697" y="227310"/>
                  <a:pt x="341908" y="238274"/>
                  <a:pt x="308372" y="238274"/>
                </a:cubicBezTo>
                <a:cubicBezTo>
                  <a:pt x="275630" y="238274"/>
                  <a:pt x="249386" y="227508"/>
                  <a:pt x="229642" y="205978"/>
                </a:cubicBezTo>
                <a:cubicBezTo>
                  <a:pt x="209897" y="184447"/>
                  <a:pt x="200025" y="156418"/>
                  <a:pt x="200025" y="121890"/>
                </a:cubicBezTo>
                <a:cubicBezTo>
                  <a:pt x="200025" y="84683"/>
                  <a:pt x="210096" y="55066"/>
                  <a:pt x="230237" y="33040"/>
                </a:cubicBezTo>
                <a:cubicBezTo>
                  <a:pt x="250378" y="11013"/>
                  <a:pt x="277664" y="0"/>
                  <a:pt x="312092" y="0"/>
                </a:cubicBezTo>
                <a:close/>
                <a:moveTo>
                  <a:pt x="118021" y="0"/>
                </a:moveTo>
                <a:cubicBezTo>
                  <a:pt x="140047" y="0"/>
                  <a:pt x="158254" y="3125"/>
                  <a:pt x="172641" y="9376"/>
                </a:cubicBezTo>
                <a:lnTo>
                  <a:pt x="172641" y="40481"/>
                </a:lnTo>
                <a:cubicBezTo>
                  <a:pt x="156170" y="31353"/>
                  <a:pt x="138063" y="26789"/>
                  <a:pt x="118318" y="26789"/>
                </a:cubicBezTo>
                <a:cubicBezTo>
                  <a:pt x="92621" y="26789"/>
                  <a:pt x="71685" y="35346"/>
                  <a:pt x="55513" y="52462"/>
                </a:cubicBezTo>
                <a:cubicBezTo>
                  <a:pt x="39340" y="69577"/>
                  <a:pt x="31254" y="92670"/>
                  <a:pt x="31254" y="121741"/>
                </a:cubicBezTo>
                <a:cubicBezTo>
                  <a:pt x="31254" y="149324"/>
                  <a:pt x="38794" y="171227"/>
                  <a:pt x="53876" y="187449"/>
                </a:cubicBezTo>
                <a:cubicBezTo>
                  <a:pt x="68957" y="203671"/>
                  <a:pt x="88701" y="211782"/>
                  <a:pt x="113109" y="211782"/>
                </a:cubicBezTo>
                <a:cubicBezTo>
                  <a:pt x="135930" y="211782"/>
                  <a:pt x="155773" y="206623"/>
                  <a:pt x="172641" y="196304"/>
                </a:cubicBezTo>
                <a:lnTo>
                  <a:pt x="172641" y="224879"/>
                </a:lnTo>
                <a:cubicBezTo>
                  <a:pt x="155674" y="233809"/>
                  <a:pt x="134392" y="238274"/>
                  <a:pt x="108793" y="238274"/>
                </a:cubicBezTo>
                <a:cubicBezTo>
                  <a:pt x="75753" y="238274"/>
                  <a:pt x="49361" y="227781"/>
                  <a:pt x="29617" y="206797"/>
                </a:cubicBezTo>
                <a:cubicBezTo>
                  <a:pt x="9872" y="185812"/>
                  <a:pt x="0" y="158055"/>
                  <a:pt x="0" y="123527"/>
                </a:cubicBezTo>
                <a:cubicBezTo>
                  <a:pt x="0" y="86419"/>
                  <a:pt x="11112" y="56554"/>
                  <a:pt x="33337" y="33933"/>
                </a:cubicBezTo>
                <a:cubicBezTo>
                  <a:pt x="55562" y="11311"/>
                  <a:pt x="83790" y="0"/>
                  <a:pt x="118021" y="0"/>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矩形: 圆角 13"/>
          <p:cNvSpPr/>
          <p:nvPr>
            <p:custDataLst>
              <p:tags r:id="rId12"/>
            </p:custDataLst>
          </p:nvPr>
        </p:nvSpPr>
        <p:spPr>
          <a:xfrm>
            <a:off x="3698240" y="4686935"/>
            <a:ext cx="6283960"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3" name="序号"/>
          <p:cNvSpPr txBox="1"/>
          <p:nvPr>
            <p:custDataLst>
              <p:tags r:id="rId13"/>
            </p:custDataLst>
          </p:nvPr>
        </p:nvSpPr>
        <p:spPr>
          <a:xfrm>
            <a:off x="3816985" y="4813300"/>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04</a:t>
            </a:r>
            <a:endParaRPr lang="en-US" sz="2000" b="1" dirty="0">
              <a:solidFill>
                <a:schemeClr val="accent1"/>
              </a:solidFill>
              <a:latin typeface="+mn-ea"/>
            </a:endParaRPr>
          </a:p>
        </p:txBody>
      </p:sp>
      <p:sp>
        <p:nvSpPr>
          <p:cNvPr id="6" name="项标题"/>
          <p:cNvSpPr txBox="1"/>
          <p:nvPr>
            <p:custDataLst>
              <p:tags r:id="rId14"/>
            </p:custDataLst>
          </p:nvPr>
        </p:nvSpPr>
        <p:spPr>
          <a:xfrm>
            <a:off x="4794885" y="4884420"/>
            <a:ext cx="4619625"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其他权益工具投资</a:t>
            </a:r>
            <a:endParaRPr lang="zh-CN" altLang="en-US" sz="2400" spc="300" dirty="0">
              <a:solidFill>
                <a:srgbClr val="131F27"/>
              </a:solidFill>
              <a:latin typeface="+mn-ea"/>
            </a:endParaRPr>
          </a:p>
        </p:txBody>
      </p:sp>
    </p:spTree>
    <p:custDataLst>
      <p:tags r:id="rId15"/>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lstStyle/>
          <a:p>
            <a:r>
              <a:rPr lang="en-US" altLang="zh-CN" sz="2800"/>
              <a:t>   </a:t>
            </a:r>
            <a:endParaRPr lang="zh-CN" altLang="en-US" sz="2800"/>
          </a:p>
        </p:txBody>
      </p:sp>
      <p:sp>
        <p:nvSpPr>
          <p:cNvPr id="4" name="文本框 3"/>
          <p:cNvSpPr txBox="1"/>
          <p:nvPr/>
        </p:nvSpPr>
        <p:spPr>
          <a:xfrm>
            <a:off x="1315720" y="1389380"/>
            <a:ext cx="9522460" cy="4377690"/>
          </a:xfrm>
          <a:prstGeom prst="rect">
            <a:avLst/>
          </a:prstGeom>
        </p:spPr>
        <p:txBody>
          <a:bodyPr>
            <a:noAutofit/>
          </a:bodyPr>
          <a:p>
            <a:pPr indent="0" algn="just" defTabSz="266700" fontAlgn="auto">
              <a:lnSpc>
                <a:spcPct val="150000"/>
              </a:lnSpc>
              <a:spcAft>
                <a:spcPct val="0"/>
              </a:spcAft>
            </a:pPr>
            <a:r>
              <a:rPr lang="zh-CN" altLang="en-US" sz="2400" b="1">
                <a:latin typeface="+mn-ea"/>
                <a:cs typeface="+mn-ea"/>
              </a:rPr>
              <a:t>【典型案例</a:t>
            </a:r>
            <a:r>
              <a:rPr lang="en-US" altLang="zh-CN" sz="2400" b="1">
                <a:latin typeface="+mn-ea"/>
                <a:cs typeface="+mn-ea"/>
              </a:rPr>
              <a:t>2-2</a:t>
            </a:r>
            <a:r>
              <a:rPr lang="zh-CN" altLang="en-US" sz="2400" b="1">
                <a:latin typeface="+mn-ea"/>
                <a:cs typeface="+mn-ea"/>
              </a:rPr>
              <a:t>解析】</a:t>
            </a:r>
            <a:endParaRPr lang="zh-CN" altLang="en-US" sz="2400" b="1">
              <a:latin typeface="+mn-ea"/>
              <a:cs typeface="+mn-ea"/>
            </a:endParaRPr>
          </a:p>
          <a:p>
            <a:pPr indent="266700" algn="l" defTabSz="266700" fontAlgn="auto">
              <a:lnSpc>
                <a:spcPct val="150000"/>
              </a:lnSpc>
              <a:spcAft>
                <a:spcPct val="0"/>
              </a:spcAft>
            </a:pPr>
            <a:r>
              <a:rPr lang="zh-CN" altLang="en-US" sz="2400">
                <a:latin typeface="+mn-ea"/>
                <a:cs typeface="+mn-ea"/>
              </a:rPr>
              <a:t>根据业务资料，进行如下会计处理：</a:t>
            </a:r>
            <a:endParaRPr lang="zh-CN" altLang="en-US" sz="2400">
              <a:latin typeface="+mn-ea"/>
              <a:cs typeface="+mn-ea"/>
            </a:endParaRPr>
          </a:p>
          <a:p>
            <a:pPr indent="266700" algn="l" defTabSz="266700" fontAlgn="auto">
              <a:lnSpc>
                <a:spcPct val="150000"/>
              </a:lnSpc>
              <a:spcAft>
                <a:spcPct val="0"/>
              </a:spcAft>
            </a:pPr>
            <a:r>
              <a:rPr lang="en-US" altLang="zh-CN" sz="2400">
                <a:latin typeface="+mn-ea"/>
                <a:cs typeface="+mn-ea"/>
              </a:rPr>
              <a:t>(1)</a:t>
            </a:r>
            <a:r>
              <a:rPr lang="zh-CN" altLang="en-US" sz="2400">
                <a:latin typeface="+mn-ea"/>
                <a:cs typeface="+mn-ea"/>
              </a:rPr>
              <a:t>首先，根据【</a:t>
            </a:r>
            <a:r>
              <a:rPr lang="zh-CN" altLang="en-US" sz="2400" b="1">
                <a:latin typeface="+mn-ea"/>
                <a:cs typeface="+mn-ea"/>
              </a:rPr>
              <a:t>典型案例</a:t>
            </a:r>
            <a:r>
              <a:rPr lang="en-US" altLang="zh-CN" sz="2400" b="1">
                <a:latin typeface="+mn-ea"/>
                <a:cs typeface="+mn-ea"/>
              </a:rPr>
              <a:t>2-2</a:t>
            </a:r>
            <a:r>
              <a:rPr lang="zh-CN" altLang="en-US" sz="2400">
                <a:latin typeface="+mn-ea"/>
                <a:cs typeface="+mn-ea"/>
              </a:rPr>
              <a:t>】判断，该债券投资为分次付息一次还本债券，那么，</a:t>
            </a:r>
            <a:r>
              <a:rPr lang="en-US" altLang="zh-CN" sz="2400">
                <a:latin typeface="+mn-ea"/>
                <a:cs typeface="+mn-ea"/>
              </a:rPr>
              <a:t>Q</a:t>
            </a:r>
            <a:r>
              <a:rPr lang="zh-CN" altLang="en-US" sz="2400">
                <a:latin typeface="+mn-ea"/>
                <a:cs typeface="+mn-ea"/>
              </a:rPr>
              <a:t>公司取得的债券投资的会计处理：</a:t>
            </a:r>
            <a:endParaRPr lang="zh-CN" altLang="en-US" sz="2400">
              <a:latin typeface="+mn-ea"/>
              <a:cs typeface="+mn-ea"/>
            </a:endParaRPr>
          </a:p>
          <a:p>
            <a:pPr indent="266700" algn="l" defTabSz="266700" fontAlgn="auto">
              <a:lnSpc>
                <a:spcPct val="150000"/>
              </a:lnSpc>
              <a:spcAft>
                <a:spcPct val="0"/>
              </a:spcAft>
            </a:pPr>
            <a:r>
              <a:rPr lang="zh-CN" altLang="en-US" sz="2400">
                <a:latin typeface="+mn-ea"/>
                <a:cs typeface="+mn-ea"/>
              </a:rPr>
              <a:t>借：债权投资</a:t>
            </a:r>
            <a:r>
              <a:rPr lang="en-US" altLang="zh-CN" sz="2400">
                <a:latin typeface="+mn-ea"/>
                <a:cs typeface="+mn-ea"/>
              </a:rPr>
              <a:t>——</a:t>
            </a:r>
            <a:r>
              <a:rPr lang="zh-CN" altLang="en-US" sz="2400">
                <a:latin typeface="+mn-ea"/>
                <a:cs typeface="+mn-ea"/>
              </a:rPr>
              <a:t>成本</a:t>
            </a:r>
            <a:r>
              <a:rPr lang="en-US" altLang="zh-CN" sz="2400">
                <a:latin typeface="+mn-ea"/>
                <a:cs typeface="+mn-ea"/>
              </a:rPr>
              <a:t>      20 000 000</a:t>
            </a:r>
            <a:endParaRPr lang="en-US" altLang="zh-CN" sz="2400">
              <a:latin typeface="+mn-ea"/>
              <a:cs typeface="+mn-ea"/>
            </a:endParaRPr>
          </a:p>
          <a:p>
            <a:pPr indent="1066800" algn="l" defTabSz="266700" fontAlgn="auto">
              <a:lnSpc>
                <a:spcPct val="150000"/>
              </a:lnSpc>
              <a:spcAft>
                <a:spcPct val="0"/>
              </a:spcAft>
            </a:pPr>
            <a:r>
              <a:rPr lang="en-US" altLang="zh-CN" sz="2400">
                <a:latin typeface="+mn-ea"/>
                <a:cs typeface="+mn-ea"/>
              </a:rPr>
              <a:t>          ——</a:t>
            </a:r>
            <a:r>
              <a:rPr lang="zh-CN" altLang="en-US" sz="2400">
                <a:latin typeface="+mn-ea"/>
                <a:cs typeface="+mn-ea"/>
              </a:rPr>
              <a:t>利息调整</a:t>
            </a:r>
            <a:r>
              <a:rPr lang="en-US" altLang="zh-CN" sz="2400">
                <a:latin typeface="+mn-ea"/>
                <a:cs typeface="+mn-ea"/>
              </a:rPr>
              <a:t>     360 000</a:t>
            </a:r>
            <a:endParaRPr lang="en-US" altLang="zh-CN" sz="2400">
              <a:latin typeface="+mn-ea"/>
              <a:cs typeface="+mn-ea"/>
            </a:endParaRPr>
          </a:p>
          <a:p>
            <a:pPr indent="400050" algn="l" defTabSz="266700" fontAlgn="auto">
              <a:lnSpc>
                <a:spcPct val="150000"/>
              </a:lnSpc>
              <a:spcAft>
                <a:spcPct val="0"/>
              </a:spcAft>
            </a:pPr>
            <a:r>
              <a:rPr lang="zh-CN" altLang="en-US" sz="2400">
                <a:latin typeface="+mn-ea"/>
                <a:cs typeface="+mn-ea"/>
              </a:rPr>
              <a:t>贷：银行存款</a:t>
            </a:r>
            <a:r>
              <a:rPr lang="en-US" altLang="zh-CN" sz="2400">
                <a:latin typeface="+mn-ea"/>
                <a:cs typeface="+mn-ea"/>
              </a:rPr>
              <a:t>               20 360 000</a:t>
            </a:r>
            <a:endParaRPr lang="en-US" altLang="zh-CN" sz="2400">
              <a:latin typeface="+mn-ea"/>
              <a:cs typeface="+mn-ea"/>
            </a:endParaRPr>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lstStyle/>
          <a:p>
            <a:r>
              <a:rPr lang="en-US" altLang="zh-CN" sz="2800"/>
              <a:t>   (二)后续计量</a:t>
            </a:r>
            <a:endParaRPr lang="en-US" altLang="zh-CN" sz="2800"/>
          </a:p>
          <a:p>
            <a:r>
              <a:rPr lang="zh-CN" altLang="en-US" sz="2800"/>
              <a:t>1.计算利息并摊销利息调整</a:t>
            </a:r>
            <a:endParaRPr lang="zh-CN" altLang="en-US" sz="2800"/>
          </a:p>
          <a:p>
            <a:r>
              <a:rPr lang="zh-CN" altLang="en-US" sz="2800"/>
              <a:t>在资产负债表日，债权投资为分期付息、一次还本债券投资的应按票面利率计算确定的应收未收利息,借记“应收利息”账户；按债权投资摊余成本和实际利率计算确定的利息收入，贷记“投资收益”账户；按其差额.借记或贷记“债权投资——利息调整”账户</a:t>
            </a:r>
            <a:endParaRPr lang="zh-CN" altLang="en-US" sz="2800"/>
          </a:p>
        </p:txBody>
      </p:sp>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lstStyle/>
          <a:p>
            <a:r>
              <a:rPr lang="en-US" altLang="zh-CN" sz="2800"/>
              <a:t>   【典型案例2-2解析】</a:t>
            </a:r>
            <a:endParaRPr lang="en-US" altLang="zh-CN" sz="2800"/>
          </a:p>
          <a:p>
            <a:r>
              <a:rPr lang="zh-CN" altLang="en-US" sz="2800"/>
              <a:t>根据业务资料，进行如下会计处理：</a:t>
            </a:r>
            <a:endParaRPr lang="zh-CN" altLang="en-US" sz="2800"/>
          </a:p>
          <a:p>
            <a:r>
              <a:rPr lang="zh-CN" altLang="en-US" sz="2800"/>
              <a:t>(2)①计算债券投资的实际利率。根据【典型案例2-2】相关资料和插值法计算，实际利率r=4.32%。计算过程如下：</a:t>
            </a:r>
            <a:endParaRPr lang="zh-CN" altLang="en-US" sz="2800"/>
          </a:p>
          <a:p>
            <a:r>
              <a:rPr lang="zh-CN" altLang="en-US" sz="2800"/>
              <a:t>根据资料假设实际利率为r，则有</a:t>
            </a:r>
            <a:endParaRPr lang="zh-CN" altLang="en-US" sz="2800"/>
          </a:p>
          <a:p>
            <a:r>
              <a:rPr lang="zh-CN" altLang="en-US" sz="2800"/>
              <a:t>100（P/A,r,2）+2100(P/F,r，3)=2036</a:t>
            </a:r>
            <a:endParaRPr lang="zh-CN" altLang="en-US" sz="2800"/>
          </a:p>
          <a:p>
            <a:r>
              <a:rPr lang="zh-CN" altLang="en-US" sz="2800"/>
              <a:t>假设r=4%，查年金现值系数表和复利现值系数表，可知</a:t>
            </a:r>
            <a:endParaRPr lang="zh-CN" altLang="en-US" sz="2800"/>
          </a:p>
        </p:txBody>
      </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lstStyle/>
          <a:p>
            <a:r>
              <a:rPr lang="en-US" altLang="zh-CN" sz="2800"/>
              <a:t>   100（P/A,4%,2）+2100(P/F,4%，3)=2053.41</a:t>
            </a:r>
            <a:endParaRPr lang="en-US" altLang="zh-CN" sz="2800"/>
          </a:p>
          <a:p>
            <a:r>
              <a:rPr lang="zh-CN" altLang="en-US" sz="2800"/>
              <a:t>假设r=5%，查年金现值系数表和复利现值系数表，可知</a:t>
            </a:r>
            <a:endParaRPr lang="zh-CN" altLang="en-US" sz="2800"/>
          </a:p>
          <a:p>
            <a:r>
              <a:rPr lang="zh-CN" altLang="en-US" sz="2800"/>
              <a:t>100（P/A,5%,2）+2100(P/F,5%，3)=1998.24</a:t>
            </a:r>
            <a:endParaRPr lang="zh-CN" altLang="en-US" sz="2800"/>
          </a:p>
          <a:p>
            <a:r>
              <a:rPr lang="zh-CN" altLang="en-US" sz="2800"/>
              <a:t>用插值法，则有</a:t>
            </a:r>
            <a:endParaRPr lang="zh-CN" altLang="en-US" sz="2800"/>
          </a:p>
          <a:p>
            <a:endParaRPr lang="zh-CN" altLang="en-US" sz="2800"/>
          </a:p>
          <a:p>
            <a:r>
              <a:rPr lang="zh-CN" altLang="en-US" sz="2800"/>
              <a:t>解得r=4.32%</a:t>
            </a:r>
            <a:endParaRPr lang="zh-CN" altLang="en-US" sz="2800"/>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lstStyle/>
          <a:p>
            <a:r>
              <a:rPr lang="en-US" altLang="zh-CN" sz="2800"/>
              <a:t>   </a:t>
            </a:r>
            <a:endParaRPr lang="zh-CN" altLang="en-US" sz="2800"/>
          </a:p>
        </p:txBody>
      </p:sp>
      <p:sp>
        <p:nvSpPr>
          <p:cNvPr id="4" name="文本框 3"/>
          <p:cNvSpPr txBox="1"/>
          <p:nvPr/>
        </p:nvSpPr>
        <p:spPr>
          <a:xfrm>
            <a:off x="1112520" y="1449070"/>
            <a:ext cx="9360535" cy="465455"/>
          </a:xfrm>
          <a:prstGeom prst="rect">
            <a:avLst/>
          </a:prstGeom>
        </p:spPr>
        <p:txBody>
          <a:bodyPr wrap="square">
            <a:noAutofit/>
          </a:bodyPr>
          <a:p>
            <a:pPr marL="0" indent="266700" algn="l" defTabSz="266700">
              <a:spcAft>
                <a:spcPct val="0"/>
              </a:spcAft>
            </a:pPr>
            <a:r>
              <a:rPr lang="en-US" altLang="zh-CN" sz="2000">
                <a:latin typeface="宋体" panose="02010600030101010101" pitchFamily="2" charset="-122"/>
                <a:ea typeface="宋体" panose="02010600030101010101" pitchFamily="2" charset="-122"/>
              </a:rPr>
              <a:t>②</a:t>
            </a:r>
            <a:r>
              <a:rPr lang="zh-CN" altLang="en-US" sz="2000">
                <a:latin typeface="宋体" panose="02010600030101010101" pitchFamily="2" charset="-122"/>
                <a:ea typeface="宋体" panose="02010600030101010101" pitchFamily="2" charset="-122"/>
              </a:rPr>
              <a:t>资产负债表日，</a:t>
            </a:r>
            <a:r>
              <a:rPr lang="en-US" altLang="zh-CN" sz="2000">
                <a:latin typeface="宋体" panose="02010600030101010101" pitchFamily="2" charset="-122"/>
                <a:ea typeface="宋体" panose="02010600030101010101" pitchFamily="2" charset="-122"/>
              </a:rPr>
              <a:t>Q</a:t>
            </a:r>
            <a:r>
              <a:rPr lang="zh-CN" altLang="en-US" sz="2000">
                <a:latin typeface="宋体" panose="02010600030101010101" pitchFamily="2" charset="-122"/>
                <a:ea typeface="宋体" panose="02010600030101010101" pitchFamily="2" charset="-122"/>
              </a:rPr>
              <a:t>公司编制“实际利息与摊余成本计算表”，并确认投资收益。</a:t>
            </a:r>
            <a:endParaRPr lang="zh-CN" altLang="en-US" sz="2000"/>
          </a:p>
        </p:txBody>
      </p:sp>
      <p:graphicFrame>
        <p:nvGraphicFramePr>
          <p:cNvPr id="5" name="表格 4"/>
          <p:cNvGraphicFramePr/>
          <p:nvPr>
            <p:custDataLst>
              <p:tags r:id="rId3"/>
            </p:custDataLst>
          </p:nvPr>
        </p:nvGraphicFramePr>
        <p:xfrm>
          <a:off x="889000" y="1974850"/>
          <a:ext cx="10216515" cy="2934335"/>
        </p:xfrm>
        <a:graphic>
          <a:graphicData uri="http://schemas.openxmlformats.org/drawingml/2006/table">
            <a:tbl>
              <a:tblPr/>
              <a:tblGrid>
                <a:gridCol w="1527810"/>
                <a:gridCol w="1641475"/>
                <a:gridCol w="1748790"/>
                <a:gridCol w="1629410"/>
                <a:gridCol w="1859280"/>
                <a:gridCol w="1809750"/>
              </a:tblGrid>
              <a:tr h="561975">
                <a:tc gridSpan="6">
                  <a:txBody>
                    <a:bodyPr/>
                    <a:p>
                      <a:pPr marL="59055" indent="0" algn="l">
                        <a:spcBef>
                          <a:spcPct val="0"/>
                        </a:spcBef>
                        <a:spcAft>
                          <a:spcPct val="0"/>
                        </a:spcAft>
                      </a:pPr>
                      <a:r>
                        <a:rPr lang="zh-CN" sz="1600" b="1">
                          <a:solidFill>
                            <a:srgbClr val="000000"/>
                          </a:solidFill>
                          <a:latin typeface="宋体" panose="02010600030101010101" pitchFamily="2" charset="-122"/>
                          <a:ea typeface="宋体" panose="02010600030101010101" pitchFamily="2" charset="-122"/>
                          <a:cs typeface="宋体" panose="02010600030101010101" pitchFamily="2" charset="-122"/>
                        </a:rPr>
                        <a:t>表</a:t>
                      </a:r>
                      <a:r>
                        <a:rPr lang="en-US" altLang="zh-CN" sz="1600" b="1">
                          <a:solidFill>
                            <a:srgbClr val="000000"/>
                          </a:solidFill>
                          <a:latin typeface="宋体" panose="02010600030101010101" pitchFamily="2" charset="-122"/>
                          <a:ea typeface="宋体" panose="02010600030101010101" pitchFamily="2" charset="-122"/>
                          <a:cs typeface="宋体" panose="02010600030101010101" pitchFamily="2" charset="-122"/>
                        </a:rPr>
                        <a:t>2-1                             </a:t>
                      </a:r>
                      <a:r>
                        <a:rPr lang="zh-CN" altLang="en-US" sz="1600" b="1">
                          <a:solidFill>
                            <a:srgbClr val="000000"/>
                          </a:solidFill>
                          <a:latin typeface="宋体" panose="02010600030101010101" pitchFamily="2" charset="-122"/>
                          <a:ea typeface="宋体" panose="02010600030101010101" pitchFamily="2" charset="-122"/>
                          <a:cs typeface="宋体" panose="02010600030101010101" pitchFamily="2" charset="-122"/>
                        </a:rPr>
                        <a:t>实际利息与摊余成本计算表</a:t>
                      </a:r>
                      <a:r>
                        <a:rPr lang="en-US" altLang="zh-CN" sz="16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单位：万元</a:t>
                      </a:r>
                      <a:endParaRPr lang="zh-CN" sz="16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b" anchorCtr="0">
                    <a:lnL>
                      <a:noFill/>
                    </a:lnL>
                    <a:lnR>
                      <a:noFill/>
                    </a:lnR>
                    <a:lnT>
                      <a:noFill/>
                    </a:lnT>
                    <a:lnB w="12700" cap="flat" cmpd="sng">
                      <a:solidFill>
                        <a:srgbClr val="000008"/>
                      </a:solidFill>
                      <a:prstDash val="solid"/>
                      <a:headEnd type="none" w="med" len="med"/>
                      <a:tailEnd type="none" w="med" len="med"/>
                    </a:lnB>
                    <a:noFill/>
                  </a:tcPr>
                </a:tc>
                <a:tc hMerge="1">
                  <a:tcPr>
                    <a:lnT>
                      <a:noFill/>
                    </a:lnT>
                    <a:lnB w="12700" cap="flat" cmpd="sng">
                      <a:solidFill>
                        <a:srgbClr val="000008"/>
                      </a:solidFill>
                      <a:prstDash val="solid"/>
                      <a:headEnd type="none" w="med" len="med"/>
                      <a:tailEnd type="none" w="med" len="med"/>
                    </a:lnB>
                  </a:tcPr>
                </a:tc>
                <a:tc hMerge="1">
                  <a:tcPr>
                    <a:lnT>
                      <a:noFill/>
                    </a:lnT>
                    <a:lnB w="12700" cap="flat" cmpd="sng">
                      <a:solidFill>
                        <a:srgbClr val="000008"/>
                      </a:solidFill>
                      <a:prstDash val="solid"/>
                      <a:headEnd type="none" w="med" len="med"/>
                      <a:tailEnd type="none" w="med" len="med"/>
                    </a:lnB>
                  </a:tcPr>
                </a:tc>
                <a:tc hMerge="1">
                  <a:tcPr>
                    <a:lnT>
                      <a:noFill/>
                    </a:lnT>
                    <a:lnB w="12700" cap="flat" cmpd="sng">
                      <a:solidFill>
                        <a:srgbClr val="000008"/>
                      </a:solidFill>
                      <a:prstDash val="solid"/>
                      <a:headEnd type="none" w="med" len="med"/>
                      <a:tailEnd type="none" w="med" len="med"/>
                    </a:lnB>
                  </a:tcPr>
                </a:tc>
                <a:tc hMerge="1">
                  <a:tcPr>
                    <a:lnT>
                      <a:noFill/>
                    </a:lnT>
                    <a:lnB w="12700" cap="flat" cmpd="sng">
                      <a:solidFill>
                        <a:srgbClr val="000008"/>
                      </a:solidFill>
                      <a:prstDash val="solid"/>
                      <a:headEnd type="none" w="med" len="med"/>
                      <a:tailEnd type="none" w="med" len="med"/>
                    </a:lnB>
                  </a:tcPr>
                </a:tc>
                <a:tc hMerge="1">
                  <a:tcPr>
                    <a:lnR>
                      <a:noFill/>
                    </a:lnR>
                    <a:lnT>
                      <a:noFill/>
                    </a:lnT>
                    <a:lnB w="12700" cap="flat" cmpd="sng">
                      <a:solidFill>
                        <a:srgbClr val="000008"/>
                      </a:solidFill>
                      <a:prstDash val="solid"/>
                      <a:headEnd type="none" w="med" len="med"/>
                      <a:tailEnd type="none" w="med" len="med"/>
                    </a:lnB>
                  </a:tcPr>
                </a:tc>
              </a:tr>
              <a:tr h="672465">
                <a:tc>
                  <a:txBody>
                    <a:bodyPr/>
                    <a:p>
                      <a:pPr marL="59055" indent="0" algn="ctr">
                        <a:spcBef>
                          <a:spcPct val="0"/>
                        </a:spcBef>
                        <a:spcAft>
                          <a:spcPct val="0"/>
                        </a:spcAft>
                      </a:pPr>
                      <a:r>
                        <a:rPr lang="zh-CN" sz="1600">
                          <a:solidFill>
                            <a:srgbClr val="000000"/>
                          </a:solidFill>
                          <a:latin typeface="宋体" panose="02010600030101010101" pitchFamily="2" charset="-122"/>
                          <a:ea typeface="宋体" panose="02010600030101010101" pitchFamily="2" charset="-122"/>
                        </a:rPr>
                        <a:t>日期</a:t>
                      </a:r>
                      <a:endParaRPr 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期初摊余成本（</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实际利息收入（</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b</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*4.32%</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收到的利息（</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c</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面值</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*5%</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利息调整摊销额（</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d</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=(c)-(b)</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期末摊余成本</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59055" indent="0" algn="ctr">
                        <a:spcBef>
                          <a:spcPct val="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e</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-(d)</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36550">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23-1-1</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b"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2</a:t>
                      </a:r>
                      <a:r>
                        <a:rPr lang="en-US" altLang="zh-CN" sz="1600">
                          <a:solidFill>
                            <a:srgbClr val="000000"/>
                          </a:solidFill>
                          <a:latin typeface="宋体" panose="02010600030101010101" pitchFamily="2" charset="-122"/>
                          <a:ea typeface="宋体" panose="02010600030101010101" pitchFamily="2" charset="-122"/>
                        </a:rPr>
                        <a:t>036.00</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35915">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23-12-31</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b"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2</a:t>
                      </a:r>
                      <a:r>
                        <a:rPr lang="en-US" altLang="zh-CN" sz="1600">
                          <a:solidFill>
                            <a:srgbClr val="000000"/>
                          </a:solidFill>
                          <a:latin typeface="宋体" panose="02010600030101010101" pitchFamily="2" charset="-122"/>
                          <a:ea typeface="宋体" panose="02010600030101010101" pitchFamily="2" charset="-122"/>
                        </a:rPr>
                        <a:t>036.00</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87.96</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100.00</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12.04</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2023.96</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37185">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24-12-31</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b"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2023.96</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87.44</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100.00</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12.56</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2011.40</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34010">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25-12-31</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b"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2011.40</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88.60</a:t>
                      </a:r>
                      <a:r>
                        <a:rPr lang="en-US" altLang="zh-CN" sz="1600" baseline="30000">
                          <a:solidFill>
                            <a:srgbClr val="000000"/>
                          </a:solidFill>
                          <a:latin typeface="宋体" panose="02010600030101010101" pitchFamily="2" charset="-122"/>
                          <a:ea typeface="宋体" panose="02010600030101010101" pitchFamily="2" charset="-122"/>
                        </a:rPr>
                        <a:t>*</a:t>
                      </a:r>
                      <a:endParaRPr lang="en-US" altLang="zh-CN" sz="1600" baseline="300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100.00</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11.40</a:t>
                      </a:r>
                      <a:r>
                        <a:rPr lang="en-US" altLang="zh-CN" sz="1600" baseline="30000">
                          <a:solidFill>
                            <a:srgbClr val="000000"/>
                          </a:solidFill>
                          <a:latin typeface="宋体" panose="02010600030101010101" pitchFamily="2" charset="-122"/>
                          <a:ea typeface="宋体" panose="02010600030101010101" pitchFamily="2" charset="-122"/>
                        </a:rPr>
                        <a:t>*</a:t>
                      </a:r>
                      <a:endParaRPr lang="en-US" altLang="zh-CN" sz="1600" baseline="300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2000.00</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56235">
                <a:tc>
                  <a:txBody>
                    <a:bodyPr/>
                    <a:p>
                      <a:pPr marL="59055" indent="0" algn="ctr">
                        <a:spcBef>
                          <a:spcPct val="0"/>
                        </a:spcBef>
                        <a:spcAft>
                          <a:spcPct val="0"/>
                        </a:spcAft>
                      </a:pPr>
                      <a:r>
                        <a:rPr lang="zh-CN" sz="1600">
                          <a:solidFill>
                            <a:srgbClr val="000000"/>
                          </a:solidFill>
                          <a:latin typeface="宋体" panose="02010600030101010101" pitchFamily="2" charset="-122"/>
                          <a:ea typeface="宋体" panose="02010600030101010101" pitchFamily="2" charset="-122"/>
                        </a:rPr>
                        <a:t>小计</a:t>
                      </a:r>
                      <a:endParaRPr lang="zh-CN" sz="1600">
                        <a:solidFill>
                          <a:srgbClr val="000000"/>
                        </a:solidFill>
                        <a:latin typeface="宋体" panose="02010600030101010101" pitchFamily="2" charset="-122"/>
                        <a:ea typeface="宋体" panose="02010600030101010101" pitchFamily="2" charset="-122"/>
                      </a:endParaRPr>
                    </a:p>
                  </a:txBody>
                  <a:tcPr marL="68580" marR="68580" marT="0" marB="0" anchor="b"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264.00</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300.00</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36.00</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59055"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bl>
          </a:graphicData>
        </a:graphic>
      </p:graphicFrame>
      <p:sp>
        <p:nvSpPr>
          <p:cNvPr id="6" name="文本框 5"/>
          <p:cNvSpPr txBox="1"/>
          <p:nvPr/>
        </p:nvSpPr>
        <p:spPr>
          <a:xfrm>
            <a:off x="1180465" y="5097780"/>
            <a:ext cx="9360535" cy="1219200"/>
          </a:xfrm>
          <a:prstGeom prst="rect">
            <a:avLst/>
          </a:prstGeom>
        </p:spPr>
        <p:txBody>
          <a:bodyPr wrap="square">
            <a:noAutofit/>
          </a:bodyPr>
          <a:p>
            <a:endParaRPr lang="en-US" altLang="zh-CN" sz="1600"/>
          </a:p>
          <a:p>
            <a:pPr marL="0" indent="57150" algn="l" defTabSz="266700">
              <a:spcAft>
                <a:spcPct val="0"/>
              </a:spcAft>
            </a:pPr>
            <a:r>
              <a:rPr lang="en-US" altLang="zh-CN" sz="1600">
                <a:latin typeface="楷体" panose="02010609060101010101" charset="-122"/>
                <a:ea typeface="楷体" panose="02010609060101010101" charset="-122"/>
              </a:rPr>
              <a:t>*</a:t>
            </a:r>
            <a:r>
              <a:rPr lang="zh-CN" altLang="en-US" sz="1600">
                <a:latin typeface="楷体" panose="02010609060101010101" charset="-122"/>
                <a:ea typeface="楷体" panose="02010609060101010101" charset="-122"/>
              </a:rPr>
              <a:t>注：</a:t>
            </a:r>
            <a:r>
              <a:rPr lang="en-US" altLang="zh-CN" sz="1600">
                <a:latin typeface="楷体" panose="02010609060101010101" charset="-122"/>
                <a:ea typeface="楷体" panose="02010609060101010101" charset="-122"/>
              </a:rPr>
              <a:t>1.</a:t>
            </a:r>
            <a:r>
              <a:rPr lang="zh-CN" altLang="en-US" sz="1600">
                <a:latin typeface="楷体" panose="02010609060101010101" charset="-122"/>
                <a:ea typeface="楷体" panose="02010609060101010101" charset="-122"/>
              </a:rPr>
              <a:t>由于计算过程中四舍五入取数，存在尾差，最后一期的</a:t>
            </a:r>
            <a:r>
              <a:rPr lang="en-US" altLang="zh-CN" sz="1600">
                <a:latin typeface="楷体" panose="02010609060101010101" charset="-122"/>
                <a:ea typeface="楷体" panose="02010609060101010101" charset="-122"/>
              </a:rPr>
              <a:t>d</a:t>
            </a:r>
            <a:r>
              <a:rPr lang="zh-CN" altLang="en-US" sz="1600">
                <a:latin typeface="楷体" panose="02010609060101010101" charset="-122"/>
                <a:ea typeface="楷体" panose="02010609060101010101" charset="-122"/>
              </a:rPr>
              <a:t>用倒挤的方法计算</a:t>
            </a:r>
            <a:endParaRPr lang="zh-CN" altLang="en-US" sz="1600">
              <a:latin typeface="楷体" panose="02010609060101010101" charset="-122"/>
              <a:ea typeface="楷体" panose="02010609060101010101" charset="-122"/>
            </a:endParaRPr>
          </a:p>
          <a:p>
            <a:pPr marL="0" indent="228600" algn="l" defTabSz="266700">
              <a:spcAft>
                <a:spcPct val="0"/>
              </a:spcAft>
            </a:pPr>
            <a:r>
              <a:rPr lang="en-US" altLang="zh-CN" sz="1600">
                <a:latin typeface="楷体" panose="02010609060101010101" charset="-122"/>
                <a:ea typeface="楷体" panose="02010609060101010101" charset="-122"/>
              </a:rPr>
              <a:t>11.40=</a:t>
            </a:r>
            <a:r>
              <a:rPr lang="en-US" altLang="zh-CN" sz="1600">
                <a:latin typeface="楷体" panose="02010609060101010101" charset="-122"/>
                <a:ea typeface="楷体" panose="02010609060101010101" charset="-122"/>
              </a:rPr>
              <a:t>36.00-</a:t>
            </a:r>
            <a:r>
              <a:rPr lang="en-US" altLang="zh-CN" sz="1600">
                <a:latin typeface="楷体" panose="02010609060101010101" charset="-122"/>
                <a:ea typeface="楷体" panose="02010609060101010101" charset="-122"/>
              </a:rPr>
              <a:t>12.04-</a:t>
            </a:r>
            <a:r>
              <a:rPr lang="en-US" altLang="zh-CN" sz="1600">
                <a:latin typeface="楷体" panose="02010609060101010101" charset="-122"/>
                <a:ea typeface="楷体" panose="02010609060101010101" charset="-122"/>
              </a:rPr>
              <a:t>12.56</a:t>
            </a:r>
            <a:endParaRPr lang="en-US" altLang="zh-CN" sz="1600">
              <a:latin typeface="楷体" panose="02010609060101010101" charset="-122"/>
              <a:ea typeface="楷体" panose="02010609060101010101" charset="-122"/>
            </a:endParaRPr>
          </a:p>
          <a:p>
            <a:pPr marL="0" indent="342900" algn="l" defTabSz="266700">
              <a:spcAft>
                <a:spcPct val="0"/>
              </a:spcAft>
            </a:pPr>
            <a:r>
              <a:rPr lang="en-US" altLang="zh-CN" sz="1600">
                <a:latin typeface="楷体" panose="02010609060101010101" charset="-122"/>
                <a:ea typeface="楷体" panose="02010609060101010101" charset="-122"/>
              </a:rPr>
              <a:t>2.</a:t>
            </a:r>
            <a:r>
              <a:rPr lang="zh-CN" altLang="en-US" sz="1600">
                <a:latin typeface="楷体" panose="02010609060101010101" charset="-122"/>
                <a:ea typeface="楷体" panose="02010609060101010101" charset="-122"/>
              </a:rPr>
              <a:t>最后一期的实际利息收入（</a:t>
            </a:r>
            <a:r>
              <a:rPr lang="en-US" altLang="zh-CN" sz="1600">
                <a:latin typeface="楷体" panose="02010609060101010101" charset="-122"/>
                <a:ea typeface="楷体" panose="02010609060101010101" charset="-122"/>
              </a:rPr>
              <a:t>b</a:t>
            </a:r>
            <a:r>
              <a:rPr lang="zh-CN" altLang="en-US" sz="1600">
                <a:latin typeface="楷体" panose="02010609060101010101" charset="-122"/>
                <a:ea typeface="楷体" panose="02010609060101010101" charset="-122"/>
              </a:rPr>
              <a:t>）</a:t>
            </a:r>
            <a:r>
              <a:rPr lang="en-US" altLang="zh-CN" sz="1600">
                <a:latin typeface="楷体" panose="02010609060101010101" charset="-122"/>
                <a:ea typeface="楷体" panose="02010609060101010101" charset="-122"/>
              </a:rPr>
              <a:t>=</a:t>
            </a:r>
            <a:r>
              <a:rPr lang="zh-CN" altLang="en-US" sz="1600">
                <a:latin typeface="楷体" panose="02010609060101010101" charset="-122"/>
                <a:ea typeface="楷体" panose="02010609060101010101" charset="-122"/>
              </a:rPr>
              <a:t>（</a:t>
            </a:r>
            <a:r>
              <a:rPr lang="en-US" altLang="zh-CN" sz="1600">
                <a:latin typeface="楷体" panose="02010609060101010101" charset="-122"/>
                <a:ea typeface="楷体" panose="02010609060101010101" charset="-122"/>
              </a:rPr>
              <a:t>c</a:t>
            </a:r>
            <a:r>
              <a:rPr lang="zh-CN" altLang="en-US" sz="1600">
                <a:latin typeface="楷体" panose="02010609060101010101" charset="-122"/>
                <a:ea typeface="楷体" panose="02010609060101010101" charset="-122"/>
              </a:rPr>
              <a:t>）</a:t>
            </a:r>
            <a:r>
              <a:rPr lang="en-US" altLang="zh-CN" sz="1600">
                <a:latin typeface="楷体" panose="02010609060101010101" charset="-122"/>
                <a:ea typeface="楷体" panose="02010609060101010101" charset="-122"/>
              </a:rPr>
              <a:t>-</a:t>
            </a:r>
            <a:r>
              <a:rPr lang="zh-CN" altLang="en-US" sz="1600">
                <a:latin typeface="楷体" panose="02010609060101010101" charset="-122"/>
                <a:ea typeface="楷体" panose="02010609060101010101" charset="-122"/>
              </a:rPr>
              <a:t>（</a:t>
            </a:r>
            <a:r>
              <a:rPr lang="en-US" altLang="zh-CN" sz="1600">
                <a:latin typeface="楷体" panose="02010609060101010101" charset="-122"/>
                <a:ea typeface="楷体" panose="02010609060101010101" charset="-122"/>
              </a:rPr>
              <a:t>d</a:t>
            </a:r>
            <a:r>
              <a:rPr lang="zh-CN" altLang="en-US" sz="1600">
                <a:latin typeface="楷体" panose="02010609060101010101" charset="-122"/>
                <a:ea typeface="楷体" panose="02010609060101010101" charset="-122"/>
              </a:rPr>
              <a:t>）</a:t>
            </a:r>
            <a:endParaRPr lang="zh-CN" altLang="en-US" sz="1600">
              <a:latin typeface="楷体" panose="02010609060101010101" charset="-122"/>
              <a:ea typeface="楷体" panose="02010609060101010101" charset="-122"/>
            </a:endParaRPr>
          </a:p>
          <a:p>
            <a:pPr marL="0" indent="514350" algn="l" defTabSz="266700">
              <a:spcAft>
                <a:spcPct val="0"/>
              </a:spcAft>
            </a:pPr>
            <a:r>
              <a:rPr lang="en-US" altLang="zh-CN" sz="1600">
                <a:latin typeface="楷体" panose="02010609060101010101" charset="-122"/>
                <a:ea typeface="楷体" panose="02010609060101010101" charset="-122"/>
              </a:rPr>
              <a:t>88.60=</a:t>
            </a:r>
            <a:r>
              <a:rPr lang="en-US" altLang="zh-CN" sz="1600">
                <a:latin typeface="楷体" panose="02010609060101010101" charset="-122"/>
                <a:ea typeface="楷体" panose="02010609060101010101" charset="-122"/>
              </a:rPr>
              <a:t>100.00-</a:t>
            </a:r>
            <a:r>
              <a:rPr lang="en-US" altLang="zh-CN" sz="1600">
                <a:latin typeface="楷体" panose="02010609060101010101" charset="-122"/>
                <a:ea typeface="楷体" panose="02010609060101010101" charset="-122"/>
              </a:rPr>
              <a:t>11.40</a:t>
            </a:r>
            <a:endParaRPr lang="en-US" altLang="zh-CN" sz="1600"/>
          </a:p>
        </p:txBody>
      </p:sp>
    </p:spTree>
    <p:custDataLst>
      <p:tags r:id="rId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lstStyle/>
          <a:p>
            <a:r>
              <a:rPr lang="en-US" altLang="zh-CN" sz="2800"/>
              <a:t>   </a:t>
            </a:r>
            <a:endParaRPr lang="zh-CN" altLang="en-US" sz="2800"/>
          </a:p>
        </p:txBody>
      </p:sp>
      <p:sp>
        <p:nvSpPr>
          <p:cNvPr id="4" name="文本框 3"/>
          <p:cNvSpPr txBox="1"/>
          <p:nvPr/>
        </p:nvSpPr>
        <p:spPr>
          <a:xfrm>
            <a:off x="1046480" y="1153795"/>
            <a:ext cx="9484995" cy="5015865"/>
          </a:xfrm>
          <a:prstGeom prst="rect">
            <a:avLst/>
          </a:prstGeom>
        </p:spPr>
        <p:txBody>
          <a:bodyPr wrap="square">
            <a:spAutoFit/>
          </a:bodyPr>
          <a:p>
            <a:pPr marL="0" indent="266700" algn="l" defTabSz="266700">
              <a:spcAft>
                <a:spcPct val="0"/>
              </a:spcAft>
            </a:pPr>
            <a:r>
              <a:rPr lang="en-US" altLang="zh-CN" sz="2000">
                <a:latin typeface="宋体" panose="02010600030101010101" pitchFamily="2" charset="-122"/>
                <a:ea typeface="宋体" panose="02010600030101010101" pitchFamily="2" charset="-122"/>
              </a:rPr>
              <a:t>③</a:t>
            </a:r>
            <a:r>
              <a:rPr lang="zh-CN" altLang="en-US" sz="2000">
                <a:latin typeface="宋体" panose="02010600030101010101" pitchFamily="2" charset="-122"/>
                <a:ea typeface="宋体" panose="02010600030101010101" pitchFamily="2" charset="-122"/>
              </a:rPr>
              <a:t>资产负债表日和收回利息的会计处理：</a:t>
            </a:r>
            <a:endParaRPr lang="zh-CN" altLang="en-US" sz="2000">
              <a:latin typeface="宋体" panose="02010600030101010101" pitchFamily="2" charset="-122"/>
              <a:ea typeface="宋体" panose="02010600030101010101" pitchFamily="2" charset="-122"/>
            </a:endParaRPr>
          </a:p>
          <a:p>
            <a:pPr marL="0" indent="266700" algn="l" defTabSz="266700">
              <a:spcAft>
                <a:spcPct val="0"/>
              </a:spcAft>
            </a:pPr>
            <a:r>
              <a:rPr lang="en-US" altLang="zh-CN" sz="2000">
                <a:latin typeface="楷体" panose="02010609060101010101" charset="-122"/>
                <a:ea typeface="楷体" panose="02010609060101010101" charset="-122"/>
              </a:rPr>
              <a:t>2×23</a:t>
            </a:r>
            <a:r>
              <a:rPr lang="zh-CN" altLang="en-US" sz="2000">
                <a:latin typeface="楷体" panose="02010609060101010101" charset="-122"/>
                <a:ea typeface="楷体" panose="02010609060101010101" charset="-122"/>
              </a:rPr>
              <a:t>年</a:t>
            </a:r>
            <a:r>
              <a:rPr lang="en-US" altLang="zh-CN" sz="2000">
                <a:latin typeface="楷体" panose="02010609060101010101" charset="-122"/>
                <a:ea typeface="楷体" panose="02010609060101010101" charset="-122"/>
              </a:rPr>
              <a:t>12</a:t>
            </a:r>
            <a:r>
              <a:rPr lang="zh-CN" altLang="en-US" sz="2000">
                <a:latin typeface="楷体" panose="02010609060101010101" charset="-122"/>
                <a:ea typeface="楷体" panose="02010609060101010101" charset="-122"/>
              </a:rPr>
              <a:t>月</a:t>
            </a:r>
            <a:r>
              <a:rPr lang="en-US" altLang="zh-CN" sz="2000">
                <a:latin typeface="楷体" panose="02010609060101010101" charset="-122"/>
                <a:ea typeface="楷体" panose="02010609060101010101" charset="-122"/>
              </a:rPr>
              <a:t>31</a:t>
            </a:r>
            <a:r>
              <a:rPr lang="zh-CN" altLang="en-US" sz="2000">
                <a:latin typeface="楷体" panose="02010609060101010101" charset="-122"/>
                <a:ea typeface="楷体" panose="02010609060101010101" charset="-122"/>
              </a:rPr>
              <a:t>日，计提利息并摊销利息调整</a:t>
            </a:r>
            <a:endParaRPr lang="zh-CN" altLang="en-US" sz="2000">
              <a:latin typeface="楷体" panose="02010609060101010101" charset="-122"/>
              <a:ea typeface="楷体" panose="02010609060101010101" charset="-122"/>
            </a:endParaRPr>
          </a:p>
          <a:p>
            <a:pPr marL="0" indent="266700" algn="l" defTabSz="266700">
              <a:spcAft>
                <a:spcPct val="0"/>
              </a:spcAft>
            </a:pPr>
            <a:r>
              <a:rPr lang="zh-CN" altLang="en-US" sz="2000">
                <a:latin typeface="楷体" panose="02010609060101010101" charset="-122"/>
                <a:ea typeface="楷体" panose="02010609060101010101" charset="-122"/>
              </a:rPr>
              <a:t>借：应收利息</a:t>
            </a:r>
            <a:r>
              <a:rPr lang="en-US" altLang="zh-CN" sz="2000">
                <a:latin typeface="楷体" panose="02010609060101010101" charset="-122"/>
                <a:ea typeface="楷体" panose="02010609060101010101" charset="-122"/>
              </a:rPr>
              <a:t>           1 000 000</a:t>
            </a:r>
            <a:endParaRPr lang="en-US" altLang="zh-CN" sz="2000">
              <a:latin typeface="楷体" panose="02010609060101010101" charset="-122"/>
              <a:ea typeface="楷体" panose="02010609060101010101" charset="-122"/>
            </a:endParaRPr>
          </a:p>
          <a:p>
            <a:pPr marL="0" indent="400050" algn="l" defTabSz="266700">
              <a:spcAft>
                <a:spcPct val="0"/>
              </a:spcAft>
            </a:pPr>
            <a:r>
              <a:rPr lang="zh-CN" altLang="en-US" sz="2000">
                <a:latin typeface="楷体" panose="02010609060101010101" charset="-122"/>
                <a:ea typeface="楷体" panose="02010609060101010101" charset="-122"/>
              </a:rPr>
              <a:t>贷：投资收益</a:t>
            </a:r>
            <a:r>
              <a:rPr lang="en-US" altLang="zh-CN" sz="2000">
                <a:latin typeface="楷体" panose="02010609060101010101" charset="-122"/>
                <a:ea typeface="楷体" panose="02010609060101010101" charset="-122"/>
              </a:rPr>
              <a:t>            879 600</a:t>
            </a:r>
            <a:endParaRPr lang="en-US" altLang="zh-CN" sz="2000">
              <a:latin typeface="楷体" panose="02010609060101010101" charset="-122"/>
              <a:ea typeface="楷体" panose="02010609060101010101" charset="-122"/>
            </a:endParaRPr>
          </a:p>
          <a:p>
            <a:pPr marL="0" indent="666750" algn="l" defTabSz="266700">
              <a:spcAft>
                <a:spcPct val="0"/>
              </a:spcAft>
            </a:pPr>
            <a:r>
              <a:rPr lang="zh-CN" altLang="en-US" sz="2000">
                <a:latin typeface="楷体" panose="02010609060101010101" charset="-122"/>
                <a:ea typeface="楷体" panose="02010609060101010101" charset="-122"/>
              </a:rPr>
              <a:t>债权投资</a:t>
            </a:r>
            <a:r>
              <a:rPr lang="en-US" altLang="zh-CN" sz="2000">
                <a:latin typeface="楷体" panose="02010609060101010101" charset="-122"/>
                <a:ea typeface="楷体" panose="02010609060101010101" charset="-122"/>
              </a:rPr>
              <a:t>——</a:t>
            </a:r>
            <a:r>
              <a:rPr lang="zh-CN" altLang="en-US" sz="2000">
                <a:latin typeface="楷体" panose="02010609060101010101" charset="-122"/>
                <a:ea typeface="楷体" panose="02010609060101010101" charset="-122"/>
              </a:rPr>
              <a:t>利息调整</a:t>
            </a:r>
            <a:r>
              <a:rPr lang="en-US" altLang="zh-CN" sz="2000">
                <a:latin typeface="楷体" panose="02010609060101010101" charset="-122"/>
                <a:ea typeface="楷体" panose="02010609060101010101" charset="-122"/>
              </a:rPr>
              <a:t>120 400</a:t>
            </a:r>
            <a:endParaRPr lang="en-US" altLang="zh-CN" sz="2000">
              <a:latin typeface="楷体" panose="02010609060101010101" charset="-122"/>
              <a:ea typeface="楷体" panose="02010609060101010101" charset="-122"/>
            </a:endParaRPr>
          </a:p>
          <a:p>
            <a:pPr marL="0" indent="266700" algn="l" defTabSz="266700">
              <a:spcAft>
                <a:spcPct val="0"/>
              </a:spcAft>
            </a:pPr>
            <a:r>
              <a:rPr lang="en-US" altLang="zh-CN" sz="2000">
                <a:latin typeface="宋体" panose="02010600030101010101" pitchFamily="2" charset="-122"/>
                <a:ea typeface="宋体" panose="02010600030101010101" pitchFamily="2" charset="-122"/>
              </a:rPr>
              <a:t>2</a:t>
            </a:r>
            <a:r>
              <a:rPr lang="en-US" altLang="zh-CN" sz="2000">
                <a:latin typeface="楷体" panose="02010609060101010101" charset="-122"/>
                <a:ea typeface="楷体" panose="02010609060101010101" charset="-122"/>
              </a:rPr>
              <a:t>×</a:t>
            </a:r>
            <a:r>
              <a:rPr lang="en-US" altLang="zh-CN" sz="2000">
                <a:latin typeface="宋体" panose="02010600030101010101" pitchFamily="2" charset="-122"/>
                <a:ea typeface="宋体" panose="02010600030101010101" pitchFamily="2" charset="-122"/>
              </a:rPr>
              <a:t>24</a:t>
            </a:r>
            <a:r>
              <a:rPr lang="zh-CN" altLang="en-US" sz="2000">
                <a:latin typeface="宋体" panose="02010600030101010101" pitchFamily="2" charset="-122"/>
                <a:ea typeface="宋体" panose="02010600030101010101" pitchFamily="2" charset="-122"/>
              </a:rPr>
              <a:t>年</a:t>
            </a:r>
            <a:r>
              <a:rPr lang="en-US" altLang="zh-CN" sz="2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月</a:t>
            </a:r>
            <a:r>
              <a:rPr lang="en-US" altLang="zh-CN" sz="2000">
                <a:latin typeface="宋体" panose="02010600030101010101" pitchFamily="2" charset="-122"/>
                <a:ea typeface="宋体" panose="02010600030101010101" pitchFamily="2" charset="-122"/>
              </a:rPr>
              <a:t>3</a:t>
            </a:r>
            <a:r>
              <a:rPr lang="zh-CN" altLang="en-US" sz="2000">
                <a:latin typeface="宋体" panose="02010600030101010101" pitchFamily="2" charset="-122"/>
                <a:ea typeface="宋体" panose="02010600030101010101" pitchFamily="2" charset="-122"/>
              </a:rPr>
              <a:t>日，收到利息</a:t>
            </a:r>
            <a:endParaRPr lang="zh-CN" altLang="en-US" sz="2000">
              <a:latin typeface="宋体" panose="02010600030101010101" pitchFamily="2" charset="-122"/>
              <a:ea typeface="宋体" panose="02010600030101010101" pitchFamily="2" charset="-122"/>
            </a:endParaRPr>
          </a:p>
          <a:p>
            <a:pPr marL="0" indent="266700" algn="l" defTabSz="266700">
              <a:spcAft>
                <a:spcPct val="0"/>
              </a:spcAft>
            </a:pPr>
            <a:r>
              <a:rPr lang="zh-CN" altLang="en-US" sz="2000">
                <a:latin typeface="楷体" panose="02010609060101010101" charset="-122"/>
                <a:ea typeface="楷体" panose="02010609060101010101" charset="-122"/>
              </a:rPr>
              <a:t>借：银行存款</a:t>
            </a:r>
            <a:r>
              <a:rPr lang="en-US" altLang="zh-CN" sz="2000">
                <a:latin typeface="楷体" panose="02010609060101010101" charset="-122"/>
                <a:ea typeface="楷体" panose="02010609060101010101" charset="-122"/>
              </a:rPr>
              <a:t>     1 000 000</a:t>
            </a:r>
            <a:endParaRPr lang="en-US" altLang="zh-CN" sz="2000">
              <a:latin typeface="楷体" panose="02010609060101010101" charset="-122"/>
              <a:ea typeface="楷体" panose="02010609060101010101" charset="-122"/>
            </a:endParaRPr>
          </a:p>
          <a:p>
            <a:pPr marL="0" indent="400050" algn="l" defTabSz="266700">
              <a:spcAft>
                <a:spcPct val="0"/>
              </a:spcAft>
            </a:pPr>
            <a:r>
              <a:rPr lang="zh-CN" altLang="en-US" sz="2000">
                <a:latin typeface="楷体" panose="02010609060101010101" charset="-122"/>
                <a:ea typeface="楷体" panose="02010609060101010101" charset="-122"/>
              </a:rPr>
              <a:t>贷：应收利息</a:t>
            </a:r>
            <a:r>
              <a:rPr lang="en-US" altLang="zh-CN" sz="2000">
                <a:latin typeface="楷体" panose="02010609060101010101" charset="-122"/>
                <a:ea typeface="楷体" panose="02010609060101010101" charset="-122"/>
              </a:rPr>
              <a:t>     1 000 000</a:t>
            </a:r>
            <a:endParaRPr lang="en-US" altLang="zh-CN" sz="2000">
              <a:latin typeface="楷体" panose="02010609060101010101" charset="-122"/>
              <a:ea typeface="楷体" panose="02010609060101010101" charset="-122"/>
            </a:endParaRPr>
          </a:p>
          <a:p>
            <a:pPr marL="0" indent="266700" algn="l" defTabSz="266700">
              <a:spcAft>
                <a:spcPct val="0"/>
              </a:spcAft>
            </a:pPr>
            <a:r>
              <a:rPr lang="en-US" altLang="zh-CN" sz="2000">
                <a:latin typeface="宋体" panose="02010600030101010101" pitchFamily="2" charset="-122"/>
                <a:ea typeface="宋体" panose="02010600030101010101" pitchFamily="2" charset="-122"/>
              </a:rPr>
              <a:t>2</a:t>
            </a:r>
            <a:r>
              <a:rPr lang="en-US" altLang="zh-CN" sz="2000">
                <a:latin typeface="楷体" panose="02010609060101010101" charset="-122"/>
                <a:ea typeface="楷体" panose="02010609060101010101" charset="-122"/>
              </a:rPr>
              <a:t>×</a:t>
            </a:r>
            <a:r>
              <a:rPr lang="en-US" altLang="zh-CN" sz="2000">
                <a:latin typeface="宋体" panose="02010600030101010101" pitchFamily="2" charset="-122"/>
                <a:ea typeface="宋体" panose="02010600030101010101" pitchFamily="2" charset="-122"/>
              </a:rPr>
              <a:t>24</a:t>
            </a:r>
            <a:r>
              <a:rPr lang="zh-CN" altLang="en-US" sz="2000">
                <a:latin typeface="宋体" panose="02010600030101010101" pitchFamily="2" charset="-122"/>
                <a:ea typeface="宋体" panose="02010600030101010101" pitchFamily="2" charset="-122"/>
              </a:rPr>
              <a:t>年</a:t>
            </a:r>
            <a:r>
              <a:rPr lang="en-US" altLang="zh-CN" sz="2000">
                <a:latin typeface="宋体" panose="02010600030101010101" pitchFamily="2" charset="-122"/>
                <a:ea typeface="宋体" panose="02010600030101010101" pitchFamily="2" charset="-122"/>
              </a:rPr>
              <a:t>12</a:t>
            </a:r>
            <a:r>
              <a:rPr lang="zh-CN" altLang="en-US" sz="2000">
                <a:latin typeface="宋体" panose="02010600030101010101" pitchFamily="2" charset="-122"/>
                <a:ea typeface="宋体" panose="02010600030101010101" pitchFamily="2" charset="-122"/>
              </a:rPr>
              <a:t>月</a:t>
            </a:r>
            <a:r>
              <a:rPr lang="en-US" altLang="zh-CN" sz="2000">
                <a:latin typeface="宋体" panose="02010600030101010101" pitchFamily="2" charset="-122"/>
                <a:ea typeface="宋体" panose="02010600030101010101" pitchFamily="2" charset="-122"/>
              </a:rPr>
              <a:t>31</a:t>
            </a:r>
            <a:r>
              <a:rPr lang="zh-CN" altLang="en-US" sz="2000">
                <a:latin typeface="宋体" panose="02010600030101010101" pitchFamily="2" charset="-122"/>
                <a:ea typeface="宋体" panose="02010600030101010101" pitchFamily="2" charset="-122"/>
              </a:rPr>
              <a:t>日，计提利息并摊销利息调整</a:t>
            </a:r>
            <a:endParaRPr lang="zh-CN" altLang="en-US" sz="2000">
              <a:latin typeface="宋体" panose="02010600030101010101" pitchFamily="2" charset="-122"/>
              <a:ea typeface="宋体" panose="02010600030101010101" pitchFamily="2" charset="-122"/>
            </a:endParaRPr>
          </a:p>
          <a:p>
            <a:pPr marL="0" indent="266700" algn="l" defTabSz="266700">
              <a:spcAft>
                <a:spcPct val="0"/>
              </a:spcAft>
            </a:pPr>
            <a:r>
              <a:rPr lang="zh-CN" altLang="en-US" sz="2000">
                <a:latin typeface="楷体" panose="02010609060101010101" charset="-122"/>
                <a:ea typeface="楷体" panose="02010609060101010101" charset="-122"/>
              </a:rPr>
              <a:t>借：应收利息</a:t>
            </a:r>
            <a:r>
              <a:rPr lang="en-US" altLang="zh-CN" sz="2000">
                <a:latin typeface="楷体" panose="02010609060101010101" charset="-122"/>
                <a:ea typeface="楷体" panose="02010609060101010101" charset="-122"/>
              </a:rPr>
              <a:t>                1000000</a:t>
            </a:r>
            <a:endParaRPr lang="en-US" altLang="zh-CN" sz="2000">
              <a:latin typeface="楷体" panose="02010609060101010101" charset="-122"/>
              <a:ea typeface="楷体" panose="02010609060101010101" charset="-122"/>
            </a:endParaRPr>
          </a:p>
          <a:p>
            <a:pPr marL="0" indent="400050" algn="l" defTabSz="266700">
              <a:spcAft>
                <a:spcPct val="0"/>
              </a:spcAft>
            </a:pPr>
            <a:r>
              <a:rPr lang="zh-CN" altLang="en-US" sz="2000">
                <a:latin typeface="楷体" panose="02010609060101010101" charset="-122"/>
                <a:ea typeface="楷体" panose="02010609060101010101" charset="-122"/>
              </a:rPr>
              <a:t>贷：投资收益</a:t>
            </a:r>
            <a:r>
              <a:rPr lang="en-US" altLang="zh-CN" sz="2000">
                <a:latin typeface="楷体" panose="02010609060101010101" charset="-122"/>
                <a:ea typeface="楷体" panose="02010609060101010101" charset="-122"/>
              </a:rPr>
              <a:t>                874 400</a:t>
            </a:r>
            <a:endParaRPr lang="en-US" altLang="zh-CN" sz="2000">
              <a:latin typeface="楷体" panose="02010609060101010101" charset="-122"/>
              <a:ea typeface="楷体" panose="02010609060101010101" charset="-122"/>
            </a:endParaRPr>
          </a:p>
          <a:p>
            <a:pPr marL="0" indent="666750" algn="l" defTabSz="266700">
              <a:spcAft>
                <a:spcPct val="0"/>
              </a:spcAft>
            </a:pPr>
            <a:r>
              <a:rPr lang="zh-CN" altLang="en-US" sz="2000">
                <a:latin typeface="楷体" panose="02010609060101010101" charset="-122"/>
                <a:ea typeface="楷体" panose="02010609060101010101" charset="-122"/>
              </a:rPr>
              <a:t>债权投资</a:t>
            </a:r>
            <a:r>
              <a:rPr lang="en-US" altLang="zh-CN" sz="2000">
                <a:latin typeface="楷体" panose="02010609060101010101" charset="-122"/>
                <a:ea typeface="楷体" panose="02010609060101010101" charset="-122"/>
              </a:rPr>
              <a:t>——</a:t>
            </a:r>
            <a:r>
              <a:rPr lang="zh-CN" altLang="en-US" sz="2000">
                <a:latin typeface="楷体" panose="02010609060101010101" charset="-122"/>
                <a:ea typeface="楷体" panose="02010609060101010101" charset="-122"/>
              </a:rPr>
              <a:t>利息调整</a:t>
            </a:r>
            <a:r>
              <a:rPr lang="en-US" altLang="zh-CN" sz="2000">
                <a:latin typeface="楷体" panose="02010609060101010101" charset="-122"/>
                <a:ea typeface="楷体" panose="02010609060101010101" charset="-122"/>
              </a:rPr>
              <a:t>    125 600</a:t>
            </a:r>
            <a:endParaRPr lang="en-US" altLang="zh-CN" sz="2000">
              <a:latin typeface="楷体" panose="02010609060101010101" charset="-122"/>
              <a:ea typeface="楷体" panose="02010609060101010101" charset="-122"/>
            </a:endParaRPr>
          </a:p>
          <a:p>
            <a:pPr marL="0" indent="266700" algn="l" defTabSz="266700">
              <a:spcAft>
                <a:spcPct val="0"/>
              </a:spcAft>
            </a:pPr>
            <a:r>
              <a:rPr lang="en-US" altLang="zh-CN" sz="2000">
                <a:latin typeface="宋体" panose="02010600030101010101" pitchFamily="2" charset="-122"/>
                <a:ea typeface="宋体" panose="02010600030101010101" pitchFamily="2" charset="-122"/>
              </a:rPr>
              <a:t>2</a:t>
            </a:r>
            <a:r>
              <a:rPr lang="en-US" altLang="zh-CN" sz="2000">
                <a:latin typeface="楷体" panose="02010609060101010101" charset="-122"/>
                <a:ea typeface="楷体" panose="02010609060101010101" charset="-122"/>
              </a:rPr>
              <a:t>×</a:t>
            </a:r>
            <a:r>
              <a:rPr lang="en-US" altLang="zh-CN" sz="2000">
                <a:latin typeface="宋体" panose="02010600030101010101" pitchFamily="2" charset="-122"/>
                <a:ea typeface="宋体" panose="02010600030101010101" pitchFamily="2" charset="-122"/>
              </a:rPr>
              <a:t>25</a:t>
            </a:r>
            <a:r>
              <a:rPr lang="zh-CN" altLang="en-US" sz="2000">
                <a:latin typeface="宋体" panose="02010600030101010101" pitchFamily="2" charset="-122"/>
                <a:ea typeface="宋体" panose="02010600030101010101" pitchFamily="2" charset="-122"/>
              </a:rPr>
              <a:t>年</a:t>
            </a:r>
            <a:r>
              <a:rPr lang="en-US" altLang="zh-CN" sz="2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月</a:t>
            </a:r>
            <a:r>
              <a:rPr lang="en-US" altLang="zh-CN" sz="2000">
                <a:latin typeface="宋体" panose="02010600030101010101" pitchFamily="2" charset="-122"/>
                <a:ea typeface="宋体" panose="02010600030101010101" pitchFamily="2" charset="-122"/>
              </a:rPr>
              <a:t>3</a:t>
            </a:r>
            <a:r>
              <a:rPr lang="zh-CN" altLang="en-US" sz="2000">
                <a:latin typeface="宋体" panose="02010600030101010101" pitchFamily="2" charset="-122"/>
                <a:ea typeface="宋体" panose="02010600030101010101" pitchFamily="2" charset="-122"/>
              </a:rPr>
              <a:t>日，收到利息</a:t>
            </a:r>
            <a:endParaRPr lang="zh-CN" altLang="en-US" sz="2000">
              <a:latin typeface="宋体" panose="02010600030101010101" pitchFamily="2" charset="-122"/>
              <a:ea typeface="宋体" panose="02010600030101010101" pitchFamily="2" charset="-122"/>
            </a:endParaRPr>
          </a:p>
          <a:p>
            <a:pPr marL="0" indent="266700" algn="l" defTabSz="266700">
              <a:spcAft>
                <a:spcPct val="0"/>
              </a:spcAft>
            </a:pPr>
            <a:r>
              <a:rPr lang="zh-CN" altLang="en-US" sz="2000">
                <a:latin typeface="楷体" panose="02010609060101010101" charset="-122"/>
                <a:ea typeface="楷体" panose="02010609060101010101" charset="-122"/>
              </a:rPr>
              <a:t>借：银行存款</a:t>
            </a:r>
            <a:r>
              <a:rPr lang="en-US" altLang="zh-CN" sz="2000">
                <a:latin typeface="楷体" panose="02010609060101010101" charset="-122"/>
                <a:ea typeface="楷体" panose="02010609060101010101" charset="-122"/>
              </a:rPr>
              <a:t>    1 000 000</a:t>
            </a:r>
            <a:endParaRPr lang="en-US" altLang="zh-CN" sz="2000">
              <a:latin typeface="楷体" panose="02010609060101010101" charset="-122"/>
              <a:ea typeface="楷体" panose="02010609060101010101" charset="-122"/>
            </a:endParaRPr>
          </a:p>
          <a:p>
            <a:pPr marL="0" indent="400050" algn="l" defTabSz="266700">
              <a:spcAft>
                <a:spcPct val="0"/>
              </a:spcAft>
            </a:pPr>
            <a:r>
              <a:rPr lang="zh-CN" altLang="en-US" sz="2000">
                <a:latin typeface="楷体" panose="02010609060101010101" charset="-122"/>
                <a:ea typeface="楷体" panose="02010609060101010101" charset="-122"/>
              </a:rPr>
              <a:t>贷：应收利息</a:t>
            </a:r>
            <a:r>
              <a:rPr lang="en-US" altLang="zh-CN" sz="2000">
                <a:latin typeface="楷体" panose="02010609060101010101" charset="-122"/>
                <a:ea typeface="楷体" panose="02010609060101010101" charset="-122"/>
              </a:rPr>
              <a:t>      1 000 000</a:t>
            </a:r>
            <a:endParaRPr lang="en-US" altLang="zh-CN" sz="2000">
              <a:latin typeface="楷体" panose="02010609060101010101" charset="-122"/>
              <a:ea typeface="楷体" panose="02010609060101010101" charset="-122"/>
            </a:endParaRPr>
          </a:p>
          <a:p>
            <a:pPr marL="0" indent="266700" algn="l" defTabSz="266700">
              <a:spcAft>
                <a:spcPct val="0"/>
              </a:spcAft>
            </a:pPr>
            <a:endParaRPr lang="zh-CN" altLang="en-US" sz="2000">
              <a:latin typeface="楷体" panose="02010609060101010101" charset="-122"/>
              <a:ea typeface="楷体" panose="02010609060101010101" charset="-122"/>
            </a:endParaRPr>
          </a:p>
        </p:txBody>
      </p:sp>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lstStyle/>
          <a:p>
            <a:r>
              <a:rPr lang="en-US" altLang="zh-CN" sz="2800"/>
              <a:t>   </a:t>
            </a:r>
            <a:endParaRPr lang="zh-CN" altLang="en-US" sz="2800"/>
          </a:p>
        </p:txBody>
      </p:sp>
      <p:sp>
        <p:nvSpPr>
          <p:cNvPr id="4" name="文本框 3"/>
          <p:cNvSpPr txBox="1"/>
          <p:nvPr/>
        </p:nvSpPr>
        <p:spPr>
          <a:xfrm>
            <a:off x="1237615" y="1159510"/>
            <a:ext cx="8714740" cy="5015865"/>
          </a:xfrm>
          <a:prstGeom prst="rect">
            <a:avLst/>
          </a:prstGeom>
        </p:spPr>
        <p:txBody>
          <a:bodyPr wrap="square">
            <a:spAutoFit/>
          </a:bodyPr>
          <a:p>
            <a:pPr marL="0" indent="266700" algn="l" defTabSz="266700">
              <a:spcAft>
                <a:spcPct val="0"/>
              </a:spcAft>
            </a:pPr>
            <a:r>
              <a:rPr lang="en-US" altLang="zh-CN" sz="2000">
                <a:latin typeface="宋体" panose="02010600030101010101" pitchFamily="2" charset="-122"/>
                <a:ea typeface="宋体" panose="02010600030101010101" pitchFamily="2" charset="-122"/>
              </a:rPr>
              <a:t>2</a:t>
            </a:r>
            <a:r>
              <a:rPr lang="en-US" altLang="zh-CN" sz="2000">
                <a:latin typeface="楷体" panose="02010609060101010101" charset="-122"/>
                <a:ea typeface="楷体" panose="02010609060101010101" charset="-122"/>
              </a:rPr>
              <a:t>×</a:t>
            </a:r>
            <a:r>
              <a:rPr lang="en-US" altLang="zh-CN" sz="2000">
                <a:latin typeface="宋体" panose="02010600030101010101" pitchFamily="2" charset="-122"/>
                <a:ea typeface="宋体" panose="02010600030101010101" pitchFamily="2" charset="-122"/>
              </a:rPr>
              <a:t>25</a:t>
            </a:r>
            <a:r>
              <a:rPr lang="zh-CN" altLang="en-US" sz="2000">
                <a:latin typeface="宋体" panose="02010600030101010101" pitchFamily="2" charset="-122"/>
                <a:ea typeface="宋体" panose="02010600030101010101" pitchFamily="2" charset="-122"/>
              </a:rPr>
              <a:t>年</a:t>
            </a:r>
            <a:r>
              <a:rPr lang="en-US" altLang="zh-CN" sz="2000">
                <a:latin typeface="宋体" panose="02010600030101010101" pitchFamily="2" charset="-122"/>
                <a:ea typeface="宋体" panose="02010600030101010101" pitchFamily="2" charset="-122"/>
              </a:rPr>
              <a:t>12</a:t>
            </a:r>
            <a:r>
              <a:rPr lang="zh-CN" altLang="en-US" sz="2000">
                <a:latin typeface="宋体" panose="02010600030101010101" pitchFamily="2" charset="-122"/>
                <a:ea typeface="宋体" panose="02010600030101010101" pitchFamily="2" charset="-122"/>
              </a:rPr>
              <a:t>月</a:t>
            </a:r>
            <a:r>
              <a:rPr lang="en-US" altLang="zh-CN" sz="2000">
                <a:latin typeface="宋体" panose="02010600030101010101" pitchFamily="2" charset="-122"/>
                <a:ea typeface="宋体" panose="02010600030101010101" pitchFamily="2" charset="-122"/>
              </a:rPr>
              <a:t>31</a:t>
            </a:r>
            <a:r>
              <a:rPr lang="zh-CN" altLang="en-US" sz="2000">
                <a:latin typeface="宋体" panose="02010600030101010101" pitchFamily="2" charset="-122"/>
                <a:ea typeface="宋体" panose="02010600030101010101" pitchFamily="2" charset="-122"/>
              </a:rPr>
              <a:t>日，计提利息并摊销利息调整</a:t>
            </a:r>
            <a:endParaRPr lang="zh-CN" altLang="en-US" sz="2000">
              <a:latin typeface="宋体" panose="02010600030101010101" pitchFamily="2" charset="-122"/>
              <a:ea typeface="宋体" panose="02010600030101010101" pitchFamily="2" charset="-122"/>
            </a:endParaRPr>
          </a:p>
          <a:p>
            <a:pPr marL="0" indent="266700" algn="l" defTabSz="266700">
              <a:spcAft>
                <a:spcPct val="0"/>
              </a:spcAft>
            </a:pPr>
            <a:r>
              <a:rPr lang="zh-CN" altLang="en-US" sz="2000">
                <a:latin typeface="楷体" panose="02010609060101010101" charset="-122"/>
                <a:ea typeface="楷体" panose="02010609060101010101" charset="-122"/>
              </a:rPr>
              <a:t>借：应收利息</a:t>
            </a:r>
            <a:r>
              <a:rPr lang="en-US" altLang="zh-CN" sz="2000">
                <a:latin typeface="楷体" panose="02010609060101010101" charset="-122"/>
                <a:ea typeface="楷体" panose="02010609060101010101" charset="-122"/>
              </a:rPr>
              <a:t>                1 000 000</a:t>
            </a:r>
            <a:endParaRPr lang="en-US" altLang="zh-CN" sz="2000">
              <a:latin typeface="楷体" panose="02010609060101010101" charset="-122"/>
              <a:ea typeface="楷体" panose="02010609060101010101" charset="-122"/>
            </a:endParaRPr>
          </a:p>
          <a:p>
            <a:pPr marL="0" indent="400050" algn="l" defTabSz="266700">
              <a:spcAft>
                <a:spcPct val="0"/>
              </a:spcAft>
            </a:pPr>
            <a:r>
              <a:rPr lang="zh-CN" altLang="en-US" sz="2000">
                <a:latin typeface="楷体" panose="02010609060101010101" charset="-122"/>
                <a:ea typeface="楷体" panose="02010609060101010101" charset="-122"/>
              </a:rPr>
              <a:t>贷：投资收益</a:t>
            </a:r>
            <a:r>
              <a:rPr lang="en-US" altLang="zh-CN" sz="2000">
                <a:latin typeface="楷体" panose="02010609060101010101" charset="-122"/>
                <a:ea typeface="楷体" panose="02010609060101010101" charset="-122"/>
              </a:rPr>
              <a:t>                886 000</a:t>
            </a:r>
            <a:endParaRPr lang="en-US" altLang="zh-CN" sz="2000">
              <a:latin typeface="楷体" panose="02010609060101010101" charset="-122"/>
              <a:ea typeface="楷体" panose="02010609060101010101" charset="-122"/>
            </a:endParaRPr>
          </a:p>
          <a:p>
            <a:pPr marL="0" indent="666750" algn="l" defTabSz="266700">
              <a:spcAft>
                <a:spcPct val="0"/>
              </a:spcAft>
            </a:pPr>
            <a:r>
              <a:rPr lang="zh-CN" altLang="en-US" sz="2000">
                <a:latin typeface="楷体" panose="02010609060101010101" charset="-122"/>
                <a:ea typeface="楷体" panose="02010609060101010101" charset="-122"/>
              </a:rPr>
              <a:t>债权投资</a:t>
            </a:r>
            <a:r>
              <a:rPr lang="en-US" altLang="zh-CN" sz="2000">
                <a:latin typeface="楷体" panose="02010609060101010101" charset="-122"/>
                <a:ea typeface="楷体" panose="02010609060101010101" charset="-122"/>
              </a:rPr>
              <a:t>——</a:t>
            </a:r>
            <a:r>
              <a:rPr lang="zh-CN" altLang="en-US" sz="2000">
                <a:latin typeface="楷体" panose="02010609060101010101" charset="-122"/>
                <a:ea typeface="楷体" panose="02010609060101010101" charset="-122"/>
              </a:rPr>
              <a:t>利息调整</a:t>
            </a:r>
            <a:r>
              <a:rPr lang="en-US" altLang="zh-CN" sz="2000">
                <a:latin typeface="楷体" panose="02010609060101010101" charset="-122"/>
                <a:ea typeface="楷体" panose="02010609060101010101" charset="-122"/>
              </a:rPr>
              <a:t>    114 000</a:t>
            </a:r>
            <a:endParaRPr lang="en-US" altLang="zh-CN" sz="2000">
              <a:latin typeface="楷体" panose="02010609060101010101" charset="-122"/>
              <a:ea typeface="楷体" panose="02010609060101010101" charset="-122"/>
            </a:endParaRPr>
          </a:p>
          <a:p>
            <a:pPr marL="0" indent="266700" algn="l" defTabSz="266700">
              <a:spcAft>
                <a:spcPct val="0"/>
              </a:spcAft>
            </a:pPr>
            <a:r>
              <a:rPr lang="en-US" altLang="zh-CN" sz="2000">
                <a:latin typeface="宋体" panose="02010600030101010101" pitchFamily="2" charset="-122"/>
                <a:ea typeface="宋体" panose="02010600030101010101" pitchFamily="2" charset="-122"/>
              </a:rPr>
              <a:t>④Q</a:t>
            </a:r>
            <a:r>
              <a:rPr lang="zh-CN" altLang="en-US" sz="2000">
                <a:latin typeface="宋体" panose="02010600030101010101" pitchFamily="2" charset="-122"/>
                <a:ea typeface="宋体" panose="02010600030101010101" pitchFamily="2" charset="-122"/>
              </a:rPr>
              <a:t>公司持有的债权投资到期收回的会计处理</a:t>
            </a:r>
            <a:endParaRPr lang="zh-CN" altLang="en-US" sz="2000">
              <a:latin typeface="宋体" panose="02010600030101010101" pitchFamily="2" charset="-122"/>
              <a:ea typeface="宋体" panose="02010600030101010101" pitchFamily="2" charset="-122"/>
            </a:endParaRPr>
          </a:p>
          <a:p>
            <a:pPr marL="0" indent="266700" algn="l" defTabSz="266700">
              <a:spcAft>
                <a:spcPct val="0"/>
              </a:spcAft>
            </a:pPr>
            <a:r>
              <a:rPr lang="zh-CN" altLang="en-US" sz="2000">
                <a:latin typeface="宋体" panose="02010600030101010101" pitchFamily="2" charset="-122"/>
                <a:ea typeface="宋体" panose="02010600030101010101" pitchFamily="2" charset="-122"/>
              </a:rPr>
              <a:t>债券到期，收回本金和最后一期利息</a:t>
            </a:r>
            <a:endParaRPr lang="zh-CN" altLang="en-US" sz="2000">
              <a:latin typeface="宋体" panose="02010600030101010101" pitchFamily="2" charset="-122"/>
              <a:ea typeface="宋体" panose="02010600030101010101" pitchFamily="2" charset="-122"/>
            </a:endParaRPr>
          </a:p>
          <a:p>
            <a:pPr marL="0" indent="266700" algn="l" defTabSz="266700">
              <a:spcAft>
                <a:spcPct val="0"/>
              </a:spcAft>
            </a:pPr>
            <a:r>
              <a:rPr lang="zh-CN" altLang="en-US" sz="2000">
                <a:latin typeface="楷体" panose="02010609060101010101" charset="-122"/>
                <a:ea typeface="楷体" panose="02010609060101010101" charset="-122"/>
              </a:rPr>
              <a:t>借：银行存款</a:t>
            </a:r>
            <a:r>
              <a:rPr lang="en-US" altLang="zh-CN" sz="2000">
                <a:latin typeface="楷体" panose="02010609060101010101" charset="-122"/>
                <a:ea typeface="楷体" panose="02010609060101010101" charset="-122"/>
              </a:rPr>
              <a:t>        21000000</a:t>
            </a:r>
            <a:endParaRPr lang="en-US" altLang="zh-CN" sz="2000">
              <a:latin typeface="楷体" panose="02010609060101010101" charset="-122"/>
              <a:ea typeface="楷体" panose="02010609060101010101" charset="-122"/>
            </a:endParaRPr>
          </a:p>
          <a:p>
            <a:pPr marL="0" indent="400050" algn="l" defTabSz="266700">
              <a:spcAft>
                <a:spcPct val="0"/>
              </a:spcAft>
            </a:pPr>
            <a:r>
              <a:rPr lang="zh-CN" altLang="en-US" sz="2000">
                <a:latin typeface="楷体" panose="02010609060101010101" charset="-122"/>
                <a:ea typeface="楷体" panose="02010609060101010101" charset="-122"/>
              </a:rPr>
              <a:t>贷：应收利息</a:t>
            </a:r>
            <a:r>
              <a:rPr lang="en-US" altLang="zh-CN" sz="2000">
                <a:latin typeface="楷体" panose="02010609060101010101" charset="-122"/>
                <a:ea typeface="楷体" panose="02010609060101010101" charset="-122"/>
              </a:rPr>
              <a:t>         1 000 000</a:t>
            </a:r>
            <a:endParaRPr lang="en-US" altLang="zh-CN" sz="2000">
              <a:latin typeface="楷体" panose="02010609060101010101" charset="-122"/>
              <a:ea typeface="楷体" panose="02010609060101010101" charset="-122"/>
            </a:endParaRPr>
          </a:p>
          <a:p>
            <a:pPr marL="0" indent="666750" algn="l" defTabSz="266700">
              <a:spcAft>
                <a:spcPct val="0"/>
              </a:spcAft>
            </a:pPr>
            <a:r>
              <a:rPr lang="zh-CN" altLang="en-US" sz="2000">
                <a:latin typeface="楷体" panose="02010609060101010101" charset="-122"/>
                <a:ea typeface="楷体" panose="02010609060101010101" charset="-122"/>
              </a:rPr>
              <a:t>债权投资</a:t>
            </a:r>
            <a:r>
              <a:rPr lang="en-US" altLang="zh-CN" sz="2000">
                <a:latin typeface="楷体" panose="02010609060101010101" charset="-122"/>
                <a:ea typeface="楷体" panose="02010609060101010101" charset="-122"/>
              </a:rPr>
              <a:t>——</a:t>
            </a:r>
            <a:r>
              <a:rPr lang="zh-CN" altLang="en-US" sz="2000">
                <a:latin typeface="楷体" panose="02010609060101010101" charset="-122"/>
                <a:ea typeface="楷体" panose="02010609060101010101" charset="-122"/>
              </a:rPr>
              <a:t>成本</a:t>
            </a:r>
            <a:r>
              <a:rPr lang="en-US" altLang="zh-CN" sz="2000">
                <a:latin typeface="楷体" panose="02010609060101010101" charset="-122"/>
                <a:ea typeface="楷体" panose="02010609060101010101" charset="-122"/>
              </a:rPr>
              <a:t>20 000 000</a:t>
            </a:r>
            <a:endParaRPr lang="en-US" altLang="zh-CN" sz="2000">
              <a:latin typeface="楷体" panose="02010609060101010101" charset="-122"/>
              <a:ea typeface="楷体" panose="02010609060101010101" charset="-122"/>
            </a:endParaRPr>
          </a:p>
          <a:p>
            <a:pPr marL="0" indent="266700" algn="l" defTabSz="266700">
              <a:spcAft>
                <a:spcPct val="0"/>
              </a:spcAft>
            </a:pPr>
            <a:r>
              <a:rPr lang="zh-CN" altLang="en-US" sz="2000">
                <a:latin typeface="楷体" panose="02010609060101010101" charset="-122"/>
                <a:ea typeface="楷体" panose="02010609060101010101" charset="-122"/>
              </a:rPr>
              <a:t>或</a:t>
            </a:r>
            <a:r>
              <a:rPr lang="en-US" altLang="zh-CN" sz="2000">
                <a:latin typeface="宋体" panose="02010600030101010101" pitchFamily="2" charset="-122"/>
                <a:ea typeface="宋体" panose="02010600030101010101" pitchFamily="2" charset="-122"/>
              </a:rPr>
              <a:t>2</a:t>
            </a:r>
            <a:r>
              <a:rPr lang="en-US" altLang="zh-CN" sz="2000">
                <a:latin typeface="楷体" panose="02010609060101010101" charset="-122"/>
                <a:ea typeface="楷体" panose="02010609060101010101" charset="-122"/>
              </a:rPr>
              <a:t>×</a:t>
            </a:r>
            <a:r>
              <a:rPr lang="en-US" altLang="zh-CN" sz="2000">
                <a:latin typeface="宋体" panose="02010600030101010101" pitchFamily="2" charset="-122"/>
                <a:ea typeface="宋体" panose="02010600030101010101" pitchFamily="2" charset="-122"/>
              </a:rPr>
              <a:t>25</a:t>
            </a:r>
            <a:r>
              <a:rPr lang="zh-CN" altLang="en-US" sz="2000">
                <a:latin typeface="宋体" panose="02010600030101010101" pitchFamily="2" charset="-122"/>
                <a:ea typeface="宋体" panose="02010600030101010101" pitchFamily="2" charset="-122"/>
              </a:rPr>
              <a:t>年</a:t>
            </a:r>
            <a:r>
              <a:rPr lang="en-US" altLang="zh-CN" sz="2000">
                <a:latin typeface="宋体" panose="02010600030101010101" pitchFamily="2" charset="-122"/>
                <a:ea typeface="宋体" panose="02010600030101010101" pitchFamily="2" charset="-122"/>
              </a:rPr>
              <a:t>12</a:t>
            </a:r>
            <a:r>
              <a:rPr lang="zh-CN" altLang="en-US" sz="2000">
                <a:latin typeface="宋体" panose="02010600030101010101" pitchFamily="2" charset="-122"/>
                <a:ea typeface="宋体" panose="02010600030101010101" pitchFamily="2" charset="-122"/>
              </a:rPr>
              <a:t>月</a:t>
            </a:r>
            <a:r>
              <a:rPr lang="en-US" altLang="zh-CN" sz="2000">
                <a:latin typeface="宋体" panose="02010600030101010101" pitchFamily="2" charset="-122"/>
                <a:ea typeface="宋体" panose="02010600030101010101" pitchFamily="2" charset="-122"/>
              </a:rPr>
              <a:t>31</a:t>
            </a:r>
            <a:r>
              <a:rPr lang="zh-CN" altLang="en-US" sz="2000">
                <a:latin typeface="宋体" panose="02010600030101010101" pitchFamily="2" charset="-122"/>
                <a:ea typeface="宋体" panose="02010600030101010101" pitchFamily="2" charset="-122"/>
              </a:rPr>
              <a:t>日也可以将两笔分录并成一笔</a:t>
            </a:r>
            <a:endParaRPr lang="zh-CN" altLang="en-US" sz="2000">
              <a:latin typeface="宋体" panose="02010600030101010101" pitchFamily="2" charset="-122"/>
              <a:ea typeface="宋体" panose="02010600030101010101" pitchFamily="2" charset="-122"/>
            </a:endParaRPr>
          </a:p>
          <a:p>
            <a:pPr marL="0" indent="133350" algn="l" defTabSz="266700">
              <a:spcAft>
                <a:spcPct val="0"/>
              </a:spcAft>
            </a:pPr>
            <a:r>
              <a:rPr lang="zh-CN" altLang="en-US" sz="2000">
                <a:latin typeface="楷体" panose="02010609060101010101" charset="-122"/>
                <a:ea typeface="楷体" panose="02010609060101010101" charset="-122"/>
              </a:rPr>
              <a:t>借：银行存款</a:t>
            </a:r>
            <a:r>
              <a:rPr lang="en-US" altLang="zh-CN" sz="2000">
                <a:latin typeface="楷体" panose="02010609060101010101" charset="-122"/>
                <a:ea typeface="楷体" panose="02010609060101010101" charset="-122"/>
              </a:rPr>
              <a:t>               21 000 000</a:t>
            </a:r>
            <a:endParaRPr lang="en-US" altLang="zh-CN" sz="2000">
              <a:latin typeface="楷体" panose="02010609060101010101" charset="-122"/>
              <a:ea typeface="楷体" panose="02010609060101010101" charset="-122"/>
            </a:endParaRPr>
          </a:p>
          <a:p>
            <a:pPr marL="0" indent="266700" algn="l" defTabSz="266700">
              <a:spcAft>
                <a:spcPct val="0"/>
              </a:spcAft>
            </a:pPr>
            <a:r>
              <a:rPr lang="zh-CN" altLang="en-US" sz="2000">
                <a:latin typeface="楷体" panose="02010609060101010101" charset="-122"/>
                <a:ea typeface="楷体" panose="02010609060101010101" charset="-122"/>
              </a:rPr>
              <a:t>贷：投资收益</a:t>
            </a:r>
            <a:r>
              <a:rPr lang="en-US" altLang="zh-CN" sz="2000">
                <a:latin typeface="楷体" panose="02010609060101010101" charset="-122"/>
                <a:ea typeface="楷体" panose="02010609060101010101" charset="-122"/>
              </a:rPr>
              <a:t>                 886 000</a:t>
            </a:r>
            <a:endParaRPr lang="en-US" altLang="zh-CN" sz="2000">
              <a:latin typeface="楷体" panose="02010609060101010101" charset="-122"/>
              <a:ea typeface="楷体" panose="02010609060101010101" charset="-122"/>
            </a:endParaRPr>
          </a:p>
          <a:p>
            <a:pPr marL="0" indent="533400" algn="l" defTabSz="266700">
              <a:spcAft>
                <a:spcPct val="0"/>
              </a:spcAft>
            </a:pPr>
            <a:r>
              <a:rPr lang="zh-CN" altLang="en-US" sz="2000">
                <a:latin typeface="楷体" panose="02010609060101010101" charset="-122"/>
                <a:ea typeface="楷体" panose="02010609060101010101" charset="-122"/>
              </a:rPr>
              <a:t>债权投资</a:t>
            </a:r>
            <a:r>
              <a:rPr lang="en-US" altLang="zh-CN" sz="2000">
                <a:latin typeface="楷体" panose="02010609060101010101" charset="-122"/>
                <a:ea typeface="楷体" panose="02010609060101010101" charset="-122"/>
              </a:rPr>
              <a:t>——</a:t>
            </a:r>
            <a:r>
              <a:rPr lang="zh-CN" altLang="en-US" sz="2000">
                <a:latin typeface="楷体" panose="02010609060101010101" charset="-122"/>
                <a:ea typeface="楷体" panose="02010609060101010101" charset="-122"/>
              </a:rPr>
              <a:t>利息调整</a:t>
            </a:r>
            <a:r>
              <a:rPr lang="en-US" altLang="zh-CN" sz="2000">
                <a:latin typeface="楷体" panose="02010609060101010101" charset="-122"/>
                <a:ea typeface="楷体" panose="02010609060101010101" charset="-122"/>
              </a:rPr>
              <a:t>     114 000</a:t>
            </a:r>
            <a:endParaRPr lang="en-US" altLang="zh-CN" sz="2000">
              <a:latin typeface="楷体" panose="02010609060101010101" charset="-122"/>
              <a:ea typeface="楷体" panose="02010609060101010101" charset="-122"/>
            </a:endParaRPr>
          </a:p>
          <a:p>
            <a:pPr marL="0" indent="533400" algn="l" defTabSz="266700">
              <a:spcAft>
                <a:spcPct val="0"/>
              </a:spcAft>
            </a:pPr>
            <a:r>
              <a:rPr lang="zh-CN" altLang="en-US" sz="2000">
                <a:latin typeface="楷体" panose="02010609060101010101" charset="-122"/>
                <a:ea typeface="楷体" panose="02010609060101010101" charset="-122"/>
              </a:rPr>
              <a:t>债权投资</a:t>
            </a:r>
            <a:r>
              <a:rPr lang="en-US" altLang="zh-CN" sz="2000">
                <a:latin typeface="楷体" panose="02010609060101010101" charset="-122"/>
                <a:ea typeface="楷体" panose="02010609060101010101" charset="-122"/>
              </a:rPr>
              <a:t>——</a:t>
            </a:r>
            <a:r>
              <a:rPr lang="zh-CN" altLang="en-US" sz="2000">
                <a:latin typeface="楷体" panose="02010609060101010101" charset="-122"/>
                <a:ea typeface="楷体" panose="02010609060101010101" charset="-122"/>
              </a:rPr>
              <a:t>成本</a:t>
            </a:r>
            <a:r>
              <a:rPr lang="en-US" altLang="zh-CN" sz="2000">
                <a:latin typeface="楷体" panose="02010609060101010101" charset="-122"/>
                <a:ea typeface="楷体" panose="02010609060101010101" charset="-122"/>
              </a:rPr>
              <a:t>      20 000 000</a:t>
            </a:r>
            <a:endParaRPr lang="en-US" altLang="zh-CN" sz="2000">
              <a:latin typeface="楷体" panose="02010609060101010101" charset="-122"/>
              <a:ea typeface="楷体" panose="02010609060101010101" charset="-122"/>
            </a:endParaRPr>
          </a:p>
          <a:p>
            <a:pPr marL="0" indent="266700" algn="l" defTabSz="266700">
              <a:spcAft>
                <a:spcPct val="0"/>
              </a:spcAft>
            </a:pPr>
            <a:r>
              <a:rPr lang="zh-CN" altLang="en-US" sz="2000">
                <a:latin typeface="楷体" panose="02010609060101010101" charset="-122"/>
                <a:ea typeface="楷体" panose="02010609060101010101" charset="-122"/>
              </a:rPr>
              <a:t>整个投资取得的投资收益</a:t>
            </a:r>
            <a:r>
              <a:rPr lang="en-US" altLang="zh-CN" sz="2000">
                <a:latin typeface="楷体" panose="02010609060101010101" charset="-122"/>
                <a:ea typeface="楷体" panose="02010609060101010101" charset="-122"/>
              </a:rPr>
              <a:t>=879600+874400+886000=2640000</a:t>
            </a:r>
            <a:r>
              <a:rPr lang="zh-CN" altLang="en-US" sz="2000">
                <a:latin typeface="楷体" panose="02010609060101010101" charset="-122"/>
                <a:ea typeface="楷体" panose="02010609060101010101" charset="-122"/>
              </a:rPr>
              <a:t>（元）</a:t>
            </a:r>
            <a:endParaRPr lang="zh-CN" altLang="en-US" sz="2000">
              <a:latin typeface="楷体" panose="02010609060101010101" charset="-122"/>
              <a:ea typeface="楷体" panose="02010609060101010101" charset="-122"/>
            </a:endParaRPr>
          </a:p>
          <a:p>
            <a:pPr marL="0" indent="266700" algn="l" defTabSz="266700">
              <a:spcAft>
                <a:spcPct val="0"/>
              </a:spcAft>
            </a:pPr>
            <a:r>
              <a:rPr lang="zh-CN" altLang="en-US" sz="2000">
                <a:latin typeface="楷体" panose="02010609060101010101" charset="-122"/>
                <a:ea typeface="楷体" panose="02010609060101010101" charset="-122"/>
              </a:rPr>
              <a:t>或</a:t>
            </a:r>
            <a:r>
              <a:rPr lang="en-US" altLang="zh-CN" sz="2000">
                <a:latin typeface="楷体" panose="02010609060101010101" charset="-122"/>
                <a:ea typeface="楷体" panose="02010609060101010101" charset="-122"/>
              </a:rPr>
              <a:t>20000000*5%*3-360000=2640000</a:t>
            </a:r>
            <a:r>
              <a:rPr lang="zh-CN" altLang="en-US" sz="2000">
                <a:latin typeface="楷体" panose="02010609060101010101" charset="-122"/>
                <a:ea typeface="楷体" panose="02010609060101010101" charset="-122"/>
              </a:rPr>
              <a:t>（元）</a:t>
            </a:r>
            <a:endParaRPr lang="zh-CN" altLang="en-US" sz="2000">
              <a:latin typeface="楷体" panose="02010609060101010101" charset="-122"/>
              <a:ea typeface="楷体" panose="02010609060101010101" charset="-122"/>
            </a:endParaRPr>
          </a:p>
        </p:txBody>
      </p:sp>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fontScale="70000"/>
          </a:bodyPr>
          <a:lstStyle/>
          <a:p>
            <a:r>
              <a:rPr lang="en-US" altLang="zh-CN" sz="2800"/>
              <a:t>   </a:t>
            </a:r>
            <a:r>
              <a:rPr lang="zh-CN" altLang="en-US" sz="2800"/>
              <a:t>【学中做2-1】</a:t>
            </a:r>
            <a:endParaRPr lang="zh-CN" altLang="en-US" sz="2800"/>
          </a:p>
          <a:p>
            <a:r>
              <a:rPr lang="zh-CN" altLang="en-US" sz="2800"/>
              <a:t>2×23年1月1日，甲公司购买了一项当日发行的债券，债券期限5年，甲公司将其划分为以摊余成本计量的金融资产，买价90万元，另付交易费用5万元，该债券面值为100万元，票面利率为4%，实际利率为5.16%,每年末付息，到期还本。不考虑相关税费等其他因素。</a:t>
            </a:r>
            <a:endParaRPr lang="zh-CN" altLang="en-US" sz="2800"/>
          </a:p>
          <a:p>
            <a:r>
              <a:rPr lang="zh-CN" altLang="en-US" sz="2800"/>
              <a:t>要求：</a:t>
            </a:r>
            <a:endParaRPr lang="zh-CN" altLang="en-US" sz="2800"/>
          </a:p>
          <a:p>
            <a:r>
              <a:rPr lang="zh-CN" altLang="en-US" sz="2800"/>
              <a:t>（1）编制2×23年1月1日，甲公司购买乙公司债券的会计处理。</a:t>
            </a:r>
            <a:endParaRPr lang="zh-CN" altLang="en-US" sz="2800"/>
          </a:p>
          <a:p>
            <a:r>
              <a:rPr lang="zh-CN" altLang="en-US" sz="2800"/>
              <a:t>（2）计算2×23年——2×27年甲公司该债券的投资收益、应计利息和利息调整摊销额，并编制相应的会计分录。</a:t>
            </a:r>
            <a:endParaRPr lang="zh-CN" altLang="en-US" sz="2800"/>
          </a:p>
          <a:p>
            <a:r>
              <a:rPr lang="zh-CN" altLang="en-US" sz="2800"/>
              <a:t>（3）编制甲公司该债券到期的会计处理。</a:t>
            </a:r>
            <a:endParaRPr lang="zh-CN" altLang="en-US" sz="2800"/>
          </a:p>
          <a:p>
            <a:r>
              <a:rPr lang="zh-CN" altLang="en-US" sz="2800"/>
              <a:t>（4）计算甲公司从取得该项投资到到期时的投资收益是多少？</a:t>
            </a:r>
            <a:endParaRPr lang="zh-CN" altLang="en-US" sz="2800"/>
          </a:p>
        </p:txBody>
      </p:sp>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lstStyle/>
          <a:p>
            <a:r>
              <a:rPr lang="en-US" altLang="zh-CN" sz="2800"/>
              <a:t>   </a:t>
            </a:r>
            <a:endParaRPr lang="zh-CN" altLang="en-US" sz="2800"/>
          </a:p>
        </p:txBody>
      </p:sp>
      <p:sp>
        <p:nvSpPr>
          <p:cNvPr id="4" name="文本框 3"/>
          <p:cNvSpPr txBox="1"/>
          <p:nvPr/>
        </p:nvSpPr>
        <p:spPr>
          <a:xfrm>
            <a:off x="1073785" y="1474470"/>
            <a:ext cx="10130155" cy="4831080"/>
          </a:xfrm>
          <a:prstGeom prst="rect">
            <a:avLst/>
          </a:prstGeom>
        </p:spPr>
        <p:txBody>
          <a:bodyPr>
            <a:noAutofit/>
          </a:bodyPr>
          <a:p>
            <a:pPr marL="0" indent="0" algn="just" defTabSz="266700">
              <a:spcAft>
                <a:spcPct val="0"/>
              </a:spcAft>
            </a:pPr>
            <a:r>
              <a:rPr lang="zh-CN" altLang="en-US" sz="2400" b="1">
                <a:latin typeface="宋体" panose="02010600030101010101" pitchFamily="2" charset="-122"/>
                <a:ea typeface="宋体" panose="02010600030101010101" pitchFamily="2" charset="-122"/>
              </a:rPr>
              <a:t>【典型案例</a:t>
            </a:r>
            <a:r>
              <a:rPr lang="en-US" altLang="zh-CN" sz="2400" b="1">
                <a:latin typeface="Times New Roman" panose="02020603050405020304"/>
                <a:ea typeface="Times New Roman" panose="02020603050405020304"/>
              </a:rPr>
              <a:t>2-3</a:t>
            </a:r>
            <a:r>
              <a:rPr lang="zh-CN" altLang="en-US" sz="2400" b="1">
                <a:latin typeface="宋体" panose="02010600030101010101" pitchFamily="2" charset="-122"/>
                <a:ea typeface="宋体" panose="02010600030101010101" pitchFamily="2" charset="-122"/>
              </a:rPr>
              <a:t>】</a:t>
            </a:r>
            <a:endParaRPr lang="zh-CN" altLang="en-US" sz="2400" b="1">
              <a:latin typeface="宋体" panose="02010600030101010101" pitchFamily="2" charset="-122"/>
              <a:ea typeface="宋体" panose="02010600030101010101" pitchFamily="2" charset="-122"/>
            </a:endParaRPr>
          </a:p>
          <a:p>
            <a:pPr marL="0" indent="266700" algn="l" defTabSz="266700">
              <a:spcAft>
                <a:spcPct val="0"/>
              </a:spcAft>
            </a:pPr>
            <a:r>
              <a:rPr lang="zh-CN" altLang="en-US" sz="2400">
                <a:latin typeface="楷体" panose="02010609060101010101" charset="-122"/>
                <a:ea typeface="楷体" panose="02010609060101010101" charset="-122"/>
              </a:rPr>
              <a:t>沿用</a:t>
            </a:r>
            <a:r>
              <a:rPr lang="zh-CN" altLang="en-US" sz="2400">
                <a:latin typeface="宋体" panose="02010600030101010101" pitchFamily="2" charset="-122"/>
                <a:ea typeface="宋体" panose="02010600030101010101" pitchFamily="2" charset="-122"/>
              </a:rPr>
              <a:t>【</a:t>
            </a:r>
            <a:r>
              <a:rPr lang="zh-CN" altLang="en-US" sz="2400" b="1">
                <a:latin typeface="宋体" panose="02010600030101010101" pitchFamily="2" charset="-122"/>
                <a:ea typeface="宋体" panose="02010600030101010101" pitchFamily="2" charset="-122"/>
              </a:rPr>
              <a:t>典型案例</a:t>
            </a:r>
            <a:r>
              <a:rPr lang="en-US" altLang="zh-CN" sz="2400" b="1">
                <a:latin typeface="Times New Roman" panose="02020603050405020304"/>
                <a:ea typeface="Times New Roman" panose="02020603050405020304"/>
              </a:rPr>
              <a:t>2-2</a:t>
            </a:r>
            <a:r>
              <a:rPr lang="zh-CN" altLang="en-US" sz="2400">
                <a:latin typeface="宋体" panose="02010600030101010101" pitchFamily="2" charset="-122"/>
                <a:ea typeface="宋体" panose="02010600030101010101" pitchFamily="2" charset="-122"/>
              </a:rPr>
              <a:t>】</a:t>
            </a:r>
            <a:r>
              <a:rPr lang="zh-CN" altLang="en-US" sz="2400">
                <a:latin typeface="楷体" panose="02010609060101010101" charset="-122"/>
                <a:ea typeface="楷体" panose="02010609060101010101" charset="-122"/>
              </a:rPr>
              <a:t>资料，假设</a:t>
            </a:r>
            <a:r>
              <a:rPr lang="en-US" altLang="zh-CN" sz="2400">
                <a:latin typeface="楷体" panose="02010609060101010101" charset="-122"/>
                <a:ea typeface="楷体" panose="02010609060101010101" charset="-122"/>
              </a:rPr>
              <a:t>Q</a:t>
            </a:r>
            <a:r>
              <a:rPr lang="zh-CN" altLang="en-US" sz="2400">
                <a:latin typeface="楷体" panose="02010609060101010101" charset="-122"/>
                <a:ea typeface="楷体" panose="02010609060101010101" charset="-122"/>
              </a:rPr>
              <a:t>公司购买的债券是一次性还本付息债券。其他资料不变。</a:t>
            </a:r>
            <a:endParaRPr lang="zh-CN" altLang="en-US" sz="2400">
              <a:latin typeface="楷体" panose="02010609060101010101" charset="-122"/>
              <a:ea typeface="楷体" panose="02010609060101010101" charset="-122"/>
            </a:endParaRPr>
          </a:p>
          <a:p>
            <a:pPr marL="0" indent="266700" algn="l" defTabSz="266700">
              <a:spcAft>
                <a:spcPct val="0"/>
              </a:spcAft>
            </a:pPr>
            <a:endParaRPr lang="zh-CN" altLang="en-US" sz="2400">
              <a:latin typeface="楷体" panose="02010609060101010101" charset="-122"/>
              <a:ea typeface="楷体" panose="02010609060101010101" charset="-122"/>
            </a:endParaRPr>
          </a:p>
          <a:p>
            <a:pPr marL="0" indent="266700" algn="l" defTabSz="266700">
              <a:spcAft>
                <a:spcPct val="0"/>
              </a:spcAft>
            </a:pPr>
            <a:r>
              <a:rPr lang="zh-CN" altLang="en-US" sz="2400">
                <a:latin typeface="楷体" panose="02010609060101010101" charset="-122"/>
                <a:ea typeface="楷体" panose="02010609060101010101" charset="-122"/>
              </a:rPr>
              <a:t>【典型案例2-3解析】</a:t>
            </a:r>
            <a:endParaRPr lang="zh-CN" altLang="en-US" sz="2400">
              <a:latin typeface="楷体" panose="02010609060101010101" charset="-122"/>
              <a:ea typeface="楷体" panose="02010609060101010101" charset="-122"/>
            </a:endParaRPr>
          </a:p>
          <a:p>
            <a:pPr marL="0" indent="266700" algn="l" defTabSz="266700">
              <a:spcAft>
                <a:spcPct val="0"/>
              </a:spcAft>
            </a:pPr>
            <a:r>
              <a:rPr lang="zh-CN" altLang="en-US" sz="2400">
                <a:latin typeface="楷体" panose="02010609060101010101" charset="-122"/>
                <a:ea typeface="楷体" panose="02010609060101010101" charset="-122"/>
              </a:rPr>
              <a:t>根据业务资料，进行如下会计处理：</a:t>
            </a:r>
            <a:endParaRPr lang="zh-CN" altLang="en-US" sz="2400">
              <a:latin typeface="楷体" panose="02010609060101010101" charset="-122"/>
              <a:ea typeface="楷体" panose="02010609060101010101" charset="-122"/>
            </a:endParaRPr>
          </a:p>
          <a:p>
            <a:pPr marL="0" indent="266700" algn="l" defTabSz="266700">
              <a:spcAft>
                <a:spcPct val="0"/>
              </a:spcAft>
            </a:pPr>
            <a:r>
              <a:rPr lang="zh-CN" altLang="en-US" sz="2400">
                <a:latin typeface="楷体" panose="02010609060101010101" charset="-122"/>
                <a:ea typeface="楷体" panose="02010609060101010101" charset="-122"/>
              </a:rPr>
              <a:t>(1)根据【典型案例2-3】判断，该债券投资为分次付息一次还本债券，那么，Q公司取得的债券投资的会计处理：</a:t>
            </a:r>
            <a:endParaRPr lang="zh-CN" altLang="en-US" sz="2400">
              <a:latin typeface="楷体" panose="02010609060101010101" charset="-122"/>
              <a:ea typeface="楷体" panose="02010609060101010101" charset="-122"/>
            </a:endParaRPr>
          </a:p>
          <a:p>
            <a:pPr marL="0" indent="266700" algn="l" defTabSz="266700">
              <a:spcAft>
                <a:spcPct val="0"/>
              </a:spcAft>
            </a:pPr>
            <a:r>
              <a:rPr lang="zh-CN" altLang="en-US" sz="2400">
                <a:latin typeface="楷体" panose="02010609060101010101" charset="-122"/>
                <a:ea typeface="楷体" panose="02010609060101010101" charset="-122"/>
              </a:rPr>
              <a:t>借：债权投资——成本    20 000 000</a:t>
            </a:r>
            <a:endParaRPr lang="zh-CN" altLang="en-US" sz="2400">
              <a:latin typeface="楷体" panose="02010609060101010101" charset="-122"/>
              <a:ea typeface="楷体" panose="02010609060101010101" charset="-122"/>
            </a:endParaRPr>
          </a:p>
          <a:p>
            <a:pPr marL="0" indent="266700" algn="l" defTabSz="266700">
              <a:spcAft>
                <a:spcPct val="0"/>
              </a:spcAft>
            </a:pPr>
            <a:r>
              <a:rPr lang="zh-CN" altLang="en-US" sz="2400">
                <a:latin typeface="楷体" panose="02010609060101010101" charset="-122"/>
                <a:ea typeface="楷体" panose="02010609060101010101" charset="-122"/>
              </a:rPr>
              <a:t>            ——利息调整   360 000</a:t>
            </a:r>
            <a:endParaRPr lang="zh-CN" altLang="en-US" sz="2400">
              <a:latin typeface="楷体" panose="02010609060101010101" charset="-122"/>
              <a:ea typeface="楷体" panose="02010609060101010101" charset="-122"/>
            </a:endParaRPr>
          </a:p>
          <a:p>
            <a:pPr marL="0" indent="266700" algn="l" defTabSz="266700">
              <a:spcAft>
                <a:spcPct val="0"/>
              </a:spcAft>
            </a:pPr>
            <a:r>
              <a:rPr lang="zh-CN" altLang="en-US" sz="2400">
                <a:latin typeface="楷体" panose="02010609060101010101" charset="-122"/>
                <a:ea typeface="楷体" panose="02010609060101010101" charset="-122"/>
              </a:rPr>
              <a:t>贷：银行存款                20 360 000</a:t>
            </a:r>
            <a:endParaRPr lang="zh-CN" altLang="en-US" sz="2400">
              <a:latin typeface="楷体" panose="02010609060101010101" charset="-122"/>
              <a:ea typeface="楷体" panose="02010609060101010101" charset="-122"/>
            </a:endParaRPr>
          </a:p>
          <a:p>
            <a:pPr marL="0" indent="266700" algn="l" defTabSz="266700">
              <a:spcAft>
                <a:spcPct val="0"/>
              </a:spcAft>
            </a:pPr>
            <a:r>
              <a:rPr lang="zh-CN" altLang="en-US" sz="2400">
                <a:latin typeface="楷体" panose="02010609060101010101" charset="-122"/>
                <a:ea typeface="楷体" panose="02010609060101010101" charset="-122"/>
              </a:rPr>
              <a:t>(2)①根据【典型案例2-2】的计算，可知，该债券投资的实际利率r=4.32%.</a:t>
            </a:r>
            <a:endParaRPr lang="zh-CN" altLang="en-US" sz="2400">
              <a:latin typeface="楷体" panose="02010609060101010101" charset="-122"/>
              <a:ea typeface="楷体" panose="02010609060101010101" charset="-122"/>
            </a:endParaRPr>
          </a:p>
        </p:txBody>
      </p:sp>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lstStyle/>
          <a:p>
            <a:r>
              <a:rPr lang="en-US" altLang="zh-CN" sz="2800"/>
              <a:t>   </a:t>
            </a:r>
            <a:endParaRPr lang="zh-CN" altLang="en-US" sz="2800"/>
          </a:p>
        </p:txBody>
      </p:sp>
      <p:sp>
        <p:nvSpPr>
          <p:cNvPr id="4" name="文本框 3"/>
          <p:cNvSpPr txBox="1"/>
          <p:nvPr/>
        </p:nvSpPr>
        <p:spPr>
          <a:xfrm>
            <a:off x="1075055" y="1359535"/>
            <a:ext cx="9292590" cy="624205"/>
          </a:xfrm>
          <a:prstGeom prst="rect">
            <a:avLst/>
          </a:prstGeom>
        </p:spPr>
        <p:txBody>
          <a:bodyPr>
            <a:noAutofit/>
          </a:bodyPr>
          <a:p>
            <a:pPr marL="0" indent="266700" algn="l" defTabSz="266700">
              <a:spcAft>
                <a:spcPct val="0"/>
              </a:spcAft>
            </a:pPr>
            <a:r>
              <a:rPr lang="en-US" altLang="zh-CN" sz="2000">
                <a:latin typeface="宋体" panose="02010600030101010101" pitchFamily="2" charset="-122"/>
                <a:ea typeface="宋体" panose="02010600030101010101" pitchFamily="2" charset="-122"/>
              </a:rPr>
              <a:t>②</a:t>
            </a:r>
            <a:r>
              <a:rPr lang="zh-CN" altLang="en-US" sz="2000">
                <a:latin typeface="宋体" panose="02010600030101010101" pitchFamily="2" charset="-122"/>
                <a:ea typeface="宋体" panose="02010600030101010101" pitchFamily="2" charset="-122"/>
              </a:rPr>
              <a:t>资产负债表日，</a:t>
            </a:r>
            <a:r>
              <a:rPr lang="en-US" altLang="zh-CN" sz="2000">
                <a:latin typeface="宋体" panose="02010600030101010101" pitchFamily="2" charset="-122"/>
                <a:ea typeface="宋体" panose="02010600030101010101" pitchFamily="2" charset="-122"/>
              </a:rPr>
              <a:t>Q</a:t>
            </a:r>
            <a:r>
              <a:rPr lang="zh-CN" altLang="en-US" sz="2000">
                <a:latin typeface="宋体" panose="02010600030101010101" pitchFamily="2" charset="-122"/>
                <a:ea typeface="宋体" panose="02010600030101010101" pitchFamily="2" charset="-122"/>
              </a:rPr>
              <a:t>公司编制“实际利息与摊余成本计算表”，并确认投资收益。</a:t>
            </a:r>
            <a:endParaRPr lang="zh-CN" altLang="en-US" sz="2000">
              <a:latin typeface="宋体" panose="02010600030101010101" pitchFamily="2" charset="-122"/>
              <a:ea typeface="宋体" panose="02010600030101010101" pitchFamily="2" charset="-122"/>
            </a:endParaRPr>
          </a:p>
        </p:txBody>
      </p:sp>
      <p:graphicFrame>
        <p:nvGraphicFramePr>
          <p:cNvPr id="5" name="表格 4"/>
          <p:cNvGraphicFramePr/>
          <p:nvPr>
            <p:custDataLst>
              <p:tags r:id="rId3"/>
            </p:custDataLst>
          </p:nvPr>
        </p:nvGraphicFramePr>
        <p:xfrm>
          <a:off x="498475" y="1851025"/>
          <a:ext cx="10686415" cy="3204210"/>
        </p:xfrm>
        <a:graphic>
          <a:graphicData uri="http://schemas.openxmlformats.org/drawingml/2006/table">
            <a:tbl>
              <a:tblPr/>
              <a:tblGrid>
                <a:gridCol w="1741170"/>
                <a:gridCol w="1353185"/>
                <a:gridCol w="1861185"/>
                <a:gridCol w="1689735"/>
                <a:gridCol w="2028825"/>
                <a:gridCol w="2012315"/>
              </a:tblGrid>
              <a:tr h="295275">
                <a:tc gridSpan="6">
                  <a:txBody>
                    <a:bodyPr/>
                    <a:p>
                      <a:pPr marL="68580" indent="0" algn="ctr">
                        <a:spcBef>
                          <a:spcPct val="0"/>
                        </a:spcBef>
                        <a:spcAft>
                          <a:spcPct val="0"/>
                        </a:spcAft>
                      </a:pPr>
                      <a:r>
                        <a:rPr lang="zh-CN" sz="2000" b="1">
                          <a:solidFill>
                            <a:srgbClr val="000000"/>
                          </a:solidFill>
                          <a:latin typeface="宋体" panose="02010600030101010101" pitchFamily="2" charset="-122"/>
                          <a:ea typeface="宋体" panose="02010600030101010101" pitchFamily="2" charset="-122"/>
                        </a:rPr>
                        <a:t>表</a:t>
                      </a:r>
                      <a:r>
                        <a:rPr lang="en-US" altLang="zh-CN" sz="2000" b="1">
                          <a:solidFill>
                            <a:srgbClr val="000000"/>
                          </a:solidFill>
                          <a:latin typeface="宋体" panose="02010600030101010101" pitchFamily="2" charset="-122"/>
                          <a:ea typeface="宋体" panose="02010600030101010101" pitchFamily="2" charset="-122"/>
                        </a:rPr>
                        <a:t>2-2</a:t>
                      </a:r>
                      <a:r>
                        <a:rPr lang="zh-CN" altLang="en-US" sz="2000" b="1">
                          <a:solidFill>
                            <a:srgbClr val="000000"/>
                          </a:solidFill>
                          <a:latin typeface="宋体" panose="02010600030101010101" pitchFamily="2" charset="-122"/>
                          <a:ea typeface="宋体" panose="02010600030101010101" pitchFamily="2" charset="-122"/>
                        </a:rPr>
                        <a:t>实际利息与摊余成本计算表</a:t>
                      </a:r>
                      <a:r>
                        <a:rPr lang="zh-CN" sz="2000">
                          <a:solidFill>
                            <a:srgbClr val="000000"/>
                          </a:solidFill>
                          <a:latin typeface="宋体" panose="02010600030101010101" pitchFamily="2" charset="-122"/>
                          <a:ea typeface="宋体" panose="02010600030101010101" pitchFamily="2" charset="-122"/>
                        </a:rPr>
                        <a:t>单位：万元</a:t>
                      </a:r>
                      <a:endParaRPr lang="zh-CN" sz="2000" b="1">
                        <a:solidFill>
                          <a:srgbClr val="000000"/>
                        </a:solidFill>
                        <a:latin typeface="宋体" panose="02010600030101010101" pitchFamily="2" charset="-122"/>
                        <a:ea typeface="宋体" panose="02010600030101010101" pitchFamily="2" charset="-122"/>
                      </a:endParaRPr>
                    </a:p>
                  </a:txBody>
                  <a:tcPr marL="68580" marR="68580" marT="0" marB="0" anchor="b" anchorCtr="0">
                    <a:lnL>
                      <a:noFill/>
                    </a:lnL>
                    <a:lnR>
                      <a:noFill/>
                    </a:lnR>
                    <a:lnT>
                      <a:noFill/>
                    </a:lnT>
                    <a:lnB w="12700" cap="flat" cmpd="sng">
                      <a:solidFill>
                        <a:srgbClr val="000008"/>
                      </a:solidFill>
                      <a:prstDash val="solid"/>
                      <a:headEnd type="none" w="med" len="med"/>
                      <a:tailEnd type="none" w="med" len="med"/>
                    </a:lnB>
                    <a:noFill/>
                  </a:tcPr>
                </a:tc>
                <a:tc hMerge="1">
                  <a:tcPr>
                    <a:lnT>
                      <a:noFill/>
                    </a:lnT>
                    <a:lnB w="12700" cap="flat" cmpd="sng">
                      <a:solidFill>
                        <a:srgbClr val="000008"/>
                      </a:solidFill>
                      <a:prstDash val="solid"/>
                      <a:headEnd type="none" w="med" len="med"/>
                      <a:tailEnd type="none" w="med" len="med"/>
                    </a:lnB>
                  </a:tcPr>
                </a:tc>
                <a:tc hMerge="1">
                  <a:tcPr>
                    <a:lnT>
                      <a:noFill/>
                    </a:lnT>
                    <a:lnB w="12700" cap="flat" cmpd="sng">
                      <a:solidFill>
                        <a:srgbClr val="000008"/>
                      </a:solidFill>
                      <a:prstDash val="solid"/>
                      <a:headEnd type="none" w="med" len="med"/>
                      <a:tailEnd type="none" w="med" len="med"/>
                    </a:lnB>
                  </a:tcPr>
                </a:tc>
                <a:tc hMerge="1">
                  <a:tcPr>
                    <a:lnT>
                      <a:noFill/>
                    </a:lnT>
                    <a:lnB w="12700" cap="flat" cmpd="sng">
                      <a:solidFill>
                        <a:srgbClr val="000008"/>
                      </a:solidFill>
                      <a:prstDash val="solid"/>
                      <a:headEnd type="none" w="med" len="med"/>
                      <a:tailEnd type="none" w="med" len="med"/>
                    </a:lnB>
                  </a:tcPr>
                </a:tc>
                <a:tc hMerge="1">
                  <a:tcPr>
                    <a:lnT>
                      <a:noFill/>
                    </a:lnT>
                    <a:lnB w="12700" cap="flat" cmpd="sng">
                      <a:solidFill>
                        <a:srgbClr val="000008"/>
                      </a:solidFill>
                      <a:prstDash val="solid"/>
                      <a:headEnd type="none" w="med" len="med"/>
                      <a:tailEnd type="none" w="med" len="med"/>
                    </a:lnB>
                  </a:tcPr>
                </a:tc>
                <a:tc hMerge="1">
                  <a:tcPr>
                    <a:lnR>
                      <a:noFill/>
                    </a:lnR>
                    <a:lnT>
                      <a:noFill/>
                    </a:lnT>
                    <a:lnB w="12700" cap="flat" cmpd="sng">
                      <a:solidFill>
                        <a:srgbClr val="000008"/>
                      </a:solidFill>
                      <a:prstDash val="solid"/>
                      <a:headEnd type="none" w="med" len="med"/>
                      <a:tailEnd type="none" w="med" len="med"/>
                    </a:lnB>
                  </a:tcPr>
                </a:tc>
              </a:tr>
              <a:tr h="618490">
                <a:tc>
                  <a:txBody>
                    <a:bodyPr/>
                    <a:p>
                      <a:pPr marL="0" indent="0" algn="ctr">
                        <a:spcBef>
                          <a:spcPct val="0"/>
                        </a:spcBef>
                        <a:spcAft>
                          <a:spcPct val="0"/>
                        </a:spcAft>
                      </a:pPr>
                      <a:r>
                        <a:rPr lang="zh-CN" sz="2000">
                          <a:solidFill>
                            <a:srgbClr val="000000"/>
                          </a:solidFill>
                          <a:latin typeface="宋体" panose="02010600030101010101" pitchFamily="2" charset="-122"/>
                          <a:ea typeface="宋体" panose="02010600030101010101" pitchFamily="2" charset="-122"/>
                        </a:rPr>
                        <a:t>日期</a:t>
                      </a:r>
                      <a:endParaRPr 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solidFill>
                            <a:srgbClr val="000000"/>
                          </a:solidFill>
                          <a:latin typeface="宋体" panose="02010600030101010101" pitchFamily="2" charset="-122"/>
                          <a:ea typeface="宋体" panose="02010600030101010101" pitchFamily="2" charset="-122"/>
                        </a:rPr>
                        <a:t>期初摊余成本（</a:t>
                      </a:r>
                      <a:r>
                        <a:rPr lang="en-US" altLang="zh-CN" sz="2000">
                          <a:solidFill>
                            <a:srgbClr val="000000"/>
                          </a:solidFill>
                          <a:latin typeface="宋体" panose="02010600030101010101" pitchFamily="2" charset="-122"/>
                          <a:ea typeface="宋体" panose="02010600030101010101" pitchFamily="2" charset="-122"/>
                        </a:rPr>
                        <a:t>a</a:t>
                      </a:r>
                      <a:r>
                        <a:rPr lang="zh-CN" altLang="en-US" sz="2000">
                          <a:solidFill>
                            <a:srgbClr val="000000"/>
                          </a:solidFill>
                          <a:latin typeface="宋体" panose="02010600030101010101" pitchFamily="2" charset="-122"/>
                          <a:ea typeface="宋体" panose="02010600030101010101" pitchFamily="2" charset="-122"/>
                        </a:rPr>
                        <a:t>）</a:t>
                      </a:r>
                      <a:endParaRPr lang="zh-CN" altLang="en-US"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solidFill>
                            <a:srgbClr val="000000"/>
                          </a:solidFill>
                          <a:latin typeface="宋体" panose="02010600030101010101" pitchFamily="2" charset="-122"/>
                          <a:ea typeface="宋体" panose="02010600030101010101" pitchFamily="2" charset="-122"/>
                        </a:rPr>
                        <a:t>实际利息收入（</a:t>
                      </a:r>
                      <a:r>
                        <a:rPr lang="en-US" altLang="zh-CN" sz="2000">
                          <a:solidFill>
                            <a:srgbClr val="000000"/>
                          </a:solidFill>
                          <a:latin typeface="宋体" panose="02010600030101010101" pitchFamily="2" charset="-122"/>
                          <a:ea typeface="宋体" panose="02010600030101010101" pitchFamily="2" charset="-122"/>
                        </a:rPr>
                        <a:t>b</a:t>
                      </a:r>
                      <a:r>
                        <a:rPr lang="zh-CN" altLang="en-US" sz="2000">
                          <a:solidFill>
                            <a:srgbClr val="000000"/>
                          </a:solidFill>
                          <a:latin typeface="宋体" panose="02010600030101010101" pitchFamily="2" charset="-122"/>
                          <a:ea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rPr>
                        <a:t>a</a:t>
                      </a:r>
                      <a:r>
                        <a:rPr lang="zh-CN" altLang="en-US" sz="2000">
                          <a:solidFill>
                            <a:srgbClr val="000000"/>
                          </a:solidFill>
                          <a:latin typeface="宋体" panose="02010600030101010101" pitchFamily="2" charset="-122"/>
                          <a:ea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rPr>
                        <a:t>*4.32%</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solidFill>
                            <a:srgbClr val="000000"/>
                          </a:solidFill>
                          <a:latin typeface="宋体" panose="02010600030101010101" pitchFamily="2" charset="-122"/>
                          <a:ea typeface="宋体" panose="02010600030101010101" pitchFamily="2" charset="-122"/>
                        </a:rPr>
                        <a:t>应收利息（</a:t>
                      </a:r>
                      <a:r>
                        <a:rPr lang="en-US" altLang="zh-CN" sz="2000">
                          <a:solidFill>
                            <a:srgbClr val="000000"/>
                          </a:solidFill>
                          <a:latin typeface="宋体" panose="02010600030101010101" pitchFamily="2" charset="-122"/>
                          <a:ea typeface="宋体" panose="02010600030101010101" pitchFamily="2" charset="-122"/>
                        </a:rPr>
                        <a:t>c</a:t>
                      </a:r>
                      <a:r>
                        <a:rPr lang="zh-CN" altLang="en-US" sz="2000">
                          <a:solidFill>
                            <a:srgbClr val="000000"/>
                          </a:solidFill>
                          <a:latin typeface="宋体" panose="02010600030101010101" pitchFamily="2" charset="-122"/>
                          <a:ea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rPr>
                        <a:t>面值</a:t>
                      </a:r>
                      <a:r>
                        <a:rPr lang="en-US" altLang="zh-CN" sz="2000">
                          <a:solidFill>
                            <a:srgbClr val="000000"/>
                          </a:solidFill>
                          <a:latin typeface="宋体" panose="02010600030101010101" pitchFamily="2" charset="-122"/>
                          <a:ea typeface="宋体" panose="02010600030101010101" pitchFamily="2" charset="-122"/>
                        </a:rPr>
                        <a:t>*5%</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solidFill>
                            <a:srgbClr val="000000"/>
                          </a:solidFill>
                          <a:latin typeface="宋体" panose="02010600030101010101" pitchFamily="2" charset="-122"/>
                          <a:ea typeface="宋体" panose="02010600030101010101" pitchFamily="2" charset="-122"/>
                        </a:rPr>
                        <a:t>利息调整摊销额（</a:t>
                      </a:r>
                      <a:r>
                        <a:rPr lang="en-US" altLang="zh-CN" sz="2000">
                          <a:solidFill>
                            <a:srgbClr val="000000"/>
                          </a:solidFill>
                          <a:latin typeface="宋体" panose="02010600030101010101" pitchFamily="2" charset="-122"/>
                          <a:ea typeface="宋体" panose="02010600030101010101" pitchFamily="2" charset="-122"/>
                        </a:rPr>
                        <a:t>d</a:t>
                      </a:r>
                      <a:r>
                        <a:rPr lang="zh-CN" altLang="en-US" sz="2000">
                          <a:solidFill>
                            <a:srgbClr val="000000"/>
                          </a:solidFill>
                          <a:latin typeface="宋体" panose="02010600030101010101" pitchFamily="2" charset="-122"/>
                          <a:ea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rPr>
                        <a:t>=(c)-(b)</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solidFill>
                            <a:srgbClr val="000000"/>
                          </a:solidFill>
                          <a:latin typeface="宋体" panose="02010600030101010101" pitchFamily="2" charset="-122"/>
                          <a:ea typeface="宋体" panose="02010600030101010101" pitchFamily="2" charset="-122"/>
                        </a:rPr>
                        <a:t>期末摊余成本（</a:t>
                      </a:r>
                      <a:r>
                        <a:rPr lang="en-US" altLang="zh-CN" sz="2000">
                          <a:solidFill>
                            <a:srgbClr val="000000"/>
                          </a:solidFill>
                          <a:latin typeface="宋体" panose="02010600030101010101" pitchFamily="2" charset="-122"/>
                          <a:ea typeface="宋体" panose="02010600030101010101" pitchFamily="2" charset="-122"/>
                        </a:rPr>
                        <a:t>e</a:t>
                      </a:r>
                      <a:r>
                        <a:rPr lang="zh-CN" altLang="en-US" sz="2000">
                          <a:solidFill>
                            <a:srgbClr val="000000"/>
                          </a:solidFill>
                          <a:latin typeface="宋体" panose="02010600030101010101" pitchFamily="2" charset="-122"/>
                          <a:ea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rPr>
                        <a:t>a</a:t>
                      </a:r>
                      <a:r>
                        <a:rPr lang="zh-CN" altLang="en-US" sz="2000">
                          <a:solidFill>
                            <a:srgbClr val="000000"/>
                          </a:solidFill>
                          <a:latin typeface="宋体" panose="02010600030101010101" pitchFamily="2" charset="-122"/>
                          <a:ea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rPr>
                        <a:t>c</a:t>
                      </a:r>
                      <a:r>
                        <a:rPr lang="zh-CN" altLang="en-US" sz="2000">
                          <a:solidFill>
                            <a:srgbClr val="000000"/>
                          </a:solidFill>
                          <a:latin typeface="宋体" panose="02010600030101010101" pitchFamily="2" charset="-122"/>
                          <a:ea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rPr>
                        <a:t>-(d)</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81305">
                <a:tc>
                  <a:txBody>
                    <a:bodyPr/>
                    <a:p>
                      <a:pPr marL="0" indent="0" algn="ct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2</a:t>
                      </a:r>
                      <a:r>
                        <a:rPr lang="en-US" altLang="zh-CN" sz="2000">
                          <a:latin typeface="楷体" panose="02010609060101010101" charset="-122"/>
                          <a:ea typeface="楷体" panose="02010609060101010101" charset="-122"/>
                        </a:rPr>
                        <a:t>×</a:t>
                      </a:r>
                      <a:r>
                        <a:rPr lang="en-US" altLang="zh-CN" sz="2000">
                          <a:solidFill>
                            <a:srgbClr val="000000"/>
                          </a:solidFill>
                          <a:latin typeface="宋体" panose="02010600030101010101" pitchFamily="2" charset="-122"/>
                          <a:ea typeface="宋体" panose="02010600030101010101" pitchFamily="2" charset="-122"/>
                        </a:rPr>
                        <a:t>23-1-1</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b" anchorCtr="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zh-CN" sz="2000">
                          <a:solidFill>
                            <a:srgbClr val="000000"/>
                          </a:solidFill>
                          <a:latin typeface="宋体" panose="02010600030101010101" pitchFamily="2" charset="-122"/>
                          <a:ea typeface="宋体" panose="02010600030101010101" pitchFamily="2" charset="-122"/>
                        </a:rPr>
                        <a:t>　</a:t>
                      </a:r>
                      <a:endParaRPr 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zh-CN" sz="2000">
                          <a:solidFill>
                            <a:srgbClr val="000000"/>
                          </a:solidFill>
                          <a:latin typeface="宋体" panose="02010600030101010101" pitchFamily="2" charset="-122"/>
                          <a:ea typeface="宋体" panose="02010600030101010101" pitchFamily="2" charset="-122"/>
                        </a:rPr>
                        <a:t>　</a:t>
                      </a:r>
                      <a:endParaRPr 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zh-CN" sz="2000">
                          <a:solidFill>
                            <a:srgbClr val="000000"/>
                          </a:solidFill>
                          <a:latin typeface="宋体" panose="02010600030101010101" pitchFamily="2" charset="-122"/>
                          <a:ea typeface="宋体" panose="02010600030101010101" pitchFamily="2" charset="-122"/>
                        </a:rPr>
                        <a:t>　</a:t>
                      </a:r>
                      <a:endParaRPr 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zh-CN" sz="2000">
                          <a:solidFill>
                            <a:srgbClr val="000000"/>
                          </a:solidFill>
                          <a:latin typeface="宋体" panose="02010600030101010101" pitchFamily="2" charset="-122"/>
                          <a:ea typeface="宋体" panose="02010600030101010101" pitchFamily="2" charset="-122"/>
                        </a:rPr>
                        <a:t>　</a:t>
                      </a:r>
                      <a:endParaRPr 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2</a:t>
                      </a:r>
                      <a:r>
                        <a:rPr lang="en-US" altLang="zh-CN" sz="2000">
                          <a:solidFill>
                            <a:srgbClr val="000000"/>
                          </a:solidFill>
                          <a:latin typeface="宋体" panose="02010600030101010101" pitchFamily="2" charset="-122"/>
                          <a:ea typeface="宋体" panose="02010600030101010101" pitchFamily="2" charset="-122"/>
                        </a:rPr>
                        <a:t>036</a:t>
                      </a:r>
                      <a:r>
                        <a:rPr lang="en-US" altLang="zh-CN" sz="2000">
                          <a:solidFill>
                            <a:srgbClr val="000000"/>
                          </a:solidFill>
                          <a:latin typeface="宋体" panose="02010600030101010101" pitchFamily="2" charset="-122"/>
                          <a:ea typeface="宋体" panose="02010600030101010101" pitchFamily="2" charset="-122"/>
                        </a:rPr>
                        <a:t>.00</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458470">
                <a:tc>
                  <a:txBody>
                    <a:bodyPr/>
                    <a:p>
                      <a:pPr marL="0" indent="0" algn="ct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2</a:t>
                      </a:r>
                      <a:r>
                        <a:rPr lang="en-US" altLang="zh-CN" sz="2000">
                          <a:latin typeface="楷体" panose="02010609060101010101" charset="-122"/>
                          <a:ea typeface="楷体" panose="02010609060101010101" charset="-122"/>
                        </a:rPr>
                        <a:t>×</a:t>
                      </a:r>
                      <a:r>
                        <a:rPr lang="en-US" altLang="zh-CN" sz="2000">
                          <a:solidFill>
                            <a:srgbClr val="000000"/>
                          </a:solidFill>
                          <a:latin typeface="宋体" panose="02010600030101010101" pitchFamily="2" charset="-122"/>
                          <a:ea typeface="宋体" panose="02010600030101010101" pitchFamily="2" charset="-122"/>
                        </a:rPr>
                        <a:t>23-12-31</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b" anchorCtr="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2</a:t>
                      </a:r>
                      <a:r>
                        <a:rPr lang="en-US" altLang="zh-CN" sz="2000">
                          <a:solidFill>
                            <a:srgbClr val="000000"/>
                          </a:solidFill>
                          <a:latin typeface="宋体" panose="02010600030101010101" pitchFamily="2" charset="-122"/>
                          <a:ea typeface="宋体" panose="02010600030101010101" pitchFamily="2" charset="-122"/>
                        </a:rPr>
                        <a:t>036</a:t>
                      </a:r>
                      <a:r>
                        <a:rPr lang="en-US" altLang="zh-CN" sz="2000">
                          <a:solidFill>
                            <a:srgbClr val="000000"/>
                          </a:solidFill>
                          <a:latin typeface="宋体" panose="02010600030101010101" pitchFamily="2" charset="-122"/>
                          <a:ea typeface="宋体" panose="02010600030101010101" pitchFamily="2" charset="-122"/>
                        </a:rPr>
                        <a:t>.00</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87.96</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10</a:t>
                      </a:r>
                      <a:r>
                        <a:rPr lang="en-US" altLang="zh-CN" sz="2000">
                          <a:solidFill>
                            <a:srgbClr val="000000"/>
                          </a:solidFill>
                          <a:latin typeface="宋体" panose="02010600030101010101" pitchFamily="2" charset="-122"/>
                          <a:ea typeface="宋体" panose="02010600030101010101" pitchFamily="2" charset="-122"/>
                        </a:rPr>
                        <a:t>0.00</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12.0</a:t>
                      </a:r>
                      <a:r>
                        <a:rPr lang="en-US" altLang="zh-CN" sz="2000">
                          <a:solidFill>
                            <a:srgbClr val="000000"/>
                          </a:solidFill>
                          <a:latin typeface="宋体" panose="02010600030101010101" pitchFamily="2" charset="-122"/>
                          <a:ea typeface="宋体" panose="02010600030101010101" pitchFamily="2" charset="-122"/>
                        </a:rPr>
                        <a:t>4</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2123.96</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457835">
                <a:tc>
                  <a:txBody>
                    <a:bodyPr/>
                    <a:p>
                      <a:pPr marL="0" indent="0" algn="ct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2</a:t>
                      </a:r>
                      <a:r>
                        <a:rPr lang="en-US" altLang="zh-CN" sz="2000">
                          <a:latin typeface="楷体" panose="02010609060101010101" charset="-122"/>
                          <a:ea typeface="楷体" panose="02010609060101010101" charset="-122"/>
                        </a:rPr>
                        <a:t>×</a:t>
                      </a:r>
                      <a:r>
                        <a:rPr lang="en-US" altLang="zh-CN" sz="2000">
                          <a:solidFill>
                            <a:srgbClr val="000000"/>
                          </a:solidFill>
                          <a:latin typeface="宋体" panose="02010600030101010101" pitchFamily="2" charset="-122"/>
                          <a:ea typeface="宋体" panose="02010600030101010101" pitchFamily="2" charset="-122"/>
                        </a:rPr>
                        <a:t>24-12-31</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b" anchorCtr="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2123.96</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91.76</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10</a:t>
                      </a:r>
                      <a:r>
                        <a:rPr lang="en-US" altLang="zh-CN" sz="2000">
                          <a:solidFill>
                            <a:srgbClr val="000000"/>
                          </a:solidFill>
                          <a:latin typeface="宋体" panose="02010600030101010101" pitchFamily="2" charset="-122"/>
                          <a:ea typeface="宋体" panose="02010600030101010101" pitchFamily="2" charset="-122"/>
                        </a:rPr>
                        <a:t>0.00</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8.24</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2215.72</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459105">
                <a:tc>
                  <a:txBody>
                    <a:bodyPr/>
                    <a:p>
                      <a:pPr marL="0" indent="0" algn="ct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2</a:t>
                      </a:r>
                      <a:r>
                        <a:rPr lang="en-US" altLang="zh-CN" sz="2000">
                          <a:latin typeface="楷体" panose="02010609060101010101" charset="-122"/>
                          <a:ea typeface="楷体" panose="02010609060101010101" charset="-122"/>
                        </a:rPr>
                        <a:t>×</a:t>
                      </a:r>
                      <a:r>
                        <a:rPr lang="en-US" altLang="zh-CN" sz="2000">
                          <a:solidFill>
                            <a:srgbClr val="000000"/>
                          </a:solidFill>
                          <a:latin typeface="宋体" panose="02010600030101010101" pitchFamily="2" charset="-122"/>
                          <a:ea typeface="宋体" panose="02010600030101010101" pitchFamily="2" charset="-122"/>
                        </a:rPr>
                        <a:t>25-12-31</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b" anchorCtr="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2215.72</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84.28</a:t>
                      </a:r>
                      <a:r>
                        <a:rPr lang="en-US" altLang="zh-CN" sz="2000" baseline="30000">
                          <a:solidFill>
                            <a:srgbClr val="000000"/>
                          </a:solidFill>
                          <a:latin typeface="宋体" panose="02010600030101010101" pitchFamily="2" charset="-122"/>
                          <a:ea typeface="宋体" panose="02010600030101010101" pitchFamily="2" charset="-122"/>
                        </a:rPr>
                        <a:t>*</a:t>
                      </a:r>
                      <a:endParaRPr lang="en-US" altLang="zh-CN" sz="2000" baseline="30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10</a:t>
                      </a:r>
                      <a:r>
                        <a:rPr lang="en-US" altLang="zh-CN" sz="2000">
                          <a:solidFill>
                            <a:srgbClr val="000000"/>
                          </a:solidFill>
                          <a:latin typeface="宋体" panose="02010600030101010101" pitchFamily="2" charset="-122"/>
                          <a:ea typeface="宋体" panose="02010600030101010101" pitchFamily="2" charset="-122"/>
                        </a:rPr>
                        <a:t>0.00</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15.72</a:t>
                      </a:r>
                      <a:r>
                        <a:rPr lang="en-US" altLang="zh-CN" sz="2000" baseline="30000">
                          <a:solidFill>
                            <a:srgbClr val="000000"/>
                          </a:solidFill>
                          <a:latin typeface="宋体" panose="02010600030101010101" pitchFamily="2" charset="-122"/>
                          <a:ea typeface="宋体" panose="02010600030101010101" pitchFamily="2" charset="-122"/>
                        </a:rPr>
                        <a:t>*</a:t>
                      </a:r>
                      <a:endParaRPr lang="en-US" altLang="zh-CN" sz="2000" baseline="30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a:txBody>
                    <a:bodyPr/>
                    <a:p>
                      <a:pPr marL="0" indent="0" algn="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230</a:t>
                      </a:r>
                      <a:r>
                        <a:rPr lang="en-US" altLang="zh-CN" sz="2000">
                          <a:solidFill>
                            <a:srgbClr val="000000"/>
                          </a:solidFill>
                          <a:latin typeface="宋体" panose="02010600030101010101" pitchFamily="2" charset="-122"/>
                          <a:ea typeface="宋体" panose="02010600030101010101" pitchFamily="2" charset="-122"/>
                        </a:rPr>
                        <a:t>0.00</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5275">
                <a:tc>
                  <a:txBody>
                    <a:bodyPr/>
                    <a:p>
                      <a:pPr marL="0" indent="0" algn="ctr">
                        <a:spcBef>
                          <a:spcPct val="0"/>
                        </a:spcBef>
                        <a:spcAft>
                          <a:spcPct val="0"/>
                        </a:spcAft>
                      </a:pPr>
                      <a:r>
                        <a:rPr lang="zh-CN" sz="2000">
                          <a:solidFill>
                            <a:srgbClr val="000000"/>
                          </a:solidFill>
                          <a:latin typeface="宋体" panose="02010600030101010101" pitchFamily="2" charset="-122"/>
                          <a:ea typeface="宋体" panose="02010600030101010101" pitchFamily="2" charset="-122"/>
                        </a:rPr>
                        <a:t>小计</a:t>
                      </a:r>
                      <a:endParaRPr lang="zh-CN" sz="2000">
                        <a:solidFill>
                          <a:srgbClr val="000000"/>
                        </a:solidFill>
                        <a:latin typeface="宋体" panose="02010600030101010101" pitchFamily="2" charset="-122"/>
                        <a:ea typeface="宋体" panose="02010600030101010101" pitchFamily="2" charset="-122"/>
                      </a:endParaRPr>
                    </a:p>
                  </a:txBody>
                  <a:tcPr marL="68580" marR="68580" marT="0" marB="0" anchor="b" anchorCtr="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zh-CN" sz="2000">
                          <a:solidFill>
                            <a:srgbClr val="000000"/>
                          </a:solidFill>
                          <a:latin typeface="宋体" panose="02010600030101010101" pitchFamily="2" charset="-122"/>
                          <a:ea typeface="宋体" panose="02010600030101010101" pitchFamily="2" charset="-122"/>
                        </a:rPr>
                        <a:t>　</a:t>
                      </a:r>
                      <a:endParaRPr 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264</a:t>
                      </a:r>
                      <a:r>
                        <a:rPr lang="en-US" altLang="zh-CN" sz="2000">
                          <a:solidFill>
                            <a:srgbClr val="000000"/>
                          </a:solidFill>
                          <a:latin typeface="宋体" panose="02010600030101010101" pitchFamily="2" charset="-122"/>
                          <a:ea typeface="宋体" panose="02010600030101010101" pitchFamily="2" charset="-122"/>
                        </a:rPr>
                        <a:t>.00</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30</a:t>
                      </a:r>
                      <a:r>
                        <a:rPr lang="en-US" altLang="zh-CN" sz="2000">
                          <a:solidFill>
                            <a:srgbClr val="000000"/>
                          </a:solidFill>
                          <a:latin typeface="宋体" panose="02010600030101010101" pitchFamily="2" charset="-122"/>
                          <a:ea typeface="宋体" panose="02010600030101010101" pitchFamily="2" charset="-122"/>
                        </a:rPr>
                        <a:t>0.00</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36</a:t>
                      </a:r>
                      <a:r>
                        <a:rPr lang="en-US" altLang="zh-CN" sz="2000">
                          <a:solidFill>
                            <a:srgbClr val="000000"/>
                          </a:solidFill>
                          <a:latin typeface="宋体" panose="02010600030101010101" pitchFamily="2" charset="-122"/>
                          <a:ea typeface="宋体" panose="02010600030101010101" pitchFamily="2" charset="-122"/>
                        </a:rPr>
                        <a:t>.00</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r">
                        <a:spcBef>
                          <a:spcPct val="0"/>
                        </a:spcBef>
                        <a:spcAft>
                          <a:spcPct val="0"/>
                        </a:spcAft>
                      </a:pPr>
                      <a:r>
                        <a:rPr lang="zh-CN" sz="2000">
                          <a:solidFill>
                            <a:srgbClr val="000000"/>
                          </a:solidFill>
                          <a:latin typeface="宋体" panose="02010600030101010101" pitchFamily="2" charset="-122"/>
                          <a:ea typeface="宋体" panose="02010600030101010101" pitchFamily="2" charset="-122"/>
                        </a:rPr>
                        <a:t>　</a:t>
                      </a:r>
                      <a:endParaRPr 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bl>
          </a:graphicData>
        </a:graphic>
      </p:graphicFrame>
      <p:sp>
        <p:nvSpPr>
          <p:cNvPr id="6" name="文本框 5"/>
          <p:cNvSpPr txBox="1"/>
          <p:nvPr/>
        </p:nvSpPr>
        <p:spPr>
          <a:xfrm>
            <a:off x="1075055" y="4877435"/>
            <a:ext cx="9292590" cy="1677670"/>
          </a:xfrm>
          <a:prstGeom prst="rect">
            <a:avLst/>
          </a:prstGeom>
        </p:spPr>
        <p:txBody>
          <a:bodyPr>
            <a:noAutofit/>
          </a:bodyPr>
          <a:p>
            <a:endParaRPr lang="en-US" altLang="zh-CN"/>
          </a:p>
          <a:p>
            <a:pPr marL="0" indent="57150" algn="l" defTabSz="266700">
              <a:spcAft>
                <a:spcPct val="0"/>
              </a:spcAft>
            </a:pPr>
            <a:r>
              <a:rPr lang="en-US" altLang="zh-CN">
                <a:latin typeface="楷体" panose="02010609060101010101" charset="-122"/>
                <a:ea typeface="楷体" panose="02010609060101010101" charset="-122"/>
              </a:rPr>
              <a:t>*</a:t>
            </a:r>
            <a:r>
              <a:rPr lang="zh-CN" altLang="en-US">
                <a:latin typeface="楷体" panose="02010609060101010101" charset="-122"/>
                <a:ea typeface="楷体" panose="02010609060101010101" charset="-122"/>
              </a:rPr>
              <a:t>注：</a:t>
            </a:r>
            <a:r>
              <a:rPr lang="en-US" altLang="zh-CN">
                <a:latin typeface="楷体" panose="02010609060101010101" charset="-122"/>
                <a:ea typeface="楷体" panose="02010609060101010101" charset="-122"/>
              </a:rPr>
              <a:t>1.</a:t>
            </a:r>
            <a:r>
              <a:rPr lang="zh-CN" altLang="en-US">
                <a:latin typeface="楷体" panose="02010609060101010101" charset="-122"/>
                <a:ea typeface="楷体" panose="02010609060101010101" charset="-122"/>
              </a:rPr>
              <a:t>由于计算过程中四舍五入取数，存在尾差，最后一期的</a:t>
            </a:r>
            <a:r>
              <a:rPr lang="en-US" altLang="zh-CN">
                <a:latin typeface="楷体" panose="02010609060101010101" charset="-122"/>
                <a:ea typeface="楷体" panose="02010609060101010101" charset="-122"/>
              </a:rPr>
              <a:t>d</a:t>
            </a:r>
            <a:r>
              <a:rPr lang="zh-CN" altLang="en-US">
                <a:latin typeface="楷体" panose="02010609060101010101" charset="-122"/>
                <a:ea typeface="楷体" panose="02010609060101010101" charset="-122"/>
              </a:rPr>
              <a:t>用倒挤的方法计算</a:t>
            </a:r>
            <a:endParaRPr lang="zh-CN" altLang="en-US">
              <a:latin typeface="楷体" panose="02010609060101010101" charset="-122"/>
              <a:ea typeface="楷体" panose="02010609060101010101" charset="-122"/>
            </a:endParaRPr>
          </a:p>
          <a:p>
            <a:pPr marL="0" indent="228600" algn="l" defTabSz="266700">
              <a:spcAft>
                <a:spcPct val="0"/>
              </a:spcAft>
            </a:pPr>
            <a:r>
              <a:rPr lang="en-US" altLang="zh-CN">
                <a:latin typeface="楷体" panose="02010609060101010101" charset="-122"/>
                <a:ea typeface="楷体" panose="02010609060101010101" charset="-122"/>
              </a:rPr>
              <a:t>15.72=36.00-12.04-8.24</a:t>
            </a:r>
            <a:endParaRPr lang="en-US" altLang="zh-CN">
              <a:latin typeface="楷体" panose="02010609060101010101" charset="-122"/>
              <a:ea typeface="楷体" panose="02010609060101010101" charset="-122"/>
            </a:endParaRPr>
          </a:p>
          <a:p>
            <a:pPr marL="0" indent="342900" algn="l" defTabSz="266700">
              <a:spcAft>
                <a:spcPct val="0"/>
              </a:spcAft>
            </a:pPr>
            <a:r>
              <a:rPr lang="en-US" altLang="zh-CN">
                <a:latin typeface="楷体" panose="02010609060101010101" charset="-122"/>
                <a:ea typeface="楷体" panose="02010609060101010101" charset="-122"/>
              </a:rPr>
              <a:t>2.</a:t>
            </a:r>
            <a:r>
              <a:rPr lang="zh-CN" altLang="en-US">
                <a:latin typeface="楷体" panose="02010609060101010101" charset="-122"/>
                <a:ea typeface="楷体" panose="02010609060101010101" charset="-122"/>
              </a:rPr>
              <a:t>最后一期的实际利息收入（</a:t>
            </a:r>
            <a:r>
              <a:rPr lang="en-US" altLang="zh-CN">
                <a:latin typeface="楷体" panose="02010609060101010101" charset="-122"/>
                <a:ea typeface="楷体" panose="02010609060101010101" charset="-122"/>
              </a:rPr>
              <a:t>b</a:t>
            </a:r>
            <a:r>
              <a:rPr lang="zh-CN" altLang="en-US">
                <a:latin typeface="楷体" panose="02010609060101010101" charset="-122"/>
                <a:ea typeface="楷体" panose="02010609060101010101" charset="-122"/>
              </a:rPr>
              <a:t>）</a:t>
            </a:r>
            <a:r>
              <a:rPr lang="en-US" altLang="zh-CN">
                <a:latin typeface="楷体" panose="02010609060101010101" charset="-122"/>
                <a:ea typeface="楷体" panose="02010609060101010101" charset="-122"/>
              </a:rPr>
              <a:t>=</a:t>
            </a:r>
            <a:r>
              <a:rPr lang="zh-CN" altLang="en-US">
                <a:latin typeface="楷体" panose="02010609060101010101" charset="-122"/>
                <a:ea typeface="楷体" panose="02010609060101010101" charset="-122"/>
              </a:rPr>
              <a:t>（</a:t>
            </a:r>
            <a:r>
              <a:rPr lang="en-US" altLang="zh-CN">
                <a:latin typeface="楷体" panose="02010609060101010101" charset="-122"/>
                <a:ea typeface="楷体" panose="02010609060101010101" charset="-122"/>
              </a:rPr>
              <a:t>c</a:t>
            </a:r>
            <a:r>
              <a:rPr lang="zh-CN" altLang="en-US">
                <a:latin typeface="楷体" panose="02010609060101010101" charset="-122"/>
                <a:ea typeface="楷体" panose="02010609060101010101" charset="-122"/>
              </a:rPr>
              <a:t>）</a:t>
            </a:r>
            <a:r>
              <a:rPr lang="en-US" altLang="zh-CN">
                <a:latin typeface="楷体" panose="02010609060101010101" charset="-122"/>
                <a:ea typeface="楷体" panose="02010609060101010101" charset="-122"/>
              </a:rPr>
              <a:t>-</a:t>
            </a:r>
            <a:r>
              <a:rPr lang="zh-CN" altLang="en-US">
                <a:latin typeface="楷体" panose="02010609060101010101" charset="-122"/>
                <a:ea typeface="楷体" panose="02010609060101010101" charset="-122"/>
              </a:rPr>
              <a:t>（</a:t>
            </a:r>
            <a:r>
              <a:rPr lang="en-US" altLang="zh-CN">
                <a:latin typeface="楷体" panose="02010609060101010101" charset="-122"/>
                <a:ea typeface="楷体" panose="02010609060101010101" charset="-122"/>
              </a:rPr>
              <a:t>d</a:t>
            </a:r>
            <a:r>
              <a:rPr lang="zh-CN" altLang="en-US">
                <a:latin typeface="楷体" panose="02010609060101010101" charset="-122"/>
                <a:ea typeface="楷体" panose="02010609060101010101" charset="-122"/>
              </a:rPr>
              <a:t>）</a:t>
            </a:r>
            <a:endParaRPr lang="zh-CN" altLang="en-US">
              <a:latin typeface="楷体" panose="02010609060101010101" charset="-122"/>
              <a:ea typeface="楷体" panose="02010609060101010101" charset="-122"/>
            </a:endParaRPr>
          </a:p>
          <a:p>
            <a:pPr marL="0" indent="342900" algn="l" defTabSz="266700">
              <a:spcAft>
                <a:spcPct val="0"/>
              </a:spcAft>
            </a:pPr>
            <a:r>
              <a:rPr lang="zh-CN" altLang="en-US">
                <a:latin typeface="楷体" panose="02010609060101010101" charset="-122"/>
                <a:ea typeface="楷体" panose="02010609060101010101" charset="-122"/>
              </a:rPr>
              <a:t>84.28=100.00-15.72</a:t>
            </a:r>
            <a:endParaRPr lang="zh-CN" altLang="en-US">
              <a:latin typeface="楷体" panose="02010609060101010101" charset="-122"/>
              <a:ea typeface="楷体" panose="02010609060101010101" charset="-122"/>
            </a:endParaRPr>
          </a:p>
        </p:txBody>
      </p:sp>
    </p:spTree>
    <p:custDataLst>
      <p:tags r:id="rId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5956300" cy="2123440"/>
          </a:xfrm>
        </p:spPr>
        <p:txBody>
          <a:bodyPr/>
          <a:lstStyle/>
          <a:p>
            <a:r>
              <a:rPr lang="zh-CN" altLang="en-US" spc="300" dirty="0">
                <a:solidFill>
                  <a:srgbClr val="131F27"/>
                </a:solidFill>
                <a:latin typeface="+mn-ea"/>
                <a:sym typeface="+mn-ea"/>
              </a:rPr>
              <a:t>认知长期金融资产</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zh-CN" altLang="en-US"/>
              <a:t>01</a:t>
            </a:r>
            <a:endParaRPr lang="zh-CN" altLang="en-US"/>
          </a:p>
        </p:txBody>
      </p:sp>
    </p:spTree>
    <p:custDataLst>
      <p:tags r:id="rId5"/>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lstStyle/>
          <a:p>
            <a:r>
              <a:rPr lang="en-US" altLang="zh-CN" sz="2800"/>
              <a:t>   </a:t>
            </a:r>
            <a:endParaRPr lang="zh-CN" altLang="en-US" sz="2800"/>
          </a:p>
        </p:txBody>
      </p:sp>
      <p:sp>
        <p:nvSpPr>
          <p:cNvPr id="4" name="文本框 3"/>
          <p:cNvSpPr txBox="1"/>
          <p:nvPr/>
        </p:nvSpPr>
        <p:spPr>
          <a:xfrm>
            <a:off x="901700" y="1301750"/>
            <a:ext cx="10032365" cy="5262245"/>
          </a:xfrm>
          <a:prstGeom prst="rect">
            <a:avLst/>
          </a:prstGeom>
        </p:spPr>
        <p:txBody>
          <a:bodyPr wrap="square">
            <a:spAutoFit/>
          </a:bodyPr>
          <a:p>
            <a:pPr marL="0" indent="266700" algn="l" defTabSz="266700">
              <a:spcAft>
                <a:spcPct val="0"/>
              </a:spcAft>
            </a:pPr>
            <a:r>
              <a:rPr lang="en-US" altLang="zh-CN" sz="2400">
                <a:latin typeface="宋体" panose="02010600030101010101" pitchFamily="2" charset="-122"/>
                <a:ea typeface="宋体" panose="02010600030101010101" pitchFamily="2" charset="-122"/>
              </a:rPr>
              <a:t>③</a:t>
            </a:r>
            <a:r>
              <a:rPr lang="zh-CN" altLang="en-US" sz="2400">
                <a:latin typeface="宋体" panose="02010600030101010101" pitchFamily="2" charset="-122"/>
                <a:ea typeface="宋体" panose="02010600030101010101" pitchFamily="2" charset="-122"/>
              </a:rPr>
              <a:t>资产负债表日和收回利息的会计处理：</a:t>
            </a:r>
            <a:endParaRPr lang="zh-CN" altLang="en-US" sz="2400">
              <a:latin typeface="宋体" panose="02010600030101010101" pitchFamily="2" charset="-122"/>
              <a:ea typeface="宋体" panose="02010600030101010101" pitchFamily="2" charset="-122"/>
            </a:endParaRPr>
          </a:p>
          <a:p>
            <a:pPr marL="0" indent="266700" algn="l" defTabSz="266700">
              <a:spcAft>
                <a:spcPct val="0"/>
              </a:spcAft>
            </a:pPr>
            <a:r>
              <a:rPr lang="en-US" altLang="zh-CN" sz="2400">
                <a:latin typeface="楷体" panose="02010609060101010101" charset="-122"/>
                <a:ea typeface="楷体" panose="02010609060101010101" charset="-122"/>
              </a:rPr>
              <a:t>2×23</a:t>
            </a:r>
            <a:r>
              <a:rPr lang="zh-CN" altLang="en-US" sz="2400">
                <a:latin typeface="楷体" panose="02010609060101010101" charset="-122"/>
                <a:ea typeface="楷体" panose="02010609060101010101" charset="-122"/>
              </a:rPr>
              <a:t>年</a:t>
            </a:r>
            <a:r>
              <a:rPr lang="en-US" altLang="zh-CN" sz="2400">
                <a:latin typeface="楷体" panose="02010609060101010101" charset="-122"/>
                <a:ea typeface="楷体" panose="02010609060101010101" charset="-122"/>
              </a:rPr>
              <a:t>12</a:t>
            </a:r>
            <a:r>
              <a:rPr lang="zh-CN" altLang="en-US" sz="2400">
                <a:latin typeface="楷体" panose="02010609060101010101" charset="-122"/>
                <a:ea typeface="楷体" panose="02010609060101010101" charset="-122"/>
              </a:rPr>
              <a:t>月</a:t>
            </a:r>
            <a:r>
              <a:rPr lang="en-US" altLang="zh-CN" sz="2400">
                <a:latin typeface="楷体" panose="02010609060101010101" charset="-122"/>
                <a:ea typeface="楷体" panose="02010609060101010101" charset="-122"/>
              </a:rPr>
              <a:t>31</a:t>
            </a:r>
            <a:r>
              <a:rPr lang="zh-CN" altLang="en-US" sz="2400">
                <a:latin typeface="楷体" panose="02010609060101010101" charset="-122"/>
                <a:ea typeface="楷体" panose="02010609060101010101" charset="-122"/>
              </a:rPr>
              <a:t>日，计提利息并摊销利息调整</a:t>
            </a:r>
            <a:endParaRPr lang="zh-CN" altLang="en-US" sz="2400">
              <a:latin typeface="楷体" panose="02010609060101010101" charset="-122"/>
              <a:ea typeface="楷体" panose="02010609060101010101" charset="-122"/>
            </a:endParaRPr>
          </a:p>
          <a:p>
            <a:pPr marL="0" indent="266700" algn="l" defTabSz="266700">
              <a:spcAft>
                <a:spcPct val="0"/>
              </a:spcAft>
            </a:pPr>
            <a:r>
              <a:rPr lang="zh-CN" altLang="en-US" sz="2400">
                <a:latin typeface="楷体" panose="02010609060101010101" charset="-122"/>
                <a:ea typeface="楷体" panose="02010609060101010101" charset="-122"/>
              </a:rPr>
              <a:t>借：债权投资</a:t>
            </a:r>
            <a:r>
              <a:rPr lang="en-US" altLang="zh-CN" sz="2400">
                <a:latin typeface="楷体" panose="02010609060101010101" charset="-122"/>
                <a:ea typeface="楷体" panose="02010609060101010101" charset="-122"/>
              </a:rPr>
              <a:t>——</a:t>
            </a:r>
            <a:r>
              <a:rPr lang="zh-CN" altLang="en-US" sz="2400">
                <a:latin typeface="楷体" panose="02010609060101010101" charset="-122"/>
                <a:ea typeface="楷体" panose="02010609060101010101" charset="-122"/>
              </a:rPr>
              <a:t>应计利息</a:t>
            </a:r>
            <a:r>
              <a:rPr lang="en-US" altLang="zh-CN" sz="2400">
                <a:latin typeface="楷体" panose="02010609060101010101" charset="-122"/>
                <a:ea typeface="楷体" panose="02010609060101010101" charset="-122"/>
              </a:rPr>
              <a:t>  1 000 000</a:t>
            </a:r>
            <a:endParaRPr lang="en-US" altLang="zh-CN" sz="2400">
              <a:latin typeface="楷体" panose="02010609060101010101" charset="-122"/>
              <a:ea typeface="楷体" panose="02010609060101010101" charset="-122"/>
            </a:endParaRPr>
          </a:p>
          <a:p>
            <a:pPr marL="0" indent="400050" algn="l" defTabSz="266700">
              <a:spcAft>
                <a:spcPct val="0"/>
              </a:spcAft>
            </a:pPr>
            <a:r>
              <a:rPr lang="zh-CN" altLang="en-US" sz="2400">
                <a:latin typeface="楷体" panose="02010609060101010101" charset="-122"/>
                <a:ea typeface="楷体" panose="02010609060101010101" charset="-122"/>
              </a:rPr>
              <a:t>贷：投资收益</a:t>
            </a:r>
            <a:r>
              <a:rPr lang="en-US" altLang="zh-CN" sz="2400">
                <a:latin typeface="楷体" panose="02010609060101010101" charset="-122"/>
                <a:ea typeface="楷体" panose="02010609060101010101" charset="-122"/>
              </a:rPr>
              <a:t>                879 600</a:t>
            </a:r>
            <a:endParaRPr lang="en-US" altLang="zh-CN" sz="2400">
              <a:latin typeface="楷体" panose="02010609060101010101" charset="-122"/>
              <a:ea typeface="楷体" panose="02010609060101010101" charset="-122"/>
            </a:endParaRPr>
          </a:p>
          <a:p>
            <a:pPr marL="0" indent="666750" algn="l" defTabSz="266700">
              <a:spcAft>
                <a:spcPct val="0"/>
              </a:spcAft>
            </a:pPr>
            <a:r>
              <a:rPr lang="zh-CN" altLang="en-US" sz="2400">
                <a:latin typeface="楷体" panose="02010609060101010101" charset="-122"/>
                <a:ea typeface="楷体" panose="02010609060101010101" charset="-122"/>
              </a:rPr>
              <a:t>债权投资</a:t>
            </a:r>
            <a:r>
              <a:rPr lang="en-US" altLang="zh-CN" sz="2400">
                <a:latin typeface="楷体" panose="02010609060101010101" charset="-122"/>
                <a:ea typeface="楷体" panose="02010609060101010101" charset="-122"/>
              </a:rPr>
              <a:t>——</a:t>
            </a:r>
            <a:r>
              <a:rPr lang="zh-CN" altLang="en-US" sz="2400">
                <a:latin typeface="楷体" panose="02010609060101010101" charset="-122"/>
                <a:ea typeface="楷体" panose="02010609060101010101" charset="-122"/>
              </a:rPr>
              <a:t>利息调整</a:t>
            </a:r>
            <a:r>
              <a:rPr lang="en-US" altLang="zh-CN" sz="2400">
                <a:latin typeface="楷体" panose="02010609060101010101" charset="-122"/>
                <a:ea typeface="楷体" panose="02010609060101010101" charset="-122"/>
              </a:rPr>
              <a:t>    120 400</a:t>
            </a:r>
            <a:endParaRPr lang="en-US" altLang="zh-CN" sz="2400">
              <a:latin typeface="楷体" panose="02010609060101010101" charset="-122"/>
              <a:ea typeface="楷体" panose="02010609060101010101" charset="-122"/>
            </a:endParaRPr>
          </a:p>
          <a:p>
            <a:pPr marL="0" indent="266700" algn="l" defTabSz="266700">
              <a:spcAft>
                <a:spcPct val="0"/>
              </a:spcAft>
            </a:pPr>
            <a:r>
              <a:rPr lang="en-US" altLang="zh-CN" sz="2400">
                <a:latin typeface="楷体" panose="02010609060101010101" charset="-122"/>
                <a:ea typeface="楷体" panose="02010609060101010101" charset="-122"/>
              </a:rPr>
              <a:t>2×24</a:t>
            </a:r>
            <a:r>
              <a:rPr lang="zh-CN" altLang="en-US" sz="2400">
                <a:latin typeface="楷体" panose="02010609060101010101" charset="-122"/>
                <a:ea typeface="楷体" panose="02010609060101010101" charset="-122"/>
              </a:rPr>
              <a:t>年</a:t>
            </a:r>
            <a:r>
              <a:rPr lang="en-US" altLang="zh-CN" sz="2400">
                <a:latin typeface="楷体" panose="02010609060101010101" charset="-122"/>
                <a:ea typeface="楷体" panose="02010609060101010101" charset="-122"/>
              </a:rPr>
              <a:t>12</a:t>
            </a:r>
            <a:r>
              <a:rPr lang="zh-CN" altLang="en-US" sz="2400">
                <a:latin typeface="楷体" panose="02010609060101010101" charset="-122"/>
                <a:ea typeface="楷体" panose="02010609060101010101" charset="-122"/>
              </a:rPr>
              <a:t>月</a:t>
            </a:r>
            <a:r>
              <a:rPr lang="en-US" altLang="zh-CN" sz="2400">
                <a:latin typeface="楷体" panose="02010609060101010101" charset="-122"/>
                <a:ea typeface="楷体" panose="02010609060101010101" charset="-122"/>
              </a:rPr>
              <a:t>31</a:t>
            </a:r>
            <a:r>
              <a:rPr lang="zh-CN" altLang="en-US" sz="2400">
                <a:latin typeface="楷体" panose="02010609060101010101" charset="-122"/>
                <a:ea typeface="楷体" panose="02010609060101010101" charset="-122"/>
              </a:rPr>
              <a:t>日，计提利息并摊销利息调整</a:t>
            </a:r>
            <a:endParaRPr lang="zh-CN" altLang="en-US" sz="2400">
              <a:latin typeface="楷体" panose="02010609060101010101" charset="-122"/>
              <a:ea typeface="楷体" panose="02010609060101010101" charset="-122"/>
            </a:endParaRPr>
          </a:p>
          <a:p>
            <a:pPr marL="0" indent="266700" algn="l" defTabSz="266700">
              <a:spcAft>
                <a:spcPct val="0"/>
              </a:spcAft>
            </a:pPr>
            <a:r>
              <a:rPr lang="zh-CN" altLang="en-US" sz="2400">
                <a:latin typeface="楷体" panose="02010609060101010101" charset="-122"/>
                <a:ea typeface="楷体" panose="02010609060101010101" charset="-122"/>
              </a:rPr>
              <a:t>借：债权投资</a:t>
            </a:r>
            <a:r>
              <a:rPr lang="en-US" altLang="zh-CN" sz="2400">
                <a:latin typeface="楷体" panose="02010609060101010101" charset="-122"/>
                <a:ea typeface="楷体" panose="02010609060101010101" charset="-122"/>
              </a:rPr>
              <a:t>——</a:t>
            </a:r>
            <a:r>
              <a:rPr lang="zh-CN" altLang="en-US" sz="2400">
                <a:latin typeface="楷体" panose="02010609060101010101" charset="-122"/>
                <a:ea typeface="楷体" panose="02010609060101010101" charset="-122"/>
              </a:rPr>
              <a:t>应计利息</a:t>
            </a:r>
            <a:r>
              <a:rPr lang="en-US" altLang="zh-CN" sz="2400">
                <a:latin typeface="楷体" panose="02010609060101010101" charset="-122"/>
                <a:ea typeface="楷体" panose="02010609060101010101" charset="-122"/>
              </a:rPr>
              <a:t>  1 000 000</a:t>
            </a:r>
            <a:endParaRPr lang="en-US" altLang="zh-CN" sz="2400">
              <a:latin typeface="楷体" panose="02010609060101010101" charset="-122"/>
              <a:ea typeface="楷体" panose="02010609060101010101" charset="-122"/>
            </a:endParaRPr>
          </a:p>
          <a:p>
            <a:pPr marL="0" indent="400050" algn="l" defTabSz="266700">
              <a:spcAft>
                <a:spcPct val="0"/>
              </a:spcAft>
            </a:pPr>
            <a:r>
              <a:rPr lang="zh-CN" altLang="en-US" sz="2400">
                <a:latin typeface="楷体" panose="02010609060101010101" charset="-122"/>
                <a:ea typeface="楷体" panose="02010609060101010101" charset="-122"/>
              </a:rPr>
              <a:t>贷：投资收益</a:t>
            </a:r>
            <a:r>
              <a:rPr lang="en-US" altLang="zh-CN" sz="2400">
                <a:latin typeface="楷体" panose="02010609060101010101" charset="-122"/>
                <a:ea typeface="楷体" panose="02010609060101010101" charset="-122"/>
              </a:rPr>
              <a:t>              917 600</a:t>
            </a:r>
            <a:endParaRPr lang="en-US" altLang="zh-CN" sz="2400">
              <a:latin typeface="楷体" panose="02010609060101010101" charset="-122"/>
              <a:ea typeface="楷体" panose="02010609060101010101" charset="-122"/>
            </a:endParaRPr>
          </a:p>
          <a:p>
            <a:pPr marL="0" indent="666750" algn="l" defTabSz="266700">
              <a:spcAft>
                <a:spcPct val="0"/>
              </a:spcAft>
            </a:pPr>
            <a:r>
              <a:rPr lang="zh-CN" altLang="en-US" sz="2400">
                <a:latin typeface="楷体" panose="02010609060101010101" charset="-122"/>
                <a:ea typeface="楷体" panose="02010609060101010101" charset="-122"/>
              </a:rPr>
              <a:t>债权投资</a:t>
            </a:r>
            <a:r>
              <a:rPr lang="en-US" altLang="zh-CN" sz="2400">
                <a:latin typeface="楷体" panose="02010609060101010101" charset="-122"/>
                <a:ea typeface="楷体" panose="02010609060101010101" charset="-122"/>
              </a:rPr>
              <a:t>——</a:t>
            </a:r>
            <a:r>
              <a:rPr lang="zh-CN" altLang="en-US" sz="2400">
                <a:latin typeface="楷体" panose="02010609060101010101" charset="-122"/>
                <a:ea typeface="楷体" panose="02010609060101010101" charset="-122"/>
              </a:rPr>
              <a:t>利息调整</a:t>
            </a:r>
            <a:r>
              <a:rPr lang="en-US" altLang="zh-CN" sz="2400">
                <a:latin typeface="楷体" panose="02010609060101010101" charset="-122"/>
                <a:ea typeface="楷体" panose="02010609060101010101" charset="-122"/>
              </a:rPr>
              <a:t>   82 400</a:t>
            </a:r>
            <a:endParaRPr lang="en-US" altLang="zh-CN" sz="2400">
              <a:latin typeface="楷体" panose="02010609060101010101" charset="-122"/>
              <a:ea typeface="楷体" panose="02010609060101010101" charset="-122"/>
            </a:endParaRPr>
          </a:p>
          <a:p>
            <a:pPr marL="0" indent="266700" algn="l" defTabSz="266700">
              <a:spcAft>
                <a:spcPct val="0"/>
              </a:spcAft>
            </a:pPr>
            <a:r>
              <a:rPr lang="en-US" altLang="zh-CN" sz="2400">
                <a:latin typeface="楷体" panose="02010609060101010101" charset="-122"/>
                <a:ea typeface="楷体" panose="02010609060101010101" charset="-122"/>
              </a:rPr>
              <a:t>2×25</a:t>
            </a:r>
            <a:r>
              <a:rPr lang="zh-CN" altLang="en-US" sz="2400">
                <a:latin typeface="楷体" panose="02010609060101010101" charset="-122"/>
                <a:ea typeface="楷体" panose="02010609060101010101" charset="-122"/>
              </a:rPr>
              <a:t>年</a:t>
            </a:r>
            <a:r>
              <a:rPr lang="en-US" altLang="zh-CN" sz="2400">
                <a:latin typeface="楷体" panose="02010609060101010101" charset="-122"/>
                <a:ea typeface="楷体" panose="02010609060101010101" charset="-122"/>
              </a:rPr>
              <a:t>12</a:t>
            </a:r>
            <a:r>
              <a:rPr lang="zh-CN" altLang="en-US" sz="2400">
                <a:latin typeface="楷体" panose="02010609060101010101" charset="-122"/>
                <a:ea typeface="楷体" panose="02010609060101010101" charset="-122"/>
              </a:rPr>
              <a:t>月</a:t>
            </a:r>
            <a:r>
              <a:rPr lang="en-US" altLang="zh-CN" sz="2400">
                <a:latin typeface="楷体" panose="02010609060101010101" charset="-122"/>
                <a:ea typeface="楷体" panose="02010609060101010101" charset="-122"/>
              </a:rPr>
              <a:t>31</a:t>
            </a:r>
            <a:r>
              <a:rPr lang="zh-CN" altLang="en-US" sz="2400">
                <a:latin typeface="楷体" panose="02010609060101010101" charset="-122"/>
                <a:ea typeface="楷体" panose="02010609060101010101" charset="-122"/>
              </a:rPr>
              <a:t>日，计提利息并摊销利息调整</a:t>
            </a:r>
            <a:endParaRPr lang="zh-CN" altLang="en-US" sz="2400">
              <a:latin typeface="楷体" panose="02010609060101010101" charset="-122"/>
              <a:ea typeface="楷体" panose="02010609060101010101" charset="-122"/>
            </a:endParaRPr>
          </a:p>
          <a:p>
            <a:pPr marL="0" indent="266700" algn="l" defTabSz="266700">
              <a:spcAft>
                <a:spcPct val="0"/>
              </a:spcAft>
            </a:pPr>
            <a:r>
              <a:rPr lang="zh-CN" altLang="en-US" sz="2400">
                <a:latin typeface="楷体" panose="02010609060101010101" charset="-122"/>
                <a:ea typeface="楷体" panose="02010609060101010101" charset="-122"/>
              </a:rPr>
              <a:t>借：债权投资</a:t>
            </a:r>
            <a:r>
              <a:rPr lang="en-US" altLang="zh-CN" sz="2400">
                <a:latin typeface="楷体" panose="02010609060101010101" charset="-122"/>
                <a:ea typeface="楷体" panose="02010609060101010101" charset="-122"/>
              </a:rPr>
              <a:t>——</a:t>
            </a:r>
            <a:r>
              <a:rPr lang="zh-CN" altLang="en-US" sz="2400">
                <a:latin typeface="楷体" panose="02010609060101010101" charset="-122"/>
                <a:ea typeface="楷体" panose="02010609060101010101" charset="-122"/>
              </a:rPr>
              <a:t>应计利息</a:t>
            </a:r>
            <a:r>
              <a:rPr lang="en-US" altLang="zh-CN" sz="2400">
                <a:latin typeface="楷体" panose="02010609060101010101" charset="-122"/>
                <a:ea typeface="楷体" panose="02010609060101010101" charset="-122"/>
              </a:rPr>
              <a:t> 1 000 000</a:t>
            </a:r>
            <a:endParaRPr lang="en-US" altLang="zh-CN" sz="2400">
              <a:latin typeface="楷体" panose="02010609060101010101" charset="-122"/>
              <a:ea typeface="楷体" panose="02010609060101010101" charset="-122"/>
            </a:endParaRPr>
          </a:p>
          <a:p>
            <a:pPr marL="0" indent="400050" algn="l" defTabSz="266700">
              <a:spcAft>
                <a:spcPct val="0"/>
              </a:spcAft>
            </a:pPr>
            <a:r>
              <a:rPr lang="zh-CN" altLang="en-US" sz="2400">
                <a:latin typeface="楷体" panose="02010609060101010101" charset="-122"/>
                <a:ea typeface="楷体" panose="02010609060101010101" charset="-122"/>
              </a:rPr>
              <a:t>贷：投资收益</a:t>
            </a:r>
            <a:r>
              <a:rPr lang="en-US" altLang="zh-CN" sz="2400">
                <a:latin typeface="楷体" panose="02010609060101010101" charset="-122"/>
                <a:ea typeface="楷体" panose="02010609060101010101" charset="-122"/>
              </a:rPr>
              <a:t>              842 800</a:t>
            </a:r>
            <a:endParaRPr lang="en-US" altLang="zh-CN" sz="2400">
              <a:latin typeface="楷体" panose="02010609060101010101" charset="-122"/>
              <a:ea typeface="楷体" panose="02010609060101010101" charset="-122"/>
            </a:endParaRPr>
          </a:p>
          <a:p>
            <a:pPr marL="0" indent="666750" algn="l" defTabSz="266700">
              <a:spcAft>
                <a:spcPct val="0"/>
              </a:spcAft>
            </a:pPr>
            <a:r>
              <a:rPr lang="zh-CN" altLang="en-US" sz="2400">
                <a:latin typeface="楷体" panose="02010609060101010101" charset="-122"/>
                <a:ea typeface="楷体" panose="02010609060101010101" charset="-122"/>
              </a:rPr>
              <a:t>债权投资</a:t>
            </a:r>
            <a:r>
              <a:rPr lang="en-US" altLang="zh-CN" sz="2400">
                <a:latin typeface="楷体" panose="02010609060101010101" charset="-122"/>
                <a:ea typeface="楷体" panose="02010609060101010101" charset="-122"/>
              </a:rPr>
              <a:t>——</a:t>
            </a:r>
            <a:r>
              <a:rPr lang="zh-CN" altLang="en-US" sz="2400">
                <a:latin typeface="楷体" panose="02010609060101010101" charset="-122"/>
                <a:ea typeface="楷体" panose="02010609060101010101" charset="-122"/>
              </a:rPr>
              <a:t>利息调整</a:t>
            </a:r>
            <a:r>
              <a:rPr lang="en-US" altLang="zh-CN" sz="2400">
                <a:latin typeface="楷体" panose="02010609060101010101" charset="-122"/>
                <a:ea typeface="楷体" panose="02010609060101010101" charset="-122"/>
              </a:rPr>
              <a:t>  157 200</a:t>
            </a:r>
            <a:endParaRPr lang="en-US" altLang="zh-CN" sz="2400">
              <a:latin typeface="楷体" panose="02010609060101010101" charset="-122"/>
              <a:ea typeface="楷体" panose="02010609060101010101" charset="-122"/>
            </a:endParaRPr>
          </a:p>
          <a:p>
            <a:pPr marL="0" indent="266700" algn="l" defTabSz="266700">
              <a:spcAft>
                <a:spcPct val="0"/>
              </a:spcAft>
            </a:pPr>
            <a:endParaRPr lang="zh-CN" altLang="en-US" sz="2400">
              <a:latin typeface="楷体" panose="02010609060101010101" charset="-122"/>
              <a:ea typeface="楷体" panose="02010609060101010101" charset="-122"/>
            </a:endParaRPr>
          </a:p>
        </p:txBody>
      </p:sp>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lstStyle/>
          <a:p>
            <a:r>
              <a:rPr lang="en-US" altLang="zh-CN" sz="2800"/>
              <a:t>   </a:t>
            </a:r>
            <a:endParaRPr lang="zh-CN" altLang="en-US" sz="2800"/>
          </a:p>
        </p:txBody>
      </p:sp>
      <p:sp>
        <p:nvSpPr>
          <p:cNvPr id="4" name="文本框 3"/>
          <p:cNvSpPr txBox="1"/>
          <p:nvPr/>
        </p:nvSpPr>
        <p:spPr>
          <a:xfrm>
            <a:off x="901700" y="1301750"/>
            <a:ext cx="10032365" cy="4892675"/>
          </a:xfrm>
          <a:prstGeom prst="rect">
            <a:avLst/>
          </a:prstGeom>
        </p:spPr>
        <p:txBody>
          <a:bodyPr wrap="square">
            <a:spAutoFit/>
          </a:bodyPr>
          <a:p>
            <a:pPr marL="0" indent="266700" algn="l" defTabSz="266700">
              <a:spcAft>
                <a:spcPct val="0"/>
              </a:spcAft>
            </a:pPr>
            <a:r>
              <a:rPr lang="en-US" altLang="zh-CN" sz="2400">
                <a:latin typeface="宋体" panose="02010600030101010101" pitchFamily="2" charset="-122"/>
                <a:ea typeface="宋体" panose="02010600030101010101" pitchFamily="2" charset="-122"/>
              </a:rPr>
              <a:t>④Q</a:t>
            </a:r>
            <a:r>
              <a:rPr lang="zh-CN" altLang="en-US" sz="2400">
                <a:latin typeface="宋体" panose="02010600030101010101" pitchFamily="2" charset="-122"/>
                <a:ea typeface="宋体" panose="02010600030101010101" pitchFamily="2" charset="-122"/>
              </a:rPr>
              <a:t>公司持有的债权投资到期收回的会计处理</a:t>
            </a:r>
            <a:endParaRPr lang="zh-CN" altLang="en-US" sz="2400">
              <a:latin typeface="宋体" panose="02010600030101010101" pitchFamily="2" charset="-122"/>
              <a:ea typeface="宋体" panose="02010600030101010101" pitchFamily="2" charset="-122"/>
            </a:endParaRPr>
          </a:p>
          <a:p>
            <a:pPr marL="0" indent="266700" algn="l" defTabSz="266700">
              <a:spcAft>
                <a:spcPct val="0"/>
              </a:spcAft>
            </a:pPr>
            <a:r>
              <a:rPr lang="zh-CN" altLang="en-US" sz="2400">
                <a:latin typeface="楷体" panose="02010609060101010101" charset="-122"/>
                <a:ea typeface="楷体" panose="02010609060101010101" charset="-122"/>
              </a:rPr>
              <a:t>债券到期，一次性收回利息和本金</a:t>
            </a:r>
            <a:endParaRPr lang="zh-CN" altLang="en-US" sz="2400">
              <a:latin typeface="楷体" panose="02010609060101010101" charset="-122"/>
              <a:ea typeface="楷体" panose="02010609060101010101" charset="-122"/>
            </a:endParaRPr>
          </a:p>
          <a:p>
            <a:pPr marL="0" indent="266700" algn="l" defTabSz="266700">
              <a:spcAft>
                <a:spcPct val="0"/>
              </a:spcAft>
            </a:pPr>
            <a:r>
              <a:rPr lang="zh-CN" altLang="en-US" sz="2400">
                <a:latin typeface="楷体" panose="02010609060101010101" charset="-122"/>
                <a:ea typeface="楷体" panose="02010609060101010101" charset="-122"/>
              </a:rPr>
              <a:t>借：银行存款</a:t>
            </a:r>
            <a:r>
              <a:rPr lang="en-US" altLang="zh-CN" sz="2400">
                <a:latin typeface="楷体" panose="02010609060101010101" charset="-122"/>
                <a:ea typeface="楷体" panose="02010609060101010101" charset="-122"/>
              </a:rPr>
              <a:t>               23 000 000</a:t>
            </a:r>
            <a:endParaRPr lang="en-US" altLang="zh-CN" sz="2400">
              <a:latin typeface="楷体" panose="02010609060101010101" charset="-122"/>
              <a:ea typeface="楷体" panose="02010609060101010101" charset="-122"/>
            </a:endParaRPr>
          </a:p>
          <a:p>
            <a:pPr marL="0" indent="400050" algn="l" defTabSz="266700">
              <a:spcAft>
                <a:spcPct val="0"/>
              </a:spcAft>
            </a:pPr>
            <a:r>
              <a:rPr lang="zh-CN" altLang="en-US" sz="2400">
                <a:latin typeface="楷体" panose="02010609060101010101" charset="-122"/>
                <a:ea typeface="楷体" panose="02010609060101010101" charset="-122"/>
              </a:rPr>
              <a:t>贷：债权投资</a:t>
            </a:r>
            <a:r>
              <a:rPr lang="en-US" altLang="zh-CN" sz="2400">
                <a:latin typeface="楷体" panose="02010609060101010101" charset="-122"/>
                <a:ea typeface="楷体" panose="02010609060101010101" charset="-122"/>
              </a:rPr>
              <a:t>——</a:t>
            </a:r>
            <a:r>
              <a:rPr lang="zh-CN" altLang="en-US" sz="2400">
                <a:latin typeface="楷体" panose="02010609060101010101" charset="-122"/>
                <a:ea typeface="楷体" panose="02010609060101010101" charset="-122"/>
              </a:rPr>
              <a:t>应计利息</a:t>
            </a:r>
            <a:r>
              <a:rPr lang="en-US" altLang="zh-CN" sz="2400">
                <a:latin typeface="楷体" panose="02010609060101010101" charset="-122"/>
                <a:ea typeface="楷体" panose="02010609060101010101" charset="-122"/>
              </a:rPr>
              <a:t>     3 000 000</a:t>
            </a:r>
            <a:endParaRPr lang="en-US" altLang="zh-CN" sz="2400">
              <a:latin typeface="楷体" panose="02010609060101010101" charset="-122"/>
              <a:ea typeface="楷体" panose="02010609060101010101" charset="-122"/>
            </a:endParaRPr>
          </a:p>
          <a:p>
            <a:pPr marL="0" indent="666750" algn="l" defTabSz="266700">
              <a:spcAft>
                <a:spcPct val="0"/>
              </a:spcAft>
            </a:pPr>
            <a:r>
              <a:rPr lang="en-US" altLang="zh-CN" sz="2400">
                <a:latin typeface="楷体" panose="02010609060101010101" charset="-122"/>
                <a:ea typeface="楷体" panose="02010609060101010101" charset="-122"/>
              </a:rPr>
              <a:t>        ——</a:t>
            </a:r>
            <a:r>
              <a:rPr lang="zh-CN" altLang="en-US" sz="2400">
                <a:latin typeface="楷体" panose="02010609060101010101" charset="-122"/>
                <a:ea typeface="楷体" panose="02010609060101010101" charset="-122"/>
              </a:rPr>
              <a:t>成本</a:t>
            </a:r>
            <a:r>
              <a:rPr lang="en-US" altLang="zh-CN" sz="2400">
                <a:latin typeface="楷体" panose="02010609060101010101" charset="-122"/>
                <a:ea typeface="楷体" panose="02010609060101010101" charset="-122"/>
              </a:rPr>
              <a:t>        20 000 000</a:t>
            </a:r>
            <a:endParaRPr lang="en-US" altLang="zh-CN" sz="2400">
              <a:latin typeface="楷体" panose="02010609060101010101" charset="-122"/>
              <a:ea typeface="楷体" panose="02010609060101010101" charset="-122"/>
            </a:endParaRPr>
          </a:p>
          <a:p>
            <a:pPr marL="0" indent="266700" algn="l" defTabSz="266700">
              <a:spcAft>
                <a:spcPct val="0"/>
              </a:spcAft>
            </a:pPr>
            <a:r>
              <a:rPr lang="zh-CN" altLang="en-US" sz="2400">
                <a:latin typeface="楷体" panose="02010609060101010101" charset="-122"/>
                <a:ea typeface="楷体" panose="02010609060101010101" charset="-122"/>
              </a:rPr>
              <a:t>或</a:t>
            </a:r>
            <a:r>
              <a:rPr lang="en-US" altLang="zh-CN" sz="2400">
                <a:latin typeface="宋体" panose="02010600030101010101" pitchFamily="2" charset="-122"/>
                <a:ea typeface="宋体" panose="02010600030101010101" pitchFamily="2" charset="-122"/>
              </a:rPr>
              <a:t>2</a:t>
            </a:r>
            <a:r>
              <a:rPr lang="en-US" altLang="zh-CN" sz="2400">
                <a:latin typeface="楷体" panose="02010609060101010101" charset="-122"/>
                <a:ea typeface="楷体" panose="02010609060101010101" charset="-122"/>
              </a:rPr>
              <a:t>×</a:t>
            </a:r>
            <a:r>
              <a:rPr lang="en-US" altLang="zh-CN" sz="2400">
                <a:latin typeface="宋体" panose="02010600030101010101" pitchFamily="2" charset="-122"/>
                <a:ea typeface="宋体" panose="02010600030101010101" pitchFamily="2" charset="-122"/>
              </a:rPr>
              <a:t>25</a:t>
            </a:r>
            <a:r>
              <a:rPr lang="zh-CN" altLang="en-US" sz="2400">
                <a:latin typeface="宋体" panose="02010600030101010101" pitchFamily="2" charset="-122"/>
                <a:ea typeface="宋体" panose="02010600030101010101" pitchFamily="2" charset="-122"/>
              </a:rPr>
              <a:t>年</a:t>
            </a:r>
            <a:r>
              <a:rPr lang="en-US" altLang="zh-CN" sz="2400">
                <a:latin typeface="宋体" panose="02010600030101010101" pitchFamily="2" charset="-122"/>
                <a:ea typeface="宋体" panose="02010600030101010101" pitchFamily="2" charset="-122"/>
              </a:rPr>
              <a:t>12</a:t>
            </a:r>
            <a:r>
              <a:rPr lang="zh-CN" altLang="en-US" sz="2400">
                <a:latin typeface="宋体" panose="02010600030101010101" pitchFamily="2" charset="-122"/>
                <a:ea typeface="宋体" panose="02010600030101010101" pitchFamily="2" charset="-122"/>
              </a:rPr>
              <a:t>月</a:t>
            </a:r>
            <a:r>
              <a:rPr lang="en-US" altLang="zh-CN" sz="2400">
                <a:latin typeface="宋体" panose="02010600030101010101" pitchFamily="2" charset="-122"/>
                <a:ea typeface="宋体" panose="02010600030101010101" pitchFamily="2" charset="-122"/>
              </a:rPr>
              <a:t>31</a:t>
            </a:r>
            <a:r>
              <a:rPr lang="zh-CN" altLang="en-US" sz="2400">
                <a:latin typeface="宋体" panose="02010600030101010101" pitchFamily="2" charset="-122"/>
                <a:ea typeface="宋体" panose="02010600030101010101" pitchFamily="2" charset="-122"/>
              </a:rPr>
              <a:t>日也可以将两笔分录并成一笔</a:t>
            </a:r>
            <a:endParaRPr lang="zh-CN" altLang="en-US" sz="2400">
              <a:latin typeface="宋体" panose="02010600030101010101" pitchFamily="2" charset="-122"/>
              <a:ea typeface="宋体" panose="02010600030101010101" pitchFamily="2" charset="-122"/>
            </a:endParaRPr>
          </a:p>
          <a:p>
            <a:pPr marL="0" indent="266700" algn="l" defTabSz="266700">
              <a:spcAft>
                <a:spcPct val="0"/>
              </a:spcAft>
            </a:pPr>
            <a:r>
              <a:rPr lang="zh-CN" altLang="en-US" sz="2400">
                <a:latin typeface="楷体" panose="02010609060101010101" charset="-122"/>
                <a:ea typeface="楷体" panose="02010609060101010101" charset="-122"/>
              </a:rPr>
              <a:t>借：银行存款</a:t>
            </a:r>
            <a:r>
              <a:rPr lang="en-US" altLang="zh-CN" sz="2400">
                <a:latin typeface="楷体" panose="02010609060101010101" charset="-122"/>
                <a:ea typeface="楷体" panose="02010609060101010101" charset="-122"/>
              </a:rPr>
              <a:t>              23 000 000</a:t>
            </a:r>
            <a:endParaRPr lang="en-US" altLang="zh-CN" sz="2400">
              <a:latin typeface="楷体" panose="02010609060101010101" charset="-122"/>
              <a:ea typeface="楷体" panose="02010609060101010101" charset="-122"/>
            </a:endParaRPr>
          </a:p>
          <a:p>
            <a:pPr marL="0" indent="400050" algn="l" defTabSz="266700">
              <a:spcAft>
                <a:spcPct val="0"/>
              </a:spcAft>
            </a:pPr>
            <a:r>
              <a:rPr lang="zh-CN" altLang="en-US" sz="2400">
                <a:latin typeface="楷体" panose="02010609060101010101" charset="-122"/>
                <a:ea typeface="楷体" panose="02010609060101010101" charset="-122"/>
              </a:rPr>
              <a:t>贷：投资收益</a:t>
            </a:r>
            <a:r>
              <a:rPr lang="en-US" altLang="zh-CN" sz="2400">
                <a:latin typeface="楷体" panose="02010609060101010101" charset="-122"/>
                <a:ea typeface="楷体" panose="02010609060101010101" charset="-122"/>
              </a:rPr>
              <a:t>                 842 800</a:t>
            </a:r>
            <a:endParaRPr lang="en-US" altLang="zh-CN" sz="2400">
              <a:latin typeface="楷体" panose="02010609060101010101" charset="-122"/>
              <a:ea typeface="楷体" panose="02010609060101010101" charset="-122"/>
            </a:endParaRPr>
          </a:p>
          <a:p>
            <a:pPr marL="0" indent="666750" algn="l" defTabSz="266700">
              <a:spcAft>
                <a:spcPct val="0"/>
              </a:spcAft>
            </a:pPr>
            <a:r>
              <a:rPr lang="zh-CN" altLang="en-US" sz="2400">
                <a:latin typeface="楷体" panose="02010609060101010101" charset="-122"/>
                <a:ea typeface="楷体" panose="02010609060101010101" charset="-122"/>
              </a:rPr>
              <a:t>债权投资</a:t>
            </a:r>
            <a:r>
              <a:rPr lang="en-US" altLang="zh-CN" sz="2400">
                <a:latin typeface="楷体" panose="02010609060101010101" charset="-122"/>
                <a:ea typeface="楷体" panose="02010609060101010101" charset="-122"/>
              </a:rPr>
              <a:t>——</a:t>
            </a:r>
            <a:r>
              <a:rPr lang="zh-CN" altLang="en-US" sz="2400">
                <a:latin typeface="楷体" panose="02010609060101010101" charset="-122"/>
                <a:ea typeface="楷体" panose="02010609060101010101" charset="-122"/>
              </a:rPr>
              <a:t>利息调整</a:t>
            </a:r>
            <a:r>
              <a:rPr lang="en-US" altLang="zh-CN" sz="2400">
                <a:latin typeface="楷体" panose="02010609060101010101" charset="-122"/>
                <a:ea typeface="楷体" panose="02010609060101010101" charset="-122"/>
              </a:rPr>
              <a:t>     157 200</a:t>
            </a:r>
            <a:endParaRPr lang="en-US" altLang="zh-CN" sz="2400">
              <a:latin typeface="楷体" panose="02010609060101010101" charset="-122"/>
              <a:ea typeface="楷体" panose="02010609060101010101" charset="-122"/>
            </a:endParaRPr>
          </a:p>
          <a:p>
            <a:pPr marL="0" indent="266700" algn="l" defTabSz="266700">
              <a:spcAft>
                <a:spcPct val="0"/>
              </a:spcAft>
            </a:pPr>
            <a:r>
              <a:rPr lang="en-US" altLang="zh-CN" sz="2400">
                <a:latin typeface="楷体" panose="02010609060101010101" charset="-122"/>
                <a:ea typeface="楷体" panose="02010609060101010101" charset="-122"/>
              </a:rPr>
              <a:t>              ——</a:t>
            </a:r>
            <a:r>
              <a:rPr lang="zh-CN" altLang="en-US" sz="2400">
                <a:latin typeface="楷体" panose="02010609060101010101" charset="-122"/>
                <a:ea typeface="楷体" panose="02010609060101010101" charset="-122"/>
              </a:rPr>
              <a:t>应计利息</a:t>
            </a:r>
            <a:r>
              <a:rPr lang="en-US" altLang="zh-CN" sz="2400">
                <a:latin typeface="楷体" panose="02010609060101010101" charset="-122"/>
                <a:ea typeface="楷体" panose="02010609060101010101" charset="-122"/>
              </a:rPr>
              <a:t>   2 000 000</a:t>
            </a:r>
            <a:endParaRPr lang="en-US" altLang="zh-CN" sz="2400">
              <a:latin typeface="楷体" panose="02010609060101010101" charset="-122"/>
              <a:ea typeface="楷体" panose="02010609060101010101" charset="-122"/>
            </a:endParaRPr>
          </a:p>
          <a:p>
            <a:pPr marL="0" indent="266700" algn="l" defTabSz="266700">
              <a:spcAft>
                <a:spcPct val="0"/>
              </a:spcAft>
            </a:pPr>
            <a:r>
              <a:rPr lang="en-US" altLang="zh-CN" sz="2400">
                <a:latin typeface="楷体" panose="02010609060101010101" charset="-122"/>
                <a:ea typeface="楷体" panose="02010609060101010101" charset="-122"/>
              </a:rPr>
              <a:t>              ——</a:t>
            </a:r>
            <a:r>
              <a:rPr lang="zh-CN" altLang="en-US" sz="2400">
                <a:latin typeface="楷体" panose="02010609060101010101" charset="-122"/>
                <a:ea typeface="楷体" panose="02010609060101010101" charset="-122"/>
              </a:rPr>
              <a:t>成本</a:t>
            </a:r>
            <a:r>
              <a:rPr lang="en-US" altLang="zh-CN" sz="2400">
                <a:latin typeface="楷体" panose="02010609060101010101" charset="-122"/>
                <a:ea typeface="楷体" panose="02010609060101010101" charset="-122"/>
              </a:rPr>
              <a:t>      20 000 000</a:t>
            </a:r>
            <a:endParaRPr lang="en-US" altLang="zh-CN" sz="2400">
              <a:latin typeface="楷体" panose="02010609060101010101" charset="-122"/>
              <a:ea typeface="楷体" panose="02010609060101010101" charset="-122"/>
            </a:endParaRPr>
          </a:p>
          <a:p>
            <a:pPr marL="0" indent="266700" algn="l" defTabSz="266700">
              <a:spcAft>
                <a:spcPct val="0"/>
              </a:spcAft>
            </a:pPr>
            <a:r>
              <a:rPr lang="zh-CN" altLang="en-US" sz="2400">
                <a:latin typeface="楷体" panose="02010609060101010101" charset="-122"/>
                <a:ea typeface="楷体" panose="02010609060101010101" charset="-122"/>
              </a:rPr>
              <a:t>整个投资取得的投资收益</a:t>
            </a:r>
            <a:r>
              <a:rPr lang="en-US" altLang="zh-CN" sz="2400">
                <a:latin typeface="楷体" panose="02010609060101010101" charset="-122"/>
                <a:ea typeface="楷体" panose="02010609060101010101" charset="-122"/>
              </a:rPr>
              <a:t>=439800+458800+421400=1320000</a:t>
            </a:r>
            <a:r>
              <a:rPr lang="zh-CN" altLang="en-US" sz="2400">
                <a:latin typeface="楷体" panose="02010609060101010101" charset="-122"/>
                <a:ea typeface="楷体" panose="02010609060101010101" charset="-122"/>
              </a:rPr>
              <a:t>（元）</a:t>
            </a:r>
            <a:endParaRPr lang="zh-CN" altLang="en-US" sz="2400">
              <a:latin typeface="楷体" panose="02010609060101010101" charset="-122"/>
              <a:ea typeface="楷体" panose="02010609060101010101" charset="-122"/>
            </a:endParaRPr>
          </a:p>
          <a:p>
            <a:pPr marL="0" indent="266700" algn="l" defTabSz="266700">
              <a:spcAft>
                <a:spcPct val="0"/>
              </a:spcAft>
            </a:pPr>
            <a:r>
              <a:rPr lang="zh-CN" altLang="en-US" sz="2400">
                <a:latin typeface="楷体" panose="02010609060101010101" charset="-122"/>
                <a:ea typeface="楷体" panose="02010609060101010101" charset="-122"/>
              </a:rPr>
              <a:t>或</a:t>
            </a:r>
            <a:r>
              <a:rPr lang="en-US" altLang="zh-CN" sz="2400">
                <a:latin typeface="楷体" panose="02010609060101010101" charset="-122"/>
                <a:ea typeface="楷体" panose="02010609060101010101" charset="-122"/>
              </a:rPr>
              <a:t>10000000*5%*3-180000=1320000</a:t>
            </a:r>
            <a:r>
              <a:rPr lang="zh-CN" altLang="en-US" sz="2400">
                <a:latin typeface="楷体" panose="02010609060101010101" charset="-122"/>
                <a:ea typeface="楷体" panose="02010609060101010101" charset="-122"/>
              </a:rPr>
              <a:t>（元）</a:t>
            </a:r>
            <a:endParaRPr lang="zh-CN" altLang="en-US" sz="2400">
              <a:latin typeface="楷体" panose="02010609060101010101" charset="-122"/>
              <a:ea typeface="楷体" panose="02010609060101010101" charset="-122"/>
            </a:endParaRPr>
          </a:p>
        </p:txBody>
      </p:sp>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fontScale="70000"/>
          </a:bodyPr>
          <a:lstStyle/>
          <a:p>
            <a:r>
              <a:rPr lang="en-US" altLang="zh-CN" sz="2800"/>
              <a:t>   【学中做2-2】</a:t>
            </a:r>
            <a:endParaRPr lang="en-US" altLang="zh-CN" sz="2800"/>
          </a:p>
          <a:p>
            <a:r>
              <a:rPr lang="zh-CN" altLang="en-US" sz="2800"/>
              <a:t>2×23年1月1日，甲公司购买了一项当日发行的债券，债券期限5年，甲公司将其划分为以摊余成本计量的金融资产，买价101万元，另付交易费用3万元，该债券面值为100万元，票面利率为4%，实际利率3.12%。到期一次还本付息。不考虑相关税费等其他因素。</a:t>
            </a:r>
            <a:endParaRPr lang="zh-CN" altLang="en-US" sz="2800"/>
          </a:p>
          <a:p>
            <a:r>
              <a:rPr lang="zh-CN" altLang="en-US" sz="2800"/>
              <a:t>要求：</a:t>
            </a:r>
            <a:endParaRPr lang="zh-CN" altLang="en-US" sz="2800"/>
          </a:p>
          <a:p>
            <a:r>
              <a:rPr lang="zh-CN" altLang="en-US" sz="2800"/>
              <a:t>（1）编制2×23年1月1日，甲公司购买乙公司债券的会计处理。</a:t>
            </a:r>
            <a:endParaRPr lang="zh-CN" altLang="en-US" sz="2800"/>
          </a:p>
          <a:p>
            <a:r>
              <a:rPr lang="zh-CN" altLang="en-US" sz="2800"/>
              <a:t>（2）计算2×23年——2×27年甲公司该债券的投资收益、应计利息和利息调整摊销额，并编制相应的会计分录。</a:t>
            </a:r>
            <a:endParaRPr lang="zh-CN" altLang="en-US" sz="2800"/>
          </a:p>
          <a:p>
            <a:r>
              <a:rPr lang="zh-CN" altLang="en-US" sz="2800"/>
              <a:t>（3）编制甲公司该债券到期的会计处理。</a:t>
            </a:r>
            <a:endParaRPr lang="zh-CN" altLang="en-US" sz="2800"/>
          </a:p>
          <a:p>
            <a:r>
              <a:rPr lang="zh-CN" altLang="en-US" sz="2800"/>
              <a:t>（4）计算甲公司从取得该项投资到到期时的投资收益是多少？</a:t>
            </a:r>
            <a:endParaRPr lang="zh-CN" altLang="en-US" sz="2800"/>
          </a:p>
        </p:txBody>
      </p:sp>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lnSpcReduction="10000"/>
          </a:bodyPr>
          <a:lstStyle/>
          <a:p>
            <a:r>
              <a:rPr lang="en-US" altLang="zh-CN" sz="2800"/>
              <a:t>   2.减值损失的确认及恢复</a:t>
            </a:r>
            <a:endParaRPr lang="en-US" altLang="zh-CN" sz="2800"/>
          </a:p>
          <a:p>
            <a:r>
              <a:rPr lang="zh-CN" altLang="en-US" sz="2800"/>
              <a:t>在资产负债表日，企业应当以预期信用损失为基础，对摊余成本计量的债权投资计提减值准备。债权投资发生减值时，应当将确认的资产减值损失计入当期损益，借记“信用减值损失”账户，贷记“债权投资减值准备”账户。</a:t>
            </a:r>
            <a:endParaRPr lang="zh-CN" altLang="en-US" sz="2800"/>
          </a:p>
          <a:p>
            <a:r>
              <a:rPr lang="zh-CN" altLang="en-US" sz="2800"/>
              <a:t>对债权投资确认减值损失后，如有客观证据表明该金融资产价值已恢复，且客观上与确认该损失后发生的事项有关，原确认的减值损失应当予以转回，计入当期损益。但是，该转回的账面价值不应超过假定不计提减值准备情况下该金融资产在转回日的摊余成本。</a:t>
            </a:r>
            <a:endParaRPr lang="zh-CN" altLang="en-US" sz="2800"/>
          </a:p>
        </p:txBody>
      </p:sp>
    </p:spTree>
    <p:custDataLst>
      <p:tags r:id="rId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6074410" cy="2123440"/>
          </a:xfrm>
        </p:spPr>
        <p:txBody>
          <a:bodyPr/>
          <a:lstStyle/>
          <a:p>
            <a:r>
              <a:rPr lang="zh-CN" altLang="en-US" spc="300" dirty="0">
                <a:solidFill>
                  <a:srgbClr val="131F27"/>
                </a:solidFill>
                <a:latin typeface="+mn-ea"/>
                <a:sym typeface="+mn-ea"/>
              </a:rPr>
              <a:t>其他债权投资</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03</a:t>
            </a:r>
            <a:endParaRPr lang="en-US" altLang="zh-CN"/>
          </a:p>
        </p:txBody>
      </p:sp>
    </p:spTree>
    <p:custDataLst>
      <p:tags r:id="rId5"/>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一、认知其他债权投资</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fontScale="90000" lnSpcReduction="20000"/>
          </a:bodyPr>
          <a:lstStyle/>
          <a:p>
            <a:r>
              <a:rPr lang="zh-CN" altLang="en-US"/>
              <a:t>金融资产同时符合下列条件的,应当分类为以公允价值计量且其变动计入其他综合收益的金融资产：</a:t>
            </a:r>
            <a:endParaRPr lang="zh-CN" altLang="en-US"/>
          </a:p>
          <a:p>
            <a:r>
              <a:rPr lang="zh-CN" altLang="en-US"/>
              <a:t>1.企业管理该金融资产的业务模式既以收取合同现金流量为目标,又以出售该金融资产为目标。</a:t>
            </a:r>
            <a:endParaRPr lang="zh-CN" altLang="en-US"/>
          </a:p>
          <a:p>
            <a:r>
              <a:rPr lang="zh-CN" altLang="en-US"/>
              <a:t>2.该金融资产的合同条款规定,在特定日期产生的现金流量,仅为对本金和以未偿付本金金额为基础的利息的支付。</a:t>
            </a:r>
            <a:endParaRPr lang="zh-CN" altLang="en-US"/>
          </a:p>
          <a:p>
            <a:r>
              <a:rPr lang="zh-CN" altLang="en-US"/>
              <a:t>企业在初始确认时,除符合上述条件的金融资产之外,还可以将非交易性权益工具投资(如企业持有的限售股)指定为以公允价值计量且其变动计入其他综合收益的金融资产,并确认股票股利，一经确定不得撤销。</a:t>
            </a:r>
            <a:endParaRPr lang="zh-CN" altLang="en-US"/>
          </a:p>
          <a:p>
            <a:r>
              <a:rPr lang="zh-CN" altLang="en-US"/>
              <a:t>以公允价值计量且其变动计入其他综合收益的金融资产主要包括其他债权投资和其他权益工具投资。</a:t>
            </a:r>
            <a:endParaRPr lang="zh-CN" altLang="en-US"/>
          </a:p>
        </p:txBody>
      </p:sp>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二、其他债权投资的计量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fontScale="70000"/>
          </a:bodyPr>
          <a:lstStyle/>
          <a:p>
            <a:r>
              <a:rPr lang="zh-CN" altLang="en-US"/>
              <a:t>(一)初始计量</a:t>
            </a:r>
            <a:endParaRPr lang="zh-CN" altLang="en-US"/>
          </a:p>
          <a:p>
            <a:r>
              <a:rPr lang="zh-CN" altLang="en-US"/>
              <a:t>其他债权投资按公允价值进行初始计量,交易费用计入初始确认金额。企业取得其他债权投资所支付的价款中包含已到付息期，但尚未领取的债券利息应当单独确认为应收目(应收利息)；其他债权投资持有期间取得的实际利息收入应当确认为“投资收益”。</a:t>
            </a:r>
            <a:endParaRPr lang="zh-CN" altLang="en-US"/>
          </a:p>
          <a:p>
            <a:r>
              <a:rPr lang="zh-CN" altLang="en-US"/>
              <a:t>(二)后续计量</a:t>
            </a:r>
            <a:endParaRPr lang="zh-CN" altLang="en-US"/>
          </a:p>
          <a:p>
            <a:r>
              <a:rPr lang="zh-CN" altLang="en-US"/>
              <a:t>1.资产负债表日的会计处理</a:t>
            </a:r>
            <a:endParaRPr lang="zh-CN" altLang="en-US"/>
          </a:p>
          <a:p>
            <a:r>
              <a:rPr lang="zh-CN" altLang="en-US"/>
              <a:t>在资产负债表日,其他债权投资应当以公允价值进行后续计量,公允价值变动记入“其他综合收益”账户；在该金融资产终止确认时,将“其他综合收益”转出,计入当期损益（投资收益）。</a:t>
            </a:r>
            <a:endParaRPr lang="zh-CN" altLang="en-US"/>
          </a:p>
          <a:p>
            <a:r>
              <a:rPr lang="zh-CN" altLang="en-US"/>
              <a:t>2.投资收益的确认</a:t>
            </a:r>
            <a:endParaRPr lang="zh-CN" altLang="en-US"/>
          </a:p>
          <a:p>
            <a:r>
              <a:rPr lang="zh-CN" altLang="en-US"/>
              <a:t>分类为以公允价值计量且其变动计入其他综合收益的金融资产所产生的所有利得或损失,除减值损失或利得和汇兑损益之外,均应当计入其他综合收益,直至该金融资产终止确认或被重分类。</a:t>
            </a:r>
            <a:endParaRPr lang="zh-CN" altLang="en-US"/>
          </a:p>
        </p:txBody>
      </p:sp>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二、其他债权投资的计量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lnSpcReduction="20000"/>
          </a:bodyPr>
          <a:lstStyle/>
          <a:p>
            <a:r>
              <a:rPr lang="zh-CN" altLang="en-US"/>
              <a:t>(三)其他债权投资减值损失的计量</a:t>
            </a:r>
            <a:endParaRPr lang="zh-CN" altLang="en-US"/>
          </a:p>
          <a:p>
            <a:r>
              <a:rPr lang="zh-CN" altLang="en-US"/>
              <a:t>1.确认信用减值损失</a:t>
            </a:r>
            <a:endParaRPr lang="zh-CN" altLang="en-US"/>
          </a:p>
          <a:p>
            <a:r>
              <a:rPr lang="zh-CN" altLang="en-US"/>
              <a:t>当其他债权投资发生减值时,即使该金融资产没有终止确认,原直接计入所有者权益中的因公允价值下降形成的累计损失,应当予以转出,计入当期损益。该转出的累计损失，等于其他债权投资的初始取得成本扣除已收回本金和已摊余金额、当前公允价值和原已计入损益的减值损失后的余额。</a:t>
            </a:r>
            <a:endParaRPr lang="zh-CN" altLang="en-US"/>
          </a:p>
          <a:p>
            <a:r>
              <a:rPr lang="zh-CN" altLang="en-US"/>
              <a:t>2.信用减值损失的恢复</a:t>
            </a:r>
            <a:endParaRPr lang="zh-CN" altLang="en-US"/>
          </a:p>
          <a:p>
            <a:r>
              <a:rPr lang="zh-CN" altLang="en-US"/>
              <a:t>对于已确认减值损失的其他债权投资,在随后的会计期间公允价值已上升且客观上与确认原减值损失后发生的事项有关的,原确认的减值损失应当予以转回,计入当期损益。</a:t>
            </a:r>
            <a:endParaRPr lang="zh-CN" altLang="en-US"/>
          </a:p>
        </p:txBody>
      </p:sp>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三、账户设置</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lstStyle/>
          <a:p>
            <a:r>
              <a:rPr lang="zh-CN" altLang="en-US"/>
              <a:t>为了核算企业取得的以公允价值计量且其变动计入其他综合收益的债权投资,应设置“其他债权投资”账户，反映资产负债表日企业分类以公允价值计量且其变动计入其他综合收益的金融资产。</a:t>
            </a:r>
            <a:endParaRPr lang="zh-CN" altLang="en-US"/>
          </a:p>
          <a:p>
            <a:r>
              <a:rPr lang="zh-CN" altLang="en-US"/>
              <a:t>该账户下设“成本”、“利息调整”、“应计利息”和“公允价值变动”等二级账户。</a:t>
            </a:r>
            <a:endParaRPr lang="zh-CN" altLang="en-US"/>
          </a:p>
        </p:txBody>
      </p:sp>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四、其他债权投资的会计处理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lstStyle/>
          <a:p>
            <a:pPr indent="609600" fontAlgn="auto">
              <a:lnSpc>
                <a:spcPct val="180000"/>
              </a:lnSpc>
              <a:extLst>
                <a:ext uri="{35155182-B16C-46BC-9424-99874614C6A1}">
                  <wpsdc:indentchars xmlns:wpsdc="http://www.wps.cn/officeDocument/2017/drawingmlCustomData" val="200" checksum="4158780845"/>
                </a:ext>
              </a:extLst>
            </a:pPr>
            <a:r>
              <a:rPr lang="zh-CN" altLang="en-US"/>
              <a:t>其他债权投资取得时发生的交易费用应当计入初始入账金额,其他债权投资后续计量时公允价值变动计入所有者权益(其他综合收益)。</a:t>
            </a:r>
            <a:endParaRPr lang="zh-CN" altLang="en-US"/>
          </a:p>
          <a:p>
            <a:pPr indent="609600" fontAlgn="auto">
              <a:lnSpc>
                <a:spcPct val="180000"/>
              </a:lnSpc>
              <a:extLst>
                <a:ext uri="{35155182-B16C-46BC-9424-99874614C6A1}">
                  <wpsdc:indentchars xmlns:wpsdc="http://www.wps.cn/officeDocument/2017/drawingmlCustomData" val="200" checksum="4158780845"/>
                </a:ext>
              </a:extLst>
            </a:pPr>
            <a:r>
              <a:rPr lang="zh-CN" altLang="en-US"/>
              <a:t>企业因持有意图或能力发生改变,使某项投资不再适合划分为债权投资的,应当将其重分类为其他债权投资,并以公允价值进行后续计量。在重分类日，该投资的账面价值与公允价值之间的差额计入所有者权益(其他综合收益),在该其他债权投资发生减值或终止确认时转出，计入当期损益(投资收益)。</a:t>
            </a:r>
            <a:endParaRPr lang="zh-CN" altLang="en-US"/>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一、金融资产的内容</a:t>
            </a:r>
            <a:endParaRPr lang="zh-CN" altLang="en-US"/>
          </a:p>
        </p:txBody>
      </p:sp>
      <p:sp>
        <p:nvSpPr>
          <p:cNvPr id="3" name="正文"/>
          <p:cNvSpPr>
            <a:spLocks noGrp="1"/>
          </p:cNvSpPr>
          <p:nvPr>
            <p:ph idx="1"/>
            <p:custDataLst>
              <p:tags r:id="rId2"/>
            </p:custDataLst>
          </p:nvPr>
        </p:nvSpPr>
        <p:spPr/>
        <p:txBody>
          <a:bodyPr>
            <a:normAutofit fontScale="70000"/>
          </a:bodyPr>
          <a:lstStyle/>
          <a:p>
            <a:pPr indent="508000" fontAlgn="auto">
              <a:lnSpc>
                <a:spcPct val="280000"/>
              </a:lnSpc>
              <a:extLst>
                <a:ext uri="{35155182-B16C-46BC-9424-99874614C6A1}">
                  <wpsdc:indentchars xmlns:wpsdc="http://www.wps.cn/officeDocument/2017/drawingmlCustomData" val="200" checksum="282533468"/>
                </a:ext>
              </a:extLst>
            </a:pPr>
            <a:r>
              <a:rPr lang="zh-CN" altLang="en-US" sz="2800"/>
              <a:t>金融资产，是指企业持有的现金、其他方的权益工具，在其他方的合同权利，包括收取现金或其他金融资产的权利，以及在潜在有利条件下交换金融资产或金融负债的权利，以及其他衍生工具。</a:t>
            </a:r>
            <a:endParaRPr lang="zh-CN" altLang="en-US" sz="2800"/>
          </a:p>
          <a:p>
            <a:pPr indent="0" fontAlgn="auto">
              <a:lnSpc>
                <a:spcPct val="280000"/>
              </a:lnSpc>
              <a:buNone/>
            </a:pPr>
            <a:r>
              <a:rPr lang="zh-CN" altLang="en-US" sz="2800"/>
              <a:t>本项目不涉及以下金融资产的会计处理：①长期期股权投资(即企业对外能够形成控制、共同控制和重大影响的股权投资)；②货币资金(即库存现金、银行存款、其他货币资金等)。</a:t>
            </a:r>
            <a:endParaRPr lang="zh-CN" altLang="en-US" sz="2800"/>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四、其他债权投资的会计处理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lstStyle/>
          <a:p>
            <a:pPr fontAlgn="auto">
              <a:lnSpc>
                <a:spcPct val="180000"/>
              </a:lnSpc>
            </a:pPr>
            <a:r>
              <a:rPr lang="zh-CN" altLang="en-US"/>
              <a:t>(一)其他债权投资的初始计量</a:t>
            </a:r>
            <a:endParaRPr lang="zh-CN" altLang="en-US"/>
          </a:p>
          <a:p>
            <a:pPr fontAlgn="auto">
              <a:lnSpc>
                <a:spcPct val="180000"/>
              </a:lnSpc>
            </a:pPr>
            <a:r>
              <a:rPr lang="en-US" altLang="zh-CN"/>
              <a:t>        </a:t>
            </a:r>
            <a:r>
              <a:rPr lang="zh-CN" altLang="en-US"/>
              <a:t>企业取得的其他债权投资为债券投资的,应按债券的面值,借记“其他债权投资——成本”账户；按支付的价款中包含的已到付息期但尚未领取的利息,借记“应收利息”账户。若购买的债券为到期一次还本付息债券，则购买价款中包含的应收利息，记入“其他债权投资——应计利息”账户,按实际支付的金额,贷记“银行存款”等账户；按差额,借记或贷记“其他债权投资——利息调整”账户</a:t>
            </a:r>
            <a:endParaRPr lang="zh-CN" altLang="en-US"/>
          </a:p>
        </p:txBody>
      </p:sp>
    </p:spTree>
    <p:custDataLst>
      <p:tags r:id="rId3"/>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四、其他债权投资的会计处理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fontScale="70000"/>
          </a:bodyPr>
          <a:lstStyle/>
          <a:p>
            <a:r>
              <a:rPr lang="zh-CN" altLang="en-US"/>
              <a:t>【典型案例2-6】</a:t>
            </a:r>
            <a:endParaRPr lang="zh-CN" altLang="en-US"/>
          </a:p>
          <a:p>
            <a:r>
              <a:rPr lang="zh-CN" altLang="en-US"/>
              <a:t>2×23年1月1日,D公司支付价款1000万元(含交易费用)，从活跃市场上购入C公司当月发行的5年期债券,面值1250万元。票面利率4.72%，按年支付利息，本金最后一次支付。经计算，该债券的实际利率为10%。合同约定，该债券的发行方在遇到特定情况时可以将债券赎回，且不需要为提前赎回支付额外款项。D公司购入的该债券不准备近期出售，且企业管理该金融资产的业务模式既以收取合同现金流量为目标，又以出售该金融资产为目标。不考虑相关税费等其他因素。</a:t>
            </a:r>
            <a:endParaRPr lang="zh-CN" altLang="en-US"/>
          </a:p>
          <a:p>
            <a:r>
              <a:rPr lang="zh-CN" altLang="en-US"/>
              <a:t>要求：</a:t>
            </a:r>
            <a:endParaRPr lang="zh-CN" altLang="en-US"/>
          </a:p>
          <a:p>
            <a:r>
              <a:rPr lang="zh-CN" altLang="en-US"/>
              <a:t>(1)编制2×23年1月1日,D公司取得其他债权投资时的会计分录。</a:t>
            </a:r>
            <a:endParaRPr lang="zh-CN" altLang="en-US"/>
          </a:p>
          <a:p>
            <a:r>
              <a:rPr lang="zh-CN" altLang="en-US"/>
              <a:t>(2)计算2×23年12月31日，D公司该债券的投资收益、应计利息和利息调整摊销额，并编制相应的会计分录。</a:t>
            </a:r>
            <a:endParaRPr lang="zh-CN" altLang="en-US"/>
          </a:p>
          <a:p>
            <a:r>
              <a:rPr lang="zh-CN" altLang="en-US"/>
              <a:t>(3)假定2×23年12月31日，D公司该债券的公允价值为1150万元，编制相关会计分录。</a:t>
            </a:r>
            <a:endParaRPr lang="zh-CN" altLang="en-US"/>
          </a:p>
          <a:p>
            <a:r>
              <a:rPr lang="zh-CN" altLang="en-US"/>
              <a:t>(4)假定2×24年1月10日，D公司将该债券出售，售价1280万元，编制该债券的会计分录。</a:t>
            </a:r>
            <a:endParaRPr lang="zh-CN" altLang="en-US"/>
          </a:p>
        </p:txBody>
      </p:sp>
    </p:spTree>
    <p:custDataLst>
      <p:tags r:id="rId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四、其他债权投资的会计处理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lstStyle/>
          <a:p>
            <a:r>
              <a:rPr lang="zh-CN" altLang="en-US" b="1"/>
              <a:t>【典型案例2-6解析】</a:t>
            </a:r>
            <a:endParaRPr lang="zh-CN" altLang="en-US" b="1"/>
          </a:p>
          <a:p>
            <a:r>
              <a:rPr lang="zh-CN" altLang="en-US"/>
              <a:t>根据业务资料及要求（1），进行如下会计处理：</a:t>
            </a:r>
            <a:endParaRPr lang="zh-CN" altLang="en-US"/>
          </a:p>
          <a:p>
            <a:r>
              <a:rPr lang="zh-CN" altLang="en-US"/>
              <a:t>2×23年1月1日,D公司取得其他债权投资：</a:t>
            </a:r>
            <a:endParaRPr lang="zh-CN" altLang="en-US"/>
          </a:p>
          <a:p>
            <a:r>
              <a:rPr lang="zh-CN" altLang="en-US"/>
              <a:t>借：其他债权投资——成本 12 500 000</a:t>
            </a:r>
            <a:endParaRPr lang="zh-CN" altLang="en-US"/>
          </a:p>
          <a:p>
            <a:r>
              <a:rPr lang="en-US" altLang="zh-CN"/>
              <a:t>  </a:t>
            </a:r>
            <a:r>
              <a:rPr lang="zh-CN" altLang="en-US"/>
              <a:t>贷：银行存款           </a:t>
            </a:r>
            <a:r>
              <a:rPr lang="en-US" altLang="zh-CN"/>
              <a:t>         </a:t>
            </a:r>
            <a:r>
              <a:rPr lang="zh-CN" altLang="en-US"/>
              <a:t>    10 000 000</a:t>
            </a:r>
            <a:endParaRPr lang="zh-CN" altLang="en-US"/>
          </a:p>
          <a:p>
            <a:r>
              <a:rPr lang="en-US" altLang="zh-CN"/>
              <a:t>        </a:t>
            </a:r>
            <a:r>
              <a:rPr lang="zh-CN" altLang="en-US"/>
              <a:t>其他债权投资——利息调整2 500 000</a:t>
            </a:r>
            <a:endParaRPr lang="zh-CN" altLang="en-US"/>
          </a:p>
        </p:txBody>
      </p:sp>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四、其他债权投资的会计处理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normAutofit fontScale="90000" lnSpcReduction="10000"/>
          </a:bodyPr>
          <a:lstStyle/>
          <a:p>
            <a:r>
              <a:rPr lang="zh-CN" altLang="en-US"/>
              <a:t>(二)其他债权投资的后续计量</a:t>
            </a:r>
            <a:endParaRPr lang="zh-CN" altLang="en-US"/>
          </a:p>
          <a:p>
            <a:r>
              <a:rPr lang="zh-CN" altLang="en-US"/>
              <a:t>(1)分期付息、一次还本债券投资应按票面利率计算确定的应收未收利息,借记“应收利息”账户；按其他债权投资的摊余成本和实际利率计算确定的利息收入,贷记“投资收益”账户；按其差额,借记或贷记“其他债权投资——利息调整”账户。</a:t>
            </a:r>
            <a:endParaRPr lang="zh-CN" altLang="en-US"/>
          </a:p>
          <a:p>
            <a:r>
              <a:rPr lang="zh-CN" altLang="en-US"/>
              <a:t>(2)一次还本付息债券投资应于资产负债表日按票面利率计算确定的应收未收利息，借记“其他债权投资——应计利息”账户；按其他债权投资的摊余成本和实际利率计算确定的利息收入,贷记“投资收益”账户；按其差额,借记或贷记“其他债权投资——-利息调整’</a:t>
            </a:r>
            <a:endParaRPr lang="zh-CN" altLang="en-US"/>
          </a:p>
          <a:p>
            <a:r>
              <a:rPr lang="zh-CN" altLang="en-US"/>
              <a:t>(3)其他债权投资公允价值变动。在资产负债表日,按照其他债权投资公允价值上升的金额,借记“其他债权投资——公允价值变动”账户,贷记“其他综合收益”账户；若公允价值下降,则作相反的会计分录。</a:t>
            </a:r>
            <a:endParaRPr lang="zh-CN" altLang="en-US"/>
          </a:p>
        </p:txBody>
      </p:sp>
    </p:spTree>
    <p:custDataLst>
      <p:tags r:id="rId3"/>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四、其他债权投资的会计处理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753745" y="991869"/>
            <a:ext cx="10800000" cy="4873625"/>
          </a:xfrm>
        </p:spPr>
        <p:txBody>
          <a:bodyPr>
            <a:noAutofit/>
          </a:bodyPr>
          <a:lstStyle/>
          <a:p>
            <a:r>
              <a:rPr lang="zh-CN" altLang="en-US" sz="2000"/>
              <a:t>(二)其他债权投资的后续计量</a:t>
            </a:r>
            <a:endParaRPr lang="zh-CN" altLang="en-US" sz="2000"/>
          </a:p>
          <a:p>
            <a:r>
              <a:rPr lang="zh-CN" altLang="en-US" sz="2000"/>
              <a:t>【典型案例2-6解析】</a:t>
            </a:r>
            <a:endParaRPr lang="zh-CN" altLang="en-US" sz="2000"/>
          </a:p>
          <a:p>
            <a:r>
              <a:rPr lang="zh-CN" altLang="en-US" sz="2000"/>
              <a:t>根据业务资料及要求（2），进行如下会计处理：</a:t>
            </a:r>
            <a:endParaRPr lang="zh-CN" altLang="en-US" sz="2000"/>
          </a:p>
          <a:p>
            <a:r>
              <a:rPr lang="zh-CN" altLang="en-US" sz="2000"/>
              <a:t>2×23年12月31日，确认债权利息：</a:t>
            </a:r>
            <a:endParaRPr lang="zh-CN" altLang="en-US" sz="2000"/>
          </a:p>
          <a:p>
            <a:r>
              <a:rPr lang="zh-CN" altLang="en-US" sz="2000"/>
              <a:t>应收利息=1250×4.72%=59（万元）</a:t>
            </a:r>
            <a:endParaRPr lang="zh-CN" altLang="en-US" sz="2000"/>
          </a:p>
          <a:p>
            <a:r>
              <a:rPr lang="zh-CN" altLang="en-US" sz="2000"/>
              <a:t>投资收益=（1250-250）×10%=100（万元）</a:t>
            </a:r>
            <a:endParaRPr lang="zh-CN" altLang="en-US" sz="2000"/>
          </a:p>
          <a:p>
            <a:r>
              <a:rPr lang="zh-CN" altLang="en-US" sz="2000"/>
              <a:t>利息调整摊销额=100-59=41（万元）</a:t>
            </a:r>
            <a:endParaRPr lang="zh-CN" altLang="en-US" sz="2000"/>
          </a:p>
          <a:p>
            <a:r>
              <a:rPr lang="zh-CN" altLang="en-US" sz="2000"/>
              <a:t>会计分录为：</a:t>
            </a:r>
            <a:endParaRPr lang="zh-CN" altLang="en-US" sz="2000"/>
          </a:p>
          <a:p>
            <a:r>
              <a:rPr lang="zh-CN" altLang="en-US" sz="2000"/>
              <a:t>借：应收利息                590 000</a:t>
            </a:r>
            <a:endParaRPr lang="zh-CN" altLang="en-US" sz="2000"/>
          </a:p>
          <a:p>
            <a:r>
              <a:rPr lang="zh-CN" altLang="en-US" sz="2000"/>
              <a:t>    其他债权投资——利息调整410 000</a:t>
            </a:r>
            <a:endParaRPr lang="zh-CN" altLang="en-US" sz="2000"/>
          </a:p>
          <a:p>
            <a:r>
              <a:rPr lang="zh-CN" altLang="en-US" sz="2000"/>
              <a:t>贷：投资收益                 1 000 000</a:t>
            </a:r>
            <a:endParaRPr lang="zh-CN" altLang="en-US" sz="2000"/>
          </a:p>
        </p:txBody>
      </p:sp>
    </p:spTree>
    <p:custDataLst>
      <p:tags r:id="rId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四、其他债权投资的会计处理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lstStyle/>
          <a:p>
            <a:r>
              <a:rPr lang="zh-CN" altLang="en-US"/>
              <a:t>(二)其他债权投资的后续计量</a:t>
            </a:r>
            <a:endParaRPr lang="zh-CN" altLang="en-US"/>
          </a:p>
          <a:p>
            <a:r>
              <a:rPr lang="zh-CN" altLang="en-US"/>
              <a:t>根据业务资料及要求（3），进行如下会计处理：</a:t>
            </a:r>
            <a:endParaRPr lang="zh-CN" altLang="en-US"/>
          </a:p>
          <a:p>
            <a:r>
              <a:rPr lang="zh-CN" altLang="en-US"/>
              <a:t>2×23年12月31日，确认公允价值，</a:t>
            </a:r>
            <a:endParaRPr lang="zh-CN" altLang="en-US"/>
          </a:p>
          <a:p>
            <a:r>
              <a:rPr lang="zh-CN" altLang="en-US"/>
              <a:t>D公司该债券的摊余成本=1250-250+41=1041（万元）</a:t>
            </a:r>
            <a:endParaRPr lang="zh-CN" altLang="en-US"/>
          </a:p>
          <a:p>
            <a:r>
              <a:rPr lang="zh-CN" altLang="en-US"/>
              <a:t>公允价值变动额=1150-1041=109（万元）</a:t>
            </a:r>
            <a:endParaRPr lang="zh-CN" altLang="en-US"/>
          </a:p>
          <a:p>
            <a:r>
              <a:rPr lang="zh-CN" altLang="en-US"/>
              <a:t>会计分录为：</a:t>
            </a:r>
            <a:endParaRPr lang="zh-CN" altLang="en-US"/>
          </a:p>
          <a:p>
            <a:r>
              <a:rPr lang="zh-CN" altLang="en-US"/>
              <a:t>借：其他债权投资——公允价值变动1 090 000</a:t>
            </a:r>
            <a:endParaRPr lang="zh-CN" altLang="en-US"/>
          </a:p>
          <a:p>
            <a:r>
              <a:rPr lang="en-US" altLang="zh-CN"/>
              <a:t>    </a:t>
            </a:r>
            <a:r>
              <a:rPr lang="zh-CN" altLang="en-US"/>
              <a:t>贷：其他综合收益                 1 090 000</a:t>
            </a:r>
            <a:endParaRPr lang="zh-CN" altLang="en-US"/>
          </a:p>
        </p:txBody>
      </p:sp>
    </p:spTree>
    <p:custDataLst>
      <p:tags r:id="rId3"/>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四、其他债权投资的会计处理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p:txBody>
          <a:bodyPr/>
          <a:lstStyle/>
          <a:p>
            <a:pPr indent="609600" fontAlgn="auto">
              <a:lnSpc>
                <a:spcPct val="180000"/>
              </a:lnSpc>
              <a:extLst>
                <a:ext uri="{35155182-B16C-46BC-9424-99874614C6A1}">
                  <wpsdc:indentchars xmlns:wpsdc="http://www.wps.cn/officeDocument/2017/drawingmlCustomData" val="200" checksum="4158780845"/>
                </a:ext>
              </a:extLst>
            </a:pPr>
            <a:r>
              <a:rPr lang="zh-CN" altLang="en-US"/>
              <a:t>(三)出售其他债权投资</a:t>
            </a:r>
            <a:endParaRPr lang="zh-CN" altLang="en-US"/>
          </a:p>
          <a:p>
            <a:pPr indent="609600" fontAlgn="auto">
              <a:lnSpc>
                <a:spcPct val="180000"/>
              </a:lnSpc>
              <a:extLst>
                <a:ext uri="{35155182-B16C-46BC-9424-99874614C6A1}">
                  <wpsdc:indentchars xmlns:wpsdc="http://www.wps.cn/officeDocument/2017/drawingmlCustomData" val="200" checksum="4158780845"/>
                </a:ext>
              </a:extLst>
            </a:pPr>
            <a:r>
              <a:rPr lang="zh-CN" altLang="en-US"/>
              <a:t>企业出售其他债权投资时,应按实际收到的金额,借记“银行存款”等账户；按其账面余额,贷记“其他债权投资——成本、公允价值变动、利息调整、应计利息”等账户；按应从所有者权益中转出的公允价值累计变动额,借记或贷记“其他综合收益”账户；按其差额,贷记或借记“投资收益”账户</a:t>
            </a:r>
            <a:endParaRPr lang="zh-CN" altLang="en-US"/>
          </a:p>
        </p:txBody>
      </p:sp>
    </p:spTree>
    <p:custDataLst>
      <p:tags r:id="rId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四、其他债权投资的会计处理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76019"/>
            <a:ext cx="10800000" cy="4873625"/>
          </a:xfrm>
        </p:spPr>
        <p:txBody>
          <a:bodyPr>
            <a:noAutofit/>
          </a:bodyPr>
          <a:lstStyle/>
          <a:p>
            <a:pPr indent="508000" fontAlgn="auto">
              <a:lnSpc>
                <a:spcPct val="100000"/>
              </a:lnSpc>
              <a:extLst>
                <a:ext uri="{35155182-B16C-46BC-9424-99874614C6A1}">
                  <wpsdc:indentchars xmlns:wpsdc="http://www.wps.cn/officeDocument/2017/drawingmlCustomData" val="200" checksum="282533468"/>
                </a:ext>
              </a:extLst>
            </a:pPr>
            <a:r>
              <a:rPr lang="zh-CN" altLang="en-US" sz="2000"/>
              <a:t>(三)出售其他债权投资</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【典型案例2-6解析】</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根据业务资料及要求（4），进行如下会计处理：</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2×24年1月10日，出售其他债权投资</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借：银行存款                  12 800 000</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其他债权投资——利息调整   2 090 000</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贷：其他债权投资——成本         12 500 000</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                  ——公允价值变动  1 090 000</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      投资收益                      1 300 000</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同时，</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借：其他综合收益    1 090 000</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贷：投资收益        1 090 000</a:t>
            </a:r>
            <a:endParaRPr lang="zh-CN" altLang="en-US" sz="2000"/>
          </a:p>
        </p:txBody>
      </p:sp>
    </p:spTree>
    <p:custDataLst>
      <p:tags r:id="rId3"/>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四、其他债权投资的会计处理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76019"/>
            <a:ext cx="10800000" cy="4873625"/>
          </a:xfrm>
        </p:spPr>
        <p:txBody>
          <a:bodyPr>
            <a:noAutofit/>
          </a:bodyPr>
          <a:lstStyle/>
          <a:p>
            <a:pPr indent="508000" fontAlgn="auto">
              <a:lnSpc>
                <a:spcPct val="100000"/>
              </a:lnSpc>
              <a:extLst>
                <a:ext uri="{35155182-B16C-46BC-9424-99874614C6A1}">
                  <wpsdc:indentchars xmlns:wpsdc="http://www.wps.cn/officeDocument/2017/drawingmlCustomData" val="200" checksum="282533468"/>
                </a:ext>
              </a:extLst>
            </a:pPr>
            <a:r>
              <a:rPr lang="zh-CN" altLang="en-US" sz="2000" b="1"/>
              <a:t>【学中做2-5】</a:t>
            </a:r>
            <a:endParaRPr lang="zh-CN" altLang="en-US" sz="2000" b="1"/>
          </a:p>
          <a:p>
            <a:pPr indent="508000" fontAlgn="auto">
              <a:lnSpc>
                <a:spcPct val="100000"/>
              </a:lnSpc>
              <a:extLst>
                <a:ext uri="{35155182-B16C-46BC-9424-99874614C6A1}">
                  <wpsdc:indentchars xmlns:wpsdc="http://www.wps.cn/officeDocument/2017/drawingmlCustomData" val="200" checksum="282533468"/>
                </a:ext>
              </a:extLst>
            </a:pPr>
            <a:r>
              <a:rPr lang="zh-CN" altLang="en-US" sz="2000"/>
              <a:t>2×23年1月1日,S公司购入M公司发行的公司债券,并将该债券划分为其他债权投资。有关资料如下：</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(1)该公司债券的票面总金额为1000万元,票面年利率为4%，3年期,每年1月3日付息一次。</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(2)支付价款1028万元购入M公司发行的公司债券,实际利率为3%。</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(3)2×23年12月31日,该债券的市场价格为1000万元。</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(4)2×24年12月31日,该债券的市场价格为980万元。经预计发生信用减值损失25万元。</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(5)2×25年3月8日,将该债券出售,取得收入1010万元。</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不考虑相关税费等其他因素。</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要求：根据上述资料,对S公司购入的M公司的债券逐笔进行会计处理</a:t>
            </a:r>
            <a:endParaRPr lang="zh-CN" altLang="en-US" sz="2000"/>
          </a:p>
        </p:txBody>
      </p:sp>
    </p:spTree>
    <p:custDataLst>
      <p:tags r:id="rId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6074410" cy="2123440"/>
          </a:xfrm>
        </p:spPr>
        <p:txBody>
          <a:bodyPr/>
          <a:lstStyle/>
          <a:p>
            <a:r>
              <a:rPr lang="zh-CN" altLang="en-US" spc="300" dirty="0">
                <a:solidFill>
                  <a:srgbClr val="131F27"/>
                </a:solidFill>
                <a:latin typeface="+mn-ea"/>
                <a:sym typeface="+mn-ea"/>
              </a:rPr>
              <a:t>其他权益工具投资</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04</a:t>
            </a:r>
            <a:endParaRPr lang="en-US" altLang="zh-CN"/>
          </a:p>
        </p:txBody>
      </p:sp>
    </p:spTree>
    <p:custDataLst>
      <p:tags r:id="rId5"/>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二、金融资产的分类</a:t>
            </a:r>
            <a:endParaRPr lang="zh-CN" altLang="en-US"/>
          </a:p>
        </p:txBody>
      </p:sp>
      <p:sp>
        <p:nvSpPr>
          <p:cNvPr id="3" name="正文"/>
          <p:cNvSpPr>
            <a:spLocks noGrp="1"/>
          </p:cNvSpPr>
          <p:nvPr>
            <p:ph idx="1"/>
            <p:custDataLst>
              <p:tags r:id="rId2"/>
            </p:custDataLst>
          </p:nvPr>
        </p:nvSpPr>
        <p:spPr/>
        <p:txBody>
          <a:bodyPr>
            <a:normAutofit fontScale="70000"/>
          </a:bodyPr>
          <a:lstStyle/>
          <a:p>
            <a:pPr fontAlgn="auto">
              <a:lnSpc>
                <a:spcPct val="230000"/>
              </a:lnSpc>
            </a:pPr>
            <a:r>
              <a:rPr lang="zh-CN" altLang="en-US" sz="2800"/>
              <a:t>企业会计准则规定,企业应当根据其管理金融资产的</a:t>
            </a:r>
            <a:r>
              <a:rPr lang="zh-CN" altLang="en-US" sz="2800" b="1"/>
              <a:t>业务模式</a:t>
            </a:r>
            <a:r>
              <a:rPr lang="zh-CN" altLang="en-US" sz="2800"/>
              <a:t>和</a:t>
            </a:r>
            <a:r>
              <a:rPr lang="zh-CN" altLang="en-US" sz="2800" b="1"/>
              <a:t>金融资产的合同现金流量特征</a:t>
            </a:r>
            <a:r>
              <a:rPr lang="zh-CN" altLang="en-US" sz="2800"/>
              <a:t>,对金融资产进行合理的分类、金融资产一般划分为三类：</a:t>
            </a:r>
            <a:endParaRPr lang="zh-CN" altLang="en-US" sz="2800"/>
          </a:p>
          <a:p>
            <a:pPr fontAlgn="auto">
              <a:lnSpc>
                <a:spcPct val="230000"/>
              </a:lnSpc>
            </a:pPr>
            <a:r>
              <a:rPr lang="zh-CN" altLang="en-US" sz="2800"/>
              <a:t>(1)以摊余成本计量的金融资产</a:t>
            </a:r>
            <a:endParaRPr lang="zh-CN" altLang="en-US" sz="2800"/>
          </a:p>
          <a:p>
            <a:pPr fontAlgn="auto">
              <a:lnSpc>
                <a:spcPct val="230000"/>
              </a:lnSpc>
            </a:pPr>
            <a:r>
              <a:rPr lang="zh-CN" altLang="en-US" sz="2800"/>
              <a:t>(2)以公允价值计量且其变动计入其他综合收益的金融资产</a:t>
            </a:r>
            <a:endParaRPr lang="zh-CN" altLang="en-US" sz="2800"/>
          </a:p>
          <a:p>
            <a:pPr fontAlgn="auto">
              <a:lnSpc>
                <a:spcPct val="230000"/>
              </a:lnSpc>
            </a:pPr>
            <a:r>
              <a:rPr lang="zh-CN" altLang="en-US" sz="2800"/>
              <a:t>(3)以公允价值计量且其变动计入当期损益的金融资产。</a:t>
            </a:r>
            <a:endParaRPr lang="zh-CN" altLang="en-US" sz="2800"/>
          </a:p>
          <a:p>
            <a:pPr fontAlgn="auto">
              <a:lnSpc>
                <a:spcPct val="230000"/>
              </a:lnSpc>
            </a:pPr>
            <a:r>
              <a:rPr lang="zh-CN" altLang="en-US" sz="2800"/>
              <a:t>上述分类一经确定,不应随意变更。</a:t>
            </a:r>
            <a:endParaRPr lang="zh-CN" altLang="en-US" sz="2800"/>
          </a:p>
        </p:txBody>
      </p:sp>
    </p:spTree>
    <p:custDataLst>
      <p:tags r:id="rId3"/>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一、认知其他权益工具投资</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76019"/>
            <a:ext cx="10800000" cy="4873625"/>
          </a:xfrm>
        </p:spPr>
        <p:txBody>
          <a:bodyPr>
            <a:noAutofit/>
          </a:bodyPr>
          <a:lstStyle/>
          <a:p>
            <a:pPr indent="609600" fontAlgn="auto">
              <a:lnSpc>
                <a:spcPct val="200000"/>
              </a:lnSpc>
              <a:extLst>
                <a:ext uri="{35155182-B16C-46BC-9424-99874614C6A1}">
                  <wpsdc:indentchars xmlns:wpsdc="http://www.wps.cn/officeDocument/2017/drawingmlCustomData" val="200" checksum="4158780845"/>
                </a:ext>
              </a:extLst>
            </a:pPr>
            <a:r>
              <a:rPr lang="zh-CN" altLang="en-US"/>
              <a:t>以公允价值计量且其变动计入其他综合收益的金融资产包括权益投资和债权投资。核算权益投资的科目时使用“其他权益工具投资”。</a:t>
            </a:r>
            <a:endParaRPr lang="zh-CN" altLang="en-US"/>
          </a:p>
          <a:p>
            <a:pPr indent="609600" fontAlgn="auto">
              <a:lnSpc>
                <a:spcPct val="200000"/>
              </a:lnSpc>
              <a:extLst>
                <a:ext uri="{35155182-B16C-46BC-9424-99874614C6A1}">
                  <wpsdc:indentchars xmlns:wpsdc="http://www.wps.cn/officeDocument/2017/drawingmlCustomData" val="200" checksum="4158780845"/>
                </a:ext>
              </a:extLst>
            </a:pPr>
            <a:r>
              <a:rPr lang="zh-CN" altLang="en-US"/>
              <a:t>其他权益工具投资核算企业指定为以公允价值计量且其变动计入其他综合收益的非交易性权益工具投资。通俗的说，就是企业对外投资准备长期持有，但对被投资方达不到控制，也不能施加重大影响，不能划为长期股权投资的投资。</a:t>
            </a:r>
            <a:endParaRPr lang="zh-CN" altLang="en-US"/>
          </a:p>
        </p:txBody>
      </p:sp>
    </p:spTree>
    <p:custDataLst>
      <p:tags r:id="rId3"/>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二、其他权益工具投资的计量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76019"/>
            <a:ext cx="10800000" cy="4873625"/>
          </a:xfrm>
        </p:spPr>
        <p:txBody>
          <a:bodyPr>
            <a:noAutofit/>
          </a:bodyPr>
          <a:lstStyle/>
          <a:p>
            <a:pPr marL="0" indent="508000" fontAlgn="auto">
              <a:lnSpc>
                <a:spcPct val="130000"/>
              </a:lnSpc>
              <a:spcBef>
                <a:spcPts val="0"/>
              </a:spcBef>
              <a:extLst>
                <a:ext uri="{35155182-B16C-46BC-9424-99874614C6A1}">
                  <wpsdc:indentchars xmlns:wpsdc="http://www.wps.cn/officeDocument/2017/drawingmlCustomData" val="200" checksum="282533468"/>
                </a:ext>
              </a:extLst>
            </a:pPr>
            <a:r>
              <a:rPr lang="zh-CN" altLang="en-US" sz="2000"/>
              <a:t>(一)初始计量</a:t>
            </a:r>
            <a:endParaRPr lang="zh-CN" altLang="en-US" sz="2000"/>
          </a:p>
          <a:p>
            <a:pPr marL="0" indent="508000" fontAlgn="auto">
              <a:lnSpc>
                <a:spcPct val="130000"/>
              </a:lnSpc>
              <a:spcBef>
                <a:spcPts val="0"/>
              </a:spcBef>
              <a:extLst>
                <a:ext uri="{35155182-B16C-46BC-9424-99874614C6A1}">
                  <wpsdc:indentchars xmlns:wpsdc="http://www.wps.cn/officeDocument/2017/drawingmlCustomData" val="200" checksum="282533468"/>
                </a:ext>
              </a:extLst>
            </a:pPr>
            <a:r>
              <a:rPr lang="zh-CN" altLang="en-US" sz="2000"/>
              <a:t>其他权益工具投资按公允价值进行初始计量,发生的交易费用也计入初始确认金额。企业取得其他权益工具投资所支付的价款中包含已宣告但尚未发放的现金股利,应当单独确认为“应收股利”项目,持有期间取得的现金股利应当确认为“投资收益”。</a:t>
            </a:r>
            <a:endParaRPr lang="zh-CN" altLang="en-US" sz="2000"/>
          </a:p>
          <a:p>
            <a:pPr marL="0" indent="508000" fontAlgn="auto">
              <a:lnSpc>
                <a:spcPct val="130000"/>
              </a:lnSpc>
              <a:spcBef>
                <a:spcPts val="0"/>
              </a:spcBef>
              <a:extLst>
                <a:ext uri="{35155182-B16C-46BC-9424-99874614C6A1}">
                  <wpsdc:indentchars xmlns:wpsdc="http://www.wps.cn/officeDocument/2017/drawingmlCustomData" val="200" checksum="282533468"/>
                </a:ext>
              </a:extLst>
            </a:pPr>
            <a:r>
              <a:rPr lang="zh-CN" altLang="en-US" sz="2000"/>
              <a:t>(二)后续计量</a:t>
            </a:r>
            <a:endParaRPr lang="zh-CN" altLang="en-US" sz="2000"/>
          </a:p>
          <a:p>
            <a:pPr marL="0" indent="508000" fontAlgn="auto">
              <a:lnSpc>
                <a:spcPct val="130000"/>
              </a:lnSpc>
              <a:spcBef>
                <a:spcPts val="0"/>
              </a:spcBef>
              <a:extLst>
                <a:ext uri="{35155182-B16C-46BC-9424-99874614C6A1}">
                  <wpsdc:indentchars xmlns:wpsdc="http://www.wps.cn/officeDocument/2017/drawingmlCustomData" val="200" checksum="282533468"/>
                </a:ext>
              </a:extLst>
            </a:pPr>
            <a:r>
              <a:rPr lang="zh-CN" altLang="en-US" sz="2000"/>
              <a:t>1.资产负债表日的会计处理</a:t>
            </a:r>
            <a:endParaRPr lang="zh-CN" altLang="en-US" sz="2000"/>
          </a:p>
          <a:p>
            <a:pPr marL="0" indent="508000" fontAlgn="auto">
              <a:lnSpc>
                <a:spcPct val="130000"/>
              </a:lnSpc>
              <a:spcBef>
                <a:spcPts val="0"/>
              </a:spcBef>
              <a:extLst>
                <a:ext uri="{35155182-B16C-46BC-9424-99874614C6A1}">
                  <wpsdc:indentchars xmlns:wpsdc="http://www.wps.cn/officeDocument/2017/drawingmlCustomData" val="200" checksum="282533468"/>
                </a:ext>
              </a:extLst>
            </a:pPr>
            <a:r>
              <a:rPr lang="zh-CN" altLang="en-US" sz="2000"/>
              <a:t>资产负债表日其他权益工具投资应当以公允价值进行后续计量,公允价值变动计入所有者权益(其他综合收益),在该金融资产终止确认时,将“其他综合收益”转出,计入留存损益（。</a:t>
            </a:r>
            <a:endParaRPr lang="zh-CN" altLang="en-US" sz="2000"/>
          </a:p>
          <a:p>
            <a:pPr marL="0" indent="508000" fontAlgn="auto">
              <a:lnSpc>
                <a:spcPct val="130000"/>
              </a:lnSpc>
              <a:spcBef>
                <a:spcPts val="0"/>
              </a:spcBef>
              <a:extLst>
                <a:ext uri="{35155182-B16C-46BC-9424-99874614C6A1}">
                  <wpsdc:indentchars xmlns:wpsdc="http://www.wps.cn/officeDocument/2017/drawingmlCustomData" val="200" checksum="282533468"/>
                </a:ext>
              </a:extLst>
            </a:pPr>
            <a:r>
              <a:rPr lang="zh-CN" altLang="en-US" sz="2000"/>
              <a:t>2.投资收益的确认</a:t>
            </a:r>
            <a:endParaRPr lang="zh-CN" altLang="en-US" sz="2000"/>
          </a:p>
          <a:p>
            <a:pPr marL="0" indent="508000" fontAlgn="auto">
              <a:lnSpc>
                <a:spcPct val="130000"/>
              </a:lnSpc>
              <a:spcBef>
                <a:spcPts val="0"/>
              </a:spcBef>
              <a:extLst>
                <a:ext uri="{35155182-B16C-46BC-9424-99874614C6A1}">
                  <wpsdc:indentchars xmlns:wpsdc="http://www.wps.cn/officeDocument/2017/drawingmlCustomData" val="200" checksum="282533468"/>
                </a:ext>
              </a:extLst>
            </a:pPr>
            <a:r>
              <a:rPr lang="zh-CN" altLang="en-US" sz="2000"/>
              <a:t>指定为以公允价值计量且其变动计入其他综合收益的非交易性权益工具投资,除了获得的股利(明确代表投资成本部分收回的股利除外)计入当期损益（投资收益）之外,其他相关的利得和损失(包括汇兑损益)均应当计入其他综合收益,且后续不得转入当期损益。当其终止确认时,之前计入其他综合收益的累计利得或损失应当从其他综合收益中转出,计入留存收益。</a:t>
            </a:r>
            <a:endParaRPr lang="zh-CN" altLang="en-US" sz="2000"/>
          </a:p>
        </p:txBody>
      </p:sp>
    </p:spTree>
    <p:custDataLst>
      <p:tags r:id="rId3"/>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三、账户设置</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76019"/>
            <a:ext cx="10800000" cy="4873625"/>
          </a:xfrm>
        </p:spPr>
        <p:txBody>
          <a:bodyPr>
            <a:noAutofit/>
          </a:bodyPr>
          <a:lstStyle/>
          <a:p>
            <a:pPr indent="609600" fontAlgn="auto">
              <a:lnSpc>
                <a:spcPct val="200000"/>
              </a:lnSpc>
              <a:extLst>
                <a:ext uri="{35155182-B16C-46BC-9424-99874614C6A1}">
                  <wpsdc:indentchars xmlns:wpsdc="http://www.wps.cn/officeDocument/2017/drawingmlCustomData" val="200" checksum="4158780845"/>
                </a:ext>
              </a:extLst>
            </a:pPr>
            <a:r>
              <a:rPr lang="zh-CN" altLang="en-US"/>
              <a:t>为了核算企业取得的权益工具投资,会计上应设置“其他权益工具投资”账户,反映资产负债表日企业指定为以公允价值计量且其变动计入其他综合收益的非交易性权益工具投资。</a:t>
            </a:r>
            <a:endParaRPr lang="zh-CN" altLang="en-US"/>
          </a:p>
          <a:p>
            <a:pPr indent="609600" fontAlgn="auto">
              <a:lnSpc>
                <a:spcPct val="200000"/>
              </a:lnSpc>
              <a:extLst>
                <a:ext uri="{35155182-B16C-46BC-9424-99874614C6A1}">
                  <wpsdc:indentchars xmlns:wpsdc="http://www.wps.cn/officeDocument/2017/drawingmlCustomData" val="200" checksum="4158780845"/>
                </a:ext>
              </a:extLst>
            </a:pPr>
            <a:r>
              <a:rPr lang="zh-CN" altLang="en-US"/>
              <a:t>该账户下设“成本”、“公允价值变动”两个二级账户。</a:t>
            </a:r>
            <a:endParaRPr lang="zh-CN" altLang="en-US"/>
          </a:p>
        </p:txBody>
      </p:sp>
    </p:spTree>
    <p:custDataLst>
      <p:tags r:id="rId3"/>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四、其他权益工具投资的会计处理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76019"/>
            <a:ext cx="10800000" cy="4873625"/>
          </a:xfrm>
        </p:spPr>
        <p:txBody>
          <a:bodyPr>
            <a:noAutofit/>
          </a:bodyPr>
          <a:lstStyle/>
          <a:p>
            <a:pPr indent="609600" fontAlgn="auto">
              <a:lnSpc>
                <a:spcPct val="200000"/>
              </a:lnSpc>
              <a:extLst>
                <a:ext uri="{35155182-B16C-46BC-9424-99874614C6A1}">
                  <wpsdc:indentchars xmlns:wpsdc="http://www.wps.cn/officeDocument/2017/drawingmlCustomData" val="200" checksum="4158780845"/>
                </a:ext>
              </a:extLst>
            </a:pPr>
            <a:r>
              <a:rPr lang="zh-CN" altLang="en-US"/>
              <a:t>(一)取得其他权益工具投资时</a:t>
            </a:r>
            <a:endParaRPr lang="zh-CN" altLang="en-US"/>
          </a:p>
          <a:p>
            <a:pPr indent="609600" fontAlgn="auto">
              <a:lnSpc>
                <a:spcPct val="200000"/>
              </a:lnSpc>
              <a:extLst>
                <a:ext uri="{35155182-B16C-46BC-9424-99874614C6A1}">
                  <wpsdc:indentchars xmlns:wpsdc="http://www.wps.cn/officeDocument/2017/drawingmlCustomData" val="200" checksum="4158780845"/>
                </a:ext>
              </a:extLst>
            </a:pPr>
            <a:r>
              <a:rPr lang="zh-CN" altLang="en-US"/>
              <a:t>企业取得其他权益工具投资时,应按其公允价值与交易费用之和,借记“其他权益工具投资——成本”账户，按支付的价款中包含的已宣告但尚未发放的现金股利借记“应收股利”账户,按实际支付的金额,贷记“银行存款”等账户。</a:t>
            </a:r>
            <a:endParaRPr lang="zh-CN" altLang="en-US"/>
          </a:p>
        </p:txBody>
      </p:sp>
    </p:spTree>
    <p:custDataLst>
      <p:tags r:id="rId3"/>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四、其他权益工具投资的会计处理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76019"/>
            <a:ext cx="10800000" cy="4873625"/>
          </a:xfrm>
        </p:spPr>
        <p:txBody>
          <a:bodyPr>
            <a:noAutofit/>
          </a:bodyPr>
          <a:lstStyle/>
          <a:p>
            <a:pPr indent="609600" fontAlgn="auto">
              <a:lnSpc>
                <a:spcPct val="100000"/>
              </a:lnSpc>
              <a:extLst>
                <a:ext uri="{35155182-B16C-46BC-9424-99874614C6A1}">
                  <wpsdc:indentchars xmlns:wpsdc="http://www.wps.cn/officeDocument/2017/drawingmlCustomData" val="200" checksum="4158780845"/>
                </a:ext>
              </a:extLst>
            </a:pPr>
            <a:r>
              <a:rPr lang="zh-CN" altLang="en-US" b="1"/>
              <a:t>【典型案例2-7】</a:t>
            </a:r>
            <a:endParaRPr lang="zh-CN" altLang="en-US" b="1"/>
          </a:p>
          <a:p>
            <a:pPr indent="609600" fontAlgn="auto">
              <a:lnSpc>
                <a:spcPct val="100000"/>
              </a:lnSpc>
              <a:extLst>
                <a:ext uri="{35155182-B16C-46BC-9424-99874614C6A1}">
                  <wpsdc:indentchars xmlns:wpsdc="http://www.wps.cn/officeDocument/2017/drawingmlCustomData" val="200" checksum="4158780845"/>
                </a:ext>
              </a:extLst>
            </a:pPr>
            <a:r>
              <a:rPr lang="zh-CN" altLang="en-US"/>
              <a:t>2×23年1月10日,H公司从二级市场上购入T公司股票200万股，每股市价15元,手续费3万元,H公司不准备近期出售该股票。2×23年12月31日,仍持有该股票,当时的市价为16元。2×24年2月25日,T公司宣告分派现金股利0.2元/股，3月10日收到现金股利。2×24年6月25日,H公司将该股票出售,售价为每股18元,另支付交易费用4万元。假定不考虑其他因素。</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zh-CN" altLang="en-US"/>
              <a:t>要求：</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zh-CN" altLang="en-US"/>
              <a:t>（1）H公司取得T公司的股票投资时可以划分哪一类金融资产?</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zh-CN" altLang="en-US"/>
              <a:t>（2）编制2×23年1月10日H公司取得该股票投资的会计分录。</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zh-CN" altLang="en-US"/>
              <a:t>（3）编制2×23年12月31日H公司持有该股票的会计分录。</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zh-CN" altLang="en-US"/>
              <a:t>（4）编制2×24年2月25日和3月10日现金股利的会计分录。</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zh-CN" altLang="en-US"/>
              <a:t>（5）编制2×24年6月25日H公司出售该股票的会计分录。</a:t>
            </a:r>
            <a:endParaRPr lang="zh-CN" altLang="en-US"/>
          </a:p>
        </p:txBody>
      </p:sp>
    </p:spTree>
    <p:custDataLst>
      <p:tags r:id="rId3"/>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四、其他权益工具投资的会计处理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76019"/>
            <a:ext cx="10800000" cy="4873625"/>
          </a:xfrm>
        </p:spPr>
        <p:txBody>
          <a:bodyPr>
            <a:noAutofit/>
          </a:bodyPr>
          <a:lstStyle/>
          <a:p>
            <a:pPr indent="609600" fontAlgn="auto">
              <a:lnSpc>
                <a:spcPct val="150000"/>
              </a:lnSpc>
              <a:extLst>
                <a:ext uri="{35155182-B16C-46BC-9424-99874614C6A1}">
                  <wpsdc:indentchars xmlns:wpsdc="http://www.wps.cn/officeDocument/2017/drawingmlCustomData" val="200" checksum="4158780845"/>
                </a:ext>
              </a:extLst>
            </a:pPr>
            <a:r>
              <a:rPr lang="zh-CN" altLang="en-US" b="1"/>
              <a:t>【典型案例2-7解析】</a:t>
            </a:r>
            <a:endParaRPr lang="zh-CN" altLang="en-US" b="1"/>
          </a:p>
          <a:p>
            <a:pPr indent="609600" fontAlgn="auto">
              <a:lnSpc>
                <a:spcPct val="150000"/>
              </a:lnSpc>
              <a:extLst>
                <a:ext uri="{35155182-B16C-46BC-9424-99874614C6A1}">
                  <wpsdc:indentchars xmlns:wpsdc="http://www.wps.cn/officeDocument/2017/drawingmlCustomData" val="200" checksum="4158780845"/>
                </a:ext>
              </a:extLst>
            </a:pPr>
            <a:r>
              <a:rPr lang="zh-CN" altLang="en-US"/>
              <a:t>根据业务资料及要求（1）和（2），进行如下会计处理：</a:t>
            </a:r>
            <a:endParaRPr lang="zh-CN" altLang="en-US"/>
          </a:p>
          <a:p>
            <a:pPr indent="609600" fontAlgn="auto">
              <a:lnSpc>
                <a:spcPct val="150000"/>
              </a:lnSpc>
              <a:extLst>
                <a:ext uri="{35155182-B16C-46BC-9424-99874614C6A1}">
                  <wpsdc:indentchars xmlns:wpsdc="http://www.wps.cn/officeDocument/2017/drawingmlCustomData" val="200" checksum="4158780845"/>
                </a:ext>
              </a:extLst>
            </a:pPr>
            <a:r>
              <a:rPr lang="zh-CN" altLang="en-US"/>
              <a:t>H公司取得该股票时采取的业务模式既以收取合同现金流量为目标，又以出售该金融资产为目标，应当分类为以公允价值计量且其变动计入其他综合收益的金融资产。又因为企业不准备近期出手，应列为“其他权益工具投资”。</a:t>
            </a:r>
            <a:endParaRPr lang="zh-CN" altLang="en-US"/>
          </a:p>
          <a:p>
            <a:pPr indent="609600" fontAlgn="auto">
              <a:lnSpc>
                <a:spcPct val="150000"/>
              </a:lnSpc>
              <a:extLst>
                <a:ext uri="{35155182-B16C-46BC-9424-99874614C6A1}">
                  <wpsdc:indentchars xmlns:wpsdc="http://www.wps.cn/officeDocument/2017/drawingmlCustomData" val="200" checksum="4158780845"/>
                </a:ext>
              </a:extLst>
            </a:pPr>
            <a:r>
              <a:rPr lang="zh-CN" altLang="en-US"/>
              <a:t>2×23年1月10日H公司取得该股票投资的会计分录：</a:t>
            </a:r>
            <a:endParaRPr lang="zh-CN" altLang="en-US"/>
          </a:p>
          <a:p>
            <a:pPr indent="609600" fontAlgn="auto">
              <a:lnSpc>
                <a:spcPct val="150000"/>
              </a:lnSpc>
              <a:extLst>
                <a:ext uri="{35155182-B16C-46BC-9424-99874614C6A1}">
                  <wpsdc:indentchars xmlns:wpsdc="http://www.wps.cn/officeDocument/2017/drawingmlCustomData" val="200" checksum="4158780845"/>
                </a:ext>
              </a:extLst>
            </a:pPr>
            <a:r>
              <a:rPr lang="zh-CN" altLang="en-US"/>
              <a:t>借：其他权益工具投资——成本30 030 000</a:t>
            </a:r>
            <a:endParaRPr lang="zh-CN" altLang="en-US"/>
          </a:p>
          <a:p>
            <a:pPr indent="609600" fontAlgn="auto">
              <a:lnSpc>
                <a:spcPct val="150000"/>
              </a:lnSpc>
              <a:extLst>
                <a:ext uri="{35155182-B16C-46BC-9424-99874614C6A1}">
                  <wpsdc:indentchars xmlns:wpsdc="http://www.wps.cn/officeDocument/2017/drawingmlCustomData" val="200" checksum="4158780845"/>
                </a:ext>
              </a:extLst>
            </a:pPr>
            <a:r>
              <a:rPr lang="zh-CN" altLang="en-US"/>
              <a:t>贷：银行存款                  30 030 000</a:t>
            </a:r>
            <a:endParaRPr lang="zh-CN" altLang="en-US"/>
          </a:p>
        </p:txBody>
      </p:sp>
    </p:spTree>
    <p:custDataLst>
      <p:tags r:id="rId3"/>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四、其他权益工具投资的会计处理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76019"/>
            <a:ext cx="10800000" cy="4873625"/>
          </a:xfrm>
        </p:spPr>
        <p:txBody>
          <a:bodyPr>
            <a:noAutofit/>
          </a:bodyPr>
          <a:lstStyle/>
          <a:p>
            <a:pPr indent="609600" fontAlgn="auto">
              <a:lnSpc>
                <a:spcPct val="200000"/>
              </a:lnSpc>
              <a:extLst>
                <a:ext uri="{35155182-B16C-46BC-9424-99874614C6A1}">
                  <wpsdc:indentchars xmlns:wpsdc="http://www.wps.cn/officeDocument/2017/drawingmlCustomData" val="200" checksum="4158780845"/>
                </a:ext>
              </a:extLst>
            </a:pPr>
            <a:r>
              <a:rPr lang="zh-CN" altLang="en-US"/>
              <a:t>(二)资产负债表日公允价值变动</a:t>
            </a:r>
            <a:endParaRPr lang="zh-CN" altLang="en-US"/>
          </a:p>
          <a:p>
            <a:pPr indent="609600" fontAlgn="auto">
              <a:lnSpc>
                <a:spcPct val="200000"/>
              </a:lnSpc>
              <a:extLst>
                <a:ext uri="{35155182-B16C-46BC-9424-99874614C6A1}">
                  <wpsdc:indentchars xmlns:wpsdc="http://www.wps.cn/officeDocument/2017/drawingmlCustomData" val="200" checksum="4158780845"/>
                </a:ext>
              </a:extLst>
            </a:pPr>
            <a:r>
              <a:rPr lang="zh-CN" altLang="en-US"/>
              <a:t>在资产负债表日,对比其他权益工具投资账面价值与公允价值，若公允价值大于账面价值，则公允价值上升，按照差额的金额,借记“其他权益工具投资——公允价值变动”账户,贷记“其他综合收益”账户；若公允价值小于账面价值，则公允价值下降,则作相反的会计分录；若公允价值等于账面价值，则不做会计处理。</a:t>
            </a:r>
            <a:endParaRPr lang="zh-CN" altLang="en-US"/>
          </a:p>
        </p:txBody>
      </p:sp>
    </p:spTree>
    <p:custDataLst>
      <p:tags r:id="rId3"/>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四、其他权益工具投资的会计处理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76019"/>
            <a:ext cx="10800000" cy="4873625"/>
          </a:xfrm>
        </p:spPr>
        <p:txBody>
          <a:bodyPr>
            <a:noAutofit/>
          </a:bodyPr>
          <a:lstStyle/>
          <a:p>
            <a:pPr indent="609600" fontAlgn="auto">
              <a:lnSpc>
                <a:spcPct val="150000"/>
              </a:lnSpc>
              <a:extLst>
                <a:ext uri="{35155182-B16C-46BC-9424-99874614C6A1}">
                  <wpsdc:indentchars xmlns:wpsdc="http://www.wps.cn/officeDocument/2017/drawingmlCustomData" val="200" checksum="4158780845"/>
                </a:ext>
              </a:extLst>
            </a:pPr>
            <a:r>
              <a:rPr lang="zh-CN" altLang="en-US"/>
              <a:t>【典型案例2-7解析】</a:t>
            </a:r>
            <a:endParaRPr lang="zh-CN" altLang="en-US"/>
          </a:p>
          <a:p>
            <a:pPr indent="609600" fontAlgn="auto">
              <a:lnSpc>
                <a:spcPct val="150000"/>
              </a:lnSpc>
              <a:extLst>
                <a:ext uri="{35155182-B16C-46BC-9424-99874614C6A1}">
                  <wpsdc:indentchars xmlns:wpsdc="http://www.wps.cn/officeDocument/2017/drawingmlCustomData" val="200" checksum="4158780845"/>
                </a:ext>
              </a:extLst>
            </a:pPr>
            <a:r>
              <a:rPr lang="zh-CN" altLang="en-US"/>
              <a:t>根据业务资料及要求（3），进行如下会计处理：</a:t>
            </a:r>
            <a:endParaRPr lang="zh-CN" altLang="en-US"/>
          </a:p>
          <a:p>
            <a:pPr indent="609600" fontAlgn="auto">
              <a:lnSpc>
                <a:spcPct val="150000"/>
              </a:lnSpc>
              <a:extLst>
                <a:ext uri="{35155182-B16C-46BC-9424-99874614C6A1}">
                  <wpsdc:indentchars xmlns:wpsdc="http://www.wps.cn/officeDocument/2017/drawingmlCustomData" val="200" checksum="4158780845"/>
                </a:ext>
              </a:extLst>
            </a:pPr>
            <a:r>
              <a:rPr lang="zh-CN" altLang="en-US"/>
              <a:t>2×23年12月31日H公司该股票的公允价值为200*16=3200（万元），</a:t>
            </a:r>
            <a:endParaRPr lang="zh-CN" altLang="en-US"/>
          </a:p>
          <a:p>
            <a:pPr indent="609600" fontAlgn="auto">
              <a:lnSpc>
                <a:spcPct val="150000"/>
              </a:lnSpc>
              <a:extLst>
                <a:ext uri="{35155182-B16C-46BC-9424-99874614C6A1}">
                  <wpsdc:indentchars xmlns:wpsdc="http://www.wps.cn/officeDocument/2017/drawingmlCustomData" val="200" checksum="4158780845"/>
                </a:ext>
              </a:extLst>
            </a:pPr>
            <a:r>
              <a:rPr lang="zh-CN" altLang="en-US"/>
              <a:t>账面价值为3003万元，价值上升197（3200-3003）万元。</a:t>
            </a:r>
            <a:endParaRPr lang="zh-CN" altLang="en-US"/>
          </a:p>
          <a:p>
            <a:pPr indent="609600" fontAlgn="auto">
              <a:lnSpc>
                <a:spcPct val="150000"/>
              </a:lnSpc>
              <a:extLst>
                <a:ext uri="{35155182-B16C-46BC-9424-99874614C6A1}">
                  <wpsdc:indentchars xmlns:wpsdc="http://www.wps.cn/officeDocument/2017/drawingmlCustomData" val="200" checksum="4158780845"/>
                </a:ext>
              </a:extLst>
            </a:pPr>
            <a:r>
              <a:rPr lang="zh-CN" altLang="en-US"/>
              <a:t>会计分录：</a:t>
            </a:r>
            <a:endParaRPr lang="zh-CN" altLang="en-US"/>
          </a:p>
          <a:p>
            <a:pPr indent="609600" fontAlgn="auto">
              <a:lnSpc>
                <a:spcPct val="150000"/>
              </a:lnSpc>
              <a:extLst>
                <a:ext uri="{35155182-B16C-46BC-9424-99874614C6A1}">
                  <wpsdc:indentchars xmlns:wpsdc="http://www.wps.cn/officeDocument/2017/drawingmlCustomData" val="200" checksum="4158780845"/>
                </a:ext>
              </a:extLst>
            </a:pPr>
            <a:r>
              <a:rPr lang="zh-CN" altLang="en-US"/>
              <a:t>借：其他权益工具投资——公允价值变动1 970 000</a:t>
            </a:r>
            <a:endParaRPr lang="zh-CN" altLang="en-US"/>
          </a:p>
          <a:p>
            <a:pPr indent="609600" fontAlgn="auto">
              <a:lnSpc>
                <a:spcPct val="150000"/>
              </a:lnSpc>
              <a:extLst>
                <a:ext uri="{35155182-B16C-46BC-9424-99874614C6A1}">
                  <wpsdc:indentchars xmlns:wpsdc="http://www.wps.cn/officeDocument/2017/drawingmlCustomData" val="200" checksum="4158780845"/>
                </a:ext>
              </a:extLst>
            </a:pPr>
            <a:r>
              <a:rPr lang="en-US" altLang="zh-CN"/>
              <a:t>   </a:t>
            </a:r>
            <a:r>
              <a:rPr lang="zh-CN" altLang="en-US"/>
              <a:t>贷：其他综合收益                     1 970 000</a:t>
            </a:r>
            <a:endParaRPr lang="zh-CN" altLang="en-US"/>
          </a:p>
        </p:txBody>
      </p:sp>
    </p:spTree>
    <p:custDataLst>
      <p:tags r:id="rId3"/>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86645"/>
            <a:ext cx="10800000" cy="720000"/>
          </a:xfrm>
        </p:spPr>
        <p:txBody>
          <a:bodyPr/>
          <a:lstStyle/>
          <a:p>
            <a:r>
              <a:rPr lang="zh-CN" altLang="en-US" spc="300" dirty="0">
                <a:solidFill>
                  <a:srgbClr val="131F27"/>
                </a:solidFill>
                <a:latin typeface="+mn-ea"/>
                <a:sym typeface="+mn-ea"/>
              </a:rPr>
              <a:t>四、其他权益工具投资的会计处理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906779"/>
            <a:ext cx="10800000" cy="4873625"/>
          </a:xfrm>
        </p:spPr>
        <p:txBody>
          <a:bodyPr>
            <a:noAutofit/>
          </a:bodyPr>
          <a:lstStyle/>
          <a:p>
            <a:pPr indent="609600" fontAlgn="auto">
              <a:lnSpc>
                <a:spcPct val="100000"/>
              </a:lnSpc>
              <a:extLst>
                <a:ext uri="{35155182-B16C-46BC-9424-99874614C6A1}">
                  <wpsdc:indentchars xmlns:wpsdc="http://www.wps.cn/officeDocument/2017/drawingmlCustomData" val="200" checksum="4158780845"/>
                </a:ext>
              </a:extLst>
            </a:pPr>
            <a:r>
              <a:rPr lang="zh-CN" altLang="en-US" b="1"/>
              <a:t>(三)持有期间被投资单位宣告发放现金股利</a:t>
            </a:r>
            <a:endParaRPr lang="zh-CN" altLang="en-US" b="1"/>
          </a:p>
          <a:p>
            <a:pPr indent="609600" fontAlgn="auto">
              <a:lnSpc>
                <a:spcPct val="100000"/>
              </a:lnSpc>
              <a:extLst>
                <a:ext uri="{35155182-B16C-46BC-9424-99874614C6A1}">
                  <wpsdc:indentchars xmlns:wpsdc="http://www.wps.cn/officeDocument/2017/drawingmlCustomData" val="200" checksum="4158780845"/>
                </a:ext>
              </a:extLst>
            </a:pPr>
            <a:r>
              <a:rPr lang="zh-CN" altLang="en-US"/>
              <a:t>企业持有其他权益工具投资期间，被投资单位宣告发放的现金股利，应当确认为应收项目,借记“应收股利”账户,贷记“投资收益”账户。</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zh-CN" altLang="en-US"/>
              <a:t>【典型案例2-7解析】</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zh-CN" altLang="en-US"/>
              <a:t>根据业务资料及要求（4），进行如下会计处理：</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zh-CN" altLang="en-US"/>
              <a:t>H公司可分得现金股利200*0.2=40（万元）</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zh-CN" altLang="en-US"/>
              <a:t>2×24年2月25日</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zh-CN" altLang="en-US"/>
              <a:t>借：应收股利       400 000</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en-US" altLang="zh-CN"/>
              <a:t>   </a:t>
            </a:r>
            <a:r>
              <a:rPr lang="zh-CN" altLang="en-US"/>
              <a:t>贷：投资收益       400 000</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zh-CN" altLang="en-US"/>
              <a:t>2×24年3月10日</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zh-CN" altLang="en-US"/>
              <a:t>借：银行存款       400 000</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en-US" altLang="zh-CN"/>
              <a:t>   </a:t>
            </a:r>
            <a:r>
              <a:rPr lang="zh-CN" altLang="en-US"/>
              <a:t>贷：应收股利       400 000</a:t>
            </a:r>
            <a:endParaRPr lang="zh-CN" altLang="en-US"/>
          </a:p>
        </p:txBody>
      </p:sp>
    </p:spTree>
    <p:custDataLst>
      <p:tags r:id="rId3"/>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四、其他权益工具投资的会计处理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76019"/>
            <a:ext cx="10800000" cy="4873625"/>
          </a:xfrm>
        </p:spPr>
        <p:txBody>
          <a:bodyPr>
            <a:noAutofit/>
          </a:bodyPr>
          <a:lstStyle/>
          <a:p>
            <a:pPr indent="609600" fontAlgn="auto">
              <a:lnSpc>
                <a:spcPct val="200000"/>
              </a:lnSpc>
              <a:extLst>
                <a:ext uri="{35155182-B16C-46BC-9424-99874614C6A1}">
                  <wpsdc:indentchars xmlns:wpsdc="http://www.wps.cn/officeDocument/2017/drawingmlCustomData" val="200" checksum="4158780845"/>
                </a:ext>
              </a:extLst>
            </a:pPr>
            <a:r>
              <a:rPr lang="zh-CN" altLang="en-US"/>
              <a:t>(四)出售其他权益工具投资</a:t>
            </a:r>
            <a:endParaRPr lang="zh-CN" altLang="en-US"/>
          </a:p>
          <a:p>
            <a:pPr indent="609600" fontAlgn="auto">
              <a:lnSpc>
                <a:spcPct val="200000"/>
              </a:lnSpc>
              <a:extLst>
                <a:ext uri="{35155182-B16C-46BC-9424-99874614C6A1}">
                  <wpsdc:indentchars xmlns:wpsdc="http://www.wps.cn/officeDocument/2017/drawingmlCustomData" val="200" checksum="4158780845"/>
                </a:ext>
              </a:extLst>
            </a:pPr>
            <a:r>
              <a:rPr lang="zh-CN" altLang="en-US"/>
              <a:t>当企业将持有的其他权益工具投资出售，应当终止确认其他权益工具投资,按照实际收到的款项,借记“银行存款”等账户,贷记“其他权益工具投资——成本”账户,借记或贷记“其他权益工具投资——公允价值变动”账户,差额借记或贷记“盈余公积”、“利润分配——未分配利润”账户；同时,之前计入其他综合收益的累计利得或损失应当从其他综合收益中转出,借记或贷记“其他综合收益”账户,贷记或借记“盈余公积”、“利润分配——未分配利润”账户。</a:t>
            </a:r>
            <a:endParaRPr lang="zh-CN" altLang="en-US"/>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二、金融资产的分类</a:t>
            </a:r>
            <a:endParaRPr lang="zh-CN" altLang="en-US"/>
          </a:p>
        </p:txBody>
      </p:sp>
      <p:sp>
        <p:nvSpPr>
          <p:cNvPr id="3" name="正文"/>
          <p:cNvSpPr>
            <a:spLocks noGrp="1"/>
          </p:cNvSpPr>
          <p:nvPr>
            <p:ph idx="1"/>
            <p:custDataLst>
              <p:tags r:id="rId2"/>
            </p:custDataLst>
          </p:nvPr>
        </p:nvSpPr>
        <p:spPr/>
        <p:txBody>
          <a:bodyPr>
            <a:normAutofit/>
          </a:bodyPr>
          <a:lstStyle/>
          <a:p>
            <a:pPr fontAlgn="auto">
              <a:lnSpc>
                <a:spcPct val="230000"/>
              </a:lnSpc>
            </a:pPr>
            <a:r>
              <a:rPr lang="zh-CN" altLang="en-US" sz="2800" b="1" spc="150" dirty="0">
                <a:latin typeface="Arial" panose="020B0604020202020204" pitchFamily="34" charset="0"/>
                <a:ea typeface="微软雅黑" panose="020B0503020204020204" charset="-122"/>
                <a:sym typeface="Arial" panose="020B0604020202020204" pitchFamily="34" charset="0"/>
              </a:rPr>
              <a:t>金融资产的分类依据</a:t>
            </a:r>
            <a:endParaRPr lang="zh-CN" altLang="en-US" sz="2800" b="1" spc="150" dirty="0">
              <a:latin typeface="Arial" panose="020B0604020202020204" pitchFamily="34" charset="0"/>
              <a:ea typeface="微软雅黑" panose="020B0503020204020204" charset="-122"/>
              <a:sym typeface="Arial" panose="020B0604020202020204" pitchFamily="34" charset="0"/>
            </a:endParaRPr>
          </a:p>
          <a:p>
            <a:pPr marL="342900" indent="-342900" algn="just" fontAlgn="auto">
              <a:lnSpc>
                <a:spcPts val="4100"/>
              </a:lnSpc>
              <a:spcBef>
                <a:spcPts val="0"/>
              </a:spcBef>
              <a:spcAft>
                <a:spcPts val="0"/>
              </a:spcAft>
              <a:buFont typeface="Arial" panose="020B0604020202020204" pitchFamily="34" charset="0"/>
              <a:buChar char="•"/>
            </a:pPr>
            <a:r>
              <a:rPr lang="zh-CN" altLang="en-US" sz="2800" dirty="0">
                <a:solidFill>
                  <a:schemeClr val="tx1">
                    <a:lumMod val="85000"/>
                    <a:lumOff val="15000"/>
                    <a:alpha val="80000"/>
                  </a:schemeClr>
                </a:solidFill>
                <a:cs typeface="+mn-ea"/>
                <a:sym typeface="+mn-lt"/>
              </a:rPr>
              <a:t>企业管理金融资产的业务模式，是指企业</a:t>
            </a:r>
            <a:r>
              <a:rPr lang="zh-CN" altLang="en-US" sz="2800" dirty="0">
                <a:solidFill>
                  <a:srgbClr val="FF0000">
                    <a:alpha val="80000"/>
                  </a:srgbClr>
                </a:solidFill>
                <a:cs typeface="+mn-ea"/>
                <a:sym typeface="+mn-lt"/>
              </a:rPr>
              <a:t>如何管理其金融资产以产生现金流量。</a:t>
            </a:r>
            <a:endParaRPr lang="en-US" altLang="zh-CN" sz="2800" dirty="0">
              <a:solidFill>
                <a:srgbClr val="FF0000">
                  <a:alpha val="80000"/>
                </a:srgbClr>
              </a:solidFill>
              <a:cs typeface="+mn-ea"/>
              <a:sym typeface="+mn-lt"/>
            </a:endParaRPr>
          </a:p>
          <a:p>
            <a:pPr marL="342900" indent="-342900" algn="just" fontAlgn="auto">
              <a:lnSpc>
                <a:spcPts val="4100"/>
              </a:lnSpc>
              <a:spcBef>
                <a:spcPts val="0"/>
              </a:spcBef>
              <a:spcAft>
                <a:spcPts val="0"/>
              </a:spcAft>
              <a:buFont typeface="Arial" panose="020B0604020202020204" pitchFamily="34" charset="0"/>
              <a:buChar char="•"/>
            </a:pPr>
            <a:r>
              <a:rPr lang="zh-CN" altLang="en-US" sz="2800" dirty="0">
                <a:solidFill>
                  <a:schemeClr val="tx1">
                    <a:lumMod val="85000"/>
                    <a:lumOff val="15000"/>
                    <a:alpha val="80000"/>
                  </a:schemeClr>
                </a:solidFill>
                <a:cs typeface="+mn-ea"/>
                <a:sym typeface="+mn-lt"/>
              </a:rPr>
              <a:t>业务模式决定企业所管理金融资产现金流量的来源是收取合同现金流量、出售金融资产还是两者兼有。</a:t>
            </a:r>
            <a:endParaRPr lang="zh-CN" altLang="en-US" sz="2800" dirty="0">
              <a:solidFill>
                <a:schemeClr val="tx1">
                  <a:lumMod val="85000"/>
                  <a:lumOff val="15000"/>
                  <a:alpha val="80000"/>
                </a:schemeClr>
              </a:solidFill>
              <a:cs typeface="+mn-ea"/>
              <a:sym typeface="+mn-lt"/>
            </a:endParaRPr>
          </a:p>
          <a:p>
            <a:pPr marL="342900" indent="-342900" algn="just" fontAlgn="auto">
              <a:lnSpc>
                <a:spcPts val="4100"/>
              </a:lnSpc>
              <a:spcBef>
                <a:spcPts val="0"/>
              </a:spcBef>
              <a:spcAft>
                <a:spcPts val="0"/>
              </a:spcAft>
              <a:buFont typeface="Arial" panose="020B0604020202020204" pitchFamily="34" charset="0"/>
              <a:buChar char="•"/>
            </a:pPr>
            <a:r>
              <a:rPr lang="zh-CN" altLang="en-US" sz="2800" dirty="0">
                <a:solidFill>
                  <a:schemeClr val="tx1">
                    <a:lumMod val="85000"/>
                    <a:lumOff val="15000"/>
                    <a:alpha val="80000"/>
                  </a:schemeClr>
                </a:solidFill>
                <a:cs typeface="+mn-ea"/>
                <a:sym typeface="+mn-lt"/>
              </a:rPr>
              <a:t>一个企业可能会采用多个业务模式管理其金融资产。</a:t>
            </a:r>
            <a:endParaRPr lang="zh-CN" altLang="en-US" sz="2800"/>
          </a:p>
        </p:txBody>
      </p:sp>
    </p:spTree>
    <p:custDataLst>
      <p:tags r:id="rId3"/>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四、其他权益工具投资的会计处理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76019"/>
            <a:ext cx="10800000" cy="4873625"/>
          </a:xfrm>
        </p:spPr>
        <p:txBody>
          <a:bodyPr>
            <a:noAutofit/>
          </a:bodyPr>
          <a:lstStyle/>
          <a:p>
            <a:pPr indent="609600" fontAlgn="auto">
              <a:lnSpc>
                <a:spcPct val="150000"/>
              </a:lnSpc>
              <a:extLst>
                <a:ext uri="{35155182-B16C-46BC-9424-99874614C6A1}">
                  <wpsdc:indentchars xmlns:wpsdc="http://www.wps.cn/officeDocument/2017/drawingmlCustomData" val="200" checksum="4158780845"/>
                </a:ext>
              </a:extLst>
            </a:pPr>
            <a:r>
              <a:rPr lang="zh-CN" altLang="en-US"/>
              <a:t>【典型案例2-7解析】</a:t>
            </a:r>
            <a:endParaRPr lang="zh-CN" altLang="en-US"/>
          </a:p>
          <a:p>
            <a:pPr indent="609600" fontAlgn="auto">
              <a:lnSpc>
                <a:spcPct val="150000"/>
              </a:lnSpc>
              <a:extLst>
                <a:ext uri="{35155182-B16C-46BC-9424-99874614C6A1}">
                  <wpsdc:indentchars xmlns:wpsdc="http://www.wps.cn/officeDocument/2017/drawingmlCustomData" val="200" checksum="4158780845"/>
                </a:ext>
              </a:extLst>
            </a:pPr>
            <a:r>
              <a:rPr lang="zh-CN" altLang="en-US"/>
              <a:t>根据业务资料及要求（5），进行如下会计处理：</a:t>
            </a:r>
            <a:endParaRPr lang="zh-CN" altLang="en-US"/>
          </a:p>
          <a:p>
            <a:pPr indent="609600" fontAlgn="auto">
              <a:lnSpc>
                <a:spcPct val="150000"/>
              </a:lnSpc>
              <a:extLst>
                <a:ext uri="{35155182-B16C-46BC-9424-99874614C6A1}">
                  <wpsdc:indentchars xmlns:wpsdc="http://www.wps.cn/officeDocument/2017/drawingmlCustomData" val="200" checksum="4158780845"/>
                </a:ext>
              </a:extLst>
            </a:pPr>
            <a:r>
              <a:rPr lang="zh-CN" altLang="en-US"/>
              <a:t>出售股票取得价款=18*200-4=3596（万元）</a:t>
            </a:r>
            <a:endParaRPr lang="zh-CN" altLang="en-US"/>
          </a:p>
          <a:p>
            <a:pPr indent="609600" fontAlgn="auto">
              <a:lnSpc>
                <a:spcPct val="150000"/>
              </a:lnSpc>
              <a:extLst>
                <a:ext uri="{35155182-B16C-46BC-9424-99874614C6A1}">
                  <wpsdc:indentchars xmlns:wpsdc="http://www.wps.cn/officeDocument/2017/drawingmlCustomData" val="200" checksum="4158780845"/>
                </a:ext>
              </a:extLst>
            </a:pPr>
            <a:r>
              <a:rPr lang="zh-CN" altLang="en-US"/>
              <a:t>其他权益工具投资——成本账户余额：3003万元</a:t>
            </a:r>
            <a:endParaRPr lang="zh-CN" altLang="en-US"/>
          </a:p>
          <a:p>
            <a:pPr indent="609600" fontAlgn="auto">
              <a:lnSpc>
                <a:spcPct val="150000"/>
              </a:lnSpc>
              <a:extLst>
                <a:ext uri="{35155182-B16C-46BC-9424-99874614C6A1}">
                  <wpsdc:indentchars xmlns:wpsdc="http://www.wps.cn/officeDocument/2017/drawingmlCustomData" val="200" checksum="4158780845"/>
                </a:ext>
              </a:extLst>
            </a:pPr>
            <a:r>
              <a:rPr lang="zh-CN" altLang="en-US"/>
              <a:t>其他权益工具投资——公允价值变动账户余额（借方）：197万元</a:t>
            </a:r>
            <a:endParaRPr lang="zh-CN" altLang="en-US"/>
          </a:p>
          <a:p>
            <a:pPr indent="609600" fontAlgn="auto">
              <a:lnSpc>
                <a:spcPct val="150000"/>
              </a:lnSpc>
              <a:extLst>
                <a:ext uri="{35155182-B16C-46BC-9424-99874614C6A1}">
                  <wpsdc:indentchars xmlns:wpsdc="http://www.wps.cn/officeDocument/2017/drawingmlCustomData" val="200" checksum="4158780845"/>
                </a:ext>
              </a:extLst>
            </a:pPr>
            <a:r>
              <a:rPr lang="zh-CN" altLang="en-US"/>
              <a:t>该项投资的其他综合收益余额（贷方）：197万元</a:t>
            </a:r>
            <a:endParaRPr lang="zh-CN" altLang="en-US"/>
          </a:p>
          <a:p>
            <a:pPr indent="609600" fontAlgn="auto">
              <a:lnSpc>
                <a:spcPct val="100000"/>
              </a:lnSpc>
              <a:extLst>
                <a:ext uri="{35155182-B16C-46BC-9424-99874614C6A1}">
                  <wpsdc:indentchars xmlns:wpsdc="http://www.wps.cn/officeDocument/2017/drawingmlCustomData" val="200" checksum="4158780845"/>
                </a:ext>
              </a:extLst>
            </a:pPr>
            <a:endParaRPr lang="zh-CN" altLang="en-US"/>
          </a:p>
        </p:txBody>
      </p:sp>
    </p:spTree>
    <p:custDataLst>
      <p:tags r:id="rId3"/>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四、其他权益工具投资的会计处理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76019"/>
            <a:ext cx="10800000" cy="4873625"/>
          </a:xfrm>
        </p:spPr>
        <p:txBody>
          <a:bodyPr>
            <a:noAutofit/>
          </a:bodyPr>
          <a:lstStyle/>
          <a:p>
            <a:pPr indent="609600" fontAlgn="auto">
              <a:lnSpc>
                <a:spcPct val="100000"/>
              </a:lnSpc>
              <a:extLst>
                <a:ext uri="{35155182-B16C-46BC-9424-99874614C6A1}">
                  <wpsdc:indentchars xmlns:wpsdc="http://www.wps.cn/officeDocument/2017/drawingmlCustomData" val="200" checksum="4158780845"/>
                </a:ext>
              </a:extLst>
            </a:pPr>
            <a:r>
              <a:rPr lang="zh-CN" altLang="en-US"/>
              <a:t>【典型案例2-7解析】</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zh-CN" altLang="en-US"/>
              <a:t>2×24年6月25日H公司出售该股票的会计分录：</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zh-CN" altLang="en-US"/>
              <a:t>借：银行存款                     35 960 000</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en-US" altLang="zh-CN"/>
              <a:t>  </a:t>
            </a:r>
            <a:r>
              <a:rPr lang="zh-CN" altLang="en-US"/>
              <a:t>贷：其他权益工具投资——成本        30 030 000</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en-US" altLang="zh-CN"/>
              <a:t>                                    </a:t>
            </a:r>
            <a:r>
              <a:rPr lang="zh-CN" altLang="en-US"/>
              <a:t>——公允价值变动 1 970 000</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en-US" altLang="zh-CN"/>
              <a:t>        </a:t>
            </a:r>
            <a:r>
              <a:rPr lang="zh-CN" altLang="en-US"/>
              <a:t>盈余公积                            396 000</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en-US" altLang="zh-CN"/>
              <a:t>        </a:t>
            </a:r>
            <a:r>
              <a:rPr lang="zh-CN" altLang="en-US"/>
              <a:t>利润分配——未分配利润            3 564 000</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zh-CN" altLang="en-US"/>
              <a:t>同时：</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zh-CN" altLang="en-US"/>
              <a:t>借：其他综合收益        1 970 000</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en-US" altLang="zh-CN"/>
              <a:t>  </a:t>
            </a:r>
            <a:r>
              <a:rPr lang="zh-CN" altLang="en-US"/>
              <a:t>贷：盈余公积                197 000</a:t>
            </a:r>
            <a:endParaRPr lang="zh-CN" altLang="en-US"/>
          </a:p>
          <a:p>
            <a:pPr indent="609600" fontAlgn="auto">
              <a:lnSpc>
                <a:spcPct val="100000"/>
              </a:lnSpc>
              <a:extLst>
                <a:ext uri="{35155182-B16C-46BC-9424-99874614C6A1}">
                  <wpsdc:indentchars xmlns:wpsdc="http://www.wps.cn/officeDocument/2017/drawingmlCustomData" val="200" checksum="4158780845"/>
                </a:ext>
              </a:extLst>
            </a:pPr>
            <a:r>
              <a:rPr lang="en-US" altLang="zh-CN"/>
              <a:t>        </a:t>
            </a:r>
            <a:r>
              <a:rPr lang="zh-CN" altLang="en-US"/>
              <a:t>利润分配——未分配利润1 773 000</a:t>
            </a:r>
            <a:endParaRPr lang="zh-CN" altLang="en-US"/>
          </a:p>
        </p:txBody>
      </p:sp>
    </p:spTree>
    <p:custDataLst>
      <p:tags r:id="rId3"/>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87280"/>
            <a:ext cx="10800000" cy="720000"/>
          </a:xfrm>
        </p:spPr>
        <p:txBody>
          <a:bodyPr/>
          <a:lstStyle/>
          <a:p>
            <a:r>
              <a:rPr lang="zh-CN" altLang="en-US" spc="300" dirty="0">
                <a:solidFill>
                  <a:srgbClr val="131F27"/>
                </a:solidFill>
                <a:latin typeface="+mn-ea"/>
                <a:sym typeface="+mn-ea"/>
              </a:rPr>
              <a:t>四、其他权益工具投资的会计处理</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907414"/>
            <a:ext cx="10800000" cy="4873625"/>
          </a:xfrm>
        </p:spPr>
        <p:txBody>
          <a:bodyPr>
            <a:noAutofit/>
          </a:bodyPr>
          <a:lstStyle/>
          <a:p>
            <a:pPr indent="508000" fontAlgn="auto">
              <a:lnSpc>
                <a:spcPct val="100000"/>
              </a:lnSpc>
              <a:extLst>
                <a:ext uri="{35155182-B16C-46BC-9424-99874614C6A1}">
                  <wpsdc:indentchars xmlns:wpsdc="http://www.wps.cn/officeDocument/2017/drawingmlCustomData" val="200" checksum="282533468"/>
                </a:ext>
              </a:extLst>
            </a:pPr>
            <a:r>
              <a:rPr lang="zh-CN" altLang="en-US" sz="2000" b="1"/>
              <a:t>【学中做2-6】</a:t>
            </a:r>
            <a:endParaRPr lang="zh-CN" altLang="en-US" sz="2000" b="1"/>
          </a:p>
          <a:p>
            <a:pPr indent="508000" fontAlgn="auto">
              <a:lnSpc>
                <a:spcPct val="100000"/>
              </a:lnSpc>
              <a:extLst>
                <a:ext uri="{35155182-B16C-46BC-9424-99874614C6A1}">
                  <wpsdc:indentchars xmlns:wpsdc="http://www.wps.cn/officeDocument/2017/drawingmlCustomData" val="200" checksum="282533468"/>
                </a:ext>
              </a:extLst>
            </a:pPr>
            <a:r>
              <a:rPr lang="zh-CN" altLang="en-US" sz="2000"/>
              <a:t>A公司按照净利润的10%计提盈余公积金,有关股票投资业务如下：</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(1)2×23年6月6日,A公司购买B公司发行的股票10万股,成交价为每股25.2元,其中包含已宣告但尚未发放的现金股利每股0.2元,另付交易费用6万元，占B公司表决权资本的1%。A公司将其指定为以公允价值计量且其变动计入其他综合收益的非交易性权益工具投资。</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(2)2×23年6月10日,收到上述现金股利。</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(3)2×23年12月31日,该股票每股市价为28元。</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(4)2×24年4月3日,B公司宣告发放现金股利每股0.3元</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(5)2×24年4月30日,A公司收到现金股利。</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(6)2×24年12月31日,该股票每股市价为26元,假定判断为暂时性下跌</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(7)2×25年2月6日,A公司出售B公司全部股票,取得价款279.8万元。</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不考虑相关税费等其他因素。</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要求：</a:t>
            </a:r>
            <a:endParaRPr lang="zh-CN" altLang="en-US" sz="2000"/>
          </a:p>
          <a:p>
            <a:pPr indent="508000" fontAlgn="auto">
              <a:lnSpc>
                <a:spcPct val="100000"/>
              </a:lnSpc>
              <a:extLst>
                <a:ext uri="{35155182-B16C-46BC-9424-99874614C6A1}">
                  <wpsdc:indentchars xmlns:wpsdc="http://www.wps.cn/officeDocument/2017/drawingmlCustomData" val="200" checksum="282533468"/>
                </a:ext>
              </a:extLst>
            </a:pPr>
            <a:r>
              <a:rPr lang="zh-CN" altLang="en-US" sz="2000"/>
              <a:t>假定不考虑其他因素,逐笔编制A公司的会计分录。</a:t>
            </a:r>
            <a:endParaRPr lang="zh-CN" altLang="en-US" sz="2000"/>
          </a:p>
        </p:txBody>
      </p:sp>
    </p:spTree>
    <p:custDataLst>
      <p:tags r:id="rId3"/>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项目小结</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76019"/>
            <a:ext cx="10800000" cy="4873625"/>
          </a:xfrm>
        </p:spPr>
        <p:txBody>
          <a:bodyPr>
            <a:noAutofit/>
          </a:bodyPr>
          <a:lstStyle/>
          <a:p>
            <a:pPr indent="508000" fontAlgn="auto">
              <a:lnSpc>
                <a:spcPct val="150000"/>
              </a:lnSpc>
              <a:extLst>
                <a:ext uri="{35155182-B16C-46BC-9424-99874614C6A1}">
                  <wpsdc:indentchars xmlns:wpsdc="http://www.wps.cn/officeDocument/2017/drawingmlCustomData" val="200" checksum="282533468"/>
                </a:ext>
              </a:extLst>
            </a:pPr>
            <a:r>
              <a:rPr lang="zh-CN" altLang="en-US" sz="2000"/>
              <a:t>企业会计准则规定,企业应当根据其管理金融资产的业务模式和金融资产的合同现金流量特征，对金融资产进行合理的分类。金融资产一般划分为三类：以摊余成本计量的金融资产、以公允价值计量且其变动计入其他综合收益的金融资产以及以公允价值计量且其变动计入当期损益的金融资产。上述分类一经确定,不应随意变更。</a:t>
            </a:r>
            <a:endParaRPr lang="zh-CN" altLang="en-US" sz="2000"/>
          </a:p>
          <a:p>
            <a:pPr indent="508000" fontAlgn="auto">
              <a:lnSpc>
                <a:spcPct val="150000"/>
              </a:lnSpc>
              <a:extLst>
                <a:ext uri="{35155182-B16C-46BC-9424-99874614C6A1}">
                  <wpsdc:indentchars xmlns:wpsdc="http://www.wps.cn/officeDocument/2017/drawingmlCustomData" val="200" checksum="282533468"/>
                </a:ext>
              </a:extLst>
            </a:pPr>
            <a:r>
              <a:rPr lang="zh-CN" altLang="en-US" sz="2000"/>
              <a:t>企业应设置“债权投资”“其他债权投资”以及“其他权益工具投资”三个账户对所取得的长期金融资产进行会计核算。</a:t>
            </a:r>
            <a:endParaRPr lang="zh-CN" altLang="en-US" sz="2000"/>
          </a:p>
          <a:p>
            <a:pPr indent="508000" fontAlgn="auto">
              <a:lnSpc>
                <a:spcPct val="150000"/>
              </a:lnSpc>
              <a:extLst>
                <a:ext uri="{35155182-B16C-46BC-9424-99874614C6A1}">
                  <wpsdc:indentchars xmlns:wpsdc="http://www.wps.cn/officeDocument/2017/drawingmlCustomData" val="200" checksum="282533468"/>
                </a:ext>
              </a:extLst>
            </a:pPr>
            <a:r>
              <a:rPr lang="zh-CN" altLang="en-US" sz="2000"/>
              <a:t>为了核算企业拥有的债权投资,应设置“成本”“利息调整”“应计利息”(适用于一次到期还本付息债券)三个二级账户。为了核算企业拥有的其他债权投资,应设置“其他债权投资”账户,并设置“成本”“利息调整”“应计利息”“公允价值变动”等二级账户。为了核算企业拥有的其他权益工具投资，应设置“成本”“公允价值变动”等二级账户。</a:t>
            </a:r>
            <a:endParaRPr lang="zh-CN" altLang="en-US" sz="2000"/>
          </a:p>
        </p:txBody>
      </p:sp>
    </p:spTree>
    <p:custDataLst>
      <p:tags r:id="rId3"/>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7294592" y="1408435"/>
            <a:ext cx="4897408" cy="5449567"/>
          </a:xfrm>
          <a:custGeom>
            <a:avLst/>
            <a:gdLst>
              <a:gd name="connsiteX0" fmla="*/ 3997149 w 4897408"/>
              <a:gd name="connsiteY0" fmla="*/ 0 h 5449567"/>
              <a:gd name="connsiteX1" fmla="*/ 4802714 w 4897408"/>
              <a:gd name="connsiteY1" fmla="*/ 81209 h 5449567"/>
              <a:gd name="connsiteX2" fmla="*/ 4897408 w 4897408"/>
              <a:gd name="connsiteY2" fmla="*/ 103064 h 5449567"/>
              <a:gd name="connsiteX3" fmla="*/ 4897408 w 4897408"/>
              <a:gd name="connsiteY3" fmla="*/ 5449567 h 5449567"/>
              <a:gd name="connsiteX4" fmla="*/ 273326 w 4897408"/>
              <a:gd name="connsiteY4" fmla="*/ 5449567 h 5449567"/>
              <a:gd name="connsiteX5" fmla="*/ 242547 w 4897408"/>
              <a:gd name="connsiteY5" fmla="*/ 5371503 h 5449567"/>
              <a:gd name="connsiteX6" fmla="*/ 0 w 4897408"/>
              <a:gd name="connsiteY6" fmla="*/ 3997149 h 5449567"/>
              <a:gd name="connsiteX7" fmla="*/ 3997149 w 4897408"/>
              <a:gd name="connsiteY7" fmla="*/ 0 h 54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5449567">
                <a:moveTo>
                  <a:pt x="3997149" y="0"/>
                </a:moveTo>
                <a:cubicBezTo>
                  <a:pt x="4273094" y="0"/>
                  <a:pt x="4542509" y="27963"/>
                  <a:pt x="4802714" y="81209"/>
                </a:cubicBezTo>
                <a:lnTo>
                  <a:pt x="4897408" y="103064"/>
                </a:lnTo>
                <a:lnTo>
                  <a:pt x="4897408" y="5449567"/>
                </a:lnTo>
                <a:lnTo>
                  <a:pt x="273326" y="5449567"/>
                </a:lnTo>
                <a:lnTo>
                  <a:pt x="242547" y="5371503"/>
                </a:lnTo>
                <a:cubicBezTo>
                  <a:pt x="85635" y="4942958"/>
                  <a:pt x="0" y="4480054"/>
                  <a:pt x="0" y="3997149"/>
                </a:cubicBezTo>
                <a:cubicBezTo>
                  <a:pt x="0" y="1789585"/>
                  <a:pt x="1789585" y="0"/>
                  <a:pt x="3997149"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ctrTitle"/>
            <p:custDataLst>
              <p:tags r:id="rId3"/>
            </p:custDataLst>
          </p:nvPr>
        </p:nvSpPr>
        <p:spPr/>
        <p:txBody>
          <a:bodyPr/>
          <a:lstStyle/>
          <a:p>
            <a:r>
              <a:rPr lang="zh-CN" altLang="en-US"/>
              <a:t>感谢观看</a:t>
            </a:r>
            <a:endParaRPr lang="zh-CN" altLang="en-US"/>
          </a:p>
        </p:txBody>
      </p:sp>
      <p:sp>
        <p:nvSpPr>
          <p:cNvPr id="5" name="副标题"/>
          <p:cNvSpPr>
            <a:spLocks noGrp="1"/>
          </p:cNvSpPr>
          <p:nvPr>
            <p:ph type="subTitle" idx="1"/>
            <p:custDataLst>
              <p:tags r:id="rId4"/>
            </p:custDataLst>
          </p:nvPr>
        </p:nvSpPr>
        <p:spPr/>
        <p:txBody>
          <a:bodyPr/>
          <a:lstStyle/>
          <a:p>
            <a:r>
              <a:rPr lang="en-US" altLang="zh-CN"/>
              <a:t>Thank you</a:t>
            </a:r>
            <a:endParaRPr lang="en-US" altLang="zh-CN"/>
          </a:p>
        </p:txBody>
      </p:sp>
      <p:sp>
        <p:nvSpPr>
          <p:cNvPr id="6" name="公司名"/>
          <p:cNvSpPr>
            <a:spLocks noGrp="1"/>
          </p:cNvSpPr>
          <p:nvPr>
            <p:ph type="body" sz="quarter" idx="13"/>
            <p:custDataLst>
              <p:tags r:id="rId5"/>
            </p:custDataLst>
          </p:nvPr>
        </p:nvSpPr>
        <p:spPr/>
        <p:txBody>
          <a:bodyPr/>
          <a:lstStyle/>
          <a:p>
            <a:r>
              <a:rPr lang="zh-CN" altLang="en-US" sz="2400"/>
              <a:t>中级会计实务</a:t>
            </a:r>
            <a:endParaRPr lang="zh-CN" altLang="en-US" sz="2400"/>
          </a:p>
        </p:txBody>
      </p:sp>
      <p:sp>
        <p:nvSpPr>
          <p:cNvPr id="9" name="文本占位符 8"/>
          <p:cNvSpPr>
            <a:spLocks noGrp="1"/>
          </p:cNvSpPr>
          <p:nvPr>
            <p:ph type="body" sz="quarter" idx="17"/>
            <p:custDataLst>
              <p:tags r:id="rId6"/>
            </p:custDataLst>
          </p:nvPr>
        </p:nvSpPr>
        <p:spPr/>
        <p:txBody>
          <a:bodyPr/>
          <a:lstStyle/>
          <a:p>
            <a:r>
              <a:rPr lang="zh-CN" altLang="en-US"/>
              <a:t>汇报人：</a:t>
            </a:r>
            <a:r>
              <a:rPr lang="en-US" altLang="zh-CN"/>
              <a:t>WPS</a:t>
            </a:r>
            <a:endParaRPr lang="en-US" altLang="zh-CN"/>
          </a:p>
        </p:txBody>
      </p:sp>
    </p:spTree>
    <p:custDataLst>
      <p:tags r:id="rId7"/>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二、金融资产的分类</a:t>
            </a:r>
            <a:endParaRPr lang="zh-CN" altLang="en-US"/>
          </a:p>
        </p:txBody>
      </p:sp>
      <p:graphicFrame>
        <p:nvGraphicFramePr>
          <p:cNvPr id="16" name="表格 15"/>
          <p:cNvGraphicFramePr>
            <a:graphicFrameLocks noGrp="1"/>
          </p:cNvGraphicFramePr>
          <p:nvPr>
            <p:custDataLst>
              <p:tags r:id="rId2"/>
            </p:custDataLst>
          </p:nvPr>
        </p:nvGraphicFramePr>
        <p:xfrm>
          <a:off x="1302526" y="1139811"/>
          <a:ext cx="9406890" cy="5104765"/>
        </p:xfrm>
        <a:graphic>
          <a:graphicData uri="http://schemas.openxmlformats.org/drawingml/2006/table">
            <a:tbl>
              <a:tblPr>
                <a:tableStyleId>{5940675A-B579-460E-94D1-54222C63F5DA}</a:tableStyleId>
              </a:tblPr>
              <a:tblGrid>
                <a:gridCol w="3257436"/>
                <a:gridCol w="3180879"/>
                <a:gridCol w="2968822"/>
              </a:tblGrid>
              <a:tr h="609721">
                <a:tc>
                  <a:txBody>
                    <a:bodyPr/>
                    <a:p>
                      <a:pPr indent="0" algn="ctr">
                        <a:lnSpc>
                          <a:spcPct val="120000"/>
                        </a:lnSpc>
                        <a:spcAft>
                          <a:spcPts val="0"/>
                        </a:spcAft>
                      </a:pPr>
                      <a:r>
                        <a:rPr lang="zh-CN" sz="2000" b="1" dirty="0">
                          <a:solidFill>
                            <a:schemeClr val="tx1"/>
                          </a:solidFill>
                        </a:rPr>
                        <a:t>业务模式</a:t>
                      </a:r>
                      <a:endParaRPr lang="zh-CN" sz="2000" b="1" dirty="0">
                        <a:solidFill>
                          <a:schemeClr val="tx1"/>
                        </a:solidFill>
                        <a:latin typeface="微软雅黑" panose="020B0503020204020204" charset="-122"/>
                        <a:ea typeface="微软雅黑" panose="020B0503020204020204" charset="-122"/>
                      </a:endParaRPr>
                    </a:p>
                  </a:txBody>
                  <a:tcPr marL="68580" marR="68580" marT="0" marB="0" anchor="ctr"/>
                </a:tc>
                <a:tc>
                  <a:txBody>
                    <a:bodyPr/>
                    <a:p>
                      <a:pPr indent="0" algn="ctr">
                        <a:lnSpc>
                          <a:spcPct val="120000"/>
                        </a:lnSpc>
                        <a:spcAft>
                          <a:spcPts val="0"/>
                        </a:spcAft>
                      </a:pPr>
                      <a:r>
                        <a:rPr lang="zh-CN" sz="2000" b="1" dirty="0">
                          <a:solidFill>
                            <a:schemeClr val="tx1"/>
                          </a:solidFill>
                        </a:rPr>
                        <a:t>类型</a:t>
                      </a:r>
                      <a:endParaRPr lang="zh-CN" sz="2000" b="1" dirty="0">
                        <a:solidFill>
                          <a:schemeClr val="tx1"/>
                        </a:solidFill>
                        <a:latin typeface="微软雅黑" panose="020B0503020204020204" charset="-122"/>
                        <a:ea typeface="微软雅黑" panose="020B0503020204020204" charset="-122"/>
                      </a:endParaRPr>
                    </a:p>
                  </a:txBody>
                  <a:tcPr marL="68580" marR="68580" marT="0" marB="0" anchor="ctr"/>
                </a:tc>
                <a:tc>
                  <a:txBody>
                    <a:bodyPr/>
                    <a:p>
                      <a:pPr indent="0" algn="ctr">
                        <a:lnSpc>
                          <a:spcPct val="120000"/>
                        </a:lnSpc>
                        <a:spcAft>
                          <a:spcPts val="0"/>
                        </a:spcAft>
                      </a:pPr>
                      <a:r>
                        <a:rPr lang="zh-CN" sz="2000" b="1" dirty="0">
                          <a:solidFill>
                            <a:schemeClr val="tx1"/>
                          </a:solidFill>
                        </a:rPr>
                        <a:t>科目</a:t>
                      </a:r>
                      <a:endParaRPr lang="zh-CN" sz="2000" b="1" dirty="0">
                        <a:solidFill>
                          <a:schemeClr val="tx1"/>
                        </a:solidFill>
                        <a:latin typeface="微软雅黑" panose="020B0503020204020204" charset="-122"/>
                        <a:ea typeface="微软雅黑" panose="020B0503020204020204" charset="-122"/>
                      </a:endParaRPr>
                    </a:p>
                  </a:txBody>
                  <a:tcPr marL="68580" marR="68580" marT="0" marB="0" anchor="ctr"/>
                </a:tc>
              </a:tr>
              <a:tr h="907415">
                <a:tc>
                  <a:txBody>
                    <a:bodyPr/>
                    <a:p>
                      <a:pPr indent="0" algn="l">
                        <a:lnSpc>
                          <a:spcPct val="120000"/>
                        </a:lnSpc>
                        <a:spcAft>
                          <a:spcPts val="0"/>
                        </a:spcAft>
                      </a:pPr>
                      <a:r>
                        <a:rPr lang="zh-CN" sz="1800" dirty="0">
                          <a:solidFill>
                            <a:schemeClr val="tx1"/>
                          </a:solidFill>
                        </a:rPr>
                        <a:t>以收取合同现金流量为目标的业务模式</a:t>
                      </a:r>
                      <a:endParaRPr lang="zh-CN" sz="1800" dirty="0">
                        <a:solidFill>
                          <a:schemeClr val="tx1"/>
                        </a:solidFill>
                        <a:latin typeface="微软雅黑" panose="020B0503020204020204" charset="-122"/>
                        <a:ea typeface="微软雅黑" panose="020B0503020204020204" charset="-122"/>
                      </a:endParaRPr>
                    </a:p>
                  </a:txBody>
                  <a:tcPr marL="68580" marR="68580" marT="0" marB="0" anchor="ctr"/>
                </a:tc>
                <a:tc>
                  <a:txBody>
                    <a:bodyPr/>
                    <a:p>
                      <a:pPr indent="0" algn="l">
                        <a:lnSpc>
                          <a:spcPct val="120000"/>
                        </a:lnSpc>
                        <a:spcAft>
                          <a:spcPts val="0"/>
                        </a:spcAft>
                      </a:pPr>
                      <a:r>
                        <a:rPr lang="zh-CN" sz="1800" dirty="0">
                          <a:solidFill>
                            <a:schemeClr val="tx1"/>
                          </a:solidFill>
                        </a:rPr>
                        <a:t>以摊余成本计量的金融资产</a:t>
                      </a:r>
                      <a:endParaRPr lang="zh-CN" sz="1800" dirty="0">
                        <a:solidFill>
                          <a:schemeClr val="tx1"/>
                        </a:solidFill>
                        <a:latin typeface="微软雅黑" panose="020B0503020204020204" charset="-122"/>
                        <a:ea typeface="微软雅黑" panose="020B0503020204020204" charset="-122"/>
                      </a:endParaRPr>
                    </a:p>
                  </a:txBody>
                  <a:tcPr marL="68580" marR="68580" marT="0" marB="0" anchor="ctr"/>
                </a:tc>
                <a:tc>
                  <a:txBody>
                    <a:bodyPr/>
                    <a:p>
                      <a:pPr indent="0" algn="l">
                        <a:lnSpc>
                          <a:spcPct val="120000"/>
                        </a:lnSpc>
                        <a:spcAft>
                          <a:spcPts val="0"/>
                        </a:spcAft>
                      </a:pPr>
                      <a:r>
                        <a:rPr lang="en-US" sz="1800" dirty="0">
                          <a:solidFill>
                            <a:schemeClr val="tx1"/>
                          </a:solidFill>
                        </a:rPr>
                        <a:t>“</a:t>
                      </a:r>
                      <a:r>
                        <a:rPr lang="zh-CN" sz="1800" dirty="0">
                          <a:solidFill>
                            <a:schemeClr val="tx1"/>
                          </a:solidFill>
                        </a:rPr>
                        <a:t>银行存款</a:t>
                      </a:r>
                      <a:r>
                        <a:rPr lang="en-US" sz="1800" dirty="0">
                          <a:solidFill>
                            <a:schemeClr val="tx1"/>
                          </a:solidFill>
                        </a:rPr>
                        <a:t>”“</a:t>
                      </a:r>
                      <a:r>
                        <a:rPr lang="zh-CN" sz="1800" dirty="0">
                          <a:solidFill>
                            <a:schemeClr val="tx1"/>
                          </a:solidFill>
                        </a:rPr>
                        <a:t>贷款</a:t>
                      </a:r>
                      <a:r>
                        <a:rPr lang="en-US" sz="1800" dirty="0">
                          <a:solidFill>
                            <a:schemeClr val="tx1"/>
                          </a:solidFill>
                        </a:rPr>
                        <a:t>”“</a:t>
                      </a:r>
                      <a:r>
                        <a:rPr lang="zh-CN" sz="1800" dirty="0">
                          <a:solidFill>
                            <a:schemeClr val="tx1"/>
                          </a:solidFill>
                        </a:rPr>
                        <a:t>应收账款</a:t>
                      </a:r>
                      <a:r>
                        <a:rPr lang="en-US" altLang="zh-CN" sz="1800" dirty="0">
                          <a:solidFill>
                            <a:schemeClr val="tx1"/>
                          </a:solidFill>
                        </a:rPr>
                        <a:t>“</a:t>
                      </a:r>
                      <a:r>
                        <a:rPr lang="en-US" sz="1800" dirty="0">
                          <a:solidFill>
                            <a:schemeClr val="tx1"/>
                          </a:solidFill>
                        </a:rPr>
                        <a:t>“</a:t>
                      </a:r>
                      <a:r>
                        <a:rPr lang="zh-CN" sz="1800" dirty="0">
                          <a:solidFill>
                            <a:schemeClr val="tx1"/>
                          </a:solidFill>
                        </a:rPr>
                        <a:t>债权投资</a:t>
                      </a:r>
                      <a:r>
                        <a:rPr lang="en-US" sz="1800" dirty="0">
                          <a:solidFill>
                            <a:schemeClr val="tx1"/>
                          </a:solidFill>
                        </a:rPr>
                        <a:t>”</a:t>
                      </a:r>
                      <a:r>
                        <a:rPr lang="zh-CN" sz="1800" dirty="0">
                          <a:solidFill>
                            <a:schemeClr val="tx1"/>
                          </a:solidFill>
                        </a:rPr>
                        <a:t>等科目</a:t>
                      </a:r>
                      <a:endParaRPr lang="zh-CN" sz="1800" dirty="0">
                        <a:solidFill>
                          <a:schemeClr val="tx1"/>
                        </a:solidFill>
                        <a:latin typeface="微软雅黑" panose="020B0503020204020204" charset="-122"/>
                        <a:ea typeface="微软雅黑" panose="020B0503020204020204" charset="-122"/>
                      </a:endParaRPr>
                    </a:p>
                  </a:txBody>
                  <a:tcPr marL="68580" marR="68580" marT="0" marB="0" anchor="ctr"/>
                </a:tc>
              </a:tr>
              <a:tr h="907415">
                <a:tc>
                  <a:txBody>
                    <a:bodyPr/>
                    <a:p>
                      <a:pPr indent="0" algn="l">
                        <a:lnSpc>
                          <a:spcPct val="120000"/>
                        </a:lnSpc>
                        <a:spcAft>
                          <a:spcPts val="0"/>
                        </a:spcAft>
                      </a:pPr>
                      <a:r>
                        <a:rPr lang="zh-CN" sz="1800" dirty="0">
                          <a:solidFill>
                            <a:schemeClr val="tx1"/>
                          </a:solidFill>
                        </a:rPr>
                        <a:t>以收取合同现金流量和出售金融资产为目标的业务模式</a:t>
                      </a:r>
                      <a:endParaRPr lang="zh-CN" sz="1800" dirty="0">
                        <a:solidFill>
                          <a:schemeClr val="tx1"/>
                        </a:solidFill>
                        <a:latin typeface="微软雅黑" panose="020B0503020204020204" charset="-122"/>
                        <a:ea typeface="微软雅黑" panose="020B0503020204020204" charset="-122"/>
                      </a:endParaRPr>
                    </a:p>
                  </a:txBody>
                  <a:tcPr marL="68580" marR="68580" marT="0" marB="0" anchor="ctr">
                    <a:solidFill>
                      <a:schemeClr val="accent5">
                        <a:lumMod val="20000"/>
                        <a:lumOff val="80000"/>
                      </a:schemeClr>
                    </a:solidFill>
                  </a:tcPr>
                </a:tc>
                <a:tc>
                  <a:txBody>
                    <a:bodyPr/>
                    <a:p>
                      <a:pPr indent="0" algn="l">
                        <a:lnSpc>
                          <a:spcPct val="120000"/>
                        </a:lnSpc>
                        <a:spcAft>
                          <a:spcPts val="0"/>
                        </a:spcAft>
                      </a:pPr>
                      <a:r>
                        <a:rPr lang="zh-CN" sz="1800" dirty="0">
                          <a:solidFill>
                            <a:schemeClr val="tx1"/>
                          </a:solidFill>
                        </a:rPr>
                        <a:t>以公允价值计量且其变动计入其他综合收益的金融资产</a:t>
                      </a:r>
                      <a:endParaRPr lang="zh-CN" sz="1800" dirty="0">
                        <a:solidFill>
                          <a:schemeClr val="tx1"/>
                        </a:solidFill>
                        <a:latin typeface="微软雅黑" panose="020B0503020204020204" charset="-122"/>
                        <a:ea typeface="微软雅黑" panose="020B0503020204020204" charset="-122"/>
                      </a:endParaRPr>
                    </a:p>
                  </a:txBody>
                  <a:tcPr marL="68580" marR="68580" marT="0" marB="0" anchor="ctr">
                    <a:solidFill>
                      <a:schemeClr val="accent5">
                        <a:lumMod val="20000"/>
                        <a:lumOff val="80000"/>
                      </a:schemeClr>
                    </a:solidFill>
                  </a:tcPr>
                </a:tc>
                <a:tc>
                  <a:txBody>
                    <a:bodyPr/>
                    <a:p>
                      <a:pPr indent="0" algn="l">
                        <a:lnSpc>
                          <a:spcPct val="120000"/>
                        </a:lnSpc>
                        <a:spcAft>
                          <a:spcPts val="0"/>
                        </a:spcAft>
                      </a:pPr>
                      <a:r>
                        <a:rPr lang="en-US" sz="1800" dirty="0">
                          <a:solidFill>
                            <a:schemeClr val="tx1"/>
                          </a:solidFill>
                        </a:rPr>
                        <a:t>“</a:t>
                      </a:r>
                      <a:r>
                        <a:rPr lang="zh-CN" sz="1800" dirty="0">
                          <a:solidFill>
                            <a:schemeClr val="tx1"/>
                          </a:solidFill>
                        </a:rPr>
                        <a:t>其他债权投资</a:t>
                      </a:r>
                      <a:r>
                        <a:rPr lang="en-US" sz="1800" dirty="0">
                          <a:solidFill>
                            <a:schemeClr val="tx1"/>
                          </a:solidFill>
                        </a:rPr>
                        <a:t>”</a:t>
                      </a:r>
                      <a:r>
                        <a:rPr lang="zh-CN" sz="1800" dirty="0">
                          <a:solidFill>
                            <a:schemeClr val="tx1"/>
                          </a:solidFill>
                        </a:rPr>
                        <a:t>科目</a:t>
                      </a:r>
                      <a:endParaRPr lang="zh-CN" sz="1800" dirty="0">
                        <a:solidFill>
                          <a:schemeClr val="tx1"/>
                        </a:solidFill>
                        <a:latin typeface="微软雅黑" panose="020B0503020204020204" charset="-122"/>
                        <a:ea typeface="微软雅黑" panose="020B0503020204020204" charset="-122"/>
                      </a:endParaRPr>
                    </a:p>
                  </a:txBody>
                  <a:tcPr marL="68580" marR="68580" marT="0" marB="0" anchor="ctr">
                    <a:solidFill>
                      <a:schemeClr val="accent5">
                        <a:lumMod val="20000"/>
                        <a:lumOff val="80000"/>
                      </a:schemeClr>
                    </a:solidFill>
                  </a:tcPr>
                </a:tc>
              </a:tr>
              <a:tr h="946150">
                <a:tc>
                  <a:txBody>
                    <a:bodyPr/>
                    <a:p>
                      <a:pPr indent="0" algn="l">
                        <a:lnSpc>
                          <a:spcPct val="120000"/>
                        </a:lnSpc>
                        <a:spcAft>
                          <a:spcPts val="0"/>
                        </a:spcAft>
                      </a:pPr>
                      <a:r>
                        <a:rPr lang="zh-CN" sz="1800" dirty="0">
                          <a:solidFill>
                            <a:schemeClr val="tx1"/>
                          </a:solidFill>
                          <a:latin typeface="微软雅黑" panose="020B0503020204020204" charset="-122"/>
                          <a:ea typeface="微软雅黑" panose="020B0503020204020204" charset="-122"/>
                        </a:rPr>
                        <a:t>其他业务模式</a:t>
                      </a:r>
                      <a:endParaRPr lang="zh-CN" sz="1800" dirty="0">
                        <a:solidFill>
                          <a:schemeClr val="tx1"/>
                        </a:solidFill>
                        <a:latin typeface="微软雅黑" panose="020B0503020204020204" charset="-122"/>
                        <a:ea typeface="微软雅黑" panose="020B0503020204020204" charset="-122"/>
                      </a:endParaRPr>
                    </a:p>
                    <a:p>
                      <a:pPr indent="0" algn="l">
                        <a:lnSpc>
                          <a:spcPct val="120000"/>
                        </a:lnSpc>
                        <a:spcAft>
                          <a:spcPts val="0"/>
                        </a:spcAft>
                      </a:pPr>
                      <a:r>
                        <a:rPr lang="zh-CN" altLang="en-US" sz="1800" dirty="0">
                          <a:solidFill>
                            <a:schemeClr val="tx1"/>
                          </a:solidFill>
                          <a:latin typeface="微软雅黑" panose="020B0503020204020204" charset="-122"/>
                          <a:ea typeface="微软雅黑" panose="020B0503020204020204" charset="-122"/>
                          <a:cs typeface="宋体" panose="02010600030101010101" pitchFamily="2" charset="-122"/>
                        </a:rPr>
                        <a:t>（</a:t>
                      </a:r>
                      <a:r>
                        <a:rPr lang="zh-CN" sz="1800" dirty="0">
                          <a:solidFill>
                            <a:schemeClr val="tx1"/>
                          </a:solidFill>
                          <a:latin typeface="微软雅黑" panose="020B0503020204020204" charset="-122"/>
                          <a:ea typeface="微软雅黑" panose="020B0503020204020204" charset="-122"/>
                          <a:cs typeface="宋体" panose="02010600030101010101" pitchFamily="2" charset="-122"/>
                        </a:rPr>
                        <a:t>以出售金融资产为目标</a:t>
                      </a:r>
                      <a:r>
                        <a:rPr lang="zh-CN" altLang="en-US" sz="1800" dirty="0">
                          <a:solidFill>
                            <a:schemeClr val="tx1"/>
                          </a:solidFill>
                          <a:latin typeface="微软雅黑" panose="020B0503020204020204" charset="-122"/>
                          <a:ea typeface="微软雅黑" panose="020B0503020204020204" charset="-122"/>
                          <a:cs typeface="宋体" panose="02010600030101010101" pitchFamily="2" charset="-122"/>
                        </a:rPr>
                        <a:t>）</a:t>
                      </a:r>
                      <a:endParaRPr lang="zh-CN" sz="1800" dirty="0">
                        <a:solidFill>
                          <a:schemeClr val="tx1"/>
                        </a:solidFill>
                        <a:latin typeface="微软雅黑" panose="020B0503020204020204" charset="-122"/>
                        <a:ea typeface="微软雅黑" panose="020B0503020204020204" charset="-122"/>
                      </a:endParaRPr>
                    </a:p>
                  </a:txBody>
                  <a:tcPr marL="68580" marR="68580" marT="0" marB="0" anchor="ctr"/>
                </a:tc>
                <a:tc>
                  <a:txBody>
                    <a:bodyPr/>
                    <a:p>
                      <a:pPr indent="0" algn="l">
                        <a:lnSpc>
                          <a:spcPct val="120000"/>
                        </a:lnSpc>
                        <a:spcAft>
                          <a:spcPts val="0"/>
                        </a:spcAft>
                      </a:pPr>
                      <a:r>
                        <a:rPr lang="zh-CN" sz="1800" dirty="0">
                          <a:solidFill>
                            <a:schemeClr val="tx1"/>
                          </a:solidFill>
                          <a:latin typeface="微软雅黑" panose="020B0503020204020204" charset="-122"/>
                          <a:ea typeface="微软雅黑" panose="020B0503020204020204" charset="-122"/>
                        </a:rPr>
                        <a:t>以公允价值计量且其变动计入当期损益的金融资产</a:t>
                      </a:r>
                      <a:endParaRPr lang="zh-CN" sz="1800" dirty="0">
                        <a:solidFill>
                          <a:schemeClr val="tx1"/>
                        </a:solidFill>
                        <a:latin typeface="微软雅黑" panose="020B0503020204020204" charset="-122"/>
                        <a:ea typeface="微软雅黑" panose="020B0503020204020204" charset="-122"/>
                      </a:endParaRPr>
                    </a:p>
                  </a:txBody>
                  <a:tcPr marL="68580" marR="68580" marT="0" marB="0" anchor="ctr"/>
                </a:tc>
                <a:tc>
                  <a:txBody>
                    <a:bodyPr/>
                    <a:p>
                      <a:pPr indent="0" algn="l">
                        <a:lnSpc>
                          <a:spcPct val="120000"/>
                        </a:lnSpc>
                        <a:spcAft>
                          <a:spcPts val="0"/>
                        </a:spcAft>
                      </a:pPr>
                      <a:r>
                        <a:rPr lang="en-US" sz="1800" dirty="0">
                          <a:solidFill>
                            <a:schemeClr val="tx1"/>
                          </a:solidFill>
                          <a:latin typeface="微软雅黑" panose="020B0503020204020204" charset="-122"/>
                          <a:ea typeface="微软雅黑" panose="020B0503020204020204" charset="-122"/>
                        </a:rPr>
                        <a:t>“</a:t>
                      </a:r>
                      <a:r>
                        <a:rPr lang="zh-CN" sz="1800" dirty="0">
                          <a:solidFill>
                            <a:schemeClr val="tx1"/>
                          </a:solidFill>
                          <a:latin typeface="微软雅黑" panose="020B0503020204020204" charset="-122"/>
                          <a:ea typeface="微软雅黑" panose="020B0503020204020204" charset="-122"/>
                        </a:rPr>
                        <a:t>交易性金融资产</a:t>
                      </a:r>
                      <a:r>
                        <a:rPr lang="en-US" sz="1800" dirty="0">
                          <a:solidFill>
                            <a:schemeClr val="tx1"/>
                          </a:solidFill>
                          <a:latin typeface="微软雅黑" panose="020B0503020204020204" charset="-122"/>
                          <a:ea typeface="微软雅黑" panose="020B0503020204020204" charset="-122"/>
                        </a:rPr>
                        <a:t>”</a:t>
                      </a:r>
                      <a:r>
                        <a:rPr lang="zh-CN" sz="1800" dirty="0">
                          <a:solidFill>
                            <a:schemeClr val="tx1"/>
                          </a:solidFill>
                          <a:latin typeface="微软雅黑" panose="020B0503020204020204" charset="-122"/>
                          <a:ea typeface="微软雅黑" panose="020B0503020204020204" charset="-122"/>
                        </a:rPr>
                        <a:t>科目</a:t>
                      </a:r>
                      <a:endParaRPr lang="zh-CN" sz="1800" dirty="0">
                        <a:solidFill>
                          <a:schemeClr val="tx1"/>
                        </a:solidFill>
                        <a:latin typeface="微软雅黑" panose="020B0503020204020204" charset="-122"/>
                        <a:ea typeface="微软雅黑" panose="020B0503020204020204" charset="-122"/>
                      </a:endParaRPr>
                    </a:p>
                  </a:txBody>
                  <a:tcPr marL="68580" marR="68580" marT="0" marB="0" anchor="ctr"/>
                </a:tc>
              </a:tr>
              <a:tr h="1654810">
                <a:tc>
                  <a:txBody>
                    <a:bodyPr/>
                    <a:p>
                      <a:pPr indent="0" algn="l">
                        <a:lnSpc>
                          <a:spcPct val="120000"/>
                        </a:lnSpc>
                        <a:spcAft>
                          <a:spcPts val="0"/>
                        </a:spcAft>
                      </a:pPr>
                      <a:r>
                        <a:rPr lang="zh-CN" sz="1800" dirty="0">
                          <a:solidFill>
                            <a:schemeClr val="tx1"/>
                          </a:solidFill>
                          <a:latin typeface="微软雅黑" panose="020B0503020204020204" charset="-122"/>
                          <a:ea typeface="微软雅黑" panose="020B0503020204020204" charset="-122"/>
                        </a:rPr>
                        <a:t>持有上市公司股份未达到重大影响且不作短线运作的股权投资、持有非上市公司股份未达到重大影响的股权投资</a:t>
                      </a:r>
                      <a:endParaRPr lang="zh-CN" sz="1800" dirty="0">
                        <a:solidFill>
                          <a:schemeClr val="tx1"/>
                        </a:solidFill>
                        <a:latin typeface="微软雅黑" panose="020B0503020204020204" charset="-122"/>
                        <a:ea typeface="微软雅黑" panose="020B0503020204020204" charset="-122"/>
                      </a:endParaRPr>
                    </a:p>
                  </a:txBody>
                  <a:tcPr marL="68580" marR="68580" marT="0" marB="0" anchor="ctr">
                    <a:solidFill>
                      <a:schemeClr val="accent5">
                        <a:lumMod val="40000"/>
                        <a:lumOff val="60000"/>
                      </a:schemeClr>
                    </a:solidFill>
                  </a:tcPr>
                </a:tc>
                <a:tc>
                  <a:txBody>
                    <a:bodyPr/>
                    <a:p>
                      <a:pPr indent="0" algn="l">
                        <a:lnSpc>
                          <a:spcPct val="120000"/>
                        </a:lnSpc>
                        <a:spcAft>
                          <a:spcPts val="0"/>
                        </a:spcAft>
                      </a:pPr>
                      <a:r>
                        <a:rPr lang="zh-CN" sz="1800" dirty="0">
                          <a:solidFill>
                            <a:schemeClr val="tx1"/>
                          </a:solidFill>
                          <a:latin typeface="微软雅黑" panose="020B0503020204020204" charset="-122"/>
                          <a:ea typeface="微软雅黑" panose="020B0503020204020204" charset="-122"/>
                        </a:rPr>
                        <a:t>以公允价值计量且其变动计入其他综合收益的金融资产</a:t>
                      </a:r>
                      <a:endParaRPr lang="zh-CN" sz="1800" dirty="0">
                        <a:solidFill>
                          <a:schemeClr val="tx1"/>
                        </a:solidFill>
                        <a:latin typeface="微软雅黑" panose="020B0503020204020204" charset="-122"/>
                        <a:ea typeface="微软雅黑" panose="020B0503020204020204" charset="-122"/>
                      </a:endParaRPr>
                    </a:p>
                  </a:txBody>
                  <a:tcPr marL="68580" marR="68580" marT="0" marB="0" anchor="ctr">
                    <a:solidFill>
                      <a:schemeClr val="accent5">
                        <a:lumMod val="40000"/>
                        <a:lumOff val="60000"/>
                      </a:schemeClr>
                    </a:solidFill>
                  </a:tcPr>
                </a:tc>
                <a:tc>
                  <a:txBody>
                    <a:bodyPr/>
                    <a:p>
                      <a:pPr indent="0" algn="l">
                        <a:lnSpc>
                          <a:spcPct val="120000"/>
                        </a:lnSpc>
                        <a:spcAft>
                          <a:spcPts val="0"/>
                        </a:spcAft>
                      </a:pPr>
                      <a:r>
                        <a:rPr lang="en-US" sz="1800" dirty="0">
                          <a:solidFill>
                            <a:schemeClr val="tx1"/>
                          </a:solidFill>
                          <a:latin typeface="微软雅黑" panose="020B0503020204020204" charset="-122"/>
                          <a:ea typeface="微软雅黑" panose="020B0503020204020204" charset="-122"/>
                        </a:rPr>
                        <a:t>“</a:t>
                      </a:r>
                      <a:r>
                        <a:rPr lang="zh-CN" sz="1800" dirty="0">
                          <a:solidFill>
                            <a:schemeClr val="tx1"/>
                          </a:solidFill>
                          <a:latin typeface="微软雅黑" panose="020B0503020204020204" charset="-122"/>
                          <a:ea typeface="微软雅黑" panose="020B0503020204020204" charset="-122"/>
                        </a:rPr>
                        <a:t>其他权益工具投资</a:t>
                      </a:r>
                      <a:r>
                        <a:rPr lang="en-US" sz="1800" dirty="0">
                          <a:solidFill>
                            <a:schemeClr val="tx1"/>
                          </a:solidFill>
                          <a:latin typeface="微软雅黑" panose="020B0503020204020204" charset="-122"/>
                          <a:ea typeface="微软雅黑" panose="020B0503020204020204" charset="-122"/>
                        </a:rPr>
                        <a:t>”</a:t>
                      </a:r>
                      <a:r>
                        <a:rPr lang="zh-CN" altLang="en-US" sz="1800" dirty="0">
                          <a:solidFill>
                            <a:schemeClr val="tx1"/>
                          </a:solidFill>
                          <a:latin typeface="微软雅黑" panose="020B0503020204020204" charset="-122"/>
                          <a:ea typeface="微软雅黑" panose="020B0503020204020204" charset="-122"/>
                        </a:rPr>
                        <a:t>科目</a:t>
                      </a:r>
                      <a:endParaRPr lang="zh-CN" altLang="en-US" sz="1800" dirty="0">
                        <a:solidFill>
                          <a:schemeClr val="tx1"/>
                        </a:solidFill>
                        <a:latin typeface="微软雅黑" panose="020B0503020204020204" charset="-122"/>
                        <a:ea typeface="微软雅黑" panose="020B0503020204020204" charset="-122"/>
                      </a:endParaRPr>
                    </a:p>
                  </a:txBody>
                  <a:tcPr marL="68580" marR="68580" marT="0" marB="0" anchor="ctr">
                    <a:solidFill>
                      <a:schemeClr val="accent5">
                        <a:lumMod val="40000"/>
                        <a:lumOff val="60000"/>
                      </a:schemeClr>
                    </a:solidFill>
                  </a:tcPr>
                </a:tc>
              </a:tr>
            </a:tbl>
          </a:graphicData>
        </a:graphic>
      </p:graphicFrame>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三、金融资产的计量</a:t>
            </a:r>
            <a:endParaRPr lang="en-US" altLang="zh-CN" b="0"/>
          </a:p>
        </p:txBody>
      </p:sp>
      <p:sp>
        <p:nvSpPr>
          <p:cNvPr id="3" name="正文"/>
          <p:cNvSpPr>
            <a:spLocks noGrp="1"/>
          </p:cNvSpPr>
          <p:nvPr>
            <p:ph idx="1"/>
            <p:custDataLst>
              <p:tags r:id="rId2"/>
            </p:custDataLst>
          </p:nvPr>
        </p:nvSpPr>
        <p:spPr/>
        <p:txBody>
          <a:bodyPr/>
          <a:lstStyle/>
          <a:p>
            <a:pPr indent="609600" fontAlgn="auto">
              <a:lnSpc>
                <a:spcPct val="230000"/>
              </a:lnSpc>
            </a:pPr>
            <a:r>
              <a:rPr lang="zh-CN" altLang="en-US" sz="2800">
                <a:sym typeface="+mn-ea"/>
              </a:rPr>
              <a:t>（一）</a:t>
            </a:r>
            <a:r>
              <a:rPr lang="en-US" altLang="zh-CN" sz="2800">
                <a:sym typeface="+mn-ea"/>
              </a:rPr>
              <a:t>金融资产的初始计量</a:t>
            </a:r>
            <a:endParaRPr lang="en-US" altLang="zh-CN" sz="2800" b="0"/>
          </a:p>
          <a:p>
            <a:pPr indent="711200" fontAlgn="auto">
              <a:lnSpc>
                <a:spcPct val="230000"/>
              </a:lnSpc>
              <a:extLst>
                <a:ext uri="{35155182-B16C-46BC-9424-99874614C6A1}">
                  <wpsdc:indentchars xmlns:wpsdc="http://www.wps.cn/officeDocument/2017/drawingmlCustomData" val="200" checksum="3773799597"/>
                </a:ext>
              </a:extLst>
            </a:pPr>
            <a:r>
              <a:rPr lang="zh-CN" altLang="en-US" sz="2800"/>
              <a:t>企业初始确认长期金融资产,应当按照公允价值计量。对于以公允价值计量且其变动计入当期损益的金融资产,相关交易费用计入当期损益；对于其他类金融资产,相关交易费用计入初始确认金额。</a:t>
            </a:r>
            <a:endParaRPr lang="zh-CN" altLang="en-US" sz="2800"/>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三、金融资产的计量</a:t>
            </a:r>
            <a:endParaRPr lang="en-US" altLang="zh-CN" b="0"/>
          </a:p>
        </p:txBody>
      </p:sp>
      <p:sp>
        <p:nvSpPr>
          <p:cNvPr id="3" name="正文"/>
          <p:cNvSpPr>
            <a:spLocks noGrp="1"/>
          </p:cNvSpPr>
          <p:nvPr>
            <p:ph idx="1"/>
            <p:custDataLst>
              <p:tags r:id="rId2"/>
            </p:custDataLst>
          </p:nvPr>
        </p:nvSpPr>
        <p:spPr/>
        <p:txBody>
          <a:bodyPr>
            <a:normAutofit lnSpcReduction="10000"/>
          </a:bodyPr>
          <a:lstStyle/>
          <a:p>
            <a:pPr indent="711200" fontAlgn="auto">
              <a:lnSpc>
                <a:spcPct val="230000"/>
              </a:lnSpc>
              <a:extLst>
                <a:ext uri="{35155182-B16C-46BC-9424-99874614C6A1}">
                  <wpsdc:indentchars xmlns:wpsdc="http://www.wps.cn/officeDocument/2017/drawingmlCustomData" val="200" checksum="3773799597"/>
                </a:ext>
              </a:extLst>
            </a:pPr>
            <a:r>
              <a:rPr lang="zh-CN" altLang="en-US" sz="2800"/>
              <a:t>（二）金融资产的后续计量</a:t>
            </a:r>
            <a:endParaRPr lang="zh-CN" altLang="en-US" sz="2800"/>
          </a:p>
          <a:p>
            <a:pPr indent="711200" fontAlgn="auto">
              <a:lnSpc>
                <a:spcPct val="230000"/>
              </a:lnSpc>
              <a:extLst>
                <a:ext uri="{35155182-B16C-46BC-9424-99874614C6A1}">
                  <wpsdc:indentchars xmlns:wpsdc="http://www.wps.cn/officeDocument/2017/drawingmlCustomData" val="200" checksum="3773799597"/>
                </a:ext>
              </a:extLst>
            </a:pPr>
            <a:r>
              <a:rPr lang="zh-CN" altLang="en-US" sz="2800"/>
              <a:t>金融资产的后续计量与金融资产的分类密切相关。企业应当对不同类别的金融资产,分别以摊余成本、以公允价值计量且其变动计入其他综合收益或以公允价值计量且其变动计入当期损益进行后续计量。这一点将在后续内容中以不同类别详尽阐述。</a:t>
            </a:r>
            <a:endParaRPr lang="zh-CN" altLang="en-US" sz="2800"/>
          </a:p>
        </p:txBody>
      </p:sp>
    </p:spTree>
    <p:custDataLst>
      <p:tags r:id="rId3"/>
    </p:custDataLst>
  </p:cSld>
  <p:clrMapOvr>
    <a:masterClrMapping/>
  </p:clrMapOvr>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20236723"/>
  <p:tag name="KSO_WM_TEMPLATE_CATEGORY" val="custom"/>
  <p:tag name="KSO_WM_TEMPLATE_MASTER_TYPE" val="0"/>
</p:tagLst>
</file>

<file path=ppt/tags/tag102.xml><?xml version="1.0" encoding="utf-8"?>
<p:tagLst xmlns:p="http://schemas.openxmlformats.org/presentationml/2006/main">
  <p:tag name="KSO_WM_UNIT_TYPE" val="i"/>
  <p:tag name="KSO_WM_UNIT_INDEX" val="1"/>
  <p:tag name="KSO_WM_BEAUTIFY_FLAG" val="#wm#"/>
  <p:tag name="KSO_WM_TAG_VERSION" val="3.0"/>
  <p:tag name="KSO_WM_UNIT_ID" val="custom20236723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03.xml><?xml version="1.0" encoding="utf-8"?>
<p:tagLst xmlns:p="http://schemas.openxmlformats.org/presentationml/2006/main">
  <p:tag name="KSO_WM_UNIT_TYPE" val="a"/>
  <p:tag name="KSO_WM_UNIT_INDEX" val="1"/>
  <p:tag name="KSO_WM_BEAUTIFY_FLAG" val="#wm#"/>
  <p:tag name="KSO_WM_TAG_VERSION" val="3.0"/>
  <p:tag name="KSO_WM_UNIT_ID" val="custom20236723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10;添加文档标题"/>
</p:tagLst>
</file>

<file path=ppt/tags/tag104.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ID" val="custom20236723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金山办公软件有限公司"/>
</p:tagLst>
</file>

<file path=ppt/tags/tag105.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6723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汇报人：WPS"/>
</p:tagLst>
</file>

<file path=ppt/tags/tag106.xml><?xml version="1.0" encoding="utf-8"?>
<p:tagLst xmlns:p="http://schemas.openxmlformats.org/presentationml/2006/main">
  <p:tag name="KSO_WM_SLIDE_TYPE" val="title"/>
  <p:tag name="KSO_WM_TEMPLATE_SUBCATEGORY" val="29"/>
  <p:tag name="KSO_WM_TEMPLATE_COLOR_TYPE" val="0"/>
  <p:tag name="KSO_WM_TAG_VERSION" val="3.0"/>
  <p:tag name="KSO_WM_SLIDE_SUBTYPE" val="pureTxt"/>
  <p:tag name="KSO_WM_SLIDE_ITEM_CNT" val="0"/>
  <p:tag name="KSO_WM_TEMPLATE_THUMBS_INDEX" val="1、9"/>
  <p:tag name="KSO_WM_BEAUTIFY_FLAG" val="#wm#"/>
  <p:tag name="KSO_WM_TEMPLATE_INDEX" val="20236723"/>
  <p:tag name="KSO_WM_TEMPLATE_CATEGORY" val="custom"/>
  <p:tag name="KSO_WM_SLIDE_INDEX" val="1"/>
  <p:tag name="KSO_WM_SLIDE_ID" val="custom20236723_1"/>
  <p:tag name="KSO_WM_TEMPLATE_MASTER_TYPE" val="0"/>
  <p:tag name="KSO_WM_SLIDE_LAYOUT" val="a_b_f"/>
  <p:tag name="KSO_WM_SLIDE_LAYOUT_CNT" val="1_1_2"/>
</p:tagLst>
</file>

<file path=ppt/tags/tag107.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20236723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目录"/>
</p:tagLst>
</file>

<file path=ppt/tags/tag108.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09.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Lst>
</file>

<file path=ppt/tags/tag1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10.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1.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2.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2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Lst>
</file>

<file path=ppt/tags/tag113.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4.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5.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16.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7.xml><?xml version="1.0" encoding="utf-8"?>
<p:tagLst xmlns:p="http://schemas.openxmlformats.org/presentationml/2006/main">
  <p:tag name="KSO_WM_UNIT_TYPE" val="i"/>
  <p:tag name="KSO_WM_UNIT_INDEX" val="1"/>
  <p:tag name="KSO_WM_BEAUTIFY_FLAG" val="#wm#"/>
  <p:tag name="KSO_WM_TAG_VERSION" val="3.0"/>
  <p:tag name="KSO_WM_DIAGRAM_GROUP_CODE" val="l1-1"/>
  <p:tag name="KSO_WM_DIAGRAM_COLOR_TRICK" val="1"/>
  <p:tag name="KSO_WM_DIAGRAM_COLOR_TEXT_CAN_REMOVE" val="n"/>
  <p:tag name="KSO_WM_UNIT_ID" val="custom20236723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18.xml><?xml version="1.0" encoding="utf-8"?>
<p:tagLst xmlns:p="http://schemas.openxmlformats.org/presentationml/2006/main">
  <p:tag name="KSO_WM_UNIT_TYPE" val="l_h_i"/>
  <p:tag name="KSO_WM_UNIT_INDEX" val="1_3_1"/>
  <p:tag name="KSO_WM_TAG_VERSION" val="3.0"/>
  <p:tag name="KSO_WM_DIAGRAM_VERSION" val="3"/>
  <p:tag name="KSO_WM_DIAGRAM_GROUP_CODE" val="l1-1"/>
  <p:tag name="KSO_WM_DIAGRAM_COLOR_TRICK" val="1"/>
  <p:tag name="KSO_WM_DIAGRAM_COLOR_TEXT_CAN_REMOVE" val="n"/>
  <p:tag name="KSO_WM_UNIT_ID" val="custom20236723_4*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9.xml><?xml version="1.0" encoding="utf-8"?>
<p:tagLst xmlns:p="http://schemas.openxmlformats.org/presentationml/2006/main">
  <p:tag name="KSO_WM_UNIT_TYPE" val="l_h_i"/>
  <p:tag name="KSO_WM_UNIT_SUBTYPE" val="d"/>
  <p:tag name="KSO_WM_UNIT_INDEX" val="1_3_2"/>
  <p:tag name="KSO_WM_TAG_VERSION" val="3.0"/>
  <p:tag name="KSO_WM_DIAGRAM_VERSION" val="3"/>
  <p:tag name="KSO_WM_DIAGRAM_GROUP_CODE" val="l1-1"/>
  <p:tag name="KSO_WM_DIAGRAM_COLOR_TRICK" val="1"/>
  <p:tag name="KSO_WM_DIAGRAM_COLOR_TEXT_CAN_REMOVE" val="n"/>
  <p:tag name="KSO_WM_UNIT_ID" val="custom20236723_4*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xml><?xml version="1.0" encoding="utf-8"?>
<p:tagLst xmlns:p="http://schemas.openxmlformats.org/presentationml/2006/main">
  <p:tag name="KSO_WM_UNIT_TYPE" val="l_h_f"/>
  <p:tag name="KSO_WM_UNIT_INDEX" val="1_3_1"/>
  <p:tag name="KSO_WM_TAG_VERSION" val="3.0"/>
  <p:tag name="KSO_WM_DIAGRAM_VERSION" val="3"/>
  <p:tag name="KSO_WM_DIAGRAM_GROUP_CODE" val="l1-1"/>
  <p:tag name="KSO_WM_DIAGRAM_COLOR_TRICK" val="1"/>
  <p:tag name="KSO_WM_DIAGRAM_COLOR_TEXT_CAN_REMOVE" val="n"/>
  <p:tag name="KSO_WM_UNIT_ID" val="custom20236723_4*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21.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6723"/>
  <p:tag name="KSO_WM_TEMPLATE_CATEGORY" val="custom"/>
  <p:tag name="KSO_WM_SLIDE_INDEX" val="4"/>
  <p:tag name="KSO_WM_SLIDE_ID" val="custom20236723_4"/>
  <p:tag name="KSO_WM_TEMPLATE_MASTER_TYPE" val="0"/>
  <p:tag name="KSO_WM_SLIDE_LAYOUT" val="a_l"/>
  <p:tag name="KSO_WM_SLIDE_LAYOUT_CNT" val="1_1"/>
  <p:tag name="KSO_WM_SLIDE_DIAGTYPE" val="l"/>
</p:tagLst>
</file>

<file path=ppt/tags/tag122.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23.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24.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25.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12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2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2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2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3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3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3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3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6.xml><?xml version="1.0" encoding="utf-8"?>
<p:tagLst xmlns:p="http://schemas.openxmlformats.org/presentationml/2006/main">
  <p:tag name="KSO_WM_UNIT_TABLE_BEAUTIFY" val="smartTable{d4c6e749-f599-482c-90db-7b7769ebfdd6}"/>
</p:tagLst>
</file>

<file path=ppt/tags/tag13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3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4.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45.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46.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47.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14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15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7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9.xml><?xml version="1.0" encoding="utf-8"?>
<p:tagLst xmlns:p="http://schemas.openxmlformats.org/presentationml/2006/main">
  <p:tag name="TABLE_ENDDRAG_ORIGIN_RECT" val="804*206"/>
  <p:tag name="TABLE_ENDDRAG_RECT" val="70*180*804*206"/>
</p:tagLst>
</file>

<file path=ppt/tags/tag1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9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9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9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0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05.xml><?xml version="1.0" encoding="utf-8"?>
<p:tagLst xmlns:p="http://schemas.openxmlformats.org/presentationml/2006/main">
  <p:tag name="TABLE_ENDDRAG_ORIGIN_RECT" val="841*288"/>
  <p:tag name="TABLE_ENDDRAG_RECT" val="39*145*841*288"/>
</p:tagLst>
</file>

<file path=ppt/tags/tag20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0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1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1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1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1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1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1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1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1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19.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22.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0.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221.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222.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22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2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2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2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2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3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3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3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4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4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4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5.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5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5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5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5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5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5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5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5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5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6.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6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6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6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6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65.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266.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267.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268.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26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7.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7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7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7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7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7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7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7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7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7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8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8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8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8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8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8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8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8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8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9.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9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9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9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9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9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9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9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9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9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0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0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0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0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0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0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0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0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30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31.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31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311.xml><?xml version="1.0" encoding="utf-8"?>
<p:tagLst xmlns:p="http://schemas.openxmlformats.org/presentationml/2006/main">
  <p:tag name="KSO_WM_UNIT_TYPE" val="i"/>
  <p:tag name="KSO_WM_UNIT_INDEX" val="1"/>
  <p:tag name="KSO_WM_BEAUTIFY_FLAG" val="#wm#"/>
  <p:tag name="KSO_WM_TAG_VERSION" val="3.0"/>
  <p:tag name="KSO_WM_UNIT_ID" val="custom20236723_9*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312.xml><?xml version="1.0" encoding="utf-8"?>
<p:tagLst xmlns:p="http://schemas.openxmlformats.org/presentationml/2006/main">
  <p:tag name="KSO_WM_UNIT_TYPE" val="a"/>
  <p:tag name="KSO_WM_UNIT_INDEX" val="1"/>
  <p:tag name="KSO_WM_BEAUTIFY_FLAG" val="#wm#"/>
  <p:tag name="KSO_WM_TAG_VERSION" val="3.0"/>
  <p:tag name="KSO_WM_UNIT_ID" val="custom20236723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感谢观看"/>
</p:tagLst>
</file>

<file path=ppt/tags/tag313.xml><?xml version="1.0" encoding="utf-8"?>
<p:tagLst xmlns:p="http://schemas.openxmlformats.org/presentationml/2006/main">
  <p:tag name="KSO_WM_UNIT_TYPE" val="b"/>
  <p:tag name="KSO_WM_UNIT_INDEX" val="1"/>
  <p:tag name="KSO_WM_BEAUTIFY_FLAG" val="#wm#"/>
  <p:tag name="KSO_WM_TAG_VERSION" val="3.0"/>
  <p:tag name="KSO_WM_UNIT_ID" val="custom20236723_9*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VALUE" val="10"/>
  <p:tag name="KSO_WM_UNIT_PRESET_TEXT" val="Thank you"/>
</p:tagLst>
</file>

<file path=ppt/tags/tag314.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ID" val="custom20236723_9*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金山办公软件有限公司"/>
</p:tagLst>
</file>

<file path=ppt/tags/tag315.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6723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汇报人：WPS"/>
</p:tagLst>
</file>

<file path=ppt/tags/tag316.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9"/>
  <p:tag name="KSO_WM_SLIDE_ID" val="custom20236723_9"/>
  <p:tag name="KSO_WM_TEMPLATE_MASTER_TYPE" val="0"/>
  <p:tag name="KSO_WM_SLIDE_LAYOUT" val="a_b_f"/>
  <p:tag name="KSO_WM_SLIDE_LAYOUT_CNT" val="1_1_2"/>
</p:tagLst>
</file>

<file path=ppt/tags/tag317.xml><?xml version="1.0" encoding="utf-8"?>
<p:tagLst xmlns:p="http://schemas.openxmlformats.org/presentationml/2006/main">
  <p:tag name="commondata" val="eyJoZGlkIjoiNzRlZTVjZDZlM2EwYTdlNGJmYzIyNDA4ZDIxOTNmM2EifQ=="/>
</p:tagLst>
</file>

<file path=ppt/tags/tag32.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TYPE" val="i"/>
  <p:tag name="KSO_WM_UNIT_INDEX" val="10"/>
  <p:tag name="KSO_WM_BEAUTIFY_FLAG" val="#wm#"/>
  <p:tag name="KSO_WM_TAG_VERSION" val="3.0"/>
  <p:tag name="KSO_WM_UNIT_ID" val="_4*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3.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标题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4.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5.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标题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6.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7.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Lst>
</file>

<file path=ppt/tags/tag6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6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73.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Lst>
</file>

<file path=ppt/tags/tag77.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8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0"/>
</p:tagLst>
</file>

<file path=ppt/tags/tag88.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92.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93.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6723"/>
</p:tagLst>
</file>

<file path=ppt/tags/tag9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6723"/>
</p:tagLst>
</file>

<file path=ppt/tags/tag9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Office 主题​​">
  <a:themeElements>
    <a:clrScheme name="0000000000000511-2">
      <a:dk1>
        <a:srgbClr val="333333"/>
      </a:dk1>
      <a:lt1>
        <a:srgbClr val="FFFFFF"/>
      </a:lt1>
      <a:dk2>
        <a:srgbClr val="282828"/>
      </a:dk2>
      <a:lt2>
        <a:srgbClr val="F8F4FE"/>
      </a:lt2>
      <a:accent1>
        <a:srgbClr val="A073F3"/>
      </a:accent1>
      <a:accent2>
        <a:srgbClr val="8182EB"/>
      </a:accent2>
      <a:accent3>
        <a:srgbClr val="3DB18F"/>
      </a:accent3>
      <a:accent4>
        <a:srgbClr val="F15F70"/>
      </a:accent4>
      <a:accent5>
        <a:srgbClr val="ECBD76"/>
      </a:accent5>
      <a:accent6>
        <a:srgbClr val="DDA06F"/>
      </a:accent6>
      <a:hlink>
        <a:srgbClr val="304FFE"/>
      </a:hlink>
      <a:folHlink>
        <a:srgbClr val="492067"/>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14777</Words>
  <Application>WPS 演示</Application>
  <PresentationFormat>宽屏</PresentationFormat>
  <Paragraphs>788</Paragraphs>
  <Slides>64</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64</vt:i4>
      </vt:variant>
    </vt:vector>
  </HeadingPairs>
  <TitlesOfParts>
    <vt:vector size="76" baseType="lpstr">
      <vt:lpstr>Arial</vt:lpstr>
      <vt:lpstr>宋体</vt:lpstr>
      <vt:lpstr>Wingdings</vt:lpstr>
      <vt:lpstr>Wingdings</vt:lpstr>
      <vt:lpstr>微软雅黑</vt:lpstr>
      <vt:lpstr>Arial Unicode MS</vt:lpstr>
      <vt:lpstr>Calibri</vt:lpstr>
      <vt:lpstr>江城圆体 400W</vt:lpstr>
      <vt:lpstr>Times New Roman</vt:lpstr>
      <vt:lpstr>楷体</vt:lpstr>
      <vt:lpstr>仿宋</vt:lpstr>
      <vt:lpstr>Office 主题​​</vt:lpstr>
      <vt:lpstr>单击此处 添加文档标题</vt:lpstr>
      <vt:lpstr>目录</vt:lpstr>
      <vt:lpstr>添加章节标题</vt:lpstr>
      <vt:lpstr>单击此处添加标题</vt:lpstr>
      <vt:lpstr>单击此处添加标题</vt:lpstr>
      <vt:lpstr>二、金融资产的分类</vt:lpstr>
      <vt:lpstr>二、金融资产的分类</vt:lpstr>
      <vt:lpstr>单击此处添加标题</vt:lpstr>
      <vt:lpstr>三、金融资产的计量—金融资产的初始计量</vt:lpstr>
      <vt:lpstr>认知会计</vt:lpstr>
      <vt:lpstr>单击此处添加标题</vt:lpstr>
      <vt:lpstr>一、认知债券投资</vt:lpstr>
      <vt:lpstr>二、债权投资的计量</vt:lpstr>
      <vt:lpstr>二、债权投资的计量</vt:lpstr>
      <vt:lpstr>二、债权投资的计量</vt:lpstr>
      <vt:lpstr>二、债权投资的计量</vt:lpstr>
      <vt:lpstr>一、认知债券投资</vt:lpstr>
      <vt:lpstr>一、认知债券投资</vt:lpstr>
      <vt:lpstr>四、债权投资的会计处理</vt:lpstr>
      <vt:lpstr>四、债权投资的会计处理</vt:lpstr>
      <vt:lpstr>四、债权投资的会计处理</vt:lpstr>
      <vt:lpstr>四、债权投资的会计处理</vt:lpstr>
      <vt:lpstr>四、债权投资的会计处理</vt:lpstr>
      <vt:lpstr>四、债权投资的会计处理</vt:lpstr>
      <vt:lpstr>四、债权投资的会计处理</vt:lpstr>
      <vt:lpstr>四、债权投资的会计处理</vt:lpstr>
      <vt:lpstr>四、债权投资的会计处理</vt:lpstr>
      <vt:lpstr>四、债权投资的会计处理</vt:lpstr>
      <vt:lpstr>四、债权投资的会计处理</vt:lpstr>
      <vt:lpstr>四、债权投资的会计处理</vt:lpstr>
      <vt:lpstr>四、债权投资的会计处理</vt:lpstr>
      <vt:lpstr>四、债权投资的会计处理</vt:lpstr>
      <vt:lpstr>四、债权投资的会计处理</vt:lpstr>
      <vt:lpstr>会计要素计量属性</vt:lpstr>
      <vt:lpstr>单击此处添加标题</vt:lpstr>
      <vt:lpstr>一、认知其他债权投资</vt:lpstr>
      <vt:lpstr>一、认知其他债权投资</vt:lpstr>
      <vt:lpstr>一、认知其他债权投资</vt:lpstr>
      <vt:lpstr>一、认知其他债权投资</vt:lpstr>
      <vt:lpstr>二、其他债权投资的计量</vt:lpstr>
      <vt:lpstr>二、其他债权投资的计量</vt:lpstr>
      <vt:lpstr>二、其他债权投资的计量</vt:lpstr>
      <vt:lpstr>二、其他债权投资的计量</vt:lpstr>
      <vt:lpstr>四、其他债权投资的会计处理</vt:lpstr>
      <vt:lpstr>四、其他债权投资的会计处理</vt:lpstr>
      <vt:lpstr>四、其他债权投资的会计处理</vt:lpstr>
      <vt:lpstr>四、其他债权投资的会计处理</vt:lpstr>
      <vt:lpstr>四、其他债权投资的会计处理</vt:lpstr>
      <vt:lpstr>其他债权投资</vt:lpstr>
      <vt:lpstr>四、其他债权投资的会计处理</vt:lpstr>
      <vt:lpstr>一、认知其他权益工具投资</vt:lpstr>
      <vt:lpstr>三、账户设置</vt:lpstr>
      <vt:lpstr>二、其他权益工具投资的计量</vt:lpstr>
      <vt:lpstr>四、其他权益工具投资的会计处理</vt:lpstr>
      <vt:lpstr>四、其他权益工具投资的会计处理</vt:lpstr>
      <vt:lpstr>四、其他权益工具投资的会计处理</vt:lpstr>
      <vt:lpstr>四、其他权益工具投资的会计处理</vt:lpstr>
      <vt:lpstr>四、其他权益工具投资的会计处理</vt:lpstr>
      <vt:lpstr>四、其他权益工具投资的会计处理</vt:lpstr>
      <vt:lpstr>四、其他权益工具投资的会计处理</vt:lpstr>
      <vt:lpstr>四、其他权益工具投资的会计处理</vt:lpstr>
      <vt:lpstr>四、其他权益工具投资的会计处理</vt:lpstr>
      <vt:lpstr>四、其他权益工具投资的会计处理</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烙印</cp:lastModifiedBy>
  <cp:revision>160</cp:revision>
  <dcterms:created xsi:type="dcterms:W3CDTF">2019-06-19T02:08:00Z</dcterms:created>
  <dcterms:modified xsi:type="dcterms:W3CDTF">2024-07-20T04:03:56Z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5546EA1D4D714D0DB1F4C02683847C04_13</vt:lpwstr>
  </property>
</Properties>
</file>