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3"/>
  </p:notesMasterIdLst>
  <p:sldIdLst>
    <p:sldId id="257" r:id="rId3"/>
    <p:sldId id="258" r:id="rId4"/>
    <p:sldId id="259" r:id="rId5"/>
    <p:sldId id="260" r:id="rId6"/>
    <p:sldId id="262" r:id="rId7"/>
    <p:sldId id="329" r:id="rId8"/>
    <p:sldId id="277" r:id="rId9"/>
    <p:sldId id="268" r:id="rId10"/>
    <p:sldId id="265" r:id="rId11"/>
    <p:sldId id="330" r:id="rId12"/>
    <p:sldId id="331" r:id="rId13"/>
    <p:sldId id="332" r:id="rId14"/>
    <p:sldId id="274" r:id="rId15"/>
    <p:sldId id="333" r:id="rId16"/>
    <p:sldId id="334" r:id="rId17"/>
    <p:sldId id="335" r:id="rId18"/>
    <p:sldId id="336" r:id="rId19"/>
    <p:sldId id="337" r:id="rId20"/>
    <p:sldId id="338" r:id="rId21"/>
    <p:sldId id="339" r:id="rId22"/>
    <p:sldId id="340" r:id="rId23"/>
    <p:sldId id="341" r:id="rId24"/>
    <p:sldId id="342" r:id="rId25"/>
    <p:sldId id="282" r:id="rId26"/>
    <p:sldId id="283" r:id="rId27"/>
    <p:sldId id="343" r:id="rId28"/>
    <p:sldId id="344" r:id="rId29"/>
    <p:sldId id="345" r:id="rId30"/>
    <p:sldId id="346" r:id="rId31"/>
    <p:sldId id="347" r:id="rId32"/>
    <p:sldId id="348" r:id="rId33"/>
    <p:sldId id="349" r:id="rId34"/>
    <p:sldId id="269" r:id="rId35"/>
    <p:sldId id="266" r:id="rId36"/>
    <p:sldId id="301" r:id="rId37"/>
    <p:sldId id="350" r:id="rId38"/>
    <p:sldId id="351" r:id="rId39"/>
    <p:sldId id="352" r:id="rId40"/>
    <p:sldId id="353" r:id="rId41"/>
    <p:sldId id="354" r:id="rId42"/>
    <p:sldId id="355" r:id="rId43"/>
    <p:sldId id="356" r:id="rId44"/>
    <p:sldId id="357" r:id="rId45"/>
    <p:sldId id="358" r:id="rId46"/>
    <p:sldId id="359" r:id="rId47"/>
    <p:sldId id="360" r:id="rId48"/>
    <p:sldId id="361" r:id="rId49"/>
    <p:sldId id="362" r:id="rId50"/>
    <p:sldId id="363" r:id="rId51"/>
    <p:sldId id="364" r:id="rId52"/>
    <p:sldId id="365" r:id="rId53"/>
    <p:sldId id="366" r:id="rId54"/>
    <p:sldId id="367" r:id="rId55"/>
    <p:sldId id="368" r:id="rId56"/>
    <p:sldId id="369" r:id="rId57"/>
    <p:sldId id="370" r:id="rId58"/>
    <p:sldId id="371" r:id="rId59"/>
    <p:sldId id="372" r:id="rId60"/>
    <p:sldId id="373" r:id="rId61"/>
    <p:sldId id="374" r:id="rId62"/>
    <p:sldId id="375" r:id="rId63"/>
    <p:sldId id="376" r:id="rId64"/>
    <p:sldId id="377" r:id="rId65"/>
    <p:sldId id="378" r:id="rId66"/>
    <p:sldId id="379" r:id="rId67"/>
    <p:sldId id="380" r:id="rId68"/>
    <p:sldId id="381" r:id="rId69"/>
    <p:sldId id="382" r:id="rId70"/>
    <p:sldId id="383" r:id="rId71"/>
    <p:sldId id="384" r:id="rId72"/>
    <p:sldId id="385" r:id="rId73"/>
    <p:sldId id="386" r:id="rId74"/>
    <p:sldId id="387" r:id="rId75"/>
    <p:sldId id="388" r:id="rId76"/>
    <p:sldId id="389" r:id="rId77"/>
    <p:sldId id="390" r:id="rId78"/>
    <p:sldId id="391" r:id="rId79"/>
    <p:sldId id="392" r:id="rId80"/>
    <p:sldId id="393" r:id="rId81"/>
    <p:sldId id="394" r:id="rId82"/>
    <p:sldId id="395" r:id="rId83"/>
    <p:sldId id="397" r:id="rId84"/>
    <p:sldId id="396" r:id="rId85"/>
    <p:sldId id="398" r:id="rId86"/>
    <p:sldId id="399" r:id="rId87"/>
    <p:sldId id="400" r:id="rId88"/>
    <p:sldId id="401" r:id="rId89"/>
    <p:sldId id="402" r:id="rId90"/>
    <p:sldId id="327" r:id="rId91"/>
    <p:sldId id="261" r:id="rId92"/>
  </p:sldIdLst>
  <p:sldSz cx="12192000" cy="6858000"/>
  <p:notesSz cx="6858000" cy="9144000"/>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391.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notesMaster" Target="notesMasters/notesMaster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3" Type="http://schemas.openxmlformats.org/officeDocument/2006/relationships/slideLayout" Target="../slideLayouts/slideLayout3.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2.jpeg"/><Relationship Id="rId1" Type="http://schemas.openxmlformats.org/officeDocument/2006/relationships/tags" Target="../tags/tag119.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image" Target="../media/image2.jpeg"/><Relationship Id="rId1" Type="http://schemas.openxmlformats.org/officeDocument/2006/relationships/tags" Target="../tags/tag213.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2.jpeg"/><Relationship Id="rId1" Type="http://schemas.openxmlformats.org/officeDocument/2006/relationships/tags" Target="../tags/tag135.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90.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image" Target="../media/image3.jpeg"/><Relationship Id="rId1" Type="http://schemas.openxmlformats.org/officeDocument/2006/relationships/tags" Target="../tags/tag38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项目三</a:t>
            </a:r>
            <a:r>
              <a:rPr lang="en-US" altLang="zh-CN"/>
              <a:t> </a:t>
            </a:r>
            <a:br>
              <a:rPr lang="en-US" altLang="zh-CN"/>
            </a:br>
            <a:r>
              <a:rPr lang="zh-CN" altLang="en-US"/>
              <a:t>长期股权投资</a:t>
            </a:r>
            <a:endParaRPr lang="zh-CN" altLang="en-US"/>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4"/>
            <a:ext cx="10800000" cy="4873625"/>
          </a:xfrm>
        </p:spPr>
        <p:txBody>
          <a:bodyPr>
            <a:noAutofit/>
          </a:bodyPr>
          <a:lstStyle/>
          <a:p>
            <a:r>
              <a:rPr lang="en-US" altLang="zh-CN" sz="1700"/>
              <a:t>    </a:t>
            </a:r>
            <a:r>
              <a:rPr lang="zh-CN" altLang="en-US" sz="1700"/>
              <a:t>(一)同一控制下的企业合并形成的长期股权投资的初始计量</a:t>
            </a:r>
            <a:endParaRPr lang="zh-CN" altLang="en-US" sz="1700"/>
          </a:p>
          <a:p>
            <a:r>
              <a:rPr lang="zh-CN" altLang="en-US" sz="1700"/>
              <a:t>2.会计处理</a:t>
            </a:r>
            <a:endParaRPr lang="zh-CN" altLang="en-US" sz="1700"/>
          </a:p>
          <a:p>
            <a:r>
              <a:rPr lang="zh-CN" altLang="en-US" sz="1700" b="1"/>
              <a:t>【典型案例3-1】</a:t>
            </a:r>
            <a:endParaRPr lang="zh-CN" altLang="en-US" sz="1700" b="1"/>
          </a:p>
          <a:p>
            <a:r>
              <a:rPr lang="zh-CN" altLang="en-US" sz="1700"/>
              <a:t>A公司和B公司同受甲公司控制。2×23年7月1日，A公司向B公司定向增发3000万股(每股面值1元，市价8元)，A公司取得B公司80%的股权，并于当日对B公司实施控制；合并后B公司仍维持独立法人资格继续经营。两公司在合并前采用的会计政策相同。合并日时，B公司所有者权益总额账面价值为20000万元，公允价值24000万元。在企业合并过程中，A公司另外支付了10万元谈判费、过户费，支付了承销机构佣金100万元。不考虑相关税费等其他因素。</a:t>
            </a:r>
            <a:endParaRPr lang="zh-CN" altLang="en-US" sz="1700"/>
          </a:p>
          <a:p>
            <a:r>
              <a:rPr lang="zh-CN" altLang="en-US" sz="1700"/>
              <a:t>要求：</a:t>
            </a:r>
            <a:endParaRPr lang="zh-CN" altLang="en-US" sz="1700"/>
          </a:p>
          <a:p>
            <a:r>
              <a:rPr lang="zh-CN" altLang="en-US" sz="1700"/>
              <a:t>(1)按照合并方式为基础，A公司与B公司的合并属于什么合并？按照是否在同一控制下进行企业合并方式为基础，A公司与B公司的合并属于什么合并？企业合并对长期股权投资的初始成本是否会产生影响?</a:t>
            </a:r>
            <a:endParaRPr lang="zh-CN" altLang="en-US" sz="1700"/>
          </a:p>
          <a:p>
            <a:r>
              <a:rPr lang="zh-CN" altLang="en-US" sz="1700"/>
              <a:t>(2)编制2×23年7月1日，取得B公司80%的股权的会计分录。</a:t>
            </a:r>
            <a:endParaRPr lang="zh-CN" altLang="en-US" sz="1700"/>
          </a:p>
          <a:p>
            <a:r>
              <a:rPr lang="zh-CN" altLang="en-US" sz="1700"/>
              <a:t>(3)编制A公司支付的10万元谈判费、过户费及佣金的会计分录。</a:t>
            </a:r>
            <a:endParaRPr lang="zh-CN" altLang="en-US" sz="1700"/>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4"/>
            <a:ext cx="10800000" cy="4873625"/>
          </a:xfrm>
        </p:spPr>
        <p:txBody>
          <a:bodyPr>
            <a:noAutofit/>
          </a:bodyPr>
          <a:lstStyle/>
          <a:p>
            <a:r>
              <a:rPr lang="en-US" altLang="zh-CN" sz="1700"/>
              <a:t>    </a:t>
            </a:r>
            <a:r>
              <a:rPr lang="zh-CN" altLang="en-US" sz="1700"/>
              <a:t>(一)同一控制下的企业合并形成的长期股权投资的初始计量</a:t>
            </a:r>
            <a:endParaRPr lang="zh-CN" altLang="en-US" sz="1700"/>
          </a:p>
          <a:p>
            <a:r>
              <a:rPr lang="zh-CN" altLang="en-US" sz="1700"/>
              <a:t>2×23年7月1日，A公司取得B公司股权的会计分录：</a:t>
            </a:r>
            <a:endParaRPr lang="zh-CN" altLang="en-US" sz="1700"/>
          </a:p>
          <a:p>
            <a:r>
              <a:rPr lang="zh-CN" altLang="en-US" sz="1700"/>
              <a:t>借：长期股权投资      160 000 000 </a:t>
            </a:r>
            <a:endParaRPr lang="zh-CN" altLang="en-US" sz="1700"/>
          </a:p>
          <a:p>
            <a:r>
              <a:rPr lang="en-US" altLang="zh-CN" sz="1700"/>
              <a:t>  </a:t>
            </a:r>
            <a:r>
              <a:rPr lang="zh-CN" altLang="en-US" sz="1700"/>
              <a:t>贷：股本                  30 000 000</a:t>
            </a:r>
            <a:endParaRPr lang="zh-CN" altLang="en-US" sz="1700"/>
          </a:p>
          <a:p>
            <a:r>
              <a:rPr lang="en-US" altLang="zh-CN" sz="1700"/>
              <a:t>        </a:t>
            </a:r>
            <a:r>
              <a:rPr lang="zh-CN" altLang="en-US" sz="1700"/>
              <a:t>资本公积——股本溢价130 000 000</a:t>
            </a:r>
            <a:endParaRPr lang="zh-CN" altLang="en-US" sz="1700"/>
          </a:p>
          <a:p>
            <a:r>
              <a:rPr lang="zh-CN" altLang="en-US" sz="1700"/>
              <a:t>对于企业在合并过程中发生的谈判费、过户费及其他直接费用等不计入成本，直接列入管理费用。</a:t>
            </a:r>
            <a:endParaRPr lang="zh-CN" altLang="en-US" sz="1700"/>
          </a:p>
          <a:p>
            <a:r>
              <a:rPr lang="zh-CN" altLang="en-US" sz="1700"/>
              <a:t>A公司支付的10万元谈判费、过户费的会计分录：</a:t>
            </a:r>
            <a:endParaRPr lang="zh-CN" altLang="en-US" sz="1700"/>
          </a:p>
          <a:p>
            <a:r>
              <a:rPr lang="zh-CN" altLang="en-US" sz="1700"/>
              <a:t>借：管理费用  100 000</a:t>
            </a:r>
            <a:endParaRPr lang="zh-CN" altLang="en-US" sz="1700"/>
          </a:p>
          <a:p>
            <a:r>
              <a:rPr lang="en-US" altLang="zh-CN" sz="1700"/>
              <a:t>  </a:t>
            </a:r>
            <a:r>
              <a:rPr lang="zh-CN" altLang="en-US" sz="1700"/>
              <a:t>贷：银行存款  100 000</a:t>
            </a:r>
            <a:endParaRPr lang="zh-CN" altLang="en-US" sz="1700"/>
          </a:p>
          <a:p>
            <a:r>
              <a:rPr lang="zh-CN" altLang="en-US" sz="1700"/>
              <a:t>A公司支付的100万元佣金的会计分录：</a:t>
            </a:r>
            <a:endParaRPr lang="zh-CN" altLang="en-US" sz="1700"/>
          </a:p>
          <a:p>
            <a:r>
              <a:rPr lang="zh-CN" altLang="en-US" sz="1700"/>
              <a:t>借：资本公积——股本溢价1 000 000</a:t>
            </a:r>
            <a:endParaRPr lang="zh-CN" altLang="en-US" sz="1700"/>
          </a:p>
          <a:p>
            <a:r>
              <a:rPr lang="en-US" altLang="zh-CN" sz="1700"/>
              <a:t>  </a:t>
            </a:r>
            <a:r>
              <a:rPr lang="zh-CN" altLang="en-US" sz="1700"/>
              <a:t>贷：银行存款               1 000 000</a:t>
            </a:r>
            <a:endParaRPr lang="zh-CN" altLang="en-US" sz="1700"/>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4"/>
            <a:ext cx="10800000" cy="4873625"/>
          </a:xfrm>
        </p:spPr>
        <p:txBody>
          <a:bodyPr>
            <a:noAutofit/>
          </a:bodyPr>
          <a:lstStyle/>
          <a:p>
            <a:r>
              <a:rPr lang="en-US" altLang="zh-CN" sz="1700"/>
              <a:t>   </a:t>
            </a:r>
            <a:endParaRPr lang="zh-CN" altLang="en-US" sz="1700"/>
          </a:p>
        </p:txBody>
      </p:sp>
      <p:sp>
        <p:nvSpPr>
          <p:cNvPr id="4" name="文本框 3"/>
          <p:cNvSpPr txBox="1"/>
          <p:nvPr/>
        </p:nvSpPr>
        <p:spPr>
          <a:xfrm>
            <a:off x="1382395" y="1357630"/>
            <a:ext cx="8849995" cy="1852930"/>
          </a:xfrm>
          <a:prstGeom prst="rect">
            <a:avLst/>
          </a:prstGeom>
        </p:spPr>
        <p:txBody>
          <a:bodyPr>
            <a:noAutofit/>
          </a:bodyPr>
          <a:p>
            <a:pPr marL="0" indent="0" algn="l" defTabSz="266700">
              <a:spcAft>
                <a:spcPct val="0"/>
              </a:spcAft>
            </a:pPr>
            <a:r>
              <a:rPr lang="en-US" altLang="zh-CN" sz="2000">
                <a:sym typeface="+mn-ea"/>
              </a:rPr>
              <a:t>  </a:t>
            </a:r>
            <a:r>
              <a:rPr lang="zh-CN" altLang="en-US" sz="2000">
                <a:sym typeface="+mn-ea"/>
              </a:rPr>
              <a:t>(一)同一控制下的企业合并形成的长期股权投资的初始计量</a:t>
            </a:r>
            <a:endParaRPr lang="zh-CN" altLang="en-US" sz="2000">
              <a:sym typeface="+mn-ea"/>
            </a:endParaRPr>
          </a:p>
          <a:p>
            <a:pPr marL="0" indent="0" algn="l" defTabSz="266700">
              <a:spcAft>
                <a:spcPct val="0"/>
              </a:spcAft>
            </a:pPr>
            <a:r>
              <a:rPr lang="zh-CN" altLang="en-US" sz="2000" b="1">
                <a:latin typeface="宋体" panose="02010600030101010101" pitchFamily="2" charset="-122"/>
                <a:ea typeface="宋体" panose="02010600030101010101" pitchFamily="2" charset="-122"/>
              </a:rPr>
              <a:t>【学中做</a:t>
            </a:r>
            <a:r>
              <a:rPr lang="en-US" altLang="zh-CN" sz="2000" b="1">
                <a:latin typeface="宋体" panose="02010600030101010101" pitchFamily="2" charset="-122"/>
                <a:ea typeface="宋体" panose="02010600030101010101" pitchFamily="2" charset="-122"/>
              </a:rPr>
              <a:t>3-1</a:t>
            </a:r>
            <a:r>
              <a:rPr lang="zh-CN" altLang="en-US" sz="2000" b="1">
                <a:latin typeface="宋体" panose="02010600030101010101" pitchFamily="2" charset="-122"/>
                <a:ea typeface="宋体" panose="02010600030101010101" pitchFamily="2" charset="-122"/>
              </a:rPr>
              <a:t>】</a:t>
            </a:r>
            <a:endParaRPr lang="zh-CN" altLang="en-US" sz="2000" b="1">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楷体" panose="02010609060101010101" charset="-122"/>
                <a:ea typeface="楷体" panose="02010609060101010101" charset="-122"/>
              </a:rPr>
              <a:t>甲公司发生业务如下：</a:t>
            </a:r>
            <a:r>
              <a:rPr lang="en-US" altLang="zh-CN" sz="2000">
                <a:latin typeface="楷体" panose="02010609060101010101" charset="-122"/>
                <a:ea typeface="楷体" panose="02010609060101010101" charset="-122"/>
              </a:rPr>
              <a:t>2</a:t>
            </a:r>
            <a:r>
              <a:rPr lang="en-US" altLang="zh-CN" sz="2000">
                <a:latin typeface="宋体" panose="02010600030101010101" pitchFamily="2" charset="-122"/>
                <a:ea typeface="宋体" panose="02010600030101010101" pitchFamily="2" charset="-122"/>
              </a:rPr>
              <a:t>×</a:t>
            </a:r>
            <a:r>
              <a:rPr lang="en-US" altLang="zh-CN" sz="2000">
                <a:latin typeface="楷体" panose="02010609060101010101" charset="-122"/>
                <a:ea typeface="楷体" panose="02010609060101010101" charset="-122"/>
              </a:rPr>
              <a:t>23</a:t>
            </a:r>
            <a:r>
              <a:rPr lang="zh-CN" altLang="en-US" sz="2000">
                <a:latin typeface="楷体" panose="02010609060101010101" charset="-122"/>
                <a:ea typeface="楷体" panose="02010609060101010101" charset="-122"/>
              </a:rPr>
              <a:t>年</a:t>
            </a:r>
            <a:r>
              <a:rPr lang="en-US" altLang="zh-CN" sz="2000">
                <a:latin typeface="楷体" panose="02010609060101010101" charset="-122"/>
                <a:ea typeface="楷体" panose="02010609060101010101" charset="-122"/>
              </a:rPr>
              <a:t>1</a:t>
            </a:r>
            <a:r>
              <a:rPr lang="zh-CN" altLang="en-US" sz="2000">
                <a:latin typeface="楷体" panose="02010609060101010101" charset="-122"/>
                <a:ea typeface="楷体" panose="02010609060101010101" charset="-122"/>
              </a:rPr>
              <a:t>月</a:t>
            </a:r>
            <a:r>
              <a:rPr lang="en-US" altLang="zh-CN" sz="2000">
                <a:latin typeface="楷体" panose="02010609060101010101" charset="-122"/>
                <a:ea typeface="楷体" panose="02010609060101010101" charset="-122"/>
              </a:rPr>
              <a:t>1</a:t>
            </a:r>
            <a:r>
              <a:rPr lang="zh-CN" altLang="en-US" sz="2000">
                <a:latin typeface="楷体" panose="02010609060101010101" charset="-122"/>
                <a:ea typeface="楷体" panose="02010609060101010101" charset="-122"/>
              </a:rPr>
              <a:t>日</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甲公司向同一集团内的</a:t>
            </a: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公司发行</a:t>
            </a:r>
            <a:r>
              <a:rPr lang="en-US" altLang="zh-CN" sz="2000">
                <a:latin typeface="楷体" panose="02010609060101010101" charset="-122"/>
                <a:ea typeface="楷体" panose="02010609060101010101" charset="-122"/>
              </a:rPr>
              <a:t>1400</a:t>
            </a:r>
            <a:r>
              <a:rPr lang="zh-CN" altLang="en-US" sz="2000">
                <a:latin typeface="楷体" panose="02010609060101010101" charset="-122"/>
                <a:ea typeface="楷体" panose="02010609060101010101" charset="-122"/>
              </a:rPr>
              <a:t>万股普通股</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每股面值</a:t>
            </a:r>
            <a:r>
              <a:rPr lang="en-US" altLang="zh-CN" sz="2000">
                <a:latin typeface="楷体" panose="02010609060101010101" charset="-122"/>
                <a:ea typeface="楷体" panose="02010609060101010101" charset="-122"/>
              </a:rPr>
              <a:t>1</a:t>
            </a:r>
            <a:r>
              <a:rPr lang="zh-CN" altLang="en-US" sz="2000">
                <a:latin typeface="楷体" panose="02010609060101010101" charset="-122"/>
                <a:ea typeface="楷体" panose="02010609060101010101" charset="-122"/>
              </a:rPr>
              <a:t>元，市价</a:t>
            </a:r>
            <a:r>
              <a:rPr lang="en-US" altLang="zh-CN" sz="2000">
                <a:latin typeface="楷体" panose="02010609060101010101" charset="-122"/>
                <a:ea typeface="楷体" panose="02010609060101010101" charset="-122"/>
              </a:rPr>
              <a:t>3</a:t>
            </a:r>
            <a:r>
              <a:rPr lang="en-US" altLang="zh-CN" sz="2000">
                <a:latin typeface="楷体" panose="02010609060101010101" charset="-122"/>
                <a:ea typeface="楷体" panose="02010609060101010101" charset="-122"/>
              </a:rPr>
              <a:t>.5</a:t>
            </a:r>
            <a:r>
              <a:rPr lang="zh-CN" altLang="en-US" sz="2000">
                <a:latin typeface="楷体" panose="02010609060101010101" charset="-122"/>
                <a:ea typeface="楷体" panose="02010609060101010101" charset="-122"/>
              </a:rPr>
              <a:t>元</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取得</a:t>
            </a: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a:t>
            </a:r>
            <a:r>
              <a:rPr lang="en-US" altLang="zh-CN" sz="2000">
                <a:latin typeface="楷体" panose="02010609060101010101" charset="-122"/>
                <a:ea typeface="楷体" panose="02010609060101010101" charset="-122"/>
              </a:rPr>
              <a:t>100%</a:t>
            </a:r>
            <a:r>
              <a:rPr lang="zh-CN" altLang="en-US" sz="2000">
                <a:latin typeface="楷体" panose="02010609060101010101" charset="-122"/>
                <a:ea typeface="楷体" panose="02010609060101010101" charset="-122"/>
              </a:rPr>
              <a:t>的股权，并于当日起能够对</a:t>
            </a: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公司实施控制。合并后</a:t>
            </a: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公司仍保持其独立的法人资格继续经营。两公司在企业合并前采用的会计政策相同。合并日，两公司的所有者权益构成如表</a:t>
            </a:r>
            <a:r>
              <a:rPr lang="en-US" altLang="zh-CN" sz="2000">
                <a:latin typeface="楷体" panose="02010609060101010101" charset="-122"/>
                <a:ea typeface="楷体" panose="02010609060101010101" charset="-122"/>
              </a:rPr>
              <a:t>3-1</a:t>
            </a:r>
            <a:r>
              <a:rPr lang="zh-CN" altLang="en-US" sz="2000">
                <a:latin typeface="楷体" panose="02010609060101010101" charset="-122"/>
                <a:ea typeface="楷体" panose="02010609060101010101" charset="-122"/>
              </a:rPr>
              <a:t>所示。</a:t>
            </a:r>
            <a:endParaRPr lang="zh-CN" altLang="en-US"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表</a:t>
            </a:r>
            <a:r>
              <a:rPr lang="en-US" altLang="zh-CN" sz="2000">
                <a:latin typeface="楷体" panose="02010609060101010101" charset="-122"/>
                <a:ea typeface="楷体" panose="02010609060101010101" charset="-122"/>
              </a:rPr>
              <a:t>3-1     </a:t>
            </a:r>
            <a:r>
              <a:rPr lang="zh-CN" altLang="en-US" sz="2000">
                <a:latin typeface="楷体" panose="02010609060101010101" charset="-122"/>
                <a:ea typeface="楷体" panose="02010609060101010101" charset="-122"/>
              </a:rPr>
              <a:t>合并前甲公司和</a:t>
            </a: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公司所有者权益</a:t>
            </a:r>
            <a:r>
              <a:rPr lang="en-US" altLang="zh-CN" sz="2000">
                <a:latin typeface="楷体" panose="02010609060101010101" charset="-122"/>
                <a:ea typeface="楷体" panose="02010609060101010101" charset="-122"/>
              </a:rPr>
              <a:t>   </a:t>
            </a:r>
            <a:r>
              <a:rPr lang="zh-CN" altLang="en-US" sz="2000">
                <a:latin typeface="楷体" panose="02010609060101010101" charset="-122"/>
                <a:ea typeface="楷体" panose="02010609060101010101" charset="-122"/>
              </a:rPr>
              <a:t>单位：万元</a:t>
            </a:r>
            <a:endParaRPr lang="zh-CN" altLang="en-US" sz="2000"/>
          </a:p>
        </p:txBody>
      </p:sp>
      <p:graphicFrame>
        <p:nvGraphicFramePr>
          <p:cNvPr id="5" name="表格 4"/>
          <p:cNvGraphicFramePr/>
          <p:nvPr>
            <p:custDataLst>
              <p:tags r:id="rId3"/>
            </p:custDataLst>
          </p:nvPr>
        </p:nvGraphicFramePr>
        <p:xfrm>
          <a:off x="2007235" y="3884295"/>
          <a:ext cx="6749415" cy="1828800"/>
        </p:xfrm>
        <a:graphic>
          <a:graphicData uri="http://schemas.openxmlformats.org/drawingml/2006/table">
            <a:tbl>
              <a:tblPr/>
              <a:tblGrid>
                <a:gridCol w="2249805"/>
                <a:gridCol w="2249805"/>
                <a:gridCol w="2249805"/>
              </a:tblGrid>
              <a:tr h="277495">
                <a:tc>
                  <a:txBody>
                    <a:bodyPr/>
                    <a:p>
                      <a:pPr marL="0" indent="0" algn="ctr">
                        <a:spcBef>
                          <a:spcPct val="0"/>
                        </a:spcBef>
                        <a:spcAft>
                          <a:spcPct val="0"/>
                        </a:spcAft>
                      </a:pPr>
                      <a:r>
                        <a:rPr lang="zh-CN" sz="2000">
                          <a:latin typeface="楷体" panose="02010609060101010101" charset="-122"/>
                          <a:ea typeface="楷体" panose="02010609060101010101" charset="-122"/>
                        </a:rPr>
                        <a:t>账户</a:t>
                      </a:r>
                      <a:endParaRPr lang="zh-CN" sz="2000">
                        <a:latin typeface="楷体" panose="02010609060101010101" charset="-122"/>
                        <a:ea typeface="楷体" panose="02010609060101010101"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楷体" panose="02010609060101010101" charset="-122"/>
                          <a:ea typeface="楷体" panose="02010609060101010101" charset="-122"/>
                        </a:rPr>
                        <a:t>甲公司账面价值</a:t>
                      </a:r>
                      <a:endParaRPr 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公司账面价值</a:t>
                      </a:r>
                      <a:endParaRPr lang="zh-CN" altLang="en-US"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7495">
                <a:tc>
                  <a:txBody>
                    <a:bodyPr/>
                    <a:p>
                      <a:pPr marL="0" indent="0" algn="ctr">
                        <a:spcBef>
                          <a:spcPct val="0"/>
                        </a:spcBef>
                        <a:spcAft>
                          <a:spcPct val="0"/>
                        </a:spcAft>
                      </a:pPr>
                      <a:r>
                        <a:rPr lang="zh-CN" sz="2000">
                          <a:latin typeface="楷体" panose="02010609060101010101" charset="-122"/>
                          <a:ea typeface="楷体" panose="02010609060101010101" charset="-122"/>
                        </a:rPr>
                        <a:t>股本</a:t>
                      </a:r>
                      <a:endParaRPr lang="zh-CN" sz="2000">
                        <a:latin typeface="楷体" panose="02010609060101010101" charset="-122"/>
                        <a:ea typeface="楷体" panose="02010609060101010101"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6000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1000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04800">
                <a:tc>
                  <a:txBody>
                    <a:bodyPr/>
                    <a:p>
                      <a:pPr marL="0" indent="0" algn="ctr">
                        <a:spcBef>
                          <a:spcPct val="0"/>
                        </a:spcBef>
                        <a:spcAft>
                          <a:spcPct val="0"/>
                        </a:spcAft>
                      </a:pPr>
                      <a:r>
                        <a:rPr lang="zh-CN" sz="2000">
                          <a:latin typeface="楷体" panose="02010609060101010101" charset="-122"/>
                          <a:ea typeface="楷体" panose="02010609060101010101" charset="-122"/>
                        </a:rPr>
                        <a:t>资本公积</a:t>
                      </a:r>
                      <a:endParaRPr lang="zh-CN" sz="2000">
                        <a:latin typeface="楷体" panose="02010609060101010101" charset="-122"/>
                        <a:ea typeface="楷体" panose="02010609060101010101"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800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400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7495">
                <a:tc>
                  <a:txBody>
                    <a:bodyPr/>
                    <a:p>
                      <a:pPr marL="0" indent="0" algn="ctr">
                        <a:spcBef>
                          <a:spcPct val="0"/>
                        </a:spcBef>
                        <a:spcAft>
                          <a:spcPct val="0"/>
                        </a:spcAft>
                      </a:pPr>
                      <a:r>
                        <a:rPr lang="zh-CN" sz="2000">
                          <a:latin typeface="楷体" panose="02010609060101010101" charset="-122"/>
                          <a:ea typeface="楷体" panose="02010609060101010101" charset="-122"/>
                        </a:rPr>
                        <a:t>盈余公积</a:t>
                      </a:r>
                      <a:endParaRPr lang="zh-CN" sz="2000">
                        <a:latin typeface="楷体" panose="02010609060101010101" charset="-122"/>
                        <a:ea typeface="楷体" panose="02010609060101010101"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1500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500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7495">
                <a:tc>
                  <a:txBody>
                    <a:bodyPr/>
                    <a:p>
                      <a:pPr marL="0" indent="0" algn="ctr">
                        <a:spcBef>
                          <a:spcPct val="0"/>
                        </a:spcBef>
                        <a:spcAft>
                          <a:spcPct val="0"/>
                        </a:spcAft>
                      </a:pPr>
                      <a:r>
                        <a:rPr lang="zh-CN" sz="2000">
                          <a:latin typeface="楷体" panose="02010609060101010101" charset="-122"/>
                          <a:ea typeface="楷体" panose="02010609060101010101" charset="-122"/>
                        </a:rPr>
                        <a:t>未分配利润</a:t>
                      </a:r>
                      <a:endParaRPr lang="zh-CN" sz="2000">
                        <a:latin typeface="楷体" panose="02010609060101010101" charset="-122"/>
                        <a:ea typeface="楷体" panose="02010609060101010101"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200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300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7495">
                <a:tc>
                  <a:txBody>
                    <a:bodyPr/>
                    <a:p>
                      <a:pPr marL="0" indent="0" algn="ctr">
                        <a:spcBef>
                          <a:spcPct val="0"/>
                        </a:spcBef>
                        <a:spcAft>
                          <a:spcPct val="0"/>
                        </a:spcAft>
                      </a:pPr>
                      <a:r>
                        <a:rPr lang="zh-CN" sz="2000">
                          <a:latin typeface="楷体" panose="02010609060101010101" charset="-122"/>
                          <a:ea typeface="楷体" panose="02010609060101010101" charset="-122"/>
                        </a:rPr>
                        <a:t>合计</a:t>
                      </a:r>
                      <a:endParaRPr lang="zh-CN" sz="2000">
                        <a:latin typeface="楷体" panose="02010609060101010101" charset="-122"/>
                        <a:ea typeface="楷体" panose="02010609060101010101"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8500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楷体" panose="02010609060101010101" charset="-122"/>
                          <a:ea typeface="楷体" panose="02010609060101010101" charset="-122"/>
                        </a:rPr>
                        <a:t>2200</a:t>
                      </a:r>
                      <a:endParaRPr lang="en-US" altLang="zh-CN" sz="2000">
                        <a:latin typeface="楷体" panose="02010609060101010101" charset="-122"/>
                        <a:ea typeface="楷体" panose="02010609060101010101"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1757680" y="5370830"/>
            <a:ext cx="7964805" cy="1014730"/>
          </a:xfrm>
          <a:prstGeom prst="rect">
            <a:avLst/>
          </a:prstGeom>
        </p:spPr>
        <p:txBody>
          <a:bodyPr wrap="square">
            <a:spAutoFit/>
          </a:bodyPr>
          <a:p>
            <a:endParaRPr lang="en-US" altLang="zh-CN" sz="2000"/>
          </a:p>
          <a:p>
            <a:pPr marL="0" indent="266700" algn="l" defTabSz="266700">
              <a:spcAft>
                <a:spcPct val="0"/>
              </a:spcAft>
            </a:pPr>
            <a:r>
              <a:rPr lang="zh-CN" altLang="en-US" sz="2000">
                <a:latin typeface="楷体" panose="02010609060101010101" charset="-122"/>
                <a:ea typeface="楷体" panose="02010609060101010101" charset="-122"/>
              </a:rPr>
              <a:t>不考虑相关税费等其他因素。</a:t>
            </a:r>
            <a:endParaRPr lang="zh-CN" altLang="en-US"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要求</a:t>
            </a:r>
            <a:r>
              <a:rPr lang="zh-CN" altLang="en-US" sz="2000">
                <a:latin typeface="楷体" panose="02010609060101010101" charset="-122"/>
                <a:ea typeface="楷体" panose="02010609060101010101" charset="-122"/>
              </a:rPr>
              <a:t>：编制甲公司</a:t>
            </a:r>
            <a:r>
              <a:rPr lang="en-US" altLang="zh-CN" sz="2000">
                <a:latin typeface="楷体" panose="02010609060101010101" charset="-122"/>
                <a:ea typeface="楷体" panose="02010609060101010101" charset="-122"/>
              </a:rPr>
              <a:t>2</a:t>
            </a:r>
            <a:r>
              <a:rPr lang="en-US" altLang="zh-CN" sz="2000">
                <a:latin typeface="宋体" panose="02010600030101010101" pitchFamily="2" charset="-122"/>
                <a:ea typeface="宋体" panose="02010600030101010101" pitchFamily="2" charset="-122"/>
              </a:rPr>
              <a:t>×</a:t>
            </a:r>
            <a:r>
              <a:rPr lang="en-US" altLang="zh-CN" sz="2000">
                <a:latin typeface="楷体" panose="02010609060101010101" charset="-122"/>
                <a:ea typeface="楷体" panose="02010609060101010101" charset="-122"/>
              </a:rPr>
              <a:t>23</a:t>
            </a:r>
            <a:r>
              <a:rPr lang="zh-CN" altLang="en-US" sz="2000">
                <a:latin typeface="楷体" panose="02010609060101010101" charset="-122"/>
                <a:ea typeface="楷体" panose="02010609060101010101" charset="-122"/>
              </a:rPr>
              <a:t>年</a:t>
            </a:r>
            <a:r>
              <a:rPr lang="en-US" altLang="zh-CN" sz="2000">
                <a:latin typeface="楷体" panose="02010609060101010101" charset="-122"/>
                <a:ea typeface="楷体" panose="02010609060101010101" charset="-122"/>
              </a:rPr>
              <a:t>1</a:t>
            </a:r>
            <a:r>
              <a:rPr lang="zh-CN" altLang="en-US" sz="2000">
                <a:latin typeface="楷体" panose="02010609060101010101" charset="-122"/>
                <a:ea typeface="楷体" panose="02010609060101010101" charset="-122"/>
              </a:rPr>
              <a:t>月</a:t>
            </a:r>
            <a:r>
              <a:rPr lang="en-US" altLang="zh-CN" sz="2000">
                <a:latin typeface="楷体" panose="02010609060101010101" charset="-122"/>
                <a:ea typeface="楷体" panose="02010609060101010101" charset="-122"/>
              </a:rPr>
              <a:t>1</a:t>
            </a:r>
            <a:r>
              <a:rPr lang="zh-CN" altLang="en-US" sz="2000">
                <a:latin typeface="楷体" panose="02010609060101010101" charset="-122"/>
                <a:ea typeface="楷体" panose="02010609060101010101" charset="-122"/>
              </a:rPr>
              <a:t>日取得</a:t>
            </a:r>
            <a:r>
              <a:rPr lang="en-US" altLang="zh-CN" sz="2000">
                <a:latin typeface="楷体" panose="02010609060101010101" charset="-122"/>
                <a:ea typeface="楷体" panose="02010609060101010101" charset="-122"/>
              </a:rPr>
              <a:t>A</a:t>
            </a:r>
            <a:r>
              <a:rPr lang="zh-CN" altLang="en-US" sz="2000">
                <a:latin typeface="楷体" panose="02010609060101010101" charset="-122"/>
                <a:ea typeface="楷体" panose="02010609060101010101" charset="-122"/>
              </a:rPr>
              <a:t>公司股权的</a:t>
            </a:r>
            <a:r>
              <a:rPr lang="zh-CN" altLang="en-US" sz="2000">
                <a:latin typeface="楷体" panose="02010609060101010101" charset="-122"/>
                <a:ea typeface="楷体" panose="02010609060101010101" charset="-122"/>
              </a:rPr>
              <a:t>会计分录。</a:t>
            </a:r>
            <a:endParaRPr lang="zh-CN" altLang="en-US" sz="2000"/>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20000"/>
          </a:bodyPr>
          <a:lstStyle/>
          <a:p>
            <a:pPr marL="0" indent="0">
              <a:buNone/>
            </a:pPr>
            <a:r>
              <a:rPr lang="en-US" altLang="zh-CN" sz="2800">
                <a:sym typeface="+mn-ea"/>
              </a:rPr>
              <a:t>  </a:t>
            </a:r>
            <a:r>
              <a:rPr lang="zh-CN" altLang="en-US" sz="2800">
                <a:sym typeface="+mn-ea"/>
              </a:rPr>
              <a:t>(一)同一控制下的企业合并形成的长期股权投资的初始计量</a:t>
            </a:r>
            <a:endParaRPr lang="zh-CN" altLang="en-US" sz="2800">
              <a:sym typeface="+mn-ea"/>
            </a:endParaRPr>
          </a:p>
          <a:p>
            <a:pPr marL="0" indent="0">
              <a:buNone/>
            </a:pPr>
            <a:r>
              <a:rPr lang="zh-CN" altLang="en-US" sz="2800" b="1">
                <a:sym typeface="+mn-ea"/>
              </a:rPr>
              <a:t>【典型案例3-2】</a:t>
            </a:r>
            <a:endParaRPr lang="zh-CN" altLang="en-US" sz="2800" b="1">
              <a:sym typeface="+mn-ea"/>
            </a:endParaRPr>
          </a:p>
          <a:p>
            <a:pPr marL="0" indent="0">
              <a:buNone/>
            </a:pPr>
            <a:r>
              <a:rPr lang="zh-CN" altLang="en-US" sz="2800">
                <a:sym typeface="+mn-ea"/>
              </a:rPr>
              <a:t>D公司发生业务如下：D公司与B公司属于同一集团公司的两个企业。2×23年6月30日，D公司以无形资产专利权(原价为5000万元,累计摊销1000万元，公允价值为4200万元，增值税税率6%)和银行存款1200万元为对价,取得了B公司60%的股权。合并时，B公司净资产账面价值8000万元，公允价值为10000万元。不考虑相关税费等其他因素。</a:t>
            </a:r>
            <a:endParaRPr lang="zh-CN" altLang="en-US" sz="2800">
              <a:sym typeface="+mn-ea"/>
            </a:endParaRPr>
          </a:p>
          <a:p>
            <a:pPr marL="0" indent="0">
              <a:buNone/>
            </a:pPr>
            <a:r>
              <a:rPr lang="zh-CN" altLang="en-US" sz="2800">
                <a:sym typeface="+mn-ea"/>
              </a:rPr>
              <a:t>要求：编制2×23年6月30日D公司取得B公司股权的会计分录。</a:t>
            </a:r>
            <a:endParaRPr lang="zh-CN" altLang="en-US" sz="2800">
              <a:sym typeface="+mn-ea"/>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pPr marL="0" indent="0">
              <a:buNone/>
            </a:pPr>
            <a:r>
              <a:rPr lang="en-US" altLang="zh-CN" sz="2000">
                <a:sym typeface="+mn-ea"/>
              </a:rPr>
              <a:t>  </a:t>
            </a:r>
            <a:r>
              <a:rPr lang="zh-CN" altLang="en-US" sz="2000">
                <a:sym typeface="+mn-ea"/>
              </a:rPr>
              <a:t>(一)同一控制下的企业合并形成的长期股权投资的初始计量</a:t>
            </a:r>
            <a:endParaRPr lang="zh-CN" altLang="en-US" sz="2000">
              <a:sym typeface="+mn-ea"/>
            </a:endParaRPr>
          </a:p>
          <a:p>
            <a:pPr marL="0" indent="0">
              <a:buNone/>
            </a:pPr>
            <a:r>
              <a:rPr lang="zh-CN" altLang="en-US" sz="2000" b="1">
                <a:solidFill>
                  <a:schemeClr val="tx1"/>
                </a:solidFill>
              </a:rPr>
              <a:t>【典型案例3-2解析】</a:t>
            </a:r>
            <a:endParaRPr lang="zh-CN" altLang="en-US" sz="2000" b="1">
              <a:solidFill>
                <a:schemeClr val="tx1"/>
              </a:solidFill>
            </a:endParaRPr>
          </a:p>
          <a:p>
            <a:pPr marL="0" indent="0">
              <a:buNone/>
            </a:pPr>
            <a:r>
              <a:rPr lang="zh-CN" altLang="en-US" sz="2000">
                <a:solidFill>
                  <a:schemeClr val="tx1"/>
                </a:solidFill>
              </a:rPr>
              <a:t>根据业务资料及要求（2）和（3），进行如下会计处理：</a:t>
            </a:r>
            <a:endParaRPr lang="zh-CN" altLang="en-US" sz="2000">
              <a:solidFill>
                <a:schemeClr val="tx1"/>
              </a:solidFill>
            </a:endParaRPr>
          </a:p>
          <a:p>
            <a:pPr marL="0" indent="0">
              <a:buNone/>
            </a:pPr>
            <a:r>
              <a:rPr lang="zh-CN" altLang="en-US" sz="2000">
                <a:solidFill>
                  <a:schemeClr val="tx1"/>
                </a:solidFill>
              </a:rPr>
              <a:t>由于合并前后均受同一方控制，为同一控制下的企业合并。长期股权投资初始投资成本为4800（8000*60%）万元，在合并日D公司编制会计分录如下：</a:t>
            </a:r>
            <a:endParaRPr lang="zh-CN" altLang="en-US" sz="2000">
              <a:solidFill>
                <a:schemeClr val="tx1"/>
              </a:solidFill>
            </a:endParaRPr>
          </a:p>
          <a:p>
            <a:pPr marL="0" indent="0">
              <a:buNone/>
            </a:pPr>
            <a:r>
              <a:rPr lang="zh-CN" altLang="en-US" sz="2000">
                <a:solidFill>
                  <a:schemeClr val="tx1"/>
                </a:solidFill>
              </a:rPr>
              <a:t>借：长期股权投资        48 000 000</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累计摊销            10 000 000</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资本公积——资本溢价6 520 000</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贷：无形资产——专利权50 000 000</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银行存款           12 000 000</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应交税费——应交增值税(销项税额)2 520 000</a:t>
            </a:r>
            <a:endParaRPr lang="zh-CN" altLang="en-US" sz="2000">
              <a:solidFill>
                <a:schemeClr val="tx1"/>
              </a:solidFill>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pPr marL="0" indent="0" fontAlgn="auto">
              <a:lnSpc>
                <a:spcPct val="150000"/>
              </a:lnSpc>
              <a:buNone/>
            </a:pPr>
            <a:r>
              <a:rPr lang="en-US" altLang="zh-CN">
                <a:sym typeface="+mn-ea"/>
              </a:rPr>
              <a:t>  </a:t>
            </a:r>
            <a:r>
              <a:rPr lang="zh-CN" altLang="en-US">
                <a:sym typeface="+mn-ea"/>
              </a:rPr>
              <a:t>(一)同一控制下的企业合并形成的长期股权投资的初始计量</a:t>
            </a:r>
            <a:endParaRPr lang="zh-CN" altLang="en-US">
              <a:sym typeface="+mn-ea"/>
            </a:endParaRPr>
          </a:p>
          <a:p>
            <a:pPr marL="0" indent="0" fontAlgn="auto">
              <a:lnSpc>
                <a:spcPct val="150000"/>
              </a:lnSpc>
              <a:buNone/>
            </a:pPr>
            <a:r>
              <a:rPr lang="zh-CN" altLang="en-US" b="1">
                <a:solidFill>
                  <a:schemeClr val="tx1"/>
                </a:solidFill>
              </a:rPr>
              <a:t>【学中做3-3】</a:t>
            </a:r>
            <a:endParaRPr lang="zh-CN" altLang="en-US" b="1">
              <a:solidFill>
                <a:schemeClr val="tx1"/>
              </a:solidFill>
            </a:endParaRPr>
          </a:p>
          <a:p>
            <a:pPr marL="0" indent="0" fontAlgn="auto">
              <a:lnSpc>
                <a:spcPct val="150000"/>
              </a:lnSpc>
              <a:buNone/>
            </a:pPr>
            <a:r>
              <a:rPr lang="zh-CN" altLang="en-US">
                <a:solidFill>
                  <a:schemeClr val="tx1"/>
                </a:solidFill>
              </a:rPr>
              <a:t>2×23年3月30日甲公司以账面原价150万元、累计摊销20万元、减值准备4万元、公允价值200万元的土地使用权作为对价，自丙公司手中取得乙公司60%的股权。土地使用权转让适用的增值税率为9%，合并日乙公司账面净资产为120万元。合并当日甲公司“资本公积—资本溢价”10万元，盈余公积结存5万元。合并前后甲乙两家公司均受丙公司控制。不考虑相关税费等其他因素。</a:t>
            </a:r>
            <a:endParaRPr lang="zh-CN" altLang="en-US">
              <a:solidFill>
                <a:schemeClr val="tx1"/>
              </a:solidFill>
            </a:endParaRPr>
          </a:p>
          <a:p>
            <a:pPr marL="0" indent="0" fontAlgn="auto">
              <a:lnSpc>
                <a:spcPct val="150000"/>
              </a:lnSpc>
              <a:buNone/>
            </a:pPr>
            <a:r>
              <a:rPr lang="zh-CN" altLang="en-US">
                <a:solidFill>
                  <a:schemeClr val="tx1"/>
                </a:solidFill>
              </a:rPr>
              <a:t>要求：编制2×23年3月30日甲公司取得乙公司股权的会计分录。</a:t>
            </a: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1.初始投资成本的确定</a:t>
            </a:r>
            <a:endParaRPr lang="zh-CN" altLang="en-US">
              <a:solidFill>
                <a:schemeClr val="tx1"/>
              </a:solidFill>
            </a:endParaRPr>
          </a:p>
          <a:p>
            <a:pPr marL="0" indent="0" fontAlgn="auto">
              <a:lnSpc>
                <a:spcPct val="150000"/>
              </a:lnSpc>
              <a:spcBef>
                <a:spcPts val="0"/>
              </a:spcBef>
              <a:buNone/>
            </a:pPr>
            <a:r>
              <a:rPr lang="zh-CN" altLang="en-US">
                <a:solidFill>
                  <a:schemeClr val="tx1"/>
                </a:solidFill>
              </a:rPr>
              <a:t>在非同一控制下的企业合并中，购买方为了取得对被购买方的控制权而放弃的资产、发生或承担的负债、发行的权益性证券等均应按其在购买日的公允价值计量。非同一控制下的控股合并中，购买方应该按照确定的</a:t>
            </a:r>
            <a:r>
              <a:rPr lang="zh-CN" altLang="en-US">
                <a:solidFill>
                  <a:srgbClr val="FF0000"/>
                </a:solidFill>
              </a:rPr>
              <a:t>企业合并成本</a:t>
            </a:r>
            <a:r>
              <a:rPr lang="zh-CN" altLang="en-US">
                <a:solidFill>
                  <a:schemeClr val="tx1"/>
                </a:solidFill>
              </a:rPr>
              <a:t>作为长期股权投资的初始投资成本。</a:t>
            </a:r>
            <a:endParaRPr lang="zh-CN" altLang="en-US">
              <a:solidFill>
                <a:schemeClr val="tx1"/>
              </a:solidFill>
            </a:endParaRPr>
          </a:p>
          <a:p>
            <a:pPr marL="0" indent="0" fontAlgn="auto">
              <a:lnSpc>
                <a:spcPct val="150000"/>
              </a:lnSpc>
              <a:spcBef>
                <a:spcPts val="0"/>
              </a:spcBef>
              <a:buNone/>
            </a:pPr>
            <a:r>
              <a:rPr lang="zh-CN" altLang="en-US">
                <a:solidFill>
                  <a:srgbClr val="FF0000"/>
                </a:solidFill>
              </a:rPr>
              <a:t>企业合并成本</a:t>
            </a:r>
            <a:r>
              <a:rPr lang="zh-CN" altLang="en-US">
                <a:solidFill>
                  <a:schemeClr val="tx1"/>
                </a:solidFill>
              </a:rPr>
              <a:t>包括购买方付出的资产、发生或承担的负债、发行的权益性证券的</a:t>
            </a:r>
            <a:r>
              <a:rPr lang="zh-CN" altLang="en-US">
                <a:solidFill>
                  <a:srgbClr val="FF0000"/>
                </a:solidFill>
              </a:rPr>
              <a:t>公允价值之和</a:t>
            </a:r>
            <a:r>
              <a:rPr lang="zh-CN" altLang="en-US">
                <a:solidFill>
                  <a:schemeClr val="tx1"/>
                </a:solidFill>
              </a:rPr>
              <a:t>；购买方为企业合并发生的审计、法律服务、评估咨询等中介费用以及其他相关管理费用，应当于发生时计入当期损益（管理费用）；购买方作为合并对价发行的权益性证券或债务性证券的交易费用，应当计入权益性证券或债务性证券的初始确认金额。</a:t>
            </a: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1.初始投资成本的确定</a:t>
            </a:r>
            <a:endParaRPr lang="zh-CN" altLang="en-US">
              <a:solidFill>
                <a:schemeClr val="tx1"/>
              </a:solidFill>
            </a:endParaRPr>
          </a:p>
          <a:p>
            <a:pPr marL="0" indent="0" fontAlgn="auto">
              <a:lnSpc>
                <a:spcPct val="150000"/>
              </a:lnSpc>
              <a:spcBef>
                <a:spcPts val="0"/>
              </a:spcBef>
              <a:buNone/>
            </a:pPr>
            <a:r>
              <a:rPr lang="zh-CN" altLang="en-US"/>
              <a:t>具体分三种情况：</a:t>
            </a:r>
            <a:endParaRPr lang="zh-CN" altLang="en-US"/>
          </a:p>
          <a:p>
            <a:pPr marL="0" indent="0" fontAlgn="auto">
              <a:lnSpc>
                <a:spcPct val="150000"/>
              </a:lnSpc>
              <a:spcBef>
                <a:spcPts val="0"/>
              </a:spcBef>
              <a:buNone/>
            </a:pPr>
            <a:r>
              <a:rPr lang="zh-CN" altLang="en-US"/>
              <a:t>(1)一次交换交易实现的企业合并，合并成本为购买方在购买日为取得对被购买方的控制权而付出的资产、发生或承担的负债以及发行的权益性证券的公允价值。</a:t>
            </a:r>
            <a:endParaRPr lang="zh-CN" altLang="en-US"/>
          </a:p>
          <a:p>
            <a:pPr marL="0" indent="0" fontAlgn="auto">
              <a:lnSpc>
                <a:spcPct val="150000"/>
              </a:lnSpc>
              <a:spcBef>
                <a:spcPts val="0"/>
              </a:spcBef>
              <a:buNone/>
            </a:pPr>
            <a:r>
              <a:rPr lang="zh-CN" altLang="en-US"/>
              <a:t>(2)通过多次交换交易分步实现的企业合并，在个别财务报表中，应当以购买日之前所持被购买方的股权投资的账面价值与购买日新增投资成本之和作为初始投资成本之和。</a:t>
            </a:r>
            <a:endParaRPr lang="zh-CN" altLang="en-US"/>
          </a:p>
          <a:p>
            <a:pPr marL="0" indent="0" fontAlgn="auto">
              <a:lnSpc>
                <a:spcPct val="150000"/>
              </a:lnSpc>
              <a:spcBef>
                <a:spcPts val="0"/>
              </a:spcBef>
              <a:buNone/>
            </a:pPr>
            <a:r>
              <a:rPr lang="zh-CN" altLang="en-US"/>
              <a:t>(3)在非同一控制下的企业合并中所形成的长期股权投资，实际支付的价款或对价中包含的已宣告但尚未发放的现金股利或利润，应作为“应收股利”处理。</a:t>
            </a:r>
            <a:endParaRPr lang="zh-CN" altLang="en-US"/>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2.会计处理</a:t>
            </a:r>
            <a:endParaRPr lang="zh-CN" altLang="en-US">
              <a:solidFill>
                <a:schemeClr val="tx1"/>
              </a:solidFill>
            </a:endParaRPr>
          </a:p>
          <a:p>
            <a:pPr marL="0" indent="0" fontAlgn="auto">
              <a:lnSpc>
                <a:spcPct val="150000"/>
              </a:lnSpc>
              <a:spcBef>
                <a:spcPts val="0"/>
              </a:spcBef>
              <a:buNone/>
            </a:pPr>
            <a:r>
              <a:rPr lang="zh-CN" altLang="en-US">
                <a:solidFill>
                  <a:schemeClr val="tx1"/>
                </a:solidFill>
              </a:rPr>
              <a:t>在购买日按企业合并成本，借记“长期股权投资”账户，按享有被投资单位已宣告但尚未发放的现金股利或利润，借记“应收股利”账户,按支付的合并对价的账面价值，贷记有关资产或借记有关负债账户，按其差额，贷记“资产处置损益”等账户。按发生的直接相关费用，借记“管理费用”账户，贷记“银行存款”账户。非同一控制下企业合并涉及以库存商品等作为合并对价的，应按库存商品的公允价值，贷记“主营业务收入”或“其他业务收入”科目，并同时结转相关的成本。以公允价值计量且其变动计入其他综合收益的债权性金融资产作为合并对价的，原持有期间公允价值变动形成的其他综合收益应一并转入投资收益，借记或贷记“其他综合收益”科目，贷记或借记“投资收益”科目。</a:t>
            </a: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2.会计处理</a:t>
            </a:r>
            <a:endParaRPr lang="zh-CN" altLang="en-US">
              <a:solidFill>
                <a:schemeClr val="tx1"/>
              </a:solidFill>
            </a:endParaRPr>
          </a:p>
          <a:p>
            <a:pPr marL="0" indent="0" fontAlgn="auto">
              <a:lnSpc>
                <a:spcPct val="150000"/>
              </a:lnSpc>
              <a:spcBef>
                <a:spcPts val="0"/>
              </a:spcBef>
              <a:buNone/>
            </a:pPr>
            <a:r>
              <a:rPr lang="zh-CN" altLang="en-US">
                <a:solidFill>
                  <a:schemeClr val="tx1"/>
                </a:solidFill>
                <a:latin typeface="Calibri" panose="020F0502020204030204" charset="0"/>
              </a:rPr>
              <a:t>①用固定资产、无形资产作为对价</a:t>
            </a:r>
            <a:endParaRPr lang="zh-CN" altLang="en-US">
              <a:solidFill>
                <a:schemeClr val="tx1"/>
              </a:solidFill>
            </a:endParaRPr>
          </a:p>
          <a:p>
            <a:pPr marL="0" indent="0" fontAlgn="auto">
              <a:lnSpc>
                <a:spcPct val="150000"/>
              </a:lnSpc>
              <a:spcBef>
                <a:spcPts val="0"/>
              </a:spcBef>
              <a:buNone/>
            </a:pPr>
            <a:r>
              <a:rPr lang="zh-CN" altLang="en-US">
                <a:solidFill>
                  <a:schemeClr val="tx1"/>
                </a:solidFill>
              </a:rPr>
              <a:t>借：长期股权投资（</a:t>
            </a:r>
            <a:r>
              <a:rPr lang="zh-CN" altLang="en-US">
                <a:sym typeface="+mn-ea"/>
              </a:rPr>
              <a:t>企业合并成本）</a:t>
            </a:r>
            <a:endParaRPr lang="zh-CN" altLang="en-US">
              <a:sym typeface="+mn-ea"/>
            </a:endParaRPr>
          </a:p>
          <a:p>
            <a:pPr marL="0" indent="0" fontAlgn="auto">
              <a:lnSpc>
                <a:spcPct val="150000"/>
              </a:lnSpc>
              <a:spcBef>
                <a:spcPts val="0"/>
              </a:spcBef>
              <a:buNone/>
            </a:pPr>
            <a:r>
              <a:rPr lang="en-US" altLang="zh-CN">
                <a:sym typeface="+mn-ea"/>
              </a:rPr>
              <a:t>       </a:t>
            </a:r>
            <a:r>
              <a:rPr lang="zh-CN" altLang="en-US">
                <a:sym typeface="+mn-ea"/>
              </a:rPr>
              <a:t>应收股利</a:t>
            </a:r>
            <a:r>
              <a:rPr lang="zh-CN" altLang="en-US">
                <a:solidFill>
                  <a:schemeClr val="tx1"/>
                </a:solidFill>
              </a:rPr>
              <a:t>（</a:t>
            </a:r>
            <a:r>
              <a:rPr lang="zh-CN" altLang="en-US">
                <a:solidFill>
                  <a:schemeClr val="tx1"/>
                </a:solidFill>
              </a:rPr>
              <a:t>已宣告但尚未发放的现金股利或利润）</a:t>
            </a:r>
            <a:endParaRPr lang="zh-CN" altLang="en-US">
              <a:solidFill>
                <a:schemeClr val="tx1"/>
              </a:solidFill>
            </a:endParaRPr>
          </a:p>
          <a:p>
            <a:pPr marL="0" indent="0" fontAlgn="auto">
              <a:lnSpc>
                <a:spcPct val="150000"/>
              </a:lnSpc>
              <a:spcBef>
                <a:spcPts val="0"/>
              </a:spcBef>
              <a:buNone/>
            </a:pPr>
            <a:r>
              <a:rPr lang="en-US" altLang="zh-CN">
                <a:solidFill>
                  <a:schemeClr val="tx1"/>
                </a:solidFill>
              </a:rPr>
              <a:t>   </a:t>
            </a:r>
            <a:r>
              <a:rPr lang="zh-CN" altLang="en-US">
                <a:solidFill>
                  <a:srgbClr val="FF0000"/>
                </a:solidFill>
              </a:rPr>
              <a:t>贷：有关资产或借记有关负债账户（</a:t>
            </a:r>
            <a:r>
              <a:rPr lang="zh-CN" altLang="en-US">
                <a:solidFill>
                  <a:srgbClr val="FF0000"/>
                </a:solidFill>
                <a:sym typeface="+mn-ea"/>
              </a:rPr>
              <a:t>合并对价的账面价值）</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 </a:t>
            </a:r>
            <a:r>
              <a:rPr lang="en-US" altLang="zh-CN">
                <a:solidFill>
                  <a:srgbClr val="FF0000"/>
                </a:solidFill>
                <a:sym typeface="+mn-ea"/>
              </a:rPr>
              <a:t>        </a:t>
            </a:r>
            <a:r>
              <a:rPr lang="zh-CN" altLang="en-US">
                <a:solidFill>
                  <a:srgbClr val="FF0000"/>
                </a:solidFill>
              </a:rPr>
              <a:t>资产处置损益（差额）</a:t>
            </a:r>
            <a:r>
              <a:rPr lang="en-US" altLang="zh-CN">
                <a:solidFill>
                  <a:srgbClr val="FF0000"/>
                </a:solidFill>
              </a:rPr>
              <a:t>      </a:t>
            </a:r>
            <a:endParaRPr lang="zh-CN" altLang="en-US">
              <a:solidFill>
                <a:srgbClr val="FF0000"/>
              </a:solidFill>
            </a:endParaRPr>
          </a:p>
          <a:p>
            <a:pPr marL="0" indent="0" fontAlgn="auto">
              <a:lnSpc>
                <a:spcPct val="150000"/>
              </a:lnSpc>
              <a:spcBef>
                <a:spcPts val="0"/>
              </a:spcBef>
              <a:buNone/>
            </a:pPr>
            <a:r>
              <a:rPr lang="zh-CN" altLang="en-US">
                <a:solidFill>
                  <a:schemeClr val="tx1"/>
                </a:solidFill>
              </a:rPr>
              <a:t>借：管理费用（</a:t>
            </a:r>
            <a:r>
              <a:rPr lang="zh-CN" altLang="en-US">
                <a:sym typeface="+mn-ea"/>
              </a:rPr>
              <a:t>直接相关费用）</a:t>
            </a:r>
            <a:endParaRPr lang="zh-CN" altLang="en-US">
              <a:sym typeface="+mn-ea"/>
            </a:endParaRPr>
          </a:p>
          <a:p>
            <a:pPr marL="0" indent="0" fontAlgn="auto">
              <a:lnSpc>
                <a:spcPct val="150000"/>
              </a:lnSpc>
              <a:spcBef>
                <a:spcPts val="0"/>
              </a:spcBef>
              <a:buNone/>
            </a:pPr>
            <a:r>
              <a:rPr lang="zh-CN" altLang="en-US">
                <a:sym typeface="+mn-ea"/>
              </a:rPr>
              <a:t> </a:t>
            </a:r>
            <a:r>
              <a:rPr lang="en-US" altLang="zh-CN">
                <a:sym typeface="+mn-ea"/>
              </a:rPr>
              <a:t> </a:t>
            </a:r>
            <a:r>
              <a:rPr lang="zh-CN" altLang="en-US">
                <a:solidFill>
                  <a:schemeClr val="tx1"/>
                </a:solidFill>
              </a:rPr>
              <a:t>贷：银行存款</a:t>
            </a: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23105" y="168211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36135" y="179070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746750" y="183324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认知长期股权投资</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324350" y="283146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436745" y="2939415"/>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547995" y="298196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长期股权投资初始计量</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904615" y="3980180"/>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4017010" y="408813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5128260" y="413067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长期股权投资的后续计量</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2.会计处理</a:t>
            </a:r>
            <a:endParaRPr lang="zh-CN" altLang="en-US">
              <a:solidFill>
                <a:schemeClr val="tx1"/>
              </a:solidFill>
            </a:endParaRPr>
          </a:p>
          <a:p>
            <a:pPr marL="0" indent="0" fontAlgn="auto">
              <a:lnSpc>
                <a:spcPct val="150000"/>
              </a:lnSpc>
              <a:spcBef>
                <a:spcPts val="0"/>
              </a:spcBef>
              <a:buNone/>
            </a:pPr>
            <a:r>
              <a:rPr lang="zh-CN" altLang="en-US">
                <a:solidFill>
                  <a:schemeClr val="tx1"/>
                </a:solidFill>
                <a:latin typeface="Calibri" panose="020F0502020204030204" charset="0"/>
              </a:rPr>
              <a:t>②用存货作为对价</a:t>
            </a:r>
            <a:endParaRPr lang="zh-CN" altLang="en-US">
              <a:solidFill>
                <a:schemeClr val="tx1"/>
              </a:solidFill>
            </a:endParaRPr>
          </a:p>
          <a:p>
            <a:pPr marL="0" indent="0" fontAlgn="auto">
              <a:lnSpc>
                <a:spcPct val="150000"/>
              </a:lnSpc>
              <a:spcBef>
                <a:spcPts val="0"/>
              </a:spcBef>
              <a:buNone/>
            </a:pPr>
            <a:r>
              <a:rPr lang="zh-CN" altLang="en-US">
                <a:solidFill>
                  <a:schemeClr val="tx1"/>
                </a:solidFill>
              </a:rPr>
              <a:t>借：长期股权投资（</a:t>
            </a:r>
            <a:r>
              <a:rPr lang="zh-CN" altLang="en-US">
                <a:sym typeface="+mn-ea"/>
              </a:rPr>
              <a:t>企业合并成本）</a:t>
            </a:r>
            <a:endParaRPr lang="zh-CN" altLang="en-US">
              <a:sym typeface="+mn-ea"/>
            </a:endParaRPr>
          </a:p>
          <a:p>
            <a:pPr marL="0" indent="0" fontAlgn="auto">
              <a:lnSpc>
                <a:spcPct val="150000"/>
              </a:lnSpc>
              <a:spcBef>
                <a:spcPts val="0"/>
              </a:spcBef>
              <a:buNone/>
            </a:pPr>
            <a:r>
              <a:rPr lang="en-US" altLang="zh-CN">
                <a:sym typeface="+mn-ea"/>
              </a:rPr>
              <a:t>       </a:t>
            </a:r>
            <a:r>
              <a:rPr lang="zh-CN" altLang="en-US">
                <a:sym typeface="+mn-ea"/>
              </a:rPr>
              <a:t>应收股利</a:t>
            </a:r>
            <a:r>
              <a:rPr lang="zh-CN" altLang="en-US">
                <a:solidFill>
                  <a:schemeClr val="tx1"/>
                </a:solidFill>
              </a:rPr>
              <a:t>（</a:t>
            </a:r>
            <a:r>
              <a:rPr lang="zh-CN" altLang="en-US">
                <a:solidFill>
                  <a:schemeClr val="tx1"/>
                </a:solidFill>
              </a:rPr>
              <a:t>已宣告但尚未发放的现金股利或利润）</a:t>
            </a:r>
            <a:endParaRPr lang="zh-CN" altLang="en-US">
              <a:solidFill>
                <a:schemeClr val="tx1"/>
              </a:solidFill>
            </a:endParaRPr>
          </a:p>
          <a:p>
            <a:pPr marL="0" indent="0" fontAlgn="auto">
              <a:lnSpc>
                <a:spcPct val="150000"/>
              </a:lnSpc>
              <a:spcBef>
                <a:spcPts val="0"/>
              </a:spcBef>
              <a:buNone/>
            </a:pPr>
            <a:r>
              <a:rPr lang="en-US" altLang="zh-CN">
                <a:solidFill>
                  <a:schemeClr val="tx1"/>
                </a:solidFill>
              </a:rPr>
              <a:t>   </a:t>
            </a:r>
            <a:r>
              <a:rPr lang="zh-CN" altLang="en-US">
                <a:solidFill>
                  <a:srgbClr val="FF0000"/>
                </a:solidFill>
              </a:rPr>
              <a:t>贷：</a:t>
            </a:r>
            <a:r>
              <a:rPr lang="zh-CN" altLang="en-US">
                <a:solidFill>
                  <a:srgbClr val="FF0000"/>
                </a:solidFill>
                <a:sym typeface="+mn-ea"/>
              </a:rPr>
              <a:t>主营业务收入（其他业务收入）（存货的公允价值）</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 </a:t>
            </a:r>
            <a:r>
              <a:rPr lang="en-US" altLang="zh-CN">
                <a:solidFill>
                  <a:srgbClr val="FF0000"/>
                </a:solidFill>
                <a:sym typeface="+mn-ea"/>
              </a:rPr>
              <a:t>         </a:t>
            </a:r>
            <a:r>
              <a:rPr lang="zh-CN" altLang="en-US">
                <a:solidFill>
                  <a:srgbClr val="FF0000"/>
                </a:solidFill>
                <a:sym typeface="+mn-ea"/>
              </a:rPr>
              <a:t>应交税费</a:t>
            </a:r>
            <a:r>
              <a:rPr lang="en-US" altLang="zh-CN">
                <a:solidFill>
                  <a:srgbClr val="FF0000"/>
                </a:solidFill>
                <a:sym typeface="+mn-ea"/>
              </a:rPr>
              <a:t>—</a:t>
            </a:r>
            <a:r>
              <a:rPr lang="zh-CN" altLang="en-US">
                <a:solidFill>
                  <a:srgbClr val="FF0000"/>
                </a:solidFill>
                <a:sym typeface="+mn-ea"/>
              </a:rPr>
              <a:t>应交增值税（销项税）</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借：主营业务成本</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 </a:t>
            </a:r>
            <a:r>
              <a:rPr lang="en-US" altLang="zh-CN">
                <a:solidFill>
                  <a:srgbClr val="FF0000"/>
                </a:solidFill>
                <a:sym typeface="+mn-ea"/>
              </a:rPr>
              <a:t>   </a:t>
            </a:r>
            <a:r>
              <a:rPr lang="zh-CN" altLang="en-US">
                <a:solidFill>
                  <a:srgbClr val="FF0000"/>
                </a:solidFill>
                <a:sym typeface="+mn-ea"/>
              </a:rPr>
              <a:t>贷：库存商品（原材料）</a:t>
            </a:r>
            <a:endParaRPr lang="zh-CN" altLang="en-US">
              <a:solidFill>
                <a:srgbClr val="FF0000"/>
              </a:solidFill>
            </a:endParaRPr>
          </a:p>
          <a:p>
            <a:pPr marL="0" indent="0" fontAlgn="auto">
              <a:lnSpc>
                <a:spcPct val="150000"/>
              </a:lnSpc>
              <a:spcBef>
                <a:spcPts val="0"/>
              </a:spcBef>
              <a:buNone/>
            </a:pPr>
            <a:r>
              <a:rPr lang="zh-CN" altLang="en-US">
                <a:solidFill>
                  <a:schemeClr val="tx1"/>
                </a:solidFill>
              </a:rPr>
              <a:t>借：管理费用（</a:t>
            </a:r>
            <a:r>
              <a:rPr lang="zh-CN" altLang="en-US">
                <a:sym typeface="+mn-ea"/>
              </a:rPr>
              <a:t>直接相关费用）</a:t>
            </a:r>
            <a:endParaRPr lang="zh-CN" altLang="en-US">
              <a:sym typeface="+mn-ea"/>
            </a:endParaRPr>
          </a:p>
          <a:p>
            <a:pPr marL="0" indent="0" fontAlgn="auto">
              <a:lnSpc>
                <a:spcPct val="150000"/>
              </a:lnSpc>
              <a:spcBef>
                <a:spcPts val="0"/>
              </a:spcBef>
              <a:buNone/>
            </a:pPr>
            <a:r>
              <a:rPr lang="zh-CN" altLang="en-US">
                <a:sym typeface="+mn-ea"/>
              </a:rPr>
              <a:t> </a:t>
            </a:r>
            <a:r>
              <a:rPr lang="en-US" altLang="zh-CN">
                <a:sym typeface="+mn-ea"/>
              </a:rPr>
              <a:t> </a:t>
            </a:r>
            <a:r>
              <a:rPr lang="zh-CN" altLang="en-US">
                <a:solidFill>
                  <a:schemeClr val="tx1"/>
                </a:solidFill>
              </a:rPr>
              <a:t>贷：银行存款</a:t>
            </a: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2.会计处理</a:t>
            </a:r>
            <a:endParaRPr lang="zh-CN" altLang="en-US">
              <a:solidFill>
                <a:schemeClr val="tx1"/>
              </a:solidFill>
            </a:endParaRPr>
          </a:p>
          <a:p>
            <a:pPr marL="0" indent="0" fontAlgn="auto">
              <a:lnSpc>
                <a:spcPct val="150000"/>
              </a:lnSpc>
              <a:spcBef>
                <a:spcPts val="0"/>
              </a:spcBef>
              <a:buNone/>
            </a:pPr>
            <a:r>
              <a:rPr lang="zh-CN" altLang="en-US">
                <a:solidFill>
                  <a:schemeClr val="tx1"/>
                </a:solidFill>
                <a:latin typeface="Calibri" panose="020F0502020204030204" charset="0"/>
              </a:rPr>
              <a:t>③用其他债权投资作为对价</a:t>
            </a:r>
            <a:endParaRPr lang="zh-CN" altLang="en-US">
              <a:solidFill>
                <a:schemeClr val="tx1"/>
              </a:solidFill>
            </a:endParaRPr>
          </a:p>
          <a:p>
            <a:pPr marL="0" indent="0" fontAlgn="auto">
              <a:lnSpc>
                <a:spcPct val="150000"/>
              </a:lnSpc>
              <a:spcBef>
                <a:spcPts val="0"/>
              </a:spcBef>
              <a:buNone/>
            </a:pPr>
            <a:r>
              <a:rPr lang="zh-CN" altLang="en-US">
                <a:solidFill>
                  <a:schemeClr val="tx1"/>
                </a:solidFill>
              </a:rPr>
              <a:t>借：长期股权投资（</a:t>
            </a:r>
            <a:r>
              <a:rPr lang="zh-CN" altLang="en-US">
                <a:sym typeface="+mn-ea"/>
              </a:rPr>
              <a:t>企业合并成本）</a:t>
            </a:r>
            <a:endParaRPr lang="zh-CN" altLang="en-US">
              <a:sym typeface="+mn-ea"/>
            </a:endParaRPr>
          </a:p>
          <a:p>
            <a:pPr marL="0" indent="0" fontAlgn="auto">
              <a:lnSpc>
                <a:spcPct val="150000"/>
              </a:lnSpc>
              <a:spcBef>
                <a:spcPts val="0"/>
              </a:spcBef>
              <a:buNone/>
            </a:pPr>
            <a:r>
              <a:rPr lang="en-US" altLang="zh-CN">
                <a:sym typeface="+mn-ea"/>
              </a:rPr>
              <a:t>       </a:t>
            </a:r>
            <a:r>
              <a:rPr lang="zh-CN" altLang="en-US">
                <a:sym typeface="+mn-ea"/>
              </a:rPr>
              <a:t>应收股利</a:t>
            </a:r>
            <a:r>
              <a:rPr lang="zh-CN" altLang="en-US">
                <a:solidFill>
                  <a:schemeClr val="tx1"/>
                </a:solidFill>
              </a:rPr>
              <a:t>（</a:t>
            </a:r>
            <a:r>
              <a:rPr lang="zh-CN" altLang="en-US">
                <a:solidFill>
                  <a:schemeClr val="tx1"/>
                </a:solidFill>
              </a:rPr>
              <a:t>已宣告但尚未发放的现金股利或利润）</a:t>
            </a:r>
            <a:endParaRPr lang="zh-CN" altLang="en-US">
              <a:solidFill>
                <a:schemeClr val="tx1"/>
              </a:solidFill>
            </a:endParaRPr>
          </a:p>
          <a:p>
            <a:pPr marL="0" indent="0" fontAlgn="auto">
              <a:lnSpc>
                <a:spcPct val="150000"/>
              </a:lnSpc>
              <a:spcBef>
                <a:spcPts val="0"/>
              </a:spcBef>
              <a:buNone/>
            </a:pPr>
            <a:r>
              <a:rPr lang="en-US" altLang="zh-CN">
                <a:solidFill>
                  <a:schemeClr val="tx1"/>
                </a:solidFill>
              </a:rPr>
              <a:t>   </a:t>
            </a:r>
            <a:r>
              <a:rPr lang="zh-CN" altLang="en-US">
                <a:solidFill>
                  <a:srgbClr val="FF0000"/>
                </a:solidFill>
              </a:rPr>
              <a:t>贷：</a:t>
            </a:r>
            <a:r>
              <a:rPr lang="zh-CN">
                <a:solidFill>
                  <a:srgbClr val="FF0000"/>
                </a:solidFill>
                <a:sym typeface="+mn-ea"/>
              </a:rPr>
              <a:t>其他债权投资</a:t>
            </a:r>
            <a:r>
              <a:rPr lang="en-US" altLang="zh-CN">
                <a:solidFill>
                  <a:srgbClr val="FF0000"/>
                </a:solidFill>
                <a:sym typeface="+mn-ea"/>
              </a:rPr>
              <a:t>——</a:t>
            </a:r>
            <a:r>
              <a:rPr lang="zh-CN" altLang="en-US">
                <a:solidFill>
                  <a:srgbClr val="FF0000"/>
                </a:solidFill>
                <a:sym typeface="+mn-ea"/>
              </a:rPr>
              <a:t>成本</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 </a:t>
            </a:r>
            <a:r>
              <a:rPr lang="en-US" altLang="zh-CN">
                <a:solidFill>
                  <a:srgbClr val="FF0000"/>
                </a:solidFill>
                <a:sym typeface="+mn-ea"/>
              </a:rPr>
              <a:t>                             ——</a:t>
            </a:r>
            <a:r>
              <a:rPr lang="zh-CN" altLang="en-US">
                <a:solidFill>
                  <a:srgbClr val="FF0000"/>
                </a:solidFill>
                <a:sym typeface="+mn-ea"/>
              </a:rPr>
              <a:t>公允价值变动（也有可能在借方）</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借：</a:t>
            </a:r>
            <a:r>
              <a:rPr lang="zh-CN" altLang="en-US">
                <a:solidFill>
                  <a:srgbClr val="FF0000"/>
                </a:solidFill>
                <a:sym typeface="+mn-ea"/>
              </a:rPr>
              <a:t>其他综合收益（也有可能在贷方）</a:t>
            </a:r>
            <a:endParaRPr lang="zh-CN" altLang="en-US">
              <a:solidFill>
                <a:srgbClr val="FF0000"/>
              </a:solidFill>
              <a:sym typeface="+mn-ea"/>
            </a:endParaRPr>
          </a:p>
          <a:p>
            <a:pPr marL="0" indent="0" fontAlgn="auto">
              <a:lnSpc>
                <a:spcPct val="150000"/>
              </a:lnSpc>
              <a:spcBef>
                <a:spcPts val="0"/>
              </a:spcBef>
              <a:buNone/>
            </a:pPr>
            <a:r>
              <a:rPr lang="zh-CN" altLang="en-US">
                <a:solidFill>
                  <a:srgbClr val="FF0000"/>
                </a:solidFill>
                <a:sym typeface="+mn-ea"/>
              </a:rPr>
              <a:t> </a:t>
            </a:r>
            <a:r>
              <a:rPr lang="en-US" altLang="zh-CN">
                <a:solidFill>
                  <a:srgbClr val="FF0000"/>
                </a:solidFill>
                <a:sym typeface="+mn-ea"/>
              </a:rPr>
              <a:t>   </a:t>
            </a:r>
            <a:r>
              <a:rPr lang="zh-CN" altLang="en-US">
                <a:solidFill>
                  <a:srgbClr val="FF0000"/>
                </a:solidFill>
                <a:sym typeface="+mn-ea"/>
              </a:rPr>
              <a:t>贷：</a:t>
            </a:r>
            <a:r>
              <a:rPr lang="zh-CN" altLang="en-US">
                <a:solidFill>
                  <a:srgbClr val="FF0000"/>
                </a:solidFill>
                <a:sym typeface="+mn-ea"/>
              </a:rPr>
              <a:t>投资收益</a:t>
            </a:r>
            <a:endParaRPr lang="zh-CN" altLang="en-US">
              <a:solidFill>
                <a:srgbClr val="FF0000"/>
              </a:solidFill>
            </a:endParaRPr>
          </a:p>
          <a:p>
            <a:pPr marL="0" indent="0" fontAlgn="auto">
              <a:lnSpc>
                <a:spcPct val="150000"/>
              </a:lnSpc>
              <a:spcBef>
                <a:spcPts val="0"/>
              </a:spcBef>
              <a:buNone/>
            </a:pPr>
            <a:r>
              <a:rPr lang="zh-CN" altLang="en-US">
                <a:solidFill>
                  <a:schemeClr val="tx1"/>
                </a:solidFill>
              </a:rPr>
              <a:t>借：管理费用（</a:t>
            </a:r>
            <a:r>
              <a:rPr lang="zh-CN" altLang="en-US">
                <a:sym typeface="+mn-ea"/>
              </a:rPr>
              <a:t>直接相关费用）</a:t>
            </a:r>
            <a:endParaRPr lang="zh-CN" altLang="en-US">
              <a:sym typeface="+mn-ea"/>
            </a:endParaRPr>
          </a:p>
          <a:p>
            <a:pPr marL="0" indent="0" fontAlgn="auto">
              <a:lnSpc>
                <a:spcPct val="150000"/>
              </a:lnSpc>
              <a:spcBef>
                <a:spcPts val="0"/>
              </a:spcBef>
              <a:buNone/>
            </a:pPr>
            <a:r>
              <a:rPr lang="zh-CN" altLang="en-US">
                <a:sym typeface="+mn-ea"/>
              </a:rPr>
              <a:t> </a:t>
            </a:r>
            <a:r>
              <a:rPr lang="en-US" altLang="zh-CN">
                <a:sym typeface="+mn-ea"/>
              </a:rPr>
              <a:t> </a:t>
            </a:r>
            <a:r>
              <a:rPr lang="zh-CN" altLang="en-US">
                <a:solidFill>
                  <a:schemeClr val="tx1"/>
                </a:solidFill>
              </a:rPr>
              <a:t>贷：银行存款</a:t>
            </a:r>
            <a:endParaRPr lang="zh-CN" altLang="en-US">
              <a:solidFill>
                <a:schemeClr val="tx1"/>
              </a:solidFill>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b="1">
                <a:solidFill>
                  <a:schemeClr val="tx1"/>
                </a:solidFill>
              </a:rPr>
              <a:t>(二)非同一控制下的企业合并形成的长期股权投资的初始计量</a:t>
            </a:r>
            <a:endParaRPr lang="zh-CN" altLang="en-US" b="1">
              <a:solidFill>
                <a:schemeClr val="tx1"/>
              </a:solidFill>
            </a:endParaRPr>
          </a:p>
          <a:p>
            <a:pPr marL="0" indent="0" fontAlgn="auto">
              <a:lnSpc>
                <a:spcPct val="150000"/>
              </a:lnSpc>
              <a:spcBef>
                <a:spcPts val="0"/>
              </a:spcBef>
              <a:buNone/>
            </a:pPr>
            <a:r>
              <a:rPr lang="zh-CN" altLang="en-US">
                <a:solidFill>
                  <a:schemeClr val="tx1"/>
                </a:solidFill>
              </a:rPr>
              <a:t>2.会计处理</a:t>
            </a:r>
            <a:endParaRPr lang="zh-CN" altLang="en-US">
              <a:solidFill>
                <a:schemeClr val="tx1"/>
              </a:solidFill>
            </a:endParaRPr>
          </a:p>
          <a:p>
            <a:pPr marL="0" indent="0" fontAlgn="auto">
              <a:lnSpc>
                <a:spcPct val="150000"/>
              </a:lnSpc>
              <a:spcBef>
                <a:spcPts val="0"/>
              </a:spcBef>
              <a:buNone/>
            </a:pPr>
            <a:endParaRPr lang="zh-CN" altLang="en-US">
              <a:solidFill>
                <a:schemeClr val="tx1"/>
              </a:solidFill>
            </a:endParaRPr>
          </a:p>
        </p:txBody>
      </p:sp>
      <p:sp>
        <p:nvSpPr>
          <p:cNvPr id="4" name="文本框 3"/>
          <p:cNvSpPr txBox="1"/>
          <p:nvPr/>
        </p:nvSpPr>
        <p:spPr>
          <a:xfrm>
            <a:off x="843915" y="1947545"/>
            <a:ext cx="9186545" cy="1417955"/>
          </a:xfrm>
          <a:prstGeom prst="rect">
            <a:avLst/>
          </a:prstGeom>
        </p:spPr>
        <p:txBody>
          <a:bodyPr wrap="square">
            <a:noAutofit/>
          </a:bodyPr>
          <a:p>
            <a:pPr marL="0" indent="0" algn="just" defTabSz="266700">
              <a:spcAft>
                <a:spcPct val="0"/>
              </a:spcAft>
            </a:pPr>
            <a:r>
              <a:rPr lang="zh-CN" altLang="en-US" sz="2000">
                <a:latin typeface="+mn-ea"/>
                <a:cs typeface="+mn-ea"/>
              </a:rPr>
              <a:t>【</a:t>
            </a:r>
            <a:r>
              <a:rPr lang="zh-CN" altLang="en-US" sz="2000" b="1">
                <a:latin typeface="+mn-ea"/>
                <a:cs typeface="+mn-ea"/>
              </a:rPr>
              <a:t>典型案例</a:t>
            </a:r>
            <a:r>
              <a:rPr lang="en-US" altLang="zh-CN" sz="2000" b="1">
                <a:latin typeface="+mn-ea"/>
                <a:cs typeface="+mn-ea"/>
              </a:rPr>
              <a:t>3-3</a:t>
            </a:r>
            <a:r>
              <a:rPr lang="zh-CN" altLang="en-US" sz="2000">
                <a:latin typeface="+mn-ea"/>
                <a:cs typeface="+mn-ea"/>
              </a:rPr>
              <a:t>】</a:t>
            </a:r>
            <a:endParaRPr lang="zh-CN" altLang="en-US" sz="2000">
              <a:latin typeface="+mn-ea"/>
              <a:cs typeface="+mn-ea"/>
            </a:endParaRPr>
          </a:p>
          <a:p>
            <a:pPr marL="0" indent="266700" algn="l" defTabSz="266700">
              <a:spcAft>
                <a:spcPct val="0"/>
              </a:spcAft>
            </a:pPr>
            <a:r>
              <a:rPr lang="en-US" altLang="zh-CN" sz="2000">
                <a:latin typeface="+mn-ea"/>
                <a:cs typeface="+mn-ea"/>
              </a:rPr>
              <a:t>A</a:t>
            </a:r>
            <a:r>
              <a:rPr lang="zh-CN" altLang="en-US" sz="2000">
                <a:latin typeface="+mn-ea"/>
                <a:cs typeface="+mn-ea"/>
              </a:rPr>
              <a:t>公司发生业务如下：</a:t>
            </a:r>
            <a:r>
              <a:rPr lang="en-US" altLang="zh-CN" sz="2000">
                <a:latin typeface="+mn-ea"/>
                <a:cs typeface="+mn-ea"/>
              </a:rPr>
              <a:t>2×23</a:t>
            </a:r>
            <a:r>
              <a:rPr lang="zh-CN" altLang="en-US" sz="2000">
                <a:latin typeface="+mn-ea"/>
                <a:cs typeface="+mn-ea"/>
              </a:rPr>
              <a:t>年</a:t>
            </a:r>
            <a:r>
              <a:rPr lang="en-US" altLang="zh-CN" sz="2000">
                <a:latin typeface="+mn-ea"/>
                <a:cs typeface="+mn-ea"/>
              </a:rPr>
              <a:t>4</a:t>
            </a:r>
            <a:r>
              <a:rPr lang="zh-CN" altLang="en-US" sz="2000">
                <a:latin typeface="+mn-ea"/>
                <a:cs typeface="+mn-ea"/>
              </a:rPr>
              <a:t>月</a:t>
            </a:r>
            <a:r>
              <a:rPr lang="en-US" altLang="zh-CN" sz="2000">
                <a:latin typeface="+mn-ea"/>
                <a:cs typeface="+mn-ea"/>
              </a:rPr>
              <a:t>1</a:t>
            </a:r>
            <a:r>
              <a:rPr lang="zh-CN" altLang="en-US" sz="2000">
                <a:latin typeface="+mn-ea"/>
                <a:cs typeface="+mn-ea"/>
              </a:rPr>
              <a:t>日</a:t>
            </a:r>
            <a:r>
              <a:rPr lang="en-US" altLang="zh-CN" sz="2000">
                <a:latin typeface="+mn-ea"/>
                <a:cs typeface="+mn-ea"/>
              </a:rPr>
              <a:t>,A</a:t>
            </a:r>
            <a:r>
              <a:rPr lang="zh-CN" altLang="en-US" sz="2000">
                <a:latin typeface="+mn-ea"/>
                <a:cs typeface="+mn-ea"/>
              </a:rPr>
              <a:t>公司以大型设备和部分银行存款购买了</a:t>
            </a:r>
            <a:r>
              <a:rPr lang="en-US" altLang="zh-CN" sz="2000">
                <a:latin typeface="+mn-ea"/>
                <a:cs typeface="+mn-ea"/>
              </a:rPr>
              <a:t>B</a:t>
            </a:r>
            <a:r>
              <a:rPr lang="zh-CN" altLang="en-US" sz="2000">
                <a:latin typeface="+mn-ea"/>
                <a:cs typeface="+mn-ea"/>
              </a:rPr>
              <a:t>公司</a:t>
            </a:r>
            <a:r>
              <a:rPr lang="en-US" altLang="zh-CN" sz="2000">
                <a:latin typeface="+mn-ea"/>
                <a:cs typeface="+mn-ea"/>
              </a:rPr>
              <a:t>60%</a:t>
            </a:r>
            <a:r>
              <a:rPr lang="zh-CN" altLang="en-US" sz="2000">
                <a:latin typeface="+mn-ea"/>
                <a:cs typeface="+mn-ea"/>
              </a:rPr>
              <a:t>的股权</a:t>
            </a:r>
            <a:r>
              <a:rPr lang="en-US" altLang="zh-CN" sz="2000">
                <a:latin typeface="+mn-ea"/>
                <a:cs typeface="+mn-ea"/>
              </a:rPr>
              <a:t>(</a:t>
            </a:r>
            <a:r>
              <a:rPr lang="zh-CN" altLang="en-US" sz="2000">
                <a:latin typeface="+mn-ea"/>
                <a:cs typeface="+mn-ea"/>
              </a:rPr>
              <a:t>在购买日</a:t>
            </a:r>
            <a:r>
              <a:rPr lang="en-US" altLang="zh-CN" sz="2000">
                <a:latin typeface="+mn-ea"/>
                <a:cs typeface="+mn-ea"/>
              </a:rPr>
              <a:t>A</a:t>
            </a:r>
            <a:r>
              <a:rPr lang="zh-CN" altLang="en-US" sz="2000">
                <a:latin typeface="+mn-ea"/>
                <a:cs typeface="+mn-ea"/>
              </a:rPr>
              <a:t>公司支付的资产账面价值和公允价值如表</a:t>
            </a:r>
            <a:r>
              <a:rPr lang="en-US" altLang="zh-CN" sz="2000">
                <a:latin typeface="+mn-ea"/>
                <a:cs typeface="+mn-ea"/>
              </a:rPr>
              <a:t>2-2</a:t>
            </a:r>
            <a:r>
              <a:rPr lang="zh-CN" altLang="en-US" sz="2000">
                <a:latin typeface="+mn-ea"/>
                <a:cs typeface="+mn-ea"/>
              </a:rPr>
              <a:t>所示</a:t>
            </a:r>
            <a:r>
              <a:rPr lang="en-US" altLang="zh-CN" sz="2000">
                <a:latin typeface="+mn-ea"/>
                <a:cs typeface="+mn-ea"/>
              </a:rPr>
              <a:t>)</a:t>
            </a:r>
            <a:r>
              <a:rPr lang="zh-CN" altLang="en-US" sz="2000">
                <a:latin typeface="+mn-ea"/>
                <a:cs typeface="+mn-ea"/>
              </a:rPr>
              <a:t>。合并中，</a:t>
            </a:r>
            <a:r>
              <a:rPr lang="en-US" altLang="zh-CN" sz="2000">
                <a:latin typeface="+mn-ea"/>
                <a:cs typeface="+mn-ea"/>
              </a:rPr>
              <a:t>A</a:t>
            </a:r>
            <a:r>
              <a:rPr lang="zh-CN" altLang="en-US" sz="2000">
                <a:latin typeface="+mn-ea"/>
                <a:cs typeface="+mn-ea"/>
              </a:rPr>
              <a:t>公司聘请注册会计师进行资产评估和咨询，另支付相关费用</a:t>
            </a:r>
            <a:r>
              <a:rPr lang="en-US" altLang="zh-CN" sz="2000">
                <a:latin typeface="+mn-ea"/>
                <a:cs typeface="+mn-ea"/>
              </a:rPr>
              <a:t>40</a:t>
            </a:r>
            <a:r>
              <a:rPr lang="zh-CN" altLang="en-US" sz="2000">
                <a:latin typeface="+mn-ea"/>
                <a:cs typeface="+mn-ea"/>
              </a:rPr>
              <a:t>万元。在本次合并前，</a:t>
            </a:r>
            <a:r>
              <a:rPr lang="en-US" altLang="zh-CN" sz="2000">
                <a:latin typeface="+mn-ea"/>
                <a:cs typeface="+mn-ea"/>
              </a:rPr>
              <a:t>A</a:t>
            </a:r>
            <a:r>
              <a:rPr lang="zh-CN" altLang="en-US" sz="2000">
                <a:latin typeface="+mn-ea"/>
                <a:cs typeface="+mn-ea"/>
              </a:rPr>
              <a:t>公司与</a:t>
            </a:r>
            <a:r>
              <a:rPr lang="en-US" altLang="zh-CN" sz="2000">
                <a:latin typeface="+mn-ea"/>
                <a:cs typeface="+mn-ea"/>
              </a:rPr>
              <a:t>B</a:t>
            </a:r>
            <a:r>
              <a:rPr lang="zh-CN" altLang="en-US" sz="2000">
                <a:latin typeface="+mn-ea"/>
                <a:cs typeface="+mn-ea"/>
              </a:rPr>
              <a:t>公司不存在任何关联方关系。</a:t>
            </a:r>
            <a:endParaRPr lang="zh-CN" altLang="en-US" sz="2000">
              <a:latin typeface="+mn-ea"/>
              <a:cs typeface="+mn-ea"/>
            </a:endParaRPr>
          </a:p>
          <a:p>
            <a:pPr marL="0" indent="266700" algn="l" defTabSz="266700">
              <a:spcAft>
                <a:spcPct val="0"/>
              </a:spcAft>
            </a:pPr>
            <a:r>
              <a:rPr lang="zh-CN" altLang="en-US" sz="2000">
                <a:latin typeface="+mn-ea"/>
                <a:cs typeface="+mn-ea"/>
              </a:rPr>
              <a:t>表</a:t>
            </a:r>
            <a:r>
              <a:rPr lang="en-US" altLang="zh-CN" sz="2000">
                <a:latin typeface="+mn-ea"/>
                <a:cs typeface="+mn-ea"/>
              </a:rPr>
              <a:t>3-2  </a:t>
            </a:r>
            <a:r>
              <a:rPr lang="zh-CN" altLang="en-US" sz="2000">
                <a:latin typeface="+mn-ea"/>
                <a:cs typeface="+mn-ea"/>
              </a:rPr>
              <a:t>购买日</a:t>
            </a:r>
            <a:r>
              <a:rPr lang="en-US" altLang="zh-CN" sz="2000">
                <a:latin typeface="+mn-ea"/>
                <a:cs typeface="+mn-ea"/>
              </a:rPr>
              <a:t>A</a:t>
            </a:r>
            <a:r>
              <a:rPr lang="zh-CN" altLang="en-US" sz="2000">
                <a:latin typeface="+mn-ea"/>
                <a:cs typeface="+mn-ea"/>
              </a:rPr>
              <a:t>公司支付的资产账面价值和公允价值一览表</a:t>
            </a:r>
            <a:r>
              <a:rPr lang="en-US" altLang="zh-CN" sz="2000">
                <a:latin typeface="+mn-ea"/>
                <a:cs typeface="+mn-ea"/>
              </a:rPr>
              <a:t>   </a:t>
            </a:r>
            <a:r>
              <a:rPr lang="zh-CN" altLang="en-US" sz="2000">
                <a:latin typeface="+mn-ea"/>
                <a:cs typeface="+mn-ea"/>
              </a:rPr>
              <a:t>单位：万元</a:t>
            </a:r>
            <a:endParaRPr lang="zh-CN" altLang="en-US" sz="2000">
              <a:latin typeface="+mn-ea"/>
              <a:cs typeface="+mn-ea"/>
            </a:endParaRPr>
          </a:p>
        </p:txBody>
      </p:sp>
      <p:graphicFrame>
        <p:nvGraphicFramePr>
          <p:cNvPr id="5" name="表格 4"/>
          <p:cNvGraphicFramePr/>
          <p:nvPr>
            <p:custDataLst>
              <p:tags r:id="rId3"/>
            </p:custDataLst>
          </p:nvPr>
        </p:nvGraphicFramePr>
        <p:xfrm>
          <a:off x="1584325" y="3934460"/>
          <a:ext cx="7578090" cy="1557655"/>
        </p:xfrm>
        <a:graphic>
          <a:graphicData uri="http://schemas.openxmlformats.org/drawingml/2006/table">
            <a:tbl>
              <a:tblPr/>
              <a:tblGrid>
                <a:gridCol w="2141220"/>
                <a:gridCol w="3468370"/>
                <a:gridCol w="1968500"/>
              </a:tblGrid>
              <a:tr h="311150">
                <a:tc>
                  <a:txBody>
                    <a:bodyPr/>
                    <a:p>
                      <a:pPr marL="68580" indent="0" algn="ctr">
                        <a:spcBef>
                          <a:spcPct val="0"/>
                        </a:spcBef>
                        <a:spcAft>
                          <a:spcPct val="0"/>
                        </a:spcAft>
                      </a:pPr>
                      <a:r>
                        <a:rPr lang="zh-CN" sz="2000">
                          <a:latin typeface="微软雅黑" panose="020B0503020204020204" charset="-122"/>
                          <a:ea typeface="微软雅黑" panose="020B0503020204020204" charset="-122"/>
                        </a:rPr>
                        <a:t>项目</a:t>
                      </a:r>
                      <a:endParaRPr lang="zh-CN" sz="2000">
                        <a:latin typeface="微软雅黑" panose="020B0503020204020204" charset="-122"/>
                        <a:ea typeface="微软雅黑" panose="020B0503020204020204"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spcBef>
                          <a:spcPct val="0"/>
                        </a:spcBef>
                        <a:spcAft>
                          <a:spcPct val="0"/>
                        </a:spcAft>
                      </a:pPr>
                      <a:r>
                        <a:rPr lang="zh-CN" sz="2000">
                          <a:latin typeface="微软雅黑" panose="020B0503020204020204" charset="-122"/>
                          <a:ea typeface="微软雅黑" panose="020B0503020204020204" charset="-122"/>
                        </a:rPr>
                        <a:t>账面价值</a:t>
                      </a:r>
                      <a:endParaRPr lang="zh-CN" sz="2000">
                        <a:latin typeface="微软雅黑" panose="020B0503020204020204" charset="-122"/>
                        <a:ea typeface="微软雅黑" panose="020B0503020204020204"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spcBef>
                          <a:spcPct val="0"/>
                        </a:spcBef>
                        <a:spcAft>
                          <a:spcPct val="0"/>
                        </a:spcAft>
                      </a:pPr>
                      <a:r>
                        <a:rPr lang="zh-CN" sz="2000">
                          <a:latin typeface="微软雅黑" panose="020B0503020204020204" charset="-122"/>
                          <a:ea typeface="微软雅黑" panose="020B0503020204020204" charset="-122"/>
                        </a:rPr>
                        <a:t>公允价值</a:t>
                      </a:r>
                      <a:endParaRPr lang="zh-CN" sz="2000">
                        <a:latin typeface="微软雅黑" panose="020B0503020204020204" charset="-122"/>
                        <a:ea typeface="微软雅黑" panose="020B0503020204020204"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623570">
                <a:tc>
                  <a:txBody>
                    <a:bodyPr/>
                    <a:p>
                      <a:pPr marL="0" indent="0" algn="ctr">
                        <a:spcBef>
                          <a:spcPct val="0"/>
                        </a:spcBef>
                        <a:spcAft>
                          <a:spcPct val="0"/>
                        </a:spcAft>
                      </a:pPr>
                      <a:r>
                        <a:rPr lang="zh-CN" sz="2000">
                          <a:latin typeface="微软雅黑" panose="020B0503020204020204" charset="-122"/>
                          <a:ea typeface="微软雅黑" panose="020B0503020204020204" charset="-122"/>
                        </a:rPr>
                        <a:t>固定资产</a:t>
                      </a:r>
                      <a:endParaRPr lang="zh-CN" sz="2000">
                        <a:latin typeface="微软雅黑" panose="020B0503020204020204" charset="-122"/>
                        <a:ea typeface="微软雅黑" panose="020B0503020204020204" charset="-122"/>
                      </a:endParaRPr>
                    </a:p>
                  </a:txBody>
                  <a:tcPr marL="68580" marR="68580" marT="0" marB="0" anchor="ctr"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1000</a:t>
                      </a:r>
                      <a:endParaRPr lang="en-US" altLang="zh-CN" sz="2000">
                        <a:latin typeface="微软雅黑" panose="020B0503020204020204" charset="-122"/>
                        <a:ea typeface="微软雅黑" panose="020B0503020204020204" charset="-122"/>
                        <a:cs typeface="微软雅黑" panose="020B0503020204020204" charset="-122"/>
                      </a:endParaRPr>
                    </a:p>
                    <a:p>
                      <a:pPr marL="0" indent="0" algn="ctr">
                        <a:spcBef>
                          <a:spcPct val="0"/>
                        </a:spcBef>
                        <a:spcAft>
                          <a:spcPct val="0"/>
                        </a:spcAft>
                      </a:pPr>
                      <a:r>
                        <a:rPr lang="zh-CN" sz="2000">
                          <a:latin typeface="微软雅黑" panose="020B0503020204020204" charset="-122"/>
                          <a:ea typeface="微软雅黑" panose="020B0503020204020204" charset="-122"/>
                          <a:cs typeface="微软雅黑" panose="020B0503020204020204" charset="-122"/>
                        </a:rPr>
                        <a:t>（原值</a:t>
                      </a:r>
                      <a:r>
                        <a:rPr lang="en-US" altLang="zh-CN" sz="2000">
                          <a:latin typeface="微软雅黑" panose="020B0503020204020204" charset="-122"/>
                          <a:ea typeface="微软雅黑" panose="020B0503020204020204" charset="-122"/>
                          <a:cs typeface="微软雅黑" panose="020B0503020204020204" charset="-122"/>
                        </a:rPr>
                        <a:t>1500</a:t>
                      </a:r>
                      <a:r>
                        <a:rPr lang="zh-CN" altLang="en-US" sz="2000">
                          <a:latin typeface="微软雅黑" panose="020B0503020204020204" charset="-122"/>
                          <a:ea typeface="微软雅黑" panose="020B0503020204020204" charset="-122"/>
                          <a:cs typeface="微软雅黑" panose="020B0503020204020204" charset="-122"/>
                        </a:rPr>
                        <a:t>，累计折旧</a:t>
                      </a:r>
                      <a:r>
                        <a:rPr lang="en-US" altLang="zh-CN" sz="2000">
                          <a:latin typeface="微软雅黑" panose="020B0503020204020204" charset="-122"/>
                          <a:ea typeface="微软雅黑" panose="020B0503020204020204" charset="-122"/>
                          <a:cs typeface="微软雅黑" panose="020B0503020204020204" charset="-122"/>
                        </a:rPr>
                        <a:t>500</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000">
                          <a:latin typeface="微软雅黑" panose="020B0503020204020204" charset="-122"/>
                          <a:ea typeface="微软雅黑" panose="020B0503020204020204" charset="-122"/>
                        </a:rPr>
                        <a:t>1200</a:t>
                      </a:r>
                      <a:endParaRPr lang="en-US" altLang="zh-CN" sz="2000">
                        <a:latin typeface="微软雅黑" panose="020B0503020204020204" charset="-122"/>
                        <a:ea typeface="微软雅黑" panose="020B0503020204020204"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11785">
                <a:tc>
                  <a:txBody>
                    <a:bodyPr/>
                    <a:p>
                      <a:pPr marL="68580" indent="0" algn="ctr">
                        <a:spcBef>
                          <a:spcPct val="0"/>
                        </a:spcBef>
                        <a:spcAft>
                          <a:spcPct val="0"/>
                        </a:spcAft>
                      </a:pPr>
                      <a:r>
                        <a:rPr lang="zh-CN" sz="2000">
                          <a:latin typeface="微软雅黑" panose="020B0503020204020204" charset="-122"/>
                          <a:ea typeface="微软雅黑" panose="020B0503020204020204" charset="-122"/>
                        </a:rPr>
                        <a:t>银行存款</a:t>
                      </a:r>
                      <a:endParaRPr lang="zh-CN" sz="2000">
                        <a:latin typeface="微软雅黑" panose="020B0503020204020204" charset="-122"/>
                        <a:ea typeface="微软雅黑" panose="020B0503020204020204"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spcBef>
                          <a:spcPct val="0"/>
                        </a:spcBef>
                        <a:spcAft>
                          <a:spcPct val="0"/>
                        </a:spcAft>
                      </a:pPr>
                      <a:r>
                        <a:rPr lang="en-US" altLang="zh-CN" sz="2000">
                          <a:latin typeface="微软雅黑" panose="020B0503020204020204" charset="-122"/>
                          <a:ea typeface="微软雅黑" panose="020B0503020204020204" charset="-122"/>
                        </a:rPr>
                        <a:t>1600</a:t>
                      </a:r>
                      <a:endParaRPr lang="en-US" altLang="zh-CN" sz="2000">
                        <a:latin typeface="微软雅黑" panose="020B0503020204020204" charset="-122"/>
                        <a:ea typeface="微软雅黑" panose="020B0503020204020204"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spcBef>
                          <a:spcPct val="0"/>
                        </a:spcBef>
                        <a:spcAft>
                          <a:spcPct val="0"/>
                        </a:spcAft>
                      </a:pPr>
                      <a:r>
                        <a:rPr lang="en-US" altLang="zh-CN" sz="2000">
                          <a:latin typeface="微软雅黑" panose="020B0503020204020204" charset="-122"/>
                          <a:ea typeface="微软雅黑" panose="020B0503020204020204" charset="-122"/>
                        </a:rPr>
                        <a:t>1600</a:t>
                      </a:r>
                      <a:endParaRPr lang="en-US" altLang="zh-CN" sz="2000">
                        <a:latin typeface="微软雅黑" panose="020B0503020204020204" charset="-122"/>
                        <a:ea typeface="微软雅黑" panose="020B0503020204020204"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11150">
                <a:tc>
                  <a:txBody>
                    <a:bodyPr/>
                    <a:p>
                      <a:pPr marL="68580" indent="0" algn="ctr">
                        <a:spcBef>
                          <a:spcPct val="0"/>
                        </a:spcBef>
                        <a:spcAft>
                          <a:spcPct val="0"/>
                        </a:spcAft>
                      </a:pPr>
                      <a:r>
                        <a:rPr lang="zh-CN" sz="2000">
                          <a:latin typeface="微软雅黑" panose="020B0503020204020204" charset="-122"/>
                          <a:ea typeface="微软雅黑" panose="020B0503020204020204" charset="-122"/>
                        </a:rPr>
                        <a:t>合计</a:t>
                      </a:r>
                      <a:endParaRPr lang="zh-CN" sz="2000">
                        <a:latin typeface="微软雅黑" panose="020B0503020204020204" charset="-122"/>
                        <a:ea typeface="微软雅黑" panose="020B0503020204020204" charset="-122"/>
                      </a:endParaRPr>
                    </a:p>
                  </a:txBody>
                  <a:tcPr marL="68580" marR="68580" marT="0" marB="0" anchor="t"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spcBef>
                          <a:spcPct val="0"/>
                        </a:spcBef>
                        <a:spcAft>
                          <a:spcPct val="0"/>
                        </a:spcAft>
                      </a:pPr>
                      <a:r>
                        <a:rPr lang="en-US" altLang="zh-CN" sz="2000">
                          <a:latin typeface="微软雅黑" panose="020B0503020204020204" charset="-122"/>
                          <a:ea typeface="微软雅黑" panose="020B0503020204020204" charset="-122"/>
                        </a:rPr>
                        <a:t>2600</a:t>
                      </a:r>
                      <a:endParaRPr lang="en-US" altLang="zh-CN" sz="2000">
                        <a:latin typeface="微软雅黑" panose="020B0503020204020204" charset="-122"/>
                        <a:ea typeface="微软雅黑" panose="020B0503020204020204"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spcBef>
                          <a:spcPct val="0"/>
                        </a:spcBef>
                        <a:spcAft>
                          <a:spcPct val="0"/>
                        </a:spcAft>
                      </a:pPr>
                      <a:r>
                        <a:rPr lang="en-US" altLang="zh-CN" sz="2000">
                          <a:latin typeface="微软雅黑" panose="020B0503020204020204" charset="-122"/>
                          <a:ea typeface="微软雅黑" panose="020B0503020204020204" charset="-122"/>
                        </a:rPr>
                        <a:t>2800</a:t>
                      </a:r>
                      <a:endParaRPr lang="en-US" altLang="zh-CN" sz="2000">
                        <a:latin typeface="微软雅黑" panose="020B0503020204020204" charset="-122"/>
                        <a:ea typeface="微软雅黑" panose="020B0503020204020204" charset="-122"/>
                      </a:endParaRPr>
                    </a:p>
                  </a:txBody>
                  <a:tcPr marL="68580" marR="68580" marT="0" marB="0" anchor="t"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1584325" y="5319395"/>
            <a:ext cx="8004175" cy="1062355"/>
          </a:xfrm>
          <a:prstGeom prst="rect">
            <a:avLst/>
          </a:prstGeom>
        </p:spPr>
        <p:txBody>
          <a:bodyPr>
            <a:noAutofit/>
          </a:bodyPr>
          <a:p>
            <a:endParaRPr lang="en-US" altLang="zh-CN" sz="2000">
              <a:latin typeface="微软雅黑" panose="020B0503020204020204" charset="-122"/>
              <a:ea typeface="微软雅黑" panose="020B0503020204020204" charset="-122"/>
              <a:cs typeface="微软雅黑" panose="020B0503020204020204" charset="-122"/>
            </a:endParaRPr>
          </a:p>
          <a:p>
            <a:pPr marL="0" indent="266700" algn="l" defTabSz="266700">
              <a:spcAft>
                <a:spcPct val="0"/>
              </a:spcAft>
            </a:pPr>
            <a:r>
              <a:rPr lang="zh-CN" altLang="en-US" sz="2000">
                <a:latin typeface="微软雅黑" panose="020B0503020204020204" charset="-122"/>
                <a:ea typeface="微软雅黑" panose="020B0503020204020204" charset="-122"/>
                <a:cs typeface="微软雅黑" panose="020B0503020204020204" charset="-122"/>
              </a:rPr>
              <a:t>不考虑相关税费等其他因素。</a:t>
            </a:r>
            <a:endParaRPr lang="zh-CN" altLang="en-US" sz="2000">
              <a:latin typeface="微软雅黑" panose="020B0503020204020204" charset="-122"/>
              <a:ea typeface="微软雅黑" panose="020B0503020204020204" charset="-122"/>
              <a:cs typeface="微软雅黑" panose="020B0503020204020204" charset="-122"/>
            </a:endParaRPr>
          </a:p>
          <a:p>
            <a:pPr marL="0" indent="266700" algn="l" defTabSz="266700">
              <a:spcAft>
                <a:spcPct val="0"/>
              </a:spcAft>
            </a:pPr>
            <a:r>
              <a:rPr lang="zh-CN" altLang="en-US" sz="2000">
                <a:latin typeface="微软雅黑" panose="020B0503020204020204" charset="-122"/>
                <a:ea typeface="微软雅黑" panose="020B0503020204020204" charset="-122"/>
                <a:cs typeface="微软雅黑" panose="020B0503020204020204" charset="-122"/>
              </a:rPr>
              <a:t>要求：编制</a:t>
            </a:r>
            <a:r>
              <a:rPr lang="en-US" altLang="zh-CN" sz="2000">
                <a:latin typeface="微软雅黑" panose="020B0503020204020204" charset="-122"/>
                <a:ea typeface="微软雅黑" panose="020B0503020204020204" charset="-122"/>
                <a:cs typeface="微软雅黑" panose="020B0503020204020204" charset="-122"/>
              </a:rPr>
              <a:t>2×23</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日</a:t>
            </a:r>
            <a:r>
              <a:rPr lang="en-US" altLang="zh-CN" sz="2000">
                <a:latin typeface="微软雅黑" panose="020B0503020204020204" charset="-122"/>
                <a:ea typeface="微软雅黑" panose="020B0503020204020204" charset="-122"/>
                <a:cs typeface="微软雅黑" panose="020B0503020204020204" charset="-122"/>
              </a:rPr>
              <a:t>A</a:t>
            </a:r>
            <a:r>
              <a:rPr lang="zh-CN" altLang="en-US" sz="2000">
                <a:latin typeface="微软雅黑" panose="020B0503020204020204" charset="-122"/>
                <a:ea typeface="微软雅黑" panose="020B0503020204020204" charset="-122"/>
                <a:cs typeface="微软雅黑" panose="020B0503020204020204" charset="-122"/>
              </a:rPr>
              <a:t>公司购买</a:t>
            </a:r>
            <a:r>
              <a:rPr lang="en-US" altLang="zh-CN" sz="2000">
                <a:latin typeface="微软雅黑" panose="020B0503020204020204" charset="-122"/>
                <a:ea typeface="微软雅黑" panose="020B0503020204020204" charset="-122"/>
                <a:cs typeface="微软雅黑" panose="020B0503020204020204" charset="-122"/>
              </a:rPr>
              <a:t>B</a:t>
            </a:r>
            <a:r>
              <a:rPr lang="zh-CN" altLang="en-US" sz="2000">
                <a:latin typeface="微软雅黑" panose="020B0503020204020204" charset="-122"/>
                <a:ea typeface="微软雅黑" panose="020B0503020204020204" charset="-122"/>
                <a:cs typeface="微软雅黑" panose="020B0503020204020204" charset="-122"/>
              </a:rPr>
              <a:t>公司股权相关的会计分录。</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69"/>
            <a:ext cx="10800000" cy="4873625"/>
          </a:xfrm>
        </p:spPr>
        <p:txBody>
          <a:bodyPr>
            <a:noAutofit/>
          </a:bodyPr>
          <a:lstStyle/>
          <a:p>
            <a:pPr marL="0" indent="0" fontAlgn="auto">
              <a:lnSpc>
                <a:spcPct val="150000"/>
              </a:lnSpc>
              <a:spcBef>
                <a:spcPts val="0"/>
              </a:spcBef>
              <a:buNone/>
            </a:pPr>
            <a:r>
              <a:rPr lang="zh-CN" altLang="en-US" sz="1800" b="1">
                <a:solidFill>
                  <a:schemeClr val="tx1"/>
                </a:solidFill>
              </a:rPr>
              <a:t>(二)非同一控制下的企业合并形成的长期股权投资的初始计量</a:t>
            </a:r>
            <a:endParaRPr lang="zh-CN" altLang="en-US" sz="1800" b="1">
              <a:solidFill>
                <a:schemeClr val="tx1"/>
              </a:solidFill>
            </a:endParaRPr>
          </a:p>
          <a:p>
            <a:pPr marL="0" indent="0" fontAlgn="auto">
              <a:lnSpc>
                <a:spcPct val="150000"/>
              </a:lnSpc>
              <a:spcBef>
                <a:spcPts val="0"/>
              </a:spcBef>
              <a:buNone/>
            </a:pPr>
            <a:r>
              <a:rPr lang="zh-CN" altLang="en-US" sz="1800">
                <a:solidFill>
                  <a:schemeClr val="tx1"/>
                </a:solidFill>
              </a:rPr>
              <a:t>A公司在合并日编制的会计分录如下：</a:t>
            </a:r>
            <a:endParaRPr lang="zh-CN" altLang="en-US" sz="1800">
              <a:solidFill>
                <a:schemeClr val="tx1"/>
              </a:solidFill>
            </a:endParaRPr>
          </a:p>
          <a:p>
            <a:pPr marL="0" indent="0" fontAlgn="auto">
              <a:lnSpc>
                <a:spcPct val="150000"/>
              </a:lnSpc>
              <a:spcBef>
                <a:spcPts val="0"/>
              </a:spcBef>
              <a:buNone/>
            </a:pPr>
            <a:r>
              <a:rPr lang="zh-CN" altLang="en-US" sz="1800">
                <a:solidFill>
                  <a:schemeClr val="tx1"/>
                </a:solidFill>
              </a:rPr>
              <a:t>借：固定资产清理    10 000 000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累计折旧         5 000 000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贷：固定资产            15 000 000</a:t>
            </a:r>
            <a:endParaRPr lang="zh-CN" altLang="en-US" sz="1800">
              <a:solidFill>
                <a:schemeClr val="tx1"/>
              </a:solidFill>
            </a:endParaRPr>
          </a:p>
          <a:p>
            <a:pPr marL="0" indent="0" fontAlgn="auto">
              <a:lnSpc>
                <a:spcPct val="150000"/>
              </a:lnSpc>
              <a:spcBef>
                <a:spcPts val="0"/>
              </a:spcBef>
              <a:buNone/>
            </a:pPr>
            <a:r>
              <a:rPr lang="zh-CN" altLang="en-US" sz="1800">
                <a:solidFill>
                  <a:schemeClr val="tx1"/>
                </a:solidFill>
              </a:rPr>
              <a:t>借：固定资产清理                    1 560 000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贷：应交税费——应交增值税(销项税额)1 560 000</a:t>
            </a:r>
            <a:endParaRPr lang="zh-CN" altLang="en-US" sz="1800">
              <a:solidFill>
                <a:schemeClr val="tx1"/>
              </a:solidFill>
            </a:endParaRPr>
          </a:p>
          <a:p>
            <a:pPr marL="0" indent="0" fontAlgn="auto">
              <a:lnSpc>
                <a:spcPct val="150000"/>
              </a:lnSpc>
              <a:spcBef>
                <a:spcPts val="0"/>
              </a:spcBef>
              <a:buNone/>
            </a:pPr>
            <a:r>
              <a:rPr lang="zh-CN" altLang="en-US" sz="1800">
                <a:solidFill>
                  <a:schemeClr val="tx1"/>
                </a:solidFill>
              </a:rPr>
              <a:t>借：长期股权投资    29 560 000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贷：固定资产清理    13 560 000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银行存款        16 000 000</a:t>
            </a:r>
            <a:endParaRPr lang="zh-CN" altLang="en-US" sz="1800">
              <a:solidFill>
                <a:schemeClr val="tx1"/>
              </a:solidFill>
            </a:endParaRPr>
          </a:p>
          <a:p>
            <a:pPr marL="0" indent="0" fontAlgn="auto">
              <a:lnSpc>
                <a:spcPct val="150000"/>
              </a:lnSpc>
              <a:spcBef>
                <a:spcPts val="0"/>
              </a:spcBef>
              <a:buNone/>
            </a:pPr>
            <a:r>
              <a:rPr lang="zh-CN" altLang="en-US" sz="1800">
                <a:solidFill>
                  <a:schemeClr val="tx1"/>
                </a:solidFill>
              </a:rPr>
              <a:t>借：固定资产清理    2 000 000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贷：资产处置损益    2 000 000</a:t>
            </a:r>
            <a:endParaRPr lang="zh-CN" altLang="en-US" sz="1800">
              <a:solidFill>
                <a:schemeClr val="tx1"/>
              </a:solidFill>
            </a:endParaRPr>
          </a:p>
          <a:p>
            <a:pPr marL="0" indent="0" fontAlgn="auto">
              <a:lnSpc>
                <a:spcPct val="150000"/>
              </a:lnSpc>
              <a:spcBef>
                <a:spcPts val="0"/>
              </a:spcBef>
              <a:buNone/>
            </a:pPr>
            <a:r>
              <a:rPr lang="zh-CN" altLang="en-US" sz="1800">
                <a:solidFill>
                  <a:schemeClr val="tx1"/>
                </a:solidFill>
              </a:rPr>
              <a:t>借：管理费用    400 000</a:t>
            </a:r>
            <a:endParaRPr lang="zh-CN" altLang="en-US" sz="1800">
              <a:solidFill>
                <a:schemeClr val="tx1"/>
              </a:solidFill>
            </a:endParaRPr>
          </a:p>
          <a:p>
            <a:pPr marL="0" indent="0" fontAlgn="auto">
              <a:lnSpc>
                <a:spcPct val="150000"/>
              </a:lnSpc>
              <a:spcBef>
                <a:spcPts val="0"/>
              </a:spcBef>
              <a:buNone/>
            </a:pPr>
            <a:r>
              <a:rPr lang="en-US" altLang="zh-CN" sz="1800">
                <a:solidFill>
                  <a:schemeClr val="tx1"/>
                </a:solidFill>
              </a:rPr>
              <a:t>   </a:t>
            </a:r>
            <a:r>
              <a:rPr lang="zh-CN" altLang="en-US" sz="1800">
                <a:solidFill>
                  <a:schemeClr val="tx1"/>
                </a:solidFill>
              </a:rPr>
              <a:t>贷：银行存款    400 000</a:t>
            </a:r>
            <a:endParaRPr lang="zh-CN" altLang="en-US" sz="1800">
              <a:solidFill>
                <a:schemeClr val="tx1"/>
              </a:solidFill>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pPr marL="0" indent="0">
              <a:buNone/>
            </a:pPr>
            <a:r>
              <a:rPr lang="zh-CN" altLang="en-US" b="1">
                <a:sym typeface="+mn-ea"/>
              </a:rPr>
              <a:t>(二)非同一控制下的企业合并形成的长期股权投资的初始计量</a:t>
            </a:r>
            <a:endParaRPr lang="en-US" altLang="zh-CN" b="1"/>
          </a:p>
          <a:p>
            <a:pPr marL="0" indent="0">
              <a:buNone/>
            </a:pPr>
            <a:r>
              <a:rPr lang="en-US" altLang="zh-CN" b="1"/>
              <a:t>【学中做3-4】</a:t>
            </a:r>
            <a:endParaRPr lang="en-US" altLang="zh-CN"/>
          </a:p>
          <a:p>
            <a:r>
              <a:rPr lang="en-US" altLang="zh-CN"/>
              <a:t>2×23年3月30日甲公司以账面原价150万元、累计摊销20万元、减值准备4万元、公允价值200万元的土地使用权作为对价，自丙公司手中取得乙公司60%的股权。土地使用权转让适用的增值税率为9%，合并日乙公司账面净资产为120万元。合并当日甲公司“资本公积—资本溢价”10万元，盈余公积结存5万元。合并前后甲乙两家公司均不受同一公司控制。不考虑相关税费等其他因素。</a:t>
            </a:r>
            <a:endParaRPr lang="en-US" altLang="zh-CN"/>
          </a:p>
          <a:p>
            <a:r>
              <a:rPr lang="en-US" altLang="zh-CN"/>
              <a:t>要求：编制2×23年3月30日甲公司取得乙公司股权的会计分录。</a:t>
            </a:r>
            <a:endParaRPr lang="en-US" altLang="zh-CN"/>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sz="2000"/>
              <a:t> (一)以支付现金取得的长期股权投资</a:t>
            </a:r>
            <a:endParaRPr lang="en-US" altLang="zh-CN" sz="2000"/>
          </a:p>
          <a:p>
            <a:r>
              <a:rPr lang="en-US" altLang="zh-CN" sz="2000"/>
              <a:t>以支付现金取得的长期股权投资，应当按照实际支付的购买价款作为初始投资成本。初始投资成本包括与取得长期股权投资直接相关的费用、税金及其他必要支出。企业取得长期股权投资实际支付的价款或对价中包含的已宣告但尚未发放的现金股利或利润应作为“应收股利”处理。</a:t>
            </a:r>
            <a:endParaRPr lang="en-US" altLang="zh-CN" sz="2000"/>
          </a:p>
          <a:p>
            <a:r>
              <a:rPr lang="en-US" altLang="zh-CN" sz="2000"/>
              <a:t>【典型案例3-4】</a:t>
            </a:r>
            <a:endParaRPr lang="en-US" altLang="zh-CN" sz="2000"/>
          </a:p>
          <a:p>
            <a:r>
              <a:rPr lang="en-US" altLang="zh-CN" sz="2000"/>
              <a:t>甲公司于2×23年3月10日自公开市场中买入乙公司30%的股份，实际支付价款1200万元。在购买过程中另外支付手续费等相关费用10万元。甲公司取得该部分股权后能够对乙公司施加重大影响。假定甲公司取得该项投资时，乙公司已宣告但尚未发放现金股利，甲公司按其持股比例计算确定可分得20万元。不考虑相关税费等其他因素。（单位：万元）</a:t>
            </a:r>
            <a:endParaRPr lang="en-US" altLang="zh-CN" sz="2000"/>
          </a:p>
          <a:p>
            <a:r>
              <a:rPr lang="en-US" altLang="zh-CN" sz="2000"/>
              <a:t>要求：编制2×23年3月10日甲公司取得乙公司股权的会计分录。</a:t>
            </a:r>
            <a:endParaRPr lang="en-US" altLang="zh-CN" sz="2000"/>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【典型案例3-4解析】</a:t>
            </a:r>
            <a:endParaRPr lang="en-US" altLang="zh-CN" b="1"/>
          </a:p>
          <a:p>
            <a:r>
              <a:rPr lang="en-US" altLang="zh-CN"/>
              <a:t>根据业务资料及要求，进行如下会计处理：</a:t>
            </a:r>
            <a:endParaRPr lang="en-US" altLang="zh-CN"/>
          </a:p>
          <a:p>
            <a:r>
              <a:rPr lang="en-US" altLang="zh-CN"/>
              <a:t>甲公司取得该项投资时应该享有的乙公司已宣告但尚未发放现金股利20万元应该计入“应收股利”，实际支付的价款（包含手续费）扣除应收股利的部分计入长期股权投资的初始投资成本。</a:t>
            </a:r>
            <a:endParaRPr lang="en-US" altLang="zh-CN"/>
          </a:p>
          <a:p>
            <a:r>
              <a:rPr lang="en-US" altLang="zh-CN"/>
              <a:t>借：长期股权投资     11 900 000</a:t>
            </a:r>
            <a:endParaRPr lang="en-US" altLang="zh-CN"/>
          </a:p>
          <a:p>
            <a:r>
              <a:rPr lang="en-US" altLang="zh-CN"/>
              <a:t>       应收股利            200 000</a:t>
            </a:r>
            <a:endParaRPr lang="en-US" altLang="zh-CN"/>
          </a:p>
          <a:p>
            <a:r>
              <a:rPr lang="en-US" altLang="zh-CN"/>
              <a:t>  贷：银行存款            12 100 000</a:t>
            </a:r>
            <a:endParaRPr lang="en-US" altLang="zh-CN"/>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41400" y="1301750"/>
            <a:ext cx="10027285" cy="4873625"/>
          </a:xfrm>
        </p:spPr>
        <p:txBody>
          <a:bodyPr>
            <a:noAutofit/>
          </a:bodyPr>
          <a:lstStyle/>
          <a:p>
            <a:r>
              <a:rPr lang="en-US" altLang="zh-CN" b="1"/>
              <a:t>【学中做3-5】</a:t>
            </a:r>
            <a:endParaRPr lang="en-US" altLang="zh-CN" b="1"/>
          </a:p>
          <a:p>
            <a:r>
              <a:rPr lang="en-US" altLang="zh-CN"/>
              <a:t>甲公司发生业务如下：2×23年3月1日,甲公司自公开市场中买入A公司25%的股份，实际支付价款550万元，其中包含已到期尚未支付的现金股利10万元。另外，在购买过程中支付手续费等相关费用3万元。不考虑相关税费等其他因素。</a:t>
            </a:r>
            <a:endParaRPr lang="en-US" altLang="zh-CN"/>
          </a:p>
          <a:p>
            <a:r>
              <a:rPr lang="en-US" altLang="zh-CN"/>
              <a:t>要求：编制2×23年3月1日甲公司取得A公司股权的会计分录。</a:t>
            </a:r>
            <a:endParaRPr lang="en-US" altLang="zh-CN"/>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41400" y="1301750"/>
            <a:ext cx="10027285" cy="4873625"/>
          </a:xfrm>
        </p:spPr>
        <p:txBody>
          <a:bodyPr>
            <a:noAutofit/>
          </a:bodyPr>
          <a:lstStyle/>
          <a:p>
            <a:r>
              <a:rPr lang="en-US" altLang="zh-CN" b="1"/>
              <a:t>(二)以发行权益性证券取得的长期股权投资</a:t>
            </a:r>
            <a:endParaRPr lang="en-US" altLang="zh-CN" b="1"/>
          </a:p>
          <a:p>
            <a:pPr fontAlgn="auto">
              <a:lnSpc>
                <a:spcPct val="150000"/>
              </a:lnSpc>
            </a:pPr>
            <a:r>
              <a:rPr lang="en-US" altLang="zh-CN"/>
              <a:t>以发行权益性证券取得的长期股权投资，应当按照发行权益性证券的公允价值作为初始投资成本,但不包括应自被投资单位收取的已宣告但尚未发放的现金股利或利润。为发行权益性证券支付的手续费、佣金等与发行直接相关的费用，不构成长期股权投资的初始投资成本。这部分费用应自所发行证券的溢价发行收入中扣除，溢价收入不足冲减的，应依次冲减盈余公积和未分配利润。</a:t>
            </a:r>
            <a:endParaRPr lang="en-US" altLang="zh-CN"/>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41400" y="1301750"/>
            <a:ext cx="10027285" cy="4873625"/>
          </a:xfrm>
        </p:spPr>
        <p:txBody>
          <a:bodyPr>
            <a:noAutofit/>
          </a:bodyPr>
          <a:lstStyle/>
          <a:p>
            <a:r>
              <a:rPr lang="en-US" altLang="zh-CN" b="1"/>
              <a:t>(二)以发行权益性证券取得的长期股权投资</a:t>
            </a:r>
            <a:endParaRPr lang="en-US" altLang="zh-CN" b="1"/>
          </a:p>
          <a:p>
            <a:pPr fontAlgn="auto">
              <a:lnSpc>
                <a:spcPct val="150000"/>
              </a:lnSpc>
            </a:pPr>
            <a:r>
              <a:rPr lang="en-US" altLang="zh-CN"/>
              <a:t>【典型案例3-5】</a:t>
            </a:r>
            <a:endParaRPr lang="en-US" altLang="zh-CN"/>
          </a:p>
          <a:p>
            <a:pPr fontAlgn="auto">
              <a:lnSpc>
                <a:spcPct val="150000"/>
              </a:lnSpc>
            </a:pPr>
            <a:r>
              <a:rPr lang="en-US" altLang="zh-CN"/>
              <a:t>2×23年3月，A公司通过增发3000万股（每股面值1元）本企业普通股为对价，从非关联方处取得对B公司20%的股权，所增发股份的公允价值为5200万元。为增发该部分普通股，A公司支付了200万元的佣金和手续费。取得B公司股权后，A公司能够对B公司施加重大影响。不考虑相关税费等其他因素影响。</a:t>
            </a:r>
            <a:endParaRPr lang="en-US" altLang="zh-CN"/>
          </a:p>
          <a:p>
            <a:pPr fontAlgn="auto">
              <a:lnSpc>
                <a:spcPct val="150000"/>
              </a:lnSpc>
            </a:pPr>
            <a:r>
              <a:rPr lang="en-US" altLang="zh-CN"/>
              <a:t>要求：编制2×23年3月A公司取得B公司股权的会计分录。</a:t>
            </a:r>
            <a:endParaRPr lang="en-US" altLang="zh-CN"/>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认知长期股权投资</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41400" y="1301750"/>
            <a:ext cx="10027285" cy="4873625"/>
          </a:xfrm>
        </p:spPr>
        <p:txBody>
          <a:bodyPr>
            <a:noAutofit/>
          </a:bodyPr>
          <a:lstStyle/>
          <a:p>
            <a:r>
              <a:rPr lang="en-US" altLang="zh-CN" b="1"/>
              <a:t>(二)以发行权益性证券取得的长期股权投资</a:t>
            </a:r>
            <a:endParaRPr lang="en-US" altLang="zh-CN" b="1"/>
          </a:p>
          <a:p>
            <a:pPr fontAlgn="auto">
              <a:lnSpc>
                <a:spcPct val="150000"/>
              </a:lnSpc>
            </a:pPr>
            <a:r>
              <a:rPr lang="en-US" altLang="zh-CN"/>
              <a:t>【典型案例3-5解析】</a:t>
            </a:r>
            <a:endParaRPr lang="en-US" altLang="zh-CN"/>
          </a:p>
          <a:p>
            <a:pPr fontAlgn="auto">
              <a:lnSpc>
                <a:spcPct val="150000"/>
              </a:lnSpc>
            </a:pPr>
            <a:r>
              <a:rPr lang="en-US" altLang="zh-CN"/>
              <a:t>A公司通过增发股票取得B公司股权，A公司应当以所发行股份的公允价值作为取得长期股权投资的初始成本。</a:t>
            </a:r>
            <a:endParaRPr lang="en-US" altLang="zh-CN"/>
          </a:p>
          <a:p>
            <a:pPr fontAlgn="auto">
              <a:lnSpc>
                <a:spcPct val="150000"/>
              </a:lnSpc>
            </a:pPr>
            <a:r>
              <a:rPr lang="en-US" altLang="zh-CN"/>
              <a:t>借：长期股权投资    52 000 000</a:t>
            </a:r>
            <a:endParaRPr lang="en-US" altLang="zh-CN"/>
          </a:p>
          <a:p>
            <a:pPr fontAlgn="auto">
              <a:lnSpc>
                <a:spcPct val="150000"/>
              </a:lnSpc>
            </a:pPr>
            <a:r>
              <a:rPr lang="en-US" altLang="zh-CN"/>
              <a:t>   贷：股本             30 000 000</a:t>
            </a:r>
            <a:endParaRPr lang="en-US" altLang="zh-CN"/>
          </a:p>
          <a:p>
            <a:pPr fontAlgn="auto">
              <a:lnSpc>
                <a:spcPct val="150000"/>
              </a:lnSpc>
            </a:pPr>
            <a:r>
              <a:rPr lang="en-US" altLang="zh-CN"/>
              <a:t>         资本公积         20 000 000</a:t>
            </a:r>
            <a:endParaRPr lang="en-US" altLang="zh-CN"/>
          </a:p>
          <a:p>
            <a:pPr fontAlgn="auto">
              <a:lnSpc>
                <a:spcPct val="150000"/>
              </a:lnSpc>
            </a:pPr>
            <a:r>
              <a:rPr lang="en-US" altLang="zh-CN"/>
              <a:t>         银行存款          2 000 000</a:t>
            </a:r>
            <a:endParaRPr lang="en-US" altLang="zh-CN"/>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41400" y="1301750"/>
            <a:ext cx="10027285" cy="4873625"/>
          </a:xfrm>
        </p:spPr>
        <p:txBody>
          <a:bodyPr>
            <a:noAutofit/>
          </a:bodyPr>
          <a:lstStyle/>
          <a:p>
            <a:r>
              <a:rPr lang="en-US" altLang="zh-CN" b="1"/>
              <a:t>(二)以发行权益性证券取得的长期股权投资</a:t>
            </a:r>
            <a:endParaRPr lang="en-US" altLang="zh-CN" b="1"/>
          </a:p>
          <a:p>
            <a:pPr fontAlgn="auto">
              <a:lnSpc>
                <a:spcPct val="150000"/>
              </a:lnSpc>
            </a:pPr>
            <a:r>
              <a:rPr lang="en-US" altLang="zh-CN"/>
              <a:t>【学中做3-6】</a:t>
            </a:r>
            <a:endParaRPr lang="en-US" altLang="zh-CN"/>
          </a:p>
          <a:p>
            <a:pPr fontAlgn="auto">
              <a:lnSpc>
                <a:spcPct val="150000"/>
              </a:lnSpc>
            </a:pPr>
            <a:r>
              <a:rPr lang="en-US" altLang="zh-CN"/>
              <a:t>H公司发生业务如下：2×23年6月,H公司通过增发200万股普通股(每股面值1元)取得乙公司30%的股权，合并日，股票的公允价值为800万元。为增发该部分股票，H公司支付了5万元的佣金和手续费。不考虑相关税费等其他因素。</a:t>
            </a:r>
            <a:endParaRPr lang="en-US" altLang="zh-CN"/>
          </a:p>
          <a:p>
            <a:pPr fontAlgn="auto">
              <a:lnSpc>
                <a:spcPct val="150000"/>
              </a:lnSpc>
            </a:pPr>
            <a:r>
              <a:rPr lang="en-US" altLang="zh-CN"/>
              <a:t>要求：编制2×23年6月H公司取得乙公司股权的会计分录。</a:t>
            </a:r>
            <a:endParaRPr lang="en-US" altLang="zh-CN"/>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二、非企业合并形成的长期股权投资的初始计量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53110" y="1301750"/>
            <a:ext cx="10742930" cy="4873625"/>
          </a:xfrm>
        </p:spPr>
        <p:txBody>
          <a:bodyPr>
            <a:noAutofit/>
          </a:bodyPr>
          <a:lstStyle/>
          <a:p>
            <a:pPr fontAlgn="auto">
              <a:lnSpc>
                <a:spcPct val="150000"/>
              </a:lnSpc>
            </a:pPr>
            <a:r>
              <a:rPr lang="en-US" altLang="zh-CN" sz="2000" b="1"/>
              <a:t>(三)投资者投入的长期股权投资</a:t>
            </a:r>
            <a:endParaRPr lang="en-US" altLang="zh-CN" sz="2000" b="1"/>
          </a:p>
          <a:p>
            <a:pPr fontAlgn="auto">
              <a:lnSpc>
                <a:spcPct val="150000"/>
              </a:lnSpc>
            </a:pPr>
            <a:r>
              <a:rPr lang="en-US" altLang="zh-CN" sz="2000"/>
              <a:t>投资者投入的长期股权投资，是指投资者将其持有的对第三方的投资作为出资投入企业形成的长期股权投资。对于接受投资的企业，原则上应当按照投资合同或协议约定的价值作为初始投资成本。例外的情况是，如果投资各方在投资合同或协议中约定的价值明显高于或低于该项投资公允价值的,应以公允价值作为长期股权投资的初始投资成本。</a:t>
            </a:r>
            <a:endParaRPr lang="en-US" altLang="zh-CN" sz="2000"/>
          </a:p>
          <a:p>
            <a:pPr fontAlgn="auto">
              <a:lnSpc>
                <a:spcPct val="150000"/>
              </a:lnSpc>
            </a:pPr>
            <a:r>
              <a:rPr lang="en-US" altLang="zh-CN" sz="2000" b="1"/>
              <a:t>(四)其他方式取得的长期股权投资</a:t>
            </a:r>
            <a:endParaRPr lang="en-US" altLang="zh-CN" sz="2000" b="1"/>
          </a:p>
          <a:p>
            <a:pPr fontAlgn="auto">
              <a:lnSpc>
                <a:spcPct val="150000"/>
              </a:lnSpc>
            </a:pPr>
            <a:r>
              <a:rPr lang="en-US" altLang="zh-CN" sz="2000"/>
              <a:t>企业通过非货币性资产交换、债务重组等方式取得的长期股权投资，其初始投资成本应当分别按照《企业会计准则第7号——非货币性资产交换》《企业会计准则第12号——债务重组》的有关规定进行会计处理，参照本书后续项目的有关规定处理。</a:t>
            </a:r>
            <a:endParaRPr lang="en-US" altLang="zh-CN" sz="2000"/>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长期股权投资的</a:t>
            </a:r>
            <a:br>
              <a:rPr lang="zh-CN" altLang="en-US" spc="300" dirty="0">
                <a:solidFill>
                  <a:srgbClr val="131F27"/>
                </a:solidFill>
                <a:latin typeface="+mn-ea"/>
                <a:sym typeface="+mn-ea"/>
              </a:rPr>
            </a:br>
            <a:r>
              <a:rPr lang="zh-CN" altLang="en-US" spc="300" dirty="0">
                <a:solidFill>
                  <a:srgbClr val="131F27"/>
                </a:solidFill>
                <a:latin typeface="+mn-ea"/>
                <a:sym typeface="+mn-ea"/>
              </a:rPr>
              <a:t>后续计量</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normAutofit/>
          </a:bodyPr>
          <a:lstStyle/>
          <a:p>
            <a:r>
              <a:rPr lang="zh-CN" altLang="en-US" spc="300" dirty="0">
                <a:solidFill>
                  <a:srgbClr val="131F27"/>
                </a:solidFill>
                <a:latin typeface="+mn-ea"/>
                <a:sym typeface="+mn-ea"/>
              </a:rPr>
              <a:t>长期股权投资的后续计量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301750" y="1301750"/>
            <a:ext cx="9222740" cy="4873625"/>
          </a:xfrm>
        </p:spPr>
        <p:txBody>
          <a:bodyPr>
            <a:normAutofit/>
          </a:bodyPr>
          <a:lstStyle/>
          <a:p>
            <a:pPr fontAlgn="auto">
              <a:lnSpc>
                <a:spcPct val="200000"/>
              </a:lnSpc>
            </a:pPr>
            <a:r>
              <a:rPr lang="zh-CN" altLang="en-US"/>
              <a:t>企业取得长期股权投资，在持续持有期间，视对被投资单位的影响程度等情况的不同，应分别采用</a:t>
            </a:r>
            <a:r>
              <a:rPr lang="zh-CN" altLang="en-US">
                <a:solidFill>
                  <a:srgbClr val="FF0000"/>
                </a:solidFill>
              </a:rPr>
              <a:t>成本法</a:t>
            </a:r>
            <a:r>
              <a:rPr lang="zh-CN" altLang="en-US"/>
              <a:t>和</a:t>
            </a:r>
            <a:r>
              <a:rPr lang="zh-CN" altLang="en-US">
                <a:solidFill>
                  <a:srgbClr val="FF0000"/>
                </a:solidFill>
              </a:rPr>
              <a:t>权益法</a:t>
            </a:r>
            <a:r>
              <a:rPr lang="zh-CN" altLang="en-US"/>
              <a:t>进行核算。</a:t>
            </a:r>
            <a:endParaRPr lang="zh-CN" altLang="en-US"/>
          </a:p>
          <a:p>
            <a:pPr fontAlgn="auto">
              <a:lnSpc>
                <a:spcPct val="200000"/>
              </a:lnSpc>
            </a:pPr>
            <a:r>
              <a:rPr lang="zh-CN" altLang="en-US"/>
              <a:t>对子公司的长期股权投资应当按照成本法核算，</a:t>
            </a:r>
            <a:endParaRPr lang="zh-CN" altLang="en-US"/>
          </a:p>
          <a:p>
            <a:pPr fontAlgn="auto">
              <a:lnSpc>
                <a:spcPct val="200000"/>
              </a:lnSpc>
            </a:pPr>
            <a:r>
              <a:rPr lang="zh-CN" altLang="en-US"/>
              <a:t>对合营企业、联营企业的长期股权投资应当按照权益法核算。</a:t>
            </a:r>
            <a:endParaRPr lang="zh-CN" altLang="en-US"/>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301750"/>
            <a:ext cx="10800080" cy="5046980"/>
          </a:xfrm>
        </p:spPr>
        <p:txBody>
          <a:bodyPr>
            <a:normAutofit fontScale="90000"/>
          </a:bodyPr>
          <a:lstStyle/>
          <a:p>
            <a:pPr fontAlgn="auto">
              <a:lnSpc>
                <a:spcPct val="150000"/>
              </a:lnSpc>
            </a:pPr>
            <a:r>
              <a:rPr lang="zh-CN" altLang="en-US"/>
              <a:t>(一)成本法的概念和适用范围</a:t>
            </a:r>
            <a:endParaRPr lang="zh-CN" altLang="en-US"/>
          </a:p>
          <a:p>
            <a:pPr fontAlgn="auto">
              <a:lnSpc>
                <a:spcPct val="150000"/>
              </a:lnSpc>
            </a:pPr>
            <a:r>
              <a:rPr lang="zh-CN" altLang="en-US"/>
              <a:t>成本法是指长期股权投资按投资成本计价的方法。投资方能够对被投资单位实施控制的长期股权投资应当采用成本法核算。</a:t>
            </a:r>
            <a:endParaRPr lang="zh-CN" altLang="en-US"/>
          </a:p>
          <a:p>
            <a:pPr fontAlgn="auto">
              <a:lnSpc>
                <a:spcPct val="150000"/>
              </a:lnSpc>
            </a:pPr>
            <a:r>
              <a:rPr lang="zh-CN" altLang="en-US"/>
              <a:t>(二)成本法的核算</a:t>
            </a:r>
            <a:endParaRPr lang="zh-CN" altLang="en-US"/>
          </a:p>
          <a:p>
            <a:pPr fontAlgn="auto">
              <a:lnSpc>
                <a:spcPct val="150000"/>
              </a:lnSpc>
            </a:pPr>
            <a:r>
              <a:rPr lang="zh-CN" altLang="en-US"/>
              <a:t>1.长期股权投资初始投资成本的确定</a:t>
            </a:r>
            <a:endParaRPr lang="zh-CN" altLang="en-US"/>
          </a:p>
          <a:p>
            <a:pPr fontAlgn="auto">
              <a:lnSpc>
                <a:spcPct val="150000"/>
              </a:lnSpc>
            </a:pPr>
            <a:r>
              <a:rPr lang="zh-CN" altLang="en-US"/>
              <a:t>在成本法下,长期股权投资应当按照初始投资成本计价，追加或收回投资应当调整长期股权投资的初始投资成本。同一控制下的企业合并形成的长期股权投资初始投资成本为取得被合并方账面所有者权益的份额。企业取得长期股权投资实际支付的价款或对价中包含的已宣告但尚未发放的现金股利或利润应作为“应收股利”处理。</a:t>
            </a:r>
            <a:endParaRPr lang="zh-CN" altLang="en-US"/>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301750"/>
            <a:ext cx="10800080" cy="5046980"/>
          </a:xfrm>
        </p:spPr>
        <p:txBody>
          <a:bodyPr>
            <a:noAutofit/>
          </a:bodyPr>
          <a:lstStyle/>
          <a:p>
            <a:pPr fontAlgn="auto">
              <a:lnSpc>
                <a:spcPct val="100000"/>
              </a:lnSpc>
            </a:pPr>
            <a:r>
              <a:rPr lang="zh-CN" altLang="en-US" sz="2300"/>
              <a:t>【典型案例3-7】</a:t>
            </a:r>
            <a:endParaRPr lang="zh-CN" altLang="en-US" sz="2300"/>
          </a:p>
          <a:p>
            <a:pPr fontAlgn="auto">
              <a:lnSpc>
                <a:spcPct val="100000"/>
              </a:lnSpc>
            </a:pPr>
            <a:r>
              <a:rPr lang="zh-CN" altLang="en-US" sz="2300"/>
              <a:t>甲公司发生业务如下：</a:t>
            </a:r>
            <a:endParaRPr lang="zh-CN" altLang="en-US" sz="2300"/>
          </a:p>
          <a:p>
            <a:pPr fontAlgn="auto">
              <a:lnSpc>
                <a:spcPct val="100000"/>
              </a:lnSpc>
            </a:pPr>
            <a:r>
              <a:rPr lang="zh-CN" altLang="en-US" sz="2300"/>
              <a:t>2×23年4月1日,甲公司自非关联方处买入乙公司60万股，占乙公司股权60%，作为长期股权投资核算，每股买入价8.2元，每股价格中包含有0.2元的已宣告分派尚未发放的现金股利,另支付相关税费3万元。2×23年4月20日，甲公司收到乙公司派发的现金股利。</a:t>
            </a:r>
            <a:endParaRPr lang="zh-CN" altLang="en-US" sz="2300"/>
          </a:p>
          <a:p>
            <a:pPr fontAlgn="auto">
              <a:lnSpc>
                <a:spcPct val="100000"/>
              </a:lnSpc>
            </a:pPr>
            <a:r>
              <a:rPr lang="zh-CN" altLang="en-US" sz="2300"/>
              <a:t>不考虑相关税费等其他因素。</a:t>
            </a:r>
            <a:endParaRPr lang="zh-CN" altLang="en-US" sz="2300"/>
          </a:p>
          <a:p>
            <a:pPr fontAlgn="auto">
              <a:lnSpc>
                <a:spcPct val="100000"/>
              </a:lnSpc>
            </a:pPr>
            <a:r>
              <a:rPr lang="zh-CN" altLang="en-US" sz="2300"/>
              <a:t>要求：</a:t>
            </a:r>
            <a:endParaRPr lang="zh-CN" altLang="en-US" sz="2300"/>
          </a:p>
          <a:p>
            <a:pPr fontAlgn="auto">
              <a:lnSpc>
                <a:spcPct val="100000"/>
              </a:lnSpc>
            </a:pPr>
            <a:r>
              <a:rPr lang="zh-CN" altLang="en-US" sz="2300"/>
              <a:t>（1）编制2×23年4月1日甲公司取得乙公司股权的会计分录。</a:t>
            </a:r>
            <a:endParaRPr lang="zh-CN" altLang="en-US" sz="2300"/>
          </a:p>
          <a:p>
            <a:pPr fontAlgn="auto">
              <a:lnSpc>
                <a:spcPct val="100000"/>
              </a:lnSpc>
            </a:pPr>
            <a:r>
              <a:rPr lang="zh-CN" altLang="en-US" sz="2300"/>
              <a:t>（2）编制2×23年4月20日甲公司收到乙公司派发的现金股利的会计分录。</a:t>
            </a:r>
            <a:endParaRPr lang="zh-CN" altLang="en-US" sz="2300"/>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301750"/>
            <a:ext cx="10800080" cy="5046980"/>
          </a:xfrm>
        </p:spPr>
        <p:txBody>
          <a:bodyPr>
            <a:noAutofit/>
          </a:bodyPr>
          <a:lstStyle/>
          <a:p>
            <a:pPr fontAlgn="auto">
              <a:lnSpc>
                <a:spcPct val="100000"/>
              </a:lnSpc>
            </a:pPr>
            <a:r>
              <a:rPr lang="zh-CN" altLang="en-US" sz="2300"/>
              <a:t>【典型案例3-7解析】</a:t>
            </a:r>
            <a:endParaRPr lang="zh-CN" altLang="en-US" sz="2300"/>
          </a:p>
          <a:p>
            <a:pPr fontAlgn="auto">
              <a:lnSpc>
                <a:spcPct val="100000"/>
              </a:lnSpc>
            </a:pPr>
            <a:r>
              <a:rPr lang="zh-CN" altLang="en-US" sz="2300"/>
              <a:t>甲公司取得乙公司股权是非同一控制下的企业合并，占60%的股权，属于对子公司的投资。</a:t>
            </a:r>
            <a:endParaRPr lang="zh-CN" altLang="en-US" sz="2300"/>
          </a:p>
          <a:p>
            <a:pPr fontAlgn="auto">
              <a:lnSpc>
                <a:spcPct val="100000"/>
              </a:lnSpc>
            </a:pPr>
            <a:r>
              <a:rPr lang="zh-CN" altLang="en-US" sz="2300"/>
              <a:t>2×23年4月1日甲公司取得乙公司股权：</a:t>
            </a:r>
            <a:endParaRPr lang="zh-CN" altLang="en-US" sz="2300"/>
          </a:p>
          <a:p>
            <a:pPr fontAlgn="auto">
              <a:lnSpc>
                <a:spcPct val="100000"/>
              </a:lnSpc>
            </a:pPr>
            <a:r>
              <a:rPr lang="zh-CN" altLang="en-US" sz="2300"/>
              <a:t>借：长期股权投资——乙公司 4 830 000</a:t>
            </a:r>
            <a:endParaRPr lang="zh-CN" altLang="en-US" sz="2300"/>
          </a:p>
          <a:p>
            <a:pPr fontAlgn="auto">
              <a:lnSpc>
                <a:spcPct val="100000"/>
              </a:lnSpc>
            </a:pPr>
            <a:r>
              <a:rPr lang="en-US" altLang="zh-CN" sz="2300"/>
              <a:t>       </a:t>
            </a:r>
            <a:r>
              <a:rPr lang="zh-CN" altLang="en-US" sz="2300"/>
              <a:t>应收股利                 120 000</a:t>
            </a:r>
            <a:endParaRPr lang="zh-CN" altLang="en-US" sz="2300"/>
          </a:p>
          <a:p>
            <a:pPr fontAlgn="auto">
              <a:lnSpc>
                <a:spcPct val="100000"/>
              </a:lnSpc>
            </a:pPr>
            <a:r>
              <a:rPr lang="en-US" altLang="zh-CN" sz="2300"/>
              <a:t>   </a:t>
            </a:r>
            <a:r>
              <a:rPr lang="zh-CN" altLang="en-US" sz="2300"/>
              <a:t>贷：银行存款                 4 950 000</a:t>
            </a:r>
            <a:endParaRPr lang="zh-CN" altLang="en-US" sz="2300"/>
          </a:p>
          <a:p>
            <a:pPr fontAlgn="auto">
              <a:lnSpc>
                <a:spcPct val="100000"/>
              </a:lnSpc>
            </a:pPr>
            <a:r>
              <a:rPr lang="zh-CN" altLang="en-US" sz="2300"/>
              <a:t>2×23年4月20日甲公司收到乙公司派发的现金股利：</a:t>
            </a:r>
            <a:endParaRPr lang="zh-CN" altLang="en-US" sz="2300"/>
          </a:p>
          <a:p>
            <a:pPr fontAlgn="auto">
              <a:lnSpc>
                <a:spcPct val="100000"/>
              </a:lnSpc>
            </a:pPr>
            <a:r>
              <a:rPr lang="zh-CN" altLang="en-US" sz="2300"/>
              <a:t>借：银行存款             120 000</a:t>
            </a:r>
            <a:endParaRPr lang="zh-CN" altLang="en-US" sz="2300"/>
          </a:p>
          <a:p>
            <a:pPr fontAlgn="auto">
              <a:lnSpc>
                <a:spcPct val="100000"/>
              </a:lnSpc>
            </a:pPr>
            <a:r>
              <a:rPr lang="en-US" altLang="zh-CN" sz="2300"/>
              <a:t>    </a:t>
            </a:r>
            <a:r>
              <a:rPr lang="zh-CN" altLang="en-US" sz="2300"/>
              <a:t>贷：应收股利             120 000</a:t>
            </a:r>
            <a:endParaRPr lang="zh-CN" altLang="en-US" sz="2300"/>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65530" y="1301750"/>
            <a:ext cx="10300335" cy="5046980"/>
          </a:xfrm>
        </p:spPr>
        <p:txBody>
          <a:bodyPr>
            <a:noAutofit/>
          </a:bodyPr>
          <a:lstStyle/>
          <a:p>
            <a:pPr indent="584200" fontAlgn="auto">
              <a:lnSpc>
                <a:spcPct val="200000"/>
              </a:lnSpc>
              <a:extLst>
                <a:ext uri="{35155182-B16C-46BC-9424-99874614C6A1}">
                  <wpsdc:indentchars xmlns:wpsdc="http://www.wps.cn/officeDocument/2017/drawingmlCustomData" val="200" checksum="3059719554"/>
                </a:ext>
              </a:extLst>
            </a:pPr>
            <a:r>
              <a:rPr lang="zh-CN" altLang="en-US" sz="2300"/>
              <a:t>2.长期股权投资持有期间被投资单位宣告发放现金股利或利润</a:t>
            </a:r>
            <a:endParaRPr lang="zh-CN" altLang="en-US" sz="2300"/>
          </a:p>
          <a:p>
            <a:pPr indent="584200" fontAlgn="auto">
              <a:lnSpc>
                <a:spcPct val="200000"/>
              </a:lnSpc>
              <a:extLst>
                <a:ext uri="{35155182-B16C-46BC-9424-99874614C6A1}">
                  <wpsdc:indentchars xmlns:wpsdc="http://www.wps.cn/officeDocument/2017/drawingmlCustomData" val="200" checksum="3059719554"/>
                </a:ext>
              </a:extLst>
            </a:pPr>
            <a:r>
              <a:rPr lang="zh-CN" altLang="en-US" sz="2300"/>
              <a:t>长期股权投资持有期间被投资单位宣告发放现金股利或利润时，企业按应享有的部分确认为投资收益，不管有关利润分配是属于对取得投资前还是取得投资后被投资单位实现净利润的分配。均借记“应收股利”账户，贷记“投资收益”账户。</a:t>
            </a:r>
            <a:endParaRPr lang="zh-CN" altLang="en-US" sz="2300"/>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301750"/>
            <a:ext cx="10800080" cy="5046980"/>
          </a:xfrm>
        </p:spPr>
        <p:txBody>
          <a:bodyPr>
            <a:noAutofit/>
          </a:bodyPr>
          <a:lstStyle/>
          <a:p>
            <a:pPr fontAlgn="auto">
              <a:lnSpc>
                <a:spcPct val="100000"/>
              </a:lnSpc>
            </a:pPr>
            <a:r>
              <a:rPr lang="zh-CN" altLang="en-US" sz="2300" b="1"/>
              <a:t>【典型案例3-8】</a:t>
            </a:r>
            <a:endParaRPr lang="zh-CN" altLang="en-US" sz="2300" b="1"/>
          </a:p>
          <a:p>
            <a:pPr fontAlgn="auto">
              <a:lnSpc>
                <a:spcPct val="100000"/>
              </a:lnSpc>
            </a:pPr>
            <a:r>
              <a:rPr lang="zh-CN" altLang="en-US" sz="2300"/>
              <a:t>H公司发生业务如下：</a:t>
            </a:r>
            <a:endParaRPr lang="zh-CN" altLang="en-US" sz="2300"/>
          </a:p>
          <a:p>
            <a:pPr fontAlgn="auto">
              <a:lnSpc>
                <a:spcPct val="100000"/>
              </a:lnSpc>
            </a:pPr>
            <a:r>
              <a:rPr lang="zh-CN" altLang="en-US" sz="2300"/>
              <a:t>2×23年1月2日,H公司以银行存款购入B公司60%的股份，并准备长期持有。初始投资成本为130万元，采用成本法进行核算。投资后，B公司发生下列业务：</a:t>
            </a:r>
            <a:endParaRPr lang="zh-CN" altLang="en-US" sz="2300"/>
          </a:p>
          <a:p>
            <a:pPr fontAlgn="auto">
              <a:lnSpc>
                <a:spcPct val="100000"/>
              </a:lnSpc>
            </a:pPr>
            <a:r>
              <a:rPr lang="zh-CN" altLang="en-US" sz="2300"/>
              <a:t>(1)2×23年4月10日,公司宣告发放2×21年现金股利100万元；发放日为2×23年4月18日。</a:t>
            </a:r>
            <a:endParaRPr lang="zh-CN" altLang="en-US" sz="2300"/>
          </a:p>
          <a:p>
            <a:pPr fontAlgn="auto">
              <a:lnSpc>
                <a:spcPct val="100000"/>
              </a:lnSpc>
            </a:pPr>
            <a:r>
              <a:rPr lang="zh-CN" altLang="en-US" sz="2300"/>
              <a:t>(2)2×23年B公司实现净利润400万元。</a:t>
            </a:r>
            <a:endParaRPr lang="zh-CN" altLang="en-US" sz="2300"/>
          </a:p>
          <a:p>
            <a:pPr fontAlgn="auto">
              <a:lnSpc>
                <a:spcPct val="100000"/>
              </a:lnSpc>
            </a:pPr>
            <a:r>
              <a:rPr lang="zh-CN" altLang="en-US" sz="2300"/>
              <a:t>(3)2×24年4月15日,公司宣告发放2×22年现金股利160万元；发放日为2×24年4月22日。</a:t>
            </a:r>
            <a:endParaRPr lang="zh-CN" altLang="en-US" sz="2300"/>
          </a:p>
          <a:p>
            <a:pPr fontAlgn="auto">
              <a:lnSpc>
                <a:spcPct val="100000"/>
              </a:lnSpc>
            </a:pPr>
            <a:r>
              <a:rPr lang="zh-CN" altLang="en-US" sz="2300"/>
              <a:t>(4)2×24年B公司发生净亏损180万元。</a:t>
            </a:r>
            <a:endParaRPr lang="zh-CN" altLang="en-US" sz="2300"/>
          </a:p>
          <a:p>
            <a:pPr fontAlgn="auto">
              <a:lnSpc>
                <a:spcPct val="100000"/>
              </a:lnSpc>
            </a:pPr>
            <a:r>
              <a:rPr lang="zh-CN" altLang="en-US" sz="2300"/>
              <a:t>不考虑相关税费等其他因素。</a:t>
            </a:r>
            <a:endParaRPr lang="zh-CN" altLang="en-US" sz="230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一、长期股权投资的范围</a:t>
            </a:r>
            <a:endParaRPr lang="zh-CN" altLang="en-US"/>
          </a:p>
        </p:txBody>
      </p:sp>
      <p:sp>
        <p:nvSpPr>
          <p:cNvPr id="3" name="正文"/>
          <p:cNvSpPr>
            <a:spLocks noGrp="1"/>
          </p:cNvSpPr>
          <p:nvPr>
            <p:ph idx="1"/>
            <p:custDataLst>
              <p:tags r:id="rId2"/>
            </p:custDataLst>
          </p:nvPr>
        </p:nvSpPr>
        <p:spPr/>
        <p:txBody>
          <a:bodyPr>
            <a:normAutofit/>
          </a:bodyPr>
          <a:lstStyle/>
          <a:p>
            <a:pPr indent="0" fontAlgn="auto">
              <a:lnSpc>
                <a:spcPct val="150000"/>
              </a:lnSpc>
              <a:buNone/>
            </a:pPr>
            <a:r>
              <a:rPr lang="en-US" altLang="zh-CN" sz="2800"/>
              <a:t>1.</a:t>
            </a:r>
            <a:r>
              <a:rPr lang="zh-CN" altLang="en-US" sz="2800"/>
              <a:t>投资单位能够对被投资单位实施控制的权益性投资，即对子公司投资。</a:t>
            </a:r>
            <a:endParaRPr lang="zh-CN" altLang="en-US" sz="2800"/>
          </a:p>
          <a:p>
            <a:pPr indent="0" fontAlgn="auto">
              <a:lnSpc>
                <a:spcPct val="150000"/>
              </a:lnSpc>
              <a:buNone/>
            </a:pPr>
            <a:r>
              <a:rPr lang="en-US" altLang="zh-CN" sz="2800"/>
              <a:t>2.投资单位与其他合营方同时对被投资单位实施共同控制的权益性投资，即对合营企业投资。</a:t>
            </a:r>
            <a:endParaRPr lang="en-US" altLang="zh-CN" sz="2800"/>
          </a:p>
          <a:p>
            <a:pPr indent="0" fontAlgn="auto">
              <a:lnSpc>
                <a:spcPct val="150000"/>
              </a:lnSpc>
              <a:buNone/>
            </a:pPr>
            <a:r>
              <a:rPr lang="en-US" altLang="zh-CN" sz="2800"/>
              <a:t>3.投资单位对被投资单位施加重大影响的权益性投资，即联营企业投资。</a:t>
            </a:r>
            <a:endParaRPr lang="en-US" altLang="zh-CN" sz="2800"/>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301750"/>
            <a:ext cx="11222990" cy="5046980"/>
          </a:xfrm>
        </p:spPr>
        <p:txBody>
          <a:bodyPr>
            <a:noAutofit/>
          </a:bodyPr>
          <a:lstStyle/>
          <a:p>
            <a:pPr fontAlgn="auto">
              <a:lnSpc>
                <a:spcPct val="100000"/>
              </a:lnSpc>
            </a:pPr>
            <a:r>
              <a:rPr lang="zh-CN" altLang="en-US" sz="2300" b="1"/>
              <a:t>【典型案例3-8解析】</a:t>
            </a:r>
            <a:endParaRPr lang="zh-CN" altLang="en-US" sz="2300" b="1"/>
          </a:p>
          <a:p>
            <a:pPr fontAlgn="auto">
              <a:lnSpc>
                <a:spcPct val="100000"/>
              </a:lnSpc>
            </a:pPr>
            <a:r>
              <a:rPr lang="zh-CN" altLang="en-US" sz="2300"/>
              <a:t>（1）2×23年1月2日,H公司取得60%股份：</a:t>
            </a:r>
            <a:endParaRPr lang="zh-CN" altLang="en-US" sz="2300"/>
          </a:p>
          <a:p>
            <a:pPr fontAlgn="auto">
              <a:lnSpc>
                <a:spcPct val="100000"/>
              </a:lnSpc>
            </a:pPr>
            <a:r>
              <a:rPr lang="zh-CN" altLang="en-US" sz="2300"/>
              <a:t>借：长期股权投资——B公司1 300 000</a:t>
            </a:r>
            <a:endParaRPr lang="zh-CN" altLang="en-US" sz="2300"/>
          </a:p>
          <a:p>
            <a:pPr fontAlgn="auto">
              <a:lnSpc>
                <a:spcPct val="100000"/>
              </a:lnSpc>
            </a:pPr>
            <a:r>
              <a:rPr lang="en-US" altLang="zh-CN" sz="2300"/>
              <a:t>   </a:t>
            </a:r>
            <a:r>
              <a:rPr lang="zh-CN" altLang="en-US" sz="2300"/>
              <a:t>贷：银行存款              1 300 000</a:t>
            </a:r>
            <a:endParaRPr lang="zh-CN" altLang="en-US" sz="2300"/>
          </a:p>
          <a:p>
            <a:pPr fontAlgn="auto">
              <a:lnSpc>
                <a:spcPct val="100000"/>
              </a:lnSpc>
            </a:pPr>
            <a:r>
              <a:rPr lang="zh-CN" altLang="en-US" sz="2300"/>
              <a:t>(2)2×23年4月10日B公司宣告发放现金股利,确认投资收益100*60%=60（万元）：</a:t>
            </a:r>
            <a:endParaRPr lang="zh-CN" altLang="en-US" sz="2300"/>
          </a:p>
          <a:p>
            <a:pPr fontAlgn="auto">
              <a:lnSpc>
                <a:spcPct val="100000"/>
              </a:lnSpc>
            </a:pPr>
            <a:r>
              <a:rPr lang="zh-CN" altLang="en-US" sz="2300"/>
              <a:t>借：应收股利             600 000</a:t>
            </a:r>
            <a:endParaRPr lang="zh-CN" altLang="en-US" sz="2300"/>
          </a:p>
          <a:p>
            <a:pPr fontAlgn="auto">
              <a:lnSpc>
                <a:spcPct val="100000"/>
              </a:lnSpc>
            </a:pPr>
            <a:r>
              <a:rPr lang="en-US" altLang="zh-CN" sz="2300"/>
              <a:t>   </a:t>
            </a:r>
            <a:r>
              <a:rPr lang="zh-CN" altLang="en-US" sz="2300"/>
              <a:t>贷：投资收益             600 000</a:t>
            </a:r>
            <a:endParaRPr lang="zh-CN" altLang="en-US" sz="2300"/>
          </a:p>
          <a:p>
            <a:pPr fontAlgn="auto">
              <a:lnSpc>
                <a:spcPct val="100000"/>
              </a:lnSpc>
            </a:pPr>
            <a:r>
              <a:rPr lang="zh-CN" altLang="en-US" sz="2300"/>
              <a:t>（3）2×23年4月18日收到现金股利：</a:t>
            </a:r>
            <a:endParaRPr lang="zh-CN" altLang="en-US" sz="2300"/>
          </a:p>
          <a:p>
            <a:pPr fontAlgn="auto">
              <a:lnSpc>
                <a:spcPct val="100000"/>
              </a:lnSpc>
            </a:pPr>
            <a:r>
              <a:rPr lang="zh-CN" altLang="en-US" sz="2300"/>
              <a:t>借：银行存款             600 000</a:t>
            </a:r>
            <a:endParaRPr lang="zh-CN" altLang="en-US" sz="2300"/>
          </a:p>
          <a:p>
            <a:pPr fontAlgn="auto">
              <a:lnSpc>
                <a:spcPct val="100000"/>
              </a:lnSpc>
            </a:pPr>
            <a:r>
              <a:rPr lang="en-US" altLang="zh-CN" sz="2300"/>
              <a:t>   </a:t>
            </a:r>
            <a:r>
              <a:rPr lang="zh-CN" altLang="en-US" sz="2300"/>
              <a:t>贷：应收股利             600 000</a:t>
            </a:r>
            <a:endParaRPr lang="zh-CN" altLang="en-US" sz="2300"/>
          </a:p>
          <a:p>
            <a:pPr fontAlgn="auto">
              <a:lnSpc>
                <a:spcPct val="100000"/>
              </a:lnSpc>
            </a:pPr>
            <a:endParaRPr lang="zh-CN" altLang="en-US" sz="2300"/>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301750"/>
            <a:ext cx="11616055" cy="5046980"/>
          </a:xfrm>
        </p:spPr>
        <p:txBody>
          <a:bodyPr>
            <a:noAutofit/>
          </a:bodyPr>
          <a:lstStyle/>
          <a:p>
            <a:pPr fontAlgn="auto">
              <a:lnSpc>
                <a:spcPct val="100000"/>
              </a:lnSpc>
            </a:pPr>
            <a:r>
              <a:rPr lang="zh-CN" altLang="en-US" sz="2300" b="1"/>
              <a:t>【典型案例3-8解析】</a:t>
            </a:r>
            <a:endParaRPr lang="zh-CN" altLang="en-US" sz="2300" b="1"/>
          </a:p>
          <a:p>
            <a:pPr fontAlgn="auto">
              <a:lnSpc>
                <a:spcPct val="100000"/>
              </a:lnSpc>
            </a:pPr>
            <a:r>
              <a:rPr lang="zh-CN" altLang="en-US" sz="2300"/>
              <a:t>（4）2×23年B公司实现净利润H公司不做会计处理。</a:t>
            </a:r>
            <a:endParaRPr lang="zh-CN" altLang="en-US" sz="2300"/>
          </a:p>
          <a:p>
            <a:pPr fontAlgn="auto">
              <a:lnSpc>
                <a:spcPct val="100000"/>
              </a:lnSpc>
            </a:pPr>
            <a:r>
              <a:rPr lang="zh-CN" altLang="en-US" sz="2300"/>
              <a:t>（5）2×24年4月15日B公司宣告发放现金股利，确认投资收益160*60%=96（万元）：</a:t>
            </a:r>
            <a:endParaRPr lang="zh-CN" altLang="en-US" sz="2300"/>
          </a:p>
          <a:p>
            <a:pPr fontAlgn="auto">
              <a:lnSpc>
                <a:spcPct val="100000"/>
              </a:lnSpc>
            </a:pPr>
            <a:r>
              <a:rPr lang="zh-CN" altLang="en-US" sz="2300"/>
              <a:t>借：应收股利             960 000</a:t>
            </a:r>
            <a:endParaRPr lang="zh-CN" altLang="en-US" sz="2300"/>
          </a:p>
          <a:p>
            <a:pPr fontAlgn="auto">
              <a:lnSpc>
                <a:spcPct val="100000"/>
              </a:lnSpc>
            </a:pPr>
            <a:r>
              <a:rPr lang="en-US" altLang="zh-CN" sz="2300"/>
              <a:t>   </a:t>
            </a:r>
            <a:r>
              <a:rPr lang="zh-CN" altLang="en-US" sz="2300"/>
              <a:t>贷：投资收益             960 000</a:t>
            </a:r>
            <a:endParaRPr lang="zh-CN" altLang="en-US" sz="2300"/>
          </a:p>
          <a:p>
            <a:pPr fontAlgn="auto">
              <a:lnSpc>
                <a:spcPct val="100000"/>
              </a:lnSpc>
            </a:pPr>
            <a:r>
              <a:rPr lang="zh-CN" altLang="en-US" sz="2300"/>
              <a:t>（6）2×24年4月22日收到现金股利：</a:t>
            </a:r>
            <a:endParaRPr lang="zh-CN" altLang="en-US" sz="2300"/>
          </a:p>
          <a:p>
            <a:pPr fontAlgn="auto">
              <a:lnSpc>
                <a:spcPct val="100000"/>
              </a:lnSpc>
            </a:pPr>
            <a:r>
              <a:rPr lang="zh-CN" altLang="en-US" sz="2300"/>
              <a:t>借：银行存款             960 000</a:t>
            </a:r>
            <a:endParaRPr lang="zh-CN" altLang="en-US" sz="2300"/>
          </a:p>
          <a:p>
            <a:pPr fontAlgn="auto">
              <a:lnSpc>
                <a:spcPct val="100000"/>
              </a:lnSpc>
            </a:pPr>
            <a:r>
              <a:rPr lang="en-US" altLang="zh-CN" sz="2300"/>
              <a:t>   </a:t>
            </a:r>
            <a:r>
              <a:rPr lang="zh-CN" altLang="en-US" sz="2300"/>
              <a:t>贷：应收股利             960 000</a:t>
            </a:r>
            <a:endParaRPr lang="zh-CN" altLang="en-US" sz="2300"/>
          </a:p>
          <a:p>
            <a:pPr fontAlgn="auto">
              <a:lnSpc>
                <a:spcPct val="100000"/>
              </a:lnSpc>
            </a:pPr>
            <a:r>
              <a:rPr lang="zh-CN" altLang="en-US" sz="2300"/>
              <a:t>（7）2×24年B公司发生净亏损H公司不做会计处理。</a:t>
            </a:r>
            <a:endParaRPr lang="zh-CN" altLang="en-US" sz="2300"/>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fontAlgn="auto">
              <a:lnSpc>
                <a:spcPct val="100000"/>
              </a:lnSpc>
            </a:pPr>
            <a:r>
              <a:rPr lang="zh-CN" altLang="en-US" sz="2300" b="1"/>
              <a:t>【学中做3-7】</a:t>
            </a:r>
            <a:endParaRPr lang="zh-CN" altLang="en-US" sz="2300" b="1"/>
          </a:p>
          <a:p>
            <a:pPr fontAlgn="auto">
              <a:lnSpc>
                <a:spcPct val="100000"/>
              </a:lnSpc>
            </a:pPr>
            <a:r>
              <a:rPr lang="zh-CN" altLang="en-US" sz="2300"/>
              <a:t>A公司与B公司是不相关联的两家公司，经过协议，2×23年4月A公司出资银行存款700万元和一项固定资产取得B公司70%的股权，该项固定资产原价1200万，已提折旧500万，公允价值750万；</a:t>
            </a:r>
            <a:endParaRPr lang="zh-CN" altLang="en-US" sz="2300"/>
          </a:p>
          <a:p>
            <a:pPr fontAlgn="auto">
              <a:lnSpc>
                <a:spcPct val="100000"/>
              </a:lnSpc>
            </a:pPr>
            <a:r>
              <a:rPr lang="zh-CN" altLang="en-US" sz="2300"/>
              <a:t>2×23年年末B公司实现净利润200万；</a:t>
            </a:r>
            <a:endParaRPr lang="zh-CN" altLang="en-US" sz="2300"/>
          </a:p>
          <a:p>
            <a:pPr fontAlgn="auto">
              <a:lnSpc>
                <a:spcPct val="100000"/>
              </a:lnSpc>
            </a:pPr>
            <a:r>
              <a:rPr lang="zh-CN" altLang="en-US" sz="2300"/>
              <a:t>2×24年5月5日B公司宣告分派现金股利150万，并于5月18日发放。</a:t>
            </a:r>
            <a:endParaRPr lang="zh-CN" altLang="en-US" sz="2300"/>
          </a:p>
          <a:p>
            <a:pPr fontAlgn="auto">
              <a:lnSpc>
                <a:spcPct val="100000"/>
              </a:lnSpc>
            </a:pPr>
            <a:r>
              <a:rPr lang="zh-CN" altLang="en-US" sz="2300"/>
              <a:t>不考虑相关税费等其他因素。</a:t>
            </a:r>
            <a:endParaRPr lang="zh-CN" altLang="en-US" sz="2300"/>
          </a:p>
          <a:p>
            <a:pPr fontAlgn="auto">
              <a:lnSpc>
                <a:spcPct val="100000"/>
              </a:lnSpc>
            </a:pPr>
            <a:r>
              <a:rPr lang="zh-CN" altLang="en-US" sz="2300"/>
              <a:t>要求：</a:t>
            </a:r>
            <a:endParaRPr lang="zh-CN" altLang="en-US" sz="2300"/>
          </a:p>
          <a:p>
            <a:pPr fontAlgn="auto">
              <a:lnSpc>
                <a:spcPct val="100000"/>
              </a:lnSpc>
            </a:pPr>
            <a:r>
              <a:rPr lang="zh-CN" altLang="en-US" sz="2300"/>
              <a:t>（1）编制2×23年4月A公司取得B公司股权的会计分录。</a:t>
            </a:r>
            <a:endParaRPr lang="zh-CN" altLang="en-US" sz="2300"/>
          </a:p>
          <a:p>
            <a:pPr fontAlgn="auto">
              <a:lnSpc>
                <a:spcPct val="100000"/>
              </a:lnSpc>
            </a:pPr>
            <a:r>
              <a:rPr lang="zh-CN" altLang="en-US" sz="2300"/>
              <a:t>（2）编制2×23年B公司实现净利润时A公司的会计分录。</a:t>
            </a:r>
            <a:endParaRPr lang="zh-CN" altLang="en-US" sz="2300"/>
          </a:p>
          <a:p>
            <a:pPr fontAlgn="auto">
              <a:lnSpc>
                <a:spcPct val="100000"/>
              </a:lnSpc>
            </a:pPr>
            <a:r>
              <a:rPr lang="zh-CN" altLang="en-US" sz="2300"/>
              <a:t>（3）编制2×24年5月5日B公司宣告发放现金股利时，A公司的会计分录。</a:t>
            </a:r>
            <a:endParaRPr lang="zh-CN" altLang="en-US" sz="2300"/>
          </a:p>
          <a:p>
            <a:pPr fontAlgn="auto">
              <a:lnSpc>
                <a:spcPct val="100000"/>
              </a:lnSpc>
            </a:pPr>
            <a:r>
              <a:rPr lang="zh-CN" altLang="en-US" sz="2300"/>
              <a:t>（4）编制2×24年5月18日A公司收到现金股利的会计分录。</a:t>
            </a:r>
            <a:endParaRPr lang="zh-CN" altLang="en-US" sz="2300"/>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indent="584200" fontAlgn="auto">
              <a:lnSpc>
                <a:spcPct val="200000"/>
              </a:lnSpc>
              <a:extLst>
                <a:ext uri="{35155182-B16C-46BC-9424-99874614C6A1}">
                  <wpsdc:indentchars xmlns:wpsdc="http://www.wps.cn/officeDocument/2017/drawingmlCustomData" val="200" checksum="3059719554"/>
                </a:ext>
              </a:extLst>
            </a:pPr>
            <a:r>
              <a:rPr lang="zh-CN" altLang="en-US" sz="2300" b="1"/>
              <a:t>3.长期股权投资的处置</a:t>
            </a:r>
            <a:endParaRPr lang="zh-CN" altLang="en-US" sz="2300" b="1"/>
          </a:p>
          <a:p>
            <a:pPr indent="584200" fontAlgn="auto">
              <a:lnSpc>
                <a:spcPct val="200000"/>
              </a:lnSpc>
              <a:extLst>
                <a:ext uri="{35155182-B16C-46BC-9424-99874614C6A1}">
                  <wpsdc:indentchars xmlns:wpsdc="http://www.wps.cn/officeDocument/2017/drawingmlCustomData" val="200" checksum="3059719554"/>
                </a:ext>
              </a:extLst>
            </a:pPr>
            <a:r>
              <a:rPr lang="zh-CN" altLang="en-US" sz="2300"/>
              <a:t>处置长期股权投资时，按实际取得的价款与长期股权投资账面价值的差额，确认为投资损益，并应同时结转已计提的长期股权投资减值准备。企业处置长期股权投资时，应按实际收到的金额借记“银行存款”等账户，按原已计提的减值准备，借记“长期股权投资减值准备”账户，按该项长期股权投资的账面余额贷记“长期股权投资”账户，按尚未领取的现金股利或利润贷记“应收股利”账户，按其差额贷记或借记“投资收益”账户。</a:t>
            </a:r>
            <a:endParaRPr lang="zh-CN" altLang="en-US" sz="2300"/>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3.长期股权投资的处置</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【典型案例3-9】</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沿用【典型案例3-8】的资料如下：</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假定2×25年3月2日，H公司将持有的B公司60%的股份全部出售，取得价款150元存入银行。</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要求：编制2×25年3月2日H公司出售B公司股份的会计分录。</a:t>
            </a:r>
            <a:endParaRPr lang="zh-CN" altLang="en-US"/>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3.长期股权投资的处置</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【典型案例3-9解析】</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根据业务资料及要求，进行如下会计处理：</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2×25年3月2日H公司出售B公司股份的会计分录：</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借：银行存款             1 500 000</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en-US" altLang="zh-CN"/>
              <a:t>   </a:t>
            </a:r>
            <a:r>
              <a:rPr lang="zh-CN" altLang="en-US"/>
              <a:t>贷：长期股权投资——B公司1 300 000</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en-US" altLang="zh-CN"/>
              <a:t>          </a:t>
            </a:r>
            <a:r>
              <a:rPr lang="zh-CN" altLang="en-US"/>
              <a:t>投资收益                200 000</a:t>
            </a:r>
            <a:endParaRPr lang="zh-CN" altLang="en-US"/>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一、长期股权投资核算的成本法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3.长期股权投资的处置</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【学中做3-8】</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沿用【学中做3-7】的资料如下：</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假定2×24年7月18日A公司将持有的B公司70%的股权全部出售，取得价款2000万元，存入银行。</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要求：编制2×24年7月18日A公司出售B公司股权的会计分录。</a:t>
            </a:r>
            <a:endParaRPr lang="zh-CN" altLang="en-US"/>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(一)权益法的概念和适用范围</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权益法是指投资以初始投资成本计量后，在投资持有期间根据投资单位享有被投资单位所有者权益份额的变动对投资的账面价值进行调整的方法。投资方对合营企业和联营企业的长期股权投资，应当采用权益法核算。</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(二)账户设置</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长期股权投资采用权益法核算的需要在“长期股权投资”账户下设置“投资成本”、“损益调整”、“其他综合收益”和“其他权益变动”四个二级账户进行明细核算。</a:t>
            </a:r>
            <a:endParaRPr lang="zh-CN" altLang="en-US"/>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1.初始投资成本的调整</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长期股权投资的初始投资成本</a:t>
            </a:r>
            <a:r>
              <a:rPr lang="zh-CN" altLang="en-US">
                <a:solidFill>
                  <a:srgbClr val="FF0000"/>
                </a:solidFill>
              </a:rPr>
              <a:t>大于</a:t>
            </a:r>
            <a:r>
              <a:rPr lang="zh-CN" altLang="en-US"/>
              <a:t>投资时应享有被投资单位可辨认净资产公允价值份额的，该部分差额是投资单位在购入该项投资过程中通过购买作价体现出的与所取得股权份额相对应的商誉，</a:t>
            </a:r>
            <a:r>
              <a:rPr lang="zh-CN" altLang="en-US">
                <a:solidFill>
                  <a:srgbClr val="FF0000"/>
                </a:solidFill>
              </a:rPr>
              <a:t>不需调整已确认的初始投资成本</a:t>
            </a:r>
            <a:r>
              <a:rPr lang="zh-CN" altLang="en-US"/>
              <a:t>。</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长期股权投资的初始投资成本</a:t>
            </a:r>
            <a:r>
              <a:rPr lang="zh-CN" altLang="en-US">
                <a:solidFill>
                  <a:srgbClr val="FF0000"/>
                </a:solidFill>
              </a:rPr>
              <a:t>小于</a:t>
            </a:r>
            <a:r>
              <a:rPr lang="zh-CN" altLang="en-US"/>
              <a:t>投资时应享有被投资单位可辨认净资产公允价值份额的，该部分差额可以看作是被投资单位的股东给予投资单位的让步，或是出于其他方面的考虑，被投资单位的原有股东无偿赠予投资单位的价值，因而应确认为当期损益，</a:t>
            </a:r>
            <a:r>
              <a:rPr lang="zh-CN" altLang="en-US">
                <a:solidFill>
                  <a:srgbClr val="FF0000"/>
                </a:solidFill>
              </a:rPr>
              <a:t>计入营业外收入，同时调整长期股权投资的成本</a:t>
            </a:r>
            <a:r>
              <a:rPr lang="zh-CN" altLang="en-US"/>
              <a:t>。</a:t>
            </a:r>
            <a:endParaRPr lang="zh-CN" altLang="en-US"/>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129030" y="1080135"/>
            <a:ext cx="10125075" cy="5046980"/>
          </a:xfrm>
        </p:spPr>
        <p:txBody>
          <a:bodyPr>
            <a:noAutofit/>
          </a:bodyPr>
          <a:lstStyle/>
          <a:p>
            <a:pPr marL="0" indent="0" fontAlgn="auto">
              <a:lnSpc>
                <a:spcPct val="150000"/>
              </a:lnSpc>
              <a:spcBef>
                <a:spcPts val="0"/>
              </a:spcBef>
              <a:buNone/>
            </a:pPr>
            <a:r>
              <a:rPr lang="zh-CN" altLang="en-US" b="1"/>
              <a:t>【典型案例3-10】</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A公司发生业务如下：2×23年1月2日,A公司以银行存款400万元购入B公司30%的股份，并对B公司施加重大影响,采用权益法核算。初始投资时发生相关税费3万元。取得投资时B公司所有者权益公允价值为1500万元(假定该时点被投资单位各项可辨认资产、负债的公允价值与其账面价值相同)。不考虑相关税费等其他因素。</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要求：编制2×23年1月2日A公司取得B公司股份的会计分录。</a:t>
            </a:r>
            <a:endParaRPr lang="zh-CN" altLang="en-US"/>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sym typeface="+mn-ea"/>
              </a:rPr>
              <a:t>一、长期股权投资的范围</a:t>
            </a:r>
            <a:endParaRPr lang="zh-CN" altLang="en-US"/>
          </a:p>
        </p:txBody>
      </p:sp>
      <p:sp>
        <p:nvSpPr>
          <p:cNvPr id="3" name="正文"/>
          <p:cNvSpPr>
            <a:spLocks noGrp="1"/>
          </p:cNvSpPr>
          <p:nvPr>
            <p:ph idx="1"/>
            <p:custDataLst>
              <p:tags r:id="rId2"/>
            </p:custDataLst>
          </p:nvPr>
        </p:nvSpPr>
        <p:spPr/>
        <p:txBody>
          <a:bodyPr>
            <a:normAutofit fontScale="70000"/>
          </a:bodyPr>
          <a:lstStyle/>
          <a:p>
            <a:pPr fontAlgn="auto">
              <a:lnSpc>
                <a:spcPct val="230000"/>
              </a:lnSpc>
            </a:pPr>
            <a:r>
              <a:rPr lang="zh-CN" altLang="en-US" sz="2800">
                <a:solidFill>
                  <a:srgbClr val="FF0000"/>
                </a:solidFill>
              </a:rPr>
              <a:t>控制，</a:t>
            </a:r>
            <a:r>
              <a:rPr lang="zh-CN" altLang="en-US" sz="2800"/>
              <a:t>是指投资方拥有对被投资单位的权力，通过参与被投资单位的相关活动而享有可变回报，并且有能力运用对被投资单位的权力影响其回报金额。</a:t>
            </a:r>
            <a:endParaRPr lang="zh-CN" altLang="en-US" sz="2800"/>
          </a:p>
          <a:p>
            <a:pPr fontAlgn="auto">
              <a:lnSpc>
                <a:spcPct val="230000"/>
              </a:lnSpc>
            </a:pPr>
            <a:r>
              <a:rPr lang="zh-CN" altLang="en-US" sz="2800"/>
              <a:t>控制的定义包含三项基本要素：①拥有对被投资方的权力；②通过参与被投资方的相关活动而享有可变回报；③有能力运用对被投资方的权力影响其回报金额。</a:t>
            </a:r>
            <a:endParaRPr lang="zh-CN" altLang="en-US" sz="2800"/>
          </a:p>
          <a:p>
            <a:pPr fontAlgn="auto">
              <a:lnSpc>
                <a:spcPct val="230000"/>
              </a:lnSpc>
            </a:pPr>
            <a:r>
              <a:rPr lang="zh-CN" altLang="en-US" sz="2800"/>
              <a:t>在判断投资方是否能够控制被投资方时，如果投资方具备以上所有的要素，则会计上认定投资方能够控制被投资方。投资单位对子公司的长期股权投资纳入合并财务报表的合并范围。</a:t>
            </a:r>
            <a:endParaRPr lang="zh-CN" altLang="en-US" sz="2800"/>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46405" y="1080135"/>
            <a:ext cx="11231245" cy="5046980"/>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【典型案例3-10解析】</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根据业务资料及要求，进行如下会计处理：</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（1）A公司取得B公司30%的股份，并对B公司施加重大影响,采用权益法核算。初始投资成本=400+3=403（万元）。</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借：长期股权投资——投资成本4 030 000</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en-US" altLang="zh-CN"/>
              <a:t>   </a:t>
            </a:r>
            <a:r>
              <a:rPr lang="zh-CN" altLang="en-US"/>
              <a:t>贷：银行存款                 4 030 000</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A公司投资后，占B公司所有者权益公允价值份额=1500*30%=450（万元），403&lt;450,需要对长期股权投资初始投资成本进行调整：</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借：长期股权投资——投资成本 470 000</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en-US" altLang="zh-CN"/>
              <a:t>   </a:t>
            </a:r>
            <a:r>
              <a:rPr lang="zh-CN" altLang="en-US"/>
              <a:t>贷：营业外收入               470 000</a:t>
            </a:r>
            <a:endParaRPr lang="zh-CN" altLang="en-US"/>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46150" y="1080135"/>
            <a:ext cx="10231120" cy="5046980"/>
          </a:xfrm>
        </p:spPr>
        <p:txBody>
          <a:bodyPr>
            <a:noAutofit/>
          </a:bodyPr>
          <a:lstStyle/>
          <a:p>
            <a:pPr marL="0" indent="0" fontAlgn="auto">
              <a:lnSpc>
                <a:spcPct val="150000"/>
              </a:lnSpc>
              <a:spcBef>
                <a:spcPts val="0"/>
              </a:spcBef>
              <a:buNone/>
            </a:pPr>
            <a:r>
              <a:rPr lang="zh-CN" altLang="en-US" b="1"/>
              <a:t>【想一想】</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在【典型案例3-10】中，假定2×23年1月2日,A公司取得B公司30%的股权时B公司所有者权益公允价值为1000万元，其他条件与【典型案例3-10】相同，该如何进行会计处理？</a:t>
            </a:r>
            <a:endParaRPr lang="zh-CN" altLang="en-US"/>
          </a:p>
        </p:txBody>
      </p:sp>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00710" y="1080135"/>
            <a:ext cx="11040745" cy="5046980"/>
          </a:xfrm>
        </p:spPr>
        <p:txBody>
          <a:bodyPr>
            <a:noAutofit/>
          </a:bodyPr>
          <a:lstStyle/>
          <a:p>
            <a:pPr marL="0" indent="0" fontAlgn="auto">
              <a:lnSpc>
                <a:spcPct val="150000"/>
              </a:lnSpc>
              <a:spcBef>
                <a:spcPts val="0"/>
              </a:spcBef>
              <a:buNone/>
            </a:pPr>
            <a:r>
              <a:rPr lang="zh-CN" altLang="en-US"/>
              <a:t>2.投资损益的确认</a:t>
            </a:r>
            <a:endParaRPr lang="zh-CN" altLang="en-US"/>
          </a:p>
          <a:p>
            <a:pPr marL="0" indent="0" fontAlgn="auto">
              <a:lnSpc>
                <a:spcPct val="150000"/>
              </a:lnSpc>
              <a:spcBef>
                <a:spcPts val="0"/>
              </a:spcBef>
              <a:buNone/>
            </a:pPr>
            <a:r>
              <a:rPr lang="zh-CN" altLang="en-US"/>
              <a:t>投资企业取得长期股权投资后，应当按照应享有或应分担被投资单位实现净利润或发生净亏损的份额，调整长期股权投资的账面价值，并确认为当期投资损益。</a:t>
            </a:r>
            <a:endParaRPr lang="zh-CN" altLang="en-US"/>
          </a:p>
          <a:p>
            <a:pPr marL="0" indent="0" fontAlgn="auto">
              <a:lnSpc>
                <a:spcPct val="150000"/>
              </a:lnSpc>
              <a:spcBef>
                <a:spcPts val="0"/>
              </a:spcBef>
              <a:buNone/>
            </a:pPr>
            <a:r>
              <a:rPr lang="zh-CN" altLang="en-US"/>
              <a:t>(1)根据被投资单位实现的净利润计算应享有的份额，确认投资收益，调增长期股权投资的账面价值。借记“长期股权投资——损益调整”账户，贷记“投资收益”账户。</a:t>
            </a:r>
            <a:endParaRPr lang="zh-CN" altLang="en-US"/>
          </a:p>
          <a:p>
            <a:pPr marL="0" indent="0" fontAlgn="auto">
              <a:lnSpc>
                <a:spcPct val="150000"/>
              </a:lnSpc>
              <a:spcBef>
                <a:spcPts val="0"/>
              </a:spcBef>
              <a:buNone/>
            </a:pPr>
            <a:r>
              <a:rPr lang="zh-CN" altLang="en-US"/>
              <a:t>(2)被投资单位发生净亏损，应当确认为投资损失，并冲减长期股权投资的账面价值。借记“投资收益”账户，贷记“长期股权投资——损益调整”账户。</a:t>
            </a:r>
            <a:endParaRPr lang="zh-CN" altLang="en-US"/>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00710" y="1080135"/>
            <a:ext cx="11040745" cy="5046980"/>
          </a:xfrm>
        </p:spPr>
        <p:txBody>
          <a:bodyPr>
            <a:noAutofit/>
          </a:bodyPr>
          <a:lstStyle/>
          <a:p>
            <a:pPr marL="0" indent="0" fontAlgn="auto">
              <a:lnSpc>
                <a:spcPct val="150000"/>
              </a:lnSpc>
              <a:spcBef>
                <a:spcPts val="0"/>
              </a:spcBef>
              <a:buNone/>
            </a:pPr>
            <a:r>
              <a:rPr lang="zh-CN" altLang="en-US"/>
              <a:t>【典型案例3-11】</a:t>
            </a:r>
            <a:endParaRPr lang="zh-CN" altLang="en-US"/>
          </a:p>
          <a:p>
            <a:pPr marL="0" indent="0" fontAlgn="auto">
              <a:lnSpc>
                <a:spcPct val="150000"/>
              </a:lnSpc>
              <a:spcBef>
                <a:spcPts val="0"/>
              </a:spcBef>
              <a:buNone/>
            </a:pPr>
            <a:r>
              <a:rPr lang="zh-CN" altLang="en-US"/>
              <a:t>沿用【典型案例3-10】，A公司投资后，发生业务如下：</a:t>
            </a:r>
            <a:endParaRPr lang="zh-CN" altLang="en-US"/>
          </a:p>
          <a:p>
            <a:pPr marL="0" indent="0" fontAlgn="auto">
              <a:lnSpc>
                <a:spcPct val="150000"/>
              </a:lnSpc>
              <a:spcBef>
                <a:spcPts val="0"/>
              </a:spcBef>
              <a:buNone/>
            </a:pPr>
            <a:r>
              <a:rPr lang="zh-CN" altLang="en-US"/>
              <a:t>(1)2×23年,B公司实现净利润300万元。</a:t>
            </a:r>
            <a:endParaRPr lang="zh-CN" altLang="en-US"/>
          </a:p>
          <a:p>
            <a:pPr marL="0" indent="0" fontAlgn="auto">
              <a:lnSpc>
                <a:spcPct val="150000"/>
              </a:lnSpc>
              <a:spcBef>
                <a:spcPts val="0"/>
              </a:spcBef>
              <a:buNone/>
            </a:pPr>
            <a:r>
              <a:rPr lang="zh-CN" altLang="en-US"/>
              <a:t>(2)2×24年4月12日，B公司宣告分派现金股利120万元。</a:t>
            </a:r>
            <a:endParaRPr lang="zh-CN" altLang="en-US"/>
          </a:p>
          <a:p>
            <a:pPr marL="0" indent="0" fontAlgn="auto">
              <a:lnSpc>
                <a:spcPct val="150000"/>
              </a:lnSpc>
              <a:spcBef>
                <a:spcPts val="0"/>
              </a:spcBef>
              <a:buNone/>
            </a:pPr>
            <a:r>
              <a:rPr lang="zh-CN" altLang="en-US"/>
              <a:t>(3)2×24年4月18日，A公司收到现金股利。</a:t>
            </a:r>
            <a:endParaRPr lang="zh-CN" altLang="en-US"/>
          </a:p>
          <a:p>
            <a:pPr marL="0" indent="0" fontAlgn="auto">
              <a:lnSpc>
                <a:spcPct val="150000"/>
              </a:lnSpc>
              <a:spcBef>
                <a:spcPts val="0"/>
              </a:spcBef>
              <a:buNone/>
            </a:pPr>
            <a:r>
              <a:rPr lang="zh-CN" altLang="en-US"/>
              <a:t>要求：</a:t>
            </a:r>
            <a:endParaRPr lang="zh-CN" altLang="en-US"/>
          </a:p>
          <a:p>
            <a:pPr marL="0" indent="0" fontAlgn="auto">
              <a:lnSpc>
                <a:spcPct val="150000"/>
              </a:lnSpc>
              <a:spcBef>
                <a:spcPts val="0"/>
              </a:spcBef>
              <a:buNone/>
            </a:pPr>
            <a:r>
              <a:rPr lang="zh-CN" altLang="en-US"/>
              <a:t>（1）编制2×23年B公司实现净利润时A公司的会计分录。</a:t>
            </a:r>
            <a:endParaRPr lang="zh-CN" altLang="en-US"/>
          </a:p>
          <a:p>
            <a:pPr marL="0" indent="0" fontAlgn="auto">
              <a:lnSpc>
                <a:spcPct val="150000"/>
              </a:lnSpc>
              <a:spcBef>
                <a:spcPts val="0"/>
              </a:spcBef>
              <a:buNone/>
            </a:pPr>
            <a:r>
              <a:rPr lang="zh-CN" altLang="en-US"/>
              <a:t>（2）编制2×24年4月12日B公司宣告分派现金股利的会计分录。</a:t>
            </a:r>
            <a:endParaRPr lang="zh-CN" altLang="en-US"/>
          </a:p>
          <a:p>
            <a:pPr marL="0" indent="0" fontAlgn="auto">
              <a:lnSpc>
                <a:spcPct val="150000"/>
              </a:lnSpc>
              <a:spcBef>
                <a:spcPts val="0"/>
              </a:spcBef>
              <a:buNone/>
            </a:pPr>
            <a:r>
              <a:rPr lang="zh-CN" altLang="en-US"/>
              <a:t>（3）编制2×24年4月18日A公司收到现金股利的会计分录。</a:t>
            </a:r>
            <a:endParaRPr lang="zh-CN" altLang="en-US"/>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00710" y="1080135"/>
            <a:ext cx="11040745" cy="5046980"/>
          </a:xfrm>
        </p:spPr>
        <p:txBody>
          <a:bodyPr>
            <a:noAutofit/>
          </a:bodyPr>
          <a:lstStyle/>
          <a:p>
            <a:pPr marL="0" indent="0" fontAlgn="auto">
              <a:lnSpc>
                <a:spcPct val="150000"/>
              </a:lnSpc>
              <a:spcBef>
                <a:spcPts val="0"/>
              </a:spcBef>
              <a:buNone/>
            </a:pPr>
            <a:r>
              <a:rPr lang="zh-CN" altLang="en-US" b="1"/>
              <a:t>【典型案例3-11解析】</a:t>
            </a:r>
            <a:endParaRPr lang="zh-CN" altLang="en-US" b="1"/>
          </a:p>
          <a:p>
            <a:pPr marL="0" indent="0" fontAlgn="auto">
              <a:lnSpc>
                <a:spcPct val="150000"/>
              </a:lnSpc>
              <a:spcBef>
                <a:spcPts val="0"/>
              </a:spcBef>
              <a:buNone/>
            </a:pPr>
            <a:r>
              <a:rPr lang="zh-CN" altLang="en-US"/>
              <a:t>(1)2×23年12月31日B公司实现净利润时A公司确认实现的投资收益90万：</a:t>
            </a:r>
            <a:endParaRPr lang="zh-CN" altLang="en-US"/>
          </a:p>
          <a:p>
            <a:pPr marL="0" indent="0" fontAlgn="auto">
              <a:lnSpc>
                <a:spcPct val="150000"/>
              </a:lnSpc>
              <a:spcBef>
                <a:spcPts val="0"/>
              </a:spcBef>
              <a:buNone/>
            </a:pPr>
            <a:r>
              <a:rPr lang="zh-CN" altLang="en-US"/>
              <a:t>借：长期股权投资——损益调整900 000</a:t>
            </a:r>
            <a:endParaRPr lang="zh-CN" altLang="en-US"/>
          </a:p>
          <a:p>
            <a:pPr marL="0" indent="0" fontAlgn="auto">
              <a:lnSpc>
                <a:spcPct val="150000"/>
              </a:lnSpc>
              <a:spcBef>
                <a:spcPts val="0"/>
              </a:spcBef>
              <a:buNone/>
            </a:pPr>
            <a:r>
              <a:rPr lang="en-US" altLang="zh-CN"/>
              <a:t>   </a:t>
            </a:r>
            <a:r>
              <a:rPr lang="zh-CN" altLang="en-US"/>
              <a:t>贷：投资收益               900 000</a:t>
            </a:r>
            <a:endParaRPr lang="zh-CN" altLang="en-US"/>
          </a:p>
          <a:p>
            <a:pPr marL="0" indent="0" fontAlgn="auto">
              <a:lnSpc>
                <a:spcPct val="150000"/>
              </a:lnSpc>
              <a:spcBef>
                <a:spcPts val="0"/>
              </a:spcBef>
              <a:buNone/>
            </a:pPr>
            <a:r>
              <a:rPr lang="zh-CN" altLang="en-US"/>
              <a:t>(2)2×24年4月12日，B公司宣告分派现金股利时：</a:t>
            </a:r>
            <a:endParaRPr lang="zh-CN" altLang="en-US"/>
          </a:p>
          <a:p>
            <a:pPr marL="0" indent="0" fontAlgn="auto">
              <a:lnSpc>
                <a:spcPct val="150000"/>
              </a:lnSpc>
              <a:spcBef>
                <a:spcPts val="0"/>
              </a:spcBef>
              <a:buNone/>
            </a:pPr>
            <a:r>
              <a:rPr lang="zh-CN" altLang="en-US"/>
              <a:t>借：应收股利360000</a:t>
            </a:r>
            <a:endParaRPr lang="zh-CN" altLang="en-US"/>
          </a:p>
          <a:p>
            <a:pPr marL="0" indent="0" fontAlgn="auto">
              <a:lnSpc>
                <a:spcPct val="150000"/>
              </a:lnSpc>
              <a:spcBef>
                <a:spcPts val="0"/>
              </a:spcBef>
              <a:buNone/>
            </a:pPr>
            <a:r>
              <a:rPr lang="en-US" altLang="zh-CN"/>
              <a:t>   </a:t>
            </a:r>
            <a:r>
              <a:rPr lang="zh-CN" altLang="en-US"/>
              <a:t>贷：长期股权投资——损益调整360 000</a:t>
            </a:r>
            <a:endParaRPr lang="zh-CN" altLang="en-US"/>
          </a:p>
          <a:p>
            <a:pPr marL="0" indent="0" fontAlgn="auto">
              <a:lnSpc>
                <a:spcPct val="150000"/>
              </a:lnSpc>
              <a:spcBef>
                <a:spcPts val="0"/>
              </a:spcBef>
              <a:buNone/>
            </a:pPr>
            <a:r>
              <a:rPr lang="zh-CN" altLang="en-US"/>
              <a:t>(3)2×24年4月18日，A公司收到现金股利时：</a:t>
            </a:r>
            <a:endParaRPr lang="zh-CN" altLang="en-US"/>
          </a:p>
          <a:p>
            <a:pPr marL="0" indent="0" fontAlgn="auto">
              <a:lnSpc>
                <a:spcPct val="150000"/>
              </a:lnSpc>
              <a:spcBef>
                <a:spcPts val="0"/>
              </a:spcBef>
              <a:buNone/>
            </a:pPr>
            <a:r>
              <a:rPr lang="zh-CN" altLang="en-US"/>
              <a:t>借：银行存款     360 000</a:t>
            </a:r>
            <a:endParaRPr lang="zh-CN" altLang="en-US"/>
          </a:p>
          <a:p>
            <a:pPr marL="0" indent="0" fontAlgn="auto">
              <a:lnSpc>
                <a:spcPct val="150000"/>
              </a:lnSpc>
              <a:spcBef>
                <a:spcPts val="0"/>
              </a:spcBef>
              <a:buNone/>
            </a:pPr>
            <a:r>
              <a:rPr lang="en-US" altLang="zh-CN"/>
              <a:t>   </a:t>
            </a:r>
            <a:r>
              <a:rPr lang="zh-CN" altLang="en-US"/>
              <a:t>贷：应收股利      360 000</a:t>
            </a:r>
            <a:endParaRPr lang="zh-CN" altLang="en-US"/>
          </a:p>
        </p:txBody>
      </p:sp>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889000" y="1080135"/>
            <a:ext cx="10445115" cy="5046980"/>
          </a:xfrm>
        </p:spPr>
        <p:txBody>
          <a:bodyPr>
            <a:noAutofit/>
          </a:bodyPr>
          <a:lstStyle/>
          <a:p>
            <a:pPr marL="0" indent="0" fontAlgn="auto">
              <a:lnSpc>
                <a:spcPct val="150000"/>
              </a:lnSpc>
              <a:spcBef>
                <a:spcPts val="0"/>
              </a:spcBef>
              <a:buNone/>
            </a:pPr>
            <a:r>
              <a:rPr lang="zh-CN" altLang="en-US" b="1"/>
              <a:t>3.长期股权投资持有期间被投资单位其他综合收益的变动</a:t>
            </a:r>
            <a:endParaRPr lang="zh-CN" altLang="en-US" b="1"/>
          </a:p>
          <a:p>
            <a:pPr marL="0" indent="0" fontAlgn="auto">
              <a:lnSpc>
                <a:spcPct val="150000"/>
              </a:lnSpc>
              <a:spcBef>
                <a:spcPts val="0"/>
              </a:spcBef>
              <a:buNone/>
            </a:pPr>
            <a:r>
              <a:rPr lang="zh-CN" altLang="en-US"/>
              <a:t>在持股比例不变的情况下，被投资单位其他综合收益发生变动的，企业应按持股比例计算应享有的份额,调整长期股权投资的账面价值，同时增加或减少其他综合收益。</a:t>
            </a:r>
            <a:endParaRPr lang="zh-CN" altLang="en-US"/>
          </a:p>
          <a:p>
            <a:pPr marL="0" indent="0" fontAlgn="auto">
              <a:lnSpc>
                <a:spcPct val="150000"/>
              </a:lnSpc>
              <a:spcBef>
                <a:spcPts val="0"/>
              </a:spcBef>
              <a:buNone/>
            </a:pPr>
            <a:r>
              <a:rPr lang="zh-CN" altLang="en-US" b="1"/>
              <a:t>【典型案例3-13】</a:t>
            </a:r>
            <a:endParaRPr lang="zh-CN" altLang="en-US" b="1"/>
          </a:p>
          <a:p>
            <a:pPr marL="0" indent="0" fontAlgn="auto">
              <a:lnSpc>
                <a:spcPct val="150000"/>
              </a:lnSpc>
              <a:spcBef>
                <a:spcPts val="0"/>
              </a:spcBef>
              <a:buNone/>
            </a:pPr>
            <a:r>
              <a:rPr lang="zh-CN" altLang="en-US"/>
              <a:t>沿用【典型案例3-11】，A公司投资后，2x24年3月,B公司其他综合收益减少100万元。</a:t>
            </a:r>
            <a:endParaRPr lang="zh-CN" altLang="en-US"/>
          </a:p>
          <a:p>
            <a:pPr marL="0" indent="0" fontAlgn="auto">
              <a:lnSpc>
                <a:spcPct val="150000"/>
              </a:lnSpc>
              <a:spcBef>
                <a:spcPts val="0"/>
              </a:spcBef>
              <a:buNone/>
            </a:pPr>
            <a:r>
              <a:rPr lang="zh-CN" altLang="en-US"/>
              <a:t>要求：编制2x24年3月B公司减少其他综合收益A公司的会计分录。</a:t>
            </a:r>
            <a:endParaRPr lang="zh-CN" altLang="en-US"/>
          </a:p>
        </p:txBody>
      </p:sp>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889000" y="1080135"/>
            <a:ext cx="10445115" cy="5046980"/>
          </a:xfrm>
        </p:spPr>
        <p:txBody>
          <a:bodyPr>
            <a:noAutofit/>
          </a:bodyPr>
          <a:lstStyle/>
          <a:p>
            <a:pPr marL="0" indent="0" fontAlgn="auto">
              <a:lnSpc>
                <a:spcPct val="150000"/>
              </a:lnSpc>
              <a:spcBef>
                <a:spcPts val="0"/>
              </a:spcBef>
              <a:buNone/>
            </a:pPr>
            <a:r>
              <a:rPr lang="zh-CN" altLang="en-US" b="1"/>
              <a:t>【典型案例3-13解析】</a:t>
            </a:r>
            <a:endParaRPr lang="zh-CN" altLang="en-US" b="1"/>
          </a:p>
          <a:p>
            <a:pPr marL="0" indent="0" fontAlgn="auto">
              <a:lnSpc>
                <a:spcPct val="150000"/>
              </a:lnSpc>
              <a:spcBef>
                <a:spcPts val="0"/>
              </a:spcBef>
              <a:buNone/>
            </a:pPr>
            <a:r>
              <a:rPr lang="zh-CN" altLang="en-US"/>
              <a:t>根据业务资料及要求，进行如下会计处理：</a:t>
            </a:r>
            <a:endParaRPr lang="zh-CN" altLang="en-US"/>
          </a:p>
          <a:p>
            <a:pPr marL="0" indent="0" fontAlgn="auto">
              <a:lnSpc>
                <a:spcPct val="150000"/>
              </a:lnSpc>
              <a:spcBef>
                <a:spcPts val="0"/>
              </a:spcBef>
              <a:buNone/>
            </a:pPr>
            <a:r>
              <a:rPr lang="zh-CN" altLang="en-US"/>
              <a:t>2x24年3月，B公司减少其他综合收益100万元时：</a:t>
            </a:r>
            <a:endParaRPr lang="zh-CN" altLang="en-US"/>
          </a:p>
          <a:p>
            <a:pPr marL="0" indent="0" fontAlgn="auto">
              <a:lnSpc>
                <a:spcPct val="150000"/>
              </a:lnSpc>
              <a:spcBef>
                <a:spcPts val="0"/>
              </a:spcBef>
              <a:buNone/>
            </a:pPr>
            <a:r>
              <a:rPr lang="zh-CN" altLang="en-US"/>
              <a:t>借：其他综合收益               300 000</a:t>
            </a:r>
            <a:endParaRPr lang="zh-CN" altLang="en-US"/>
          </a:p>
          <a:p>
            <a:pPr marL="0" indent="0" fontAlgn="auto">
              <a:lnSpc>
                <a:spcPct val="150000"/>
              </a:lnSpc>
              <a:spcBef>
                <a:spcPts val="0"/>
              </a:spcBef>
              <a:buNone/>
            </a:pPr>
            <a:r>
              <a:rPr lang="en-US" altLang="zh-CN"/>
              <a:t>   </a:t>
            </a:r>
            <a:r>
              <a:rPr lang="zh-CN" altLang="en-US"/>
              <a:t>贷：长期股权投资——其他综合收益300 000</a:t>
            </a:r>
            <a:endParaRPr lang="zh-CN" altLang="en-US"/>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292225" y="1080135"/>
            <a:ext cx="9591675" cy="5046980"/>
          </a:xfrm>
        </p:spPr>
        <p:txBody>
          <a:bodyPr>
            <a:noAutofit/>
          </a:bodyPr>
          <a:lstStyle/>
          <a:p>
            <a:pPr marL="0" indent="0" fontAlgn="auto">
              <a:lnSpc>
                <a:spcPct val="150000"/>
              </a:lnSpc>
              <a:spcBef>
                <a:spcPts val="0"/>
              </a:spcBef>
              <a:buNone/>
            </a:pPr>
            <a:r>
              <a:rPr lang="zh-CN" altLang="en-US"/>
              <a:t>4.长期股权投资持有期间被投资单位所有者权益的其他变动</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在持股比例不变的情况下，投资单位对于被投资单位除净损益、其他综合收益和利润分配外所有者权益的其他变动,企业按持股比例计算应享有或承的份额，调整长期股权投资的账面价值，同时增加或减少资本公积(其他资本公积)。</a:t>
            </a:r>
            <a:endParaRPr lang="zh-CN" altLang="en-US"/>
          </a:p>
        </p:txBody>
      </p:sp>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292225" y="1080135"/>
            <a:ext cx="9591675" cy="5046980"/>
          </a:xfrm>
        </p:spPr>
        <p:txBody>
          <a:bodyPr>
            <a:noAutofit/>
          </a:bodyPr>
          <a:lstStyle/>
          <a:p>
            <a:pPr marL="0" indent="0" fontAlgn="auto">
              <a:lnSpc>
                <a:spcPct val="150000"/>
              </a:lnSpc>
              <a:spcBef>
                <a:spcPts val="0"/>
              </a:spcBef>
              <a:buNone/>
            </a:pPr>
            <a:r>
              <a:rPr lang="zh-CN" altLang="en-US" b="1"/>
              <a:t>【典型案例3-14】</a:t>
            </a:r>
            <a:endParaRPr lang="zh-CN" altLang="en-US" b="1"/>
          </a:p>
          <a:p>
            <a:pPr marL="0" indent="0" fontAlgn="auto">
              <a:lnSpc>
                <a:spcPct val="150000"/>
              </a:lnSpc>
              <a:spcBef>
                <a:spcPts val="0"/>
              </a:spcBef>
              <a:buNone/>
            </a:pPr>
            <a:r>
              <a:rPr lang="zh-CN" altLang="en-US"/>
              <a:t>沿用【典型案例3-11】，A公司投资后，2x24年6月,B公司增加资本公积10万元。</a:t>
            </a:r>
            <a:endParaRPr lang="zh-CN" altLang="en-US"/>
          </a:p>
          <a:p>
            <a:pPr marL="0" indent="0" fontAlgn="auto">
              <a:lnSpc>
                <a:spcPct val="150000"/>
              </a:lnSpc>
              <a:spcBef>
                <a:spcPts val="0"/>
              </a:spcBef>
              <a:buNone/>
            </a:pPr>
            <a:r>
              <a:rPr lang="zh-CN" altLang="en-US"/>
              <a:t>要求：编制2x24年6月B公司增加资本公积A公司的会计分录。</a:t>
            </a:r>
            <a:endParaRPr lang="zh-CN" altLang="en-US"/>
          </a:p>
          <a:p>
            <a:pPr marL="0" indent="0" fontAlgn="auto">
              <a:lnSpc>
                <a:spcPct val="150000"/>
              </a:lnSpc>
              <a:spcBef>
                <a:spcPts val="0"/>
              </a:spcBef>
              <a:buNone/>
            </a:pPr>
            <a:r>
              <a:rPr lang="zh-CN" altLang="en-US" b="1"/>
              <a:t>【典型案例3-14解析】</a:t>
            </a:r>
            <a:endParaRPr lang="zh-CN" altLang="en-US" b="1"/>
          </a:p>
          <a:p>
            <a:pPr marL="0" indent="0" fontAlgn="auto">
              <a:lnSpc>
                <a:spcPct val="150000"/>
              </a:lnSpc>
              <a:spcBef>
                <a:spcPts val="0"/>
              </a:spcBef>
              <a:buNone/>
            </a:pPr>
            <a:r>
              <a:rPr lang="zh-CN" altLang="en-US"/>
              <a:t>根据业务资料及要求，进行如下会计处理：</a:t>
            </a:r>
            <a:endParaRPr lang="zh-CN" altLang="en-US"/>
          </a:p>
          <a:p>
            <a:pPr marL="0" indent="0" fontAlgn="auto">
              <a:lnSpc>
                <a:spcPct val="150000"/>
              </a:lnSpc>
              <a:spcBef>
                <a:spcPts val="0"/>
              </a:spcBef>
              <a:buNone/>
            </a:pPr>
            <a:r>
              <a:rPr lang="zh-CN" altLang="en-US"/>
              <a:t>2x24年6月，B公司增加资本公积10万元时：</a:t>
            </a:r>
            <a:endParaRPr lang="zh-CN" altLang="en-US"/>
          </a:p>
          <a:p>
            <a:pPr marL="0" indent="0" fontAlgn="auto">
              <a:lnSpc>
                <a:spcPct val="150000"/>
              </a:lnSpc>
              <a:spcBef>
                <a:spcPts val="0"/>
              </a:spcBef>
              <a:buNone/>
            </a:pPr>
            <a:r>
              <a:rPr lang="zh-CN" altLang="en-US"/>
              <a:t>借：长期股权投资——其他权益变动30 000</a:t>
            </a:r>
            <a:endParaRPr lang="zh-CN" altLang="en-US"/>
          </a:p>
          <a:p>
            <a:pPr marL="0" indent="0" fontAlgn="auto">
              <a:lnSpc>
                <a:spcPct val="150000"/>
              </a:lnSpc>
              <a:spcBef>
                <a:spcPts val="0"/>
              </a:spcBef>
              <a:buNone/>
            </a:pPr>
            <a:r>
              <a:rPr lang="en-US" altLang="zh-CN"/>
              <a:t>   </a:t>
            </a:r>
            <a:r>
              <a:rPr lang="zh-CN" altLang="en-US"/>
              <a:t>贷：资本公积——其他资本公积    30 000</a:t>
            </a:r>
            <a:endParaRPr lang="zh-CN" altLang="en-US"/>
          </a:p>
        </p:txBody>
      </p:sp>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29285" y="1080135"/>
            <a:ext cx="10725150" cy="5046980"/>
          </a:xfrm>
        </p:spPr>
        <p:txBody>
          <a:bodyPr>
            <a:noAutofit/>
          </a:bodyPr>
          <a:lstStyle/>
          <a:p>
            <a:pPr marL="0" indent="0" fontAlgn="auto">
              <a:lnSpc>
                <a:spcPct val="150000"/>
              </a:lnSpc>
              <a:spcBef>
                <a:spcPts val="0"/>
              </a:spcBef>
              <a:buNone/>
            </a:pPr>
            <a:r>
              <a:rPr lang="zh-CN" altLang="en-US" b="1"/>
              <a:t>5.长期股权投资的处置</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处置长期股权投资时，按实际取得的价款与长期股权投资账面价值的差额确认为投资损益，并应同时结转已计提的长期股权投资减值准备。</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企业处置长期股权投资时，应按实际收到的金额，借记“银行存款”等账户，按原已计提的减值准备借记“长期股权投资减值准备”账户，按该长期股权投资的账面余额贷记“长期股权投资”账户，按尚未领取的现金股利或利润贷记“应收股利”账户，按其差额贷记或借记“投资收益”账户。同时还应结转原记入其他综合收益、资本公积的相关金额借记或贷记“其他综合收益”、“资本公积——其他资本公积”账户，贷记或借记“投资收益”账户。</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sym typeface="+mn-ea"/>
              </a:rPr>
              <a:t>一、长期股权投资的范围</a:t>
            </a:r>
            <a:endParaRPr lang="zh-CN" altLang="en-US"/>
          </a:p>
        </p:txBody>
      </p:sp>
      <p:sp>
        <p:nvSpPr>
          <p:cNvPr id="3" name="正文"/>
          <p:cNvSpPr>
            <a:spLocks noGrp="1"/>
          </p:cNvSpPr>
          <p:nvPr>
            <p:ph idx="1"/>
            <p:custDataLst>
              <p:tags r:id="rId2"/>
            </p:custDataLst>
          </p:nvPr>
        </p:nvSpPr>
        <p:spPr/>
        <p:txBody>
          <a:bodyPr>
            <a:normAutofit/>
          </a:bodyPr>
          <a:lstStyle/>
          <a:p>
            <a:pPr fontAlgn="auto">
              <a:lnSpc>
                <a:spcPct val="150000"/>
              </a:lnSpc>
            </a:pPr>
            <a:r>
              <a:rPr lang="zh-CN" altLang="en-US">
                <a:solidFill>
                  <a:srgbClr val="FF0000"/>
                </a:solidFill>
              </a:rPr>
              <a:t>共同控制</a:t>
            </a:r>
            <a:r>
              <a:rPr lang="zh-CN" altLang="en-US"/>
              <a:t>，是指按照相关约定对某项安排所共有的控制，并且该安排的相关活动必须经过分享控制权的参与方一致同意后才能决策。</a:t>
            </a:r>
            <a:endParaRPr lang="zh-CN" altLang="en-US"/>
          </a:p>
          <a:p>
            <a:pPr fontAlgn="auto">
              <a:lnSpc>
                <a:spcPct val="150000"/>
              </a:lnSpc>
            </a:pPr>
            <a:r>
              <a:rPr lang="zh-CN" altLang="en-US">
                <a:solidFill>
                  <a:srgbClr val="FF0000"/>
                </a:solidFill>
              </a:rPr>
              <a:t>重大影响</a:t>
            </a:r>
            <a:r>
              <a:rPr lang="zh-CN" altLang="en-US"/>
              <a:t>，是指对一个企业的财务和经营政策有参与决策的权力，但并不能够控制或者与其他方一起共同控制这些政策的制定。</a:t>
            </a:r>
            <a:endParaRPr lang="zh-CN" altLang="en-US"/>
          </a:p>
          <a:p>
            <a:pPr fontAlgn="auto">
              <a:lnSpc>
                <a:spcPct val="150000"/>
              </a:lnSpc>
            </a:pPr>
            <a:r>
              <a:rPr lang="zh-CN" altLang="en-US"/>
              <a:t>企业通常可以通过下列一种或几种情形来判断是否对被投资单位</a:t>
            </a:r>
            <a:r>
              <a:rPr lang="zh-CN" altLang="en-US">
                <a:solidFill>
                  <a:srgbClr val="FF0000"/>
                </a:solidFill>
              </a:rPr>
              <a:t>具有重大影响</a:t>
            </a:r>
            <a:r>
              <a:rPr lang="zh-CN" altLang="en-US"/>
              <a:t>：</a:t>
            </a:r>
            <a:endParaRPr lang="zh-CN" altLang="en-US"/>
          </a:p>
          <a:p>
            <a:pPr fontAlgn="auto">
              <a:lnSpc>
                <a:spcPct val="150000"/>
              </a:lnSpc>
            </a:pPr>
            <a:r>
              <a:rPr lang="zh-CN" altLang="en-US"/>
              <a:t>①在被投资单位的董事会或类似权力机构中派有代表。②参与被投资单位财务和经营政策制定过程。③与被投资单位之间发生重要交易。④向被投资单位派出管理人员。⑤向被投资单位提供关键技术资料。</a:t>
            </a:r>
            <a:endParaRPr lang="zh-CN" altLang="en-US"/>
          </a:p>
        </p:txBody>
      </p:sp>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100920"/>
            <a:ext cx="10800000" cy="720000"/>
          </a:xfrm>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821055"/>
            <a:ext cx="11561445" cy="5046980"/>
          </a:xfrm>
        </p:spPr>
        <p:txBody>
          <a:bodyPr>
            <a:noAutofit/>
          </a:bodyPr>
          <a:lstStyle/>
          <a:p>
            <a:pPr marL="0" indent="0" fontAlgn="auto">
              <a:lnSpc>
                <a:spcPct val="120000"/>
              </a:lnSpc>
              <a:spcBef>
                <a:spcPts val="0"/>
              </a:spcBef>
              <a:buNone/>
            </a:pPr>
            <a:r>
              <a:rPr lang="zh-CN" altLang="en-US" b="1"/>
              <a:t>【典型案例3-15】</a:t>
            </a:r>
            <a:endParaRPr lang="zh-CN" altLang="en-US" b="1"/>
          </a:p>
          <a:p>
            <a:pPr marL="0" indent="0" fontAlgn="auto">
              <a:lnSpc>
                <a:spcPct val="120000"/>
              </a:lnSpc>
              <a:spcBef>
                <a:spcPts val="0"/>
              </a:spcBef>
              <a:buNone/>
            </a:pPr>
            <a:r>
              <a:rPr lang="zh-CN" altLang="en-US"/>
              <a:t>沿用【典型案例3-14】，2x25年3月15日,A公司出售所持有的B公司全部股票，取得价款450万元。 </a:t>
            </a:r>
            <a:endParaRPr lang="zh-CN" altLang="en-US"/>
          </a:p>
          <a:p>
            <a:pPr marL="0" indent="0" fontAlgn="auto">
              <a:lnSpc>
                <a:spcPct val="120000"/>
              </a:lnSpc>
              <a:spcBef>
                <a:spcPts val="0"/>
              </a:spcBef>
              <a:buNone/>
            </a:pPr>
            <a:r>
              <a:rPr lang="zh-CN" altLang="en-US"/>
              <a:t>要求：编制2x25年3月15日A公司出售B公司股份的会计分录。</a:t>
            </a:r>
            <a:endParaRPr lang="zh-CN" altLang="en-US" b="1"/>
          </a:p>
          <a:p>
            <a:pPr marL="0" indent="0" fontAlgn="auto">
              <a:lnSpc>
                <a:spcPct val="120000"/>
              </a:lnSpc>
              <a:spcBef>
                <a:spcPts val="0"/>
              </a:spcBef>
              <a:buNone/>
            </a:pPr>
            <a:r>
              <a:rPr lang="zh-CN" altLang="en-US" b="1"/>
              <a:t>【典型案例3-15解析】</a:t>
            </a:r>
            <a:endParaRPr lang="zh-CN" altLang="en-US" b="1"/>
          </a:p>
          <a:p>
            <a:pPr marL="0" indent="0" fontAlgn="auto">
              <a:lnSpc>
                <a:spcPct val="120000"/>
              </a:lnSpc>
              <a:spcBef>
                <a:spcPts val="0"/>
              </a:spcBef>
              <a:buNone/>
            </a:pPr>
            <a:r>
              <a:rPr lang="zh-CN" altLang="en-US"/>
              <a:t>根据业务资料及要求，进行如下会计处理：</a:t>
            </a:r>
            <a:endParaRPr lang="zh-CN" altLang="en-US"/>
          </a:p>
          <a:p>
            <a:pPr marL="0" indent="0" fontAlgn="auto">
              <a:lnSpc>
                <a:spcPct val="120000"/>
              </a:lnSpc>
              <a:spcBef>
                <a:spcPts val="0"/>
              </a:spcBef>
              <a:buNone/>
            </a:pPr>
            <a:r>
              <a:rPr lang="zh-CN" altLang="en-US"/>
              <a:t>2x25年3月15日，A公司出售所持有的B公司全部股票时：</a:t>
            </a:r>
            <a:endParaRPr lang="zh-CN" altLang="en-US"/>
          </a:p>
          <a:p>
            <a:pPr marL="0" indent="0" fontAlgn="auto">
              <a:lnSpc>
                <a:spcPct val="120000"/>
              </a:lnSpc>
              <a:spcBef>
                <a:spcPts val="0"/>
              </a:spcBef>
              <a:buNone/>
            </a:pPr>
            <a:r>
              <a:rPr lang="zh-CN" altLang="en-US"/>
              <a:t>借：银行存款                4 500 000</a:t>
            </a:r>
            <a:endParaRPr lang="zh-CN" altLang="en-US"/>
          </a:p>
          <a:p>
            <a:pPr marL="0" indent="0" fontAlgn="auto">
              <a:lnSpc>
                <a:spcPct val="120000"/>
              </a:lnSpc>
              <a:spcBef>
                <a:spcPts val="0"/>
              </a:spcBef>
              <a:buNone/>
            </a:pPr>
            <a:r>
              <a:rPr lang="en-US" altLang="zh-CN"/>
              <a:t>       </a:t>
            </a:r>
            <a:r>
              <a:rPr lang="zh-CN" altLang="en-US"/>
              <a:t>长期股权投资—其他综合收益    300 000</a:t>
            </a:r>
            <a:endParaRPr lang="zh-CN" altLang="en-US"/>
          </a:p>
          <a:p>
            <a:pPr marL="0" indent="0" fontAlgn="auto">
              <a:lnSpc>
                <a:spcPct val="120000"/>
              </a:lnSpc>
              <a:spcBef>
                <a:spcPts val="0"/>
              </a:spcBef>
              <a:buNone/>
            </a:pPr>
            <a:r>
              <a:rPr lang="en-US" altLang="zh-CN"/>
              <a:t>   </a:t>
            </a:r>
            <a:r>
              <a:rPr lang="zh-CN" altLang="en-US"/>
              <a:t>贷：长期股权投资——投资成本  4 030 000</a:t>
            </a:r>
            <a:endParaRPr lang="zh-CN" altLang="en-US"/>
          </a:p>
          <a:p>
            <a:pPr marL="0" indent="0" fontAlgn="auto">
              <a:lnSpc>
                <a:spcPct val="120000"/>
              </a:lnSpc>
              <a:spcBef>
                <a:spcPts val="0"/>
              </a:spcBef>
              <a:buNone/>
            </a:pPr>
            <a:r>
              <a:rPr lang="en-US" altLang="zh-CN"/>
              <a:t>                              </a:t>
            </a:r>
            <a:r>
              <a:rPr lang="zh-CN" altLang="en-US"/>
              <a:t>——损益调整    540 000</a:t>
            </a:r>
            <a:endParaRPr lang="zh-CN" altLang="en-US"/>
          </a:p>
          <a:p>
            <a:pPr marL="0" indent="0" fontAlgn="auto">
              <a:lnSpc>
                <a:spcPct val="120000"/>
              </a:lnSpc>
              <a:spcBef>
                <a:spcPts val="0"/>
              </a:spcBef>
              <a:buNone/>
            </a:pPr>
            <a:r>
              <a:rPr lang="en-US" altLang="zh-CN">
                <a:sym typeface="+mn-ea"/>
              </a:rPr>
              <a:t>                             </a:t>
            </a:r>
            <a:r>
              <a:rPr lang="zh-CN" altLang="en-US"/>
              <a:t>——其他权益变动 30 000</a:t>
            </a:r>
            <a:endParaRPr lang="zh-CN" altLang="en-US"/>
          </a:p>
          <a:p>
            <a:pPr marL="0" indent="0" fontAlgn="auto">
              <a:lnSpc>
                <a:spcPct val="120000"/>
              </a:lnSpc>
              <a:spcBef>
                <a:spcPts val="0"/>
              </a:spcBef>
              <a:buNone/>
            </a:pPr>
            <a:r>
              <a:rPr lang="en-US" altLang="zh-CN">
                <a:sym typeface="+mn-ea"/>
              </a:rPr>
              <a:t>         </a:t>
            </a:r>
            <a:r>
              <a:rPr lang="zh-CN" altLang="en-US"/>
              <a:t>投资收益                    200 000</a:t>
            </a:r>
            <a:endParaRPr lang="zh-CN" altLang="en-US"/>
          </a:p>
          <a:p>
            <a:pPr marL="0" indent="0" fontAlgn="auto">
              <a:lnSpc>
                <a:spcPct val="150000"/>
              </a:lnSpc>
              <a:spcBef>
                <a:spcPts val="0"/>
              </a:spcBef>
              <a:buNone/>
            </a:pPr>
            <a:endParaRPr lang="zh-CN" altLang="en-US"/>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二、长期股权投资核算的权益法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677670" y="1080135"/>
            <a:ext cx="8570595" cy="5046980"/>
          </a:xfrm>
        </p:spPr>
        <p:txBody>
          <a:bodyPr>
            <a:noAutofit/>
          </a:bodyPr>
          <a:lstStyle/>
          <a:p>
            <a:pPr marL="0" indent="0" fontAlgn="auto">
              <a:lnSpc>
                <a:spcPct val="150000"/>
              </a:lnSpc>
              <a:spcBef>
                <a:spcPts val="0"/>
              </a:spcBef>
              <a:buNone/>
            </a:pPr>
            <a:r>
              <a:rPr lang="zh-CN" altLang="en-US" b="1"/>
              <a:t>【典型案例3-15解析】</a:t>
            </a:r>
            <a:endParaRPr lang="zh-CN" altLang="en-US" b="1"/>
          </a:p>
          <a:p>
            <a:pPr marL="0" indent="0" fontAlgn="auto">
              <a:lnSpc>
                <a:spcPct val="150000"/>
              </a:lnSpc>
              <a:spcBef>
                <a:spcPts val="0"/>
              </a:spcBef>
              <a:buNone/>
            </a:pPr>
            <a:r>
              <a:rPr lang="zh-CN" altLang="en-US"/>
              <a:t>同时：</a:t>
            </a:r>
            <a:endParaRPr lang="zh-CN" altLang="en-US"/>
          </a:p>
          <a:p>
            <a:pPr marL="0" indent="0" fontAlgn="auto">
              <a:lnSpc>
                <a:spcPct val="150000"/>
              </a:lnSpc>
              <a:spcBef>
                <a:spcPts val="0"/>
              </a:spcBef>
              <a:buNone/>
            </a:pPr>
            <a:r>
              <a:rPr lang="zh-CN" altLang="en-US"/>
              <a:t>借：资本公积——其他资本公积 30 000</a:t>
            </a:r>
            <a:endParaRPr lang="zh-CN" altLang="en-US"/>
          </a:p>
          <a:p>
            <a:pPr marL="0" indent="0" fontAlgn="auto">
              <a:lnSpc>
                <a:spcPct val="150000"/>
              </a:lnSpc>
              <a:spcBef>
                <a:spcPts val="0"/>
              </a:spcBef>
              <a:buNone/>
            </a:pPr>
            <a:r>
              <a:rPr lang="en-US" altLang="zh-CN"/>
              <a:t>   </a:t>
            </a:r>
            <a:r>
              <a:rPr lang="zh-CN" altLang="en-US"/>
              <a:t>贷：投资收益                 30 000</a:t>
            </a:r>
            <a:endParaRPr lang="zh-CN" altLang="en-US"/>
          </a:p>
          <a:p>
            <a:pPr marL="0" indent="0" fontAlgn="auto">
              <a:lnSpc>
                <a:spcPct val="150000"/>
              </a:lnSpc>
              <a:spcBef>
                <a:spcPts val="0"/>
              </a:spcBef>
              <a:buNone/>
            </a:pPr>
            <a:r>
              <a:rPr lang="zh-CN" altLang="en-US"/>
              <a:t>借：投资收益      300 000</a:t>
            </a:r>
            <a:endParaRPr lang="zh-CN" altLang="en-US"/>
          </a:p>
          <a:p>
            <a:pPr marL="0" indent="0" fontAlgn="auto">
              <a:lnSpc>
                <a:spcPct val="150000"/>
              </a:lnSpc>
              <a:spcBef>
                <a:spcPts val="0"/>
              </a:spcBef>
              <a:buNone/>
            </a:pPr>
            <a:r>
              <a:rPr lang="en-US" altLang="zh-CN"/>
              <a:t>    </a:t>
            </a:r>
            <a:r>
              <a:rPr lang="zh-CN" altLang="en-US"/>
              <a:t>贷：其他综合收益   300 000</a:t>
            </a:r>
            <a:endParaRPr lang="zh-CN" altLang="en-US"/>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二、长期股权投资核算的权益法</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0" fontAlgn="auto">
              <a:lnSpc>
                <a:spcPct val="120000"/>
              </a:lnSpc>
              <a:spcBef>
                <a:spcPts val="0"/>
              </a:spcBef>
              <a:buNone/>
            </a:pPr>
            <a:r>
              <a:rPr lang="zh-CN" altLang="en-US" b="1"/>
              <a:t>【学中做3-9】</a:t>
            </a:r>
            <a:r>
              <a:rPr lang="zh-CN" altLang="en-US" sz="2000"/>
              <a:t>甲公司2×23年初取得乙公司40%的股权，初始投资成本为2000万元，乙公司2×23年初公允可辨认净资产金额为4000万元。投资后，乙公司发生如下业务：</a:t>
            </a:r>
            <a:endParaRPr lang="zh-CN" altLang="en-US" sz="2000"/>
          </a:p>
          <a:p>
            <a:pPr marL="0" indent="0" fontAlgn="auto">
              <a:lnSpc>
                <a:spcPct val="120000"/>
              </a:lnSpc>
              <a:spcBef>
                <a:spcPts val="0"/>
              </a:spcBef>
              <a:buNone/>
            </a:pPr>
            <a:r>
              <a:rPr lang="zh-CN" altLang="en-US" sz="2000"/>
              <a:t>（1）2×23年乙公司实现净利润500万元；</a:t>
            </a:r>
            <a:endParaRPr lang="zh-CN" altLang="en-US" sz="2000"/>
          </a:p>
          <a:p>
            <a:pPr marL="0" indent="0" fontAlgn="auto">
              <a:lnSpc>
                <a:spcPct val="120000"/>
              </a:lnSpc>
              <a:spcBef>
                <a:spcPts val="0"/>
              </a:spcBef>
              <a:buNone/>
            </a:pPr>
            <a:r>
              <a:rPr lang="zh-CN" altLang="en-US" sz="2000"/>
              <a:t>（2）2×24年3月5日乙公司宣告分派现金股利300万元；</a:t>
            </a:r>
            <a:endParaRPr lang="zh-CN" altLang="en-US" sz="2000"/>
          </a:p>
          <a:p>
            <a:pPr marL="0" indent="0" fontAlgn="auto">
              <a:lnSpc>
                <a:spcPct val="120000"/>
              </a:lnSpc>
              <a:spcBef>
                <a:spcPts val="0"/>
              </a:spcBef>
              <a:buNone/>
            </a:pPr>
            <a:r>
              <a:rPr lang="zh-CN" altLang="en-US" sz="2000"/>
              <a:t>（3）2×24年3月10日乙公司发放现金股利；</a:t>
            </a:r>
            <a:endParaRPr lang="zh-CN" altLang="en-US" sz="2000"/>
          </a:p>
          <a:p>
            <a:pPr marL="0" indent="0" fontAlgn="auto">
              <a:lnSpc>
                <a:spcPct val="120000"/>
              </a:lnSpc>
              <a:spcBef>
                <a:spcPts val="0"/>
              </a:spcBef>
              <a:buNone/>
            </a:pPr>
            <a:r>
              <a:rPr lang="zh-CN" altLang="en-US" sz="2000"/>
              <a:t>（4）2×24年乙公司亏损6000万元</a:t>
            </a:r>
            <a:endParaRPr lang="zh-CN" altLang="en-US" sz="2000"/>
          </a:p>
          <a:p>
            <a:pPr marL="0" indent="0" fontAlgn="auto">
              <a:lnSpc>
                <a:spcPct val="120000"/>
              </a:lnSpc>
              <a:spcBef>
                <a:spcPts val="0"/>
              </a:spcBef>
              <a:buNone/>
            </a:pPr>
            <a:r>
              <a:rPr lang="zh-CN" altLang="en-US" sz="2000"/>
              <a:t>（5）2×25年乙公司实现净利润900万元.</a:t>
            </a:r>
            <a:endParaRPr lang="zh-CN" altLang="en-US" sz="2000"/>
          </a:p>
          <a:p>
            <a:pPr marL="0" indent="0" fontAlgn="auto">
              <a:lnSpc>
                <a:spcPct val="120000"/>
              </a:lnSpc>
              <a:spcBef>
                <a:spcPts val="0"/>
              </a:spcBef>
              <a:buNone/>
            </a:pPr>
            <a:r>
              <a:rPr lang="zh-CN" altLang="en-US" sz="2000"/>
              <a:t>甲公司同时拥有对乙公司“长期应收款”120万元，且甲公司对乙公司亏损不负连带责任。不考虑相关税费等其他因素。</a:t>
            </a:r>
            <a:endParaRPr lang="zh-CN" altLang="en-US" sz="2000"/>
          </a:p>
          <a:p>
            <a:pPr marL="0" indent="0" fontAlgn="auto">
              <a:lnSpc>
                <a:spcPct val="120000"/>
              </a:lnSpc>
              <a:spcBef>
                <a:spcPts val="0"/>
              </a:spcBef>
              <a:buNone/>
            </a:pPr>
            <a:r>
              <a:rPr lang="zh-CN" altLang="en-US" sz="2000"/>
              <a:t>要求：</a:t>
            </a:r>
            <a:endParaRPr lang="zh-CN" altLang="en-US" sz="2000"/>
          </a:p>
          <a:p>
            <a:pPr marL="0" indent="0" fontAlgn="auto">
              <a:lnSpc>
                <a:spcPct val="120000"/>
              </a:lnSpc>
              <a:spcBef>
                <a:spcPts val="0"/>
              </a:spcBef>
              <a:buNone/>
            </a:pPr>
            <a:r>
              <a:rPr lang="zh-CN" altLang="en-US" sz="2000"/>
              <a:t>（1）编制2×23年初甲公司取得乙公司股权的会计分录。</a:t>
            </a:r>
            <a:endParaRPr lang="zh-CN" altLang="en-US" sz="2000"/>
          </a:p>
          <a:p>
            <a:pPr marL="0" indent="0" fontAlgn="auto">
              <a:lnSpc>
                <a:spcPct val="120000"/>
              </a:lnSpc>
              <a:spcBef>
                <a:spcPts val="0"/>
              </a:spcBef>
              <a:buNone/>
            </a:pPr>
            <a:r>
              <a:rPr lang="zh-CN" altLang="en-US" sz="2000"/>
              <a:t>（2）编制2×23年乙公司实现净利润时甲公司的会计分录。</a:t>
            </a:r>
            <a:endParaRPr lang="zh-CN" altLang="en-US" sz="2000"/>
          </a:p>
          <a:p>
            <a:pPr marL="0" indent="0" fontAlgn="auto">
              <a:lnSpc>
                <a:spcPct val="120000"/>
              </a:lnSpc>
              <a:spcBef>
                <a:spcPts val="0"/>
              </a:spcBef>
              <a:buNone/>
            </a:pPr>
            <a:r>
              <a:rPr lang="zh-CN" altLang="en-US" sz="2000"/>
              <a:t>（3）编制2×24年3月5日乙公司宣告分派现金股利时甲公司的会计分录。</a:t>
            </a:r>
            <a:endParaRPr lang="zh-CN" altLang="en-US" sz="2000"/>
          </a:p>
          <a:p>
            <a:pPr marL="0" indent="0" fontAlgn="auto">
              <a:lnSpc>
                <a:spcPct val="120000"/>
              </a:lnSpc>
              <a:spcBef>
                <a:spcPts val="0"/>
              </a:spcBef>
              <a:buNone/>
            </a:pPr>
            <a:r>
              <a:rPr lang="zh-CN" altLang="en-US" sz="2000"/>
              <a:t>（4）编制2×24年3月10日乙公司发放现金股利甲公司的会计分录。</a:t>
            </a:r>
            <a:endParaRPr lang="zh-CN" altLang="en-US" sz="2000"/>
          </a:p>
          <a:p>
            <a:pPr marL="0" indent="0" fontAlgn="auto">
              <a:lnSpc>
                <a:spcPct val="120000"/>
              </a:lnSpc>
              <a:spcBef>
                <a:spcPts val="0"/>
              </a:spcBef>
              <a:buNone/>
            </a:pPr>
            <a:r>
              <a:rPr lang="zh-CN" altLang="en-US" sz="2000"/>
              <a:t>（5）编制2×24年乙公司亏损时甲公司的会计分录。</a:t>
            </a:r>
            <a:endParaRPr lang="zh-CN" altLang="en-US" sz="2000"/>
          </a:p>
          <a:p>
            <a:pPr marL="0" indent="0" fontAlgn="auto">
              <a:lnSpc>
                <a:spcPct val="120000"/>
              </a:lnSpc>
              <a:spcBef>
                <a:spcPts val="0"/>
              </a:spcBef>
              <a:buNone/>
            </a:pPr>
            <a:r>
              <a:rPr lang="zh-CN" altLang="en-US" sz="2000"/>
              <a:t>（6）编制2×25年乙公司实现净利润时甲公司的会计分录。</a:t>
            </a:r>
            <a:endParaRPr lang="zh-CN" altLang="en-US" sz="2000"/>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(一)成本法转换为权益法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因处置投资等原因导致对被投资单位由能够实施控制转为具有重大影响或者与其他投资方一起实施共同控制的,应该按照下列顺序对长期股权投资进行调整。第一，应按处置投资的比例结转应终止确认的长期股权投资成本。第二，比较剩余长期股权投资的成本与按照剩余持股比例计算原投资时应享有被投资单位可辨认净资产公允价值的份额，前者大于后者的，不调整长期股权投资的账面价值；前者小于后者的，在调整长期股权投资成本的同时，调整留存收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对于原取得投资至处置投资时(转为权益法核算)之间被投资单位实现净损益中投资方应享有的份额，应调整长期股权投资的账面价值，同时，对于原取得投资时至处置投资当期期初被投资单位实现的净损益(扣除已宣告发放的现金股利和利润)中应享有的份额，调整留存收益，对于处置投资当期期初至处置投资之日被投资单位实现的净损益中享有的份额，调整当期损益；对于被投资单位其他综合收益变动中应享有的份额，在调整长期股权投资账面价值的同时，应当计入其他综合收益；除净损益、其他综合收益和利润分配之外的其他原因导致被投资单位其他所有者权益变动中应享有的份额，在调整长期股权投资账面价值的同时,应当计入资本公积(其他资本公积)。</a:t>
            </a:r>
            <a:endParaRPr lang="zh-CN" altLang="en-US" sz="2000"/>
          </a:p>
        </p:txBody>
      </p:sp>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(一)成本法转换为权益法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【典型案例3-17】</a:t>
            </a:r>
            <a:r>
              <a:rPr lang="zh-CN" altLang="en-US" sz="2000"/>
              <a:t>甲公司原持有乙公司60%的股权，能够对乙公司实施控制。2×23年11月6日，甲公司对乙公司的长期股权投资账面价值为3000万元，未计提减值准备，甲公司将其持有的对乙</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公司长期股权投资中的1/3出售给非关联方，取得价款1800万元，当日被投资单位可辨认净资产公允价值总额为8000万元。相关手续于当日完成，甲公司不再对乙公司实施控制，但具有重大影响。甲公司原取得乙公司60%股权时，乙公司可辨认净资产公允价值总额为4500万元(假定公允价值与账面价值相同)。自甲公司取得对乙公司长期股权投资后至部分处置投资前，乙公司实现净利润2500万元中，自甲公司取得投资日至2×23年年初实现净利润2000万元。假定乙公司一直未进行利润分配，也未发生其他计入资本公积的交易或事项。甲公司按净利润的10%提取法定盈余公积。不考虑相关税费等其他因素影响。</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要求：</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（1）编制2×23年11月6日甲公司出售乙公司股权的会计分录。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（2）编制调整甲公司长期股权投资账面价值的会计分录。</a:t>
            </a:r>
            <a:endParaRPr lang="zh-CN" altLang="en-US" sz="2000"/>
          </a:p>
        </p:txBody>
      </p:sp>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(一)成本法转换为权益法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【典型案例3-17解析】</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根据业务资料及要求，进行如下会计处理：</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(1)确认长期股权投资处置损益：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借：银行存款                 18 000 000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贷：长期股权投资——乙公司   10 000 000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投资收益                  8 000 000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endParaRPr lang="zh-CN" altLang="en-US" sz="2000"/>
          </a:p>
        </p:txBody>
      </p:sp>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(2)调整长期股权投资账面价值：</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①剩余长期股权资的账面价值为2000万元，与原投资时应享有被投资单位可辨认净资产公允价值份额之间的差额200万元(20000000-45000000x40%)为商誉，该部分商誉的价值不需要对长期股权投资的成本进行调整。</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②处置投资以后按照持股比例计算享有被投资单位自购买日至处置投资当期期初之间实现的净损益为800万元(20000000x40%)，应调整增加长期股权投资的账面价值，同时调整留存收益。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借：长期股权投资——乙公司-损益调整  8 000 000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贷：盈余公积——法定盈余公积            800 000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利润分配——未分配利润            7 200 000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③处置期初至处置日之间实现的净损益200（2500×40%-2000×40%）万元，应调整增加长期股权投资的账面价值，同时计入当期投资收益。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借：长期股权投资——乙公司-损益调整2 000 000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贷：投资收益                        2 000 000</a:t>
            </a:r>
            <a:endParaRPr lang="zh-CN" altLang="en-US" sz="2000"/>
          </a:p>
        </p:txBody>
      </p:sp>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【学中做3-11】</a:t>
            </a:r>
            <a:r>
              <a:rPr lang="zh-CN" altLang="en-US" sz="2000"/>
              <a:t>甲公司持有乙公司80%的股权，能够对乙公司实施控制。2×23年7月1日，长期股权投资的账面价值为8000万元，甲公司将其中的80%股权对外出售给非关联方丙公司。取得价款7500万元。出售股权后甲公司不再对乙公司实施控制，但仍具有重大影响。甲公司原取得乙公司80%股权时，乙公司可辨认净资产的账面价值为9000万元(与公介价值相等)，投资后乙公司实现净利润2500万元。其中2×23年实现净利润500万元。甲公司按净利润的10%提取盈余公积，乙公司未发生其他与所有者权益有关的事项，不考虑其他相关因素。</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要求：</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（1）编制2×23年7月1日甲公司出售乙公司股权的会计分录。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（2）编制调整甲公司长期股权投资账面价值的会计分录。</a:t>
            </a:r>
            <a:endParaRPr lang="zh-CN" altLang="en-US" sz="2000"/>
          </a:p>
        </p:txBody>
      </p:sp>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(二)成本法转换为公允价值计量</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原持有的对被投资单位具有控制的长期股权投资，因部分处置等原因导致持股比例下降，不再对被投资单位实施控制、共同控制或重大影响的，应该按金融工具确认和计量准则进行会计处理，在丧失控制权之日的公允价值与账面价值之间的差额计入当期投资收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【典型案例3-19】</a:t>
            </a:r>
            <a:r>
              <a:rPr lang="zh-CN" altLang="en-US" sz="2000"/>
              <a:t>甲公司持有乙公司60%的有表决权股份，能够对乙公司实施控制，对该股权投资采用成本法核算。2×23年8月，甲公司将该项投资中的80%出售给非关联方，取得价款8800万元，相关手续于当日完成。甲公司无法再对乙公司实施控制，也不能施加共同控制或重大影响，将剩余股权投资转为其他权益工具投资。出售时，该项长期股权投资的账面价值为8000万元，剩余股权投资的公允价值为2000万元。不考虑相关税费等其他因素影响。</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要求：</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（1）编制2×23年8月甲公司出售乙公司股权的会计分录。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（2）编制甲公司剩余股权投资转为其他权益工具投资的会计分录。</a:t>
            </a:r>
            <a:endParaRPr lang="zh-CN" altLang="en-US" sz="2000"/>
          </a:p>
        </p:txBody>
      </p:sp>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(二)成本法转换为公允价值计量</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【典型案例3-19解析】</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根据业务资料及要求，进行如下会计处理：</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(1)确认有关股权投资的处置损益；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借：银行存款               88 000 000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贷：长期股权投资——乙公司 64 000 000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投资收益               24 000 000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(2)剩余股权投资转为其他权益工具投资，当天公允价值为2000万元，账面价值为1600万元，两者差异应计入当期投资收益：</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借：其他权益工具投资       20 000 000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贷：长期股权投资——乙公司16 000 000</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投资收益                4 000 000</a:t>
            </a:r>
            <a:endParaRPr lang="zh-CN" altLang="en-US" sz="200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二、企业合并</a:t>
            </a:r>
            <a:endParaRPr lang="zh-CN" altLang="en-US"/>
          </a:p>
        </p:txBody>
      </p:sp>
      <p:sp>
        <p:nvSpPr>
          <p:cNvPr id="3" name="正文"/>
          <p:cNvSpPr>
            <a:spLocks noGrp="1"/>
          </p:cNvSpPr>
          <p:nvPr>
            <p:ph idx="1"/>
            <p:custDataLst>
              <p:tags r:id="rId2"/>
            </p:custDataLst>
          </p:nvPr>
        </p:nvSpPr>
        <p:spPr/>
        <p:txBody>
          <a:bodyPr>
            <a:normAutofit fontScale="90000"/>
          </a:bodyPr>
          <a:lstStyle/>
          <a:p>
            <a:pPr fontAlgn="auto">
              <a:lnSpc>
                <a:spcPct val="150000"/>
              </a:lnSpc>
            </a:pPr>
            <a:r>
              <a:rPr lang="zh-CN" altLang="en-US" sz="2800" spc="150" dirty="0">
                <a:latin typeface="Arial" panose="020B0604020202020204" pitchFamily="34" charset="0"/>
                <a:ea typeface="微软雅黑" panose="020B0503020204020204" charset="-122"/>
                <a:sym typeface="Arial" panose="020B0604020202020204" pitchFamily="34" charset="0"/>
              </a:rPr>
              <a:t>企业合并是指将两个或者两个以上单独的企业合并形成一个报告主体的交易或事项。企业合并可按不同基础分类。</a:t>
            </a:r>
            <a:endParaRPr lang="zh-CN" altLang="en-US" sz="2800" spc="150" dirty="0">
              <a:latin typeface="Arial" panose="020B0604020202020204" pitchFamily="34" charset="0"/>
              <a:ea typeface="微软雅黑" panose="020B0503020204020204" charset="-122"/>
              <a:sym typeface="Arial" panose="020B0604020202020204" pitchFamily="34" charset="0"/>
            </a:endParaRPr>
          </a:p>
          <a:p>
            <a:pPr fontAlgn="auto">
              <a:lnSpc>
                <a:spcPct val="150000"/>
              </a:lnSpc>
            </a:pPr>
            <a:r>
              <a:rPr lang="zh-CN" altLang="en-US" sz="2800" b="1" spc="150" dirty="0">
                <a:latin typeface="Arial" panose="020B0604020202020204" pitchFamily="34" charset="0"/>
                <a:ea typeface="微软雅黑" panose="020B0503020204020204" charset="-122"/>
                <a:sym typeface="Arial" panose="020B0604020202020204" pitchFamily="34" charset="0"/>
              </a:rPr>
              <a:t>(一)合并方式为基础对企业合并的分类</a:t>
            </a:r>
            <a:endParaRPr lang="zh-CN" altLang="en-US" sz="2800" b="1" spc="150" dirty="0">
              <a:latin typeface="Arial" panose="020B0604020202020204" pitchFamily="34" charset="0"/>
              <a:ea typeface="微软雅黑" panose="020B0503020204020204" charset="-122"/>
              <a:sym typeface="Arial" panose="020B0604020202020204" pitchFamily="34" charset="0"/>
            </a:endParaRPr>
          </a:p>
          <a:p>
            <a:pPr fontAlgn="auto">
              <a:lnSpc>
                <a:spcPct val="150000"/>
              </a:lnSpc>
            </a:pPr>
            <a:r>
              <a:rPr lang="zh-CN" altLang="en-US" sz="2800" spc="150" dirty="0">
                <a:latin typeface="Arial" panose="020B0604020202020204" pitchFamily="34" charset="0"/>
                <a:ea typeface="微软雅黑" panose="020B0503020204020204" charset="-122"/>
                <a:sym typeface="Arial" panose="020B0604020202020204" pitchFamily="34" charset="0"/>
              </a:rPr>
              <a:t>以合并方式为基础，企业合并包括</a:t>
            </a:r>
            <a:r>
              <a:rPr lang="zh-CN" altLang="en-US" sz="2800" spc="150" dirty="0">
                <a:solidFill>
                  <a:srgbClr val="FF0000"/>
                </a:solidFill>
                <a:latin typeface="Arial" panose="020B0604020202020204" pitchFamily="34" charset="0"/>
                <a:ea typeface="微软雅黑" panose="020B0503020204020204" charset="-122"/>
                <a:sym typeface="Arial" panose="020B0604020202020204" pitchFamily="34" charset="0"/>
              </a:rPr>
              <a:t>控股合并、吸收合并</a:t>
            </a:r>
            <a:r>
              <a:rPr lang="zh-CN" altLang="en-US" sz="2800" spc="150" dirty="0">
                <a:latin typeface="Arial" panose="020B0604020202020204" pitchFamily="34" charset="0"/>
                <a:ea typeface="微软雅黑" panose="020B0503020204020204" charset="-122"/>
                <a:sym typeface="Arial" panose="020B0604020202020204" pitchFamily="34" charset="0"/>
              </a:rPr>
              <a:t>和</a:t>
            </a:r>
            <a:r>
              <a:rPr lang="zh-CN" altLang="en-US" sz="2800" spc="150" dirty="0">
                <a:solidFill>
                  <a:srgbClr val="FF0000"/>
                </a:solidFill>
                <a:latin typeface="Arial" panose="020B0604020202020204" pitchFamily="34" charset="0"/>
                <a:ea typeface="微软雅黑" panose="020B0503020204020204" charset="-122"/>
                <a:sym typeface="Arial" panose="020B0604020202020204" pitchFamily="34" charset="0"/>
              </a:rPr>
              <a:t>新设合并</a:t>
            </a:r>
            <a:r>
              <a:rPr lang="zh-CN" altLang="en-US" sz="2800" spc="150" dirty="0">
                <a:latin typeface="Arial" panose="020B0604020202020204" pitchFamily="34" charset="0"/>
                <a:ea typeface="微软雅黑" panose="020B0503020204020204" charset="-122"/>
                <a:sym typeface="Arial" panose="020B0604020202020204" pitchFamily="34" charset="0"/>
              </a:rPr>
              <a:t>三种。</a:t>
            </a:r>
            <a:endParaRPr lang="zh-CN" altLang="en-US" sz="2800" spc="150" dirty="0">
              <a:latin typeface="Arial" panose="020B0604020202020204" pitchFamily="34" charset="0"/>
              <a:ea typeface="微软雅黑" panose="020B0503020204020204" charset="-122"/>
              <a:sym typeface="Arial" panose="020B0604020202020204" pitchFamily="34" charset="0"/>
            </a:endParaRPr>
          </a:p>
          <a:p>
            <a:pPr fontAlgn="auto">
              <a:lnSpc>
                <a:spcPct val="150000"/>
              </a:lnSpc>
            </a:pPr>
            <a:r>
              <a:rPr lang="zh-CN" altLang="en-US" sz="2800" spc="150" dirty="0">
                <a:solidFill>
                  <a:srgbClr val="FF0000"/>
                </a:solidFill>
                <a:latin typeface="Arial" panose="020B0604020202020204" pitchFamily="34" charset="0"/>
                <a:ea typeface="微软雅黑" panose="020B0503020204020204" charset="-122"/>
                <a:sym typeface="Arial" panose="020B0604020202020204" pitchFamily="34" charset="0"/>
              </a:rPr>
              <a:t>(二)以是否在同一控制下进行企业合并方式为基础对企业合并的分类</a:t>
            </a:r>
            <a:endParaRPr lang="zh-CN" altLang="en-US" sz="2800" spc="150" dirty="0">
              <a:latin typeface="Arial" panose="020B0604020202020204" pitchFamily="34" charset="0"/>
              <a:ea typeface="微软雅黑" panose="020B0503020204020204" charset="-122"/>
              <a:sym typeface="Arial" panose="020B0604020202020204" pitchFamily="34" charset="0"/>
            </a:endParaRPr>
          </a:p>
          <a:p>
            <a:pPr fontAlgn="auto">
              <a:lnSpc>
                <a:spcPct val="150000"/>
              </a:lnSpc>
            </a:pPr>
            <a:r>
              <a:rPr lang="zh-CN" altLang="en-US" sz="2800" spc="150" dirty="0">
                <a:latin typeface="Arial" panose="020B0604020202020204" pitchFamily="34" charset="0"/>
                <a:ea typeface="微软雅黑" panose="020B0503020204020204" charset="-122"/>
                <a:sym typeface="Arial" panose="020B0604020202020204" pitchFamily="34" charset="0"/>
              </a:rPr>
              <a:t>以是否在同一控制下进行企业合并方式为基础，企业合并分为</a:t>
            </a:r>
            <a:r>
              <a:rPr lang="zh-CN" altLang="en-US" sz="2800" spc="150" dirty="0">
                <a:solidFill>
                  <a:srgbClr val="FF0000"/>
                </a:solidFill>
                <a:latin typeface="Arial" panose="020B0604020202020204" pitchFamily="34" charset="0"/>
                <a:ea typeface="微软雅黑" panose="020B0503020204020204" charset="-122"/>
                <a:sym typeface="Arial" panose="020B0604020202020204" pitchFamily="34" charset="0"/>
              </a:rPr>
              <a:t>同一控制下的企业合并</a:t>
            </a:r>
            <a:r>
              <a:rPr lang="zh-CN" altLang="en-US" sz="2800" spc="150" dirty="0">
                <a:latin typeface="Arial" panose="020B0604020202020204" pitchFamily="34" charset="0"/>
                <a:ea typeface="微软雅黑" panose="020B0503020204020204" charset="-122"/>
                <a:sym typeface="Arial" panose="020B0604020202020204" pitchFamily="34" charset="0"/>
              </a:rPr>
              <a:t>和</a:t>
            </a:r>
            <a:r>
              <a:rPr lang="zh-CN" altLang="en-US" sz="2800" spc="150" dirty="0">
                <a:solidFill>
                  <a:srgbClr val="FF0000"/>
                </a:solidFill>
                <a:latin typeface="Arial" panose="020B0604020202020204" pitchFamily="34" charset="0"/>
                <a:ea typeface="微软雅黑" panose="020B0503020204020204" charset="-122"/>
                <a:sym typeface="Arial" panose="020B0604020202020204" pitchFamily="34" charset="0"/>
              </a:rPr>
              <a:t>非同一控制下的企业合并</a:t>
            </a:r>
            <a:r>
              <a:rPr lang="zh-CN" altLang="en-US" sz="2800" spc="150" dirty="0">
                <a:latin typeface="Arial" panose="020B0604020202020204" pitchFamily="34" charset="0"/>
                <a:ea typeface="微软雅黑" panose="020B0503020204020204" charset="-122"/>
                <a:sym typeface="Arial" panose="020B0604020202020204" pitchFamily="34" charset="0"/>
              </a:rPr>
              <a:t>。</a:t>
            </a:r>
            <a:endParaRPr lang="zh-CN" altLang="en-US" sz="2800" spc="150" dirty="0">
              <a:latin typeface="Arial" panose="020B0604020202020204" pitchFamily="34" charset="0"/>
              <a:ea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18465" y="720090"/>
            <a:ext cx="1156144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(二)成本法转换为公允价值计量</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【学中做3-13】</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A公司持有B公司60%的有表决权股份，能够对乙公司实施控制，对该股权投资采用成本法核算。2×24年8月，A公司将该项投资中的95%出售给非关联方，取得价款8000万元，相关手续于当日完成。A公司无法再对B公司实施控制，也不能施加共同控制或重大影响，将剩余股权投资分类为以公允价值计量且其变动计入当期损益的金融资产。出售时，该项长期股权投资的账面价值为6000万元，剩余股权投资的公允价值为400万元。不考虑相关税费等其他因素影响。</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要求：</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（1）编制2×24年8月A公司出售B公司股权的会计分录。</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（2）编制A公司剩余股权投资分类为以公允价值计量且其变动计入当期损益的金融资产的会计分录</a:t>
            </a:r>
            <a:r>
              <a:rPr lang="zh-CN" altLang="en-US" sz="2000" b="1"/>
              <a:t>。</a:t>
            </a:r>
            <a:endParaRPr lang="zh-CN" altLang="en-US" sz="2000" b="1"/>
          </a:p>
        </p:txBody>
      </p:sp>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(三)公允价值计量或权益法转换为成本法</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因追加投资原因导致原持有的分类为以公允价值计量且其变动计入当期损益的金融资产,或非交易性权益工具投资分类为公允价值计量且其变动计入其他综合收益的权益金融资产,以及对联营企业或合营企业的投资转变为对子公司投资的，长期股权投资账面价值的调整应当按照本项目关于对子公司投资初始计量的相关规定处理。</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对于原作为金融资产转换为采用成本法核算的对子公司投资的，如有关金融资产分类为以公允价值计量且其变动计入当期损益的金融资产，应当按照转换时的公允价值确认为长期股权投资，公允价值与其原账面价值之间的差额计入当期损益；如非交易性权益工具投资分类为以公允价值计量且其变动计入其他综合收益的金融资产，在按照转换时的公允价值确认为长期股权投资，该公允价值与账面价值之间的差额计入当期损益之外，原确认计入其他综合收益的前期公允价值变动亦应结转计入当期损益。</a:t>
            </a:r>
            <a:endParaRPr lang="zh-CN" altLang="en-US" sz="2000"/>
          </a:p>
        </p:txBody>
      </p:sp>
    </p:spTree>
    <p:custDataLst>
      <p:tags r:id="rId3"/>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(三)公允价值计量或权益法转换为成本法</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【典型案例3-20】</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2×23年2月1日，甲公司持有乙公司10%的有表决权股份，甲公司根据管理金融资产的业务模式，将其作为交易性金融资产核算，其账面余额为1800万元。2×23年5月31日交易性金融资产的账面余额为2000万元。2×23年6月1日，甲公司向乙公司原股东定向增发普通股股票方式取得乙公司50%的股权，甲公司增发普通股1000万股(占甲公司总股本的1%)，每股面值1元，每股发行价格8元。增持后，甲公司能够控制乙公司。甲公司以银行存款支付评估费200万元和券商发行费300万元，上述股权变更手续于2×23年6月30日前全部办理完毕。甲公司、乙公司以及乙公司原控股股东之间在交易前不存在任何关联方关系。不考虑相关税费等其他因素。</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要求：编制甲公司增持乙公司股权相关业务的会计分录。</a:t>
            </a:r>
            <a:endParaRPr lang="zh-CN" altLang="en-US" sz="2000"/>
          </a:p>
        </p:txBody>
      </p:sp>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0" fontAlgn="auto">
              <a:lnSpc>
                <a:spcPct val="150000"/>
              </a:lnSpc>
              <a:spcBef>
                <a:spcPts val="0"/>
              </a:spcBef>
              <a:buNone/>
            </a:pPr>
            <a:r>
              <a:rPr lang="zh-CN" altLang="en-US" sz="2000" b="1"/>
              <a:t>【典型案例3-20解析】</a:t>
            </a:r>
            <a:endParaRPr lang="zh-CN" altLang="en-US" sz="2000" b="1"/>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交易性金融资产的公允价值=(8×1000)/50%×10%=1600（万元），</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原交易性金融资产账面余额与其公允价值的差额=(8×1000)/50%×10%-2000=-400(万元)，</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长期股权投资的初始投资成本=(8×1000)/50%×60%=9600（万元）。</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甲公司应编制的会计分录为：</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借：长期股权投资  96 000 000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    </a:t>
            </a:r>
            <a:r>
              <a:rPr lang="en-US" altLang="zh-CN" sz="2000"/>
              <a:t>   </a:t>
            </a:r>
            <a:r>
              <a:rPr lang="zh-CN" altLang="en-US" sz="2000"/>
              <a:t>投资收益        4 000 000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贷：交易性金融资产      20 000 000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股本                10 000 000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资本公积——股本溢价70 000 000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增资时，对甲公司支付的评估费200万元计入管理费用，券商发行费300万元冲减资本公积。</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zh-CN" altLang="en-US" sz="2000"/>
              <a:t>借：资本公积——股本溢价3 000 000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管理费用            2 000 000</a:t>
            </a:r>
            <a:endParaRPr lang="zh-CN" altLang="en-US" sz="2000"/>
          </a:p>
          <a:p>
            <a:pPr marL="0" indent="508000" fontAlgn="auto">
              <a:lnSpc>
                <a:spcPct val="14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贷：银行存款             5 000 000</a:t>
            </a:r>
            <a:endParaRPr lang="zh-CN" altLang="en-US" sz="2000"/>
          </a:p>
        </p:txBody>
      </p:sp>
    </p:spTree>
    <p:custDataLst>
      <p:tags r:id="rId3"/>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0" fontAlgn="auto">
              <a:lnSpc>
                <a:spcPct val="150000"/>
              </a:lnSpc>
              <a:spcBef>
                <a:spcPts val="0"/>
              </a:spcBef>
              <a:buNone/>
            </a:pPr>
            <a:r>
              <a:rPr lang="zh-CN" altLang="en-US" sz="2000" b="1"/>
              <a:t>【学中做3-14】</a:t>
            </a:r>
            <a:r>
              <a:rPr lang="zh-CN" altLang="en-US" sz="2000"/>
              <a:t>2×23年4月3日，甲公司取得乙公司5%有表决权股份，支付购买价款1000万元(含乙公司已宣告但尚未发放的现金股利10万元，交易费用5万元)，甲公司将其分类为以公允价值计量且其变动计入当期损益的金融资产核算，2×23年6月30日，该股权的公允价值为1100万元。2×23年10月1日，甲公司再次以银行存款8470万元自非关联方购入乙公司55%股权。甲公司另外支付审计费用100万元。两次交易不属于一揽子交易，当日甲公司取得乙公司控制权。不考虑相关税费等其他因素。</a:t>
            </a:r>
            <a:endParaRPr lang="zh-CN" altLang="en-US" sz="2000"/>
          </a:p>
          <a:p>
            <a:pPr marL="0" indent="0" fontAlgn="auto">
              <a:lnSpc>
                <a:spcPct val="150000"/>
              </a:lnSpc>
              <a:spcBef>
                <a:spcPts val="0"/>
              </a:spcBef>
              <a:buNone/>
            </a:pPr>
            <a:r>
              <a:rPr lang="zh-CN" altLang="en-US" sz="2000"/>
              <a:t>要求：</a:t>
            </a:r>
            <a:endParaRPr lang="zh-CN" altLang="en-US" sz="2000"/>
          </a:p>
          <a:p>
            <a:pPr marL="0" indent="0" fontAlgn="auto">
              <a:lnSpc>
                <a:spcPct val="150000"/>
              </a:lnSpc>
              <a:spcBef>
                <a:spcPts val="0"/>
              </a:spcBef>
              <a:buNone/>
            </a:pPr>
            <a:r>
              <a:rPr lang="zh-CN" altLang="en-US" sz="2000"/>
              <a:t>（1）编制2×23年4月3日甲公司取得乙公司股份的会计分录。</a:t>
            </a:r>
            <a:endParaRPr lang="zh-CN" altLang="en-US" sz="2000"/>
          </a:p>
          <a:p>
            <a:pPr marL="0" indent="0" fontAlgn="auto">
              <a:lnSpc>
                <a:spcPct val="150000"/>
              </a:lnSpc>
              <a:spcBef>
                <a:spcPts val="0"/>
              </a:spcBef>
              <a:buNone/>
            </a:pPr>
            <a:r>
              <a:rPr lang="zh-CN" altLang="en-US" sz="2000"/>
              <a:t>（2）编制2×23年10月1日甲公司增持乙公司股权相关业务的会计分录。</a:t>
            </a:r>
            <a:endParaRPr lang="zh-CN" altLang="en-US" sz="2000"/>
          </a:p>
        </p:txBody>
      </p:sp>
    </p:spTree>
    <p:custDataLst>
      <p:tags r:id="rId3"/>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(四)公允价值计量转权益法核算</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原持有的对被投资单位的股权投资(不具有控制、共同控制或重大影响的)，按照金融工具确认和计量准则进行会计处理的，因追加投资等原因导致持股比例上升，能够对被投资单位施加共同控制或重大影响的，在转按权益法核算时，投资方应当按照金融工具确认和计量准则确定的原股权投资的公允价值加上为取得新增投资而应支付对价的公允价值，作为改按权益法核算的初始投资成本。原持有的股权投资分类为其他权益工具投资的，其公允价值与账面价值之间的差额以及原计入其他综合收益的累计公允价值变动应当直接转入留存收益。原持有的股权投资分类为交易性金融资产的，其公允价值与账面价值之间的差额应当转入改按权益法核算的当期损益。然后，比较上述计算所得的初始投资成本，与按照追加投资后全新的持股比例计算确定的应享有被投资单位在追加投资日可辨认净资产公允价值份额之间的差额，前者大于后者的，不调整长期股权投资的账面价值；前者小于后者的,差额应调整长期股权投资的账面价值，并计入当期营业外收入。</a:t>
            </a:r>
            <a:endParaRPr lang="zh-CN" altLang="en-US" sz="2000"/>
          </a:p>
        </p:txBody>
      </p:sp>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(四)公允价值计量转权益法核算</a:t>
            </a:r>
            <a:endParaRPr lang="zh-CN" altLang="en-US" sz="2000" b="1"/>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b="1"/>
              <a:t>【典型案例3-21】</a:t>
            </a:r>
            <a:r>
              <a:rPr lang="zh-CN" altLang="en-US" sz="2000"/>
              <a:t>2×22年2月，甲公司以900万元现金自非关联方处取得乙公司10%的股权。甲公司根据金融工具确认和计量准则将其作为其他权益工具投资。2×24年1月2日，甲公司又以1800万元的现金自另一非关联方处取得乙公司20%的股权，相关手续于当日完成。当日，乙公司可辨认净资产公允价值总额为12000万元，甲公司对乙公司的其他权益工且投资的公允价值1500万元，计入其他综合收益的累计公允价值变动为600万元。取得该部分股权后，甲公司能够对乙公司施加重大影响，对该项股权投资转为采用权益法核算。不考虑相关税费等其他因素影响。</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要求：编制2×24年1月2日甲公司增持乙公司股权的会计分录。</a:t>
            </a:r>
            <a:endParaRPr lang="zh-CN" altLang="en-US" sz="2000"/>
          </a:p>
        </p:txBody>
      </p:sp>
    </p:spTree>
    <p:custDataLst>
      <p:tags r:id="rId3"/>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68020" y="720090"/>
            <a:ext cx="10975340" cy="5046980"/>
          </a:xfrm>
        </p:spPr>
        <p:txBody>
          <a:bodyPr>
            <a:noAutofit/>
          </a:bodyPr>
          <a:lstStyle/>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b="1"/>
              <a:t>(四)公允价值计量转权益法核算</a:t>
            </a:r>
            <a:endParaRPr lang="zh-CN" altLang="en-US" sz="2000" b="1"/>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b="1"/>
              <a:t>【典型案例3-21解析】</a:t>
            </a:r>
            <a:r>
              <a:rPr lang="zh-CN" altLang="en-US" sz="2000"/>
              <a:t>2×24年1月2日,甲公司原持有10%股权的公允价值为1500万元，为取得新增投资而支付对价的公允价值为1800万元，因此甲公司对乙公司30%股权的初始投资成本为3300万元。甲公司对乙公司新持股比例为30%，应享有乙公司可辨认净资产公允价值的份额为3600万元(12000x30%)。由于初始投资成本(3300万元)小于应享有乙公司可辨认净资产公允价值的份额(3600万元)，因此，甲公司应调整长期股权投资的投资成本。</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甲公司应编制如下会计分录：</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借：长期股权投资——乙公司——投资成本33 000 000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sym typeface="+mn-ea"/>
              </a:rPr>
              <a:t>贷</a:t>
            </a:r>
            <a:r>
              <a:rPr lang="zh-CN" altLang="en-US" sz="2000"/>
              <a:t>：其他权益工具投资                  15 000 000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银行存款                          18 000 000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借：其他综合收益           6 000 000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贷：盈余公积                600 000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利润分配——未分配利润5 400 000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借：长期股权投资——乙公司——投资成本3 000 000</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en-US" altLang="zh-CN" sz="2000"/>
              <a:t>   </a:t>
            </a:r>
            <a:r>
              <a:rPr lang="zh-CN" altLang="en-US" sz="2000"/>
              <a:t>货：营业外收入                        3 000 000</a:t>
            </a:r>
            <a:endParaRPr lang="zh-CN" altLang="en-US" sz="2000"/>
          </a:p>
        </p:txBody>
      </p:sp>
    </p:spTree>
    <p:custDataLst>
      <p:tags r:id="rId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925195" y="797560"/>
            <a:ext cx="10484485" cy="5046980"/>
          </a:xfrm>
        </p:spPr>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(四)公允价值计量转权益法核算</a:t>
            </a:r>
            <a:endParaRPr lang="zh-CN" altLang="en-US" b="1"/>
          </a:p>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【学中做3-15】</a:t>
            </a:r>
            <a:r>
              <a:rPr lang="zh-CN" altLang="en-US"/>
              <a:t>2×22年10月，A公司以900万元现金自非关联方处取得B公司3%的股权。A公司根据金融工具确认和计量准则将其作为交易性金融资产进行管理。2×23年1月2日，A公司又以2000万元的现金自另一非关联方处取得B公司20%的股权，相关手续于当日完成。当日，B公司可辨认净资产公允价值总额为12000万元，A公司原对B公司的交易性金融资产投资的公允价值1200万元（假定其公允价值在2×22年末未发生改变）。取得该部分股权后，A公司能够对B公司施加重大影响，对该项股权投资转为采用权益法核算。不考虑相关税费等其他因素影响。</a:t>
            </a:r>
            <a:endParaRPr lang="zh-CN" altLang="en-US"/>
          </a:p>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a:t>要求：编制2×24年1月2日A公司增持B公司股权的会计分录。</a:t>
            </a:r>
            <a:endParaRPr lang="zh-CN" altLang="en-US"/>
          </a:p>
        </p:txBody>
      </p:sp>
    </p:spTree>
    <p:custDataLst>
      <p:tags r:id="rId3"/>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925195" y="797560"/>
            <a:ext cx="10484485" cy="5046980"/>
          </a:xfrm>
        </p:spPr>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（五）权益法转公允价值计量</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原持有的对被投资单位具有共同控制或重大影响的长期股权投资，因部分处置等原因导致持股比例下降，不能再对被投资单位实施共同控制或重大影响的，应按照金融工具确认和计量准则对剩余股权投资进行会计处理，其在丧失共同控制或重大影响之日的公允价值与账面价值之间的差额计入当期损益。原采用权益法核算的相关其他综合收益应当在终止采用权益法核算时，采用与被投资单位直接处置相关资产或负债相同的基础进行会计处理，因被投资方除净损益、其他综合收益和利润分配以外的其他所有者权益变动而确认的所有者权益，应当在终止采用权益法核算时全部转入当期损益。</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 长期股权投资</a:t>
            </a:r>
            <a:br>
              <a:rPr lang="zh-CN" altLang="en-US" spc="300" dirty="0">
                <a:solidFill>
                  <a:srgbClr val="131F27"/>
                </a:solidFill>
                <a:latin typeface="+mn-ea"/>
                <a:sym typeface="+mn-ea"/>
              </a:rPr>
            </a:br>
            <a:r>
              <a:rPr lang="zh-CN" altLang="en-US" spc="300" dirty="0">
                <a:solidFill>
                  <a:srgbClr val="131F27"/>
                </a:solidFill>
                <a:latin typeface="+mn-ea"/>
                <a:sym typeface="+mn-ea"/>
              </a:rPr>
              <a:t>初始计量</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377825" y="797560"/>
            <a:ext cx="11522075" cy="5046980"/>
          </a:xfrm>
        </p:spPr>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（五）权益法转公允价值计量</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【典型案例3-22】</a:t>
            </a:r>
            <a:r>
              <a:rPr lang="zh-CN" altLang="en-US"/>
              <a:t>甲公司持有乙公司30%的有表决权股份，能够对乙公司施加重大影响，对该股权投资采用权益法核算。2×23年10月，甲公司将该项投资中的90%出售给非关联方，取得价款4500万元。相关手续于当日完成。甲公司无法再对乙公司施加重大影响，将剩余股权投资转为以公允价值计量且其变动计入当期损益的金融资产。出售时，该项长期股权投资的账面价值为4800万元，其中投资成本3900万元，损益调整为450万元，其他综合收益为300万元(为被投资单位其他债权投资的累计公允价值变动)，除净损益、其他综合收益和利润分配外的其他所有者权益变动为150万元；剩余股权的公允价值为550万元。不考虑相关税费等其他因素影响。</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要求：编制2×23年10月甲公司减持乙公司股权的会计分录。</a:t>
            </a:r>
            <a:endParaRPr lang="zh-CN" altLang="en-US"/>
          </a:p>
        </p:txBody>
      </p:sp>
    </p:spTree>
    <p:custDataLst>
      <p:tags r:id="rId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377825" y="797560"/>
            <a:ext cx="11522075" cy="5046980"/>
          </a:xfrm>
        </p:spPr>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（五）权益法转公允价值计量</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典型案例3-22解析】(1)对于甲公司减持90%部分，按照比例结转长期股权投资各明细项目，并确认有关股权投资的处置损益。投资成本3510(39000000x90%)万元，损益调整405(4500000*90%)万元，其他综合收益270(3000000x90%)万元，其他权益变动135(1500000x90%)万元</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借：银行存款                              45 000 000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贷：长期股权投资——乙公司——投资成本     35 100 000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——损益调整      4 050 000 </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sym typeface="+mn-ea"/>
              </a:rPr>
              <a:t>                                              </a:t>
            </a:r>
            <a:r>
              <a:rPr lang="zh-CN" altLang="en-US"/>
              <a:t>——其他综合收益  2 700 000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sym typeface="+mn-ea"/>
              </a:rPr>
              <a:t>                                             </a:t>
            </a:r>
            <a:r>
              <a:rPr lang="zh-CN" altLang="en-US"/>
              <a:t>——其他权益变动  1 350 000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投资收益                                1 800 000</a:t>
            </a:r>
            <a:endParaRPr lang="zh-CN" altLang="en-US"/>
          </a:p>
        </p:txBody>
      </p:sp>
    </p:spTree>
    <p:custDataLst>
      <p:tags r:id="rId3"/>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377825" y="797560"/>
            <a:ext cx="11522075" cy="5046980"/>
          </a:xfrm>
        </p:spPr>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（五）权益法转公允价值计量</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(2)由于终止采用权益法核算，将原确认的相关其他综合收益全部转入当期损益。</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借：其他综合收益3 000 000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贷：投资收益    3 000 000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(3)由于终止采用权益法核算，将原计入资本公积的其他所有者权益变动全部转入当期损益。</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借：资本公积——其他资本公积1 500 000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贷：投资收益                 1 500 000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endParaRPr lang="zh-CN" altLang="en-US"/>
          </a:p>
        </p:txBody>
      </p:sp>
    </p:spTree>
    <p:custDataLst>
      <p:tags r:id="rId3"/>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377825" y="797560"/>
            <a:ext cx="11522075" cy="5046980"/>
          </a:xfrm>
        </p:spPr>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（五）权益法转公允价值计量</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(4)剩余股权投资转为以公允价值计量且其变动计入当期损益的金融资产，当日公允价值为550万元，账面价值为480万元，两者差异应计入当期投资收益。</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借：交易性金融资产                      5 500 000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贷：长期股权投资——乙公司——投资成本    3 900 000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——损益调整      450 000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sym typeface="+mn-ea"/>
              </a:rPr>
              <a:t>                                               </a:t>
            </a:r>
            <a:r>
              <a:rPr lang="zh-CN" altLang="en-US"/>
              <a:t>——其他综合收益  300 000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sym typeface="+mn-ea"/>
              </a:rPr>
              <a:t>                                               </a:t>
            </a:r>
            <a:r>
              <a:rPr lang="zh-CN" altLang="en-US"/>
              <a:t>——其他权益变动  150 000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         </a:t>
            </a:r>
            <a:r>
              <a:rPr lang="zh-CN" altLang="en-US"/>
              <a:t>投资收益                                700 000</a:t>
            </a:r>
            <a:endParaRPr lang="zh-CN" altLang="en-US"/>
          </a:p>
        </p:txBody>
      </p:sp>
    </p:spTree>
    <p:custDataLst>
      <p:tags r:id="rId3"/>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三、长期股权投资的转换</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09600" y="797560"/>
            <a:ext cx="10944860" cy="5046980"/>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【学中做3-16】</a:t>
            </a:r>
            <a:r>
              <a:rPr lang="zh-CN" altLang="en-US"/>
              <a:t>A公司持有B公司25%的有表决权股份，能够对B公司施加重大影响，对该股权投资采用权益法核算。2×24年1月，A公司将该项投资中的80%出售给非关联方，取得价款3200万元。相关手续于当日完成。A公司无法再对B公司施加重大影响，将剩余股权投资转为以公允价值计量且其变动计入当期损益的金融资产。出售时，该项长期股权投资的账面价值为3500万元，其中投资成本2500万元，损益调整为800万元，其他综合收益为100万元(为被投资单位其他债权投资的累计公允价值变动)，除净损益、其他综合收益和利润分配外的其他所有者权益变动为100万元；剩余股权的公允价值为750万元。不考虑相关税费等其他因素影响。</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要求：编制2×24年1月A公司减持B公司股权的会计分录。</a:t>
            </a:r>
            <a:endParaRPr lang="zh-CN" altLang="en-US"/>
          </a:p>
        </p:txBody>
      </p:sp>
    </p:spTree>
    <p:custDataLst>
      <p:tags r:id="rId3"/>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四、长期股权投资的减值</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07670" y="797560"/>
            <a:ext cx="11473180" cy="5046980"/>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(一)长期股权投资减值金额的确定</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企业对子公司、合营企业及联营企业的长期股权投资，在资产负债表日存在可能发生减值的迹象时，其可收回金额低于账面价值的，应当按照《企业会计准则第22号-金融工具确认和计量》的规定确定其可收回金额及应予计提的资产减值准备。</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(二)长期股权投资减值的会计处理</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企业计提长期股权投资减值准备，应当设置“长期股权投资减值准备”账户核算。</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企业按应减记的金额，借记“资产减值损失——计提的长期股权投资减值准备”账户，贷记“长期股权投资减值准备”账户。</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长期股权投资减值损失一经确认，在以后会计期间不得转回。</a:t>
            </a:r>
            <a:endParaRPr lang="zh-CN" altLang="en-US"/>
          </a:p>
        </p:txBody>
      </p:sp>
    </p:spTree>
    <p:custDataLst>
      <p:tags r:id="rId3"/>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四、长期股权投资的减值</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07670" y="797560"/>
            <a:ext cx="11473180" cy="5046980"/>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【典型案例3-23】</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甲公司2×23年12月31日长期股权投资的账面价值为1000万元，由于被投资单位经营业绩下滑，甲公司预计长期股权投资的可收回金额为820万元。</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要求：编制甲公司长期股权投资减值的会计分录。</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【典型案例3-23解析】</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根据业务资料及要求，进行如下会计处理：</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借：资产减值损失      1 800 000</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　贷：长期股权投资减值准备1 800 000</a:t>
            </a:r>
            <a:endParaRPr lang="zh-CN" altLang="en-US"/>
          </a:p>
        </p:txBody>
      </p:sp>
    </p:spTree>
    <p:custDataLst>
      <p:tags r:id="rId3"/>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a:sym typeface="+mn-ea"/>
              </a:rPr>
              <a:t>五、长期股权投资的处置</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36245" y="797560"/>
            <a:ext cx="11223625" cy="5046980"/>
          </a:xfrm>
        </p:spPr>
        <p:txBody>
          <a:bodyPr>
            <a:noAutofit/>
          </a:bodyPr>
          <a:lstStyle/>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t>处置长期股权投资时，应相应结转与所售股权相对应的长期股权投资的账面价值，一般情况下，出售所得价款与处置长期股权投资账面价值之间的差额，应确认为处置损益。</a:t>
            </a:r>
            <a:endParaRPr lang="zh-CN" altLang="en-US" sz="2000"/>
          </a:p>
          <a:p>
            <a:pPr marL="0" indent="0" fontAlgn="auto">
              <a:lnSpc>
                <a:spcPct val="150000"/>
              </a:lnSpc>
              <a:spcBef>
                <a:spcPts val="0"/>
              </a:spcBef>
              <a:buNone/>
            </a:pPr>
            <a:r>
              <a:rPr lang="zh-CN" altLang="en-US" sz="2000" b="1">
                <a:sym typeface="+mn-ea"/>
              </a:rPr>
              <a:t>【典型案例3-24】</a:t>
            </a:r>
            <a:r>
              <a:rPr lang="zh-CN" altLang="en-US" sz="2000">
                <a:sym typeface="+mn-ea"/>
              </a:rPr>
              <a:t>甲公司持有乙公司40%的股权并采用权益法核算。2×23年7月1日,甲公司该股权的账面价值为3000万元（投资成本1100万元，损益调整900万元，其他综合收益为800万元，除净损益、其他综合收益和利润分配以外的其他所有者权益变动为200万元），将乙公司50%的股权出售给非关联的第三方，对剩余20%的股权仍采用权益法核算。出售股权取得价款2000万元。甲公司取得乙公司股权至2×23年7月1日期间，确认的相关其他综合收益为800万元(为按比例享有的乙公司其他权益工具投资的公允价值变动)，享有乙公司除净损益、其他综合收益和利润分配以外的其他所有者权益变动为200万元。不考虑相关税费等其他因素影响。</a:t>
            </a:r>
            <a:endParaRPr lang="zh-CN" altLang="en-US" sz="2000"/>
          </a:p>
          <a:p>
            <a:pPr marL="0" indent="508000" fontAlgn="auto">
              <a:lnSpc>
                <a:spcPct val="150000"/>
              </a:lnSpc>
              <a:spcBef>
                <a:spcPts val="0"/>
              </a:spcBef>
              <a:buNone/>
              <a:extLst>
                <a:ext uri="{35155182-B16C-46BC-9424-99874614C6A1}">
                  <wpsdc:indentchars xmlns:wpsdc="http://www.wps.cn/officeDocument/2017/drawingmlCustomData" val="200" checksum="282533468"/>
                </a:ext>
              </a:extLst>
            </a:pPr>
            <a:r>
              <a:rPr lang="zh-CN" altLang="en-US" sz="2000">
                <a:sym typeface="+mn-ea"/>
              </a:rPr>
              <a:t>要求：编制甲公司出售股权时对其他综合收益和除净损益、其他综合收益和利润分配以外的其他所有者权益变动的会计分录。</a:t>
            </a:r>
            <a:endParaRPr lang="zh-CN" altLang="en-US" sz="2000"/>
          </a:p>
        </p:txBody>
      </p:sp>
    </p:spTree>
    <p:custDataLst>
      <p:tags r:id="rId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09600" y="-45"/>
            <a:ext cx="10800000" cy="720000"/>
          </a:xfrm>
        </p:spPr>
        <p:txBody>
          <a:bodyPr/>
          <a:lstStyle/>
          <a:p>
            <a:pPr marL="0" indent="0" fontAlgn="auto">
              <a:lnSpc>
                <a:spcPct val="140000"/>
              </a:lnSpc>
            </a:pPr>
            <a:r>
              <a:rPr lang="zh-CN" altLang="en-US" sz="2800" spc="300" dirty="0">
                <a:solidFill>
                  <a:srgbClr val="131F27"/>
                </a:solidFill>
                <a:latin typeface="+mn-ea"/>
                <a:sym typeface="+mn-ea"/>
              </a:rPr>
              <a:t>四、长期股权投资的减值</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07670" y="797560"/>
            <a:ext cx="11473180" cy="5046980"/>
          </a:xfrm>
        </p:spPr>
        <p:txBody>
          <a:bodyPr>
            <a:noAutofit/>
          </a:bodyPr>
          <a:lstStyle/>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b="1"/>
              <a:t>【典型案例3-24解析】</a:t>
            </a:r>
            <a:r>
              <a:rPr lang="zh-CN" altLang="en-US" sz="2200"/>
              <a:t>2×23年7月1日,甲公司该股权的账面价值为3000万元，出售50%股权，取得价款2000万元。</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zh-CN" altLang="en-US" sz="2200"/>
              <a:t>借：银行存款                           20 000 000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t>   </a:t>
            </a:r>
            <a:r>
              <a:rPr lang="zh-CN" altLang="en-US" sz="2200"/>
              <a:t>贷：长期股权投资——乙公司——投资成本    5 500 000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t>                                               </a:t>
            </a:r>
            <a:r>
              <a:rPr lang="zh-CN" altLang="en-US" sz="2200"/>
              <a:t>——损益调整    4 500 000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sym typeface="+mn-ea"/>
              </a:rPr>
              <a:t>                                               </a:t>
            </a:r>
            <a:r>
              <a:rPr lang="zh-CN" altLang="en-US" sz="2200"/>
              <a:t>——其他综合收益4 000 000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sym typeface="+mn-ea"/>
              </a:rPr>
              <a:t>                                               </a:t>
            </a:r>
            <a:r>
              <a:rPr lang="zh-CN" altLang="en-US" sz="2200"/>
              <a:t>——其他权益变动1 000 000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t>        </a:t>
            </a:r>
            <a:r>
              <a:rPr lang="zh-CN" altLang="en-US" sz="2200"/>
              <a:t>投资收益5000000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zh-CN" altLang="en-US" sz="2200"/>
              <a:t>由于甲公司处置后的剩余股权仍采用权益法核算，因此相关的其他综合收益和其他所有者权益应按比例结转。</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zh-CN" altLang="en-US" sz="2200"/>
              <a:t>借：其他综合收益            4 000 000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t>       </a:t>
            </a:r>
            <a:r>
              <a:rPr lang="zh-CN" altLang="en-US" sz="2200"/>
              <a:t>资本公积——其他资本公积1 000 000</a:t>
            </a:r>
            <a:endParaRPr lang="zh-CN" altLang="en-US" sz="2200"/>
          </a:p>
          <a:p>
            <a:pPr marL="0" indent="558800" fontAlgn="auto">
              <a:lnSpc>
                <a:spcPct val="130000"/>
              </a:lnSpc>
              <a:spcBef>
                <a:spcPts val="0"/>
              </a:spcBef>
              <a:buNone/>
              <a:extLst>
                <a:ext uri="{35155182-B16C-46BC-9424-99874614C6A1}">
                  <wpsdc:indentchars xmlns:wpsdc="http://www.wps.cn/officeDocument/2017/drawingmlCustomData" val="200" checksum="1956455923"/>
                </a:ext>
              </a:extLst>
            </a:pPr>
            <a:r>
              <a:rPr lang="en-US" altLang="zh-CN" sz="2200"/>
              <a:t>   </a:t>
            </a:r>
            <a:r>
              <a:rPr lang="zh-CN" altLang="en-US" sz="2200"/>
              <a:t>贷：投资收益                 5 000 000</a:t>
            </a:r>
            <a:endParaRPr lang="zh-CN" altLang="en-US" sz="2200"/>
          </a:p>
        </p:txBody>
      </p:sp>
    </p:spTree>
    <p:custDataLst>
      <p:tags r:id="rId3"/>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586105" y="0"/>
            <a:ext cx="10800080" cy="610870"/>
          </a:xfrm>
        </p:spPr>
        <p:txBody>
          <a:bodyPr/>
          <a:lstStyle/>
          <a:p>
            <a:r>
              <a:rPr lang="zh-CN" altLang="en-US" sz="2800" spc="300" dirty="0">
                <a:solidFill>
                  <a:srgbClr val="131F27"/>
                </a:solidFill>
                <a:latin typeface="+mn-ea"/>
                <a:sym typeface="+mn-ea"/>
              </a:rPr>
              <a:t>项目小结</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137160" y="451485"/>
            <a:ext cx="11962130" cy="4873625"/>
          </a:xfrm>
        </p:spPr>
        <p:txBody>
          <a:bodyPr>
            <a:noAutofit/>
          </a:bodyPr>
          <a:lstStyle/>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长期股权投资在取得时，应按初始投资成本入账。长期股权投资的初始投资成本，应分企业合并和非企业合并两种情况确定。企业合并又分为同一控制下的企业合并和非同一控</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制下的企业合并,其初始投资成本确认方法不同。</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长期股权投资的后续计量应当分别采用成本法和权益法进行核算。</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在成本法下，长期股权投资应当按照初始投资成本计价。长期股权投资持有期间被投资单位宣告发放现金股利或利润时，企业按应享有的部分确认为投资收益。在权益法下，投资单位在确认应享有被投资单位净损益的份额时，应当以取得投资时被投资单位各项可辨认资产等的公允价值为基础，对被投资单位的净利润进行调整后确认。</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投资方因处置部分权益性投资等原因丧失了对被投资单位的控制的，在编制个别财务报表时，处置后的剩余股权能够对被投资单位实施共同控制或施加重大影响的，应当改按权益法核算，并对该剩余股权视同自取得时即采用权益法核算进行调整。因追加投资原因导致原持有的对联营企业或合营企业的投资转变为对子公司投资的，长期股权投资账面价值的调整应当按照分步实现企业合并的原则处理。</a:t>
            </a:r>
            <a:endParaRPr lang="zh-CN" altLang="en-US" sz="2000"/>
          </a:p>
          <a:p>
            <a:pPr marL="0" indent="508000" fontAlgn="auto">
              <a:lnSpc>
                <a:spcPct val="150000"/>
              </a:lnSpc>
              <a:spcBef>
                <a:spcPts val="0"/>
              </a:spcBef>
              <a:extLst>
                <a:ext uri="{35155182-B16C-46BC-9424-99874614C6A1}">
                  <wpsdc:indentchars xmlns:wpsdc="http://www.wps.cn/officeDocument/2017/drawingmlCustomData" val="200" checksum="282533468"/>
                </a:ext>
              </a:extLst>
            </a:pPr>
            <a:r>
              <a:rPr lang="zh-CN" altLang="en-US" sz="2000"/>
              <a:t>处置长期股权投资时,按实际取得的价款与长期股权投资账面价值的差额确认为投资损益，并应同时结转已计提的长期股权投资减值准备。</a:t>
            </a:r>
            <a:endParaRPr lang="zh-CN" altLang="en-US" sz="200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一、企业合并形成的长期股权投资的初始计量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sz="1700"/>
              <a:t>    </a:t>
            </a:r>
            <a:r>
              <a:rPr lang="zh-CN" altLang="en-US" sz="1700"/>
              <a:t>(一)同一控制下的企业合并形成的长期股权投资的初始计量</a:t>
            </a:r>
            <a:endParaRPr lang="zh-CN" altLang="en-US" sz="1700"/>
          </a:p>
          <a:p>
            <a:r>
              <a:rPr lang="zh-CN" altLang="en-US" sz="1700"/>
              <a:t>1.初始投资成本的确定</a:t>
            </a:r>
            <a:endParaRPr lang="zh-CN" altLang="en-US" sz="1700"/>
          </a:p>
          <a:p>
            <a:r>
              <a:rPr lang="zh-CN" altLang="en-US" sz="1700"/>
              <a:t>(1)在同一控制下的企业合并形成的长期股权投资，合并方以支付现金、转让非现金资产或承担债务方式作为合并对价的,应当在合并日按照取得被合并方所有者权益账面价值的份额,作为长期股权投资的初始投资成本。长期股权投资初始投资成本与支付的现金、转让的非现金资产及所承担债务账面价值之间的差额，应当调整资本公积；资本公积不足冲减的，应调整留存收益。</a:t>
            </a:r>
            <a:endParaRPr lang="zh-CN" altLang="en-US" sz="1700"/>
          </a:p>
          <a:p>
            <a:r>
              <a:rPr lang="zh-CN" altLang="en-US" sz="1700"/>
              <a:t>(2)合并方以发行权益性证券作为合并对价的，应当在合并日按照取得被合并方所有者权益账面价值的份额作为长期股权投资的初始投资成本。按照发行股份的面值总额作为股本,长期股权投资初始投资成本与所发行股份面值总额之间的差额应当调整资本公积；资本公积不足冲减的,应调整留存收益。</a:t>
            </a:r>
            <a:endParaRPr lang="zh-CN" altLang="en-US" sz="1700"/>
          </a:p>
          <a:p>
            <a:r>
              <a:rPr lang="zh-CN" altLang="en-US" sz="1700"/>
              <a:t>(3)在同一控制下的企业合并中所形成的长期股权投资，实际支付的价款或对价中包含的已宣告但尚未发放的现金股利或利润应作为“应收股利”处理。</a:t>
            </a:r>
            <a:endParaRPr lang="zh-CN" altLang="en-US" sz="1700"/>
          </a:p>
          <a:p>
            <a:r>
              <a:rPr lang="zh-CN" altLang="en-US" sz="1700"/>
              <a:t>(4)因同一控制下企业合并过程中发生的审计、法律服务、评估咨询等中介费用以及其他相关管理费用,应于发生时计入当期管理费用。</a:t>
            </a:r>
            <a:endParaRPr lang="zh-CN" altLang="en-US" sz="1700"/>
          </a:p>
        </p:txBody>
      </p:sp>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5.42650146484374,&quot;top&quot;:110.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19.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1.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2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5.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36.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37.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TABLE_ENDDRAG_ORIGIN_RECT" val="531*130"/>
  <p:tag name="TABLE_ENDDRAG_RECT" val="161*288*531*131"/>
</p:tagLst>
</file>

<file path=ppt/tags/tag15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1.xml><?xml version="1.0" encoding="utf-8"?>
<p:tagLst xmlns:p="http://schemas.openxmlformats.org/presentationml/2006/main">
  <p:tag name="TABLE_ENDDRAG_ORIGIN_RECT" val="596*145"/>
  <p:tag name="TABLE_ENDDRAG_RECT" val="124*309*596*145"/>
</p:tagLst>
</file>

<file path=ppt/tags/tag18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3.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14.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15.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1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1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1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1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1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1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1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1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1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1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1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1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2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2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2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2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2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2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2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2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3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3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3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3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3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3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3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3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3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4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4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4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4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4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4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4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4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5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5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5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5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5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5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5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5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5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6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6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6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6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6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6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6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6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7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7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7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7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7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7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7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7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7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8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8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8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8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85.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386.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387.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38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38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391.xml><?xml version="1.0" encoding="utf-8"?>
<p:tagLst xmlns:p="http://schemas.openxmlformats.org/presentationml/2006/main">
  <p:tag name="commondata" val="eyJoZGlkIjoiNzRlZTVjZDZlM2EwYTdlNGJmYzIyNDA4ZDIxOTNmM2EifQ=="/>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24527</Words>
  <Application>WPS 演示</Application>
  <PresentationFormat>宽屏</PresentationFormat>
  <Paragraphs>872</Paragraphs>
  <Slides>90</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90</vt:i4>
      </vt:variant>
    </vt:vector>
  </HeadingPairs>
  <TitlesOfParts>
    <vt:vector size="102" baseType="lpstr">
      <vt:lpstr>Arial</vt:lpstr>
      <vt:lpstr>宋体</vt:lpstr>
      <vt:lpstr>Wingdings</vt:lpstr>
      <vt:lpstr>Wingdings</vt:lpstr>
      <vt:lpstr>微软雅黑</vt:lpstr>
      <vt:lpstr>Arial Unicode MS</vt:lpstr>
      <vt:lpstr>Calibri</vt:lpstr>
      <vt:lpstr>江城圆体 400W</vt:lpstr>
      <vt:lpstr>Times New Roman</vt:lpstr>
      <vt:lpstr>楷体</vt:lpstr>
      <vt:lpstr>仿宋</vt:lpstr>
      <vt:lpstr>Office 主题​​</vt:lpstr>
      <vt:lpstr>单击此处 添加文档标题</vt:lpstr>
      <vt:lpstr>目录</vt:lpstr>
      <vt:lpstr>添加章节标题</vt:lpstr>
      <vt:lpstr>单击此处添加标题</vt:lpstr>
      <vt:lpstr>单击此处添加标题</vt:lpstr>
      <vt:lpstr>一、长期股权投资的范围</vt:lpstr>
      <vt:lpstr>二、金融资产的分类</vt:lpstr>
      <vt:lpstr>认知会计</vt:lpstr>
      <vt:lpstr>单击此处添加标题</vt:lpstr>
      <vt:lpstr>一、企业合并形成的长期股权投资的初始计量</vt:lpstr>
      <vt:lpstr>一、企业合并形成的长期股权投资的初始计量</vt:lpstr>
      <vt:lpstr>一、企业合并形成的长期股权投资的初始计量</vt:lpstr>
      <vt:lpstr>一、认知债券投资</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一、企业合并形成的长期股权投资的初始计量</vt:lpstr>
      <vt:lpstr>二、债权投资的计量</vt:lpstr>
      <vt:lpstr>二、债权投资的计量</vt:lpstr>
      <vt:lpstr>二、非企业合并形成的长期股权投资的初始计量</vt:lpstr>
      <vt:lpstr>二、非企业合并形成的长期股权投资的初始计量</vt:lpstr>
      <vt:lpstr>二、非企业合并形成的长期股权投资的初始计量</vt:lpstr>
      <vt:lpstr>二、非企业合并形成的长期股权投资的初始计量</vt:lpstr>
      <vt:lpstr>二、非企业合并形成的长期股权投资的初始计量</vt:lpstr>
      <vt:lpstr>二、非企业合并形成的长期股权投资的初始计量</vt:lpstr>
      <vt:lpstr>二、非企业合并形成的长期股权投资的初始计量</vt:lpstr>
      <vt:lpstr>会计要素计量属性</vt:lpstr>
      <vt:lpstr>单击此处添加标题</vt:lpstr>
      <vt:lpstr>一、认知其他债权投资</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一、长期股权投资核算的成本法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二、长期股权投资核算的权益法</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三、长期股权投资的转换</vt:lpstr>
      <vt:lpstr>四、长期股权投资的减值</vt:lpstr>
      <vt:lpstr>四、长期股权投资的减值</vt:lpstr>
      <vt:lpstr>四、长期股权投资的减值</vt:lpstr>
      <vt:lpstr>四、其他权益工具投资的会计处理</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163</cp:revision>
  <dcterms:created xsi:type="dcterms:W3CDTF">2019-06-19T02:08:00Z</dcterms:created>
  <dcterms:modified xsi:type="dcterms:W3CDTF">2024-07-20T11:25:51Z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973370EBE68549F59D1A122D91E3F1FC_13</vt:lpwstr>
  </property>
</Properties>
</file>