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
  </p:notesMasterIdLst>
  <p:sldIdLst>
    <p:sldId id="273" r:id="rId3"/>
    <p:sldId id="274" r:id="rId4"/>
    <p:sldId id="275" r:id="rId5"/>
    <p:sldId id="276" r:id="rId6"/>
    <p:sldId id="277" r:id="rId8"/>
    <p:sldId id="278" r:id="rId9"/>
    <p:sldId id="329" r:id="rId10"/>
    <p:sldId id="328" r:id="rId11"/>
    <p:sldId id="279" r:id="rId12"/>
    <p:sldId id="280" r:id="rId13"/>
    <p:sldId id="284" r:id="rId14"/>
    <p:sldId id="330" r:id="rId15"/>
    <p:sldId id="331" r:id="rId16"/>
    <p:sldId id="332" r:id="rId17"/>
    <p:sldId id="333" r:id="rId18"/>
    <p:sldId id="334" r:id="rId19"/>
    <p:sldId id="335" r:id="rId20"/>
    <p:sldId id="336" r:id="rId21"/>
    <p:sldId id="337" r:id="rId22"/>
    <p:sldId id="338" r:id="rId23"/>
    <p:sldId id="299" r:id="rId24"/>
    <p:sldId id="339" r:id="rId25"/>
    <p:sldId id="340" r:id="rId26"/>
    <p:sldId id="341" r:id="rId27"/>
    <p:sldId id="342" r:id="rId28"/>
    <p:sldId id="343" r:id="rId29"/>
    <p:sldId id="344" r:id="rId30"/>
    <p:sldId id="345" r:id="rId31"/>
    <p:sldId id="346" r:id="rId32"/>
    <p:sldId id="347" r:id="rId33"/>
    <p:sldId id="348" r:id="rId34"/>
    <p:sldId id="283" r:id="rId35"/>
    <p:sldId id="303" r:id="rId36"/>
    <p:sldId id="349" r:id="rId37"/>
    <p:sldId id="304" r:id="rId38"/>
    <p:sldId id="350" r:id="rId39"/>
    <p:sldId id="351" r:id="rId40"/>
    <p:sldId id="352" r:id="rId41"/>
    <p:sldId id="353" r:id="rId42"/>
    <p:sldId id="354" r:id="rId43"/>
    <p:sldId id="355" r:id="rId44"/>
    <p:sldId id="356" r:id="rId45"/>
    <p:sldId id="357" r:id="rId46"/>
    <p:sldId id="358" r:id="rId47"/>
    <p:sldId id="306" r:id="rId48"/>
    <p:sldId id="359" r:id="rId49"/>
    <p:sldId id="360" r:id="rId50"/>
    <p:sldId id="361" r:id="rId51"/>
    <p:sldId id="362" r:id="rId52"/>
    <p:sldId id="363" r:id="rId53"/>
    <p:sldId id="364" r:id="rId54"/>
    <p:sldId id="365" r:id="rId55"/>
    <p:sldId id="366" r:id="rId56"/>
    <p:sldId id="367" r:id="rId57"/>
    <p:sldId id="368" r:id="rId58"/>
    <p:sldId id="369" r:id="rId59"/>
    <p:sldId id="370" r:id="rId60"/>
    <p:sldId id="371" r:id="rId61"/>
    <p:sldId id="372" r:id="rId62"/>
    <p:sldId id="373" r:id="rId63"/>
    <p:sldId id="297" r:id="rId64"/>
  </p:sldIdLst>
  <p:sldSz cx="12192000" cy="6858000"/>
  <p:notesSz cx="6858000" cy="9144000"/>
  <p:custDataLst>
    <p:tags r:id="rId6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53" userDrawn="1">
          <p15:clr>
            <a:srgbClr val="A4A3A4"/>
          </p15:clr>
        </p15:guide>
        <p15:guide id="2" pos="3839"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53"/>
        <p:guide pos="3839"/>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notesMaster" Target="notesMasters/notesMaster1.xml"/><Relationship Id="rId69" Type="http://schemas.openxmlformats.org/officeDocument/2006/relationships/tags" Target="tags/tag287.xml"/><Relationship Id="rId68" Type="http://schemas.openxmlformats.org/officeDocument/2006/relationships/commentAuthors" Target="commentAuthors.xml"/><Relationship Id="rId67" Type="http://schemas.openxmlformats.org/officeDocument/2006/relationships/tableStyles" Target="tableStyles.xml"/><Relationship Id="rId66" Type="http://schemas.openxmlformats.org/officeDocument/2006/relationships/viewProps" Target="viewProps.xml"/><Relationship Id="rId65" Type="http://schemas.openxmlformats.org/officeDocument/2006/relationships/presProps" Target="presProps.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4.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6" Type="http://schemas.openxmlformats.org/officeDocument/2006/relationships/tags" Target="../tags/tag15.xml"/><Relationship Id="rId15" Type="http://schemas.openxmlformats.org/officeDocument/2006/relationships/tags" Target="../tags/tag14.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6" Type="http://schemas.openxmlformats.org/officeDocument/2006/relationships/tags" Target="../tags/tag74.xml"/><Relationship Id="rId5" Type="http://schemas.openxmlformats.org/officeDocument/2006/relationships/tags" Target="../tags/tag73.xml"/><Relationship Id="rId4" Type="http://schemas.openxmlformats.org/officeDocument/2006/relationships/tags" Target="../tags/tag72.xml"/><Relationship Id="rId3" Type="http://schemas.openxmlformats.org/officeDocument/2006/relationships/tags" Target="../tags/tag71.xml"/><Relationship Id="rId2" Type="http://schemas.openxmlformats.org/officeDocument/2006/relationships/tags" Target="../tags/tag70.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82.xml"/><Relationship Id="rId8" Type="http://schemas.openxmlformats.org/officeDocument/2006/relationships/tags" Target="../tags/tag81.xml"/><Relationship Id="rId7" Type="http://schemas.openxmlformats.org/officeDocument/2006/relationships/tags" Target="../tags/tag80.xml"/><Relationship Id="rId6" Type="http://schemas.openxmlformats.org/officeDocument/2006/relationships/tags" Target="../tags/tag79.xml"/><Relationship Id="rId5" Type="http://schemas.openxmlformats.org/officeDocument/2006/relationships/tags" Target="../tags/tag78.xml"/><Relationship Id="rId4" Type="http://schemas.openxmlformats.org/officeDocument/2006/relationships/tags" Target="../tags/tag77.xml"/><Relationship Id="rId3" Type="http://schemas.openxmlformats.org/officeDocument/2006/relationships/tags" Target="../tags/tag76.xml"/><Relationship Id="rId2" Type="http://schemas.openxmlformats.org/officeDocument/2006/relationships/tags" Target="../tags/tag75.xml"/><Relationship Id="rId16" Type="http://schemas.openxmlformats.org/officeDocument/2006/relationships/tags" Target="../tags/tag89.xml"/><Relationship Id="rId15" Type="http://schemas.openxmlformats.org/officeDocument/2006/relationships/tags" Target="../tags/tag88.xml"/><Relationship Id="rId14" Type="http://schemas.openxmlformats.org/officeDocument/2006/relationships/tags" Target="../tags/tag87.xml"/><Relationship Id="rId13" Type="http://schemas.openxmlformats.org/officeDocument/2006/relationships/tags" Target="../tags/tag86.xml"/><Relationship Id="rId12" Type="http://schemas.openxmlformats.org/officeDocument/2006/relationships/tags" Target="../tags/tag85.xml"/><Relationship Id="rId11" Type="http://schemas.openxmlformats.org/officeDocument/2006/relationships/tags" Target="../tags/tag84.xml"/><Relationship Id="rId10" Type="http://schemas.openxmlformats.org/officeDocument/2006/relationships/tags" Target="../tags/tag83.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28.xml"/><Relationship Id="rId8" Type="http://schemas.openxmlformats.org/officeDocument/2006/relationships/tags" Target="../tags/tag27.xml"/><Relationship Id="rId7" Type="http://schemas.openxmlformats.org/officeDocument/2006/relationships/tags" Target="../tags/tag26.xml"/><Relationship Id="rId6" Type="http://schemas.openxmlformats.org/officeDocument/2006/relationships/tags" Target="../tags/tag25.xml"/><Relationship Id="rId5" Type="http://schemas.openxmlformats.org/officeDocument/2006/relationships/tags" Target="../tags/tag24.xml"/><Relationship Id="rId4" Type="http://schemas.openxmlformats.org/officeDocument/2006/relationships/tags" Target="../tags/tag23.xml"/><Relationship Id="rId3" Type="http://schemas.openxmlformats.org/officeDocument/2006/relationships/tags" Target="../tags/tag22.xml"/><Relationship Id="rId2" Type="http://schemas.openxmlformats.org/officeDocument/2006/relationships/tags" Target="../tags/tag21.xml"/><Relationship Id="rId15" Type="http://schemas.openxmlformats.org/officeDocument/2006/relationships/tags" Target="../tags/tag34.xml"/><Relationship Id="rId14" Type="http://schemas.openxmlformats.org/officeDocument/2006/relationships/tags" Target="../tags/tag33.xml"/><Relationship Id="rId13" Type="http://schemas.openxmlformats.org/officeDocument/2006/relationships/tags" Target="../tags/tag32.xml"/><Relationship Id="rId12" Type="http://schemas.openxmlformats.org/officeDocument/2006/relationships/tags" Target="../tags/tag31.xml"/><Relationship Id="rId11" Type="http://schemas.openxmlformats.org/officeDocument/2006/relationships/tags" Target="../tags/tag30.xml"/><Relationship Id="rId10" Type="http://schemas.openxmlformats.org/officeDocument/2006/relationships/tags" Target="../tags/tag29.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9" Type="http://schemas.openxmlformats.org/officeDocument/2006/relationships/tags" Target="../tags/tag42.xml"/><Relationship Id="rId8" Type="http://schemas.openxmlformats.org/officeDocument/2006/relationships/tags" Target="../tags/tag41.xml"/><Relationship Id="rId7" Type="http://schemas.openxmlformats.org/officeDocument/2006/relationships/tags" Target="../tags/tag40.xml"/><Relationship Id="rId6" Type="http://schemas.openxmlformats.org/officeDocument/2006/relationships/tags" Target="../tags/tag39.xml"/><Relationship Id="rId5" Type="http://schemas.openxmlformats.org/officeDocument/2006/relationships/tags" Target="../tags/tag38.xml"/><Relationship Id="rId4" Type="http://schemas.openxmlformats.org/officeDocument/2006/relationships/tags" Target="../tags/tag37.xml"/><Relationship Id="rId3" Type="http://schemas.openxmlformats.org/officeDocument/2006/relationships/tags" Target="../tags/tag36.xml"/><Relationship Id="rId2" Type="http://schemas.openxmlformats.org/officeDocument/2006/relationships/tags" Target="../tags/tag35.xml"/><Relationship Id="rId11" Type="http://schemas.openxmlformats.org/officeDocument/2006/relationships/tags" Target="../tags/tag44.xml"/><Relationship Id="rId10" Type="http://schemas.openxmlformats.org/officeDocument/2006/relationships/tags" Target="../tags/tag43.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7" Type="http://schemas.openxmlformats.org/officeDocument/2006/relationships/tags" Target="../tags/tag50.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 Id="rId3" Type="http://schemas.openxmlformats.org/officeDocument/2006/relationships/tags" Target="../tags/tag46.xml"/><Relationship Id="rId2" Type="http://schemas.openxmlformats.org/officeDocument/2006/relationships/tags" Target="../tags/tag45.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9" Type="http://schemas.openxmlformats.org/officeDocument/2006/relationships/tags" Target="../tags/tag58.xml"/><Relationship Id="rId8" Type="http://schemas.openxmlformats.org/officeDocument/2006/relationships/tags" Target="../tags/tag57.xml"/><Relationship Id="rId7" Type="http://schemas.openxmlformats.org/officeDocument/2006/relationships/tags" Target="../tags/tag56.xml"/><Relationship Id="rId6" Type="http://schemas.openxmlformats.org/officeDocument/2006/relationships/tags" Target="../tags/tag55.xml"/><Relationship Id="rId5" Type="http://schemas.openxmlformats.org/officeDocument/2006/relationships/tags" Target="../tags/tag54.xml"/><Relationship Id="rId4" Type="http://schemas.openxmlformats.org/officeDocument/2006/relationships/tags" Target="../tags/tag53.xml"/><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5" Type="http://schemas.openxmlformats.org/officeDocument/2006/relationships/tags" Target="../tags/tag62.xml"/><Relationship Id="rId4" Type="http://schemas.openxmlformats.org/officeDocument/2006/relationships/tags" Target="../tags/tag61.xml"/><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tags" Target="../tags/tag63.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5" Type="http://schemas.openxmlformats.org/officeDocument/2006/relationships/tags" Target="../tags/tag69.xml"/><Relationship Id="rId4" Type="http://schemas.openxmlformats.org/officeDocument/2006/relationships/tags" Target="../tags/tag68.xml"/><Relationship Id="rId3" Type="http://schemas.openxmlformats.org/officeDocument/2006/relationships/tags" Target="../tags/tag67.xml"/><Relationship Id="rId2" Type="http://schemas.openxmlformats.org/officeDocument/2006/relationships/tags" Target="../tags/tag66.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sp>
        <p:nvSpPr>
          <p:cNvPr id="24" name="署名占位符 10"/>
          <p:cNvSpPr>
            <a:spLocks noGrp="1"/>
          </p:cNvSpPr>
          <p:nvPr>
            <p:ph type="body" sz="quarter" idx="17" hasCustomPrompt="1"/>
            <p:custDataLst>
              <p:tags r:id="rId2"/>
            </p:custDataLst>
          </p:nvPr>
        </p:nvSpPr>
        <p:spPr>
          <a:xfrm>
            <a:off x="850900" y="4394200"/>
            <a:ext cx="2717800" cy="635000"/>
          </a:xfrm>
          <a:prstGeom prst="roundRect">
            <a:avLst>
              <a:gd name="adj" fmla="val 50000"/>
            </a:avLst>
          </a:prstGeom>
          <a:solidFill>
            <a:schemeClr val="accent1"/>
          </a:solidFill>
          <a:effectLst>
            <a:outerShdw blurRad="635000" dist="203200" dir="5400000" sx="88000" sy="88000" algn="ctr" rotWithShape="0">
              <a:schemeClr val="accent1">
                <a:lumMod val="75000"/>
                <a:alpha val="40000"/>
              </a:schemeClr>
            </a:outerShdw>
          </a:effectLst>
        </p:spPr>
        <p:txBody>
          <a:bodyPr wrap="square" anchor="ctr">
            <a:normAutofit/>
          </a:bodyPr>
          <a:lstStyle>
            <a:lvl1pPr marL="0" indent="0" algn="ctr">
              <a:lnSpc>
                <a:spcPct val="100000"/>
              </a:lnSpc>
              <a:buNone/>
              <a:defRPr sz="1800">
                <a:solidFill>
                  <a:schemeClr val="lt1">
                    <a:lumMod val="100000"/>
                  </a:schemeClr>
                </a:solidFill>
              </a:defRPr>
            </a:lvl1pPr>
          </a:lstStyle>
          <a:p>
            <a:pPr lvl="0"/>
            <a:r>
              <a:rPr lang="zh-CN" altLang="en-US" dirty="0"/>
              <a:t>署名</a:t>
            </a:r>
            <a:endParaRPr lang="zh-CN" altLang="en-US" dirty="0"/>
          </a:p>
        </p:txBody>
      </p:sp>
      <p:sp>
        <p:nvSpPr>
          <p:cNvPr id="27" name="Rectangle 41812_#color-2486&amp;2042"/>
          <p:cNvSpPr/>
          <p:nvPr userDrawn="1">
            <p:custDataLst>
              <p:tags r:id="rId3"/>
            </p:custDataLst>
          </p:nvPr>
        </p:nvSpPr>
        <p:spPr>
          <a:xfrm>
            <a:off x="8724900" y="3429000"/>
            <a:ext cx="3467100" cy="3429000"/>
          </a:xfrm>
          <a:prstGeom prst="rect">
            <a:avLst/>
          </a:prstGeom>
          <a:solidFill>
            <a:schemeClr val="accent1">
              <a:lumMod val="50000"/>
            </a:schemeClr>
          </a:solidFill>
          <a:ln>
            <a:noFill/>
          </a:ln>
        </p:spPr>
        <p:style>
          <a:lnRef idx="2">
            <a:schemeClr val="accent1">
              <a:lumMod val="75000"/>
            </a:schemeClr>
          </a:lnRef>
          <a:fillRef idx="1">
            <a:schemeClr val="accent1"/>
          </a:fillRef>
          <a:effectRef idx="0">
            <a:srgbClr val="FFFFFF"/>
          </a:effectRef>
          <a:fontRef idx="minor">
            <a:schemeClr val="lt1"/>
          </a:fontRef>
        </p:style>
      </p:sp>
      <p:sp>
        <p:nvSpPr>
          <p:cNvPr id="28" name="Ellipse 39_#color_$accent1_$accent1_#shadow_$accent1-2486&amp;2043"/>
          <p:cNvSpPr/>
          <p:nvPr userDrawn="1">
            <p:custDataLst>
              <p:tags r:id="rId4"/>
            </p:custDataLst>
          </p:nvPr>
        </p:nvSpPr>
        <p:spPr>
          <a:xfrm>
            <a:off x="6172200" y="876300"/>
            <a:ext cx="5105400" cy="5105400"/>
          </a:xfrm>
          <a:prstGeom prst="ellipse">
            <a:avLst/>
          </a:prstGeom>
          <a:gradFill>
            <a:gsLst>
              <a:gs pos="0">
                <a:schemeClr val="accent1">
                  <a:alpha val="100000"/>
                </a:schemeClr>
              </a:gs>
              <a:gs pos="100000">
                <a:schemeClr val="accent1">
                  <a:alpha val="0"/>
                </a:schemeClr>
              </a:gs>
            </a:gsLst>
            <a:lin ang="5400000" scaled="0"/>
          </a:gradFill>
          <a:ln w="25400">
            <a:noFill/>
          </a:ln>
          <a:effectLst>
            <a:outerShdw blurRad="1155700" dist="685800" dir="5399997" sx="96000" sy="96000" algn="ctr" rotWithShape="0">
              <a:schemeClr val="accent1">
                <a:alpha val="82000"/>
              </a:schemeClr>
            </a:outerShdw>
          </a:effectLst>
          <a:extLst>
            <a:ext uri="{91240B29-F687-4F45-9708-019B960494DF}">
              <a14:hiddenLine xmlns:a14="http://schemas.microsoft.com/office/drawing/2010/main" w="25400">
                <a:solidFill>
                  <a:srgbClr val="000000"/>
                </a:solidFill>
              </a14:hiddenLine>
            </a:ext>
          </a:extLst>
        </p:spPr>
        <p:style>
          <a:lnRef idx="2">
            <a:schemeClr val="accent1">
              <a:lumMod val="75000"/>
            </a:schemeClr>
          </a:lnRef>
          <a:fillRef idx="1">
            <a:schemeClr val="accent1"/>
          </a:fillRef>
          <a:effectRef idx="0">
            <a:srgbClr val="FFFFFF"/>
          </a:effectRef>
          <a:fontRef idx="minor">
            <a:schemeClr val="lt1"/>
          </a:fontRef>
        </p:style>
      </p:sp>
      <p:sp>
        <p:nvSpPr>
          <p:cNvPr id="30" name="Ellipse 40_#color-2486&amp;2045"/>
          <p:cNvSpPr/>
          <p:nvPr userDrawn="1">
            <p:custDataLst>
              <p:tags r:id="rId5"/>
            </p:custDataLst>
          </p:nvPr>
        </p:nvSpPr>
        <p:spPr>
          <a:xfrm>
            <a:off x="6642100" y="1346200"/>
            <a:ext cx="4165600" cy="4165600"/>
          </a:xfrm>
          <a:prstGeom prst="ellipse">
            <a:avLst/>
          </a:prstGeom>
          <a:solidFill>
            <a:schemeClr val="bg2"/>
          </a:solidFill>
        </p:spPr>
      </p:sp>
      <p:sp>
        <p:nvSpPr>
          <p:cNvPr id="31" name="Rectangle 41814_#color-2486&amp;2046"/>
          <p:cNvSpPr/>
          <p:nvPr userDrawn="1">
            <p:custDataLst>
              <p:tags r:id="rId6"/>
            </p:custDataLst>
          </p:nvPr>
        </p:nvSpPr>
        <p:spPr>
          <a:xfrm>
            <a:off x="8724900" y="0"/>
            <a:ext cx="3467100" cy="3429000"/>
          </a:xfrm>
          <a:prstGeom prst="rect">
            <a:avLst/>
          </a:prstGeom>
          <a:solidFill>
            <a:schemeClr val="bg2"/>
          </a:solidFill>
        </p:spPr>
      </p:sp>
      <p:sp>
        <p:nvSpPr>
          <p:cNvPr id="32" name="Intersect-2504&amp;2019"/>
          <p:cNvSpPr/>
          <p:nvPr userDrawn="1">
            <p:custDataLst>
              <p:tags r:id="rId7"/>
            </p:custDataLst>
          </p:nvPr>
        </p:nvSpPr>
        <p:spPr>
          <a:xfrm>
            <a:off x="6172200" y="876314"/>
            <a:ext cx="2550459" cy="2552690"/>
          </a:xfrm>
          <a:custGeom>
            <a:avLst/>
            <a:gdLst/>
            <a:ahLst/>
            <a:cxnLst/>
            <a:rect l="l" t="t" r="r" b="b"/>
            <a:pathLst>
              <a:path w="2550459" h="2552690">
                <a:moveTo>
                  <a:pt x="2550465" y="0"/>
                </a:moveTo>
                <a:lnTo>
                  <a:pt x="2550465" y="2552687"/>
                </a:lnTo>
                <a:lnTo>
                  <a:pt x="0" y="2552687"/>
                </a:lnTo>
                <a:cubicBezTo>
                  <a:pt x="5" y="1143624"/>
                  <a:pt x="1141674" y="1211"/>
                  <a:pt x="2550465" y="0"/>
                </a:cubicBezTo>
              </a:path>
            </a:pathLst>
          </a:custGeom>
          <a:solidFill>
            <a:schemeClr val="accent1"/>
          </a:solidFill>
        </p:spPr>
      </p:sp>
      <p:sp>
        <p:nvSpPr>
          <p:cNvPr id="34" name="Ellipse 44_#color_#shadow_$accent1-2486&amp;2051"/>
          <p:cNvSpPr/>
          <p:nvPr userDrawn="1">
            <p:custDataLst>
              <p:tags r:id="rId8"/>
            </p:custDataLst>
          </p:nvPr>
        </p:nvSpPr>
        <p:spPr>
          <a:xfrm>
            <a:off x="6530975" y="5172075"/>
            <a:ext cx="800100" cy="800100"/>
          </a:xfrm>
          <a:prstGeom prst="ellipse">
            <a:avLst/>
          </a:prstGeom>
          <a:gradFill>
            <a:gsLst>
              <a:gs pos="0">
                <a:schemeClr val="accent1">
                  <a:alpha val="75000"/>
                </a:schemeClr>
              </a:gs>
              <a:gs pos="100000">
                <a:schemeClr val="accent1">
                  <a:alpha val="0"/>
                </a:schemeClr>
              </a:gs>
            </a:gsLst>
            <a:lin ang="4800000" scaled="0"/>
          </a:gradFill>
          <a:effectLst>
            <a:outerShdw blurRad="635000" dist="50800" dir="5400000" sx="104000" sy="104000" algn="bl" rotWithShape="0">
              <a:schemeClr val="accent1">
                <a:alpha val="25000"/>
              </a:schemeClr>
            </a:outerShdw>
          </a:effectLst>
        </p:spPr>
      </p:sp>
      <p:sp>
        <p:nvSpPr>
          <p:cNvPr id="35" name="Exclude_#color-2486&amp;2053"/>
          <p:cNvSpPr/>
          <p:nvPr userDrawn="1">
            <p:custDataLst>
              <p:tags r:id="rId9"/>
            </p:custDataLst>
          </p:nvPr>
        </p:nvSpPr>
        <p:spPr>
          <a:xfrm>
            <a:off x="0" y="4597400"/>
            <a:ext cx="2260600" cy="2260600"/>
          </a:xfrm>
          <a:custGeom>
            <a:avLst/>
            <a:gdLst/>
            <a:ahLst/>
            <a:cxnLst/>
            <a:rect l="l" t="t" r="r" b="b"/>
            <a:pathLst>
              <a:path w="2260600" h="2260600">
                <a:moveTo>
                  <a:pt x="0" y="0"/>
                </a:moveTo>
                <a:lnTo>
                  <a:pt x="0" y="2260600"/>
                </a:lnTo>
                <a:lnTo>
                  <a:pt x="2260600" y="2260600"/>
                </a:lnTo>
                <a:cubicBezTo>
                  <a:pt x="1012105" y="2260600"/>
                  <a:pt x="0" y="1248495"/>
                  <a:pt x="0" y="0"/>
                </a:cubicBezTo>
              </a:path>
            </a:pathLst>
          </a:custGeom>
          <a:solidFill>
            <a:schemeClr val="accent1"/>
          </a:solidFill>
        </p:spPr>
      </p:sp>
      <p:sp>
        <p:nvSpPr>
          <p:cNvPr id="36" name="Exclude_#color-2504&amp;2027"/>
          <p:cNvSpPr/>
          <p:nvPr userDrawn="1">
            <p:custDataLst>
              <p:tags r:id="rId10"/>
            </p:custDataLst>
          </p:nvPr>
        </p:nvSpPr>
        <p:spPr>
          <a:xfrm rot="10800000">
            <a:off x="9931400" y="0"/>
            <a:ext cx="2260600" cy="2260600"/>
          </a:xfrm>
          <a:custGeom>
            <a:avLst/>
            <a:gdLst/>
            <a:ahLst/>
            <a:cxnLst/>
            <a:rect l="l" t="t" r="r" b="b"/>
            <a:pathLst>
              <a:path w="2260600" h="2260600">
                <a:moveTo>
                  <a:pt x="0" y="0"/>
                </a:moveTo>
                <a:lnTo>
                  <a:pt x="0" y="2260600"/>
                </a:lnTo>
                <a:lnTo>
                  <a:pt x="2260600" y="2260600"/>
                </a:lnTo>
                <a:cubicBezTo>
                  <a:pt x="1012105" y="2260600"/>
                  <a:pt x="0" y="1248495"/>
                  <a:pt x="0" y="0"/>
                </a:cubicBezTo>
              </a:path>
            </a:pathLst>
          </a:custGeom>
          <a:solidFill>
            <a:schemeClr val="accent1"/>
          </a:solidFill>
        </p:spPr>
      </p:sp>
      <p:sp>
        <p:nvSpPr>
          <p:cNvPr id="37" name="Union_#color-2486&amp;2055"/>
          <p:cNvSpPr/>
          <p:nvPr userDrawn="1">
            <p:custDataLst>
              <p:tags r:id="rId11"/>
            </p:custDataLst>
          </p:nvPr>
        </p:nvSpPr>
        <p:spPr>
          <a:xfrm>
            <a:off x="10185400" y="1130300"/>
            <a:ext cx="876300" cy="601183"/>
          </a:xfrm>
          <a:custGeom>
            <a:avLst/>
            <a:gdLst/>
            <a:ahLst/>
            <a:cxnLst/>
            <a:rect l="l" t="t" r="r" b="b"/>
            <a:pathLst>
              <a:path w="876300" h="601183">
                <a:moveTo>
                  <a:pt x="0" y="0"/>
                </a:moveTo>
                <a:lnTo>
                  <a:pt x="406400" y="0"/>
                </a:lnTo>
                <a:lnTo>
                  <a:pt x="406400" y="416019"/>
                </a:lnTo>
                <a:cubicBezTo>
                  <a:pt x="406400" y="518282"/>
                  <a:pt x="323499" y="601184"/>
                  <a:pt x="221235" y="601184"/>
                </a:cubicBezTo>
                <a:lnTo>
                  <a:pt x="221235" y="416019"/>
                </a:lnTo>
                <a:lnTo>
                  <a:pt x="0" y="416019"/>
                </a:lnTo>
                <a:lnTo>
                  <a:pt x="0" y="0"/>
                </a:lnTo>
                <a:moveTo>
                  <a:pt x="469900" y="0"/>
                </a:moveTo>
                <a:lnTo>
                  <a:pt x="876300" y="0"/>
                </a:lnTo>
                <a:lnTo>
                  <a:pt x="876300" y="416019"/>
                </a:lnTo>
                <a:cubicBezTo>
                  <a:pt x="876300" y="518282"/>
                  <a:pt x="793399" y="601184"/>
                  <a:pt x="691135" y="601184"/>
                </a:cubicBezTo>
                <a:lnTo>
                  <a:pt x="691135" y="416019"/>
                </a:lnTo>
                <a:lnTo>
                  <a:pt x="469900" y="416019"/>
                </a:lnTo>
                <a:lnTo>
                  <a:pt x="469900" y="0"/>
                </a:lnTo>
              </a:path>
            </a:pathLst>
          </a:custGeom>
          <a:solidFill>
            <a:schemeClr val="accent1"/>
          </a:solidFill>
          <a:effectLst>
            <a:outerShdw blurRad="254000" dist="101600" dir="5400000" sx="104000" sy="104000" algn="bl" rotWithShape="0">
              <a:schemeClr val="accent1">
                <a:alpha val="13000"/>
              </a:schemeClr>
            </a:outerShdw>
          </a:effectLst>
        </p:spPr>
      </p:sp>
      <p:sp>
        <p:nvSpPr>
          <p:cNvPr id="38" name="Ellipse 45_#color_$accent1_1_$accent1_2-2486&amp;2052"/>
          <p:cNvSpPr/>
          <p:nvPr userDrawn="1">
            <p:custDataLst>
              <p:tags r:id="rId12"/>
            </p:custDataLst>
          </p:nvPr>
        </p:nvSpPr>
        <p:spPr>
          <a:xfrm>
            <a:off x="5575300" y="596900"/>
            <a:ext cx="833120" cy="833120"/>
          </a:xfrm>
          <a:prstGeom prst="ellipse">
            <a:avLst/>
          </a:prstGeom>
          <a:gradFill>
            <a:gsLst>
              <a:gs pos="0">
                <a:schemeClr val="accent1">
                  <a:alpha val="25000"/>
                </a:schemeClr>
              </a:gs>
              <a:gs pos="100000">
                <a:schemeClr val="accent1">
                  <a:alpha val="0"/>
                </a:schemeClr>
              </a:gs>
            </a:gsLst>
            <a:lin ang="4680000" scaled="0"/>
          </a:gradFill>
          <a:ln w="25400">
            <a:noFill/>
          </a:ln>
          <a:effectLst/>
          <a:extLst>
            <a:ext uri="{91240B29-F687-4F45-9708-019B960494DF}">
              <a14:hiddenLine xmlns:a14="http://schemas.microsoft.com/office/drawing/2010/main" w="25400">
                <a:solidFill>
                  <a:srgbClr val="000000"/>
                </a:solidFill>
              </a14:hiddenLine>
            </a:ex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sp>
      <p:sp>
        <p:nvSpPr>
          <p:cNvPr id="2" name="标题 1"/>
          <p:cNvSpPr>
            <a:spLocks noGrp="1"/>
          </p:cNvSpPr>
          <p:nvPr>
            <p:ph type="ctrTitle"/>
            <p:custDataLst>
              <p:tags r:id="rId13"/>
            </p:custDataLst>
          </p:nvPr>
        </p:nvSpPr>
        <p:spPr>
          <a:xfrm>
            <a:off x="850900" y="584200"/>
            <a:ext cx="5118100" cy="3454400"/>
          </a:xfrm>
        </p:spPr>
        <p:txBody>
          <a:bodyPr wrap="square" anchor="b">
            <a:normAutofit/>
          </a:bodyPr>
          <a:lstStyle>
            <a:lvl1pPr algn="l">
              <a:lnSpc>
                <a:spcPct val="100000"/>
              </a:lnSpc>
              <a:defRPr sz="6000" b="0">
                <a:solidFill>
                  <a:schemeClr val="tx2"/>
                </a:solidFill>
                <a:latin typeface="+mj-ea"/>
                <a:ea typeface="+mj-ea"/>
              </a:defRPr>
            </a:lvl1pPr>
          </a:lstStyle>
          <a:p>
            <a:r>
              <a:rPr lang="zh-CN" altLang="en-US" dirty="0"/>
              <a:t>单击此处编辑母版标题样式</a:t>
            </a:r>
            <a:endParaRPr lang="zh-CN" altLang="en-US" dirty="0"/>
          </a:p>
        </p:txBody>
      </p:sp>
      <p:sp>
        <p:nvSpPr>
          <p:cNvPr id="4" name="日期占位符 3"/>
          <p:cNvSpPr>
            <a:spLocks noGrp="1"/>
          </p:cNvSpPr>
          <p:nvPr>
            <p:ph type="dt" sz="half" idx="10"/>
            <p:custDataLst>
              <p:tags r:id="rId1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15"/>
            </p:custDataLst>
          </p:nvPr>
        </p:nvSpPr>
        <p:spPr/>
        <p:txBody>
          <a:bodyPr>
            <a:normAutofit/>
          </a:bodyPr>
          <a:lstStyle/>
          <a:p>
            <a:endParaRPr lang="zh-CN" altLang="en-US" dirty="0"/>
          </a:p>
        </p:txBody>
      </p:sp>
      <p:sp>
        <p:nvSpPr>
          <p:cNvPr id="6" name="灯片编号占位符 5"/>
          <p:cNvSpPr>
            <a:spLocks noGrp="1"/>
          </p:cNvSpPr>
          <p:nvPr>
            <p:ph type="sldNum" sz="quarter" idx="12"/>
            <p:custDataLst>
              <p:tags r:id="rId16"/>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副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360000"/>
            <a:ext cx="10515600" cy="864000"/>
          </a:xfrm>
        </p:spPr>
        <p:txBody>
          <a:bodyPr wrap="square">
            <a:normAutofit/>
          </a:bodyPr>
          <a:lstStyle>
            <a:lvl1pPr>
              <a:defRPr>
                <a:latin typeface="+mj-ea"/>
                <a:ea typeface="+mj-ea"/>
              </a:defRPr>
            </a:lvl1pPr>
          </a:lstStyle>
          <a:p>
            <a:r>
              <a:rPr lang="zh-CN" altLang="en-US" dirty="0"/>
              <a:t>单击此处编辑母版标题样式</a:t>
            </a:r>
            <a:endParaRPr lang="zh-CN" altLang="en-US" dirty="0"/>
          </a:p>
        </p:txBody>
      </p:sp>
      <p:sp>
        <p:nvSpPr>
          <p:cNvPr id="3" name="文本占位符 2"/>
          <p:cNvSpPr>
            <a:spLocks noGrp="1"/>
          </p:cNvSpPr>
          <p:nvPr>
            <p:ph type="body" idx="1" hasCustomPrompt="1"/>
            <p:custDataLst>
              <p:tags r:id="rId3"/>
            </p:custDataLst>
          </p:nvPr>
        </p:nvSpPr>
        <p:spPr>
          <a:xfrm>
            <a:off x="695960" y="1301750"/>
            <a:ext cx="10799088" cy="405553"/>
          </a:xfrm>
        </p:spPr>
        <p:txBody>
          <a:bodyPr wrap="square" anchor="t">
            <a:normAutofit/>
          </a:bodyPr>
          <a:lstStyle>
            <a:lvl1pPr marL="0" indent="0">
              <a:buNone/>
              <a:defRPr sz="2800" b="0">
                <a:latin typeface="+mj-ea"/>
                <a:ea typeface="+mj-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zh-CN" altLang="en-US" dirty="0"/>
              <a:t>单击此处编辑副标题</a:t>
            </a:r>
            <a:endParaRPr lang="zh-CN" altLang="en-US" dirty="0"/>
          </a:p>
        </p:txBody>
      </p:sp>
      <p:sp>
        <p:nvSpPr>
          <p:cNvPr id="7" name="日期占位符 3"/>
          <p:cNvSpPr>
            <a:spLocks noGrp="1"/>
          </p:cNvSpPr>
          <p:nvPr>
            <p:ph type="dt" sz="half" idx="10"/>
            <p:custDataLst>
              <p:tags r:id="rId4"/>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p:ph type="ftr" sz="quarter" idx="11"/>
            <p:custDataLst>
              <p:tags r:id="rId5"/>
            </p:custDataLst>
          </p:nvPr>
        </p:nvSpPr>
        <p:spPr/>
        <p:txBody>
          <a:bodyPr/>
          <a:lstStyle/>
          <a:p>
            <a:endParaRPr lang="zh-CN" altLang="en-US"/>
          </a:p>
        </p:txBody>
      </p:sp>
      <p:sp>
        <p:nvSpPr>
          <p:cNvPr id="9" name="灯片编号占位符 5"/>
          <p:cNvSpPr>
            <a:spLocks noGrp="1"/>
          </p:cNvSpPr>
          <p:nvPr>
            <p:ph type="sldNum" sz="quarter" idx="12"/>
            <p:custDataLst>
              <p:tags r:id="rId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showMasterSp="0" userDrawn="1">
  <p:cSld name="末尾幻灯片">
    <p:spTree>
      <p:nvGrpSpPr>
        <p:cNvPr id="1" name=""/>
        <p:cNvGrpSpPr/>
        <p:nvPr/>
      </p:nvGrpSpPr>
      <p:grpSpPr>
        <a:xfrm>
          <a:off x="0" y="0"/>
          <a:ext cx="0" cy="0"/>
          <a:chOff x="0" y="0"/>
          <a:chExt cx="0" cy="0"/>
        </a:xfrm>
      </p:grpSpPr>
      <p:sp>
        <p:nvSpPr>
          <p:cNvPr id="24" name="署名占位符 10"/>
          <p:cNvSpPr>
            <a:spLocks noGrp="1"/>
          </p:cNvSpPr>
          <p:nvPr>
            <p:ph type="body" sz="quarter" idx="17" hasCustomPrompt="1"/>
            <p:custDataLst>
              <p:tags r:id="rId2"/>
            </p:custDataLst>
          </p:nvPr>
        </p:nvSpPr>
        <p:spPr>
          <a:xfrm>
            <a:off x="850900" y="4131310"/>
            <a:ext cx="2723000" cy="635000"/>
          </a:xfrm>
          <a:prstGeom prst="roundRect">
            <a:avLst>
              <a:gd name="adj" fmla="val 50000"/>
            </a:avLst>
          </a:prstGeom>
          <a:solidFill>
            <a:schemeClr val="accent1"/>
          </a:solidFill>
          <a:effectLst>
            <a:outerShdw blurRad="635000" dist="203200" dir="5400000" sx="88000" sy="88000" algn="ctr" rotWithShape="0">
              <a:schemeClr val="accent1">
                <a:lumMod val="75000"/>
                <a:alpha val="40000"/>
              </a:schemeClr>
            </a:outerShdw>
          </a:effectLst>
        </p:spPr>
        <p:txBody>
          <a:bodyPr wrap="square" anchor="ctr">
            <a:normAutofit/>
          </a:bodyPr>
          <a:lstStyle>
            <a:lvl1pPr marL="0" indent="0" algn="ctr">
              <a:lnSpc>
                <a:spcPct val="100000"/>
              </a:lnSpc>
              <a:buNone/>
              <a:defRPr sz="1800">
                <a:solidFill>
                  <a:schemeClr val="lt1">
                    <a:lumMod val="100000"/>
                  </a:schemeClr>
                </a:solidFill>
              </a:defRPr>
            </a:lvl1pPr>
          </a:lstStyle>
          <a:p>
            <a:pPr lvl="0"/>
            <a:r>
              <a:rPr lang="zh-CN" altLang="en-US" dirty="0"/>
              <a:t>署名</a:t>
            </a:r>
            <a:endParaRPr lang="zh-CN" altLang="en-US" dirty="0"/>
          </a:p>
        </p:txBody>
      </p:sp>
      <p:sp>
        <p:nvSpPr>
          <p:cNvPr id="8" name="Rectangle 41812_#color-2486&amp;2118"/>
          <p:cNvSpPr/>
          <p:nvPr userDrawn="1">
            <p:custDataLst>
              <p:tags r:id="rId3"/>
            </p:custDataLst>
          </p:nvPr>
        </p:nvSpPr>
        <p:spPr>
          <a:xfrm>
            <a:off x="8724900" y="3429000"/>
            <a:ext cx="3467100" cy="3429000"/>
          </a:xfrm>
          <a:prstGeom prst="rect">
            <a:avLst/>
          </a:prstGeom>
          <a:solidFill>
            <a:schemeClr val="accent1">
              <a:lumMod val="50000"/>
            </a:schemeClr>
          </a:solidFill>
          <a:ln>
            <a:noFill/>
          </a:ln>
        </p:spPr>
        <p:style>
          <a:lnRef idx="2">
            <a:schemeClr val="accent1">
              <a:lumMod val="75000"/>
            </a:schemeClr>
          </a:lnRef>
          <a:fillRef idx="1">
            <a:schemeClr val="accent1"/>
          </a:fillRef>
          <a:effectRef idx="0">
            <a:srgbClr val="FFFFFF"/>
          </a:effectRef>
          <a:fontRef idx="minor">
            <a:schemeClr val="lt1"/>
          </a:fontRef>
        </p:style>
      </p:sp>
      <p:sp>
        <p:nvSpPr>
          <p:cNvPr id="9" name="Ellipse 39_#color_$accent1_$accent1_#shadow_$accent1-2486&amp;2120"/>
          <p:cNvSpPr/>
          <p:nvPr userDrawn="1">
            <p:custDataLst>
              <p:tags r:id="rId4"/>
            </p:custDataLst>
          </p:nvPr>
        </p:nvSpPr>
        <p:spPr>
          <a:xfrm>
            <a:off x="6172200" y="876300"/>
            <a:ext cx="5105400" cy="5105400"/>
          </a:xfrm>
          <a:prstGeom prst="ellipse">
            <a:avLst/>
          </a:prstGeom>
          <a:gradFill>
            <a:gsLst>
              <a:gs pos="0">
                <a:schemeClr val="accent1">
                  <a:alpha val="100000"/>
                </a:schemeClr>
              </a:gs>
              <a:gs pos="100000">
                <a:schemeClr val="accent1">
                  <a:alpha val="0"/>
                </a:schemeClr>
              </a:gs>
            </a:gsLst>
            <a:lin ang="5400000" scaled="0"/>
          </a:gradFill>
          <a:ln w="25400">
            <a:noFill/>
          </a:ln>
          <a:effectLst>
            <a:outerShdw blurRad="1155700" dist="685800" dir="5399997" sx="96000" sy="96000" algn="ctr" rotWithShape="0">
              <a:schemeClr val="accent1">
                <a:alpha val="82000"/>
              </a:schemeClr>
            </a:outerShdw>
          </a:effectLst>
        </p:spPr>
        <p:style>
          <a:lnRef idx="2">
            <a:schemeClr val="accent1">
              <a:lumMod val="75000"/>
            </a:schemeClr>
          </a:lnRef>
          <a:fillRef idx="1">
            <a:schemeClr val="accent1"/>
          </a:fillRef>
          <a:effectRef idx="0">
            <a:srgbClr val="FFFFFF"/>
          </a:effectRef>
          <a:fontRef idx="minor">
            <a:schemeClr val="lt1"/>
          </a:fontRef>
        </p:style>
      </p:sp>
      <p:sp>
        <p:nvSpPr>
          <p:cNvPr id="11" name="Ellipse 40-2486&amp;2122"/>
          <p:cNvSpPr/>
          <p:nvPr userDrawn="1">
            <p:custDataLst>
              <p:tags r:id="rId5"/>
            </p:custDataLst>
          </p:nvPr>
        </p:nvSpPr>
        <p:spPr>
          <a:xfrm>
            <a:off x="6642100" y="1346200"/>
            <a:ext cx="4165600" cy="4165600"/>
          </a:xfrm>
          <a:prstGeom prst="ellipse">
            <a:avLst/>
          </a:prstGeom>
          <a:solidFill>
            <a:schemeClr val="bg2"/>
          </a:solidFill>
        </p:spPr>
      </p:sp>
      <p:sp>
        <p:nvSpPr>
          <p:cNvPr id="12" name="Rectangle 41814_#color-2486&amp;2123"/>
          <p:cNvSpPr/>
          <p:nvPr userDrawn="1">
            <p:custDataLst>
              <p:tags r:id="rId6"/>
            </p:custDataLst>
          </p:nvPr>
        </p:nvSpPr>
        <p:spPr>
          <a:xfrm>
            <a:off x="8724900" y="0"/>
            <a:ext cx="3467100" cy="3429000"/>
          </a:xfrm>
          <a:prstGeom prst="rect">
            <a:avLst/>
          </a:prstGeom>
          <a:solidFill>
            <a:schemeClr val="bg2"/>
          </a:solidFill>
        </p:spPr>
      </p:sp>
      <p:sp>
        <p:nvSpPr>
          <p:cNvPr id="13" name="Intersect-2504&amp;2023"/>
          <p:cNvSpPr/>
          <p:nvPr userDrawn="1">
            <p:custDataLst>
              <p:tags r:id="rId7"/>
            </p:custDataLst>
          </p:nvPr>
        </p:nvSpPr>
        <p:spPr>
          <a:xfrm>
            <a:off x="6172200" y="876302"/>
            <a:ext cx="2550459" cy="2552690"/>
          </a:xfrm>
          <a:custGeom>
            <a:avLst/>
            <a:gdLst/>
            <a:ahLst/>
            <a:cxnLst/>
            <a:rect l="l" t="t" r="r" b="b"/>
            <a:pathLst>
              <a:path w="2550459" h="2552690">
                <a:moveTo>
                  <a:pt x="2550465" y="0"/>
                </a:moveTo>
                <a:lnTo>
                  <a:pt x="2550465" y="2552687"/>
                </a:lnTo>
                <a:lnTo>
                  <a:pt x="0" y="2552687"/>
                </a:lnTo>
                <a:cubicBezTo>
                  <a:pt x="5" y="1143624"/>
                  <a:pt x="1141674" y="1211"/>
                  <a:pt x="2550465" y="0"/>
                </a:cubicBezTo>
              </a:path>
            </a:pathLst>
          </a:custGeom>
          <a:solidFill>
            <a:schemeClr val="accent1"/>
          </a:solidFill>
        </p:spPr>
      </p:sp>
      <p:sp>
        <p:nvSpPr>
          <p:cNvPr id="16" name="Exclude_#color-2486&amp;2131"/>
          <p:cNvSpPr/>
          <p:nvPr userDrawn="1">
            <p:custDataLst>
              <p:tags r:id="rId8"/>
            </p:custDataLst>
          </p:nvPr>
        </p:nvSpPr>
        <p:spPr>
          <a:xfrm>
            <a:off x="0" y="4597400"/>
            <a:ext cx="2260600" cy="2260600"/>
          </a:xfrm>
          <a:custGeom>
            <a:avLst/>
            <a:gdLst/>
            <a:ahLst/>
            <a:cxnLst/>
            <a:rect l="l" t="t" r="r" b="b"/>
            <a:pathLst>
              <a:path w="2260600" h="2260600">
                <a:moveTo>
                  <a:pt x="0" y="0"/>
                </a:moveTo>
                <a:lnTo>
                  <a:pt x="0" y="2260600"/>
                </a:lnTo>
                <a:lnTo>
                  <a:pt x="2260600" y="2260600"/>
                </a:lnTo>
                <a:cubicBezTo>
                  <a:pt x="1012105" y="2260600"/>
                  <a:pt x="0" y="1248495"/>
                  <a:pt x="0" y="0"/>
                </a:cubicBezTo>
              </a:path>
            </a:pathLst>
          </a:custGeom>
          <a:solidFill>
            <a:schemeClr val="accent1"/>
          </a:solidFill>
        </p:spPr>
      </p:sp>
      <p:sp>
        <p:nvSpPr>
          <p:cNvPr id="17" name="Exclude_#color-2504&amp;2066"/>
          <p:cNvSpPr/>
          <p:nvPr userDrawn="1">
            <p:custDataLst>
              <p:tags r:id="rId9"/>
            </p:custDataLst>
          </p:nvPr>
        </p:nvSpPr>
        <p:spPr>
          <a:xfrm rot="10800000">
            <a:off x="9931400" y="0"/>
            <a:ext cx="2260600" cy="2260600"/>
          </a:xfrm>
          <a:custGeom>
            <a:avLst/>
            <a:gdLst/>
            <a:ahLst/>
            <a:cxnLst/>
            <a:rect l="l" t="t" r="r" b="b"/>
            <a:pathLst>
              <a:path w="2260600" h="2260600">
                <a:moveTo>
                  <a:pt x="0" y="0"/>
                </a:moveTo>
                <a:lnTo>
                  <a:pt x="0" y="2260600"/>
                </a:lnTo>
                <a:lnTo>
                  <a:pt x="2260600" y="2260600"/>
                </a:lnTo>
                <a:cubicBezTo>
                  <a:pt x="1012105" y="2260600"/>
                  <a:pt x="0" y="1248495"/>
                  <a:pt x="0" y="0"/>
                </a:cubicBezTo>
              </a:path>
            </a:pathLst>
          </a:custGeom>
          <a:solidFill>
            <a:schemeClr val="accent1"/>
          </a:solidFill>
        </p:spPr>
      </p:sp>
      <p:sp>
        <p:nvSpPr>
          <p:cNvPr id="19" name="Union_#color-2486&amp;2133"/>
          <p:cNvSpPr/>
          <p:nvPr userDrawn="1">
            <p:custDataLst>
              <p:tags r:id="rId10"/>
            </p:custDataLst>
          </p:nvPr>
        </p:nvSpPr>
        <p:spPr>
          <a:xfrm>
            <a:off x="10185400" y="1130300"/>
            <a:ext cx="876300" cy="601183"/>
          </a:xfrm>
          <a:custGeom>
            <a:avLst/>
            <a:gdLst/>
            <a:ahLst/>
            <a:cxnLst/>
            <a:rect l="l" t="t" r="r" b="b"/>
            <a:pathLst>
              <a:path w="876300" h="601183">
                <a:moveTo>
                  <a:pt x="0" y="0"/>
                </a:moveTo>
                <a:lnTo>
                  <a:pt x="406400" y="0"/>
                </a:lnTo>
                <a:lnTo>
                  <a:pt x="406400" y="416019"/>
                </a:lnTo>
                <a:cubicBezTo>
                  <a:pt x="406400" y="518282"/>
                  <a:pt x="323499" y="601184"/>
                  <a:pt x="221235" y="601184"/>
                </a:cubicBezTo>
                <a:lnTo>
                  <a:pt x="221235" y="416019"/>
                </a:lnTo>
                <a:lnTo>
                  <a:pt x="0" y="416019"/>
                </a:lnTo>
                <a:lnTo>
                  <a:pt x="0" y="0"/>
                </a:lnTo>
                <a:moveTo>
                  <a:pt x="469900" y="0"/>
                </a:moveTo>
                <a:lnTo>
                  <a:pt x="876300" y="0"/>
                </a:lnTo>
                <a:lnTo>
                  <a:pt x="876300" y="416019"/>
                </a:lnTo>
                <a:cubicBezTo>
                  <a:pt x="876300" y="518282"/>
                  <a:pt x="793399" y="601184"/>
                  <a:pt x="691135" y="601184"/>
                </a:cubicBezTo>
                <a:lnTo>
                  <a:pt x="691135" y="416019"/>
                </a:lnTo>
                <a:lnTo>
                  <a:pt x="469900" y="416019"/>
                </a:lnTo>
                <a:lnTo>
                  <a:pt x="469900" y="0"/>
                </a:lnTo>
              </a:path>
            </a:pathLst>
          </a:custGeom>
          <a:solidFill>
            <a:schemeClr val="accent1"/>
          </a:solidFill>
          <a:effectLst>
            <a:outerShdw blurRad="254000" dist="101600" dir="5400000" sx="104000" sy="104000" algn="bl" rotWithShape="0">
              <a:schemeClr val="accent1">
                <a:alpha val="13000"/>
              </a:schemeClr>
            </a:outerShdw>
          </a:effectLst>
        </p:spPr>
      </p:sp>
      <p:sp>
        <p:nvSpPr>
          <p:cNvPr id="22" name="Ellipse 44_#color_#shadow_$accent1-2486&amp;2051"/>
          <p:cNvSpPr/>
          <p:nvPr userDrawn="1">
            <p:custDataLst>
              <p:tags r:id="rId11"/>
            </p:custDataLst>
          </p:nvPr>
        </p:nvSpPr>
        <p:spPr>
          <a:xfrm>
            <a:off x="6530975" y="5172075"/>
            <a:ext cx="800100" cy="800100"/>
          </a:xfrm>
          <a:prstGeom prst="ellipse">
            <a:avLst/>
          </a:prstGeom>
          <a:gradFill>
            <a:gsLst>
              <a:gs pos="0">
                <a:schemeClr val="accent1">
                  <a:alpha val="75000"/>
                </a:schemeClr>
              </a:gs>
              <a:gs pos="100000">
                <a:schemeClr val="accent1">
                  <a:alpha val="0"/>
                </a:schemeClr>
              </a:gs>
            </a:gsLst>
            <a:lin ang="4800000" scaled="0"/>
          </a:gradFill>
          <a:effectLst>
            <a:outerShdw blurRad="635000" dist="50800" dir="5400000" sx="104000" sy="104000" algn="bl" rotWithShape="0">
              <a:schemeClr val="accent1">
                <a:alpha val="25000"/>
              </a:schemeClr>
            </a:outerShdw>
          </a:effectLst>
        </p:spPr>
      </p:sp>
      <p:sp>
        <p:nvSpPr>
          <p:cNvPr id="23" name="Ellipse 45_#color_$accent1_1_$accent1_2-2486&amp;2052"/>
          <p:cNvSpPr/>
          <p:nvPr userDrawn="1">
            <p:custDataLst>
              <p:tags r:id="rId12"/>
            </p:custDataLst>
          </p:nvPr>
        </p:nvSpPr>
        <p:spPr>
          <a:xfrm>
            <a:off x="5575300" y="596900"/>
            <a:ext cx="833120" cy="833120"/>
          </a:xfrm>
          <a:prstGeom prst="ellipse">
            <a:avLst/>
          </a:prstGeom>
          <a:gradFill>
            <a:gsLst>
              <a:gs pos="0">
                <a:schemeClr val="accent1">
                  <a:alpha val="25000"/>
                </a:schemeClr>
              </a:gs>
              <a:gs pos="100000">
                <a:schemeClr val="accent1">
                  <a:alpha val="0"/>
                </a:schemeClr>
              </a:gs>
            </a:gsLst>
            <a:lin ang="4680000" scaled="0"/>
          </a:gradFill>
          <a:ln w="25400">
            <a:noFill/>
          </a:ln>
          <a:effectLst/>
          <a:extLst>
            <a:ext uri="{91240B29-F687-4F45-9708-019B960494DF}">
              <a14:hiddenLine xmlns:a14="http://schemas.microsoft.com/office/drawing/2010/main" w="25400">
                <a:solidFill>
                  <a:srgbClr val="000000"/>
                </a:solidFill>
              </a14:hiddenLine>
            </a:ex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sp>
      <p:sp>
        <p:nvSpPr>
          <p:cNvPr id="2" name="标题 1"/>
          <p:cNvSpPr>
            <a:spLocks noGrp="1"/>
          </p:cNvSpPr>
          <p:nvPr>
            <p:ph type="ctrTitle"/>
            <p:custDataLst>
              <p:tags r:id="rId13"/>
            </p:custDataLst>
          </p:nvPr>
        </p:nvSpPr>
        <p:spPr>
          <a:xfrm>
            <a:off x="850900" y="592811"/>
            <a:ext cx="5308600" cy="2986100"/>
          </a:xfrm>
        </p:spPr>
        <p:txBody>
          <a:bodyPr wrap="square" anchor="b">
            <a:normAutofit/>
          </a:bodyPr>
          <a:lstStyle>
            <a:lvl1pPr algn="l">
              <a:lnSpc>
                <a:spcPct val="100000"/>
              </a:lnSpc>
              <a:defRPr sz="6000">
                <a:latin typeface="+mj-ea"/>
                <a:ea typeface="+mj-ea"/>
              </a:defRPr>
            </a:lvl1pPr>
          </a:lstStyle>
          <a:p>
            <a:r>
              <a:rPr lang="zh-CN" altLang="en-US" dirty="0"/>
              <a:t>单击此处编辑母版标题样式</a:t>
            </a:r>
            <a:endParaRPr lang="zh-CN" altLang="en-US" dirty="0"/>
          </a:p>
        </p:txBody>
      </p:sp>
      <p:sp>
        <p:nvSpPr>
          <p:cNvPr id="4" name="日期占位符 3"/>
          <p:cNvSpPr>
            <a:spLocks noGrp="1"/>
          </p:cNvSpPr>
          <p:nvPr>
            <p:ph type="dt" sz="half" idx="10"/>
            <p:custDataLst>
              <p:tags r:id="rId1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15"/>
            </p:custDataLst>
          </p:nvPr>
        </p:nvSpPr>
        <p:spPr/>
        <p:txBody>
          <a:bodyPr/>
          <a:lstStyle/>
          <a:p>
            <a:endParaRPr lang="zh-CN" altLang="en-US"/>
          </a:p>
        </p:txBody>
      </p:sp>
      <p:sp>
        <p:nvSpPr>
          <p:cNvPr id="6" name="灯片编号占位符 5"/>
          <p:cNvSpPr>
            <a:spLocks noGrp="1"/>
          </p:cNvSpPr>
          <p:nvPr>
            <p:ph type="sldNum" sz="quarter" idx="12"/>
            <p:custDataLst>
              <p:tags r:id="rId16"/>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内容占位符 2"/>
          <p:cNvSpPr>
            <a:spLocks noGrp="1"/>
          </p:cNvSpPr>
          <p:nvPr>
            <p:ph idx="1"/>
            <p:custDataLst>
              <p:tags r:id="rId3"/>
            </p:custDataLst>
          </p:nvPr>
        </p:nvSpPr>
        <p:spPr/>
        <p:txBody>
          <a:bodyPr wrap="square">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10"/>
            <p:custDataLst>
              <p:tags r:id="rId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showMasterSp="0" userDrawn="1">
  <p:cSld name="目录">
    <p:spTree>
      <p:nvGrpSpPr>
        <p:cNvPr id="1" name=""/>
        <p:cNvGrpSpPr/>
        <p:nvPr/>
      </p:nvGrpSpPr>
      <p:grpSpPr>
        <a:xfrm>
          <a:off x="0" y="0"/>
          <a:ext cx="0" cy="0"/>
          <a:chOff x="0" y="0"/>
          <a:chExt cx="0" cy="0"/>
        </a:xfrm>
      </p:grpSpPr>
      <p:sp>
        <p:nvSpPr>
          <p:cNvPr id="6" name="Rectangle 41812_#color-2504&amp;2031"/>
          <p:cNvSpPr/>
          <p:nvPr userDrawn="1">
            <p:custDataLst>
              <p:tags r:id="rId2"/>
            </p:custDataLst>
          </p:nvPr>
        </p:nvSpPr>
        <p:spPr>
          <a:xfrm rot="10800000" flipV="1">
            <a:off x="0" y="3429000"/>
            <a:ext cx="3467100" cy="3429000"/>
          </a:xfrm>
          <a:prstGeom prst="rect">
            <a:avLst/>
          </a:prstGeom>
          <a:solidFill>
            <a:schemeClr val="accent1">
              <a:lumMod val="50000"/>
            </a:schemeClr>
          </a:solidFill>
          <a:ln>
            <a:noFill/>
          </a:ln>
        </p:spPr>
        <p:style>
          <a:lnRef idx="2">
            <a:schemeClr val="accent1">
              <a:lumMod val="75000"/>
            </a:schemeClr>
          </a:lnRef>
          <a:fillRef idx="1">
            <a:schemeClr val="accent1"/>
          </a:fillRef>
          <a:effectRef idx="0">
            <a:srgbClr val="FFFFFF"/>
          </a:effectRef>
          <a:fontRef idx="minor">
            <a:schemeClr val="lt1"/>
          </a:fontRef>
        </p:style>
      </p:sp>
      <p:sp>
        <p:nvSpPr>
          <p:cNvPr id="10" name="Ellipse 39_#color_$accent1_$accent1_#shadow_$accent1-2504&amp;2032"/>
          <p:cNvSpPr/>
          <p:nvPr userDrawn="1">
            <p:custDataLst>
              <p:tags r:id="rId3"/>
            </p:custDataLst>
          </p:nvPr>
        </p:nvSpPr>
        <p:spPr>
          <a:xfrm rot="10800000" flipV="1">
            <a:off x="914400" y="876300"/>
            <a:ext cx="5105400" cy="5105400"/>
          </a:xfrm>
          <a:prstGeom prst="ellipse">
            <a:avLst/>
          </a:prstGeom>
          <a:gradFill>
            <a:gsLst>
              <a:gs pos="0">
                <a:schemeClr val="accent1">
                  <a:alpha val="100000"/>
                </a:schemeClr>
              </a:gs>
              <a:gs pos="100000">
                <a:schemeClr val="accent1">
                  <a:alpha val="0"/>
                </a:schemeClr>
              </a:gs>
            </a:gsLst>
            <a:lin ang="5400000" scaled="0"/>
          </a:gradFill>
          <a:ln w="25400">
            <a:noFill/>
          </a:ln>
          <a:effectLst>
            <a:outerShdw blurRad="1155700" dist="685800" dir="5399997" sx="96000" sy="96000" algn="ctr" rotWithShape="0">
              <a:schemeClr val="accent1">
                <a:alpha val="82000"/>
              </a:schemeClr>
            </a:outerShdw>
          </a:effectLst>
        </p:spPr>
        <p:style>
          <a:lnRef idx="2">
            <a:schemeClr val="accent1">
              <a:lumMod val="75000"/>
            </a:schemeClr>
          </a:lnRef>
          <a:fillRef idx="1">
            <a:schemeClr val="accent1"/>
          </a:fillRef>
          <a:effectRef idx="0">
            <a:srgbClr val="FFFFFF"/>
          </a:effectRef>
          <a:fontRef idx="minor">
            <a:schemeClr val="lt1"/>
          </a:fontRef>
        </p:style>
      </p:sp>
      <p:sp>
        <p:nvSpPr>
          <p:cNvPr id="11" name="Ellipse 40_#color-2504&amp;2033"/>
          <p:cNvSpPr/>
          <p:nvPr userDrawn="1">
            <p:custDataLst>
              <p:tags r:id="rId4"/>
            </p:custDataLst>
          </p:nvPr>
        </p:nvSpPr>
        <p:spPr>
          <a:xfrm rot="10800000" flipV="1">
            <a:off x="1384300" y="1346200"/>
            <a:ext cx="4165600" cy="4165600"/>
          </a:xfrm>
          <a:prstGeom prst="ellipse">
            <a:avLst/>
          </a:prstGeom>
          <a:solidFill>
            <a:schemeClr val="bg2"/>
          </a:solidFill>
        </p:spPr>
      </p:sp>
      <p:sp>
        <p:nvSpPr>
          <p:cNvPr id="12" name="Rectangle 41814_#color-2504&amp;2034"/>
          <p:cNvSpPr/>
          <p:nvPr userDrawn="1">
            <p:custDataLst>
              <p:tags r:id="rId5"/>
            </p:custDataLst>
          </p:nvPr>
        </p:nvSpPr>
        <p:spPr>
          <a:xfrm rot="10800000" flipV="1">
            <a:off x="0" y="0"/>
            <a:ext cx="3467100" cy="3429000"/>
          </a:xfrm>
          <a:prstGeom prst="rect">
            <a:avLst/>
          </a:prstGeom>
          <a:solidFill>
            <a:schemeClr val="bg2"/>
          </a:solidFill>
        </p:spPr>
      </p:sp>
      <p:sp>
        <p:nvSpPr>
          <p:cNvPr id="13" name="Intersect-2504&amp;2035"/>
          <p:cNvSpPr/>
          <p:nvPr userDrawn="1">
            <p:custDataLst>
              <p:tags r:id="rId6"/>
            </p:custDataLst>
          </p:nvPr>
        </p:nvSpPr>
        <p:spPr>
          <a:xfrm rot="10800000" flipV="1">
            <a:off x="3469342" y="876301"/>
            <a:ext cx="2550459" cy="2552691"/>
          </a:xfrm>
          <a:custGeom>
            <a:avLst/>
            <a:gdLst/>
            <a:ahLst/>
            <a:cxnLst/>
            <a:rect l="l" t="t" r="r" b="b"/>
            <a:pathLst>
              <a:path w="2550459" h="2552691">
                <a:moveTo>
                  <a:pt x="2550465" y="0"/>
                </a:moveTo>
                <a:lnTo>
                  <a:pt x="2550465" y="2552687"/>
                </a:lnTo>
                <a:lnTo>
                  <a:pt x="0" y="2552687"/>
                </a:lnTo>
                <a:cubicBezTo>
                  <a:pt x="5" y="1143625"/>
                  <a:pt x="1141674" y="1211"/>
                  <a:pt x="2550465" y="0"/>
                </a:cubicBezTo>
              </a:path>
            </a:pathLst>
          </a:custGeom>
          <a:solidFill>
            <a:schemeClr val="accent1"/>
          </a:solidFill>
        </p:spPr>
      </p:sp>
      <p:sp>
        <p:nvSpPr>
          <p:cNvPr id="14" name="Ellipse 41_#color-2504&amp;2038"/>
          <p:cNvSpPr/>
          <p:nvPr userDrawn="1">
            <p:custDataLst>
              <p:tags r:id="rId7"/>
            </p:custDataLst>
          </p:nvPr>
        </p:nvSpPr>
        <p:spPr>
          <a:xfrm rot="10800000" flipV="1">
            <a:off x="1866900" y="1828800"/>
            <a:ext cx="3200400" cy="3200400"/>
          </a:xfrm>
          <a:prstGeom prst="ellipse">
            <a:avLst/>
          </a:prstGeom>
          <a:solidFill>
            <a:schemeClr val="bg2"/>
          </a:solidFill>
        </p:spPr>
      </p:sp>
      <p:sp>
        <p:nvSpPr>
          <p:cNvPr id="15" name="Ellipse 44_#color_#shadow_$accent1-2504&amp;2039"/>
          <p:cNvSpPr/>
          <p:nvPr userDrawn="1">
            <p:custDataLst>
              <p:tags r:id="rId8"/>
            </p:custDataLst>
          </p:nvPr>
        </p:nvSpPr>
        <p:spPr>
          <a:xfrm rot="10800000" flipV="1">
            <a:off x="4953635" y="5029200"/>
            <a:ext cx="800100" cy="800100"/>
          </a:xfrm>
          <a:prstGeom prst="ellipse">
            <a:avLst/>
          </a:prstGeom>
          <a:gradFill>
            <a:gsLst>
              <a:gs pos="0">
                <a:schemeClr val="accent1">
                  <a:alpha val="75000"/>
                </a:schemeClr>
              </a:gs>
              <a:gs pos="100000">
                <a:schemeClr val="accent1">
                  <a:alpha val="0"/>
                </a:schemeClr>
              </a:gs>
            </a:gsLst>
            <a:lin ang="4800000" scaled="0"/>
          </a:gradFill>
          <a:effectLst>
            <a:outerShdw blurRad="635000" dist="50800" dir="5400000" sx="104000" sy="104000" algn="bl" rotWithShape="0">
              <a:schemeClr val="accent1">
                <a:alpha val="25000"/>
              </a:schemeClr>
            </a:outerShdw>
          </a:effectLst>
        </p:spPr>
      </p:sp>
      <p:sp>
        <p:nvSpPr>
          <p:cNvPr id="17" name="Exclude_#color-2504&amp;2052"/>
          <p:cNvSpPr/>
          <p:nvPr userDrawn="1">
            <p:custDataLst>
              <p:tags r:id="rId9"/>
            </p:custDataLst>
          </p:nvPr>
        </p:nvSpPr>
        <p:spPr>
          <a:xfrm rot="10800000" flipV="1">
            <a:off x="9931400" y="4597400"/>
            <a:ext cx="2260600" cy="2260600"/>
          </a:xfrm>
          <a:custGeom>
            <a:avLst/>
            <a:gdLst/>
            <a:ahLst/>
            <a:cxnLst/>
            <a:rect l="l" t="t" r="r" b="b"/>
            <a:pathLst>
              <a:path w="2260600" h="2260600">
                <a:moveTo>
                  <a:pt x="0" y="0"/>
                </a:moveTo>
                <a:lnTo>
                  <a:pt x="0" y="2260600"/>
                </a:lnTo>
                <a:lnTo>
                  <a:pt x="2260600" y="2260600"/>
                </a:lnTo>
                <a:cubicBezTo>
                  <a:pt x="1012105" y="2260600"/>
                  <a:pt x="0" y="1248495"/>
                  <a:pt x="0" y="0"/>
                </a:cubicBezTo>
              </a:path>
            </a:pathLst>
          </a:custGeom>
          <a:solidFill>
            <a:schemeClr val="accent1"/>
          </a:solidFill>
        </p:spPr>
      </p:sp>
      <p:sp>
        <p:nvSpPr>
          <p:cNvPr id="18" name="Ellipse 45_#color_$accent1_1_$accent1_2-2486&amp;2052"/>
          <p:cNvSpPr/>
          <p:nvPr userDrawn="1">
            <p:custDataLst>
              <p:tags r:id="rId10"/>
            </p:custDataLst>
          </p:nvPr>
        </p:nvSpPr>
        <p:spPr>
          <a:xfrm>
            <a:off x="5857875" y="876300"/>
            <a:ext cx="820420" cy="820420"/>
          </a:xfrm>
          <a:prstGeom prst="ellipse">
            <a:avLst/>
          </a:prstGeom>
          <a:gradFill>
            <a:gsLst>
              <a:gs pos="0">
                <a:schemeClr val="accent1">
                  <a:alpha val="25000"/>
                </a:schemeClr>
              </a:gs>
              <a:gs pos="100000">
                <a:schemeClr val="accent1">
                  <a:alpha val="0"/>
                </a:schemeClr>
              </a:gs>
            </a:gsLst>
            <a:lin ang="5400000" scaled="0"/>
          </a:gradFill>
          <a:ln w="25400">
            <a:noFill/>
          </a:ln>
          <a:effectLst/>
          <a:extLst>
            <a:ext uri="{91240B29-F687-4F45-9708-019B960494DF}">
              <a14:hiddenLine xmlns:a14="http://schemas.microsoft.com/office/drawing/2010/main" w="25400">
                <a:solidFill>
                  <a:srgbClr val="000000"/>
                </a:solidFill>
              </a14:hiddenLine>
            </a:ex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sp>
      <p:sp>
        <p:nvSpPr>
          <p:cNvPr id="7" name="日期占位符 3"/>
          <p:cNvSpPr>
            <a:spLocks noGrp="1"/>
          </p:cNvSpPr>
          <p:nvPr>
            <p:ph type="dt" sz="half" idx="10"/>
            <p:custDataLst>
              <p:tags r:id="rId11"/>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p:ph type="ftr" sz="quarter" idx="11"/>
            <p:custDataLst>
              <p:tags r:id="rId12"/>
            </p:custDataLst>
          </p:nvPr>
        </p:nvSpPr>
        <p:spPr/>
        <p:txBody>
          <a:bodyPr/>
          <a:lstStyle/>
          <a:p>
            <a:endParaRPr lang="zh-CN" altLang="en-US"/>
          </a:p>
        </p:txBody>
      </p:sp>
      <p:sp>
        <p:nvSpPr>
          <p:cNvPr id="9" name="灯片编号占位符 5"/>
          <p:cNvSpPr>
            <a:spLocks noGrp="1"/>
          </p:cNvSpPr>
          <p:nvPr>
            <p:ph type="sldNum" sz="quarter" idx="12"/>
            <p:custDataLst>
              <p:tags r:id="rId13"/>
            </p:custDataLst>
          </p:nvPr>
        </p:nvSpPr>
        <p:spPr/>
        <p:txBody>
          <a:bodyPr wrap="square">
            <a:normAutofit/>
          </a:bodyPr>
          <a:lstStyle/>
          <a:p>
            <a:fld id="{BE5F26B5-172A-4DC2-B0B7-181CFC56B87C}" type="slidenum">
              <a:rPr lang="zh-CN" altLang="en-US" smtClean="0"/>
            </a:fld>
            <a:endParaRPr lang="zh-CN" altLang="en-US"/>
          </a:p>
        </p:txBody>
      </p:sp>
      <p:sp>
        <p:nvSpPr>
          <p:cNvPr id="16" name="Union_#color-2504&amp;2041"/>
          <p:cNvSpPr/>
          <p:nvPr userDrawn="1">
            <p:custDataLst>
              <p:tags r:id="rId14"/>
            </p:custDataLst>
          </p:nvPr>
        </p:nvSpPr>
        <p:spPr>
          <a:xfrm rot="10800000" flipV="1">
            <a:off x="1130300" y="1130300"/>
            <a:ext cx="876300" cy="601183"/>
          </a:xfrm>
          <a:custGeom>
            <a:avLst/>
            <a:gdLst/>
            <a:ahLst/>
            <a:cxnLst/>
            <a:rect l="l" t="t" r="r" b="b"/>
            <a:pathLst>
              <a:path w="876300" h="601183">
                <a:moveTo>
                  <a:pt x="0" y="0"/>
                </a:moveTo>
                <a:lnTo>
                  <a:pt x="406400" y="0"/>
                </a:lnTo>
                <a:lnTo>
                  <a:pt x="406400" y="416019"/>
                </a:lnTo>
                <a:cubicBezTo>
                  <a:pt x="406400" y="518282"/>
                  <a:pt x="323499" y="601184"/>
                  <a:pt x="221235" y="601184"/>
                </a:cubicBezTo>
                <a:lnTo>
                  <a:pt x="221235" y="416019"/>
                </a:lnTo>
                <a:lnTo>
                  <a:pt x="0" y="416019"/>
                </a:lnTo>
                <a:lnTo>
                  <a:pt x="0" y="0"/>
                </a:lnTo>
                <a:moveTo>
                  <a:pt x="469900" y="0"/>
                </a:moveTo>
                <a:lnTo>
                  <a:pt x="876300" y="0"/>
                </a:lnTo>
                <a:lnTo>
                  <a:pt x="876300" y="416019"/>
                </a:lnTo>
                <a:cubicBezTo>
                  <a:pt x="876300" y="518282"/>
                  <a:pt x="793399" y="601184"/>
                  <a:pt x="691135" y="601184"/>
                </a:cubicBezTo>
                <a:lnTo>
                  <a:pt x="691135" y="416019"/>
                </a:lnTo>
                <a:lnTo>
                  <a:pt x="469900" y="416019"/>
                </a:lnTo>
                <a:lnTo>
                  <a:pt x="469900" y="0"/>
                </a:lnTo>
              </a:path>
            </a:pathLst>
          </a:custGeom>
          <a:solidFill>
            <a:schemeClr val="accent1"/>
          </a:solidFill>
          <a:effectLst>
            <a:outerShdw blurRad="254000" dist="101600" dir="5400000" sx="104000" sy="104000" algn="bl" rotWithShape="0">
              <a:schemeClr val="accent1">
                <a:alpha val="13000"/>
              </a:schemeClr>
            </a:outerShdw>
          </a:effectLst>
        </p:spPr>
      </p:sp>
      <p:sp>
        <p:nvSpPr>
          <p:cNvPr id="2" name="标题 1"/>
          <p:cNvSpPr>
            <a:spLocks noGrp="1"/>
          </p:cNvSpPr>
          <p:nvPr>
            <p:ph type="title" hasCustomPrompt="1"/>
            <p:custDataLst>
              <p:tags r:id="rId15"/>
            </p:custDataLst>
          </p:nvPr>
        </p:nvSpPr>
        <p:spPr>
          <a:xfrm>
            <a:off x="1947450" y="2798755"/>
            <a:ext cx="2880000" cy="1081088"/>
          </a:xfrm>
        </p:spPr>
        <p:txBody>
          <a:bodyPr wrap="square" anchor="b">
            <a:normAutofit/>
          </a:bodyPr>
          <a:lstStyle>
            <a:lvl1pPr algn="ctr">
              <a:defRPr sz="6000" b="0">
                <a:solidFill>
                  <a:schemeClr val="tx2"/>
                </a:solidFill>
                <a:latin typeface="+mj-ea"/>
                <a:ea typeface="+mj-ea"/>
              </a:defRPr>
            </a:lvl1pPr>
          </a:lstStyle>
          <a:p>
            <a:r>
              <a:rPr lang="zh-CN" altLang="en-US" dirty="0"/>
              <a:t>标题</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sp>
        <p:nvSpPr>
          <p:cNvPr id="9" name="Ellipse 39_#color-2486&amp;2105"/>
          <p:cNvSpPr/>
          <p:nvPr userDrawn="1">
            <p:custDataLst>
              <p:tags r:id="rId2"/>
            </p:custDataLst>
          </p:nvPr>
        </p:nvSpPr>
        <p:spPr>
          <a:xfrm>
            <a:off x="8763000" y="0"/>
            <a:ext cx="3429000" cy="3429000"/>
          </a:xfrm>
          <a:custGeom>
            <a:avLst/>
            <a:gdLst/>
            <a:ahLst/>
            <a:cxnLst/>
            <a:rect l="l" t="t" r="r" b="b"/>
            <a:pathLst>
              <a:path w="3429000" h="3429000">
                <a:moveTo>
                  <a:pt x="3429000" y="0"/>
                </a:moveTo>
                <a:cubicBezTo>
                  <a:pt x="1535214" y="0"/>
                  <a:pt x="0" y="1535214"/>
                  <a:pt x="0" y="3429000"/>
                </a:cubicBezTo>
                <a:lnTo>
                  <a:pt x="3429000" y="3429000"/>
                </a:lnTo>
                <a:lnTo>
                  <a:pt x="3429000" y="0"/>
                </a:lnTo>
              </a:path>
            </a:pathLst>
          </a:custGeom>
          <a:solidFill>
            <a:schemeClr val="accent1"/>
          </a:solidFill>
        </p:spPr>
      </p:sp>
      <p:sp>
        <p:nvSpPr>
          <p:cNvPr id="10" name="Ellipse _#color_$accent1_1_$accent1_1-2504&amp;2021"/>
          <p:cNvSpPr/>
          <p:nvPr userDrawn="1">
            <p:custDataLst>
              <p:tags r:id="rId3"/>
            </p:custDataLst>
          </p:nvPr>
        </p:nvSpPr>
        <p:spPr>
          <a:xfrm>
            <a:off x="8763000" y="3429000"/>
            <a:ext cx="3429000" cy="3429000"/>
          </a:xfrm>
          <a:custGeom>
            <a:avLst/>
            <a:gdLst/>
            <a:ahLst/>
            <a:cxnLst/>
            <a:rect l="l" t="t" r="r" b="b"/>
            <a:pathLst>
              <a:path w="3429000" h="3429000">
                <a:moveTo>
                  <a:pt x="0" y="3429000"/>
                </a:moveTo>
                <a:cubicBezTo>
                  <a:pt x="1893786" y="3429000"/>
                  <a:pt x="3429000" y="1893786"/>
                  <a:pt x="3429000" y="0"/>
                </a:cubicBezTo>
                <a:lnTo>
                  <a:pt x="0" y="0"/>
                </a:lnTo>
                <a:lnTo>
                  <a:pt x="0" y="3429000"/>
                </a:lnTo>
              </a:path>
            </a:pathLst>
          </a:custGeom>
          <a:gradFill>
            <a:gsLst>
              <a:gs pos="100000">
                <a:schemeClr val="accent1">
                  <a:alpha val="25000"/>
                </a:schemeClr>
              </a:gs>
              <a:gs pos="0">
                <a:schemeClr val="accent1">
                  <a:alpha val="0"/>
                </a:schemeClr>
              </a:gs>
            </a:gsLst>
            <a:lin ang="5040000" scaled="0"/>
          </a:gradFill>
          <a:ln w="25400">
            <a:noFill/>
          </a:ln>
          <a:effectLst/>
          <a:extLs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sp>
      <p:sp>
        <p:nvSpPr>
          <p:cNvPr id="11" name="Exclude_#color-2504&amp;2058"/>
          <p:cNvSpPr/>
          <p:nvPr userDrawn="1">
            <p:custDataLst>
              <p:tags r:id="rId4"/>
            </p:custDataLst>
          </p:nvPr>
        </p:nvSpPr>
        <p:spPr>
          <a:xfrm>
            <a:off x="5334000" y="3429000"/>
            <a:ext cx="3429000" cy="3429000"/>
          </a:xfrm>
          <a:custGeom>
            <a:avLst/>
            <a:gdLst/>
            <a:ahLst/>
            <a:cxnLst/>
            <a:rect l="l" t="t" r="r" b="b"/>
            <a:pathLst>
              <a:path w="3429000" h="3429000">
                <a:moveTo>
                  <a:pt x="0" y="3429000"/>
                </a:moveTo>
                <a:lnTo>
                  <a:pt x="3429000" y="3429000"/>
                </a:lnTo>
                <a:lnTo>
                  <a:pt x="3429000" y="0"/>
                </a:lnTo>
                <a:cubicBezTo>
                  <a:pt x="3429000" y="1893786"/>
                  <a:pt x="1893786" y="3429000"/>
                  <a:pt x="0" y="3429000"/>
                </a:cubicBezTo>
              </a:path>
            </a:pathLst>
          </a:custGeom>
          <a:solidFill>
            <a:schemeClr val="accent1">
              <a:lumMod val="50000"/>
            </a:schemeClr>
          </a:solidFill>
          <a:ln>
            <a:noFill/>
          </a:ln>
        </p:spPr>
        <p:style>
          <a:lnRef idx="2">
            <a:schemeClr val="accent1">
              <a:lumMod val="75000"/>
            </a:schemeClr>
          </a:lnRef>
          <a:fillRef idx="1">
            <a:schemeClr val="accent1"/>
          </a:fillRef>
          <a:effectRef idx="0">
            <a:srgbClr val="FFFFFF"/>
          </a:effectRef>
          <a:fontRef idx="minor">
            <a:schemeClr val="lt1"/>
          </a:fontRef>
        </p:style>
      </p:sp>
      <p:sp>
        <p:nvSpPr>
          <p:cNvPr id="4" name="日期占位符 4"/>
          <p:cNvSpPr>
            <a:spLocks noGrp="1"/>
          </p:cNvSpPr>
          <p:nvPr>
            <p:ph type="dt" sz="half" idx="10"/>
            <p:custDataLst>
              <p:tags r:id="rId5"/>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5"/>
          <p:cNvSpPr>
            <a:spLocks noGrp="1"/>
          </p:cNvSpPr>
          <p:nvPr>
            <p:ph type="ftr" sz="quarter" idx="11"/>
            <p:custDataLst>
              <p:tags r:id="rId6"/>
            </p:custDataLst>
          </p:nvPr>
        </p:nvSpPr>
        <p:spPr/>
        <p:txBody>
          <a:bodyPr/>
          <a:lstStyle/>
          <a:p>
            <a:endParaRPr lang="zh-CN" altLang="en-US"/>
          </a:p>
        </p:txBody>
      </p:sp>
      <p:sp>
        <p:nvSpPr>
          <p:cNvPr id="6" name="灯片编号占位符 6"/>
          <p:cNvSpPr>
            <a:spLocks noGrp="1"/>
          </p:cNvSpPr>
          <p:nvPr>
            <p:ph type="sldNum" sz="quarter" idx="12"/>
            <p:custDataLst>
              <p:tags r:id="rId7"/>
            </p:custDataLst>
          </p:nvPr>
        </p:nvSpPr>
        <p:spPr/>
        <p:txBody>
          <a:bodyPr wrap="square">
            <a:normAutofit/>
          </a:bodyPr>
          <a:lstStyle/>
          <a:p>
            <a:fld id="{BE5F26B5-172A-4DC2-B0B7-181CFC56B87C}" type="slidenum">
              <a:rPr lang="zh-CN" altLang="en-US" smtClean="0"/>
            </a:fld>
            <a:endParaRPr lang="zh-CN" altLang="en-US"/>
          </a:p>
        </p:txBody>
      </p:sp>
      <p:sp>
        <p:nvSpPr>
          <p:cNvPr id="12" name="Exclude_#color-2486&amp;2108"/>
          <p:cNvSpPr/>
          <p:nvPr userDrawn="1">
            <p:custDataLst>
              <p:tags r:id="rId8"/>
            </p:custDataLst>
          </p:nvPr>
        </p:nvSpPr>
        <p:spPr>
          <a:xfrm flipV="1">
            <a:off x="0" y="0"/>
            <a:ext cx="2260600" cy="2260600"/>
          </a:xfrm>
          <a:custGeom>
            <a:avLst/>
            <a:gdLst/>
            <a:ahLst/>
            <a:cxnLst/>
            <a:rect l="l" t="t" r="r" b="b"/>
            <a:pathLst>
              <a:path w="2260600" h="2260600">
                <a:moveTo>
                  <a:pt x="0" y="0"/>
                </a:moveTo>
                <a:lnTo>
                  <a:pt x="0" y="2260600"/>
                </a:lnTo>
                <a:lnTo>
                  <a:pt x="2260600" y="2260600"/>
                </a:lnTo>
                <a:cubicBezTo>
                  <a:pt x="1012105" y="2260600"/>
                  <a:pt x="0" y="1248495"/>
                  <a:pt x="0" y="0"/>
                </a:cubicBezTo>
              </a:path>
            </a:pathLst>
          </a:custGeom>
          <a:solidFill>
            <a:schemeClr val="accent1"/>
          </a:solidFill>
        </p:spPr>
      </p:sp>
      <p:sp>
        <p:nvSpPr>
          <p:cNvPr id="2" name="标题 1"/>
          <p:cNvSpPr>
            <a:spLocks noGrp="1"/>
          </p:cNvSpPr>
          <p:nvPr>
            <p:ph type="title" hasCustomPrompt="1"/>
            <p:custDataLst>
              <p:tags r:id="rId9"/>
            </p:custDataLst>
          </p:nvPr>
        </p:nvSpPr>
        <p:spPr>
          <a:xfrm>
            <a:off x="856341" y="1277259"/>
            <a:ext cx="6540486" cy="4339770"/>
          </a:xfrm>
        </p:spPr>
        <p:txBody>
          <a:bodyPr wrap="square" anchor="ctr">
            <a:normAutofit/>
          </a:bodyPr>
          <a:lstStyle>
            <a:lvl1pPr algn="l">
              <a:defRPr sz="5400" b="0">
                <a:solidFill>
                  <a:schemeClr val="tx2"/>
                </a:solidFill>
                <a:latin typeface="+mj-ea"/>
                <a:ea typeface="+mj-ea"/>
              </a:defRPr>
            </a:lvl1pPr>
          </a:lstStyle>
          <a:p>
            <a:r>
              <a:rPr lang="zh-CN" altLang="en-US" dirty="0"/>
              <a:t>单击编辑母版标题</a:t>
            </a:r>
            <a:endParaRPr lang="zh-CN" altLang="en-US" dirty="0"/>
          </a:p>
        </p:txBody>
      </p:sp>
      <p:sp>
        <p:nvSpPr>
          <p:cNvPr id="14" name="Ellipse 44_#color_$accent1_1_$accent1_2-2504&amp;2059"/>
          <p:cNvSpPr/>
          <p:nvPr userDrawn="1">
            <p:custDataLst>
              <p:tags r:id="rId10"/>
            </p:custDataLst>
          </p:nvPr>
        </p:nvSpPr>
        <p:spPr>
          <a:xfrm rot="18900000" flipV="1">
            <a:off x="7689850" y="2525792"/>
            <a:ext cx="2146300" cy="2146300"/>
          </a:xfrm>
          <a:prstGeom prst="ellipse">
            <a:avLst/>
          </a:prstGeom>
          <a:gradFill>
            <a:gsLst>
              <a:gs pos="0">
                <a:schemeClr val="accent1">
                  <a:lumMod val="20000"/>
                  <a:lumOff val="80000"/>
                </a:schemeClr>
              </a:gs>
              <a:gs pos="100000">
                <a:schemeClr val="accent1">
                  <a:lumMod val="40000"/>
                  <a:lumOff val="60000"/>
                </a:schemeClr>
              </a:gs>
            </a:gsLst>
            <a:lin ang="14880000" scaled="0"/>
          </a:gradFill>
          <a:ln w="25400">
            <a:noFill/>
          </a:ln>
          <a:effectLst/>
        </p:spPr>
        <p:style>
          <a:lnRef idx="2">
            <a:schemeClr val="accent1">
              <a:lumMod val="75000"/>
            </a:schemeClr>
          </a:lnRef>
          <a:fillRef idx="1">
            <a:schemeClr val="accent1"/>
          </a:fillRef>
          <a:effectRef idx="0">
            <a:srgbClr val="FFFFFF"/>
          </a:effectRef>
          <a:fontRef idx="minor">
            <a:schemeClr val="lt1"/>
          </a:fontRef>
        </p:style>
      </p:sp>
      <p:sp>
        <p:nvSpPr>
          <p:cNvPr id="8" name="节编号 3"/>
          <p:cNvSpPr>
            <a:spLocks noGrp="1"/>
          </p:cNvSpPr>
          <p:nvPr>
            <p:ph type="body" sz="quarter" idx="13" hasCustomPrompt="1"/>
            <p:custDataLst>
              <p:tags r:id="rId11"/>
            </p:custDataLst>
          </p:nvPr>
        </p:nvSpPr>
        <p:spPr>
          <a:xfrm>
            <a:off x="8244542" y="1277259"/>
            <a:ext cx="3387319" cy="4339770"/>
          </a:xfrm>
        </p:spPr>
        <p:txBody>
          <a:bodyPr wrap="square" anchor="ctr">
            <a:normAutofit/>
          </a:bodyPr>
          <a:lstStyle>
            <a:lvl1pPr marL="0" indent="0" algn="l">
              <a:buNone/>
              <a:defRPr sz="8000" b="0">
                <a:solidFill>
                  <a:srgbClr val="273644"/>
                </a:solidFill>
                <a:latin typeface="+mj-ea"/>
                <a:ea typeface="+mj-ea"/>
              </a:defRPr>
            </a:lvl1pPr>
          </a:lstStyle>
          <a:p>
            <a:pPr lvl="0"/>
            <a:r>
              <a:rPr lang="zh-CN" altLang="en-US" dirty="0"/>
              <a:t>节编号</a:t>
            </a:r>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wrap="square" lIns="0" tIns="0" rIns="0" bIns="0" rtlCol="0" anchor="b">
            <a:normAutofit/>
          </a:bodyPr>
          <a:lstStyle>
            <a:lvl1pPr>
              <a:defRPr lang="zh-CN" altLang="en-US" dirty="0"/>
            </a:lvl1pPr>
          </a:lstStyle>
          <a:p>
            <a:pPr lvl="0"/>
            <a:r>
              <a:rPr lang="zh-CN" altLang="en-US" dirty="0"/>
              <a:t>单击此处编辑母版标题样式</a:t>
            </a:r>
            <a:endParaRPr lang="zh-CN" altLang="en-US" dirty="0"/>
          </a:p>
        </p:txBody>
      </p:sp>
      <p:sp>
        <p:nvSpPr>
          <p:cNvPr id="3" name="内容占位符 2"/>
          <p:cNvSpPr>
            <a:spLocks noGrp="1"/>
          </p:cNvSpPr>
          <p:nvPr>
            <p:ph sz="half" idx="1"/>
            <p:custDataLst>
              <p:tags r:id="rId3"/>
            </p:custDataLst>
          </p:nvPr>
        </p:nvSpPr>
        <p:spPr>
          <a:xfrm>
            <a:off x="695960" y="1301750"/>
            <a:ext cx="5323840" cy="487585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内容占位符 3"/>
          <p:cNvSpPr>
            <a:spLocks noGrp="1"/>
          </p:cNvSpPr>
          <p:nvPr>
            <p:ph sz="half" idx="2"/>
            <p:custDataLst>
              <p:tags r:id="rId4"/>
            </p:custDataLst>
          </p:nvPr>
        </p:nvSpPr>
        <p:spPr>
          <a:xfrm>
            <a:off x="6172200" y="1301750"/>
            <a:ext cx="5323840" cy="487585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日期占位符 4"/>
          <p:cNvSpPr>
            <a:spLocks noGrp="1"/>
          </p:cNvSpPr>
          <p:nvPr>
            <p:ph type="dt" sz="half" idx="10"/>
            <p:custDataLst>
              <p:tags r:id="rId5"/>
            </p:custDataLst>
          </p:nvPr>
        </p:nvSpPr>
        <p:spPr/>
        <p:txBody>
          <a:bodyPr wrap="square">
            <a:normAutofit/>
          </a:bodyPr>
          <a:lstStyle/>
          <a:p>
            <a:fld id="{5592522B-0F24-4480-B9DD-A9474A6880D6}"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360000"/>
            <a:ext cx="10515600" cy="864000"/>
          </a:xfrm>
        </p:spPr>
        <p:txBody>
          <a:bodyPr vert="horz" wrap="square" lIns="0" tIns="0" rIns="0" bIns="0" rtlCol="0" anchor="b">
            <a:normAutofit/>
          </a:bodyPr>
          <a:lstStyle>
            <a:lvl1pPr>
              <a:defRPr lang="zh-CN" altLang="en-US" dirty="0"/>
            </a:lvl1pPr>
          </a:lstStyle>
          <a:p>
            <a:pPr lvl="0"/>
            <a:r>
              <a:rPr lang="zh-CN" altLang="en-US" dirty="0"/>
              <a:t>单击此处编辑母版标题样式</a:t>
            </a:r>
            <a:endParaRPr lang="zh-CN" altLang="en-US" dirty="0"/>
          </a:p>
        </p:txBody>
      </p:sp>
      <p:sp>
        <p:nvSpPr>
          <p:cNvPr id="3" name="文本占位符 2"/>
          <p:cNvSpPr>
            <a:spLocks noGrp="1"/>
          </p:cNvSpPr>
          <p:nvPr>
            <p:ph type="body" idx="1"/>
            <p:custDataLst>
              <p:tags r:id="rId3"/>
            </p:custDataLst>
          </p:nvPr>
        </p:nvSpPr>
        <p:spPr>
          <a:xfrm>
            <a:off x="695960" y="1301750"/>
            <a:ext cx="5323840" cy="411303"/>
          </a:xfrm>
        </p:spPr>
        <p:txBody>
          <a:bodyPr wrap="square"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custDataLst>
              <p:tags r:id="rId4"/>
            </p:custDataLst>
          </p:nvPr>
        </p:nvSpPr>
        <p:spPr>
          <a:xfrm>
            <a:off x="695960" y="1875099"/>
            <a:ext cx="5323840" cy="4300276"/>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文本占位符 4"/>
          <p:cNvSpPr>
            <a:spLocks noGrp="1"/>
          </p:cNvSpPr>
          <p:nvPr>
            <p:ph type="body" sz="quarter" idx="3"/>
            <p:custDataLst>
              <p:tags r:id="rId5"/>
            </p:custDataLst>
          </p:nvPr>
        </p:nvSpPr>
        <p:spPr>
          <a:xfrm>
            <a:off x="6172200" y="1301750"/>
            <a:ext cx="5323840" cy="411303"/>
          </a:xfrm>
        </p:spPr>
        <p:txBody>
          <a:bodyPr wrap="square"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custDataLst>
              <p:tags r:id="rId6"/>
            </p:custDataLst>
          </p:nvPr>
        </p:nvSpPr>
        <p:spPr>
          <a:xfrm>
            <a:off x="6172200" y="1875099"/>
            <a:ext cx="5323840" cy="4300276"/>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7" name="日期占位符 6"/>
          <p:cNvSpPr>
            <a:spLocks noGrp="1"/>
          </p:cNvSpPr>
          <p:nvPr>
            <p:ph type="dt" sz="half" idx="10"/>
            <p:custDataLst>
              <p:tags r:id="rId7"/>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fld>
            <a:endParaRPr lang="zh-CN" altLang="en-US" dirty="0"/>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仅内容">
    <p:spTree>
      <p:nvGrpSpPr>
        <p:cNvPr id="1" name=""/>
        <p:cNvGrpSpPr/>
        <p:nvPr/>
      </p:nvGrpSpPr>
      <p:grpSpPr>
        <a:xfrm>
          <a:off x="0" y="0"/>
          <a:ext cx="0" cy="0"/>
          <a:chOff x="0" y="0"/>
          <a:chExt cx="0" cy="0"/>
        </a:xfrm>
      </p:grpSpPr>
      <p:sp>
        <p:nvSpPr>
          <p:cNvPr id="3" name="内容占位符 1"/>
          <p:cNvSpPr>
            <a:spLocks noGrp="1"/>
          </p:cNvSpPr>
          <p:nvPr>
            <p:ph idx="1"/>
            <p:custDataLst>
              <p:tags r:id="rId2"/>
            </p:custDataLst>
          </p:nvPr>
        </p:nvSpPr>
        <p:spPr>
          <a:xfrm>
            <a:off x="695960" y="360045"/>
            <a:ext cx="10801985" cy="581787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3"/>
          <p:cNvSpPr>
            <a:spLocks noGrp="1"/>
          </p:cNvSpPr>
          <p:nvPr>
            <p:ph type="ftr" sz="quarter" idx="11"/>
            <p:custDataLst>
              <p:tags r:id="rId4"/>
            </p:custDataLst>
          </p:nvPr>
        </p:nvSpPr>
        <p:spPr/>
        <p:txBody>
          <a:bodyPr/>
          <a:lstStyle/>
          <a:p>
            <a:endParaRPr lang="zh-CN" altLang="en-US"/>
          </a:p>
        </p:txBody>
      </p:sp>
      <p:sp>
        <p:nvSpPr>
          <p:cNvPr id="6"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0" Type="http://schemas.openxmlformats.org/officeDocument/2006/relationships/theme" Target="../theme/theme1.xml"/><Relationship Id="rId2" Type="http://schemas.openxmlformats.org/officeDocument/2006/relationships/slideLayout" Target="../slideLayouts/slideLayout2.xml"/><Relationship Id="rId19" Type="http://schemas.openxmlformats.org/officeDocument/2006/relationships/tags" Target="../tags/tag97.xml"/><Relationship Id="rId18" Type="http://schemas.openxmlformats.org/officeDocument/2006/relationships/tags" Target="../tags/tag96.xml"/><Relationship Id="rId17" Type="http://schemas.openxmlformats.org/officeDocument/2006/relationships/tags" Target="../tags/tag95.xml"/><Relationship Id="rId16" Type="http://schemas.openxmlformats.org/officeDocument/2006/relationships/tags" Target="../tags/tag94.xml"/><Relationship Id="rId15" Type="http://schemas.openxmlformats.org/officeDocument/2006/relationships/tags" Target="../tags/tag93.xml"/><Relationship Id="rId14" Type="http://schemas.openxmlformats.org/officeDocument/2006/relationships/tags" Target="../tags/tag92.xml"/><Relationship Id="rId13" Type="http://schemas.openxmlformats.org/officeDocument/2006/relationships/tags" Target="../tags/tag91.xml"/><Relationship Id="rId12" Type="http://schemas.openxmlformats.org/officeDocument/2006/relationships/tags" Target="../tags/tag90.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Exclude_#color-2486&amp;2115"/>
          <p:cNvSpPr/>
          <p:nvPr userDrawn="1">
            <p:custDataLst>
              <p:tags r:id="rId12"/>
            </p:custDataLst>
          </p:nvPr>
        </p:nvSpPr>
        <p:spPr>
          <a:xfrm>
            <a:off x="0" y="4597400"/>
            <a:ext cx="2260600" cy="2260600"/>
          </a:xfrm>
          <a:custGeom>
            <a:avLst/>
            <a:gdLst/>
            <a:ahLst/>
            <a:cxnLst/>
            <a:rect l="l" t="t" r="r" b="b"/>
            <a:pathLst>
              <a:path w="2260600" h="2260600">
                <a:moveTo>
                  <a:pt x="0" y="0"/>
                </a:moveTo>
                <a:lnTo>
                  <a:pt x="0" y="2260600"/>
                </a:lnTo>
                <a:lnTo>
                  <a:pt x="2260600" y="2260600"/>
                </a:lnTo>
                <a:cubicBezTo>
                  <a:pt x="1012105" y="2260600"/>
                  <a:pt x="0" y="1248495"/>
                  <a:pt x="0" y="0"/>
                </a:cubicBezTo>
              </a:path>
            </a:pathLst>
          </a:custGeom>
          <a:gradFill>
            <a:gsLst>
              <a:gs pos="0">
                <a:schemeClr val="accent1">
                  <a:lumMod val="20000"/>
                  <a:lumOff val="80000"/>
                  <a:alpha val="100000"/>
                </a:schemeClr>
              </a:gs>
              <a:gs pos="100000">
                <a:schemeClr val="accent1">
                  <a:lumMod val="40000"/>
                  <a:lumOff val="60000"/>
                  <a:alpha val="0"/>
                </a:schemeClr>
              </a:gs>
            </a:gsLst>
            <a:lin ang="5400000" scaled="0"/>
          </a:gradFill>
          <a:ln w="25400">
            <a:noFill/>
          </a:ln>
          <a:effectLst/>
          <a:extLst>
            <a:ext uri="{91240B29-F687-4F45-9708-019B960494DF}">
              <a14:hiddenLine xmlns:a14="http://schemas.microsoft.com/office/drawing/2010/main" w="25400">
                <a:solidFill>
                  <a:srgbClr val="000000"/>
                </a:solidFill>
              </a14:hiddenLine>
            </a:ex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sp>
      <p:sp>
        <p:nvSpPr>
          <p:cNvPr id="9" name="Exclude_#color-2504&amp;2022"/>
          <p:cNvSpPr/>
          <p:nvPr userDrawn="1">
            <p:custDataLst>
              <p:tags r:id="rId13"/>
            </p:custDataLst>
          </p:nvPr>
        </p:nvSpPr>
        <p:spPr>
          <a:xfrm>
            <a:off x="9931400" y="0"/>
            <a:ext cx="2260600" cy="2260600"/>
          </a:xfrm>
          <a:custGeom>
            <a:avLst/>
            <a:gdLst/>
            <a:ahLst/>
            <a:cxnLst/>
            <a:rect l="l" t="t" r="r" b="b"/>
            <a:pathLst>
              <a:path w="2260600" h="2260600">
                <a:moveTo>
                  <a:pt x="2260600" y="2260600"/>
                </a:moveTo>
                <a:lnTo>
                  <a:pt x="2260600" y="0"/>
                </a:lnTo>
                <a:lnTo>
                  <a:pt x="0" y="0"/>
                </a:lnTo>
                <a:cubicBezTo>
                  <a:pt x="1248495" y="0"/>
                  <a:pt x="2260600" y="1012105"/>
                  <a:pt x="2260600" y="2260600"/>
                </a:cubicBezTo>
              </a:path>
            </a:pathLst>
          </a:custGeom>
          <a:gradFill>
            <a:gsLst>
              <a:gs pos="0">
                <a:schemeClr val="accent1">
                  <a:lumMod val="20000"/>
                  <a:lumOff val="80000"/>
                  <a:alpha val="100000"/>
                </a:schemeClr>
              </a:gs>
              <a:gs pos="100000">
                <a:schemeClr val="accent1">
                  <a:lumMod val="40000"/>
                  <a:lumOff val="60000"/>
                  <a:alpha val="0"/>
                </a:schemeClr>
              </a:gs>
            </a:gsLst>
            <a:lin ang="16200000" scaled="0"/>
          </a:gradFill>
          <a:ln w="25400">
            <a:noFill/>
          </a:ln>
          <a:effectLst/>
          <a:extLst>
            <a:ext uri="{91240B29-F687-4F45-9708-019B960494DF}">
              <a14:hiddenLine xmlns:a14="http://schemas.microsoft.com/office/drawing/2010/main" w="25400">
                <a:solidFill>
                  <a:srgbClr val="000000"/>
                </a:solidFill>
              </a14:hiddenLine>
            </a:ex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sp>
      <p:sp>
        <p:nvSpPr>
          <p:cNvPr id="2" name="标题占位符 1"/>
          <p:cNvSpPr>
            <a:spLocks noGrp="1"/>
          </p:cNvSpPr>
          <p:nvPr>
            <p:ph type="title"/>
            <p:custDataLst>
              <p:tags r:id="rId14"/>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5"/>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16"/>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17"/>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0" name="KSO_TEMPLATE" hidden="1"/>
          <p:cNvSpPr/>
          <p:nvPr userDrawn="1">
            <p:custDataLst>
              <p:tags r:id="rId19"/>
            </p:custDataLst>
          </p:nvPr>
        </p:nvSpPr>
        <p:spPr>
          <a:xfrm>
            <a:off x="0" y="0"/>
            <a:ext cx="0" cy="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100000"/>
        </a:lnSpc>
        <a:spcBef>
          <a:spcPct val="0"/>
        </a:spcBef>
        <a:buNone/>
        <a:defRPr sz="3200" b="0"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101.xml"/><Relationship Id="rId5" Type="http://schemas.openxmlformats.org/officeDocument/2006/relationships/image" Target="NULL" TargetMode="External"/><Relationship Id="rId4" Type="http://schemas.openxmlformats.org/officeDocument/2006/relationships/image" Target="../media/image1.png"/><Relationship Id="rId3" Type="http://schemas.openxmlformats.org/officeDocument/2006/relationships/tags" Target="../tags/tag100.xml"/><Relationship Id="rId2" Type="http://schemas.openxmlformats.org/officeDocument/2006/relationships/tags" Target="../tags/tag99.xml"/><Relationship Id="rId1" Type="http://schemas.openxmlformats.org/officeDocument/2006/relationships/tags" Target="../tags/tag98.xml"/></Relationships>
</file>

<file path=ppt/slides/_rels/slide10.xml.rels><?xml version="1.0" encoding="UTF-8" standalone="yes"?>
<Relationships xmlns="http://schemas.openxmlformats.org/package/2006/relationships"><Relationship Id="rId8" Type="http://schemas.openxmlformats.org/officeDocument/2006/relationships/notesSlide" Target="../notesSlides/notesSlide6.xml"/><Relationship Id="rId7" Type="http://schemas.openxmlformats.org/officeDocument/2006/relationships/slideLayout" Target="../slideLayouts/slideLayout7.xml"/><Relationship Id="rId6" Type="http://schemas.openxmlformats.org/officeDocument/2006/relationships/tags" Target="../tags/tag177.xml"/><Relationship Id="rId5" Type="http://schemas.openxmlformats.org/officeDocument/2006/relationships/tags" Target="../tags/tag176.xml"/><Relationship Id="rId4" Type="http://schemas.openxmlformats.org/officeDocument/2006/relationships/tags" Target="../tags/tag175.xml"/><Relationship Id="rId3" Type="http://schemas.openxmlformats.org/officeDocument/2006/relationships/tags" Target="../tags/tag174.xml"/><Relationship Id="rId2" Type="http://schemas.openxmlformats.org/officeDocument/2006/relationships/image" Target="../media/image4.jpeg"/><Relationship Id="rId1" Type="http://schemas.openxmlformats.org/officeDocument/2006/relationships/tags" Target="../tags/tag173.xml"/></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7.xml"/><Relationship Id="rId2" Type="http://schemas.openxmlformats.org/officeDocument/2006/relationships/tags" Target="../tags/tag179.xml"/><Relationship Id="rId1" Type="http://schemas.openxmlformats.org/officeDocument/2006/relationships/tags" Target="../tags/tag178.xml"/></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7.xml"/><Relationship Id="rId2" Type="http://schemas.openxmlformats.org/officeDocument/2006/relationships/tags" Target="../tags/tag181.xml"/><Relationship Id="rId1" Type="http://schemas.openxmlformats.org/officeDocument/2006/relationships/tags" Target="../tags/tag180.xml"/></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7.xml"/><Relationship Id="rId2" Type="http://schemas.openxmlformats.org/officeDocument/2006/relationships/tags" Target="../tags/tag183.xml"/><Relationship Id="rId1" Type="http://schemas.openxmlformats.org/officeDocument/2006/relationships/tags" Target="../tags/tag182.xml"/></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7.xml"/><Relationship Id="rId2" Type="http://schemas.openxmlformats.org/officeDocument/2006/relationships/tags" Target="../tags/tag185.xml"/><Relationship Id="rId1" Type="http://schemas.openxmlformats.org/officeDocument/2006/relationships/tags" Target="../tags/tag184.xml"/></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7.xml"/><Relationship Id="rId2" Type="http://schemas.openxmlformats.org/officeDocument/2006/relationships/tags" Target="../tags/tag187.xml"/><Relationship Id="rId1" Type="http://schemas.openxmlformats.org/officeDocument/2006/relationships/tags" Target="../tags/tag186.xml"/></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7.xml"/><Relationship Id="rId2" Type="http://schemas.openxmlformats.org/officeDocument/2006/relationships/tags" Target="../tags/tag189.xml"/><Relationship Id="rId1" Type="http://schemas.openxmlformats.org/officeDocument/2006/relationships/tags" Target="../tags/tag188.xml"/></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7.xml"/><Relationship Id="rId2" Type="http://schemas.openxmlformats.org/officeDocument/2006/relationships/tags" Target="../tags/tag191.xml"/><Relationship Id="rId1" Type="http://schemas.openxmlformats.org/officeDocument/2006/relationships/tags" Target="../tags/tag190.xml"/></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7.xml"/><Relationship Id="rId2" Type="http://schemas.openxmlformats.org/officeDocument/2006/relationships/tags" Target="../tags/tag193.xml"/><Relationship Id="rId1" Type="http://schemas.openxmlformats.org/officeDocument/2006/relationships/tags" Target="../tags/tag192.xml"/></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7.xml"/><Relationship Id="rId2" Type="http://schemas.openxmlformats.org/officeDocument/2006/relationships/tags" Target="../tags/tag195.xml"/><Relationship Id="rId1" Type="http://schemas.openxmlformats.org/officeDocument/2006/relationships/tags" Target="../tags/tag194.xml"/></Relationships>
</file>

<file path=ppt/slides/_rels/slide2.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tags" Target="../tags/tag109.xml"/><Relationship Id="rId7" Type="http://schemas.openxmlformats.org/officeDocument/2006/relationships/tags" Target="../tags/tag108.xml"/><Relationship Id="rId6" Type="http://schemas.openxmlformats.org/officeDocument/2006/relationships/tags" Target="../tags/tag107.xml"/><Relationship Id="rId5" Type="http://schemas.openxmlformats.org/officeDocument/2006/relationships/tags" Target="../tags/tag106.xml"/><Relationship Id="rId4" Type="http://schemas.openxmlformats.org/officeDocument/2006/relationships/tags" Target="../tags/tag105.xml"/><Relationship Id="rId3" Type="http://schemas.openxmlformats.org/officeDocument/2006/relationships/tags" Target="../tags/tag104.xml"/><Relationship Id="rId2" Type="http://schemas.openxmlformats.org/officeDocument/2006/relationships/tags" Target="../tags/tag103.xml"/><Relationship Id="rId1" Type="http://schemas.openxmlformats.org/officeDocument/2006/relationships/tags" Target="../tags/tag102.xml"/></Relationships>
</file>

<file path=ppt/slides/_rels/slide20.xml.rels><?xml version="1.0" encoding="UTF-8" standalone="yes"?>
<Relationships xmlns="http://schemas.openxmlformats.org/package/2006/relationships"><Relationship Id="rId9" Type="http://schemas.openxmlformats.org/officeDocument/2006/relationships/notesSlide" Target="../notesSlides/notesSlide16.xml"/><Relationship Id="rId8" Type="http://schemas.openxmlformats.org/officeDocument/2006/relationships/slideLayout" Target="../slideLayouts/slideLayout7.xml"/><Relationship Id="rId7" Type="http://schemas.openxmlformats.org/officeDocument/2006/relationships/tags" Target="../tags/tag201.xml"/><Relationship Id="rId6" Type="http://schemas.openxmlformats.org/officeDocument/2006/relationships/tags" Target="../tags/tag200.xml"/><Relationship Id="rId5" Type="http://schemas.openxmlformats.org/officeDocument/2006/relationships/tags" Target="../tags/tag199.xml"/><Relationship Id="rId4" Type="http://schemas.openxmlformats.org/officeDocument/2006/relationships/tags" Target="../tags/tag198.xml"/><Relationship Id="rId3" Type="http://schemas.openxmlformats.org/officeDocument/2006/relationships/tags" Target="../tags/tag197.xml"/><Relationship Id="rId2" Type="http://schemas.openxmlformats.org/officeDocument/2006/relationships/image" Target="../media/image4.jpeg"/><Relationship Id="rId1" Type="http://schemas.openxmlformats.org/officeDocument/2006/relationships/tags" Target="../tags/tag196.xml"/></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7.xml"/><Relationship Id="rId2" Type="http://schemas.openxmlformats.org/officeDocument/2006/relationships/tags" Target="../tags/tag203.xml"/><Relationship Id="rId1" Type="http://schemas.openxmlformats.org/officeDocument/2006/relationships/tags" Target="../tags/tag202.xml"/></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7.xml"/><Relationship Id="rId2" Type="http://schemas.openxmlformats.org/officeDocument/2006/relationships/tags" Target="../tags/tag205.xml"/><Relationship Id="rId1" Type="http://schemas.openxmlformats.org/officeDocument/2006/relationships/tags" Target="../tags/tag204.xml"/></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7.xml"/><Relationship Id="rId2" Type="http://schemas.openxmlformats.org/officeDocument/2006/relationships/tags" Target="../tags/tag207.xml"/><Relationship Id="rId1" Type="http://schemas.openxmlformats.org/officeDocument/2006/relationships/tags" Target="../tags/tag206.xml"/></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7.xml"/><Relationship Id="rId2" Type="http://schemas.openxmlformats.org/officeDocument/2006/relationships/tags" Target="../tags/tag209.xml"/><Relationship Id="rId1" Type="http://schemas.openxmlformats.org/officeDocument/2006/relationships/tags" Target="../tags/tag208.xml"/></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7.xml"/><Relationship Id="rId2" Type="http://schemas.openxmlformats.org/officeDocument/2006/relationships/tags" Target="../tags/tag211.xml"/><Relationship Id="rId1" Type="http://schemas.openxmlformats.org/officeDocument/2006/relationships/tags" Target="../tags/tag210.xml"/></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7.xml"/><Relationship Id="rId2" Type="http://schemas.openxmlformats.org/officeDocument/2006/relationships/tags" Target="../tags/tag213.xml"/><Relationship Id="rId1" Type="http://schemas.openxmlformats.org/officeDocument/2006/relationships/tags" Target="../tags/tag212.xml"/></Relationships>
</file>

<file path=ppt/slides/_rels/slide27.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7.xml"/><Relationship Id="rId2" Type="http://schemas.openxmlformats.org/officeDocument/2006/relationships/tags" Target="../tags/tag215.xml"/><Relationship Id="rId1" Type="http://schemas.openxmlformats.org/officeDocument/2006/relationships/tags" Target="../tags/tag214.xml"/></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7.xml"/><Relationship Id="rId2" Type="http://schemas.openxmlformats.org/officeDocument/2006/relationships/tags" Target="../tags/tag217.xml"/><Relationship Id="rId1" Type="http://schemas.openxmlformats.org/officeDocument/2006/relationships/tags" Target="../tags/tag216.xml"/></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7.xml"/><Relationship Id="rId2" Type="http://schemas.openxmlformats.org/officeDocument/2006/relationships/tags" Target="../tags/tag219.xml"/><Relationship Id="rId1" Type="http://schemas.openxmlformats.org/officeDocument/2006/relationships/tags" Target="../tags/tag218.xml"/></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tags" Target="../tags/tag112.xml"/><Relationship Id="rId2" Type="http://schemas.openxmlformats.org/officeDocument/2006/relationships/tags" Target="../tags/tag111.xml"/><Relationship Id="rId1" Type="http://schemas.openxmlformats.org/officeDocument/2006/relationships/tags" Target="../tags/tag110.xml"/></Relationships>
</file>

<file path=ppt/slides/_rels/slide30.xml.rels><?xml version="1.0" encoding="UTF-8" standalone="yes"?>
<Relationships xmlns="http://schemas.openxmlformats.org/package/2006/relationships"><Relationship Id="rId4" Type="http://schemas.openxmlformats.org/officeDocument/2006/relationships/notesSlide" Target="../notesSlides/notesSlide26.xml"/><Relationship Id="rId3" Type="http://schemas.openxmlformats.org/officeDocument/2006/relationships/slideLayout" Target="../slideLayouts/slideLayout7.xml"/><Relationship Id="rId2" Type="http://schemas.openxmlformats.org/officeDocument/2006/relationships/tags" Target="../tags/tag221.xml"/><Relationship Id="rId1" Type="http://schemas.openxmlformats.org/officeDocument/2006/relationships/tags" Target="../tags/tag220.xml"/></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7.xml"/><Relationship Id="rId2" Type="http://schemas.openxmlformats.org/officeDocument/2006/relationships/tags" Target="../tags/tag223.xml"/><Relationship Id="rId1" Type="http://schemas.openxmlformats.org/officeDocument/2006/relationships/tags" Target="../tags/tag222.xml"/></Relationships>
</file>

<file path=ppt/slides/_rels/slide32.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tags" Target="../tags/tag226.xml"/><Relationship Id="rId2" Type="http://schemas.openxmlformats.org/officeDocument/2006/relationships/tags" Target="../tags/tag225.xml"/><Relationship Id="rId1" Type="http://schemas.openxmlformats.org/officeDocument/2006/relationships/tags" Target="../tags/tag224.xml"/></Relationships>
</file>

<file path=ppt/slides/_rels/slide33.xml.rels><?xml version="1.0" encoding="UTF-8" standalone="yes"?>
<Relationships xmlns="http://schemas.openxmlformats.org/package/2006/relationships"><Relationship Id="rId4" Type="http://schemas.openxmlformats.org/officeDocument/2006/relationships/notesSlide" Target="../notesSlides/notesSlide28.xml"/><Relationship Id="rId3" Type="http://schemas.openxmlformats.org/officeDocument/2006/relationships/slideLayout" Target="../slideLayouts/slideLayout7.xml"/><Relationship Id="rId2" Type="http://schemas.openxmlformats.org/officeDocument/2006/relationships/tags" Target="../tags/tag228.xml"/><Relationship Id="rId1" Type="http://schemas.openxmlformats.org/officeDocument/2006/relationships/tags" Target="../tags/tag227.xml"/></Relationships>
</file>

<file path=ppt/slides/_rels/slide34.xml.rels><?xml version="1.0" encoding="UTF-8" standalone="yes"?>
<Relationships xmlns="http://schemas.openxmlformats.org/package/2006/relationships"><Relationship Id="rId4" Type="http://schemas.openxmlformats.org/officeDocument/2006/relationships/notesSlide" Target="../notesSlides/notesSlide29.xml"/><Relationship Id="rId3" Type="http://schemas.openxmlformats.org/officeDocument/2006/relationships/slideLayout" Target="../slideLayouts/slideLayout7.xml"/><Relationship Id="rId2" Type="http://schemas.openxmlformats.org/officeDocument/2006/relationships/tags" Target="../tags/tag230.xml"/><Relationship Id="rId1" Type="http://schemas.openxmlformats.org/officeDocument/2006/relationships/tags" Target="../tags/tag229.xml"/></Relationships>
</file>

<file path=ppt/slides/_rels/slide35.xml.rels><?xml version="1.0" encoding="UTF-8" standalone="yes"?>
<Relationships xmlns="http://schemas.openxmlformats.org/package/2006/relationships"><Relationship Id="rId4" Type="http://schemas.openxmlformats.org/officeDocument/2006/relationships/notesSlide" Target="../notesSlides/notesSlide30.xml"/><Relationship Id="rId3" Type="http://schemas.openxmlformats.org/officeDocument/2006/relationships/slideLayout" Target="../slideLayouts/slideLayout7.xml"/><Relationship Id="rId2" Type="http://schemas.openxmlformats.org/officeDocument/2006/relationships/tags" Target="../tags/tag232.xml"/><Relationship Id="rId1" Type="http://schemas.openxmlformats.org/officeDocument/2006/relationships/tags" Target="../tags/tag231.xml"/></Relationships>
</file>

<file path=ppt/slides/_rels/slide36.xml.rels><?xml version="1.0" encoding="UTF-8" standalone="yes"?>
<Relationships xmlns="http://schemas.openxmlformats.org/package/2006/relationships"><Relationship Id="rId4" Type="http://schemas.openxmlformats.org/officeDocument/2006/relationships/notesSlide" Target="../notesSlides/notesSlide31.xml"/><Relationship Id="rId3" Type="http://schemas.openxmlformats.org/officeDocument/2006/relationships/slideLayout" Target="../slideLayouts/slideLayout7.xml"/><Relationship Id="rId2" Type="http://schemas.openxmlformats.org/officeDocument/2006/relationships/tags" Target="../tags/tag234.xml"/><Relationship Id="rId1" Type="http://schemas.openxmlformats.org/officeDocument/2006/relationships/tags" Target="../tags/tag233.xml"/></Relationships>
</file>

<file path=ppt/slides/_rels/slide37.xml.rels><?xml version="1.0" encoding="UTF-8" standalone="yes"?>
<Relationships xmlns="http://schemas.openxmlformats.org/package/2006/relationships"><Relationship Id="rId4" Type="http://schemas.openxmlformats.org/officeDocument/2006/relationships/notesSlide" Target="../notesSlides/notesSlide32.xml"/><Relationship Id="rId3" Type="http://schemas.openxmlformats.org/officeDocument/2006/relationships/slideLayout" Target="../slideLayouts/slideLayout7.xml"/><Relationship Id="rId2" Type="http://schemas.openxmlformats.org/officeDocument/2006/relationships/tags" Target="../tags/tag236.xml"/><Relationship Id="rId1" Type="http://schemas.openxmlformats.org/officeDocument/2006/relationships/tags" Target="../tags/tag235.xml"/></Relationships>
</file>

<file path=ppt/slides/_rels/slide38.xml.rels><?xml version="1.0" encoding="UTF-8" standalone="yes"?>
<Relationships xmlns="http://schemas.openxmlformats.org/package/2006/relationships"><Relationship Id="rId4" Type="http://schemas.openxmlformats.org/officeDocument/2006/relationships/notesSlide" Target="../notesSlides/notesSlide33.xml"/><Relationship Id="rId3" Type="http://schemas.openxmlformats.org/officeDocument/2006/relationships/slideLayout" Target="../slideLayouts/slideLayout7.xml"/><Relationship Id="rId2" Type="http://schemas.openxmlformats.org/officeDocument/2006/relationships/tags" Target="../tags/tag238.xml"/><Relationship Id="rId1" Type="http://schemas.openxmlformats.org/officeDocument/2006/relationships/tags" Target="../tags/tag237.xml"/></Relationships>
</file>

<file path=ppt/slides/_rels/slide39.xml.rels><?xml version="1.0" encoding="UTF-8" standalone="yes"?>
<Relationships xmlns="http://schemas.openxmlformats.org/package/2006/relationships"><Relationship Id="rId4" Type="http://schemas.openxmlformats.org/officeDocument/2006/relationships/notesSlide" Target="../notesSlides/notesSlide34.xml"/><Relationship Id="rId3" Type="http://schemas.openxmlformats.org/officeDocument/2006/relationships/slideLayout" Target="../slideLayouts/slideLayout7.xml"/><Relationship Id="rId2" Type="http://schemas.openxmlformats.org/officeDocument/2006/relationships/tags" Target="../tags/tag240.xml"/><Relationship Id="rId1" Type="http://schemas.openxmlformats.org/officeDocument/2006/relationships/tags" Target="../tags/tag239.xml"/></Relationships>
</file>

<file path=ppt/slides/_rels/slide4.xml.rels><?xml version="1.0" encoding="UTF-8" standalone="yes"?>
<Relationships xmlns="http://schemas.openxmlformats.org/package/2006/relationships"><Relationship Id="rId9" Type="http://schemas.openxmlformats.org/officeDocument/2006/relationships/tags" Target="../tags/tag121.xml"/><Relationship Id="rId8" Type="http://schemas.openxmlformats.org/officeDocument/2006/relationships/tags" Target="../tags/tag120.xml"/><Relationship Id="rId7" Type="http://schemas.openxmlformats.org/officeDocument/2006/relationships/tags" Target="../tags/tag119.xml"/><Relationship Id="rId6" Type="http://schemas.openxmlformats.org/officeDocument/2006/relationships/tags" Target="../tags/tag118.xml"/><Relationship Id="rId5" Type="http://schemas.openxmlformats.org/officeDocument/2006/relationships/tags" Target="../tags/tag117.xml"/><Relationship Id="rId4" Type="http://schemas.openxmlformats.org/officeDocument/2006/relationships/tags" Target="../tags/tag116.xml"/><Relationship Id="rId3" Type="http://schemas.openxmlformats.org/officeDocument/2006/relationships/tags" Target="../tags/tag115.xml"/><Relationship Id="rId2" Type="http://schemas.openxmlformats.org/officeDocument/2006/relationships/tags" Target="../tags/tag114.xml"/><Relationship Id="rId19" Type="http://schemas.openxmlformats.org/officeDocument/2006/relationships/notesSlide" Target="../notesSlides/notesSlide1.xml"/><Relationship Id="rId18" Type="http://schemas.openxmlformats.org/officeDocument/2006/relationships/slideLayout" Target="../slideLayouts/slideLayout7.xml"/><Relationship Id="rId17" Type="http://schemas.openxmlformats.org/officeDocument/2006/relationships/tags" Target="../tags/tag129.xml"/><Relationship Id="rId16" Type="http://schemas.openxmlformats.org/officeDocument/2006/relationships/tags" Target="../tags/tag128.xml"/><Relationship Id="rId15" Type="http://schemas.openxmlformats.org/officeDocument/2006/relationships/tags" Target="../tags/tag127.xml"/><Relationship Id="rId14" Type="http://schemas.openxmlformats.org/officeDocument/2006/relationships/tags" Target="../tags/tag126.xml"/><Relationship Id="rId13" Type="http://schemas.openxmlformats.org/officeDocument/2006/relationships/tags" Target="../tags/tag125.xml"/><Relationship Id="rId12" Type="http://schemas.openxmlformats.org/officeDocument/2006/relationships/tags" Target="../tags/tag124.xml"/><Relationship Id="rId11" Type="http://schemas.openxmlformats.org/officeDocument/2006/relationships/tags" Target="../tags/tag123.xml"/><Relationship Id="rId10" Type="http://schemas.openxmlformats.org/officeDocument/2006/relationships/tags" Target="../tags/tag122.xml"/><Relationship Id="rId1" Type="http://schemas.openxmlformats.org/officeDocument/2006/relationships/tags" Target="../tags/tag113.xml"/></Relationships>
</file>

<file path=ppt/slides/_rels/slide40.xml.rels><?xml version="1.0" encoding="UTF-8" standalone="yes"?>
<Relationships xmlns="http://schemas.openxmlformats.org/package/2006/relationships"><Relationship Id="rId4" Type="http://schemas.openxmlformats.org/officeDocument/2006/relationships/notesSlide" Target="../notesSlides/notesSlide35.xml"/><Relationship Id="rId3" Type="http://schemas.openxmlformats.org/officeDocument/2006/relationships/slideLayout" Target="../slideLayouts/slideLayout7.xml"/><Relationship Id="rId2" Type="http://schemas.openxmlformats.org/officeDocument/2006/relationships/tags" Target="../tags/tag242.xml"/><Relationship Id="rId1" Type="http://schemas.openxmlformats.org/officeDocument/2006/relationships/tags" Target="../tags/tag241.xml"/></Relationships>
</file>

<file path=ppt/slides/_rels/slide41.xml.rels><?xml version="1.0" encoding="UTF-8" standalone="yes"?>
<Relationships xmlns="http://schemas.openxmlformats.org/package/2006/relationships"><Relationship Id="rId4" Type="http://schemas.openxmlformats.org/officeDocument/2006/relationships/notesSlide" Target="../notesSlides/notesSlide36.xml"/><Relationship Id="rId3" Type="http://schemas.openxmlformats.org/officeDocument/2006/relationships/slideLayout" Target="../slideLayouts/slideLayout7.xml"/><Relationship Id="rId2" Type="http://schemas.openxmlformats.org/officeDocument/2006/relationships/tags" Target="../tags/tag244.xml"/><Relationship Id="rId1" Type="http://schemas.openxmlformats.org/officeDocument/2006/relationships/tags" Target="../tags/tag243.xml"/></Relationships>
</file>

<file path=ppt/slides/_rels/slide42.xml.rels><?xml version="1.0" encoding="UTF-8" standalone="yes"?>
<Relationships xmlns="http://schemas.openxmlformats.org/package/2006/relationships"><Relationship Id="rId4" Type="http://schemas.openxmlformats.org/officeDocument/2006/relationships/notesSlide" Target="../notesSlides/notesSlide37.xml"/><Relationship Id="rId3" Type="http://schemas.openxmlformats.org/officeDocument/2006/relationships/slideLayout" Target="../slideLayouts/slideLayout7.xml"/><Relationship Id="rId2" Type="http://schemas.openxmlformats.org/officeDocument/2006/relationships/tags" Target="../tags/tag246.xml"/><Relationship Id="rId1" Type="http://schemas.openxmlformats.org/officeDocument/2006/relationships/tags" Target="../tags/tag245.xml"/></Relationships>
</file>

<file path=ppt/slides/_rels/slide43.xml.rels><?xml version="1.0" encoding="UTF-8" standalone="yes"?>
<Relationships xmlns="http://schemas.openxmlformats.org/package/2006/relationships"><Relationship Id="rId4" Type="http://schemas.openxmlformats.org/officeDocument/2006/relationships/notesSlide" Target="../notesSlides/notesSlide38.xml"/><Relationship Id="rId3" Type="http://schemas.openxmlformats.org/officeDocument/2006/relationships/slideLayout" Target="../slideLayouts/slideLayout7.xml"/><Relationship Id="rId2" Type="http://schemas.openxmlformats.org/officeDocument/2006/relationships/tags" Target="../tags/tag248.xml"/><Relationship Id="rId1" Type="http://schemas.openxmlformats.org/officeDocument/2006/relationships/tags" Target="../tags/tag247.xml"/></Relationships>
</file>

<file path=ppt/slides/_rels/slide44.xml.rels><?xml version="1.0" encoding="UTF-8" standalone="yes"?>
<Relationships xmlns="http://schemas.openxmlformats.org/package/2006/relationships"><Relationship Id="rId4" Type="http://schemas.openxmlformats.org/officeDocument/2006/relationships/notesSlide" Target="../notesSlides/notesSlide39.xml"/><Relationship Id="rId3" Type="http://schemas.openxmlformats.org/officeDocument/2006/relationships/slideLayout" Target="../slideLayouts/slideLayout7.xml"/><Relationship Id="rId2" Type="http://schemas.openxmlformats.org/officeDocument/2006/relationships/tags" Target="../tags/tag250.xml"/><Relationship Id="rId1" Type="http://schemas.openxmlformats.org/officeDocument/2006/relationships/tags" Target="../tags/tag249.xml"/></Relationships>
</file>

<file path=ppt/slides/_rels/slide45.xml.rels><?xml version="1.0" encoding="UTF-8" standalone="yes"?>
<Relationships xmlns="http://schemas.openxmlformats.org/package/2006/relationships"><Relationship Id="rId4" Type="http://schemas.openxmlformats.org/officeDocument/2006/relationships/notesSlide" Target="../notesSlides/notesSlide40.xml"/><Relationship Id="rId3" Type="http://schemas.openxmlformats.org/officeDocument/2006/relationships/slideLayout" Target="../slideLayouts/slideLayout7.xml"/><Relationship Id="rId2" Type="http://schemas.openxmlformats.org/officeDocument/2006/relationships/tags" Target="../tags/tag252.xml"/><Relationship Id="rId1" Type="http://schemas.openxmlformats.org/officeDocument/2006/relationships/tags" Target="../tags/tag251.xml"/></Relationships>
</file>

<file path=ppt/slides/_rels/slide46.xml.rels><?xml version="1.0" encoding="UTF-8" standalone="yes"?>
<Relationships xmlns="http://schemas.openxmlformats.org/package/2006/relationships"><Relationship Id="rId4" Type="http://schemas.openxmlformats.org/officeDocument/2006/relationships/notesSlide" Target="../notesSlides/notesSlide41.xml"/><Relationship Id="rId3" Type="http://schemas.openxmlformats.org/officeDocument/2006/relationships/slideLayout" Target="../slideLayouts/slideLayout7.xml"/><Relationship Id="rId2" Type="http://schemas.openxmlformats.org/officeDocument/2006/relationships/tags" Target="../tags/tag254.xml"/><Relationship Id="rId1" Type="http://schemas.openxmlformats.org/officeDocument/2006/relationships/tags" Target="../tags/tag253.xml"/></Relationships>
</file>

<file path=ppt/slides/_rels/slide47.xml.rels><?xml version="1.0" encoding="UTF-8" standalone="yes"?>
<Relationships xmlns="http://schemas.openxmlformats.org/package/2006/relationships"><Relationship Id="rId4" Type="http://schemas.openxmlformats.org/officeDocument/2006/relationships/notesSlide" Target="../notesSlides/notesSlide42.xml"/><Relationship Id="rId3" Type="http://schemas.openxmlformats.org/officeDocument/2006/relationships/slideLayout" Target="../slideLayouts/slideLayout7.xml"/><Relationship Id="rId2" Type="http://schemas.openxmlformats.org/officeDocument/2006/relationships/tags" Target="../tags/tag256.xml"/><Relationship Id="rId1" Type="http://schemas.openxmlformats.org/officeDocument/2006/relationships/tags" Target="../tags/tag255.xml"/></Relationships>
</file>

<file path=ppt/slides/_rels/slide48.xml.rels><?xml version="1.0" encoding="UTF-8" standalone="yes"?>
<Relationships xmlns="http://schemas.openxmlformats.org/package/2006/relationships"><Relationship Id="rId4" Type="http://schemas.openxmlformats.org/officeDocument/2006/relationships/notesSlide" Target="../notesSlides/notesSlide43.xml"/><Relationship Id="rId3" Type="http://schemas.openxmlformats.org/officeDocument/2006/relationships/slideLayout" Target="../slideLayouts/slideLayout7.xml"/><Relationship Id="rId2" Type="http://schemas.openxmlformats.org/officeDocument/2006/relationships/tags" Target="../tags/tag258.xml"/><Relationship Id="rId1" Type="http://schemas.openxmlformats.org/officeDocument/2006/relationships/tags" Target="../tags/tag257.xml"/></Relationships>
</file>

<file path=ppt/slides/_rels/slide49.xml.rels><?xml version="1.0" encoding="UTF-8" standalone="yes"?>
<Relationships xmlns="http://schemas.openxmlformats.org/package/2006/relationships"><Relationship Id="rId4" Type="http://schemas.openxmlformats.org/officeDocument/2006/relationships/notesSlide" Target="../notesSlides/notesSlide44.xml"/><Relationship Id="rId3" Type="http://schemas.openxmlformats.org/officeDocument/2006/relationships/slideLayout" Target="../slideLayouts/slideLayout7.xml"/><Relationship Id="rId2" Type="http://schemas.openxmlformats.org/officeDocument/2006/relationships/tags" Target="../tags/tag260.xml"/><Relationship Id="rId1" Type="http://schemas.openxmlformats.org/officeDocument/2006/relationships/tags" Target="../tags/tag259.xml"/></Relationships>
</file>

<file path=ppt/slides/_rels/slide5.xml.rels><?xml version="1.0" encoding="UTF-8" standalone="yes"?>
<Relationships xmlns="http://schemas.openxmlformats.org/package/2006/relationships"><Relationship Id="rId9" Type="http://schemas.openxmlformats.org/officeDocument/2006/relationships/tags" Target="../tags/tag137.xml"/><Relationship Id="rId8" Type="http://schemas.openxmlformats.org/officeDocument/2006/relationships/tags" Target="../tags/tag136.xml"/><Relationship Id="rId7" Type="http://schemas.openxmlformats.org/officeDocument/2006/relationships/tags" Target="../tags/tag135.xml"/><Relationship Id="rId6" Type="http://schemas.openxmlformats.org/officeDocument/2006/relationships/tags" Target="../tags/tag134.xml"/><Relationship Id="rId5" Type="http://schemas.openxmlformats.org/officeDocument/2006/relationships/tags" Target="../tags/tag133.xml"/><Relationship Id="rId4" Type="http://schemas.openxmlformats.org/officeDocument/2006/relationships/tags" Target="../tags/tag132.xml"/><Relationship Id="rId3" Type="http://schemas.openxmlformats.org/officeDocument/2006/relationships/image" Target="../media/image2.jpeg"/><Relationship Id="rId2" Type="http://schemas.openxmlformats.org/officeDocument/2006/relationships/tags" Target="../tags/tag131.xml"/><Relationship Id="rId19" Type="http://schemas.openxmlformats.org/officeDocument/2006/relationships/notesSlide" Target="../notesSlides/notesSlide2.xml"/><Relationship Id="rId18" Type="http://schemas.openxmlformats.org/officeDocument/2006/relationships/slideLayout" Target="../slideLayouts/slideLayout7.xml"/><Relationship Id="rId17" Type="http://schemas.openxmlformats.org/officeDocument/2006/relationships/tags" Target="../tags/tag145.xml"/><Relationship Id="rId16" Type="http://schemas.openxmlformats.org/officeDocument/2006/relationships/tags" Target="../tags/tag144.xml"/><Relationship Id="rId15" Type="http://schemas.openxmlformats.org/officeDocument/2006/relationships/tags" Target="../tags/tag143.xml"/><Relationship Id="rId14" Type="http://schemas.openxmlformats.org/officeDocument/2006/relationships/tags" Target="../tags/tag142.xml"/><Relationship Id="rId13" Type="http://schemas.openxmlformats.org/officeDocument/2006/relationships/tags" Target="../tags/tag141.xml"/><Relationship Id="rId12" Type="http://schemas.openxmlformats.org/officeDocument/2006/relationships/tags" Target="../tags/tag140.xml"/><Relationship Id="rId11" Type="http://schemas.openxmlformats.org/officeDocument/2006/relationships/tags" Target="../tags/tag139.xml"/><Relationship Id="rId10" Type="http://schemas.openxmlformats.org/officeDocument/2006/relationships/tags" Target="../tags/tag138.xml"/><Relationship Id="rId1" Type="http://schemas.openxmlformats.org/officeDocument/2006/relationships/tags" Target="../tags/tag130.xml"/></Relationships>
</file>

<file path=ppt/slides/_rels/slide50.xml.rels><?xml version="1.0" encoding="UTF-8" standalone="yes"?>
<Relationships xmlns="http://schemas.openxmlformats.org/package/2006/relationships"><Relationship Id="rId4" Type="http://schemas.openxmlformats.org/officeDocument/2006/relationships/notesSlide" Target="../notesSlides/notesSlide45.xml"/><Relationship Id="rId3" Type="http://schemas.openxmlformats.org/officeDocument/2006/relationships/slideLayout" Target="../slideLayouts/slideLayout7.xml"/><Relationship Id="rId2" Type="http://schemas.openxmlformats.org/officeDocument/2006/relationships/tags" Target="../tags/tag262.xml"/><Relationship Id="rId1" Type="http://schemas.openxmlformats.org/officeDocument/2006/relationships/tags" Target="../tags/tag261.xml"/></Relationships>
</file>

<file path=ppt/slides/_rels/slide51.xml.rels><?xml version="1.0" encoding="UTF-8" standalone="yes"?>
<Relationships xmlns="http://schemas.openxmlformats.org/package/2006/relationships"><Relationship Id="rId4" Type="http://schemas.openxmlformats.org/officeDocument/2006/relationships/notesSlide" Target="../notesSlides/notesSlide46.xml"/><Relationship Id="rId3" Type="http://schemas.openxmlformats.org/officeDocument/2006/relationships/slideLayout" Target="../slideLayouts/slideLayout7.xml"/><Relationship Id="rId2" Type="http://schemas.openxmlformats.org/officeDocument/2006/relationships/tags" Target="../tags/tag264.xml"/><Relationship Id="rId1" Type="http://schemas.openxmlformats.org/officeDocument/2006/relationships/tags" Target="../tags/tag263.xml"/></Relationships>
</file>

<file path=ppt/slides/_rels/slide52.xml.rels><?xml version="1.0" encoding="UTF-8" standalone="yes"?>
<Relationships xmlns="http://schemas.openxmlformats.org/package/2006/relationships"><Relationship Id="rId4" Type="http://schemas.openxmlformats.org/officeDocument/2006/relationships/notesSlide" Target="../notesSlides/notesSlide47.xml"/><Relationship Id="rId3" Type="http://schemas.openxmlformats.org/officeDocument/2006/relationships/slideLayout" Target="../slideLayouts/slideLayout7.xml"/><Relationship Id="rId2" Type="http://schemas.openxmlformats.org/officeDocument/2006/relationships/tags" Target="../tags/tag266.xml"/><Relationship Id="rId1" Type="http://schemas.openxmlformats.org/officeDocument/2006/relationships/tags" Target="../tags/tag265.xml"/></Relationships>
</file>

<file path=ppt/slides/_rels/slide53.xml.rels><?xml version="1.0" encoding="UTF-8" standalone="yes"?>
<Relationships xmlns="http://schemas.openxmlformats.org/package/2006/relationships"><Relationship Id="rId4" Type="http://schemas.openxmlformats.org/officeDocument/2006/relationships/notesSlide" Target="../notesSlides/notesSlide48.xml"/><Relationship Id="rId3" Type="http://schemas.openxmlformats.org/officeDocument/2006/relationships/slideLayout" Target="../slideLayouts/slideLayout7.xml"/><Relationship Id="rId2" Type="http://schemas.openxmlformats.org/officeDocument/2006/relationships/tags" Target="../tags/tag268.xml"/><Relationship Id="rId1" Type="http://schemas.openxmlformats.org/officeDocument/2006/relationships/tags" Target="../tags/tag267.xml"/></Relationships>
</file>

<file path=ppt/slides/_rels/slide54.xml.rels><?xml version="1.0" encoding="UTF-8" standalone="yes"?>
<Relationships xmlns="http://schemas.openxmlformats.org/package/2006/relationships"><Relationship Id="rId4" Type="http://schemas.openxmlformats.org/officeDocument/2006/relationships/notesSlide" Target="../notesSlides/notesSlide49.xml"/><Relationship Id="rId3" Type="http://schemas.openxmlformats.org/officeDocument/2006/relationships/slideLayout" Target="../slideLayouts/slideLayout7.xml"/><Relationship Id="rId2" Type="http://schemas.openxmlformats.org/officeDocument/2006/relationships/tags" Target="../tags/tag270.xml"/><Relationship Id="rId1" Type="http://schemas.openxmlformats.org/officeDocument/2006/relationships/tags" Target="../tags/tag269.xml"/></Relationships>
</file>

<file path=ppt/slides/_rels/slide55.xml.rels><?xml version="1.0" encoding="UTF-8" standalone="yes"?>
<Relationships xmlns="http://schemas.openxmlformats.org/package/2006/relationships"><Relationship Id="rId4" Type="http://schemas.openxmlformats.org/officeDocument/2006/relationships/notesSlide" Target="../notesSlides/notesSlide50.xml"/><Relationship Id="rId3" Type="http://schemas.openxmlformats.org/officeDocument/2006/relationships/slideLayout" Target="../slideLayouts/slideLayout7.xml"/><Relationship Id="rId2" Type="http://schemas.openxmlformats.org/officeDocument/2006/relationships/tags" Target="../tags/tag272.xml"/><Relationship Id="rId1" Type="http://schemas.openxmlformats.org/officeDocument/2006/relationships/tags" Target="../tags/tag271.xml"/></Relationships>
</file>

<file path=ppt/slides/_rels/slide56.xml.rels><?xml version="1.0" encoding="UTF-8" standalone="yes"?>
<Relationships xmlns="http://schemas.openxmlformats.org/package/2006/relationships"><Relationship Id="rId4" Type="http://schemas.openxmlformats.org/officeDocument/2006/relationships/notesSlide" Target="../notesSlides/notesSlide51.xml"/><Relationship Id="rId3" Type="http://schemas.openxmlformats.org/officeDocument/2006/relationships/slideLayout" Target="../slideLayouts/slideLayout7.xml"/><Relationship Id="rId2" Type="http://schemas.openxmlformats.org/officeDocument/2006/relationships/tags" Target="../tags/tag274.xml"/><Relationship Id="rId1" Type="http://schemas.openxmlformats.org/officeDocument/2006/relationships/tags" Target="../tags/tag273.xml"/></Relationships>
</file>

<file path=ppt/slides/_rels/slide57.xml.rels><?xml version="1.0" encoding="UTF-8" standalone="yes"?>
<Relationships xmlns="http://schemas.openxmlformats.org/package/2006/relationships"><Relationship Id="rId4" Type="http://schemas.openxmlformats.org/officeDocument/2006/relationships/notesSlide" Target="../notesSlides/notesSlide52.xml"/><Relationship Id="rId3" Type="http://schemas.openxmlformats.org/officeDocument/2006/relationships/slideLayout" Target="../slideLayouts/slideLayout7.xml"/><Relationship Id="rId2" Type="http://schemas.openxmlformats.org/officeDocument/2006/relationships/tags" Target="../tags/tag276.xml"/><Relationship Id="rId1" Type="http://schemas.openxmlformats.org/officeDocument/2006/relationships/tags" Target="../tags/tag275.xml"/></Relationships>
</file>

<file path=ppt/slides/_rels/slide58.xml.rels><?xml version="1.0" encoding="UTF-8" standalone="yes"?>
<Relationships xmlns="http://schemas.openxmlformats.org/package/2006/relationships"><Relationship Id="rId4" Type="http://schemas.openxmlformats.org/officeDocument/2006/relationships/notesSlide" Target="../notesSlides/notesSlide53.xml"/><Relationship Id="rId3" Type="http://schemas.openxmlformats.org/officeDocument/2006/relationships/slideLayout" Target="../slideLayouts/slideLayout7.xml"/><Relationship Id="rId2" Type="http://schemas.openxmlformats.org/officeDocument/2006/relationships/tags" Target="../tags/tag278.xml"/><Relationship Id="rId1" Type="http://schemas.openxmlformats.org/officeDocument/2006/relationships/tags" Target="../tags/tag277.xml"/></Relationships>
</file>

<file path=ppt/slides/_rels/slide59.xml.rels><?xml version="1.0" encoding="UTF-8" standalone="yes"?>
<Relationships xmlns="http://schemas.openxmlformats.org/package/2006/relationships"><Relationship Id="rId4" Type="http://schemas.openxmlformats.org/officeDocument/2006/relationships/notesSlide" Target="../notesSlides/notesSlide54.xml"/><Relationship Id="rId3" Type="http://schemas.openxmlformats.org/officeDocument/2006/relationships/slideLayout" Target="../slideLayouts/slideLayout7.xml"/><Relationship Id="rId2" Type="http://schemas.openxmlformats.org/officeDocument/2006/relationships/tags" Target="../tags/tag280.xml"/><Relationship Id="rId1" Type="http://schemas.openxmlformats.org/officeDocument/2006/relationships/tags" Target="../tags/tag279.xml"/></Relationships>
</file>

<file path=ppt/slides/_rels/slide6.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152.xml"/><Relationship Id="rId7" Type="http://schemas.openxmlformats.org/officeDocument/2006/relationships/tags" Target="../tags/tag151.xml"/><Relationship Id="rId6" Type="http://schemas.openxmlformats.org/officeDocument/2006/relationships/image" Target="../media/image3.jpeg"/><Relationship Id="rId5" Type="http://schemas.openxmlformats.org/officeDocument/2006/relationships/tags" Target="../tags/tag150.xml"/><Relationship Id="rId4" Type="http://schemas.openxmlformats.org/officeDocument/2006/relationships/tags" Target="../tags/tag149.xml"/><Relationship Id="rId3" Type="http://schemas.openxmlformats.org/officeDocument/2006/relationships/tags" Target="../tags/tag148.xml"/><Relationship Id="rId2" Type="http://schemas.openxmlformats.org/officeDocument/2006/relationships/tags" Target="../tags/tag147.xml"/><Relationship Id="rId10" Type="http://schemas.openxmlformats.org/officeDocument/2006/relationships/notesSlide" Target="../notesSlides/notesSlide3.xml"/><Relationship Id="rId1" Type="http://schemas.openxmlformats.org/officeDocument/2006/relationships/tags" Target="../tags/tag146.xml"/></Relationships>
</file>

<file path=ppt/slides/_rels/slide60.xml.rels><?xml version="1.0" encoding="UTF-8" standalone="yes"?>
<Relationships xmlns="http://schemas.openxmlformats.org/package/2006/relationships"><Relationship Id="rId4" Type="http://schemas.openxmlformats.org/officeDocument/2006/relationships/notesSlide" Target="../notesSlides/notesSlide55.xml"/><Relationship Id="rId3" Type="http://schemas.openxmlformats.org/officeDocument/2006/relationships/slideLayout" Target="../slideLayouts/slideLayout7.xml"/><Relationship Id="rId2" Type="http://schemas.openxmlformats.org/officeDocument/2006/relationships/tags" Target="../tags/tag282.xml"/><Relationship Id="rId1" Type="http://schemas.openxmlformats.org/officeDocument/2006/relationships/tags" Target="../tags/tag281.xml"/></Relationships>
</file>

<file path=ppt/slides/_rels/slide61.xml.rels><?xml version="1.0" encoding="UTF-8" standalone="yes"?>
<Relationships xmlns="http://schemas.openxmlformats.org/package/2006/relationships"><Relationship Id="rId7" Type="http://schemas.openxmlformats.org/officeDocument/2006/relationships/slideLayout" Target="../slideLayouts/slideLayout11.xml"/><Relationship Id="rId6" Type="http://schemas.openxmlformats.org/officeDocument/2006/relationships/tags" Target="../tags/tag286.xml"/><Relationship Id="rId5" Type="http://schemas.openxmlformats.org/officeDocument/2006/relationships/image" Target="NULL" TargetMode="External"/><Relationship Id="rId4" Type="http://schemas.openxmlformats.org/officeDocument/2006/relationships/image" Target="../media/image5.png"/><Relationship Id="rId3" Type="http://schemas.openxmlformats.org/officeDocument/2006/relationships/tags" Target="../tags/tag285.xml"/><Relationship Id="rId2" Type="http://schemas.openxmlformats.org/officeDocument/2006/relationships/tags" Target="../tags/tag284.xml"/><Relationship Id="rId1" Type="http://schemas.openxmlformats.org/officeDocument/2006/relationships/tags" Target="../tags/tag283.xml"/></Relationships>
</file>

<file path=ppt/slides/_rels/slide7.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159.xml"/><Relationship Id="rId7" Type="http://schemas.openxmlformats.org/officeDocument/2006/relationships/tags" Target="../tags/tag158.xml"/><Relationship Id="rId6" Type="http://schemas.openxmlformats.org/officeDocument/2006/relationships/image" Target="../media/image3.jpeg"/><Relationship Id="rId5" Type="http://schemas.openxmlformats.org/officeDocument/2006/relationships/tags" Target="../tags/tag157.xml"/><Relationship Id="rId4" Type="http://schemas.openxmlformats.org/officeDocument/2006/relationships/tags" Target="../tags/tag156.xml"/><Relationship Id="rId3" Type="http://schemas.openxmlformats.org/officeDocument/2006/relationships/tags" Target="../tags/tag155.xml"/><Relationship Id="rId2" Type="http://schemas.openxmlformats.org/officeDocument/2006/relationships/tags" Target="../tags/tag154.xml"/><Relationship Id="rId10" Type="http://schemas.openxmlformats.org/officeDocument/2006/relationships/notesSlide" Target="../notesSlides/notesSlide4.xml"/><Relationship Id="rId1" Type="http://schemas.openxmlformats.org/officeDocument/2006/relationships/tags" Target="../tags/tag153.xml"/></Relationships>
</file>

<file path=ppt/slides/_rels/slide8.xml.rels><?xml version="1.0" encoding="UTF-8" standalone="yes"?>
<Relationships xmlns="http://schemas.openxmlformats.org/package/2006/relationships"><Relationship Id="rId9" Type="http://schemas.openxmlformats.org/officeDocument/2006/relationships/tags" Target="../tags/tag167.xml"/><Relationship Id="rId8" Type="http://schemas.openxmlformats.org/officeDocument/2006/relationships/tags" Target="../tags/tag166.xml"/><Relationship Id="rId7" Type="http://schemas.openxmlformats.org/officeDocument/2006/relationships/tags" Target="../tags/tag165.xml"/><Relationship Id="rId6" Type="http://schemas.openxmlformats.org/officeDocument/2006/relationships/tags" Target="../tags/tag164.xml"/><Relationship Id="rId5" Type="http://schemas.openxmlformats.org/officeDocument/2006/relationships/tags" Target="../tags/tag163.xml"/><Relationship Id="rId4" Type="http://schemas.openxmlformats.org/officeDocument/2006/relationships/tags" Target="../tags/tag162.xml"/><Relationship Id="rId3" Type="http://schemas.openxmlformats.org/officeDocument/2006/relationships/image" Target="../media/image3.jpeg"/><Relationship Id="rId2" Type="http://schemas.openxmlformats.org/officeDocument/2006/relationships/tags" Target="../tags/tag161.xml"/><Relationship Id="rId13" Type="http://schemas.openxmlformats.org/officeDocument/2006/relationships/notesSlide" Target="../notesSlides/notesSlide5.xml"/><Relationship Id="rId12" Type="http://schemas.openxmlformats.org/officeDocument/2006/relationships/slideLayout" Target="../slideLayouts/slideLayout7.xml"/><Relationship Id="rId11" Type="http://schemas.openxmlformats.org/officeDocument/2006/relationships/tags" Target="../tags/tag169.xml"/><Relationship Id="rId10" Type="http://schemas.openxmlformats.org/officeDocument/2006/relationships/tags" Target="../tags/tag168.xml"/><Relationship Id="rId1" Type="http://schemas.openxmlformats.org/officeDocument/2006/relationships/tags" Target="../tags/tag160.xml"/></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tags" Target="../tags/tag172.xml"/><Relationship Id="rId2" Type="http://schemas.openxmlformats.org/officeDocument/2006/relationships/tags" Target="../tags/tag171.xml"/><Relationship Id="rId1" Type="http://schemas.openxmlformats.org/officeDocument/2006/relationships/tags" Target="../tags/tag17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署名"/>
          <p:cNvSpPr>
            <a:spLocks noGrp="1"/>
          </p:cNvSpPr>
          <p:nvPr>
            <p:ph type="body" sz="quarter" idx="17"/>
            <p:custDataLst>
              <p:tags r:id="rId1"/>
            </p:custDataLst>
          </p:nvPr>
        </p:nvSpPr>
        <p:spPr>
          <a:xfrm>
            <a:off x="850900" y="4394200"/>
            <a:ext cx="2717800" cy="635000"/>
          </a:xfrm>
        </p:spPr>
        <p:txBody>
          <a:bodyPr wrap="square">
            <a:normAutofit/>
          </a:bodyPr>
          <a:lstStyle/>
          <a:p>
            <a:r>
              <a:rPr lang="zh-CN" altLang="en-US" dirty="0"/>
              <a:t>汇报人：</a:t>
            </a:r>
            <a:r>
              <a:rPr lang="en-US" altLang="zh-CN" dirty="0"/>
              <a:t>WPS</a:t>
            </a:r>
            <a:endParaRPr lang="zh-CN" altLang="en-US" dirty="0"/>
          </a:p>
        </p:txBody>
      </p:sp>
      <p:sp>
        <p:nvSpPr>
          <p:cNvPr id="4" name="标题"/>
          <p:cNvSpPr>
            <a:spLocks noGrp="1"/>
          </p:cNvSpPr>
          <p:nvPr>
            <p:ph type="ctrTitle"/>
            <p:custDataLst>
              <p:tags r:id="rId2"/>
            </p:custDataLst>
          </p:nvPr>
        </p:nvSpPr>
        <p:spPr>
          <a:xfrm>
            <a:off x="329565" y="308610"/>
            <a:ext cx="6247765" cy="3454400"/>
          </a:xfrm>
        </p:spPr>
        <p:txBody>
          <a:bodyPr wrap="square">
            <a:normAutofit/>
          </a:bodyPr>
          <a:lstStyle/>
          <a:p>
            <a:r>
              <a:rPr lang="zh-CN" altLang="en-US" dirty="0"/>
              <a:t>项目五</a:t>
            </a:r>
            <a:br>
              <a:rPr lang="zh-CN" altLang="en-US" dirty="0"/>
            </a:br>
            <a:r>
              <a:rPr lang="zh-CN" altLang="en-US" dirty="0"/>
              <a:t>非货币性资产交换</a:t>
            </a:r>
            <a:endParaRPr lang="zh-CN" altLang="en-US" dirty="0"/>
          </a:p>
        </p:txBody>
      </p:sp>
      <p:pic>
        <p:nvPicPr>
          <p:cNvPr id="5" name="图片 4" descr="C:/Users/kingsoft/AppData/Local/Temp/fig2wpp/@png2x_Ellipse 41-2486&amp;2050.png"/>
          <p:cNvPicPr>
            <a:picLocks noChangeAspect="1"/>
          </p:cNvPicPr>
          <p:nvPr>
            <p:custDataLst>
              <p:tags r:id="rId3"/>
            </p:custDataLst>
          </p:nvPr>
        </p:nvPicPr>
        <p:blipFill>
          <a:blip r:embed="rId4" r:link="rId5"/>
          <a:stretch>
            <a:fillRect/>
          </a:stretch>
        </p:blipFill>
        <p:spPr>
          <a:xfrm>
            <a:off x="7124700" y="1828800"/>
            <a:ext cx="3200400" cy="3200400"/>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data/temp/86e7e597-470a-11ef-bd62-9e03dd2a585d.jpg@base@tag=imgScale&amp;m=1&amp;w=3384&amp;h=952&amp;q=9586e7e597-470a-11ef-bd62-9e03dd2a585d"/>
          <p:cNvPicPr>
            <a:picLocks noChangeAspect="1"/>
          </p:cNvPicPr>
          <p:nvPr>
            <p:custDataLst>
              <p:tags r:id="rId1"/>
            </p:custDataLst>
          </p:nvPr>
        </p:nvPicPr>
        <p:blipFill>
          <a:blip r:embed="rId2"/>
          <a:srcRect t="28711" b="29131"/>
          <a:stretch>
            <a:fillRect/>
          </a:stretch>
        </p:blipFill>
        <p:spPr>
          <a:xfrm>
            <a:off x="0" y="0"/>
            <a:ext cx="12192000" cy="3429000"/>
          </a:xfrm>
          <a:prstGeom prst="rect">
            <a:avLst/>
          </a:prstGeom>
          <a:ln w="9525" cap="flat" cmpd="sng" algn="ctr">
            <a:solidFill>
              <a:schemeClr val="dk1">
                <a:lumMod val="40000"/>
                <a:lumOff val="60000"/>
                <a:alpha val="50000"/>
              </a:schemeClr>
            </a:solidFill>
            <a:prstDash val="solid"/>
            <a:round/>
            <a:headEnd type="none" w="med" len="med"/>
            <a:tailEnd type="none" w="med" len="med"/>
          </a:ln>
        </p:spPr>
      </p:pic>
      <p:sp>
        <p:nvSpPr>
          <p:cNvPr id="15" name="矩形: 圆角 14"/>
          <p:cNvSpPr/>
          <p:nvPr>
            <p:custDataLst>
              <p:tags r:id="rId3"/>
            </p:custDataLst>
          </p:nvPr>
        </p:nvSpPr>
        <p:spPr>
          <a:xfrm>
            <a:off x="530225" y="3091180"/>
            <a:ext cx="11129010" cy="3545205"/>
          </a:xfrm>
          <a:prstGeom prst="roundRect">
            <a:avLst>
              <a:gd name="adj" fmla="val 9236"/>
            </a:avLst>
          </a:prstGeom>
          <a:solidFill>
            <a:schemeClr val="lt1">
              <a:lumMod val="100000"/>
            </a:schemeClr>
          </a:solidFill>
          <a:ln w="3175" cap="flat" cmpd="sng" algn="ctr">
            <a:solidFill>
              <a:schemeClr val="accent1">
                <a:lumMod val="100000"/>
                <a:alpha val="20000"/>
              </a:schemeClr>
            </a:solidFill>
            <a:prstDash val="solid"/>
            <a:round/>
            <a:headEnd type="none" w="med" len="med"/>
            <a:tailEnd type="none" w="med" len="med"/>
          </a:ln>
          <a:effectLst>
            <a:outerShdw blurRad="508000" dist="76200" dir="5399999" algn="bl" rotWithShape="0">
              <a:schemeClr val="accent1">
                <a:alpha val="20000"/>
              </a:schemeClr>
            </a:outerShdw>
          </a:effectLst>
        </p:spPr>
        <p:txBody>
          <a:bodyPr rtlCol="0" anchor="ctr"/>
          <a:lstStyle/>
          <a:p>
            <a:pPr algn="ctr"/>
            <a:endParaRPr kumimoji="1" lang="zh-CN" altLang="en-US" sz="3200">
              <a:latin typeface="+mj-ea"/>
              <a:ea typeface="+mj-ea"/>
              <a:sym typeface="微软雅黑" panose="020B0503020204020204" charset="-122"/>
            </a:endParaRPr>
          </a:p>
        </p:txBody>
      </p:sp>
      <p:sp>
        <p:nvSpPr>
          <p:cNvPr id="29" name="标题"/>
          <p:cNvSpPr txBox="1"/>
          <p:nvPr>
            <p:custDataLst>
              <p:tags r:id="rId4"/>
            </p:custDataLst>
          </p:nvPr>
        </p:nvSpPr>
        <p:spPr>
          <a:xfrm>
            <a:off x="934085" y="3028950"/>
            <a:ext cx="9473565" cy="779145"/>
          </a:xfrm>
          <a:prstGeom prst="rect">
            <a:avLst/>
          </a:prstGeom>
          <a:noFill/>
        </p:spPr>
        <p:txBody>
          <a:bodyPr wrap="square" lIns="0" tIns="0" rIns="0" bIns="0" rtlCol="0" anchor="b">
            <a:normAutofit/>
          </a:bodyPr>
          <a:lstStyle>
            <a:defPPr>
              <a:defRPr lang="zh-CN"/>
            </a:defPPr>
            <a:lvl1pPr>
              <a:lnSpc>
                <a:spcPct val="131000"/>
              </a:lnSpc>
              <a:defRPr sz="3400" b="1">
                <a:solidFill>
                  <a:schemeClr val="dk1"/>
                </a:solidFill>
                <a:latin typeface="+mj-ea"/>
                <a:ea typeface="+mj-ea"/>
              </a:defRPr>
            </a:lvl1pPr>
          </a:lstStyle>
          <a:p>
            <a:r>
              <a:rPr lang="zh-CN" altLang="en-US" dirty="0"/>
              <a:t>一、不涉及补价的会计处理</a:t>
            </a:r>
            <a:endParaRPr lang="zh-CN" altLang="en-US" dirty="0"/>
          </a:p>
        </p:txBody>
      </p:sp>
      <p:sp>
        <p:nvSpPr>
          <p:cNvPr id="8" name="矩形 7"/>
          <p:cNvSpPr/>
          <p:nvPr>
            <p:custDataLst>
              <p:tags r:id="rId5"/>
            </p:custDataLst>
          </p:nvPr>
        </p:nvSpPr>
        <p:spPr>
          <a:xfrm>
            <a:off x="1487805" y="3919855"/>
            <a:ext cx="9566910" cy="1888490"/>
          </a:xfrm>
          <a:prstGeom prst="rect">
            <a:avLst/>
          </a:prstGeom>
          <a:noFill/>
        </p:spPr>
        <p:txBody>
          <a:bodyPr wrap="square" lIns="0" tIns="0" rIns="0" bIns="0" rtlCol="0" anchor="t">
            <a:noAutofit/>
          </a:bodyPr>
          <a:p>
            <a:pPr>
              <a:lnSpc>
                <a:spcPct val="150000"/>
              </a:lnSpc>
              <a:spcBef>
                <a:spcPct val="0"/>
              </a:spcBef>
              <a:spcAft>
                <a:spcPct val="0"/>
              </a:spcAft>
            </a:pPr>
            <a:r>
              <a:rPr lang="en-US" altLang="zh-CN" sz="2000" dirty="0">
                <a:solidFill>
                  <a:srgbClr val="000000"/>
                </a:solidFill>
                <a:latin typeface="+mn-ea"/>
                <a:cs typeface="+mn-ea"/>
                <a:sym typeface="+mn-ea"/>
              </a:rPr>
              <a:t>      </a:t>
            </a:r>
            <a:r>
              <a:rPr lang="zh-CN" altLang="en-US" sz="2000" dirty="0">
                <a:solidFill>
                  <a:srgbClr val="000000"/>
                </a:solidFill>
                <a:latin typeface="+mn-ea"/>
                <a:cs typeface="+mn-ea"/>
                <a:sym typeface="+mn-ea"/>
              </a:rPr>
              <a:t>在不涉及补价的情况下，应当以换出资产的账面价值加上应支付的相关税费作为换入资产的入账价值，交换双方不确认转让资产的损益。公式为：</a:t>
            </a:r>
            <a:endParaRPr lang="zh-CN" altLang="en-US" sz="2000" dirty="0">
              <a:solidFill>
                <a:srgbClr val="000000"/>
              </a:solidFill>
              <a:latin typeface="+mn-ea"/>
              <a:cs typeface="+mn-ea"/>
              <a:sym typeface="+mn-ea"/>
            </a:endParaRPr>
          </a:p>
          <a:p>
            <a:pPr algn="ctr">
              <a:lnSpc>
                <a:spcPct val="150000"/>
              </a:lnSpc>
              <a:spcBef>
                <a:spcPct val="0"/>
              </a:spcBef>
              <a:spcAft>
                <a:spcPct val="0"/>
              </a:spcAft>
            </a:pPr>
            <a:r>
              <a:rPr lang="zh-CN" altLang="en-US" sz="2000" dirty="0">
                <a:solidFill>
                  <a:srgbClr val="FF0000"/>
                </a:solidFill>
                <a:latin typeface="+mn-ea"/>
                <a:cs typeface="+mn-ea"/>
                <a:sym typeface="+mn-ea"/>
              </a:rPr>
              <a:t>换入资产的成本=换出资产的账面价值+应支付的相关税费</a:t>
            </a:r>
            <a:endParaRPr lang="zh-CN" altLang="en-US" sz="2000" dirty="0">
              <a:solidFill>
                <a:srgbClr val="FF0000"/>
              </a:solidFill>
              <a:latin typeface="+mn-ea"/>
              <a:cs typeface="+mn-ea"/>
              <a:sym typeface="+mn-ea"/>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21"/>
          <p:cNvSpPr>
            <a:spLocks noGrp="1"/>
          </p:cNvSpPr>
          <p:nvPr>
            <p:ph type="title"/>
            <p:custDataLst>
              <p:tags r:id="rId1"/>
            </p:custDataLst>
          </p:nvPr>
        </p:nvSpPr>
        <p:spPr/>
        <p:txBody>
          <a:bodyPr/>
          <a:lstStyle/>
          <a:p>
            <a:r>
              <a:rPr lang="zh-CN" altLang="en-US" dirty="0"/>
              <a:t>(一)单项非货币性资产交换</a:t>
            </a:r>
            <a:endParaRPr lang="zh-CN" altLang="en-US" dirty="0"/>
          </a:p>
        </p:txBody>
      </p:sp>
      <p:sp>
        <p:nvSpPr>
          <p:cNvPr id="4" name="文本框 3"/>
          <p:cNvSpPr txBox="1"/>
          <p:nvPr/>
        </p:nvSpPr>
        <p:spPr>
          <a:xfrm>
            <a:off x="510540" y="1080135"/>
            <a:ext cx="11339195" cy="4702810"/>
          </a:xfrm>
          <a:prstGeom prst="rect">
            <a:avLst/>
          </a:prstGeom>
        </p:spPr>
        <p:txBody>
          <a:bodyPr>
            <a:noAutofit/>
          </a:bodyPr>
          <a:p>
            <a:pPr indent="0" algn="l" defTabSz="266700" fontAlgn="auto">
              <a:lnSpc>
                <a:spcPct val="150000"/>
              </a:lnSpc>
              <a:spcAft>
                <a:spcPct val="0"/>
              </a:spcAft>
            </a:pPr>
            <a:r>
              <a:rPr sz="2400" b="1">
                <a:latin typeface="微软雅黑" panose="020B0503020204020204" charset="-122"/>
                <a:ea typeface="微软雅黑" panose="020B0503020204020204" charset="-122"/>
                <a:cs typeface="微软雅黑" panose="020B0503020204020204" charset="-122"/>
              </a:rPr>
              <a:t>【典型案例5-3】</a:t>
            </a:r>
            <a:r>
              <a:rPr sz="2400">
                <a:latin typeface="微软雅黑" panose="020B0503020204020204" charset="-122"/>
                <a:ea typeface="微软雅黑" panose="020B0503020204020204" charset="-122"/>
                <a:cs typeface="微软雅黑" panose="020B0503020204020204" charset="-122"/>
              </a:rPr>
              <a:t>A公司拥有一台专有设备，该设备账面原价900万元，已计提折旧660万元;B公司拥有一项长期股权投资，账面价值180万元，未计提减值准备。A公司决定以其专有设备交换B公司的长期股权投资，该专有设备是生产某种产品必需的设备。由于专有设备系当时专门制造、性质特殊，其公允价值不能可靠计量;B公司拥有的长期股权投资在活跃市场中没有报价，其公允价值也不能可靠计量。公司转让专有设备应交增值税26万元;除增值税之外，该项交易中没有涉及其他税费。</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sz="2400">
                <a:latin typeface="微软雅黑" panose="020B0503020204020204" charset="-122"/>
                <a:ea typeface="微软雅黑" panose="020B0503020204020204" charset="-122"/>
                <a:cs typeface="微软雅黑" panose="020B0503020204020204" charset="-122"/>
              </a:rPr>
              <a:t>要求：</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sz="2400">
                <a:latin typeface="微软雅黑" panose="020B0503020204020204" charset="-122"/>
                <a:ea typeface="微软雅黑" panose="020B0503020204020204" charset="-122"/>
                <a:cs typeface="微软雅黑" panose="020B0503020204020204" charset="-122"/>
              </a:rPr>
              <a:t>（1）编制A公司资产交换的会计分录。</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sz="2400">
                <a:latin typeface="微软雅黑" panose="020B0503020204020204" charset="-122"/>
                <a:ea typeface="微软雅黑" panose="020B0503020204020204" charset="-122"/>
                <a:cs typeface="微软雅黑" panose="020B0503020204020204" charset="-122"/>
              </a:rPr>
              <a:t>（2）编制B公司资产交换的会计分录。</a:t>
            </a:r>
            <a:endParaRPr sz="240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21"/>
          <p:cNvSpPr>
            <a:spLocks noGrp="1"/>
          </p:cNvSpPr>
          <p:nvPr>
            <p:ph type="title"/>
            <p:custDataLst>
              <p:tags r:id="rId1"/>
            </p:custDataLst>
          </p:nvPr>
        </p:nvSpPr>
        <p:spPr/>
        <p:txBody>
          <a:bodyPr/>
          <a:lstStyle/>
          <a:p>
            <a:r>
              <a:rPr lang="zh-CN" altLang="en-US" dirty="0"/>
              <a:t>(一)单项非货币性资产交换</a:t>
            </a:r>
            <a:endParaRPr lang="zh-CN" altLang="en-US" dirty="0"/>
          </a:p>
        </p:txBody>
      </p:sp>
      <p:sp>
        <p:nvSpPr>
          <p:cNvPr id="4" name="文本框 3"/>
          <p:cNvSpPr txBox="1"/>
          <p:nvPr/>
        </p:nvSpPr>
        <p:spPr>
          <a:xfrm>
            <a:off x="510540" y="1080135"/>
            <a:ext cx="11339195" cy="4702810"/>
          </a:xfrm>
          <a:prstGeom prst="rect">
            <a:avLst/>
          </a:prstGeom>
        </p:spPr>
        <p:txBody>
          <a:bodyPr>
            <a:noAutofit/>
          </a:bodyPr>
          <a:p>
            <a:pPr indent="0" algn="l" defTabSz="266700" fontAlgn="auto">
              <a:lnSpc>
                <a:spcPct val="150000"/>
              </a:lnSpc>
              <a:spcAft>
                <a:spcPct val="0"/>
              </a:spcAft>
            </a:pPr>
            <a:r>
              <a:rPr sz="2400" b="1">
                <a:latin typeface="微软雅黑" panose="020B0503020204020204" charset="-122"/>
                <a:ea typeface="微软雅黑" panose="020B0503020204020204" charset="-122"/>
                <a:cs typeface="微软雅黑" panose="020B0503020204020204" charset="-122"/>
              </a:rPr>
              <a:t>【典型案例5-3解析】</a:t>
            </a:r>
            <a:endParaRPr sz="2400" b="1">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sz="2400">
                <a:latin typeface="微软雅黑" panose="020B0503020204020204" charset="-122"/>
                <a:ea typeface="微软雅黑" panose="020B0503020204020204" charset="-122"/>
                <a:cs typeface="微软雅黑" panose="020B0503020204020204" charset="-122"/>
              </a:rPr>
              <a:t>(1)A公司的账务处理如下：</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sz="2400">
                <a:latin typeface="微软雅黑" panose="020B0503020204020204" charset="-122"/>
                <a:ea typeface="微软雅黑" panose="020B0503020204020204" charset="-122"/>
                <a:cs typeface="微软雅黑" panose="020B0503020204020204" charset="-122"/>
              </a:rPr>
              <a:t>A公司换入长期股权投资的成本=900-660+26=266(万元)</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sz="2400">
                <a:latin typeface="微软雅黑" panose="020B0503020204020204" charset="-122"/>
                <a:ea typeface="微软雅黑" panose="020B0503020204020204" charset="-122"/>
                <a:cs typeface="微软雅黑" panose="020B0503020204020204" charset="-122"/>
              </a:rPr>
              <a:t>借：固定资产清理   2 400 000</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累计折旧           6 600 000</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货：固定资产         9 000 000</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sz="2400">
                <a:latin typeface="微软雅黑" panose="020B0503020204020204" charset="-122"/>
                <a:ea typeface="微软雅黑" panose="020B0503020204020204" charset="-122"/>
                <a:cs typeface="微软雅黑" panose="020B0503020204020204" charset="-122"/>
              </a:rPr>
              <a:t>借：固定资产清理                   260 000</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贷：应交税费——应交增值税(销项税额) 260 000</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sz="2400">
                <a:latin typeface="微软雅黑" panose="020B0503020204020204" charset="-122"/>
                <a:ea typeface="微软雅黑" panose="020B0503020204020204" charset="-122"/>
                <a:cs typeface="微软雅黑" panose="020B0503020204020204" charset="-122"/>
              </a:rPr>
              <a:t>借：长期股权投资         2 660 000</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货：固定资产清理         2 660 000</a:t>
            </a:r>
            <a:endParaRPr sz="240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21"/>
          <p:cNvSpPr>
            <a:spLocks noGrp="1"/>
          </p:cNvSpPr>
          <p:nvPr>
            <p:ph type="title"/>
            <p:custDataLst>
              <p:tags r:id="rId1"/>
            </p:custDataLst>
          </p:nvPr>
        </p:nvSpPr>
        <p:spPr/>
        <p:txBody>
          <a:bodyPr/>
          <a:lstStyle/>
          <a:p>
            <a:r>
              <a:rPr lang="zh-CN" altLang="en-US" dirty="0"/>
              <a:t>(一)单项非货币性资产交换</a:t>
            </a:r>
            <a:endParaRPr lang="zh-CN" altLang="en-US" dirty="0"/>
          </a:p>
        </p:txBody>
      </p:sp>
      <p:sp>
        <p:nvSpPr>
          <p:cNvPr id="4" name="文本框 3"/>
          <p:cNvSpPr txBox="1"/>
          <p:nvPr/>
        </p:nvSpPr>
        <p:spPr>
          <a:xfrm>
            <a:off x="510540" y="1080135"/>
            <a:ext cx="11339195" cy="4702810"/>
          </a:xfrm>
          <a:prstGeom prst="rect">
            <a:avLst/>
          </a:prstGeom>
        </p:spPr>
        <p:txBody>
          <a:bodyPr>
            <a:noAutofit/>
          </a:bodyPr>
          <a:p>
            <a:pPr indent="0" algn="l" defTabSz="266700" fontAlgn="auto">
              <a:lnSpc>
                <a:spcPct val="150000"/>
              </a:lnSpc>
              <a:spcAft>
                <a:spcPct val="0"/>
              </a:spcAft>
            </a:pPr>
            <a:r>
              <a:rPr sz="2400" b="1">
                <a:latin typeface="微软雅黑" panose="020B0503020204020204" charset="-122"/>
                <a:ea typeface="微软雅黑" panose="020B0503020204020204" charset="-122"/>
                <a:cs typeface="微软雅黑" panose="020B0503020204020204" charset="-122"/>
              </a:rPr>
              <a:t>【典型案例5-3解析】</a:t>
            </a:r>
            <a:endParaRPr sz="2400" b="1">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sz="2400">
                <a:latin typeface="微软雅黑" panose="020B0503020204020204" charset="-122"/>
                <a:ea typeface="微软雅黑" panose="020B0503020204020204" charset="-122"/>
                <a:cs typeface="微软雅黑" panose="020B0503020204020204" charset="-122"/>
              </a:rPr>
              <a:t>(2)B公司的账务处理如下;</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sz="2400">
                <a:latin typeface="微软雅黑" panose="020B0503020204020204" charset="-122"/>
                <a:ea typeface="微软雅黑" panose="020B0503020204020204" charset="-122"/>
                <a:cs typeface="微软雅黑" panose="020B0503020204020204" charset="-122"/>
              </a:rPr>
              <a:t>B公司换入固定资产的成本=180-26=154(万元)</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sz="2400">
                <a:latin typeface="微软雅黑" panose="020B0503020204020204" charset="-122"/>
                <a:ea typeface="微软雅黑" panose="020B0503020204020204" charset="-122"/>
                <a:cs typeface="微软雅黑" panose="020B0503020204020204" charset="-122"/>
              </a:rPr>
              <a:t>借：固定资产                        1 540 000</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应交税费——应交增值税(进项税额)  260 000</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贷：长期股权投资                      1 800 000</a:t>
            </a:r>
            <a:endParaRPr sz="240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21"/>
          <p:cNvSpPr>
            <a:spLocks noGrp="1"/>
          </p:cNvSpPr>
          <p:nvPr>
            <p:ph type="title"/>
            <p:custDataLst>
              <p:tags r:id="rId1"/>
            </p:custDataLst>
          </p:nvPr>
        </p:nvSpPr>
        <p:spPr/>
        <p:txBody>
          <a:bodyPr/>
          <a:lstStyle/>
          <a:p>
            <a:r>
              <a:rPr lang="zh-CN" altLang="en-US" dirty="0"/>
              <a:t>(一)单项非货币性资产交换</a:t>
            </a:r>
            <a:endParaRPr lang="zh-CN" altLang="en-US" dirty="0"/>
          </a:p>
        </p:txBody>
      </p:sp>
      <p:sp>
        <p:nvSpPr>
          <p:cNvPr id="4" name="文本框 3"/>
          <p:cNvSpPr txBox="1"/>
          <p:nvPr/>
        </p:nvSpPr>
        <p:spPr>
          <a:xfrm>
            <a:off x="1452880" y="1080135"/>
            <a:ext cx="9106535" cy="4702810"/>
          </a:xfrm>
          <a:prstGeom prst="rect">
            <a:avLst/>
          </a:prstGeom>
        </p:spPr>
        <p:txBody>
          <a:bodyPr>
            <a:noAutofit/>
          </a:bodyPr>
          <a:p>
            <a:pPr indent="0" algn="l" defTabSz="266700" fontAlgn="auto">
              <a:lnSpc>
                <a:spcPct val="150000"/>
              </a:lnSpc>
              <a:spcAft>
                <a:spcPct val="0"/>
              </a:spcAft>
            </a:pPr>
            <a:r>
              <a:rPr sz="2400" b="1">
                <a:latin typeface="微软雅黑" panose="020B0503020204020204" charset="-122"/>
                <a:ea typeface="微软雅黑" panose="020B0503020204020204" charset="-122"/>
                <a:cs typeface="微软雅黑" panose="020B0503020204020204" charset="-122"/>
              </a:rPr>
              <a:t>【学中做5-1】</a:t>
            </a:r>
            <a:r>
              <a:rPr sz="2400">
                <a:latin typeface="微软雅黑" panose="020B0503020204020204" charset="-122"/>
                <a:ea typeface="微软雅黑" panose="020B0503020204020204" charset="-122"/>
                <a:cs typeface="微软雅黑" panose="020B0503020204020204" charset="-122"/>
              </a:rPr>
              <a:t>在</a:t>
            </a:r>
            <a:r>
              <a:rPr sz="2400" b="1">
                <a:latin typeface="微软雅黑" panose="020B0503020204020204" charset="-122"/>
                <a:ea typeface="微软雅黑" panose="020B0503020204020204" charset="-122"/>
                <a:cs typeface="微软雅黑" panose="020B0503020204020204" charset="-122"/>
              </a:rPr>
              <a:t>【典型案例5-3】</a:t>
            </a:r>
            <a:r>
              <a:rPr sz="2400">
                <a:latin typeface="微软雅黑" panose="020B0503020204020204" charset="-122"/>
                <a:ea typeface="微软雅黑" panose="020B0503020204020204" charset="-122"/>
                <a:cs typeface="微软雅黑" panose="020B0503020204020204" charset="-122"/>
              </a:rPr>
              <a:t>中，如果B公司转让的是一项无形资产，其账面原值为180万元，累计摊销50万元。该无形资产的计税价格为150万元，增值越税率为6%。不考虑其他税费因素。</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sz="2400">
                <a:latin typeface="微软雅黑" panose="020B0503020204020204" charset="-122"/>
                <a:ea typeface="微软雅黑" panose="020B0503020204020204" charset="-122"/>
                <a:cs typeface="微软雅黑" panose="020B0503020204020204" charset="-122"/>
              </a:rPr>
              <a:t>要求：编制B公司资产交换的会计分录。</a:t>
            </a:r>
            <a:endParaRPr sz="240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21"/>
          <p:cNvSpPr>
            <a:spLocks noGrp="1"/>
          </p:cNvSpPr>
          <p:nvPr>
            <p:ph type="title"/>
            <p:custDataLst>
              <p:tags r:id="rId1"/>
            </p:custDataLst>
          </p:nvPr>
        </p:nvSpPr>
        <p:spPr/>
        <p:txBody>
          <a:bodyPr/>
          <a:lstStyle/>
          <a:p>
            <a:r>
              <a:rPr lang="zh-CN" altLang="en-US" dirty="0"/>
              <a:t>(二)多项非货币性资产交换</a:t>
            </a:r>
            <a:endParaRPr lang="zh-CN" altLang="en-US" dirty="0"/>
          </a:p>
        </p:txBody>
      </p:sp>
      <p:sp>
        <p:nvSpPr>
          <p:cNvPr id="4" name="文本框 3"/>
          <p:cNvSpPr txBox="1"/>
          <p:nvPr/>
        </p:nvSpPr>
        <p:spPr>
          <a:xfrm>
            <a:off x="510540" y="1080135"/>
            <a:ext cx="11339195" cy="4702810"/>
          </a:xfrm>
          <a:prstGeom prst="rect">
            <a:avLst/>
          </a:prstGeom>
        </p:spPr>
        <p:txBody>
          <a:bodyPr>
            <a:noAutofit/>
          </a:bodyPr>
          <a:p>
            <a:pPr indent="609600" algn="l" defTabSz="266700" fontAlgn="auto">
              <a:lnSpc>
                <a:spcPct val="150000"/>
              </a:lnSpc>
              <a:spcAft>
                <a:spcPct val="0"/>
              </a:spcAft>
              <a:extLst>
                <a:ext uri="{35155182-B16C-46BC-9424-99874614C6A1}">
                  <wpsdc:indentchars xmlns:wpsdc="http://www.wps.cn/officeDocument/2017/drawingmlCustomData" val="200" checksum="4158780845"/>
                </a:ext>
              </a:extLst>
            </a:pPr>
            <a:r>
              <a:rPr sz="2400">
                <a:latin typeface="微软雅黑" panose="020B0503020204020204" charset="-122"/>
                <a:ea typeface="微软雅黑" panose="020B0503020204020204" charset="-122"/>
                <a:cs typeface="微软雅黑" panose="020B0503020204020204" charset="-122"/>
              </a:rPr>
              <a:t>非货币性资产交换有时涉及多项资产，例如，企业以一项非货币性资产同时换入另一企业的多项非货币性资产，或同时以多项非货币性资产换入另一企业的一项非货币性资产，或以多项非货币性资产同时换入多项非货币性资产。对于同时换入的多项资产，按照各项换入资产公允价值的相对比例，将换出资产的账面价值总额分摊至各项换入资产，加上应支付的相关税费，作为各项换入资产的初始计量金额。换入资产的公允价值不能够可靠计量的，可以按照各项换入资产的原账面价值占换入资产原账面价值总额的相对比例或其他合理的比例对换出资产的账面价值进行分摊。</a:t>
            </a:r>
            <a:endParaRPr sz="240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21"/>
          <p:cNvSpPr>
            <a:spLocks noGrp="1"/>
          </p:cNvSpPr>
          <p:nvPr>
            <p:ph type="title"/>
            <p:custDataLst>
              <p:tags r:id="rId1"/>
            </p:custDataLst>
          </p:nvPr>
        </p:nvSpPr>
        <p:spPr/>
        <p:txBody>
          <a:bodyPr/>
          <a:lstStyle/>
          <a:p>
            <a:r>
              <a:rPr lang="zh-CN" altLang="en-US" dirty="0"/>
              <a:t>(二)多项非货币性资产交换</a:t>
            </a:r>
            <a:endParaRPr lang="zh-CN" altLang="en-US" dirty="0"/>
          </a:p>
        </p:txBody>
      </p:sp>
      <p:sp>
        <p:nvSpPr>
          <p:cNvPr id="4" name="文本框 3"/>
          <p:cNvSpPr txBox="1"/>
          <p:nvPr/>
        </p:nvSpPr>
        <p:spPr>
          <a:xfrm>
            <a:off x="510540" y="1080135"/>
            <a:ext cx="11339195" cy="4702810"/>
          </a:xfrm>
          <a:prstGeom prst="rect">
            <a:avLst/>
          </a:prstGeom>
        </p:spPr>
        <p:txBody>
          <a:bodyPr>
            <a:noAutofit/>
          </a:bodyPr>
          <a:p>
            <a:pPr indent="0" algn="l" defTabSz="266700" fontAlgn="auto">
              <a:lnSpc>
                <a:spcPct val="150000"/>
              </a:lnSpc>
              <a:spcAft>
                <a:spcPct val="0"/>
              </a:spcAft>
            </a:pPr>
            <a:r>
              <a:rPr sz="2400" b="1">
                <a:latin typeface="微软雅黑" panose="020B0503020204020204" charset="-122"/>
                <a:ea typeface="微软雅黑" panose="020B0503020204020204" charset="-122"/>
                <a:cs typeface="微软雅黑" panose="020B0503020204020204" charset="-122"/>
              </a:rPr>
              <a:t>【典型案例5-4】</a:t>
            </a:r>
            <a:r>
              <a:rPr sz="2400">
                <a:latin typeface="微软雅黑" panose="020B0503020204020204" charset="-122"/>
                <a:ea typeface="微软雅黑" panose="020B0503020204020204" charset="-122"/>
                <a:cs typeface="微软雅黑" panose="020B0503020204020204" charset="-122"/>
              </a:rPr>
              <a:t>2×23年8月1日,甲公司与乙公司经协商用一项交易性金融资产交换乙公司的固定资产和无形资产。该项交易性金融资产的成本2600万元，公允价值变动为借方余额400万元。固定资产的原值1600万元，累计折旧400万元，已提固定资产减值准备200万元。无形资产的账面原价4000万元，已计提累计摊销2000万元，已计提减值准备200万元。甲换入的固定资产和无形资产仍作为固定资产和无形资产核算，乙公司换入的交易性金融资产仍作为交易性金融资产核算，假定该项交易不具有商业实质，不考虑税费等相关因素。</a:t>
            </a:r>
            <a:endParaRPr sz="2400">
              <a:latin typeface="微软雅黑" panose="020B0503020204020204" charset="-122"/>
              <a:ea typeface="微软雅黑" panose="020B0503020204020204" charset="-122"/>
              <a:cs typeface="微软雅黑" panose="020B0503020204020204" charset="-122"/>
            </a:endParaRPr>
          </a:p>
          <a:p>
            <a:pPr indent="609600" algn="l" defTabSz="266700" fontAlgn="auto">
              <a:lnSpc>
                <a:spcPct val="150000"/>
              </a:lnSpc>
              <a:spcAft>
                <a:spcPct val="0"/>
              </a:spcAft>
              <a:extLst>
                <a:ext uri="{35155182-B16C-46BC-9424-99874614C6A1}">
                  <wpsdc:indentchars xmlns:wpsdc="http://www.wps.cn/officeDocument/2017/drawingmlCustomData" val="200" checksum="4158780845"/>
                </a:ext>
              </a:extLst>
            </a:pPr>
            <a:r>
              <a:rPr sz="2400">
                <a:latin typeface="微软雅黑" panose="020B0503020204020204" charset="-122"/>
                <a:ea typeface="微软雅黑" panose="020B0503020204020204" charset="-122"/>
                <a:cs typeface="微软雅黑" panose="020B0503020204020204" charset="-122"/>
              </a:rPr>
              <a:t>要求：</a:t>
            </a:r>
            <a:endParaRPr sz="2400">
              <a:latin typeface="微软雅黑" panose="020B0503020204020204" charset="-122"/>
              <a:ea typeface="微软雅黑" panose="020B0503020204020204" charset="-122"/>
              <a:cs typeface="微软雅黑" panose="020B0503020204020204" charset="-122"/>
            </a:endParaRPr>
          </a:p>
          <a:p>
            <a:pPr indent="609600" algn="l" defTabSz="266700" fontAlgn="auto">
              <a:lnSpc>
                <a:spcPct val="150000"/>
              </a:lnSpc>
              <a:spcAft>
                <a:spcPct val="0"/>
              </a:spcAft>
              <a:extLst>
                <a:ext uri="{35155182-B16C-46BC-9424-99874614C6A1}">
                  <wpsdc:indentchars xmlns:wpsdc="http://www.wps.cn/officeDocument/2017/drawingmlCustomData" val="200" checksum="4158780845"/>
                </a:ext>
              </a:extLst>
            </a:pPr>
            <a:r>
              <a:rPr sz="2400">
                <a:latin typeface="微软雅黑" panose="020B0503020204020204" charset="-122"/>
                <a:ea typeface="微软雅黑" panose="020B0503020204020204" charset="-122"/>
                <a:cs typeface="微软雅黑" panose="020B0503020204020204" charset="-122"/>
              </a:rPr>
              <a:t>（1）编制甲公司资产交换的会计分录。</a:t>
            </a:r>
            <a:endParaRPr sz="2400">
              <a:latin typeface="微软雅黑" panose="020B0503020204020204" charset="-122"/>
              <a:ea typeface="微软雅黑" panose="020B0503020204020204" charset="-122"/>
              <a:cs typeface="微软雅黑" panose="020B0503020204020204" charset="-122"/>
            </a:endParaRPr>
          </a:p>
          <a:p>
            <a:pPr indent="609600" algn="l" defTabSz="266700" fontAlgn="auto">
              <a:lnSpc>
                <a:spcPct val="150000"/>
              </a:lnSpc>
              <a:spcAft>
                <a:spcPct val="0"/>
              </a:spcAft>
              <a:extLst>
                <a:ext uri="{35155182-B16C-46BC-9424-99874614C6A1}">
                  <wpsdc:indentchars xmlns:wpsdc="http://www.wps.cn/officeDocument/2017/drawingmlCustomData" val="200" checksum="4158780845"/>
                </a:ext>
              </a:extLst>
            </a:pPr>
            <a:r>
              <a:rPr sz="2400">
                <a:latin typeface="微软雅黑" panose="020B0503020204020204" charset="-122"/>
                <a:ea typeface="微软雅黑" panose="020B0503020204020204" charset="-122"/>
                <a:cs typeface="微软雅黑" panose="020B0503020204020204" charset="-122"/>
              </a:rPr>
              <a:t>（2）编制乙公司资产交换的会计分录。</a:t>
            </a:r>
            <a:endParaRPr sz="240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21"/>
          <p:cNvSpPr>
            <a:spLocks noGrp="1"/>
          </p:cNvSpPr>
          <p:nvPr>
            <p:ph type="title"/>
            <p:custDataLst>
              <p:tags r:id="rId1"/>
            </p:custDataLst>
          </p:nvPr>
        </p:nvSpPr>
        <p:spPr/>
        <p:txBody>
          <a:bodyPr/>
          <a:lstStyle/>
          <a:p>
            <a:r>
              <a:rPr lang="zh-CN" altLang="en-US" dirty="0"/>
              <a:t>(二)多项非货币性资产交换</a:t>
            </a:r>
            <a:endParaRPr lang="zh-CN" altLang="en-US" dirty="0"/>
          </a:p>
        </p:txBody>
      </p:sp>
      <p:sp>
        <p:nvSpPr>
          <p:cNvPr id="4" name="文本框 3"/>
          <p:cNvSpPr txBox="1"/>
          <p:nvPr/>
        </p:nvSpPr>
        <p:spPr>
          <a:xfrm>
            <a:off x="510540" y="1080135"/>
            <a:ext cx="11339195" cy="4702810"/>
          </a:xfrm>
          <a:prstGeom prst="rect">
            <a:avLst/>
          </a:prstGeom>
        </p:spPr>
        <p:txBody>
          <a:bodyPr>
            <a:noAutofit/>
          </a:bodyPr>
          <a:p>
            <a:pPr indent="0" algn="l" defTabSz="266700" fontAlgn="auto">
              <a:lnSpc>
                <a:spcPct val="150000"/>
              </a:lnSpc>
              <a:spcAft>
                <a:spcPct val="0"/>
              </a:spcAft>
            </a:pPr>
            <a:r>
              <a:rPr sz="2400" b="1">
                <a:latin typeface="微软雅黑" panose="020B0503020204020204" charset="-122"/>
                <a:ea typeface="微软雅黑" panose="020B0503020204020204" charset="-122"/>
                <a:cs typeface="微软雅黑" panose="020B0503020204020204" charset="-122"/>
              </a:rPr>
              <a:t>【典型案例5-4解析】</a:t>
            </a:r>
            <a:endParaRPr sz="2400" b="1">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sz="2400">
                <a:latin typeface="微软雅黑" panose="020B0503020204020204" charset="-122"/>
                <a:ea typeface="微软雅黑" panose="020B0503020204020204" charset="-122"/>
                <a:cs typeface="微软雅黑" panose="020B0503020204020204" charset="-122"/>
              </a:rPr>
              <a:t>(1)甲公司的账务处理如下：</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sz="2400">
                <a:latin typeface="微软雅黑" panose="020B0503020204020204" charset="-122"/>
                <a:ea typeface="微软雅黑" panose="020B0503020204020204" charset="-122"/>
                <a:cs typeface="微软雅黑" panose="020B0503020204020204" charset="-122"/>
              </a:rPr>
              <a:t>换入资产的入账价值总额=2600+400=3000(万元)</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sz="2400">
                <a:latin typeface="微软雅黑" panose="020B0503020204020204" charset="-122"/>
                <a:ea typeface="微软雅黑" panose="020B0503020204020204" charset="-122"/>
                <a:cs typeface="微软雅黑" panose="020B0503020204020204" charset="-122"/>
              </a:rPr>
              <a:t>换入固定资产的入账价值=[1000/(1000+1800)]x3000=1071.42(万元)</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sz="2400">
                <a:latin typeface="微软雅黑" panose="020B0503020204020204" charset="-122"/>
                <a:ea typeface="微软雅黑" panose="020B0503020204020204" charset="-122"/>
                <a:cs typeface="微软雅黑" panose="020B0503020204020204" charset="-122"/>
              </a:rPr>
              <a:t>换入无形资产的入账价值=[1800/(1000+1800)]x3000=1928.58(万元)</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sz="2400">
                <a:latin typeface="微软雅黑" panose="020B0503020204020204" charset="-122"/>
                <a:ea typeface="微软雅黑" panose="020B0503020204020204" charset="-122"/>
                <a:cs typeface="微软雅黑" panose="020B0503020204020204" charset="-122"/>
              </a:rPr>
              <a:t>借：固定资产                  10 714 200</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无形资产                  19 285 800</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货：交易性金融资产——成本        26 000 000</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——公允价值变动4 000 000</a:t>
            </a:r>
            <a:endParaRPr sz="240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21"/>
          <p:cNvSpPr>
            <a:spLocks noGrp="1"/>
          </p:cNvSpPr>
          <p:nvPr>
            <p:ph type="title"/>
            <p:custDataLst>
              <p:tags r:id="rId1"/>
            </p:custDataLst>
          </p:nvPr>
        </p:nvSpPr>
        <p:spPr/>
        <p:txBody>
          <a:bodyPr/>
          <a:lstStyle/>
          <a:p>
            <a:r>
              <a:rPr lang="zh-CN" altLang="en-US" dirty="0"/>
              <a:t>(二)多项非货币性资产交换</a:t>
            </a:r>
            <a:endParaRPr lang="zh-CN" altLang="en-US" dirty="0"/>
          </a:p>
        </p:txBody>
      </p:sp>
      <p:sp>
        <p:nvSpPr>
          <p:cNvPr id="4" name="文本框 3"/>
          <p:cNvSpPr txBox="1"/>
          <p:nvPr/>
        </p:nvSpPr>
        <p:spPr>
          <a:xfrm>
            <a:off x="510540" y="1080135"/>
            <a:ext cx="11339195" cy="4702810"/>
          </a:xfrm>
          <a:prstGeom prst="rect">
            <a:avLst/>
          </a:prstGeom>
        </p:spPr>
        <p:txBody>
          <a:bodyPr>
            <a:noAutofit/>
          </a:bodyPr>
          <a:p>
            <a:pPr indent="0" algn="l" defTabSz="266700" fontAlgn="auto">
              <a:lnSpc>
                <a:spcPct val="120000"/>
              </a:lnSpc>
              <a:spcAft>
                <a:spcPct val="0"/>
              </a:spcAft>
            </a:pPr>
            <a:r>
              <a:rPr sz="2400" b="1">
                <a:latin typeface="微软雅黑" panose="020B0503020204020204" charset="-122"/>
                <a:ea typeface="微软雅黑" panose="020B0503020204020204" charset="-122"/>
                <a:cs typeface="微软雅黑" panose="020B0503020204020204" charset="-122"/>
              </a:rPr>
              <a:t>【典型案例5-4解析】</a:t>
            </a:r>
            <a:endParaRPr sz="2400" b="1">
              <a:latin typeface="微软雅黑" panose="020B0503020204020204" charset="-122"/>
              <a:ea typeface="微软雅黑" panose="020B0503020204020204" charset="-122"/>
              <a:cs typeface="微软雅黑" panose="020B0503020204020204" charset="-122"/>
            </a:endParaRPr>
          </a:p>
          <a:p>
            <a:pPr indent="0" algn="l" defTabSz="266700" fontAlgn="auto">
              <a:lnSpc>
                <a:spcPct val="120000"/>
              </a:lnSpc>
              <a:spcAft>
                <a:spcPct val="0"/>
              </a:spcAft>
            </a:pPr>
            <a:r>
              <a:rPr sz="2400">
                <a:latin typeface="微软雅黑" panose="020B0503020204020204" charset="-122"/>
                <a:ea typeface="微软雅黑" panose="020B0503020204020204" charset="-122"/>
                <a:cs typeface="微软雅黑" panose="020B0503020204020204" charset="-122"/>
              </a:rPr>
              <a:t>(2)乙公司的账务处理如下：</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20000"/>
              </a:lnSpc>
              <a:spcAft>
                <a:spcPct val="0"/>
              </a:spcAft>
            </a:pPr>
            <a:r>
              <a:rPr sz="2400">
                <a:latin typeface="微软雅黑" panose="020B0503020204020204" charset="-122"/>
                <a:ea typeface="微软雅黑" panose="020B0503020204020204" charset="-122"/>
                <a:cs typeface="微软雅黑" panose="020B0503020204020204" charset="-122"/>
              </a:rPr>
              <a:t>换入交易性金融资产的入账价值=(1600-400-200)+(4000-2000-200)=2800(万元)</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20000"/>
              </a:lnSpc>
              <a:spcAft>
                <a:spcPct val="0"/>
              </a:spcAft>
            </a:pPr>
            <a:r>
              <a:rPr sz="2400">
                <a:latin typeface="微软雅黑" panose="020B0503020204020204" charset="-122"/>
                <a:ea typeface="微软雅黑" panose="020B0503020204020204" charset="-122"/>
                <a:cs typeface="微软雅黑" panose="020B0503020204020204" charset="-122"/>
              </a:rPr>
              <a:t>借：固定资产清理         10 000 000</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20000"/>
              </a:lnSpc>
              <a:spcAft>
                <a:spcPct val="0"/>
              </a:spcAf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累计折旧              4 000 000</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20000"/>
              </a:lnSpc>
              <a:spcAft>
                <a:spcPct val="0"/>
              </a:spcAf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固定资产减值准备      2 000 000</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20000"/>
              </a:lnSpc>
              <a:spcAft>
                <a:spcPct val="0"/>
              </a:spcAf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货：固定资产                16 000 000</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20000"/>
              </a:lnSpc>
              <a:spcAft>
                <a:spcPct val="0"/>
              </a:spcAft>
            </a:pPr>
            <a:r>
              <a:rPr sz="2400">
                <a:latin typeface="微软雅黑" panose="020B0503020204020204" charset="-122"/>
                <a:ea typeface="微软雅黑" panose="020B0503020204020204" charset="-122"/>
                <a:cs typeface="微软雅黑" panose="020B0503020204020204" charset="-122"/>
              </a:rPr>
              <a:t>借：交易性金融资产   28 000 000</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20000"/>
              </a:lnSpc>
              <a:spcAft>
                <a:spcPct val="0"/>
              </a:spcAf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累计摊销         20 000 000</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20000"/>
              </a:lnSpc>
              <a:spcAft>
                <a:spcPct val="0"/>
              </a:spcAf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无形资产减值准备  2 000 000</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20000"/>
              </a:lnSpc>
              <a:spcAft>
                <a:spcPct val="0"/>
              </a:spcAf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货：固定资产清理       10 000 000</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20000"/>
              </a:lnSpc>
              <a:spcAft>
                <a:spcPct val="0"/>
              </a:spcAf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无形资产           40 000 000</a:t>
            </a:r>
            <a:endParaRPr sz="240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21"/>
          <p:cNvSpPr>
            <a:spLocks noGrp="1"/>
          </p:cNvSpPr>
          <p:nvPr>
            <p:ph type="title"/>
            <p:custDataLst>
              <p:tags r:id="rId1"/>
            </p:custDataLst>
          </p:nvPr>
        </p:nvSpPr>
        <p:spPr/>
        <p:txBody>
          <a:bodyPr/>
          <a:lstStyle/>
          <a:p>
            <a:r>
              <a:rPr lang="zh-CN" altLang="en-US" dirty="0"/>
              <a:t>(二)多项非货币性资产交换</a:t>
            </a:r>
            <a:endParaRPr lang="zh-CN" altLang="en-US" dirty="0"/>
          </a:p>
        </p:txBody>
      </p:sp>
      <p:sp>
        <p:nvSpPr>
          <p:cNvPr id="4" name="文本框 3"/>
          <p:cNvSpPr txBox="1"/>
          <p:nvPr/>
        </p:nvSpPr>
        <p:spPr>
          <a:xfrm>
            <a:off x="695960" y="1080135"/>
            <a:ext cx="10966450" cy="4702810"/>
          </a:xfrm>
          <a:prstGeom prst="rect">
            <a:avLst/>
          </a:prstGeom>
        </p:spPr>
        <p:txBody>
          <a:bodyPr>
            <a:noAutofit/>
          </a:bodyPr>
          <a:p>
            <a:pPr indent="0" algn="l" defTabSz="266700" fontAlgn="auto">
              <a:lnSpc>
                <a:spcPct val="150000"/>
              </a:lnSpc>
              <a:spcAft>
                <a:spcPct val="0"/>
              </a:spcAft>
            </a:pPr>
            <a:r>
              <a:rPr sz="2400" b="1">
                <a:latin typeface="微软雅黑" panose="020B0503020204020204" charset="-122"/>
                <a:ea typeface="微软雅黑" panose="020B0503020204020204" charset="-122"/>
                <a:cs typeface="微软雅黑" panose="020B0503020204020204" charset="-122"/>
              </a:rPr>
              <a:t>【学中做5-2】</a:t>
            </a:r>
            <a:r>
              <a:rPr sz="2400">
                <a:latin typeface="微软雅黑" panose="020B0503020204020204" charset="-122"/>
                <a:ea typeface="微软雅黑" panose="020B0503020204020204" charset="-122"/>
                <a:cs typeface="微软雅黑" panose="020B0503020204020204" charset="-122"/>
              </a:rPr>
              <a:t>2×23年12月1日,A公司与B公司经协商用一项其他权益工具投资交换B公司的固定资产。该项其他权益工具投资的成本为2000万元，公允价值变动为借方余额400万元。固定资产的原值2600万元，累计折旧200万元。A换入的固定资产仍作为固定资产核算，B公司换入的其他权益工具投资仍作为其他权益工具投资核算，假定该项交易不具有商业实质，不考虑税费等相关因素。</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sz="2400">
                <a:latin typeface="微软雅黑" panose="020B0503020204020204" charset="-122"/>
                <a:ea typeface="微软雅黑" panose="020B0503020204020204" charset="-122"/>
                <a:cs typeface="微软雅黑" panose="020B0503020204020204" charset="-122"/>
              </a:rPr>
              <a:t>要求：</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sz="2400">
                <a:latin typeface="微软雅黑" panose="020B0503020204020204" charset="-122"/>
                <a:ea typeface="微软雅黑" panose="020B0503020204020204" charset="-122"/>
                <a:cs typeface="微软雅黑" panose="020B0503020204020204" charset="-122"/>
              </a:rPr>
              <a:t>（1）编制A公司资产交换的会计分录。</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sz="2400">
                <a:latin typeface="微软雅黑" panose="020B0503020204020204" charset="-122"/>
                <a:ea typeface="微软雅黑" panose="020B0503020204020204" charset="-122"/>
                <a:cs typeface="微软雅黑" panose="020B0503020204020204" charset="-122"/>
              </a:rPr>
              <a:t>（2）编制B公司资产交换的会计分录。</a:t>
            </a:r>
            <a:endParaRPr sz="240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1"/>
            </p:custDataLst>
          </p:nvPr>
        </p:nvSpPr>
        <p:spPr>
          <a:xfrm>
            <a:off x="1947450" y="2798755"/>
            <a:ext cx="2880000" cy="1081088"/>
          </a:xfrm>
        </p:spPr>
        <p:txBody>
          <a:bodyPr wrap="square">
            <a:normAutofit/>
          </a:bodyPr>
          <a:lstStyle/>
          <a:p>
            <a:r>
              <a:rPr lang="zh-CN" altLang="en-US" dirty="0"/>
              <a:t>目录</a:t>
            </a:r>
            <a:endParaRPr lang="zh-CN" altLang="en-US" dirty="0"/>
          </a:p>
        </p:txBody>
      </p:sp>
      <p:sp>
        <p:nvSpPr>
          <p:cNvPr id="6" name="序号"/>
          <p:cNvSpPr txBox="1"/>
          <p:nvPr>
            <p:custDataLst>
              <p:tags r:id="rId2"/>
            </p:custDataLst>
          </p:nvPr>
        </p:nvSpPr>
        <p:spPr>
          <a:xfrm>
            <a:off x="5870575" y="2079625"/>
            <a:ext cx="536575" cy="504190"/>
          </a:xfrm>
          <a:prstGeom prst="rect">
            <a:avLst/>
          </a:prstGeom>
          <a:noFill/>
        </p:spPr>
        <p:txBody>
          <a:bodyPr wrap="square" lIns="0" tIns="0" rIns="0" bIns="0" rtlCol="0" anchor="ctr" anchorCtr="0">
            <a:normAutofit/>
          </a:bodyPr>
          <a:lstStyle/>
          <a:p>
            <a:pPr algn="r">
              <a:lnSpc>
                <a:spcPct val="100000"/>
              </a:lnSpc>
            </a:pPr>
            <a:r>
              <a:rPr lang="en-US" sz="2800" dirty="0">
                <a:solidFill>
                  <a:schemeClr val="tx2">
                    <a:lumMod val="60000"/>
                    <a:lumOff val="40000"/>
                  </a:schemeClr>
                </a:solidFill>
                <a:latin typeface="微软雅黑" panose="020B0503020204020204" charset="-122"/>
                <a:ea typeface="微软雅黑" panose="020B0503020204020204" charset="-122"/>
              </a:rPr>
              <a:t>01</a:t>
            </a:r>
            <a:endParaRPr lang="en-US" sz="2800" dirty="0">
              <a:solidFill>
                <a:schemeClr val="tx2">
                  <a:lumMod val="60000"/>
                  <a:lumOff val="40000"/>
                </a:schemeClr>
              </a:solidFill>
              <a:latin typeface="微软雅黑" panose="020B0503020204020204" charset="-122"/>
              <a:ea typeface="微软雅黑" panose="020B0503020204020204" charset="-122"/>
            </a:endParaRPr>
          </a:p>
        </p:txBody>
      </p:sp>
      <p:sp>
        <p:nvSpPr>
          <p:cNvPr id="7" name="项标题"/>
          <p:cNvSpPr txBox="1"/>
          <p:nvPr>
            <p:custDataLst>
              <p:tags r:id="rId3"/>
            </p:custDataLst>
          </p:nvPr>
        </p:nvSpPr>
        <p:spPr>
          <a:xfrm>
            <a:off x="6551812" y="2079085"/>
            <a:ext cx="4123173" cy="504000"/>
          </a:xfrm>
          <a:prstGeom prst="rect">
            <a:avLst/>
          </a:prstGeom>
          <a:noFill/>
        </p:spPr>
        <p:txBody>
          <a:bodyPr wrap="square" lIns="0" tIns="0" rIns="0" bIns="0" rtlCol="0" anchor="ctr">
            <a:normAutofit/>
          </a:bodyPr>
          <a:lstStyle/>
          <a:p>
            <a:pPr>
              <a:lnSpc>
                <a:spcPct val="100000"/>
              </a:lnSpc>
            </a:pPr>
            <a:r>
              <a:rPr lang="zh-CN" altLang="en-US" sz="2700" spc="300" dirty="0">
                <a:solidFill>
                  <a:schemeClr val="tx2"/>
                </a:solidFill>
                <a:latin typeface="+mj-ea"/>
                <a:ea typeface="+mj-ea"/>
              </a:rPr>
              <a:t>认知非货币性资产交换</a:t>
            </a:r>
            <a:endParaRPr lang="zh-CN" altLang="en-US" sz="2700" spc="300" dirty="0">
              <a:solidFill>
                <a:schemeClr val="tx2"/>
              </a:solidFill>
              <a:latin typeface="+mj-ea"/>
              <a:ea typeface="+mj-ea"/>
            </a:endParaRPr>
          </a:p>
        </p:txBody>
      </p:sp>
      <p:sp>
        <p:nvSpPr>
          <p:cNvPr id="15" name="序号"/>
          <p:cNvSpPr txBox="1"/>
          <p:nvPr>
            <p:custDataLst>
              <p:tags r:id="rId4"/>
            </p:custDataLst>
          </p:nvPr>
        </p:nvSpPr>
        <p:spPr>
          <a:xfrm>
            <a:off x="5995670" y="3034030"/>
            <a:ext cx="411480" cy="504190"/>
          </a:xfrm>
          <a:prstGeom prst="rect">
            <a:avLst/>
          </a:prstGeom>
          <a:noFill/>
        </p:spPr>
        <p:txBody>
          <a:bodyPr wrap="square" lIns="0" tIns="0" rIns="0" bIns="0" rtlCol="0" anchor="ctr" anchorCtr="0">
            <a:normAutofit fontScale="90000"/>
          </a:bodyPr>
          <a:lstStyle/>
          <a:p>
            <a:pPr algn="r">
              <a:lnSpc>
                <a:spcPct val="100000"/>
              </a:lnSpc>
            </a:pPr>
            <a:r>
              <a:rPr lang="en-US" sz="2800" dirty="0">
                <a:solidFill>
                  <a:schemeClr val="tx2">
                    <a:lumMod val="60000"/>
                    <a:lumOff val="40000"/>
                  </a:schemeClr>
                </a:solidFill>
                <a:latin typeface="微软雅黑" panose="020B0503020204020204" charset="-122"/>
                <a:ea typeface="微软雅黑" panose="020B0503020204020204" charset="-122"/>
              </a:rPr>
              <a:t>02</a:t>
            </a:r>
            <a:endParaRPr lang="en-US" sz="2800" dirty="0">
              <a:solidFill>
                <a:schemeClr val="tx2">
                  <a:lumMod val="60000"/>
                  <a:lumOff val="40000"/>
                </a:schemeClr>
              </a:solidFill>
              <a:latin typeface="微软雅黑" panose="020B0503020204020204" charset="-122"/>
              <a:ea typeface="微软雅黑" panose="020B0503020204020204" charset="-122"/>
            </a:endParaRPr>
          </a:p>
        </p:txBody>
      </p:sp>
      <p:sp>
        <p:nvSpPr>
          <p:cNvPr id="16" name="项标题"/>
          <p:cNvSpPr txBox="1"/>
          <p:nvPr>
            <p:custDataLst>
              <p:tags r:id="rId5"/>
            </p:custDataLst>
          </p:nvPr>
        </p:nvSpPr>
        <p:spPr>
          <a:xfrm>
            <a:off x="6551930" y="2877820"/>
            <a:ext cx="4898390" cy="850900"/>
          </a:xfrm>
          <a:prstGeom prst="rect">
            <a:avLst/>
          </a:prstGeom>
          <a:noFill/>
        </p:spPr>
        <p:txBody>
          <a:bodyPr wrap="square" lIns="0" tIns="0" rIns="0" bIns="0" rtlCol="0" anchor="ctr">
            <a:normAutofit fontScale="90000"/>
          </a:bodyPr>
          <a:lstStyle/>
          <a:p>
            <a:pPr>
              <a:lnSpc>
                <a:spcPct val="100000"/>
              </a:lnSpc>
            </a:pPr>
            <a:r>
              <a:rPr lang="zh-CN" altLang="en-US" sz="3000" spc="300" dirty="0">
                <a:solidFill>
                  <a:schemeClr val="tx2"/>
                </a:solidFill>
                <a:latin typeface="+mj-ea"/>
                <a:ea typeface="+mj-ea"/>
                <a:sym typeface="+mn-ea"/>
              </a:rPr>
              <a:t>按账面价值计量</a:t>
            </a:r>
            <a:endParaRPr lang="zh-CN" altLang="en-US" sz="3000" spc="300" dirty="0">
              <a:solidFill>
                <a:schemeClr val="tx2"/>
              </a:solidFill>
              <a:latin typeface="+mj-ea"/>
              <a:ea typeface="+mj-ea"/>
              <a:sym typeface="+mn-ea"/>
            </a:endParaRPr>
          </a:p>
          <a:p>
            <a:pPr>
              <a:lnSpc>
                <a:spcPct val="100000"/>
              </a:lnSpc>
            </a:pPr>
            <a:r>
              <a:rPr lang="zh-CN" altLang="en-US" sz="3000" spc="300" dirty="0">
                <a:solidFill>
                  <a:schemeClr val="tx2"/>
                </a:solidFill>
                <a:latin typeface="+mj-ea"/>
                <a:ea typeface="+mj-ea"/>
                <a:sym typeface="+mn-ea"/>
              </a:rPr>
              <a:t>的非货币性资产交换</a:t>
            </a:r>
            <a:endParaRPr lang="zh-CN" altLang="en-US" sz="3000" spc="300" dirty="0">
              <a:solidFill>
                <a:schemeClr val="tx2"/>
              </a:solidFill>
              <a:latin typeface="+mj-ea"/>
              <a:ea typeface="+mj-ea"/>
              <a:sym typeface="+mn-ea"/>
            </a:endParaRPr>
          </a:p>
        </p:txBody>
      </p:sp>
      <p:sp>
        <p:nvSpPr>
          <p:cNvPr id="18" name="序号"/>
          <p:cNvSpPr txBox="1"/>
          <p:nvPr>
            <p:custDataLst>
              <p:tags r:id="rId6"/>
            </p:custDataLst>
          </p:nvPr>
        </p:nvSpPr>
        <p:spPr>
          <a:xfrm>
            <a:off x="5995670" y="3930650"/>
            <a:ext cx="411480" cy="504190"/>
          </a:xfrm>
          <a:prstGeom prst="rect">
            <a:avLst/>
          </a:prstGeom>
          <a:noFill/>
        </p:spPr>
        <p:txBody>
          <a:bodyPr wrap="square" lIns="0" tIns="0" rIns="0" bIns="0" rtlCol="0" anchor="ctr" anchorCtr="0">
            <a:normAutofit fontScale="90000"/>
          </a:bodyPr>
          <a:lstStyle/>
          <a:p>
            <a:pPr algn="r">
              <a:lnSpc>
                <a:spcPct val="100000"/>
              </a:lnSpc>
            </a:pPr>
            <a:r>
              <a:rPr lang="en-US" sz="2800" dirty="0">
                <a:solidFill>
                  <a:schemeClr val="tx2">
                    <a:lumMod val="60000"/>
                    <a:lumOff val="40000"/>
                  </a:schemeClr>
                </a:solidFill>
                <a:latin typeface="微软雅黑" panose="020B0503020204020204" charset="-122"/>
                <a:ea typeface="微软雅黑" panose="020B0503020204020204" charset="-122"/>
              </a:rPr>
              <a:t>03</a:t>
            </a:r>
            <a:endParaRPr lang="en-US" sz="2800" dirty="0">
              <a:solidFill>
                <a:schemeClr val="tx2">
                  <a:lumMod val="60000"/>
                  <a:lumOff val="40000"/>
                </a:schemeClr>
              </a:solidFill>
              <a:latin typeface="微软雅黑" panose="020B0503020204020204" charset="-122"/>
              <a:ea typeface="微软雅黑" panose="020B0503020204020204" charset="-122"/>
            </a:endParaRPr>
          </a:p>
        </p:txBody>
      </p:sp>
      <p:sp>
        <p:nvSpPr>
          <p:cNvPr id="19" name="项标题"/>
          <p:cNvSpPr txBox="1"/>
          <p:nvPr>
            <p:custDataLst>
              <p:tags r:id="rId7"/>
            </p:custDataLst>
          </p:nvPr>
        </p:nvSpPr>
        <p:spPr>
          <a:xfrm>
            <a:off x="6551930" y="3877945"/>
            <a:ext cx="4780915" cy="908685"/>
          </a:xfrm>
          <a:prstGeom prst="rect">
            <a:avLst/>
          </a:prstGeom>
          <a:noFill/>
        </p:spPr>
        <p:txBody>
          <a:bodyPr wrap="square" lIns="0" tIns="0" rIns="0" bIns="0" rtlCol="0" anchor="ctr">
            <a:normAutofit fontScale="90000"/>
          </a:bodyPr>
          <a:lstStyle/>
          <a:p>
            <a:pPr>
              <a:lnSpc>
                <a:spcPct val="100000"/>
              </a:lnSpc>
            </a:pPr>
            <a:r>
              <a:rPr lang="zh-CN" altLang="en-US" sz="3000" spc="300" dirty="0">
                <a:solidFill>
                  <a:schemeClr val="tx2"/>
                </a:solidFill>
                <a:latin typeface="+mj-ea"/>
                <a:ea typeface="+mj-ea"/>
                <a:sym typeface="+mn-ea"/>
              </a:rPr>
              <a:t>按公允价值计量</a:t>
            </a:r>
            <a:endParaRPr lang="zh-CN" altLang="en-US" sz="3000" spc="300" dirty="0">
              <a:solidFill>
                <a:schemeClr val="tx2"/>
              </a:solidFill>
              <a:latin typeface="+mj-ea"/>
              <a:ea typeface="+mj-ea"/>
              <a:sym typeface="+mn-ea"/>
            </a:endParaRPr>
          </a:p>
          <a:p>
            <a:pPr>
              <a:lnSpc>
                <a:spcPct val="100000"/>
              </a:lnSpc>
            </a:pPr>
            <a:r>
              <a:rPr lang="zh-CN" altLang="en-US" sz="3000" spc="300" dirty="0">
                <a:solidFill>
                  <a:schemeClr val="tx2"/>
                </a:solidFill>
                <a:latin typeface="+mj-ea"/>
                <a:ea typeface="+mj-ea"/>
                <a:sym typeface="+mn-ea"/>
              </a:rPr>
              <a:t>的非货币性资产交换</a:t>
            </a:r>
            <a:endParaRPr lang="zh-CN" altLang="en-US" sz="3000" spc="300" dirty="0">
              <a:solidFill>
                <a:schemeClr val="tx2"/>
              </a:solidFill>
              <a:latin typeface="+mj-ea"/>
              <a:ea typeface="+mj-ea"/>
              <a:sym typeface="+mn-ea"/>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data/temp/86e7e597-470a-11ef-bd62-9e03dd2a585d.jpg@base@tag=imgScale&amp;m=1&amp;w=3384&amp;h=952&amp;q=9586e7e597-470a-11ef-bd62-9e03dd2a585d"/>
          <p:cNvPicPr>
            <a:picLocks noChangeAspect="1"/>
          </p:cNvPicPr>
          <p:nvPr>
            <p:custDataLst>
              <p:tags r:id="rId1"/>
            </p:custDataLst>
          </p:nvPr>
        </p:nvPicPr>
        <p:blipFill>
          <a:blip r:embed="rId2"/>
          <a:srcRect t="28711" b="29131"/>
          <a:stretch>
            <a:fillRect/>
          </a:stretch>
        </p:blipFill>
        <p:spPr>
          <a:xfrm>
            <a:off x="0" y="0"/>
            <a:ext cx="12192000" cy="3429000"/>
          </a:xfrm>
          <a:prstGeom prst="rect">
            <a:avLst/>
          </a:prstGeom>
          <a:ln w="9525" cap="flat" cmpd="sng" algn="ctr">
            <a:solidFill>
              <a:schemeClr val="dk1">
                <a:lumMod val="40000"/>
                <a:lumOff val="60000"/>
                <a:alpha val="50000"/>
              </a:schemeClr>
            </a:solidFill>
            <a:prstDash val="solid"/>
            <a:round/>
            <a:headEnd type="none" w="med" len="med"/>
            <a:tailEnd type="none" w="med" len="med"/>
          </a:ln>
        </p:spPr>
      </p:pic>
      <p:sp>
        <p:nvSpPr>
          <p:cNvPr id="15" name="矩形: 圆角 14"/>
          <p:cNvSpPr/>
          <p:nvPr>
            <p:custDataLst>
              <p:tags r:id="rId3"/>
            </p:custDataLst>
          </p:nvPr>
        </p:nvSpPr>
        <p:spPr>
          <a:xfrm>
            <a:off x="530225" y="3091180"/>
            <a:ext cx="11129010" cy="3545205"/>
          </a:xfrm>
          <a:prstGeom prst="roundRect">
            <a:avLst>
              <a:gd name="adj" fmla="val 9236"/>
            </a:avLst>
          </a:prstGeom>
          <a:solidFill>
            <a:schemeClr val="lt1">
              <a:lumMod val="100000"/>
            </a:schemeClr>
          </a:solidFill>
          <a:ln w="3175" cap="flat" cmpd="sng" algn="ctr">
            <a:solidFill>
              <a:schemeClr val="accent1">
                <a:lumMod val="100000"/>
                <a:alpha val="20000"/>
              </a:schemeClr>
            </a:solidFill>
            <a:prstDash val="solid"/>
            <a:round/>
            <a:headEnd type="none" w="med" len="med"/>
            <a:tailEnd type="none" w="med" len="med"/>
          </a:ln>
          <a:effectLst>
            <a:outerShdw blurRad="508000" dist="76200" dir="5399999" algn="bl" rotWithShape="0">
              <a:schemeClr val="accent1">
                <a:alpha val="20000"/>
              </a:schemeClr>
            </a:outerShdw>
          </a:effectLst>
        </p:spPr>
        <p:txBody>
          <a:bodyPr rtlCol="0" anchor="ctr"/>
          <a:lstStyle/>
          <a:p>
            <a:pPr algn="ctr"/>
            <a:endParaRPr kumimoji="1" lang="zh-CN" altLang="en-US" sz="3200">
              <a:latin typeface="+mj-ea"/>
              <a:ea typeface="+mj-ea"/>
              <a:sym typeface="微软雅黑" panose="020B0503020204020204" charset="-122"/>
            </a:endParaRPr>
          </a:p>
        </p:txBody>
      </p:sp>
      <p:sp>
        <p:nvSpPr>
          <p:cNvPr id="29" name="标题"/>
          <p:cNvSpPr txBox="1"/>
          <p:nvPr>
            <p:custDataLst>
              <p:tags r:id="rId4"/>
            </p:custDataLst>
          </p:nvPr>
        </p:nvSpPr>
        <p:spPr>
          <a:xfrm>
            <a:off x="934085" y="3028950"/>
            <a:ext cx="9473565" cy="779145"/>
          </a:xfrm>
          <a:prstGeom prst="rect">
            <a:avLst/>
          </a:prstGeom>
          <a:noFill/>
        </p:spPr>
        <p:txBody>
          <a:bodyPr wrap="square" lIns="0" tIns="0" rIns="0" bIns="0" rtlCol="0" anchor="b">
            <a:normAutofit/>
          </a:bodyPr>
          <a:lstStyle>
            <a:defPPr>
              <a:defRPr lang="zh-CN"/>
            </a:defPPr>
            <a:lvl1pPr>
              <a:lnSpc>
                <a:spcPct val="131000"/>
              </a:lnSpc>
              <a:defRPr sz="3400" b="1">
                <a:solidFill>
                  <a:schemeClr val="dk1"/>
                </a:solidFill>
                <a:latin typeface="+mj-ea"/>
                <a:ea typeface="+mj-ea"/>
              </a:defRPr>
            </a:lvl1pPr>
          </a:lstStyle>
          <a:p>
            <a:r>
              <a:rPr lang="zh-CN" altLang="en-US" sz="2800" dirty="0"/>
              <a:t>二、涉及补价的会计处理</a:t>
            </a:r>
            <a:endParaRPr lang="zh-CN" altLang="en-US" sz="2800" dirty="0"/>
          </a:p>
        </p:txBody>
      </p:sp>
      <p:sp>
        <p:nvSpPr>
          <p:cNvPr id="8" name="矩形 7"/>
          <p:cNvSpPr/>
          <p:nvPr>
            <p:custDataLst>
              <p:tags r:id="rId5"/>
            </p:custDataLst>
          </p:nvPr>
        </p:nvSpPr>
        <p:spPr>
          <a:xfrm>
            <a:off x="1140460" y="4239260"/>
            <a:ext cx="5071745" cy="2307590"/>
          </a:xfrm>
          <a:prstGeom prst="rect">
            <a:avLst/>
          </a:prstGeom>
        </p:spPr>
        <p:style>
          <a:lnRef idx="2">
            <a:schemeClr val="accent1"/>
          </a:lnRef>
          <a:fillRef idx="0">
            <a:srgbClr val="FFFFFF"/>
          </a:fillRef>
          <a:effectRef idx="0">
            <a:srgbClr val="FFFFFF"/>
          </a:effectRef>
          <a:fontRef idx="minor">
            <a:schemeClr val="tx1"/>
          </a:fontRef>
        </p:style>
        <p:txBody>
          <a:bodyPr wrap="square" lIns="0" tIns="0" rIns="0" bIns="0" rtlCol="0" anchor="t">
            <a:noAutofit/>
          </a:bodyPr>
          <a:p>
            <a:pPr>
              <a:lnSpc>
                <a:spcPct val="150000"/>
              </a:lnSpc>
              <a:spcBef>
                <a:spcPct val="0"/>
              </a:spcBef>
              <a:spcAft>
                <a:spcPct val="0"/>
              </a:spcAft>
            </a:pPr>
            <a:r>
              <a:rPr lang="en-US" altLang="zh-CN" sz="2000" dirty="0">
                <a:solidFill>
                  <a:srgbClr val="000000"/>
                </a:solidFill>
                <a:latin typeface="+mn-ea"/>
                <a:cs typeface="+mn-ea"/>
                <a:sym typeface="+mn-ea"/>
              </a:rPr>
              <a:t>      应当以换出资产的账面价值，加上支付的补价和应支付的相关税费，作为换入资产的成本，不确认损益。其计算公式为：</a:t>
            </a:r>
            <a:endParaRPr lang="en-US" altLang="zh-CN" sz="2000" dirty="0">
              <a:solidFill>
                <a:srgbClr val="000000"/>
              </a:solidFill>
              <a:latin typeface="+mn-ea"/>
              <a:cs typeface="+mn-ea"/>
              <a:sym typeface="+mn-ea"/>
            </a:endParaRPr>
          </a:p>
          <a:p>
            <a:pPr>
              <a:lnSpc>
                <a:spcPct val="150000"/>
              </a:lnSpc>
              <a:spcBef>
                <a:spcPct val="0"/>
              </a:spcBef>
              <a:spcAft>
                <a:spcPct val="0"/>
              </a:spcAft>
            </a:pPr>
            <a:r>
              <a:rPr lang="zh-CN" altLang="en-US" sz="2000" dirty="0">
                <a:solidFill>
                  <a:srgbClr val="FF0000"/>
                </a:solidFill>
                <a:latin typeface="+mn-ea"/>
                <a:cs typeface="+mn-ea"/>
                <a:sym typeface="+mn-ea"/>
              </a:rPr>
              <a:t>换入资产成本=换出资产账面价值+支付的补价+应支付的相关税费</a:t>
            </a:r>
            <a:endParaRPr lang="zh-CN" altLang="en-US" sz="2000" dirty="0">
              <a:solidFill>
                <a:srgbClr val="FF0000"/>
              </a:solidFill>
              <a:latin typeface="+mn-ea"/>
              <a:cs typeface="+mn-ea"/>
              <a:sym typeface="+mn-ea"/>
            </a:endParaRPr>
          </a:p>
        </p:txBody>
      </p:sp>
      <p:sp>
        <p:nvSpPr>
          <p:cNvPr id="3" name="文本框 2"/>
          <p:cNvSpPr txBox="1"/>
          <p:nvPr/>
        </p:nvSpPr>
        <p:spPr>
          <a:xfrm>
            <a:off x="1021080" y="3900170"/>
            <a:ext cx="2348865" cy="398780"/>
          </a:xfrm>
          <a:prstGeom prst="rect">
            <a:avLst/>
          </a:prstGeom>
          <a:noFill/>
        </p:spPr>
        <p:txBody>
          <a:bodyPr wrap="square" rtlCol="0">
            <a:spAutoFit/>
          </a:bodyPr>
          <a:p>
            <a:pPr algn="l"/>
            <a:r>
              <a:rPr lang="zh-CN" altLang="en-US" sz="2000" b="1" dirty="0">
                <a:solidFill>
                  <a:schemeClr val="accent1"/>
                </a:solidFill>
              </a:rPr>
              <a:t>支付补价方：</a:t>
            </a:r>
            <a:endParaRPr lang="zh-CN" altLang="en-US" sz="2000" b="1" dirty="0">
              <a:solidFill>
                <a:schemeClr val="accent1"/>
              </a:solidFill>
            </a:endParaRPr>
          </a:p>
        </p:txBody>
      </p:sp>
      <p:sp>
        <p:nvSpPr>
          <p:cNvPr id="4" name="文本框 3"/>
          <p:cNvSpPr txBox="1"/>
          <p:nvPr/>
        </p:nvSpPr>
        <p:spPr>
          <a:xfrm>
            <a:off x="6558280" y="3840480"/>
            <a:ext cx="2348865" cy="398780"/>
          </a:xfrm>
          <a:prstGeom prst="rect">
            <a:avLst/>
          </a:prstGeom>
          <a:noFill/>
        </p:spPr>
        <p:txBody>
          <a:bodyPr wrap="square" rtlCol="0">
            <a:spAutoFit/>
          </a:bodyPr>
          <a:p>
            <a:pPr algn="l"/>
            <a:r>
              <a:rPr lang="zh-CN" altLang="en-US" sz="2000" b="1" dirty="0">
                <a:solidFill>
                  <a:schemeClr val="accent1"/>
                </a:solidFill>
              </a:rPr>
              <a:t>收到补价方：</a:t>
            </a:r>
            <a:endParaRPr lang="zh-CN" altLang="en-US" sz="2000" b="1" dirty="0">
              <a:solidFill>
                <a:schemeClr val="accent1"/>
              </a:solidFill>
            </a:endParaRPr>
          </a:p>
        </p:txBody>
      </p:sp>
      <p:sp>
        <p:nvSpPr>
          <p:cNvPr id="5" name="矩形 4"/>
          <p:cNvSpPr/>
          <p:nvPr>
            <p:custDataLst>
              <p:tags r:id="rId6"/>
            </p:custDataLst>
          </p:nvPr>
        </p:nvSpPr>
        <p:spPr>
          <a:xfrm>
            <a:off x="6558280" y="4239260"/>
            <a:ext cx="4956175" cy="2307590"/>
          </a:xfrm>
          <a:prstGeom prst="rect">
            <a:avLst/>
          </a:prstGeom>
        </p:spPr>
        <p:style>
          <a:lnRef idx="2">
            <a:schemeClr val="accent1"/>
          </a:lnRef>
          <a:fillRef idx="0">
            <a:srgbClr val="FFFFFF"/>
          </a:fillRef>
          <a:effectRef idx="0">
            <a:srgbClr val="FFFFFF"/>
          </a:effectRef>
          <a:fontRef idx="minor">
            <a:schemeClr val="tx1"/>
          </a:fontRef>
        </p:style>
        <p:txBody>
          <a:bodyPr wrap="square" lIns="0" tIns="0" rIns="0" bIns="0" rtlCol="0" anchor="t">
            <a:noAutofit/>
          </a:bodyPr>
          <a:p>
            <a:pPr>
              <a:lnSpc>
                <a:spcPct val="150000"/>
              </a:lnSpc>
              <a:spcBef>
                <a:spcPct val="0"/>
              </a:spcBef>
              <a:spcAft>
                <a:spcPct val="0"/>
              </a:spcAft>
            </a:pPr>
            <a:r>
              <a:rPr lang="en-US" altLang="zh-CN" sz="2000" dirty="0">
                <a:solidFill>
                  <a:srgbClr val="000000"/>
                </a:solidFill>
                <a:latin typeface="+mn-ea"/>
                <a:cs typeface="+mn-ea"/>
                <a:sym typeface="+mn-ea"/>
              </a:rPr>
              <a:t>      应当以换出资产的账面价值，减去收到的补价，加上应支付的相关税费。作为换入资产的成本，不确认损益。其计算公式为：</a:t>
            </a:r>
            <a:endParaRPr lang="en-US" altLang="zh-CN" sz="2000" dirty="0">
              <a:solidFill>
                <a:srgbClr val="000000"/>
              </a:solidFill>
              <a:latin typeface="+mn-ea"/>
              <a:cs typeface="+mn-ea"/>
              <a:sym typeface="+mn-ea"/>
            </a:endParaRPr>
          </a:p>
          <a:p>
            <a:pPr>
              <a:lnSpc>
                <a:spcPct val="150000"/>
              </a:lnSpc>
              <a:spcBef>
                <a:spcPct val="0"/>
              </a:spcBef>
              <a:spcAft>
                <a:spcPct val="0"/>
              </a:spcAft>
            </a:pPr>
            <a:r>
              <a:rPr lang="en-US" altLang="zh-CN" sz="2000" dirty="0">
                <a:solidFill>
                  <a:srgbClr val="FF0000"/>
                </a:solidFill>
                <a:latin typeface="+mn-ea"/>
                <a:cs typeface="+mn-ea"/>
                <a:sym typeface="+mn-ea"/>
              </a:rPr>
              <a:t>换入资产成本=换出资产账面价值-收到的补价+应支付的相关税费</a:t>
            </a:r>
            <a:endParaRPr lang="en-US" altLang="zh-CN" sz="2000" dirty="0">
              <a:solidFill>
                <a:srgbClr val="FF0000"/>
              </a:solidFill>
              <a:latin typeface="+mn-ea"/>
              <a:cs typeface="+mn-ea"/>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21"/>
          <p:cNvSpPr>
            <a:spLocks noGrp="1"/>
          </p:cNvSpPr>
          <p:nvPr>
            <p:ph type="title"/>
            <p:custDataLst>
              <p:tags r:id="rId1"/>
            </p:custDataLst>
          </p:nvPr>
        </p:nvSpPr>
        <p:spPr/>
        <p:txBody>
          <a:bodyPr/>
          <a:lstStyle/>
          <a:p>
            <a:r>
              <a:rPr lang="zh-CN" altLang="en-US" dirty="0"/>
              <a:t>(一)单项非货币性资产交换</a:t>
            </a:r>
            <a:endParaRPr lang="zh-CN" altLang="en-US" dirty="0"/>
          </a:p>
        </p:txBody>
      </p:sp>
      <p:sp>
        <p:nvSpPr>
          <p:cNvPr id="4" name="文本框 3"/>
          <p:cNvSpPr txBox="1"/>
          <p:nvPr/>
        </p:nvSpPr>
        <p:spPr>
          <a:xfrm>
            <a:off x="510540" y="1080135"/>
            <a:ext cx="11339195" cy="4702810"/>
          </a:xfrm>
          <a:prstGeom prst="rect">
            <a:avLst/>
          </a:prstGeom>
        </p:spPr>
        <p:txBody>
          <a:bodyPr>
            <a:noAutofit/>
          </a:bodyPr>
          <a:p>
            <a:pPr indent="0" algn="l" defTabSz="266700" fontAlgn="auto">
              <a:lnSpc>
                <a:spcPct val="150000"/>
              </a:lnSpc>
              <a:spcAft>
                <a:spcPct val="0"/>
              </a:spcAft>
            </a:pPr>
            <a:r>
              <a:rPr sz="2400" b="1">
                <a:latin typeface="微软雅黑" panose="020B0503020204020204" charset="-122"/>
                <a:ea typeface="微软雅黑" panose="020B0503020204020204" charset="-122"/>
                <a:cs typeface="微软雅黑" panose="020B0503020204020204" charset="-122"/>
              </a:rPr>
              <a:t>【典型案例5-5】</a:t>
            </a:r>
            <a:r>
              <a:rPr sz="2400">
                <a:latin typeface="微软雅黑" panose="020B0503020204020204" charset="-122"/>
                <a:ea typeface="微软雅黑" panose="020B0503020204020204" charset="-122"/>
                <a:cs typeface="微软雅黑" panose="020B0503020204020204" charset="-122"/>
              </a:rPr>
              <a:t>A公司拥有一台生产设备，该设备原价600万元，已计提折旧440万元，B公司拥有一项长期股权投资，账面价值140万元;两项资产均未计提减值准备。由于生产设备系当时专门制造、性质特殊,其公允价值不能可靠计量;B公司拥有的长期股权投资在活跃市场中没有报价，其公允价值也不能可靠计量，双方商定，B公司以两项资产账面价值的差额为基础,支付甲公司20万元补价，以换取A公司拥有的生产有设备。A公司向B公司开具的增值税专用发票上注明的增值税23.4万元，除增值税外，交易中没有涉及其他税费。</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sz="2400">
                <a:latin typeface="微软雅黑" panose="020B0503020204020204" charset="-122"/>
                <a:ea typeface="微软雅黑" panose="020B0503020204020204" charset="-122"/>
                <a:cs typeface="微软雅黑" panose="020B0503020204020204" charset="-122"/>
              </a:rPr>
              <a:t>要求：</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sz="2400">
                <a:latin typeface="微软雅黑" panose="020B0503020204020204" charset="-122"/>
                <a:ea typeface="微软雅黑" panose="020B0503020204020204" charset="-122"/>
                <a:cs typeface="微软雅黑" panose="020B0503020204020204" charset="-122"/>
              </a:rPr>
              <a:t>（1）编制A公司资产交换的会计分录。</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sz="2400">
                <a:latin typeface="微软雅黑" panose="020B0503020204020204" charset="-122"/>
                <a:ea typeface="微软雅黑" panose="020B0503020204020204" charset="-122"/>
                <a:cs typeface="微软雅黑" panose="020B0503020204020204" charset="-122"/>
              </a:rPr>
              <a:t>（2）编制B公司资产交换的会计分录。</a:t>
            </a:r>
            <a:endParaRPr sz="240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21"/>
          <p:cNvSpPr>
            <a:spLocks noGrp="1"/>
          </p:cNvSpPr>
          <p:nvPr>
            <p:ph type="title"/>
            <p:custDataLst>
              <p:tags r:id="rId1"/>
            </p:custDataLst>
          </p:nvPr>
        </p:nvSpPr>
        <p:spPr/>
        <p:txBody>
          <a:bodyPr/>
          <a:lstStyle/>
          <a:p>
            <a:r>
              <a:rPr lang="zh-CN" altLang="en-US" dirty="0"/>
              <a:t>(一)单项非货币性资产交换</a:t>
            </a:r>
            <a:endParaRPr lang="zh-CN" altLang="en-US" dirty="0"/>
          </a:p>
        </p:txBody>
      </p:sp>
      <p:sp>
        <p:nvSpPr>
          <p:cNvPr id="4" name="文本框 3"/>
          <p:cNvSpPr txBox="1"/>
          <p:nvPr/>
        </p:nvSpPr>
        <p:spPr>
          <a:xfrm>
            <a:off x="510540" y="1080135"/>
            <a:ext cx="11339195" cy="4702810"/>
          </a:xfrm>
          <a:prstGeom prst="rect">
            <a:avLst/>
          </a:prstGeom>
        </p:spPr>
        <p:txBody>
          <a:bodyPr>
            <a:noAutofit/>
          </a:bodyPr>
          <a:p>
            <a:pPr indent="0" algn="l" defTabSz="266700" fontAlgn="auto">
              <a:lnSpc>
                <a:spcPct val="150000"/>
              </a:lnSpc>
              <a:spcAft>
                <a:spcPct val="0"/>
              </a:spcAft>
            </a:pPr>
            <a:r>
              <a:rPr sz="2400" b="1">
                <a:latin typeface="微软雅黑" panose="020B0503020204020204" charset="-122"/>
                <a:ea typeface="微软雅黑" panose="020B0503020204020204" charset="-122"/>
                <a:cs typeface="微软雅黑" panose="020B0503020204020204" charset="-122"/>
              </a:rPr>
              <a:t>【典型案例5-5解析】</a:t>
            </a:r>
            <a:r>
              <a:rPr sz="2400">
                <a:latin typeface="微软雅黑" panose="020B0503020204020204" charset="-122"/>
                <a:ea typeface="微软雅黑" panose="020B0503020204020204" charset="-122"/>
                <a:cs typeface="微软雅黑" panose="020B0503020204020204" charset="-122"/>
              </a:rPr>
              <a:t>该项资产交换涉及收付货币性资产，即补价20万元。对A公司而言，收到的补价占换出资产账面价值的比例为：</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sz="2400">
                <a:latin typeface="微软雅黑" panose="020B0503020204020204" charset="-122"/>
                <a:ea typeface="微软雅黑" panose="020B0503020204020204" charset="-122"/>
                <a:cs typeface="微软雅黑" panose="020B0503020204020204" charset="-122"/>
              </a:rPr>
              <a:t>20/（600-440）=12.5%&lt;25%</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sz="2400">
                <a:latin typeface="微软雅黑" panose="020B0503020204020204" charset="-122"/>
                <a:ea typeface="微软雅黑" panose="020B0503020204020204" charset="-122"/>
                <a:cs typeface="微软雅黑" panose="020B0503020204020204" charset="-122"/>
              </a:rPr>
              <a:t>对B公司而言，支付的补价占换出资产账面价值的比例为：</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sz="2400">
                <a:latin typeface="微软雅黑" panose="020B0503020204020204" charset="-122"/>
                <a:ea typeface="微软雅黑" panose="020B0503020204020204" charset="-122"/>
                <a:cs typeface="微软雅黑" panose="020B0503020204020204" charset="-122"/>
              </a:rPr>
              <a:t>20/（140+20）=12.5%&lt;25%</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sz="2400">
                <a:latin typeface="微软雅黑" panose="020B0503020204020204" charset="-122"/>
                <a:ea typeface="微软雅黑" panose="020B0503020204020204" charset="-122"/>
                <a:cs typeface="微软雅黑" panose="020B0503020204020204" charset="-122"/>
              </a:rPr>
              <a:t>因此，该项交换属于非货币性资产交换。</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sz="2400">
                <a:latin typeface="微软雅黑" panose="020B0503020204020204" charset="-122"/>
                <a:ea typeface="微软雅黑" panose="020B0503020204020204" charset="-122"/>
                <a:cs typeface="微软雅黑" panose="020B0503020204020204" charset="-122"/>
              </a:rPr>
              <a:t>由于两项资产的公允价值不能可靠计量，因此A、B公司换入资产的成本均应当按照换出资产的账面价值确定。</a:t>
            </a:r>
            <a:endParaRPr sz="240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21"/>
          <p:cNvSpPr>
            <a:spLocks noGrp="1"/>
          </p:cNvSpPr>
          <p:nvPr>
            <p:ph type="title"/>
            <p:custDataLst>
              <p:tags r:id="rId1"/>
            </p:custDataLst>
          </p:nvPr>
        </p:nvSpPr>
        <p:spPr/>
        <p:txBody>
          <a:bodyPr/>
          <a:lstStyle/>
          <a:p>
            <a:r>
              <a:rPr lang="zh-CN" altLang="en-US" dirty="0"/>
              <a:t>(一)单项非货币性资产交换</a:t>
            </a:r>
            <a:endParaRPr lang="zh-CN" altLang="en-US" dirty="0"/>
          </a:p>
        </p:txBody>
      </p:sp>
      <p:sp>
        <p:nvSpPr>
          <p:cNvPr id="4" name="文本框 3"/>
          <p:cNvSpPr txBox="1"/>
          <p:nvPr/>
        </p:nvSpPr>
        <p:spPr>
          <a:xfrm>
            <a:off x="510540" y="1080135"/>
            <a:ext cx="11339195" cy="5253355"/>
          </a:xfrm>
          <a:prstGeom prst="rect">
            <a:avLst/>
          </a:prstGeom>
        </p:spPr>
        <p:txBody>
          <a:bodyPr>
            <a:noAutofit/>
          </a:bodyPr>
          <a:p>
            <a:pPr indent="0" algn="l" defTabSz="266700" fontAlgn="auto">
              <a:lnSpc>
                <a:spcPct val="150000"/>
              </a:lnSpc>
              <a:spcAft>
                <a:spcPct val="0"/>
              </a:spcAft>
            </a:pPr>
            <a:r>
              <a:rPr sz="2400">
                <a:latin typeface="微软雅黑" panose="020B0503020204020204" charset="-122"/>
                <a:ea typeface="微软雅黑" panose="020B0503020204020204" charset="-122"/>
                <a:cs typeface="微软雅黑" panose="020B0503020204020204" charset="-122"/>
              </a:rPr>
              <a:t>(1)A公司的账务处理如下：</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sz="2400">
                <a:latin typeface="微软雅黑" panose="020B0503020204020204" charset="-122"/>
                <a:ea typeface="微软雅黑" panose="020B0503020204020204" charset="-122"/>
                <a:cs typeface="微软雅黑" panose="020B0503020204020204" charset="-122"/>
              </a:rPr>
              <a:t>借：固定资产清理          1 600 000</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sz="2400">
                <a:latin typeface="微软雅黑" panose="020B0503020204020204" charset="-122"/>
                <a:ea typeface="微软雅黑" panose="020B0503020204020204" charset="-122"/>
                <a:cs typeface="微软雅黑" panose="020B0503020204020204" charset="-122"/>
              </a:rPr>
              <a:t> </a:t>
            </a: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累计折旧              4 400 000</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贷：固定资产——专有设备   6 000 000</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sz="2400">
                <a:latin typeface="微软雅黑" panose="020B0503020204020204" charset="-122"/>
                <a:ea typeface="微软雅黑" panose="020B0503020204020204" charset="-122"/>
                <a:cs typeface="微软雅黑" panose="020B0503020204020204" charset="-122"/>
              </a:rPr>
              <a:t>借：固定资产清理                    234 000</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贷：应交税费——应交增值税(销项税额) 234 000</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sz="2400">
                <a:latin typeface="微软雅黑" panose="020B0503020204020204" charset="-122"/>
                <a:ea typeface="微软雅黑" panose="020B0503020204020204" charset="-122"/>
                <a:cs typeface="微软雅黑" panose="020B0503020204020204" charset="-122"/>
              </a:rPr>
              <a:t>借：长期股权投资         1 634 000</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银行存款              200 000</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货：固定资产清理          1 834 000</a:t>
            </a:r>
            <a:endParaRPr sz="240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21"/>
          <p:cNvSpPr>
            <a:spLocks noGrp="1"/>
          </p:cNvSpPr>
          <p:nvPr>
            <p:ph type="title"/>
            <p:custDataLst>
              <p:tags r:id="rId1"/>
            </p:custDataLst>
          </p:nvPr>
        </p:nvSpPr>
        <p:spPr/>
        <p:txBody>
          <a:bodyPr/>
          <a:lstStyle/>
          <a:p>
            <a:r>
              <a:rPr lang="zh-CN" altLang="en-US" dirty="0"/>
              <a:t>(一)单项非货币性资产交换</a:t>
            </a:r>
            <a:endParaRPr lang="zh-CN" altLang="en-US" dirty="0"/>
          </a:p>
        </p:txBody>
      </p:sp>
      <p:sp>
        <p:nvSpPr>
          <p:cNvPr id="4" name="文本框 3"/>
          <p:cNvSpPr txBox="1"/>
          <p:nvPr/>
        </p:nvSpPr>
        <p:spPr>
          <a:xfrm>
            <a:off x="510540" y="1080135"/>
            <a:ext cx="11339195" cy="5253355"/>
          </a:xfrm>
          <a:prstGeom prst="rect">
            <a:avLst/>
          </a:prstGeom>
        </p:spPr>
        <p:txBody>
          <a:bodyPr>
            <a:noAutofit/>
          </a:bodyPr>
          <a:p>
            <a:pPr indent="0" algn="l" defTabSz="266700" fontAlgn="auto">
              <a:lnSpc>
                <a:spcPct val="150000"/>
              </a:lnSpc>
              <a:spcAft>
                <a:spcPct val="0"/>
              </a:spcAft>
            </a:pPr>
            <a:r>
              <a:rPr sz="2400">
                <a:latin typeface="微软雅黑" panose="020B0503020204020204" charset="-122"/>
                <a:ea typeface="微软雅黑" panose="020B0503020204020204" charset="-122"/>
                <a:cs typeface="微软雅黑" panose="020B0503020204020204" charset="-122"/>
              </a:rPr>
              <a:t>(2)B公司的账务处理如下：</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sz="2400">
                <a:latin typeface="微软雅黑" panose="020B0503020204020204" charset="-122"/>
                <a:ea typeface="微软雅黑" panose="020B0503020204020204" charset="-122"/>
                <a:cs typeface="微软雅黑" panose="020B0503020204020204" charset="-122"/>
              </a:rPr>
              <a:t>借：固定资产——专有设备           1 366 000</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应交税费——应交增值税(进项税额) 234 000</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货：长期股权投资                     1 400 000</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银行存款                           200 000</a:t>
            </a:r>
            <a:endParaRPr sz="240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21"/>
          <p:cNvSpPr>
            <a:spLocks noGrp="1"/>
          </p:cNvSpPr>
          <p:nvPr>
            <p:ph type="title"/>
            <p:custDataLst>
              <p:tags r:id="rId1"/>
            </p:custDataLst>
          </p:nvPr>
        </p:nvSpPr>
        <p:spPr/>
        <p:txBody>
          <a:bodyPr/>
          <a:lstStyle/>
          <a:p>
            <a:r>
              <a:rPr lang="zh-CN" altLang="en-US" dirty="0"/>
              <a:t>(一)单项非货币性资产交换</a:t>
            </a:r>
            <a:endParaRPr lang="zh-CN" altLang="en-US" dirty="0"/>
          </a:p>
        </p:txBody>
      </p:sp>
      <p:sp>
        <p:nvSpPr>
          <p:cNvPr id="4" name="文本框 3"/>
          <p:cNvSpPr txBox="1"/>
          <p:nvPr/>
        </p:nvSpPr>
        <p:spPr>
          <a:xfrm>
            <a:off x="510540" y="1080135"/>
            <a:ext cx="11339195" cy="5253355"/>
          </a:xfrm>
          <a:prstGeom prst="rect">
            <a:avLst/>
          </a:prstGeom>
        </p:spPr>
        <p:txBody>
          <a:bodyPr>
            <a:noAutofit/>
          </a:bodyPr>
          <a:p>
            <a:pPr indent="0" algn="l" defTabSz="266700" fontAlgn="auto">
              <a:lnSpc>
                <a:spcPct val="150000"/>
              </a:lnSpc>
              <a:spcAft>
                <a:spcPct val="0"/>
              </a:spcAft>
            </a:pPr>
            <a:r>
              <a:rPr sz="2400" b="1">
                <a:latin typeface="微软雅黑" panose="020B0503020204020204" charset="-122"/>
                <a:ea typeface="微软雅黑" panose="020B0503020204020204" charset="-122"/>
                <a:cs typeface="微软雅黑" panose="020B0503020204020204" charset="-122"/>
              </a:rPr>
              <a:t>【学中做5-3】</a:t>
            </a:r>
            <a:r>
              <a:rPr sz="2400">
                <a:latin typeface="微软雅黑" panose="020B0503020204020204" charset="-122"/>
                <a:ea typeface="微软雅黑" panose="020B0503020204020204" charset="-122"/>
                <a:cs typeface="微软雅黑" panose="020B0503020204020204" charset="-122"/>
              </a:rPr>
              <a:t>甲公司拥有一项专利技术，该专利原价300万元，已摊销240万元，乙公司拥有一项其他权益工具投资，账面价值70万元;两项资产均未计提减值准备。由于专利技术性质特殊,其公允价值不能可靠计量;乙公司拥有的其他权益工具投资在活跃市场中没有报价，其公允价值也不能可靠计量，双方商定，甲公司以两项资产账面价值的差额为基础,支付乙公司10万元补价，以换取甲公司拥有的专利技术。乙公司向甲公司开具的增值税专用发票上注明的增值税9.10万元，除增值税外，交易中没有涉及其他税费。</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sz="2400">
                <a:latin typeface="微软雅黑" panose="020B0503020204020204" charset="-122"/>
                <a:ea typeface="微软雅黑" panose="020B0503020204020204" charset="-122"/>
                <a:cs typeface="微软雅黑" panose="020B0503020204020204" charset="-122"/>
              </a:rPr>
              <a:t>要求：</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sz="2400">
                <a:latin typeface="微软雅黑" panose="020B0503020204020204" charset="-122"/>
                <a:ea typeface="微软雅黑" panose="020B0503020204020204" charset="-122"/>
                <a:cs typeface="微软雅黑" panose="020B0503020204020204" charset="-122"/>
              </a:rPr>
              <a:t>（1）编制甲公司资产交换的会计分录。</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sz="2400">
                <a:latin typeface="微软雅黑" panose="020B0503020204020204" charset="-122"/>
                <a:ea typeface="微软雅黑" panose="020B0503020204020204" charset="-122"/>
                <a:cs typeface="微软雅黑" panose="020B0503020204020204" charset="-122"/>
              </a:rPr>
              <a:t>（2）编制乙公司资产交换的会计分录。</a:t>
            </a:r>
            <a:endParaRPr sz="240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21"/>
          <p:cNvSpPr>
            <a:spLocks noGrp="1"/>
          </p:cNvSpPr>
          <p:nvPr>
            <p:ph type="title"/>
            <p:custDataLst>
              <p:tags r:id="rId1"/>
            </p:custDataLst>
          </p:nvPr>
        </p:nvSpPr>
        <p:spPr/>
        <p:txBody>
          <a:bodyPr/>
          <a:lstStyle/>
          <a:p>
            <a:r>
              <a:rPr lang="zh-CN" altLang="en-US" dirty="0"/>
              <a:t>(二)多项非货币性资产交换</a:t>
            </a:r>
            <a:endParaRPr lang="zh-CN" altLang="en-US" dirty="0"/>
          </a:p>
        </p:txBody>
      </p:sp>
      <p:sp>
        <p:nvSpPr>
          <p:cNvPr id="4" name="文本框 3"/>
          <p:cNvSpPr txBox="1"/>
          <p:nvPr/>
        </p:nvSpPr>
        <p:spPr>
          <a:xfrm>
            <a:off x="510540" y="1080135"/>
            <a:ext cx="11339195" cy="5253355"/>
          </a:xfrm>
          <a:prstGeom prst="rect">
            <a:avLst/>
          </a:prstGeom>
        </p:spPr>
        <p:txBody>
          <a:bodyPr>
            <a:noAutofit/>
          </a:bodyPr>
          <a:p>
            <a:pPr indent="609600" algn="l" defTabSz="266700" fontAlgn="auto">
              <a:lnSpc>
                <a:spcPct val="130000"/>
              </a:lnSpc>
              <a:spcAft>
                <a:spcPct val="0"/>
              </a:spcAft>
              <a:extLst>
                <a:ext uri="{35155182-B16C-46BC-9424-99874614C6A1}">
                  <wpsdc:indentchars xmlns:wpsdc="http://www.wps.cn/officeDocument/2017/drawingmlCustomData" val="200" checksum="4158780845"/>
                </a:ext>
              </a:extLst>
            </a:pPr>
            <a:r>
              <a:rPr sz="2400">
                <a:latin typeface="微软雅黑" panose="020B0503020204020204" charset="-122"/>
                <a:ea typeface="微软雅黑" panose="020B0503020204020204" charset="-122"/>
                <a:cs typeface="微软雅黑" panose="020B0503020204020204" charset="-122"/>
              </a:rPr>
              <a:t>企业以一项非货币性资产同时换入另一企业的多项非货币性资产，或同时以多项非货币性资产换入另一企业的一项非货币性资产，或以多项非货币性资产同时换入多项非货币性资产，在此过程中，也可能涉及补价。与单项非货币性资产交换一样，收到或者支付的补价作为确定换入资产成本的调整因素。</a:t>
            </a:r>
            <a:endParaRPr sz="2400">
              <a:latin typeface="微软雅黑" panose="020B0503020204020204" charset="-122"/>
              <a:ea typeface="微软雅黑" panose="020B0503020204020204" charset="-122"/>
              <a:cs typeface="微软雅黑" panose="020B0503020204020204" charset="-122"/>
            </a:endParaRPr>
          </a:p>
          <a:p>
            <a:pPr indent="609600" algn="l" defTabSz="266700" fontAlgn="auto">
              <a:lnSpc>
                <a:spcPct val="130000"/>
              </a:lnSpc>
              <a:spcAft>
                <a:spcPct val="0"/>
              </a:spcAft>
              <a:extLst>
                <a:ext uri="{35155182-B16C-46BC-9424-99874614C6A1}">
                  <wpsdc:indentchars xmlns:wpsdc="http://www.wps.cn/officeDocument/2017/drawingmlCustomData" val="200" checksum="4158780845"/>
                </a:ext>
              </a:extLst>
            </a:pPr>
            <a:r>
              <a:rPr sz="2400">
                <a:latin typeface="微软雅黑" panose="020B0503020204020204" charset="-122"/>
                <a:ea typeface="微软雅黑" panose="020B0503020204020204" charset="-122"/>
                <a:cs typeface="微软雅黑" panose="020B0503020204020204" charset="-122"/>
              </a:rPr>
              <a:t>对于换入的多项资产，由于通常无法将换出资产与换入的某项特定资产相对应，应当按照各项换入资产的公允价值的相对比例(换入资产的公允价值不能够可靠计量的，也可以按照各项换入资产的原账面价值的相对比例或其他合理的比例),将换出资产的账面价值总额(涉及补价的，加上支付补价的账面价值或减去收到补价的公允价值)分摊至各项换入资产，加上应支付的相关税费，作为各项换入资产的初始计量金额。</a:t>
            </a:r>
            <a:endParaRPr sz="2400">
              <a:latin typeface="微软雅黑" panose="020B0503020204020204" charset="-122"/>
              <a:ea typeface="微软雅黑" panose="020B0503020204020204" charset="-122"/>
              <a:cs typeface="微软雅黑" panose="020B0503020204020204" charset="-122"/>
            </a:endParaRPr>
          </a:p>
          <a:p>
            <a:pPr indent="609600" algn="l" defTabSz="266700" fontAlgn="auto">
              <a:lnSpc>
                <a:spcPct val="130000"/>
              </a:lnSpc>
              <a:spcAft>
                <a:spcPct val="0"/>
              </a:spcAft>
              <a:extLst>
                <a:ext uri="{35155182-B16C-46BC-9424-99874614C6A1}">
                  <wpsdc:indentchars xmlns:wpsdc="http://www.wps.cn/officeDocument/2017/drawingmlCustomData" val="200" checksum="4158780845"/>
                </a:ext>
              </a:extLst>
            </a:pPr>
            <a:r>
              <a:rPr sz="2400">
                <a:latin typeface="微软雅黑" panose="020B0503020204020204" charset="-122"/>
                <a:ea typeface="微软雅黑" panose="020B0503020204020204" charset="-122"/>
                <a:cs typeface="微软雅黑" panose="020B0503020204020204" charset="-122"/>
              </a:rPr>
              <a:t>对于同时换出的多项资产，各项换出资产终止确认时均不确认损益。</a:t>
            </a:r>
            <a:endParaRPr sz="240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21"/>
          <p:cNvSpPr>
            <a:spLocks noGrp="1"/>
          </p:cNvSpPr>
          <p:nvPr>
            <p:ph type="title"/>
            <p:custDataLst>
              <p:tags r:id="rId1"/>
            </p:custDataLst>
          </p:nvPr>
        </p:nvSpPr>
        <p:spPr>
          <a:xfrm>
            <a:off x="695960" y="112985"/>
            <a:ext cx="10800000" cy="720000"/>
          </a:xfrm>
        </p:spPr>
        <p:txBody>
          <a:bodyPr/>
          <a:lstStyle/>
          <a:p>
            <a:r>
              <a:rPr lang="zh-CN" altLang="en-US" sz="2800" dirty="0"/>
              <a:t>(二)多项非货币性资产交换</a:t>
            </a:r>
            <a:endParaRPr lang="zh-CN" altLang="en-US" sz="2800" dirty="0"/>
          </a:p>
        </p:txBody>
      </p:sp>
      <p:sp>
        <p:nvSpPr>
          <p:cNvPr id="4" name="文本框 3"/>
          <p:cNvSpPr txBox="1"/>
          <p:nvPr/>
        </p:nvSpPr>
        <p:spPr>
          <a:xfrm>
            <a:off x="510540" y="833120"/>
            <a:ext cx="11339195" cy="5253355"/>
          </a:xfrm>
          <a:prstGeom prst="rect">
            <a:avLst/>
          </a:prstGeom>
        </p:spPr>
        <p:txBody>
          <a:bodyPr>
            <a:noAutofit/>
          </a:bodyPr>
          <a:p>
            <a:pPr indent="0" algn="l" defTabSz="266700" fontAlgn="auto">
              <a:lnSpc>
                <a:spcPct val="130000"/>
              </a:lnSpc>
              <a:spcAft>
                <a:spcPct val="0"/>
              </a:spcAft>
            </a:pPr>
            <a:r>
              <a:rPr sz="2000" b="1">
                <a:latin typeface="微软雅黑" panose="020B0503020204020204" charset="-122"/>
                <a:ea typeface="微软雅黑" panose="020B0503020204020204" charset="-122"/>
                <a:cs typeface="微软雅黑" panose="020B0503020204020204" charset="-122"/>
              </a:rPr>
              <a:t>【典型案例5-6】</a:t>
            </a:r>
            <a:r>
              <a:rPr sz="2000">
                <a:latin typeface="微软雅黑" panose="020B0503020204020204" charset="-122"/>
                <a:ea typeface="微软雅黑" panose="020B0503020204020204" charset="-122"/>
                <a:cs typeface="微软雅黑" panose="020B0503020204020204" charset="-122"/>
              </a:rPr>
              <a:t>甲公司和乙公司均为增值税一般纳税人，货物的增值税税率为13%，专利权的增值税税率为6%。现双方达成协议，甲公司以一台大型设备交换乙公司的专利权和长期股权投资。有关资料如下:</a:t>
            </a:r>
            <a:endParaRPr sz="2000">
              <a:latin typeface="微软雅黑" panose="020B0503020204020204" charset="-122"/>
              <a:ea typeface="微软雅黑" panose="020B0503020204020204" charset="-122"/>
              <a:cs typeface="微软雅黑" panose="020B0503020204020204" charset="-122"/>
            </a:endParaRPr>
          </a:p>
          <a:p>
            <a:pPr indent="508000" algn="l" defTabSz="266700" fontAlgn="auto">
              <a:lnSpc>
                <a:spcPct val="130000"/>
              </a:lnSpc>
              <a:spcAft>
                <a:spcPct val="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(1)大型设备的账面余额为880000元，已计提折旧150000元，计税价格为700000元。</a:t>
            </a:r>
            <a:endParaRPr sz="2000">
              <a:latin typeface="微软雅黑" panose="020B0503020204020204" charset="-122"/>
              <a:ea typeface="微软雅黑" panose="020B0503020204020204" charset="-122"/>
              <a:cs typeface="微软雅黑" panose="020B0503020204020204" charset="-122"/>
            </a:endParaRPr>
          </a:p>
          <a:p>
            <a:pPr indent="508000" algn="l" defTabSz="266700" fontAlgn="auto">
              <a:lnSpc>
                <a:spcPct val="130000"/>
              </a:lnSpc>
              <a:spcAft>
                <a:spcPct val="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(2)专利权的账面余额为200000元，已摊销90000元，公允价值为120000元。</a:t>
            </a:r>
            <a:endParaRPr sz="2000">
              <a:latin typeface="微软雅黑" panose="020B0503020204020204" charset="-122"/>
              <a:ea typeface="微软雅黑" panose="020B0503020204020204" charset="-122"/>
              <a:cs typeface="微软雅黑" panose="020B0503020204020204" charset="-122"/>
            </a:endParaRPr>
          </a:p>
          <a:p>
            <a:pPr indent="508000" algn="l" defTabSz="266700" fontAlgn="auto">
              <a:lnSpc>
                <a:spcPct val="130000"/>
              </a:lnSpc>
              <a:spcAft>
                <a:spcPct val="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(3)长期股权投资的账面余额为520000元，公允价值为680000元。</a:t>
            </a:r>
            <a:endParaRPr sz="2000">
              <a:latin typeface="微软雅黑" panose="020B0503020204020204" charset="-122"/>
              <a:ea typeface="微软雅黑" panose="020B0503020204020204" charset="-122"/>
              <a:cs typeface="微软雅黑" panose="020B0503020204020204" charset="-122"/>
            </a:endParaRPr>
          </a:p>
          <a:p>
            <a:pPr indent="508000" algn="l" defTabSz="266700" fontAlgn="auto">
              <a:lnSpc>
                <a:spcPct val="130000"/>
              </a:lnSpc>
              <a:spcAft>
                <a:spcPct val="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(4)甲公司支付补价2万元银行存款给乙公司。</a:t>
            </a:r>
            <a:endParaRPr sz="2000">
              <a:latin typeface="微软雅黑" panose="020B0503020204020204" charset="-122"/>
              <a:ea typeface="微软雅黑" panose="020B0503020204020204" charset="-122"/>
              <a:cs typeface="微软雅黑" panose="020B0503020204020204" charset="-122"/>
            </a:endParaRPr>
          </a:p>
          <a:p>
            <a:pPr indent="508000" algn="l" defTabSz="266700" fontAlgn="auto">
              <a:lnSpc>
                <a:spcPct val="130000"/>
              </a:lnSpc>
              <a:spcAft>
                <a:spcPct val="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(5)整个资产交换过程没有发生除增值税以外的其他相关税费，假定交换不具有商业实质。</a:t>
            </a:r>
            <a:endParaRPr sz="2000">
              <a:latin typeface="微软雅黑" panose="020B0503020204020204" charset="-122"/>
              <a:ea typeface="微软雅黑" panose="020B0503020204020204" charset="-122"/>
              <a:cs typeface="微软雅黑" panose="020B0503020204020204" charset="-122"/>
            </a:endParaRPr>
          </a:p>
          <a:p>
            <a:pPr indent="508000" algn="l" defTabSz="266700" fontAlgn="auto">
              <a:lnSpc>
                <a:spcPct val="130000"/>
              </a:lnSpc>
              <a:spcAft>
                <a:spcPct val="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要求:</a:t>
            </a:r>
            <a:endParaRPr sz="2000">
              <a:latin typeface="微软雅黑" panose="020B0503020204020204" charset="-122"/>
              <a:ea typeface="微软雅黑" panose="020B0503020204020204" charset="-122"/>
              <a:cs typeface="微软雅黑" panose="020B0503020204020204" charset="-122"/>
            </a:endParaRPr>
          </a:p>
          <a:p>
            <a:pPr indent="508000" algn="l" defTabSz="266700" fontAlgn="auto">
              <a:lnSpc>
                <a:spcPct val="130000"/>
              </a:lnSpc>
              <a:spcAft>
                <a:spcPct val="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(1)根据资料，计算甲公司取得的专利权和长期股权投资的入账价值。</a:t>
            </a:r>
            <a:endParaRPr sz="2000">
              <a:latin typeface="微软雅黑" panose="020B0503020204020204" charset="-122"/>
              <a:ea typeface="微软雅黑" panose="020B0503020204020204" charset="-122"/>
              <a:cs typeface="微软雅黑" panose="020B0503020204020204" charset="-122"/>
            </a:endParaRPr>
          </a:p>
          <a:p>
            <a:pPr indent="508000" algn="l" defTabSz="266700" fontAlgn="auto">
              <a:lnSpc>
                <a:spcPct val="130000"/>
              </a:lnSpc>
              <a:spcAft>
                <a:spcPct val="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(2)编制甲公司非货币性资产交换的会计分录。</a:t>
            </a:r>
            <a:endParaRPr sz="2000">
              <a:latin typeface="微软雅黑" panose="020B0503020204020204" charset="-122"/>
              <a:ea typeface="微软雅黑" panose="020B0503020204020204" charset="-122"/>
              <a:cs typeface="微软雅黑" panose="020B0503020204020204" charset="-122"/>
            </a:endParaRPr>
          </a:p>
          <a:p>
            <a:pPr indent="508000" algn="l" defTabSz="266700" fontAlgn="auto">
              <a:lnSpc>
                <a:spcPct val="130000"/>
              </a:lnSpc>
              <a:spcAft>
                <a:spcPct val="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(3)根据资料，计算乙公司取得的大型设备的入账价值。</a:t>
            </a:r>
            <a:endParaRPr sz="2000">
              <a:latin typeface="微软雅黑" panose="020B0503020204020204" charset="-122"/>
              <a:ea typeface="微软雅黑" panose="020B0503020204020204" charset="-122"/>
              <a:cs typeface="微软雅黑" panose="020B0503020204020204" charset="-122"/>
            </a:endParaRPr>
          </a:p>
          <a:p>
            <a:pPr indent="508000" algn="l" defTabSz="266700" fontAlgn="auto">
              <a:lnSpc>
                <a:spcPct val="130000"/>
              </a:lnSpc>
              <a:spcAft>
                <a:spcPct val="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(4)编制乙公司非货币性资产交换的会计分录。</a:t>
            </a:r>
            <a:endParaRPr sz="200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21"/>
          <p:cNvSpPr>
            <a:spLocks noGrp="1"/>
          </p:cNvSpPr>
          <p:nvPr>
            <p:ph type="title"/>
            <p:custDataLst>
              <p:tags r:id="rId1"/>
            </p:custDataLst>
          </p:nvPr>
        </p:nvSpPr>
        <p:spPr/>
        <p:txBody>
          <a:bodyPr/>
          <a:lstStyle/>
          <a:p>
            <a:r>
              <a:rPr lang="zh-CN" altLang="en-US" dirty="0"/>
              <a:t>(二)多项非货币性资产交换</a:t>
            </a:r>
            <a:endParaRPr lang="zh-CN" altLang="en-US" dirty="0"/>
          </a:p>
        </p:txBody>
      </p:sp>
      <p:sp>
        <p:nvSpPr>
          <p:cNvPr id="4" name="文本框 3"/>
          <p:cNvSpPr txBox="1"/>
          <p:nvPr/>
        </p:nvSpPr>
        <p:spPr>
          <a:xfrm>
            <a:off x="510540" y="1080135"/>
            <a:ext cx="11339195" cy="5253355"/>
          </a:xfrm>
          <a:prstGeom prst="rect">
            <a:avLst/>
          </a:prstGeom>
        </p:spPr>
        <p:txBody>
          <a:bodyPr>
            <a:noAutofit/>
          </a:bodyPr>
          <a:p>
            <a:pPr indent="0" algn="l" defTabSz="266700" fontAlgn="auto">
              <a:lnSpc>
                <a:spcPct val="150000"/>
              </a:lnSpc>
              <a:spcAft>
                <a:spcPct val="0"/>
              </a:spcAft>
            </a:pPr>
            <a:r>
              <a:rPr sz="2400" b="1">
                <a:latin typeface="微软雅黑" panose="020B0503020204020204" charset="-122"/>
                <a:ea typeface="微软雅黑" panose="020B0503020204020204" charset="-122"/>
                <a:cs typeface="微软雅黑" panose="020B0503020204020204" charset="-122"/>
              </a:rPr>
              <a:t>【典型案例5-6解析】</a:t>
            </a:r>
            <a:endParaRPr sz="2400" b="1">
              <a:latin typeface="微软雅黑" panose="020B0503020204020204" charset="-122"/>
              <a:ea typeface="微软雅黑" panose="020B0503020204020204" charset="-122"/>
              <a:cs typeface="微软雅黑" panose="020B0503020204020204" charset="-122"/>
            </a:endParaRPr>
          </a:p>
          <a:p>
            <a:pPr indent="609600" algn="l" defTabSz="266700" fontAlgn="auto">
              <a:lnSpc>
                <a:spcPct val="150000"/>
              </a:lnSpc>
              <a:spcAft>
                <a:spcPct val="0"/>
              </a:spcAft>
              <a:extLst>
                <a:ext uri="{35155182-B16C-46BC-9424-99874614C6A1}">
                  <wpsdc:indentchars xmlns:wpsdc="http://www.wps.cn/officeDocument/2017/drawingmlCustomData" val="200" checksum="4158780845"/>
                </a:ext>
              </a:extLst>
            </a:pPr>
            <a:r>
              <a:rPr sz="2400">
                <a:latin typeface="微软雅黑" panose="020B0503020204020204" charset="-122"/>
                <a:ea typeface="微软雅黑" panose="020B0503020204020204" charset="-122"/>
                <a:cs typeface="微软雅黑" panose="020B0503020204020204" charset="-122"/>
              </a:rPr>
              <a:t>(1)根据资料，计算甲公司取得的专利权和长期股权投资的入账价值:</a:t>
            </a:r>
            <a:endParaRPr sz="2400">
              <a:latin typeface="微软雅黑" panose="020B0503020204020204" charset="-122"/>
              <a:ea typeface="微软雅黑" panose="020B0503020204020204" charset="-122"/>
              <a:cs typeface="微软雅黑" panose="020B0503020204020204" charset="-122"/>
            </a:endParaRPr>
          </a:p>
          <a:p>
            <a:pPr indent="609600" algn="l" defTabSz="266700" fontAlgn="auto">
              <a:lnSpc>
                <a:spcPct val="150000"/>
              </a:lnSpc>
              <a:spcAft>
                <a:spcPct val="0"/>
              </a:spcAft>
              <a:extLst>
                <a:ext uri="{35155182-B16C-46BC-9424-99874614C6A1}">
                  <wpsdc:indentchars xmlns:wpsdc="http://www.wps.cn/officeDocument/2017/drawingmlCustomData" val="200" checksum="4158780845"/>
                </a:ext>
              </a:extLst>
            </a:pPr>
            <a:r>
              <a:rPr sz="2400">
                <a:latin typeface="微软雅黑" panose="020B0503020204020204" charset="-122"/>
                <a:ea typeface="微软雅黑" panose="020B0503020204020204" charset="-122"/>
                <a:cs typeface="微软雅黑" panose="020B0503020204020204" charset="-122"/>
              </a:rPr>
              <a:t>换入资产成本总额=880000-150000+700000X13%-120000X6%=813800(元)</a:t>
            </a:r>
            <a:endParaRPr sz="2400">
              <a:latin typeface="微软雅黑" panose="020B0503020204020204" charset="-122"/>
              <a:ea typeface="微软雅黑" panose="020B0503020204020204" charset="-122"/>
              <a:cs typeface="微软雅黑" panose="020B0503020204020204" charset="-122"/>
            </a:endParaRPr>
          </a:p>
          <a:p>
            <a:pPr indent="609600" algn="l" defTabSz="266700" fontAlgn="auto">
              <a:lnSpc>
                <a:spcPct val="150000"/>
              </a:lnSpc>
              <a:spcAft>
                <a:spcPct val="0"/>
              </a:spcAft>
              <a:extLst>
                <a:ext uri="{35155182-B16C-46BC-9424-99874614C6A1}">
                  <wpsdc:indentchars xmlns:wpsdc="http://www.wps.cn/officeDocument/2017/drawingmlCustomData" val="200" checksum="4158780845"/>
                </a:ext>
              </a:extLst>
            </a:pPr>
            <a:r>
              <a:rPr sz="2400">
                <a:latin typeface="微软雅黑" panose="020B0503020204020204" charset="-122"/>
                <a:ea typeface="微软雅黑" panose="020B0503020204020204" charset="-122"/>
                <a:cs typeface="微软雅黑" panose="020B0503020204020204" charset="-122"/>
              </a:rPr>
              <a:t>取得的专利权的入账价值=813800X120000÷(120000+680000)=122070(元)</a:t>
            </a:r>
            <a:endParaRPr sz="2400">
              <a:latin typeface="微软雅黑" panose="020B0503020204020204" charset="-122"/>
              <a:ea typeface="微软雅黑" panose="020B0503020204020204" charset="-122"/>
              <a:cs typeface="微软雅黑" panose="020B0503020204020204" charset="-122"/>
            </a:endParaRPr>
          </a:p>
          <a:p>
            <a:pPr indent="609600" algn="l" defTabSz="266700" fontAlgn="auto">
              <a:lnSpc>
                <a:spcPct val="150000"/>
              </a:lnSpc>
              <a:spcAft>
                <a:spcPct val="0"/>
              </a:spcAft>
              <a:extLst>
                <a:ext uri="{35155182-B16C-46BC-9424-99874614C6A1}">
                  <wpsdc:indentchars xmlns:wpsdc="http://www.wps.cn/officeDocument/2017/drawingmlCustomData" val="200" checksum="4158780845"/>
                </a:ext>
              </a:extLst>
            </a:pPr>
            <a:r>
              <a:rPr sz="2400">
                <a:latin typeface="微软雅黑" panose="020B0503020204020204" charset="-122"/>
                <a:ea typeface="微软雅黑" panose="020B0503020204020204" charset="-122"/>
                <a:cs typeface="微软雅黑" panose="020B0503020204020204" charset="-122"/>
              </a:rPr>
              <a:t>取得的长期股权投资的入账价值=813800X680000÷(120000+680000)=691730(元)</a:t>
            </a:r>
            <a:endParaRPr sz="240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21"/>
          <p:cNvSpPr>
            <a:spLocks noGrp="1"/>
          </p:cNvSpPr>
          <p:nvPr>
            <p:ph type="title"/>
            <p:custDataLst>
              <p:tags r:id="rId1"/>
            </p:custDataLst>
          </p:nvPr>
        </p:nvSpPr>
        <p:spPr/>
        <p:txBody>
          <a:bodyPr/>
          <a:lstStyle/>
          <a:p>
            <a:r>
              <a:rPr lang="zh-CN" altLang="en-US" dirty="0"/>
              <a:t>(二)多项非货币性资产交换</a:t>
            </a:r>
            <a:endParaRPr lang="zh-CN" altLang="en-US" dirty="0"/>
          </a:p>
        </p:txBody>
      </p:sp>
      <p:sp>
        <p:nvSpPr>
          <p:cNvPr id="4" name="文本框 3"/>
          <p:cNvSpPr txBox="1"/>
          <p:nvPr/>
        </p:nvSpPr>
        <p:spPr>
          <a:xfrm>
            <a:off x="510540" y="1080135"/>
            <a:ext cx="11339195" cy="5253355"/>
          </a:xfrm>
          <a:prstGeom prst="rect">
            <a:avLst/>
          </a:prstGeom>
        </p:spPr>
        <p:txBody>
          <a:bodyPr>
            <a:noAutofit/>
          </a:bodyPr>
          <a:p>
            <a:pPr indent="0" algn="l" defTabSz="266700" fontAlgn="auto">
              <a:lnSpc>
                <a:spcPct val="150000"/>
              </a:lnSpc>
              <a:spcAft>
                <a:spcPct val="0"/>
              </a:spcAft>
            </a:pPr>
            <a:r>
              <a:rPr sz="2400" b="1">
                <a:latin typeface="微软雅黑" panose="020B0503020204020204" charset="-122"/>
                <a:ea typeface="微软雅黑" panose="020B0503020204020204" charset="-122"/>
                <a:cs typeface="微软雅黑" panose="020B0503020204020204" charset="-122"/>
              </a:rPr>
              <a:t>【典型案例5-6解析】</a:t>
            </a:r>
            <a:endParaRPr sz="2400" b="1">
              <a:latin typeface="微软雅黑" panose="020B0503020204020204" charset="-122"/>
              <a:ea typeface="微软雅黑" panose="020B0503020204020204" charset="-122"/>
              <a:cs typeface="微软雅黑" panose="020B0503020204020204" charset="-122"/>
            </a:endParaRPr>
          </a:p>
          <a:p>
            <a:pPr indent="609600" algn="l" defTabSz="266700" fontAlgn="auto">
              <a:lnSpc>
                <a:spcPct val="150000"/>
              </a:lnSpc>
              <a:spcAft>
                <a:spcPct val="0"/>
              </a:spcAft>
              <a:extLst>
                <a:ext uri="{35155182-B16C-46BC-9424-99874614C6A1}">
                  <wpsdc:indentchars xmlns:wpsdc="http://www.wps.cn/officeDocument/2017/drawingmlCustomData" val="200" checksum="4158780845"/>
                </a:ext>
              </a:extLst>
            </a:pPr>
            <a:r>
              <a:rPr sz="2400">
                <a:latin typeface="微软雅黑" panose="020B0503020204020204" charset="-122"/>
                <a:ea typeface="微软雅黑" panose="020B0503020204020204" charset="-122"/>
                <a:cs typeface="微软雅黑" panose="020B0503020204020204" charset="-122"/>
              </a:rPr>
              <a:t>(2)编制甲公司非货币性资产交换的会计分录:</a:t>
            </a:r>
            <a:endParaRPr sz="2400">
              <a:latin typeface="微软雅黑" panose="020B0503020204020204" charset="-122"/>
              <a:ea typeface="微软雅黑" panose="020B0503020204020204" charset="-122"/>
              <a:cs typeface="微软雅黑" panose="020B0503020204020204" charset="-122"/>
            </a:endParaRPr>
          </a:p>
          <a:p>
            <a:pPr indent="609600" algn="l" defTabSz="266700" fontAlgn="auto">
              <a:lnSpc>
                <a:spcPct val="150000"/>
              </a:lnSpc>
              <a:spcAft>
                <a:spcPct val="0"/>
              </a:spcAft>
              <a:extLst>
                <a:ext uri="{35155182-B16C-46BC-9424-99874614C6A1}">
                  <wpsdc:indentchars xmlns:wpsdc="http://www.wps.cn/officeDocument/2017/drawingmlCustomData" val="200" checksum="4158780845"/>
                </a:ext>
              </a:extLst>
            </a:pPr>
            <a:r>
              <a:rPr sz="2400">
                <a:latin typeface="微软雅黑" panose="020B0503020204020204" charset="-122"/>
                <a:ea typeface="微软雅黑" panose="020B0503020204020204" charset="-122"/>
                <a:cs typeface="微软雅黑" panose="020B0503020204020204" charset="-122"/>
              </a:rPr>
              <a:t>借：固定资产清理	730 000	</a:t>
            </a:r>
            <a:endParaRPr sz="2400">
              <a:latin typeface="微软雅黑" panose="020B0503020204020204" charset="-122"/>
              <a:ea typeface="微软雅黑" panose="020B0503020204020204" charset="-122"/>
              <a:cs typeface="微软雅黑" panose="020B0503020204020204" charset="-122"/>
            </a:endParaRPr>
          </a:p>
          <a:p>
            <a:pPr indent="609600" algn="l" defTabSz="266700" fontAlgn="auto">
              <a:lnSpc>
                <a:spcPct val="150000"/>
              </a:lnSpc>
              <a:spcAft>
                <a:spcPct val="0"/>
              </a:spcAft>
              <a:extLst>
                <a:ext uri="{35155182-B16C-46BC-9424-99874614C6A1}">
                  <wpsdc:indentchars xmlns:wpsdc="http://www.wps.cn/officeDocument/2017/drawingmlCustomData" val="200" checksum="4158780845"/>
                </a:ext>
              </a:extLs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累计折旧	    150 000	</a:t>
            </a:r>
            <a:endParaRPr sz="2400">
              <a:latin typeface="微软雅黑" panose="020B0503020204020204" charset="-122"/>
              <a:ea typeface="微软雅黑" panose="020B0503020204020204" charset="-122"/>
              <a:cs typeface="微软雅黑" panose="020B0503020204020204" charset="-122"/>
            </a:endParaRPr>
          </a:p>
          <a:p>
            <a:pPr indent="609600" algn="l" defTabSz="266700" fontAlgn="auto">
              <a:lnSpc>
                <a:spcPct val="150000"/>
              </a:lnSpc>
              <a:spcAft>
                <a:spcPct val="0"/>
              </a:spcAft>
              <a:extLst>
                <a:ext uri="{35155182-B16C-46BC-9424-99874614C6A1}">
                  <wpsdc:indentchars xmlns:wpsdc="http://www.wps.cn/officeDocument/2017/drawingmlCustomData" val="200" checksum="4158780845"/>
                </a:ext>
              </a:extLs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贷:固定资产	      880 000	</a:t>
            </a:r>
            <a:endParaRPr sz="2400">
              <a:latin typeface="微软雅黑" panose="020B0503020204020204" charset="-122"/>
              <a:ea typeface="微软雅黑" panose="020B0503020204020204" charset="-122"/>
              <a:cs typeface="微软雅黑" panose="020B0503020204020204" charset="-122"/>
            </a:endParaRPr>
          </a:p>
          <a:p>
            <a:pPr indent="609600" algn="l" defTabSz="266700" fontAlgn="auto">
              <a:lnSpc>
                <a:spcPct val="150000"/>
              </a:lnSpc>
              <a:spcAft>
                <a:spcPct val="0"/>
              </a:spcAft>
              <a:extLst>
                <a:ext uri="{35155182-B16C-46BC-9424-99874614C6A1}">
                  <wpsdc:indentchars xmlns:wpsdc="http://www.wps.cn/officeDocument/2017/drawingmlCustomData" val="200" checksum="4158780845"/>
                </a:ext>
              </a:extLst>
            </a:pPr>
            <a:r>
              <a:rPr sz="2400">
                <a:latin typeface="微软雅黑" panose="020B0503020204020204" charset="-122"/>
                <a:ea typeface="微软雅黑" panose="020B0503020204020204" charset="-122"/>
                <a:cs typeface="微软雅黑" panose="020B0503020204020204" charset="-122"/>
              </a:rPr>
              <a:t>借：无形资产	                     122 070</a:t>
            </a:r>
            <a:endParaRPr sz="2400">
              <a:latin typeface="微软雅黑" panose="020B0503020204020204" charset="-122"/>
              <a:ea typeface="微软雅黑" panose="020B0503020204020204" charset="-122"/>
              <a:cs typeface="微软雅黑" panose="020B0503020204020204" charset="-122"/>
            </a:endParaRPr>
          </a:p>
          <a:p>
            <a:pPr indent="609600" algn="l" defTabSz="266700" fontAlgn="auto">
              <a:lnSpc>
                <a:spcPct val="150000"/>
              </a:lnSpc>
              <a:spcAft>
                <a:spcPct val="0"/>
              </a:spcAft>
              <a:extLst>
                <a:ext uri="{35155182-B16C-46BC-9424-99874614C6A1}">
                  <wpsdc:indentchars xmlns:wpsdc="http://www.wps.cn/officeDocument/2017/drawingmlCustomData" val="200" checksum="4158780845"/>
                </a:ext>
              </a:extLs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长期股权投资	                 691 730	</a:t>
            </a:r>
            <a:endParaRPr sz="2400">
              <a:latin typeface="微软雅黑" panose="020B0503020204020204" charset="-122"/>
              <a:ea typeface="微软雅黑" panose="020B0503020204020204" charset="-122"/>
              <a:cs typeface="微软雅黑" panose="020B0503020204020204" charset="-122"/>
            </a:endParaRPr>
          </a:p>
          <a:p>
            <a:pPr indent="609600" algn="l" defTabSz="266700" fontAlgn="auto">
              <a:lnSpc>
                <a:spcPct val="150000"/>
              </a:lnSpc>
              <a:spcAft>
                <a:spcPct val="0"/>
              </a:spcAft>
              <a:extLst>
                <a:ext uri="{35155182-B16C-46BC-9424-99874614C6A1}">
                  <wpsdc:indentchars xmlns:wpsdc="http://www.wps.cn/officeDocument/2017/drawingmlCustomData" val="200" checksum="4158780845"/>
                </a:ext>
              </a:extLs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应交税费——应交增值税(进项税额)   7 200	</a:t>
            </a:r>
            <a:endParaRPr sz="2400">
              <a:latin typeface="微软雅黑" panose="020B0503020204020204" charset="-122"/>
              <a:ea typeface="微软雅黑" panose="020B0503020204020204" charset="-122"/>
              <a:cs typeface="微软雅黑" panose="020B0503020204020204" charset="-122"/>
            </a:endParaRPr>
          </a:p>
          <a:p>
            <a:pPr indent="609600" algn="l" defTabSz="266700" fontAlgn="auto">
              <a:lnSpc>
                <a:spcPct val="150000"/>
              </a:lnSpc>
              <a:spcAft>
                <a:spcPct val="0"/>
              </a:spcAft>
              <a:extLst>
                <a:ext uri="{35155182-B16C-46BC-9424-99874614C6A1}">
                  <wpsdc:indentchars xmlns:wpsdc="http://www.wps.cn/officeDocument/2017/drawingmlCustomData" val="200" checksum="4158780845"/>
                </a:ext>
              </a:extLs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贷：固定资产清理                   	730 000	</a:t>
            </a:r>
            <a:endParaRPr sz="2400">
              <a:latin typeface="微软雅黑" panose="020B0503020204020204" charset="-122"/>
              <a:ea typeface="微软雅黑" panose="020B0503020204020204" charset="-122"/>
              <a:cs typeface="微软雅黑" panose="020B0503020204020204" charset="-122"/>
            </a:endParaRPr>
          </a:p>
          <a:p>
            <a:pPr indent="609600" algn="l" defTabSz="266700" fontAlgn="auto">
              <a:lnSpc>
                <a:spcPct val="150000"/>
              </a:lnSpc>
              <a:spcAft>
                <a:spcPct val="0"/>
              </a:spcAft>
              <a:extLst>
                <a:ext uri="{35155182-B16C-46BC-9424-99874614C6A1}">
                  <wpsdc:indentchars xmlns:wpsdc="http://www.wps.cn/officeDocument/2017/drawingmlCustomData" val="200" checksum="4158780845"/>
                </a:ext>
              </a:extLs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应交税费一一应交增值税(销项税额)	 91 000	</a:t>
            </a:r>
            <a:endParaRPr sz="240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1"/>
            </p:custDataLst>
          </p:nvPr>
        </p:nvSpPr>
        <p:spPr>
          <a:xfrm>
            <a:off x="856341" y="1277259"/>
            <a:ext cx="6540486" cy="4339770"/>
          </a:xfrm>
        </p:spPr>
        <p:txBody>
          <a:bodyPr wrap="square">
            <a:normAutofit/>
          </a:bodyPr>
          <a:lstStyle/>
          <a:p>
            <a:r>
              <a:rPr lang="zh-CN" altLang="en-US" sz="4800" spc="300" dirty="0">
                <a:sym typeface="+mn-ea"/>
              </a:rPr>
              <a:t>认知非货币性资产交换</a:t>
            </a:r>
            <a:endParaRPr lang="zh-CN" altLang="en-US" sz="4800" spc="300" dirty="0">
              <a:sym typeface="+mn-ea"/>
            </a:endParaRPr>
          </a:p>
        </p:txBody>
      </p:sp>
      <p:sp>
        <p:nvSpPr>
          <p:cNvPr id="6" name="节编号"/>
          <p:cNvSpPr>
            <a:spLocks noGrp="1"/>
          </p:cNvSpPr>
          <p:nvPr>
            <p:ph type="body" sz="quarter" idx="13"/>
            <p:custDataLst>
              <p:tags r:id="rId2"/>
            </p:custDataLst>
          </p:nvPr>
        </p:nvSpPr>
        <p:spPr>
          <a:xfrm>
            <a:off x="8244542" y="1277259"/>
            <a:ext cx="3387319" cy="4339770"/>
          </a:xfrm>
        </p:spPr>
        <p:txBody>
          <a:bodyPr wrap="square">
            <a:normAutofit/>
          </a:bodyPr>
          <a:lstStyle/>
          <a:p>
            <a:r>
              <a:rPr lang="zh-CN" altLang="en-US" dirty="0"/>
              <a:t>01</a:t>
            </a:r>
            <a:endParaRPr lang="zh-CN" altLang="en-US" dirty="0"/>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21"/>
          <p:cNvSpPr>
            <a:spLocks noGrp="1"/>
          </p:cNvSpPr>
          <p:nvPr>
            <p:ph type="title"/>
            <p:custDataLst>
              <p:tags r:id="rId1"/>
            </p:custDataLst>
          </p:nvPr>
        </p:nvSpPr>
        <p:spPr/>
        <p:txBody>
          <a:bodyPr/>
          <a:lstStyle/>
          <a:p>
            <a:r>
              <a:rPr lang="zh-CN" altLang="en-US" dirty="0"/>
              <a:t>(二)多项非货币性资产交换</a:t>
            </a:r>
            <a:endParaRPr lang="zh-CN" altLang="en-US" dirty="0"/>
          </a:p>
        </p:txBody>
      </p:sp>
      <p:sp>
        <p:nvSpPr>
          <p:cNvPr id="4" name="文本框 3"/>
          <p:cNvSpPr txBox="1"/>
          <p:nvPr/>
        </p:nvSpPr>
        <p:spPr>
          <a:xfrm>
            <a:off x="510540" y="1080135"/>
            <a:ext cx="11339195" cy="5253355"/>
          </a:xfrm>
          <a:prstGeom prst="rect">
            <a:avLst/>
          </a:prstGeom>
        </p:spPr>
        <p:txBody>
          <a:bodyPr>
            <a:noAutofit/>
          </a:bodyPr>
          <a:p>
            <a:pPr indent="0" algn="l" defTabSz="266700" fontAlgn="auto">
              <a:lnSpc>
                <a:spcPct val="130000"/>
              </a:lnSpc>
              <a:spcAft>
                <a:spcPct val="0"/>
              </a:spcAft>
            </a:pPr>
            <a:r>
              <a:rPr sz="2400" b="1">
                <a:latin typeface="微软雅黑" panose="020B0503020204020204" charset="-122"/>
                <a:ea typeface="微软雅黑" panose="020B0503020204020204" charset="-122"/>
                <a:cs typeface="微软雅黑" panose="020B0503020204020204" charset="-122"/>
              </a:rPr>
              <a:t>【典型案例5-6解析】</a:t>
            </a:r>
            <a:endParaRPr sz="2400" b="1">
              <a:latin typeface="微软雅黑" panose="020B0503020204020204" charset="-122"/>
              <a:ea typeface="微软雅黑" panose="020B0503020204020204" charset="-122"/>
              <a:cs typeface="微软雅黑" panose="020B0503020204020204" charset="-122"/>
            </a:endParaRPr>
          </a:p>
          <a:p>
            <a:pPr indent="609600" algn="l" defTabSz="266700" fontAlgn="auto">
              <a:lnSpc>
                <a:spcPct val="130000"/>
              </a:lnSpc>
              <a:spcAft>
                <a:spcPct val="0"/>
              </a:spcAft>
              <a:extLst>
                <a:ext uri="{35155182-B16C-46BC-9424-99874614C6A1}">
                  <wpsdc:indentchars xmlns:wpsdc="http://www.wps.cn/officeDocument/2017/drawingmlCustomData" val="200" checksum="4158780845"/>
                </a:ext>
              </a:extLst>
            </a:pPr>
            <a:r>
              <a:rPr sz="2400">
                <a:latin typeface="微软雅黑" panose="020B0503020204020204" charset="-122"/>
                <a:ea typeface="微软雅黑" panose="020B0503020204020204" charset="-122"/>
                <a:cs typeface="微软雅黑" panose="020B0503020204020204" charset="-122"/>
              </a:rPr>
              <a:t>(3)根据资料，计算乙公司取得的大型设备的入账价值:</a:t>
            </a:r>
            <a:endParaRPr sz="2400">
              <a:latin typeface="微软雅黑" panose="020B0503020204020204" charset="-122"/>
              <a:ea typeface="微软雅黑" panose="020B0503020204020204" charset="-122"/>
              <a:cs typeface="微软雅黑" panose="020B0503020204020204" charset="-122"/>
            </a:endParaRPr>
          </a:p>
          <a:p>
            <a:pPr indent="609600" algn="l" defTabSz="266700" fontAlgn="auto">
              <a:lnSpc>
                <a:spcPct val="130000"/>
              </a:lnSpc>
              <a:spcAft>
                <a:spcPct val="0"/>
              </a:spcAft>
              <a:extLst>
                <a:ext uri="{35155182-B16C-46BC-9424-99874614C6A1}">
                  <wpsdc:indentchars xmlns:wpsdc="http://www.wps.cn/officeDocument/2017/drawingmlCustomData" val="200" checksum="4158780845"/>
                </a:ext>
              </a:extLst>
            </a:pPr>
            <a:r>
              <a:rPr sz="2400">
                <a:latin typeface="微软雅黑" panose="020B0503020204020204" charset="-122"/>
                <a:ea typeface="微软雅黑" panose="020B0503020204020204" charset="-122"/>
                <a:cs typeface="微软雅黑" panose="020B0503020204020204" charset="-122"/>
              </a:rPr>
              <a:t>换入大型设备的成本=200000-90000+520000+120000X6%-700000x13%=546200(元)</a:t>
            </a:r>
            <a:endParaRPr sz="2400">
              <a:latin typeface="微软雅黑" panose="020B0503020204020204" charset="-122"/>
              <a:ea typeface="微软雅黑" panose="020B0503020204020204" charset="-122"/>
              <a:cs typeface="微软雅黑" panose="020B0503020204020204" charset="-122"/>
            </a:endParaRPr>
          </a:p>
          <a:p>
            <a:pPr indent="609600" algn="l" defTabSz="266700" fontAlgn="auto">
              <a:lnSpc>
                <a:spcPct val="130000"/>
              </a:lnSpc>
              <a:spcAft>
                <a:spcPct val="0"/>
              </a:spcAft>
              <a:extLst>
                <a:ext uri="{35155182-B16C-46BC-9424-99874614C6A1}">
                  <wpsdc:indentchars xmlns:wpsdc="http://www.wps.cn/officeDocument/2017/drawingmlCustomData" val="200" checksum="4158780845"/>
                </a:ext>
              </a:extLst>
            </a:pPr>
            <a:r>
              <a:rPr sz="2400">
                <a:latin typeface="微软雅黑" panose="020B0503020204020204" charset="-122"/>
                <a:ea typeface="微软雅黑" panose="020B0503020204020204" charset="-122"/>
                <a:cs typeface="微软雅黑" panose="020B0503020204020204" charset="-122"/>
              </a:rPr>
              <a:t>(4)编制乙公司非货币性资产交换的会计分录:</a:t>
            </a:r>
            <a:endParaRPr sz="2400">
              <a:latin typeface="微软雅黑" panose="020B0503020204020204" charset="-122"/>
              <a:ea typeface="微软雅黑" panose="020B0503020204020204" charset="-122"/>
              <a:cs typeface="微软雅黑" panose="020B0503020204020204" charset="-122"/>
            </a:endParaRPr>
          </a:p>
          <a:p>
            <a:pPr indent="609600" algn="l" defTabSz="266700" fontAlgn="auto">
              <a:lnSpc>
                <a:spcPct val="130000"/>
              </a:lnSpc>
              <a:spcAft>
                <a:spcPct val="0"/>
              </a:spcAft>
              <a:extLst>
                <a:ext uri="{35155182-B16C-46BC-9424-99874614C6A1}">
                  <wpsdc:indentchars xmlns:wpsdc="http://www.wps.cn/officeDocument/2017/drawingmlCustomData" val="200" checksum="4158780845"/>
                </a:ext>
              </a:extLst>
            </a:pPr>
            <a:r>
              <a:rPr sz="2400">
                <a:latin typeface="微软雅黑" panose="020B0503020204020204" charset="-122"/>
                <a:ea typeface="微软雅黑" panose="020B0503020204020204" charset="-122"/>
                <a:cs typeface="微软雅黑" panose="020B0503020204020204" charset="-122"/>
              </a:rPr>
              <a:t>借：固定资产	                   546 200	</a:t>
            </a:r>
            <a:endParaRPr sz="2400">
              <a:latin typeface="微软雅黑" panose="020B0503020204020204" charset="-122"/>
              <a:ea typeface="微软雅黑" panose="020B0503020204020204" charset="-122"/>
              <a:cs typeface="微软雅黑" panose="020B0503020204020204" charset="-122"/>
            </a:endParaRPr>
          </a:p>
          <a:p>
            <a:pPr indent="609600" algn="l" defTabSz="266700" fontAlgn="auto">
              <a:lnSpc>
                <a:spcPct val="130000"/>
              </a:lnSpc>
              <a:spcAft>
                <a:spcPct val="0"/>
              </a:spcAft>
              <a:extLst>
                <a:ext uri="{35155182-B16C-46BC-9424-99874614C6A1}">
                  <wpsdc:indentchars xmlns:wpsdc="http://www.wps.cn/officeDocument/2017/drawingmlCustomData" val="200" checksum="4158780845"/>
                </a:ext>
              </a:extLs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累计摊销	                    90 000	</a:t>
            </a:r>
            <a:endParaRPr sz="2400">
              <a:latin typeface="微软雅黑" panose="020B0503020204020204" charset="-122"/>
              <a:ea typeface="微软雅黑" panose="020B0503020204020204" charset="-122"/>
              <a:cs typeface="微软雅黑" panose="020B0503020204020204" charset="-122"/>
            </a:endParaRPr>
          </a:p>
          <a:p>
            <a:pPr indent="609600" algn="l" defTabSz="266700" fontAlgn="auto">
              <a:lnSpc>
                <a:spcPct val="130000"/>
              </a:lnSpc>
              <a:spcAft>
                <a:spcPct val="0"/>
              </a:spcAft>
              <a:extLst>
                <a:ext uri="{35155182-B16C-46BC-9424-99874614C6A1}">
                  <wpsdc:indentchars xmlns:wpsdc="http://www.wps.cn/officeDocument/2017/drawingmlCustomData" val="200" checksum="4158780845"/>
                </a:ext>
              </a:extLs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应交税费——应交增值税(进项税额)91 000	</a:t>
            </a:r>
            <a:endParaRPr sz="2400">
              <a:latin typeface="微软雅黑" panose="020B0503020204020204" charset="-122"/>
              <a:ea typeface="微软雅黑" panose="020B0503020204020204" charset="-122"/>
              <a:cs typeface="微软雅黑" panose="020B0503020204020204" charset="-122"/>
            </a:endParaRPr>
          </a:p>
          <a:p>
            <a:pPr indent="609600" algn="l" defTabSz="266700" fontAlgn="auto">
              <a:lnSpc>
                <a:spcPct val="130000"/>
              </a:lnSpc>
              <a:spcAft>
                <a:spcPct val="0"/>
              </a:spcAft>
              <a:extLst>
                <a:ext uri="{35155182-B16C-46BC-9424-99874614C6A1}">
                  <wpsdc:indentchars xmlns:wpsdc="http://www.wps.cn/officeDocument/2017/drawingmlCustomData" val="200" checksum="4158780845"/>
                </a:ext>
              </a:extLs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贷：无形资产	                      200 000	</a:t>
            </a:r>
            <a:endParaRPr sz="2400">
              <a:latin typeface="微软雅黑" panose="020B0503020204020204" charset="-122"/>
              <a:ea typeface="微软雅黑" panose="020B0503020204020204" charset="-122"/>
              <a:cs typeface="微软雅黑" panose="020B0503020204020204" charset="-122"/>
            </a:endParaRPr>
          </a:p>
          <a:p>
            <a:pPr indent="609600" algn="l" defTabSz="266700" fontAlgn="auto">
              <a:lnSpc>
                <a:spcPct val="130000"/>
              </a:lnSpc>
              <a:spcAft>
                <a:spcPct val="0"/>
              </a:spcAft>
              <a:extLst>
                <a:ext uri="{35155182-B16C-46BC-9424-99874614C6A1}">
                  <wpsdc:indentchars xmlns:wpsdc="http://www.wps.cn/officeDocument/2017/drawingmlCustomData" val="200" checksum="4158780845"/>
                </a:ext>
              </a:extLs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长期股权投资	                  520 000	</a:t>
            </a:r>
            <a:endParaRPr sz="2400">
              <a:latin typeface="微软雅黑" panose="020B0503020204020204" charset="-122"/>
              <a:ea typeface="微软雅黑" panose="020B0503020204020204" charset="-122"/>
              <a:cs typeface="微软雅黑" panose="020B0503020204020204" charset="-122"/>
            </a:endParaRPr>
          </a:p>
          <a:p>
            <a:pPr indent="609600" algn="l" defTabSz="266700" fontAlgn="auto">
              <a:lnSpc>
                <a:spcPct val="130000"/>
              </a:lnSpc>
              <a:spcAft>
                <a:spcPct val="0"/>
              </a:spcAft>
              <a:extLst>
                <a:ext uri="{35155182-B16C-46BC-9424-99874614C6A1}">
                  <wpsdc:indentchars xmlns:wpsdc="http://www.wps.cn/officeDocument/2017/drawingmlCustomData" val="200" checksum="4158780845"/>
                </a:ext>
              </a:extLs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应交税费——应交增值税(销项税额)	7 200</a:t>
            </a:r>
            <a:endParaRPr sz="240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21"/>
          <p:cNvSpPr>
            <a:spLocks noGrp="1"/>
          </p:cNvSpPr>
          <p:nvPr>
            <p:ph type="title"/>
            <p:custDataLst>
              <p:tags r:id="rId1"/>
            </p:custDataLst>
          </p:nvPr>
        </p:nvSpPr>
        <p:spPr>
          <a:xfrm>
            <a:off x="695960" y="112985"/>
            <a:ext cx="10800000" cy="720000"/>
          </a:xfrm>
        </p:spPr>
        <p:txBody>
          <a:bodyPr/>
          <a:lstStyle/>
          <a:p>
            <a:r>
              <a:rPr lang="zh-CN" altLang="en-US" sz="2800" dirty="0"/>
              <a:t>(二)多项非货币性资产交换</a:t>
            </a:r>
            <a:endParaRPr lang="zh-CN" altLang="en-US" sz="2800" dirty="0"/>
          </a:p>
        </p:txBody>
      </p:sp>
      <p:sp>
        <p:nvSpPr>
          <p:cNvPr id="4" name="文本框 3"/>
          <p:cNvSpPr txBox="1"/>
          <p:nvPr/>
        </p:nvSpPr>
        <p:spPr>
          <a:xfrm>
            <a:off x="510540" y="833120"/>
            <a:ext cx="11339195" cy="5253355"/>
          </a:xfrm>
          <a:prstGeom prst="rect">
            <a:avLst/>
          </a:prstGeom>
        </p:spPr>
        <p:txBody>
          <a:bodyPr>
            <a:noAutofit/>
          </a:bodyPr>
          <a:p>
            <a:pPr indent="0" algn="l" defTabSz="266700" fontAlgn="auto">
              <a:lnSpc>
                <a:spcPct val="130000"/>
              </a:lnSpc>
              <a:spcAft>
                <a:spcPct val="0"/>
              </a:spcAft>
            </a:pPr>
            <a:r>
              <a:rPr sz="2000" b="1">
                <a:latin typeface="微软雅黑" panose="020B0503020204020204" charset="-122"/>
                <a:ea typeface="微软雅黑" panose="020B0503020204020204" charset="-122"/>
                <a:cs typeface="微软雅黑" panose="020B0503020204020204" charset="-122"/>
              </a:rPr>
              <a:t>【学中做5-4】</a:t>
            </a:r>
            <a:r>
              <a:rPr sz="2000">
                <a:latin typeface="微软雅黑" panose="020B0503020204020204" charset="-122"/>
                <a:ea typeface="微软雅黑" panose="020B0503020204020204" charset="-122"/>
                <a:cs typeface="微软雅黑" panose="020B0503020204020204" charset="-122"/>
              </a:rPr>
              <a:t>甲公司和乙公司均为增值税一般纳税人，货物的增值税税率为13%，专利权的增值税税率为6%。现双方达成协议，甲公司以一台专用设备交换乙公司的专利权和交易性金融资产。有关资料如下:</a:t>
            </a:r>
            <a:endParaRPr sz="20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sz="2000">
                <a:latin typeface="微软雅黑" panose="020B0503020204020204" charset="-122"/>
                <a:ea typeface="微软雅黑" panose="020B0503020204020204" charset="-122"/>
                <a:cs typeface="微软雅黑" panose="020B0503020204020204" charset="-122"/>
              </a:rPr>
              <a:t>(1)专用设备的账面余额为440000元，已计提折旧75000元，计税价格为350000元。</a:t>
            </a:r>
            <a:endParaRPr sz="20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sz="2000">
                <a:latin typeface="微软雅黑" panose="020B0503020204020204" charset="-122"/>
                <a:ea typeface="微软雅黑" panose="020B0503020204020204" charset="-122"/>
                <a:cs typeface="微软雅黑" panose="020B0503020204020204" charset="-122"/>
              </a:rPr>
              <a:t>(2)专利权的账面余额为100000元，已摊销45000元，公允价值为60000元。</a:t>
            </a:r>
            <a:endParaRPr sz="20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sz="2000">
                <a:latin typeface="微软雅黑" panose="020B0503020204020204" charset="-122"/>
                <a:ea typeface="微软雅黑" panose="020B0503020204020204" charset="-122"/>
                <a:cs typeface="微软雅黑" panose="020B0503020204020204" charset="-122"/>
              </a:rPr>
              <a:t>(3)交易性金融资产的账面余额为260000元，公允价值为340000元。</a:t>
            </a:r>
            <a:endParaRPr sz="20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sz="2000">
                <a:latin typeface="微软雅黑" panose="020B0503020204020204" charset="-122"/>
                <a:ea typeface="微软雅黑" panose="020B0503020204020204" charset="-122"/>
                <a:cs typeface="微软雅黑" panose="020B0503020204020204" charset="-122"/>
              </a:rPr>
              <a:t>(4)甲公司支付补价1万元银行存款给乙公司。</a:t>
            </a:r>
            <a:endParaRPr sz="20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sz="2000">
                <a:latin typeface="微软雅黑" panose="020B0503020204020204" charset="-122"/>
                <a:ea typeface="微软雅黑" panose="020B0503020204020204" charset="-122"/>
                <a:cs typeface="微软雅黑" panose="020B0503020204020204" charset="-122"/>
              </a:rPr>
              <a:t>整个资产交换过程没有发生除增值税以外的其他相关税费，假定交换不具有商业实质。</a:t>
            </a:r>
            <a:endParaRPr sz="20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sz="2000">
                <a:latin typeface="微软雅黑" panose="020B0503020204020204" charset="-122"/>
                <a:ea typeface="微软雅黑" panose="020B0503020204020204" charset="-122"/>
                <a:cs typeface="微软雅黑" panose="020B0503020204020204" charset="-122"/>
              </a:rPr>
              <a:t>要求:</a:t>
            </a:r>
            <a:endParaRPr sz="20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sz="2000">
                <a:latin typeface="微软雅黑" panose="020B0503020204020204" charset="-122"/>
                <a:ea typeface="微软雅黑" panose="020B0503020204020204" charset="-122"/>
                <a:cs typeface="微软雅黑" panose="020B0503020204020204" charset="-122"/>
              </a:rPr>
              <a:t>(1)根据资料，计算甲公司取得的专利权和交易性金融资产的入账价值。</a:t>
            </a:r>
            <a:endParaRPr sz="20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sz="2000">
                <a:latin typeface="微软雅黑" panose="020B0503020204020204" charset="-122"/>
                <a:ea typeface="微软雅黑" panose="020B0503020204020204" charset="-122"/>
                <a:cs typeface="微软雅黑" panose="020B0503020204020204" charset="-122"/>
              </a:rPr>
              <a:t>(2)编制甲公司非货币性资产交换的会计分录。</a:t>
            </a:r>
            <a:endParaRPr sz="20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sz="2000">
                <a:latin typeface="微软雅黑" panose="020B0503020204020204" charset="-122"/>
                <a:ea typeface="微软雅黑" panose="020B0503020204020204" charset="-122"/>
                <a:cs typeface="微软雅黑" panose="020B0503020204020204" charset="-122"/>
              </a:rPr>
              <a:t>(3)根据资料，计算乙公司取得的专用设备的入账价值。</a:t>
            </a:r>
            <a:endParaRPr sz="20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sz="2000">
                <a:latin typeface="微软雅黑" panose="020B0503020204020204" charset="-122"/>
                <a:ea typeface="微软雅黑" panose="020B0503020204020204" charset="-122"/>
                <a:cs typeface="微软雅黑" panose="020B0503020204020204" charset="-122"/>
              </a:rPr>
              <a:t>(4)编制乙公司非货币性资产交换的会计分录。</a:t>
            </a:r>
            <a:endParaRPr sz="200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1"/>
            </p:custDataLst>
          </p:nvPr>
        </p:nvSpPr>
        <p:spPr>
          <a:xfrm>
            <a:off x="856341" y="1277259"/>
            <a:ext cx="6540486" cy="4339770"/>
          </a:xfrm>
        </p:spPr>
        <p:txBody>
          <a:bodyPr wrap="square">
            <a:normAutofit/>
          </a:bodyPr>
          <a:lstStyle/>
          <a:p>
            <a:r>
              <a:rPr lang="zh-CN" altLang="en-US" dirty="0"/>
              <a:t>按公允价值计量</a:t>
            </a:r>
            <a:br>
              <a:rPr lang="zh-CN" altLang="en-US" dirty="0"/>
            </a:br>
            <a:r>
              <a:rPr lang="zh-CN" altLang="en-US" dirty="0"/>
              <a:t>的非货币性资产交换</a:t>
            </a:r>
            <a:endParaRPr lang="zh-CN" altLang="en-US" dirty="0"/>
          </a:p>
        </p:txBody>
      </p:sp>
      <p:sp>
        <p:nvSpPr>
          <p:cNvPr id="6" name="节编号"/>
          <p:cNvSpPr>
            <a:spLocks noGrp="1"/>
          </p:cNvSpPr>
          <p:nvPr>
            <p:ph type="body" sz="quarter" idx="13"/>
            <p:custDataLst>
              <p:tags r:id="rId2"/>
            </p:custDataLst>
          </p:nvPr>
        </p:nvSpPr>
        <p:spPr>
          <a:xfrm>
            <a:off x="8244542" y="1277259"/>
            <a:ext cx="3387319" cy="4339770"/>
          </a:xfrm>
        </p:spPr>
        <p:txBody>
          <a:bodyPr wrap="square">
            <a:normAutofit/>
          </a:bodyPr>
          <a:lstStyle/>
          <a:p>
            <a:r>
              <a:rPr lang="zh-CN" altLang="en-US" dirty="0"/>
              <a:t>03</a:t>
            </a:r>
            <a:endParaRPr lang="zh-CN" altLang="en-US" dirty="0"/>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21"/>
          <p:cNvSpPr>
            <a:spLocks noGrp="1"/>
          </p:cNvSpPr>
          <p:nvPr>
            <p:ph type="title"/>
            <p:custDataLst>
              <p:tags r:id="rId1"/>
            </p:custDataLst>
          </p:nvPr>
        </p:nvSpPr>
        <p:spPr/>
        <p:txBody>
          <a:bodyPr/>
          <a:lstStyle/>
          <a:p>
            <a:r>
              <a:rPr lang="zh-CN" altLang="en-US" dirty="0">
                <a:sym typeface="+mn-ea"/>
              </a:rPr>
              <a:t>一、以公允价值计量的非货币性资产交换的会计处理原则</a:t>
            </a:r>
            <a:endParaRPr lang="zh-CN" altLang="en-US" dirty="0">
              <a:sym typeface="+mn-ea"/>
            </a:endParaRPr>
          </a:p>
        </p:txBody>
      </p:sp>
      <p:sp>
        <p:nvSpPr>
          <p:cNvPr id="4" name="文本框 3"/>
          <p:cNvSpPr txBox="1"/>
          <p:nvPr/>
        </p:nvSpPr>
        <p:spPr>
          <a:xfrm>
            <a:off x="993140" y="1080135"/>
            <a:ext cx="10340975" cy="4702810"/>
          </a:xfrm>
          <a:prstGeom prst="rect">
            <a:avLst/>
          </a:prstGeom>
        </p:spPr>
        <p:txBody>
          <a:bodyPr>
            <a:noAutofit/>
          </a:bodyPr>
          <a:p>
            <a:pPr indent="0" algn="l" defTabSz="266700" fontAlgn="auto">
              <a:lnSpc>
                <a:spcPct val="200000"/>
              </a:lnSpc>
              <a:spcAft>
                <a:spcPct val="0"/>
              </a:spcAft>
            </a:pPr>
            <a:r>
              <a:rPr sz="2400" b="1">
                <a:latin typeface="微软雅黑" panose="020B0503020204020204" charset="-122"/>
                <a:ea typeface="微软雅黑" panose="020B0503020204020204" charset="-122"/>
                <a:cs typeface="微软雅黑" panose="020B0503020204020204" charset="-122"/>
              </a:rPr>
              <a:t>(一)以公允价值计量的非货币性资产交换应具备的条件</a:t>
            </a:r>
            <a:endParaRPr sz="2400" b="1">
              <a:latin typeface="微软雅黑" panose="020B0503020204020204" charset="-122"/>
              <a:ea typeface="微软雅黑" panose="020B0503020204020204" charset="-122"/>
              <a:cs typeface="微软雅黑" panose="020B0503020204020204" charset="-122"/>
            </a:endParaRPr>
          </a:p>
          <a:p>
            <a:pPr indent="0" algn="l" defTabSz="266700" fontAlgn="auto">
              <a:lnSpc>
                <a:spcPct val="200000"/>
              </a:lnSpc>
              <a:spcAft>
                <a:spcPct val="0"/>
              </a:spcAft>
            </a:pPr>
            <a:r>
              <a:rPr sz="2400">
                <a:latin typeface="微软雅黑" panose="020B0503020204020204" charset="-122"/>
                <a:ea typeface="微软雅黑" panose="020B0503020204020204" charset="-122"/>
                <a:cs typeface="微软雅黑" panose="020B0503020204020204" charset="-122"/>
              </a:rPr>
              <a:t>非货币性资产交换同时满足下列两个条件的，应当以公允价值和应支付的相关税费作为换入资产的成本，公允价值与换出资产账面价值的差额计入当期损益;</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200000"/>
              </a:lnSpc>
              <a:spcAft>
                <a:spcPct val="0"/>
              </a:spcAft>
            </a:pPr>
            <a:r>
              <a:rPr sz="2400">
                <a:latin typeface="微软雅黑" panose="020B0503020204020204" charset="-122"/>
                <a:ea typeface="微软雅黑" panose="020B0503020204020204" charset="-122"/>
                <a:cs typeface="微软雅黑" panose="020B0503020204020204" charset="-122"/>
              </a:rPr>
              <a:t>(1)该项交换具有商业实质。</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200000"/>
              </a:lnSpc>
              <a:spcAft>
                <a:spcPct val="0"/>
              </a:spcAft>
            </a:pPr>
            <a:r>
              <a:rPr sz="2400">
                <a:latin typeface="微软雅黑" panose="020B0503020204020204" charset="-122"/>
                <a:ea typeface="微软雅黑" panose="020B0503020204020204" charset="-122"/>
                <a:cs typeface="微软雅黑" panose="020B0503020204020204" charset="-122"/>
              </a:rPr>
              <a:t>(2)换入资产或换出资产的公允价值能够可靠地计量。</a:t>
            </a:r>
            <a:endParaRPr sz="240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21"/>
          <p:cNvSpPr>
            <a:spLocks noGrp="1"/>
          </p:cNvSpPr>
          <p:nvPr>
            <p:ph type="title"/>
            <p:custDataLst>
              <p:tags r:id="rId1"/>
            </p:custDataLst>
          </p:nvPr>
        </p:nvSpPr>
        <p:spPr/>
        <p:txBody>
          <a:bodyPr/>
          <a:lstStyle/>
          <a:p>
            <a:r>
              <a:rPr lang="zh-CN" altLang="en-US" dirty="0">
                <a:sym typeface="+mn-ea"/>
              </a:rPr>
              <a:t>一、以公允价值计量的非货币性资产交换的会计处理原则</a:t>
            </a:r>
            <a:endParaRPr lang="zh-CN" altLang="en-US" dirty="0">
              <a:sym typeface="+mn-ea"/>
            </a:endParaRPr>
          </a:p>
        </p:txBody>
      </p:sp>
      <p:sp>
        <p:nvSpPr>
          <p:cNvPr id="4" name="文本框 3"/>
          <p:cNvSpPr txBox="1"/>
          <p:nvPr/>
        </p:nvSpPr>
        <p:spPr>
          <a:xfrm>
            <a:off x="442595" y="1080135"/>
            <a:ext cx="11485245" cy="4702810"/>
          </a:xfrm>
          <a:prstGeom prst="rect">
            <a:avLst/>
          </a:prstGeom>
        </p:spPr>
        <p:txBody>
          <a:bodyPr>
            <a:noAutofit/>
          </a:bodyPr>
          <a:p>
            <a:pPr indent="609600" algn="l" defTabSz="266700" fontAlgn="auto">
              <a:lnSpc>
                <a:spcPct val="150000"/>
              </a:lnSpc>
              <a:spcAft>
                <a:spcPct val="0"/>
              </a:spcAft>
              <a:extLst>
                <a:ext uri="{35155182-B16C-46BC-9424-99874614C6A1}">
                  <wpsdc:indentchars xmlns:wpsdc="http://www.wps.cn/officeDocument/2017/drawingmlCustomData" val="200" checksum="4158780845"/>
                </a:ext>
              </a:extLst>
            </a:pPr>
            <a:r>
              <a:rPr sz="2400" b="1">
                <a:latin typeface="微软雅黑" panose="020B0503020204020204" charset="-122"/>
                <a:ea typeface="微软雅黑" panose="020B0503020204020204" charset="-122"/>
                <a:cs typeface="微软雅黑" panose="020B0503020204020204" charset="-122"/>
              </a:rPr>
              <a:t>(二)以公允价值计量的非货币性资产交换的会计处理原则</a:t>
            </a:r>
            <a:endParaRPr sz="2400" b="1">
              <a:latin typeface="微软雅黑" panose="020B0503020204020204" charset="-122"/>
              <a:ea typeface="微软雅黑" panose="020B0503020204020204" charset="-122"/>
              <a:cs typeface="微软雅黑" panose="020B0503020204020204" charset="-122"/>
            </a:endParaRPr>
          </a:p>
          <a:p>
            <a:pPr indent="609600" algn="l" defTabSz="266700" fontAlgn="auto">
              <a:lnSpc>
                <a:spcPct val="150000"/>
              </a:lnSpc>
              <a:spcAft>
                <a:spcPct val="0"/>
              </a:spcAft>
              <a:extLst>
                <a:ext uri="{35155182-B16C-46BC-9424-99874614C6A1}">
                  <wpsdc:indentchars xmlns:wpsdc="http://www.wps.cn/officeDocument/2017/drawingmlCustomData" val="200" checksum="4158780845"/>
                </a:ext>
              </a:extLst>
            </a:pPr>
            <a:r>
              <a:rPr sz="2400">
                <a:latin typeface="微软雅黑" panose="020B0503020204020204" charset="-122"/>
                <a:ea typeface="微软雅黑" panose="020B0503020204020204" charset="-122"/>
                <a:cs typeface="微软雅黑" panose="020B0503020204020204" charset="-122"/>
              </a:rPr>
              <a:t>以公允价值计量的非货币性资产交换的会计处理,视换出资产的类别不同而有所区别。</a:t>
            </a:r>
            <a:endParaRPr sz="2400">
              <a:latin typeface="微软雅黑" panose="020B0503020204020204" charset="-122"/>
              <a:ea typeface="微软雅黑" panose="020B0503020204020204" charset="-122"/>
              <a:cs typeface="微软雅黑" panose="020B0503020204020204" charset="-122"/>
            </a:endParaRPr>
          </a:p>
          <a:p>
            <a:pPr indent="609600" algn="l" defTabSz="266700" fontAlgn="auto">
              <a:lnSpc>
                <a:spcPct val="150000"/>
              </a:lnSpc>
              <a:spcAft>
                <a:spcPct val="0"/>
              </a:spcAft>
              <a:extLst>
                <a:ext uri="{35155182-B16C-46BC-9424-99874614C6A1}">
                  <wpsdc:indentchars xmlns:wpsdc="http://www.wps.cn/officeDocument/2017/drawingmlCustomData" val="200" checksum="4158780845"/>
                </a:ext>
              </a:extLst>
            </a:pPr>
            <a:r>
              <a:rPr sz="2400">
                <a:latin typeface="微软雅黑" panose="020B0503020204020204" charset="-122"/>
                <a:ea typeface="微软雅黑" panose="020B0503020204020204" charset="-122"/>
                <a:cs typeface="微软雅黑" panose="020B0503020204020204" charset="-122"/>
              </a:rPr>
              <a:t>(1)换出资产为存货的，应当视同存货销售处理，按照公允价值确认销售收入，同时结转销售成本，销售收入与销售成本之间的差额，即换出资产公允价值与换出资产账面价值的差额，在利润表中作为营业利润的构成部分予以列示。</a:t>
            </a:r>
            <a:endParaRPr sz="2400">
              <a:latin typeface="微软雅黑" panose="020B0503020204020204" charset="-122"/>
              <a:ea typeface="微软雅黑" panose="020B0503020204020204" charset="-122"/>
              <a:cs typeface="微软雅黑" panose="020B0503020204020204" charset="-122"/>
            </a:endParaRPr>
          </a:p>
          <a:p>
            <a:pPr indent="609600" algn="l" defTabSz="266700" fontAlgn="auto">
              <a:lnSpc>
                <a:spcPct val="150000"/>
              </a:lnSpc>
              <a:spcAft>
                <a:spcPct val="0"/>
              </a:spcAft>
              <a:extLst>
                <a:ext uri="{35155182-B16C-46BC-9424-99874614C6A1}">
                  <wpsdc:indentchars xmlns:wpsdc="http://www.wps.cn/officeDocument/2017/drawingmlCustomData" val="200" checksum="4158780845"/>
                </a:ext>
              </a:extLst>
            </a:pPr>
            <a:r>
              <a:rPr sz="2400">
                <a:latin typeface="微软雅黑" panose="020B0503020204020204" charset="-122"/>
                <a:ea typeface="微软雅黑" panose="020B0503020204020204" charset="-122"/>
                <a:cs typeface="微软雅黑" panose="020B0503020204020204" charset="-122"/>
              </a:rPr>
              <a:t>(2)换出资产为固定资产、无形资产的，应当视同固定资产、无形资产处置处理，换出资产公允价值与换出资产账面价值的差额计入资产处置损益。</a:t>
            </a:r>
            <a:endParaRPr sz="2400">
              <a:latin typeface="微软雅黑" panose="020B0503020204020204" charset="-122"/>
              <a:ea typeface="微软雅黑" panose="020B0503020204020204" charset="-122"/>
              <a:cs typeface="微软雅黑" panose="020B0503020204020204" charset="-122"/>
            </a:endParaRPr>
          </a:p>
          <a:p>
            <a:pPr indent="609600" algn="l" defTabSz="266700" fontAlgn="auto">
              <a:lnSpc>
                <a:spcPct val="150000"/>
              </a:lnSpc>
              <a:spcAft>
                <a:spcPct val="0"/>
              </a:spcAft>
              <a:extLst>
                <a:ext uri="{35155182-B16C-46BC-9424-99874614C6A1}">
                  <wpsdc:indentchars xmlns:wpsdc="http://www.wps.cn/officeDocument/2017/drawingmlCustomData" val="200" checksum="4158780845"/>
                </a:ext>
              </a:extLst>
            </a:pPr>
            <a:r>
              <a:rPr sz="2400">
                <a:latin typeface="微软雅黑" panose="020B0503020204020204" charset="-122"/>
                <a:ea typeface="微软雅黑" panose="020B0503020204020204" charset="-122"/>
                <a:cs typeface="微软雅黑" panose="020B0503020204020204" charset="-122"/>
              </a:rPr>
              <a:t>(3)换出资产为长期股权投资的，应当视同长期股权投资处置处理，换出资产公允价值与换出资产账面价值的差额计入投资收益。</a:t>
            </a:r>
            <a:endParaRPr sz="240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21"/>
          <p:cNvSpPr>
            <a:spLocks noGrp="1"/>
          </p:cNvSpPr>
          <p:nvPr>
            <p:ph type="title"/>
            <p:custDataLst>
              <p:tags r:id="rId1"/>
            </p:custDataLst>
          </p:nvPr>
        </p:nvSpPr>
        <p:spPr/>
        <p:txBody>
          <a:bodyPr/>
          <a:lstStyle/>
          <a:p>
            <a:r>
              <a:rPr lang="zh-CN" altLang="en-US" dirty="0">
                <a:sym typeface="+mn-ea"/>
              </a:rPr>
              <a:t>二、不涉及补价的会计处理</a:t>
            </a:r>
            <a:endParaRPr lang="zh-CN" altLang="en-US" dirty="0">
              <a:sym typeface="+mn-ea"/>
            </a:endParaRPr>
          </a:p>
        </p:txBody>
      </p:sp>
      <p:sp>
        <p:nvSpPr>
          <p:cNvPr id="4" name="文本框 3"/>
          <p:cNvSpPr txBox="1"/>
          <p:nvPr/>
        </p:nvSpPr>
        <p:spPr>
          <a:xfrm>
            <a:off x="993140" y="1398905"/>
            <a:ext cx="10340975" cy="4702810"/>
          </a:xfrm>
          <a:prstGeom prst="rect">
            <a:avLst/>
          </a:prstGeom>
        </p:spPr>
        <p:txBody>
          <a:bodyPr>
            <a:noAutofit/>
          </a:bodyPr>
          <a:p>
            <a:pPr indent="0" algn="l" defTabSz="266700" fontAlgn="auto">
              <a:lnSpc>
                <a:spcPct val="150000"/>
              </a:lnSpc>
              <a:spcAft>
                <a:spcPct val="0"/>
              </a:spcAft>
            </a:pPr>
            <a:r>
              <a:rPr sz="2400">
                <a:latin typeface="微软雅黑" panose="020B0503020204020204" charset="-122"/>
                <a:ea typeface="微软雅黑" panose="020B0503020204020204" charset="-122"/>
                <a:cs typeface="微软雅黑" panose="020B0503020204020204" charset="-122"/>
              </a:rPr>
              <a:t>不涉及补价的情况下，若以公允价值计价，以换出资产的公允价值加上应支付的相关税费，作为换入资产的入账价值，换出资产公允价值与其账面价值的差额计入当期损益。公式为：</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sz="2400">
                <a:solidFill>
                  <a:srgbClr val="FF0000"/>
                </a:solidFill>
                <a:latin typeface="微软雅黑" panose="020B0503020204020204" charset="-122"/>
                <a:ea typeface="微软雅黑" panose="020B0503020204020204" charset="-122"/>
                <a:cs typeface="微软雅黑" panose="020B0503020204020204" charset="-122"/>
              </a:rPr>
              <a:t>换入资产的入账价值=换出资产的公允价值+应支付的相关税费+换出资产的增值税（销项税额）-换入资产的增值税（进项税额）</a:t>
            </a:r>
            <a:endParaRPr sz="2400">
              <a:solidFill>
                <a:srgbClr val="FF0000"/>
              </a:solidFill>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21"/>
          <p:cNvSpPr>
            <a:spLocks noGrp="1"/>
          </p:cNvSpPr>
          <p:nvPr>
            <p:ph type="title"/>
            <p:custDataLst>
              <p:tags r:id="rId1"/>
            </p:custDataLst>
          </p:nvPr>
        </p:nvSpPr>
        <p:spPr/>
        <p:txBody>
          <a:bodyPr/>
          <a:lstStyle/>
          <a:p>
            <a:r>
              <a:rPr lang="zh-CN" altLang="en-US" dirty="0">
                <a:sym typeface="+mn-ea"/>
              </a:rPr>
              <a:t>(一)单项非货币性资交换的会计处理</a:t>
            </a:r>
            <a:endParaRPr lang="zh-CN" altLang="en-US" dirty="0">
              <a:sym typeface="+mn-ea"/>
            </a:endParaRPr>
          </a:p>
        </p:txBody>
      </p:sp>
      <p:sp>
        <p:nvSpPr>
          <p:cNvPr id="4" name="文本框 3"/>
          <p:cNvSpPr txBox="1"/>
          <p:nvPr/>
        </p:nvSpPr>
        <p:spPr>
          <a:xfrm>
            <a:off x="427990" y="1080135"/>
            <a:ext cx="11442065" cy="4702810"/>
          </a:xfrm>
          <a:prstGeom prst="rect">
            <a:avLst/>
          </a:prstGeom>
        </p:spPr>
        <p:txBody>
          <a:bodyPr>
            <a:noAutofit/>
          </a:bodyPr>
          <a:p>
            <a:pPr indent="0" algn="l" defTabSz="266700" fontAlgn="auto">
              <a:lnSpc>
                <a:spcPct val="150000"/>
              </a:lnSpc>
              <a:spcAft>
                <a:spcPct val="0"/>
              </a:spcAft>
            </a:pPr>
            <a:r>
              <a:rPr sz="2400" b="1">
                <a:latin typeface="微软雅黑" panose="020B0503020204020204" charset="-122"/>
                <a:ea typeface="微软雅黑" panose="020B0503020204020204" charset="-122"/>
                <a:cs typeface="微软雅黑" panose="020B0503020204020204" charset="-122"/>
              </a:rPr>
              <a:t>【典型案例5-7】</a:t>
            </a:r>
            <a:r>
              <a:rPr sz="2400">
                <a:latin typeface="微软雅黑" panose="020B0503020204020204" charset="-122"/>
                <a:ea typeface="微软雅黑" panose="020B0503020204020204" charset="-122"/>
                <a:cs typeface="微软雅黑" panose="020B0503020204020204" charset="-122"/>
              </a:rPr>
              <a:t>甲公司和乙公司均为增值税一般纳税人，增值税税率为13%。甲公司以其所拥有的一批库存商品交换乙公司的一台机器设备。在交换日，甲公司持有的库存商品的账面余额为230000元，已计提存货跌价准备16000元，公允价值为200000元;乙公司持有的机器设备的账面原值为330000元，已提折旧60000元，公允价值为200000元。假设乙公司因取得库存商品而发生的相关税费10000元，甲公司因拥有机器设备而发生的相关税费16000元，双方均用银行存款支付相关税费，整个交易过程中除增值税以外没有发生其他税费。</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sz="2400">
                <a:latin typeface="微软雅黑" panose="020B0503020204020204" charset="-122"/>
                <a:ea typeface="微软雅黑" panose="020B0503020204020204" charset="-122"/>
                <a:cs typeface="微软雅黑" panose="020B0503020204020204" charset="-122"/>
              </a:rPr>
              <a:t>要求：</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sz="2400">
                <a:latin typeface="微软雅黑" panose="020B0503020204020204" charset="-122"/>
                <a:ea typeface="微软雅黑" panose="020B0503020204020204" charset="-122"/>
                <a:cs typeface="微软雅黑" panose="020B0503020204020204" charset="-122"/>
              </a:rPr>
              <a:t>（1）编制甲公司非货币性资产交换的会计分录；</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sz="2400">
                <a:latin typeface="微软雅黑" panose="020B0503020204020204" charset="-122"/>
                <a:ea typeface="微软雅黑" panose="020B0503020204020204" charset="-122"/>
                <a:cs typeface="微软雅黑" panose="020B0503020204020204" charset="-122"/>
              </a:rPr>
              <a:t>（2）编制乙公司非货币性资产交换的会计分录。</a:t>
            </a:r>
            <a:endParaRPr sz="240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21"/>
          <p:cNvSpPr>
            <a:spLocks noGrp="1"/>
          </p:cNvSpPr>
          <p:nvPr>
            <p:ph type="title"/>
            <p:custDataLst>
              <p:tags r:id="rId1"/>
            </p:custDataLst>
          </p:nvPr>
        </p:nvSpPr>
        <p:spPr/>
        <p:txBody>
          <a:bodyPr/>
          <a:lstStyle/>
          <a:p>
            <a:r>
              <a:rPr lang="zh-CN" altLang="en-US" dirty="0">
                <a:sym typeface="+mn-ea"/>
              </a:rPr>
              <a:t>(一)单项非货币性资交换的会计处理</a:t>
            </a:r>
            <a:endParaRPr lang="zh-CN" altLang="en-US" dirty="0">
              <a:sym typeface="+mn-ea"/>
            </a:endParaRPr>
          </a:p>
        </p:txBody>
      </p:sp>
      <p:sp>
        <p:nvSpPr>
          <p:cNvPr id="4" name="文本框 3"/>
          <p:cNvSpPr txBox="1"/>
          <p:nvPr/>
        </p:nvSpPr>
        <p:spPr>
          <a:xfrm>
            <a:off x="283845" y="934720"/>
            <a:ext cx="11672570" cy="4702810"/>
          </a:xfrm>
          <a:prstGeom prst="rect">
            <a:avLst/>
          </a:prstGeom>
        </p:spPr>
        <p:txBody>
          <a:bodyPr>
            <a:noAutofit/>
          </a:bodyPr>
          <a:p>
            <a:pPr indent="0" algn="l" defTabSz="266700" fontAlgn="auto">
              <a:lnSpc>
                <a:spcPct val="130000"/>
              </a:lnSpc>
              <a:spcAft>
                <a:spcPct val="0"/>
              </a:spcAft>
            </a:pPr>
            <a:r>
              <a:rPr sz="2400" b="1">
                <a:latin typeface="微软雅黑" panose="020B0503020204020204" charset="-122"/>
                <a:ea typeface="微软雅黑" panose="020B0503020204020204" charset="-122"/>
                <a:cs typeface="微软雅黑" panose="020B0503020204020204" charset="-122"/>
              </a:rPr>
              <a:t>【典型案例5-7解析】</a:t>
            </a:r>
            <a:r>
              <a:rPr sz="2400">
                <a:latin typeface="微软雅黑" panose="020B0503020204020204" charset="-122"/>
                <a:ea typeface="微软雅黑" panose="020B0503020204020204" charset="-122"/>
                <a:cs typeface="微软雅黑" panose="020B0503020204020204" charset="-122"/>
              </a:rPr>
              <a:t>甲公司的会计处理如下：</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sz="2400">
                <a:latin typeface="微软雅黑" panose="020B0503020204020204" charset="-122"/>
                <a:ea typeface="微软雅黑" panose="020B0503020204020204" charset="-122"/>
                <a:cs typeface="微软雅黑" panose="020B0503020204020204" charset="-122"/>
              </a:rPr>
              <a:t>换入机器设备的入账价值=200000+200000x13%+10000-00000x13%=210000(元)</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sz="2400">
                <a:latin typeface="微软雅黑" panose="020B0503020204020204" charset="-122"/>
                <a:ea typeface="微软雅黑" panose="020B0503020204020204" charset="-122"/>
                <a:cs typeface="微软雅黑" panose="020B0503020204020204" charset="-122"/>
              </a:rPr>
              <a:t>非货币性资产交换收益=200000-(230000-16000)=-14000(元)</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sz="2400">
                <a:latin typeface="微软雅黑" panose="020B0503020204020204" charset="-122"/>
                <a:ea typeface="微软雅黑" panose="020B0503020204020204" charset="-122"/>
                <a:cs typeface="微软雅黑" panose="020B0503020204020204" charset="-122"/>
              </a:rPr>
              <a:t>会计分录如下：</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sz="2400">
                <a:latin typeface="微软雅黑" panose="020B0503020204020204" charset="-122"/>
                <a:ea typeface="微软雅黑" panose="020B0503020204020204" charset="-122"/>
                <a:cs typeface="微软雅黑" panose="020B0503020204020204" charset="-122"/>
              </a:rPr>
              <a:t>借：固定资产                        210 000</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应交税费——应交增值税(进项税额) 26 000</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贷：主营业务收入                      200 000</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应交税费——应交增值税(销项税额)   26 000</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银行存款                           10 000</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sz="2400">
                <a:latin typeface="微软雅黑" panose="020B0503020204020204" charset="-122"/>
                <a:ea typeface="微软雅黑" panose="020B0503020204020204" charset="-122"/>
                <a:cs typeface="微软雅黑" panose="020B0503020204020204" charset="-122"/>
              </a:rPr>
              <a:t>借：主营业务成本    214 000</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存货跌价准备     16 000</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货：原材料           230 000</a:t>
            </a:r>
            <a:endParaRPr sz="240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21"/>
          <p:cNvSpPr>
            <a:spLocks noGrp="1"/>
          </p:cNvSpPr>
          <p:nvPr>
            <p:ph type="title"/>
            <p:custDataLst>
              <p:tags r:id="rId1"/>
            </p:custDataLst>
          </p:nvPr>
        </p:nvSpPr>
        <p:spPr>
          <a:xfrm>
            <a:off x="695960" y="-45"/>
            <a:ext cx="10800000" cy="720000"/>
          </a:xfrm>
        </p:spPr>
        <p:txBody>
          <a:bodyPr/>
          <a:lstStyle/>
          <a:p>
            <a:r>
              <a:rPr lang="zh-CN" altLang="en-US" sz="2800" dirty="0">
                <a:sym typeface="+mn-ea"/>
              </a:rPr>
              <a:t>(一)单项非货币性资交换的会计处理</a:t>
            </a:r>
            <a:endParaRPr lang="zh-CN" altLang="en-US" sz="2800" dirty="0">
              <a:sym typeface="+mn-ea"/>
            </a:endParaRPr>
          </a:p>
        </p:txBody>
      </p:sp>
      <p:sp>
        <p:nvSpPr>
          <p:cNvPr id="4" name="文本框 3"/>
          <p:cNvSpPr txBox="1"/>
          <p:nvPr/>
        </p:nvSpPr>
        <p:spPr>
          <a:xfrm>
            <a:off x="427990" y="618490"/>
            <a:ext cx="11558270" cy="4702810"/>
          </a:xfrm>
          <a:prstGeom prst="rect">
            <a:avLst/>
          </a:prstGeom>
        </p:spPr>
        <p:txBody>
          <a:bodyPr>
            <a:noAutofit/>
          </a:bodyPr>
          <a:p>
            <a:pPr indent="0" algn="l" defTabSz="266700" fontAlgn="auto">
              <a:lnSpc>
                <a:spcPct val="130000"/>
              </a:lnSpc>
              <a:spcAft>
                <a:spcPct val="0"/>
              </a:spcAft>
            </a:pPr>
            <a:r>
              <a:rPr sz="2400">
                <a:latin typeface="微软雅黑" panose="020B0503020204020204" charset="-122"/>
                <a:ea typeface="微软雅黑" panose="020B0503020204020204" charset="-122"/>
                <a:cs typeface="微软雅黑" panose="020B0503020204020204" charset="-122"/>
              </a:rPr>
              <a:t>乙公司的会计处理如下：</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sz="2400">
                <a:latin typeface="微软雅黑" panose="020B0503020204020204" charset="-122"/>
                <a:ea typeface="微软雅黑" panose="020B0503020204020204" charset="-122"/>
                <a:cs typeface="微软雅黑" panose="020B0503020204020204" charset="-122"/>
              </a:rPr>
              <a:t>换入库存商品的入账价值=200000+200000x13%+16000-20000x13%=216000(元)</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sz="2400">
                <a:latin typeface="微软雅黑" panose="020B0503020204020204" charset="-122"/>
                <a:ea typeface="微软雅黑" panose="020B0503020204020204" charset="-122"/>
                <a:cs typeface="微软雅黑" panose="020B0503020204020204" charset="-122"/>
              </a:rPr>
              <a:t>非货币性交换收益=200000-(330000-60000)=-70000(元)</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sz="2400">
                <a:latin typeface="微软雅黑" panose="020B0503020204020204" charset="-122"/>
                <a:ea typeface="微软雅黑" panose="020B0503020204020204" charset="-122"/>
                <a:cs typeface="微软雅黑" panose="020B0503020204020204" charset="-122"/>
              </a:rPr>
              <a:t>会计分录如下：</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sz="2400">
                <a:latin typeface="微软雅黑" panose="020B0503020204020204" charset="-122"/>
                <a:ea typeface="微软雅黑" panose="020B0503020204020204" charset="-122"/>
                <a:cs typeface="微软雅黑" panose="020B0503020204020204" charset="-122"/>
              </a:rPr>
              <a:t>借：固定资产清理  270 000</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累计折旧       60 000</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贷：固定资产       330 000</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sz="2400">
                <a:latin typeface="微软雅黑" panose="020B0503020204020204" charset="-122"/>
                <a:ea typeface="微软雅黑" panose="020B0503020204020204" charset="-122"/>
                <a:cs typeface="微软雅黑" panose="020B0503020204020204" charset="-122"/>
              </a:rPr>
              <a:t>借：库存商品                         216 000</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应交税费——应交增值税(进项税额)  26 000</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资产处置损益                      70 000</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贷：固定资产清理                      270 000</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应交税费——应交增值税(销项税额)   26 000</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银行存款                           16 000</a:t>
            </a:r>
            <a:endParaRPr sz="240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21"/>
          <p:cNvSpPr>
            <a:spLocks noGrp="1"/>
          </p:cNvSpPr>
          <p:nvPr>
            <p:ph type="title"/>
            <p:custDataLst>
              <p:tags r:id="rId1"/>
            </p:custDataLst>
          </p:nvPr>
        </p:nvSpPr>
        <p:spPr>
          <a:xfrm>
            <a:off x="695960" y="-45"/>
            <a:ext cx="10800000" cy="720000"/>
          </a:xfrm>
        </p:spPr>
        <p:txBody>
          <a:bodyPr/>
          <a:lstStyle/>
          <a:p>
            <a:r>
              <a:rPr lang="zh-CN" altLang="en-US" sz="2800" dirty="0">
                <a:sym typeface="+mn-ea"/>
              </a:rPr>
              <a:t>(一)单项非货币性资交换的会计处理</a:t>
            </a:r>
            <a:endParaRPr lang="zh-CN" altLang="en-US" sz="2800" dirty="0">
              <a:sym typeface="+mn-ea"/>
            </a:endParaRPr>
          </a:p>
        </p:txBody>
      </p:sp>
      <p:sp>
        <p:nvSpPr>
          <p:cNvPr id="4" name="文本框 3"/>
          <p:cNvSpPr txBox="1"/>
          <p:nvPr/>
        </p:nvSpPr>
        <p:spPr>
          <a:xfrm>
            <a:off x="427990" y="908685"/>
            <a:ext cx="11558270" cy="4702810"/>
          </a:xfrm>
          <a:prstGeom prst="rect">
            <a:avLst/>
          </a:prstGeom>
        </p:spPr>
        <p:txBody>
          <a:bodyPr>
            <a:noAutofit/>
          </a:bodyPr>
          <a:p>
            <a:pPr indent="0" algn="l" defTabSz="266700" fontAlgn="auto">
              <a:lnSpc>
                <a:spcPct val="130000"/>
              </a:lnSpc>
              <a:spcAft>
                <a:spcPct val="0"/>
              </a:spcAft>
            </a:pPr>
            <a:r>
              <a:rPr sz="2400" b="1">
                <a:latin typeface="微软雅黑" panose="020B0503020204020204" charset="-122"/>
                <a:ea typeface="微软雅黑" panose="020B0503020204020204" charset="-122"/>
                <a:cs typeface="微软雅黑" panose="020B0503020204020204" charset="-122"/>
              </a:rPr>
              <a:t>【学中做5-4】</a:t>
            </a:r>
            <a:r>
              <a:rPr sz="2400">
                <a:latin typeface="微软雅黑" panose="020B0503020204020204" charset="-122"/>
                <a:ea typeface="微软雅黑" panose="020B0503020204020204" charset="-122"/>
                <a:cs typeface="微软雅黑" panose="020B0503020204020204" charset="-122"/>
              </a:rPr>
              <a:t>甲公司和乙公司均为增值税一般纳税人，增值税税率为13%。甲公司以其所拥有的一批原材料交换乙公司的一项专利权。在交换日，甲公司持有的原材料的账面余额为115000元，已计提存货跌价准备8000元，公允价值为100000元;乙公司持有的专利权的账面原值为165000元，已计提摊销30000元，公允价值为100000元。假设乙公司因取得原材料而发生的相关税费5000元，甲公司因拥有专利权而发生的相关税费8000元，双方均用银行存款支付相关税费，整个交易过程中除增值税以外没有发生其他税费。</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sz="2400">
                <a:latin typeface="微软雅黑" panose="020B0503020204020204" charset="-122"/>
                <a:ea typeface="微软雅黑" panose="020B0503020204020204" charset="-122"/>
                <a:cs typeface="微软雅黑" panose="020B0503020204020204" charset="-122"/>
              </a:rPr>
              <a:t>要求：</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sz="2400">
                <a:latin typeface="微软雅黑" panose="020B0503020204020204" charset="-122"/>
                <a:ea typeface="微软雅黑" panose="020B0503020204020204" charset="-122"/>
                <a:cs typeface="微软雅黑" panose="020B0503020204020204" charset="-122"/>
              </a:rPr>
              <a:t>（1）编制甲公司非货币性资产交换的会计分录；</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sz="2400">
                <a:latin typeface="微软雅黑" panose="020B0503020204020204" charset="-122"/>
                <a:ea typeface="微软雅黑" panose="020B0503020204020204" charset="-122"/>
                <a:cs typeface="微软雅黑" panose="020B0503020204020204" charset="-122"/>
              </a:rPr>
              <a:t>（2）编制乙公司非货币性资产交换的会计分录。</a:t>
            </a:r>
            <a:endParaRPr sz="240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8"/>
          <p:cNvSpPr>
            <a:spLocks noGrp="1"/>
          </p:cNvSpPr>
          <p:nvPr>
            <p:ph type="title"/>
            <p:custDataLst>
              <p:tags r:id="rId1"/>
            </p:custDataLst>
          </p:nvPr>
        </p:nvSpPr>
        <p:spPr/>
        <p:txBody>
          <a:bodyPr/>
          <a:lstStyle/>
          <a:p>
            <a:r>
              <a:rPr lang="zh-CN" altLang="en-US" dirty="0"/>
              <a:t>一、非货币性资产交换的概念及认定</a:t>
            </a:r>
            <a:endParaRPr lang="zh-CN" altLang="en-US" dirty="0"/>
          </a:p>
        </p:txBody>
      </p:sp>
      <p:sp>
        <p:nvSpPr>
          <p:cNvPr id="3" name="矩形: 圆角 2"/>
          <p:cNvSpPr/>
          <p:nvPr>
            <p:custDataLst>
              <p:tags r:id="rId2"/>
            </p:custDataLst>
          </p:nvPr>
        </p:nvSpPr>
        <p:spPr>
          <a:xfrm>
            <a:off x="696595" y="2414270"/>
            <a:ext cx="3230245" cy="3366135"/>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4" name="矩形 3"/>
          <p:cNvSpPr/>
          <p:nvPr>
            <p:custDataLst>
              <p:tags r:id="rId3"/>
            </p:custDataLst>
          </p:nvPr>
        </p:nvSpPr>
        <p:spPr>
          <a:xfrm>
            <a:off x="961406" y="3555042"/>
            <a:ext cx="2702719" cy="1605374"/>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是指货币性资产以外的资产，如存货(原材料、包装物、低值易耗品、库存商品等)、固定资产、在建工程、生产性生物资产、无形资产、投资性房地产、长期股权投资等。</a:t>
            </a:r>
            <a:endParaRPr lang="zh-CN" altLang="en-US" sz="1600" dirty="0">
              <a:solidFill>
                <a:schemeClr val="tx1">
                  <a:lumMod val="85000"/>
                  <a:lumOff val="15000"/>
                </a:schemeClr>
              </a:solidFill>
              <a:latin typeface="+mn-ea"/>
              <a:cs typeface="+mn-ea"/>
            </a:endParaRPr>
          </a:p>
        </p:txBody>
      </p:sp>
      <p:sp>
        <p:nvSpPr>
          <p:cNvPr id="10" name="圆角矩形 9"/>
          <p:cNvSpPr/>
          <p:nvPr>
            <p:custDataLst>
              <p:tags r:id="rId4"/>
            </p:custDataLst>
          </p:nvPr>
        </p:nvSpPr>
        <p:spPr>
          <a:xfrm>
            <a:off x="961406" y="1977603"/>
            <a:ext cx="694096" cy="680125"/>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sz="2000" b="1">
                <a:latin typeface="+mn-ea"/>
                <a:cs typeface="+mn-ea"/>
                <a:sym typeface="+mn-ea"/>
              </a:rPr>
              <a:t>01</a:t>
            </a:r>
            <a:endParaRPr lang="en-US" altLang="zh-CN" sz="2000" b="1" dirty="0">
              <a:latin typeface="+mn-ea"/>
              <a:cs typeface="+mn-ea"/>
              <a:sym typeface="+mn-ea"/>
            </a:endParaRPr>
          </a:p>
        </p:txBody>
      </p:sp>
      <p:sp>
        <p:nvSpPr>
          <p:cNvPr id="11" name="矩形 10"/>
          <p:cNvSpPr/>
          <p:nvPr>
            <p:custDataLst>
              <p:tags r:id="rId5"/>
            </p:custDataLst>
          </p:nvPr>
        </p:nvSpPr>
        <p:spPr>
          <a:xfrm>
            <a:off x="964581" y="2832999"/>
            <a:ext cx="2703989" cy="455322"/>
          </a:xfrm>
          <a:prstGeom prst="rect">
            <a:avLst/>
          </a:prstGeom>
          <a:noFill/>
        </p:spPr>
        <p:txBody>
          <a:bodyPr wrap="square" lIns="0" tIns="0" rIns="0" bIns="0" rtlCol="0" anchor="ctr" anchorCtr="0">
            <a:noAutofit/>
          </a:bodyPr>
          <a:p>
            <a:pPr>
              <a:spcBef>
                <a:spcPct val="0"/>
              </a:spcBef>
              <a:spcAft>
                <a:spcPct val="0"/>
              </a:spcAft>
            </a:pPr>
            <a:r>
              <a:rPr lang="zh-CN" altLang="en-US" sz="2200" b="1">
                <a:solidFill>
                  <a:schemeClr val="accent1"/>
                </a:solidFill>
                <a:latin typeface="+mn-ea"/>
                <a:cs typeface="+mn-ea"/>
              </a:rPr>
              <a:t>非货币性资产的概念</a:t>
            </a:r>
            <a:endParaRPr lang="zh-CN" altLang="en-US" sz="2200" b="1">
              <a:solidFill>
                <a:schemeClr val="accent1"/>
              </a:solidFill>
              <a:latin typeface="+mn-ea"/>
              <a:cs typeface="+mn-ea"/>
            </a:endParaRPr>
          </a:p>
        </p:txBody>
      </p:sp>
      <p:sp>
        <p:nvSpPr>
          <p:cNvPr id="12" name="矩形: 圆角 2"/>
          <p:cNvSpPr/>
          <p:nvPr>
            <p:custDataLst>
              <p:tags r:id="rId6"/>
            </p:custDataLst>
          </p:nvPr>
        </p:nvSpPr>
        <p:spPr>
          <a:xfrm>
            <a:off x="4481195" y="2414270"/>
            <a:ext cx="3230245" cy="3366770"/>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3" name="矩形 12"/>
          <p:cNvSpPr/>
          <p:nvPr>
            <p:custDataLst>
              <p:tags r:id="rId7"/>
            </p:custDataLst>
          </p:nvPr>
        </p:nvSpPr>
        <p:spPr>
          <a:xfrm>
            <a:off x="4745593" y="3555042"/>
            <a:ext cx="2702719" cy="1605374"/>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是指交易双方主要以固定资产、无形资产、投资性房地产和长期股权投资等非货币性资产进行的交换。该交换不涉及或只涉及少量的货币性资产(即补价)。</a:t>
            </a:r>
            <a:endParaRPr lang="zh-CN" altLang="en-US" sz="1600" dirty="0">
              <a:solidFill>
                <a:schemeClr val="tx1">
                  <a:lumMod val="85000"/>
                  <a:lumOff val="15000"/>
                </a:schemeClr>
              </a:solidFill>
              <a:latin typeface="+mn-ea"/>
              <a:cs typeface="+mn-ea"/>
            </a:endParaRPr>
          </a:p>
        </p:txBody>
      </p:sp>
      <p:sp>
        <p:nvSpPr>
          <p:cNvPr id="14" name="圆角矩形 13"/>
          <p:cNvSpPr/>
          <p:nvPr>
            <p:custDataLst>
              <p:tags r:id="rId8"/>
            </p:custDataLst>
          </p:nvPr>
        </p:nvSpPr>
        <p:spPr>
          <a:xfrm>
            <a:off x="4746228" y="1977603"/>
            <a:ext cx="694096" cy="680125"/>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sz="2000" b="1">
                <a:latin typeface="+mn-ea"/>
                <a:cs typeface="+mn-ea"/>
                <a:sym typeface="+mn-ea"/>
              </a:rPr>
              <a:t>02</a:t>
            </a:r>
            <a:endParaRPr lang="en-US" altLang="zh-CN" sz="2000" b="1" dirty="0">
              <a:latin typeface="+mn-ea"/>
              <a:cs typeface="+mn-ea"/>
              <a:sym typeface="+mn-ea"/>
            </a:endParaRPr>
          </a:p>
        </p:txBody>
      </p:sp>
      <p:sp>
        <p:nvSpPr>
          <p:cNvPr id="15" name="矩形 14"/>
          <p:cNvSpPr/>
          <p:nvPr>
            <p:custDataLst>
              <p:tags r:id="rId9"/>
            </p:custDataLst>
          </p:nvPr>
        </p:nvSpPr>
        <p:spPr>
          <a:xfrm>
            <a:off x="4751944" y="2845064"/>
            <a:ext cx="2703989" cy="443256"/>
          </a:xfrm>
          <a:prstGeom prst="rect">
            <a:avLst/>
          </a:prstGeom>
          <a:noFill/>
        </p:spPr>
        <p:txBody>
          <a:bodyPr wrap="square" lIns="0" tIns="0" rIns="0" bIns="0" rtlCol="0" anchor="ctr" anchorCtr="0">
            <a:noAutofit/>
          </a:bodyPr>
          <a:p>
            <a:pPr>
              <a:spcBef>
                <a:spcPct val="0"/>
              </a:spcBef>
              <a:spcAft>
                <a:spcPct val="0"/>
              </a:spcAft>
            </a:pPr>
            <a:r>
              <a:rPr lang="zh-CN" altLang="en-US" sz="2200" b="1">
                <a:solidFill>
                  <a:schemeClr val="accent1"/>
                </a:solidFill>
                <a:latin typeface="+mn-ea"/>
                <a:cs typeface="+mn-ea"/>
              </a:rPr>
              <a:t>非货币性资产交换</a:t>
            </a:r>
            <a:endParaRPr lang="zh-CN" altLang="en-US" sz="2200" b="1">
              <a:solidFill>
                <a:schemeClr val="accent1"/>
              </a:solidFill>
              <a:latin typeface="+mn-ea"/>
              <a:cs typeface="+mn-ea"/>
            </a:endParaRPr>
          </a:p>
        </p:txBody>
      </p:sp>
      <p:sp>
        <p:nvSpPr>
          <p:cNvPr id="63" name="矩形: 圆角 2"/>
          <p:cNvSpPr/>
          <p:nvPr>
            <p:custDataLst>
              <p:tags r:id="rId10"/>
            </p:custDataLst>
          </p:nvPr>
        </p:nvSpPr>
        <p:spPr>
          <a:xfrm>
            <a:off x="8266430" y="2414270"/>
            <a:ext cx="3230245" cy="3366135"/>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6" name="矩形 15"/>
          <p:cNvSpPr/>
          <p:nvPr>
            <p:custDataLst>
              <p:tags r:id="rId11"/>
            </p:custDataLst>
          </p:nvPr>
        </p:nvSpPr>
        <p:spPr>
          <a:xfrm>
            <a:off x="8524066" y="3555042"/>
            <a:ext cx="2702719" cy="1605374"/>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认定涉及少量货币性资产的交换为非货币性资产交换，通常以补价占整个资产交换金额的比例是否低于25%作为参考比例。</a:t>
            </a:r>
            <a:endParaRPr lang="zh-CN" altLang="en-US" sz="1600" dirty="0">
              <a:solidFill>
                <a:schemeClr val="tx1">
                  <a:lumMod val="85000"/>
                  <a:lumOff val="15000"/>
                </a:schemeClr>
              </a:solidFill>
              <a:latin typeface="+mn-ea"/>
              <a:cs typeface="+mn-ea"/>
            </a:endParaRPr>
          </a:p>
        </p:txBody>
      </p:sp>
      <p:sp>
        <p:nvSpPr>
          <p:cNvPr id="65" name="圆角矩形 64"/>
          <p:cNvSpPr/>
          <p:nvPr>
            <p:custDataLst>
              <p:tags r:id="rId12"/>
            </p:custDataLst>
          </p:nvPr>
        </p:nvSpPr>
        <p:spPr>
          <a:xfrm>
            <a:off x="8531051" y="1977603"/>
            <a:ext cx="694096" cy="680125"/>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sz="2000" b="1" dirty="0">
                <a:latin typeface="+mn-ea"/>
                <a:cs typeface="+mn-ea"/>
                <a:sym typeface="+mn-ea"/>
              </a:rPr>
              <a:t>03</a:t>
            </a:r>
            <a:endParaRPr lang="en-US" altLang="zh-CN" sz="2000" b="1" dirty="0">
              <a:latin typeface="+mn-ea"/>
              <a:cs typeface="+mn-ea"/>
              <a:sym typeface="+mn-ea"/>
            </a:endParaRPr>
          </a:p>
        </p:txBody>
      </p:sp>
      <p:cxnSp>
        <p:nvCxnSpPr>
          <p:cNvPr id="17" name="直接连接符 16"/>
          <p:cNvCxnSpPr/>
          <p:nvPr>
            <p:custDataLst>
              <p:tags r:id="rId13"/>
            </p:custDataLst>
          </p:nvPr>
        </p:nvCxnSpPr>
        <p:spPr>
          <a:xfrm flipV="1">
            <a:off x="882026" y="3452160"/>
            <a:ext cx="2844332"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cxnSp>
        <p:nvCxnSpPr>
          <p:cNvPr id="18" name="直接连接符 17"/>
          <p:cNvCxnSpPr/>
          <p:nvPr>
            <p:custDataLst>
              <p:tags r:id="rId14"/>
            </p:custDataLst>
          </p:nvPr>
        </p:nvCxnSpPr>
        <p:spPr>
          <a:xfrm>
            <a:off x="4666849" y="3452160"/>
            <a:ext cx="2844332"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cxnSp>
        <p:nvCxnSpPr>
          <p:cNvPr id="75" name="直接连接符 74"/>
          <p:cNvCxnSpPr/>
          <p:nvPr>
            <p:custDataLst>
              <p:tags r:id="rId15"/>
            </p:custDataLst>
          </p:nvPr>
        </p:nvCxnSpPr>
        <p:spPr>
          <a:xfrm flipV="1">
            <a:off x="8451671" y="3452160"/>
            <a:ext cx="2844332"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sp>
        <p:nvSpPr>
          <p:cNvPr id="19" name="矩形 18"/>
          <p:cNvSpPr/>
          <p:nvPr>
            <p:custDataLst>
              <p:tags r:id="rId16"/>
            </p:custDataLst>
          </p:nvPr>
        </p:nvSpPr>
        <p:spPr>
          <a:xfrm>
            <a:off x="8531225" y="2849880"/>
            <a:ext cx="2798445" cy="443230"/>
          </a:xfrm>
          <a:prstGeom prst="rect">
            <a:avLst/>
          </a:prstGeom>
          <a:noFill/>
        </p:spPr>
        <p:txBody>
          <a:bodyPr wrap="square" lIns="0" tIns="0" rIns="0" bIns="0" rtlCol="0" anchor="ctr" anchorCtr="0">
            <a:noAutofit/>
          </a:bodyPr>
          <a:p>
            <a:pPr>
              <a:spcBef>
                <a:spcPct val="0"/>
              </a:spcBef>
              <a:spcAft>
                <a:spcPct val="0"/>
              </a:spcAft>
            </a:pPr>
            <a:r>
              <a:rPr lang="zh-CN" altLang="en-US" sz="2200" b="1" dirty="0">
                <a:solidFill>
                  <a:schemeClr val="accent1"/>
                </a:solidFill>
                <a:latin typeface="+mn-ea"/>
                <a:cs typeface="+mn-ea"/>
              </a:rPr>
              <a:t>非货币性资产交换认定</a:t>
            </a:r>
            <a:endParaRPr lang="zh-CN" altLang="en-US" sz="2200" b="1" dirty="0">
              <a:solidFill>
                <a:schemeClr val="accent1"/>
              </a:solidFill>
              <a:latin typeface="+mn-ea"/>
              <a:cs typeface="+mn-ea"/>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21"/>
          <p:cNvSpPr>
            <a:spLocks noGrp="1"/>
          </p:cNvSpPr>
          <p:nvPr>
            <p:ph type="title"/>
            <p:custDataLst>
              <p:tags r:id="rId1"/>
            </p:custDataLst>
          </p:nvPr>
        </p:nvSpPr>
        <p:spPr>
          <a:xfrm>
            <a:off x="695960" y="-45"/>
            <a:ext cx="10800000" cy="720000"/>
          </a:xfrm>
        </p:spPr>
        <p:txBody>
          <a:bodyPr/>
          <a:lstStyle/>
          <a:p>
            <a:r>
              <a:rPr lang="zh-CN" altLang="en-US" sz="2800" dirty="0">
                <a:sym typeface="+mn-ea"/>
              </a:rPr>
              <a:t>(二)多项非货币性资交换的核算</a:t>
            </a:r>
            <a:endParaRPr lang="zh-CN" altLang="en-US" sz="2800" dirty="0">
              <a:sym typeface="+mn-ea"/>
            </a:endParaRPr>
          </a:p>
        </p:txBody>
      </p:sp>
      <p:sp>
        <p:nvSpPr>
          <p:cNvPr id="4" name="文本框 3"/>
          <p:cNvSpPr txBox="1"/>
          <p:nvPr/>
        </p:nvSpPr>
        <p:spPr>
          <a:xfrm>
            <a:off x="427990" y="908685"/>
            <a:ext cx="11225530" cy="4702810"/>
          </a:xfrm>
          <a:prstGeom prst="rect">
            <a:avLst/>
          </a:prstGeom>
        </p:spPr>
        <p:txBody>
          <a:bodyPr>
            <a:noAutofit/>
          </a:bodyPr>
          <a:p>
            <a:pPr indent="609600" algn="l" defTabSz="266700" fontAlgn="auto">
              <a:lnSpc>
                <a:spcPct val="150000"/>
              </a:lnSpc>
              <a:spcAft>
                <a:spcPct val="0"/>
              </a:spcAft>
              <a:extLst>
                <a:ext uri="{35155182-B16C-46BC-9424-99874614C6A1}">
                  <wpsdc:indentchars xmlns:wpsdc="http://www.wps.cn/officeDocument/2017/drawingmlCustomData" val="200" checksum="4158780845"/>
                </a:ext>
              </a:extLst>
            </a:pPr>
            <a:r>
              <a:rPr sz="2400">
                <a:latin typeface="微软雅黑" panose="020B0503020204020204" charset="-122"/>
                <a:ea typeface="微软雅黑" panose="020B0503020204020204" charset="-122"/>
                <a:cs typeface="微软雅黑" panose="020B0503020204020204" charset="-122"/>
              </a:rPr>
              <a:t>以公允价值为基础计量的非货币性资产交换，同时换入或换出多项资产的，应当按照下列规定进行处理：</a:t>
            </a:r>
            <a:endParaRPr sz="2400">
              <a:latin typeface="微软雅黑" panose="020B0503020204020204" charset="-122"/>
              <a:ea typeface="微软雅黑" panose="020B0503020204020204" charset="-122"/>
              <a:cs typeface="微软雅黑" panose="020B0503020204020204" charset="-122"/>
            </a:endParaRPr>
          </a:p>
          <a:p>
            <a:pPr indent="609600" algn="l" defTabSz="266700" fontAlgn="auto">
              <a:lnSpc>
                <a:spcPct val="150000"/>
              </a:lnSpc>
              <a:spcAft>
                <a:spcPct val="0"/>
              </a:spcAft>
              <a:extLst>
                <a:ext uri="{35155182-B16C-46BC-9424-99874614C6A1}">
                  <wpsdc:indentchars xmlns:wpsdc="http://www.wps.cn/officeDocument/2017/drawingmlCustomData" val="200" checksum="4158780845"/>
                </a:ext>
              </a:extLst>
            </a:pPr>
            <a:r>
              <a:rPr sz="2400">
                <a:latin typeface="微软雅黑" panose="020B0503020204020204" charset="-122"/>
                <a:ea typeface="微软雅黑" panose="020B0503020204020204" charset="-122"/>
                <a:cs typeface="微软雅黑" panose="020B0503020204020204" charset="-122"/>
              </a:rPr>
              <a:t>(1)对于同时换入的多项资产，按照换入的金融资产以外的各项换入资产公允价值相对比例，将换出资产公允价值总额(涉及补价的，加上支付补价的公允价值或减去收到补价的公允价值)扣除换入金融资产公允价值后的净额进行分摊，以分摊至各项换入资产的金额，加上应支付的相关税费，作为各项换入资产的成本进行初始计量。</a:t>
            </a:r>
            <a:endParaRPr sz="2400">
              <a:latin typeface="微软雅黑" panose="020B0503020204020204" charset="-122"/>
              <a:ea typeface="微软雅黑" panose="020B0503020204020204" charset="-122"/>
              <a:cs typeface="微软雅黑" panose="020B0503020204020204" charset="-122"/>
            </a:endParaRPr>
          </a:p>
          <a:p>
            <a:pPr indent="609600" algn="l" defTabSz="266700" fontAlgn="auto">
              <a:lnSpc>
                <a:spcPct val="150000"/>
              </a:lnSpc>
              <a:spcAft>
                <a:spcPct val="0"/>
              </a:spcAft>
              <a:extLst>
                <a:ext uri="{35155182-B16C-46BC-9424-99874614C6A1}">
                  <wpsdc:indentchars xmlns:wpsdc="http://www.wps.cn/officeDocument/2017/drawingmlCustomData" val="200" checksum="4158780845"/>
                </a:ext>
              </a:extLst>
            </a:pPr>
            <a:r>
              <a:rPr sz="2400">
                <a:latin typeface="微软雅黑" panose="020B0503020204020204" charset="-122"/>
                <a:ea typeface="微软雅黑" panose="020B0503020204020204" charset="-122"/>
                <a:cs typeface="微软雅黑" panose="020B0503020204020204" charset="-122"/>
              </a:rPr>
              <a:t>(2)对于同时换出的多项资产,将各项换出资产的公允价值与其账面价值之间的差额，在各项换出资产终止确认时计入当期损益。</a:t>
            </a:r>
            <a:endParaRPr sz="240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21"/>
          <p:cNvSpPr>
            <a:spLocks noGrp="1"/>
          </p:cNvSpPr>
          <p:nvPr>
            <p:ph type="title"/>
            <p:custDataLst>
              <p:tags r:id="rId1"/>
            </p:custDataLst>
          </p:nvPr>
        </p:nvSpPr>
        <p:spPr>
          <a:xfrm>
            <a:off x="695960" y="-45"/>
            <a:ext cx="10800000" cy="720000"/>
          </a:xfrm>
        </p:spPr>
        <p:txBody>
          <a:bodyPr/>
          <a:lstStyle/>
          <a:p>
            <a:r>
              <a:rPr lang="zh-CN" altLang="en-US" sz="2800" dirty="0">
                <a:sym typeface="+mn-ea"/>
              </a:rPr>
              <a:t>(二)多项非货币性资交换的核算</a:t>
            </a:r>
            <a:endParaRPr lang="zh-CN" altLang="en-US" sz="2800" dirty="0">
              <a:sym typeface="+mn-ea"/>
            </a:endParaRPr>
          </a:p>
        </p:txBody>
      </p:sp>
      <p:sp>
        <p:nvSpPr>
          <p:cNvPr id="4" name="文本框 3"/>
          <p:cNvSpPr txBox="1"/>
          <p:nvPr/>
        </p:nvSpPr>
        <p:spPr>
          <a:xfrm>
            <a:off x="427990" y="720090"/>
            <a:ext cx="11225530" cy="4702810"/>
          </a:xfrm>
          <a:prstGeom prst="rect">
            <a:avLst/>
          </a:prstGeom>
        </p:spPr>
        <p:txBody>
          <a:bodyPr>
            <a:noAutofit/>
          </a:bodyPr>
          <a:p>
            <a:pPr indent="0" algn="l" defTabSz="266700" fontAlgn="auto">
              <a:lnSpc>
                <a:spcPct val="130000"/>
              </a:lnSpc>
              <a:spcAft>
                <a:spcPct val="0"/>
              </a:spcAft>
            </a:pPr>
            <a:r>
              <a:rPr sz="2400" b="1">
                <a:latin typeface="微软雅黑" panose="020B0503020204020204" charset="-122"/>
                <a:ea typeface="微软雅黑" panose="020B0503020204020204" charset="-122"/>
                <a:cs typeface="微软雅黑" panose="020B0503020204020204" charset="-122"/>
              </a:rPr>
              <a:t>【典型案例5-8】</a:t>
            </a:r>
            <a:r>
              <a:rPr sz="2400">
                <a:latin typeface="微软雅黑" panose="020B0503020204020204" charset="-122"/>
                <a:ea typeface="微软雅黑" panose="020B0503020204020204" charset="-122"/>
                <a:cs typeface="微软雅黑" panose="020B0503020204020204" charset="-122"/>
              </a:rPr>
              <a:t>甲公司和乙公司均为增值税一般纳税人，货物的增值税税率为13%，房屋的增值税税率为9%。甲公司为了适应经济业务发展的需要，与乙公司协商，将甲公司原生产用的仓库、生产线与乙公司的办公楼进行交换，双方交换的财产均作为固定资产核算。</a:t>
            </a:r>
            <a:endParaRPr sz="2400">
              <a:latin typeface="微软雅黑" panose="020B0503020204020204" charset="-122"/>
              <a:ea typeface="微软雅黑" panose="020B0503020204020204" charset="-122"/>
              <a:cs typeface="微软雅黑" panose="020B0503020204020204" charset="-122"/>
            </a:endParaRPr>
          </a:p>
          <a:p>
            <a:pPr indent="609600" algn="l" defTabSz="266700" fontAlgn="auto">
              <a:lnSpc>
                <a:spcPct val="130000"/>
              </a:lnSpc>
              <a:spcAft>
                <a:spcPct val="0"/>
              </a:spcAft>
              <a:extLst>
                <a:ext uri="{35155182-B16C-46BC-9424-99874614C6A1}">
                  <wpsdc:indentchars xmlns:wpsdc="http://www.wps.cn/officeDocument/2017/drawingmlCustomData" val="200" checksum="4158780845"/>
                </a:ext>
              </a:extLst>
            </a:pPr>
            <a:r>
              <a:rPr sz="2400">
                <a:latin typeface="微软雅黑" panose="020B0503020204020204" charset="-122"/>
                <a:ea typeface="微软雅黑" panose="020B0503020204020204" charset="-122"/>
                <a:cs typeface="微软雅黑" panose="020B0503020204020204" charset="-122"/>
              </a:rPr>
              <a:t>甲公司换出仓库的账面原价为600万元，已提折旧120万元，公允价值为500万元;换出生产线的账面原价为480万元，已提折旧240万元，公允价值为300万元。</a:t>
            </a:r>
            <a:endParaRPr sz="2400">
              <a:latin typeface="微软雅黑" panose="020B0503020204020204" charset="-122"/>
              <a:ea typeface="微软雅黑" panose="020B0503020204020204" charset="-122"/>
              <a:cs typeface="微软雅黑" panose="020B0503020204020204" charset="-122"/>
            </a:endParaRPr>
          </a:p>
          <a:p>
            <a:pPr indent="609600" algn="l" defTabSz="266700" fontAlgn="auto">
              <a:lnSpc>
                <a:spcPct val="130000"/>
              </a:lnSpc>
              <a:spcAft>
                <a:spcPct val="0"/>
              </a:spcAft>
              <a:extLst>
                <a:ext uri="{35155182-B16C-46BC-9424-99874614C6A1}">
                  <wpsdc:indentchars xmlns:wpsdc="http://www.wps.cn/officeDocument/2017/drawingmlCustomData" val="200" checksum="4158780845"/>
                </a:ext>
              </a:extLst>
            </a:pPr>
            <a:r>
              <a:rPr sz="2400">
                <a:latin typeface="微软雅黑" panose="020B0503020204020204" charset="-122"/>
                <a:ea typeface="微软雅黑" panose="020B0503020204020204" charset="-122"/>
                <a:cs typeface="微软雅黑" panose="020B0503020204020204" charset="-122"/>
              </a:rPr>
              <a:t>乙公司换出办公楼的账面原价为760万元，已提折旧为100万元，公允价值为800万元。</a:t>
            </a:r>
            <a:endParaRPr sz="2400">
              <a:latin typeface="微软雅黑" panose="020B0503020204020204" charset="-122"/>
              <a:ea typeface="微软雅黑" panose="020B0503020204020204" charset="-122"/>
              <a:cs typeface="微软雅黑" panose="020B0503020204020204" charset="-122"/>
            </a:endParaRPr>
          </a:p>
          <a:p>
            <a:pPr indent="609600" algn="l" defTabSz="266700" fontAlgn="auto">
              <a:lnSpc>
                <a:spcPct val="130000"/>
              </a:lnSpc>
              <a:spcAft>
                <a:spcPct val="0"/>
              </a:spcAft>
              <a:extLst>
                <a:ext uri="{35155182-B16C-46BC-9424-99874614C6A1}">
                  <wpsdc:indentchars xmlns:wpsdc="http://www.wps.cn/officeDocument/2017/drawingmlCustomData" val="200" checksum="4158780845"/>
                </a:ext>
              </a:extLst>
            </a:pPr>
            <a:r>
              <a:rPr sz="2400">
                <a:latin typeface="微软雅黑" panose="020B0503020204020204" charset="-122"/>
                <a:ea typeface="微软雅黑" panose="020B0503020204020204" charset="-122"/>
                <a:cs typeface="微软雅黑" panose="020B0503020204020204" charset="-122"/>
              </a:rPr>
              <a:t>假设该交易具有商业实质，且换入资产和换出资产的公允价值均能够可靠计量。</a:t>
            </a:r>
            <a:endParaRPr sz="2400">
              <a:latin typeface="微软雅黑" panose="020B0503020204020204" charset="-122"/>
              <a:ea typeface="微软雅黑" panose="020B0503020204020204" charset="-122"/>
              <a:cs typeface="微软雅黑" panose="020B0503020204020204" charset="-122"/>
            </a:endParaRPr>
          </a:p>
          <a:p>
            <a:pPr indent="609600" algn="l" defTabSz="266700" fontAlgn="auto">
              <a:lnSpc>
                <a:spcPct val="130000"/>
              </a:lnSpc>
              <a:spcAft>
                <a:spcPct val="0"/>
              </a:spcAft>
              <a:extLst>
                <a:ext uri="{35155182-B16C-46BC-9424-99874614C6A1}">
                  <wpsdc:indentchars xmlns:wpsdc="http://www.wps.cn/officeDocument/2017/drawingmlCustomData" val="200" checksum="4158780845"/>
                </a:ext>
              </a:extLst>
            </a:pPr>
            <a:r>
              <a:rPr sz="2400">
                <a:latin typeface="微软雅黑" panose="020B0503020204020204" charset="-122"/>
                <a:ea typeface="微软雅黑" panose="020B0503020204020204" charset="-122"/>
                <a:cs typeface="微软雅黑" panose="020B0503020204020204" charset="-122"/>
              </a:rPr>
              <a:t>要求：</a:t>
            </a:r>
            <a:endParaRPr sz="2400">
              <a:latin typeface="微软雅黑" panose="020B0503020204020204" charset="-122"/>
              <a:ea typeface="微软雅黑" panose="020B0503020204020204" charset="-122"/>
              <a:cs typeface="微软雅黑" panose="020B0503020204020204" charset="-122"/>
            </a:endParaRPr>
          </a:p>
          <a:p>
            <a:pPr indent="609600" algn="l" defTabSz="266700" fontAlgn="auto">
              <a:lnSpc>
                <a:spcPct val="130000"/>
              </a:lnSpc>
              <a:spcAft>
                <a:spcPct val="0"/>
              </a:spcAft>
              <a:extLst>
                <a:ext uri="{35155182-B16C-46BC-9424-99874614C6A1}">
                  <wpsdc:indentchars xmlns:wpsdc="http://www.wps.cn/officeDocument/2017/drawingmlCustomData" val="200" checksum="4158780845"/>
                </a:ext>
              </a:extLst>
            </a:pPr>
            <a:r>
              <a:rPr sz="2400">
                <a:latin typeface="微软雅黑" panose="020B0503020204020204" charset="-122"/>
                <a:ea typeface="微软雅黑" panose="020B0503020204020204" charset="-122"/>
                <a:cs typeface="微软雅黑" panose="020B0503020204020204" charset="-122"/>
              </a:rPr>
              <a:t>（1）编制甲公司非货币性资产交换的会计分录；</a:t>
            </a:r>
            <a:endParaRPr sz="2400">
              <a:latin typeface="微软雅黑" panose="020B0503020204020204" charset="-122"/>
              <a:ea typeface="微软雅黑" panose="020B0503020204020204" charset="-122"/>
              <a:cs typeface="微软雅黑" panose="020B0503020204020204" charset="-122"/>
            </a:endParaRPr>
          </a:p>
          <a:p>
            <a:pPr indent="609600" algn="l" defTabSz="266700" fontAlgn="auto">
              <a:lnSpc>
                <a:spcPct val="130000"/>
              </a:lnSpc>
              <a:spcAft>
                <a:spcPct val="0"/>
              </a:spcAft>
              <a:extLst>
                <a:ext uri="{35155182-B16C-46BC-9424-99874614C6A1}">
                  <wpsdc:indentchars xmlns:wpsdc="http://www.wps.cn/officeDocument/2017/drawingmlCustomData" val="200" checksum="4158780845"/>
                </a:ext>
              </a:extLst>
            </a:pPr>
            <a:r>
              <a:rPr sz="2400">
                <a:latin typeface="微软雅黑" panose="020B0503020204020204" charset="-122"/>
                <a:ea typeface="微软雅黑" panose="020B0503020204020204" charset="-122"/>
                <a:cs typeface="微软雅黑" panose="020B0503020204020204" charset="-122"/>
              </a:rPr>
              <a:t>（2）编制乙公司非货币性资产交换的会计分录。</a:t>
            </a:r>
            <a:endParaRPr sz="240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21"/>
          <p:cNvSpPr>
            <a:spLocks noGrp="1"/>
          </p:cNvSpPr>
          <p:nvPr>
            <p:ph type="title"/>
            <p:custDataLst>
              <p:tags r:id="rId1"/>
            </p:custDataLst>
          </p:nvPr>
        </p:nvSpPr>
        <p:spPr>
          <a:xfrm>
            <a:off x="695960" y="-45"/>
            <a:ext cx="10800000" cy="720000"/>
          </a:xfrm>
        </p:spPr>
        <p:txBody>
          <a:bodyPr/>
          <a:lstStyle/>
          <a:p>
            <a:r>
              <a:rPr lang="zh-CN" altLang="en-US" sz="2800" dirty="0">
                <a:sym typeface="+mn-ea"/>
              </a:rPr>
              <a:t>(二)多项非货币性资交换的核算</a:t>
            </a:r>
            <a:endParaRPr lang="zh-CN" altLang="en-US" sz="2800" dirty="0">
              <a:sym typeface="+mn-ea"/>
            </a:endParaRPr>
          </a:p>
        </p:txBody>
      </p:sp>
      <p:sp>
        <p:nvSpPr>
          <p:cNvPr id="4" name="文本框 3"/>
          <p:cNvSpPr txBox="1"/>
          <p:nvPr/>
        </p:nvSpPr>
        <p:spPr>
          <a:xfrm>
            <a:off x="427990" y="720090"/>
            <a:ext cx="11225530" cy="4702810"/>
          </a:xfrm>
          <a:prstGeom prst="rect">
            <a:avLst/>
          </a:prstGeom>
        </p:spPr>
        <p:txBody>
          <a:bodyPr>
            <a:noAutofit/>
          </a:bodyPr>
          <a:p>
            <a:pPr indent="0" algn="l" defTabSz="266700" fontAlgn="auto">
              <a:lnSpc>
                <a:spcPct val="110000"/>
              </a:lnSpc>
              <a:spcAft>
                <a:spcPct val="0"/>
              </a:spcAft>
            </a:pPr>
            <a:r>
              <a:rPr sz="2400" b="1">
                <a:latin typeface="微软雅黑" panose="020B0503020204020204" charset="-122"/>
                <a:ea typeface="微软雅黑" panose="020B0503020204020204" charset="-122"/>
                <a:cs typeface="微软雅黑" panose="020B0503020204020204" charset="-122"/>
              </a:rPr>
              <a:t>【典型案例5-8解析】</a:t>
            </a:r>
            <a:r>
              <a:rPr sz="2400">
                <a:latin typeface="微软雅黑" panose="020B0503020204020204" charset="-122"/>
                <a:ea typeface="微软雅黑" panose="020B0503020204020204" charset="-122"/>
                <a:cs typeface="微软雅黑" panose="020B0503020204020204" charset="-122"/>
              </a:rPr>
              <a:t>甲公司的会计处理如下：</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10000"/>
              </a:lnSpc>
              <a:spcAft>
                <a:spcPct val="0"/>
              </a:spcAft>
            </a:pPr>
            <a:r>
              <a:rPr sz="2400">
                <a:latin typeface="微软雅黑" panose="020B0503020204020204" charset="-122"/>
                <a:ea typeface="微软雅黑" panose="020B0503020204020204" charset="-122"/>
                <a:cs typeface="微软雅黑" panose="020B0503020204020204" charset="-122"/>
              </a:rPr>
              <a:t>换入资产的总成本=500x(1+9%)+300x(1+13%)-800x9%=812(万元)</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10000"/>
              </a:lnSpc>
              <a:spcAft>
                <a:spcPct val="0"/>
              </a:spcAft>
            </a:pPr>
            <a:r>
              <a:rPr sz="2400">
                <a:latin typeface="微软雅黑" panose="020B0503020204020204" charset="-122"/>
                <a:ea typeface="微软雅黑" panose="020B0503020204020204" charset="-122"/>
                <a:cs typeface="微软雅黑" panose="020B0503020204020204" charset="-122"/>
              </a:rPr>
              <a:t>换入办公楼的入账价值=812(万元)</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10000"/>
              </a:lnSpc>
              <a:spcAft>
                <a:spcPct val="0"/>
              </a:spcAft>
            </a:pPr>
            <a:r>
              <a:rPr sz="2400">
                <a:latin typeface="微软雅黑" panose="020B0503020204020204" charset="-122"/>
                <a:ea typeface="微软雅黑" panose="020B0503020204020204" charset="-122"/>
                <a:cs typeface="微软雅黑" panose="020B0503020204020204" charset="-122"/>
              </a:rPr>
              <a:t>会计分录如下：</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10000"/>
              </a:lnSpc>
              <a:spcAft>
                <a:spcPct val="0"/>
              </a:spcAft>
            </a:pPr>
            <a:r>
              <a:rPr sz="2400">
                <a:latin typeface="微软雅黑" panose="020B0503020204020204" charset="-122"/>
                <a:ea typeface="微软雅黑" panose="020B0503020204020204" charset="-122"/>
                <a:cs typeface="微软雅黑" panose="020B0503020204020204" charset="-122"/>
              </a:rPr>
              <a:t>借：固定资产清理   7 200 000</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10000"/>
              </a:lnSpc>
              <a:spcAft>
                <a:spcPct val="0"/>
              </a:spcAf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累计折旧       3 600 000</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10000"/>
              </a:lnSpc>
              <a:spcAft>
                <a:spcPct val="0"/>
              </a:spcAf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贷：固定资产         10 800 000</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10000"/>
              </a:lnSpc>
              <a:spcAft>
                <a:spcPct val="0"/>
              </a:spcAft>
            </a:pPr>
            <a:r>
              <a:rPr sz="2400">
                <a:latin typeface="微软雅黑" panose="020B0503020204020204" charset="-122"/>
                <a:ea typeface="微软雅黑" panose="020B0503020204020204" charset="-122"/>
                <a:cs typeface="微软雅黑" panose="020B0503020204020204" charset="-122"/>
              </a:rPr>
              <a:t>借：固定资产清理                       840 000</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10000"/>
              </a:lnSpc>
              <a:spcAft>
                <a:spcPct val="0"/>
              </a:spcAf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贷：应交税费——应交增值税(销项税额) 840 000</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10000"/>
              </a:lnSpc>
              <a:spcAft>
                <a:spcPct val="0"/>
              </a:spcAft>
            </a:pPr>
            <a:r>
              <a:rPr sz="2400">
                <a:latin typeface="微软雅黑" panose="020B0503020204020204" charset="-122"/>
                <a:ea typeface="微软雅黑" panose="020B0503020204020204" charset="-122"/>
                <a:cs typeface="微软雅黑" panose="020B0503020204020204" charset="-122"/>
              </a:rPr>
              <a:t>借：固定资产——办公楼               8 120 000</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10000"/>
              </a:lnSpc>
              <a:spcAft>
                <a:spcPct val="0"/>
              </a:spcAf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应交税费——应交增值税(进项税额)   720 000</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10000"/>
              </a:lnSpc>
              <a:spcAft>
                <a:spcPct val="0"/>
              </a:spcAf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贷：固定资产清理                      8 840 000</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10000"/>
              </a:lnSpc>
              <a:spcAft>
                <a:spcPct val="0"/>
              </a:spcAft>
            </a:pPr>
            <a:r>
              <a:rPr sz="2400">
                <a:latin typeface="微软雅黑" panose="020B0503020204020204" charset="-122"/>
                <a:ea typeface="微软雅黑" panose="020B0503020204020204" charset="-122"/>
                <a:cs typeface="微软雅黑" panose="020B0503020204020204" charset="-122"/>
              </a:rPr>
              <a:t>借：固定资产清理    800 000</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10000"/>
              </a:lnSpc>
              <a:spcAft>
                <a:spcPct val="0"/>
              </a:spcAf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货：资产处置损益    800 000</a:t>
            </a:r>
            <a:endParaRPr sz="240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21"/>
          <p:cNvSpPr>
            <a:spLocks noGrp="1"/>
          </p:cNvSpPr>
          <p:nvPr>
            <p:ph type="title"/>
            <p:custDataLst>
              <p:tags r:id="rId1"/>
            </p:custDataLst>
          </p:nvPr>
        </p:nvSpPr>
        <p:spPr>
          <a:xfrm>
            <a:off x="695960" y="-45"/>
            <a:ext cx="10800000" cy="720000"/>
          </a:xfrm>
        </p:spPr>
        <p:txBody>
          <a:bodyPr/>
          <a:lstStyle/>
          <a:p>
            <a:r>
              <a:rPr lang="zh-CN" altLang="en-US" sz="2800" dirty="0">
                <a:sym typeface="+mn-ea"/>
              </a:rPr>
              <a:t>(二)多项非货币性资交换的核算</a:t>
            </a:r>
            <a:endParaRPr lang="zh-CN" altLang="en-US" sz="2800" dirty="0">
              <a:sym typeface="+mn-ea"/>
            </a:endParaRPr>
          </a:p>
        </p:txBody>
      </p:sp>
      <p:sp>
        <p:nvSpPr>
          <p:cNvPr id="4" name="文本框 3"/>
          <p:cNvSpPr txBox="1"/>
          <p:nvPr/>
        </p:nvSpPr>
        <p:spPr>
          <a:xfrm>
            <a:off x="427990" y="604520"/>
            <a:ext cx="11225530" cy="4702810"/>
          </a:xfrm>
          <a:prstGeom prst="rect">
            <a:avLst/>
          </a:prstGeom>
        </p:spPr>
        <p:txBody>
          <a:bodyPr>
            <a:noAutofit/>
          </a:bodyPr>
          <a:p>
            <a:pPr indent="0" algn="l" defTabSz="266700" fontAlgn="auto">
              <a:lnSpc>
                <a:spcPct val="110000"/>
              </a:lnSpc>
              <a:spcAft>
                <a:spcPct val="0"/>
              </a:spcAft>
            </a:pPr>
            <a:r>
              <a:rPr sz="2200" b="1">
                <a:latin typeface="微软雅黑" panose="020B0503020204020204" charset="-122"/>
                <a:ea typeface="微软雅黑" panose="020B0503020204020204" charset="-122"/>
                <a:cs typeface="微软雅黑" panose="020B0503020204020204" charset="-122"/>
              </a:rPr>
              <a:t>【典型案例5-8解析】</a:t>
            </a:r>
            <a:r>
              <a:rPr sz="2200">
                <a:latin typeface="微软雅黑" panose="020B0503020204020204" charset="-122"/>
                <a:ea typeface="微软雅黑" panose="020B0503020204020204" charset="-122"/>
                <a:cs typeface="微软雅黑" panose="020B0503020204020204" charset="-122"/>
              </a:rPr>
              <a:t>乙公司的会计处理如下，</a:t>
            </a:r>
            <a:endParaRPr sz="2200">
              <a:latin typeface="微软雅黑" panose="020B0503020204020204" charset="-122"/>
              <a:ea typeface="微软雅黑" panose="020B0503020204020204" charset="-122"/>
              <a:cs typeface="微软雅黑" panose="020B0503020204020204" charset="-122"/>
            </a:endParaRPr>
          </a:p>
          <a:p>
            <a:pPr indent="0" algn="l" defTabSz="266700" fontAlgn="auto">
              <a:lnSpc>
                <a:spcPct val="110000"/>
              </a:lnSpc>
              <a:spcAft>
                <a:spcPct val="0"/>
              </a:spcAft>
            </a:pPr>
            <a:r>
              <a:rPr sz="2200">
                <a:latin typeface="微软雅黑" panose="020B0503020204020204" charset="-122"/>
                <a:ea typeface="微软雅黑" panose="020B0503020204020204" charset="-122"/>
                <a:cs typeface="微软雅黑" panose="020B0503020204020204" charset="-122"/>
              </a:rPr>
              <a:t>换入资产的总成本=800x(1+9%)-500x9%-300x13%=788(万元)</a:t>
            </a:r>
            <a:endParaRPr sz="2200">
              <a:latin typeface="微软雅黑" panose="020B0503020204020204" charset="-122"/>
              <a:ea typeface="微软雅黑" panose="020B0503020204020204" charset="-122"/>
              <a:cs typeface="微软雅黑" panose="020B0503020204020204" charset="-122"/>
            </a:endParaRPr>
          </a:p>
          <a:p>
            <a:pPr indent="0" algn="l" defTabSz="266700" fontAlgn="auto">
              <a:lnSpc>
                <a:spcPct val="110000"/>
              </a:lnSpc>
              <a:spcAft>
                <a:spcPct val="0"/>
              </a:spcAft>
            </a:pPr>
            <a:r>
              <a:rPr sz="2200">
                <a:latin typeface="微软雅黑" panose="020B0503020204020204" charset="-122"/>
                <a:ea typeface="微软雅黑" panose="020B0503020204020204" charset="-122"/>
                <a:cs typeface="微软雅黑" panose="020B0503020204020204" charset="-122"/>
              </a:rPr>
              <a:t>其中：换入的仓库应分配的价值=7880000x500/800=4925000(元)</a:t>
            </a:r>
            <a:endParaRPr sz="2200">
              <a:latin typeface="微软雅黑" panose="020B0503020204020204" charset="-122"/>
              <a:ea typeface="微软雅黑" panose="020B0503020204020204" charset="-122"/>
              <a:cs typeface="微软雅黑" panose="020B0503020204020204" charset="-122"/>
            </a:endParaRPr>
          </a:p>
          <a:p>
            <a:pPr indent="0" algn="l" defTabSz="266700" fontAlgn="auto">
              <a:lnSpc>
                <a:spcPct val="110000"/>
              </a:lnSpc>
              <a:spcAft>
                <a:spcPct val="0"/>
              </a:spcAft>
            </a:pPr>
            <a:r>
              <a:rPr sz="2200">
                <a:latin typeface="微软雅黑" panose="020B0503020204020204" charset="-122"/>
                <a:ea typeface="微软雅黑" panose="020B0503020204020204" charset="-122"/>
                <a:cs typeface="微软雅黑" panose="020B0503020204020204" charset="-122"/>
              </a:rPr>
              <a:t>换入的生产线应分配的价值=7880000x300/800=2955000(元)</a:t>
            </a:r>
            <a:endParaRPr sz="2200">
              <a:latin typeface="微软雅黑" panose="020B0503020204020204" charset="-122"/>
              <a:ea typeface="微软雅黑" panose="020B0503020204020204" charset="-122"/>
              <a:cs typeface="微软雅黑" panose="020B0503020204020204" charset="-122"/>
            </a:endParaRPr>
          </a:p>
          <a:p>
            <a:pPr indent="0" algn="l" defTabSz="266700" fontAlgn="auto">
              <a:lnSpc>
                <a:spcPct val="110000"/>
              </a:lnSpc>
              <a:spcAft>
                <a:spcPct val="0"/>
              </a:spcAft>
            </a:pPr>
            <a:r>
              <a:rPr sz="2200">
                <a:latin typeface="微软雅黑" panose="020B0503020204020204" charset="-122"/>
                <a:ea typeface="微软雅黑" panose="020B0503020204020204" charset="-122"/>
                <a:cs typeface="微软雅黑" panose="020B0503020204020204" charset="-122"/>
              </a:rPr>
              <a:t>会计分录如下：</a:t>
            </a:r>
            <a:endParaRPr sz="2200">
              <a:latin typeface="微软雅黑" panose="020B0503020204020204" charset="-122"/>
              <a:ea typeface="微软雅黑" panose="020B0503020204020204" charset="-122"/>
              <a:cs typeface="微软雅黑" panose="020B0503020204020204" charset="-122"/>
            </a:endParaRPr>
          </a:p>
          <a:p>
            <a:pPr indent="0" algn="l" defTabSz="266700" fontAlgn="auto">
              <a:lnSpc>
                <a:spcPct val="110000"/>
              </a:lnSpc>
              <a:spcAft>
                <a:spcPct val="0"/>
              </a:spcAft>
            </a:pPr>
            <a:r>
              <a:rPr sz="2200">
                <a:latin typeface="微软雅黑" panose="020B0503020204020204" charset="-122"/>
                <a:ea typeface="微软雅黑" panose="020B0503020204020204" charset="-122"/>
                <a:cs typeface="微软雅黑" panose="020B0503020204020204" charset="-122"/>
              </a:rPr>
              <a:t>借：固定资产清理  6 600 000</a:t>
            </a:r>
            <a:endParaRPr sz="2200">
              <a:latin typeface="微软雅黑" panose="020B0503020204020204" charset="-122"/>
              <a:ea typeface="微软雅黑" panose="020B0503020204020204" charset="-122"/>
              <a:cs typeface="微软雅黑" panose="020B0503020204020204" charset="-122"/>
            </a:endParaRPr>
          </a:p>
          <a:p>
            <a:pPr indent="0" algn="l" defTabSz="266700" fontAlgn="auto">
              <a:lnSpc>
                <a:spcPct val="110000"/>
              </a:lnSpc>
              <a:spcAft>
                <a:spcPct val="0"/>
              </a:spcAft>
            </a:pPr>
            <a:r>
              <a:rPr lang="en-US" sz="2200">
                <a:latin typeface="微软雅黑" panose="020B0503020204020204" charset="-122"/>
                <a:ea typeface="微软雅黑" panose="020B0503020204020204" charset="-122"/>
                <a:cs typeface="微软雅黑" panose="020B0503020204020204" charset="-122"/>
              </a:rPr>
              <a:t>      </a:t>
            </a:r>
            <a:r>
              <a:rPr sz="2200">
                <a:latin typeface="微软雅黑" panose="020B0503020204020204" charset="-122"/>
                <a:ea typeface="微软雅黑" panose="020B0503020204020204" charset="-122"/>
                <a:cs typeface="微软雅黑" panose="020B0503020204020204" charset="-122"/>
              </a:rPr>
              <a:t>累计折旧      1 000 000</a:t>
            </a:r>
            <a:endParaRPr sz="2200">
              <a:latin typeface="微软雅黑" panose="020B0503020204020204" charset="-122"/>
              <a:ea typeface="微软雅黑" panose="020B0503020204020204" charset="-122"/>
              <a:cs typeface="微软雅黑" panose="020B0503020204020204" charset="-122"/>
            </a:endParaRPr>
          </a:p>
          <a:p>
            <a:pPr indent="0" algn="l" defTabSz="266700" fontAlgn="auto">
              <a:lnSpc>
                <a:spcPct val="110000"/>
              </a:lnSpc>
              <a:spcAft>
                <a:spcPct val="0"/>
              </a:spcAft>
            </a:pPr>
            <a:r>
              <a:rPr lang="en-US" sz="2200">
                <a:latin typeface="微软雅黑" panose="020B0503020204020204" charset="-122"/>
                <a:ea typeface="微软雅黑" panose="020B0503020204020204" charset="-122"/>
                <a:cs typeface="微软雅黑" panose="020B0503020204020204" charset="-122"/>
              </a:rPr>
              <a:t>  </a:t>
            </a:r>
            <a:r>
              <a:rPr sz="2200">
                <a:latin typeface="微软雅黑" panose="020B0503020204020204" charset="-122"/>
                <a:ea typeface="微软雅黑" panose="020B0503020204020204" charset="-122"/>
                <a:cs typeface="微软雅黑" panose="020B0503020204020204" charset="-122"/>
              </a:rPr>
              <a:t>贷：固定资产         7 600 000</a:t>
            </a:r>
            <a:endParaRPr sz="2200">
              <a:latin typeface="微软雅黑" panose="020B0503020204020204" charset="-122"/>
              <a:ea typeface="微软雅黑" panose="020B0503020204020204" charset="-122"/>
              <a:cs typeface="微软雅黑" panose="020B0503020204020204" charset="-122"/>
            </a:endParaRPr>
          </a:p>
          <a:p>
            <a:pPr indent="0" algn="l" defTabSz="266700" fontAlgn="auto">
              <a:lnSpc>
                <a:spcPct val="110000"/>
              </a:lnSpc>
              <a:spcAft>
                <a:spcPct val="0"/>
              </a:spcAft>
            </a:pPr>
            <a:r>
              <a:rPr sz="2200">
                <a:latin typeface="微软雅黑" panose="020B0503020204020204" charset="-122"/>
                <a:ea typeface="微软雅黑" panose="020B0503020204020204" charset="-122"/>
                <a:cs typeface="微软雅黑" panose="020B0503020204020204" charset="-122"/>
              </a:rPr>
              <a:t>借：固定资产清理                   720 000</a:t>
            </a:r>
            <a:endParaRPr sz="2200">
              <a:latin typeface="微软雅黑" panose="020B0503020204020204" charset="-122"/>
              <a:ea typeface="微软雅黑" panose="020B0503020204020204" charset="-122"/>
              <a:cs typeface="微软雅黑" panose="020B0503020204020204" charset="-122"/>
            </a:endParaRPr>
          </a:p>
          <a:p>
            <a:pPr indent="0" algn="l" defTabSz="266700" fontAlgn="auto">
              <a:lnSpc>
                <a:spcPct val="110000"/>
              </a:lnSpc>
              <a:spcAft>
                <a:spcPct val="0"/>
              </a:spcAft>
            </a:pPr>
            <a:r>
              <a:rPr lang="en-US" sz="2200">
                <a:latin typeface="微软雅黑" panose="020B0503020204020204" charset="-122"/>
                <a:ea typeface="微软雅黑" panose="020B0503020204020204" charset="-122"/>
                <a:cs typeface="微软雅黑" panose="020B0503020204020204" charset="-122"/>
              </a:rPr>
              <a:t>  </a:t>
            </a:r>
            <a:r>
              <a:rPr sz="2200">
                <a:latin typeface="微软雅黑" panose="020B0503020204020204" charset="-122"/>
                <a:ea typeface="微软雅黑" panose="020B0503020204020204" charset="-122"/>
                <a:cs typeface="微软雅黑" panose="020B0503020204020204" charset="-122"/>
              </a:rPr>
              <a:t>贷：应交税费——应交增值税(销项税额)720000</a:t>
            </a:r>
            <a:endParaRPr sz="2200">
              <a:latin typeface="微软雅黑" panose="020B0503020204020204" charset="-122"/>
              <a:ea typeface="微软雅黑" panose="020B0503020204020204" charset="-122"/>
              <a:cs typeface="微软雅黑" panose="020B0503020204020204" charset="-122"/>
            </a:endParaRPr>
          </a:p>
          <a:p>
            <a:pPr indent="0" algn="l" defTabSz="266700" fontAlgn="auto">
              <a:lnSpc>
                <a:spcPct val="110000"/>
              </a:lnSpc>
              <a:spcAft>
                <a:spcPct val="0"/>
              </a:spcAft>
            </a:pPr>
            <a:r>
              <a:rPr sz="2200">
                <a:latin typeface="微软雅黑" panose="020B0503020204020204" charset="-122"/>
                <a:ea typeface="微软雅黑" panose="020B0503020204020204" charset="-122"/>
                <a:cs typeface="微软雅黑" panose="020B0503020204020204" charset="-122"/>
              </a:rPr>
              <a:t>借：固定资产——库房               4 925 000</a:t>
            </a:r>
            <a:endParaRPr sz="2200">
              <a:latin typeface="微软雅黑" panose="020B0503020204020204" charset="-122"/>
              <a:ea typeface="微软雅黑" panose="020B0503020204020204" charset="-122"/>
              <a:cs typeface="微软雅黑" panose="020B0503020204020204" charset="-122"/>
            </a:endParaRPr>
          </a:p>
          <a:p>
            <a:pPr indent="0" algn="l" defTabSz="266700" fontAlgn="auto">
              <a:lnSpc>
                <a:spcPct val="110000"/>
              </a:lnSpc>
              <a:spcAft>
                <a:spcPct val="0"/>
              </a:spcAft>
            </a:pPr>
            <a:r>
              <a:rPr lang="en-US" sz="2200">
                <a:latin typeface="微软雅黑" panose="020B0503020204020204" charset="-122"/>
                <a:ea typeface="微软雅黑" panose="020B0503020204020204" charset="-122"/>
                <a:cs typeface="微软雅黑" panose="020B0503020204020204" charset="-122"/>
              </a:rPr>
              <a:t>                   </a:t>
            </a:r>
            <a:r>
              <a:rPr sz="2200">
                <a:latin typeface="微软雅黑" panose="020B0503020204020204" charset="-122"/>
                <a:ea typeface="微软雅黑" panose="020B0503020204020204" charset="-122"/>
                <a:cs typeface="微软雅黑" panose="020B0503020204020204" charset="-122"/>
              </a:rPr>
              <a:t>——车床               2 955 000</a:t>
            </a:r>
            <a:endParaRPr sz="2200">
              <a:latin typeface="微软雅黑" panose="020B0503020204020204" charset="-122"/>
              <a:ea typeface="微软雅黑" panose="020B0503020204020204" charset="-122"/>
              <a:cs typeface="微软雅黑" panose="020B0503020204020204" charset="-122"/>
            </a:endParaRPr>
          </a:p>
          <a:p>
            <a:pPr indent="0" algn="l" defTabSz="266700" fontAlgn="auto">
              <a:lnSpc>
                <a:spcPct val="110000"/>
              </a:lnSpc>
              <a:spcAft>
                <a:spcPct val="0"/>
              </a:spcAft>
            </a:pPr>
            <a:r>
              <a:rPr lang="en-US" sz="2200">
                <a:latin typeface="微软雅黑" panose="020B0503020204020204" charset="-122"/>
                <a:ea typeface="微软雅黑" panose="020B0503020204020204" charset="-122"/>
                <a:cs typeface="微软雅黑" panose="020B0503020204020204" charset="-122"/>
              </a:rPr>
              <a:t>      </a:t>
            </a:r>
            <a:r>
              <a:rPr sz="2200">
                <a:latin typeface="微软雅黑" panose="020B0503020204020204" charset="-122"/>
                <a:ea typeface="微软雅黑" panose="020B0503020204020204" charset="-122"/>
                <a:cs typeface="微软雅黑" panose="020B0503020204020204" charset="-122"/>
              </a:rPr>
              <a:t>应交税费——应交增值税(进项税额) 840 000</a:t>
            </a:r>
            <a:endParaRPr sz="2200">
              <a:latin typeface="微软雅黑" panose="020B0503020204020204" charset="-122"/>
              <a:ea typeface="微软雅黑" panose="020B0503020204020204" charset="-122"/>
              <a:cs typeface="微软雅黑" panose="020B0503020204020204" charset="-122"/>
            </a:endParaRPr>
          </a:p>
          <a:p>
            <a:pPr indent="0" algn="l" defTabSz="266700" fontAlgn="auto">
              <a:lnSpc>
                <a:spcPct val="110000"/>
              </a:lnSpc>
              <a:spcAft>
                <a:spcPct val="0"/>
              </a:spcAft>
            </a:pPr>
            <a:r>
              <a:rPr lang="en-US" sz="2200">
                <a:latin typeface="微软雅黑" panose="020B0503020204020204" charset="-122"/>
                <a:ea typeface="微软雅黑" panose="020B0503020204020204" charset="-122"/>
                <a:cs typeface="微软雅黑" panose="020B0503020204020204" charset="-122"/>
              </a:rPr>
              <a:t>  </a:t>
            </a:r>
            <a:r>
              <a:rPr sz="2200">
                <a:latin typeface="微软雅黑" panose="020B0503020204020204" charset="-122"/>
                <a:ea typeface="微软雅黑" panose="020B0503020204020204" charset="-122"/>
                <a:cs typeface="微软雅黑" panose="020B0503020204020204" charset="-122"/>
              </a:rPr>
              <a:t>贷：固定资产清理                      8 720 000</a:t>
            </a:r>
            <a:endParaRPr sz="2200">
              <a:latin typeface="微软雅黑" panose="020B0503020204020204" charset="-122"/>
              <a:ea typeface="微软雅黑" panose="020B0503020204020204" charset="-122"/>
              <a:cs typeface="微软雅黑" panose="020B0503020204020204" charset="-122"/>
            </a:endParaRPr>
          </a:p>
          <a:p>
            <a:pPr indent="0" algn="l" defTabSz="266700" fontAlgn="auto">
              <a:lnSpc>
                <a:spcPct val="110000"/>
              </a:lnSpc>
              <a:spcAft>
                <a:spcPct val="0"/>
              </a:spcAft>
            </a:pPr>
            <a:r>
              <a:rPr sz="2200">
                <a:latin typeface="微软雅黑" panose="020B0503020204020204" charset="-122"/>
                <a:ea typeface="微软雅黑" panose="020B0503020204020204" charset="-122"/>
                <a:cs typeface="微软雅黑" panose="020B0503020204020204" charset="-122"/>
              </a:rPr>
              <a:t>借：固定资产清理   1 400 000</a:t>
            </a:r>
            <a:endParaRPr sz="2200">
              <a:latin typeface="微软雅黑" panose="020B0503020204020204" charset="-122"/>
              <a:ea typeface="微软雅黑" panose="020B0503020204020204" charset="-122"/>
              <a:cs typeface="微软雅黑" panose="020B0503020204020204" charset="-122"/>
            </a:endParaRPr>
          </a:p>
          <a:p>
            <a:pPr indent="0" algn="l" defTabSz="266700" fontAlgn="auto">
              <a:lnSpc>
                <a:spcPct val="110000"/>
              </a:lnSpc>
              <a:spcAft>
                <a:spcPct val="0"/>
              </a:spcAft>
            </a:pPr>
            <a:r>
              <a:rPr lang="en-US" sz="2200">
                <a:latin typeface="微软雅黑" panose="020B0503020204020204" charset="-122"/>
                <a:ea typeface="微软雅黑" panose="020B0503020204020204" charset="-122"/>
                <a:cs typeface="微软雅黑" panose="020B0503020204020204" charset="-122"/>
              </a:rPr>
              <a:t>  </a:t>
            </a:r>
            <a:r>
              <a:rPr sz="2200">
                <a:latin typeface="微软雅黑" panose="020B0503020204020204" charset="-122"/>
                <a:ea typeface="微软雅黑" panose="020B0503020204020204" charset="-122"/>
                <a:cs typeface="微软雅黑" panose="020B0503020204020204" charset="-122"/>
              </a:rPr>
              <a:t>货：资产处置损益    1 400 000</a:t>
            </a:r>
            <a:endParaRPr sz="220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21"/>
          <p:cNvSpPr>
            <a:spLocks noGrp="1"/>
          </p:cNvSpPr>
          <p:nvPr>
            <p:ph type="title"/>
            <p:custDataLst>
              <p:tags r:id="rId1"/>
            </p:custDataLst>
          </p:nvPr>
        </p:nvSpPr>
        <p:spPr>
          <a:xfrm>
            <a:off x="695960" y="-45"/>
            <a:ext cx="10800000" cy="720000"/>
          </a:xfrm>
        </p:spPr>
        <p:txBody>
          <a:bodyPr/>
          <a:lstStyle/>
          <a:p>
            <a:r>
              <a:rPr lang="zh-CN" altLang="en-US" sz="2800" dirty="0">
                <a:sym typeface="+mn-ea"/>
              </a:rPr>
              <a:t>(二)多项非货币性资交换的核算</a:t>
            </a:r>
            <a:endParaRPr lang="zh-CN" altLang="en-US" sz="2800" dirty="0">
              <a:sym typeface="+mn-ea"/>
            </a:endParaRPr>
          </a:p>
        </p:txBody>
      </p:sp>
      <p:sp>
        <p:nvSpPr>
          <p:cNvPr id="4" name="文本框 3"/>
          <p:cNvSpPr txBox="1"/>
          <p:nvPr/>
        </p:nvSpPr>
        <p:spPr>
          <a:xfrm>
            <a:off x="427990" y="604520"/>
            <a:ext cx="11225530" cy="4702810"/>
          </a:xfrm>
          <a:prstGeom prst="rect">
            <a:avLst/>
          </a:prstGeom>
        </p:spPr>
        <p:txBody>
          <a:bodyPr>
            <a:noAutofit/>
          </a:bodyPr>
          <a:p>
            <a:pPr indent="0" algn="l" defTabSz="266700" fontAlgn="auto">
              <a:lnSpc>
                <a:spcPct val="150000"/>
              </a:lnSpc>
              <a:spcAft>
                <a:spcPct val="0"/>
              </a:spcAft>
            </a:pPr>
            <a:r>
              <a:rPr sz="2400" b="1">
                <a:latin typeface="微软雅黑" panose="020B0503020204020204" charset="-122"/>
                <a:ea typeface="微软雅黑" panose="020B0503020204020204" charset="-122"/>
                <a:cs typeface="微软雅黑" panose="020B0503020204020204" charset="-122"/>
              </a:rPr>
              <a:t>【学中做5-5】</a:t>
            </a:r>
            <a:r>
              <a:rPr sz="2400">
                <a:latin typeface="微软雅黑" panose="020B0503020204020204" charset="-122"/>
                <a:ea typeface="微软雅黑" panose="020B0503020204020204" charset="-122"/>
                <a:cs typeface="微软雅黑" panose="020B0503020204020204" charset="-122"/>
              </a:rPr>
              <a:t>甲公司和乙公司均为增值税一般纳税人，适用的增值税税率为13%。甲公司为了适应经济业务发展的需要，与乙公司协商，将甲公司原材料和商用轿车与乙公司的库存商品进行交换，双方交换的财产用途不变。</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sz="2400">
                <a:latin typeface="微软雅黑" panose="020B0503020204020204" charset="-122"/>
                <a:ea typeface="微软雅黑" panose="020B0503020204020204" charset="-122"/>
                <a:cs typeface="微软雅黑" panose="020B0503020204020204" charset="-122"/>
              </a:rPr>
              <a:t>甲公司换出原材料的账面价值为180万元，公允价值为240万元;换出商用轿车的账面原价为80万元，已提折旧40万元，公允价值为60万元。</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sz="2400">
                <a:latin typeface="微软雅黑" panose="020B0503020204020204" charset="-122"/>
                <a:ea typeface="微软雅黑" panose="020B0503020204020204" charset="-122"/>
                <a:cs typeface="微软雅黑" panose="020B0503020204020204" charset="-122"/>
              </a:rPr>
              <a:t>乙公司换出库存商品的账面价值为210万元，公允价值为300万元。</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sz="2400">
                <a:latin typeface="微软雅黑" panose="020B0503020204020204" charset="-122"/>
                <a:ea typeface="微软雅黑" panose="020B0503020204020204" charset="-122"/>
                <a:cs typeface="微软雅黑" panose="020B0503020204020204" charset="-122"/>
              </a:rPr>
              <a:t>假设该交易具有商业实质，且换入资产和换出资产的公允价值均能够可靠计量。</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sz="2400">
                <a:latin typeface="微软雅黑" panose="020B0503020204020204" charset="-122"/>
                <a:ea typeface="微软雅黑" panose="020B0503020204020204" charset="-122"/>
                <a:cs typeface="微软雅黑" panose="020B0503020204020204" charset="-122"/>
              </a:rPr>
              <a:t>要求：</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sz="2400">
                <a:latin typeface="微软雅黑" panose="020B0503020204020204" charset="-122"/>
                <a:ea typeface="微软雅黑" panose="020B0503020204020204" charset="-122"/>
                <a:cs typeface="微软雅黑" panose="020B0503020204020204" charset="-122"/>
              </a:rPr>
              <a:t>（1）编制甲公司非货币性资产交换的会计分录；</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sz="2400">
                <a:latin typeface="微软雅黑" panose="020B0503020204020204" charset="-122"/>
                <a:ea typeface="微软雅黑" panose="020B0503020204020204" charset="-122"/>
                <a:cs typeface="微软雅黑" panose="020B0503020204020204" charset="-122"/>
              </a:rPr>
              <a:t>（2）编制乙公司非货币性资产交换的会计分录。</a:t>
            </a:r>
            <a:endParaRPr sz="240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21"/>
          <p:cNvSpPr>
            <a:spLocks noGrp="1"/>
          </p:cNvSpPr>
          <p:nvPr>
            <p:ph type="title"/>
            <p:custDataLst>
              <p:tags r:id="rId1"/>
            </p:custDataLst>
          </p:nvPr>
        </p:nvSpPr>
        <p:spPr/>
        <p:txBody>
          <a:bodyPr/>
          <a:lstStyle/>
          <a:p>
            <a:r>
              <a:rPr lang="zh-CN" altLang="en-US" dirty="0">
                <a:sym typeface="+mn-ea"/>
              </a:rPr>
              <a:t>三、涉及补价的会计处理</a:t>
            </a:r>
            <a:endParaRPr lang="zh-CN" altLang="en-US" dirty="0">
              <a:sym typeface="+mn-ea"/>
            </a:endParaRPr>
          </a:p>
        </p:txBody>
      </p:sp>
      <p:sp>
        <p:nvSpPr>
          <p:cNvPr id="4" name="文本框 3"/>
          <p:cNvSpPr txBox="1"/>
          <p:nvPr/>
        </p:nvSpPr>
        <p:spPr>
          <a:xfrm>
            <a:off x="590550" y="1080135"/>
            <a:ext cx="10906125" cy="4702810"/>
          </a:xfrm>
          <a:prstGeom prst="rect">
            <a:avLst/>
          </a:prstGeom>
        </p:spPr>
        <p:txBody>
          <a:bodyPr>
            <a:noAutofit/>
          </a:bodyPr>
          <a:p>
            <a:pPr indent="0" algn="l" defTabSz="266700" fontAlgn="auto">
              <a:lnSpc>
                <a:spcPct val="150000"/>
              </a:lnSpc>
              <a:spcAft>
                <a:spcPct val="0"/>
              </a:spcAf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涉及补价的情况下，若以公允价值计价，应当分情况处理：</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sz="2400">
                <a:solidFill>
                  <a:srgbClr val="FF0000"/>
                </a:solidFill>
                <a:latin typeface="微软雅黑" panose="020B0503020204020204" charset="-122"/>
                <a:ea typeface="微软雅黑" panose="020B0503020204020204" charset="-122"/>
                <a:cs typeface="微软雅黑" panose="020B0503020204020204" charset="-122"/>
              </a:rPr>
              <a:t>支付补价方：</a:t>
            </a:r>
            <a:r>
              <a:rPr sz="2400">
                <a:latin typeface="微软雅黑" panose="020B0503020204020204" charset="-122"/>
                <a:ea typeface="微软雅黑" panose="020B0503020204020204" charset="-122"/>
                <a:cs typeface="微软雅黑" panose="020B0503020204020204" charset="-122"/>
              </a:rPr>
              <a:t>以换出资产的公允价值，加上补价和应支付的相关税费，作为换入资产的入账价值，换出资产公允价值与其账面价值的差额计入当期损益。公式为：</a:t>
            </a:r>
            <a:endParaRPr sz="2400">
              <a:latin typeface="微软雅黑" panose="020B0503020204020204" charset="-122"/>
              <a:ea typeface="微软雅黑" panose="020B0503020204020204" charset="-122"/>
              <a:cs typeface="微软雅黑" panose="020B0503020204020204" charset="-122"/>
            </a:endParaRPr>
          </a:p>
          <a:p>
            <a:pPr indent="0" algn="ctr" defTabSz="266700" fontAlgn="auto">
              <a:lnSpc>
                <a:spcPct val="150000"/>
              </a:lnSpc>
              <a:spcAft>
                <a:spcPct val="0"/>
              </a:spcAft>
            </a:pPr>
            <a:r>
              <a:rPr sz="2400">
                <a:solidFill>
                  <a:srgbClr val="FF0000"/>
                </a:solidFill>
                <a:latin typeface="微软雅黑" panose="020B0503020204020204" charset="-122"/>
                <a:ea typeface="微软雅黑" panose="020B0503020204020204" charset="-122"/>
                <a:cs typeface="微软雅黑" panose="020B0503020204020204" charset="-122"/>
              </a:rPr>
              <a:t>换入资产的入账价值=换出资产的公允价值+补价+应支付的相关税费</a:t>
            </a:r>
            <a:endParaRPr sz="2400">
              <a:solidFill>
                <a:srgbClr val="FF0000"/>
              </a:solidFill>
              <a:latin typeface="微软雅黑" panose="020B0503020204020204" charset="-122"/>
              <a:ea typeface="微软雅黑" panose="020B0503020204020204" charset="-122"/>
              <a:cs typeface="微软雅黑" panose="020B0503020204020204" charset="-122"/>
            </a:endParaRPr>
          </a:p>
          <a:p>
            <a:pPr indent="0" algn="ctr" defTabSz="266700" fontAlgn="auto">
              <a:lnSpc>
                <a:spcPct val="150000"/>
              </a:lnSpc>
              <a:spcAft>
                <a:spcPct val="0"/>
              </a:spcAft>
            </a:pP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sz="2400">
                <a:solidFill>
                  <a:srgbClr val="FF0000"/>
                </a:solidFill>
                <a:latin typeface="微软雅黑" panose="020B0503020204020204" charset="-122"/>
                <a:ea typeface="微软雅黑" panose="020B0503020204020204" charset="-122"/>
                <a:cs typeface="微软雅黑" panose="020B0503020204020204" charset="-122"/>
              </a:rPr>
              <a:t>收到补价方：</a:t>
            </a:r>
            <a:r>
              <a:rPr sz="2400">
                <a:latin typeface="微软雅黑" panose="020B0503020204020204" charset="-122"/>
                <a:ea typeface="微软雅黑" panose="020B0503020204020204" charset="-122"/>
                <a:cs typeface="微软雅黑" panose="020B0503020204020204" charset="-122"/>
              </a:rPr>
              <a:t>以换出资产的公允价值，减去补价，加上应支付的相关税费，作为换入资产的入账价值，换出资产公允价值与其账面价值的差额计入当期损益。公式为：</a:t>
            </a:r>
            <a:endParaRPr sz="2400">
              <a:latin typeface="微软雅黑" panose="020B0503020204020204" charset="-122"/>
              <a:ea typeface="微软雅黑" panose="020B0503020204020204" charset="-122"/>
              <a:cs typeface="微软雅黑" panose="020B0503020204020204" charset="-122"/>
            </a:endParaRPr>
          </a:p>
          <a:p>
            <a:pPr indent="0" algn="ctr" defTabSz="266700" fontAlgn="auto">
              <a:lnSpc>
                <a:spcPct val="150000"/>
              </a:lnSpc>
              <a:spcAft>
                <a:spcPct val="0"/>
              </a:spcAft>
            </a:pPr>
            <a:r>
              <a:rPr sz="2400">
                <a:solidFill>
                  <a:srgbClr val="FF0000"/>
                </a:solidFill>
                <a:latin typeface="微软雅黑" panose="020B0503020204020204" charset="-122"/>
                <a:ea typeface="微软雅黑" panose="020B0503020204020204" charset="-122"/>
                <a:cs typeface="微软雅黑" panose="020B0503020204020204" charset="-122"/>
              </a:rPr>
              <a:t>换入资产的入账价值=换出资产的公允价值-补价+应支付的相关税费</a:t>
            </a:r>
            <a:endParaRPr sz="2400">
              <a:solidFill>
                <a:srgbClr val="FF0000"/>
              </a:solidFill>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21"/>
          <p:cNvSpPr>
            <a:spLocks noGrp="1"/>
          </p:cNvSpPr>
          <p:nvPr>
            <p:ph type="title"/>
            <p:custDataLst>
              <p:tags r:id="rId1"/>
            </p:custDataLst>
          </p:nvPr>
        </p:nvSpPr>
        <p:spPr/>
        <p:txBody>
          <a:bodyPr/>
          <a:lstStyle/>
          <a:p>
            <a:r>
              <a:rPr lang="zh-CN" altLang="en-US" dirty="0">
                <a:sym typeface="+mn-ea"/>
              </a:rPr>
              <a:t>(一)单项非货币性资产交换的核算</a:t>
            </a:r>
            <a:endParaRPr lang="zh-CN" altLang="en-US" dirty="0">
              <a:sym typeface="+mn-ea"/>
            </a:endParaRPr>
          </a:p>
        </p:txBody>
      </p:sp>
      <p:sp>
        <p:nvSpPr>
          <p:cNvPr id="4" name="文本框 3"/>
          <p:cNvSpPr txBox="1"/>
          <p:nvPr/>
        </p:nvSpPr>
        <p:spPr>
          <a:xfrm>
            <a:off x="590550" y="1080135"/>
            <a:ext cx="10906125" cy="4702810"/>
          </a:xfrm>
          <a:prstGeom prst="rect">
            <a:avLst/>
          </a:prstGeom>
        </p:spPr>
        <p:txBody>
          <a:bodyPr>
            <a:noAutofit/>
          </a:bodyPr>
          <a:p>
            <a:pPr indent="0" algn="l" defTabSz="266700" fontAlgn="auto">
              <a:lnSpc>
                <a:spcPct val="150000"/>
              </a:lnSpc>
              <a:spcAft>
                <a:spcPct val="0"/>
              </a:spcAft>
            </a:pPr>
            <a:r>
              <a:rPr lang="zh-CN" sz="2400" b="1">
                <a:latin typeface="微软雅黑" panose="020B0503020204020204" charset="-122"/>
                <a:ea typeface="微软雅黑" panose="020B0503020204020204" charset="-122"/>
                <a:cs typeface="微软雅黑" panose="020B0503020204020204" charset="-122"/>
              </a:rPr>
              <a:t>【</a:t>
            </a:r>
            <a:r>
              <a:rPr sz="2400" b="1">
                <a:latin typeface="微软雅黑" panose="020B0503020204020204" charset="-122"/>
                <a:ea typeface="微软雅黑" panose="020B0503020204020204" charset="-122"/>
                <a:cs typeface="微软雅黑" panose="020B0503020204020204" charset="-122"/>
              </a:rPr>
              <a:t>典型案例5-9】</a:t>
            </a:r>
            <a:r>
              <a:rPr sz="2400">
                <a:latin typeface="微软雅黑" panose="020B0503020204020204" charset="-122"/>
                <a:ea typeface="微软雅黑" panose="020B0503020204020204" charset="-122"/>
                <a:cs typeface="微软雅黑" panose="020B0503020204020204" charset="-122"/>
              </a:rPr>
              <a:t>甲公司以其仓库与乙公司的办公楼交换。甲公司换出仓库的账面原价为760万元，已计提折旧100万元，公允价值为720万元;乙公司换出办公楼的账面原价为900万元，已计提折旧200万元，公允价值为740万元。甲公司另支付现金20万元给乙公司。假设甲公司换入的办公楼作为固定资产管理。甲公司未对换出的设备计提减值准备，增值税税率为9%。</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sz="2400">
                <a:latin typeface="微软雅黑" panose="020B0503020204020204" charset="-122"/>
                <a:ea typeface="微软雅黑" panose="020B0503020204020204" charset="-122"/>
                <a:cs typeface="微软雅黑" panose="020B0503020204020204" charset="-122"/>
              </a:rPr>
              <a:t>要求：</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sz="2400">
                <a:latin typeface="微软雅黑" panose="020B0503020204020204" charset="-122"/>
                <a:ea typeface="微软雅黑" panose="020B0503020204020204" charset="-122"/>
                <a:cs typeface="微软雅黑" panose="020B0503020204020204" charset="-122"/>
              </a:rPr>
              <a:t>（1）编制甲公司非货币性资产交换的会计分录；</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sz="2400">
                <a:latin typeface="微软雅黑" panose="020B0503020204020204" charset="-122"/>
                <a:ea typeface="微软雅黑" panose="020B0503020204020204" charset="-122"/>
                <a:cs typeface="微软雅黑" panose="020B0503020204020204" charset="-122"/>
              </a:rPr>
              <a:t>（2）编制乙公司非货币性资产交换的会计分录。</a:t>
            </a:r>
            <a:endParaRPr sz="240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21"/>
          <p:cNvSpPr>
            <a:spLocks noGrp="1"/>
          </p:cNvSpPr>
          <p:nvPr>
            <p:ph type="title"/>
            <p:custDataLst>
              <p:tags r:id="rId1"/>
            </p:custDataLst>
          </p:nvPr>
        </p:nvSpPr>
        <p:spPr/>
        <p:txBody>
          <a:bodyPr/>
          <a:lstStyle/>
          <a:p>
            <a:r>
              <a:rPr lang="zh-CN" altLang="en-US" dirty="0">
                <a:sym typeface="+mn-ea"/>
              </a:rPr>
              <a:t>(一)单项非货币性资产交换的核算</a:t>
            </a:r>
            <a:endParaRPr lang="zh-CN" altLang="en-US" dirty="0">
              <a:sym typeface="+mn-ea"/>
            </a:endParaRPr>
          </a:p>
        </p:txBody>
      </p:sp>
      <p:sp>
        <p:nvSpPr>
          <p:cNvPr id="4" name="文本框 3"/>
          <p:cNvSpPr txBox="1"/>
          <p:nvPr/>
        </p:nvSpPr>
        <p:spPr>
          <a:xfrm>
            <a:off x="590550" y="1077595"/>
            <a:ext cx="10906125" cy="4702810"/>
          </a:xfrm>
          <a:prstGeom prst="rect">
            <a:avLst/>
          </a:prstGeom>
        </p:spPr>
        <p:txBody>
          <a:bodyPr>
            <a:noAutofit/>
          </a:bodyPr>
          <a:p>
            <a:pPr indent="0" algn="l" defTabSz="266700" fontAlgn="auto">
              <a:lnSpc>
                <a:spcPct val="130000"/>
              </a:lnSpc>
              <a:spcAft>
                <a:spcPct val="0"/>
              </a:spcAft>
            </a:pPr>
            <a:r>
              <a:rPr sz="2400" b="1">
                <a:latin typeface="微软雅黑" panose="020B0503020204020204" charset="-122"/>
                <a:ea typeface="微软雅黑" panose="020B0503020204020204" charset="-122"/>
                <a:cs typeface="微软雅黑" panose="020B0503020204020204" charset="-122"/>
              </a:rPr>
              <a:t>【典型案例5-9解析】</a:t>
            </a:r>
            <a:r>
              <a:rPr sz="2400">
                <a:latin typeface="微软雅黑" panose="020B0503020204020204" charset="-122"/>
                <a:ea typeface="微软雅黑" panose="020B0503020204020204" charset="-122"/>
                <a:cs typeface="微软雅黑" panose="020B0503020204020204" charset="-122"/>
              </a:rPr>
              <a:t>甲公司的会计处理如下：</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sz="2400">
                <a:latin typeface="微软雅黑" panose="020B0503020204020204" charset="-122"/>
                <a:ea typeface="微软雅黑" panose="020B0503020204020204" charset="-122"/>
                <a:cs typeface="微软雅黑" panose="020B0503020204020204" charset="-122"/>
              </a:rPr>
              <a:t>甲公司换入办公楼的入账价值=720+20+720*9%-740*9%=738.2（万元）</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sz="2400">
                <a:latin typeface="微软雅黑" panose="020B0503020204020204" charset="-122"/>
                <a:ea typeface="微软雅黑" panose="020B0503020204020204" charset="-122"/>
                <a:cs typeface="微软雅黑" panose="020B0503020204020204" charset="-122"/>
              </a:rPr>
              <a:t>借：固定资产清理   6 600 000</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累计折旧       1 000 000</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货：固定资产         7 600 000</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sz="2400">
                <a:latin typeface="微软雅黑" panose="020B0503020204020204" charset="-122"/>
                <a:ea typeface="微软雅黑" panose="020B0503020204020204" charset="-122"/>
                <a:cs typeface="微软雅黑" panose="020B0503020204020204" charset="-122"/>
              </a:rPr>
              <a:t>借：固定资产                         7 382 000</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应交税费——应交增值税(进项税额)   666 000</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货：固定资产清理                       7 200 000</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应交税费-应交增值税(销项税额)        648 000</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银行存款                             200 000</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sz="2400">
                <a:latin typeface="微软雅黑" panose="020B0503020204020204" charset="-122"/>
                <a:ea typeface="微软雅黑" panose="020B0503020204020204" charset="-122"/>
                <a:cs typeface="微软雅黑" panose="020B0503020204020204" charset="-122"/>
              </a:rPr>
              <a:t>借：固定资产清理    600 000</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贷：资产处置损益     600 000</a:t>
            </a:r>
            <a:endParaRPr sz="240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21"/>
          <p:cNvSpPr>
            <a:spLocks noGrp="1"/>
          </p:cNvSpPr>
          <p:nvPr>
            <p:ph type="title"/>
            <p:custDataLst>
              <p:tags r:id="rId1"/>
            </p:custDataLst>
          </p:nvPr>
        </p:nvSpPr>
        <p:spPr/>
        <p:txBody>
          <a:bodyPr/>
          <a:lstStyle/>
          <a:p>
            <a:r>
              <a:rPr lang="zh-CN" altLang="en-US" dirty="0">
                <a:sym typeface="+mn-ea"/>
              </a:rPr>
              <a:t>(一)单项非货币性资产交换的核算</a:t>
            </a:r>
            <a:endParaRPr lang="zh-CN" altLang="en-US" dirty="0">
              <a:sym typeface="+mn-ea"/>
            </a:endParaRPr>
          </a:p>
        </p:txBody>
      </p:sp>
      <p:sp>
        <p:nvSpPr>
          <p:cNvPr id="4" name="文本框 3"/>
          <p:cNvSpPr txBox="1"/>
          <p:nvPr/>
        </p:nvSpPr>
        <p:spPr>
          <a:xfrm>
            <a:off x="590550" y="975995"/>
            <a:ext cx="10906125" cy="4702810"/>
          </a:xfrm>
          <a:prstGeom prst="rect">
            <a:avLst/>
          </a:prstGeom>
        </p:spPr>
        <p:txBody>
          <a:bodyPr>
            <a:noAutofit/>
          </a:bodyPr>
          <a:p>
            <a:pPr indent="0" algn="l" defTabSz="266700" fontAlgn="auto">
              <a:lnSpc>
                <a:spcPct val="130000"/>
              </a:lnSpc>
              <a:spcAft>
                <a:spcPct val="0"/>
              </a:spcAft>
            </a:pPr>
            <a:r>
              <a:rPr sz="2400" b="1">
                <a:latin typeface="微软雅黑" panose="020B0503020204020204" charset="-122"/>
                <a:ea typeface="微软雅黑" panose="020B0503020204020204" charset="-122"/>
                <a:cs typeface="微软雅黑" panose="020B0503020204020204" charset="-122"/>
              </a:rPr>
              <a:t>【典型案例5-9解析】</a:t>
            </a:r>
            <a:r>
              <a:rPr sz="2400">
                <a:latin typeface="微软雅黑" panose="020B0503020204020204" charset="-122"/>
                <a:ea typeface="微软雅黑" panose="020B0503020204020204" charset="-122"/>
                <a:cs typeface="微软雅黑" panose="020B0503020204020204" charset="-122"/>
              </a:rPr>
              <a:t>乙公司的会计处理如下：</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sz="2400">
                <a:latin typeface="微软雅黑" panose="020B0503020204020204" charset="-122"/>
                <a:ea typeface="微软雅黑" panose="020B0503020204020204" charset="-122"/>
                <a:cs typeface="微软雅黑" panose="020B0503020204020204" charset="-122"/>
              </a:rPr>
              <a:t>乙公司换入仓库的入账价值=740-20+740*9%-720*9%=721.8（万元）</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sz="2400">
                <a:latin typeface="微软雅黑" panose="020B0503020204020204" charset="-122"/>
                <a:ea typeface="微软雅黑" panose="020B0503020204020204" charset="-122"/>
                <a:cs typeface="微软雅黑" panose="020B0503020204020204" charset="-122"/>
              </a:rPr>
              <a:t>借：固定资产清理  7 000 000</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累计折旧      2 000 000</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贷：固定资产       9 000 000</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sz="2400">
                <a:latin typeface="微软雅黑" panose="020B0503020204020204" charset="-122"/>
                <a:ea typeface="微软雅黑" panose="020B0503020204020204" charset="-122"/>
                <a:cs typeface="微软雅黑" panose="020B0503020204020204" charset="-122"/>
              </a:rPr>
              <a:t>借：固定资产                        7 218 000</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应交税费——应交增值税(进项税额)  648 000</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银行存款                          200 000</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贷：固定资产清理                      7 400 000</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应交税费——应交增值税(销项税额)    666 000</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sz="2400">
                <a:latin typeface="微软雅黑" panose="020B0503020204020204" charset="-122"/>
                <a:ea typeface="微软雅黑" panose="020B0503020204020204" charset="-122"/>
                <a:cs typeface="微软雅黑" panose="020B0503020204020204" charset="-122"/>
              </a:rPr>
              <a:t>借：固定资产清理   400 000</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货：资产处置损益   400 000</a:t>
            </a:r>
            <a:endParaRPr sz="240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21"/>
          <p:cNvSpPr>
            <a:spLocks noGrp="1"/>
          </p:cNvSpPr>
          <p:nvPr>
            <p:ph type="title"/>
            <p:custDataLst>
              <p:tags r:id="rId1"/>
            </p:custDataLst>
          </p:nvPr>
        </p:nvSpPr>
        <p:spPr/>
        <p:txBody>
          <a:bodyPr/>
          <a:lstStyle/>
          <a:p>
            <a:r>
              <a:rPr lang="zh-CN" altLang="en-US" dirty="0">
                <a:sym typeface="+mn-ea"/>
              </a:rPr>
              <a:t>(一)单项非货币性资产交换的核算</a:t>
            </a:r>
            <a:endParaRPr lang="zh-CN" altLang="en-US" dirty="0">
              <a:sym typeface="+mn-ea"/>
            </a:endParaRPr>
          </a:p>
        </p:txBody>
      </p:sp>
      <p:sp>
        <p:nvSpPr>
          <p:cNvPr id="4" name="文本框 3"/>
          <p:cNvSpPr txBox="1"/>
          <p:nvPr/>
        </p:nvSpPr>
        <p:spPr>
          <a:xfrm>
            <a:off x="590550" y="975995"/>
            <a:ext cx="10906125" cy="4702810"/>
          </a:xfrm>
          <a:prstGeom prst="rect">
            <a:avLst/>
          </a:prstGeom>
        </p:spPr>
        <p:txBody>
          <a:bodyPr>
            <a:noAutofit/>
          </a:bodyPr>
          <a:p>
            <a:pPr indent="0" algn="l" defTabSz="266700" fontAlgn="auto">
              <a:lnSpc>
                <a:spcPct val="130000"/>
              </a:lnSpc>
              <a:spcAft>
                <a:spcPct val="0"/>
              </a:spcAft>
            </a:pPr>
            <a:r>
              <a:rPr sz="2400" b="1">
                <a:latin typeface="微软雅黑" panose="020B0503020204020204" charset="-122"/>
                <a:ea typeface="微软雅黑" panose="020B0503020204020204" charset="-122"/>
                <a:cs typeface="微软雅黑" panose="020B0503020204020204" charset="-122"/>
              </a:rPr>
              <a:t>【学中做5-6】</a:t>
            </a:r>
            <a:r>
              <a:rPr sz="2400">
                <a:latin typeface="微软雅黑" panose="020B0503020204020204" charset="-122"/>
                <a:ea typeface="微软雅黑" panose="020B0503020204020204" charset="-122"/>
                <a:cs typeface="微软雅黑" panose="020B0503020204020204" charset="-122"/>
              </a:rPr>
              <a:t>甲公司以其原材料与乙公司的库存商品交换。甲公司换出原材料的账面价值为80万元，未计提减值准备，公允价值为100万元;乙公司换出库存商品的账面价值为90万元，未计提减值准备，公允价值为110万元。甲公司另支付现金10万元给乙公司。假设甲公司换入的库存商品作为库存商品管理，乙公司换入的原材料作为原材料管理。增值税税率均为13%。</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sz="2400">
                <a:latin typeface="微软雅黑" panose="020B0503020204020204" charset="-122"/>
                <a:ea typeface="微软雅黑" panose="020B0503020204020204" charset="-122"/>
                <a:cs typeface="微软雅黑" panose="020B0503020204020204" charset="-122"/>
              </a:rPr>
              <a:t>要求：</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sz="2400">
                <a:latin typeface="微软雅黑" panose="020B0503020204020204" charset="-122"/>
                <a:ea typeface="微软雅黑" panose="020B0503020204020204" charset="-122"/>
                <a:cs typeface="微软雅黑" panose="020B0503020204020204" charset="-122"/>
              </a:rPr>
              <a:t>（1）编制甲公司非货币性资产交换的会计分录；</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sz="2400">
                <a:latin typeface="微软雅黑" panose="020B0503020204020204" charset="-122"/>
                <a:ea typeface="微软雅黑" panose="020B0503020204020204" charset="-122"/>
                <a:cs typeface="微软雅黑" panose="020B0503020204020204" charset="-122"/>
              </a:rPr>
              <a:t>（2）编制乙公司非货币性资产交换的会计分录。</a:t>
            </a:r>
            <a:endParaRPr sz="240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custDataLst>
              <p:tags r:id="rId1"/>
            </p:custDataLst>
          </p:nvPr>
        </p:nvSpPr>
        <p:spPr>
          <a:xfrm>
            <a:off x="695325" y="360000"/>
            <a:ext cx="6465329" cy="720000"/>
          </a:xfrm>
        </p:spPr>
        <p:txBody>
          <a:bodyPr lIns="0" tIns="0" rIns="0" bIns="0" anchor="b" anchorCtr="0">
            <a:normAutofit fontScale="90000"/>
          </a:bodyPr>
          <a:lstStyle/>
          <a:p>
            <a:pPr algn="l"/>
            <a:r>
              <a:rPr lang="zh-CN" altLang="en-US" dirty="0"/>
              <a:t>二、非货币性资产交换不适用的事项</a:t>
            </a:r>
            <a:endParaRPr lang="zh-CN" altLang="en-US" dirty="0"/>
          </a:p>
        </p:txBody>
      </p:sp>
      <p:pic>
        <p:nvPicPr>
          <p:cNvPr id="9" name="http://photo-static-api.fotomore.com/creative/vcg/veer/400/new/VCG41N531480994.jpg?uid=386&amp;timestamp=1685070879&amp;sign=638fe59e20d56783b78d4e80af2eb419" descr="/data/temp/871c8096-470a-11ef-ac7d-8ac0df602af9.jpg@base@tag=imgScale&amp;m=1&amp;w=1309&amp;h=1904&amp;q=95871c8096-470a-11ef-ac7d-8ac0df602af9"/>
          <p:cNvPicPr>
            <a:picLocks noChangeAspect="1"/>
          </p:cNvPicPr>
          <p:nvPr>
            <p:custDataLst>
              <p:tags r:id="rId2"/>
            </p:custDataLst>
          </p:nvPr>
        </p:nvPicPr>
        <p:blipFill>
          <a:blip r:embed="rId3"/>
          <a:srcRect b="3059"/>
          <a:stretch>
            <a:fillRect/>
          </a:stretch>
        </p:blipFill>
        <p:spPr>
          <a:xfrm>
            <a:off x="7502167" y="0"/>
            <a:ext cx="4714875" cy="6858000"/>
          </a:xfrm>
          <a:custGeom>
            <a:avLst/>
            <a:gdLst/>
            <a:ahLst/>
            <a:cxnLst>
              <a:cxn ang="3">
                <a:pos x="hc" y="t"/>
              </a:cxn>
              <a:cxn ang="cd2">
                <a:pos x="l" y="vc"/>
              </a:cxn>
              <a:cxn ang="cd4">
                <a:pos x="hc" y="b"/>
              </a:cxn>
              <a:cxn ang="0">
                <a:pos x="r" y="vc"/>
              </a:cxn>
            </a:cxnLst>
            <a:rect l="l" t="t" r="r" b="b"/>
            <a:pathLst>
              <a:path w="7425" h="10800">
                <a:moveTo>
                  <a:pt x="2" y="5375"/>
                </a:moveTo>
                <a:cubicBezTo>
                  <a:pt x="-52" y="3149"/>
                  <a:pt x="1257" y="1045"/>
                  <a:pt x="2815" y="0"/>
                </a:cubicBezTo>
                <a:lnTo>
                  <a:pt x="7425" y="0"/>
                </a:lnTo>
                <a:lnTo>
                  <a:pt x="7425" y="10800"/>
                </a:lnTo>
                <a:lnTo>
                  <a:pt x="2888" y="10800"/>
                </a:lnTo>
                <a:cubicBezTo>
                  <a:pt x="1119" y="9677"/>
                  <a:pt x="-33" y="7429"/>
                  <a:pt x="2" y="5375"/>
                </a:cubicBezTo>
                <a:close/>
              </a:path>
            </a:pathLst>
          </a:custGeom>
          <a:ln w="9525" cap="flat" cmpd="sng" algn="ctr">
            <a:solidFill>
              <a:schemeClr val="dk1">
                <a:lumMod val="40000"/>
                <a:lumOff val="60000"/>
                <a:alpha val="50000"/>
              </a:schemeClr>
            </a:solidFill>
            <a:prstDash val="solid"/>
            <a:round/>
            <a:headEnd type="none" w="med" len="med"/>
            <a:tailEnd type="none" w="med" len="med"/>
          </a:ln>
        </p:spPr>
      </p:pic>
      <p:sp>
        <p:nvSpPr>
          <p:cNvPr id="2" name="矩形 1"/>
          <p:cNvSpPr/>
          <p:nvPr>
            <p:custDataLst>
              <p:tags r:id="rId4"/>
            </p:custDataLst>
          </p:nvPr>
        </p:nvSpPr>
        <p:spPr>
          <a:xfrm>
            <a:off x="1699789" y="1468065"/>
            <a:ext cx="4676283" cy="622940"/>
          </a:xfrm>
          <a:prstGeom prst="rect">
            <a:avLst/>
          </a:prstGeom>
          <a:noFill/>
        </p:spPr>
        <p:txBody>
          <a:bodyPr wrap="square" lIns="0" tIns="0" rIns="0" bIns="0" rtlCol="0" anchor="t" anchorCtr="0">
            <a:noAutofit/>
          </a:bodyPr>
          <a:p>
            <a:pPr indent="0" algn="just" fontAlgn="auto">
              <a:lnSpc>
                <a:spcPct val="120000"/>
              </a:lnSpc>
              <a:spcBef>
                <a:spcPct val="0"/>
              </a:spcBef>
              <a:spcAft>
                <a:spcPct val="0"/>
              </a:spcAft>
            </a:pPr>
            <a:r>
              <a:rPr lang="zh-CN" altLang="en-US" sz="1600">
                <a:solidFill>
                  <a:schemeClr val="tx1">
                    <a:lumMod val="85000"/>
                    <a:lumOff val="15000"/>
                  </a:schemeClr>
                </a:solidFill>
                <a:latin typeface="+mn-ea"/>
                <a:cs typeface="+mn-ea"/>
                <a:sym typeface="+mn-ea"/>
              </a:rPr>
              <a:t>企业以存货换取客户的非货币性资产的，相关收入的会计处理适用《企业会计准则第14号——收入》。</a:t>
            </a:r>
            <a:endParaRPr lang="zh-CN" altLang="en-US" sz="1600">
              <a:solidFill>
                <a:schemeClr val="tx1">
                  <a:lumMod val="85000"/>
                  <a:lumOff val="15000"/>
                </a:schemeClr>
              </a:solidFill>
              <a:latin typeface="+mn-ea"/>
              <a:cs typeface="+mn-ea"/>
              <a:sym typeface="+mn-ea"/>
            </a:endParaRPr>
          </a:p>
        </p:txBody>
      </p:sp>
      <p:sp>
        <p:nvSpPr>
          <p:cNvPr id="4" name="椭圆 3"/>
          <p:cNvSpPr/>
          <p:nvPr>
            <p:custDataLst>
              <p:tags r:id="rId5"/>
            </p:custDataLst>
          </p:nvPr>
        </p:nvSpPr>
        <p:spPr>
          <a:xfrm>
            <a:off x="690672" y="1467867"/>
            <a:ext cx="724416" cy="724416"/>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p>
            <a:pPr algn="ctr">
              <a:spcBef>
                <a:spcPct val="0"/>
              </a:spcBef>
              <a:spcAft>
                <a:spcPct val="0"/>
              </a:spcAft>
            </a:pPr>
            <a:r>
              <a:rPr lang="en-US" altLang="zh-CN" sz="2000" b="1">
                <a:solidFill>
                  <a:schemeClr val="lt1">
                    <a:lumMod val="100000"/>
                  </a:schemeClr>
                </a:solidFill>
                <a:latin typeface="+mn-ea"/>
                <a:cs typeface="+mn-ea"/>
                <a:sym typeface="+mn-ea"/>
              </a:rPr>
              <a:t>01</a:t>
            </a:r>
            <a:endParaRPr lang="zh-CN" altLang="en-US" sz="2000" b="1">
              <a:solidFill>
                <a:schemeClr val="lt1">
                  <a:lumMod val="100000"/>
                </a:schemeClr>
              </a:solidFill>
              <a:latin typeface="+mn-ea"/>
              <a:cs typeface="+mn-ea"/>
              <a:sym typeface="+mn-ea"/>
            </a:endParaRPr>
          </a:p>
        </p:txBody>
      </p:sp>
      <p:sp>
        <p:nvSpPr>
          <p:cNvPr id="8" name="椭圆 7"/>
          <p:cNvSpPr/>
          <p:nvPr>
            <p:custDataLst>
              <p:tags r:id="rId6"/>
            </p:custDataLst>
          </p:nvPr>
        </p:nvSpPr>
        <p:spPr>
          <a:xfrm>
            <a:off x="692047" y="2339867"/>
            <a:ext cx="724416" cy="724416"/>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p>
            <a:pPr algn="ctr">
              <a:spcBef>
                <a:spcPct val="0"/>
              </a:spcBef>
              <a:spcAft>
                <a:spcPct val="0"/>
              </a:spcAft>
            </a:pPr>
            <a:r>
              <a:rPr lang="en-US" altLang="zh-CN" sz="2000" b="1">
                <a:solidFill>
                  <a:schemeClr val="lt1">
                    <a:lumMod val="100000"/>
                  </a:schemeClr>
                </a:solidFill>
                <a:latin typeface="+mn-ea"/>
                <a:cs typeface="+mn-ea"/>
                <a:sym typeface="+mn-ea"/>
              </a:rPr>
              <a:t>02</a:t>
            </a:r>
            <a:endParaRPr lang="zh-CN" altLang="en-US" sz="2000" b="1">
              <a:solidFill>
                <a:schemeClr val="lt1">
                  <a:lumMod val="100000"/>
                </a:schemeClr>
              </a:solidFill>
              <a:latin typeface="+mn-ea"/>
              <a:cs typeface="+mn-ea"/>
              <a:sym typeface="+mn-ea"/>
            </a:endParaRPr>
          </a:p>
        </p:txBody>
      </p:sp>
      <p:sp>
        <p:nvSpPr>
          <p:cNvPr id="12" name="椭圆 11"/>
          <p:cNvSpPr/>
          <p:nvPr>
            <p:custDataLst>
              <p:tags r:id="rId7"/>
            </p:custDataLst>
          </p:nvPr>
        </p:nvSpPr>
        <p:spPr>
          <a:xfrm>
            <a:off x="692047" y="3197546"/>
            <a:ext cx="724416" cy="724416"/>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p>
            <a:pPr algn="ctr">
              <a:spcBef>
                <a:spcPct val="0"/>
              </a:spcBef>
              <a:spcAft>
                <a:spcPct val="0"/>
              </a:spcAft>
            </a:pPr>
            <a:r>
              <a:rPr lang="en-US" altLang="zh-CN" sz="2000" b="1">
                <a:solidFill>
                  <a:schemeClr val="lt1">
                    <a:lumMod val="100000"/>
                  </a:schemeClr>
                </a:solidFill>
                <a:latin typeface="+mn-ea"/>
                <a:cs typeface="+mn-ea"/>
                <a:sym typeface="+mn-ea"/>
              </a:rPr>
              <a:t>03</a:t>
            </a:r>
            <a:endParaRPr lang="zh-CN" altLang="en-US" sz="2000" b="1">
              <a:solidFill>
                <a:schemeClr val="lt1">
                  <a:lumMod val="100000"/>
                </a:schemeClr>
              </a:solidFill>
              <a:latin typeface="+mn-ea"/>
              <a:cs typeface="+mn-ea"/>
              <a:sym typeface="+mn-ea"/>
            </a:endParaRPr>
          </a:p>
        </p:txBody>
      </p:sp>
      <p:sp>
        <p:nvSpPr>
          <p:cNvPr id="13" name="椭圆 12"/>
          <p:cNvSpPr/>
          <p:nvPr>
            <p:custDataLst>
              <p:tags r:id="rId8"/>
            </p:custDataLst>
          </p:nvPr>
        </p:nvSpPr>
        <p:spPr>
          <a:xfrm>
            <a:off x="697766" y="3970615"/>
            <a:ext cx="706687" cy="706687"/>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p>
            <a:pPr algn="ctr">
              <a:spcBef>
                <a:spcPct val="0"/>
              </a:spcBef>
              <a:spcAft>
                <a:spcPct val="0"/>
              </a:spcAft>
            </a:pPr>
            <a:r>
              <a:rPr lang="en-US" altLang="zh-CN" sz="2000" b="1">
                <a:solidFill>
                  <a:schemeClr val="lt1">
                    <a:lumMod val="100000"/>
                  </a:schemeClr>
                </a:solidFill>
                <a:latin typeface="+mn-ea"/>
                <a:cs typeface="+mn-ea"/>
                <a:sym typeface="+mn-ea"/>
              </a:rPr>
              <a:t>04</a:t>
            </a:r>
            <a:endParaRPr lang="zh-CN" altLang="en-US" sz="2000" b="1">
              <a:solidFill>
                <a:schemeClr val="lt1">
                  <a:lumMod val="100000"/>
                </a:schemeClr>
              </a:solidFill>
              <a:latin typeface="+mn-ea"/>
              <a:cs typeface="+mn-ea"/>
              <a:sym typeface="+mn-ea"/>
            </a:endParaRPr>
          </a:p>
        </p:txBody>
      </p:sp>
      <p:sp>
        <p:nvSpPr>
          <p:cNvPr id="14" name="椭圆 13"/>
          <p:cNvSpPr/>
          <p:nvPr>
            <p:custDataLst>
              <p:tags r:id="rId9"/>
            </p:custDataLst>
          </p:nvPr>
        </p:nvSpPr>
        <p:spPr>
          <a:xfrm>
            <a:off x="685066" y="4810085"/>
            <a:ext cx="706687" cy="706687"/>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p>
            <a:pPr algn="ctr">
              <a:spcBef>
                <a:spcPct val="0"/>
              </a:spcBef>
              <a:spcAft>
                <a:spcPct val="0"/>
              </a:spcAft>
            </a:pPr>
            <a:r>
              <a:rPr lang="en-US" altLang="zh-CN" sz="2000" b="1">
                <a:solidFill>
                  <a:schemeClr val="lt1">
                    <a:lumMod val="100000"/>
                  </a:schemeClr>
                </a:solidFill>
                <a:latin typeface="+mn-ea"/>
                <a:cs typeface="+mn-ea"/>
                <a:sym typeface="+mn-ea"/>
              </a:rPr>
              <a:t>05</a:t>
            </a:r>
            <a:endParaRPr lang="zh-CN" altLang="en-US" sz="2000" b="1">
              <a:solidFill>
                <a:schemeClr val="lt1">
                  <a:lumMod val="100000"/>
                </a:schemeClr>
              </a:solidFill>
              <a:latin typeface="+mn-ea"/>
              <a:cs typeface="+mn-ea"/>
              <a:sym typeface="+mn-ea"/>
            </a:endParaRPr>
          </a:p>
        </p:txBody>
      </p:sp>
      <p:sp>
        <p:nvSpPr>
          <p:cNvPr id="15" name="椭圆 14"/>
          <p:cNvSpPr/>
          <p:nvPr>
            <p:custDataLst>
              <p:tags r:id="rId10"/>
            </p:custDataLst>
          </p:nvPr>
        </p:nvSpPr>
        <p:spPr>
          <a:xfrm>
            <a:off x="700306" y="5607645"/>
            <a:ext cx="706687" cy="706687"/>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p>
            <a:pPr algn="ctr">
              <a:spcBef>
                <a:spcPct val="0"/>
              </a:spcBef>
              <a:spcAft>
                <a:spcPct val="0"/>
              </a:spcAft>
            </a:pPr>
            <a:r>
              <a:rPr lang="en-US" altLang="zh-CN" sz="2000" b="1">
                <a:solidFill>
                  <a:schemeClr val="lt1">
                    <a:lumMod val="100000"/>
                  </a:schemeClr>
                </a:solidFill>
                <a:latin typeface="+mn-ea"/>
                <a:cs typeface="+mn-ea"/>
                <a:sym typeface="+mn-ea"/>
              </a:rPr>
              <a:t>06</a:t>
            </a:r>
            <a:endParaRPr lang="zh-CN" altLang="en-US" sz="2000" b="1">
              <a:solidFill>
                <a:schemeClr val="lt1">
                  <a:lumMod val="100000"/>
                </a:schemeClr>
              </a:solidFill>
              <a:latin typeface="+mn-ea"/>
              <a:cs typeface="+mn-ea"/>
              <a:sym typeface="+mn-ea"/>
            </a:endParaRPr>
          </a:p>
        </p:txBody>
      </p:sp>
      <p:sp>
        <p:nvSpPr>
          <p:cNvPr id="19" name="矩形 18"/>
          <p:cNvSpPr/>
          <p:nvPr>
            <p:custDataLst>
              <p:tags r:id="rId11"/>
            </p:custDataLst>
          </p:nvPr>
        </p:nvSpPr>
        <p:spPr>
          <a:xfrm>
            <a:off x="1743075" y="2237740"/>
            <a:ext cx="4676140" cy="890270"/>
          </a:xfrm>
          <a:prstGeom prst="rect">
            <a:avLst/>
          </a:prstGeom>
          <a:solidFill>
            <a:schemeClr val="accent6">
              <a:lumMod val="20000"/>
              <a:lumOff val="80000"/>
            </a:schemeClr>
          </a:solidFill>
        </p:spPr>
        <p:txBody>
          <a:bodyPr wrap="square" lIns="0" tIns="0" rIns="0" bIns="0" rtlCol="0" anchor="t" anchorCtr="0">
            <a:noAutofit/>
          </a:bodyPr>
          <a:p>
            <a:pPr indent="0" algn="just" fontAlgn="auto">
              <a:lnSpc>
                <a:spcPct val="120000"/>
              </a:lnSpc>
              <a:spcBef>
                <a:spcPct val="0"/>
              </a:spcBef>
              <a:spcAft>
                <a:spcPct val="0"/>
              </a:spcAft>
            </a:pPr>
            <a:r>
              <a:rPr lang="zh-CN" altLang="en-US" sz="1600">
                <a:solidFill>
                  <a:schemeClr val="tx1">
                    <a:lumMod val="85000"/>
                    <a:lumOff val="15000"/>
                  </a:schemeClr>
                </a:solidFill>
                <a:latin typeface="+mn-ea"/>
                <a:cs typeface="+mn-ea"/>
                <a:sym typeface="+mn-ea"/>
              </a:rPr>
              <a:t>非货币性资产交换中涉及企业合并的，适用《企业会计准则第20号—企业合并》、《企业会计准则第2号—长期股权投资》。</a:t>
            </a:r>
            <a:endParaRPr lang="zh-CN" altLang="en-US" sz="1600">
              <a:solidFill>
                <a:schemeClr val="tx1">
                  <a:lumMod val="85000"/>
                  <a:lumOff val="15000"/>
                </a:schemeClr>
              </a:solidFill>
              <a:latin typeface="+mn-ea"/>
              <a:cs typeface="+mn-ea"/>
              <a:sym typeface="+mn-ea"/>
            </a:endParaRPr>
          </a:p>
        </p:txBody>
      </p:sp>
      <p:sp>
        <p:nvSpPr>
          <p:cNvPr id="20" name="矩形 19"/>
          <p:cNvSpPr/>
          <p:nvPr>
            <p:custDataLst>
              <p:tags r:id="rId12"/>
            </p:custDataLst>
          </p:nvPr>
        </p:nvSpPr>
        <p:spPr>
          <a:xfrm>
            <a:off x="1786255" y="3202940"/>
            <a:ext cx="4676140" cy="739140"/>
          </a:xfrm>
          <a:prstGeom prst="rect">
            <a:avLst/>
          </a:prstGeom>
          <a:noFill/>
        </p:spPr>
        <p:txBody>
          <a:bodyPr wrap="square" lIns="0" tIns="0" rIns="0" bIns="0" rtlCol="0" anchor="t" anchorCtr="0">
            <a:noAutofit/>
          </a:bodyPr>
          <a:p>
            <a:pPr indent="0" algn="just" fontAlgn="auto">
              <a:lnSpc>
                <a:spcPct val="120000"/>
              </a:lnSpc>
              <a:spcBef>
                <a:spcPct val="0"/>
              </a:spcBef>
              <a:spcAft>
                <a:spcPct val="0"/>
              </a:spcAft>
            </a:pPr>
            <a:r>
              <a:rPr lang="zh-CN" altLang="en-US" sz="1600">
                <a:solidFill>
                  <a:schemeClr val="tx1">
                    <a:lumMod val="85000"/>
                    <a:lumOff val="15000"/>
                  </a:schemeClr>
                </a:solidFill>
                <a:latin typeface="+mn-ea"/>
                <a:cs typeface="+mn-ea"/>
                <a:sym typeface="+mn-ea"/>
              </a:rPr>
              <a:t>非货币性资产交换中涉及金融资产的，适用《企业会计准则第22号——金融工具确认》。</a:t>
            </a:r>
            <a:endParaRPr lang="zh-CN" altLang="en-US" sz="1600">
              <a:solidFill>
                <a:schemeClr val="tx1">
                  <a:lumMod val="85000"/>
                  <a:lumOff val="15000"/>
                </a:schemeClr>
              </a:solidFill>
              <a:latin typeface="+mn-ea"/>
              <a:cs typeface="+mn-ea"/>
              <a:sym typeface="+mn-ea"/>
            </a:endParaRPr>
          </a:p>
        </p:txBody>
      </p:sp>
      <p:sp>
        <p:nvSpPr>
          <p:cNvPr id="21" name="矩形 20"/>
          <p:cNvSpPr/>
          <p:nvPr>
            <p:custDataLst>
              <p:tags r:id="rId13"/>
            </p:custDataLst>
          </p:nvPr>
        </p:nvSpPr>
        <p:spPr>
          <a:xfrm>
            <a:off x="1703599" y="3944565"/>
            <a:ext cx="4676283" cy="622940"/>
          </a:xfrm>
          <a:prstGeom prst="rect">
            <a:avLst/>
          </a:prstGeom>
          <a:noFill/>
        </p:spPr>
        <p:txBody>
          <a:bodyPr wrap="square" lIns="0" tIns="0" rIns="0" bIns="0" rtlCol="0" anchor="t" anchorCtr="0">
            <a:noAutofit/>
          </a:bodyPr>
          <a:p>
            <a:pPr indent="0" algn="just" fontAlgn="auto">
              <a:lnSpc>
                <a:spcPct val="120000"/>
              </a:lnSpc>
              <a:spcBef>
                <a:spcPct val="0"/>
              </a:spcBef>
              <a:spcAft>
                <a:spcPct val="0"/>
              </a:spcAft>
            </a:pPr>
            <a:endParaRPr lang="zh-CN" altLang="en-US" sz="1600">
              <a:solidFill>
                <a:schemeClr val="tx1">
                  <a:lumMod val="85000"/>
                  <a:lumOff val="15000"/>
                </a:schemeClr>
              </a:solidFill>
              <a:latin typeface="+mn-ea"/>
              <a:cs typeface="+mn-ea"/>
              <a:sym typeface="+mn-ea"/>
            </a:endParaRPr>
          </a:p>
        </p:txBody>
      </p:sp>
      <p:sp>
        <p:nvSpPr>
          <p:cNvPr id="22" name="矩形 21"/>
          <p:cNvSpPr/>
          <p:nvPr>
            <p:custDataLst>
              <p:tags r:id="rId14"/>
            </p:custDataLst>
          </p:nvPr>
        </p:nvSpPr>
        <p:spPr>
          <a:xfrm>
            <a:off x="1718839" y="4742125"/>
            <a:ext cx="4676283" cy="622940"/>
          </a:xfrm>
          <a:prstGeom prst="rect">
            <a:avLst/>
          </a:prstGeom>
          <a:noFill/>
        </p:spPr>
        <p:txBody>
          <a:bodyPr wrap="square" lIns="0" tIns="0" rIns="0" bIns="0" rtlCol="0" anchor="t" anchorCtr="0">
            <a:noAutofit/>
          </a:bodyPr>
          <a:p>
            <a:pPr indent="0" algn="just" fontAlgn="auto">
              <a:lnSpc>
                <a:spcPct val="120000"/>
              </a:lnSpc>
              <a:spcBef>
                <a:spcPct val="0"/>
              </a:spcBef>
              <a:spcAft>
                <a:spcPct val="0"/>
              </a:spcAft>
            </a:pPr>
            <a:r>
              <a:rPr lang="zh-CN" altLang="en-US" sz="1600">
                <a:solidFill>
                  <a:schemeClr val="tx1">
                    <a:lumMod val="85000"/>
                    <a:lumOff val="15000"/>
                  </a:schemeClr>
                </a:solidFill>
                <a:latin typeface="+mn-ea"/>
                <a:cs typeface="+mn-ea"/>
                <a:sym typeface="+mn-ea"/>
              </a:rPr>
              <a:t>企非货币性资产交换的一方直接或间接对另一方持股且以股东身份进行交易的，适用权益性交易的有关会计处理规定。</a:t>
            </a:r>
            <a:endParaRPr lang="zh-CN" altLang="en-US" sz="1600">
              <a:solidFill>
                <a:schemeClr val="tx1">
                  <a:lumMod val="85000"/>
                  <a:lumOff val="15000"/>
                </a:schemeClr>
              </a:solidFill>
              <a:latin typeface="+mn-ea"/>
              <a:cs typeface="+mn-ea"/>
              <a:sym typeface="+mn-ea"/>
            </a:endParaRPr>
          </a:p>
        </p:txBody>
      </p:sp>
      <p:sp>
        <p:nvSpPr>
          <p:cNvPr id="23" name="矩形 22"/>
          <p:cNvSpPr/>
          <p:nvPr>
            <p:custDataLst>
              <p:tags r:id="rId15"/>
            </p:custDataLst>
          </p:nvPr>
        </p:nvSpPr>
        <p:spPr>
          <a:xfrm>
            <a:off x="1692275" y="5791200"/>
            <a:ext cx="4676140" cy="406400"/>
          </a:xfrm>
          <a:prstGeom prst="rect">
            <a:avLst/>
          </a:prstGeom>
          <a:solidFill>
            <a:schemeClr val="accent6">
              <a:lumMod val="20000"/>
              <a:lumOff val="80000"/>
            </a:schemeClr>
          </a:solidFill>
          <a:ln>
            <a:solidFill>
              <a:schemeClr val="accent6">
                <a:lumMod val="20000"/>
                <a:lumOff val="80000"/>
              </a:schemeClr>
            </a:solidFill>
          </a:ln>
        </p:spPr>
        <p:txBody>
          <a:bodyPr wrap="square" lIns="0" tIns="0" rIns="0" bIns="0" rtlCol="0" anchor="t" anchorCtr="0">
            <a:noAutofit/>
          </a:bodyPr>
          <a:p>
            <a:pPr indent="0" algn="just" fontAlgn="auto">
              <a:lnSpc>
                <a:spcPct val="120000"/>
              </a:lnSpc>
              <a:spcBef>
                <a:spcPct val="0"/>
              </a:spcBef>
              <a:spcAft>
                <a:spcPct val="0"/>
              </a:spcAft>
            </a:pPr>
            <a:r>
              <a:rPr lang="zh-CN" altLang="en-US" sz="1600">
                <a:solidFill>
                  <a:schemeClr val="tx1">
                    <a:lumMod val="85000"/>
                    <a:lumOff val="15000"/>
                  </a:schemeClr>
                </a:solidFill>
                <a:latin typeface="+mn-ea"/>
                <a:cs typeface="+mn-ea"/>
                <a:sym typeface="+mn-ea"/>
              </a:rPr>
              <a:t>企其他不适用非货币性资产交换准则的交易和事项。</a:t>
            </a:r>
            <a:endParaRPr lang="zh-CN" altLang="en-US" sz="1600">
              <a:solidFill>
                <a:schemeClr val="tx1">
                  <a:lumMod val="85000"/>
                  <a:lumOff val="15000"/>
                </a:schemeClr>
              </a:solidFill>
              <a:latin typeface="+mn-ea"/>
              <a:cs typeface="+mn-ea"/>
              <a:sym typeface="+mn-ea"/>
            </a:endParaRPr>
          </a:p>
        </p:txBody>
      </p:sp>
      <p:sp>
        <p:nvSpPr>
          <p:cNvPr id="24" name="矩形 23"/>
          <p:cNvSpPr/>
          <p:nvPr>
            <p:custDataLst>
              <p:tags r:id="rId16"/>
            </p:custDataLst>
          </p:nvPr>
        </p:nvSpPr>
        <p:spPr>
          <a:xfrm>
            <a:off x="1817899" y="3989015"/>
            <a:ext cx="4676283" cy="622940"/>
          </a:xfrm>
          <a:prstGeom prst="rect">
            <a:avLst/>
          </a:prstGeom>
          <a:solidFill>
            <a:schemeClr val="accent6">
              <a:lumMod val="20000"/>
              <a:lumOff val="80000"/>
            </a:schemeClr>
          </a:solidFill>
        </p:spPr>
        <p:txBody>
          <a:bodyPr wrap="square" lIns="0" tIns="0" rIns="0" bIns="0" rtlCol="0" anchor="t" anchorCtr="0">
            <a:noAutofit/>
          </a:bodyPr>
          <a:p>
            <a:pPr indent="0" algn="just" fontAlgn="auto">
              <a:lnSpc>
                <a:spcPct val="120000"/>
              </a:lnSpc>
              <a:spcBef>
                <a:spcPct val="0"/>
              </a:spcBef>
              <a:spcAft>
                <a:spcPct val="0"/>
              </a:spcAft>
            </a:pPr>
            <a:r>
              <a:rPr lang="zh-CN" altLang="en-US" sz="1600">
                <a:solidFill>
                  <a:schemeClr val="tx1">
                    <a:lumMod val="85000"/>
                    <a:lumOff val="15000"/>
                  </a:schemeClr>
                </a:solidFill>
                <a:latin typeface="+mn-ea"/>
                <a:cs typeface="+mn-ea"/>
                <a:sym typeface="+mn-ea"/>
              </a:rPr>
              <a:t>非货币性资产交换中涉及使用权资产或应收融资租赁款等的，适用《企业会计准则第21号——租赁》。</a:t>
            </a:r>
            <a:endParaRPr lang="zh-CN" altLang="en-US" sz="1600">
              <a:solidFill>
                <a:schemeClr val="tx1">
                  <a:lumMod val="85000"/>
                  <a:lumOff val="15000"/>
                </a:schemeClr>
              </a:solidFill>
              <a:latin typeface="+mn-ea"/>
              <a:cs typeface="+mn-ea"/>
              <a:sym typeface="+mn-ea"/>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21"/>
          <p:cNvSpPr>
            <a:spLocks noGrp="1"/>
          </p:cNvSpPr>
          <p:nvPr>
            <p:ph type="title"/>
            <p:custDataLst>
              <p:tags r:id="rId1"/>
            </p:custDataLst>
          </p:nvPr>
        </p:nvSpPr>
        <p:spPr/>
        <p:txBody>
          <a:bodyPr/>
          <a:lstStyle/>
          <a:p>
            <a:r>
              <a:rPr lang="zh-CN" altLang="en-US" dirty="0">
                <a:sym typeface="+mn-ea"/>
              </a:rPr>
              <a:t>(二)多项非货币性资产交换的核算</a:t>
            </a:r>
            <a:endParaRPr lang="zh-CN" altLang="en-US" dirty="0">
              <a:sym typeface="+mn-ea"/>
            </a:endParaRPr>
          </a:p>
        </p:txBody>
      </p:sp>
      <p:sp>
        <p:nvSpPr>
          <p:cNvPr id="4" name="文本框 3"/>
          <p:cNvSpPr txBox="1"/>
          <p:nvPr/>
        </p:nvSpPr>
        <p:spPr>
          <a:xfrm>
            <a:off x="590550" y="975995"/>
            <a:ext cx="10906125" cy="4702810"/>
          </a:xfrm>
          <a:prstGeom prst="rect">
            <a:avLst/>
          </a:prstGeom>
        </p:spPr>
        <p:txBody>
          <a:bodyPr>
            <a:noAutofit/>
          </a:bodyPr>
          <a:p>
            <a:pPr indent="609600" algn="l" defTabSz="266700" fontAlgn="auto">
              <a:lnSpc>
                <a:spcPct val="150000"/>
              </a:lnSpc>
              <a:spcAft>
                <a:spcPct val="0"/>
              </a:spcAft>
              <a:extLst>
                <a:ext uri="{35155182-B16C-46BC-9424-99874614C6A1}">
                  <wpsdc:indentchars xmlns:wpsdc="http://www.wps.cn/officeDocument/2017/drawingmlCustomData" val="200" checksum="4158780845"/>
                </a:ext>
              </a:extLst>
            </a:pPr>
            <a:r>
              <a:rPr sz="2400">
                <a:latin typeface="微软雅黑" panose="020B0503020204020204" charset="-122"/>
                <a:ea typeface="微软雅黑" panose="020B0503020204020204" charset="-122"/>
                <a:cs typeface="微软雅黑" panose="020B0503020204020204" charset="-122"/>
              </a:rPr>
              <a:t>企业以一项非货币性资产同时换入另一企业的多项非货币性资产，或同时以多项非货币性资产换入另一企业的一项非货币性资产，或以多项非货币性资产同时换入多项非货币性资产，而且涉及补价问题，其会计处理程序与不涉及补价下多项非货币资产交换是相同的，即首先确定换入资产的总成本，然后按照各单项换入资产的公允价值占换入资产的公允价值总额的比例来确定各单项换入资产的成本。</a:t>
            </a:r>
            <a:endParaRPr sz="240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21"/>
          <p:cNvSpPr>
            <a:spLocks noGrp="1"/>
          </p:cNvSpPr>
          <p:nvPr>
            <p:ph type="title"/>
            <p:custDataLst>
              <p:tags r:id="rId1"/>
            </p:custDataLst>
          </p:nvPr>
        </p:nvSpPr>
        <p:spPr/>
        <p:txBody>
          <a:bodyPr/>
          <a:lstStyle/>
          <a:p>
            <a:r>
              <a:rPr lang="zh-CN" altLang="en-US" dirty="0">
                <a:sym typeface="+mn-ea"/>
              </a:rPr>
              <a:t>(二)多项非货币性资产交换的核算</a:t>
            </a:r>
            <a:endParaRPr lang="zh-CN" altLang="en-US" dirty="0">
              <a:sym typeface="+mn-ea"/>
            </a:endParaRPr>
          </a:p>
        </p:txBody>
      </p:sp>
      <p:sp>
        <p:nvSpPr>
          <p:cNvPr id="4" name="文本框 3"/>
          <p:cNvSpPr txBox="1"/>
          <p:nvPr/>
        </p:nvSpPr>
        <p:spPr>
          <a:xfrm>
            <a:off x="431165" y="975995"/>
            <a:ext cx="11341100" cy="4702810"/>
          </a:xfrm>
          <a:prstGeom prst="rect">
            <a:avLst/>
          </a:prstGeom>
        </p:spPr>
        <p:txBody>
          <a:bodyPr>
            <a:noAutofit/>
          </a:bodyPr>
          <a:p>
            <a:pPr indent="0" algn="l" defTabSz="266700" fontAlgn="auto">
              <a:lnSpc>
                <a:spcPct val="150000"/>
              </a:lnSpc>
              <a:spcAft>
                <a:spcPct val="0"/>
              </a:spcAft>
            </a:pPr>
            <a:r>
              <a:rPr sz="2000" b="1">
                <a:latin typeface="微软雅黑" panose="020B0503020204020204" charset="-122"/>
                <a:ea typeface="微软雅黑" panose="020B0503020204020204" charset="-122"/>
                <a:cs typeface="微软雅黑" panose="020B0503020204020204" charset="-122"/>
              </a:rPr>
              <a:t>【典型案例5-10】</a:t>
            </a:r>
            <a:r>
              <a:rPr sz="2000">
                <a:latin typeface="微软雅黑" panose="020B0503020204020204" charset="-122"/>
                <a:ea typeface="微软雅黑" panose="020B0503020204020204" charset="-122"/>
                <a:cs typeface="微软雅黑" panose="020B0503020204020204" charset="-122"/>
              </a:rPr>
              <a:t>甲公司和乙公司均为增值税一般纳税人，假定适用的增值税税率均为13%。2×24年8月，为适应业务发展的需要，经协商，甲公司决定以生产经营过程中使用的机器设备和专用货车换入乙公司生产经营过程中使用的小汽车和客运汽车。甲公司设备的账面原价为1800万元，在交换日的累计折旧为300万元，公允价值为1350万元；货车的账面原价为600万元，在交换日的累计折旧为480万元，公允价值为100万元。乙公司小汽车的账面原价为1300万元，在交换日的累计折旧为690万元，公允价值为709.5万元；客运汽车的账面原价为1300万元，在交换日的累计折旧为680万元，公允价值为700万元。乙公司另外向甲公司支付银行存款45.765万元，其中包括由于换出和换入资产公允价值不同而支付的补价40.5万元，以及换出资产销项税额与换入资产进项税额的差额5.265万元。</a:t>
            </a:r>
            <a:endParaRPr sz="2000">
              <a:latin typeface="微软雅黑" panose="020B0503020204020204" charset="-122"/>
              <a:ea typeface="微软雅黑" panose="020B0503020204020204" charset="-122"/>
              <a:cs typeface="微软雅黑" panose="020B0503020204020204" charset="-122"/>
            </a:endParaRPr>
          </a:p>
          <a:p>
            <a:pPr indent="508000" algn="l" defTabSz="266700" fontAlgn="auto">
              <a:lnSpc>
                <a:spcPct val="150000"/>
              </a:lnSpc>
              <a:spcAft>
                <a:spcPct val="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假定甲公司和乙公司都没有为换出资产计提减值准备；甲公司换入乙公司的小汽车、客运汽车作为固定资产使用和管理；乙公司换入甲公司的设备、货车作为固定资产使用和管理。假定甲公司和乙公司上述交易涉及的增值税进项税额按照税法规定可抵扣且已得到认证；不考虑其他相关税费。</a:t>
            </a:r>
            <a:endParaRPr sz="200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21"/>
          <p:cNvSpPr>
            <a:spLocks noGrp="1"/>
          </p:cNvSpPr>
          <p:nvPr>
            <p:ph type="title"/>
            <p:custDataLst>
              <p:tags r:id="rId1"/>
            </p:custDataLst>
          </p:nvPr>
        </p:nvSpPr>
        <p:spPr/>
        <p:txBody>
          <a:bodyPr/>
          <a:lstStyle/>
          <a:p>
            <a:r>
              <a:rPr lang="zh-CN" altLang="en-US" dirty="0">
                <a:sym typeface="+mn-ea"/>
              </a:rPr>
              <a:t>(二)多项非货币性资产交换的核算</a:t>
            </a:r>
            <a:endParaRPr lang="zh-CN" altLang="en-US" dirty="0">
              <a:sym typeface="+mn-ea"/>
            </a:endParaRPr>
          </a:p>
        </p:txBody>
      </p:sp>
      <p:sp>
        <p:nvSpPr>
          <p:cNvPr id="4" name="文本框 3"/>
          <p:cNvSpPr txBox="1"/>
          <p:nvPr/>
        </p:nvSpPr>
        <p:spPr>
          <a:xfrm>
            <a:off x="431165" y="975995"/>
            <a:ext cx="11341100" cy="4702810"/>
          </a:xfrm>
          <a:prstGeom prst="rect">
            <a:avLst/>
          </a:prstGeom>
        </p:spPr>
        <p:txBody>
          <a:bodyPr>
            <a:noAutofit/>
          </a:bodyPr>
          <a:p>
            <a:pPr indent="0" algn="l" defTabSz="266700" fontAlgn="auto">
              <a:lnSpc>
                <a:spcPct val="150000"/>
              </a:lnSpc>
              <a:spcAft>
                <a:spcPct val="0"/>
              </a:spcAft>
            </a:pPr>
            <a:r>
              <a:rPr sz="2400" b="1">
                <a:latin typeface="微软雅黑" panose="020B0503020204020204" charset="-122"/>
                <a:ea typeface="微软雅黑" panose="020B0503020204020204" charset="-122"/>
                <a:cs typeface="微软雅黑" panose="020B0503020204020204" charset="-122"/>
              </a:rPr>
              <a:t>【典型案例5-10解析】</a:t>
            </a:r>
            <a:r>
              <a:rPr sz="2400">
                <a:latin typeface="微软雅黑" panose="020B0503020204020204" charset="-122"/>
                <a:ea typeface="微软雅黑" panose="020B0503020204020204" charset="-122"/>
                <a:cs typeface="微软雅黑" panose="020B0503020204020204" charset="-122"/>
              </a:rPr>
              <a:t>该业务涉及收付货币性资产，应当计算甲公司收到的货币性资产占甲公司换出资产公允价值总额的比例(等于乙公司支付的货币性资产占乙公司换入资产公允价值的比例),即：40.5÷(1350+100)=2.79%&lt;25%。</a:t>
            </a:r>
            <a:endParaRPr sz="2400">
              <a:latin typeface="微软雅黑" panose="020B0503020204020204" charset="-122"/>
              <a:ea typeface="微软雅黑" panose="020B0503020204020204" charset="-122"/>
              <a:cs typeface="微软雅黑" panose="020B0503020204020204" charset="-122"/>
            </a:endParaRPr>
          </a:p>
          <a:p>
            <a:pPr indent="609600" algn="l" defTabSz="266700" fontAlgn="auto">
              <a:lnSpc>
                <a:spcPct val="150000"/>
              </a:lnSpc>
              <a:spcAft>
                <a:spcPct val="0"/>
              </a:spcAft>
              <a:extLst>
                <a:ext uri="{35155182-B16C-46BC-9424-99874614C6A1}">
                  <wpsdc:indentchars xmlns:wpsdc="http://www.wps.cn/officeDocument/2017/drawingmlCustomData" val="200" checksum="4158780845"/>
                </a:ext>
              </a:extLst>
            </a:pPr>
            <a:r>
              <a:rPr sz="2400">
                <a:latin typeface="微软雅黑" panose="020B0503020204020204" charset="-122"/>
                <a:ea typeface="微软雅黑" panose="020B0503020204020204" charset="-122"/>
                <a:cs typeface="微软雅黑" panose="020B0503020204020204" charset="-122"/>
              </a:rPr>
              <a:t>可以认定这一涉及多项资产的交换行为属于非货币性资产交换。对于甲公司而言，为了拓展运输业务，需要小汽车、客运汽车等，乙公司为了扩大产品生产，需要设备和货车，换入资产对换入企业均能发挥更大的作用。因此，该项涉及多项资产的非货币性资产交换具有商业实质；同时，各单项换入资产和换出资产的公允价值均能可靠计量，因此，甲、乙公司均应当以公允价值为基础确定换入资产的总成本，确认产生的相关损益。同时，按照各单项换入资产的公允价值占换入资产公允价值总额的比例，确定各单项换入资产的成本</a:t>
            </a:r>
            <a:endParaRPr sz="240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21"/>
          <p:cNvSpPr>
            <a:spLocks noGrp="1"/>
          </p:cNvSpPr>
          <p:nvPr>
            <p:ph type="title"/>
            <p:custDataLst>
              <p:tags r:id="rId1"/>
            </p:custDataLst>
          </p:nvPr>
        </p:nvSpPr>
        <p:spPr/>
        <p:txBody>
          <a:bodyPr/>
          <a:lstStyle/>
          <a:p>
            <a:r>
              <a:rPr lang="zh-CN" altLang="en-US" dirty="0">
                <a:sym typeface="+mn-ea"/>
              </a:rPr>
              <a:t>(二)多项非货币性资产交换的核算</a:t>
            </a:r>
            <a:endParaRPr lang="zh-CN" altLang="en-US" dirty="0">
              <a:sym typeface="+mn-ea"/>
            </a:endParaRPr>
          </a:p>
        </p:txBody>
      </p:sp>
      <p:sp>
        <p:nvSpPr>
          <p:cNvPr id="4" name="文本框 3"/>
          <p:cNvSpPr txBox="1"/>
          <p:nvPr/>
        </p:nvSpPr>
        <p:spPr>
          <a:xfrm>
            <a:off x="431165" y="975995"/>
            <a:ext cx="11341100" cy="4702810"/>
          </a:xfrm>
          <a:prstGeom prst="rect">
            <a:avLst/>
          </a:prstGeom>
        </p:spPr>
        <p:txBody>
          <a:bodyPr>
            <a:noAutofit/>
          </a:bodyPr>
          <a:p>
            <a:pPr indent="0" algn="l" defTabSz="266700" fontAlgn="auto">
              <a:lnSpc>
                <a:spcPct val="150000"/>
              </a:lnSpc>
              <a:spcAft>
                <a:spcPct val="0"/>
              </a:spcAft>
            </a:pPr>
            <a:r>
              <a:rPr sz="2400" b="1">
                <a:latin typeface="微软雅黑" panose="020B0503020204020204" charset="-122"/>
                <a:ea typeface="微软雅黑" panose="020B0503020204020204" charset="-122"/>
                <a:cs typeface="微软雅黑" panose="020B0503020204020204" charset="-122"/>
              </a:rPr>
              <a:t>【典型案例5-10解析】</a:t>
            </a:r>
            <a:r>
              <a:rPr sz="2400">
                <a:latin typeface="微软雅黑" panose="020B0503020204020204" charset="-122"/>
                <a:ea typeface="微软雅黑" panose="020B0503020204020204" charset="-122"/>
                <a:cs typeface="微软雅黑" panose="020B0503020204020204" charset="-122"/>
              </a:rPr>
              <a:t>甲公司的账务处理如下：</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sz="2400">
                <a:latin typeface="微软雅黑" panose="020B0503020204020204" charset="-122"/>
                <a:ea typeface="微软雅黑" panose="020B0503020204020204" charset="-122"/>
                <a:cs typeface="微软雅黑" panose="020B0503020204020204" charset="-122"/>
              </a:rPr>
              <a:t>(1)根据税法的有关规定：</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sz="2400">
                <a:latin typeface="微软雅黑" panose="020B0503020204020204" charset="-122"/>
                <a:ea typeface="微软雅黑" panose="020B0503020204020204" charset="-122"/>
                <a:cs typeface="微软雅黑" panose="020B0503020204020204" charset="-122"/>
              </a:rPr>
              <a:t>换出设备的增值税销项税额=1350×13%=175.5(万元)</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sz="2400">
                <a:latin typeface="微软雅黑" panose="020B0503020204020204" charset="-122"/>
                <a:ea typeface="微软雅黑" panose="020B0503020204020204" charset="-122"/>
                <a:cs typeface="微软雅黑" panose="020B0503020204020204" charset="-122"/>
              </a:rPr>
              <a:t>换出货车的增值税销项税额=100×13%=13(万元)</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sz="2400">
                <a:latin typeface="微软雅黑" panose="020B0503020204020204" charset="-122"/>
                <a:ea typeface="微软雅黑" panose="020B0503020204020204" charset="-122"/>
                <a:cs typeface="微软雅黑" panose="020B0503020204020204" charset="-122"/>
              </a:rPr>
              <a:t>换入小汽车、客运汽车的增值税进项税额=(709.5+700)×13%=183.235(万元)</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sz="2400">
                <a:latin typeface="微软雅黑" panose="020B0503020204020204" charset="-122"/>
                <a:ea typeface="微软雅黑" panose="020B0503020204020204" charset="-122"/>
                <a:cs typeface="微软雅黑" panose="020B0503020204020204" charset="-122"/>
              </a:rPr>
              <a:t>(2)计算换入资产、换出资产公允价值总额：</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sz="2400">
                <a:latin typeface="微软雅黑" panose="020B0503020204020204" charset="-122"/>
                <a:ea typeface="微软雅黑" panose="020B0503020204020204" charset="-122"/>
                <a:cs typeface="微软雅黑" panose="020B0503020204020204" charset="-122"/>
              </a:rPr>
              <a:t>换出资产公允价值总额=1350+100=1450(万元)</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sz="2400">
                <a:latin typeface="微软雅黑" panose="020B0503020204020204" charset="-122"/>
                <a:ea typeface="微软雅黑" panose="020B0503020204020204" charset="-122"/>
                <a:cs typeface="微软雅黑" panose="020B0503020204020204" charset="-122"/>
              </a:rPr>
              <a:t>换入资产公允价值总额=709.5+700=1409.5(万元)</a:t>
            </a:r>
            <a:endParaRPr sz="240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21"/>
          <p:cNvSpPr>
            <a:spLocks noGrp="1"/>
          </p:cNvSpPr>
          <p:nvPr>
            <p:ph type="title"/>
            <p:custDataLst>
              <p:tags r:id="rId1"/>
            </p:custDataLst>
          </p:nvPr>
        </p:nvSpPr>
        <p:spPr/>
        <p:txBody>
          <a:bodyPr/>
          <a:lstStyle/>
          <a:p>
            <a:r>
              <a:rPr lang="zh-CN" altLang="en-US" dirty="0">
                <a:sym typeface="+mn-ea"/>
              </a:rPr>
              <a:t>(二)多项非货币性资产交换的核算</a:t>
            </a:r>
            <a:endParaRPr lang="zh-CN" altLang="en-US" dirty="0">
              <a:sym typeface="+mn-ea"/>
            </a:endParaRPr>
          </a:p>
        </p:txBody>
      </p:sp>
      <p:sp>
        <p:nvSpPr>
          <p:cNvPr id="4" name="文本框 3"/>
          <p:cNvSpPr txBox="1"/>
          <p:nvPr/>
        </p:nvSpPr>
        <p:spPr>
          <a:xfrm>
            <a:off x="431165" y="975995"/>
            <a:ext cx="11341100" cy="4702810"/>
          </a:xfrm>
          <a:prstGeom prst="rect">
            <a:avLst/>
          </a:prstGeom>
        </p:spPr>
        <p:txBody>
          <a:bodyPr>
            <a:noAutofit/>
          </a:bodyPr>
          <a:p>
            <a:pPr indent="0" algn="l" defTabSz="266700" fontAlgn="auto">
              <a:lnSpc>
                <a:spcPct val="130000"/>
              </a:lnSpc>
              <a:spcAft>
                <a:spcPct val="0"/>
              </a:spcAft>
            </a:pPr>
            <a:r>
              <a:rPr sz="2400" b="1">
                <a:latin typeface="微软雅黑" panose="020B0503020204020204" charset="-122"/>
                <a:ea typeface="微软雅黑" panose="020B0503020204020204" charset="-122"/>
                <a:cs typeface="微软雅黑" panose="020B0503020204020204" charset="-122"/>
              </a:rPr>
              <a:t>【典型案例5-10解析】</a:t>
            </a:r>
            <a:r>
              <a:rPr sz="2400">
                <a:latin typeface="微软雅黑" panose="020B0503020204020204" charset="-122"/>
                <a:ea typeface="微软雅黑" panose="020B0503020204020204" charset="-122"/>
                <a:cs typeface="微软雅黑" panose="020B0503020204020204" charset="-122"/>
              </a:rPr>
              <a:t>甲公司的账务处理如下：</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sz="2400">
                <a:latin typeface="微软雅黑" panose="020B0503020204020204" charset="-122"/>
                <a:ea typeface="微软雅黑" panose="020B0503020204020204" charset="-122"/>
                <a:cs typeface="微软雅黑" panose="020B0503020204020204" charset="-122"/>
              </a:rPr>
              <a:t>(3)计算换入资产总成本：</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sz="2400">
                <a:latin typeface="微软雅黑" panose="020B0503020204020204" charset="-122"/>
                <a:ea typeface="微软雅黑" panose="020B0503020204020204" charset="-122"/>
                <a:cs typeface="微软雅黑" panose="020B0503020204020204" charset="-122"/>
              </a:rPr>
              <a:t>换入资产总成本</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sz="2400">
                <a:latin typeface="微软雅黑" panose="020B0503020204020204" charset="-122"/>
                <a:ea typeface="微软雅黑" panose="020B0503020204020204" charset="-122"/>
                <a:cs typeface="微软雅黑" panose="020B0503020204020204" charset="-122"/>
              </a:rPr>
              <a:t>=换出资产公允价值-补价+应支付的相关税费</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sz="2400">
                <a:latin typeface="微软雅黑" panose="020B0503020204020204" charset="-122"/>
                <a:ea typeface="微软雅黑" panose="020B0503020204020204" charset="-122"/>
                <a:cs typeface="微软雅黑" panose="020B0503020204020204" charset="-122"/>
              </a:rPr>
              <a:t>=1450-40.5+0=1409.5(万元)</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sz="2400">
                <a:latin typeface="微软雅黑" panose="020B0503020204020204" charset="-122"/>
                <a:ea typeface="微软雅黑" panose="020B0503020204020204" charset="-122"/>
                <a:cs typeface="微软雅黑" panose="020B0503020204020204" charset="-122"/>
              </a:rPr>
              <a:t>(4)计算确定换入各项资产的公允价值占换入资产公允价值总额的比例：</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sz="2400">
                <a:latin typeface="微软雅黑" panose="020B0503020204020204" charset="-122"/>
                <a:ea typeface="微软雅黑" panose="020B0503020204020204" charset="-122"/>
                <a:cs typeface="微软雅黑" panose="020B0503020204020204" charset="-122"/>
              </a:rPr>
              <a:t>小汽车公允价值占换入资产公允价值总额的比例=709.5÷1409.5=50.34%</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sz="2400">
                <a:latin typeface="微软雅黑" panose="020B0503020204020204" charset="-122"/>
                <a:ea typeface="微软雅黑" panose="020B0503020204020204" charset="-122"/>
                <a:cs typeface="微软雅黑" panose="020B0503020204020204" charset="-122"/>
              </a:rPr>
              <a:t>客运汽车公允价值占换入资产公允价值总额的比例=700÷1409.5=49.66%</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sz="2400">
                <a:latin typeface="微软雅黑" panose="020B0503020204020204" charset="-122"/>
                <a:ea typeface="微软雅黑" panose="020B0503020204020204" charset="-122"/>
                <a:cs typeface="微软雅黑" panose="020B0503020204020204" charset="-122"/>
              </a:rPr>
              <a:t>(5)计算确定换入各项资产的成本：</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sz="2400">
                <a:latin typeface="微软雅黑" panose="020B0503020204020204" charset="-122"/>
                <a:ea typeface="微软雅黑" panose="020B0503020204020204" charset="-122"/>
                <a:cs typeface="微软雅黑" panose="020B0503020204020204" charset="-122"/>
              </a:rPr>
              <a:t>小汽车的成本=1409.5×50.34%=709.5(万元)</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sz="2400">
                <a:latin typeface="微软雅黑" panose="020B0503020204020204" charset="-122"/>
                <a:ea typeface="微软雅黑" panose="020B0503020204020204" charset="-122"/>
                <a:cs typeface="微软雅黑" panose="020B0503020204020204" charset="-122"/>
              </a:rPr>
              <a:t>客运汽车的成本=1409.5×49.66%=700(万元)</a:t>
            </a:r>
            <a:endParaRPr sz="240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21"/>
          <p:cNvSpPr>
            <a:spLocks noGrp="1"/>
          </p:cNvSpPr>
          <p:nvPr>
            <p:ph type="title"/>
            <p:custDataLst>
              <p:tags r:id="rId1"/>
            </p:custDataLst>
          </p:nvPr>
        </p:nvSpPr>
        <p:spPr/>
        <p:txBody>
          <a:bodyPr/>
          <a:lstStyle/>
          <a:p>
            <a:r>
              <a:rPr lang="zh-CN" altLang="en-US" dirty="0">
                <a:sym typeface="+mn-ea"/>
              </a:rPr>
              <a:t>(二)多项非货币性资产交换的核算</a:t>
            </a:r>
            <a:endParaRPr lang="zh-CN" altLang="en-US" dirty="0">
              <a:sym typeface="+mn-ea"/>
            </a:endParaRPr>
          </a:p>
        </p:txBody>
      </p:sp>
      <p:sp>
        <p:nvSpPr>
          <p:cNvPr id="4" name="文本框 3"/>
          <p:cNvSpPr txBox="1"/>
          <p:nvPr/>
        </p:nvSpPr>
        <p:spPr>
          <a:xfrm>
            <a:off x="431165" y="975995"/>
            <a:ext cx="11341100" cy="4702810"/>
          </a:xfrm>
          <a:prstGeom prst="rect">
            <a:avLst/>
          </a:prstGeom>
        </p:spPr>
        <p:txBody>
          <a:bodyPr>
            <a:noAutofit/>
          </a:bodyPr>
          <a:p>
            <a:pPr indent="0" algn="l" defTabSz="266700" fontAlgn="auto">
              <a:lnSpc>
                <a:spcPct val="130000"/>
              </a:lnSpc>
              <a:spcAft>
                <a:spcPct val="0"/>
              </a:spcAft>
            </a:pPr>
            <a:r>
              <a:rPr sz="2400">
                <a:latin typeface="微软雅黑" panose="020B0503020204020204" charset="-122"/>
                <a:ea typeface="微软雅黑" panose="020B0503020204020204" charset="-122"/>
                <a:cs typeface="微软雅黑" panose="020B0503020204020204" charset="-122"/>
              </a:rPr>
              <a:t>(6)会计分录：</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sz="2400">
                <a:latin typeface="微软雅黑" panose="020B0503020204020204" charset="-122"/>
                <a:ea typeface="微软雅黑" panose="020B0503020204020204" charset="-122"/>
                <a:cs typeface="微软雅黑" panose="020B0503020204020204" charset="-122"/>
              </a:rPr>
              <a:t>借：固定资产清理   16 200 000</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累计折旧        7 800 000</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贷：固定资产——设备  18 000 000</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——货车   6 000 000</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sz="2400">
                <a:latin typeface="微软雅黑" panose="020B0503020204020204" charset="-122"/>
                <a:ea typeface="微软雅黑" panose="020B0503020204020204" charset="-122"/>
                <a:cs typeface="微软雅黑" panose="020B0503020204020204" charset="-122"/>
              </a:rPr>
              <a:t>借：固定资产——小汽车              7 095 000</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——客运汽车            7 000 000</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应交税费——应交增值税(进项税额)1 832 350</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银行存款                           457 650</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资产处置损益                     1 700 000</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贷：固定资产清理                       16 200 000</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应交税费——应交增值税(销项税额)    1 885 000</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endParaRPr sz="240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21"/>
          <p:cNvSpPr>
            <a:spLocks noGrp="1"/>
          </p:cNvSpPr>
          <p:nvPr>
            <p:ph type="title"/>
            <p:custDataLst>
              <p:tags r:id="rId1"/>
            </p:custDataLst>
          </p:nvPr>
        </p:nvSpPr>
        <p:spPr/>
        <p:txBody>
          <a:bodyPr/>
          <a:lstStyle/>
          <a:p>
            <a:r>
              <a:rPr lang="zh-CN" altLang="en-US" dirty="0">
                <a:sym typeface="+mn-ea"/>
              </a:rPr>
              <a:t>(二)多项非货币性资产交换的核算</a:t>
            </a:r>
            <a:endParaRPr lang="zh-CN" altLang="en-US" dirty="0">
              <a:sym typeface="+mn-ea"/>
            </a:endParaRPr>
          </a:p>
        </p:txBody>
      </p:sp>
      <p:sp>
        <p:nvSpPr>
          <p:cNvPr id="4" name="文本框 3"/>
          <p:cNvSpPr txBox="1"/>
          <p:nvPr/>
        </p:nvSpPr>
        <p:spPr>
          <a:xfrm>
            <a:off x="431165" y="975995"/>
            <a:ext cx="11341100" cy="4702810"/>
          </a:xfrm>
          <a:prstGeom prst="rect">
            <a:avLst/>
          </a:prstGeom>
        </p:spPr>
        <p:txBody>
          <a:bodyPr>
            <a:noAutofit/>
          </a:bodyPr>
          <a:p>
            <a:pPr indent="0" algn="l" defTabSz="266700" fontAlgn="auto">
              <a:lnSpc>
                <a:spcPct val="130000"/>
              </a:lnSpc>
              <a:spcAft>
                <a:spcPct val="0"/>
              </a:spcAft>
            </a:pPr>
            <a:r>
              <a:rPr sz="2400">
                <a:latin typeface="微软雅黑" panose="020B0503020204020204" charset="-122"/>
                <a:ea typeface="微软雅黑" panose="020B0503020204020204" charset="-122"/>
                <a:cs typeface="微软雅黑" panose="020B0503020204020204" charset="-122"/>
              </a:rPr>
              <a:t>乙公司的账务处理如下：</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sz="2400">
                <a:latin typeface="微软雅黑" panose="020B0503020204020204" charset="-122"/>
                <a:ea typeface="微软雅黑" panose="020B0503020204020204" charset="-122"/>
                <a:cs typeface="微软雅黑" panose="020B0503020204020204" charset="-122"/>
              </a:rPr>
              <a:t>(1)根据税法的有关规定：</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sz="2400">
                <a:latin typeface="微软雅黑" panose="020B0503020204020204" charset="-122"/>
                <a:ea typeface="微软雅黑" panose="020B0503020204020204" charset="-122"/>
                <a:cs typeface="微软雅黑" panose="020B0503020204020204" charset="-122"/>
              </a:rPr>
              <a:t>换入货车的增值税进项税额=100×13%=13(万元)</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sz="2400">
                <a:latin typeface="微软雅黑" panose="020B0503020204020204" charset="-122"/>
                <a:ea typeface="微软雅黑" panose="020B0503020204020204" charset="-122"/>
                <a:cs typeface="微软雅黑" panose="020B0503020204020204" charset="-122"/>
              </a:rPr>
              <a:t>换入设备的增值税进项税额=1350×13%=175.5(万元)</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sz="2400">
                <a:latin typeface="微软雅黑" panose="020B0503020204020204" charset="-122"/>
                <a:ea typeface="微软雅黑" panose="020B0503020204020204" charset="-122"/>
                <a:cs typeface="微软雅黑" panose="020B0503020204020204" charset="-122"/>
              </a:rPr>
              <a:t>换出小汽车、客运汽车的增值税销项税额=(709.5+700)×13%=183.235(万元)</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sz="2400">
                <a:latin typeface="微软雅黑" panose="020B0503020204020204" charset="-122"/>
                <a:ea typeface="微软雅黑" panose="020B0503020204020204" charset="-122"/>
                <a:cs typeface="微软雅黑" panose="020B0503020204020204" charset="-122"/>
              </a:rPr>
              <a:t>(2)计算换入资产、换出资产公允价值总额：</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sz="2400">
                <a:latin typeface="微软雅黑" panose="020B0503020204020204" charset="-122"/>
                <a:ea typeface="微软雅黑" panose="020B0503020204020204" charset="-122"/>
                <a:cs typeface="微软雅黑" panose="020B0503020204020204" charset="-122"/>
              </a:rPr>
              <a:t>换入资产公允价值总额=1350+100=1450(万元)</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sz="2400">
                <a:latin typeface="微软雅黑" panose="020B0503020204020204" charset="-122"/>
                <a:ea typeface="微软雅黑" panose="020B0503020204020204" charset="-122"/>
                <a:cs typeface="微软雅黑" panose="020B0503020204020204" charset="-122"/>
              </a:rPr>
              <a:t>换出资产公允价值总额=709.5+700=1409.5(万元)</a:t>
            </a:r>
            <a:endParaRPr sz="240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21"/>
          <p:cNvSpPr>
            <a:spLocks noGrp="1"/>
          </p:cNvSpPr>
          <p:nvPr>
            <p:ph type="title"/>
            <p:custDataLst>
              <p:tags r:id="rId1"/>
            </p:custDataLst>
          </p:nvPr>
        </p:nvSpPr>
        <p:spPr/>
        <p:txBody>
          <a:bodyPr/>
          <a:lstStyle/>
          <a:p>
            <a:r>
              <a:rPr lang="zh-CN" altLang="en-US" dirty="0">
                <a:sym typeface="+mn-ea"/>
              </a:rPr>
              <a:t>(二)多项非货币性资产交换的核算</a:t>
            </a:r>
            <a:endParaRPr lang="zh-CN" altLang="en-US" dirty="0">
              <a:sym typeface="+mn-ea"/>
            </a:endParaRPr>
          </a:p>
        </p:txBody>
      </p:sp>
      <p:sp>
        <p:nvSpPr>
          <p:cNvPr id="4" name="文本框 3"/>
          <p:cNvSpPr txBox="1"/>
          <p:nvPr/>
        </p:nvSpPr>
        <p:spPr>
          <a:xfrm>
            <a:off x="431165" y="975995"/>
            <a:ext cx="11341100" cy="4702810"/>
          </a:xfrm>
          <a:prstGeom prst="rect">
            <a:avLst/>
          </a:prstGeom>
        </p:spPr>
        <p:txBody>
          <a:bodyPr>
            <a:noAutofit/>
          </a:bodyPr>
          <a:p>
            <a:pPr indent="0" algn="l" defTabSz="266700" fontAlgn="auto">
              <a:lnSpc>
                <a:spcPct val="130000"/>
              </a:lnSpc>
              <a:spcAft>
                <a:spcPct val="0"/>
              </a:spcAft>
            </a:pPr>
            <a:r>
              <a:rPr sz="2400">
                <a:latin typeface="微软雅黑" panose="020B0503020204020204" charset="-122"/>
                <a:ea typeface="微软雅黑" panose="020B0503020204020204" charset="-122"/>
                <a:cs typeface="微软雅黑" panose="020B0503020204020204" charset="-122"/>
              </a:rPr>
              <a:t>乙公司的账务处理如下：</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sz="2400">
                <a:latin typeface="微软雅黑" panose="020B0503020204020204" charset="-122"/>
                <a:ea typeface="微软雅黑" panose="020B0503020204020204" charset="-122"/>
                <a:cs typeface="微软雅黑" panose="020B0503020204020204" charset="-122"/>
              </a:rPr>
              <a:t>(3)确定换入资产总成本：</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sz="2400">
                <a:latin typeface="微软雅黑" panose="020B0503020204020204" charset="-122"/>
                <a:ea typeface="微软雅黑" panose="020B0503020204020204" charset="-122"/>
                <a:cs typeface="微软雅黑" panose="020B0503020204020204" charset="-122"/>
              </a:rPr>
              <a:t>换入资产总成本=换出资产公允价值+支付的补价=1409.5+40.5=1450(万元)</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sz="2400">
                <a:latin typeface="微软雅黑" panose="020B0503020204020204" charset="-122"/>
                <a:ea typeface="微软雅黑" panose="020B0503020204020204" charset="-122"/>
                <a:cs typeface="微软雅黑" panose="020B0503020204020204" charset="-122"/>
              </a:rPr>
              <a:t>(4)计算确定换入各项资产的公允价值占换入资产公允价值总额的比例：</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sz="2400">
                <a:latin typeface="微软雅黑" panose="020B0503020204020204" charset="-122"/>
                <a:ea typeface="微软雅黑" panose="020B0503020204020204" charset="-122"/>
                <a:cs typeface="微软雅黑" panose="020B0503020204020204" charset="-122"/>
              </a:rPr>
              <a:t>设备公允价值占换入资产公允价值总额的比例=1350÷1450×100%=93.10%</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sz="2400">
                <a:latin typeface="微软雅黑" panose="020B0503020204020204" charset="-122"/>
                <a:ea typeface="微软雅黑" panose="020B0503020204020204" charset="-122"/>
                <a:cs typeface="微软雅黑" panose="020B0503020204020204" charset="-122"/>
              </a:rPr>
              <a:t>货车公允价值占换入资产公允价值总额的比例=100÷1450×100%=6.90%</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sz="2400">
                <a:latin typeface="微软雅黑" panose="020B0503020204020204" charset="-122"/>
                <a:ea typeface="微软雅黑" panose="020B0503020204020204" charset="-122"/>
                <a:cs typeface="微软雅黑" panose="020B0503020204020204" charset="-122"/>
              </a:rPr>
              <a:t>(5)计算确定换入各项资产的成本：</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sz="2400">
                <a:latin typeface="微软雅黑" panose="020B0503020204020204" charset="-122"/>
                <a:ea typeface="微软雅黑" panose="020B0503020204020204" charset="-122"/>
                <a:cs typeface="微软雅黑" panose="020B0503020204020204" charset="-122"/>
              </a:rPr>
              <a:t>设备的成本=1450×93.10%=1350(万元)</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sz="2400">
                <a:latin typeface="微软雅黑" panose="020B0503020204020204" charset="-122"/>
                <a:ea typeface="微软雅黑" panose="020B0503020204020204" charset="-122"/>
                <a:cs typeface="微软雅黑" panose="020B0503020204020204" charset="-122"/>
              </a:rPr>
              <a:t>货车的成本=1450×6.90%=100(万元)</a:t>
            </a:r>
            <a:endParaRPr sz="240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21"/>
          <p:cNvSpPr>
            <a:spLocks noGrp="1"/>
          </p:cNvSpPr>
          <p:nvPr>
            <p:ph type="title"/>
            <p:custDataLst>
              <p:tags r:id="rId1"/>
            </p:custDataLst>
          </p:nvPr>
        </p:nvSpPr>
        <p:spPr/>
        <p:txBody>
          <a:bodyPr/>
          <a:lstStyle/>
          <a:p>
            <a:r>
              <a:rPr lang="zh-CN" altLang="en-US" dirty="0">
                <a:sym typeface="+mn-ea"/>
              </a:rPr>
              <a:t>(二)多项非货币性资产交换的核算</a:t>
            </a:r>
            <a:endParaRPr lang="zh-CN" altLang="en-US" dirty="0">
              <a:sym typeface="+mn-ea"/>
            </a:endParaRPr>
          </a:p>
        </p:txBody>
      </p:sp>
      <p:sp>
        <p:nvSpPr>
          <p:cNvPr id="4" name="文本框 3"/>
          <p:cNvSpPr txBox="1"/>
          <p:nvPr/>
        </p:nvSpPr>
        <p:spPr>
          <a:xfrm>
            <a:off x="431165" y="975995"/>
            <a:ext cx="11341100" cy="4702810"/>
          </a:xfrm>
          <a:prstGeom prst="rect">
            <a:avLst/>
          </a:prstGeom>
        </p:spPr>
        <p:txBody>
          <a:bodyPr>
            <a:noAutofit/>
          </a:bodyPr>
          <a:p>
            <a:pPr indent="0" algn="l" defTabSz="266700" fontAlgn="auto">
              <a:lnSpc>
                <a:spcPct val="130000"/>
              </a:lnSpc>
              <a:spcAft>
                <a:spcPct val="0"/>
              </a:spcAft>
            </a:pPr>
            <a:r>
              <a:rPr sz="2400">
                <a:latin typeface="微软雅黑" panose="020B0503020204020204" charset="-122"/>
                <a:ea typeface="微软雅黑" panose="020B0503020204020204" charset="-122"/>
                <a:cs typeface="微软雅黑" panose="020B0503020204020204" charset="-122"/>
              </a:rPr>
              <a:t>(6)会计分录：</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sz="2400">
                <a:latin typeface="微软雅黑" panose="020B0503020204020204" charset="-122"/>
                <a:ea typeface="微软雅黑" panose="020B0503020204020204" charset="-122"/>
                <a:cs typeface="微软雅黑" panose="020B0503020204020204" charset="-122"/>
              </a:rPr>
              <a:t>借：固定资产清理          12 300 000</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累计折旧              13 700 000</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贷：固定资产——小汽车    13 000 000</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——客运汽车  13 000 000</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sz="2400">
                <a:latin typeface="微软雅黑" panose="020B0503020204020204" charset="-122"/>
                <a:ea typeface="微软雅黑" panose="020B0503020204020204" charset="-122"/>
                <a:cs typeface="微软雅黑" panose="020B0503020204020204" charset="-122"/>
              </a:rPr>
              <a:t>借：固定资产——设备               13 500 000</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——货车                1 000 000</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应交税费——应交增值税(进项税额)1 885 000</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贷：固定资产清理                    12 300 000</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应交税费——应交增值税(销项税额) 1 832 350</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银行存款                           457 650</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资产处置损益                     1 795 000</a:t>
            </a:r>
            <a:endParaRPr sz="240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21"/>
          <p:cNvSpPr>
            <a:spLocks noGrp="1"/>
          </p:cNvSpPr>
          <p:nvPr>
            <p:ph type="title"/>
            <p:custDataLst>
              <p:tags r:id="rId1"/>
            </p:custDataLst>
          </p:nvPr>
        </p:nvSpPr>
        <p:spPr>
          <a:xfrm>
            <a:off x="695960" y="-45"/>
            <a:ext cx="10800000" cy="720000"/>
          </a:xfrm>
        </p:spPr>
        <p:txBody>
          <a:bodyPr/>
          <a:lstStyle/>
          <a:p>
            <a:r>
              <a:rPr lang="zh-CN" altLang="en-US" sz="2800" dirty="0">
                <a:sym typeface="+mn-ea"/>
              </a:rPr>
              <a:t>(二)多项非货币性资产交换的核算</a:t>
            </a:r>
            <a:endParaRPr lang="zh-CN" altLang="en-US" sz="2800" dirty="0">
              <a:sym typeface="+mn-ea"/>
            </a:endParaRPr>
          </a:p>
        </p:txBody>
      </p:sp>
      <p:sp>
        <p:nvSpPr>
          <p:cNvPr id="4" name="文本框 3"/>
          <p:cNvSpPr txBox="1"/>
          <p:nvPr/>
        </p:nvSpPr>
        <p:spPr>
          <a:xfrm>
            <a:off x="431165" y="598805"/>
            <a:ext cx="11341100" cy="4702810"/>
          </a:xfrm>
          <a:prstGeom prst="rect">
            <a:avLst/>
          </a:prstGeom>
        </p:spPr>
        <p:txBody>
          <a:bodyPr>
            <a:noAutofit/>
          </a:bodyPr>
          <a:p>
            <a:pPr indent="0" algn="l" defTabSz="266700" fontAlgn="auto">
              <a:lnSpc>
                <a:spcPct val="130000"/>
              </a:lnSpc>
              <a:spcAft>
                <a:spcPct val="0"/>
              </a:spcAft>
            </a:pPr>
            <a:r>
              <a:rPr sz="2200" b="1">
                <a:latin typeface="微软雅黑" panose="020B0503020204020204" charset="-122"/>
                <a:ea typeface="微软雅黑" panose="020B0503020204020204" charset="-122"/>
                <a:cs typeface="微软雅黑" panose="020B0503020204020204" charset="-122"/>
              </a:rPr>
              <a:t>【学中做5-7】</a:t>
            </a:r>
            <a:r>
              <a:rPr sz="2200">
                <a:latin typeface="微软雅黑" panose="020B0503020204020204" charset="-122"/>
                <a:ea typeface="微软雅黑" panose="020B0503020204020204" charset="-122"/>
                <a:cs typeface="微软雅黑" panose="020B0503020204020204" charset="-122"/>
              </a:rPr>
              <a:t>甲公司属于增值税一般纳税人。2023年4月1日,甲公司为了生产产品的转型,以一台生产设备和一批B产品与乙公司的厂房和商标权进行交换。</a:t>
            </a:r>
            <a:endParaRPr sz="22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sz="2200">
                <a:latin typeface="微软雅黑" panose="020B0503020204020204" charset="-122"/>
                <a:ea typeface="微软雅黑" panose="020B0503020204020204" charset="-122"/>
                <a:cs typeface="微软雅黑" panose="020B0503020204020204" charset="-122"/>
              </a:rPr>
              <a:t>甲公司拥有的机器设备账面原价为800万元，已计提折旧300万元，已计提减值准备100万元，当日的公允价值为500万元，增值税税额65万元。B产品的账面成本为500万元，已计提存货跌价准备50万元，当日的公允价值为450万元，增值税税额58.5万元。</a:t>
            </a:r>
            <a:endParaRPr sz="22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sz="2200">
                <a:latin typeface="微软雅黑" panose="020B0503020204020204" charset="-122"/>
                <a:ea typeface="微软雅黑" panose="020B0503020204020204" charset="-122"/>
                <a:cs typeface="微软雅黑" panose="020B0503020204020204" charset="-122"/>
              </a:rPr>
              <a:t>乙公司厂房的账面原价为600万元，已计提折旧100万元，未计提减值准备，当日的公允价值为550万元，增值税税额49.5万元。商标权的账面原价为200万元，已累计摊销50万元，未计提减值准备，当日的公允价值为400万元，增值税税额为24万元。</a:t>
            </a:r>
            <a:endParaRPr sz="22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sz="2200">
                <a:latin typeface="微软雅黑" panose="020B0503020204020204" charset="-122"/>
                <a:ea typeface="微软雅黑" panose="020B0503020204020204" charset="-122"/>
                <a:cs typeface="微软雅黑" panose="020B0503020204020204" charset="-122"/>
              </a:rPr>
              <a:t>乙公司另支付补价161.5万元给甲公司。不考虑其他税费问题。</a:t>
            </a:r>
            <a:endParaRPr sz="22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sz="2200">
                <a:latin typeface="微软雅黑" panose="020B0503020204020204" charset="-122"/>
                <a:ea typeface="微软雅黑" panose="020B0503020204020204" charset="-122"/>
                <a:cs typeface="微软雅黑" panose="020B0503020204020204" charset="-122"/>
              </a:rPr>
              <a:t>要求：</a:t>
            </a:r>
            <a:endParaRPr sz="22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sz="2200">
                <a:latin typeface="微软雅黑" panose="020B0503020204020204" charset="-122"/>
                <a:ea typeface="微软雅黑" panose="020B0503020204020204" charset="-122"/>
                <a:cs typeface="微软雅黑" panose="020B0503020204020204" charset="-122"/>
              </a:rPr>
              <a:t>(1)计算甲公司换出生产设备和B产品对损益的影响金额，以及换入厂房和商标权的入账价值，并作出相应的会计处理。</a:t>
            </a:r>
            <a:endParaRPr sz="22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sz="2200">
                <a:latin typeface="微软雅黑" panose="020B0503020204020204" charset="-122"/>
                <a:ea typeface="微软雅黑" panose="020B0503020204020204" charset="-122"/>
                <a:cs typeface="微软雅黑" panose="020B0503020204020204" charset="-122"/>
              </a:rPr>
              <a:t>(2)计算乙公司换出厂房和商标权对损益的影响金额，以及换入机器设备和B产品的入账价值，并作出相应的会计处理。</a:t>
            </a:r>
            <a:endParaRPr sz="22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endParaRPr sz="220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custDataLst>
              <p:tags r:id="rId1"/>
            </p:custDataLst>
          </p:nvPr>
        </p:nvSpPr>
        <p:spPr/>
        <p:txBody>
          <a:bodyPr/>
          <a:lstStyle/>
          <a:p>
            <a:r>
              <a:rPr lang="zh-CN" altLang="en-US"/>
              <a:t>三、非货币性资产交换的确认和计量</a:t>
            </a:r>
            <a:endParaRPr lang="zh-CN" altLang="en-US"/>
          </a:p>
        </p:txBody>
      </p:sp>
      <p:sp>
        <p:nvSpPr>
          <p:cNvPr id="2" name="Union_#color_$accent1_$accent2-804&amp;11218"/>
          <p:cNvSpPr/>
          <p:nvPr>
            <p:custDataLst>
              <p:tags r:id="rId2"/>
            </p:custDataLst>
          </p:nvPr>
        </p:nvSpPr>
        <p:spPr>
          <a:xfrm>
            <a:off x="1424305" y="1306830"/>
            <a:ext cx="8720455" cy="4243705"/>
          </a:xfrm>
          <a:custGeom>
            <a:avLst/>
            <a:gdLst/>
            <a:ahLst/>
            <a:cxnLst/>
            <a:rect l="l" t="t" r="r" b="b"/>
            <a:pathLst>
              <a:path w="4572000" h="2532888">
                <a:moveTo>
                  <a:pt x="256032" y="0"/>
                </a:moveTo>
                <a:cubicBezTo>
                  <a:pt x="109728" y="0"/>
                  <a:pt x="0" y="109728"/>
                  <a:pt x="0" y="256032"/>
                </a:cubicBezTo>
                <a:lnTo>
                  <a:pt x="0" y="2057400"/>
                </a:lnTo>
                <a:cubicBezTo>
                  <a:pt x="0" y="2194560"/>
                  <a:pt x="109728" y="2313432"/>
                  <a:pt x="256032" y="2313432"/>
                </a:cubicBezTo>
                <a:lnTo>
                  <a:pt x="649224" y="2313432"/>
                </a:lnTo>
                <a:lnTo>
                  <a:pt x="832104" y="2496312"/>
                </a:lnTo>
                <a:cubicBezTo>
                  <a:pt x="886968" y="2551176"/>
                  <a:pt x="960120" y="2551176"/>
                  <a:pt x="1014984" y="2496312"/>
                </a:cubicBezTo>
                <a:lnTo>
                  <a:pt x="1197864" y="2313432"/>
                </a:lnTo>
                <a:lnTo>
                  <a:pt x="4315968" y="2313432"/>
                </a:lnTo>
                <a:cubicBezTo>
                  <a:pt x="4462272" y="2313432"/>
                  <a:pt x="4572000" y="2194560"/>
                  <a:pt x="4572000" y="2057400"/>
                </a:cubicBezTo>
                <a:lnTo>
                  <a:pt x="4572000" y="256032"/>
                </a:lnTo>
                <a:cubicBezTo>
                  <a:pt x="4572000" y="109728"/>
                  <a:pt x="4462272" y="0"/>
                  <a:pt x="4315968" y="0"/>
                </a:cubicBezTo>
                <a:lnTo>
                  <a:pt x="256032" y="0"/>
                </a:lnTo>
              </a:path>
            </a:pathLst>
          </a:custGeom>
          <a:gradFill>
            <a:gsLst>
              <a:gs pos="0">
                <a:schemeClr val="accent1">
                  <a:lumMod val="75000"/>
                </a:schemeClr>
              </a:gs>
              <a:gs pos="100000">
                <a:schemeClr val="accent1"/>
              </a:gs>
            </a:gsLst>
            <a:lin ang="20750833" scaled="0"/>
          </a:gradFill>
          <a:ln w="25400">
            <a:noFill/>
          </a:ln>
          <a:effectLst/>
          <a:extLst>
            <a:ext uri="{91240B29-F687-4F45-9708-019B960494DF}">
              <a14:hiddenLine xmlns:a14="http://schemas.microsoft.com/office/drawing/2010/main" w="25400">
                <a:solidFill>
                  <a:srgbClr val="000000"/>
                </a:solidFill>
              </a14:hiddenLine>
            </a:ex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txBody>
          <a:bodyPr wrap="square" lIns="439200" tIns="396000" rIns="439200" bIns="0">
            <a:noAutofit/>
          </a:bodyPr>
          <a:p>
            <a:pPr indent="0" algn="just" fontAlgn="auto">
              <a:lnSpc>
                <a:spcPct val="120000"/>
              </a:lnSpc>
            </a:pPr>
            <a:r>
              <a:rPr lang="zh-CN" altLang="en-US" sz="2400">
                <a:solidFill>
                  <a:srgbClr val="FFFFFF"/>
                </a:solidFill>
                <a:latin typeface="+mn-ea"/>
                <a:cs typeface="+mn-ea"/>
                <a:sym typeface="+mn-ea"/>
              </a:rPr>
              <a:t>企业应当分别按照以下原则对非货币性资产交换中的换入资产进行确认，对换出资产终止确认：</a:t>
            </a:r>
            <a:endParaRPr lang="zh-CN" altLang="en-US" sz="2400">
              <a:solidFill>
                <a:srgbClr val="FFFFFF"/>
              </a:solidFill>
              <a:latin typeface="+mn-ea"/>
              <a:cs typeface="+mn-ea"/>
              <a:sym typeface="+mn-ea"/>
            </a:endParaRPr>
          </a:p>
          <a:p>
            <a:pPr indent="0" algn="just" fontAlgn="auto">
              <a:lnSpc>
                <a:spcPct val="120000"/>
              </a:lnSpc>
            </a:pPr>
            <a:r>
              <a:rPr lang="zh-CN" altLang="en-US" sz="2400">
                <a:solidFill>
                  <a:srgbClr val="FFFFFF"/>
                </a:solidFill>
                <a:latin typeface="+mn-ea"/>
                <a:cs typeface="+mn-ea"/>
                <a:sym typeface="+mn-ea"/>
              </a:rPr>
              <a:t>(1)对换入资产，企业应当在换入资产符合资产定义并满足资产确认条件时予以确认。</a:t>
            </a:r>
            <a:endParaRPr lang="zh-CN" altLang="en-US" sz="2400">
              <a:solidFill>
                <a:srgbClr val="FFFFFF"/>
              </a:solidFill>
              <a:latin typeface="+mn-ea"/>
              <a:cs typeface="+mn-ea"/>
              <a:sym typeface="+mn-ea"/>
            </a:endParaRPr>
          </a:p>
          <a:p>
            <a:pPr indent="0" algn="just" fontAlgn="auto">
              <a:lnSpc>
                <a:spcPct val="120000"/>
              </a:lnSpc>
            </a:pPr>
            <a:r>
              <a:rPr lang="zh-CN" altLang="en-US" sz="2400">
                <a:solidFill>
                  <a:srgbClr val="FFFFFF"/>
                </a:solidFill>
                <a:latin typeface="+mn-ea"/>
                <a:cs typeface="+mn-ea"/>
                <a:sym typeface="+mn-ea"/>
              </a:rPr>
              <a:t>(2)对换出资产,企业应当在换出资产满足资产终止确认条件时终止确认。</a:t>
            </a:r>
            <a:endParaRPr lang="zh-CN" altLang="en-US" sz="2400">
              <a:solidFill>
                <a:srgbClr val="FFFFFF"/>
              </a:solidFill>
              <a:latin typeface="+mn-ea"/>
              <a:cs typeface="+mn-ea"/>
              <a:sym typeface="+mn-ea"/>
            </a:endParaRPr>
          </a:p>
          <a:p>
            <a:pPr indent="0" algn="just" fontAlgn="auto">
              <a:lnSpc>
                <a:spcPct val="120000"/>
              </a:lnSpc>
            </a:pPr>
            <a:endParaRPr lang="zh-CN" altLang="en-US" sz="2400">
              <a:solidFill>
                <a:srgbClr val="FFFFFF"/>
              </a:solidFill>
              <a:latin typeface="+mn-ea"/>
              <a:cs typeface="+mn-ea"/>
              <a:sym typeface="+mn-ea"/>
            </a:endParaRPr>
          </a:p>
        </p:txBody>
      </p:sp>
      <p:sp>
        <p:nvSpPr>
          <p:cNvPr id="4" name="“_#color-824&amp;2665"/>
          <p:cNvSpPr/>
          <p:nvPr>
            <p:custDataLst>
              <p:tags r:id="rId3"/>
            </p:custDataLst>
          </p:nvPr>
        </p:nvSpPr>
        <p:spPr>
          <a:xfrm>
            <a:off x="3396633" y="2918417"/>
            <a:ext cx="367802" cy="315259"/>
          </a:xfrm>
          <a:custGeom>
            <a:avLst/>
            <a:gdLst/>
            <a:ahLst/>
            <a:cxnLst/>
            <a:rect l="l" t="t" r="r" b="b"/>
            <a:pathLst>
              <a:path w="448056" h="384048">
                <a:moveTo>
                  <a:pt x="448056" y="192024"/>
                </a:moveTo>
                <a:cubicBezTo>
                  <a:pt x="448056" y="228600"/>
                  <a:pt x="438912" y="256032"/>
                  <a:pt x="420624" y="283464"/>
                </a:cubicBezTo>
                <a:cubicBezTo>
                  <a:pt x="411480" y="310896"/>
                  <a:pt x="384048" y="338328"/>
                  <a:pt x="356616" y="356616"/>
                </a:cubicBezTo>
                <a:cubicBezTo>
                  <a:pt x="329184" y="365760"/>
                  <a:pt x="301752" y="374904"/>
                  <a:pt x="265176" y="384048"/>
                </a:cubicBezTo>
                <a:cubicBezTo>
                  <a:pt x="265176" y="384048"/>
                  <a:pt x="256032" y="374904"/>
                  <a:pt x="256032" y="365760"/>
                </a:cubicBezTo>
                <a:lnTo>
                  <a:pt x="256032" y="310896"/>
                </a:lnTo>
                <a:cubicBezTo>
                  <a:pt x="256032" y="301752"/>
                  <a:pt x="265176" y="301752"/>
                  <a:pt x="265176" y="292608"/>
                </a:cubicBezTo>
                <a:cubicBezTo>
                  <a:pt x="292608" y="292608"/>
                  <a:pt x="320040" y="283464"/>
                  <a:pt x="329184" y="265176"/>
                </a:cubicBezTo>
                <a:cubicBezTo>
                  <a:pt x="347472" y="246888"/>
                  <a:pt x="356616" y="219456"/>
                  <a:pt x="356616" y="192024"/>
                </a:cubicBezTo>
                <a:lnTo>
                  <a:pt x="356616" y="182880"/>
                </a:lnTo>
                <a:cubicBezTo>
                  <a:pt x="356616" y="173736"/>
                  <a:pt x="347472" y="173736"/>
                  <a:pt x="338328" y="173736"/>
                </a:cubicBezTo>
                <a:lnTo>
                  <a:pt x="274320" y="173736"/>
                </a:lnTo>
                <a:cubicBezTo>
                  <a:pt x="265176" y="173736"/>
                  <a:pt x="265176" y="164592"/>
                  <a:pt x="265176" y="155448"/>
                </a:cubicBezTo>
                <a:lnTo>
                  <a:pt x="265176" y="9144"/>
                </a:lnTo>
                <a:cubicBezTo>
                  <a:pt x="265176" y="9144"/>
                  <a:pt x="265176" y="0"/>
                  <a:pt x="274320" y="0"/>
                </a:cubicBezTo>
                <a:lnTo>
                  <a:pt x="429768" y="0"/>
                </a:lnTo>
                <a:cubicBezTo>
                  <a:pt x="438912" y="0"/>
                  <a:pt x="448056" y="9144"/>
                  <a:pt x="448056" y="9144"/>
                </a:cubicBezTo>
                <a:lnTo>
                  <a:pt x="448056" y="192024"/>
                </a:lnTo>
                <a:moveTo>
                  <a:pt x="0" y="310896"/>
                </a:moveTo>
                <a:cubicBezTo>
                  <a:pt x="0" y="301752"/>
                  <a:pt x="9144" y="301752"/>
                  <a:pt x="9144" y="292608"/>
                </a:cubicBezTo>
                <a:cubicBezTo>
                  <a:pt x="36576" y="292608"/>
                  <a:pt x="64008" y="283464"/>
                  <a:pt x="73152" y="265176"/>
                </a:cubicBezTo>
                <a:cubicBezTo>
                  <a:pt x="91440" y="246888"/>
                  <a:pt x="100584" y="219456"/>
                  <a:pt x="100584" y="192024"/>
                </a:cubicBezTo>
                <a:lnTo>
                  <a:pt x="100584" y="182880"/>
                </a:lnTo>
                <a:cubicBezTo>
                  <a:pt x="100584" y="173736"/>
                  <a:pt x="91440" y="173736"/>
                  <a:pt x="82296" y="173736"/>
                </a:cubicBezTo>
                <a:lnTo>
                  <a:pt x="18288" y="173736"/>
                </a:lnTo>
                <a:cubicBezTo>
                  <a:pt x="9144" y="173736"/>
                  <a:pt x="9144" y="164592"/>
                  <a:pt x="9144" y="155448"/>
                </a:cubicBezTo>
                <a:lnTo>
                  <a:pt x="9144" y="9144"/>
                </a:lnTo>
                <a:cubicBezTo>
                  <a:pt x="9144" y="9144"/>
                  <a:pt x="9144" y="0"/>
                  <a:pt x="18288" y="0"/>
                </a:cubicBezTo>
                <a:lnTo>
                  <a:pt x="173736" y="0"/>
                </a:lnTo>
                <a:cubicBezTo>
                  <a:pt x="182880" y="0"/>
                  <a:pt x="192024" y="9144"/>
                  <a:pt x="192024" y="9144"/>
                </a:cubicBezTo>
                <a:lnTo>
                  <a:pt x="192024" y="192024"/>
                </a:lnTo>
                <a:cubicBezTo>
                  <a:pt x="192024" y="228600"/>
                  <a:pt x="182880" y="256032"/>
                  <a:pt x="164592" y="283464"/>
                </a:cubicBezTo>
                <a:cubicBezTo>
                  <a:pt x="155448" y="310896"/>
                  <a:pt x="128016" y="338328"/>
                  <a:pt x="100584" y="356616"/>
                </a:cubicBezTo>
                <a:cubicBezTo>
                  <a:pt x="73152" y="365760"/>
                  <a:pt x="45720" y="374904"/>
                  <a:pt x="9144" y="384048"/>
                </a:cubicBezTo>
                <a:cubicBezTo>
                  <a:pt x="9144" y="384048"/>
                  <a:pt x="0" y="374904"/>
                  <a:pt x="0" y="365760"/>
                </a:cubicBezTo>
                <a:lnTo>
                  <a:pt x="0" y="310896"/>
                </a:lnTo>
              </a:path>
            </a:pathLst>
          </a:custGeom>
          <a:solidFill>
            <a:schemeClr val="lt2">
              <a:alpha val="50000"/>
            </a:schemeClr>
          </a:solidFill>
        </p:spPr>
        <p:txBody>
          <a:bodyPr>
            <a:noAutofit/>
          </a:bodyPr>
          <a:p>
            <a:endParaRPr lang="zh-CN" altLang="en-US"/>
          </a:p>
        </p:txBody>
      </p:sp>
      <p:sp>
        <p:nvSpPr>
          <p:cNvPr id="10" name="“_#color-824&amp;2668"/>
          <p:cNvSpPr/>
          <p:nvPr>
            <p:custDataLst>
              <p:tags r:id="rId4"/>
            </p:custDataLst>
          </p:nvPr>
        </p:nvSpPr>
        <p:spPr>
          <a:xfrm>
            <a:off x="7639185" y="2918417"/>
            <a:ext cx="367802" cy="315259"/>
          </a:xfrm>
          <a:custGeom>
            <a:avLst/>
            <a:gdLst/>
            <a:ahLst/>
            <a:cxnLst/>
            <a:rect l="l" t="t" r="r" b="b"/>
            <a:pathLst>
              <a:path w="448056" h="384048">
                <a:moveTo>
                  <a:pt x="448056" y="192024"/>
                </a:moveTo>
                <a:cubicBezTo>
                  <a:pt x="448056" y="228600"/>
                  <a:pt x="438912" y="256032"/>
                  <a:pt x="420624" y="283464"/>
                </a:cubicBezTo>
                <a:cubicBezTo>
                  <a:pt x="411480" y="310896"/>
                  <a:pt x="384048" y="338328"/>
                  <a:pt x="356616" y="356616"/>
                </a:cubicBezTo>
                <a:cubicBezTo>
                  <a:pt x="329184" y="365760"/>
                  <a:pt x="301752" y="374904"/>
                  <a:pt x="265176" y="384048"/>
                </a:cubicBezTo>
                <a:cubicBezTo>
                  <a:pt x="265176" y="384048"/>
                  <a:pt x="256032" y="374904"/>
                  <a:pt x="256032" y="365760"/>
                </a:cubicBezTo>
                <a:lnTo>
                  <a:pt x="256032" y="310896"/>
                </a:lnTo>
                <a:cubicBezTo>
                  <a:pt x="256032" y="301752"/>
                  <a:pt x="265176" y="301752"/>
                  <a:pt x="265176" y="292608"/>
                </a:cubicBezTo>
                <a:cubicBezTo>
                  <a:pt x="292608" y="292608"/>
                  <a:pt x="320040" y="283464"/>
                  <a:pt x="329184" y="265176"/>
                </a:cubicBezTo>
                <a:cubicBezTo>
                  <a:pt x="347472" y="246888"/>
                  <a:pt x="356616" y="219456"/>
                  <a:pt x="356616" y="192024"/>
                </a:cubicBezTo>
                <a:lnTo>
                  <a:pt x="356616" y="182880"/>
                </a:lnTo>
                <a:cubicBezTo>
                  <a:pt x="356616" y="173736"/>
                  <a:pt x="347472" y="173736"/>
                  <a:pt x="338328" y="173736"/>
                </a:cubicBezTo>
                <a:lnTo>
                  <a:pt x="274320" y="173736"/>
                </a:lnTo>
                <a:cubicBezTo>
                  <a:pt x="265176" y="173736"/>
                  <a:pt x="265176" y="164592"/>
                  <a:pt x="265176" y="155448"/>
                </a:cubicBezTo>
                <a:lnTo>
                  <a:pt x="265176" y="9144"/>
                </a:lnTo>
                <a:cubicBezTo>
                  <a:pt x="265176" y="9144"/>
                  <a:pt x="265176" y="0"/>
                  <a:pt x="274320" y="0"/>
                </a:cubicBezTo>
                <a:lnTo>
                  <a:pt x="429768" y="0"/>
                </a:lnTo>
                <a:cubicBezTo>
                  <a:pt x="438912" y="0"/>
                  <a:pt x="448056" y="9144"/>
                  <a:pt x="448056" y="9144"/>
                </a:cubicBezTo>
                <a:lnTo>
                  <a:pt x="448056" y="192024"/>
                </a:lnTo>
                <a:moveTo>
                  <a:pt x="0" y="310896"/>
                </a:moveTo>
                <a:cubicBezTo>
                  <a:pt x="0" y="301752"/>
                  <a:pt x="9144" y="301752"/>
                  <a:pt x="9144" y="292608"/>
                </a:cubicBezTo>
                <a:cubicBezTo>
                  <a:pt x="36576" y="292608"/>
                  <a:pt x="64008" y="283464"/>
                  <a:pt x="73152" y="265176"/>
                </a:cubicBezTo>
                <a:cubicBezTo>
                  <a:pt x="91440" y="246888"/>
                  <a:pt x="100584" y="219456"/>
                  <a:pt x="100584" y="192024"/>
                </a:cubicBezTo>
                <a:lnTo>
                  <a:pt x="100584" y="182880"/>
                </a:lnTo>
                <a:cubicBezTo>
                  <a:pt x="100584" y="173736"/>
                  <a:pt x="91440" y="173736"/>
                  <a:pt x="82296" y="173736"/>
                </a:cubicBezTo>
                <a:lnTo>
                  <a:pt x="18288" y="173736"/>
                </a:lnTo>
                <a:cubicBezTo>
                  <a:pt x="9144" y="173736"/>
                  <a:pt x="9144" y="164592"/>
                  <a:pt x="9144" y="155448"/>
                </a:cubicBezTo>
                <a:lnTo>
                  <a:pt x="9144" y="9144"/>
                </a:lnTo>
                <a:cubicBezTo>
                  <a:pt x="9144" y="9144"/>
                  <a:pt x="9144" y="0"/>
                  <a:pt x="18288" y="0"/>
                </a:cubicBezTo>
                <a:lnTo>
                  <a:pt x="173736" y="0"/>
                </a:lnTo>
                <a:cubicBezTo>
                  <a:pt x="182880" y="0"/>
                  <a:pt x="192024" y="9144"/>
                  <a:pt x="192024" y="9144"/>
                </a:cubicBezTo>
                <a:lnTo>
                  <a:pt x="192024" y="192024"/>
                </a:lnTo>
                <a:cubicBezTo>
                  <a:pt x="192024" y="228600"/>
                  <a:pt x="182880" y="256032"/>
                  <a:pt x="164592" y="283464"/>
                </a:cubicBezTo>
                <a:cubicBezTo>
                  <a:pt x="155448" y="310896"/>
                  <a:pt x="128016" y="338328"/>
                  <a:pt x="100584" y="356616"/>
                </a:cubicBezTo>
                <a:cubicBezTo>
                  <a:pt x="73152" y="365760"/>
                  <a:pt x="45720" y="374904"/>
                  <a:pt x="9144" y="384048"/>
                </a:cubicBezTo>
                <a:cubicBezTo>
                  <a:pt x="9144" y="384048"/>
                  <a:pt x="0" y="374904"/>
                  <a:pt x="0" y="365760"/>
                </a:cubicBezTo>
                <a:lnTo>
                  <a:pt x="0" y="310896"/>
                </a:lnTo>
              </a:path>
            </a:pathLst>
          </a:custGeom>
          <a:solidFill>
            <a:schemeClr val="lt2">
              <a:alpha val="50000"/>
            </a:schemeClr>
          </a:solidFill>
        </p:spPr>
        <p:txBody>
          <a:bodyPr>
            <a:noAutofit/>
          </a:bodyPr>
          <a:p>
            <a:endParaRPr lang="zh-CN" altLang="en-US"/>
          </a:p>
        </p:txBody>
      </p:sp>
      <p:pic>
        <p:nvPicPr>
          <p:cNvPr id="3" name="图片 2" descr="/data/temp/874cf8de-470a-11ef-8b5f-2a6418218072.jpg@base@tag=imgScale&amp;m=1&amp;w=247&amp;h=247&amp;q=95874cf8de-470a-11ef-8b5f-2a6418218072"/>
          <p:cNvPicPr>
            <a:picLocks noChangeAspect="1"/>
          </p:cNvPicPr>
          <p:nvPr>
            <p:custDataLst>
              <p:tags r:id="rId5"/>
            </p:custDataLst>
          </p:nvPr>
        </p:nvPicPr>
        <p:blipFill>
          <a:blip r:embed="rId6"/>
          <a:srcRect l="16712" r="16712"/>
          <a:stretch>
            <a:fillRect/>
          </a:stretch>
        </p:blipFill>
        <p:spPr>
          <a:xfrm>
            <a:off x="1708785" y="5671185"/>
            <a:ext cx="889000" cy="889000"/>
          </a:xfrm>
          <a:custGeom>
            <a:avLst/>
            <a:gdLst>
              <a:gd name="connsiteX0" fmla="*/ 516600 w 1033200"/>
              <a:gd name="connsiteY0" fmla="*/ 0 h 1033200"/>
              <a:gd name="connsiteX1" fmla="*/ 1033200 w 1033200"/>
              <a:gd name="connsiteY1" fmla="*/ 516600 h 1033200"/>
              <a:gd name="connsiteX2" fmla="*/ 516600 w 1033200"/>
              <a:gd name="connsiteY2" fmla="*/ 1033200 h 1033200"/>
              <a:gd name="connsiteX3" fmla="*/ 0 w 1033200"/>
              <a:gd name="connsiteY3" fmla="*/ 516600 h 1033200"/>
              <a:gd name="connsiteX4" fmla="*/ 516600 w 1033200"/>
              <a:gd name="connsiteY4" fmla="*/ 0 h 103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3200" h="1033200">
                <a:moveTo>
                  <a:pt x="516600" y="0"/>
                </a:moveTo>
                <a:cubicBezTo>
                  <a:pt x="801910" y="0"/>
                  <a:pt x="1033200" y="231290"/>
                  <a:pt x="1033200" y="516600"/>
                </a:cubicBezTo>
                <a:cubicBezTo>
                  <a:pt x="1033200" y="801910"/>
                  <a:pt x="801910" y="1033200"/>
                  <a:pt x="516600" y="1033200"/>
                </a:cubicBezTo>
                <a:cubicBezTo>
                  <a:pt x="231290" y="1033200"/>
                  <a:pt x="0" y="801910"/>
                  <a:pt x="0" y="516600"/>
                </a:cubicBezTo>
                <a:cubicBezTo>
                  <a:pt x="0" y="231290"/>
                  <a:pt x="231290" y="0"/>
                  <a:pt x="516600" y="0"/>
                </a:cubicBezTo>
                <a:close/>
              </a:path>
            </a:pathLst>
          </a:custGeom>
          <a:ln w="9525" cap="flat" cmpd="sng" algn="ctr">
            <a:solidFill>
              <a:schemeClr val="dk1">
                <a:lumMod val="40000"/>
                <a:lumOff val="60000"/>
                <a:alpha val="20000"/>
              </a:schemeClr>
            </a:solidFill>
            <a:prstDash val="solid"/>
            <a:round/>
            <a:headEnd type="none" w="med" len="med"/>
            <a:tailEnd type="none" w="med" len="med"/>
          </a:ln>
        </p:spPr>
      </p:pic>
      <p:sp>
        <p:nvSpPr>
          <p:cNvPr id="5" name="矩形 4"/>
          <p:cNvSpPr/>
          <p:nvPr>
            <p:custDataLst>
              <p:tags r:id="rId7"/>
            </p:custDataLst>
          </p:nvPr>
        </p:nvSpPr>
        <p:spPr>
          <a:xfrm>
            <a:off x="2696210" y="5727065"/>
            <a:ext cx="3978275" cy="756285"/>
          </a:xfrm>
          <a:prstGeom prst="rect">
            <a:avLst/>
          </a:prstGeom>
          <a:noFill/>
        </p:spPr>
        <p:txBody>
          <a:bodyPr wrap="square" lIns="0" tIns="0" rIns="0" bIns="0" rtlCol="0" anchor="ctr" anchorCtr="0">
            <a:noAutofit/>
          </a:bodyPr>
          <a:p>
            <a:pPr>
              <a:spcBef>
                <a:spcPct val="0"/>
              </a:spcBef>
              <a:spcAft>
                <a:spcPct val="0"/>
              </a:spcAft>
            </a:pPr>
            <a:r>
              <a:rPr lang="zh-CN" altLang="en-US" sz="2400" b="1" dirty="0">
                <a:solidFill>
                  <a:schemeClr val="accent1"/>
                </a:solidFill>
                <a:latin typeface="+mn-ea"/>
                <a:cs typeface="+mn-ea"/>
                <a:sym typeface="+mn-ea"/>
              </a:rPr>
              <a:t>非货币性资产交换的确认</a:t>
            </a:r>
            <a:endParaRPr lang="zh-CN" altLang="en-US" sz="2400" b="1" dirty="0">
              <a:solidFill>
                <a:schemeClr val="accent1"/>
              </a:solidFill>
              <a:latin typeface="+mn-ea"/>
              <a:cs typeface="+mn-ea"/>
              <a:sym typeface="+mn-ea"/>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21"/>
          <p:cNvSpPr>
            <a:spLocks noGrp="1"/>
          </p:cNvSpPr>
          <p:nvPr>
            <p:ph type="title"/>
            <p:custDataLst>
              <p:tags r:id="rId1"/>
            </p:custDataLst>
          </p:nvPr>
        </p:nvSpPr>
        <p:spPr>
          <a:xfrm>
            <a:off x="695960" y="-45"/>
            <a:ext cx="10800000" cy="720000"/>
          </a:xfrm>
        </p:spPr>
        <p:txBody>
          <a:bodyPr/>
          <a:lstStyle/>
          <a:p>
            <a:r>
              <a:rPr lang="zh-CN" altLang="en-US" sz="2800" dirty="0">
                <a:sym typeface="+mn-ea"/>
              </a:rPr>
              <a:t>项目小结</a:t>
            </a:r>
            <a:endParaRPr lang="zh-CN" altLang="en-US" sz="2800" dirty="0">
              <a:sym typeface="+mn-ea"/>
            </a:endParaRPr>
          </a:p>
        </p:txBody>
      </p:sp>
      <p:sp>
        <p:nvSpPr>
          <p:cNvPr id="4" name="文本框 3"/>
          <p:cNvSpPr txBox="1"/>
          <p:nvPr/>
        </p:nvSpPr>
        <p:spPr>
          <a:xfrm>
            <a:off x="431165" y="990600"/>
            <a:ext cx="11341100" cy="4702810"/>
          </a:xfrm>
          <a:prstGeom prst="rect">
            <a:avLst/>
          </a:prstGeom>
        </p:spPr>
        <p:txBody>
          <a:bodyPr>
            <a:noAutofit/>
          </a:bodyPr>
          <a:p>
            <a:pPr indent="609600" algn="l" defTabSz="266700" fontAlgn="auto">
              <a:lnSpc>
                <a:spcPct val="150000"/>
              </a:lnSpc>
              <a:spcAft>
                <a:spcPct val="0"/>
              </a:spcAft>
              <a:extLst>
                <a:ext uri="{35155182-B16C-46BC-9424-99874614C6A1}">
                  <wpsdc:indentchars xmlns:wpsdc="http://www.wps.cn/officeDocument/2017/drawingmlCustomData" val="200" checksum="4158780845"/>
                </a:ext>
              </a:extLst>
            </a:pPr>
            <a:r>
              <a:rPr sz="2400">
                <a:latin typeface="微软雅黑" panose="020B0503020204020204" charset="-122"/>
                <a:ea typeface="微软雅黑" panose="020B0503020204020204" charset="-122"/>
                <a:cs typeface="微软雅黑" panose="020B0503020204020204" charset="-122"/>
              </a:rPr>
              <a:t>非货币性资产交换是指交换双方主要以固定资产、无形资产和长期股权投资等非货币性资产进行的交换。该交换不涉及或只涉及少量的货币性资产(即补价)。认定涉及少量货币性资产的交换为非货币性资产交换，通常以补价占整个资产交换金额的比例作为参考，如果支付的货币性资产占换入资产公允价值或占换出资产公允价值与支付的货币性资产之和的比例低于25%的，视为非货币性资产交换；否则，则视为以货币性资产取得非货币性资产。</a:t>
            </a:r>
            <a:endParaRPr sz="2400">
              <a:latin typeface="微软雅黑" panose="020B0503020204020204" charset="-122"/>
              <a:ea typeface="微软雅黑" panose="020B0503020204020204" charset="-122"/>
              <a:cs typeface="微软雅黑" panose="020B0503020204020204" charset="-122"/>
            </a:endParaRPr>
          </a:p>
          <a:p>
            <a:pPr indent="609600" algn="l" defTabSz="266700" fontAlgn="auto">
              <a:lnSpc>
                <a:spcPct val="150000"/>
              </a:lnSpc>
              <a:spcAft>
                <a:spcPct val="0"/>
              </a:spcAft>
              <a:extLst>
                <a:ext uri="{35155182-B16C-46BC-9424-99874614C6A1}">
                  <wpsdc:indentchars xmlns:wpsdc="http://www.wps.cn/officeDocument/2017/drawingmlCustomData" val="200" checksum="4158780845"/>
                </a:ext>
              </a:extLst>
            </a:pPr>
            <a:r>
              <a:rPr sz="2400">
                <a:latin typeface="微软雅黑" panose="020B0503020204020204" charset="-122"/>
                <a:ea typeface="微软雅黑" panose="020B0503020204020204" charset="-122"/>
                <a:cs typeface="微软雅黑" panose="020B0503020204020204" charset="-122"/>
              </a:rPr>
              <a:t>非货币性资产交换如果同时满足具有商业实质且公允价值能够可靠计量条件的，以公允价值为基础计量，公允价值与其账面价值之间的差额，确认为当期损益；不符合条件的，换入资产的入账价值以换出资产的账面价值为基础计量，不确认损益。</a:t>
            </a:r>
            <a:endParaRPr sz="240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署名"/>
          <p:cNvSpPr>
            <a:spLocks noGrp="1"/>
          </p:cNvSpPr>
          <p:nvPr>
            <p:ph type="body" sz="quarter" idx="17"/>
            <p:custDataLst>
              <p:tags r:id="rId1"/>
            </p:custDataLst>
          </p:nvPr>
        </p:nvSpPr>
        <p:spPr>
          <a:xfrm>
            <a:off x="850900" y="4131310"/>
            <a:ext cx="2723000" cy="635000"/>
          </a:xfrm>
        </p:spPr>
        <p:txBody>
          <a:bodyPr wrap="square">
            <a:normAutofit/>
          </a:bodyPr>
          <a:lstStyle/>
          <a:p>
            <a:r>
              <a:rPr lang="zh-CN" altLang="en-US" dirty="0"/>
              <a:t>汇报人：</a:t>
            </a:r>
            <a:r>
              <a:rPr lang="en-US" altLang="zh-CN" dirty="0"/>
              <a:t>WPS</a:t>
            </a:r>
            <a:endParaRPr lang="zh-CN" altLang="en-US" dirty="0"/>
          </a:p>
        </p:txBody>
      </p:sp>
      <p:sp>
        <p:nvSpPr>
          <p:cNvPr id="4" name="标题"/>
          <p:cNvSpPr>
            <a:spLocks noGrp="1"/>
          </p:cNvSpPr>
          <p:nvPr>
            <p:ph type="ctrTitle"/>
            <p:custDataLst>
              <p:tags r:id="rId2"/>
            </p:custDataLst>
          </p:nvPr>
        </p:nvSpPr>
        <p:spPr>
          <a:xfrm>
            <a:off x="850900" y="592811"/>
            <a:ext cx="5308600" cy="2986100"/>
          </a:xfrm>
        </p:spPr>
        <p:txBody>
          <a:bodyPr wrap="square">
            <a:normAutofit/>
          </a:bodyPr>
          <a:lstStyle/>
          <a:p>
            <a:r>
              <a:rPr lang="zh-CN" altLang="en-US"/>
              <a:t>谢谢</a:t>
            </a:r>
            <a:endParaRPr lang="zh-CN" altLang="en-US"/>
          </a:p>
        </p:txBody>
      </p:sp>
      <p:pic>
        <p:nvPicPr>
          <p:cNvPr id="5" name="图片 4" descr="C:/Users/kingsoft/AppData/Local/Temp/fig2wpp/@png2x_Ellipse 41-2486&amp;2127.png"/>
          <p:cNvPicPr>
            <a:picLocks noChangeAspect="1"/>
          </p:cNvPicPr>
          <p:nvPr>
            <p:custDataLst>
              <p:tags r:id="rId3"/>
            </p:custDataLst>
          </p:nvPr>
        </p:nvPicPr>
        <p:blipFill>
          <a:blip r:embed="rId4" r:link="rId5"/>
          <a:stretch>
            <a:fillRect/>
          </a:stretch>
        </p:blipFill>
        <p:spPr>
          <a:xfrm>
            <a:off x="7124700" y="1828800"/>
            <a:ext cx="3200400" cy="3200400"/>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custDataLst>
              <p:tags r:id="rId1"/>
            </p:custDataLst>
          </p:nvPr>
        </p:nvSpPr>
        <p:spPr/>
        <p:txBody>
          <a:bodyPr/>
          <a:lstStyle/>
          <a:p>
            <a:r>
              <a:rPr lang="zh-CN" altLang="en-US"/>
              <a:t>三、非货币性资产交换的确认和计量</a:t>
            </a:r>
            <a:endParaRPr lang="zh-CN" altLang="en-US"/>
          </a:p>
        </p:txBody>
      </p:sp>
      <p:sp>
        <p:nvSpPr>
          <p:cNvPr id="2" name="Union_#color_$accent1_$accent2-804&amp;11218"/>
          <p:cNvSpPr/>
          <p:nvPr>
            <p:custDataLst>
              <p:tags r:id="rId2"/>
            </p:custDataLst>
          </p:nvPr>
        </p:nvSpPr>
        <p:spPr>
          <a:xfrm>
            <a:off x="909955" y="1254125"/>
            <a:ext cx="10586085" cy="4618355"/>
          </a:xfrm>
          <a:custGeom>
            <a:avLst/>
            <a:gdLst/>
            <a:ahLst/>
            <a:cxnLst/>
            <a:rect l="l" t="t" r="r" b="b"/>
            <a:pathLst>
              <a:path w="4572000" h="2532888">
                <a:moveTo>
                  <a:pt x="256032" y="0"/>
                </a:moveTo>
                <a:cubicBezTo>
                  <a:pt x="109728" y="0"/>
                  <a:pt x="0" y="109728"/>
                  <a:pt x="0" y="256032"/>
                </a:cubicBezTo>
                <a:lnTo>
                  <a:pt x="0" y="2057400"/>
                </a:lnTo>
                <a:cubicBezTo>
                  <a:pt x="0" y="2194560"/>
                  <a:pt x="109728" y="2313432"/>
                  <a:pt x="256032" y="2313432"/>
                </a:cubicBezTo>
                <a:lnTo>
                  <a:pt x="649224" y="2313432"/>
                </a:lnTo>
                <a:lnTo>
                  <a:pt x="832104" y="2496312"/>
                </a:lnTo>
                <a:cubicBezTo>
                  <a:pt x="886968" y="2551176"/>
                  <a:pt x="960120" y="2551176"/>
                  <a:pt x="1014984" y="2496312"/>
                </a:cubicBezTo>
                <a:lnTo>
                  <a:pt x="1197864" y="2313432"/>
                </a:lnTo>
                <a:lnTo>
                  <a:pt x="4315968" y="2313432"/>
                </a:lnTo>
                <a:cubicBezTo>
                  <a:pt x="4462272" y="2313432"/>
                  <a:pt x="4572000" y="2194560"/>
                  <a:pt x="4572000" y="2057400"/>
                </a:cubicBezTo>
                <a:lnTo>
                  <a:pt x="4572000" y="256032"/>
                </a:lnTo>
                <a:cubicBezTo>
                  <a:pt x="4572000" y="109728"/>
                  <a:pt x="4462272" y="0"/>
                  <a:pt x="4315968" y="0"/>
                </a:cubicBezTo>
                <a:lnTo>
                  <a:pt x="256032" y="0"/>
                </a:lnTo>
              </a:path>
            </a:pathLst>
          </a:custGeom>
          <a:gradFill>
            <a:gsLst>
              <a:gs pos="0">
                <a:schemeClr val="accent1">
                  <a:lumMod val="75000"/>
                </a:schemeClr>
              </a:gs>
              <a:gs pos="100000">
                <a:schemeClr val="accent1"/>
              </a:gs>
            </a:gsLst>
            <a:lin ang="20750833" scaled="0"/>
          </a:gradFill>
          <a:ln w="25400">
            <a:noFill/>
          </a:ln>
          <a:effectLst/>
          <a:extLst>
            <a:ext uri="{91240B29-F687-4F45-9708-019B960494DF}">
              <a14:hiddenLine xmlns:a14="http://schemas.microsoft.com/office/drawing/2010/main" w="25400">
                <a:solidFill>
                  <a:srgbClr val="000000"/>
                </a:solidFill>
              </a14:hiddenLine>
            </a:ex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txBody>
          <a:bodyPr wrap="square" lIns="439200" tIns="396000" rIns="439200" bIns="0">
            <a:noAutofit/>
          </a:bodyPr>
          <a:p>
            <a:pPr indent="609600" algn="just" fontAlgn="auto">
              <a:lnSpc>
                <a:spcPct val="120000"/>
              </a:lnSpc>
              <a:extLst>
                <a:ext uri="{35155182-B16C-46BC-9424-99874614C6A1}">
                  <wpsdc:indentchars xmlns:wpsdc="http://www.wps.cn/officeDocument/2017/drawingmlCustomData" val="200" checksum="4158780845"/>
                </a:ext>
              </a:extLst>
            </a:pPr>
            <a:r>
              <a:rPr lang="zh-CN" altLang="en-US" sz="2400">
                <a:solidFill>
                  <a:srgbClr val="FFFFFF"/>
                </a:solidFill>
                <a:latin typeface="+mn-ea"/>
                <a:cs typeface="+mn-ea"/>
                <a:sym typeface="+mn-ea"/>
              </a:rPr>
              <a:t>在非货币性资产交换的情况下，不论是一项资产换入一项资产，一项资产换入多项资产，多项资产换入一项资产，还是多项资产换入多项资产，非货币性资产交换准则规定了确定换入资产成本的两种计量基础和交换所产生损益的确认原则。</a:t>
            </a:r>
            <a:endParaRPr lang="zh-CN" altLang="en-US" sz="2400">
              <a:solidFill>
                <a:srgbClr val="FFFFFF"/>
              </a:solidFill>
              <a:latin typeface="+mn-ea"/>
              <a:cs typeface="+mn-ea"/>
              <a:sym typeface="+mn-ea"/>
            </a:endParaRPr>
          </a:p>
          <a:p>
            <a:pPr indent="609600" algn="just" fontAlgn="auto">
              <a:lnSpc>
                <a:spcPct val="120000"/>
              </a:lnSpc>
              <a:extLst>
                <a:ext uri="{35155182-B16C-46BC-9424-99874614C6A1}">
                  <wpsdc:indentchars xmlns:wpsdc="http://www.wps.cn/officeDocument/2017/drawingmlCustomData" val="200" checksum="4158780845"/>
                </a:ext>
              </a:extLst>
            </a:pPr>
            <a:r>
              <a:rPr lang="zh-CN" altLang="en-US" sz="2400">
                <a:solidFill>
                  <a:srgbClr val="FFFFFF"/>
                </a:solidFill>
                <a:latin typeface="+mn-ea"/>
                <a:cs typeface="+mn-ea"/>
                <a:sym typeface="+mn-ea"/>
              </a:rPr>
              <a:t>换入资产成本的两种计量基础即公允价值模式和账面价值模式的选择取决于非货币性资产交换是否具有商业实质，以及换入资产或换出资产的公允价值能否可靠地计量。当非货币资产交换同时满足以上两个条件的，应当以公允价值为基础计量，否则采用账面价值为基础计量。</a:t>
            </a:r>
            <a:endParaRPr lang="zh-CN" altLang="en-US" sz="2400">
              <a:solidFill>
                <a:srgbClr val="FFFFFF"/>
              </a:solidFill>
              <a:latin typeface="+mn-ea"/>
              <a:cs typeface="+mn-ea"/>
              <a:sym typeface="+mn-ea"/>
            </a:endParaRPr>
          </a:p>
        </p:txBody>
      </p:sp>
      <p:sp>
        <p:nvSpPr>
          <p:cNvPr id="4" name="“_#color-824&amp;2665"/>
          <p:cNvSpPr/>
          <p:nvPr>
            <p:custDataLst>
              <p:tags r:id="rId3"/>
            </p:custDataLst>
          </p:nvPr>
        </p:nvSpPr>
        <p:spPr>
          <a:xfrm>
            <a:off x="4789754" y="3583052"/>
            <a:ext cx="500782" cy="429242"/>
          </a:xfrm>
          <a:custGeom>
            <a:avLst/>
            <a:gdLst/>
            <a:ahLst/>
            <a:cxnLst/>
            <a:rect l="l" t="t" r="r" b="b"/>
            <a:pathLst>
              <a:path w="448056" h="384048">
                <a:moveTo>
                  <a:pt x="448056" y="192024"/>
                </a:moveTo>
                <a:cubicBezTo>
                  <a:pt x="448056" y="228600"/>
                  <a:pt x="438912" y="256032"/>
                  <a:pt x="420624" y="283464"/>
                </a:cubicBezTo>
                <a:cubicBezTo>
                  <a:pt x="411480" y="310896"/>
                  <a:pt x="384048" y="338328"/>
                  <a:pt x="356616" y="356616"/>
                </a:cubicBezTo>
                <a:cubicBezTo>
                  <a:pt x="329184" y="365760"/>
                  <a:pt x="301752" y="374904"/>
                  <a:pt x="265176" y="384048"/>
                </a:cubicBezTo>
                <a:cubicBezTo>
                  <a:pt x="265176" y="384048"/>
                  <a:pt x="256032" y="374904"/>
                  <a:pt x="256032" y="365760"/>
                </a:cubicBezTo>
                <a:lnTo>
                  <a:pt x="256032" y="310896"/>
                </a:lnTo>
                <a:cubicBezTo>
                  <a:pt x="256032" y="301752"/>
                  <a:pt x="265176" y="301752"/>
                  <a:pt x="265176" y="292608"/>
                </a:cubicBezTo>
                <a:cubicBezTo>
                  <a:pt x="292608" y="292608"/>
                  <a:pt x="320040" y="283464"/>
                  <a:pt x="329184" y="265176"/>
                </a:cubicBezTo>
                <a:cubicBezTo>
                  <a:pt x="347472" y="246888"/>
                  <a:pt x="356616" y="219456"/>
                  <a:pt x="356616" y="192024"/>
                </a:cubicBezTo>
                <a:lnTo>
                  <a:pt x="356616" y="182880"/>
                </a:lnTo>
                <a:cubicBezTo>
                  <a:pt x="356616" y="173736"/>
                  <a:pt x="347472" y="173736"/>
                  <a:pt x="338328" y="173736"/>
                </a:cubicBezTo>
                <a:lnTo>
                  <a:pt x="274320" y="173736"/>
                </a:lnTo>
                <a:cubicBezTo>
                  <a:pt x="265176" y="173736"/>
                  <a:pt x="265176" y="164592"/>
                  <a:pt x="265176" y="155448"/>
                </a:cubicBezTo>
                <a:lnTo>
                  <a:pt x="265176" y="9144"/>
                </a:lnTo>
                <a:cubicBezTo>
                  <a:pt x="265176" y="9144"/>
                  <a:pt x="265176" y="0"/>
                  <a:pt x="274320" y="0"/>
                </a:cubicBezTo>
                <a:lnTo>
                  <a:pt x="429768" y="0"/>
                </a:lnTo>
                <a:cubicBezTo>
                  <a:pt x="438912" y="0"/>
                  <a:pt x="448056" y="9144"/>
                  <a:pt x="448056" y="9144"/>
                </a:cubicBezTo>
                <a:lnTo>
                  <a:pt x="448056" y="192024"/>
                </a:lnTo>
                <a:moveTo>
                  <a:pt x="0" y="310896"/>
                </a:moveTo>
                <a:cubicBezTo>
                  <a:pt x="0" y="301752"/>
                  <a:pt x="9144" y="301752"/>
                  <a:pt x="9144" y="292608"/>
                </a:cubicBezTo>
                <a:cubicBezTo>
                  <a:pt x="36576" y="292608"/>
                  <a:pt x="64008" y="283464"/>
                  <a:pt x="73152" y="265176"/>
                </a:cubicBezTo>
                <a:cubicBezTo>
                  <a:pt x="91440" y="246888"/>
                  <a:pt x="100584" y="219456"/>
                  <a:pt x="100584" y="192024"/>
                </a:cubicBezTo>
                <a:lnTo>
                  <a:pt x="100584" y="182880"/>
                </a:lnTo>
                <a:cubicBezTo>
                  <a:pt x="100584" y="173736"/>
                  <a:pt x="91440" y="173736"/>
                  <a:pt x="82296" y="173736"/>
                </a:cubicBezTo>
                <a:lnTo>
                  <a:pt x="18288" y="173736"/>
                </a:lnTo>
                <a:cubicBezTo>
                  <a:pt x="9144" y="173736"/>
                  <a:pt x="9144" y="164592"/>
                  <a:pt x="9144" y="155448"/>
                </a:cubicBezTo>
                <a:lnTo>
                  <a:pt x="9144" y="9144"/>
                </a:lnTo>
                <a:cubicBezTo>
                  <a:pt x="9144" y="9144"/>
                  <a:pt x="9144" y="0"/>
                  <a:pt x="18288" y="0"/>
                </a:cubicBezTo>
                <a:lnTo>
                  <a:pt x="173736" y="0"/>
                </a:lnTo>
                <a:cubicBezTo>
                  <a:pt x="182880" y="0"/>
                  <a:pt x="192024" y="9144"/>
                  <a:pt x="192024" y="9144"/>
                </a:cubicBezTo>
                <a:lnTo>
                  <a:pt x="192024" y="192024"/>
                </a:lnTo>
                <a:cubicBezTo>
                  <a:pt x="192024" y="228600"/>
                  <a:pt x="182880" y="256032"/>
                  <a:pt x="164592" y="283464"/>
                </a:cubicBezTo>
                <a:cubicBezTo>
                  <a:pt x="155448" y="310896"/>
                  <a:pt x="128016" y="338328"/>
                  <a:pt x="100584" y="356616"/>
                </a:cubicBezTo>
                <a:cubicBezTo>
                  <a:pt x="73152" y="365760"/>
                  <a:pt x="45720" y="374904"/>
                  <a:pt x="9144" y="384048"/>
                </a:cubicBezTo>
                <a:cubicBezTo>
                  <a:pt x="9144" y="384048"/>
                  <a:pt x="0" y="374904"/>
                  <a:pt x="0" y="365760"/>
                </a:cubicBezTo>
                <a:lnTo>
                  <a:pt x="0" y="310896"/>
                </a:lnTo>
              </a:path>
            </a:pathLst>
          </a:custGeom>
          <a:solidFill>
            <a:schemeClr val="lt2">
              <a:alpha val="50000"/>
            </a:schemeClr>
          </a:solidFill>
        </p:spPr>
        <p:txBody>
          <a:bodyPr>
            <a:noAutofit/>
          </a:bodyPr>
          <a:p>
            <a:endParaRPr lang="zh-CN" altLang="en-US"/>
          </a:p>
        </p:txBody>
      </p:sp>
      <p:sp>
        <p:nvSpPr>
          <p:cNvPr id="10" name="“_#color-824&amp;2668"/>
          <p:cNvSpPr/>
          <p:nvPr>
            <p:custDataLst>
              <p:tags r:id="rId4"/>
            </p:custDataLst>
          </p:nvPr>
        </p:nvSpPr>
        <p:spPr>
          <a:xfrm>
            <a:off x="10566210" y="3583052"/>
            <a:ext cx="500782" cy="429242"/>
          </a:xfrm>
          <a:custGeom>
            <a:avLst/>
            <a:gdLst/>
            <a:ahLst/>
            <a:cxnLst/>
            <a:rect l="l" t="t" r="r" b="b"/>
            <a:pathLst>
              <a:path w="448056" h="384048">
                <a:moveTo>
                  <a:pt x="448056" y="192024"/>
                </a:moveTo>
                <a:cubicBezTo>
                  <a:pt x="448056" y="228600"/>
                  <a:pt x="438912" y="256032"/>
                  <a:pt x="420624" y="283464"/>
                </a:cubicBezTo>
                <a:cubicBezTo>
                  <a:pt x="411480" y="310896"/>
                  <a:pt x="384048" y="338328"/>
                  <a:pt x="356616" y="356616"/>
                </a:cubicBezTo>
                <a:cubicBezTo>
                  <a:pt x="329184" y="365760"/>
                  <a:pt x="301752" y="374904"/>
                  <a:pt x="265176" y="384048"/>
                </a:cubicBezTo>
                <a:cubicBezTo>
                  <a:pt x="265176" y="384048"/>
                  <a:pt x="256032" y="374904"/>
                  <a:pt x="256032" y="365760"/>
                </a:cubicBezTo>
                <a:lnTo>
                  <a:pt x="256032" y="310896"/>
                </a:lnTo>
                <a:cubicBezTo>
                  <a:pt x="256032" y="301752"/>
                  <a:pt x="265176" y="301752"/>
                  <a:pt x="265176" y="292608"/>
                </a:cubicBezTo>
                <a:cubicBezTo>
                  <a:pt x="292608" y="292608"/>
                  <a:pt x="320040" y="283464"/>
                  <a:pt x="329184" y="265176"/>
                </a:cubicBezTo>
                <a:cubicBezTo>
                  <a:pt x="347472" y="246888"/>
                  <a:pt x="356616" y="219456"/>
                  <a:pt x="356616" y="192024"/>
                </a:cubicBezTo>
                <a:lnTo>
                  <a:pt x="356616" y="182880"/>
                </a:lnTo>
                <a:cubicBezTo>
                  <a:pt x="356616" y="173736"/>
                  <a:pt x="347472" y="173736"/>
                  <a:pt x="338328" y="173736"/>
                </a:cubicBezTo>
                <a:lnTo>
                  <a:pt x="274320" y="173736"/>
                </a:lnTo>
                <a:cubicBezTo>
                  <a:pt x="265176" y="173736"/>
                  <a:pt x="265176" y="164592"/>
                  <a:pt x="265176" y="155448"/>
                </a:cubicBezTo>
                <a:lnTo>
                  <a:pt x="265176" y="9144"/>
                </a:lnTo>
                <a:cubicBezTo>
                  <a:pt x="265176" y="9144"/>
                  <a:pt x="265176" y="0"/>
                  <a:pt x="274320" y="0"/>
                </a:cubicBezTo>
                <a:lnTo>
                  <a:pt x="429768" y="0"/>
                </a:lnTo>
                <a:cubicBezTo>
                  <a:pt x="438912" y="0"/>
                  <a:pt x="448056" y="9144"/>
                  <a:pt x="448056" y="9144"/>
                </a:cubicBezTo>
                <a:lnTo>
                  <a:pt x="448056" y="192024"/>
                </a:lnTo>
                <a:moveTo>
                  <a:pt x="0" y="310896"/>
                </a:moveTo>
                <a:cubicBezTo>
                  <a:pt x="0" y="301752"/>
                  <a:pt x="9144" y="301752"/>
                  <a:pt x="9144" y="292608"/>
                </a:cubicBezTo>
                <a:cubicBezTo>
                  <a:pt x="36576" y="292608"/>
                  <a:pt x="64008" y="283464"/>
                  <a:pt x="73152" y="265176"/>
                </a:cubicBezTo>
                <a:cubicBezTo>
                  <a:pt x="91440" y="246888"/>
                  <a:pt x="100584" y="219456"/>
                  <a:pt x="100584" y="192024"/>
                </a:cubicBezTo>
                <a:lnTo>
                  <a:pt x="100584" y="182880"/>
                </a:lnTo>
                <a:cubicBezTo>
                  <a:pt x="100584" y="173736"/>
                  <a:pt x="91440" y="173736"/>
                  <a:pt x="82296" y="173736"/>
                </a:cubicBezTo>
                <a:lnTo>
                  <a:pt x="18288" y="173736"/>
                </a:lnTo>
                <a:cubicBezTo>
                  <a:pt x="9144" y="173736"/>
                  <a:pt x="9144" y="164592"/>
                  <a:pt x="9144" y="155448"/>
                </a:cubicBezTo>
                <a:lnTo>
                  <a:pt x="9144" y="9144"/>
                </a:lnTo>
                <a:cubicBezTo>
                  <a:pt x="9144" y="9144"/>
                  <a:pt x="9144" y="0"/>
                  <a:pt x="18288" y="0"/>
                </a:cubicBezTo>
                <a:lnTo>
                  <a:pt x="173736" y="0"/>
                </a:lnTo>
                <a:cubicBezTo>
                  <a:pt x="182880" y="0"/>
                  <a:pt x="192024" y="9144"/>
                  <a:pt x="192024" y="9144"/>
                </a:cubicBezTo>
                <a:lnTo>
                  <a:pt x="192024" y="192024"/>
                </a:lnTo>
                <a:cubicBezTo>
                  <a:pt x="192024" y="228600"/>
                  <a:pt x="182880" y="256032"/>
                  <a:pt x="164592" y="283464"/>
                </a:cubicBezTo>
                <a:cubicBezTo>
                  <a:pt x="155448" y="310896"/>
                  <a:pt x="128016" y="338328"/>
                  <a:pt x="100584" y="356616"/>
                </a:cubicBezTo>
                <a:cubicBezTo>
                  <a:pt x="73152" y="365760"/>
                  <a:pt x="45720" y="374904"/>
                  <a:pt x="9144" y="384048"/>
                </a:cubicBezTo>
                <a:cubicBezTo>
                  <a:pt x="9144" y="384048"/>
                  <a:pt x="0" y="374904"/>
                  <a:pt x="0" y="365760"/>
                </a:cubicBezTo>
                <a:lnTo>
                  <a:pt x="0" y="310896"/>
                </a:lnTo>
              </a:path>
            </a:pathLst>
          </a:custGeom>
          <a:solidFill>
            <a:schemeClr val="lt2">
              <a:alpha val="50000"/>
            </a:schemeClr>
          </a:solidFill>
        </p:spPr>
        <p:txBody>
          <a:bodyPr>
            <a:noAutofit/>
          </a:bodyPr>
          <a:p>
            <a:endParaRPr lang="zh-CN" altLang="en-US"/>
          </a:p>
        </p:txBody>
      </p:sp>
      <p:pic>
        <p:nvPicPr>
          <p:cNvPr id="8" name="图片 7" descr="/data/temp/874cf8de-470a-11ef-8b5f-2a6418218072.jpg@base@tag=imgScale&amp;m=1&amp;w=247&amp;h=247&amp;q=95874cf8de-470a-11ef-8b5f-2a6418218072"/>
          <p:cNvPicPr>
            <a:picLocks noChangeAspect="1"/>
          </p:cNvPicPr>
          <p:nvPr>
            <p:custDataLst>
              <p:tags r:id="rId5"/>
            </p:custDataLst>
          </p:nvPr>
        </p:nvPicPr>
        <p:blipFill>
          <a:blip r:embed="rId6"/>
          <a:srcRect l="16712" r="16712"/>
          <a:stretch>
            <a:fillRect/>
          </a:stretch>
        </p:blipFill>
        <p:spPr>
          <a:xfrm>
            <a:off x="1708785" y="5671185"/>
            <a:ext cx="889000" cy="889000"/>
          </a:xfrm>
          <a:custGeom>
            <a:avLst/>
            <a:gdLst>
              <a:gd name="connsiteX0" fmla="*/ 516600 w 1033200"/>
              <a:gd name="connsiteY0" fmla="*/ 0 h 1033200"/>
              <a:gd name="connsiteX1" fmla="*/ 1033200 w 1033200"/>
              <a:gd name="connsiteY1" fmla="*/ 516600 h 1033200"/>
              <a:gd name="connsiteX2" fmla="*/ 516600 w 1033200"/>
              <a:gd name="connsiteY2" fmla="*/ 1033200 h 1033200"/>
              <a:gd name="connsiteX3" fmla="*/ 0 w 1033200"/>
              <a:gd name="connsiteY3" fmla="*/ 516600 h 1033200"/>
              <a:gd name="connsiteX4" fmla="*/ 516600 w 1033200"/>
              <a:gd name="connsiteY4" fmla="*/ 0 h 103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3200" h="1033200">
                <a:moveTo>
                  <a:pt x="516600" y="0"/>
                </a:moveTo>
                <a:cubicBezTo>
                  <a:pt x="801910" y="0"/>
                  <a:pt x="1033200" y="231290"/>
                  <a:pt x="1033200" y="516600"/>
                </a:cubicBezTo>
                <a:cubicBezTo>
                  <a:pt x="1033200" y="801910"/>
                  <a:pt x="801910" y="1033200"/>
                  <a:pt x="516600" y="1033200"/>
                </a:cubicBezTo>
                <a:cubicBezTo>
                  <a:pt x="231290" y="1033200"/>
                  <a:pt x="0" y="801910"/>
                  <a:pt x="0" y="516600"/>
                </a:cubicBezTo>
                <a:cubicBezTo>
                  <a:pt x="0" y="231290"/>
                  <a:pt x="231290" y="0"/>
                  <a:pt x="516600" y="0"/>
                </a:cubicBezTo>
                <a:close/>
              </a:path>
            </a:pathLst>
          </a:custGeom>
          <a:ln w="9525" cap="flat" cmpd="sng" algn="ctr">
            <a:solidFill>
              <a:schemeClr val="dk1">
                <a:lumMod val="40000"/>
                <a:lumOff val="60000"/>
                <a:alpha val="20000"/>
              </a:schemeClr>
            </a:solidFill>
            <a:prstDash val="solid"/>
            <a:round/>
            <a:headEnd type="none" w="med" len="med"/>
            <a:tailEnd type="none" w="med" len="med"/>
          </a:ln>
        </p:spPr>
      </p:pic>
      <p:sp>
        <p:nvSpPr>
          <p:cNvPr id="9" name="矩形 8"/>
          <p:cNvSpPr/>
          <p:nvPr>
            <p:custDataLst>
              <p:tags r:id="rId7"/>
            </p:custDataLst>
          </p:nvPr>
        </p:nvSpPr>
        <p:spPr>
          <a:xfrm>
            <a:off x="2696210" y="5727065"/>
            <a:ext cx="3978275" cy="756285"/>
          </a:xfrm>
          <a:prstGeom prst="rect">
            <a:avLst/>
          </a:prstGeom>
          <a:noFill/>
        </p:spPr>
        <p:txBody>
          <a:bodyPr wrap="square" lIns="0" tIns="0" rIns="0" bIns="0" rtlCol="0" anchor="ctr" anchorCtr="0">
            <a:noAutofit/>
          </a:bodyPr>
          <a:p>
            <a:pPr>
              <a:spcBef>
                <a:spcPct val="0"/>
              </a:spcBef>
              <a:spcAft>
                <a:spcPct val="0"/>
              </a:spcAft>
            </a:pPr>
            <a:r>
              <a:rPr lang="zh-CN" altLang="en-US" sz="2400" b="1" dirty="0">
                <a:solidFill>
                  <a:schemeClr val="accent1"/>
                </a:solidFill>
                <a:latin typeface="+mn-ea"/>
                <a:cs typeface="+mn-ea"/>
                <a:sym typeface="+mn-ea"/>
              </a:rPr>
              <a:t>非货币性资产交换的计量</a:t>
            </a:r>
            <a:endParaRPr lang="zh-CN" altLang="en-US" sz="2400" b="1" dirty="0">
              <a:solidFill>
                <a:schemeClr val="accent1"/>
              </a:solidFill>
              <a:latin typeface="+mn-ea"/>
              <a:cs typeface="+mn-ea"/>
              <a:sym typeface="+mn-ea"/>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custDataLst>
              <p:tags r:id="rId1"/>
            </p:custDataLst>
          </p:nvPr>
        </p:nvSpPr>
        <p:spPr/>
        <p:txBody>
          <a:bodyPr/>
          <a:lstStyle/>
          <a:p>
            <a:r>
              <a:rPr lang="zh-CN" altLang="en-US"/>
              <a:t>三、非货币性资产交换的确认和计量</a:t>
            </a:r>
            <a:endParaRPr lang="zh-CN" altLang="en-US"/>
          </a:p>
        </p:txBody>
      </p:sp>
      <p:pic>
        <p:nvPicPr>
          <p:cNvPr id="5" name="图片 4" descr="/data/temp/874cf8de-470a-11ef-8b5f-2a6418218072.jpg@base@tag=imgScale&amp;m=1&amp;w=247&amp;h=247&amp;q=95874cf8de-470a-11ef-8b5f-2a6418218072"/>
          <p:cNvPicPr>
            <a:picLocks noChangeAspect="1"/>
          </p:cNvPicPr>
          <p:nvPr>
            <p:custDataLst>
              <p:tags r:id="rId2"/>
            </p:custDataLst>
          </p:nvPr>
        </p:nvPicPr>
        <p:blipFill>
          <a:blip r:embed="rId3"/>
          <a:srcRect l="16712" r="16712"/>
          <a:stretch>
            <a:fillRect/>
          </a:stretch>
        </p:blipFill>
        <p:spPr>
          <a:xfrm>
            <a:off x="1708785" y="1354455"/>
            <a:ext cx="889000" cy="889000"/>
          </a:xfrm>
          <a:custGeom>
            <a:avLst/>
            <a:gdLst>
              <a:gd name="connsiteX0" fmla="*/ 516600 w 1033200"/>
              <a:gd name="connsiteY0" fmla="*/ 0 h 1033200"/>
              <a:gd name="connsiteX1" fmla="*/ 1033200 w 1033200"/>
              <a:gd name="connsiteY1" fmla="*/ 516600 h 1033200"/>
              <a:gd name="connsiteX2" fmla="*/ 516600 w 1033200"/>
              <a:gd name="connsiteY2" fmla="*/ 1033200 h 1033200"/>
              <a:gd name="connsiteX3" fmla="*/ 0 w 1033200"/>
              <a:gd name="connsiteY3" fmla="*/ 516600 h 1033200"/>
              <a:gd name="connsiteX4" fmla="*/ 516600 w 1033200"/>
              <a:gd name="connsiteY4" fmla="*/ 0 h 103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3200" h="1033200">
                <a:moveTo>
                  <a:pt x="516600" y="0"/>
                </a:moveTo>
                <a:cubicBezTo>
                  <a:pt x="801910" y="0"/>
                  <a:pt x="1033200" y="231290"/>
                  <a:pt x="1033200" y="516600"/>
                </a:cubicBezTo>
                <a:cubicBezTo>
                  <a:pt x="1033200" y="801910"/>
                  <a:pt x="801910" y="1033200"/>
                  <a:pt x="516600" y="1033200"/>
                </a:cubicBezTo>
                <a:cubicBezTo>
                  <a:pt x="231290" y="1033200"/>
                  <a:pt x="0" y="801910"/>
                  <a:pt x="0" y="516600"/>
                </a:cubicBezTo>
                <a:cubicBezTo>
                  <a:pt x="0" y="231290"/>
                  <a:pt x="231290" y="0"/>
                  <a:pt x="516600" y="0"/>
                </a:cubicBezTo>
                <a:close/>
              </a:path>
            </a:pathLst>
          </a:custGeom>
          <a:ln w="9525" cap="flat" cmpd="sng" algn="ctr">
            <a:solidFill>
              <a:schemeClr val="dk1">
                <a:lumMod val="40000"/>
                <a:lumOff val="60000"/>
                <a:alpha val="20000"/>
              </a:schemeClr>
            </a:solidFill>
            <a:prstDash val="solid"/>
            <a:round/>
            <a:headEnd type="none" w="med" len="med"/>
            <a:tailEnd type="none" w="med" len="med"/>
          </a:ln>
        </p:spPr>
      </p:pic>
      <p:sp>
        <p:nvSpPr>
          <p:cNvPr id="11" name="矩形 10"/>
          <p:cNvSpPr/>
          <p:nvPr>
            <p:custDataLst>
              <p:tags r:id="rId4"/>
            </p:custDataLst>
          </p:nvPr>
        </p:nvSpPr>
        <p:spPr>
          <a:xfrm>
            <a:off x="2696210" y="1452245"/>
            <a:ext cx="3978275" cy="756285"/>
          </a:xfrm>
          <a:prstGeom prst="rect">
            <a:avLst/>
          </a:prstGeom>
          <a:noFill/>
        </p:spPr>
        <p:txBody>
          <a:bodyPr wrap="square" lIns="0" tIns="0" rIns="0" bIns="0" rtlCol="0" anchor="ctr" anchorCtr="0">
            <a:noAutofit/>
          </a:bodyPr>
          <a:p>
            <a:pPr>
              <a:spcBef>
                <a:spcPct val="0"/>
              </a:spcBef>
              <a:spcAft>
                <a:spcPct val="0"/>
              </a:spcAft>
            </a:pPr>
            <a:r>
              <a:rPr lang="zh-CN" altLang="en-US" sz="2400" b="1" dirty="0">
                <a:solidFill>
                  <a:schemeClr val="accent1"/>
                </a:solidFill>
                <a:latin typeface="+mn-ea"/>
                <a:cs typeface="+mn-ea"/>
                <a:sym typeface="+mn-ea"/>
              </a:rPr>
              <a:t>商业实质的判断</a:t>
            </a:r>
            <a:endParaRPr lang="zh-CN" altLang="en-US" sz="2400" b="1" dirty="0">
              <a:solidFill>
                <a:schemeClr val="accent1"/>
              </a:solidFill>
              <a:latin typeface="+mn-ea"/>
              <a:cs typeface="+mn-ea"/>
              <a:sym typeface="+mn-ea"/>
            </a:endParaRPr>
          </a:p>
        </p:txBody>
      </p:sp>
      <p:sp>
        <p:nvSpPr>
          <p:cNvPr id="12" name="椭圆 11"/>
          <p:cNvSpPr/>
          <p:nvPr>
            <p:custDataLst>
              <p:tags r:id="rId5"/>
            </p:custDataLst>
          </p:nvPr>
        </p:nvSpPr>
        <p:spPr>
          <a:xfrm>
            <a:off x="2045762" y="2487677"/>
            <a:ext cx="724416" cy="724416"/>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p>
            <a:pPr algn="ctr">
              <a:spcBef>
                <a:spcPct val="0"/>
              </a:spcBef>
              <a:spcAft>
                <a:spcPct val="0"/>
              </a:spcAft>
            </a:pPr>
            <a:r>
              <a:rPr lang="en-US" altLang="zh-CN" sz="2000" b="1">
                <a:solidFill>
                  <a:schemeClr val="lt1">
                    <a:lumMod val="100000"/>
                  </a:schemeClr>
                </a:solidFill>
                <a:latin typeface="+mn-ea"/>
                <a:cs typeface="+mn-ea"/>
                <a:sym typeface="+mn-ea"/>
              </a:rPr>
              <a:t>01</a:t>
            </a:r>
            <a:endParaRPr lang="zh-CN" altLang="en-US" sz="2000" b="1">
              <a:solidFill>
                <a:schemeClr val="lt1">
                  <a:lumMod val="100000"/>
                </a:schemeClr>
              </a:solidFill>
              <a:latin typeface="+mn-ea"/>
              <a:cs typeface="+mn-ea"/>
              <a:sym typeface="+mn-ea"/>
            </a:endParaRPr>
          </a:p>
        </p:txBody>
      </p:sp>
      <p:sp>
        <p:nvSpPr>
          <p:cNvPr id="14" name="椭圆 13"/>
          <p:cNvSpPr/>
          <p:nvPr>
            <p:custDataLst>
              <p:tags r:id="rId6"/>
            </p:custDataLst>
          </p:nvPr>
        </p:nvSpPr>
        <p:spPr>
          <a:xfrm>
            <a:off x="2034332" y="3482087"/>
            <a:ext cx="724416" cy="724416"/>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p>
            <a:pPr algn="ctr">
              <a:spcBef>
                <a:spcPct val="0"/>
              </a:spcBef>
              <a:spcAft>
                <a:spcPct val="0"/>
              </a:spcAft>
            </a:pPr>
            <a:r>
              <a:rPr lang="en-US" altLang="zh-CN" sz="2000" b="1">
                <a:solidFill>
                  <a:schemeClr val="lt1">
                    <a:lumMod val="100000"/>
                  </a:schemeClr>
                </a:solidFill>
                <a:latin typeface="+mn-ea"/>
                <a:cs typeface="+mn-ea"/>
                <a:sym typeface="+mn-ea"/>
              </a:rPr>
              <a:t>02</a:t>
            </a:r>
            <a:endParaRPr lang="zh-CN" altLang="en-US" sz="2000" b="1">
              <a:solidFill>
                <a:schemeClr val="lt1">
                  <a:lumMod val="100000"/>
                </a:schemeClr>
              </a:solidFill>
              <a:latin typeface="+mn-ea"/>
              <a:cs typeface="+mn-ea"/>
              <a:sym typeface="+mn-ea"/>
            </a:endParaRPr>
          </a:p>
        </p:txBody>
      </p:sp>
      <p:sp>
        <p:nvSpPr>
          <p:cNvPr id="15" name="椭圆 14"/>
          <p:cNvSpPr/>
          <p:nvPr>
            <p:custDataLst>
              <p:tags r:id="rId7"/>
            </p:custDataLst>
          </p:nvPr>
        </p:nvSpPr>
        <p:spPr>
          <a:xfrm>
            <a:off x="2007662" y="4503167"/>
            <a:ext cx="724416" cy="724416"/>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p>
            <a:pPr algn="ctr">
              <a:spcBef>
                <a:spcPct val="0"/>
              </a:spcBef>
              <a:spcAft>
                <a:spcPct val="0"/>
              </a:spcAft>
            </a:pPr>
            <a:r>
              <a:rPr lang="en-US" altLang="zh-CN" sz="2000" b="1">
                <a:solidFill>
                  <a:schemeClr val="lt1">
                    <a:lumMod val="100000"/>
                  </a:schemeClr>
                </a:solidFill>
                <a:latin typeface="+mn-ea"/>
                <a:cs typeface="+mn-ea"/>
                <a:sym typeface="+mn-ea"/>
              </a:rPr>
              <a:t>03</a:t>
            </a:r>
            <a:endParaRPr lang="zh-CN" altLang="en-US" sz="2000" b="1">
              <a:solidFill>
                <a:schemeClr val="lt1">
                  <a:lumMod val="100000"/>
                </a:schemeClr>
              </a:solidFill>
              <a:latin typeface="+mn-ea"/>
              <a:cs typeface="+mn-ea"/>
              <a:sym typeface="+mn-ea"/>
            </a:endParaRPr>
          </a:p>
        </p:txBody>
      </p:sp>
      <p:sp>
        <p:nvSpPr>
          <p:cNvPr id="16" name="矩形 15"/>
          <p:cNvSpPr/>
          <p:nvPr>
            <p:custDataLst>
              <p:tags r:id="rId8"/>
            </p:custDataLst>
          </p:nvPr>
        </p:nvSpPr>
        <p:spPr>
          <a:xfrm>
            <a:off x="3116580" y="2501265"/>
            <a:ext cx="6572250" cy="756285"/>
          </a:xfrm>
          <a:prstGeom prst="rect">
            <a:avLst/>
          </a:prstGeom>
          <a:noFill/>
        </p:spPr>
        <p:txBody>
          <a:bodyPr wrap="square" lIns="0" tIns="0" rIns="0" bIns="0" rtlCol="0" anchor="ctr" anchorCtr="0">
            <a:noAutofit/>
          </a:bodyPr>
          <a:p>
            <a:pPr>
              <a:spcBef>
                <a:spcPct val="0"/>
              </a:spcBef>
              <a:spcAft>
                <a:spcPct val="0"/>
              </a:spcAft>
            </a:pPr>
            <a:r>
              <a:rPr lang="zh-CN" altLang="en-US" sz="2400" b="1" dirty="0">
                <a:solidFill>
                  <a:schemeClr val="accent1"/>
                </a:solidFill>
                <a:latin typeface="+mn-ea"/>
                <a:cs typeface="+mn-ea"/>
                <a:sym typeface="+mn-ea"/>
              </a:rPr>
              <a:t>未来现金流量的风险、金额相同，时间分布不同。</a:t>
            </a:r>
            <a:endParaRPr lang="zh-CN" altLang="en-US" sz="2400" b="1" dirty="0">
              <a:solidFill>
                <a:schemeClr val="accent1"/>
              </a:solidFill>
              <a:latin typeface="+mn-ea"/>
              <a:cs typeface="+mn-ea"/>
              <a:sym typeface="+mn-ea"/>
            </a:endParaRPr>
          </a:p>
        </p:txBody>
      </p:sp>
      <p:sp>
        <p:nvSpPr>
          <p:cNvPr id="17" name="矩形 16"/>
          <p:cNvSpPr/>
          <p:nvPr>
            <p:custDataLst>
              <p:tags r:id="rId9"/>
            </p:custDataLst>
          </p:nvPr>
        </p:nvSpPr>
        <p:spPr>
          <a:xfrm>
            <a:off x="3061970" y="3452495"/>
            <a:ext cx="6761480" cy="756285"/>
          </a:xfrm>
          <a:prstGeom prst="rect">
            <a:avLst/>
          </a:prstGeom>
          <a:noFill/>
        </p:spPr>
        <p:txBody>
          <a:bodyPr wrap="square" lIns="0" tIns="0" rIns="0" bIns="0" rtlCol="0" anchor="ctr" anchorCtr="0">
            <a:noAutofit/>
          </a:bodyPr>
          <a:p>
            <a:pPr>
              <a:spcBef>
                <a:spcPct val="0"/>
              </a:spcBef>
              <a:spcAft>
                <a:spcPct val="0"/>
              </a:spcAft>
            </a:pPr>
            <a:r>
              <a:rPr lang="zh-CN" altLang="en-US" sz="2400" b="1" dirty="0">
                <a:solidFill>
                  <a:schemeClr val="accent1"/>
                </a:solidFill>
                <a:latin typeface="+mn-ea"/>
                <a:cs typeface="+mn-ea"/>
                <a:sym typeface="+mn-ea"/>
              </a:rPr>
              <a:t>未来现金流量的时间分布、金额相同,风险不同。</a:t>
            </a:r>
            <a:endParaRPr lang="zh-CN" altLang="en-US" sz="2400" b="1" dirty="0">
              <a:solidFill>
                <a:schemeClr val="accent1"/>
              </a:solidFill>
              <a:latin typeface="+mn-ea"/>
              <a:cs typeface="+mn-ea"/>
              <a:sym typeface="+mn-ea"/>
            </a:endParaRPr>
          </a:p>
        </p:txBody>
      </p:sp>
      <p:sp>
        <p:nvSpPr>
          <p:cNvPr id="18" name="矩形 17"/>
          <p:cNvSpPr/>
          <p:nvPr>
            <p:custDataLst>
              <p:tags r:id="rId10"/>
            </p:custDataLst>
          </p:nvPr>
        </p:nvSpPr>
        <p:spPr>
          <a:xfrm>
            <a:off x="3063240" y="4487545"/>
            <a:ext cx="6500495" cy="756285"/>
          </a:xfrm>
          <a:prstGeom prst="rect">
            <a:avLst/>
          </a:prstGeom>
          <a:noFill/>
        </p:spPr>
        <p:txBody>
          <a:bodyPr wrap="square" lIns="0" tIns="0" rIns="0" bIns="0" rtlCol="0" anchor="ctr" anchorCtr="0">
            <a:noAutofit/>
          </a:bodyPr>
          <a:p>
            <a:pPr>
              <a:spcBef>
                <a:spcPct val="0"/>
              </a:spcBef>
              <a:spcAft>
                <a:spcPct val="0"/>
              </a:spcAft>
            </a:pPr>
            <a:r>
              <a:rPr lang="zh-CN" altLang="en-US" sz="2400" b="1" dirty="0">
                <a:solidFill>
                  <a:schemeClr val="accent1"/>
                </a:solidFill>
                <a:latin typeface="+mn-ea"/>
                <a:cs typeface="+mn-ea"/>
                <a:sym typeface="+mn-ea"/>
              </a:rPr>
              <a:t>未来现金流量的风险、时间分布相同，金额不同。</a:t>
            </a:r>
            <a:endParaRPr lang="zh-CN" altLang="en-US" sz="2400" b="1" dirty="0">
              <a:solidFill>
                <a:schemeClr val="accent1"/>
              </a:solidFill>
              <a:latin typeface="+mn-ea"/>
              <a:cs typeface="+mn-ea"/>
              <a:sym typeface="+mn-ea"/>
            </a:endParaRPr>
          </a:p>
        </p:txBody>
      </p:sp>
    </p:spTree>
    <p:custDataLst>
      <p:tags r:id="rId11"/>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1"/>
            </p:custDataLst>
          </p:nvPr>
        </p:nvSpPr>
        <p:spPr>
          <a:xfrm>
            <a:off x="871855" y="1276985"/>
            <a:ext cx="6525260" cy="4339590"/>
          </a:xfrm>
        </p:spPr>
        <p:txBody>
          <a:bodyPr wrap="square">
            <a:normAutofit/>
          </a:bodyPr>
          <a:lstStyle/>
          <a:p>
            <a:r>
              <a:rPr lang="zh-CN" altLang="en-US" spc="300" dirty="0">
                <a:sym typeface="+mn-ea"/>
              </a:rPr>
              <a:t>按账面价值计量</a:t>
            </a:r>
            <a:br>
              <a:rPr lang="zh-CN" altLang="en-US" spc="300" dirty="0">
                <a:sym typeface="+mn-ea"/>
              </a:rPr>
            </a:br>
            <a:r>
              <a:rPr lang="zh-CN" altLang="en-US" spc="300" dirty="0">
                <a:sym typeface="+mn-ea"/>
              </a:rPr>
              <a:t>的非货币性资产交换</a:t>
            </a:r>
            <a:endParaRPr lang="zh-CN" altLang="en-US" spc="300" dirty="0">
              <a:sym typeface="+mn-ea"/>
            </a:endParaRPr>
          </a:p>
        </p:txBody>
      </p:sp>
      <p:sp>
        <p:nvSpPr>
          <p:cNvPr id="6" name="节编号"/>
          <p:cNvSpPr>
            <a:spLocks noGrp="1"/>
          </p:cNvSpPr>
          <p:nvPr>
            <p:ph type="body" sz="quarter" idx="13"/>
            <p:custDataLst>
              <p:tags r:id="rId2"/>
            </p:custDataLst>
          </p:nvPr>
        </p:nvSpPr>
        <p:spPr>
          <a:xfrm>
            <a:off x="8244542" y="1277259"/>
            <a:ext cx="3387319" cy="4339770"/>
          </a:xfrm>
        </p:spPr>
        <p:txBody>
          <a:bodyPr wrap="square">
            <a:normAutofit/>
          </a:bodyPr>
          <a:lstStyle/>
          <a:p>
            <a:r>
              <a:rPr lang="zh-CN" altLang="en-US" dirty="0"/>
              <a:t>02</a:t>
            </a:r>
            <a:endParaRPr lang="zh-CN" altLang="en-US" dirty="0"/>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f*4"/>
  <p:tag name="KSO_WM_UNIT_LAYERLEVEL" val="1"/>
  <p:tag name="KSO_WM_TAG_VERSION" val="3.0"/>
  <p:tag name="KSO_WM_BEAUTIFY_FLAG" val="#wm#"/>
  <p:tag name="KSO_WM_UNIT_SUBTYPE" val="b"/>
  <p:tag name="KSO_WM_UNIT_PRESET_TEXT" val="署名占位符"/>
  <p:tag name="KSO_WM_UNIT_NOCLEAR" val="0"/>
  <p:tag name="KSO_WM_UNIT_VALUE" val="8"/>
  <p:tag name="KSO_WM_UNIT_TYPE" val="f"/>
  <p:tag name="KSO_WM_UNIT_INDEX" val="4"/>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10"/>
  <p:tag name="KSO_WM_UNIT_LAYERLEVEL" val="1"/>
  <p:tag name="KSO_WM_TAG_VERSION" val="3.0"/>
  <p:tag name="KSO_WM_BEAUTIFY_FLAG" val="#wm#"/>
  <p:tag name="KSO_WM_UNIT_TYPE" val="i"/>
  <p:tag name="KSO_WM_UNIT_INDEX" val="10"/>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3352_1*i*6"/>
  <p:tag name="KSO_WM_UNIT_LAYERLEVEL" val="1"/>
  <p:tag name="KSO_WM_TAG_VERSION" val="3.0"/>
  <p:tag name="KSO_WM_BEAUTIFY_FLAG" val="#wm#"/>
  <p:tag name="KSO_WM_UNIT_TYPE" val="i"/>
  <p:tag name="KSO_WM_UNIT_INDEX" val="6"/>
  <p:tag name="KSO_WM_TEMPLATE_CATEGORY" val="custom"/>
  <p:tag name="KSO_WM_TEMPLATE_INDEX" val="20233352"/>
</p:tagLst>
</file>

<file path=ppt/tags/tag101.xml><?xml version="1.0" encoding="utf-8"?>
<p:tagLst xmlns:p="http://schemas.openxmlformats.org/presentationml/2006/main">
  <p:tag name="KSO_WM_SLIDE_ID" val="custom20233352_1"/>
  <p:tag name="KSO_WM_TEMPLATE_SUBCATEGORY" val="29"/>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3352"/>
  <p:tag name="KSO_WM_SLIDE_LAYOUT" val="a_f"/>
  <p:tag name="KSO_WM_SLIDE_LAYOUT_CNT" val="1_1"/>
  <p:tag name="KSO_WM_SLIDE_TYPE" val="title"/>
  <p:tag name="KSO_WM_SLIDE_SUBTYPE" val="pureTxt"/>
  <p:tag name="KSO_WM_TEMPLATE_THUMBS_INDEX" val="1、9"/>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3352_6*a*1"/>
  <p:tag name="KSO_WM_TEMPLATE_CATEGORY" val="custom"/>
  <p:tag name="KSO_WM_TEMPLATE_INDEX" val="20233352"/>
  <p:tag name="KSO_WM_UNIT_LAYERLEVEL" val="1"/>
  <p:tag name="KSO_WM_TAG_VERSION" val="3.0"/>
  <p:tag name="KSO_WM_BEAUTIFY_FLAG" val="#wm#"/>
  <p:tag name="KSO_WM_UNIT_ISCONTENTSTITLE" val="1"/>
  <p:tag name="KSO_WM_UNIT_ISNUMDGMTITLE" val="0"/>
  <p:tag name="KSO_WM_UNIT_NOCLEAR" val="0"/>
  <p:tag name="KSO_WM_UNIT_VALUE" val="3"/>
  <p:tag name="KSO_WM_UNIT_TYPE" val="a"/>
  <p:tag name="KSO_WM_UNIT_INDEX" val="1"/>
  <p:tag name="KSO_WM_DIAGRAM_GROUP_CODE" val="l1-1"/>
  <p:tag name="KSO_WM_UNIT_PRESET_TEXT" val="目录"/>
  <p:tag name="KSO_WM_UNIT_TEXT_FILL_FORE_SCHEMECOLOR_INDEX" val="15"/>
  <p:tag name="KSO_WM_UNIT_TEXT_FILL_TYPE" val="1"/>
  <p:tag name="KSO_WM_UNIT_USESOURCEFORMAT_APPLY" val="0"/>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custom20233352_6*l_h_i*1_1_1"/>
  <p:tag name="KSO_WM_TEMPLATE_CATEGORY" val="custom"/>
  <p:tag name="KSO_WM_TEMPLATE_INDEX" val="20233352"/>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95.90001220703124,&quot;left&quot;:462.25,&quot;top&quot;:134.09999389648436,&quot;width&quot;:485.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4000000059604645,&quot;colorType&quot;:1,&quot;foreColorIndex&quot;:1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1"/>
  <p:tag name="KSO_WM_UNIT_TEXT_FILL_FORE_SCHEMECOLOR_INDEX" val="15"/>
  <p:tag name="KSO_WM_UNIT_TEXT_FILL_TYPE" val="1"/>
  <p:tag name="KSO_WM_UNIT_USESOURCEFORMAT_APPLY" val="0"/>
</p:tagLst>
</file>

<file path=ppt/tags/tag10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custom20233352_6*l_h_a*1_1_1"/>
  <p:tag name="KSO_WM_TEMPLATE_CATEGORY" val="custom"/>
  <p:tag name="KSO_WM_TEMPLATE_INDEX" val="20233352"/>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95.90001220703124,&quot;left&quot;:462.25,&quot;top&quot;:134.09999389648436,&quot;width&quot;:485.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目录项标题"/>
  <p:tag name="KSO_WM_UNIT_TEXT_FILL_FORE_SCHEMECOLOR_INDEX" val="15"/>
  <p:tag name="KSO_WM_UNIT_TEXT_FILL_TYPE" val="1"/>
  <p:tag name="KSO_WM_UNIT_USESOURCEFORMAT_APPLY" val="0"/>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custom20233352_6*l_h_i*1_2_1"/>
  <p:tag name="KSO_WM_TEMPLATE_CATEGORY" val="custom"/>
  <p:tag name="KSO_WM_TEMPLATE_INDEX" val="20233352"/>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95.90001220703124,&quot;left&quot;:462.25,&quot;top&quot;:134.09999389648436,&quot;width&quot;:485.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4000000059604645,&quot;colorType&quot;:1,&quot;foreColorIndex&quot;:1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2"/>
  <p:tag name="KSO_WM_UNIT_TEXT_FILL_FORE_SCHEMECOLOR_INDEX" val="15"/>
  <p:tag name="KSO_WM_UNIT_TEXT_FILL_TYPE" val="1"/>
  <p:tag name="KSO_WM_UNIT_USESOURCEFORMAT_APPLY" val="0"/>
</p:tagLst>
</file>

<file path=ppt/tags/tag10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custom20233352_6*l_h_a*1_2_1"/>
  <p:tag name="KSO_WM_TEMPLATE_CATEGORY" val="custom"/>
  <p:tag name="KSO_WM_TEMPLATE_INDEX" val="20233352"/>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95.90001220703124,&quot;left&quot;:462.25,&quot;top&quot;:134.09999389648436,&quot;width&quot;:485.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目录项标题"/>
  <p:tag name="KSO_WM_UNIT_TEXT_FILL_FORE_SCHEMECOLOR_INDEX" val="15"/>
  <p:tag name="KSO_WM_UNIT_TEXT_FILL_TYPE" val="1"/>
  <p:tag name="KSO_WM_UNIT_USESOURCEFORMAT_APPLY" val="0"/>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custom20233352_6*l_h_i*1_3_1"/>
  <p:tag name="KSO_WM_TEMPLATE_CATEGORY" val="custom"/>
  <p:tag name="KSO_WM_TEMPLATE_INDEX" val="20233352"/>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95.90001220703124,&quot;left&quot;:462.25,&quot;top&quot;:134.09999389648436,&quot;width&quot;:485.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4000000059604645,&quot;colorType&quot;:1,&quot;foreColorIndex&quot;:1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3"/>
  <p:tag name="KSO_WM_UNIT_TEXT_FILL_FORE_SCHEMECOLOR_INDEX" val="15"/>
  <p:tag name="KSO_WM_UNIT_TEXT_FILL_TYPE" val="1"/>
  <p:tag name="KSO_WM_UNIT_USESOURCEFORMAT_APPLY" val="0"/>
</p:tagLst>
</file>

<file path=ppt/tags/tag10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custom20233352_6*l_h_a*1_3_1"/>
  <p:tag name="KSO_WM_TEMPLATE_CATEGORY" val="custom"/>
  <p:tag name="KSO_WM_TEMPLATE_INDEX" val="20233352"/>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95.90001220703124,&quot;left&quot;:462.25,&quot;top&quot;:134.09999389648436,&quot;width&quot;:485.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目录项标题"/>
  <p:tag name="KSO_WM_UNIT_TEXT_FILL_FORE_SCHEMECOLOR_INDEX" val="15"/>
  <p:tag name="KSO_WM_UNIT_TEXT_FILL_TYPE" val="1"/>
  <p:tag name="KSO_WM_UNIT_USESOURCEFORMAT_APPLY" val="0"/>
</p:tagLst>
</file>

<file path=ppt/tags/tag109.xml><?xml version="1.0" encoding="utf-8"?>
<p:tagLst xmlns:p="http://schemas.openxmlformats.org/presentationml/2006/main">
  <p:tag name="KSO_WM_SLIDE_ID" val="custom20233352_6"/>
  <p:tag name="KSO_WM_TEMPLATE_SUBCATEGORY" val="29"/>
  <p:tag name="KSO_WM_TEMPLATE_MASTER_TYPE" val="0"/>
  <p:tag name="KSO_WM_TEMPLATE_COLOR_TYPE" val="0"/>
  <p:tag name="KSO_WM_SLIDE_ITEM_CNT" val="6"/>
  <p:tag name="KSO_WM_SLIDE_INDEX" val="6"/>
  <p:tag name="KSO_WM_TAG_VERSION" val="3.0"/>
  <p:tag name="KSO_WM_BEAUTIFY_FLAG" val="#wm#"/>
  <p:tag name="KSO_WM_TEMPLATE_CATEGORY" val="custom"/>
  <p:tag name="KSO_WM_TEMPLATE_INDEX" val="20233352"/>
  <p:tag name="KSO_WM_SLIDE_LAYOUT" val="a_l"/>
  <p:tag name="KSO_WM_SLIDE_LAYOUT_CNT" val="1_1"/>
  <p:tag name="KSO_WM_SLIDE_TYPE" val="contents"/>
  <p:tag name="KSO_WM_SLIDE_SUBTYPE" val="diag"/>
  <p:tag name="KSO_WM_DIAGRAM_GROUP_CODE" val="l1-1"/>
  <p:tag name="KSO_WM_SLIDE_DIAGTYPE" val="l"/>
</p:tagLst>
</file>

<file path=ppt/tags/tag1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1*i*11"/>
  <p:tag name="KSO_WM_UNIT_LAYERLEVEL" val="1"/>
  <p:tag name="KSO_WM_TAG_VERSION" val="3.0"/>
  <p:tag name="KSO_WM_UNIT_TYPE" val="i"/>
  <p:tag name="KSO_WM_UNIT_INDEX" val="11"/>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3352_7*a*1"/>
  <p:tag name="KSO_WM_TEMPLATE_CATEGORY" val="custom"/>
  <p:tag name="KSO_WM_TEMPLATE_INDEX" val="20233352"/>
  <p:tag name="KSO_WM_UNIT_LAYERLEVEL" val="1"/>
  <p:tag name="KSO_WM_TAG_VERSION" val="3.0"/>
  <p:tag name="KSO_WM_BEAUTIFY_FLAG" val="#wm#"/>
  <p:tag name="KSO_WM_UNIT_ISCONTENTSTITLE" val="0"/>
  <p:tag name="KSO_WM_UNIT_ISNUMDGMTITLE" val="0"/>
  <p:tag name="KSO_WM_UNIT_NOCLEAR" val="0"/>
  <p:tag name="KSO_WM_UNIT_VALUE" val="14"/>
  <p:tag name="KSO_WM_UNIT_TYPE" val="a"/>
  <p:tag name="KSO_WM_UNIT_INDEX" val="1"/>
  <p:tag name="KSO_WM_UNIT_PRESET_TEXT" val="单击添加章节标题"/>
</p:tagLst>
</file>

<file path=ppt/tags/tag111.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custom20233352_7*e*1"/>
  <p:tag name="KSO_WM_TEMPLATE_CATEGORY" val="custom"/>
  <p:tag name="KSO_WM_TEMPLATE_INDEX" val="20233352"/>
  <p:tag name="KSO_WM_UNIT_LAYERLEVEL" val="1"/>
  <p:tag name="KSO_WM_TAG_VERSION" val="3.0"/>
  <p:tag name="KSO_WM_BEAUTIFY_FLAG" val="#wm#"/>
  <p:tag name="KSO_WM_UNIT_NOCLEAR" val="0"/>
  <p:tag name="KSO_WM_UNIT_VALUE" val="13"/>
  <p:tag name="KSO_WM_UNIT_TYPE" val="e"/>
  <p:tag name="KSO_WM_UNIT_INDEX" val="1"/>
  <p:tag name="KSO_WM_UNIT_PRESET_TEXT" val="01"/>
</p:tagLst>
</file>

<file path=ppt/tags/tag112.xml><?xml version="1.0" encoding="utf-8"?>
<p:tagLst xmlns:p="http://schemas.openxmlformats.org/presentationml/2006/main">
  <p:tag name="KSO_WM_SLIDE_ID" val="custom20233352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custom"/>
  <p:tag name="KSO_WM_TEMPLATE_INDEX" val="20233352"/>
  <p:tag name="KSO_WM_SLIDE_TYPE" val="sectionTitle"/>
  <p:tag name="KSO_WM_SLIDE_SUBTYPE" val="pureTxt"/>
  <p:tag name="KSO_WM_SLIDE_LAYOUT" val="a_e"/>
  <p:tag name="KSO_WM_SLIDE_LAYOUT_CNT" val="1_1"/>
</p:tagLst>
</file>

<file path=ppt/tags/tag113.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73_1*a*1"/>
  <p:tag name="KSO_WM_TEMPLATE_CATEGORY" val="diagram"/>
  <p:tag name="KSO_WM_TEMPLATE_INDEX" val="20231973"/>
  <p:tag name="KSO_WM_UNIT_LAYERLEVEL" val="1"/>
  <p:tag name="KSO_WM_TAG_VERSION" val="3.0"/>
  <p:tag name="KSO_WM_BEAUTIFY_FLAG" val="#wm#"/>
  <p:tag name="KSO_WM_UNIT_PRESET_TEXT" val="单击此处添加标题"/>
  <p:tag name="KSO_WM_UNIT_TEXT_FILL_FORE_SCHEMECOLOR_INDEX" val="15"/>
  <p:tag name="KSO_WM_UNIT_TEXT_FILL_TYPE" val="1"/>
  <p:tag name="KSO_WM_UNIT_USESOURCEFORMAT_APPLY" val="0"/>
</p:tagLst>
</file>

<file path=ppt/tags/tag11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73_2*l_h_i*1_1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8779296875,&quot;left&quot;:54.85,&quot;top&quot;:131.90000610351564,&quot;width&quot;:850.4}"/>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0"/>
</p:tagLst>
</file>

<file path=ppt/tags/tag115.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73_2*l_h_f*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8779296875,&quot;left&quot;:54.85,&quot;top&quot;:131.90000610351564,&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2"/>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UNIT_USESOURCEFORMAT_APPLY" val="0"/>
</p:tagLst>
</file>

<file path=ppt/tags/tag11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2*l_h_i*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8779296875,&quot;left&quot;:54.85,&quot;top&quot;:131.90000610351564,&quot;width&quot;:850.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1"/>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0"/>
</p:tagLst>
</file>

<file path=ppt/tags/tag117.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73_2*l_h_a*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8779296875,&quot;left&quot;:54.85,&quot;top&quot;:131.90000610351564,&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PRESET_TEXT" val="添加标题"/>
  <p:tag name="KSO_WM_UNIT_TEXT_FILL_FORE_SCHEMECOLOR_INDEX" val="1"/>
  <p:tag name="KSO_WM_UNIT_TEXT_FILL_TYPE" val="1"/>
  <p:tag name="KSO_WM_UNIT_USESOURCEFORMAT_APPLY" val="0"/>
</p:tagLst>
</file>

<file path=ppt/tags/tag11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73_2*l_h_i*1_2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8779296875,&quot;left&quot;:54.85,&quot;top&quot;:131.90000610351564,&quot;width&quot;:850.4}"/>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0"/>
</p:tagLst>
</file>

<file path=ppt/tags/tag119.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73_2*l_h_f*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8779296875,&quot;left&quot;:54.85,&quot;top&quot;:131.90000610351564,&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UNIT_USESOURCEFORMAT_APPLY" val="0"/>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30"/>
  <p:tag name="KSO_WM_UNIT_TYPE" val="a"/>
  <p:tag name="KSO_WM_UNIT_INDEX" val="1"/>
</p:tagLst>
</file>

<file path=ppt/tags/tag12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73_2*l_h_i*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8779296875,&quot;left&quot;:54.85,&quot;top&quot;:131.90000610351564,&quot;width&quot;:850.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2"/>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0"/>
</p:tagLst>
</file>

<file path=ppt/tags/tag121.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73_2*l_h_a*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8779296875,&quot;left&quot;:54.85,&quot;top&quot;:131.90000610351564,&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PRESET_TEXT" val="添加标题"/>
  <p:tag name="KSO_WM_UNIT_TEXT_FILL_FORE_SCHEMECOLOR_INDEX" val="1"/>
  <p:tag name="KSO_WM_UNIT_TEXT_FILL_TYPE" val="1"/>
  <p:tag name="KSO_WM_UNIT_USESOURCEFORMAT_APPLY" val="0"/>
</p:tagLst>
</file>

<file path=ppt/tags/tag12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973_2*l_h_i*1_3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8779296875,&quot;left&quot;:54.85,&quot;top&quot;:131.90000610351564,&quot;width&quot;:850.4}"/>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0"/>
</p:tagLst>
</file>

<file path=ppt/tags/tag123.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73_2*l_h_f*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8779296875,&quot;left&quot;:54.85,&quot;top&quot;:131.90000610351564,&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UNIT_USESOURCEFORMAT_APPLY" val="0"/>
</p:tagLst>
</file>

<file path=ppt/tags/tag12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73_2*l_h_i*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8779296875,&quot;left&quot;:54.85,&quot;top&quot;:131.90000610351564,&quot;width&quot;:850.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3"/>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0"/>
</p:tagLst>
</file>

<file path=ppt/tags/tag12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2*l_h_i*1_1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8779296875,&quot;left&quot;:54.85,&quot;top&quot;:131.90000610351564,&quot;width&quot;:850.4}"/>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0"/>
</p:tagLst>
</file>

<file path=ppt/tags/tag12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973_2*l_h_i*1_2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8779296875,&quot;left&quot;:54.85,&quot;top&quot;:131.90000610351564,&quot;width&quot;:850.4}"/>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0"/>
</p:tagLst>
</file>

<file path=ppt/tags/tag12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1973_2*l_h_i*1_3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8779296875,&quot;left&quot;:54.85,&quot;top&quot;:131.90000610351564,&quot;width&quot;:850.4}"/>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0"/>
</p:tagLst>
</file>

<file path=ppt/tags/tag128.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73_2*l_h_a*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8779296875,&quot;left&quot;:54.85,&quot;top&quot;:131.90000610351564,&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PRESET_TEXT" val="添加标题"/>
  <p:tag name="KSO_WM_UNIT_TEXT_FILL_FORE_SCHEMECOLOR_INDEX" val="1"/>
  <p:tag name="KSO_WM_UNIT_TEXT_FILL_TYPE" val="1"/>
  <p:tag name="KSO_WM_UNIT_USESOURCEFORMAT_APPLY" val="0"/>
</p:tagLst>
</file>

<file path=ppt/tags/tag129.xml><?xml version="1.0" encoding="utf-8"?>
<p:tagLst xmlns:p="http://schemas.openxmlformats.org/presentationml/2006/main">
  <p:tag name="KSO_WM_SLIDE_ID" val="diagram20231973_1"/>
  <p:tag name="KSO_WM_TEMPLATE_SUBCATEGORY" val="0"/>
  <p:tag name="KSO_WM_TEMPLATE_MASTER_TYPE" val="0"/>
  <p:tag name="KSO_WM_TEMPLATE_COLOR_TYPE" val="0"/>
  <p:tag name="KSO_WM_SLIDE_TYPE" val="text"/>
  <p:tag name="KSO_WM_SLIDE_SUBTYPE" val="diag"/>
  <p:tag name="KSO_WM_SLIDE_ITEM_CNT" val="2"/>
  <p:tag name="KSO_WM_SLIDE_INDEX" val="1"/>
  <p:tag name="KSO_WM_SLIDE_SIZE" val="850.35*326.55"/>
  <p:tag name="KSO_WM_SLIDE_POSITION" val="54.85*131.9"/>
  <p:tag name="KSO_WM_DIAGRAM_GROUP_CODE" val="l1-1"/>
  <p:tag name="KSO_WM_SLIDE_DIAGTYPE" val="l"/>
  <p:tag name="KSO_WM_TAG_VERSION" val="3.0"/>
  <p:tag name="KSO_WM_BEAUTIFY_FLAG" val="#wm#"/>
  <p:tag name="KSO_WM_TEMPLATE_CATEGORY" val="custom"/>
  <p:tag name="KSO_WM_TEMPLATE_INDEX" val="20233352"/>
  <p:tag name="KSO_WM_SLIDE_LAYOUT" val="a_l"/>
  <p:tag name="KSO_WM_SLIDE_LAYOUT_CNT" val="1_1"/>
  <p:tag name="KSO_WM_SPECIAL_SOURCE" val="bdnull"/>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130.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1804"/>
  <p:tag name="KSO_WM_UNIT_ID" val="custom20231804_1*a*1"/>
  <p:tag name="KSO_WM_UNIT_TEXT_FILL_FORE_SCHEMECOLOR_INDEX" val="13"/>
  <p:tag name="KSO_WM_UNIT_TEXT_FILL_TYPE" val="1"/>
  <p:tag name="KSO_WM_UNIT_USESOURCEFORMAT_APPLY" val="0"/>
  <p:tag name="KSO_WM_UNIT_PRESET_TEXT" val="单击此处添加标题"/>
</p:tagLst>
</file>

<file path=ppt/tags/tag131.xml><?xml version="1.0" encoding="utf-8"?>
<p:tagLst xmlns:p="http://schemas.openxmlformats.org/presentationml/2006/main">
  <p:tag name="KSO_WM_UNIT_VALUE" val="1904*1309"/>
  <p:tag name="KSO_WM_UNIT_HIGHLIGHT" val="0"/>
  <p:tag name="KSO_WM_UNIT_COMPATIBLE" val="0"/>
  <p:tag name="KSO_WM_UNIT_DIAGRAM_ISNUMVISUAL" val="0"/>
  <p:tag name="KSO_WM_UNIT_DIAGRAM_ISREFERUNIT" val="0"/>
  <p:tag name="KSO_WM_UNIT_TYPE" val="d"/>
  <p:tag name="KSO_WM_UNIT_INDEX" val="1"/>
  <p:tag name="KSO_WM_UNIT_ID" val="custom20231804_1*d*1"/>
  <p:tag name="KSO_WM_TEMPLATE_CATEGORY" val="custom"/>
  <p:tag name="KSO_WM_TEMPLATE_INDEX" val="20231804"/>
  <p:tag name="KSO_WM_UNIT_LAYERLEVEL" val="1"/>
  <p:tag name="KSO_WM_TAG_VERSION" val="3.0"/>
  <p:tag name="KSO_WM_BEAUTIFY_FLAG" val="#wm#"/>
  <p:tag name="KSO_WM_DIAGRAM_GROUP_CODE" val="l1-1"/>
  <p:tag name="KSO_WM_UNIT_LINE_FORE_SCHEMECOLOR_INDEX" val="13"/>
  <p:tag name="KSO_WM_UNIT_LINE_FILL_TYPE" val="2"/>
  <p:tag name="KSO_WM_UNIT_USESOURCEFORMAT_APPLY" val="0"/>
  <p:tag name="MH_PIC_SOURCE_TYPE" val="generate_slide_ai"/>
</p:tagLst>
</file>

<file path=ppt/tags/tag13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759_2*l_h_f*1_1_1"/>
  <p:tag name="KSO_WM_TEMPLATE_CATEGORY" val="diagram"/>
  <p:tag name="KSO_WM_TEMPLATE_INDEX" val="20231759"/>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07.3988976377958,&quot;left&quot;:54.38082280196545,&quot;top&quot;:102.69102362204721,&quot;width&quot;:449.439929199218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您的项正文，文字是您思想的提炼，请尽量言简意赅的阐述观点。"/>
  <p:tag name="KSO_WM_UNIT_TEXT_FILL_FORE_SCHEMECOLOR_INDEX" val="1"/>
  <p:tag name="KSO_WM_UNIT_TEXT_FILL_TYPE" val="1"/>
  <p:tag name="KSO_WM_UNIT_USESOURCEFORMAT_APPLY" val="0"/>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2"/>
  <p:tag name="KSO_WM_UNIT_ID" val="diagram20231759_2*l_h_i*1_1_2"/>
  <p:tag name="KSO_WM_TEMPLATE_CATEGORY" val="diagram"/>
  <p:tag name="KSO_WM_TEMPLATE_INDEX" val="20231759"/>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07.3988976377958,&quot;left&quot;:54.38082280196545,&quot;top&quot;:102.69102362204721,&quot;width&quot;:449.4399291992187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1"/>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0"/>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2"/>
  <p:tag name="KSO_WM_UNIT_ID" val="diagram20231759_2*l_h_i*1_2_2"/>
  <p:tag name="KSO_WM_TEMPLATE_CATEGORY" val="diagram"/>
  <p:tag name="KSO_WM_TEMPLATE_INDEX" val="20231759"/>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07.3988976377958,&quot;left&quot;:54.38082280196545,&quot;top&quot;:102.69102362204721,&quot;width&quot;:449.4399291992187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2"/>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0"/>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2"/>
  <p:tag name="KSO_WM_UNIT_ID" val="diagram20231759_2*l_h_i*1_3_2"/>
  <p:tag name="KSO_WM_TEMPLATE_CATEGORY" val="diagram"/>
  <p:tag name="KSO_WM_TEMPLATE_INDEX" val="20231759"/>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07.3988976377958,&quot;left&quot;:54.38082280196545,&quot;top&quot;:102.69102362204721,&quot;width&quot;:449.4399291992187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3"/>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0"/>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2"/>
  <p:tag name="KSO_WM_UNIT_ID" val="diagram20231759_2*l_h_i*1_3_2"/>
  <p:tag name="KSO_WM_TEMPLATE_CATEGORY" val="diagram"/>
  <p:tag name="KSO_WM_TEMPLATE_INDEX" val="20231759"/>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5.6988976377958,&quot;left&quot;:54.38082280196545,&quot;top&quot;:114.14102362204721,&quot;width&quot;:449.4399291992187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3"/>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0"/>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2"/>
  <p:tag name="KSO_WM_UNIT_ID" val="diagram20231759_2*l_h_i*1_3_2"/>
  <p:tag name="KSO_WM_TEMPLATE_CATEGORY" val="diagram"/>
  <p:tag name="KSO_WM_TEMPLATE_INDEX" val="20231759"/>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5.6988976377958,&quot;left&quot;:54.38082280196545,&quot;top&quot;:114.14102362204721,&quot;width&quot;:449.4399291992187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3"/>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0"/>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2"/>
  <p:tag name="KSO_WM_UNIT_ID" val="diagram20231759_2*l_h_i*1_3_2"/>
  <p:tag name="KSO_WM_TEMPLATE_CATEGORY" val="diagram"/>
  <p:tag name="KSO_WM_TEMPLATE_INDEX" val="20231759"/>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5.6988976377958,&quot;left&quot;:54.38082280196545,&quot;top&quot;:114.14102362204721,&quot;width&quot;:449.4399291992187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3"/>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0"/>
</p:tagLst>
</file>

<file path=ppt/tags/tag13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759_2*l_h_f*1_1_1"/>
  <p:tag name="KSO_WM_TEMPLATE_CATEGORY" val="diagram"/>
  <p:tag name="KSO_WM_TEMPLATE_INDEX" val="20231759"/>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07.3988976377958,&quot;left&quot;:54.38082280196545,&quot;top&quot;:102.69102362204721,&quot;width&quot;:449.439929199218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您的项正文，文字是您思想的提炼，请尽量言简意赅的阐述观点。"/>
  <p:tag name="KSO_WM_UNIT_TEXT_FILL_FORE_SCHEMECOLOR_INDEX" val="1"/>
  <p:tag name="KSO_WM_UNIT_TEXT_FILL_TYPE" val="1"/>
  <p:tag name="KSO_WM_UNIT_USESOURCEFORMAT_APPLY" val="0"/>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14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759_2*l_h_f*1_1_1"/>
  <p:tag name="KSO_WM_TEMPLATE_CATEGORY" val="diagram"/>
  <p:tag name="KSO_WM_TEMPLATE_INDEX" val="20231759"/>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07.3988976377958,&quot;left&quot;:54.38082280196545,&quot;top&quot;:102.69102362204721,&quot;width&quot;:449.439929199218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您的项正文，文字是您思想的提炼，请尽量言简意赅的阐述观点。"/>
  <p:tag name="KSO_WM_UNIT_TEXT_FILL_FORE_SCHEMECOLOR_INDEX" val="1"/>
  <p:tag name="KSO_WM_UNIT_TEXT_FILL_TYPE" val="1"/>
  <p:tag name="KSO_WM_UNIT_USESOURCEFORMAT_APPLY" val="0"/>
</p:tagLst>
</file>

<file path=ppt/tags/tag14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759_2*l_h_f*1_1_1"/>
  <p:tag name="KSO_WM_TEMPLATE_CATEGORY" val="diagram"/>
  <p:tag name="KSO_WM_TEMPLATE_INDEX" val="20231759"/>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07.3988976377958,&quot;left&quot;:54.38082280196545,&quot;top&quot;:102.69102362204721,&quot;width&quot;:449.439929199218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您的项正文，文字是您思想的提炼，请尽量言简意赅的阐述观点。"/>
  <p:tag name="KSO_WM_UNIT_TEXT_FILL_FORE_SCHEMECOLOR_INDEX" val="1"/>
  <p:tag name="KSO_WM_UNIT_TEXT_FILL_TYPE" val="1"/>
  <p:tag name="KSO_WM_UNIT_USESOURCEFORMAT_APPLY" val="0"/>
</p:tagLst>
</file>

<file path=ppt/tags/tag14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759_2*l_h_f*1_1_1"/>
  <p:tag name="KSO_WM_TEMPLATE_CATEGORY" val="diagram"/>
  <p:tag name="KSO_WM_TEMPLATE_INDEX" val="20231759"/>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07.3988976377958,&quot;left&quot;:54.38082280196545,&quot;top&quot;:102.69102362204721,&quot;width&quot;:449.439929199218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您的项正文，文字是您思想的提炼，请尽量言简意赅的阐述观点。"/>
  <p:tag name="KSO_WM_UNIT_TEXT_FILL_FORE_SCHEMECOLOR_INDEX" val="1"/>
  <p:tag name="KSO_WM_UNIT_TEXT_FILL_TYPE" val="1"/>
  <p:tag name="KSO_WM_UNIT_USESOURCEFORMAT_APPLY" val="0"/>
</p:tagLst>
</file>

<file path=ppt/tags/tag14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759_2*l_h_f*1_1_1"/>
  <p:tag name="KSO_WM_TEMPLATE_CATEGORY" val="diagram"/>
  <p:tag name="KSO_WM_TEMPLATE_INDEX" val="20231759"/>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07.3988976377958,&quot;left&quot;:54.38082280196545,&quot;top&quot;:102.69102362204721,&quot;width&quot;:449.439929199218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您的项正文，文字是您思想的提炼，请尽量言简意赅的阐述观点。"/>
  <p:tag name="KSO_WM_UNIT_TEXT_FILL_FORE_SCHEMECOLOR_INDEX" val="1"/>
  <p:tag name="KSO_WM_UNIT_TEXT_FILL_TYPE" val="1"/>
  <p:tag name="KSO_WM_UNIT_USESOURCEFORMAT_APPLY" val="0"/>
</p:tagLst>
</file>

<file path=ppt/tags/tag14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759_2*l_h_f*1_1_1"/>
  <p:tag name="KSO_WM_TEMPLATE_CATEGORY" val="diagram"/>
  <p:tag name="KSO_WM_TEMPLATE_INDEX" val="20231759"/>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07.3988976377958,&quot;left&quot;:54.38082280196545,&quot;top&quot;:102.69102362204721,&quot;width&quot;:449.439929199218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您的项正文，文字是您思想的提炼，请尽量言简意赅的阐述观点。"/>
  <p:tag name="KSO_WM_UNIT_TEXT_FILL_FORE_SCHEMECOLOR_INDEX" val="1"/>
  <p:tag name="KSO_WM_UNIT_TEXT_FILL_TYPE" val="1"/>
  <p:tag name="KSO_WM_UNIT_USESOURCEFORMAT_APPLY" val="0"/>
</p:tagLst>
</file>

<file path=ppt/tags/tag145.xml><?xml version="1.0" encoding="utf-8"?>
<p:tagLst xmlns:p="http://schemas.openxmlformats.org/presentationml/2006/main">
  <p:tag name="KSO_WM_TEMPLATE_MASTER_TYPE" val="0"/>
  <p:tag name="KSO_WM_TEMPLATE_COLOR_TYPE" val="0"/>
  <p:tag name="KSO_WM_BEAUTIFY_FLAG" val="#wm#"/>
  <p:tag name="KSO_WM_TEMPLATE_CATEGORY" val="custom"/>
  <p:tag name="KSO_WM_SLIDE_TYPE" val="text"/>
  <p:tag name="KSO_WM_SLIDE_SUBTYPE" val="picTxt"/>
  <p:tag name="KSO_WM_SLIDE_SIZE" val="413.271*363.279"/>
  <p:tag name="KSO_WM_SLIDE_POSITION" val="54.75*136.56"/>
  <p:tag name="KSO_WM_SLIDE_LAYOUT" val="a_d_l"/>
  <p:tag name="KSO_WM_SLIDE_LAYOUT_CNT" val="1_1_1"/>
  <p:tag name="KSO_WM_SPECIAL_SOURCE" val="bdnull"/>
  <p:tag name="KSO_WM_DIAGRAM_GROUP_CODE" val="l1-1"/>
  <p:tag name="KSO_WM_SLIDE_DIAGTYPE" val="l"/>
  <p:tag name="KSO_WM_TEMPLATE_INDEX" val="20233352"/>
  <p:tag name="KSO_WM_TEMPLATE_SUBCATEGORY" val="0"/>
  <p:tag name="KSO_WM_SLIDE_INDEX" val="1"/>
  <p:tag name="KSO_WM_TAG_VERSION" val="3.0"/>
  <p:tag name="KSO_WM_SLIDE_ID" val="custom20231804_1"/>
  <p:tag name="KSO_WM_SLIDE_ITEM_CNT" val="3"/>
</p:tagLst>
</file>

<file path=ppt/tags/tag146.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2474_1*a*1"/>
  <p:tag name="KSO_WM_TEMPLATE_CATEGORY" val="diagram"/>
  <p:tag name="KSO_WM_TEMPLATE_INDEX" val="20232474"/>
  <p:tag name="KSO_WM_UNIT_LAYERLEVEL" val="1"/>
  <p:tag name="KSO_WM_TAG_VERSION" val="3.0"/>
  <p:tag name="KSO_WM_BEAUTIFY_FLAG" val="#wm#"/>
  <p:tag name="KSO_WM_UNIT_PRESET_TEXT" val="单击此处添加标题"/>
  <p:tag name="KSO_WM_UNIT_TEXT_FILL_FORE_SCHEMECOLOR_INDEX" val="15"/>
  <p:tag name="KSO_WM_UNIT_TEXT_FILL_TYPE" val="1"/>
  <p:tag name="KSO_WM_UNIT_USESOURCEFORMAT_APPLY" val="0"/>
</p:tagLst>
</file>

<file path=ppt/tags/tag147.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5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2474_1*l_h_f*1_1_1"/>
  <p:tag name="KSO_WM_TEMPLATE_CATEGORY" val="diagram"/>
  <p:tag name="KSO_WM_TEMPLATE_INDEX" val="20232474"/>
  <p:tag name="KSO_WM_UNIT_LAYERLEVEL" val="1_1_1"/>
  <p:tag name="KSO_WM_TAG_VERSION" val="3.0"/>
  <p:tag name="KSO_WM_BEAUTIFY_FLAG" val="#wm#"/>
  <p:tag name="KSO_WM_DIAGRAM_MAX_ITEMCNT" val="4"/>
  <p:tag name="KSO_WM_DIAGRAM_MIN_ITEMCNT" val="2"/>
  <p:tag name="KSO_WM_DIAGRAM_VIRTUALLY_FRAME" val="{&quot;height&quot;:369.35,&quot;left&quot;:30.48223876953125,&quot;top&quot;:85.05,&quot;width&quot;:768.3177612304688}"/>
  <p:tag name="KSO_WM_DIAGRAM_COLOR_MATCH_VALUE" val="{&quot;shape&quot;:{&quot;fill&quot;:{&quot;gradient&quot;:[{&quot;brightness&quot;:-0.25,&quot;colorType&quot;:1,&quot;foreColorIndex&quot;:5,&quot;pos&quot;:0,&quot;transparency&quot;:0},{&quot;brightness&quot;:0,&quot;colorType&quot;:1,&quot;foreColorIndex&quot;:5,&quot;pos&quot;:1,&quot;transparency&quot;:0}],&quot;type&quot;:3},&quot;glow&quot;:{&quot;colorType&quot;:0},&quot;line&quot;:{&quot;type&quot;:0},&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FILL_TYPE" val="3"/>
  <p:tag name="KSO_WM_UNIT_PRESET_TEXT" val="单击此处添加文本具体内容，简明扼要地阐述您的观点，根据需要可酌情增减文字,单击此处添加文本具体内容"/>
  <p:tag name="KSO_WM_UNIT_USESOURCEFORMAT_APPLY" val="0"/>
</p:tagLst>
</file>

<file path=ppt/tags/tag14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2474_1*l_h_i*1_1_2"/>
  <p:tag name="KSO_WM_TEMPLATE_CATEGORY" val="diagram"/>
  <p:tag name="KSO_WM_TEMPLATE_INDEX" val="20232474"/>
  <p:tag name="KSO_WM_UNIT_LAYERLEVEL" val="1_1_1"/>
  <p:tag name="KSO_WM_TAG_VERSION" val="3.0"/>
  <p:tag name="KSO_WM_BEAUTIFY_FLAG" val="#wm#"/>
  <p:tag name="KSO_WM_DIAGRAM_MAX_ITEMCNT" val="4"/>
  <p:tag name="KSO_WM_DIAGRAM_MIN_ITEMCNT" val="2"/>
  <p:tag name="KSO_WM_DIAGRAM_VIRTUALLY_FRAME" val="{&quot;height&quot;:369.35,&quot;left&quot;:30.48223876953125,&quot;top&quot;:85.05,&quot;width&quot;:768.3177612304688}"/>
  <p:tag name="KSO_WM_DIAGRAM_COLOR_MATCH_VALUE" val="{&quot;shape&quot;:{&quot;fill&quot;:{&quot;solid&quot;:{&quot;brightness&quot;:0,&quot;colorType&quot;:1,&quot;foreColorIndex&quot;:4,&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4"/>
  <p:tag name="KSO_WM_UNIT_FILL_FORE_SCHEMECOLOR_INDEX_BRIGHTNESS" val="0"/>
  <p:tag name="KSO_WM_UNIT_TEXT_FILL_FORE_SCHEMECOLOR_INDEX" val="13"/>
  <p:tag name="KSO_WM_UNIT_TEXT_FILL_TYPE" val="1"/>
  <p:tag name="KSO_WM_UNIT_USESOURCEFORMAT_APPLY" val="0"/>
</p:tagLst>
</file>

<file path=ppt/tags/tag14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2474_1*l_h_i*1_2_2"/>
  <p:tag name="KSO_WM_TEMPLATE_CATEGORY" val="diagram"/>
  <p:tag name="KSO_WM_TEMPLATE_INDEX" val="20232474"/>
  <p:tag name="KSO_WM_UNIT_LAYERLEVEL" val="1_1_1"/>
  <p:tag name="KSO_WM_TAG_VERSION" val="3.0"/>
  <p:tag name="KSO_WM_BEAUTIFY_FLAG" val="#wm#"/>
  <p:tag name="KSO_WM_DIAGRAM_MAX_ITEMCNT" val="4"/>
  <p:tag name="KSO_WM_DIAGRAM_MIN_ITEMCNT" val="2"/>
  <p:tag name="KSO_WM_DIAGRAM_VIRTUALLY_FRAME" val="{&quot;height&quot;:369.35,&quot;left&quot;:30.48223876953125,&quot;top&quot;:85.05,&quot;width&quot;:768.3177612304688}"/>
  <p:tag name="KSO_WM_DIAGRAM_COLOR_MATCH_VALUE" val="{&quot;shape&quot;:{&quot;fill&quot;:{&quot;solid&quot;:{&quot;brightness&quot;:0,&quot;colorType&quot;:1,&quot;foreColorIndex&quot;:4,&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4"/>
  <p:tag name="KSO_WM_UNIT_FILL_FORE_SCHEMECOLOR_INDEX_BRIGHTNESS" val="0"/>
  <p:tag name="KSO_WM_UNIT_TEXT_FILL_FORE_SCHEMECOLOR_INDEX" val="13"/>
  <p:tag name="KSO_WM_UNIT_TEXT_FILL_TYPE" val="1"/>
  <p:tag name="KSO_WM_UNIT_USESOURCEFORMAT_APPLY" val="0"/>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150.xml><?xml version="1.0" encoding="utf-8"?>
<p:tagLst xmlns:p="http://schemas.openxmlformats.org/presentationml/2006/main">
  <p:tag name="KSO_WM_DIAGRAM_VERSION" val="3"/>
  <p:tag name="KSO_WM_DIAGRAM_COLOR_TRICK" val="1"/>
  <p:tag name="KSO_WM_DIAGRAM_COLOR_TEXT_CAN_REMOVE" val="n"/>
  <p:tag name="KSO_WM_UNIT_VALUE" val="247*247"/>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2474_1*l_h_d*1_1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286.45001220703125,&quot;left&quot;:54.48223876953125,&quot;top&quot;:148.6999938964844,&quot;width&quot;:851.0355224609375}"/>
  <p:tag name="KSO_WM_DIAGRAM_COLOR_MATCH_VALUE" val="{&quot;shape&quot;:{&quot;fill&quot;:{&quot;type&quot;:0},&quot;glow&quot;:{&quot;colorType&quot;:0},&quot;line&quot;:{&quot;solidLine&quot;:{&quot;brightness&quot;:0.6000000238418579,&quot;colorType&quot;:1,&quot;foreColorIndex&quot;:1,&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
  <p:tag name="MH_PIC_SOURCE_TYPE" val="generate_slide_ai"/>
  <p:tag name="KSO_WM_UNIT_LINE_FILL_TYPE" val="2"/>
  <p:tag name="KSO_WM_UNIT_USESOURCEFORMAT_APPLY" val="0"/>
</p:tagLst>
</file>

<file path=ppt/tags/tag151.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2474_1*l_h_a*1_1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286.45001220703125,&quot;left&quot;:54.48223876953125,&quot;top&quot;:148.6999938964844,&quot;width&quot;:851.035522460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添加文档标题"/>
  <p:tag name="KSO_WM_UNIT_USESOURCEFORMAT_APPLY" val="0"/>
</p:tagLst>
</file>

<file path=ppt/tags/tag152.xml><?xml version="1.0" encoding="utf-8"?>
<p:tagLst xmlns:p="http://schemas.openxmlformats.org/presentationml/2006/main">
  <p:tag name="KSO_WM_SLIDE_ID" val="diagram20232474_1"/>
  <p:tag name="KSO_WM_TEMPLATE_SUBCATEGORY" val="0"/>
  <p:tag name="KSO_WM_TEMPLATE_MASTER_TYPE" val="0"/>
  <p:tag name="KSO_WM_TEMPLATE_COLOR_TYPE" val="0"/>
  <p:tag name="KSO_WM_SLIDE_TYPE" val="text"/>
  <p:tag name="KSO_WM_SLIDE_SUBTYPE" val="diag"/>
  <p:tag name="KSO_WM_SLIDE_ITEM_CNT" val="2"/>
  <p:tag name="KSO_WM_SLIDE_INDEX" val="1"/>
  <p:tag name="KSO_WM_SLIDE_SIZE" val="766.91*286.45"/>
  <p:tag name="KSO_WM_SLIDE_POSITION" val="96.545*148.7"/>
  <p:tag name="KSO_WM_DIAGRAM_GROUP_CODE" val="l1-1"/>
  <p:tag name="KSO_WM_SLIDE_DIAGTYPE" val="l"/>
  <p:tag name="KSO_WM_TAG_VERSION" val="3.0"/>
  <p:tag name="KSO_WM_BEAUTIFY_FLAG" val="#wm#"/>
  <p:tag name="KSO_WM_TEMPLATE_CATEGORY" val="custom"/>
  <p:tag name="KSO_WM_TEMPLATE_INDEX" val="20233352"/>
  <p:tag name="KSO_WM_SLIDE_LAYOUT" val="a_l"/>
  <p:tag name="KSO_WM_SLIDE_LAYOUT_CNT" val="1_1"/>
</p:tagLst>
</file>

<file path=ppt/tags/tag153.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2474_1*a*1"/>
  <p:tag name="KSO_WM_TEMPLATE_CATEGORY" val="diagram"/>
  <p:tag name="KSO_WM_TEMPLATE_INDEX" val="20232474"/>
  <p:tag name="KSO_WM_UNIT_LAYERLEVEL" val="1"/>
  <p:tag name="KSO_WM_TAG_VERSION" val="3.0"/>
  <p:tag name="KSO_WM_BEAUTIFY_FLAG" val="#wm#"/>
  <p:tag name="KSO_WM_UNIT_PRESET_TEXT" val="单击此处添加标题"/>
  <p:tag name="KSO_WM_UNIT_TEXT_FILL_FORE_SCHEMECOLOR_INDEX" val="15"/>
  <p:tag name="KSO_WM_UNIT_TEXT_FILL_TYPE" val="1"/>
  <p:tag name="KSO_WM_UNIT_USESOURCEFORMAT_APPLY" val="0"/>
</p:tagLst>
</file>

<file path=ppt/tags/tag154.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5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2474_1*l_h_f*1_1_1"/>
  <p:tag name="KSO_WM_TEMPLATE_CATEGORY" val="diagram"/>
  <p:tag name="KSO_WM_TEMPLATE_INDEX" val="20232474"/>
  <p:tag name="KSO_WM_UNIT_LAYERLEVEL" val="1_1_1"/>
  <p:tag name="KSO_WM_TAG_VERSION" val="3.0"/>
  <p:tag name="KSO_WM_BEAUTIFY_FLAG" val="#wm#"/>
  <p:tag name="KSO_WM_DIAGRAM_MAX_ITEMCNT" val="4"/>
  <p:tag name="KSO_WM_DIAGRAM_MIN_ITEMCNT" val="2"/>
  <p:tag name="KSO_WM_DIAGRAM_VIRTUALLY_FRAME" val="{&quot;height&quot;:454.95,&quot;left&quot;:30.48223876953125,&quot;top&quot;:85.05,&quot;width&quot;:892.1677612304687}"/>
  <p:tag name="KSO_WM_DIAGRAM_COLOR_MATCH_VALUE" val="{&quot;shape&quot;:{&quot;fill&quot;:{&quot;gradient&quot;:[{&quot;brightness&quot;:-0.25,&quot;colorType&quot;:1,&quot;foreColorIndex&quot;:5,&quot;pos&quot;:0,&quot;transparency&quot;:0},{&quot;brightness&quot;:0,&quot;colorType&quot;:1,&quot;foreColorIndex&quot;:5,&quot;pos&quot;:1,&quot;transparency&quot;:0}],&quot;type&quot;:3},&quot;glow&quot;:{&quot;colorType&quot;:0},&quot;line&quot;:{&quot;type&quot;:0},&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FILL_TYPE" val="3"/>
  <p:tag name="KSO_WM_UNIT_PRESET_TEXT" val="单击此处添加文本具体内容，简明扼要地阐述您的观点，根据需要可酌情增减文字,单击此处添加文本具体内容"/>
  <p:tag name="KSO_WM_UNIT_USESOURCEFORMAT_APPLY" val="0"/>
</p:tagLst>
</file>

<file path=ppt/tags/tag15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2474_1*l_h_i*1_1_2"/>
  <p:tag name="KSO_WM_TEMPLATE_CATEGORY" val="diagram"/>
  <p:tag name="KSO_WM_TEMPLATE_INDEX" val="20232474"/>
  <p:tag name="KSO_WM_UNIT_LAYERLEVEL" val="1_1_1"/>
  <p:tag name="KSO_WM_TAG_VERSION" val="3.0"/>
  <p:tag name="KSO_WM_BEAUTIFY_FLAG" val="#wm#"/>
  <p:tag name="KSO_WM_DIAGRAM_MAX_ITEMCNT" val="4"/>
  <p:tag name="KSO_WM_DIAGRAM_MIN_ITEMCNT" val="2"/>
  <p:tag name="KSO_WM_DIAGRAM_VIRTUALLY_FRAME" val="{&quot;height&quot;:454.95,&quot;left&quot;:30.48223876953125,&quot;top&quot;:85.05,&quot;width&quot;:892.1677612304687}"/>
  <p:tag name="KSO_WM_DIAGRAM_COLOR_MATCH_VALUE" val="{&quot;shape&quot;:{&quot;fill&quot;:{&quot;solid&quot;:{&quot;brightness&quot;:0,&quot;colorType&quot;:1,&quot;foreColorIndex&quot;:4,&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4"/>
  <p:tag name="KSO_WM_UNIT_FILL_FORE_SCHEMECOLOR_INDEX_BRIGHTNESS" val="0"/>
  <p:tag name="KSO_WM_UNIT_TEXT_FILL_FORE_SCHEMECOLOR_INDEX" val="13"/>
  <p:tag name="KSO_WM_UNIT_TEXT_FILL_TYPE" val="1"/>
  <p:tag name="KSO_WM_UNIT_USESOURCEFORMAT_APPLY" val="0"/>
</p:tagLst>
</file>

<file path=ppt/tags/tag15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2474_1*l_h_i*1_2_2"/>
  <p:tag name="KSO_WM_TEMPLATE_CATEGORY" val="diagram"/>
  <p:tag name="KSO_WM_TEMPLATE_INDEX" val="20232474"/>
  <p:tag name="KSO_WM_UNIT_LAYERLEVEL" val="1_1_1"/>
  <p:tag name="KSO_WM_TAG_VERSION" val="3.0"/>
  <p:tag name="KSO_WM_BEAUTIFY_FLAG" val="#wm#"/>
  <p:tag name="KSO_WM_DIAGRAM_MAX_ITEMCNT" val="4"/>
  <p:tag name="KSO_WM_DIAGRAM_MIN_ITEMCNT" val="2"/>
  <p:tag name="KSO_WM_DIAGRAM_VIRTUALLY_FRAME" val="{&quot;height&quot;:454.95,&quot;left&quot;:30.48223876953125,&quot;top&quot;:85.05,&quot;width&quot;:892.1677612304687}"/>
  <p:tag name="KSO_WM_DIAGRAM_COLOR_MATCH_VALUE" val="{&quot;shape&quot;:{&quot;fill&quot;:{&quot;solid&quot;:{&quot;brightness&quot;:0,&quot;colorType&quot;:1,&quot;foreColorIndex&quot;:4,&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4"/>
  <p:tag name="KSO_WM_UNIT_FILL_FORE_SCHEMECOLOR_INDEX_BRIGHTNESS" val="0"/>
  <p:tag name="KSO_WM_UNIT_TEXT_FILL_FORE_SCHEMECOLOR_INDEX" val="13"/>
  <p:tag name="KSO_WM_UNIT_TEXT_FILL_TYPE" val="1"/>
  <p:tag name="KSO_WM_UNIT_USESOURCEFORMAT_APPLY" val="0"/>
</p:tagLst>
</file>

<file path=ppt/tags/tag157.xml><?xml version="1.0" encoding="utf-8"?>
<p:tagLst xmlns:p="http://schemas.openxmlformats.org/presentationml/2006/main">
  <p:tag name="KSO_WM_DIAGRAM_VERSION" val="3"/>
  <p:tag name="KSO_WM_DIAGRAM_COLOR_TRICK" val="1"/>
  <p:tag name="KSO_WM_DIAGRAM_COLOR_TEXT_CAN_REMOVE" val="n"/>
  <p:tag name="KSO_WM_UNIT_VALUE" val="247*247"/>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2474_1*l_h_d*1_1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286.45001220703125,&quot;left&quot;:54.48223876953125,&quot;top&quot;:148.6999938964844,&quot;width&quot;:851.0355224609375}"/>
  <p:tag name="KSO_WM_DIAGRAM_COLOR_MATCH_VALUE" val="{&quot;shape&quot;:{&quot;fill&quot;:{&quot;type&quot;:0},&quot;glow&quot;:{&quot;colorType&quot;:0},&quot;line&quot;:{&quot;solidLine&quot;:{&quot;brightness&quot;:0.6000000238418579,&quot;colorType&quot;:1,&quot;foreColorIndex&quot;:1,&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
  <p:tag name="MH_PIC_SOURCE_TYPE" val="generate_slide_ai"/>
  <p:tag name="KSO_WM_UNIT_LINE_FILL_TYPE" val="2"/>
  <p:tag name="KSO_WM_UNIT_USESOURCEFORMAT_APPLY" val="0"/>
</p:tagLst>
</file>

<file path=ppt/tags/tag158.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2474_1*l_h_a*1_1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286.45001220703125,&quot;left&quot;:54.48223876953125,&quot;top&quot;:148.6999938964844,&quot;width&quot;:851.035522460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添加文档标题"/>
  <p:tag name="KSO_WM_UNIT_USESOURCEFORMAT_APPLY" val="0"/>
</p:tagLst>
</file>

<file path=ppt/tags/tag159.xml><?xml version="1.0" encoding="utf-8"?>
<p:tagLst xmlns:p="http://schemas.openxmlformats.org/presentationml/2006/main">
  <p:tag name="KSO_WM_SLIDE_ID" val="diagram20232474_1"/>
  <p:tag name="KSO_WM_TEMPLATE_SUBCATEGORY" val="0"/>
  <p:tag name="KSO_WM_TEMPLATE_MASTER_TYPE" val="0"/>
  <p:tag name="KSO_WM_TEMPLATE_COLOR_TYPE" val="0"/>
  <p:tag name="KSO_WM_SLIDE_TYPE" val="text"/>
  <p:tag name="KSO_WM_SLIDE_SUBTYPE" val="diag"/>
  <p:tag name="KSO_WM_SLIDE_ITEM_CNT" val="2"/>
  <p:tag name="KSO_WM_SLIDE_INDEX" val="1"/>
  <p:tag name="KSO_WM_SLIDE_SIZE" val="766.91*286.45"/>
  <p:tag name="KSO_WM_SLIDE_POSITION" val="96.545*148.7"/>
  <p:tag name="KSO_WM_DIAGRAM_GROUP_CODE" val="l1-1"/>
  <p:tag name="KSO_WM_SLIDE_DIAGTYPE" val="l"/>
  <p:tag name="KSO_WM_TAG_VERSION" val="3.0"/>
  <p:tag name="KSO_WM_BEAUTIFY_FLAG" val="#wm#"/>
  <p:tag name="KSO_WM_TEMPLATE_CATEGORY" val="custom"/>
  <p:tag name="KSO_WM_TEMPLATE_INDEX" val="20233352"/>
  <p:tag name="KSO_WM_SLIDE_LAYOUT" val="a_l"/>
  <p:tag name="KSO_WM_SLIDE_LAYOUT_CNT" val="1_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160.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2474_1*a*1"/>
  <p:tag name="KSO_WM_TEMPLATE_CATEGORY" val="diagram"/>
  <p:tag name="KSO_WM_TEMPLATE_INDEX" val="20232474"/>
  <p:tag name="KSO_WM_UNIT_LAYERLEVEL" val="1"/>
  <p:tag name="KSO_WM_TAG_VERSION" val="3.0"/>
  <p:tag name="KSO_WM_BEAUTIFY_FLAG" val="#wm#"/>
  <p:tag name="KSO_WM_UNIT_PRESET_TEXT" val="单击此处添加标题"/>
  <p:tag name="KSO_WM_UNIT_TEXT_FILL_FORE_SCHEMECOLOR_INDEX" val="15"/>
  <p:tag name="KSO_WM_UNIT_TEXT_FILL_TYPE" val="1"/>
  <p:tag name="KSO_WM_UNIT_USESOURCEFORMAT_APPLY" val="0"/>
</p:tagLst>
</file>

<file path=ppt/tags/tag161.xml><?xml version="1.0" encoding="utf-8"?>
<p:tagLst xmlns:p="http://schemas.openxmlformats.org/presentationml/2006/main">
  <p:tag name="KSO_WM_DIAGRAM_VERSION" val="3"/>
  <p:tag name="KSO_WM_DIAGRAM_COLOR_TRICK" val="1"/>
  <p:tag name="KSO_WM_DIAGRAM_COLOR_TEXT_CAN_REMOVE" val="n"/>
  <p:tag name="KSO_WM_UNIT_VALUE" val="247*247"/>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2474_1*l_h_d*1_1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286.45001220703125,&quot;left&quot;:54.48223876953125,&quot;top&quot;:148.6999938964844,&quot;width&quot;:851.0355224609375}"/>
  <p:tag name="KSO_WM_DIAGRAM_COLOR_MATCH_VALUE" val="{&quot;shape&quot;:{&quot;fill&quot;:{&quot;type&quot;:0},&quot;glow&quot;:{&quot;colorType&quot;:0},&quot;line&quot;:{&quot;solidLine&quot;:{&quot;brightness&quot;:0.6000000238418579,&quot;colorType&quot;:1,&quot;foreColorIndex&quot;:1,&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
  <p:tag name="MH_PIC_SOURCE_TYPE" val="generate_slide_ai"/>
  <p:tag name="KSO_WM_UNIT_LINE_FILL_TYPE" val="2"/>
  <p:tag name="KSO_WM_UNIT_USESOURCEFORMAT_APPLY" val="0"/>
</p:tagLst>
</file>

<file path=ppt/tags/tag162.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2474_1*l_h_a*1_1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286.45001220703125,&quot;left&quot;:54.48223876953125,&quot;top&quot;:148.6999938964844,&quot;width&quot;:851.035522460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添加文档标题"/>
  <p:tag name="KSO_WM_UNIT_USESOURCEFORMAT_APPLY" val="0"/>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2"/>
  <p:tag name="KSO_WM_UNIT_ID" val="diagram20231759_2*l_h_i*1_1_2"/>
  <p:tag name="KSO_WM_TEMPLATE_CATEGORY" val="diagram"/>
  <p:tag name="KSO_WM_TEMPLATE_INDEX" val="20231759"/>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07.3988976377958,&quot;left&quot;:54.38082280196545,&quot;top&quot;:102.69102362204721,&quot;width&quot;:449.4399291992187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1"/>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0"/>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2"/>
  <p:tag name="KSO_WM_UNIT_ID" val="diagram20231759_2*l_h_i*1_1_2"/>
  <p:tag name="KSO_WM_TEMPLATE_CATEGORY" val="diagram"/>
  <p:tag name="KSO_WM_TEMPLATE_INDEX" val="20231759"/>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07.3988976377958,&quot;left&quot;:54.38082280196545,&quot;top&quot;:102.69102362204721,&quot;width&quot;:449.4399291992187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1"/>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0"/>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2"/>
  <p:tag name="KSO_WM_UNIT_ID" val="diagram20231759_2*l_h_i*1_1_2"/>
  <p:tag name="KSO_WM_TEMPLATE_CATEGORY" val="diagram"/>
  <p:tag name="KSO_WM_TEMPLATE_INDEX" val="20231759"/>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07.3988976377958,&quot;left&quot;:54.38082280196545,&quot;top&quot;:102.69102362204721,&quot;width&quot;:449.4399291992187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1"/>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0"/>
</p:tagLst>
</file>

<file path=ppt/tags/tag166.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2474_1*l_h_a*1_1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286.45001220703125,&quot;left&quot;:54.48223876953125,&quot;top&quot;:148.6999938964844,&quot;width&quot;:851.035522460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添加文档标题"/>
  <p:tag name="KSO_WM_UNIT_USESOURCEFORMAT_APPLY" val="0"/>
</p:tagLst>
</file>

<file path=ppt/tags/tag167.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2474_1*l_h_a*1_1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286.45001220703125,&quot;left&quot;:54.48223876953125,&quot;top&quot;:148.6999938964844,&quot;width&quot;:851.035522460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添加文档标题"/>
  <p:tag name="KSO_WM_UNIT_USESOURCEFORMAT_APPLY" val="0"/>
</p:tagLst>
</file>

<file path=ppt/tags/tag168.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2474_1*l_h_a*1_1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286.45001220703125,&quot;left&quot;:54.48223876953125,&quot;top&quot;:148.6999938964844,&quot;width&quot;:851.035522460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添加文档标题"/>
  <p:tag name="KSO_WM_UNIT_USESOURCEFORMAT_APPLY" val="0"/>
</p:tagLst>
</file>

<file path=ppt/tags/tag169.xml><?xml version="1.0" encoding="utf-8"?>
<p:tagLst xmlns:p="http://schemas.openxmlformats.org/presentationml/2006/main">
  <p:tag name="KSO_WM_SLIDE_ID" val="diagram20232474_1"/>
  <p:tag name="KSO_WM_TEMPLATE_SUBCATEGORY" val="0"/>
  <p:tag name="KSO_WM_TEMPLATE_MASTER_TYPE" val="0"/>
  <p:tag name="KSO_WM_TEMPLATE_COLOR_TYPE" val="0"/>
  <p:tag name="KSO_WM_SLIDE_TYPE" val="text"/>
  <p:tag name="KSO_WM_SLIDE_SUBTYPE" val="diag"/>
  <p:tag name="KSO_WM_SLIDE_ITEM_CNT" val="2"/>
  <p:tag name="KSO_WM_SLIDE_INDEX" val="1"/>
  <p:tag name="KSO_WM_SLIDE_SIZE" val="766.91*286.45"/>
  <p:tag name="KSO_WM_SLIDE_POSITION" val="96.545*148.7"/>
  <p:tag name="KSO_WM_DIAGRAM_GROUP_CODE" val="l1-1"/>
  <p:tag name="KSO_WM_SLIDE_DIAGTYPE" val="l"/>
  <p:tag name="KSO_WM_TAG_VERSION" val="3.0"/>
  <p:tag name="KSO_WM_BEAUTIFY_FLAG" val="#wm#"/>
  <p:tag name="KSO_WM_TEMPLATE_CATEGORY" val="custom"/>
  <p:tag name="KSO_WM_TEMPLATE_INDEX" val="20233352"/>
  <p:tag name="KSO_WM_SLIDE_LAYOUT" val="a_l"/>
  <p:tag name="KSO_WM_SLIDE_LAYOUT_CNT" val="1_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3352_7*a*1"/>
  <p:tag name="KSO_WM_TEMPLATE_CATEGORY" val="custom"/>
  <p:tag name="KSO_WM_TEMPLATE_INDEX" val="20233352"/>
  <p:tag name="KSO_WM_UNIT_LAYERLEVEL" val="1"/>
  <p:tag name="KSO_WM_TAG_VERSION" val="3.0"/>
  <p:tag name="KSO_WM_BEAUTIFY_FLAG" val="#wm#"/>
  <p:tag name="KSO_WM_UNIT_ISCONTENTSTITLE" val="0"/>
  <p:tag name="KSO_WM_UNIT_ISNUMDGMTITLE" val="0"/>
  <p:tag name="KSO_WM_UNIT_NOCLEAR" val="0"/>
  <p:tag name="KSO_WM_UNIT_VALUE" val="14"/>
  <p:tag name="KSO_WM_UNIT_TYPE" val="a"/>
  <p:tag name="KSO_WM_UNIT_INDEX" val="1"/>
  <p:tag name="KSO_WM_UNIT_PRESET_TEXT" val="单击添加章节标题"/>
</p:tagLst>
</file>

<file path=ppt/tags/tag171.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custom20233352_7*e*1"/>
  <p:tag name="KSO_WM_TEMPLATE_CATEGORY" val="custom"/>
  <p:tag name="KSO_WM_TEMPLATE_INDEX" val="20233352"/>
  <p:tag name="KSO_WM_UNIT_LAYERLEVEL" val="1"/>
  <p:tag name="KSO_WM_TAG_VERSION" val="3.0"/>
  <p:tag name="KSO_WM_BEAUTIFY_FLAG" val="#wm#"/>
  <p:tag name="KSO_WM_UNIT_NOCLEAR" val="0"/>
  <p:tag name="KSO_WM_UNIT_VALUE" val="13"/>
  <p:tag name="KSO_WM_UNIT_TYPE" val="e"/>
  <p:tag name="KSO_WM_UNIT_INDEX" val="1"/>
  <p:tag name="KSO_WM_UNIT_PRESET_TEXT" val="02"/>
</p:tagLst>
</file>

<file path=ppt/tags/tag172.xml><?xml version="1.0" encoding="utf-8"?>
<p:tagLst xmlns:p="http://schemas.openxmlformats.org/presentationml/2006/main">
  <p:tag name="KSO_WM_SLIDE_ID" val="custom20233352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custom"/>
  <p:tag name="KSO_WM_TEMPLATE_INDEX" val="20233352"/>
  <p:tag name="KSO_WM_SLIDE_TYPE" val="sectionTitle"/>
  <p:tag name="KSO_WM_SLIDE_SUBTYPE" val="pureTxt"/>
  <p:tag name="KSO_WM_SLIDE_LAYOUT" val="a_e"/>
  <p:tag name="KSO_WM_SLIDE_LAYOUT_CNT" val="1_1"/>
</p:tagLst>
</file>

<file path=ppt/tags/tag173.xml><?xml version="1.0" encoding="utf-8"?>
<p:tagLst xmlns:p="http://schemas.openxmlformats.org/presentationml/2006/main">
  <p:tag name="KSO_WM_UNIT_VALUE" val="952*3384"/>
  <p:tag name="KSO_WM_UNIT_HIGHLIGHT" val="0"/>
  <p:tag name="KSO_WM_UNIT_COMPATIBLE" val="0"/>
  <p:tag name="KSO_WM_UNIT_DIAGRAM_ISNUMVISUAL" val="0"/>
  <p:tag name="KSO_WM_UNIT_DIAGRAM_ISREFERUNIT" val="0"/>
  <p:tag name="KSO_WM_UNIT_TYPE" val="d"/>
  <p:tag name="KSO_WM_UNIT_INDEX" val="1"/>
  <p:tag name="KSO_WM_UNIT_ID" val="custom20232484_1*d*1"/>
  <p:tag name="KSO_WM_TEMPLATE_CATEGORY" val="custom"/>
  <p:tag name="KSO_WM_TEMPLATE_INDEX" val="20232484"/>
  <p:tag name="KSO_WM_UNIT_LAYERLEVEL" val="1"/>
  <p:tag name="KSO_WM_TAG_VERSION" val="3.0"/>
  <p:tag name="KSO_WM_BEAUTIFY_FLAG" val="#wm#"/>
  <p:tag name="KSO_WM_DIAGRAM_GROUP_CODE" val="l1-1"/>
  <p:tag name="KSO_WM_UNIT_LINE_FORE_SCHEMECOLOR_INDEX" val="1"/>
  <p:tag name="KSO_WM_UNIT_LINE_FILL_TYPE" val="2"/>
  <p:tag name="KSO_WM_UNIT_USESOURCEFORMAT_APPLY" val="0"/>
  <p:tag name="MH_PIC_SOURCE_TYPE" val="generate_slide_ai"/>
</p:tagLst>
</file>

<file path=ppt/tags/tag17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2484_1*i*1"/>
  <p:tag name="KSO_WM_TEMPLATE_CATEGORY" val="custom"/>
  <p:tag name="KSO_WM_TEMPLATE_INDEX" val="20232484"/>
  <p:tag name="KSO_WM_UNIT_LAYERLEVEL" val="1"/>
  <p:tag name="KSO_WM_TAG_VERSION" val="3.0"/>
  <p:tag name="KSO_WM_UNIT_FILL_FORE_SCHEMECOLOR_INDEX" val="2"/>
  <p:tag name="KSO_WM_UNIT_FILL_TYPE" val="1"/>
  <p:tag name="KSO_WM_UNIT_LINE_FORE_SCHEMECOLOR_INDEX" val="5"/>
  <p:tag name="KSO_WM_UNIT_LINE_FILL_TYPE" val="2"/>
  <p:tag name="KSO_WM_UNIT_SHADOW_SCHEMECOLOR_INDEX" val="5"/>
  <p:tag name="KSO_WM_UNIT_TEXT_FILL_FORE_SCHEMECOLOR_INDEX" val="13"/>
  <p:tag name="KSO_WM_UNIT_TEXT_FILL_TYPE" val="1"/>
  <p:tag name="KSO_WM_UNIT_USESOURCEFORMAT_APPLY" val="0"/>
</p:tagLst>
</file>

<file path=ppt/tags/tag17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2484_1*a*1"/>
  <p:tag name="KSO_WM_TEMPLATE_CATEGORY" val="custom"/>
  <p:tag name="KSO_WM_TEMPLATE_INDEX" val="20232484"/>
  <p:tag name="KSO_WM_UNIT_LAYERLEVEL" val="1"/>
  <p:tag name="KSO_WM_TAG_VERSION" val="3.0"/>
  <p:tag name="KSO_WM_BEAUTIFY_FLAG" val="#wm#"/>
  <p:tag name="KSO_WM_UNIT_TEXT_FILL_FORE_SCHEMECOLOR_INDEX_BRIGHTNESS" val="0.15"/>
  <p:tag name="KSO_WM_UNIT_TEXT_FILL_FORE_SCHEMECOLOR_INDEX" val="13"/>
  <p:tag name="KSO_WM_UNIT_TEXT_FILL_TYPE" val="1"/>
  <p:tag name="KSO_WM_DIAGRAM_GROUP_CODE" val="l1-1"/>
  <p:tag name="KSO_WM_UNIT_USESOURCEFORMAT_APPLY" val="0"/>
  <p:tag name="KSO_WM_UNIT_PRESET_TEXT" val="单击此处添加标题"/>
</p:tagLst>
</file>

<file path=ppt/tags/tag176.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3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2476_3*l_h_f*1_1_1"/>
  <p:tag name="KSO_WM_TEMPLATE_CATEGORY" val="diagram"/>
  <p:tag name="KSO_WM_TEMPLATE_INDEX" val="20232476"/>
  <p:tag name="KSO_WM_UNIT_LAYERLEVEL" val="1_1_1"/>
  <p:tag name="KSO_WM_TAG_VERSION" val="3.0"/>
  <p:tag name="KSO_WM_DIAGRAM_MAX_ITEMCNT" val="3"/>
  <p:tag name="KSO_WM_DIAGRAM_MIN_ITEMCNT" val="1"/>
  <p:tag name="KSO_WM_DIAGRAM_VIRTUALLY_FRAME" val="{&quot;height&quot;:132.1500787401575,&quot;left&quot;:92.92503937007874,&quot;top&quot;:347.5499212598425,&quot;width&quot;:803.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单击此处输入你的项正文，请尽量言简意赅的阐述观点，单击此处输入你的项正文。"/>
  <p:tag name="KSO_WM_UNIT_USESOURCEFORMAT_APPLY" val="0"/>
</p:tagLst>
</file>

<file path=ppt/tags/tag177.xml><?xml version="1.0" encoding="utf-8"?>
<p:tagLst xmlns:p="http://schemas.openxmlformats.org/presentationml/2006/main">
  <p:tag name="KSO_WM_SLIDE_ID" val="custom20232484_1"/>
  <p:tag name="KSO_WM_TEMPLATE_SUBCATEGORY" val="0"/>
  <p:tag name="KSO_WM_TEMPLATE_MASTER_TYPE" val="0"/>
  <p:tag name="KSO_WM_TEMPLATE_COLOR_TYPE" val="0"/>
  <p:tag name="KSO_WM_SLIDE_ITEM_CNT" val="1"/>
  <p:tag name="KSO_WM_SLIDE_INDEX" val="1"/>
  <p:tag name="KSO_WM_TAG_VERSION" val="3.0"/>
  <p:tag name="KSO_WM_BEAUTIFY_FLAG" val="#wm#"/>
  <p:tag name="KSO_WM_TEMPLATE_CATEGORY" val="custom"/>
  <p:tag name="KSO_WM_TEMPLATE_INDEX" val="20233352"/>
  <p:tag name="KSO_WM_SLIDE_TYPE" val="text"/>
  <p:tag name="KSO_WM_SLIDE_SUBTYPE" val="picTxt"/>
  <p:tag name="KSO_WM_SLIDE_SIZE" val="745.9*95.95"/>
  <p:tag name="KSO_WM_SLIDE_POSITION" val="117.125*383.725"/>
  <p:tag name="KSO_WM_SLIDE_LAYOUT" val="a_d_l"/>
  <p:tag name="KSO_WM_SLIDE_LAYOUT_CNT" val="1_1_1"/>
  <p:tag name="KSO_WM_SPECIAL_SOURCE" val="bdnull"/>
  <p:tag name="KSO_WM_DIAGRAM_GROUP_CODE" val="l1-1"/>
  <p:tag name="KSO_WM_SLIDE_DIAGTYPE" val="l"/>
</p:tagLst>
</file>

<file path=ppt/tags/tag17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PRESET_TEXT" val="单击此处添加标题"/>
  <p:tag name="KSO_WM_UNIT_TEXT_FILL_FORE_SCHEMECOLOR_INDEX" val="15"/>
  <p:tag name="KSO_WM_UNIT_TEXT_FILL_TYPE" val="1"/>
  <p:tag name="KSO_WM_UNIT_USESOURCEFORMAT_APPLY" val="0"/>
</p:tagLst>
</file>

<file path=ppt/tags/tag179.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custom"/>
  <p:tag name="KSO_WM_TEMPLATE_INDEX" val="20233352"/>
  <p:tag name="KSO_WM_SLIDE_LAYOUT" val="a_l"/>
  <p:tag name="KSO_WM_SLIDE_LAYOUT_CNT" val="1_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Lst>
</file>

<file path=ppt/tags/tag18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PRESET_TEXT" val="单击此处添加标题"/>
  <p:tag name="KSO_WM_UNIT_TEXT_FILL_FORE_SCHEMECOLOR_INDEX" val="15"/>
  <p:tag name="KSO_WM_UNIT_TEXT_FILL_TYPE" val="1"/>
  <p:tag name="KSO_WM_UNIT_USESOURCEFORMAT_APPLY" val="0"/>
</p:tagLst>
</file>

<file path=ppt/tags/tag181.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custom"/>
  <p:tag name="KSO_WM_TEMPLATE_INDEX" val="20233352"/>
  <p:tag name="KSO_WM_SLIDE_LAYOUT" val="a_l"/>
  <p:tag name="KSO_WM_SLIDE_LAYOUT_CNT" val="1_1"/>
</p:tagLst>
</file>

<file path=ppt/tags/tag18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PRESET_TEXT" val="单击此处添加标题"/>
  <p:tag name="KSO_WM_UNIT_TEXT_FILL_FORE_SCHEMECOLOR_INDEX" val="15"/>
  <p:tag name="KSO_WM_UNIT_TEXT_FILL_TYPE" val="1"/>
  <p:tag name="KSO_WM_UNIT_USESOURCEFORMAT_APPLY" val="0"/>
</p:tagLst>
</file>

<file path=ppt/tags/tag183.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custom"/>
  <p:tag name="KSO_WM_TEMPLATE_INDEX" val="20233352"/>
  <p:tag name="KSO_WM_SLIDE_LAYOUT" val="a_l"/>
  <p:tag name="KSO_WM_SLIDE_LAYOUT_CNT" val="1_1"/>
</p:tagLst>
</file>

<file path=ppt/tags/tag18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PRESET_TEXT" val="单击此处添加标题"/>
  <p:tag name="KSO_WM_UNIT_TEXT_FILL_FORE_SCHEMECOLOR_INDEX" val="15"/>
  <p:tag name="KSO_WM_UNIT_TEXT_FILL_TYPE" val="1"/>
  <p:tag name="KSO_WM_UNIT_USESOURCEFORMAT_APPLY" val="0"/>
</p:tagLst>
</file>

<file path=ppt/tags/tag185.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custom"/>
  <p:tag name="KSO_WM_TEMPLATE_INDEX" val="20233352"/>
  <p:tag name="KSO_WM_SLIDE_LAYOUT" val="a_l"/>
  <p:tag name="KSO_WM_SLIDE_LAYOUT_CNT" val="1_1"/>
</p:tagLst>
</file>

<file path=ppt/tags/tag18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PRESET_TEXT" val="单击此处添加标题"/>
  <p:tag name="KSO_WM_UNIT_TEXT_FILL_FORE_SCHEMECOLOR_INDEX" val="15"/>
  <p:tag name="KSO_WM_UNIT_TEXT_FILL_TYPE" val="1"/>
  <p:tag name="KSO_WM_UNIT_USESOURCEFORMAT_APPLY" val="0"/>
</p:tagLst>
</file>

<file path=ppt/tags/tag187.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custom"/>
  <p:tag name="KSO_WM_TEMPLATE_INDEX" val="20233352"/>
  <p:tag name="KSO_WM_SLIDE_LAYOUT" val="a_l"/>
  <p:tag name="KSO_WM_SLIDE_LAYOUT_CNT" val="1_1"/>
</p:tagLst>
</file>

<file path=ppt/tags/tag18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PRESET_TEXT" val="单击此处添加标题"/>
  <p:tag name="KSO_WM_UNIT_TEXT_FILL_FORE_SCHEMECOLOR_INDEX" val="15"/>
  <p:tag name="KSO_WM_UNIT_TEXT_FILL_TYPE" val="1"/>
  <p:tag name="KSO_WM_UNIT_USESOURCEFORMAT_APPLY" val="0"/>
</p:tagLst>
</file>

<file path=ppt/tags/tag189.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custom"/>
  <p:tag name="KSO_WM_TEMPLATE_INDEX" val="20233352"/>
  <p:tag name="KSO_WM_SLIDE_LAYOUT" val="a_l"/>
  <p:tag name="KSO_WM_SLIDE_LAYOUT_CNT" val="1_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Lst>
</file>

<file path=ppt/tags/tag19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PRESET_TEXT" val="单击此处添加标题"/>
  <p:tag name="KSO_WM_UNIT_TEXT_FILL_FORE_SCHEMECOLOR_INDEX" val="15"/>
  <p:tag name="KSO_WM_UNIT_TEXT_FILL_TYPE" val="1"/>
  <p:tag name="KSO_WM_UNIT_USESOURCEFORMAT_APPLY" val="0"/>
</p:tagLst>
</file>

<file path=ppt/tags/tag191.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custom"/>
  <p:tag name="KSO_WM_TEMPLATE_INDEX" val="20233352"/>
  <p:tag name="KSO_WM_SLIDE_LAYOUT" val="a_l"/>
  <p:tag name="KSO_WM_SLIDE_LAYOUT_CNT" val="1_1"/>
</p:tagLst>
</file>

<file path=ppt/tags/tag19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PRESET_TEXT" val="单击此处添加标题"/>
  <p:tag name="KSO_WM_UNIT_TEXT_FILL_FORE_SCHEMECOLOR_INDEX" val="15"/>
  <p:tag name="KSO_WM_UNIT_TEXT_FILL_TYPE" val="1"/>
  <p:tag name="KSO_WM_UNIT_USESOURCEFORMAT_APPLY" val="0"/>
</p:tagLst>
</file>

<file path=ppt/tags/tag193.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custom"/>
  <p:tag name="KSO_WM_TEMPLATE_INDEX" val="20233352"/>
  <p:tag name="KSO_WM_SLIDE_LAYOUT" val="a_l"/>
  <p:tag name="KSO_WM_SLIDE_LAYOUT_CNT" val="1_1"/>
</p:tagLst>
</file>

<file path=ppt/tags/tag19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PRESET_TEXT" val="单击此处添加标题"/>
  <p:tag name="KSO_WM_UNIT_TEXT_FILL_FORE_SCHEMECOLOR_INDEX" val="15"/>
  <p:tag name="KSO_WM_UNIT_TEXT_FILL_TYPE" val="1"/>
  <p:tag name="KSO_WM_UNIT_USESOURCEFORMAT_APPLY" val="0"/>
</p:tagLst>
</file>

<file path=ppt/tags/tag195.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custom"/>
  <p:tag name="KSO_WM_TEMPLATE_INDEX" val="20233352"/>
  <p:tag name="KSO_WM_SLIDE_LAYOUT" val="a_l"/>
  <p:tag name="KSO_WM_SLIDE_LAYOUT_CNT" val="1_1"/>
</p:tagLst>
</file>

<file path=ppt/tags/tag196.xml><?xml version="1.0" encoding="utf-8"?>
<p:tagLst xmlns:p="http://schemas.openxmlformats.org/presentationml/2006/main">
  <p:tag name="KSO_WM_UNIT_VALUE" val="952*3384"/>
  <p:tag name="KSO_WM_UNIT_HIGHLIGHT" val="0"/>
  <p:tag name="KSO_WM_UNIT_COMPATIBLE" val="0"/>
  <p:tag name="KSO_WM_UNIT_DIAGRAM_ISNUMVISUAL" val="0"/>
  <p:tag name="KSO_WM_UNIT_DIAGRAM_ISREFERUNIT" val="0"/>
  <p:tag name="KSO_WM_UNIT_TYPE" val="d"/>
  <p:tag name="KSO_WM_UNIT_INDEX" val="1"/>
  <p:tag name="KSO_WM_UNIT_ID" val="custom20232484_1*d*1"/>
  <p:tag name="KSO_WM_TEMPLATE_CATEGORY" val="custom"/>
  <p:tag name="KSO_WM_TEMPLATE_INDEX" val="20232484"/>
  <p:tag name="KSO_WM_UNIT_LAYERLEVEL" val="1"/>
  <p:tag name="KSO_WM_TAG_VERSION" val="3.0"/>
  <p:tag name="KSO_WM_BEAUTIFY_FLAG" val="#wm#"/>
  <p:tag name="KSO_WM_DIAGRAM_GROUP_CODE" val="l1-1"/>
  <p:tag name="KSO_WM_UNIT_LINE_FORE_SCHEMECOLOR_INDEX" val="1"/>
  <p:tag name="KSO_WM_UNIT_LINE_FILL_TYPE" val="2"/>
  <p:tag name="KSO_WM_UNIT_USESOURCEFORMAT_APPLY" val="0"/>
  <p:tag name="MH_PIC_SOURCE_TYPE" val="generate_slide_ai"/>
</p:tagLst>
</file>

<file path=ppt/tags/tag19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2484_1*i*1"/>
  <p:tag name="KSO_WM_TEMPLATE_CATEGORY" val="custom"/>
  <p:tag name="KSO_WM_TEMPLATE_INDEX" val="20232484"/>
  <p:tag name="KSO_WM_UNIT_LAYERLEVEL" val="1"/>
  <p:tag name="KSO_WM_TAG_VERSION" val="3.0"/>
  <p:tag name="KSO_WM_UNIT_FILL_FORE_SCHEMECOLOR_INDEX" val="2"/>
  <p:tag name="KSO_WM_UNIT_FILL_TYPE" val="1"/>
  <p:tag name="KSO_WM_UNIT_LINE_FORE_SCHEMECOLOR_INDEX" val="5"/>
  <p:tag name="KSO_WM_UNIT_LINE_FILL_TYPE" val="2"/>
  <p:tag name="KSO_WM_UNIT_SHADOW_SCHEMECOLOR_INDEX" val="5"/>
  <p:tag name="KSO_WM_UNIT_TEXT_FILL_FORE_SCHEMECOLOR_INDEX" val="13"/>
  <p:tag name="KSO_WM_UNIT_TEXT_FILL_TYPE" val="1"/>
  <p:tag name="KSO_WM_UNIT_USESOURCEFORMAT_APPLY" val="0"/>
</p:tagLst>
</file>

<file path=ppt/tags/tag19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2484_1*a*1"/>
  <p:tag name="KSO_WM_TEMPLATE_CATEGORY" val="custom"/>
  <p:tag name="KSO_WM_TEMPLATE_INDEX" val="20232484"/>
  <p:tag name="KSO_WM_UNIT_LAYERLEVEL" val="1"/>
  <p:tag name="KSO_WM_TAG_VERSION" val="3.0"/>
  <p:tag name="KSO_WM_BEAUTIFY_FLAG" val="#wm#"/>
  <p:tag name="KSO_WM_UNIT_TEXT_FILL_FORE_SCHEMECOLOR_INDEX_BRIGHTNESS" val="0.15"/>
  <p:tag name="KSO_WM_UNIT_TEXT_FILL_FORE_SCHEMECOLOR_INDEX" val="13"/>
  <p:tag name="KSO_WM_UNIT_TEXT_FILL_TYPE" val="1"/>
  <p:tag name="KSO_WM_DIAGRAM_GROUP_CODE" val="l1-1"/>
  <p:tag name="KSO_WM_UNIT_USESOURCEFORMAT_APPLY" val="0"/>
  <p:tag name="KSO_WM_UNIT_PRESET_TEXT" val="单击此处添加标题"/>
</p:tagLst>
</file>

<file path=ppt/tags/tag199.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3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2476_3*l_h_f*1_1_1"/>
  <p:tag name="KSO_WM_TEMPLATE_CATEGORY" val="diagram"/>
  <p:tag name="KSO_WM_TEMPLATE_INDEX" val="20232476"/>
  <p:tag name="KSO_WM_UNIT_LAYERLEVEL" val="1_1_1"/>
  <p:tag name="KSO_WM_TAG_VERSION" val="3.0"/>
  <p:tag name="KSO_WM_DIAGRAM_MAX_ITEMCNT" val="3"/>
  <p:tag name="KSO_WM_DIAGRAM_MIN_ITEMCNT" val="1"/>
  <p:tag name="KSO_WM_DIAGRAM_VIRTUALLY_FRAME" val="{&quot;height&quot;:132.1500787401575,&quot;left&quot;:92.92503937007874,&quot;top&quot;:347.5499212598425,&quot;width&quot;:803.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单击此处输入你的项正文，请尽量言简意赅的阐述观点，单击此处输入你的项正文。"/>
  <p:tag name="KSO_WM_UNIT_USESOURCEFORMAT_APPLY" val="0"/>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1"/>
  <p:tag name="KSO_WM_UNIT_LAYERLEVEL" val="1"/>
  <p:tag name="KSO_WM_TAG_VERSION" val="3.0"/>
  <p:tag name="KSO_WM_BEAUTIFY_FLAG" val="#wm#"/>
  <p:tag name="KSO_WM_UNIT_TYPE" val="i"/>
  <p:tag name="KSO_WM_UNIT_INDEX" val="1"/>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Lst>
</file>

<file path=ppt/tags/tag200.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3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2476_3*l_h_f*1_1_1"/>
  <p:tag name="KSO_WM_TEMPLATE_CATEGORY" val="diagram"/>
  <p:tag name="KSO_WM_TEMPLATE_INDEX" val="20232476"/>
  <p:tag name="KSO_WM_UNIT_LAYERLEVEL" val="1_1_1"/>
  <p:tag name="KSO_WM_TAG_VERSION" val="3.0"/>
  <p:tag name="KSO_WM_DIAGRAM_MAX_ITEMCNT" val="3"/>
  <p:tag name="KSO_WM_DIAGRAM_MIN_ITEMCNT" val="1"/>
  <p:tag name="KSO_WM_DIAGRAM_VIRTUALLY_FRAME" val="{&quot;height&quot;:132.1500787401575,&quot;left&quot;:92.92503937007874,&quot;top&quot;:347.5499212598425,&quot;width&quot;:803.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单击此处输入你的项正文，请尽量言简意赅的阐述观点，单击此处输入你的项正文。"/>
  <p:tag name="KSO_WM_UNIT_USESOURCEFORMAT_APPLY" val="0"/>
</p:tagLst>
</file>

<file path=ppt/tags/tag201.xml><?xml version="1.0" encoding="utf-8"?>
<p:tagLst xmlns:p="http://schemas.openxmlformats.org/presentationml/2006/main">
  <p:tag name="KSO_WM_SLIDE_ID" val="custom20232484_1"/>
  <p:tag name="KSO_WM_TEMPLATE_SUBCATEGORY" val="0"/>
  <p:tag name="KSO_WM_TEMPLATE_MASTER_TYPE" val="0"/>
  <p:tag name="KSO_WM_TEMPLATE_COLOR_TYPE" val="0"/>
  <p:tag name="KSO_WM_SLIDE_ITEM_CNT" val="1"/>
  <p:tag name="KSO_WM_SLIDE_INDEX" val="1"/>
  <p:tag name="KSO_WM_TAG_VERSION" val="3.0"/>
  <p:tag name="KSO_WM_BEAUTIFY_FLAG" val="#wm#"/>
  <p:tag name="KSO_WM_TEMPLATE_CATEGORY" val="custom"/>
  <p:tag name="KSO_WM_TEMPLATE_INDEX" val="20233352"/>
  <p:tag name="KSO_WM_SLIDE_TYPE" val="text"/>
  <p:tag name="KSO_WM_SLIDE_SUBTYPE" val="picTxt"/>
  <p:tag name="KSO_WM_SLIDE_SIZE" val="745.9*95.95"/>
  <p:tag name="KSO_WM_SLIDE_POSITION" val="117.125*383.725"/>
  <p:tag name="KSO_WM_SLIDE_LAYOUT" val="a_d_l"/>
  <p:tag name="KSO_WM_SLIDE_LAYOUT_CNT" val="1_1_1"/>
  <p:tag name="KSO_WM_SPECIAL_SOURCE" val="bdnull"/>
  <p:tag name="KSO_WM_DIAGRAM_GROUP_CODE" val="l1-1"/>
  <p:tag name="KSO_WM_SLIDE_DIAGTYPE" val="l"/>
</p:tagLst>
</file>

<file path=ppt/tags/tag20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PRESET_TEXT" val="单击此处添加标题"/>
  <p:tag name="KSO_WM_UNIT_TEXT_FILL_FORE_SCHEMECOLOR_INDEX" val="15"/>
  <p:tag name="KSO_WM_UNIT_TEXT_FILL_TYPE" val="1"/>
  <p:tag name="KSO_WM_UNIT_USESOURCEFORMAT_APPLY" val="0"/>
</p:tagLst>
</file>

<file path=ppt/tags/tag203.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custom"/>
  <p:tag name="KSO_WM_TEMPLATE_INDEX" val="20233352"/>
  <p:tag name="KSO_WM_SLIDE_LAYOUT" val="a_l"/>
  <p:tag name="KSO_WM_SLIDE_LAYOUT_CNT" val="1_1"/>
</p:tagLst>
</file>

<file path=ppt/tags/tag20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PRESET_TEXT" val="单击此处添加标题"/>
  <p:tag name="KSO_WM_UNIT_TEXT_FILL_FORE_SCHEMECOLOR_INDEX" val="15"/>
  <p:tag name="KSO_WM_UNIT_TEXT_FILL_TYPE" val="1"/>
  <p:tag name="KSO_WM_UNIT_USESOURCEFORMAT_APPLY" val="0"/>
</p:tagLst>
</file>

<file path=ppt/tags/tag205.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custom"/>
  <p:tag name="KSO_WM_TEMPLATE_INDEX" val="20233352"/>
  <p:tag name="KSO_WM_SLIDE_LAYOUT" val="a_l"/>
  <p:tag name="KSO_WM_SLIDE_LAYOUT_CNT" val="1_1"/>
</p:tagLst>
</file>

<file path=ppt/tags/tag20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PRESET_TEXT" val="单击此处添加标题"/>
  <p:tag name="KSO_WM_UNIT_TEXT_FILL_FORE_SCHEMECOLOR_INDEX" val="15"/>
  <p:tag name="KSO_WM_UNIT_TEXT_FILL_TYPE" val="1"/>
  <p:tag name="KSO_WM_UNIT_USESOURCEFORMAT_APPLY" val="0"/>
</p:tagLst>
</file>

<file path=ppt/tags/tag207.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custom"/>
  <p:tag name="KSO_WM_TEMPLATE_INDEX" val="20233352"/>
  <p:tag name="KSO_WM_SLIDE_LAYOUT" val="a_l"/>
  <p:tag name="KSO_WM_SLIDE_LAYOUT_CNT" val="1_1"/>
</p:tagLst>
</file>

<file path=ppt/tags/tag20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PRESET_TEXT" val="单击此处添加标题"/>
  <p:tag name="KSO_WM_UNIT_TEXT_FILL_FORE_SCHEMECOLOR_INDEX" val="15"/>
  <p:tag name="KSO_WM_UNIT_TEXT_FILL_TYPE" val="1"/>
  <p:tag name="KSO_WM_UNIT_USESOURCEFORMAT_APPLY" val="0"/>
</p:tagLst>
</file>

<file path=ppt/tags/tag209.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custom"/>
  <p:tag name="KSO_WM_TEMPLATE_INDEX" val="20233352"/>
  <p:tag name="KSO_WM_SLIDE_LAYOUT" val="a_l"/>
  <p:tag name="KSO_WM_SLIDE_LAYOUT_CNT" val="1_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i*1"/>
  <p:tag name="KSO_WM_UNIT_LAYERLEVEL" val="1"/>
  <p:tag name="KSO_WM_TAG_VERSION" val="3.0"/>
  <p:tag name="KSO_WM_BEAUTIFY_FLAG" val="#wm#"/>
  <p:tag name="KSO_WM_UNIT_TYPE" val="i"/>
  <p:tag name="KSO_WM_UNIT_INDEX" val="1"/>
</p:tagLst>
</file>

<file path=ppt/tags/tag21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PRESET_TEXT" val="单击此处添加标题"/>
  <p:tag name="KSO_WM_UNIT_TEXT_FILL_FORE_SCHEMECOLOR_INDEX" val="15"/>
  <p:tag name="KSO_WM_UNIT_TEXT_FILL_TYPE" val="1"/>
  <p:tag name="KSO_WM_UNIT_USESOURCEFORMAT_APPLY" val="0"/>
</p:tagLst>
</file>

<file path=ppt/tags/tag211.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custom"/>
  <p:tag name="KSO_WM_TEMPLATE_INDEX" val="20233352"/>
  <p:tag name="KSO_WM_SLIDE_LAYOUT" val="a_l"/>
  <p:tag name="KSO_WM_SLIDE_LAYOUT_CNT" val="1_1"/>
</p:tagLst>
</file>

<file path=ppt/tags/tag21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PRESET_TEXT" val="单击此处添加标题"/>
  <p:tag name="KSO_WM_UNIT_TEXT_FILL_FORE_SCHEMECOLOR_INDEX" val="15"/>
  <p:tag name="KSO_WM_UNIT_TEXT_FILL_TYPE" val="1"/>
  <p:tag name="KSO_WM_UNIT_USESOURCEFORMAT_APPLY" val="0"/>
</p:tagLst>
</file>

<file path=ppt/tags/tag213.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custom"/>
  <p:tag name="KSO_WM_TEMPLATE_INDEX" val="20233352"/>
  <p:tag name="KSO_WM_SLIDE_LAYOUT" val="a_l"/>
  <p:tag name="KSO_WM_SLIDE_LAYOUT_CNT" val="1_1"/>
</p:tagLst>
</file>

<file path=ppt/tags/tag21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PRESET_TEXT" val="单击此处添加标题"/>
  <p:tag name="KSO_WM_UNIT_TEXT_FILL_FORE_SCHEMECOLOR_INDEX" val="15"/>
  <p:tag name="KSO_WM_UNIT_TEXT_FILL_TYPE" val="1"/>
  <p:tag name="KSO_WM_UNIT_USESOURCEFORMAT_APPLY" val="0"/>
</p:tagLst>
</file>

<file path=ppt/tags/tag215.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custom"/>
  <p:tag name="KSO_WM_TEMPLATE_INDEX" val="20233352"/>
  <p:tag name="KSO_WM_SLIDE_LAYOUT" val="a_l"/>
  <p:tag name="KSO_WM_SLIDE_LAYOUT_CNT" val="1_1"/>
</p:tagLst>
</file>

<file path=ppt/tags/tag21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PRESET_TEXT" val="单击此处添加标题"/>
  <p:tag name="KSO_WM_UNIT_TEXT_FILL_FORE_SCHEMECOLOR_INDEX" val="15"/>
  <p:tag name="KSO_WM_UNIT_TEXT_FILL_TYPE" val="1"/>
  <p:tag name="KSO_WM_UNIT_USESOURCEFORMAT_APPLY" val="0"/>
</p:tagLst>
</file>

<file path=ppt/tags/tag217.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custom"/>
  <p:tag name="KSO_WM_TEMPLATE_INDEX" val="20233352"/>
  <p:tag name="KSO_WM_SLIDE_LAYOUT" val="a_l"/>
  <p:tag name="KSO_WM_SLIDE_LAYOUT_CNT" val="1_1"/>
</p:tagLst>
</file>

<file path=ppt/tags/tag21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PRESET_TEXT" val="单击此处添加标题"/>
  <p:tag name="KSO_WM_UNIT_TEXT_FILL_FORE_SCHEMECOLOR_INDEX" val="15"/>
  <p:tag name="KSO_WM_UNIT_TEXT_FILL_TYPE" val="1"/>
  <p:tag name="KSO_WM_UNIT_USESOURCEFORMAT_APPLY" val="0"/>
</p:tagLst>
</file>

<file path=ppt/tags/tag219.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custom"/>
  <p:tag name="KSO_WM_TEMPLATE_INDEX" val="20233352"/>
  <p:tag name="KSO_WM_SLIDE_LAYOUT" val="a_l"/>
  <p:tag name="KSO_WM_SLIDE_LAYOUT_CNT" val="1_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i*2"/>
  <p:tag name="KSO_WM_UNIT_LAYERLEVEL" val="1"/>
  <p:tag name="KSO_WM_TAG_VERSION" val="3.0"/>
  <p:tag name="KSO_WM_BEAUTIFY_FLAG" val="#wm#"/>
  <p:tag name="KSO_WM_UNIT_TYPE" val="i"/>
  <p:tag name="KSO_WM_UNIT_INDEX" val="2"/>
</p:tagLst>
</file>

<file path=ppt/tags/tag22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PRESET_TEXT" val="单击此处添加标题"/>
  <p:tag name="KSO_WM_UNIT_TEXT_FILL_FORE_SCHEMECOLOR_INDEX" val="15"/>
  <p:tag name="KSO_WM_UNIT_TEXT_FILL_TYPE" val="1"/>
  <p:tag name="KSO_WM_UNIT_USESOURCEFORMAT_APPLY" val="0"/>
</p:tagLst>
</file>

<file path=ppt/tags/tag221.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custom"/>
  <p:tag name="KSO_WM_TEMPLATE_INDEX" val="20233352"/>
  <p:tag name="KSO_WM_SLIDE_LAYOUT" val="a_l"/>
  <p:tag name="KSO_WM_SLIDE_LAYOUT_CNT" val="1_1"/>
</p:tagLst>
</file>

<file path=ppt/tags/tag22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PRESET_TEXT" val="单击此处添加标题"/>
  <p:tag name="KSO_WM_UNIT_TEXT_FILL_FORE_SCHEMECOLOR_INDEX" val="15"/>
  <p:tag name="KSO_WM_UNIT_TEXT_FILL_TYPE" val="1"/>
  <p:tag name="KSO_WM_UNIT_USESOURCEFORMAT_APPLY" val="0"/>
</p:tagLst>
</file>

<file path=ppt/tags/tag223.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custom"/>
  <p:tag name="KSO_WM_TEMPLATE_INDEX" val="20233352"/>
  <p:tag name="KSO_WM_SLIDE_LAYOUT" val="a_l"/>
  <p:tag name="KSO_WM_SLIDE_LAYOUT_CNT" val="1_1"/>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3352_7*a*1"/>
  <p:tag name="KSO_WM_TEMPLATE_CATEGORY" val="custom"/>
  <p:tag name="KSO_WM_TEMPLATE_INDEX" val="20233352"/>
  <p:tag name="KSO_WM_UNIT_LAYERLEVEL" val="1"/>
  <p:tag name="KSO_WM_TAG_VERSION" val="3.0"/>
  <p:tag name="KSO_WM_BEAUTIFY_FLAG" val="#wm#"/>
  <p:tag name="KSO_WM_UNIT_ISCONTENTSTITLE" val="0"/>
  <p:tag name="KSO_WM_UNIT_ISNUMDGMTITLE" val="0"/>
  <p:tag name="KSO_WM_UNIT_NOCLEAR" val="0"/>
  <p:tag name="KSO_WM_UNIT_VALUE" val="14"/>
  <p:tag name="KSO_WM_UNIT_TYPE" val="a"/>
  <p:tag name="KSO_WM_UNIT_INDEX" val="1"/>
  <p:tag name="KSO_WM_UNIT_PRESET_TEXT" val="单击添加章节标题"/>
</p:tagLst>
</file>

<file path=ppt/tags/tag225.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custom20233352_7*e*1"/>
  <p:tag name="KSO_WM_TEMPLATE_CATEGORY" val="custom"/>
  <p:tag name="KSO_WM_TEMPLATE_INDEX" val="20233352"/>
  <p:tag name="KSO_WM_UNIT_LAYERLEVEL" val="1"/>
  <p:tag name="KSO_WM_TAG_VERSION" val="3.0"/>
  <p:tag name="KSO_WM_BEAUTIFY_FLAG" val="#wm#"/>
  <p:tag name="KSO_WM_UNIT_NOCLEAR" val="0"/>
  <p:tag name="KSO_WM_UNIT_VALUE" val="13"/>
  <p:tag name="KSO_WM_UNIT_TYPE" val="e"/>
  <p:tag name="KSO_WM_UNIT_INDEX" val="1"/>
  <p:tag name="KSO_WM_UNIT_PRESET_TEXT" val="03"/>
</p:tagLst>
</file>

<file path=ppt/tags/tag226.xml><?xml version="1.0" encoding="utf-8"?>
<p:tagLst xmlns:p="http://schemas.openxmlformats.org/presentationml/2006/main">
  <p:tag name="KSO_WM_SLIDE_ID" val="custom20233352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custom"/>
  <p:tag name="KSO_WM_TEMPLATE_INDEX" val="20233352"/>
  <p:tag name="KSO_WM_SLIDE_TYPE" val="sectionTitle"/>
  <p:tag name="KSO_WM_SLIDE_SUBTYPE" val="pureTxt"/>
  <p:tag name="KSO_WM_SLIDE_LAYOUT" val="a_e"/>
  <p:tag name="KSO_WM_SLIDE_LAYOUT_CNT" val="1_1"/>
</p:tagLst>
</file>

<file path=ppt/tags/tag22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PRESET_TEXT" val="单击此处添加标题"/>
  <p:tag name="KSO_WM_UNIT_TEXT_FILL_FORE_SCHEMECOLOR_INDEX" val="15"/>
  <p:tag name="KSO_WM_UNIT_TEXT_FILL_TYPE" val="1"/>
  <p:tag name="KSO_WM_UNIT_USESOURCEFORMAT_APPLY" val="0"/>
</p:tagLst>
</file>

<file path=ppt/tags/tag228.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custom"/>
  <p:tag name="KSO_WM_TEMPLATE_INDEX" val="20233352"/>
  <p:tag name="KSO_WM_SLIDE_LAYOUT" val="a_l"/>
  <p:tag name="KSO_WM_SLIDE_LAYOUT_CNT" val="1_1"/>
</p:tagLst>
</file>

<file path=ppt/tags/tag22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PRESET_TEXT" val="单击此处添加标题"/>
  <p:tag name="KSO_WM_UNIT_TEXT_FILL_FORE_SCHEMECOLOR_INDEX" val="15"/>
  <p:tag name="KSO_WM_UNIT_TEXT_FILL_TYPE" val="1"/>
  <p:tag name="KSO_WM_UNIT_USESOURCEFORMAT_APPLY" val="0"/>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i*3"/>
  <p:tag name="KSO_WM_UNIT_LAYERLEVEL" val="1"/>
  <p:tag name="KSO_WM_TAG_VERSION" val="3.0"/>
  <p:tag name="KSO_WM_BEAUTIFY_FLAG" val="#wm#"/>
  <p:tag name="KSO_WM_UNIT_TYPE" val="i"/>
  <p:tag name="KSO_WM_UNIT_INDEX" val="3"/>
</p:tagLst>
</file>

<file path=ppt/tags/tag230.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custom"/>
  <p:tag name="KSO_WM_TEMPLATE_INDEX" val="20233352"/>
  <p:tag name="KSO_WM_SLIDE_LAYOUT" val="a_l"/>
  <p:tag name="KSO_WM_SLIDE_LAYOUT_CNT" val="1_1"/>
</p:tagLst>
</file>

<file path=ppt/tags/tag23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PRESET_TEXT" val="单击此处添加标题"/>
  <p:tag name="KSO_WM_UNIT_TEXT_FILL_FORE_SCHEMECOLOR_INDEX" val="15"/>
  <p:tag name="KSO_WM_UNIT_TEXT_FILL_TYPE" val="1"/>
  <p:tag name="KSO_WM_UNIT_USESOURCEFORMAT_APPLY" val="0"/>
</p:tagLst>
</file>

<file path=ppt/tags/tag232.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custom"/>
  <p:tag name="KSO_WM_TEMPLATE_INDEX" val="20233352"/>
  <p:tag name="KSO_WM_SLIDE_LAYOUT" val="a_l"/>
  <p:tag name="KSO_WM_SLIDE_LAYOUT_CNT" val="1_1"/>
</p:tagLst>
</file>

<file path=ppt/tags/tag23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PRESET_TEXT" val="单击此处添加标题"/>
  <p:tag name="KSO_WM_UNIT_TEXT_FILL_FORE_SCHEMECOLOR_INDEX" val="15"/>
  <p:tag name="KSO_WM_UNIT_TEXT_FILL_TYPE" val="1"/>
  <p:tag name="KSO_WM_UNIT_USESOURCEFORMAT_APPLY" val="0"/>
</p:tagLst>
</file>

<file path=ppt/tags/tag234.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custom"/>
  <p:tag name="KSO_WM_TEMPLATE_INDEX" val="20233352"/>
  <p:tag name="KSO_WM_SLIDE_LAYOUT" val="a_l"/>
  <p:tag name="KSO_WM_SLIDE_LAYOUT_CNT" val="1_1"/>
</p:tagLst>
</file>

<file path=ppt/tags/tag23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PRESET_TEXT" val="单击此处添加标题"/>
  <p:tag name="KSO_WM_UNIT_TEXT_FILL_FORE_SCHEMECOLOR_INDEX" val="15"/>
  <p:tag name="KSO_WM_UNIT_TEXT_FILL_TYPE" val="1"/>
  <p:tag name="KSO_WM_UNIT_USESOURCEFORMAT_APPLY" val="0"/>
</p:tagLst>
</file>

<file path=ppt/tags/tag236.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custom"/>
  <p:tag name="KSO_WM_TEMPLATE_INDEX" val="20233352"/>
  <p:tag name="KSO_WM_SLIDE_LAYOUT" val="a_l"/>
  <p:tag name="KSO_WM_SLIDE_LAYOUT_CNT" val="1_1"/>
</p:tagLst>
</file>

<file path=ppt/tags/tag23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PRESET_TEXT" val="单击此处添加标题"/>
  <p:tag name="KSO_WM_UNIT_TEXT_FILL_FORE_SCHEMECOLOR_INDEX" val="15"/>
  <p:tag name="KSO_WM_UNIT_TEXT_FILL_TYPE" val="1"/>
  <p:tag name="KSO_WM_UNIT_USESOURCEFORMAT_APPLY" val="0"/>
</p:tagLst>
</file>

<file path=ppt/tags/tag238.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custom"/>
  <p:tag name="KSO_WM_TEMPLATE_INDEX" val="20233352"/>
  <p:tag name="KSO_WM_SLIDE_LAYOUT" val="a_l"/>
  <p:tag name="KSO_WM_SLIDE_LAYOUT_CNT" val="1_1"/>
</p:tagLst>
</file>

<file path=ppt/tags/tag23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PRESET_TEXT" val="单击此处添加标题"/>
  <p:tag name="KSO_WM_UNIT_TEXT_FILL_FORE_SCHEMECOLOR_INDEX" val="15"/>
  <p:tag name="KSO_WM_UNIT_TEXT_FILL_TYPE" val="1"/>
  <p:tag name="KSO_WM_UNIT_USESOURCEFORMAT_APPLY" val="0"/>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i*4"/>
  <p:tag name="KSO_WM_UNIT_LAYERLEVEL" val="1"/>
  <p:tag name="KSO_WM_TAG_VERSION" val="3.0"/>
  <p:tag name="KSO_WM_BEAUTIFY_FLAG" val="#wm#"/>
  <p:tag name="KSO_WM_UNIT_TYPE" val="i"/>
  <p:tag name="KSO_WM_UNIT_INDEX" val="4"/>
</p:tagLst>
</file>

<file path=ppt/tags/tag240.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custom"/>
  <p:tag name="KSO_WM_TEMPLATE_INDEX" val="20233352"/>
  <p:tag name="KSO_WM_SLIDE_LAYOUT" val="a_l"/>
  <p:tag name="KSO_WM_SLIDE_LAYOUT_CNT" val="1_1"/>
</p:tagLst>
</file>

<file path=ppt/tags/tag24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PRESET_TEXT" val="单击此处添加标题"/>
  <p:tag name="KSO_WM_UNIT_TEXT_FILL_FORE_SCHEMECOLOR_INDEX" val="15"/>
  <p:tag name="KSO_WM_UNIT_TEXT_FILL_TYPE" val="1"/>
  <p:tag name="KSO_WM_UNIT_USESOURCEFORMAT_APPLY" val="0"/>
</p:tagLst>
</file>

<file path=ppt/tags/tag242.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custom"/>
  <p:tag name="KSO_WM_TEMPLATE_INDEX" val="20233352"/>
  <p:tag name="KSO_WM_SLIDE_LAYOUT" val="a_l"/>
  <p:tag name="KSO_WM_SLIDE_LAYOUT_CNT" val="1_1"/>
</p:tagLst>
</file>

<file path=ppt/tags/tag24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PRESET_TEXT" val="单击此处添加标题"/>
  <p:tag name="KSO_WM_UNIT_TEXT_FILL_FORE_SCHEMECOLOR_INDEX" val="15"/>
  <p:tag name="KSO_WM_UNIT_TEXT_FILL_TYPE" val="1"/>
  <p:tag name="KSO_WM_UNIT_USESOURCEFORMAT_APPLY" val="0"/>
</p:tagLst>
</file>

<file path=ppt/tags/tag244.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custom"/>
  <p:tag name="KSO_WM_TEMPLATE_INDEX" val="20233352"/>
  <p:tag name="KSO_WM_SLIDE_LAYOUT" val="a_l"/>
  <p:tag name="KSO_WM_SLIDE_LAYOUT_CNT" val="1_1"/>
</p:tagLst>
</file>

<file path=ppt/tags/tag24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PRESET_TEXT" val="单击此处添加标题"/>
  <p:tag name="KSO_WM_UNIT_TEXT_FILL_FORE_SCHEMECOLOR_INDEX" val="15"/>
  <p:tag name="KSO_WM_UNIT_TEXT_FILL_TYPE" val="1"/>
  <p:tag name="KSO_WM_UNIT_USESOURCEFORMAT_APPLY" val="0"/>
</p:tagLst>
</file>

<file path=ppt/tags/tag246.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custom"/>
  <p:tag name="KSO_WM_TEMPLATE_INDEX" val="20233352"/>
  <p:tag name="KSO_WM_SLIDE_LAYOUT" val="a_l"/>
  <p:tag name="KSO_WM_SLIDE_LAYOUT_CNT" val="1_1"/>
</p:tagLst>
</file>

<file path=ppt/tags/tag24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PRESET_TEXT" val="单击此处添加标题"/>
  <p:tag name="KSO_WM_UNIT_TEXT_FILL_FORE_SCHEMECOLOR_INDEX" val="15"/>
  <p:tag name="KSO_WM_UNIT_TEXT_FILL_TYPE" val="1"/>
  <p:tag name="KSO_WM_UNIT_USESOURCEFORMAT_APPLY" val="0"/>
</p:tagLst>
</file>

<file path=ppt/tags/tag248.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custom"/>
  <p:tag name="KSO_WM_TEMPLATE_INDEX" val="20233352"/>
  <p:tag name="KSO_WM_SLIDE_LAYOUT" val="a_l"/>
  <p:tag name="KSO_WM_SLIDE_LAYOUT_CNT" val="1_1"/>
</p:tagLst>
</file>

<file path=ppt/tags/tag24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PRESET_TEXT" val="单击此处添加标题"/>
  <p:tag name="KSO_WM_UNIT_TEXT_FILL_FORE_SCHEMECOLOR_INDEX" val="15"/>
  <p:tag name="KSO_WM_UNIT_TEXT_FILL_TYPE" val="1"/>
  <p:tag name="KSO_WM_UNIT_USESOURCEFORMAT_APPLY" val="0"/>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i*5"/>
  <p:tag name="KSO_WM_UNIT_LAYERLEVEL" val="1"/>
  <p:tag name="KSO_WM_TAG_VERSION" val="3.0"/>
  <p:tag name="KSO_WM_BEAUTIFY_FLAG" val="#wm#"/>
  <p:tag name="KSO_WM_UNIT_TYPE" val="i"/>
  <p:tag name="KSO_WM_UNIT_INDEX" val="5"/>
</p:tagLst>
</file>

<file path=ppt/tags/tag250.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custom"/>
  <p:tag name="KSO_WM_TEMPLATE_INDEX" val="20233352"/>
  <p:tag name="KSO_WM_SLIDE_LAYOUT" val="a_l"/>
  <p:tag name="KSO_WM_SLIDE_LAYOUT_CNT" val="1_1"/>
</p:tagLst>
</file>

<file path=ppt/tags/tag25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PRESET_TEXT" val="单击此处添加标题"/>
  <p:tag name="KSO_WM_UNIT_TEXT_FILL_FORE_SCHEMECOLOR_INDEX" val="15"/>
  <p:tag name="KSO_WM_UNIT_TEXT_FILL_TYPE" val="1"/>
  <p:tag name="KSO_WM_UNIT_USESOURCEFORMAT_APPLY" val="0"/>
</p:tagLst>
</file>

<file path=ppt/tags/tag252.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custom"/>
  <p:tag name="KSO_WM_TEMPLATE_INDEX" val="20233352"/>
  <p:tag name="KSO_WM_SLIDE_LAYOUT" val="a_l"/>
  <p:tag name="KSO_WM_SLIDE_LAYOUT_CNT" val="1_1"/>
</p:tagLst>
</file>

<file path=ppt/tags/tag25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PRESET_TEXT" val="单击此处添加标题"/>
  <p:tag name="KSO_WM_UNIT_TEXT_FILL_FORE_SCHEMECOLOR_INDEX" val="15"/>
  <p:tag name="KSO_WM_UNIT_TEXT_FILL_TYPE" val="1"/>
  <p:tag name="KSO_WM_UNIT_USESOURCEFORMAT_APPLY" val="0"/>
</p:tagLst>
</file>

<file path=ppt/tags/tag254.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custom"/>
  <p:tag name="KSO_WM_TEMPLATE_INDEX" val="20233352"/>
  <p:tag name="KSO_WM_SLIDE_LAYOUT" val="a_l"/>
  <p:tag name="KSO_WM_SLIDE_LAYOUT_CNT" val="1_1"/>
</p:tagLst>
</file>

<file path=ppt/tags/tag25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PRESET_TEXT" val="单击此处添加标题"/>
  <p:tag name="KSO_WM_UNIT_TEXT_FILL_FORE_SCHEMECOLOR_INDEX" val="15"/>
  <p:tag name="KSO_WM_UNIT_TEXT_FILL_TYPE" val="1"/>
  <p:tag name="KSO_WM_UNIT_USESOURCEFORMAT_APPLY" val="0"/>
</p:tagLst>
</file>

<file path=ppt/tags/tag256.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custom"/>
  <p:tag name="KSO_WM_TEMPLATE_INDEX" val="20233352"/>
  <p:tag name="KSO_WM_SLIDE_LAYOUT" val="a_l"/>
  <p:tag name="KSO_WM_SLIDE_LAYOUT_CNT" val="1_1"/>
</p:tagLst>
</file>

<file path=ppt/tags/tag25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PRESET_TEXT" val="单击此处添加标题"/>
  <p:tag name="KSO_WM_UNIT_TEXT_FILL_FORE_SCHEMECOLOR_INDEX" val="15"/>
  <p:tag name="KSO_WM_UNIT_TEXT_FILL_TYPE" val="1"/>
  <p:tag name="KSO_WM_UNIT_USESOURCEFORMAT_APPLY" val="0"/>
</p:tagLst>
</file>

<file path=ppt/tags/tag258.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custom"/>
  <p:tag name="KSO_WM_TEMPLATE_INDEX" val="20233352"/>
  <p:tag name="KSO_WM_SLIDE_LAYOUT" val="a_l"/>
  <p:tag name="KSO_WM_SLIDE_LAYOUT_CNT" val="1_1"/>
</p:tagLst>
</file>

<file path=ppt/tags/tag25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PRESET_TEXT" val="单击此处添加标题"/>
  <p:tag name="KSO_WM_UNIT_TEXT_FILL_FORE_SCHEMECOLOR_INDEX" val="15"/>
  <p:tag name="KSO_WM_UNIT_TEXT_FILL_TYPE" val="1"/>
  <p:tag name="KSO_WM_UNIT_USESOURCEFORMAT_APPLY" val="0"/>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i*6"/>
  <p:tag name="KSO_WM_UNIT_LAYERLEVEL" val="1"/>
  <p:tag name="KSO_WM_TAG_VERSION" val="3.0"/>
  <p:tag name="KSO_WM_BEAUTIFY_FLAG" val="#wm#"/>
  <p:tag name="KSO_WM_UNIT_TYPE" val="i"/>
  <p:tag name="KSO_WM_UNIT_INDEX" val="6"/>
</p:tagLst>
</file>

<file path=ppt/tags/tag260.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custom"/>
  <p:tag name="KSO_WM_TEMPLATE_INDEX" val="20233352"/>
  <p:tag name="KSO_WM_SLIDE_LAYOUT" val="a_l"/>
  <p:tag name="KSO_WM_SLIDE_LAYOUT_CNT" val="1_1"/>
</p:tagLst>
</file>

<file path=ppt/tags/tag26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PRESET_TEXT" val="单击此处添加标题"/>
  <p:tag name="KSO_WM_UNIT_TEXT_FILL_FORE_SCHEMECOLOR_INDEX" val="15"/>
  <p:tag name="KSO_WM_UNIT_TEXT_FILL_TYPE" val="1"/>
  <p:tag name="KSO_WM_UNIT_USESOURCEFORMAT_APPLY" val="0"/>
</p:tagLst>
</file>

<file path=ppt/tags/tag262.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custom"/>
  <p:tag name="KSO_WM_TEMPLATE_INDEX" val="20233352"/>
  <p:tag name="KSO_WM_SLIDE_LAYOUT" val="a_l"/>
  <p:tag name="KSO_WM_SLIDE_LAYOUT_CNT" val="1_1"/>
</p:tagLst>
</file>

<file path=ppt/tags/tag26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PRESET_TEXT" val="单击此处添加标题"/>
  <p:tag name="KSO_WM_UNIT_TEXT_FILL_FORE_SCHEMECOLOR_INDEX" val="15"/>
  <p:tag name="KSO_WM_UNIT_TEXT_FILL_TYPE" val="1"/>
  <p:tag name="KSO_WM_UNIT_USESOURCEFORMAT_APPLY" val="0"/>
</p:tagLst>
</file>

<file path=ppt/tags/tag264.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custom"/>
  <p:tag name="KSO_WM_TEMPLATE_INDEX" val="20233352"/>
  <p:tag name="KSO_WM_SLIDE_LAYOUT" val="a_l"/>
  <p:tag name="KSO_WM_SLIDE_LAYOUT_CNT" val="1_1"/>
</p:tagLst>
</file>

<file path=ppt/tags/tag26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PRESET_TEXT" val="单击此处添加标题"/>
  <p:tag name="KSO_WM_UNIT_TEXT_FILL_FORE_SCHEMECOLOR_INDEX" val="15"/>
  <p:tag name="KSO_WM_UNIT_TEXT_FILL_TYPE" val="1"/>
  <p:tag name="KSO_WM_UNIT_USESOURCEFORMAT_APPLY" val="0"/>
</p:tagLst>
</file>

<file path=ppt/tags/tag266.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custom"/>
  <p:tag name="KSO_WM_TEMPLATE_INDEX" val="20233352"/>
  <p:tag name="KSO_WM_SLIDE_LAYOUT" val="a_l"/>
  <p:tag name="KSO_WM_SLIDE_LAYOUT_CNT" val="1_1"/>
</p:tagLst>
</file>

<file path=ppt/tags/tag26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PRESET_TEXT" val="单击此处添加标题"/>
  <p:tag name="KSO_WM_UNIT_TEXT_FILL_FORE_SCHEMECOLOR_INDEX" val="15"/>
  <p:tag name="KSO_WM_UNIT_TEXT_FILL_TYPE" val="1"/>
  <p:tag name="KSO_WM_UNIT_USESOURCEFORMAT_APPLY" val="0"/>
</p:tagLst>
</file>

<file path=ppt/tags/tag268.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custom"/>
  <p:tag name="KSO_WM_TEMPLATE_INDEX" val="20233352"/>
  <p:tag name="KSO_WM_SLIDE_LAYOUT" val="a_l"/>
  <p:tag name="KSO_WM_SLIDE_LAYOUT_CNT" val="1_1"/>
</p:tagLst>
</file>

<file path=ppt/tags/tag26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PRESET_TEXT" val="单击此处添加标题"/>
  <p:tag name="KSO_WM_UNIT_TEXT_FILL_FORE_SCHEMECOLOR_INDEX" val="15"/>
  <p:tag name="KSO_WM_UNIT_TEXT_FILL_TYPE" val="1"/>
  <p:tag name="KSO_WM_UNIT_USESOURCEFORMAT_APPLY" val="0"/>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i*7"/>
  <p:tag name="KSO_WM_UNIT_LAYERLEVEL" val="1"/>
  <p:tag name="KSO_WM_TAG_VERSION" val="3.0"/>
  <p:tag name="KSO_WM_BEAUTIFY_FLAG" val="#wm#"/>
  <p:tag name="KSO_WM_UNIT_TYPE" val="i"/>
  <p:tag name="KSO_WM_UNIT_INDEX" val="7"/>
</p:tagLst>
</file>

<file path=ppt/tags/tag270.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custom"/>
  <p:tag name="KSO_WM_TEMPLATE_INDEX" val="20233352"/>
  <p:tag name="KSO_WM_SLIDE_LAYOUT" val="a_l"/>
  <p:tag name="KSO_WM_SLIDE_LAYOUT_CNT" val="1_1"/>
</p:tagLst>
</file>

<file path=ppt/tags/tag27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PRESET_TEXT" val="单击此处添加标题"/>
  <p:tag name="KSO_WM_UNIT_TEXT_FILL_FORE_SCHEMECOLOR_INDEX" val="15"/>
  <p:tag name="KSO_WM_UNIT_TEXT_FILL_TYPE" val="1"/>
  <p:tag name="KSO_WM_UNIT_USESOURCEFORMAT_APPLY" val="0"/>
</p:tagLst>
</file>

<file path=ppt/tags/tag272.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custom"/>
  <p:tag name="KSO_WM_TEMPLATE_INDEX" val="20233352"/>
  <p:tag name="KSO_WM_SLIDE_LAYOUT" val="a_l"/>
  <p:tag name="KSO_WM_SLIDE_LAYOUT_CNT" val="1_1"/>
</p:tagLst>
</file>

<file path=ppt/tags/tag27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PRESET_TEXT" val="单击此处添加标题"/>
  <p:tag name="KSO_WM_UNIT_TEXT_FILL_FORE_SCHEMECOLOR_INDEX" val="15"/>
  <p:tag name="KSO_WM_UNIT_TEXT_FILL_TYPE" val="1"/>
  <p:tag name="KSO_WM_UNIT_USESOURCEFORMAT_APPLY" val="0"/>
</p:tagLst>
</file>

<file path=ppt/tags/tag274.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custom"/>
  <p:tag name="KSO_WM_TEMPLATE_INDEX" val="20233352"/>
  <p:tag name="KSO_WM_SLIDE_LAYOUT" val="a_l"/>
  <p:tag name="KSO_WM_SLIDE_LAYOUT_CNT" val="1_1"/>
</p:tagLst>
</file>

<file path=ppt/tags/tag27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PRESET_TEXT" val="单击此处添加标题"/>
  <p:tag name="KSO_WM_UNIT_TEXT_FILL_FORE_SCHEMECOLOR_INDEX" val="15"/>
  <p:tag name="KSO_WM_UNIT_TEXT_FILL_TYPE" val="1"/>
  <p:tag name="KSO_WM_UNIT_USESOURCEFORMAT_APPLY" val="0"/>
</p:tagLst>
</file>

<file path=ppt/tags/tag276.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custom"/>
  <p:tag name="KSO_WM_TEMPLATE_INDEX" val="20233352"/>
  <p:tag name="KSO_WM_SLIDE_LAYOUT" val="a_l"/>
  <p:tag name="KSO_WM_SLIDE_LAYOUT_CNT" val="1_1"/>
</p:tagLst>
</file>

<file path=ppt/tags/tag27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PRESET_TEXT" val="单击此处添加标题"/>
  <p:tag name="KSO_WM_UNIT_TEXT_FILL_FORE_SCHEMECOLOR_INDEX" val="15"/>
  <p:tag name="KSO_WM_UNIT_TEXT_FILL_TYPE" val="1"/>
  <p:tag name="KSO_WM_UNIT_USESOURCEFORMAT_APPLY" val="0"/>
</p:tagLst>
</file>

<file path=ppt/tags/tag278.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custom"/>
  <p:tag name="KSO_WM_TEMPLATE_INDEX" val="20233352"/>
  <p:tag name="KSO_WM_SLIDE_LAYOUT" val="a_l"/>
  <p:tag name="KSO_WM_SLIDE_LAYOUT_CNT" val="1_1"/>
</p:tagLst>
</file>

<file path=ppt/tags/tag27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PRESET_TEXT" val="单击此处添加标题"/>
  <p:tag name="KSO_WM_UNIT_TEXT_FILL_FORE_SCHEMECOLOR_INDEX" val="15"/>
  <p:tag name="KSO_WM_UNIT_TEXT_FILL_TYPE" val="1"/>
  <p:tag name="KSO_WM_UNIT_USESOURCEFORMAT_APPLY" val="0"/>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i*8"/>
  <p:tag name="KSO_WM_UNIT_LAYERLEVEL" val="1"/>
  <p:tag name="KSO_WM_TAG_VERSION" val="3.0"/>
  <p:tag name="KSO_WM_BEAUTIFY_FLAG" val="#wm#"/>
  <p:tag name="KSO_WM_UNIT_TYPE" val="i"/>
  <p:tag name="KSO_WM_UNIT_INDEX" val="8"/>
</p:tagLst>
</file>

<file path=ppt/tags/tag280.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custom"/>
  <p:tag name="KSO_WM_TEMPLATE_INDEX" val="20233352"/>
  <p:tag name="KSO_WM_SLIDE_LAYOUT" val="a_l"/>
  <p:tag name="KSO_WM_SLIDE_LAYOUT_CNT" val="1_1"/>
</p:tagLst>
</file>

<file path=ppt/tags/tag28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PRESET_TEXT" val="单击此处添加标题"/>
  <p:tag name="KSO_WM_UNIT_TEXT_FILL_FORE_SCHEMECOLOR_INDEX" val="15"/>
  <p:tag name="KSO_WM_UNIT_TEXT_FILL_TYPE" val="1"/>
  <p:tag name="KSO_WM_UNIT_USESOURCEFORMAT_APPLY" val="0"/>
</p:tagLst>
</file>

<file path=ppt/tags/tag282.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custom"/>
  <p:tag name="KSO_WM_TEMPLATE_INDEX" val="20233352"/>
  <p:tag name="KSO_WM_SLIDE_LAYOUT" val="a_l"/>
  <p:tag name="KSO_WM_SLIDE_LAYOUT_CNT" val="1_1"/>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3352_9*f*4"/>
  <p:tag name="KSO_WM_TEMPLATE_CATEGORY" val="custom"/>
  <p:tag name="KSO_WM_TEMPLATE_INDEX" val="20233352"/>
  <p:tag name="KSO_WM_UNIT_LAYERLEVEL" val="1"/>
  <p:tag name="KSO_WM_TAG_VERSION" val="3.0"/>
  <p:tag name="KSO_WM_BEAUTIFY_FLAG" val="#wm#"/>
  <p:tag name="KSO_WM_UNIT_SUBTYPE" val="b"/>
  <p:tag name="KSO_WM_UNIT_NOCLEAR" val="0"/>
  <p:tag name="KSO_WM_UNIT_VALUE" val="8"/>
  <p:tag name="KSO_WM_UNIT_TYPE" val="f"/>
  <p:tag name="KSO_WM_UNIT_INDEX" val="4"/>
  <p:tag name="KSO_WM_UNIT_PRESET_TEXT" val="汇报人：WPS"/>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3352_9*a*1"/>
  <p:tag name="KSO_WM_TEMPLATE_CATEGORY" val="custom"/>
  <p:tag name="KSO_WM_TEMPLATE_INDEX" val="20233352"/>
  <p:tag name="KSO_WM_UNIT_LAYERLEVEL" val="1"/>
  <p:tag name="KSO_WM_TAG_VERSION" val="3.0"/>
  <p:tag name="KSO_WM_BEAUTIFY_FLAG" val="#wm#"/>
  <p:tag name="KSO_WM_UNIT_ISCONTENTSTITLE" val="0"/>
  <p:tag name="KSO_WM_UNIT_ISNUMDGMTITLE" val="0"/>
  <p:tag name="KSO_WM_UNIT_NOCLEAR" val="1"/>
  <p:tag name="KSO_WM_UNIT_TYPE" val="a"/>
  <p:tag name="KSO_WM_UNIT_INDEX" val="1"/>
  <p:tag name="KSO_WM_UNIT_PRESET_TEXT" val="感谢观看"/>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3352_9*i*6"/>
  <p:tag name="KSO_WM_UNIT_LAYERLEVEL" val="1"/>
  <p:tag name="KSO_WM_TAG_VERSION" val="3.0"/>
  <p:tag name="KSO_WM_BEAUTIFY_FLAG" val="#wm#"/>
  <p:tag name="KSO_WM_UNIT_TYPE" val="i"/>
  <p:tag name="KSO_WM_UNIT_INDEX" val="6"/>
  <p:tag name="KSO_WM_TEMPLATE_CATEGORY" val="custom"/>
  <p:tag name="KSO_WM_TEMPLATE_INDEX" val="20233352"/>
</p:tagLst>
</file>

<file path=ppt/tags/tag286.xml><?xml version="1.0" encoding="utf-8"?>
<p:tagLst xmlns:p="http://schemas.openxmlformats.org/presentationml/2006/main">
  <p:tag name="KSO_WM_SLIDE_ID" val="custom20233352_9"/>
  <p:tag name="KSO_WM_TEMPLATE_SUBCATEGORY" val="29"/>
  <p:tag name="KSO_WM_TEMPLATE_MASTER_TYPE" val="0"/>
  <p:tag name="KSO_WM_TEMPLATE_COLOR_TYPE" val="0"/>
  <p:tag name="KSO_WM_SLIDE_ITEM_CNT" val="0"/>
  <p:tag name="KSO_WM_SLIDE_INDEX" val="9"/>
  <p:tag name="KSO_WM_TAG_VERSION" val="3.0"/>
  <p:tag name="KSO_WM_BEAUTIFY_FLAG" val="#wm#"/>
  <p:tag name="KSO_WM_TEMPLATE_CATEGORY" val="custom"/>
  <p:tag name="KSO_WM_TEMPLATE_INDEX" val="20233352"/>
  <p:tag name="KSO_WM_SLIDE_TYPE" val="endPage"/>
  <p:tag name="KSO_WM_SLIDE_SUBTYPE" val="pureTxt"/>
  <p:tag name="KSO_WM_SLIDE_LAYOUT" val="a_f"/>
  <p:tag name="KSO_WM_SLIDE_LAYOUT_CNT" val="1_1"/>
</p:tagLst>
</file>

<file path=ppt/tags/tag287.xml><?xml version="1.0" encoding="utf-8"?>
<p:tagLst xmlns:p="http://schemas.openxmlformats.org/presentationml/2006/main">
  <p:tag name="commondata" val="eyJoZGlkIjoiMjk2MWMwOGI2ZmJkZDliNDc3OTRmNmQ4MWJhOTdkYTIifQ=="/>
</p:tagLst>
</file>

<file path=ppt/tags/tag2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3*i*9"/>
  <p:tag name="KSO_WM_UNIT_LAYERLEVEL" val="1"/>
  <p:tag name="KSO_WM_TAG_VERSION" val="3.0"/>
  <p:tag name="KSO_WM_UNIT_TYPE" val="i"/>
  <p:tag name="KSO_WM_UNIT_INDEX" val="9"/>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2"/>
  <p:tag name="KSO_WM_UNIT_LAYERLEVEL" val="1"/>
  <p:tag name="KSO_WM_TAG_VERSION" val="3.0"/>
  <p:tag name="KSO_WM_BEAUTIFY_FLAG" val="#wm#"/>
  <p:tag name="KSO_WM_UNIT_TYPE" val="i"/>
  <p:tag name="KSO_WM_UNIT_INDEX" val="2"/>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i*10"/>
  <p:tag name="KSO_WM_UNIT_LAYERLEVEL" val="1"/>
  <p:tag name="KSO_WM_TAG_VERSION" val="3.0"/>
  <p:tag name="KSO_WM_BEAUTIFY_FLAG" val="#wm#"/>
  <p:tag name="KSO_WM_UNIT_TYPE" val="i"/>
  <p:tag name="KSO_WM_UNIT_INDEX" val="10"/>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a*1"/>
  <p:tag name="KSO_WM_UNIT_LAYERLEVEL" val="1"/>
  <p:tag name="KSO_WM_TAG_VERSION" val="3.0"/>
  <p:tag name="KSO_WM_BEAUTIFY_FLAG" val="#wm#"/>
  <p:tag name="KSO_WM_UNIT_ISCONTENTSTITLE" val="1"/>
  <p:tag name="KSO_WM_UNIT_ISNUMDGMTITLE" val="0"/>
  <p:tag name="KSO_WM_UNIT_PRESET_TEXT" val="标题"/>
  <p:tag name="KSO_WM_UNIT_NOCLEAR" val="0"/>
  <p:tag name="KSO_WM_UNIT_VALUE" val="3"/>
  <p:tag name="KSO_WM_UNIT_TYPE" val="a"/>
  <p:tag name="KSO_WM_UNIT_INDEX"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1"/>
  <p:tag name="KSO_WM_UNIT_LAYERLEVEL" val="1"/>
  <p:tag name="KSO_WM_TAG_VERSION" val="3.0"/>
  <p:tag name="KSO_WM_BEAUTIFY_FLAG" val="#wm#"/>
  <p:tag name="KSO_WM_UNIT_TYPE" val="i"/>
  <p:tag name="KSO_WM_UNIT_INDEX"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2"/>
  <p:tag name="KSO_WM_UNIT_LAYERLEVEL" val="1"/>
  <p:tag name="KSO_WM_TAG_VERSION" val="3.0"/>
  <p:tag name="KSO_WM_BEAUTIFY_FLAG" val="#wm#"/>
  <p:tag name="KSO_WM_UNIT_TYPE" val="i"/>
  <p:tag name="KSO_WM_UNIT_INDEX" val="2"/>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3"/>
  <p:tag name="KSO_WM_UNIT_LAYERLEVEL" val="1"/>
  <p:tag name="KSO_WM_TAG_VERSION" val="3.0"/>
  <p:tag name="KSO_WM_BEAUTIFY_FLAG" val="#wm#"/>
  <p:tag name="KSO_WM_UNIT_TYPE" val="i"/>
  <p:tag name="KSO_WM_UNIT_INDEX" val="3"/>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3"/>
  <p:tag name="KSO_WM_UNIT_LAYERLEVEL" val="1"/>
  <p:tag name="KSO_WM_TAG_VERSION" val="3.0"/>
  <p:tag name="KSO_WM_BEAUTIFY_FLAG" val="#wm#"/>
  <p:tag name="KSO_WM_UNIT_TYPE" val="i"/>
  <p:tag name="KSO_WM_UNIT_INDEX" val="3"/>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4"/>
  <p:tag name="KSO_WM_UNIT_LAYERLEVEL" val="1"/>
  <p:tag name="KSO_WM_TAG_VERSION" val="3.0"/>
  <p:tag name="KSO_WM_BEAUTIFY_FLAG" val="#wm#"/>
  <p:tag name="KSO_WM_UNIT_TYPE" val="i"/>
  <p:tag name="KSO_WM_UNIT_INDEX" val="4"/>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14"/>
  <p:tag name="KSO_WM_UNIT_TYPE" val="a"/>
  <p:tag name="KSO_WM_UNIT_INDEX" val="1"/>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5"/>
  <p:tag name="KSO_WM_UNIT_LAYERLEVEL" val="1"/>
  <p:tag name="KSO_WM_TAG_VERSION" val="3.0"/>
  <p:tag name="KSO_WM_BEAUTIFY_FLAG" val="#wm#"/>
  <p:tag name="KSO_WM_UNIT_TYPE" val="i"/>
  <p:tag name="KSO_WM_UNIT_INDEX" val="5"/>
</p:tagLst>
</file>

<file path=ppt/tags/tag44.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_4*e*1"/>
  <p:tag name="KSO_WM_UNIT_LAYERLEVEL" val="1"/>
  <p:tag name="KSO_WM_TAG_VERSION" val="3.0"/>
  <p:tag name="KSO_WM_BEAUTIFY_FLAG" val="#wm#"/>
  <p:tag name="KSO_WM_UNIT_PRESET_TEXT" val="节编号"/>
  <p:tag name="KSO_WM_UNIT_NOCLEAR" val="0"/>
  <p:tag name="KSO_WM_UNIT_VALUE" val="13"/>
  <p:tag name="KSO_WM_UNIT_TYPE" val="e"/>
  <p:tag name="KSO_WM_UNIT_INDEX" val="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TYPE" val="f"/>
  <p:tag name="KSO_WM_UNIT_INDEX"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f*2"/>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TYPE" val="f"/>
  <p:tag name="KSO_WM_UNIT_INDEX" val="2"/>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4"/>
  <p:tag name="KSO_WM_UNIT_LAYERLEVEL" val="1"/>
  <p:tag name="KSO_WM_TAG_VERSION" val="3.0"/>
  <p:tag name="KSO_WM_BEAUTIFY_FLAG" val="#wm#"/>
  <p:tag name="KSO_WM_UNIT_TYPE" val="i"/>
  <p:tag name="KSO_WM_UNIT_INDEX" val="4"/>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h_a*1_1"/>
  <p:tag name="KSO_WM_UNIT_LAYERLEVEL" val="1_1"/>
  <p:tag name="KSO_WM_TAG_VERSION" val="3.0"/>
  <p:tag name="KSO_WM_BEAUTIFY_FLAG" val="#wm#"/>
  <p:tag name="KSO_WM_UNIT_PRESET_TEXT" val="单击此处编辑母版文本样式"/>
  <p:tag name="KSO_WM_UNIT_NOCLEAR" val="0"/>
  <p:tag name="KSO_WM_UNIT_TYPE" val="h_a"/>
  <p:tag name="KSO_WM_UNIT_INDEX" val="1_1"/>
  <p:tag name="KSO_WM_UNIT_ISCONTENTSTITLE" val="0"/>
  <p:tag name="KSO_WM_UNIT_ISNUMDGMTITLE" val="0"/>
  <p:tag name="KSO_WM_UNIT_VALUE" val="19"/>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h_f*1_1"/>
  <p:tag name="KSO_WM_UNIT_LAYERLEVEL" val="1_1"/>
  <p:tag name="KSO_WM_TAG_VERSION" val="3.0"/>
  <p:tag name="KSO_WM_BEAUTIFY_FLAG" val="#wm#"/>
  <p:tag name="KSO_WM_UNIT_SUBTYPE" val="a"/>
  <p:tag name="KSO_WM_UNIT_PRESET_TEXT" val="单击此处编辑母版文本样式&#10;二级&#10;三级&#10;四级&#10;五级"/>
  <p:tag name="KSO_WM_UNIT_NOCLEAR" val="0"/>
  <p:tag name="KSO_WM_UNIT_VALUE" val="128"/>
  <p:tag name="KSO_WM_UNIT_TYPE" val="h_f"/>
  <p:tag name="KSO_WM_UNIT_INDEX" val="1_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h_a*2_1"/>
  <p:tag name="KSO_WM_UNIT_LAYERLEVEL" val="1_1"/>
  <p:tag name="KSO_WM_TAG_VERSION" val="3.0"/>
  <p:tag name="KSO_WM_BEAUTIFY_FLAG" val="#wm#"/>
  <p:tag name="KSO_WM_UNIT_PRESET_TEXT" val="单击此处编辑母版文本样式"/>
  <p:tag name="KSO_WM_UNIT_NOCLEAR" val="0"/>
  <p:tag name="KSO_WM_UNIT_TYPE" val="h_a"/>
  <p:tag name="KSO_WM_UNIT_INDEX" val="2_1"/>
  <p:tag name="KSO_WM_UNIT_ISCONTENTSTITLE" val="0"/>
  <p:tag name="KSO_WM_UNIT_ISNUMDGMTITLE" val="0"/>
  <p:tag name="KSO_WM_UNIT_VALUE" val="19"/>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h_f*2_1"/>
  <p:tag name="KSO_WM_UNIT_LAYERLEVEL" val="1_1"/>
  <p:tag name="KSO_WM_TAG_VERSION" val="3.0"/>
  <p:tag name="KSO_WM_BEAUTIFY_FLAG" val="#wm#"/>
  <p:tag name="KSO_WM_UNIT_SUBTYPE" val="a"/>
  <p:tag name="KSO_WM_UNIT_PRESET_TEXT" val="单击此处编辑母版文本样式&#10;二级&#10;三级&#10;四级&#10;五级"/>
  <p:tag name="KSO_WM_UNIT_NOCLEAR" val="0"/>
  <p:tag name="KSO_WM_UNIT_VALUE" val="128"/>
  <p:tag name="KSO_WM_UNIT_TYPE" val="h_f"/>
  <p:tag name="KSO_WM_UNIT_INDEX" val="2_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5"/>
  <p:tag name="KSO_WM_UNIT_LAYERLEVEL" val="1"/>
  <p:tag name="KSO_WM_TAG_VERSION" val="3.0"/>
  <p:tag name="KSO_WM_BEAUTIFY_FLAG" val="#wm#"/>
  <p:tag name="KSO_WM_UNIT_TYPE" val="i"/>
  <p:tag name="KSO_WM_UNIT_INDEX" val="5"/>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96"/>
  <p:tag name="KSO_WM_UNIT_TYPE" val="f"/>
  <p:tag name="KSO_WM_UNIT_INDEX"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3.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3.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3.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7"/>
  <p:tag name="KSO_WM_UNIT_LAYERLEVEL" val="1"/>
  <p:tag name="KSO_WM_TAG_VERSION" val="3.0"/>
  <p:tag name="KSO_WM_BEAUTIFY_FLAG" val="#wm#"/>
  <p:tag name="KSO_WM_UNIT_TYPE" val="i"/>
  <p:tag name="KSO_WM_UNIT_INDEX" val="7"/>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b*1"/>
  <p:tag name="KSO_WM_UNIT_LAYERLEVEL" val="1"/>
  <p:tag name="KSO_WM_TAG_VERSION" val="3.0"/>
  <p:tag name="KSO_WM_BEAUTIFY_FLAG" val="#wm#"/>
  <p:tag name="KSO_WM_UNIT_ISCONTENTSTITLE" val="0"/>
  <p:tag name="KSO_WM_UNIT_ISNUMDGMTITLE" val="0"/>
  <p:tag name="KSO_WM_UNIT_PRESET_TEXT" val="单击此处编辑母版副标题样式"/>
  <p:tag name="KSO_WM_UNIT_NOCLEAR" val="0"/>
  <p:tag name="KSO_WM_UNIT_VALUE" val="40"/>
  <p:tag name="KSO_WM_UNIT_TYPE" val="b"/>
  <p:tag name="KSO_WM_UNIT_INDEX"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f*5"/>
  <p:tag name="KSO_WM_UNIT_LAYERLEVEL" val="1"/>
  <p:tag name="KSO_WM_TAG_VERSION" val="3.0"/>
  <p:tag name="KSO_WM_BEAUTIFY_FLAG" val="#wm#"/>
  <p:tag name="KSO_WM_UNIT_SUBTYPE" val="b"/>
  <p:tag name="KSO_WM_UNIT_PRESET_TEXT" val="署名占位符"/>
  <p:tag name="KSO_WM_UNIT_NOCLEAR" val="0"/>
  <p:tag name="KSO_WM_UNIT_VALUE" val="8"/>
  <p:tag name="KSO_WM_UNIT_TYPE" val="f"/>
  <p:tag name="KSO_WM_UNIT_INDEX" val="5"/>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1"/>
  <p:tag name="KSO_WM_UNIT_LAYERLEVEL" val="1"/>
  <p:tag name="KSO_WM_TAG_VERSION" val="3.0"/>
  <p:tag name="KSO_WM_BEAUTIFY_FLAG" val="#wm#"/>
  <p:tag name="KSO_WM_UNIT_TYPE" val="i"/>
  <p:tag name="KSO_WM_UNIT_INDEX" val="1"/>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2"/>
  <p:tag name="KSO_WM_UNIT_LAYERLEVEL" val="1"/>
  <p:tag name="KSO_WM_TAG_VERSION" val="3.0"/>
  <p:tag name="KSO_WM_BEAUTIFY_FLAG" val="#wm#"/>
  <p:tag name="KSO_WM_UNIT_TYPE" val="i"/>
  <p:tag name="KSO_WM_UNIT_INDEX" val="2"/>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3"/>
  <p:tag name="KSO_WM_UNIT_LAYERLEVEL" val="1"/>
  <p:tag name="KSO_WM_TAG_VERSION" val="3.0"/>
  <p:tag name="KSO_WM_BEAUTIFY_FLAG" val="#wm#"/>
  <p:tag name="KSO_WM_UNIT_TYPE" val="i"/>
  <p:tag name="KSO_WM_UNIT_INDEX" val="3"/>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4"/>
  <p:tag name="KSO_WM_UNIT_LAYERLEVEL" val="1"/>
  <p:tag name="KSO_WM_TAG_VERSION" val="3.0"/>
  <p:tag name="KSO_WM_BEAUTIFY_FLAG" val="#wm#"/>
  <p:tag name="KSO_WM_UNIT_TYPE" val="i"/>
  <p:tag name="KSO_WM_UNIT_INDEX" val="4"/>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8"/>
  <p:tag name="KSO_WM_UNIT_LAYERLEVEL" val="1"/>
  <p:tag name="KSO_WM_TAG_VERSION" val="3.0"/>
  <p:tag name="KSO_WM_BEAUTIFY_FLAG" val="#wm#"/>
  <p:tag name="KSO_WM_UNIT_TYPE" val="i"/>
  <p:tag name="KSO_WM_UNIT_INDEX" val="8"/>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5"/>
  <p:tag name="KSO_WM_UNIT_LAYERLEVEL" val="1"/>
  <p:tag name="KSO_WM_TAG_VERSION" val="3.0"/>
  <p:tag name="KSO_WM_BEAUTIFY_FLAG" val="#wm#"/>
  <p:tag name="KSO_WM_UNIT_TYPE" val="i"/>
  <p:tag name="KSO_WM_UNIT_INDEX" val="5"/>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7"/>
  <p:tag name="KSO_WM_UNIT_LAYERLEVEL" val="1"/>
  <p:tag name="KSO_WM_TAG_VERSION" val="3.0"/>
  <p:tag name="KSO_WM_BEAUTIFY_FLAG" val="#wm#"/>
  <p:tag name="KSO_WM_UNIT_TYPE" val="i"/>
  <p:tag name="KSO_WM_UNIT_INDEX" val="7"/>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8"/>
  <p:tag name="KSO_WM_UNIT_LAYERLEVEL" val="1"/>
  <p:tag name="KSO_WM_TAG_VERSION" val="3.0"/>
  <p:tag name="KSO_WM_BEAUTIFY_FLAG" val="#wm#"/>
  <p:tag name="KSO_WM_UNIT_TYPE" val="i"/>
  <p:tag name="KSO_WM_UNIT_INDEX" val="8"/>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9"/>
  <p:tag name="KSO_WM_UNIT_LAYERLEVEL" val="1"/>
  <p:tag name="KSO_WM_TAG_VERSION" val="3.0"/>
  <p:tag name="KSO_WM_BEAUTIFY_FLAG" val="#wm#"/>
  <p:tag name="KSO_WM_UNIT_TYPE" val="i"/>
  <p:tag name="KSO_WM_UNIT_INDEX" val="9"/>
</p:tagLst>
</file>

<file path=ppt/tags/tag8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11*i*10"/>
  <p:tag name="KSO_WM_UNIT_LAYERLEVEL" val="1"/>
  <p:tag name="KSO_WM_TAG_VERSION" val="3.0"/>
  <p:tag name="KSO_WM_UNIT_TYPE" val="i"/>
  <p:tag name="KSO_WM_UNIT_INDEX" val="10"/>
</p:tagLst>
</file>

<file path=ppt/tags/tag8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11*i*11"/>
  <p:tag name="KSO_WM_UNIT_LAYERLEVEL" val="1"/>
  <p:tag name="KSO_WM_TAG_VERSION" val="3.0"/>
  <p:tag name="KSO_WM_UNIT_TYPE" val="i"/>
  <p:tag name="KSO_WM_UNIT_INDEX" val="11"/>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30"/>
  <p:tag name="KSO_WM_UNIT_TYPE" val="a"/>
  <p:tag name="KSO_WM_UNIT_INDEX" val="1"/>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 name="KSO_WM_UNIT_NOCLEAR" val="0"/>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9"/>
  <p:tag name="KSO_WM_UNIT_LAYERLEVEL" val="1"/>
  <p:tag name="KSO_WM_TAG_VERSION" val="3.0"/>
  <p:tag name="KSO_WM_BEAUTIFY_FLAG" val="#wm#"/>
  <p:tag name="KSO_WM_UNIT_TYPE" val="i"/>
  <p:tag name="KSO_WM_UNIT_INDEX" val="9"/>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i*1"/>
  <p:tag name="KSO_WM_UNIT_LAYERLEVEL" val="1"/>
  <p:tag name="KSO_WM_TAG_VERSION" val="3.0"/>
  <p:tag name="KSO_WM_BEAUTIFY_FLAG" val="#wm#"/>
  <p:tag name="KSO_WM_UNIT_TYPE" val="i"/>
  <p:tag name="KSO_WM_UNIT_INDEX" val="1"/>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i*2"/>
  <p:tag name="KSO_WM_UNIT_LAYERLEVEL" val="1"/>
  <p:tag name="KSO_WM_TAG_VERSION" val="3.0"/>
  <p:tag name="KSO_WM_BEAUTIFY_FLAG" val="#wm#"/>
  <p:tag name="KSO_WM_UNIT_TYPE" val="i"/>
  <p:tag name="KSO_WM_UNIT_INDEX" val="2"/>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a*1"/>
  <p:tag name="KSO_WM_UNIT_LAYERLEVEL" val="1"/>
  <p:tag name="KSO_WM_TAG_VERSION" val="1.0"/>
  <p:tag name="KSO_WM_BEAUTIFY_FLAG" val="#wm#"/>
  <p:tag name="KSO_WM_UNIT_ISCONTENTSTITLE" val="0"/>
  <p:tag name="KSO_WM_UNIT_ISNUMDGMTITLE" val="0"/>
  <p:tag name="KSO_WM_UNIT_PRESET_TEXT" val="单击此处编辑母版标题样式"/>
  <p:tag name="KSO_WM_UNIT_NOCLEAR" val="0"/>
  <p:tag name="KSO_WM_UNIT_TYPE" val="a"/>
  <p:tag name="KSO_WM_UNIT_INDEX" val="1"/>
  <p:tag name="KSO_WM_TEMPLATE_CATEGORY" val="custom"/>
  <p:tag name="KSO_WM_TEMPLATE_INDEX" val="20233352"/>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f*1"/>
  <p:tag name="KSO_WM_UNIT_LAYERLEVEL" val="1"/>
  <p:tag name="KSO_WM_TAG_VERSION" val="1.0"/>
  <p:tag name="KSO_WM_BEAUTIFY_FLAG" val="#wm#"/>
  <p:tag name="KSO_WM_UNIT_SUBTYPE" val="a"/>
  <p:tag name="KSO_WM_UNIT_PRESET_TEXT" val="单击此处编辑母版文本样式&#10;第二级&#10;第三级&#10;第四级&#10;第五级"/>
  <p:tag name="KSO_WM_UNIT_NOCLEAR" val="0"/>
  <p:tag name="KSO_WM_UNIT_TYPE" val="f"/>
  <p:tag name="KSO_WM_UNIT_INDEX" val="1"/>
  <p:tag name="KSO_WM_TEMPLATE_CATEGORY" val="custom"/>
  <p:tag name="KSO_WM_TEMPLATE_INDEX" val="20233352"/>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97.xml><?xml version="1.0" encoding="utf-8"?>
<p:tagLst xmlns:p="http://schemas.openxmlformats.org/presentationml/2006/main">
  <p:tag name="KSO_WM_TEMPLATE_SUBCATEGORY" val="29"/>
  <p:tag name="KSO_WM_TEMPLATE_MASTER_TYPE" val="0"/>
  <p:tag name="KSO_WM_TEMPLATE_COLOR_TYPE" val="0"/>
  <p:tag name="KSO_WM_TAG_VERSION" val="3.0"/>
  <p:tag name="KSO_WM_BEAUTIFY_FLAG" val="#wm#"/>
  <p:tag name="KSO_WM_TEMPLATE_CATEGORY" val="custom"/>
  <p:tag name="KSO_WM_TEMPLATE_INDEX" val="20233352"/>
  <p:tag name="KSO_WM_TEMPLATE_THUMBS_INDEX" val="1、9"/>
</p:tagLst>
</file>

<file path=ppt/tags/tag98.xml><?xml version="1.0" encoding="utf-8"?>
<p:tagLst xmlns:p="http://schemas.openxmlformats.org/presentationml/2006/main">
  <p:tag name="KSO_WM_UNIT_SUBTYPE" val="b"/>
  <p:tag name="KSO_WM_UNIT_NOCLEAR" val="0"/>
  <p:tag name="KSO_WM_UNIT_VALUE" val="8"/>
  <p:tag name="KSO_WM_UNIT_HIGHLIGHT" val="0"/>
  <p:tag name="KSO_WM_UNIT_COMPATIBLE" val="0"/>
  <p:tag name="KSO_WM_UNIT_DIAGRAM_ISNUMVISUAL" val="0"/>
  <p:tag name="KSO_WM_UNIT_DIAGRAM_ISREFERUNIT" val="0"/>
  <p:tag name="KSO_WM_UNIT_TYPE" val="f"/>
  <p:tag name="KSO_WM_UNIT_INDEX" val="4"/>
  <p:tag name="KSO_WM_UNIT_ID" val="custom20233352_1*f*4"/>
  <p:tag name="KSO_WM_TEMPLATE_CATEGORY" val="custom"/>
  <p:tag name="KSO_WM_TEMPLATE_INDEX" val="20233352"/>
  <p:tag name="KSO_WM_UNIT_LAYERLEVEL" val="1"/>
  <p:tag name="KSO_WM_TAG_VERSION" val="3.0"/>
  <p:tag name="KSO_WM_BEAUTIFY_FLAG" val="#wm#"/>
  <p:tag name="KSO_WM_UNIT_PRESET_TEXT" val="汇报人：WPS"/>
</p:tagLst>
</file>

<file path=ppt/tags/tag99.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3352_1*a*1"/>
  <p:tag name="KSO_WM_TEMPLATE_CATEGORY" val="custom"/>
  <p:tag name="KSO_WM_TEMPLATE_INDEX" val="20233352"/>
  <p:tag name="KSO_WM_UNIT_LAYERLEVEL" val="1"/>
  <p:tag name="KSO_WM_TAG_VERSION" val="3.0"/>
  <p:tag name="KSO_WM_BEAUTIFY_FLAG" val="#wm#"/>
  <p:tag name="KSO_WM_UNIT_PRESET_TEXT" val="单击此处&#10;添加文档标题"/>
</p:tagLst>
</file>

<file path=ppt/theme/theme1.xml><?xml version="1.0" encoding="utf-8"?>
<a:theme xmlns:a="http://schemas.openxmlformats.org/drawingml/2006/main" name="1_Office 主题​​">
  <a:themeElements>
    <a:clrScheme name="自定义 123">
      <a:dk1>
        <a:srgbClr val="000000"/>
      </a:dk1>
      <a:lt1>
        <a:srgbClr val="FFFFFF"/>
      </a:lt1>
      <a:dk2>
        <a:srgbClr val="273644"/>
      </a:dk2>
      <a:lt2>
        <a:srgbClr val="FFFFFF"/>
      </a:lt2>
      <a:accent1>
        <a:srgbClr val="577E9F"/>
      </a:accent1>
      <a:accent2>
        <a:srgbClr val="57679F"/>
      </a:accent2>
      <a:accent3>
        <a:srgbClr val="57929F"/>
      </a:accent3>
      <a:accent4>
        <a:srgbClr val="4C89AA"/>
      </a:accent4>
      <a:accent5>
        <a:srgbClr val="746AB2"/>
      </a:accent5>
      <a:accent6>
        <a:srgbClr val="6AA585"/>
      </a:accent6>
      <a:hlink>
        <a:srgbClr val="658BD5"/>
      </a:hlink>
      <a:folHlink>
        <a:srgbClr val="A16AA5"/>
      </a:folHlink>
    </a:clrScheme>
    <a:fontScheme name="自定义 66">
      <a:majorFont>
        <a:latin typeface="MiSans Demibold"/>
        <a:ea typeface="汉仪文黑-85W"/>
        <a:cs typeface=""/>
      </a:majorFont>
      <a:minorFont>
        <a:latin typeface="MiSans Demibold"/>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a:defPPr>
      </a:lstStyle>
      <a:style>
        <a:lnRef idx="2">
          <a:schemeClr val="accent1">
            <a:shade val="15000"/>
          </a:schemeClr>
        </a:lnRef>
        <a:fillRef idx="1">
          <a:schemeClr val="accent1"/>
        </a:fillRef>
        <a:effectRef idx="0">
          <a:schemeClr val="accent1"/>
        </a:effectRef>
        <a:fontRef idx="minor">
          <a:schemeClr val="lt1"/>
        </a:fontRef>
      </a:style>
    </a:spDef>
    <a:lnDef>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dirty="0"/>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16161</Words>
  <Application>WPS 演示</Application>
  <PresentationFormat>宽屏</PresentationFormat>
  <Paragraphs>610</Paragraphs>
  <Slides>61</Slides>
  <Notes>4</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61</vt:i4>
      </vt:variant>
    </vt:vector>
  </HeadingPairs>
  <TitlesOfParts>
    <vt:vector size="73" baseType="lpstr">
      <vt:lpstr>Arial</vt:lpstr>
      <vt:lpstr>宋体</vt:lpstr>
      <vt:lpstr>Wingdings</vt:lpstr>
      <vt:lpstr>微软雅黑</vt:lpstr>
      <vt:lpstr>MiSans Demibold</vt:lpstr>
      <vt:lpstr>Segoe Print</vt:lpstr>
      <vt:lpstr>汉仪文黑-85W</vt:lpstr>
      <vt:lpstr>黑体</vt:lpstr>
      <vt:lpstr>Arial Unicode MS</vt:lpstr>
      <vt:lpstr>Calibri</vt:lpstr>
      <vt:lpstr>MiSans Normal</vt:lpstr>
      <vt:lpstr>1_Office 主题​​</vt:lpstr>
      <vt:lpstr>项目四 投资性房地产</vt:lpstr>
      <vt:lpstr>目录</vt:lpstr>
      <vt:lpstr>认知投资性房地产</vt:lpstr>
      <vt:lpstr>投资性房地产定义</vt:lpstr>
      <vt:lpstr>投资性房地产的范围</vt:lpstr>
      <vt:lpstr>投资性房地产的确认</vt:lpstr>
      <vt:lpstr>三、非货币性资产交换的确认和计量</vt:lpstr>
      <vt:lpstr>三、非货币性资产交换的确认和计量</vt:lpstr>
      <vt:lpstr>采用成本模式计量的投资性房地产</vt:lpstr>
      <vt:lpstr>PowerPoint 演示文稿</vt:lpstr>
      <vt:lpstr>外购的投资性房地产初始计量</vt:lpstr>
      <vt:lpstr>(一)单项非货币性资产交换</vt:lpstr>
      <vt:lpstr>(一)单项非货币性资产交换</vt:lpstr>
      <vt:lpstr>(一)单项非货币性资产交换</vt:lpstr>
      <vt:lpstr>(一)单项非货币性资产交换</vt:lpstr>
      <vt:lpstr>(二)多项非货币性资产交换</vt:lpstr>
      <vt:lpstr>(二)多项非货币性资产交换</vt:lpstr>
      <vt:lpstr>(二)多项非货币性资产交换</vt:lpstr>
      <vt:lpstr>(二)多项非货币性资产交换</vt:lpstr>
      <vt:lpstr>PowerPoint 演示文稿</vt:lpstr>
      <vt:lpstr>自行建造投资性房地产初始计量</vt:lpstr>
      <vt:lpstr>(一)单项非货币性资产交换</vt:lpstr>
      <vt:lpstr>(一)单项非货币性资产交换</vt:lpstr>
      <vt:lpstr>(一)单项非货币性资产交换</vt:lpstr>
      <vt:lpstr>(一)单项非货币性资产交换</vt:lpstr>
      <vt:lpstr>(一)单项非货币性资产交换</vt:lpstr>
      <vt:lpstr>(二)多项非货币性资产交换</vt:lpstr>
      <vt:lpstr>(二)多项非货币性资产交换</vt:lpstr>
      <vt:lpstr>(二)多项非货币性资产交换</vt:lpstr>
      <vt:lpstr>(二)多项非货币性资产交换</vt:lpstr>
      <vt:lpstr>(二)多项非货币性资产交换</vt:lpstr>
      <vt:lpstr>采用公允价值模式计量的投资性房地产</vt:lpstr>
      <vt:lpstr>投资性房地产的后续计量</vt:lpstr>
      <vt:lpstr>一、以公允价值计量的非货币性资产交换的会计处理原则</vt:lpstr>
      <vt:lpstr>投资性房地产的后续计量</vt:lpstr>
      <vt:lpstr>二、不涉及补价的会计处理</vt:lpstr>
      <vt:lpstr>(一)单项非货币性资交换的会计处理</vt:lpstr>
      <vt:lpstr>(一)单项非货币性资交换的会计处理</vt:lpstr>
      <vt:lpstr>(一)单项非货币性资交换的会计处理</vt:lpstr>
      <vt:lpstr>(一)单项非货币性资交换的会计处理</vt:lpstr>
      <vt:lpstr>(二)多项非货币性资交换的核算</vt:lpstr>
      <vt:lpstr>(二)多项非货币性资交换的核算</vt:lpstr>
      <vt:lpstr>(二)多项非货币性资交换的核算</vt:lpstr>
      <vt:lpstr>(二)多项非货币性资交换的核算</vt:lpstr>
      <vt:lpstr>投资性房地产的处置</vt:lpstr>
      <vt:lpstr>三、涉及补价的会计处理</vt:lpstr>
      <vt:lpstr>(一)单项非货币性资产交换的核算</vt:lpstr>
      <vt:lpstr>(一)单项非货币性资产交换的核算</vt:lpstr>
      <vt:lpstr>(一)单项非货币性资产交换的核算</vt:lpstr>
      <vt:lpstr>(一)单项非货币性资产交换的核算</vt:lpstr>
      <vt:lpstr>(二)多项非货币性资产交换的核算</vt:lpstr>
      <vt:lpstr>(二)多项非货币性资产交换的核算</vt:lpstr>
      <vt:lpstr>(二)多项非货币性资产交换的核算</vt:lpstr>
      <vt:lpstr>(二)多项非货币性资产交换的核算</vt:lpstr>
      <vt:lpstr>(二)多项非货币性资产交换的核算</vt:lpstr>
      <vt:lpstr>(二)多项非货币性资产交换的核算</vt:lpstr>
      <vt:lpstr>(二)多项非货币性资产交换的核算</vt:lpstr>
      <vt:lpstr>(二)多项非货币性资产交换的核算</vt:lpstr>
      <vt:lpstr>(二)多项非货币性资产交换的核算</vt:lpstr>
      <vt:lpstr>(二)多项非货币性资产交换的核算</vt:lpstr>
      <vt:lpstr>谢谢</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烙印</cp:lastModifiedBy>
  <cp:revision>162</cp:revision>
  <dcterms:created xsi:type="dcterms:W3CDTF">2019-06-19T02:08:00Z</dcterms:created>
  <dcterms:modified xsi:type="dcterms:W3CDTF">2024-07-23T08:52:48Z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2052-12.1.0.16729</vt:lpwstr>
  </property>
  <property fmtid="{D5CDD505-2E9C-101B-9397-08002B2CF9AE}" pid="3" name="ICV">
    <vt:lpwstr>1249B22B78884939B204888E8323A174_13</vt:lpwstr>
  </property>
</Properties>
</file>