
<file path=[Content_Types].xml><?xml version="1.0" encoding="utf-8"?>
<Types xmlns="http://schemas.openxmlformats.org/package/2006/content-types">
  <Default Extension="jpeg" ContentType="image/jpeg"/>
  <Default Extension="JPG" ContentType="image/.jpg"/>
  <Default Extension="png" ContentType="image/png"/>
  <Default Extension="wmf" ContentType="image/x-wm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sldIdLst>
    <p:sldId id="335" r:id="rId4"/>
    <p:sldId id="336" r:id="rId5"/>
    <p:sldId id="355" r:id="rId6"/>
    <p:sldId id="357" r:id="rId7"/>
    <p:sldId id="358" r:id="rId8"/>
    <p:sldId id="359" r:id="rId9"/>
    <p:sldId id="543" r:id="rId10"/>
    <p:sldId id="544" r:id="rId11"/>
    <p:sldId id="545" r:id="rId12"/>
    <p:sldId id="546" r:id="rId13"/>
    <p:sldId id="362" r:id="rId14"/>
    <p:sldId id="363" r:id="rId15"/>
    <p:sldId id="364" r:id="rId16"/>
    <p:sldId id="365" r:id="rId17"/>
    <p:sldId id="453" r:id="rId18"/>
    <p:sldId id="366" r:id="rId19"/>
    <p:sldId id="368" r:id="rId20"/>
    <p:sldId id="369" r:id="rId21"/>
    <p:sldId id="388" r:id="rId22"/>
    <p:sldId id="454" r:id="rId23"/>
    <p:sldId id="455" r:id="rId24"/>
    <p:sldId id="372" r:id="rId25"/>
    <p:sldId id="373" r:id="rId26"/>
    <p:sldId id="374" r:id="rId27"/>
    <p:sldId id="375" r:id="rId28"/>
    <p:sldId id="376" r:id="rId29"/>
    <p:sldId id="377" r:id="rId30"/>
    <p:sldId id="332" r:id="rId31"/>
    <p:sldId id="379" r:id="rId32"/>
    <p:sldId id="380" r:id="rId33"/>
    <p:sldId id="381" r:id="rId34"/>
    <p:sldId id="382" r:id="rId35"/>
    <p:sldId id="281" r:id="rId36"/>
    <p:sldId id="383" r:id="rId37"/>
    <p:sldId id="384" r:id="rId38"/>
    <p:sldId id="333" r:id="rId39"/>
    <p:sldId id="385" r:id="rId40"/>
    <p:sldId id="386" r:id="rId41"/>
    <p:sldId id="389" r:id="rId42"/>
    <p:sldId id="391" r:id="rId43"/>
    <p:sldId id="392" r:id="rId44"/>
    <p:sldId id="393" r:id="rId45"/>
    <p:sldId id="334" r:id="rId46"/>
    <p:sldId id="394" r:id="rId47"/>
    <p:sldId id="395" r:id="rId48"/>
    <p:sldId id="396" r:id="rId49"/>
    <p:sldId id="459" r:id="rId50"/>
    <p:sldId id="397" r:id="rId51"/>
    <p:sldId id="398" r:id="rId52"/>
    <p:sldId id="399" r:id="rId53"/>
    <p:sldId id="400" r:id="rId54"/>
    <p:sldId id="401" r:id="rId55"/>
    <p:sldId id="403" r:id="rId56"/>
    <p:sldId id="449" r:id="rId57"/>
    <p:sldId id="404" r:id="rId58"/>
    <p:sldId id="460" r:id="rId59"/>
    <p:sldId id="405" r:id="rId60"/>
    <p:sldId id="406" r:id="rId61"/>
    <p:sldId id="407" r:id="rId62"/>
    <p:sldId id="408" r:id="rId63"/>
    <p:sldId id="409" r:id="rId64"/>
    <p:sldId id="410" r:id="rId65"/>
    <p:sldId id="411" r:id="rId66"/>
    <p:sldId id="412" r:id="rId67"/>
    <p:sldId id="413" r:id="rId68"/>
    <p:sldId id="414" r:id="rId69"/>
    <p:sldId id="417" r:id="rId70"/>
    <p:sldId id="418" r:id="rId71"/>
    <p:sldId id="415" r:id="rId72"/>
    <p:sldId id="416" r:id="rId73"/>
    <p:sldId id="419" r:id="rId74"/>
    <p:sldId id="420" r:id="rId75"/>
    <p:sldId id="421" r:id="rId76"/>
    <p:sldId id="422" r:id="rId77"/>
    <p:sldId id="423" r:id="rId78"/>
    <p:sldId id="424" r:id="rId79"/>
    <p:sldId id="425" r:id="rId80"/>
    <p:sldId id="426" r:id="rId81"/>
    <p:sldId id="427" r:id="rId82"/>
    <p:sldId id="428" r:id="rId83"/>
    <p:sldId id="430" r:id="rId84"/>
    <p:sldId id="450" r:id="rId85"/>
    <p:sldId id="451" r:id="rId86"/>
    <p:sldId id="452" r:id="rId87"/>
    <p:sldId id="431" r:id="rId88"/>
    <p:sldId id="437" r:id="rId89"/>
    <p:sldId id="436" r:id="rId90"/>
    <p:sldId id="432" r:id="rId91"/>
    <p:sldId id="440" r:id="rId92"/>
    <p:sldId id="439" r:id="rId93"/>
    <p:sldId id="433" r:id="rId94"/>
    <p:sldId id="434" r:id="rId95"/>
    <p:sldId id="441" r:id="rId96"/>
    <p:sldId id="442" r:id="rId97"/>
    <p:sldId id="443" r:id="rId98"/>
    <p:sldId id="445" r:id="rId99"/>
    <p:sldId id="446" r:id="rId100"/>
    <p:sldId id="447" r:id="rId101"/>
    <p:sldId id="448" r:id="rId102"/>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Tx/>
      <a:buNone/>
      <a:defRPr sz="2400"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Tx/>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Tx/>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FD5FD4"/>
    <a:srgbClr val="992D0B"/>
    <a:srgbClr val="CCFF66"/>
    <a:srgbClr val="CCFF33"/>
    <a:srgbClr val="99FF66"/>
    <a:srgbClr val="F6FCBE"/>
    <a:srgbClr val="F4F5C5"/>
    <a:srgbClr val="E9EB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0114"/>
    <p:restoredTop sz="94684"/>
  </p:normalViewPr>
  <p:slideViewPr>
    <p:cSldViewPr showGuides="1">
      <p:cViewPr varScale="1">
        <p:scale>
          <a:sx n="82" d="100"/>
          <a:sy n="82" d="100"/>
        </p:scale>
        <p:origin x="662" y="58"/>
      </p:cViewPr>
      <p:guideLst>
        <p:guide orient="horz" pos="2160"/>
        <p:guide pos="2879"/>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5" Type="http://schemas.openxmlformats.org/officeDocument/2006/relationships/tableStyles" Target="tableStyles.xml"/><Relationship Id="rId104" Type="http://schemas.openxmlformats.org/officeDocument/2006/relationships/viewProps" Target="viewProps.xml"/><Relationship Id="rId103" Type="http://schemas.openxmlformats.org/officeDocument/2006/relationships/presProps" Target="presProps.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2050" name="Rectangle 2"/>
          <p:cNvSpPr/>
          <p:nvPr/>
        </p:nvSpPr>
        <p:spPr>
          <a:xfrm>
            <a:off x="228600" y="3200400"/>
            <a:ext cx="8763000" cy="1341438"/>
          </a:xfrm>
          <a:prstGeom prst="rect">
            <a:avLst/>
          </a:prstGeom>
          <a:gradFill rotWithShape="0">
            <a:gsLst>
              <a:gs pos="0">
                <a:schemeClr val="bg2"/>
              </a:gs>
              <a:gs pos="100000">
                <a:schemeClr val="bg1"/>
              </a:gs>
            </a:gsLst>
            <a:path path="shape">
              <a:fillToRect l="50000" t="50000" r="50000" b="50000"/>
            </a:path>
            <a:tileRect/>
          </a:gradFill>
          <a:ln w="9525">
            <a:noFill/>
          </a:ln>
        </p:spPr>
        <p:txBody>
          <a:bodyPr wrap="none" anchor="ctr" anchorCtr="0"/>
          <a:p>
            <a:pPr lvl="0" indent="0" algn="ctr"/>
            <a:endParaRPr lang="zh-CN" altLang="zh-CN" dirty="0">
              <a:latin typeface="Times New Roman" panose="02020603050405020304" pitchFamily="18" charset="0"/>
              <a:ea typeface="宋体" panose="02010600030101010101" pitchFamily="2" charset="-122"/>
            </a:endParaRPr>
          </a:p>
        </p:txBody>
      </p:sp>
      <p:pic>
        <p:nvPicPr>
          <p:cNvPr id="2051" name="Picture 3" descr="ANABNR2"/>
          <p:cNvPicPr>
            <a:picLocks noChangeAspect="1"/>
          </p:cNvPicPr>
          <p:nvPr/>
        </p:nvPicPr>
        <p:blipFill>
          <a:blip r:embed="rId2"/>
          <a:srcRect l="-900" t="-1314" r="-2" b="-36961"/>
          <a:stretch>
            <a:fillRect/>
          </a:stretch>
        </p:blipFill>
        <p:spPr>
          <a:xfrm>
            <a:off x="533400" y="3200400"/>
            <a:ext cx="8458200" cy="1158875"/>
          </a:xfrm>
          <a:prstGeom prst="rect">
            <a:avLst/>
          </a:prstGeom>
          <a:noFill/>
          <a:ln w="9525">
            <a:noFill/>
          </a:ln>
        </p:spPr>
      </p:pic>
      <p:sp>
        <p:nvSpPr>
          <p:cNvPr id="2052" name="Rectangle 4"/>
          <p:cNvSpPr/>
          <p:nvPr/>
        </p:nvSpPr>
        <p:spPr>
          <a:xfrm>
            <a:off x="795338" y="2895600"/>
            <a:ext cx="304800" cy="990600"/>
          </a:xfrm>
          <a:prstGeom prst="rect">
            <a:avLst/>
          </a:prstGeom>
          <a:solidFill>
            <a:schemeClr val="accent2">
              <a:alpha val="50195"/>
            </a:schemeClr>
          </a:solidFill>
          <a:ln w="9525">
            <a:noFill/>
          </a:ln>
        </p:spPr>
        <p:txBody>
          <a:bodyPr wrap="none" anchor="ctr" anchorCtr="0"/>
          <a:p>
            <a:pPr lvl="0" indent="0" algn="ctr"/>
            <a:endParaRPr lang="zh-CN" altLang="zh-CN" dirty="0">
              <a:latin typeface="Times New Roman" panose="02020603050405020304" pitchFamily="18" charset="0"/>
              <a:ea typeface="宋体" panose="02010600030101010101" pitchFamily="2" charset="-122"/>
            </a:endParaRPr>
          </a:p>
        </p:txBody>
      </p:sp>
      <p:sp>
        <p:nvSpPr>
          <p:cNvPr id="39941" name="Rectangle 5"/>
          <p:cNvSpPr>
            <a:spLocks noGrp="1" noChangeArrowheads="1"/>
          </p:cNvSpPr>
          <p:nvPr>
            <p:ph type="ctrTitle"/>
          </p:nvPr>
        </p:nvSpPr>
        <p:spPr>
          <a:xfrm>
            <a:off x="1143000" y="1981200"/>
            <a:ext cx="7772400" cy="1143000"/>
          </a:xfrm>
        </p:spPr>
        <p:txBody>
          <a:bodyPr/>
          <a:lstStyle>
            <a:lvl1pPr>
              <a:defRPr/>
            </a:lvl1pPr>
          </a:lstStyle>
          <a:p>
            <a:pPr lvl="0" fontAlgn="base"/>
            <a:r>
              <a:rPr lang="zh-CN" altLang="en-US" strike="noStrike" noProof="0"/>
              <a:t>单击此处编辑母版标题样式</a:t>
            </a:r>
            <a:endParaRPr lang="zh-CN" altLang="en-US" strike="noStrike" noProof="0"/>
          </a:p>
        </p:txBody>
      </p:sp>
      <p:sp>
        <p:nvSpPr>
          <p:cNvPr id="39942" name="Rectangle 6"/>
          <p:cNvSpPr>
            <a:spLocks noGrp="1" noChangeArrowheads="1"/>
          </p:cNvSpPr>
          <p:nvPr>
            <p:ph type="subTitle" idx="1"/>
          </p:nvPr>
        </p:nvSpPr>
        <p:spPr>
          <a:xfrm>
            <a:off x="2038350" y="4351338"/>
            <a:ext cx="6400800" cy="1371600"/>
          </a:xfrm>
        </p:spPr>
        <p:txBody>
          <a:bodyPr/>
          <a:lstStyle>
            <a:lvl1pPr marL="0" indent="0">
              <a:buFont typeface="Wingdings" panose="05000000000000000000" pitchFamily="2" charset="2"/>
              <a:buNone/>
              <a:defRPr/>
            </a:lvl1pPr>
          </a:lstStyle>
          <a:p>
            <a:pPr lvl="0" fontAlgn="base"/>
            <a:r>
              <a:rPr lang="zh-CN" altLang="en-US" strike="noStrike" noProof="0"/>
              <a:t>单击此处编辑母版副标题样式</a:t>
            </a:r>
            <a:endParaRPr lang="zh-CN" altLang="en-US" strike="noStrike" noProof="0"/>
          </a:p>
        </p:txBody>
      </p:sp>
      <p:sp>
        <p:nvSpPr>
          <p:cNvPr id="16" name="Rectangle 7"/>
          <p:cNvSpPr>
            <a:spLocks noGrp="1" noChangeArrowheads="1"/>
          </p:cNvSpPr>
          <p:nvPr>
            <p:ph type="dt" sz="half" idx="2"/>
          </p:nvPr>
        </p:nvSpPr>
        <p:spPr bwMode="auto">
          <a:xfrm>
            <a:off x="685800" y="63246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17" name="Rectangle 8"/>
          <p:cNvSpPr>
            <a:spLocks noGrp="1" noChangeArrowheads="1"/>
          </p:cNvSpPr>
          <p:nvPr>
            <p:ph type="ftr" sz="quarter" idx="3"/>
          </p:nvPr>
        </p:nvSpPr>
        <p:spPr bwMode="auto">
          <a:xfrm>
            <a:off x="3124200" y="63246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18" name="Rectangle 9"/>
          <p:cNvSpPr>
            <a:spLocks noGrp="1" noChangeArrowheads="1"/>
          </p:cNvSpPr>
          <p:nvPr>
            <p:ph type="sldNum" sz="quarter" idx="4"/>
          </p:nvPr>
        </p:nvSpPr>
        <p:spPr bwMode="auto">
          <a:xfrm>
            <a:off x="6553200" y="63246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400"/>
            </a:lvl1pPr>
          </a:lstStyle>
          <a:p>
            <a:pPr marL="0" marR="0" lvl="0" indent="0" algn="r" defTabSz="914400" rtl="0" eaLnBrk="1" fontAlgn="base" latinLnBrk="0" hangingPunct="1">
              <a:lnSpc>
                <a:spcPct val="100000"/>
              </a:lnSpc>
              <a:spcBef>
                <a:spcPct val="0"/>
              </a:spcBef>
              <a:spcAft>
                <a:spcPct val="0"/>
              </a:spcAft>
              <a:buClrTx/>
              <a:buSzTx/>
              <a:buFontTx/>
              <a:buNone/>
              <a:defRPr/>
            </a:pPr>
            <a:fld id="{12485827-9EF8-499A-87B0-17EDB1375F2D}" type="slidenum">
              <a:rPr kumimoji="0" lang="en-US" altLang="zh-CN" sz="1400" b="0"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hasCustomPrompt="1"/>
          </p:nvPr>
        </p:nvSpPr>
        <p:spPr/>
        <p:txBody>
          <a:bodyPr vert="eaVert"/>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F7165C87-FF47-4821-B62E-9926CBB3F2BC}" type="slidenum">
              <a:rPr kumimoji="0" lang="en-US" altLang="zh-CN" sz="2400" b="0"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96100" y="838200"/>
            <a:ext cx="1943100" cy="5378450"/>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hasCustomPrompt="1"/>
          </p:nvPr>
        </p:nvSpPr>
        <p:spPr>
          <a:xfrm>
            <a:off x="1066800" y="838200"/>
            <a:ext cx="5676900" cy="5378450"/>
          </a:xfrm>
        </p:spPr>
        <p:txBody>
          <a:bodyPr vert="eaVert"/>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F7165C87-FF47-4821-B62E-9926CBB3F2BC}" type="slidenum">
              <a:rPr kumimoji="0" lang="en-US" altLang="zh-CN" sz="2400" b="0"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randomBar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1066800" y="838200"/>
            <a:ext cx="7772400" cy="1143000"/>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sz="half" idx="1" hasCustomPrompt="1"/>
          </p:nvPr>
        </p:nvSpPr>
        <p:spPr>
          <a:xfrm>
            <a:off x="1066800" y="2101850"/>
            <a:ext cx="3810000" cy="4114800"/>
          </a:xfrm>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quarter" idx="2" hasCustomPrompt="1"/>
          </p:nvPr>
        </p:nvSpPr>
        <p:spPr>
          <a:xfrm>
            <a:off x="5029200" y="2101850"/>
            <a:ext cx="3810000" cy="1981200"/>
          </a:xfrm>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内容占位符 4"/>
          <p:cNvSpPr>
            <a:spLocks noGrp="1"/>
          </p:cNvSpPr>
          <p:nvPr>
            <p:ph sz="quarter" idx="3" hasCustomPrompt="1"/>
          </p:nvPr>
        </p:nvSpPr>
        <p:spPr>
          <a:xfrm>
            <a:off x="5029200" y="4235450"/>
            <a:ext cx="3810000" cy="1981200"/>
          </a:xfrm>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6" name="日期占位符 5"/>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7" name="页脚占位符 6"/>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8" name="灯片编号占位符 7"/>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F7165C87-FF47-4821-B62E-9926CBB3F2BC}" type="slidenum">
              <a:rPr kumimoji="0" lang="en-US" altLang="zh-CN" sz="2400" b="0"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randomBar dir="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sp>
        <p:nvSpPr>
          <p:cNvPr id="2050" name="Rectangle 2"/>
          <p:cNvSpPr/>
          <p:nvPr/>
        </p:nvSpPr>
        <p:spPr>
          <a:xfrm>
            <a:off x="228600" y="3200400"/>
            <a:ext cx="8763000" cy="1341438"/>
          </a:xfrm>
          <a:prstGeom prst="rect">
            <a:avLst/>
          </a:prstGeom>
          <a:gradFill rotWithShape="0">
            <a:gsLst>
              <a:gs pos="0">
                <a:schemeClr val="bg2"/>
              </a:gs>
              <a:gs pos="100000">
                <a:schemeClr val="bg1"/>
              </a:gs>
            </a:gsLst>
            <a:path path="shape">
              <a:fillToRect l="50000" t="50000" r="50000" b="50000"/>
            </a:path>
            <a:tileRect/>
          </a:gradFill>
          <a:ln w="9525">
            <a:noFill/>
          </a:ln>
        </p:spPr>
        <p:txBody>
          <a:bodyPr wrap="none" anchor="ctr" anchorCtr="0"/>
          <a:p>
            <a:pPr lvl="0" indent="0" algn="ctr"/>
            <a:endParaRPr lang="zh-CN" altLang="zh-CN" dirty="0">
              <a:latin typeface="Times New Roman" panose="02020603050405020304" pitchFamily="18" charset="0"/>
              <a:ea typeface="宋体" panose="02010600030101010101" pitchFamily="2" charset="-122"/>
            </a:endParaRPr>
          </a:p>
        </p:txBody>
      </p:sp>
      <p:pic>
        <p:nvPicPr>
          <p:cNvPr id="2051" name="Picture 3" descr="ANABNR2"/>
          <p:cNvPicPr>
            <a:picLocks noChangeAspect="1"/>
          </p:cNvPicPr>
          <p:nvPr/>
        </p:nvPicPr>
        <p:blipFill>
          <a:blip r:embed="rId2"/>
          <a:srcRect l="-900" t="-1314" r="-2" b="-36961"/>
          <a:stretch>
            <a:fillRect/>
          </a:stretch>
        </p:blipFill>
        <p:spPr>
          <a:xfrm>
            <a:off x="533400" y="3200400"/>
            <a:ext cx="8458200" cy="1158875"/>
          </a:xfrm>
          <a:prstGeom prst="rect">
            <a:avLst/>
          </a:prstGeom>
          <a:noFill/>
          <a:ln w="9525">
            <a:noFill/>
          </a:ln>
        </p:spPr>
      </p:pic>
      <p:sp>
        <p:nvSpPr>
          <p:cNvPr id="2052" name="Rectangle 4"/>
          <p:cNvSpPr/>
          <p:nvPr/>
        </p:nvSpPr>
        <p:spPr>
          <a:xfrm>
            <a:off x="795338" y="2895600"/>
            <a:ext cx="304800" cy="990600"/>
          </a:xfrm>
          <a:prstGeom prst="rect">
            <a:avLst/>
          </a:prstGeom>
          <a:solidFill>
            <a:schemeClr val="accent2">
              <a:alpha val="50195"/>
            </a:schemeClr>
          </a:solidFill>
          <a:ln w="9525">
            <a:noFill/>
          </a:ln>
        </p:spPr>
        <p:txBody>
          <a:bodyPr wrap="none" anchor="ctr" anchorCtr="0"/>
          <a:p>
            <a:pPr lvl="0" indent="0" algn="ctr"/>
            <a:endParaRPr lang="zh-CN" altLang="zh-CN" dirty="0">
              <a:latin typeface="Times New Roman" panose="02020603050405020304" pitchFamily="18" charset="0"/>
              <a:ea typeface="宋体" panose="02010600030101010101" pitchFamily="2" charset="-122"/>
            </a:endParaRPr>
          </a:p>
        </p:txBody>
      </p:sp>
      <p:sp>
        <p:nvSpPr>
          <p:cNvPr id="39941" name="Rectangle 5"/>
          <p:cNvSpPr>
            <a:spLocks noGrp="1" noChangeArrowheads="1"/>
          </p:cNvSpPr>
          <p:nvPr>
            <p:ph type="ctrTitle"/>
          </p:nvPr>
        </p:nvSpPr>
        <p:spPr>
          <a:xfrm>
            <a:off x="1143000" y="1981200"/>
            <a:ext cx="7772400" cy="1143000"/>
          </a:xfrm>
        </p:spPr>
        <p:txBody>
          <a:bodyPr/>
          <a:lstStyle>
            <a:lvl1pPr>
              <a:defRPr/>
            </a:lvl1pPr>
          </a:lstStyle>
          <a:p>
            <a:pPr lvl="0" fontAlgn="base"/>
            <a:r>
              <a:rPr lang="zh-CN" altLang="en-US" strike="noStrike" noProof="0"/>
              <a:t>单击此处编辑母版标题样式</a:t>
            </a:r>
            <a:endParaRPr lang="zh-CN" altLang="en-US" strike="noStrike" noProof="0"/>
          </a:p>
        </p:txBody>
      </p:sp>
      <p:sp>
        <p:nvSpPr>
          <p:cNvPr id="39942" name="Rectangle 6"/>
          <p:cNvSpPr>
            <a:spLocks noGrp="1" noChangeArrowheads="1"/>
          </p:cNvSpPr>
          <p:nvPr>
            <p:ph type="subTitle" idx="1"/>
          </p:nvPr>
        </p:nvSpPr>
        <p:spPr>
          <a:xfrm>
            <a:off x="2038350" y="4351338"/>
            <a:ext cx="6400800" cy="1371600"/>
          </a:xfrm>
        </p:spPr>
        <p:txBody>
          <a:bodyPr/>
          <a:lstStyle>
            <a:lvl1pPr marL="0" indent="0">
              <a:buFont typeface="Wingdings" panose="05000000000000000000" pitchFamily="2" charset="2"/>
              <a:buNone/>
              <a:defRPr/>
            </a:lvl1pPr>
          </a:lstStyle>
          <a:p>
            <a:pPr lvl="0" fontAlgn="base"/>
            <a:r>
              <a:rPr lang="zh-CN" altLang="en-US" strike="noStrike" noProof="0"/>
              <a:t>单击此处编辑母版副标题样式</a:t>
            </a:r>
            <a:endParaRPr lang="zh-CN" altLang="en-US" strike="noStrike" noProof="0"/>
          </a:p>
        </p:txBody>
      </p:sp>
      <p:sp>
        <p:nvSpPr>
          <p:cNvPr id="16" name="Rectangle 7"/>
          <p:cNvSpPr>
            <a:spLocks noGrp="1" noChangeArrowheads="1"/>
          </p:cNvSpPr>
          <p:nvPr>
            <p:ph type="dt" sz="half" idx="2"/>
          </p:nvPr>
        </p:nvSpPr>
        <p:spPr bwMode="auto">
          <a:xfrm>
            <a:off x="685800" y="63246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17" name="Rectangle 8"/>
          <p:cNvSpPr>
            <a:spLocks noGrp="1" noChangeArrowheads="1"/>
          </p:cNvSpPr>
          <p:nvPr>
            <p:ph type="ftr" sz="quarter" idx="3"/>
          </p:nvPr>
        </p:nvSpPr>
        <p:spPr bwMode="auto">
          <a:xfrm>
            <a:off x="3124200" y="63246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18" name="Rectangle 9"/>
          <p:cNvSpPr>
            <a:spLocks noGrp="1" noChangeArrowheads="1"/>
          </p:cNvSpPr>
          <p:nvPr>
            <p:ph type="sldNum" sz="quarter" idx="4"/>
          </p:nvPr>
        </p:nvSpPr>
        <p:spPr bwMode="auto">
          <a:xfrm>
            <a:off x="6553200" y="63246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400"/>
            </a:lvl1pPr>
          </a:lstStyle>
          <a:p>
            <a:pPr marL="0" marR="0" lvl="0" indent="0" algn="r" defTabSz="914400" rtl="0" eaLnBrk="1" fontAlgn="base" latinLnBrk="0" hangingPunct="1">
              <a:lnSpc>
                <a:spcPct val="100000"/>
              </a:lnSpc>
              <a:spcBef>
                <a:spcPct val="0"/>
              </a:spcBef>
              <a:spcAft>
                <a:spcPct val="0"/>
              </a:spcAft>
              <a:buClrTx/>
              <a:buSzTx/>
              <a:buFontTx/>
              <a:buNone/>
              <a:defRPr/>
            </a:pPr>
            <a:fld id="{12485827-9EF8-499A-87B0-17EDB1375F2D}" type="slidenum">
              <a:rPr kumimoji="0" lang="en-US" altLang="zh-CN" sz="1400" b="0"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randomBar dir="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hasCustomPrompt="1"/>
          </p:nvPr>
        </p:nvSpPr>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F7165C87-FF47-4821-B62E-9926CBB3F2BC}" type="slidenum">
              <a:rPr kumimoji="0" lang="en-US" altLang="zh-CN" sz="2400" b="0"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randomBar dir="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lstStyle>
            <a:lvl1pPr>
              <a:defRPr sz="6000"/>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hasCustomPrompt="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fontAlgn="base"/>
            <a:r>
              <a:rPr lang="zh-CN" altLang="en-US" strike="noStrike" noProof="1"/>
              <a:t>编辑母版文本样式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F7165C87-FF47-4821-B62E-9926CBB3F2BC}" type="slidenum">
              <a:rPr kumimoji="0" lang="en-US" altLang="zh-CN" sz="2400" b="0"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randomBar dir="ver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hasCustomPrompt="1"/>
          </p:nvPr>
        </p:nvSpPr>
        <p:spPr>
          <a:xfrm>
            <a:off x="1066800" y="2101850"/>
            <a:ext cx="3810000" cy="4114800"/>
          </a:xfrm>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hasCustomPrompt="1"/>
          </p:nvPr>
        </p:nvSpPr>
        <p:spPr>
          <a:xfrm>
            <a:off x="5029200" y="2101850"/>
            <a:ext cx="3810000" cy="4114800"/>
          </a:xfrm>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F7165C87-FF47-4821-B62E-9926CBB3F2BC}" type="slidenum">
              <a:rPr kumimoji="0" lang="en-US" altLang="zh-CN" sz="2400" b="0"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randomBar dir="ver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编辑母版文本样式</a:t>
            </a:r>
            <a:endParaRPr lang="zh-CN" altLang="en-US" strike="noStrike" noProof="1"/>
          </a:p>
        </p:txBody>
      </p:sp>
      <p:sp>
        <p:nvSpPr>
          <p:cNvPr id="4" name="内容占位符 3"/>
          <p:cNvSpPr>
            <a:spLocks noGrp="1"/>
          </p:cNvSpPr>
          <p:nvPr>
            <p:ph sz="half" idx="2" hasCustomPrompt="1"/>
          </p:nvPr>
        </p:nvSpPr>
        <p:spPr>
          <a:xfrm>
            <a:off x="630238" y="2505075"/>
            <a:ext cx="3868737" cy="3684588"/>
          </a:xfrm>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编辑母版文本样式</a:t>
            </a:r>
            <a:endParaRPr lang="zh-CN" altLang="en-US" strike="noStrike" noProof="1"/>
          </a:p>
        </p:txBody>
      </p:sp>
      <p:sp>
        <p:nvSpPr>
          <p:cNvPr id="6" name="内容占位符 5"/>
          <p:cNvSpPr>
            <a:spLocks noGrp="1"/>
          </p:cNvSpPr>
          <p:nvPr>
            <p:ph sz="quarter" idx="4" hasCustomPrompt="1"/>
          </p:nvPr>
        </p:nvSpPr>
        <p:spPr>
          <a:xfrm>
            <a:off x="4629150" y="2505075"/>
            <a:ext cx="3887788" cy="3684588"/>
          </a:xfrm>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F7165C87-FF47-4821-B62E-9926CBB3F2BC}" type="slidenum">
              <a:rPr kumimoji="0" lang="en-US" altLang="zh-CN" sz="2400" b="0"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randomBar dir="ver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F7165C87-FF47-4821-B62E-9926CBB3F2BC}" type="slidenum">
              <a:rPr kumimoji="0" lang="en-US" altLang="zh-CN" sz="2400" b="0"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randomBar dir="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F7165C87-FF47-4821-B62E-9926CBB3F2BC}" type="slidenum">
              <a:rPr kumimoji="0" lang="en-US" altLang="zh-CN" sz="2400" b="0"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hasCustomPrompt="1"/>
          </p:nvPr>
        </p:nvSpPr>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F7165C87-FF47-4821-B62E-9926CBB3F2BC}" type="slidenum">
              <a:rPr kumimoji="0" lang="en-US" altLang="zh-CN" sz="2400" b="0"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randomBar dir="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lstStyle>
            <a:lvl1pPr>
              <a:defRPr sz="3200"/>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F7165C87-FF47-4821-B62E-9926CBB3F2BC}" type="slidenum">
              <a:rPr kumimoji="0" lang="en-US" altLang="zh-CN" sz="2400" b="0"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randomBar dir="ver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lstStyle>
            <a:lvl1pPr>
              <a:defRPr sz="3200"/>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rgbClr val="A50021"/>
              </a:buClr>
              <a:buSzPct val="75000"/>
              <a:buFont typeface="Wingdings" panose="05000000000000000000" pitchFamily="2" charset="2"/>
              <a:buNone/>
              <a:defRPr/>
            </a:pPr>
            <a:endParaRPr kumimoji="1"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F7165C87-FF47-4821-B62E-9926CBB3F2BC}" type="slidenum">
              <a:rPr kumimoji="0" lang="en-US" altLang="zh-CN" sz="2400" b="0"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randomBar dir="ver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hasCustomPrompt="1"/>
          </p:nvPr>
        </p:nvSpPr>
        <p:spPr/>
        <p:txBody>
          <a:bodyPr vert="eaVert"/>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F7165C87-FF47-4821-B62E-9926CBB3F2BC}" type="slidenum">
              <a:rPr kumimoji="0" lang="en-US" altLang="zh-CN" sz="2400" b="0"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randomBar dir="vert"/>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96100" y="838200"/>
            <a:ext cx="1943100" cy="5378450"/>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hasCustomPrompt="1"/>
          </p:nvPr>
        </p:nvSpPr>
        <p:spPr>
          <a:xfrm>
            <a:off x="1066800" y="838200"/>
            <a:ext cx="5676900" cy="5378450"/>
          </a:xfrm>
        </p:spPr>
        <p:txBody>
          <a:bodyPr vert="eaVert"/>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F7165C87-FF47-4821-B62E-9926CBB3F2BC}" type="slidenum">
              <a:rPr kumimoji="0" lang="en-US" altLang="zh-CN" sz="2400" b="0"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randomBar dir="vert"/>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1066800" y="838200"/>
            <a:ext cx="7772400" cy="1143000"/>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sz="half" idx="1" hasCustomPrompt="1"/>
          </p:nvPr>
        </p:nvSpPr>
        <p:spPr>
          <a:xfrm>
            <a:off x="1066800" y="2101850"/>
            <a:ext cx="3810000" cy="4114800"/>
          </a:xfrm>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quarter" idx="2" hasCustomPrompt="1"/>
          </p:nvPr>
        </p:nvSpPr>
        <p:spPr>
          <a:xfrm>
            <a:off x="5029200" y="2101850"/>
            <a:ext cx="3810000" cy="1981200"/>
          </a:xfrm>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内容占位符 4"/>
          <p:cNvSpPr>
            <a:spLocks noGrp="1"/>
          </p:cNvSpPr>
          <p:nvPr>
            <p:ph sz="quarter" idx="3" hasCustomPrompt="1"/>
          </p:nvPr>
        </p:nvSpPr>
        <p:spPr>
          <a:xfrm>
            <a:off x="5029200" y="4235450"/>
            <a:ext cx="3810000" cy="1981200"/>
          </a:xfrm>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6" name="日期占位符 5"/>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7" name="页脚占位符 6"/>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8" name="灯片编号占位符 7"/>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F7165C87-FF47-4821-B62E-9926CBB3F2BC}" type="slidenum">
              <a:rPr kumimoji="0" lang="en-US" altLang="zh-CN" sz="2400" b="0"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lstStyle>
            <a:lvl1pPr>
              <a:defRPr sz="6000"/>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hasCustomPrompt="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fontAlgn="base"/>
            <a:r>
              <a:rPr lang="zh-CN" altLang="en-US" strike="noStrike" noProof="1"/>
              <a:t>编辑母版文本样式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F7165C87-FF47-4821-B62E-9926CBB3F2BC}" type="slidenum">
              <a:rPr kumimoji="0" lang="en-US" altLang="zh-CN" sz="2400" b="0"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hasCustomPrompt="1"/>
          </p:nvPr>
        </p:nvSpPr>
        <p:spPr>
          <a:xfrm>
            <a:off x="1066800" y="2101850"/>
            <a:ext cx="3810000" cy="4114800"/>
          </a:xfrm>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hasCustomPrompt="1"/>
          </p:nvPr>
        </p:nvSpPr>
        <p:spPr>
          <a:xfrm>
            <a:off x="5029200" y="2101850"/>
            <a:ext cx="3810000" cy="4114800"/>
          </a:xfrm>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F7165C87-FF47-4821-B62E-9926CBB3F2BC}" type="slidenum">
              <a:rPr kumimoji="0" lang="en-US" altLang="zh-CN" sz="2400" b="0"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编辑母版文本样式</a:t>
            </a:r>
            <a:endParaRPr lang="zh-CN" altLang="en-US" strike="noStrike" noProof="1"/>
          </a:p>
        </p:txBody>
      </p:sp>
      <p:sp>
        <p:nvSpPr>
          <p:cNvPr id="4" name="内容占位符 3"/>
          <p:cNvSpPr>
            <a:spLocks noGrp="1"/>
          </p:cNvSpPr>
          <p:nvPr>
            <p:ph sz="half" idx="2" hasCustomPrompt="1"/>
          </p:nvPr>
        </p:nvSpPr>
        <p:spPr>
          <a:xfrm>
            <a:off x="630238" y="2505075"/>
            <a:ext cx="3868737" cy="3684588"/>
          </a:xfrm>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编辑母版文本样式</a:t>
            </a:r>
            <a:endParaRPr lang="zh-CN" altLang="en-US" strike="noStrike" noProof="1"/>
          </a:p>
        </p:txBody>
      </p:sp>
      <p:sp>
        <p:nvSpPr>
          <p:cNvPr id="6" name="内容占位符 5"/>
          <p:cNvSpPr>
            <a:spLocks noGrp="1"/>
          </p:cNvSpPr>
          <p:nvPr>
            <p:ph sz="quarter" idx="4" hasCustomPrompt="1"/>
          </p:nvPr>
        </p:nvSpPr>
        <p:spPr>
          <a:xfrm>
            <a:off x="4629150" y="2505075"/>
            <a:ext cx="3887788" cy="3684588"/>
          </a:xfrm>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F7165C87-FF47-4821-B62E-9926CBB3F2BC}" type="slidenum">
              <a:rPr kumimoji="0" lang="en-US" altLang="zh-CN" sz="2400" b="0"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F7165C87-FF47-4821-B62E-9926CBB3F2BC}" type="slidenum">
              <a:rPr kumimoji="0" lang="en-US" altLang="zh-CN" sz="2400" b="0"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F7165C87-FF47-4821-B62E-9926CBB3F2BC}" type="slidenum">
              <a:rPr kumimoji="0" lang="en-US" altLang="zh-CN" sz="2400" b="0"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lstStyle>
            <a:lvl1pPr>
              <a:defRPr sz="3200"/>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F7165C87-FF47-4821-B62E-9926CBB3F2BC}" type="slidenum">
              <a:rPr kumimoji="0" lang="en-US" altLang="zh-CN" sz="2400" b="0"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lstStyle>
            <a:lvl1pPr>
              <a:defRPr sz="3200"/>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rgbClr val="A50021"/>
              </a:buClr>
              <a:buSzPct val="75000"/>
              <a:buFont typeface="Wingdings" panose="05000000000000000000" pitchFamily="2" charset="2"/>
              <a:buNone/>
              <a:defRPr/>
            </a:pPr>
            <a:endParaRPr kumimoji="1"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F7165C87-FF47-4821-B62E-9926CBB3F2BC}" type="slidenum">
              <a:rPr kumimoji="0" lang="en-US" altLang="zh-CN" sz="2400" b="0"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randomBar dir="vert"/>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3.png"/><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5" Type="http://schemas.openxmlformats.org/officeDocument/2006/relationships/theme" Target="../theme/theme2.xml"/><Relationship Id="rId14" Type="http://schemas.openxmlformats.org/officeDocument/2006/relationships/image" Target="../media/image3.png"/><Relationship Id="rId13" Type="http://schemas.openxmlformats.org/officeDocument/2006/relationships/image" Target="../media/image2.jpeg"/><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p:nvPr/>
        </p:nvSpPr>
        <p:spPr>
          <a:xfrm>
            <a:off x="152400" y="0"/>
            <a:ext cx="1447800" cy="6858000"/>
          </a:xfrm>
          <a:prstGeom prst="rect">
            <a:avLst/>
          </a:prstGeom>
          <a:gradFill rotWithShape="0">
            <a:gsLst>
              <a:gs pos="0">
                <a:schemeClr val="bg2"/>
              </a:gs>
              <a:gs pos="100000">
                <a:schemeClr val="bg1"/>
              </a:gs>
            </a:gsLst>
            <a:lin ang="0" scaled="1"/>
            <a:tileRect/>
          </a:gradFill>
          <a:ln w="9525">
            <a:noFill/>
          </a:ln>
        </p:spPr>
        <p:txBody>
          <a:bodyPr wrap="none" anchor="ctr" anchorCtr="0"/>
          <a:p>
            <a:pPr lvl="0" indent="0" algn="ctr"/>
            <a:endParaRPr lang="zh-CN" altLang="zh-CN" dirty="0">
              <a:latin typeface="Times New Roman" panose="02020603050405020304" pitchFamily="18" charset="0"/>
              <a:ea typeface="宋体" panose="02010600030101010101" pitchFamily="2" charset="-122"/>
            </a:endParaRPr>
          </a:p>
        </p:txBody>
      </p:sp>
      <p:sp>
        <p:nvSpPr>
          <p:cNvPr id="1027" name="Rectangle 3"/>
          <p:cNvSpPr/>
          <p:nvPr/>
        </p:nvSpPr>
        <p:spPr>
          <a:xfrm>
            <a:off x="1676400" y="0"/>
            <a:ext cx="7467600" cy="1219200"/>
          </a:xfrm>
          <a:prstGeom prst="rect">
            <a:avLst/>
          </a:prstGeom>
          <a:gradFill rotWithShape="0">
            <a:gsLst>
              <a:gs pos="0">
                <a:schemeClr val="bg2"/>
              </a:gs>
              <a:gs pos="100000">
                <a:schemeClr val="bg1"/>
              </a:gs>
            </a:gsLst>
            <a:path path="shape">
              <a:fillToRect l="50000" t="50000" r="50000" b="50000"/>
            </a:path>
            <a:tileRect/>
          </a:gradFill>
          <a:ln w="9525">
            <a:noFill/>
          </a:ln>
        </p:spPr>
        <p:txBody>
          <a:bodyPr wrap="none" anchor="ctr" anchorCtr="0"/>
          <a:p>
            <a:pPr lvl="0" indent="0" algn="ctr"/>
            <a:endParaRPr lang="zh-CN" altLang="zh-CN" dirty="0">
              <a:latin typeface="Times New Roman" panose="02020603050405020304" pitchFamily="18" charset="0"/>
              <a:ea typeface="宋体" panose="02010600030101010101" pitchFamily="2" charset="-122"/>
            </a:endParaRPr>
          </a:p>
        </p:txBody>
      </p:sp>
      <p:sp>
        <p:nvSpPr>
          <p:cNvPr id="1028" name="Rectangle 4" descr="Stationery"/>
          <p:cNvSpPr/>
          <p:nvPr/>
        </p:nvSpPr>
        <p:spPr>
          <a:xfrm>
            <a:off x="457200" y="0"/>
            <a:ext cx="1219200" cy="762000"/>
          </a:xfrm>
          <a:prstGeom prst="rect">
            <a:avLst/>
          </a:prstGeom>
          <a:blipFill rotWithShape="0">
            <a:blip r:embed="rId13"/>
          </a:blipFill>
          <a:ln w="9525">
            <a:noFill/>
          </a:ln>
        </p:spPr>
        <p:txBody>
          <a:bodyPr wrap="none" anchor="ctr" anchorCtr="0"/>
          <a:p>
            <a:pPr lvl="0" indent="0" algn="ctr"/>
            <a:endParaRPr lang="zh-CN" altLang="zh-CN" dirty="0">
              <a:latin typeface="Times New Roman" panose="02020603050405020304" pitchFamily="18" charset="0"/>
              <a:ea typeface="宋体" panose="02010600030101010101" pitchFamily="2" charset="-122"/>
            </a:endParaRPr>
          </a:p>
        </p:txBody>
      </p:sp>
      <p:sp>
        <p:nvSpPr>
          <p:cNvPr id="1029" name="Rectangle 5" descr="Stationery"/>
          <p:cNvSpPr/>
          <p:nvPr/>
        </p:nvSpPr>
        <p:spPr>
          <a:xfrm>
            <a:off x="0" y="0"/>
            <a:ext cx="457200" cy="6858000"/>
          </a:xfrm>
          <a:prstGeom prst="rect">
            <a:avLst/>
          </a:prstGeom>
          <a:blipFill rotWithShape="0">
            <a:blip r:embed="rId13"/>
          </a:blipFill>
          <a:ln w="9525">
            <a:noFill/>
          </a:ln>
        </p:spPr>
        <p:txBody>
          <a:bodyPr wrap="none" anchor="ctr" anchorCtr="0"/>
          <a:p>
            <a:pPr lvl="0" indent="0" algn="ctr"/>
            <a:endParaRPr lang="zh-CN" altLang="zh-CN" dirty="0">
              <a:latin typeface="Times New Roman" panose="02020603050405020304" pitchFamily="18" charset="0"/>
              <a:ea typeface="宋体" panose="02010600030101010101" pitchFamily="2" charset="-122"/>
            </a:endParaRPr>
          </a:p>
        </p:txBody>
      </p:sp>
      <p:sp>
        <p:nvSpPr>
          <p:cNvPr id="1030" name="Rectangle 6"/>
          <p:cNvSpPr>
            <a:spLocks noGrp="1"/>
          </p:cNvSpPr>
          <p:nvPr>
            <p:ph type="title"/>
          </p:nvPr>
        </p:nvSpPr>
        <p:spPr>
          <a:xfrm>
            <a:off x="1066800" y="838200"/>
            <a:ext cx="7772400" cy="1143000"/>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38919" name="Rectangle 7"/>
          <p:cNvSpPr>
            <a:spLocks noGrp="1" noChangeArrowheads="1"/>
          </p:cNvSpPr>
          <p:nvPr>
            <p:ph type="dt" sz="half" idx="2"/>
          </p:nvPr>
        </p:nvSpPr>
        <p:spPr bwMode="auto">
          <a:xfrm>
            <a:off x="1066800" y="64135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kumimoji="0" sz="1400">
                <a:solidFill>
                  <a:schemeClr val="tx2"/>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38920" name="Rectangle 8"/>
          <p:cNvSpPr>
            <a:spLocks noGrp="1" noChangeArrowheads="1"/>
          </p:cNvSpPr>
          <p:nvPr>
            <p:ph type="ftr" sz="quarter" idx="3"/>
          </p:nvPr>
        </p:nvSpPr>
        <p:spPr bwMode="auto">
          <a:xfrm>
            <a:off x="3429000" y="64135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ctr">
              <a:defRPr kumimoji="0" sz="1400">
                <a:solidFill>
                  <a:schemeClr val="tx2"/>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pic>
        <p:nvPicPr>
          <p:cNvPr id="1033" name="Picture 9" descr="anabnr2"/>
          <p:cNvPicPr>
            <a:picLocks noChangeAspect="1"/>
          </p:cNvPicPr>
          <p:nvPr/>
        </p:nvPicPr>
        <p:blipFill>
          <a:blip r:embed="rId14"/>
          <a:stretch>
            <a:fillRect/>
          </a:stretch>
        </p:blipFill>
        <p:spPr>
          <a:xfrm>
            <a:off x="1228725" y="0"/>
            <a:ext cx="7915275" cy="754063"/>
          </a:xfrm>
          <a:prstGeom prst="rect">
            <a:avLst/>
          </a:prstGeom>
          <a:noFill/>
          <a:ln w="9525">
            <a:noFill/>
          </a:ln>
        </p:spPr>
      </p:pic>
      <p:sp>
        <p:nvSpPr>
          <p:cNvPr id="1034" name="Rectangle 10"/>
          <p:cNvSpPr/>
          <p:nvPr/>
        </p:nvSpPr>
        <p:spPr>
          <a:xfrm>
            <a:off x="304800" y="457200"/>
            <a:ext cx="2514600" cy="304800"/>
          </a:xfrm>
          <a:prstGeom prst="rect">
            <a:avLst/>
          </a:prstGeom>
          <a:solidFill>
            <a:schemeClr val="accent2">
              <a:alpha val="50195"/>
            </a:schemeClr>
          </a:solidFill>
          <a:ln w="9525">
            <a:noFill/>
          </a:ln>
        </p:spPr>
        <p:txBody>
          <a:bodyPr wrap="none" anchor="ctr" anchorCtr="0"/>
          <a:p>
            <a:pPr lvl="0" indent="0" algn="ctr"/>
            <a:endParaRPr lang="zh-CN" altLang="zh-CN" dirty="0">
              <a:latin typeface="Times New Roman" panose="02020603050405020304" pitchFamily="18" charset="0"/>
              <a:ea typeface="宋体" panose="02010600030101010101" pitchFamily="2" charset="-122"/>
            </a:endParaRPr>
          </a:p>
        </p:txBody>
      </p:sp>
      <p:sp>
        <p:nvSpPr>
          <p:cNvPr id="38923" name="Rectangle 11"/>
          <p:cNvSpPr>
            <a:spLocks noGrp="1" noChangeArrowheads="1"/>
          </p:cNvSpPr>
          <p:nvPr>
            <p:ph type="sldNum" sz="quarter" idx="4"/>
          </p:nvPr>
        </p:nvSpPr>
        <p:spPr bwMode="auto">
          <a:xfrm>
            <a:off x="8229600" y="6413500"/>
            <a:ext cx="914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kumimoji="0">
                <a:solidFill>
                  <a:schemeClr val="tx2"/>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7165C87-FF47-4821-B62E-9926CBB3F2BC}" type="slidenum">
              <a:rPr kumimoji="0" lang="en-US" altLang="zh-CN" sz="2400" b="0"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1036" name="Rectangle 12"/>
          <p:cNvSpPr>
            <a:spLocks noGrp="1"/>
          </p:cNvSpPr>
          <p:nvPr>
            <p:ph type="body"/>
          </p:nvPr>
        </p:nvSpPr>
        <p:spPr>
          <a:xfrm>
            <a:off x="1066800" y="2101850"/>
            <a:ext cx="7772400" cy="4114800"/>
          </a:xfrm>
          <a:prstGeom prst="rect">
            <a:avLst/>
          </a:prstGeom>
          <a:noFill/>
          <a:ln w="9525">
            <a:noFill/>
          </a:ln>
        </p:spPr>
        <p:txBody>
          <a:bodyPr anchor="t" anchorCtr="0"/>
          <a:p>
            <a:pPr lvl="0" indent="-457200"/>
            <a:r>
              <a:rPr lang="zh-CN" altLang="en-US" dirty="0"/>
              <a:t>单击此处编辑母版文本样式</a:t>
            </a:r>
            <a:endParaRPr lang="zh-CN" altLang="en-US" dirty="0"/>
          </a:p>
          <a:p>
            <a:pPr lvl="1" indent="-45593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randomBar dir="vert"/>
  </p:transition>
  <p:hf sldNum="0" hdr="0" ftr="0" dt="0"/>
  <p:txStyles>
    <p:titleStyle>
      <a:lvl1pPr algn="l" rtl="0" fontAlgn="base">
        <a:spcBef>
          <a:spcPct val="0"/>
        </a:spcBef>
        <a:spcAft>
          <a:spcPct val="0"/>
        </a:spcAft>
        <a:defRPr kumimoji="1" sz="4400" kern="1200">
          <a:solidFill>
            <a:schemeClr val="tx2"/>
          </a:solidFill>
          <a:latin typeface="+mj-lt"/>
          <a:ea typeface="+mj-ea"/>
          <a:cs typeface="+mj-cs"/>
        </a:defRPr>
      </a:lvl1pPr>
      <a:lvl2pPr algn="l"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l"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l"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l"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l"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l"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l"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l"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457200" indent="-457200" algn="l" rtl="0" fontAlgn="base">
        <a:spcBef>
          <a:spcPct val="20000"/>
        </a:spcBef>
        <a:spcAft>
          <a:spcPct val="0"/>
        </a:spcAft>
        <a:buClr>
          <a:srgbClr val="A50021"/>
        </a:buClr>
        <a:buSzPct val="75000"/>
        <a:buFont typeface="Wingdings" panose="05000000000000000000" pitchFamily="2" charset="2"/>
        <a:buChar char="n"/>
        <a:defRPr kumimoji="1" sz="3200" kern="1200">
          <a:solidFill>
            <a:schemeClr val="tx1"/>
          </a:solidFill>
          <a:latin typeface="+mn-lt"/>
          <a:ea typeface="+mn-ea"/>
          <a:cs typeface="+mn-cs"/>
        </a:defRPr>
      </a:lvl1pPr>
      <a:lvl2pPr marL="1027430" indent="-455930" algn="l" rtl="0" fontAlgn="base">
        <a:spcBef>
          <a:spcPct val="20000"/>
        </a:spcBef>
        <a:spcAft>
          <a:spcPct val="0"/>
        </a:spcAft>
        <a:buClr>
          <a:schemeClr val="accent2"/>
        </a:buClr>
        <a:buSzPct val="75000"/>
        <a:buFont typeface="Wingdings" panose="05000000000000000000" pitchFamily="2" charset="2"/>
        <a:buChar char="n"/>
        <a:defRPr kumimoji="1" sz="2800" kern="1200">
          <a:solidFill>
            <a:schemeClr val="tx1"/>
          </a:solidFill>
          <a:latin typeface="+mn-lt"/>
          <a:ea typeface="+mn-ea"/>
          <a:cs typeface="+mn-cs"/>
        </a:defRPr>
      </a:lvl2pPr>
      <a:lvl3pPr marL="1370330" indent="-228600" algn="l" rtl="0" fontAlgn="base">
        <a:spcBef>
          <a:spcPct val="20000"/>
        </a:spcBef>
        <a:spcAft>
          <a:spcPct val="0"/>
        </a:spcAft>
        <a:buClr>
          <a:srgbClr val="666699"/>
        </a:buClr>
        <a:buSzPct val="70000"/>
        <a:buFont typeface="Wingdings" panose="05000000000000000000" pitchFamily="2" charset="2"/>
        <a:buChar char="n"/>
        <a:defRPr kumimoji="1" sz="2400" kern="1200">
          <a:solidFill>
            <a:schemeClr val="tx1"/>
          </a:solidFill>
          <a:latin typeface="+mn-lt"/>
          <a:ea typeface="+mn-ea"/>
          <a:cs typeface="+mn-cs"/>
        </a:defRPr>
      </a:lvl3pPr>
      <a:lvl4pPr marL="1713230" indent="-228600" algn="l" rtl="0" fontAlgn="base">
        <a:spcBef>
          <a:spcPct val="20000"/>
        </a:spcBef>
        <a:spcAft>
          <a:spcPct val="0"/>
        </a:spcAft>
        <a:buSzPct val="60000"/>
        <a:buFont typeface="Wingdings" panose="05000000000000000000" pitchFamily="2" charset="2"/>
        <a:buChar char="n"/>
        <a:defRPr kumimoji="1" sz="2000" kern="1200">
          <a:solidFill>
            <a:schemeClr val="tx1"/>
          </a:solidFill>
          <a:latin typeface="+mn-lt"/>
          <a:ea typeface="+mn-ea"/>
          <a:cs typeface="+mn-cs"/>
        </a:defRPr>
      </a:lvl4pPr>
      <a:lvl5pPr marL="2057400" indent="-228600" algn="l" rtl="0" fontAlgn="base">
        <a:spcBef>
          <a:spcPct val="20000"/>
        </a:spcBef>
        <a:spcAft>
          <a:spcPct val="0"/>
        </a:spcAft>
        <a:buClr>
          <a:schemeClr val="hlink"/>
        </a:buClr>
        <a:buSzPct val="55000"/>
        <a:buFont typeface="Wingdings" panose="05000000000000000000" pitchFamily="2" charset="2"/>
        <a:buChar char="n"/>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p:nvPr/>
        </p:nvSpPr>
        <p:spPr>
          <a:xfrm>
            <a:off x="152400" y="0"/>
            <a:ext cx="1447800" cy="6858000"/>
          </a:xfrm>
          <a:prstGeom prst="rect">
            <a:avLst/>
          </a:prstGeom>
          <a:gradFill rotWithShape="0">
            <a:gsLst>
              <a:gs pos="0">
                <a:schemeClr val="bg2"/>
              </a:gs>
              <a:gs pos="100000">
                <a:schemeClr val="bg1"/>
              </a:gs>
            </a:gsLst>
            <a:lin ang="0" scaled="1"/>
            <a:tileRect/>
          </a:gradFill>
          <a:ln w="9525">
            <a:noFill/>
          </a:ln>
        </p:spPr>
        <p:txBody>
          <a:bodyPr wrap="none" anchor="ctr" anchorCtr="0"/>
          <a:p>
            <a:pPr lvl="0" indent="0" algn="ctr"/>
            <a:endParaRPr lang="zh-CN" altLang="zh-CN" dirty="0">
              <a:latin typeface="Times New Roman" panose="02020603050405020304" pitchFamily="18" charset="0"/>
              <a:ea typeface="宋体" panose="02010600030101010101" pitchFamily="2" charset="-122"/>
            </a:endParaRPr>
          </a:p>
        </p:txBody>
      </p:sp>
      <p:sp>
        <p:nvSpPr>
          <p:cNvPr id="1027" name="Rectangle 3"/>
          <p:cNvSpPr/>
          <p:nvPr/>
        </p:nvSpPr>
        <p:spPr>
          <a:xfrm>
            <a:off x="1676400" y="0"/>
            <a:ext cx="7467600" cy="1219200"/>
          </a:xfrm>
          <a:prstGeom prst="rect">
            <a:avLst/>
          </a:prstGeom>
          <a:gradFill rotWithShape="0">
            <a:gsLst>
              <a:gs pos="0">
                <a:schemeClr val="bg2"/>
              </a:gs>
              <a:gs pos="100000">
                <a:schemeClr val="bg1"/>
              </a:gs>
            </a:gsLst>
            <a:path path="shape">
              <a:fillToRect l="50000" t="50000" r="50000" b="50000"/>
            </a:path>
            <a:tileRect/>
          </a:gradFill>
          <a:ln w="9525">
            <a:noFill/>
          </a:ln>
        </p:spPr>
        <p:txBody>
          <a:bodyPr wrap="none" anchor="ctr" anchorCtr="0"/>
          <a:p>
            <a:pPr lvl="0" indent="0" algn="ctr"/>
            <a:endParaRPr lang="zh-CN" altLang="zh-CN" dirty="0">
              <a:latin typeface="Times New Roman" panose="02020603050405020304" pitchFamily="18" charset="0"/>
              <a:ea typeface="宋体" panose="02010600030101010101" pitchFamily="2" charset="-122"/>
            </a:endParaRPr>
          </a:p>
        </p:txBody>
      </p:sp>
      <p:sp>
        <p:nvSpPr>
          <p:cNvPr id="1028" name="Rectangle 4" descr="Stationery"/>
          <p:cNvSpPr/>
          <p:nvPr/>
        </p:nvSpPr>
        <p:spPr>
          <a:xfrm>
            <a:off x="457200" y="0"/>
            <a:ext cx="1219200" cy="762000"/>
          </a:xfrm>
          <a:prstGeom prst="rect">
            <a:avLst/>
          </a:prstGeom>
          <a:blipFill rotWithShape="0">
            <a:blip r:embed="rId13"/>
          </a:blipFill>
          <a:ln w="9525">
            <a:noFill/>
          </a:ln>
        </p:spPr>
        <p:txBody>
          <a:bodyPr wrap="none" anchor="ctr" anchorCtr="0"/>
          <a:p>
            <a:pPr lvl="0" indent="0" algn="ctr"/>
            <a:endParaRPr lang="zh-CN" altLang="zh-CN" dirty="0">
              <a:latin typeface="Times New Roman" panose="02020603050405020304" pitchFamily="18" charset="0"/>
              <a:ea typeface="宋体" panose="02010600030101010101" pitchFamily="2" charset="-122"/>
            </a:endParaRPr>
          </a:p>
        </p:txBody>
      </p:sp>
      <p:sp>
        <p:nvSpPr>
          <p:cNvPr id="1029" name="Rectangle 5" descr="Stationery"/>
          <p:cNvSpPr/>
          <p:nvPr/>
        </p:nvSpPr>
        <p:spPr>
          <a:xfrm>
            <a:off x="0" y="0"/>
            <a:ext cx="457200" cy="6858000"/>
          </a:xfrm>
          <a:prstGeom prst="rect">
            <a:avLst/>
          </a:prstGeom>
          <a:blipFill rotWithShape="0">
            <a:blip r:embed="rId13"/>
          </a:blipFill>
          <a:ln w="9525">
            <a:noFill/>
          </a:ln>
        </p:spPr>
        <p:txBody>
          <a:bodyPr wrap="none" anchor="ctr" anchorCtr="0"/>
          <a:p>
            <a:pPr lvl="0" indent="0" algn="ctr"/>
            <a:endParaRPr lang="zh-CN" altLang="zh-CN" dirty="0">
              <a:latin typeface="Times New Roman" panose="02020603050405020304" pitchFamily="18" charset="0"/>
              <a:ea typeface="宋体" panose="02010600030101010101" pitchFamily="2" charset="-122"/>
            </a:endParaRPr>
          </a:p>
        </p:txBody>
      </p:sp>
      <p:sp>
        <p:nvSpPr>
          <p:cNvPr id="1030" name="Rectangle 6"/>
          <p:cNvSpPr>
            <a:spLocks noGrp="1"/>
          </p:cNvSpPr>
          <p:nvPr>
            <p:ph type="title"/>
          </p:nvPr>
        </p:nvSpPr>
        <p:spPr>
          <a:xfrm>
            <a:off x="1066800" y="838200"/>
            <a:ext cx="7772400" cy="1143000"/>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38919" name="Rectangle 7"/>
          <p:cNvSpPr>
            <a:spLocks noGrp="1" noChangeArrowheads="1"/>
          </p:cNvSpPr>
          <p:nvPr>
            <p:ph type="dt" sz="half" idx="2"/>
          </p:nvPr>
        </p:nvSpPr>
        <p:spPr bwMode="auto">
          <a:xfrm>
            <a:off x="1066800" y="64135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kumimoji="0" sz="1400">
                <a:solidFill>
                  <a:schemeClr val="tx2"/>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38920" name="Rectangle 8"/>
          <p:cNvSpPr>
            <a:spLocks noGrp="1" noChangeArrowheads="1"/>
          </p:cNvSpPr>
          <p:nvPr>
            <p:ph type="ftr" sz="quarter" idx="3"/>
          </p:nvPr>
        </p:nvSpPr>
        <p:spPr bwMode="auto">
          <a:xfrm>
            <a:off x="3429000" y="64135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ctr">
              <a:defRPr kumimoji="0" sz="1400">
                <a:solidFill>
                  <a:schemeClr val="tx2"/>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pic>
        <p:nvPicPr>
          <p:cNvPr id="1033" name="Picture 9" descr="anabnr2"/>
          <p:cNvPicPr>
            <a:picLocks noChangeAspect="1"/>
          </p:cNvPicPr>
          <p:nvPr/>
        </p:nvPicPr>
        <p:blipFill>
          <a:blip r:embed="rId14"/>
          <a:stretch>
            <a:fillRect/>
          </a:stretch>
        </p:blipFill>
        <p:spPr>
          <a:xfrm>
            <a:off x="1228725" y="0"/>
            <a:ext cx="7915275" cy="754063"/>
          </a:xfrm>
          <a:prstGeom prst="rect">
            <a:avLst/>
          </a:prstGeom>
          <a:noFill/>
          <a:ln w="9525">
            <a:noFill/>
          </a:ln>
        </p:spPr>
      </p:pic>
      <p:sp>
        <p:nvSpPr>
          <p:cNvPr id="1034" name="Rectangle 10"/>
          <p:cNvSpPr/>
          <p:nvPr/>
        </p:nvSpPr>
        <p:spPr>
          <a:xfrm>
            <a:off x="304800" y="457200"/>
            <a:ext cx="2514600" cy="304800"/>
          </a:xfrm>
          <a:prstGeom prst="rect">
            <a:avLst/>
          </a:prstGeom>
          <a:solidFill>
            <a:schemeClr val="accent2">
              <a:alpha val="50195"/>
            </a:schemeClr>
          </a:solidFill>
          <a:ln w="9525">
            <a:noFill/>
          </a:ln>
        </p:spPr>
        <p:txBody>
          <a:bodyPr wrap="none" anchor="ctr" anchorCtr="0"/>
          <a:p>
            <a:pPr lvl="0" indent="0" algn="ctr"/>
            <a:endParaRPr lang="zh-CN" altLang="zh-CN" dirty="0">
              <a:latin typeface="Times New Roman" panose="02020603050405020304" pitchFamily="18" charset="0"/>
              <a:ea typeface="宋体" panose="02010600030101010101" pitchFamily="2" charset="-122"/>
            </a:endParaRPr>
          </a:p>
        </p:txBody>
      </p:sp>
      <p:sp>
        <p:nvSpPr>
          <p:cNvPr id="38923" name="Rectangle 11"/>
          <p:cNvSpPr>
            <a:spLocks noGrp="1" noChangeArrowheads="1"/>
          </p:cNvSpPr>
          <p:nvPr>
            <p:ph type="sldNum" sz="quarter" idx="4"/>
          </p:nvPr>
        </p:nvSpPr>
        <p:spPr bwMode="auto">
          <a:xfrm>
            <a:off x="8229600" y="6413500"/>
            <a:ext cx="914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kumimoji="0">
                <a:solidFill>
                  <a:schemeClr val="tx2"/>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7165C87-FF47-4821-B62E-9926CBB3F2BC}" type="slidenum">
              <a:rPr kumimoji="0" lang="en-US" altLang="zh-CN" sz="2400" b="0"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
        <p:nvSpPr>
          <p:cNvPr id="1036" name="Rectangle 12"/>
          <p:cNvSpPr>
            <a:spLocks noGrp="1"/>
          </p:cNvSpPr>
          <p:nvPr>
            <p:ph type="body"/>
          </p:nvPr>
        </p:nvSpPr>
        <p:spPr>
          <a:xfrm>
            <a:off x="1066800" y="2101850"/>
            <a:ext cx="7772400" cy="4114800"/>
          </a:xfrm>
          <a:prstGeom prst="rect">
            <a:avLst/>
          </a:prstGeom>
          <a:noFill/>
          <a:ln w="9525">
            <a:noFill/>
          </a:ln>
        </p:spPr>
        <p:txBody>
          <a:bodyPr anchor="t" anchorCtr="0"/>
          <a:p>
            <a:pPr lvl="0" indent="-457200"/>
            <a:r>
              <a:rPr lang="zh-CN" altLang="en-US" dirty="0"/>
              <a:t>单击此处编辑母版文本样式</a:t>
            </a:r>
            <a:endParaRPr lang="zh-CN" altLang="en-US" dirty="0"/>
          </a:p>
          <a:p>
            <a:pPr lvl="1" indent="-45593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p:randomBar dir="vert"/>
  </p:transition>
  <p:hf sldNum="0" hdr="0" ftr="0" dt="0"/>
  <p:txStyles>
    <p:titleStyle>
      <a:lvl1pPr algn="l" rtl="0" fontAlgn="base">
        <a:spcBef>
          <a:spcPct val="0"/>
        </a:spcBef>
        <a:spcAft>
          <a:spcPct val="0"/>
        </a:spcAft>
        <a:defRPr kumimoji="1" sz="4400" kern="1200">
          <a:solidFill>
            <a:schemeClr val="tx2"/>
          </a:solidFill>
          <a:latin typeface="+mj-lt"/>
          <a:ea typeface="+mj-ea"/>
          <a:cs typeface="+mj-cs"/>
        </a:defRPr>
      </a:lvl1pPr>
      <a:lvl2pPr algn="l"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l"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l"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l"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l"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l"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l"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l"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457200" indent="-457200" algn="l" rtl="0" fontAlgn="base">
        <a:spcBef>
          <a:spcPct val="20000"/>
        </a:spcBef>
        <a:spcAft>
          <a:spcPct val="0"/>
        </a:spcAft>
        <a:buClr>
          <a:srgbClr val="A50021"/>
        </a:buClr>
        <a:buSzPct val="75000"/>
        <a:buFont typeface="Wingdings" panose="05000000000000000000" pitchFamily="2" charset="2"/>
        <a:buChar char="n"/>
        <a:defRPr kumimoji="1" sz="3200" kern="1200">
          <a:solidFill>
            <a:schemeClr val="tx1"/>
          </a:solidFill>
          <a:latin typeface="+mn-lt"/>
          <a:ea typeface="+mn-ea"/>
          <a:cs typeface="+mn-cs"/>
        </a:defRPr>
      </a:lvl1pPr>
      <a:lvl2pPr marL="1027430" indent="-455930" algn="l" rtl="0" fontAlgn="base">
        <a:spcBef>
          <a:spcPct val="20000"/>
        </a:spcBef>
        <a:spcAft>
          <a:spcPct val="0"/>
        </a:spcAft>
        <a:buClr>
          <a:schemeClr val="accent2"/>
        </a:buClr>
        <a:buSzPct val="75000"/>
        <a:buFont typeface="Wingdings" panose="05000000000000000000" pitchFamily="2" charset="2"/>
        <a:buChar char="n"/>
        <a:defRPr kumimoji="1" sz="2800" kern="1200">
          <a:solidFill>
            <a:schemeClr val="tx1"/>
          </a:solidFill>
          <a:latin typeface="+mn-lt"/>
          <a:ea typeface="+mn-ea"/>
          <a:cs typeface="+mn-cs"/>
        </a:defRPr>
      </a:lvl2pPr>
      <a:lvl3pPr marL="1370330" indent="-228600" algn="l" rtl="0" fontAlgn="base">
        <a:spcBef>
          <a:spcPct val="20000"/>
        </a:spcBef>
        <a:spcAft>
          <a:spcPct val="0"/>
        </a:spcAft>
        <a:buClr>
          <a:srgbClr val="666699"/>
        </a:buClr>
        <a:buSzPct val="70000"/>
        <a:buFont typeface="Wingdings" panose="05000000000000000000" pitchFamily="2" charset="2"/>
        <a:buChar char="n"/>
        <a:defRPr kumimoji="1" sz="2400" kern="1200">
          <a:solidFill>
            <a:schemeClr val="tx1"/>
          </a:solidFill>
          <a:latin typeface="+mn-lt"/>
          <a:ea typeface="+mn-ea"/>
          <a:cs typeface="+mn-cs"/>
        </a:defRPr>
      </a:lvl3pPr>
      <a:lvl4pPr marL="1713230" indent="-228600" algn="l" rtl="0" fontAlgn="base">
        <a:spcBef>
          <a:spcPct val="20000"/>
        </a:spcBef>
        <a:spcAft>
          <a:spcPct val="0"/>
        </a:spcAft>
        <a:buSzPct val="60000"/>
        <a:buFont typeface="Wingdings" panose="05000000000000000000" pitchFamily="2" charset="2"/>
        <a:buChar char="n"/>
        <a:defRPr kumimoji="1" sz="2000" kern="1200">
          <a:solidFill>
            <a:schemeClr val="tx1"/>
          </a:solidFill>
          <a:latin typeface="+mn-lt"/>
          <a:ea typeface="+mn-ea"/>
          <a:cs typeface="+mn-cs"/>
        </a:defRPr>
      </a:lvl4pPr>
      <a:lvl5pPr marL="2057400" indent="-228600" algn="l" rtl="0" fontAlgn="base">
        <a:spcBef>
          <a:spcPct val="20000"/>
        </a:spcBef>
        <a:spcAft>
          <a:spcPct val="0"/>
        </a:spcAft>
        <a:buClr>
          <a:schemeClr val="hlink"/>
        </a:buClr>
        <a:buSzPct val="55000"/>
        <a:buFont typeface="Wingdings" panose="05000000000000000000" pitchFamily="2" charset="2"/>
        <a:buChar char="n"/>
        <a:defRPr kumimoji="1"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wmf"/></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w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w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GI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wmf"/></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9.GIF"/><Relationship Id="rId2" Type="http://schemas.openxmlformats.org/officeDocument/2006/relationships/slide" Target="slide2.xml"/><Relationship Id="rId1" Type="http://schemas.openxmlformats.org/officeDocument/2006/relationships/image" Target="../media/image18.wmf"/></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wmf"/></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GIF"/></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GIF"/></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wmf"/></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wmf"/></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GIF"/></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8.png"/></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wmf"/></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GIF"/></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wmf"/><Relationship Id="rId1" Type="http://schemas.openxmlformats.org/officeDocument/2006/relationships/image" Target="../media/image30.wmf"/></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GIF"/></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jpe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jpe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jpe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GIF"/><Relationship Id="rId1" Type="http://schemas.openxmlformats.org/officeDocument/2006/relationships/slide" Target="slide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9028" name="Rectangle 4"/>
          <p:cNvSpPr>
            <a:spLocks noChangeArrowheads="1"/>
          </p:cNvSpPr>
          <p:nvPr/>
        </p:nvSpPr>
        <p:spPr bwMode="auto">
          <a:xfrm>
            <a:off x="1042988" y="620713"/>
            <a:ext cx="7150100" cy="3600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sz="2400">
                <a:solidFill>
                  <a:schemeClr val="tx1"/>
                </a:solidFill>
                <a:latin typeface="Times New Roman" panose="02020603050405020304" pitchFamily="18" charset="0"/>
                <a:ea typeface="宋体" panose="02010600030101010101" pitchFamily="2" charset="-122"/>
              </a:defRPr>
            </a:lvl1pPr>
            <a:lvl2pPr>
              <a:defRPr kumimoji="1" sz="2400">
                <a:solidFill>
                  <a:schemeClr val="tx1"/>
                </a:solidFill>
                <a:latin typeface="Times New Roman" panose="02020603050405020304" pitchFamily="18" charset="0"/>
                <a:ea typeface="宋体" panose="02010600030101010101" pitchFamily="2" charset="-122"/>
              </a:defRPr>
            </a:lvl2pPr>
            <a:lvl3pPr>
              <a:defRPr kumimoji="1" sz="2400">
                <a:solidFill>
                  <a:schemeClr val="tx1"/>
                </a:solidFill>
                <a:latin typeface="Times New Roman" panose="02020603050405020304" pitchFamily="18" charset="0"/>
                <a:ea typeface="宋体" panose="02010600030101010101" pitchFamily="2" charset="-122"/>
              </a:defRPr>
            </a:lvl3pPr>
            <a:lvl4pPr>
              <a:defRPr kumimoji="1" sz="2400">
                <a:solidFill>
                  <a:schemeClr val="tx1"/>
                </a:solidFill>
                <a:latin typeface="Times New Roman" panose="02020603050405020304" pitchFamily="18" charset="0"/>
                <a:ea typeface="宋体" panose="02010600030101010101" pitchFamily="2" charset="-122"/>
              </a:defRPr>
            </a:lvl4pPr>
            <a:lvl5pPr>
              <a:defRPr kumimoji="1" sz="2400">
                <a:solidFill>
                  <a:schemeClr val="tx1"/>
                </a:solidFill>
                <a:latin typeface="Times New Roman" panose="02020603050405020304" pitchFamily="18" charset="0"/>
                <a:ea typeface="宋体" panose="02010600030101010101" pitchFamily="2" charset="-122"/>
              </a:defRPr>
            </a:lvl5pPr>
            <a:lvl6pPr marL="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9144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1371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18288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br>
              <a:rPr kumimoji="1" lang="en-US" altLang="zh-CN" sz="4400" b="1" i="0" u="none" strike="noStrike" kern="1200" cap="none" spc="0" normalizeH="0" baseline="0" noProof="0" dirty="0">
                <a:ln>
                  <a:noFill/>
                </a:ln>
                <a:solidFill>
                  <a:srgbClr val="000000"/>
                </a:solidFill>
                <a:effectLst/>
                <a:uLnTx/>
                <a:uFillTx/>
                <a:latin typeface="楷体_GB2312" pitchFamily="49" charset="-122"/>
                <a:ea typeface="楷体_GB2312" pitchFamily="49" charset="-122"/>
                <a:cs typeface="+mn-cs"/>
              </a:rPr>
            </a:br>
            <a:r>
              <a:rPr kumimoji="1" lang="en-US" altLang="zh-CN" sz="4400" b="1" i="0" u="none" strike="noStrike" kern="1200" cap="none" spc="0" normalizeH="0" baseline="0" noProof="0" dirty="0">
                <a:ln>
                  <a:noFill/>
                </a:ln>
                <a:solidFill>
                  <a:srgbClr val="000000"/>
                </a:solidFill>
                <a:effectLst/>
                <a:uLnTx/>
                <a:uFillTx/>
                <a:latin typeface="楷体_GB2312" pitchFamily="49" charset="-122"/>
                <a:ea typeface="楷体_GB2312" pitchFamily="49" charset="-122"/>
                <a:cs typeface="+mn-cs"/>
                <a:sym typeface="+mn-ea"/>
              </a:rPr>
              <a:t>   </a:t>
            </a:r>
            <a:r>
              <a:rPr kumimoji="1" lang="zh-CN" altLang="en-US" sz="4000" b="1" i="0" u="none" strike="noStrike" kern="1200" cap="none" spc="0" normalizeH="0" baseline="0" noProof="0" dirty="0">
                <a:ln>
                  <a:noFill/>
                </a:ln>
                <a:solidFill>
                  <a:srgbClr val="1254B6"/>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sym typeface="+mn-ea"/>
              </a:rPr>
              <a:t>第八章   </a:t>
            </a:r>
            <a:r>
              <a:rPr kumimoji="1" lang="zh-CN" altLang="en-US" sz="5400" b="1" i="0" u="none" strike="noStrike" kern="1200" cap="none" spc="0" normalizeH="0" baseline="0" noProof="0" dirty="0">
                <a:ln>
                  <a:noFill/>
                </a:ln>
                <a:solidFill>
                  <a:srgbClr val="1254B6"/>
                </a:solidFill>
                <a:effectLst/>
                <a:uLnTx/>
                <a:uFillTx/>
                <a:latin typeface="黑体" panose="02010609060101010101" pitchFamily="49" charset="-122"/>
                <a:ea typeface="黑体" panose="02010609060101010101" pitchFamily="49" charset="-122"/>
                <a:cs typeface="+mn-cs"/>
                <a:sym typeface="+mn-ea"/>
              </a:rPr>
              <a:t> </a:t>
            </a:r>
            <a:r>
              <a:rPr kumimoji="1" lang="zh-CN" altLang="en-US" sz="6600" b="1" i="0" u="none" strike="noStrike" kern="1200" cap="none" spc="0" normalizeH="0" baseline="0" noProof="0" dirty="0">
                <a:ln>
                  <a:noFill/>
                </a:ln>
                <a:solidFill>
                  <a:srgbClr val="A22402"/>
                </a:solidFill>
                <a:effectLst>
                  <a:outerShdw blurRad="38100" dist="38100" dir="2700000" algn="tl">
                    <a:srgbClr val="C0C0C0"/>
                  </a:outerShdw>
                </a:effectLst>
                <a:uLnTx/>
                <a:uFillTx/>
                <a:latin typeface="隶书" panose="02010509060101010101" pitchFamily="49" charset="-122"/>
                <a:ea typeface="隶书" panose="02010509060101010101" pitchFamily="49" charset="-122"/>
                <a:cs typeface="+mn-cs"/>
                <a:sym typeface="+mn-ea"/>
              </a:rPr>
              <a:t>教学</a:t>
            </a:r>
            <a:r>
              <a:rPr kumimoji="1" lang="en-US" altLang="zh-CN" sz="6600" b="1" i="0" u="none" strike="noStrike" kern="1200" cap="none" spc="0" normalizeH="0" baseline="0" noProof="0" dirty="0">
                <a:ln>
                  <a:noFill/>
                </a:ln>
                <a:solidFill>
                  <a:srgbClr val="A22402"/>
                </a:solidFill>
                <a:effectLst>
                  <a:outerShdw blurRad="38100" dist="38100" dir="2700000" algn="tl">
                    <a:srgbClr val="C0C0C0"/>
                  </a:outerShdw>
                </a:effectLst>
                <a:uLnTx/>
                <a:uFillTx/>
                <a:latin typeface="隶书" panose="02010509060101010101" pitchFamily="49" charset="-122"/>
                <a:ea typeface="隶书" panose="02010509060101010101" pitchFamily="49" charset="-122"/>
                <a:cs typeface="+mn-cs"/>
                <a:sym typeface="+mn-ea"/>
              </a:rPr>
              <a:t>(</a:t>
            </a:r>
            <a:r>
              <a:rPr kumimoji="1" lang="zh-CN" altLang="en-US" sz="6600" b="1" i="0" u="none" strike="noStrike" kern="1200" cap="none" spc="0" normalizeH="0" baseline="0" noProof="0" dirty="0">
                <a:ln>
                  <a:noFill/>
                </a:ln>
                <a:solidFill>
                  <a:srgbClr val="A22402"/>
                </a:solidFill>
                <a:effectLst>
                  <a:outerShdw blurRad="38100" dist="38100" dir="2700000" algn="tl">
                    <a:srgbClr val="C0C0C0"/>
                  </a:outerShdw>
                </a:effectLst>
                <a:uLnTx/>
                <a:uFillTx/>
                <a:latin typeface="隶书" panose="02010509060101010101" pitchFamily="49" charset="-122"/>
                <a:ea typeface="隶书" panose="02010509060101010101" pitchFamily="49" charset="-122"/>
                <a:cs typeface="+mn-cs"/>
                <a:sym typeface="+mn-ea"/>
              </a:rPr>
              <a:t>下</a:t>
            </a:r>
            <a:r>
              <a:rPr kumimoji="1" lang="en-US" altLang="zh-CN" sz="6600" b="1" i="0" u="none" strike="noStrike" kern="1200" cap="none" spc="0" normalizeH="0" baseline="0" noProof="0" dirty="0">
                <a:ln>
                  <a:noFill/>
                </a:ln>
                <a:solidFill>
                  <a:srgbClr val="A22402"/>
                </a:solidFill>
                <a:effectLst>
                  <a:outerShdw blurRad="38100" dist="38100" dir="2700000" algn="tl">
                    <a:srgbClr val="C0C0C0"/>
                  </a:outerShdw>
                </a:effectLst>
                <a:uLnTx/>
                <a:uFillTx/>
                <a:latin typeface="隶书" panose="02010509060101010101" pitchFamily="49" charset="-122"/>
                <a:ea typeface="隶书" panose="02010509060101010101" pitchFamily="49" charset="-122"/>
                <a:cs typeface="+mn-cs"/>
                <a:sym typeface="+mn-ea"/>
              </a:rPr>
              <a:t>)</a:t>
            </a:r>
            <a:endParaRPr kumimoji="1" lang="zh-CN" altLang="en-US" sz="6600" b="1" i="0" u="none" strike="noStrike" kern="1200" cap="none" spc="0" normalizeH="0" baseline="0" noProof="0" dirty="0">
              <a:ln>
                <a:noFill/>
              </a:ln>
              <a:solidFill>
                <a:srgbClr val="A22402"/>
              </a:solidFill>
              <a:effectLst>
                <a:outerShdw blurRad="38100" dist="38100" dir="2700000" algn="tl">
                  <a:srgbClr val="C0C0C0"/>
                </a:outerShdw>
              </a:effectLst>
              <a:uLnTx/>
              <a:uFillTx/>
              <a:latin typeface="隶书" panose="02010509060101010101" pitchFamily="49" charset="-122"/>
              <a:ea typeface="隶书" panose="02010509060101010101" pitchFamily="49" charset="-122"/>
              <a:cs typeface="+mn-cs"/>
              <a:sym typeface="+mn-ea"/>
            </a:endParaRPr>
          </a:p>
        </p:txBody>
      </p:sp>
      <p:pic>
        <p:nvPicPr>
          <p:cNvPr id="3074" name="Picture 5" descr="太阳"/>
          <p:cNvPicPr>
            <a:picLocks noChangeAspect="1"/>
          </p:cNvPicPr>
          <p:nvPr/>
        </p:nvPicPr>
        <p:blipFill>
          <a:blip r:embed="rId1"/>
          <a:stretch>
            <a:fillRect/>
          </a:stretch>
        </p:blipFill>
        <p:spPr>
          <a:xfrm>
            <a:off x="6659563" y="836613"/>
            <a:ext cx="1944687" cy="1873250"/>
          </a:xfrm>
          <a:prstGeom prst="rect">
            <a:avLst/>
          </a:prstGeom>
          <a:noFill/>
          <a:ln w="9525">
            <a:noFill/>
          </a:ln>
        </p:spPr>
      </p:pic>
    </p:spTree>
  </p:cSld>
  <p:clrMapOvr>
    <a:masterClrMapping/>
  </p:clrMapOvr>
  <p:transition>
    <p:randomBar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标题 203777"/>
          <p:cNvSpPr>
            <a:spLocks noGrp="1"/>
          </p:cNvSpPr>
          <p:nvPr>
            <p:ph type="title"/>
          </p:nvPr>
        </p:nvSpPr>
        <p:spPr/>
        <p:txBody>
          <a:bodyPr vert="horz" wrap="square" lIns="91440" tIns="45720" rIns="91440" bIns="45720" anchor="b" anchorCtr="0"/>
          <a:p>
            <a:pPr eaLnBrk="1" hangingPunct="1"/>
            <a:r>
              <a:rPr lang="zh-CN" altLang="zh-CN" sz="3600" dirty="0"/>
              <a:t>要求三案例：</a:t>
            </a:r>
            <a:br>
              <a:rPr lang="zh-CN" altLang="zh-CN" sz="3600" dirty="0"/>
            </a:br>
            <a:r>
              <a:rPr lang="zh-CN" altLang="zh-CN" sz="3600" dirty="0"/>
              <a:t>重视运用语言直观</a:t>
            </a:r>
            <a:endParaRPr lang="en-US" altLang="zh-CN" sz="3600" dirty="0"/>
          </a:p>
        </p:txBody>
      </p:sp>
      <p:sp>
        <p:nvSpPr>
          <p:cNvPr id="33794" name="文本占位符 203778"/>
          <p:cNvSpPr>
            <a:spLocks noGrp="1"/>
          </p:cNvSpPr>
          <p:nvPr>
            <p:ph idx="1" hasCustomPrompt="1"/>
          </p:nvPr>
        </p:nvSpPr>
        <p:spPr/>
        <p:txBody>
          <a:bodyPr vert="horz" wrap="square" lIns="91440" tIns="45720" rIns="91440" bIns="45720" anchor="t" anchorCtr="0"/>
          <a:p>
            <a:pPr eaLnBrk="1" hangingPunct="1"/>
            <a:r>
              <a:rPr lang="zh-CN" altLang="zh-CN" dirty="0">
                <a:latin typeface="宋体" panose="02010600030101010101" pitchFamily="2" charset="-122"/>
              </a:rPr>
              <a:t>横断山区的地形特点“山河相见，山高谷深”。</a:t>
            </a:r>
            <a:endParaRPr lang="zh-CN" altLang="zh-CN" dirty="0">
              <a:latin typeface="宋体" panose="02010600030101010101" pitchFamily="2" charset="-122"/>
            </a:endParaRPr>
          </a:p>
          <a:p>
            <a:pPr eaLnBrk="1" hangingPunct="1"/>
            <a:r>
              <a:rPr lang="zh-CN" altLang="zh-CN" dirty="0">
                <a:latin typeface="宋体" panose="02010600030101010101" pitchFamily="2" charset="-122"/>
              </a:rPr>
              <a:t>可用如下语言进行描述：“上山直往云里钻，下山径到河边边，对山二人看得见，一个往返若干天。”</a:t>
            </a:r>
            <a:endParaRPr lang="zh-CN" altLang="zh-CN" dirty="0">
              <a:latin typeface="宋体" panose="02010600030101010101" pitchFamily="2" charset="-122"/>
            </a:endParaRPr>
          </a:p>
          <a:p>
            <a:pPr eaLnBrk="1" hangingPunct="1"/>
            <a:r>
              <a:rPr lang="zh-CN" altLang="zh-CN" dirty="0">
                <a:latin typeface="宋体" panose="02010600030101010101" pitchFamily="2" charset="-122"/>
              </a:rPr>
              <a:t>直观的教学语言常常能激发起学生的感性思维，形成逼真的感性材料，收到事半功倍的教学效果。</a:t>
            </a:r>
            <a:endParaRPr lang="zh-CN" altLang="zh-CN" dirty="0">
              <a:latin typeface="宋体" panose="02010600030101010101" pitchFamily="2" charset="-122"/>
            </a:endParaRPr>
          </a:p>
          <a:p>
            <a:pPr eaLnBrk="1" hangingPunct="1"/>
            <a:endParaRPr lang="en-US" altLang="zh-CN" dirty="0"/>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3794">
                                            <p:txEl>
                                              <p:charRg st="0" end="22"/>
                                            </p:txEl>
                                          </p:spTgt>
                                        </p:tgtEl>
                                        <p:attrNameLst>
                                          <p:attrName>style.visibility</p:attrName>
                                        </p:attrNameLst>
                                      </p:cBhvr>
                                      <p:to>
                                        <p:strVal val="visible"/>
                                      </p:to>
                                    </p:set>
                                    <p:anim calcmode="lin" valueType="num">
                                      <p:cBhvr additive="base">
                                        <p:cTn id="7" dur="500" fill="hold"/>
                                        <p:tgtEl>
                                          <p:spTgt spid="33794">
                                            <p:txEl>
                                              <p:charRg st="0" end="2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3794">
                                            <p:txEl>
                                              <p:charRg st="0" end="2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3794">
                                            <p:txEl>
                                              <p:charRg st="22" end="68"/>
                                            </p:txEl>
                                          </p:spTgt>
                                        </p:tgtEl>
                                        <p:attrNameLst>
                                          <p:attrName>style.visibility</p:attrName>
                                        </p:attrNameLst>
                                      </p:cBhvr>
                                      <p:to>
                                        <p:strVal val="visible"/>
                                      </p:to>
                                    </p:set>
                                    <p:animEffect transition="in" filter="fade">
                                      <p:cBhvr>
                                        <p:cTn id="13" dur="1000"/>
                                        <p:tgtEl>
                                          <p:spTgt spid="33794">
                                            <p:txEl>
                                              <p:charRg st="22" end="68"/>
                                            </p:txEl>
                                          </p:spTgt>
                                        </p:tgtEl>
                                      </p:cBhvr>
                                    </p:animEffect>
                                    <p:anim calcmode="lin" valueType="num">
                                      <p:cBhvr>
                                        <p:cTn id="14" dur="1000" fill="hold"/>
                                        <p:tgtEl>
                                          <p:spTgt spid="33794">
                                            <p:txEl>
                                              <p:charRg st="22" end="68"/>
                                            </p:txEl>
                                          </p:spTgt>
                                        </p:tgtEl>
                                        <p:attrNameLst>
                                          <p:attrName>ppt_x</p:attrName>
                                        </p:attrNameLst>
                                      </p:cBhvr>
                                      <p:tavLst>
                                        <p:tav tm="0">
                                          <p:val>
                                            <p:strVal val="#ppt_x"/>
                                          </p:val>
                                        </p:tav>
                                        <p:tav tm="100000">
                                          <p:val>
                                            <p:strVal val="#ppt_x"/>
                                          </p:val>
                                        </p:tav>
                                      </p:tavLst>
                                    </p:anim>
                                    <p:anim calcmode="lin" valueType="num">
                                      <p:cBhvr>
                                        <p:cTn id="15" dur="1000" fill="hold"/>
                                        <p:tgtEl>
                                          <p:spTgt spid="33794">
                                            <p:txEl>
                                              <p:charRg st="22" end="68"/>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33794">
                                            <p:txEl>
                                              <p:charRg st="68" end="112"/>
                                            </p:txEl>
                                          </p:spTgt>
                                        </p:tgtEl>
                                        <p:attrNameLst>
                                          <p:attrName>style.visibility</p:attrName>
                                        </p:attrNameLst>
                                      </p:cBhvr>
                                      <p:to>
                                        <p:strVal val="visible"/>
                                      </p:to>
                                    </p:set>
                                    <p:animEffect transition="in" filter="fade">
                                      <p:cBhvr>
                                        <p:cTn id="20" dur="1000"/>
                                        <p:tgtEl>
                                          <p:spTgt spid="33794">
                                            <p:txEl>
                                              <p:charRg st="68" end="112"/>
                                            </p:txEl>
                                          </p:spTgt>
                                        </p:tgtEl>
                                      </p:cBhvr>
                                    </p:animEffect>
                                    <p:anim calcmode="lin" valueType="num">
                                      <p:cBhvr>
                                        <p:cTn id="21" dur="1000" fill="hold"/>
                                        <p:tgtEl>
                                          <p:spTgt spid="33794">
                                            <p:txEl>
                                              <p:charRg st="68" end="112"/>
                                            </p:txEl>
                                          </p:spTgt>
                                        </p:tgtEl>
                                        <p:attrNameLst>
                                          <p:attrName>ppt_x</p:attrName>
                                        </p:attrNameLst>
                                      </p:cBhvr>
                                      <p:tavLst>
                                        <p:tav tm="0">
                                          <p:val>
                                            <p:strVal val="#ppt_x"/>
                                          </p:val>
                                        </p:tav>
                                        <p:tav tm="100000">
                                          <p:val>
                                            <p:strVal val="#ppt_x"/>
                                          </p:val>
                                        </p:tav>
                                      </p:tavLst>
                                    </p:anim>
                                    <p:anim calcmode="lin" valueType="num">
                                      <p:cBhvr>
                                        <p:cTn id="22" dur="1000" fill="hold"/>
                                        <p:tgtEl>
                                          <p:spTgt spid="33794">
                                            <p:txEl>
                                              <p:charRg st="68" end="11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Rectangle 2"/>
          <p:cNvSpPr>
            <a:spLocks noGrp="1"/>
          </p:cNvSpPr>
          <p:nvPr>
            <p:ph type="title"/>
          </p:nvPr>
        </p:nvSpPr>
        <p:spPr>
          <a:ln/>
        </p:spPr>
        <p:txBody>
          <a:bodyPr vert="horz" wrap="square" lIns="91440" tIns="45720" rIns="91440" bIns="45720" anchor="b" anchorCtr="0"/>
          <a:p>
            <a:pPr eaLnBrk="1" hangingPunct="1"/>
            <a:r>
              <a:rPr lang="zh-CN" altLang="en-US" sz="4000" b="1" dirty="0">
                <a:ea typeface="楷体_GB2312" pitchFamily="49" charset="-122"/>
              </a:rPr>
              <a:t>一、教学原则</a:t>
            </a:r>
            <a:endParaRPr lang="zh-CN" altLang="en-US" sz="4000" b="1" dirty="0">
              <a:ea typeface="楷体_GB2312" pitchFamily="49" charset="-122"/>
            </a:endParaRPr>
          </a:p>
        </p:txBody>
      </p:sp>
      <p:sp>
        <p:nvSpPr>
          <p:cNvPr id="156675" name="Rectangle 3"/>
          <p:cNvSpPr>
            <a:spLocks noGrp="1"/>
          </p:cNvSpPr>
          <p:nvPr>
            <p:ph idx="1" hasCustomPrompt="1"/>
          </p:nvPr>
        </p:nvSpPr>
        <p:spPr>
          <a:ln/>
        </p:spPr>
        <p:txBody>
          <a:bodyPr vert="horz" wrap="square" lIns="91440" tIns="45720" rIns="91440" bIns="45720" anchor="t" anchorCtr="0"/>
          <a:p>
            <a:pPr eaLnBrk="1" hangingPunct="1"/>
            <a:r>
              <a:rPr lang="zh-CN" altLang="en-US" b="1" dirty="0">
                <a:solidFill>
                  <a:srgbClr val="FF0000"/>
                </a:solidFill>
              </a:rPr>
              <a:t>（二）理论联系实际的原则      </a:t>
            </a:r>
            <a:endParaRPr lang="zh-CN" altLang="en-US" b="1" dirty="0">
              <a:solidFill>
                <a:srgbClr val="FF0000"/>
              </a:solidFill>
            </a:endParaRPr>
          </a:p>
          <a:p>
            <a:pPr eaLnBrk="1" hangingPunct="1"/>
            <a:r>
              <a:rPr lang="zh-CN" altLang="en-US" dirty="0">
                <a:solidFill>
                  <a:srgbClr val="000099"/>
                </a:solidFill>
              </a:rPr>
              <a:t>定义：在教学中必须坚持理论与实际的结合与统一，用理论分析实际，以实际验证理论，使学生从从理论与实际的结合中理解与掌握知识，并学会运用知识，从而解决教学中间接经验与直接经验、学与用的矛盾。</a:t>
            </a:r>
            <a:r>
              <a:rPr lang="zh-CN" altLang="en-US" b="1" dirty="0">
                <a:solidFill>
                  <a:srgbClr val="000099"/>
                </a:solidFill>
              </a:rPr>
              <a:t> </a:t>
            </a:r>
            <a:endParaRPr lang="zh-CN" altLang="en-US" b="1" dirty="0">
              <a:solidFill>
                <a:srgbClr val="000099"/>
              </a:solidFill>
            </a:endParaRPr>
          </a:p>
          <a:p>
            <a:pPr eaLnBrk="1" hangingPunct="1"/>
            <a:endParaRPr lang="en-US" altLang="zh-CN" dirty="0"/>
          </a:p>
        </p:txBody>
      </p:sp>
      <p:pic>
        <p:nvPicPr>
          <p:cNvPr id="31747" name="Picture 4" descr="图片1"/>
          <p:cNvPicPr>
            <a:picLocks noChangeAspect="1"/>
          </p:cNvPicPr>
          <p:nvPr/>
        </p:nvPicPr>
        <p:blipFill>
          <a:blip r:embed="rId1"/>
          <a:stretch>
            <a:fillRect/>
          </a:stretch>
        </p:blipFill>
        <p:spPr>
          <a:xfrm>
            <a:off x="7308850" y="1341438"/>
            <a:ext cx="1044575" cy="1044575"/>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6675">
                                            <p:txEl>
                                              <p:charRg st="19" end="114"/>
                                            </p:txEl>
                                          </p:spTgt>
                                        </p:tgtEl>
                                        <p:attrNameLst>
                                          <p:attrName>style.visibility</p:attrName>
                                        </p:attrNameLst>
                                      </p:cBhvr>
                                      <p:to>
                                        <p:strVal val="visible"/>
                                      </p:to>
                                    </p:set>
                                    <p:anim calcmode="lin" valueType="num">
                                      <p:cBhvr additive="base">
                                        <p:cTn id="7" dur="500" fill="hold"/>
                                        <p:tgtEl>
                                          <p:spTgt spid="156675">
                                            <p:txEl>
                                              <p:charRg st="19" end="11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6675">
                                            <p:txEl>
                                              <p:charRg st="19" end="1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Rectangle 2"/>
          <p:cNvSpPr>
            <a:spLocks noGrp="1"/>
          </p:cNvSpPr>
          <p:nvPr>
            <p:ph type="title"/>
          </p:nvPr>
        </p:nvSpPr>
        <p:spPr>
          <a:ln/>
        </p:spPr>
        <p:txBody>
          <a:bodyPr vert="horz" wrap="square" lIns="91440" tIns="45720" rIns="91440" bIns="45720" anchor="b" anchorCtr="0"/>
          <a:p>
            <a:pPr eaLnBrk="1" hangingPunct="1"/>
            <a:r>
              <a:rPr lang="zh-CN" altLang="en-US" sz="4000" b="1" dirty="0">
                <a:ea typeface="楷体_GB2312" pitchFamily="49" charset="-122"/>
              </a:rPr>
              <a:t>一、教学原则</a:t>
            </a:r>
            <a:endParaRPr lang="zh-CN" altLang="en-US" sz="4000" b="1" dirty="0">
              <a:ea typeface="楷体_GB2312" pitchFamily="49" charset="-122"/>
            </a:endParaRPr>
          </a:p>
        </p:txBody>
      </p:sp>
      <p:sp>
        <p:nvSpPr>
          <p:cNvPr id="157699" name="Rectangle 3"/>
          <p:cNvSpPr>
            <a:spLocks noGrp="1"/>
          </p:cNvSpPr>
          <p:nvPr>
            <p:ph idx="1" hasCustomPrompt="1"/>
          </p:nvPr>
        </p:nvSpPr>
        <p:spPr>
          <a:ln/>
        </p:spPr>
        <p:txBody>
          <a:bodyPr vert="horz" wrap="square" lIns="91440" tIns="45720" rIns="91440" bIns="45720" anchor="t" anchorCtr="0"/>
          <a:p>
            <a:pPr eaLnBrk="1" hangingPunct="1">
              <a:lnSpc>
                <a:spcPct val="90000"/>
              </a:lnSpc>
            </a:pPr>
            <a:r>
              <a:rPr lang="zh-CN" altLang="en-US" b="1" dirty="0">
                <a:solidFill>
                  <a:srgbClr val="FF0000"/>
                </a:solidFill>
              </a:rPr>
              <a:t>（二）理论联系实际的原则      </a:t>
            </a:r>
            <a:endParaRPr lang="zh-CN" altLang="en-US" b="1" dirty="0">
              <a:solidFill>
                <a:srgbClr val="FF0000"/>
              </a:solidFill>
            </a:endParaRPr>
          </a:p>
          <a:p>
            <a:pPr eaLnBrk="1" hangingPunct="1">
              <a:lnSpc>
                <a:spcPct val="90000"/>
              </a:lnSpc>
            </a:pPr>
            <a:r>
              <a:rPr lang="zh-CN" altLang="en-US" b="1" dirty="0">
                <a:solidFill>
                  <a:srgbClr val="FF0000"/>
                </a:solidFill>
              </a:rPr>
              <a:t>基本点</a:t>
            </a:r>
            <a:endParaRPr lang="zh-CN" altLang="en-US" b="1" dirty="0">
              <a:solidFill>
                <a:srgbClr val="FF0000"/>
              </a:solidFill>
            </a:endParaRPr>
          </a:p>
          <a:p>
            <a:pPr eaLnBrk="1" hangingPunct="1">
              <a:lnSpc>
                <a:spcPct val="90000"/>
              </a:lnSpc>
            </a:pPr>
            <a:r>
              <a:rPr lang="en-US" altLang="zh-CN" dirty="0">
                <a:solidFill>
                  <a:srgbClr val="000099"/>
                </a:solidFill>
              </a:rPr>
              <a:t>1.</a:t>
            </a:r>
            <a:r>
              <a:rPr lang="zh-CN" altLang="en-US" dirty="0">
                <a:solidFill>
                  <a:srgbClr val="000099"/>
                </a:solidFill>
              </a:rPr>
              <a:t>重视书本知识的教学；</a:t>
            </a:r>
            <a:endParaRPr lang="zh-CN" altLang="en-US" dirty="0">
              <a:solidFill>
                <a:srgbClr val="000099"/>
              </a:solidFill>
            </a:endParaRPr>
          </a:p>
          <a:p>
            <a:pPr eaLnBrk="1" hangingPunct="1">
              <a:lnSpc>
                <a:spcPct val="90000"/>
              </a:lnSpc>
            </a:pPr>
            <a:r>
              <a:rPr lang="en-US" altLang="zh-CN" dirty="0">
                <a:solidFill>
                  <a:srgbClr val="000099"/>
                </a:solidFill>
              </a:rPr>
              <a:t>2.</a:t>
            </a:r>
            <a:r>
              <a:rPr lang="zh-CN" altLang="en-US" dirty="0">
                <a:solidFill>
                  <a:srgbClr val="000099"/>
                </a:solidFill>
              </a:rPr>
              <a:t>正确、恰当地联系实际；</a:t>
            </a:r>
            <a:endParaRPr lang="zh-CN" altLang="en-US" dirty="0">
              <a:solidFill>
                <a:srgbClr val="000099"/>
              </a:solidFill>
            </a:endParaRPr>
          </a:p>
          <a:p>
            <a:pPr eaLnBrk="1" hangingPunct="1">
              <a:lnSpc>
                <a:spcPct val="90000"/>
              </a:lnSpc>
            </a:pPr>
            <a:r>
              <a:rPr lang="en-US" altLang="zh-CN" dirty="0">
                <a:solidFill>
                  <a:srgbClr val="000099"/>
                </a:solidFill>
              </a:rPr>
              <a:t>3.</a:t>
            </a:r>
            <a:r>
              <a:rPr lang="zh-CN" altLang="en-US" dirty="0">
                <a:solidFill>
                  <a:srgbClr val="000099"/>
                </a:solidFill>
              </a:rPr>
              <a:t>通过引导学生参加各种教学实践和社会实践活动，加深学生对书本知识的理解，培养学生分析问题、解决问题的能力。</a:t>
            </a:r>
            <a:endParaRPr lang="zh-CN" altLang="en-US" dirty="0">
              <a:solidFill>
                <a:srgbClr val="000099"/>
              </a:solidFill>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7699">
                                            <p:txEl>
                                              <p:charRg st="23" end="36"/>
                                            </p:txEl>
                                          </p:spTgt>
                                        </p:tgtEl>
                                        <p:attrNameLst>
                                          <p:attrName>style.visibility</p:attrName>
                                        </p:attrNameLst>
                                      </p:cBhvr>
                                      <p:to>
                                        <p:strVal val="visible"/>
                                      </p:to>
                                    </p:set>
                                    <p:animEffect transition="in" filter="fade">
                                      <p:cBhvr>
                                        <p:cTn id="7" dur="1000"/>
                                        <p:tgtEl>
                                          <p:spTgt spid="157699">
                                            <p:txEl>
                                              <p:charRg st="23" end="36"/>
                                            </p:txEl>
                                          </p:spTgt>
                                        </p:tgtEl>
                                      </p:cBhvr>
                                    </p:animEffect>
                                    <p:anim calcmode="lin" valueType="num">
                                      <p:cBhvr>
                                        <p:cTn id="8" dur="1000" fill="hold"/>
                                        <p:tgtEl>
                                          <p:spTgt spid="157699">
                                            <p:txEl>
                                              <p:charRg st="23" end="36"/>
                                            </p:txEl>
                                          </p:spTgt>
                                        </p:tgtEl>
                                        <p:attrNameLst>
                                          <p:attrName>ppt_x</p:attrName>
                                        </p:attrNameLst>
                                      </p:cBhvr>
                                      <p:tavLst>
                                        <p:tav tm="0">
                                          <p:val>
                                            <p:strVal val="#ppt_x"/>
                                          </p:val>
                                        </p:tav>
                                        <p:tav tm="100000">
                                          <p:val>
                                            <p:strVal val="#ppt_x"/>
                                          </p:val>
                                        </p:tav>
                                      </p:tavLst>
                                    </p:anim>
                                    <p:anim calcmode="lin" valueType="num">
                                      <p:cBhvr>
                                        <p:cTn id="9" dur="1000" fill="hold"/>
                                        <p:tgtEl>
                                          <p:spTgt spid="157699">
                                            <p:txEl>
                                              <p:charRg st="23" end="36"/>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7699">
                                            <p:txEl>
                                              <p:charRg st="36" end="50"/>
                                            </p:txEl>
                                          </p:spTgt>
                                        </p:tgtEl>
                                        <p:attrNameLst>
                                          <p:attrName>style.visibility</p:attrName>
                                        </p:attrNameLst>
                                      </p:cBhvr>
                                      <p:to>
                                        <p:strVal val="visible"/>
                                      </p:to>
                                    </p:set>
                                    <p:animEffect transition="in" filter="fade">
                                      <p:cBhvr>
                                        <p:cTn id="12" dur="1000"/>
                                        <p:tgtEl>
                                          <p:spTgt spid="157699">
                                            <p:txEl>
                                              <p:charRg st="36" end="50"/>
                                            </p:txEl>
                                          </p:spTgt>
                                        </p:tgtEl>
                                      </p:cBhvr>
                                    </p:animEffect>
                                    <p:anim calcmode="lin" valueType="num">
                                      <p:cBhvr>
                                        <p:cTn id="13" dur="1000" fill="hold"/>
                                        <p:tgtEl>
                                          <p:spTgt spid="157699">
                                            <p:txEl>
                                              <p:charRg st="36" end="50"/>
                                            </p:txEl>
                                          </p:spTgt>
                                        </p:tgtEl>
                                        <p:attrNameLst>
                                          <p:attrName>ppt_x</p:attrName>
                                        </p:attrNameLst>
                                      </p:cBhvr>
                                      <p:tavLst>
                                        <p:tav tm="0">
                                          <p:val>
                                            <p:strVal val="#ppt_x"/>
                                          </p:val>
                                        </p:tav>
                                        <p:tav tm="100000">
                                          <p:val>
                                            <p:strVal val="#ppt_x"/>
                                          </p:val>
                                        </p:tav>
                                      </p:tavLst>
                                    </p:anim>
                                    <p:anim calcmode="lin" valueType="num">
                                      <p:cBhvr>
                                        <p:cTn id="14" dur="1000" fill="hold"/>
                                        <p:tgtEl>
                                          <p:spTgt spid="157699">
                                            <p:txEl>
                                              <p:charRg st="36" end="5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57699">
                                            <p:txEl>
                                              <p:charRg st="50" end="105"/>
                                            </p:txEl>
                                          </p:spTgt>
                                        </p:tgtEl>
                                        <p:attrNameLst>
                                          <p:attrName>style.visibility</p:attrName>
                                        </p:attrNameLst>
                                      </p:cBhvr>
                                      <p:to>
                                        <p:strVal val="visible"/>
                                      </p:to>
                                    </p:set>
                                    <p:animEffect transition="in" filter="fade">
                                      <p:cBhvr>
                                        <p:cTn id="17" dur="1000"/>
                                        <p:tgtEl>
                                          <p:spTgt spid="157699">
                                            <p:txEl>
                                              <p:charRg st="50" end="105"/>
                                            </p:txEl>
                                          </p:spTgt>
                                        </p:tgtEl>
                                      </p:cBhvr>
                                    </p:animEffect>
                                    <p:anim calcmode="lin" valueType="num">
                                      <p:cBhvr>
                                        <p:cTn id="18" dur="1000" fill="hold"/>
                                        <p:tgtEl>
                                          <p:spTgt spid="157699">
                                            <p:txEl>
                                              <p:charRg st="50" end="105"/>
                                            </p:txEl>
                                          </p:spTgt>
                                        </p:tgtEl>
                                        <p:attrNameLst>
                                          <p:attrName>ppt_x</p:attrName>
                                        </p:attrNameLst>
                                      </p:cBhvr>
                                      <p:tavLst>
                                        <p:tav tm="0">
                                          <p:val>
                                            <p:strVal val="#ppt_x"/>
                                          </p:val>
                                        </p:tav>
                                        <p:tav tm="100000">
                                          <p:val>
                                            <p:strVal val="#ppt_x"/>
                                          </p:val>
                                        </p:tav>
                                      </p:tavLst>
                                    </p:anim>
                                    <p:anim calcmode="lin" valueType="num">
                                      <p:cBhvr>
                                        <p:cTn id="19" dur="1000" fill="hold"/>
                                        <p:tgtEl>
                                          <p:spTgt spid="157699">
                                            <p:txEl>
                                              <p:charRg st="50" end="10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Rectangle 2"/>
          <p:cNvSpPr>
            <a:spLocks noGrp="1"/>
          </p:cNvSpPr>
          <p:nvPr>
            <p:ph type="title"/>
          </p:nvPr>
        </p:nvSpPr>
        <p:spPr>
          <a:xfrm>
            <a:off x="684213" y="765175"/>
            <a:ext cx="7772400" cy="1143000"/>
          </a:xfrm>
          <a:ln/>
        </p:spPr>
        <p:txBody>
          <a:bodyPr vert="horz" wrap="square" lIns="91440" tIns="45720" rIns="91440" bIns="45720" anchor="b" anchorCtr="0"/>
          <a:p>
            <a:pPr eaLnBrk="1" hangingPunct="1"/>
            <a:r>
              <a:rPr lang="zh-CN" altLang="en-US" sz="4000" b="1" dirty="0">
                <a:ea typeface="楷体_GB2312" pitchFamily="49" charset="-122"/>
              </a:rPr>
              <a:t>一、教学原则</a:t>
            </a:r>
            <a:endParaRPr lang="zh-CN" altLang="en-US" sz="4000" b="1" dirty="0">
              <a:ea typeface="楷体_GB2312" pitchFamily="49" charset="-122"/>
            </a:endParaRPr>
          </a:p>
        </p:txBody>
      </p:sp>
      <p:sp>
        <p:nvSpPr>
          <p:cNvPr id="158723" name="Rectangle 3"/>
          <p:cNvSpPr>
            <a:spLocks noGrp="1"/>
          </p:cNvSpPr>
          <p:nvPr>
            <p:ph idx="1" hasCustomPrompt="1"/>
          </p:nvPr>
        </p:nvSpPr>
        <p:spPr>
          <a:ln/>
        </p:spPr>
        <p:txBody>
          <a:bodyPr vert="horz" wrap="square" lIns="91440" tIns="45720" rIns="91440" bIns="45720" anchor="t" anchorCtr="0"/>
          <a:p>
            <a:pPr eaLnBrk="1" hangingPunct="1"/>
            <a:r>
              <a:rPr lang="zh-CN" altLang="en-US" b="1" dirty="0">
                <a:solidFill>
                  <a:srgbClr val="FF0000"/>
                </a:solidFill>
              </a:rPr>
              <a:t>（三）启发性原则</a:t>
            </a:r>
            <a:endParaRPr lang="zh-CN" altLang="en-US" b="1" dirty="0">
              <a:solidFill>
                <a:srgbClr val="FF0000"/>
              </a:solidFill>
            </a:endParaRPr>
          </a:p>
          <a:p>
            <a:pPr eaLnBrk="1" hangingPunct="1">
              <a:lnSpc>
                <a:spcPct val="115000"/>
              </a:lnSpc>
              <a:buClr>
                <a:schemeClr val="hlink"/>
              </a:buClr>
              <a:buNone/>
            </a:pPr>
            <a:r>
              <a:rPr lang="zh-CN" altLang="en-US" dirty="0">
                <a:solidFill>
                  <a:srgbClr val="000099"/>
                </a:solidFill>
              </a:rPr>
              <a:t>定义：教师要最大限度地调动学生学习</a:t>
            </a:r>
            <a:endParaRPr lang="zh-CN" altLang="en-US" dirty="0">
              <a:solidFill>
                <a:srgbClr val="000099"/>
              </a:solidFill>
            </a:endParaRPr>
          </a:p>
          <a:p>
            <a:pPr eaLnBrk="1" hangingPunct="1">
              <a:lnSpc>
                <a:spcPct val="115000"/>
              </a:lnSpc>
              <a:buClr>
                <a:schemeClr val="hlink"/>
              </a:buClr>
              <a:buNone/>
            </a:pPr>
            <a:r>
              <a:rPr lang="zh-CN" altLang="en-US" dirty="0">
                <a:solidFill>
                  <a:srgbClr val="000099"/>
                </a:solidFill>
              </a:rPr>
              <a:t>的积极性和自觉性，激发他们的创造性</a:t>
            </a:r>
            <a:endParaRPr lang="zh-CN" altLang="en-US" dirty="0">
              <a:solidFill>
                <a:srgbClr val="000099"/>
              </a:solidFill>
            </a:endParaRPr>
          </a:p>
          <a:p>
            <a:pPr eaLnBrk="1" hangingPunct="1">
              <a:lnSpc>
                <a:spcPct val="115000"/>
              </a:lnSpc>
              <a:buClr>
                <a:schemeClr val="hlink"/>
              </a:buClr>
              <a:buNone/>
            </a:pPr>
            <a:r>
              <a:rPr lang="zh-CN" altLang="en-US" dirty="0">
                <a:solidFill>
                  <a:srgbClr val="000099"/>
                </a:solidFill>
              </a:rPr>
              <a:t>思维，从而能使学生在融会贯通地掌握</a:t>
            </a:r>
            <a:endParaRPr lang="zh-CN" altLang="en-US" dirty="0">
              <a:solidFill>
                <a:srgbClr val="000099"/>
              </a:solidFill>
            </a:endParaRPr>
          </a:p>
          <a:p>
            <a:pPr eaLnBrk="1" hangingPunct="1">
              <a:lnSpc>
                <a:spcPct val="115000"/>
              </a:lnSpc>
              <a:buClr>
                <a:schemeClr val="hlink"/>
              </a:buClr>
              <a:buNone/>
            </a:pPr>
            <a:r>
              <a:rPr lang="zh-CN" altLang="en-US" dirty="0">
                <a:solidFill>
                  <a:srgbClr val="000099"/>
                </a:solidFill>
              </a:rPr>
              <a:t>知识的同时，充分发展自己的创造能力</a:t>
            </a:r>
            <a:endParaRPr lang="zh-CN" altLang="en-US" dirty="0">
              <a:solidFill>
                <a:srgbClr val="000099"/>
              </a:solidFill>
            </a:endParaRPr>
          </a:p>
          <a:p>
            <a:pPr eaLnBrk="1" hangingPunct="1">
              <a:lnSpc>
                <a:spcPct val="115000"/>
              </a:lnSpc>
              <a:buClr>
                <a:schemeClr val="hlink"/>
              </a:buClr>
              <a:buNone/>
            </a:pPr>
            <a:r>
              <a:rPr lang="zh-CN" altLang="en-US" dirty="0">
                <a:solidFill>
                  <a:srgbClr val="000099"/>
                </a:solidFill>
              </a:rPr>
              <a:t>和创造型人格。</a:t>
            </a:r>
            <a:endParaRPr lang="zh-CN" altLang="en-US" dirty="0"/>
          </a:p>
        </p:txBody>
      </p:sp>
      <p:pic>
        <p:nvPicPr>
          <p:cNvPr id="33795" name="Picture 4" descr="图片1"/>
          <p:cNvPicPr>
            <a:picLocks noChangeAspect="1"/>
          </p:cNvPicPr>
          <p:nvPr/>
        </p:nvPicPr>
        <p:blipFill>
          <a:blip r:embed="rId1"/>
          <a:stretch>
            <a:fillRect/>
          </a:stretch>
        </p:blipFill>
        <p:spPr>
          <a:xfrm>
            <a:off x="6948488" y="1341438"/>
            <a:ext cx="1079500" cy="1079500"/>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8723">
                                            <p:txEl>
                                              <p:charRg st="10" end="28"/>
                                            </p:txEl>
                                          </p:spTgt>
                                        </p:tgtEl>
                                        <p:attrNameLst>
                                          <p:attrName>style.visibility</p:attrName>
                                        </p:attrNameLst>
                                      </p:cBhvr>
                                      <p:to>
                                        <p:strVal val="visible"/>
                                      </p:to>
                                    </p:set>
                                    <p:animEffect transition="in" filter="fade">
                                      <p:cBhvr>
                                        <p:cTn id="7" dur="1000"/>
                                        <p:tgtEl>
                                          <p:spTgt spid="158723">
                                            <p:txEl>
                                              <p:charRg st="10" end="28"/>
                                            </p:txEl>
                                          </p:spTgt>
                                        </p:tgtEl>
                                      </p:cBhvr>
                                    </p:animEffect>
                                    <p:anim calcmode="lin" valueType="num">
                                      <p:cBhvr>
                                        <p:cTn id="8" dur="1000" fill="hold"/>
                                        <p:tgtEl>
                                          <p:spTgt spid="158723">
                                            <p:txEl>
                                              <p:charRg st="10" end="28"/>
                                            </p:txEl>
                                          </p:spTgt>
                                        </p:tgtEl>
                                        <p:attrNameLst>
                                          <p:attrName>ppt_x</p:attrName>
                                        </p:attrNameLst>
                                      </p:cBhvr>
                                      <p:tavLst>
                                        <p:tav tm="0">
                                          <p:val>
                                            <p:strVal val="#ppt_x"/>
                                          </p:val>
                                        </p:tav>
                                        <p:tav tm="100000">
                                          <p:val>
                                            <p:strVal val="#ppt_x"/>
                                          </p:val>
                                        </p:tav>
                                      </p:tavLst>
                                    </p:anim>
                                    <p:anim calcmode="lin" valueType="num">
                                      <p:cBhvr>
                                        <p:cTn id="9" dur="1000" fill="hold"/>
                                        <p:tgtEl>
                                          <p:spTgt spid="158723">
                                            <p:txEl>
                                              <p:charRg st="10" end="28"/>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8723">
                                            <p:txEl>
                                              <p:charRg st="28" end="46"/>
                                            </p:txEl>
                                          </p:spTgt>
                                        </p:tgtEl>
                                        <p:attrNameLst>
                                          <p:attrName>style.visibility</p:attrName>
                                        </p:attrNameLst>
                                      </p:cBhvr>
                                      <p:to>
                                        <p:strVal val="visible"/>
                                      </p:to>
                                    </p:set>
                                    <p:animEffect transition="in" filter="fade">
                                      <p:cBhvr>
                                        <p:cTn id="12" dur="1000"/>
                                        <p:tgtEl>
                                          <p:spTgt spid="158723">
                                            <p:txEl>
                                              <p:charRg st="28" end="46"/>
                                            </p:txEl>
                                          </p:spTgt>
                                        </p:tgtEl>
                                      </p:cBhvr>
                                    </p:animEffect>
                                    <p:anim calcmode="lin" valueType="num">
                                      <p:cBhvr>
                                        <p:cTn id="13" dur="1000" fill="hold"/>
                                        <p:tgtEl>
                                          <p:spTgt spid="158723">
                                            <p:txEl>
                                              <p:charRg st="28" end="46"/>
                                            </p:txEl>
                                          </p:spTgt>
                                        </p:tgtEl>
                                        <p:attrNameLst>
                                          <p:attrName>ppt_x</p:attrName>
                                        </p:attrNameLst>
                                      </p:cBhvr>
                                      <p:tavLst>
                                        <p:tav tm="0">
                                          <p:val>
                                            <p:strVal val="#ppt_x"/>
                                          </p:val>
                                        </p:tav>
                                        <p:tav tm="100000">
                                          <p:val>
                                            <p:strVal val="#ppt_x"/>
                                          </p:val>
                                        </p:tav>
                                      </p:tavLst>
                                    </p:anim>
                                    <p:anim calcmode="lin" valueType="num">
                                      <p:cBhvr>
                                        <p:cTn id="14" dur="1000" fill="hold"/>
                                        <p:tgtEl>
                                          <p:spTgt spid="158723">
                                            <p:txEl>
                                              <p:charRg st="28" end="46"/>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58723">
                                            <p:txEl>
                                              <p:charRg st="46" end="64"/>
                                            </p:txEl>
                                          </p:spTgt>
                                        </p:tgtEl>
                                        <p:attrNameLst>
                                          <p:attrName>style.visibility</p:attrName>
                                        </p:attrNameLst>
                                      </p:cBhvr>
                                      <p:to>
                                        <p:strVal val="visible"/>
                                      </p:to>
                                    </p:set>
                                    <p:animEffect transition="in" filter="fade">
                                      <p:cBhvr>
                                        <p:cTn id="17" dur="1000"/>
                                        <p:tgtEl>
                                          <p:spTgt spid="158723">
                                            <p:txEl>
                                              <p:charRg st="46" end="64"/>
                                            </p:txEl>
                                          </p:spTgt>
                                        </p:tgtEl>
                                      </p:cBhvr>
                                    </p:animEffect>
                                    <p:anim calcmode="lin" valueType="num">
                                      <p:cBhvr>
                                        <p:cTn id="18" dur="1000" fill="hold"/>
                                        <p:tgtEl>
                                          <p:spTgt spid="158723">
                                            <p:txEl>
                                              <p:charRg st="46" end="64"/>
                                            </p:txEl>
                                          </p:spTgt>
                                        </p:tgtEl>
                                        <p:attrNameLst>
                                          <p:attrName>ppt_x</p:attrName>
                                        </p:attrNameLst>
                                      </p:cBhvr>
                                      <p:tavLst>
                                        <p:tav tm="0">
                                          <p:val>
                                            <p:strVal val="#ppt_x"/>
                                          </p:val>
                                        </p:tav>
                                        <p:tav tm="100000">
                                          <p:val>
                                            <p:strVal val="#ppt_x"/>
                                          </p:val>
                                        </p:tav>
                                      </p:tavLst>
                                    </p:anim>
                                    <p:anim calcmode="lin" valueType="num">
                                      <p:cBhvr>
                                        <p:cTn id="19" dur="1000" fill="hold"/>
                                        <p:tgtEl>
                                          <p:spTgt spid="158723">
                                            <p:txEl>
                                              <p:charRg st="46" end="64"/>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58723">
                                            <p:txEl>
                                              <p:charRg st="64" end="82"/>
                                            </p:txEl>
                                          </p:spTgt>
                                        </p:tgtEl>
                                        <p:attrNameLst>
                                          <p:attrName>style.visibility</p:attrName>
                                        </p:attrNameLst>
                                      </p:cBhvr>
                                      <p:to>
                                        <p:strVal val="visible"/>
                                      </p:to>
                                    </p:set>
                                    <p:animEffect transition="in" filter="fade">
                                      <p:cBhvr>
                                        <p:cTn id="22" dur="1000"/>
                                        <p:tgtEl>
                                          <p:spTgt spid="158723">
                                            <p:txEl>
                                              <p:charRg st="64" end="82"/>
                                            </p:txEl>
                                          </p:spTgt>
                                        </p:tgtEl>
                                      </p:cBhvr>
                                    </p:animEffect>
                                    <p:anim calcmode="lin" valueType="num">
                                      <p:cBhvr>
                                        <p:cTn id="23" dur="1000" fill="hold"/>
                                        <p:tgtEl>
                                          <p:spTgt spid="158723">
                                            <p:txEl>
                                              <p:charRg st="64" end="82"/>
                                            </p:txEl>
                                          </p:spTgt>
                                        </p:tgtEl>
                                        <p:attrNameLst>
                                          <p:attrName>ppt_x</p:attrName>
                                        </p:attrNameLst>
                                      </p:cBhvr>
                                      <p:tavLst>
                                        <p:tav tm="0">
                                          <p:val>
                                            <p:strVal val="#ppt_x"/>
                                          </p:val>
                                        </p:tav>
                                        <p:tav tm="100000">
                                          <p:val>
                                            <p:strVal val="#ppt_x"/>
                                          </p:val>
                                        </p:tav>
                                      </p:tavLst>
                                    </p:anim>
                                    <p:anim calcmode="lin" valueType="num">
                                      <p:cBhvr>
                                        <p:cTn id="24" dur="1000" fill="hold"/>
                                        <p:tgtEl>
                                          <p:spTgt spid="158723">
                                            <p:txEl>
                                              <p:charRg st="64" end="82"/>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58723">
                                            <p:txEl>
                                              <p:charRg st="82" end="90"/>
                                            </p:txEl>
                                          </p:spTgt>
                                        </p:tgtEl>
                                        <p:attrNameLst>
                                          <p:attrName>style.visibility</p:attrName>
                                        </p:attrNameLst>
                                      </p:cBhvr>
                                      <p:to>
                                        <p:strVal val="visible"/>
                                      </p:to>
                                    </p:set>
                                    <p:animEffect transition="in" filter="fade">
                                      <p:cBhvr>
                                        <p:cTn id="27" dur="1000"/>
                                        <p:tgtEl>
                                          <p:spTgt spid="158723">
                                            <p:txEl>
                                              <p:charRg st="82" end="90"/>
                                            </p:txEl>
                                          </p:spTgt>
                                        </p:tgtEl>
                                      </p:cBhvr>
                                    </p:animEffect>
                                    <p:anim calcmode="lin" valueType="num">
                                      <p:cBhvr>
                                        <p:cTn id="28" dur="1000" fill="hold"/>
                                        <p:tgtEl>
                                          <p:spTgt spid="158723">
                                            <p:txEl>
                                              <p:charRg st="82" end="90"/>
                                            </p:txEl>
                                          </p:spTgt>
                                        </p:tgtEl>
                                        <p:attrNameLst>
                                          <p:attrName>ppt_x</p:attrName>
                                        </p:attrNameLst>
                                      </p:cBhvr>
                                      <p:tavLst>
                                        <p:tav tm="0">
                                          <p:val>
                                            <p:strVal val="#ppt_x"/>
                                          </p:val>
                                        </p:tav>
                                        <p:tav tm="100000">
                                          <p:val>
                                            <p:strVal val="#ppt_x"/>
                                          </p:val>
                                        </p:tav>
                                      </p:tavLst>
                                    </p:anim>
                                    <p:anim calcmode="lin" valueType="num">
                                      <p:cBhvr>
                                        <p:cTn id="29" dur="1000" fill="hold"/>
                                        <p:tgtEl>
                                          <p:spTgt spid="158723">
                                            <p:txEl>
                                              <p:charRg st="82" end="9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Rectangle 2"/>
          <p:cNvSpPr>
            <a:spLocks noGrp="1"/>
          </p:cNvSpPr>
          <p:nvPr>
            <p:ph type="title"/>
          </p:nvPr>
        </p:nvSpPr>
        <p:spPr>
          <a:ln/>
        </p:spPr>
        <p:txBody>
          <a:bodyPr vert="horz" wrap="square" lIns="91440" tIns="45720" rIns="91440" bIns="45720" anchor="b" anchorCtr="0"/>
          <a:p>
            <a:pPr eaLnBrk="1" hangingPunct="1"/>
            <a:r>
              <a:rPr lang="zh-CN" altLang="en-US" sz="4000" b="1" dirty="0">
                <a:ea typeface="楷体_GB2312" pitchFamily="49" charset="-122"/>
              </a:rPr>
              <a:t>一、教学原则</a:t>
            </a:r>
            <a:endParaRPr lang="zh-CN" altLang="en-US" sz="4000" b="1" dirty="0">
              <a:ea typeface="楷体_GB2312" pitchFamily="49" charset="-122"/>
            </a:endParaRPr>
          </a:p>
        </p:txBody>
      </p:sp>
      <p:sp>
        <p:nvSpPr>
          <p:cNvPr id="159747" name="Rectangle 3"/>
          <p:cNvSpPr>
            <a:spLocks noGrp="1"/>
          </p:cNvSpPr>
          <p:nvPr>
            <p:ph idx="1" hasCustomPrompt="1"/>
          </p:nvPr>
        </p:nvSpPr>
        <p:spPr>
          <a:xfrm>
            <a:off x="755650" y="2133600"/>
            <a:ext cx="8101013" cy="4032250"/>
          </a:xfrm>
          <a:ln/>
        </p:spPr>
        <p:txBody>
          <a:bodyPr vert="horz" wrap="square" lIns="91440" tIns="45720" rIns="91440" bIns="45720" anchor="t" anchorCtr="0"/>
          <a:p>
            <a:pPr eaLnBrk="1" hangingPunct="1"/>
            <a:r>
              <a:rPr lang="zh-CN" altLang="en-US" b="1" dirty="0">
                <a:solidFill>
                  <a:srgbClr val="FF0000"/>
                </a:solidFill>
              </a:rPr>
              <a:t>（三）启发创造原则</a:t>
            </a:r>
            <a:endParaRPr lang="zh-CN" altLang="en-US" b="1" dirty="0">
              <a:solidFill>
                <a:srgbClr val="FF0000"/>
              </a:solidFill>
            </a:endParaRPr>
          </a:p>
          <a:p>
            <a:pPr eaLnBrk="1" hangingPunct="1"/>
            <a:r>
              <a:rPr lang="zh-CN" altLang="en-US" b="1" dirty="0">
                <a:solidFill>
                  <a:srgbClr val="FF0000"/>
                </a:solidFill>
              </a:rPr>
              <a:t>基本点：</a:t>
            </a:r>
            <a:endParaRPr lang="zh-CN" altLang="en-US" b="1" dirty="0">
              <a:solidFill>
                <a:srgbClr val="FF0000"/>
              </a:solidFill>
            </a:endParaRPr>
          </a:p>
          <a:p>
            <a:pPr eaLnBrk="1" hangingPunct="1">
              <a:buNone/>
            </a:pPr>
            <a:r>
              <a:rPr lang="zh-CN" altLang="en-US" sz="2800" dirty="0">
                <a:solidFill>
                  <a:srgbClr val="000099"/>
                </a:solidFill>
              </a:rPr>
              <a:t>     </a:t>
            </a:r>
            <a:r>
              <a:rPr lang="en-US" altLang="zh-CN" sz="2800" dirty="0">
                <a:solidFill>
                  <a:srgbClr val="000099"/>
                </a:solidFill>
              </a:rPr>
              <a:t>1.</a:t>
            </a:r>
            <a:r>
              <a:rPr lang="zh-CN" altLang="en-US" sz="2800" dirty="0">
                <a:solidFill>
                  <a:srgbClr val="000099"/>
                </a:solidFill>
              </a:rPr>
              <a:t>调动学生学习的主动性 </a:t>
            </a:r>
            <a:endParaRPr lang="zh-CN" altLang="en-US" sz="2800" dirty="0">
              <a:solidFill>
                <a:srgbClr val="000099"/>
              </a:solidFill>
            </a:endParaRPr>
          </a:p>
          <a:p>
            <a:pPr eaLnBrk="1" hangingPunct="1">
              <a:buNone/>
            </a:pPr>
            <a:r>
              <a:rPr lang="zh-CN" altLang="en-US" sz="2800" dirty="0">
                <a:solidFill>
                  <a:srgbClr val="000099"/>
                </a:solidFill>
              </a:rPr>
              <a:t>     </a:t>
            </a:r>
            <a:r>
              <a:rPr lang="en-US" altLang="zh-CN" sz="2800" dirty="0">
                <a:solidFill>
                  <a:srgbClr val="000099"/>
                </a:solidFill>
              </a:rPr>
              <a:t>2.</a:t>
            </a:r>
            <a:r>
              <a:rPr lang="zh-CN" altLang="en-US" sz="2800" dirty="0">
                <a:solidFill>
                  <a:srgbClr val="000099"/>
                </a:solidFill>
              </a:rPr>
              <a:t>启发学生独立思考，发展学生的逻辑思维能力</a:t>
            </a:r>
            <a:endParaRPr lang="zh-CN" altLang="en-US" sz="2800" dirty="0">
              <a:solidFill>
                <a:srgbClr val="000099"/>
              </a:solidFill>
            </a:endParaRPr>
          </a:p>
          <a:p>
            <a:pPr eaLnBrk="1" hangingPunct="1">
              <a:buNone/>
            </a:pPr>
            <a:r>
              <a:rPr lang="zh-CN" altLang="en-US" sz="2800" dirty="0">
                <a:solidFill>
                  <a:srgbClr val="000099"/>
                </a:solidFill>
              </a:rPr>
              <a:t>     </a:t>
            </a:r>
            <a:r>
              <a:rPr lang="en-US" altLang="zh-CN" sz="2800" dirty="0">
                <a:solidFill>
                  <a:srgbClr val="000099"/>
                </a:solidFill>
              </a:rPr>
              <a:t>3.</a:t>
            </a:r>
            <a:r>
              <a:rPr lang="zh-CN" altLang="en-US" sz="2800" dirty="0">
                <a:solidFill>
                  <a:srgbClr val="000099"/>
                </a:solidFill>
              </a:rPr>
              <a:t>教给学生学习方法，指导他们创造性地学习  </a:t>
            </a:r>
            <a:endParaRPr lang="zh-CN" altLang="en-US" sz="2800" dirty="0">
              <a:solidFill>
                <a:srgbClr val="000099"/>
              </a:solidFill>
            </a:endParaRPr>
          </a:p>
          <a:p>
            <a:pPr eaLnBrk="1" hangingPunct="1">
              <a:buNone/>
            </a:pPr>
            <a:r>
              <a:rPr lang="zh-CN" altLang="en-US" sz="2800" dirty="0">
                <a:solidFill>
                  <a:srgbClr val="000099"/>
                </a:solidFill>
              </a:rPr>
              <a:t>     </a:t>
            </a:r>
            <a:r>
              <a:rPr lang="en-US" altLang="zh-CN" sz="2800" dirty="0">
                <a:solidFill>
                  <a:srgbClr val="000099"/>
                </a:solidFill>
              </a:rPr>
              <a:t>4.</a:t>
            </a:r>
            <a:r>
              <a:rPr lang="zh-CN" altLang="en-US" sz="2800" dirty="0">
                <a:solidFill>
                  <a:srgbClr val="000099"/>
                </a:solidFill>
              </a:rPr>
              <a:t>发扬教学民主，建立新型师生关系</a:t>
            </a:r>
            <a:endParaRPr lang="zh-CN" altLang="en-US" sz="2800" dirty="0">
              <a:solidFill>
                <a:srgbClr val="000099"/>
              </a:solidFill>
            </a:endParaRPr>
          </a:p>
          <a:p>
            <a:pPr eaLnBrk="1" hangingPunct="1"/>
            <a:endParaRPr lang="en-US" altLang="zh-CN" dirty="0"/>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9747">
                                            <p:txEl>
                                              <p:charRg st="15" end="34"/>
                                            </p:txEl>
                                          </p:spTgt>
                                        </p:tgtEl>
                                        <p:attrNameLst>
                                          <p:attrName>style.visibility</p:attrName>
                                        </p:attrNameLst>
                                      </p:cBhvr>
                                      <p:to>
                                        <p:strVal val="visible"/>
                                      </p:to>
                                    </p:set>
                                    <p:animEffect transition="in" filter="fade">
                                      <p:cBhvr>
                                        <p:cTn id="7" dur="1000"/>
                                        <p:tgtEl>
                                          <p:spTgt spid="159747">
                                            <p:txEl>
                                              <p:charRg st="15" end="34"/>
                                            </p:txEl>
                                          </p:spTgt>
                                        </p:tgtEl>
                                      </p:cBhvr>
                                    </p:animEffect>
                                    <p:anim calcmode="lin" valueType="num">
                                      <p:cBhvr>
                                        <p:cTn id="8" dur="1000" fill="hold"/>
                                        <p:tgtEl>
                                          <p:spTgt spid="159747">
                                            <p:txEl>
                                              <p:charRg st="15" end="34"/>
                                            </p:txEl>
                                          </p:spTgt>
                                        </p:tgtEl>
                                        <p:attrNameLst>
                                          <p:attrName>ppt_x</p:attrName>
                                        </p:attrNameLst>
                                      </p:cBhvr>
                                      <p:tavLst>
                                        <p:tav tm="0">
                                          <p:val>
                                            <p:strVal val="#ppt_x"/>
                                          </p:val>
                                        </p:tav>
                                        <p:tav tm="100000">
                                          <p:val>
                                            <p:strVal val="#ppt_x"/>
                                          </p:val>
                                        </p:tav>
                                      </p:tavLst>
                                    </p:anim>
                                    <p:anim calcmode="lin" valueType="num">
                                      <p:cBhvr>
                                        <p:cTn id="9" dur="1000" fill="hold"/>
                                        <p:tgtEl>
                                          <p:spTgt spid="159747">
                                            <p:txEl>
                                              <p:charRg st="15" end="34"/>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9747">
                                            <p:txEl>
                                              <p:charRg st="34" end="62"/>
                                            </p:txEl>
                                          </p:spTgt>
                                        </p:tgtEl>
                                        <p:attrNameLst>
                                          <p:attrName>style.visibility</p:attrName>
                                        </p:attrNameLst>
                                      </p:cBhvr>
                                      <p:to>
                                        <p:strVal val="visible"/>
                                      </p:to>
                                    </p:set>
                                    <p:animEffect transition="in" filter="fade">
                                      <p:cBhvr>
                                        <p:cTn id="12" dur="1000"/>
                                        <p:tgtEl>
                                          <p:spTgt spid="159747">
                                            <p:txEl>
                                              <p:charRg st="34" end="62"/>
                                            </p:txEl>
                                          </p:spTgt>
                                        </p:tgtEl>
                                      </p:cBhvr>
                                    </p:animEffect>
                                    <p:anim calcmode="lin" valueType="num">
                                      <p:cBhvr>
                                        <p:cTn id="13" dur="1000" fill="hold"/>
                                        <p:tgtEl>
                                          <p:spTgt spid="159747">
                                            <p:txEl>
                                              <p:charRg st="34" end="62"/>
                                            </p:txEl>
                                          </p:spTgt>
                                        </p:tgtEl>
                                        <p:attrNameLst>
                                          <p:attrName>ppt_x</p:attrName>
                                        </p:attrNameLst>
                                      </p:cBhvr>
                                      <p:tavLst>
                                        <p:tav tm="0">
                                          <p:val>
                                            <p:strVal val="#ppt_x"/>
                                          </p:val>
                                        </p:tav>
                                        <p:tav tm="100000">
                                          <p:val>
                                            <p:strVal val="#ppt_x"/>
                                          </p:val>
                                        </p:tav>
                                      </p:tavLst>
                                    </p:anim>
                                    <p:anim calcmode="lin" valueType="num">
                                      <p:cBhvr>
                                        <p:cTn id="14" dur="1000" fill="hold"/>
                                        <p:tgtEl>
                                          <p:spTgt spid="159747">
                                            <p:txEl>
                                              <p:charRg st="34" end="6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59747">
                                            <p:txEl>
                                              <p:charRg st="62" end="91"/>
                                            </p:txEl>
                                          </p:spTgt>
                                        </p:tgtEl>
                                        <p:attrNameLst>
                                          <p:attrName>style.visibility</p:attrName>
                                        </p:attrNameLst>
                                      </p:cBhvr>
                                      <p:to>
                                        <p:strVal val="visible"/>
                                      </p:to>
                                    </p:set>
                                    <p:animEffect transition="in" filter="fade">
                                      <p:cBhvr>
                                        <p:cTn id="17" dur="1000"/>
                                        <p:tgtEl>
                                          <p:spTgt spid="159747">
                                            <p:txEl>
                                              <p:charRg st="62" end="91"/>
                                            </p:txEl>
                                          </p:spTgt>
                                        </p:tgtEl>
                                      </p:cBhvr>
                                    </p:animEffect>
                                    <p:anim calcmode="lin" valueType="num">
                                      <p:cBhvr>
                                        <p:cTn id="18" dur="1000" fill="hold"/>
                                        <p:tgtEl>
                                          <p:spTgt spid="159747">
                                            <p:txEl>
                                              <p:charRg st="62" end="91"/>
                                            </p:txEl>
                                          </p:spTgt>
                                        </p:tgtEl>
                                        <p:attrNameLst>
                                          <p:attrName>ppt_x</p:attrName>
                                        </p:attrNameLst>
                                      </p:cBhvr>
                                      <p:tavLst>
                                        <p:tav tm="0">
                                          <p:val>
                                            <p:strVal val="#ppt_x"/>
                                          </p:val>
                                        </p:tav>
                                        <p:tav tm="100000">
                                          <p:val>
                                            <p:strVal val="#ppt_x"/>
                                          </p:val>
                                        </p:tav>
                                      </p:tavLst>
                                    </p:anim>
                                    <p:anim calcmode="lin" valueType="num">
                                      <p:cBhvr>
                                        <p:cTn id="19" dur="1000" fill="hold"/>
                                        <p:tgtEl>
                                          <p:spTgt spid="159747">
                                            <p:txEl>
                                              <p:charRg st="62" end="91"/>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59747">
                                            <p:txEl>
                                              <p:charRg st="91" end="114"/>
                                            </p:txEl>
                                          </p:spTgt>
                                        </p:tgtEl>
                                        <p:attrNameLst>
                                          <p:attrName>style.visibility</p:attrName>
                                        </p:attrNameLst>
                                      </p:cBhvr>
                                      <p:to>
                                        <p:strVal val="visible"/>
                                      </p:to>
                                    </p:set>
                                    <p:animEffect transition="in" filter="fade">
                                      <p:cBhvr>
                                        <p:cTn id="22" dur="1000"/>
                                        <p:tgtEl>
                                          <p:spTgt spid="159747">
                                            <p:txEl>
                                              <p:charRg st="91" end="114"/>
                                            </p:txEl>
                                          </p:spTgt>
                                        </p:tgtEl>
                                      </p:cBhvr>
                                    </p:animEffect>
                                    <p:anim calcmode="lin" valueType="num">
                                      <p:cBhvr>
                                        <p:cTn id="23" dur="1000" fill="hold"/>
                                        <p:tgtEl>
                                          <p:spTgt spid="159747">
                                            <p:txEl>
                                              <p:charRg st="91" end="114"/>
                                            </p:txEl>
                                          </p:spTgt>
                                        </p:tgtEl>
                                        <p:attrNameLst>
                                          <p:attrName>ppt_x</p:attrName>
                                        </p:attrNameLst>
                                      </p:cBhvr>
                                      <p:tavLst>
                                        <p:tav tm="0">
                                          <p:val>
                                            <p:strVal val="#ppt_x"/>
                                          </p:val>
                                        </p:tav>
                                        <p:tav tm="100000">
                                          <p:val>
                                            <p:strVal val="#ppt_x"/>
                                          </p:val>
                                        </p:tav>
                                      </p:tavLst>
                                    </p:anim>
                                    <p:anim calcmode="lin" valueType="num">
                                      <p:cBhvr>
                                        <p:cTn id="24" dur="1000" fill="hold"/>
                                        <p:tgtEl>
                                          <p:spTgt spid="159747">
                                            <p:txEl>
                                              <p:charRg st="91" end="11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标题 195585"/>
          <p:cNvSpPr>
            <a:spLocks noGrp="1"/>
          </p:cNvSpPr>
          <p:nvPr>
            <p:ph type="title"/>
          </p:nvPr>
        </p:nvSpPr>
        <p:spPr>
          <a:ln/>
        </p:spPr>
        <p:txBody>
          <a:bodyPr vert="horz" wrap="square" lIns="91440" tIns="45720" rIns="91440" bIns="45720" anchor="b" anchorCtr="0"/>
          <a:p>
            <a:pPr eaLnBrk="1" hangingPunct="1"/>
            <a:endParaRPr lang="zh-CN" altLang="en-US" dirty="0"/>
          </a:p>
        </p:txBody>
      </p:sp>
      <p:sp>
        <p:nvSpPr>
          <p:cNvPr id="195587" name="文本占位符 195586"/>
          <p:cNvSpPr>
            <a:spLocks noGrp="1"/>
          </p:cNvSpPr>
          <p:nvPr>
            <p:ph idx="1" hasCustomPrompt="1"/>
          </p:nvPr>
        </p:nvSpPr>
        <p:spPr>
          <a:xfrm>
            <a:off x="304800" y="549275"/>
            <a:ext cx="8229600" cy="5938838"/>
          </a:xfrm>
        </p:spPr>
        <p:txBody>
          <a:bodyPr vert="horz" wrap="square" lIns="91440" tIns="45720" rIns="91440" bIns="45720" numCol="1" anchor="t" anchorCtr="0" compatLnSpc="1"/>
          <a:lstStyle/>
          <a:p>
            <a:pPr marL="457200" marR="0" lvl="0" indent="-457200" algn="just" defTabSz="914400" rtl="0" eaLnBrk="1" fontAlgn="base" latinLnBrk="0" hangingPunct="1">
              <a:lnSpc>
                <a:spcPct val="100000"/>
              </a:lnSpc>
              <a:spcBef>
                <a:spcPct val="20000"/>
              </a:spcBef>
              <a:spcAft>
                <a:spcPct val="0"/>
              </a:spcAft>
              <a:buClr>
                <a:srgbClr val="A50021"/>
              </a:buClr>
              <a:buSzPct val="75000"/>
              <a:buFont typeface="Wingdings" panose="05000000000000000000" pitchFamily="2" charset="2"/>
              <a:buChar char="n"/>
              <a:defRPr/>
            </a:pPr>
            <a:r>
              <a:rPr kumimoji="1" lang="zh-CN" altLang="x-none" sz="2800" b="0"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rPr>
              <a:t>师：为什么说鸡、鸭、猪是动物？</a:t>
            </a:r>
            <a:endParaRPr kumimoji="1" lang="zh-CN" altLang="x-none" sz="2800" b="0"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endParaRPr>
          </a:p>
          <a:p>
            <a:pPr marL="457200" marR="0" lvl="0" indent="-457200" algn="just" defTabSz="914400" rtl="0" eaLnBrk="1" fontAlgn="base" latinLnBrk="0" hangingPunct="1">
              <a:lnSpc>
                <a:spcPct val="100000"/>
              </a:lnSpc>
              <a:spcBef>
                <a:spcPct val="20000"/>
              </a:spcBef>
              <a:spcAft>
                <a:spcPct val="0"/>
              </a:spcAft>
              <a:buClr>
                <a:srgbClr val="A50021"/>
              </a:buClr>
              <a:buSzPct val="75000"/>
              <a:buFont typeface="Wingdings" panose="05000000000000000000" pitchFamily="2" charset="2"/>
              <a:buChar char="n"/>
              <a:defRPr/>
            </a:pPr>
            <a:r>
              <a:rPr kumimoji="1" lang="zh-CN" altLang="x-none" sz="2800" b="0"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rPr>
              <a:t>生：因为它们都会叫唤。</a:t>
            </a:r>
            <a:endParaRPr kumimoji="1" lang="zh-CN" altLang="x-none" sz="2800" b="0"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endParaRPr>
          </a:p>
          <a:p>
            <a:pPr marL="457200" marR="0" lvl="0" indent="-457200" algn="l" defTabSz="914400" rtl="0" eaLnBrk="1" fontAlgn="base" latinLnBrk="0" hangingPunct="1">
              <a:lnSpc>
                <a:spcPct val="100000"/>
              </a:lnSpc>
              <a:spcBef>
                <a:spcPct val="20000"/>
              </a:spcBef>
              <a:spcAft>
                <a:spcPct val="0"/>
              </a:spcAft>
              <a:buClr>
                <a:srgbClr val="A50021"/>
              </a:buClr>
              <a:buSzPct val="75000"/>
              <a:buFont typeface="Wingdings" panose="05000000000000000000" pitchFamily="2" charset="2"/>
              <a:buChar char="n"/>
              <a:defRPr/>
            </a:pPr>
            <a:r>
              <a:rPr kumimoji="1" lang="zh-CN" altLang="x-none" sz="2800" b="0"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rPr>
              <a:t>师：对吗？</a:t>
            </a:r>
            <a:r>
              <a:rPr kumimoji="1" lang="zh-CN" altLang="x-none" sz="2800" b="0" i="0" u="none" strike="noStrike" kern="1200" cap="none" spc="0" normalizeH="0" baseline="0" noProof="1">
                <a:ln>
                  <a:noFill/>
                </a:ln>
                <a:solidFill>
                  <a:schemeClr val="hlink"/>
                </a:solidFill>
                <a:effectLst>
                  <a:outerShdw blurRad="38100" dist="38100" dir="2700000">
                    <a:srgbClr val="000000"/>
                  </a:outerShdw>
                </a:effectLst>
                <a:uLnTx/>
                <a:uFillTx/>
                <a:latin typeface="+mn-lt"/>
                <a:ea typeface="+mn-ea"/>
                <a:cs typeface="+mn-cs"/>
              </a:rPr>
              <a:t>蚯蚓</a:t>
            </a:r>
            <a:r>
              <a:rPr kumimoji="1" lang="zh-CN" altLang="x-none" sz="2800" b="0"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rPr>
              <a:t>不会叫唤，可是它也是动物啊！</a:t>
            </a:r>
            <a:endParaRPr kumimoji="1" lang="zh-CN" altLang="x-none" sz="2800" b="0"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endParaRPr>
          </a:p>
          <a:p>
            <a:pPr marL="457200" marR="0" lvl="0" indent="-457200" algn="just" defTabSz="914400" rtl="0" eaLnBrk="1" fontAlgn="base" latinLnBrk="0" hangingPunct="1">
              <a:lnSpc>
                <a:spcPct val="100000"/>
              </a:lnSpc>
              <a:spcBef>
                <a:spcPct val="20000"/>
              </a:spcBef>
              <a:spcAft>
                <a:spcPct val="0"/>
              </a:spcAft>
              <a:buClr>
                <a:srgbClr val="A50021"/>
              </a:buClr>
              <a:buSzPct val="75000"/>
              <a:buFont typeface="Wingdings" panose="05000000000000000000" pitchFamily="2" charset="2"/>
              <a:buChar char="n"/>
              <a:defRPr/>
            </a:pPr>
            <a:r>
              <a:rPr kumimoji="1" lang="zh-CN" altLang="x-none" sz="2800" b="0"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rPr>
              <a:t>生：蚯蚓会爬，会爬、会走的生物都叫动物。</a:t>
            </a:r>
            <a:endParaRPr kumimoji="1" lang="zh-CN" altLang="x-none" sz="2800" b="0"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endParaRPr>
          </a:p>
          <a:p>
            <a:pPr marL="457200" marR="0" lvl="0" indent="-457200" algn="just" defTabSz="914400" rtl="0" eaLnBrk="1" fontAlgn="base" latinLnBrk="0" hangingPunct="1">
              <a:lnSpc>
                <a:spcPct val="100000"/>
              </a:lnSpc>
              <a:spcBef>
                <a:spcPct val="20000"/>
              </a:spcBef>
              <a:spcAft>
                <a:spcPct val="0"/>
              </a:spcAft>
              <a:buClr>
                <a:srgbClr val="A50021"/>
              </a:buClr>
              <a:buSzPct val="75000"/>
              <a:buFont typeface="Wingdings" panose="05000000000000000000" pitchFamily="2" charset="2"/>
              <a:buChar char="n"/>
              <a:defRPr/>
            </a:pPr>
            <a:r>
              <a:rPr kumimoji="1" lang="zh-CN" altLang="x-none" sz="2800" b="0"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rPr>
              <a:t>师：</a:t>
            </a:r>
            <a:r>
              <a:rPr kumimoji="1" lang="zh-CN" altLang="x-none" sz="2800" b="0" i="0" u="none" strike="noStrike" kern="1200" cap="none" spc="0" normalizeH="0" baseline="0" noProof="1">
                <a:ln>
                  <a:noFill/>
                </a:ln>
                <a:solidFill>
                  <a:schemeClr val="hlink"/>
                </a:solidFill>
                <a:effectLst>
                  <a:outerShdw blurRad="38100" dist="38100" dir="2700000">
                    <a:srgbClr val="000000"/>
                  </a:outerShdw>
                </a:effectLst>
                <a:uLnTx/>
                <a:uFillTx/>
                <a:latin typeface="+mn-lt"/>
                <a:ea typeface="+mn-ea"/>
                <a:cs typeface="+mn-cs"/>
              </a:rPr>
              <a:t>鱼</a:t>
            </a:r>
            <a:r>
              <a:rPr kumimoji="1" lang="zh-CN" altLang="x-none" sz="2800" b="0"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rPr>
              <a:t>可不会爬，也不会走，只会在水里游泳；</a:t>
            </a:r>
            <a:r>
              <a:rPr kumimoji="1" lang="zh-CN" altLang="x-none" sz="2800" b="0" i="0" u="none" strike="noStrike" kern="1200" cap="none" spc="0" normalizeH="0" baseline="0" noProof="1">
                <a:ln>
                  <a:noFill/>
                </a:ln>
                <a:solidFill>
                  <a:schemeClr val="hlink"/>
                </a:solidFill>
                <a:effectLst>
                  <a:outerShdw blurRad="38100" dist="38100" dir="2700000">
                    <a:srgbClr val="000000"/>
                  </a:outerShdw>
                </a:effectLst>
                <a:uLnTx/>
                <a:uFillTx/>
                <a:latin typeface="+mn-lt"/>
                <a:ea typeface="+mn-ea"/>
                <a:cs typeface="+mn-cs"/>
              </a:rPr>
              <a:t>鸟</a:t>
            </a:r>
            <a:r>
              <a:rPr kumimoji="1" lang="zh-CN" altLang="x-none" sz="2800" b="0"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rPr>
              <a:t>会飞，它们不是动物吗？</a:t>
            </a:r>
            <a:endParaRPr kumimoji="1" lang="zh-CN" altLang="x-none" sz="2800" b="0"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endParaRPr>
          </a:p>
          <a:p>
            <a:pPr marL="457200" marR="0" lvl="0" indent="-457200" algn="just" defTabSz="914400" rtl="0" eaLnBrk="1" fontAlgn="base" latinLnBrk="0" hangingPunct="1">
              <a:lnSpc>
                <a:spcPct val="100000"/>
              </a:lnSpc>
              <a:spcBef>
                <a:spcPct val="20000"/>
              </a:spcBef>
              <a:spcAft>
                <a:spcPct val="0"/>
              </a:spcAft>
              <a:buClr>
                <a:srgbClr val="A50021"/>
              </a:buClr>
              <a:buSzPct val="75000"/>
              <a:buFont typeface="Wingdings" panose="05000000000000000000" pitchFamily="2" charset="2"/>
              <a:buChar char="n"/>
              <a:defRPr/>
            </a:pPr>
            <a:r>
              <a:rPr kumimoji="1" lang="zh-CN" altLang="x-none" sz="2800" b="0"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rPr>
              <a:t>生：它们是动物，因为它们都会活动，能活动的生物叫动物。</a:t>
            </a:r>
            <a:endParaRPr kumimoji="1" lang="zh-CN" altLang="x-none" sz="2800" b="0"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endParaRPr>
          </a:p>
          <a:p>
            <a:pPr marL="457200" marR="0" lvl="0" indent="-457200" algn="just" defTabSz="914400" rtl="0" eaLnBrk="1" fontAlgn="base" latinLnBrk="0" hangingPunct="1">
              <a:lnSpc>
                <a:spcPct val="100000"/>
              </a:lnSpc>
              <a:spcBef>
                <a:spcPct val="20000"/>
              </a:spcBef>
              <a:spcAft>
                <a:spcPct val="0"/>
              </a:spcAft>
              <a:buClr>
                <a:srgbClr val="A50021"/>
              </a:buClr>
              <a:buSzPct val="75000"/>
              <a:buFont typeface="Wingdings" panose="05000000000000000000" pitchFamily="2" charset="2"/>
              <a:buChar char="n"/>
              <a:defRPr/>
            </a:pPr>
            <a:r>
              <a:rPr kumimoji="1" lang="zh-CN" altLang="x-none" sz="2800" b="0"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rPr>
              <a:t>师：对了，能活动的生物叫动物，可是</a:t>
            </a:r>
            <a:r>
              <a:rPr kumimoji="1" lang="zh-CN" altLang="x-none" sz="2800" b="0" i="0" u="none" strike="noStrike" kern="1200" cap="none" spc="0" normalizeH="0" baseline="0" noProof="1">
                <a:ln>
                  <a:noFill/>
                </a:ln>
                <a:solidFill>
                  <a:srgbClr val="FF3300"/>
                </a:solidFill>
                <a:effectLst>
                  <a:outerShdw blurRad="38100" dist="38100" dir="2700000">
                    <a:srgbClr val="000000"/>
                  </a:outerShdw>
                </a:effectLst>
                <a:uLnTx/>
                <a:uFillTx/>
                <a:latin typeface="+mn-lt"/>
                <a:ea typeface="+mn-ea"/>
                <a:cs typeface="+mn-cs"/>
              </a:rPr>
              <a:t>飞机</a:t>
            </a:r>
            <a:r>
              <a:rPr kumimoji="1" lang="zh-CN" altLang="x-none" sz="2800" b="0"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rPr>
              <a:t>会飞，是不是动物？</a:t>
            </a:r>
            <a:endParaRPr kumimoji="1" lang="zh-CN" altLang="x-none" sz="2800" b="0"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endParaRPr>
          </a:p>
          <a:p>
            <a:pPr marL="457200" marR="0" lvl="0" indent="-457200" algn="just" defTabSz="914400" rtl="0" eaLnBrk="1" fontAlgn="base" latinLnBrk="0" hangingPunct="1">
              <a:lnSpc>
                <a:spcPct val="100000"/>
              </a:lnSpc>
              <a:spcBef>
                <a:spcPct val="20000"/>
              </a:spcBef>
              <a:spcAft>
                <a:spcPct val="0"/>
              </a:spcAft>
              <a:buClr>
                <a:srgbClr val="A50021"/>
              </a:buClr>
              <a:buSzPct val="75000"/>
              <a:buFont typeface="Wingdings" panose="05000000000000000000" pitchFamily="2" charset="2"/>
              <a:buChar char="n"/>
              <a:defRPr/>
            </a:pPr>
            <a:r>
              <a:rPr kumimoji="1" lang="zh-CN" altLang="x-none" sz="2800" b="0"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rPr>
              <a:t>生：飞机自己不会飞，是人开动的，它没有生命，是人造的，不是动物。</a:t>
            </a:r>
            <a:endParaRPr kumimoji="1" lang="zh-CN" altLang="x-none" sz="2800" b="0"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endParaRPr>
          </a:p>
          <a:p>
            <a:pPr marL="457200" marR="0" lvl="0" indent="-457200" algn="just" defTabSz="914400" rtl="0" eaLnBrk="1" fontAlgn="base" latinLnBrk="0" hangingPunct="1">
              <a:lnSpc>
                <a:spcPct val="100000"/>
              </a:lnSpc>
              <a:spcBef>
                <a:spcPct val="20000"/>
              </a:spcBef>
              <a:spcAft>
                <a:spcPct val="0"/>
              </a:spcAft>
              <a:buClr>
                <a:srgbClr val="A50021"/>
              </a:buClr>
              <a:buSzPct val="75000"/>
              <a:buFont typeface="Wingdings" panose="05000000000000000000" pitchFamily="2" charset="2"/>
              <a:buChar char="n"/>
              <a:defRPr/>
            </a:pPr>
            <a:r>
              <a:rPr kumimoji="1" lang="zh-CN" altLang="x-none" sz="2800" b="0"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rPr>
              <a:t>师：对了，能自己活动的生物才叫动物。</a:t>
            </a:r>
            <a:endParaRPr kumimoji="1" lang="en-US" altLang="zh-CN" sz="2800" b="0" i="0" u="none" strike="noStrike" kern="1200" cap="none" spc="0" normalizeH="0" baseline="0" noProof="1">
              <a:ln>
                <a:noFill/>
              </a:ln>
              <a:solidFill>
                <a:schemeClr val="tx1"/>
              </a:solidFill>
              <a:effectLst/>
              <a:uLnTx/>
              <a:uFillTx/>
              <a:latin typeface="+mn-lt"/>
              <a:ea typeface="+mn-ea"/>
              <a:cs typeface="+mn-cs"/>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5587">
                                            <p:txEl>
                                              <p:charRg st="0" end="16"/>
                                            </p:txEl>
                                          </p:spTgt>
                                        </p:tgtEl>
                                        <p:attrNameLst>
                                          <p:attrName>style.visibility</p:attrName>
                                        </p:attrNameLst>
                                      </p:cBhvr>
                                      <p:to>
                                        <p:strVal val="visible"/>
                                      </p:to>
                                    </p:set>
                                    <p:anim calcmode="lin" valueType="num">
                                      <p:cBhvr additive="base">
                                        <p:cTn id="7" dur="500" fill="hold"/>
                                        <p:tgtEl>
                                          <p:spTgt spid="195587">
                                            <p:txEl>
                                              <p:charRg st="0" end="1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5587">
                                            <p:txEl>
                                              <p:charRg st="0" end="16"/>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95587">
                                            <p:txEl>
                                              <p:charRg st="16" end="28"/>
                                            </p:txEl>
                                          </p:spTgt>
                                        </p:tgtEl>
                                        <p:attrNameLst>
                                          <p:attrName>style.visibility</p:attrName>
                                        </p:attrNameLst>
                                      </p:cBhvr>
                                      <p:to>
                                        <p:strVal val="visible"/>
                                      </p:to>
                                    </p:set>
                                    <p:anim calcmode="lin" valueType="num">
                                      <p:cBhvr additive="base">
                                        <p:cTn id="13" dur="500" fill="hold"/>
                                        <p:tgtEl>
                                          <p:spTgt spid="195587">
                                            <p:txEl>
                                              <p:charRg st="16" end="2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5587">
                                            <p:txEl>
                                              <p:charRg st="16" end="28"/>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95587">
                                            <p:txEl>
                                              <p:charRg st="28" end="50"/>
                                            </p:txEl>
                                          </p:spTgt>
                                        </p:tgtEl>
                                        <p:attrNameLst>
                                          <p:attrName>style.visibility</p:attrName>
                                        </p:attrNameLst>
                                      </p:cBhvr>
                                      <p:to>
                                        <p:strVal val="visible"/>
                                      </p:to>
                                    </p:set>
                                    <p:anim calcmode="lin" valueType="num">
                                      <p:cBhvr additive="base">
                                        <p:cTn id="19" dur="500" fill="hold"/>
                                        <p:tgtEl>
                                          <p:spTgt spid="195587">
                                            <p:txEl>
                                              <p:charRg st="28" end="5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5587">
                                            <p:txEl>
                                              <p:charRg st="28" end="5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95587">
                                            <p:txEl>
                                              <p:charRg st="50" end="71"/>
                                            </p:txEl>
                                          </p:spTgt>
                                        </p:tgtEl>
                                        <p:attrNameLst>
                                          <p:attrName>style.visibility</p:attrName>
                                        </p:attrNameLst>
                                      </p:cBhvr>
                                      <p:to>
                                        <p:strVal val="visible"/>
                                      </p:to>
                                    </p:set>
                                    <p:anim calcmode="lin" valueType="num">
                                      <p:cBhvr additive="base">
                                        <p:cTn id="25" dur="500" fill="hold"/>
                                        <p:tgtEl>
                                          <p:spTgt spid="195587">
                                            <p:txEl>
                                              <p:charRg st="50" end="7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95587">
                                            <p:txEl>
                                              <p:charRg st="50" end="7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95587">
                                            <p:txEl>
                                              <p:charRg st="71" end="105"/>
                                            </p:txEl>
                                          </p:spTgt>
                                        </p:tgtEl>
                                        <p:attrNameLst>
                                          <p:attrName>style.visibility</p:attrName>
                                        </p:attrNameLst>
                                      </p:cBhvr>
                                      <p:to>
                                        <p:strVal val="visible"/>
                                      </p:to>
                                    </p:set>
                                    <p:anim calcmode="lin" valueType="num">
                                      <p:cBhvr additive="base">
                                        <p:cTn id="31" dur="500" fill="hold"/>
                                        <p:tgtEl>
                                          <p:spTgt spid="195587">
                                            <p:txEl>
                                              <p:charRg st="71" end="10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95587">
                                            <p:txEl>
                                              <p:charRg st="71" end="10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95587">
                                            <p:txEl>
                                              <p:charRg st="105" end="133"/>
                                            </p:txEl>
                                          </p:spTgt>
                                        </p:tgtEl>
                                        <p:attrNameLst>
                                          <p:attrName>style.visibility</p:attrName>
                                        </p:attrNameLst>
                                      </p:cBhvr>
                                      <p:to>
                                        <p:strVal val="visible"/>
                                      </p:to>
                                    </p:set>
                                    <p:anim calcmode="lin" valueType="num">
                                      <p:cBhvr additive="base">
                                        <p:cTn id="37" dur="500" fill="hold"/>
                                        <p:tgtEl>
                                          <p:spTgt spid="195587">
                                            <p:txEl>
                                              <p:charRg st="105" end="13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95587">
                                            <p:txEl>
                                              <p:charRg st="105" end="13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95587">
                                            <p:txEl>
                                              <p:charRg st="133" end="162"/>
                                            </p:txEl>
                                          </p:spTgt>
                                        </p:tgtEl>
                                        <p:attrNameLst>
                                          <p:attrName>style.visibility</p:attrName>
                                        </p:attrNameLst>
                                      </p:cBhvr>
                                      <p:to>
                                        <p:strVal val="visible"/>
                                      </p:to>
                                    </p:set>
                                    <p:anim calcmode="lin" valueType="num">
                                      <p:cBhvr additive="base">
                                        <p:cTn id="43" dur="500" fill="hold"/>
                                        <p:tgtEl>
                                          <p:spTgt spid="195587">
                                            <p:txEl>
                                              <p:charRg st="133" end="16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95587">
                                            <p:txEl>
                                              <p:charRg st="133" end="162"/>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95587">
                                            <p:txEl>
                                              <p:charRg st="162" end="195"/>
                                            </p:txEl>
                                          </p:spTgt>
                                        </p:tgtEl>
                                        <p:attrNameLst>
                                          <p:attrName>style.visibility</p:attrName>
                                        </p:attrNameLst>
                                      </p:cBhvr>
                                      <p:to>
                                        <p:strVal val="visible"/>
                                      </p:to>
                                    </p:set>
                                    <p:anim calcmode="lin" valueType="num">
                                      <p:cBhvr additive="base">
                                        <p:cTn id="49" dur="500" fill="hold"/>
                                        <p:tgtEl>
                                          <p:spTgt spid="195587">
                                            <p:txEl>
                                              <p:charRg st="162" end="195"/>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95587">
                                            <p:txEl>
                                              <p:charRg st="162" end="195"/>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95587">
                                            <p:txEl>
                                              <p:charRg st="195" end="214"/>
                                            </p:txEl>
                                          </p:spTgt>
                                        </p:tgtEl>
                                        <p:attrNameLst>
                                          <p:attrName>style.visibility</p:attrName>
                                        </p:attrNameLst>
                                      </p:cBhvr>
                                      <p:to>
                                        <p:strVal val="visible"/>
                                      </p:to>
                                    </p:set>
                                    <p:anim calcmode="lin" valueType="num">
                                      <p:cBhvr additive="base">
                                        <p:cTn id="55" dur="500" fill="hold"/>
                                        <p:tgtEl>
                                          <p:spTgt spid="195587">
                                            <p:txEl>
                                              <p:charRg st="195" end="214"/>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95587">
                                            <p:txEl>
                                              <p:charRg st="195" end="2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Rectangle 2"/>
          <p:cNvSpPr>
            <a:spLocks noGrp="1"/>
          </p:cNvSpPr>
          <p:nvPr>
            <p:ph type="title"/>
          </p:nvPr>
        </p:nvSpPr>
        <p:spPr>
          <a:ln/>
        </p:spPr>
        <p:txBody>
          <a:bodyPr vert="horz" wrap="square" lIns="91440" tIns="45720" rIns="91440" bIns="45720" anchor="b" anchorCtr="0"/>
          <a:p>
            <a:pPr eaLnBrk="1" hangingPunct="1"/>
            <a:r>
              <a:rPr lang="zh-CN" altLang="en-US" sz="4000" b="1" dirty="0">
                <a:ea typeface="楷体_GB2312" pitchFamily="49" charset="-122"/>
              </a:rPr>
              <a:t>一、教学原则</a:t>
            </a:r>
            <a:endParaRPr lang="zh-CN" altLang="en-US" sz="4000" b="1" dirty="0">
              <a:ea typeface="楷体_GB2312" pitchFamily="49" charset="-122"/>
            </a:endParaRPr>
          </a:p>
        </p:txBody>
      </p:sp>
      <p:sp>
        <p:nvSpPr>
          <p:cNvPr id="160771" name="Rectangle 3"/>
          <p:cNvSpPr>
            <a:spLocks noGrp="1"/>
          </p:cNvSpPr>
          <p:nvPr>
            <p:ph idx="1" hasCustomPrompt="1"/>
          </p:nvPr>
        </p:nvSpPr>
        <p:spPr>
          <a:ln/>
        </p:spPr>
        <p:txBody>
          <a:bodyPr vert="horz" wrap="square" lIns="91440" tIns="45720" rIns="91440" bIns="45720" anchor="t" anchorCtr="0"/>
          <a:p>
            <a:pPr eaLnBrk="1" hangingPunct="1"/>
            <a:r>
              <a:rPr lang="zh-CN" altLang="en-US" b="1" dirty="0">
                <a:solidFill>
                  <a:srgbClr val="FF0000"/>
                </a:solidFill>
              </a:rPr>
              <a:t>（四）循序渐进原则</a:t>
            </a:r>
            <a:endParaRPr lang="zh-CN" altLang="en-US" b="1" dirty="0">
              <a:solidFill>
                <a:srgbClr val="FF0000"/>
              </a:solidFill>
            </a:endParaRPr>
          </a:p>
          <a:p>
            <a:pPr eaLnBrk="1" hangingPunct="1"/>
            <a:r>
              <a:rPr lang="zh-CN" altLang="en-US" dirty="0">
                <a:solidFill>
                  <a:srgbClr val="000099"/>
                </a:solidFill>
              </a:rPr>
              <a:t>定义：</a:t>
            </a:r>
            <a:r>
              <a:rPr lang="zh-CN" altLang="en-GB" dirty="0">
                <a:solidFill>
                  <a:srgbClr val="000099"/>
                </a:solidFill>
              </a:rPr>
              <a:t>教学要结合学科的逻辑结构和受教育者身心发展的实际，有次序、有步骤地进行，以期使受教育者系统地掌握基础知识和基本技能，促进身心健康发展。</a:t>
            </a:r>
            <a:r>
              <a:rPr lang="zh-CN" altLang="en-US" dirty="0">
                <a:solidFill>
                  <a:srgbClr val="FF0000"/>
                </a:solidFill>
              </a:rPr>
              <a:t> </a:t>
            </a:r>
            <a:endParaRPr lang="zh-CN" altLang="en-US" dirty="0">
              <a:solidFill>
                <a:srgbClr val="FF0000"/>
              </a:solidFill>
            </a:endParaRPr>
          </a:p>
          <a:p>
            <a:pPr eaLnBrk="1" hangingPunct="1"/>
            <a:endParaRPr lang="en-US" altLang="zh-CN" dirty="0"/>
          </a:p>
        </p:txBody>
      </p:sp>
      <p:pic>
        <p:nvPicPr>
          <p:cNvPr id="36867" name="Picture 4" descr="图片1"/>
          <p:cNvPicPr>
            <a:picLocks noChangeAspect="1"/>
          </p:cNvPicPr>
          <p:nvPr/>
        </p:nvPicPr>
        <p:blipFill>
          <a:blip r:embed="rId1"/>
          <a:stretch>
            <a:fillRect/>
          </a:stretch>
        </p:blipFill>
        <p:spPr>
          <a:xfrm>
            <a:off x="7092950" y="1341438"/>
            <a:ext cx="1295400" cy="1295400"/>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0771">
                                            <p:txEl>
                                              <p:charRg st="10" end="82"/>
                                            </p:txEl>
                                          </p:spTgt>
                                        </p:tgtEl>
                                        <p:attrNameLst>
                                          <p:attrName>style.visibility</p:attrName>
                                        </p:attrNameLst>
                                      </p:cBhvr>
                                      <p:to>
                                        <p:strVal val="visible"/>
                                      </p:to>
                                    </p:set>
                                    <p:animEffect transition="in" filter="fade">
                                      <p:cBhvr>
                                        <p:cTn id="7" dur="1000"/>
                                        <p:tgtEl>
                                          <p:spTgt spid="160771">
                                            <p:txEl>
                                              <p:charRg st="10" end="82"/>
                                            </p:txEl>
                                          </p:spTgt>
                                        </p:tgtEl>
                                      </p:cBhvr>
                                    </p:animEffect>
                                    <p:anim calcmode="lin" valueType="num">
                                      <p:cBhvr>
                                        <p:cTn id="8" dur="1000" fill="hold"/>
                                        <p:tgtEl>
                                          <p:spTgt spid="160771">
                                            <p:txEl>
                                              <p:charRg st="10" end="82"/>
                                            </p:txEl>
                                          </p:spTgt>
                                        </p:tgtEl>
                                        <p:attrNameLst>
                                          <p:attrName>ppt_x</p:attrName>
                                        </p:attrNameLst>
                                      </p:cBhvr>
                                      <p:tavLst>
                                        <p:tav tm="0">
                                          <p:val>
                                            <p:strVal val="#ppt_x"/>
                                          </p:val>
                                        </p:tav>
                                        <p:tav tm="100000">
                                          <p:val>
                                            <p:strVal val="#ppt_x"/>
                                          </p:val>
                                        </p:tav>
                                      </p:tavLst>
                                    </p:anim>
                                    <p:anim calcmode="lin" valueType="num">
                                      <p:cBhvr>
                                        <p:cTn id="9" dur="1000" fill="hold"/>
                                        <p:tgtEl>
                                          <p:spTgt spid="160771">
                                            <p:txEl>
                                              <p:charRg st="10" end="8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Rectangle 2"/>
          <p:cNvSpPr>
            <a:spLocks noGrp="1"/>
          </p:cNvSpPr>
          <p:nvPr>
            <p:ph type="title"/>
          </p:nvPr>
        </p:nvSpPr>
        <p:spPr>
          <a:ln/>
        </p:spPr>
        <p:txBody>
          <a:bodyPr vert="horz" wrap="square" lIns="91440" tIns="45720" rIns="91440" bIns="45720" anchor="b" anchorCtr="0"/>
          <a:p>
            <a:pPr eaLnBrk="1" hangingPunct="1"/>
            <a:r>
              <a:rPr lang="zh-CN" altLang="en-US" sz="4000" b="1" dirty="0">
                <a:ea typeface="楷体_GB2312" pitchFamily="49" charset="-122"/>
              </a:rPr>
              <a:t>一、教学原则</a:t>
            </a:r>
            <a:endParaRPr lang="zh-CN" altLang="en-US" sz="4000" b="1" dirty="0">
              <a:ea typeface="楷体_GB2312" pitchFamily="49" charset="-122"/>
            </a:endParaRPr>
          </a:p>
        </p:txBody>
      </p:sp>
      <p:sp>
        <p:nvSpPr>
          <p:cNvPr id="162819" name="Rectangle 3"/>
          <p:cNvSpPr>
            <a:spLocks noGrp="1"/>
          </p:cNvSpPr>
          <p:nvPr>
            <p:ph idx="1" hasCustomPrompt="1"/>
          </p:nvPr>
        </p:nvSpPr>
        <p:spPr>
          <a:ln/>
        </p:spPr>
        <p:txBody>
          <a:bodyPr vert="horz" wrap="square" lIns="91440" tIns="45720" rIns="91440" bIns="45720" anchor="t" anchorCtr="0"/>
          <a:p>
            <a:pPr eaLnBrk="1" hangingPunct="1">
              <a:lnSpc>
                <a:spcPct val="90000"/>
              </a:lnSpc>
            </a:pPr>
            <a:r>
              <a:rPr lang="zh-CN" altLang="en-US" b="1" dirty="0">
                <a:solidFill>
                  <a:srgbClr val="FF0000"/>
                </a:solidFill>
              </a:rPr>
              <a:t>（四）循序渐进原则</a:t>
            </a:r>
            <a:endParaRPr lang="zh-CN" altLang="en-US" b="1" dirty="0">
              <a:solidFill>
                <a:srgbClr val="FF0000"/>
              </a:solidFill>
            </a:endParaRPr>
          </a:p>
          <a:p>
            <a:pPr eaLnBrk="1" hangingPunct="1">
              <a:lnSpc>
                <a:spcPct val="90000"/>
              </a:lnSpc>
            </a:pPr>
            <a:r>
              <a:rPr lang="zh-CN" altLang="en-US" b="1" dirty="0">
                <a:solidFill>
                  <a:srgbClr val="FF0000"/>
                </a:solidFill>
              </a:rPr>
              <a:t>基本点</a:t>
            </a:r>
            <a:endParaRPr lang="zh-CN" altLang="en-US" b="1" dirty="0">
              <a:solidFill>
                <a:srgbClr val="FF0000"/>
              </a:solidFill>
            </a:endParaRPr>
          </a:p>
          <a:p>
            <a:pPr eaLnBrk="1" hangingPunct="1">
              <a:lnSpc>
                <a:spcPct val="90000"/>
              </a:lnSpc>
              <a:buNone/>
            </a:pPr>
            <a:r>
              <a:rPr lang="zh-CN" altLang="en-US" dirty="0">
                <a:solidFill>
                  <a:srgbClr val="000099"/>
                </a:solidFill>
              </a:rPr>
              <a:t>     </a:t>
            </a:r>
            <a:r>
              <a:rPr lang="en-US" altLang="zh-CN" dirty="0">
                <a:solidFill>
                  <a:srgbClr val="000099"/>
                </a:solidFill>
              </a:rPr>
              <a:t>1.</a:t>
            </a:r>
            <a:r>
              <a:rPr lang="zh-CN" altLang="en-US" dirty="0">
                <a:solidFill>
                  <a:srgbClr val="000099"/>
                </a:solidFill>
              </a:rPr>
              <a:t>科学把握教学内容的顺序和前后知识之间的衔接关系，按教学大纲和教科书的体系进行教学</a:t>
            </a:r>
            <a:endParaRPr lang="zh-CN" altLang="en-US" dirty="0">
              <a:solidFill>
                <a:srgbClr val="000099"/>
              </a:solidFill>
            </a:endParaRPr>
          </a:p>
          <a:p>
            <a:pPr eaLnBrk="1" hangingPunct="1">
              <a:lnSpc>
                <a:spcPct val="90000"/>
              </a:lnSpc>
              <a:buNone/>
            </a:pPr>
            <a:r>
              <a:rPr lang="zh-CN" altLang="en-US" dirty="0">
                <a:solidFill>
                  <a:srgbClr val="000099"/>
                </a:solidFill>
              </a:rPr>
              <a:t>     </a:t>
            </a:r>
            <a:r>
              <a:rPr lang="en-US" altLang="zh-CN" dirty="0">
                <a:solidFill>
                  <a:srgbClr val="000099"/>
                </a:solidFill>
              </a:rPr>
              <a:t>2.</a:t>
            </a:r>
            <a:r>
              <a:rPr lang="zh-CN" altLang="en-US" dirty="0">
                <a:solidFill>
                  <a:srgbClr val="000099"/>
                </a:solidFill>
              </a:rPr>
              <a:t>抓好学习过程的顺序</a:t>
            </a:r>
            <a:endParaRPr lang="zh-CN" altLang="en-US" dirty="0">
              <a:solidFill>
                <a:srgbClr val="000099"/>
              </a:solidFill>
            </a:endParaRPr>
          </a:p>
          <a:p>
            <a:pPr eaLnBrk="1" hangingPunct="1">
              <a:lnSpc>
                <a:spcPct val="90000"/>
              </a:lnSpc>
              <a:buNone/>
            </a:pPr>
            <a:r>
              <a:rPr lang="zh-CN" altLang="en-US" dirty="0">
                <a:solidFill>
                  <a:srgbClr val="000099"/>
                </a:solidFill>
              </a:rPr>
              <a:t>     </a:t>
            </a:r>
            <a:r>
              <a:rPr lang="en-US" altLang="zh-CN" dirty="0">
                <a:solidFill>
                  <a:srgbClr val="000099"/>
                </a:solidFill>
              </a:rPr>
              <a:t>3.</a:t>
            </a:r>
            <a:r>
              <a:rPr lang="zh-CN" altLang="en-US" dirty="0">
                <a:solidFill>
                  <a:srgbClr val="000099"/>
                </a:solidFill>
              </a:rPr>
              <a:t>抓好学生学习的顺序，做好知识系统化工作</a:t>
            </a:r>
            <a:endParaRPr lang="zh-CN" altLang="en-US" dirty="0">
              <a:solidFill>
                <a:srgbClr val="000099"/>
              </a:solidFill>
            </a:endParaRPr>
          </a:p>
          <a:p>
            <a:pPr eaLnBrk="1" hangingPunct="1">
              <a:lnSpc>
                <a:spcPct val="90000"/>
              </a:lnSpc>
            </a:pPr>
            <a:endParaRPr lang="en-US" altLang="zh-CN" dirty="0">
              <a:solidFill>
                <a:srgbClr val="000099"/>
              </a:solidFill>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2819">
                                            <p:txEl>
                                              <p:charRg st="14" end="62"/>
                                            </p:txEl>
                                          </p:spTgt>
                                        </p:tgtEl>
                                        <p:attrNameLst>
                                          <p:attrName>style.visibility</p:attrName>
                                        </p:attrNameLst>
                                      </p:cBhvr>
                                      <p:to>
                                        <p:strVal val="visible"/>
                                      </p:to>
                                    </p:set>
                                    <p:animEffect transition="in" filter="fade">
                                      <p:cBhvr>
                                        <p:cTn id="7" dur="1000"/>
                                        <p:tgtEl>
                                          <p:spTgt spid="162819">
                                            <p:txEl>
                                              <p:charRg st="14" end="62"/>
                                            </p:txEl>
                                          </p:spTgt>
                                        </p:tgtEl>
                                      </p:cBhvr>
                                    </p:animEffect>
                                    <p:anim calcmode="lin" valueType="num">
                                      <p:cBhvr>
                                        <p:cTn id="8" dur="1000" fill="hold"/>
                                        <p:tgtEl>
                                          <p:spTgt spid="162819">
                                            <p:txEl>
                                              <p:charRg st="14" end="62"/>
                                            </p:txEl>
                                          </p:spTgt>
                                        </p:tgtEl>
                                        <p:attrNameLst>
                                          <p:attrName>ppt_x</p:attrName>
                                        </p:attrNameLst>
                                      </p:cBhvr>
                                      <p:tavLst>
                                        <p:tav tm="0">
                                          <p:val>
                                            <p:strVal val="#ppt_x"/>
                                          </p:val>
                                        </p:tav>
                                        <p:tav tm="100000">
                                          <p:val>
                                            <p:strVal val="#ppt_x"/>
                                          </p:val>
                                        </p:tav>
                                      </p:tavLst>
                                    </p:anim>
                                    <p:anim calcmode="lin" valueType="num">
                                      <p:cBhvr>
                                        <p:cTn id="9" dur="1000" fill="hold"/>
                                        <p:tgtEl>
                                          <p:spTgt spid="162819">
                                            <p:txEl>
                                              <p:charRg st="14" end="6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2819">
                                            <p:txEl>
                                              <p:charRg st="62" end="79"/>
                                            </p:txEl>
                                          </p:spTgt>
                                        </p:tgtEl>
                                        <p:attrNameLst>
                                          <p:attrName>style.visibility</p:attrName>
                                        </p:attrNameLst>
                                      </p:cBhvr>
                                      <p:to>
                                        <p:strVal val="visible"/>
                                      </p:to>
                                    </p:set>
                                    <p:animEffect transition="in" filter="fade">
                                      <p:cBhvr>
                                        <p:cTn id="12" dur="1000"/>
                                        <p:tgtEl>
                                          <p:spTgt spid="162819">
                                            <p:txEl>
                                              <p:charRg st="62" end="79"/>
                                            </p:txEl>
                                          </p:spTgt>
                                        </p:tgtEl>
                                      </p:cBhvr>
                                    </p:animEffect>
                                    <p:anim calcmode="lin" valueType="num">
                                      <p:cBhvr>
                                        <p:cTn id="13" dur="1000" fill="hold"/>
                                        <p:tgtEl>
                                          <p:spTgt spid="162819">
                                            <p:txEl>
                                              <p:charRg st="62" end="79"/>
                                            </p:txEl>
                                          </p:spTgt>
                                        </p:tgtEl>
                                        <p:attrNameLst>
                                          <p:attrName>ppt_x</p:attrName>
                                        </p:attrNameLst>
                                      </p:cBhvr>
                                      <p:tavLst>
                                        <p:tav tm="0">
                                          <p:val>
                                            <p:strVal val="#ppt_x"/>
                                          </p:val>
                                        </p:tav>
                                        <p:tav tm="100000">
                                          <p:val>
                                            <p:strVal val="#ppt_x"/>
                                          </p:val>
                                        </p:tav>
                                      </p:tavLst>
                                    </p:anim>
                                    <p:anim calcmode="lin" valueType="num">
                                      <p:cBhvr>
                                        <p:cTn id="14" dur="1000" fill="hold"/>
                                        <p:tgtEl>
                                          <p:spTgt spid="162819">
                                            <p:txEl>
                                              <p:charRg st="62" end="79"/>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2819">
                                            <p:txEl>
                                              <p:charRg st="79" end="106"/>
                                            </p:txEl>
                                          </p:spTgt>
                                        </p:tgtEl>
                                        <p:attrNameLst>
                                          <p:attrName>style.visibility</p:attrName>
                                        </p:attrNameLst>
                                      </p:cBhvr>
                                      <p:to>
                                        <p:strVal val="visible"/>
                                      </p:to>
                                    </p:set>
                                    <p:animEffect transition="in" filter="fade">
                                      <p:cBhvr>
                                        <p:cTn id="17" dur="1000"/>
                                        <p:tgtEl>
                                          <p:spTgt spid="162819">
                                            <p:txEl>
                                              <p:charRg st="79" end="106"/>
                                            </p:txEl>
                                          </p:spTgt>
                                        </p:tgtEl>
                                      </p:cBhvr>
                                    </p:animEffect>
                                    <p:anim calcmode="lin" valueType="num">
                                      <p:cBhvr>
                                        <p:cTn id="18" dur="1000" fill="hold"/>
                                        <p:tgtEl>
                                          <p:spTgt spid="162819">
                                            <p:txEl>
                                              <p:charRg st="79" end="106"/>
                                            </p:txEl>
                                          </p:spTgt>
                                        </p:tgtEl>
                                        <p:attrNameLst>
                                          <p:attrName>ppt_x</p:attrName>
                                        </p:attrNameLst>
                                      </p:cBhvr>
                                      <p:tavLst>
                                        <p:tav tm="0">
                                          <p:val>
                                            <p:strVal val="#ppt_x"/>
                                          </p:val>
                                        </p:tav>
                                        <p:tav tm="100000">
                                          <p:val>
                                            <p:strVal val="#ppt_x"/>
                                          </p:val>
                                        </p:tav>
                                      </p:tavLst>
                                    </p:anim>
                                    <p:anim calcmode="lin" valueType="num">
                                      <p:cBhvr>
                                        <p:cTn id="19" dur="1000" fill="hold"/>
                                        <p:tgtEl>
                                          <p:spTgt spid="162819">
                                            <p:txEl>
                                              <p:charRg st="79" end="10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Rectangle 2"/>
          <p:cNvSpPr>
            <a:spLocks noGrp="1"/>
          </p:cNvSpPr>
          <p:nvPr>
            <p:ph type="title"/>
          </p:nvPr>
        </p:nvSpPr>
        <p:spPr>
          <a:ln/>
        </p:spPr>
        <p:txBody>
          <a:bodyPr vert="horz" wrap="square" lIns="91440" tIns="45720" rIns="91440" bIns="45720" anchor="b" anchorCtr="0"/>
          <a:p>
            <a:pPr eaLnBrk="1" hangingPunct="1"/>
            <a:r>
              <a:rPr lang="zh-CN" altLang="en-US" sz="4000" b="1" dirty="0">
                <a:ea typeface="楷体_GB2312" pitchFamily="49" charset="-122"/>
              </a:rPr>
              <a:t>一、教学原则</a:t>
            </a:r>
            <a:endParaRPr lang="zh-CN" altLang="en-US" sz="4000" b="1" dirty="0">
              <a:ea typeface="楷体_GB2312" pitchFamily="49" charset="-122"/>
            </a:endParaRPr>
          </a:p>
        </p:txBody>
      </p:sp>
      <p:sp>
        <p:nvSpPr>
          <p:cNvPr id="163843" name="Rectangle 3"/>
          <p:cNvSpPr>
            <a:spLocks noGrp="1"/>
          </p:cNvSpPr>
          <p:nvPr>
            <p:ph idx="1" hasCustomPrompt="1"/>
          </p:nvPr>
        </p:nvSpPr>
        <p:spPr>
          <a:ln/>
        </p:spPr>
        <p:txBody>
          <a:bodyPr vert="horz" wrap="square" lIns="91440" tIns="45720" rIns="91440" bIns="45720" anchor="t" anchorCtr="0"/>
          <a:p>
            <a:pPr eaLnBrk="1" hangingPunct="1"/>
            <a:r>
              <a:rPr lang="zh-CN" altLang="en-US" b="1" dirty="0">
                <a:solidFill>
                  <a:srgbClr val="FF0000"/>
                </a:solidFill>
              </a:rPr>
              <a:t>（五）因材施教原则</a:t>
            </a:r>
            <a:endParaRPr lang="zh-CN" altLang="en-US" b="1" dirty="0">
              <a:solidFill>
                <a:srgbClr val="FF0000"/>
              </a:solidFill>
            </a:endParaRPr>
          </a:p>
          <a:p>
            <a:pPr eaLnBrk="1" hangingPunct="1"/>
            <a:r>
              <a:rPr lang="zh-CN" altLang="en-US" dirty="0">
                <a:solidFill>
                  <a:srgbClr val="000099"/>
                </a:solidFill>
              </a:rPr>
              <a:t>定义：教学要从学生实际出发，根据不同对象的具体情况，采用不同的方法，进行不同教育，以使每个学生都能在自己原有的基础上得到充分发展。</a:t>
            </a:r>
            <a:endParaRPr lang="zh-CN" altLang="en-US" dirty="0">
              <a:solidFill>
                <a:srgbClr val="000099"/>
              </a:solidFill>
            </a:endParaRPr>
          </a:p>
        </p:txBody>
      </p:sp>
      <p:pic>
        <p:nvPicPr>
          <p:cNvPr id="38915" name="Picture 4" descr="图片1"/>
          <p:cNvPicPr>
            <a:picLocks noChangeAspect="1"/>
          </p:cNvPicPr>
          <p:nvPr/>
        </p:nvPicPr>
        <p:blipFill>
          <a:blip r:embed="rId1"/>
          <a:stretch>
            <a:fillRect/>
          </a:stretch>
        </p:blipFill>
        <p:spPr>
          <a:xfrm>
            <a:off x="6659563" y="981075"/>
            <a:ext cx="1295400" cy="1295400"/>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3843">
                                            <p:txEl>
                                              <p:charRg st="10" end="76"/>
                                            </p:txEl>
                                          </p:spTgt>
                                        </p:tgtEl>
                                        <p:attrNameLst>
                                          <p:attrName>style.visibility</p:attrName>
                                        </p:attrNameLst>
                                      </p:cBhvr>
                                      <p:to>
                                        <p:strVal val="visible"/>
                                      </p:to>
                                    </p:set>
                                    <p:animEffect transition="in" filter="barn(inVertical)">
                                      <p:cBhvr>
                                        <p:cTn id="7" dur="500"/>
                                        <p:tgtEl>
                                          <p:spTgt spid="163843">
                                            <p:txEl>
                                              <p:charRg st="10" end="7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Rectangle 2"/>
          <p:cNvSpPr>
            <a:spLocks noGrp="1"/>
          </p:cNvSpPr>
          <p:nvPr>
            <p:ph type="title"/>
          </p:nvPr>
        </p:nvSpPr>
        <p:spPr>
          <a:ln/>
        </p:spPr>
        <p:txBody>
          <a:bodyPr vert="horz" wrap="square" lIns="91440" tIns="45720" rIns="91440" bIns="45720" anchor="b" anchorCtr="0"/>
          <a:p>
            <a:pPr eaLnBrk="1" hangingPunct="1"/>
            <a:r>
              <a:rPr lang="zh-CN" altLang="en-US" sz="4000" b="1" dirty="0">
                <a:ea typeface="楷体_GB2312" pitchFamily="49" charset="-122"/>
              </a:rPr>
              <a:t>一、教学原则</a:t>
            </a:r>
            <a:endParaRPr lang="zh-CN" altLang="en-US" sz="4000" b="1" dirty="0">
              <a:ea typeface="楷体_GB2312" pitchFamily="49" charset="-122"/>
            </a:endParaRPr>
          </a:p>
        </p:txBody>
      </p:sp>
      <p:sp>
        <p:nvSpPr>
          <p:cNvPr id="183299" name="Rectangle 3"/>
          <p:cNvSpPr>
            <a:spLocks noGrp="1"/>
          </p:cNvSpPr>
          <p:nvPr>
            <p:ph idx="1" hasCustomPrompt="1"/>
          </p:nvPr>
        </p:nvSpPr>
        <p:spPr>
          <a:ln/>
        </p:spPr>
        <p:txBody>
          <a:bodyPr vert="horz" wrap="square" lIns="91440" tIns="45720" rIns="91440" bIns="45720" anchor="t" anchorCtr="0"/>
          <a:p>
            <a:pPr eaLnBrk="1" hangingPunct="1"/>
            <a:r>
              <a:rPr lang="zh-CN" altLang="en-US" b="1" dirty="0">
                <a:solidFill>
                  <a:srgbClr val="FF0000"/>
                </a:solidFill>
              </a:rPr>
              <a:t>（五）因材施教原则</a:t>
            </a:r>
            <a:endParaRPr lang="zh-CN" altLang="en-US" b="1" dirty="0">
              <a:solidFill>
                <a:srgbClr val="FF0000"/>
              </a:solidFill>
            </a:endParaRPr>
          </a:p>
          <a:p>
            <a:pPr eaLnBrk="1" hangingPunct="1"/>
            <a:r>
              <a:rPr lang="zh-CN" altLang="en-US" b="1" dirty="0">
                <a:solidFill>
                  <a:srgbClr val="FF0000"/>
                </a:solidFill>
              </a:rPr>
              <a:t>基本点：</a:t>
            </a:r>
            <a:endParaRPr lang="zh-CN" altLang="en-US" b="1" dirty="0">
              <a:solidFill>
                <a:srgbClr val="FF0000"/>
              </a:solidFill>
            </a:endParaRPr>
          </a:p>
          <a:p>
            <a:pPr eaLnBrk="1" hangingPunct="1">
              <a:buNone/>
            </a:pPr>
            <a:r>
              <a:rPr lang="zh-CN" altLang="en-US" dirty="0">
                <a:solidFill>
                  <a:srgbClr val="000099"/>
                </a:solidFill>
              </a:rPr>
              <a:t>    </a:t>
            </a:r>
            <a:r>
              <a:rPr lang="en-US" altLang="zh-CN" dirty="0">
                <a:solidFill>
                  <a:srgbClr val="000099"/>
                </a:solidFill>
              </a:rPr>
              <a:t>1.</a:t>
            </a:r>
            <a:r>
              <a:rPr lang="zh-CN" altLang="en-US" dirty="0">
                <a:solidFill>
                  <a:srgbClr val="000099"/>
                </a:solidFill>
              </a:rPr>
              <a:t>掌握学生个人和集体的详细情况</a:t>
            </a:r>
            <a:endParaRPr lang="zh-CN" altLang="en-US" dirty="0">
              <a:solidFill>
                <a:srgbClr val="000099"/>
              </a:solidFill>
            </a:endParaRPr>
          </a:p>
          <a:p>
            <a:pPr eaLnBrk="1" hangingPunct="1">
              <a:buNone/>
            </a:pPr>
            <a:r>
              <a:rPr lang="zh-CN" altLang="en-US" dirty="0">
                <a:solidFill>
                  <a:srgbClr val="000099"/>
                </a:solidFill>
              </a:rPr>
              <a:t>    </a:t>
            </a:r>
            <a:r>
              <a:rPr lang="en-US" altLang="zh-CN" dirty="0">
                <a:solidFill>
                  <a:srgbClr val="000099"/>
                </a:solidFill>
              </a:rPr>
              <a:t>2.</a:t>
            </a:r>
            <a:r>
              <a:rPr lang="zh-CN" altLang="en-US" dirty="0">
                <a:solidFill>
                  <a:srgbClr val="000099"/>
                </a:solidFill>
              </a:rPr>
              <a:t>把因材施教和统一要求结合起来</a:t>
            </a:r>
            <a:endParaRPr lang="zh-CN" altLang="en-US" dirty="0">
              <a:solidFill>
                <a:srgbClr val="000099"/>
              </a:solidFill>
            </a:endParaRPr>
          </a:p>
          <a:p>
            <a:pPr eaLnBrk="1" hangingPunct="1">
              <a:buNone/>
            </a:pPr>
            <a:r>
              <a:rPr lang="zh-CN" altLang="en-US" dirty="0">
                <a:solidFill>
                  <a:srgbClr val="000099"/>
                </a:solidFill>
              </a:rPr>
              <a:t>    </a:t>
            </a:r>
            <a:r>
              <a:rPr lang="en-US" altLang="zh-CN" dirty="0">
                <a:solidFill>
                  <a:srgbClr val="000099"/>
                </a:solidFill>
              </a:rPr>
              <a:t>3.</a:t>
            </a:r>
            <a:r>
              <a:rPr lang="zh-CN" altLang="en-US" dirty="0">
                <a:solidFill>
                  <a:srgbClr val="000099"/>
                </a:solidFill>
              </a:rPr>
              <a:t>正确对待学生的个别差异，有针对性进行教学</a:t>
            </a:r>
            <a:endParaRPr lang="zh-CN" altLang="en-US" dirty="0">
              <a:solidFill>
                <a:srgbClr val="000099"/>
              </a:solidFill>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83299">
                                            <p:txEl>
                                              <p:charRg st="15" end="36"/>
                                            </p:txEl>
                                          </p:spTgt>
                                        </p:tgtEl>
                                        <p:attrNameLst>
                                          <p:attrName>style.visibility</p:attrName>
                                        </p:attrNameLst>
                                      </p:cBhvr>
                                      <p:to>
                                        <p:strVal val="visible"/>
                                      </p:to>
                                    </p:set>
                                    <p:animEffect transition="in" filter="barn(inVertical)">
                                      <p:cBhvr>
                                        <p:cTn id="7" dur="500"/>
                                        <p:tgtEl>
                                          <p:spTgt spid="183299">
                                            <p:txEl>
                                              <p:charRg st="15" end="36"/>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83299">
                                            <p:txEl>
                                              <p:charRg st="36" end="57"/>
                                            </p:txEl>
                                          </p:spTgt>
                                        </p:tgtEl>
                                        <p:attrNameLst>
                                          <p:attrName>style.visibility</p:attrName>
                                        </p:attrNameLst>
                                      </p:cBhvr>
                                      <p:to>
                                        <p:strVal val="visible"/>
                                      </p:to>
                                    </p:set>
                                    <p:animEffect transition="in" filter="barn(inVertical)">
                                      <p:cBhvr>
                                        <p:cTn id="10" dur="500"/>
                                        <p:tgtEl>
                                          <p:spTgt spid="183299">
                                            <p:txEl>
                                              <p:charRg st="36" end="57"/>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183299">
                                            <p:txEl>
                                              <p:charRg st="57" end="84"/>
                                            </p:txEl>
                                          </p:spTgt>
                                        </p:tgtEl>
                                        <p:attrNameLst>
                                          <p:attrName>style.visibility</p:attrName>
                                        </p:attrNameLst>
                                      </p:cBhvr>
                                      <p:to>
                                        <p:strVal val="visible"/>
                                      </p:to>
                                    </p:set>
                                    <p:animEffect transition="in" filter="barn(inVertical)">
                                      <p:cBhvr>
                                        <p:cTn id="13" dur="500"/>
                                        <p:tgtEl>
                                          <p:spTgt spid="183299">
                                            <p:txEl>
                                              <p:charRg st="57" end="8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Rectangle 3"/>
          <p:cNvSpPr>
            <a:spLocks noGrp="1"/>
          </p:cNvSpPr>
          <p:nvPr>
            <p:ph idx="1" hasCustomPrompt="1"/>
          </p:nvPr>
        </p:nvSpPr>
        <p:spPr>
          <a:xfrm>
            <a:off x="1042988" y="836613"/>
            <a:ext cx="7796212" cy="5380037"/>
          </a:xfrm>
          <a:ln/>
        </p:spPr>
        <p:txBody>
          <a:bodyPr vert="horz" wrap="square" lIns="91440" tIns="45720" rIns="91440" bIns="45720" anchor="t" anchorCtr="0"/>
          <a:p>
            <a:pPr eaLnBrk="1" hangingPunct="1"/>
            <a:r>
              <a:rPr lang="en-US" altLang="zh-CN" b="1" dirty="0">
                <a:solidFill>
                  <a:srgbClr val="FA5826"/>
                </a:solidFill>
              </a:rPr>
              <a:t>Contents</a:t>
            </a:r>
            <a:endParaRPr lang="en-US" altLang="zh-CN" b="1" dirty="0">
              <a:solidFill>
                <a:srgbClr val="FA5826"/>
              </a:solidFill>
            </a:endParaRPr>
          </a:p>
        </p:txBody>
      </p:sp>
      <p:grpSp>
        <p:nvGrpSpPr>
          <p:cNvPr id="4104" name="Group 13"/>
          <p:cNvGrpSpPr/>
          <p:nvPr/>
        </p:nvGrpSpPr>
        <p:grpSpPr>
          <a:xfrm>
            <a:off x="1691640" y="2060575"/>
            <a:ext cx="5256213" cy="647700"/>
            <a:chOff x="1296" y="1824"/>
            <a:chExt cx="2976" cy="432"/>
          </a:xfrm>
        </p:grpSpPr>
        <p:sp>
          <p:nvSpPr>
            <p:cNvPr id="130062" name="AutoShape 14"/>
            <p:cNvSpPr>
              <a:spLocks noChangeArrowheads="1"/>
            </p:cNvSpPr>
            <p:nvPr/>
          </p:nvSpPr>
          <p:spPr bwMode="gray">
            <a:xfrm>
              <a:off x="1536" y="1899"/>
              <a:ext cx="2736" cy="288"/>
            </a:xfrm>
            <a:prstGeom prst="roundRect">
              <a:avLst>
                <a:gd name="adj" fmla="val 16667"/>
              </a:avLst>
            </a:prstGeom>
            <a:gradFill rotWithShape="1">
              <a:gsLst>
                <a:gs pos="0">
                  <a:schemeClr val="folHlink">
                    <a:gamma/>
                    <a:tint val="21176"/>
                    <a:invGamma/>
                  </a:schemeClr>
                </a:gs>
                <a:gs pos="100000">
                  <a:schemeClr val="folHlink"/>
                </a:gs>
              </a:gsLst>
              <a:lin ang="0" scaled="1"/>
            </a:gradFill>
            <a:ln w="12700" algn="ctr">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106" name="AutoShape 15"/>
            <p:cNvSpPr/>
            <p:nvPr/>
          </p:nvSpPr>
          <p:spPr>
            <a:xfrm>
              <a:off x="1296" y="1824"/>
              <a:ext cx="432" cy="432"/>
            </a:xfrm>
            <a:prstGeom prst="diamond">
              <a:avLst/>
            </a:prstGeom>
            <a:solidFill>
              <a:schemeClr val="folHlink"/>
            </a:solidFill>
            <a:ln w="25400" cap="flat" cmpd="sng">
              <a:solidFill>
                <a:schemeClr val="bg1"/>
              </a:solidFill>
              <a:prstDash val="solid"/>
              <a:miter/>
              <a:headEnd type="none" w="med" len="med"/>
              <a:tailEnd type="none" w="med" len="med"/>
            </a:ln>
            <a:effectLst>
              <a:outerShdw dist="63500" dir="2212193" algn="ctr" rotWithShape="0">
                <a:srgbClr val="333333">
                  <a:alpha val="50000"/>
                </a:srgbClr>
              </a:outerShdw>
            </a:effectLst>
          </p:spPr>
          <p:txBody>
            <a:bodyPr wrap="none" anchor="ctr" anchorCtr="0"/>
            <a:p>
              <a:endParaRPr lang="zh-CN" altLang="en-US" sz="2800" dirty="0">
                <a:latin typeface="Times New Roman" panose="02020603050405020304" pitchFamily="18" charset="0"/>
                <a:ea typeface="宋体" panose="02010600030101010101" pitchFamily="2" charset="-122"/>
              </a:endParaRPr>
            </a:p>
          </p:txBody>
        </p:sp>
        <p:sp>
          <p:nvSpPr>
            <p:cNvPr id="4107" name="Text Box 16"/>
            <p:cNvSpPr txBox="1"/>
            <p:nvPr/>
          </p:nvSpPr>
          <p:spPr>
            <a:xfrm>
              <a:off x="1680" y="1933"/>
              <a:ext cx="2470" cy="307"/>
            </a:xfrm>
            <a:prstGeom prst="rect">
              <a:avLst/>
            </a:prstGeom>
            <a:noFill/>
            <a:ln w="9525">
              <a:noFill/>
            </a:ln>
          </p:spPr>
          <p:txBody>
            <a:bodyPr anchor="t" anchorCtr="0">
              <a:spAutoFit/>
            </a:bodyPr>
            <a:p>
              <a:pPr algn="ctr" eaLnBrk="0" hangingPunct="0"/>
              <a:r>
                <a:rPr lang="zh-CN" altLang="en-US" b="1" dirty="0">
                  <a:solidFill>
                    <a:srgbClr val="000000"/>
                  </a:solidFill>
                  <a:latin typeface="Arial" panose="020B0604020202020204" pitchFamily="34" charset="0"/>
                  <a:ea typeface="宋体" panose="02010600030101010101" pitchFamily="2" charset="-122"/>
                </a:rPr>
                <a:t>教学原则与教学方法</a:t>
              </a:r>
              <a:r>
                <a:rPr lang="zh-CN" altLang="en-US" b="1" dirty="0">
                  <a:solidFill>
                    <a:srgbClr val="000000"/>
                  </a:solidFill>
                  <a:latin typeface="Arial" panose="020B0604020202020204" pitchFamily="34" charset="0"/>
                  <a:ea typeface="宋体" panose="02010600030101010101" pitchFamily="2" charset="-122"/>
                  <a:hlinkClick r:id="rId1" action="ppaction://hlinksldjump"/>
                </a:rPr>
                <a:t>   </a:t>
              </a:r>
              <a:endParaRPr lang="zh-CN" altLang="en-US" b="1" dirty="0">
                <a:solidFill>
                  <a:srgbClr val="000000"/>
                </a:solidFill>
                <a:latin typeface="Arial" panose="020B0604020202020204" pitchFamily="34" charset="0"/>
                <a:ea typeface="宋体" panose="02010600030101010101" pitchFamily="2" charset="-122"/>
                <a:hlinkClick r:id="rId1" action="ppaction://hlinksldjump"/>
              </a:endParaRPr>
            </a:p>
          </p:txBody>
        </p:sp>
        <p:sp>
          <p:nvSpPr>
            <p:cNvPr id="4108" name="Text Box 17"/>
            <p:cNvSpPr txBox="1"/>
            <p:nvPr/>
          </p:nvSpPr>
          <p:spPr>
            <a:xfrm>
              <a:off x="1395" y="1886"/>
              <a:ext cx="215" cy="348"/>
            </a:xfrm>
            <a:prstGeom prst="rect">
              <a:avLst/>
            </a:prstGeom>
            <a:noFill/>
            <a:ln w="9525">
              <a:noFill/>
            </a:ln>
          </p:spPr>
          <p:txBody>
            <a:bodyPr wrap="none" anchor="t" anchorCtr="0">
              <a:spAutoFit/>
            </a:bodyPr>
            <a:p>
              <a:pPr algn="ctr" eaLnBrk="0" hangingPunct="0"/>
              <a:r>
                <a:rPr lang="en-US" altLang="zh-CN" sz="2800" dirty="0">
                  <a:solidFill>
                    <a:schemeClr val="bg1"/>
                  </a:solidFill>
                  <a:latin typeface="Arial" panose="020B0604020202020204" pitchFamily="34" charset="0"/>
                  <a:ea typeface="宋体" panose="02010600030101010101" pitchFamily="2" charset="-122"/>
                </a:rPr>
                <a:t>1</a:t>
              </a:r>
              <a:endParaRPr lang="en-US" altLang="zh-CN" sz="2800" dirty="0">
                <a:solidFill>
                  <a:schemeClr val="bg1"/>
                </a:solidFill>
                <a:latin typeface="Arial" panose="020B0604020202020204" pitchFamily="34" charset="0"/>
                <a:ea typeface="宋体" panose="02010600030101010101" pitchFamily="2" charset="-122"/>
              </a:endParaRPr>
            </a:p>
          </p:txBody>
        </p:sp>
      </p:grpSp>
      <p:grpSp>
        <p:nvGrpSpPr>
          <p:cNvPr id="4109" name="Group 18"/>
          <p:cNvGrpSpPr/>
          <p:nvPr/>
        </p:nvGrpSpPr>
        <p:grpSpPr>
          <a:xfrm>
            <a:off x="1691640" y="3068638"/>
            <a:ext cx="5256213" cy="719137"/>
            <a:chOff x="1296" y="1824"/>
            <a:chExt cx="2976" cy="432"/>
          </a:xfrm>
        </p:grpSpPr>
        <p:sp>
          <p:nvSpPr>
            <p:cNvPr id="130067" name="AutoShape 19"/>
            <p:cNvSpPr>
              <a:spLocks noChangeArrowheads="1"/>
            </p:cNvSpPr>
            <p:nvPr/>
          </p:nvSpPr>
          <p:spPr bwMode="gray">
            <a:xfrm>
              <a:off x="1536" y="1899"/>
              <a:ext cx="2736" cy="288"/>
            </a:xfrm>
            <a:prstGeom prst="roundRect">
              <a:avLst>
                <a:gd name="adj" fmla="val 16667"/>
              </a:avLst>
            </a:prstGeom>
            <a:gradFill rotWithShape="1">
              <a:gsLst>
                <a:gs pos="0">
                  <a:schemeClr val="tx2">
                    <a:gamma/>
                    <a:tint val="21176"/>
                    <a:invGamma/>
                  </a:schemeClr>
                </a:gs>
                <a:gs pos="100000">
                  <a:schemeClr val="tx2"/>
                </a:gs>
              </a:gsLst>
              <a:lin ang="0" scaled="1"/>
            </a:gradFill>
            <a:ln w="12700" algn="ctr">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111" name="AutoShape 20"/>
            <p:cNvSpPr/>
            <p:nvPr/>
          </p:nvSpPr>
          <p:spPr>
            <a:xfrm>
              <a:off x="1296" y="1824"/>
              <a:ext cx="432" cy="432"/>
            </a:xfrm>
            <a:prstGeom prst="diamond">
              <a:avLst/>
            </a:prstGeom>
            <a:solidFill>
              <a:schemeClr val="hlink"/>
            </a:solidFill>
            <a:ln w="25400" cap="flat" cmpd="sng">
              <a:solidFill>
                <a:schemeClr val="bg1"/>
              </a:solidFill>
              <a:prstDash val="solid"/>
              <a:miter/>
              <a:headEnd type="none" w="med" len="med"/>
              <a:tailEnd type="none" w="med" len="med"/>
            </a:ln>
            <a:effectLst>
              <a:outerShdw dist="63500" dir="2212193" algn="ctr" rotWithShape="0">
                <a:srgbClr val="333333">
                  <a:alpha val="50000"/>
                </a:srgbClr>
              </a:outerShdw>
            </a:effectLst>
          </p:spPr>
          <p:txBody>
            <a:bodyPr wrap="none" anchor="ctr" anchorCtr="0"/>
            <a:p>
              <a:endParaRPr lang="zh-CN" altLang="en-US" sz="2800" dirty="0">
                <a:latin typeface="Times New Roman" panose="02020603050405020304" pitchFamily="18" charset="0"/>
                <a:ea typeface="宋体" panose="02010600030101010101" pitchFamily="2" charset="-122"/>
              </a:endParaRPr>
            </a:p>
          </p:txBody>
        </p:sp>
        <p:sp>
          <p:nvSpPr>
            <p:cNvPr id="4112" name="Text Box 21"/>
            <p:cNvSpPr txBox="1"/>
            <p:nvPr/>
          </p:nvSpPr>
          <p:spPr>
            <a:xfrm>
              <a:off x="1680" y="1934"/>
              <a:ext cx="2160" cy="277"/>
            </a:xfrm>
            <a:prstGeom prst="rect">
              <a:avLst/>
            </a:prstGeom>
            <a:noFill/>
            <a:ln w="9525">
              <a:noFill/>
            </a:ln>
          </p:spPr>
          <p:txBody>
            <a:bodyPr anchor="t" anchorCtr="0">
              <a:spAutoFit/>
            </a:bodyPr>
            <a:p>
              <a:pPr algn="ctr" eaLnBrk="0" hangingPunct="0"/>
              <a:r>
                <a:rPr lang="en-US" altLang="zh-CN" b="1" dirty="0">
                  <a:solidFill>
                    <a:srgbClr val="000000"/>
                  </a:solidFill>
                  <a:latin typeface="Arial" panose="020B0604020202020204" pitchFamily="34" charset="0"/>
                  <a:ea typeface="宋体" panose="02010600030101010101" pitchFamily="2" charset="-122"/>
                </a:rPr>
                <a:t>    </a:t>
              </a:r>
              <a:r>
                <a:rPr lang="zh-CN" altLang="en-US" b="1" dirty="0">
                  <a:solidFill>
                    <a:srgbClr val="000000"/>
                  </a:solidFill>
                  <a:latin typeface="Arial" panose="020B0604020202020204" pitchFamily="34" charset="0"/>
                  <a:ea typeface="宋体" panose="02010600030101010101" pitchFamily="2" charset="-122"/>
                </a:rPr>
                <a:t>教学的组织与实施</a:t>
              </a:r>
              <a:endParaRPr lang="zh-CN" altLang="en-US" b="1" dirty="0">
                <a:solidFill>
                  <a:srgbClr val="000000"/>
                </a:solidFill>
                <a:latin typeface="Arial" panose="020B0604020202020204" pitchFamily="34" charset="0"/>
                <a:ea typeface="宋体" panose="02010600030101010101" pitchFamily="2" charset="-122"/>
              </a:endParaRPr>
            </a:p>
          </p:txBody>
        </p:sp>
        <p:sp>
          <p:nvSpPr>
            <p:cNvPr id="4113" name="Text Box 22"/>
            <p:cNvSpPr txBox="1"/>
            <p:nvPr/>
          </p:nvSpPr>
          <p:spPr>
            <a:xfrm>
              <a:off x="1396" y="1886"/>
              <a:ext cx="215" cy="314"/>
            </a:xfrm>
            <a:prstGeom prst="rect">
              <a:avLst/>
            </a:prstGeom>
            <a:noFill/>
            <a:ln w="9525">
              <a:noFill/>
            </a:ln>
          </p:spPr>
          <p:txBody>
            <a:bodyPr wrap="none" anchor="t" anchorCtr="0">
              <a:spAutoFit/>
            </a:bodyPr>
            <a:p>
              <a:pPr algn="ctr" eaLnBrk="0" hangingPunct="0"/>
              <a:r>
                <a:rPr lang="en-US" altLang="zh-CN" sz="2800" dirty="0">
                  <a:solidFill>
                    <a:schemeClr val="bg1"/>
                  </a:solidFill>
                  <a:latin typeface="Arial" panose="020B0604020202020204" pitchFamily="34" charset="0"/>
                  <a:ea typeface="宋体" panose="02010600030101010101" pitchFamily="2" charset="-122"/>
                </a:rPr>
                <a:t>2</a:t>
              </a:r>
              <a:endParaRPr lang="en-US" altLang="zh-CN" sz="2800" dirty="0">
                <a:solidFill>
                  <a:schemeClr val="bg1"/>
                </a:solidFill>
                <a:latin typeface="Arial" panose="020B0604020202020204" pitchFamily="34" charset="0"/>
                <a:ea typeface="宋体" panose="02010600030101010101" pitchFamily="2" charset="-122"/>
              </a:endParaRPr>
            </a:p>
          </p:txBody>
        </p:sp>
      </p:grpSp>
      <p:grpSp>
        <p:nvGrpSpPr>
          <p:cNvPr id="4114" name="Group 23"/>
          <p:cNvGrpSpPr/>
          <p:nvPr/>
        </p:nvGrpSpPr>
        <p:grpSpPr>
          <a:xfrm>
            <a:off x="1776730" y="4180523"/>
            <a:ext cx="5256213" cy="720725"/>
            <a:chOff x="1296" y="1824"/>
            <a:chExt cx="2976" cy="432"/>
          </a:xfrm>
        </p:grpSpPr>
        <p:sp>
          <p:nvSpPr>
            <p:cNvPr id="130072" name="AutoShape 24"/>
            <p:cNvSpPr>
              <a:spLocks noChangeArrowheads="1"/>
            </p:cNvSpPr>
            <p:nvPr/>
          </p:nvSpPr>
          <p:spPr bwMode="gray">
            <a:xfrm>
              <a:off x="1536" y="1899"/>
              <a:ext cx="2736" cy="288"/>
            </a:xfrm>
            <a:prstGeom prst="roundRect">
              <a:avLst>
                <a:gd name="adj" fmla="val 16667"/>
              </a:avLst>
            </a:prstGeom>
            <a:gradFill rotWithShape="1">
              <a:gsLst>
                <a:gs pos="0">
                  <a:schemeClr val="accent1">
                    <a:gamma/>
                    <a:tint val="21176"/>
                    <a:invGamma/>
                  </a:schemeClr>
                </a:gs>
                <a:gs pos="100000">
                  <a:schemeClr val="accent1"/>
                </a:gs>
              </a:gsLst>
              <a:lin ang="0" scaled="1"/>
            </a:gradFill>
            <a:ln w="12700" algn="ctr">
              <a:solidFill>
                <a:schemeClr val="bg1"/>
              </a:solidFill>
              <a:round/>
            </a:ln>
            <a:effectLst>
              <a:outerShdw dist="99190" dir="2388334" algn="ctr" rotWithShape="0">
                <a:srgbClr val="333333">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8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116" name="AutoShape 25"/>
            <p:cNvSpPr/>
            <p:nvPr/>
          </p:nvSpPr>
          <p:spPr>
            <a:xfrm>
              <a:off x="1296" y="1824"/>
              <a:ext cx="432" cy="432"/>
            </a:xfrm>
            <a:prstGeom prst="diamond">
              <a:avLst/>
            </a:prstGeom>
            <a:solidFill>
              <a:schemeClr val="accent1"/>
            </a:solidFill>
            <a:ln w="25400" cap="flat" cmpd="sng">
              <a:solidFill>
                <a:schemeClr val="bg1"/>
              </a:solidFill>
              <a:prstDash val="solid"/>
              <a:miter/>
              <a:headEnd type="none" w="med" len="med"/>
              <a:tailEnd type="none" w="med" len="med"/>
            </a:ln>
            <a:effectLst>
              <a:outerShdw dist="63500" dir="2212193" algn="ctr" rotWithShape="0">
                <a:srgbClr val="333333">
                  <a:alpha val="50000"/>
                </a:srgbClr>
              </a:outerShdw>
            </a:effectLst>
          </p:spPr>
          <p:txBody>
            <a:bodyPr wrap="none" anchor="ctr" anchorCtr="0"/>
            <a:p>
              <a:endParaRPr lang="zh-CN" altLang="en-US" sz="2800" dirty="0">
                <a:latin typeface="Times New Roman" panose="02020603050405020304" pitchFamily="18" charset="0"/>
                <a:ea typeface="宋体" panose="02010600030101010101" pitchFamily="2" charset="-122"/>
              </a:endParaRPr>
            </a:p>
          </p:txBody>
        </p:sp>
        <p:sp>
          <p:nvSpPr>
            <p:cNvPr id="4117" name="Text Box 26"/>
            <p:cNvSpPr txBox="1"/>
            <p:nvPr/>
          </p:nvSpPr>
          <p:spPr>
            <a:xfrm>
              <a:off x="1680" y="1934"/>
              <a:ext cx="2160" cy="276"/>
            </a:xfrm>
            <a:prstGeom prst="rect">
              <a:avLst/>
            </a:prstGeom>
            <a:noFill/>
            <a:ln w="9525">
              <a:noFill/>
            </a:ln>
          </p:spPr>
          <p:txBody>
            <a:bodyPr anchor="t" anchorCtr="0">
              <a:spAutoFit/>
            </a:bodyPr>
            <a:p>
              <a:pPr algn="ctr">
                <a:spcBef>
                  <a:spcPct val="20000"/>
                </a:spcBef>
              </a:pPr>
              <a:r>
                <a:rPr lang="zh-CN" altLang="en-US" b="1" dirty="0">
                  <a:solidFill>
                    <a:srgbClr val="000000"/>
                  </a:solidFill>
                  <a:latin typeface="Arial" panose="020B0604020202020204" pitchFamily="34" charset="0"/>
                  <a:ea typeface="宋体" panose="02010600030101010101" pitchFamily="2" charset="-122"/>
                </a:rPr>
                <a:t>教学评价</a:t>
              </a:r>
              <a:endParaRPr lang="zh-CN" altLang="en-US" b="1" dirty="0">
                <a:solidFill>
                  <a:srgbClr val="000000"/>
                </a:solidFill>
                <a:latin typeface="Arial" panose="020B0604020202020204" pitchFamily="34" charset="0"/>
                <a:ea typeface="宋体" panose="02010600030101010101" pitchFamily="2" charset="-122"/>
              </a:endParaRPr>
            </a:p>
          </p:txBody>
        </p:sp>
        <p:sp>
          <p:nvSpPr>
            <p:cNvPr id="4118" name="Text Box 27"/>
            <p:cNvSpPr txBox="1"/>
            <p:nvPr/>
          </p:nvSpPr>
          <p:spPr>
            <a:xfrm>
              <a:off x="1396" y="1886"/>
              <a:ext cx="215" cy="313"/>
            </a:xfrm>
            <a:prstGeom prst="rect">
              <a:avLst/>
            </a:prstGeom>
            <a:noFill/>
            <a:ln w="9525">
              <a:noFill/>
            </a:ln>
          </p:spPr>
          <p:txBody>
            <a:bodyPr wrap="none" anchor="t" anchorCtr="0">
              <a:spAutoFit/>
            </a:bodyPr>
            <a:p>
              <a:pPr algn="ctr" eaLnBrk="0" hangingPunct="0"/>
              <a:r>
                <a:rPr lang="en-US" altLang="zh-CN" sz="2800" dirty="0">
                  <a:solidFill>
                    <a:schemeClr val="bg1"/>
                  </a:solidFill>
                  <a:latin typeface="Arial" panose="020B0604020202020204" pitchFamily="34" charset="0"/>
                  <a:ea typeface="宋体" panose="02010600030101010101" pitchFamily="2" charset="-122"/>
                </a:rPr>
                <a:t>3</a:t>
              </a:r>
              <a:endParaRPr lang="en-US" altLang="zh-CN" sz="2800" dirty="0">
                <a:solidFill>
                  <a:schemeClr val="bg1"/>
                </a:solidFill>
                <a:latin typeface="Arial" panose="020B0604020202020204" pitchFamily="34" charset="0"/>
                <a:ea typeface="宋体" panose="02010600030101010101" pitchFamily="2" charset="-122"/>
              </a:endParaRPr>
            </a:p>
          </p:txBody>
        </p:sp>
      </p:grpSp>
    </p:spTree>
  </p:cSld>
  <p:clrMapOvr>
    <a:masterClrMapping/>
  </p:clrMapOvr>
  <p:transition>
    <p:randomBar dir="ver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1" name="标题 199681"/>
          <p:cNvSpPr>
            <a:spLocks noGrp="1"/>
          </p:cNvSpPr>
          <p:nvPr>
            <p:ph type="title"/>
          </p:nvPr>
        </p:nvSpPr>
        <p:spPr>
          <a:ln/>
        </p:spPr>
        <p:txBody>
          <a:bodyPr vert="horz" wrap="square" lIns="91440" tIns="45720" rIns="91440" bIns="45720" anchor="b" anchorCtr="0"/>
          <a:p>
            <a:pPr eaLnBrk="1" hangingPunct="1"/>
            <a:endParaRPr lang="zh-CN" altLang="en-US" dirty="0"/>
          </a:p>
        </p:txBody>
      </p:sp>
      <p:sp>
        <p:nvSpPr>
          <p:cNvPr id="40962" name="文本占位符 199682"/>
          <p:cNvSpPr>
            <a:spLocks noGrp="1"/>
          </p:cNvSpPr>
          <p:nvPr>
            <p:ph idx="1" hasCustomPrompt="1"/>
          </p:nvPr>
        </p:nvSpPr>
        <p:spPr>
          <a:xfrm>
            <a:off x="1476375" y="692150"/>
            <a:ext cx="8229600" cy="5938838"/>
          </a:xfrm>
          <a:ln/>
        </p:spPr>
        <p:txBody>
          <a:bodyPr vert="horz" wrap="square" lIns="91440" tIns="45720" rIns="91440" bIns="45720" anchor="t" anchorCtr="0"/>
          <a:p>
            <a:pPr eaLnBrk="1" hangingPunct="1"/>
            <a:r>
              <a:rPr lang="zh-CN" altLang="zh-CN" dirty="0"/>
              <a:t>一节新加坡某中学的语文课</a:t>
            </a:r>
            <a:endParaRPr lang="en-US" altLang="zh-CN" dirty="0"/>
          </a:p>
          <a:p>
            <a:pPr eaLnBrk="1" hangingPunct="1"/>
            <a:endParaRPr lang="en-US" altLang="zh-CN" dirty="0"/>
          </a:p>
        </p:txBody>
      </p:sp>
      <p:sp>
        <p:nvSpPr>
          <p:cNvPr id="28675" name="矩形 199683"/>
          <p:cNvSpPr/>
          <p:nvPr/>
        </p:nvSpPr>
        <p:spPr>
          <a:xfrm>
            <a:off x="827088" y="1725613"/>
            <a:ext cx="7921625" cy="4473575"/>
          </a:xfrm>
          <a:prstGeom prst="rect">
            <a:avLst/>
          </a:prstGeom>
          <a:noFill/>
          <a:ln w="9525">
            <a:noFill/>
          </a:ln>
        </p:spPr>
        <p:txBody>
          <a:bodyPr anchor="t" anchorCtr="0">
            <a:spAutoFit/>
          </a:bodyPr>
          <a:p>
            <a:r>
              <a:rPr lang="zh-CN" altLang="zh-CN" b="1" dirty="0">
                <a:solidFill>
                  <a:srgbClr val="000000"/>
                </a:solidFill>
                <a:latin typeface="黑体" panose="02010609060101010101" pitchFamily="49" charset="-122"/>
                <a:ea typeface="黑体" panose="02010609060101010101" pitchFamily="49" charset="-122"/>
              </a:rPr>
              <a:t>同学们正聚精会神地听讲，然后要当堂作文。而一个不爱写作的学生却在兴致勃勃地玩一只褚色的硬壳虫。善于观察的老师一边讲课，一边想：“他为什么会对这只硬壳虫发生兴趣呢？”于是，教师只是轻轻地示意，让学生把硬壳虫放进文具盒里，收了起来。</a:t>
            </a:r>
            <a:endParaRPr lang="zh-CN" altLang="zh-CN" b="1" dirty="0">
              <a:solidFill>
                <a:srgbClr val="000000"/>
              </a:solidFill>
              <a:latin typeface="黑体" panose="02010609060101010101" pitchFamily="49" charset="-122"/>
              <a:ea typeface="黑体" panose="02010609060101010101" pitchFamily="49" charset="-122"/>
            </a:endParaRPr>
          </a:p>
          <a:p>
            <a:r>
              <a:rPr lang="zh-CN" altLang="zh-CN" b="1" dirty="0">
                <a:solidFill>
                  <a:srgbClr val="000000"/>
                </a:solidFill>
                <a:latin typeface="黑体" panose="02010609060101010101" pitchFamily="49" charset="-122"/>
                <a:ea typeface="黑体" panose="02010609060101010101" pitchFamily="49" charset="-122"/>
              </a:rPr>
              <a:t> 下课了，学生来到讲台边，低着头不做声地准备接受教师的批评。出乎意料的是，这位教师并没有批评他，只是温和地问他：“你是从哪儿弄来这个玩意儿的？它有什么用途？”学生告诉老师，这种虫很少见，他是在植物园的一簇树丛中找到的。他正在观察它的生活习性。教师</a:t>
            </a:r>
            <a:r>
              <a:rPr lang="zh-CN" altLang="zh-CN" b="1" u="sng" dirty="0">
                <a:solidFill>
                  <a:srgbClr val="000000"/>
                </a:solidFill>
                <a:latin typeface="黑体" panose="02010609060101010101" pitchFamily="49" charset="-122"/>
                <a:ea typeface="黑体" panose="02010609060101010101" pitchFamily="49" charset="-122"/>
              </a:rPr>
              <a:t>因势利导</a:t>
            </a:r>
            <a:r>
              <a:rPr lang="zh-CN" altLang="zh-CN" b="1" dirty="0">
                <a:solidFill>
                  <a:srgbClr val="000000"/>
                </a:solidFill>
                <a:latin typeface="黑体" panose="02010609060101010101" pitchFamily="49" charset="-122"/>
                <a:ea typeface="黑体" panose="02010609060101010101" pitchFamily="49" charset="-122"/>
              </a:rPr>
              <a:t>，要求他写一篇有关怎样捕捉、怎样饲养硬壳虫的记叙文。结果，他写得很有情趣。</a:t>
            </a:r>
            <a:endParaRPr lang="zh-CN" altLang="zh-CN" b="1" dirty="0">
              <a:solidFill>
                <a:srgbClr val="000000"/>
              </a:solidFill>
              <a:latin typeface="黑体" panose="02010609060101010101" pitchFamily="49" charset="-122"/>
              <a:ea typeface="黑体" panose="02010609060101010101" pitchFamily="49" charset="-122"/>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8675">
                                            <p:txEl>
                                              <p:charRg st="0" end="115"/>
                                            </p:txEl>
                                          </p:spTgt>
                                        </p:tgtEl>
                                        <p:attrNameLst>
                                          <p:attrName>style.visibility</p:attrName>
                                        </p:attrNameLst>
                                      </p:cBhvr>
                                      <p:to>
                                        <p:strVal val="visible"/>
                                      </p:to>
                                    </p:set>
                                    <p:animEffect transition="in" filter="barn(inVertical)">
                                      <p:cBhvr>
                                        <p:cTn id="7" dur="500"/>
                                        <p:tgtEl>
                                          <p:spTgt spid="28675">
                                            <p:txEl>
                                              <p:charRg st="0" end="11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8675">
                                            <p:txEl>
                                              <p:charRg st="115" end="280"/>
                                            </p:txEl>
                                          </p:spTgt>
                                        </p:tgtEl>
                                        <p:attrNameLst>
                                          <p:attrName>style.visibility</p:attrName>
                                        </p:attrNameLst>
                                      </p:cBhvr>
                                      <p:to>
                                        <p:strVal val="visible"/>
                                      </p:to>
                                    </p:set>
                                    <p:animEffect transition="in" filter="wipe(down)">
                                      <p:cBhvr>
                                        <p:cTn id="12" dur="500"/>
                                        <p:tgtEl>
                                          <p:spTgt spid="28675">
                                            <p:txEl>
                                              <p:charRg st="115" end="28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标题 200705"/>
          <p:cNvSpPr>
            <a:spLocks noGrp="1"/>
          </p:cNvSpPr>
          <p:nvPr>
            <p:ph type="title"/>
          </p:nvPr>
        </p:nvSpPr>
        <p:spPr>
          <a:ln/>
        </p:spPr>
        <p:txBody>
          <a:bodyPr vert="horz" wrap="square" lIns="91440" tIns="45720" rIns="91440" bIns="45720" anchor="b" anchorCtr="0"/>
          <a:p>
            <a:pPr eaLnBrk="1" hangingPunct="1"/>
            <a:endParaRPr lang="zh-CN" altLang="en-US" dirty="0"/>
          </a:p>
        </p:txBody>
      </p:sp>
      <p:sp>
        <p:nvSpPr>
          <p:cNvPr id="29698" name="文本占位符 200706"/>
          <p:cNvSpPr>
            <a:spLocks noGrp="1"/>
          </p:cNvSpPr>
          <p:nvPr>
            <p:ph idx="1" hasCustomPrompt="1"/>
          </p:nvPr>
        </p:nvSpPr>
        <p:spPr>
          <a:xfrm>
            <a:off x="457200" y="1196975"/>
            <a:ext cx="8229600" cy="5938838"/>
          </a:xfrm>
          <a:ln/>
        </p:spPr>
        <p:txBody>
          <a:bodyPr vert="horz" wrap="square" lIns="91440" tIns="45720" rIns="91440" bIns="45720" anchor="t" anchorCtr="0"/>
          <a:p>
            <a:pPr eaLnBrk="1" hangingPunct="1">
              <a:lnSpc>
                <a:spcPct val="90000"/>
              </a:lnSpc>
            </a:pPr>
            <a:r>
              <a:rPr lang="zh-CN" altLang="zh-CN" sz="2800" dirty="0"/>
              <a:t>奥地利的学校非常重视学生的心理健康，不少学校都规定任课教师必须研修过心理学，或具备</a:t>
            </a:r>
            <a:r>
              <a:rPr lang="zh-CN" altLang="zh-CN" sz="2800" dirty="0">
                <a:latin typeface="宋体" panose="02010600030101010101" pitchFamily="2" charset="-122"/>
              </a:rPr>
              <a:t>“</a:t>
            </a:r>
            <a:r>
              <a:rPr lang="zh-CN" altLang="zh-CN" sz="2800" dirty="0"/>
              <a:t>心理医生</a:t>
            </a:r>
            <a:r>
              <a:rPr lang="zh-CN" altLang="zh-CN" sz="2800" dirty="0">
                <a:latin typeface="宋体" panose="02010600030101010101" pitchFamily="2" charset="-122"/>
              </a:rPr>
              <a:t>”</a:t>
            </a:r>
            <a:r>
              <a:rPr lang="zh-CN" altLang="zh-CN" sz="2800" dirty="0"/>
              <a:t>的资格。瓦格纳是维也纳一所中学的女教师，她班上有位学生被校方认为属于</a:t>
            </a:r>
            <a:r>
              <a:rPr lang="zh-CN" altLang="zh-CN" sz="2800" dirty="0">
                <a:latin typeface="宋体" panose="02010600030101010101" pitchFamily="2" charset="-122"/>
              </a:rPr>
              <a:t>“</a:t>
            </a:r>
            <a:r>
              <a:rPr lang="zh-CN" altLang="zh-CN" sz="2800" dirty="0"/>
              <a:t>智力迟钝</a:t>
            </a:r>
            <a:r>
              <a:rPr lang="zh-CN" altLang="zh-CN" sz="2800" dirty="0">
                <a:latin typeface="宋体" panose="02010600030101010101" pitchFamily="2" charset="-122"/>
              </a:rPr>
              <a:t>”</a:t>
            </a:r>
            <a:r>
              <a:rPr lang="zh-CN" altLang="zh-CN" sz="2800" dirty="0"/>
              <a:t>，孤僻寡言，功课常不及格。</a:t>
            </a:r>
            <a:endParaRPr lang="en-US" altLang="zh-CN" sz="2800" dirty="0"/>
          </a:p>
          <a:p>
            <a:pPr eaLnBrk="1" hangingPunct="1">
              <a:lnSpc>
                <a:spcPct val="90000"/>
              </a:lnSpc>
            </a:pPr>
            <a:r>
              <a:rPr lang="zh-CN" altLang="zh-CN" sz="2800" dirty="0"/>
              <a:t>瓦格纳经过长期的观察，发现这个学生特别喜欢绘画，就经常和他探讨绘画的问题，并鼓励他参加学校的美术大赛，该生与瓦格纳从此有了共同语言，终于向老师倾吐了他积郁已久的心思。他从小父母离异，心里极度自卑，感到别人都在嘲笑他。找到症结后，瓦格纳便对症下药，让他当上了绘画小组的组长，这位学生因此信心大增，渐渐地变得合群了，不但赢得了国际中学生绘画比赛的银牌，而且各科学习成绩都上来了</a:t>
            </a:r>
            <a:endParaRPr lang="zh-CN" altLang="zh-CN" sz="2800" dirty="0"/>
          </a:p>
          <a:p>
            <a:pPr eaLnBrk="1" hangingPunct="1">
              <a:lnSpc>
                <a:spcPct val="90000"/>
              </a:lnSpc>
            </a:pPr>
            <a:endParaRPr lang="en-US" altLang="zh-CN" sz="2800" dirty="0"/>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9698">
                                            <p:txEl>
                                              <p:charRg st="0" end="101"/>
                                            </p:txEl>
                                          </p:spTgt>
                                        </p:tgtEl>
                                        <p:attrNameLst>
                                          <p:attrName>style.visibility</p:attrName>
                                        </p:attrNameLst>
                                      </p:cBhvr>
                                      <p:to>
                                        <p:strVal val="visible"/>
                                      </p:to>
                                    </p:set>
                                    <p:anim calcmode="lin" valueType="num">
                                      <p:cBhvr additive="base">
                                        <p:cTn id="7" dur="500" fill="hold"/>
                                        <p:tgtEl>
                                          <p:spTgt spid="29698">
                                            <p:txEl>
                                              <p:charRg st="0" end="10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9698">
                                            <p:txEl>
                                              <p:charRg st="0" end="10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29698">
                                            <p:txEl>
                                              <p:charRg st="101" end="288"/>
                                            </p:txEl>
                                          </p:spTgt>
                                        </p:tgtEl>
                                        <p:attrNameLst>
                                          <p:attrName>style.visibility</p:attrName>
                                        </p:attrNameLst>
                                      </p:cBhvr>
                                      <p:to>
                                        <p:strVal val="visible"/>
                                      </p:to>
                                    </p:set>
                                    <p:animEffect transition="in" filter="barn(inVertical)">
                                      <p:cBhvr>
                                        <p:cTn id="13" dur="500"/>
                                        <p:tgtEl>
                                          <p:spTgt spid="29698">
                                            <p:txEl>
                                              <p:charRg st="101" end="28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Rectangle 2"/>
          <p:cNvSpPr>
            <a:spLocks noGrp="1"/>
          </p:cNvSpPr>
          <p:nvPr>
            <p:ph type="title"/>
          </p:nvPr>
        </p:nvSpPr>
        <p:spPr>
          <a:xfrm>
            <a:off x="971550" y="908050"/>
            <a:ext cx="7772400" cy="1143000"/>
          </a:xfrm>
          <a:ln/>
        </p:spPr>
        <p:txBody>
          <a:bodyPr vert="horz" wrap="square" lIns="91440" tIns="45720" rIns="91440" bIns="45720" anchor="b" anchorCtr="0"/>
          <a:p>
            <a:pPr eaLnBrk="1" hangingPunct="1"/>
            <a:r>
              <a:rPr lang="zh-CN" altLang="en-US" sz="4000" b="1" dirty="0">
                <a:ea typeface="楷体_GB2312" pitchFamily="49" charset="-122"/>
              </a:rPr>
              <a:t>一、教学原则</a:t>
            </a:r>
            <a:endParaRPr lang="zh-CN" altLang="en-US" sz="4000" b="1" dirty="0">
              <a:ea typeface="楷体_GB2312" pitchFamily="49" charset="-122"/>
            </a:endParaRPr>
          </a:p>
        </p:txBody>
      </p:sp>
      <p:sp>
        <p:nvSpPr>
          <p:cNvPr id="166915" name="Rectangle 3"/>
          <p:cNvSpPr>
            <a:spLocks noGrp="1"/>
          </p:cNvSpPr>
          <p:nvPr>
            <p:ph idx="1" hasCustomPrompt="1"/>
          </p:nvPr>
        </p:nvSpPr>
        <p:spPr>
          <a:xfrm>
            <a:off x="1042988" y="2420938"/>
            <a:ext cx="7772400" cy="4114800"/>
          </a:xfrm>
          <a:ln/>
        </p:spPr>
        <p:txBody>
          <a:bodyPr vert="horz" wrap="square" lIns="91440" tIns="45720" rIns="91440" bIns="45720" anchor="t" anchorCtr="0"/>
          <a:p>
            <a:pPr eaLnBrk="1" hangingPunct="1"/>
            <a:r>
              <a:rPr lang="en-US" altLang="zh-CN" dirty="0"/>
              <a:t> </a:t>
            </a:r>
            <a:r>
              <a:rPr lang="zh-CN" altLang="en-US" b="1" dirty="0">
                <a:solidFill>
                  <a:srgbClr val="FF0000"/>
                </a:solidFill>
              </a:rPr>
              <a:t>（六）巩固性原则</a:t>
            </a:r>
            <a:endParaRPr lang="zh-CN" altLang="en-US" b="1" dirty="0">
              <a:solidFill>
                <a:srgbClr val="FF0000"/>
              </a:solidFill>
            </a:endParaRPr>
          </a:p>
          <a:p>
            <a:pPr eaLnBrk="1" hangingPunct="1"/>
            <a:r>
              <a:rPr lang="zh-CN" altLang="en-US" dirty="0">
                <a:solidFill>
                  <a:srgbClr val="000099"/>
                </a:solidFill>
              </a:rPr>
              <a:t>定义：学生在理解的基础上，将知识、技能牢固地保持在记忆中，并达到灵活运用的程度。</a:t>
            </a:r>
            <a:endParaRPr lang="zh-CN" altLang="en-US" dirty="0">
              <a:solidFill>
                <a:srgbClr val="000099"/>
              </a:solidFill>
            </a:endParaRPr>
          </a:p>
          <a:p>
            <a:pPr algn="just" eaLnBrk="1" hangingPunct="1">
              <a:lnSpc>
                <a:spcPct val="130000"/>
              </a:lnSpc>
              <a:spcBef>
                <a:spcPct val="15000"/>
              </a:spcBef>
              <a:buClr>
                <a:schemeClr val="hlink"/>
              </a:buClr>
              <a:buNone/>
            </a:pPr>
            <a:endParaRPr lang="zh-CN" altLang="en-US" b="1" dirty="0">
              <a:solidFill>
                <a:srgbClr val="000099"/>
              </a:solidFill>
            </a:endParaRPr>
          </a:p>
          <a:p>
            <a:pPr eaLnBrk="1" hangingPunct="1"/>
            <a:endParaRPr lang="en-US" altLang="zh-CN" dirty="0"/>
          </a:p>
        </p:txBody>
      </p:sp>
      <p:pic>
        <p:nvPicPr>
          <p:cNvPr id="48131" name="Picture 4" descr="图片1"/>
          <p:cNvPicPr>
            <a:picLocks noChangeAspect="1"/>
          </p:cNvPicPr>
          <p:nvPr/>
        </p:nvPicPr>
        <p:blipFill>
          <a:blip r:embed="rId1"/>
          <a:stretch>
            <a:fillRect/>
          </a:stretch>
        </p:blipFill>
        <p:spPr>
          <a:xfrm>
            <a:off x="6804025" y="1268413"/>
            <a:ext cx="1223963" cy="1223962"/>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6915">
                                            <p:txEl>
                                              <p:charRg st="10" end="51"/>
                                            </p:txEl>
                                          </p:spTgt>
                                        </p:tgtEl>
                                        <p:attrNameLst>
                                          <p:attrName>style.visibility</p:attrName>
                                        </p:attrNameLst>
                                      </p:cBhvr>
                                      <p:to>
                                        <p:strVal val="visible"/>
                                      </p:to>
                                    </p:set>
                                    <p:animEffect transition="in" filter="wipe(down)">
                                      <p:cBhvr>
                                        <p:cTn id="7" dur="500"/>
                                        <p:tgtEl>
                                          <p:spTgt spid="166915">
                                            <p:txEl>
                                              <p:charRg st="10" end="5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Rectangle 2"/>
          <p:cNvSpPr>
            <a:spLocks noGrp="1"/>
          </p:cNvSpPr>
          <p:nvPr>
            <p:ph type="title"/>
          </p:nvPr>
        </p:nvSpPr>
        <p:spPr>
          <a:ln/>
        </p:spPr>
        <p:txBody>
          <a:bodyPr vert="horz" wrap="square" lIns="91440" tIns="45720" rIns="91440" bIns="45720" anchor="b" anchorCtr="0"/>
          <a:p>
            <a:pPr eaLnBrk="1" hangingPunct="1"/>
            <a:r>
              <a:rPr lang="zh-CN" altLang="en-US" sz="4000" b="1" dirty="0">
                <a:ea typeface="楷体_GB2312" pitchFamily="49" charset="-122"/>
              </a:rPr>
              <a:t>一、教学原则</a:t>
            </a:r>
            <a:endParaRPr lang="zh-CN" altLang="en-US" sz="4000" b="1" dirty="0">
              <a:ea typeface="楷体_GB2312" pitchFamily="49" charset="-122"/>
            </a:endParaRPr>
          </a:p>
        </p:txBody>
      </p:sp>
      <p:sp>
        <p:nvSpPr>
          <p:cNvPr id="167939" name="Rectangle 3"/>
          <p:cNvSpPr>
            <a:spLocks noGrp="1"/>
          </p:cNvSpPr>
          <p:nvPr>
            <p:ph idx="1" hasCustomPrompt="1"/>
          </p:nvPr>
        </p:nvSpPr>
        <p:spPr>
          <a:xfrm>
            <a:off x="684213" y="2205038"/>
            <a:ext cx="8459787" cy="4011612"/>
          </a:xfrm>
          <a:ln/>
        </p:spPr>
        <p:txBody>
          <a:bodyPr vert="horz" wrap="square" lIns="91440" tIns="45720" rIns="91440" bIns="45720" anchor="t" anchorCtr="0"/>
          <a:p>
            <a:pPr eaLnBrk="1" hangingPunct="1"/>
            <a:r>
              <a:rPr lang="zh-CN" altLang="en-US" b="1" dirty="0">
                <a:solidFill>
                  <a:srgbClr val="FF0000"/>
                </a:solidFill>
              </a:rPr>
              <a:t>（六）巩固性原则</a:t>
            </a:r>
            <a:endParaRPr lang="zh-CN" altLang="en-US" b="1" dirty="0">
              <a:solidFill>
                <a:srgbClr val="FF0000"/>
              </a:solidFill>
            </a:endParaRPr>
          </a:p>
          <a:p>
            <a:pPr eaLnBrk="1" hangingPunct="1"/>
            <a:r>
              <a:rPr lang="zh-CN" altLang="en-US" b="1" dirty="0">
                <a:solidFill>
                  <a:srgbClr val="FF0000"/>
                </a:solidFill>
              </a:rPr>
              <a:t>基本点：</a:t>
            </a:r>
            <a:endParaRPr lang="zh-CN" altLang="en-US" b="1" dirty="0">
              <a:solidFill>
                <a:srgbClr val="FF0000"/>
              </a:solidFill>
            </a:endParaRPr>
          </a:p>
          <a:p>
            <a:pPr eaLnBrk="1" hangingPunct="1">
              <a:buNone/>
            </a:pPr>
            <a:r>
              <a:rPr lang="zh-CN" altLang="en-US" dirty="0">
                <a:solidFill>
                  <a:srgbClr val="000099"/>
                </a:solidFill>
              </a:rPr>
              <a:t>    </a:t>
            </a:r>
            <a:r>
              <a:rPr lang="en-US" altLang="zh-CN" dirty="0">
                <a:solidFill>
                  <a:srgbClr val="000099"/>
                </a:solidFill>
              </a:rPr>
              <a:t>1.</a:t>
            </a:r>
            <a:r>
              <a:rPr lang="zh-CN" altLang="en-US" dirty="0">
                <a:solidFill>
                  <a:srgbClr val="000099"/>
                </a:solidFill>
              </a:rPr>
              <a:t>讲授要条理清楚、重点突出</a:t>
            </a:r>
            <a:endParaRPr lang="zh-CN" altLang="en-US" dirty="0">
              <a:solidFill>
                <a:srgbClr val="000099"/>
              </a:solidFill>
            </a:endParaRPr>
          </a:p>
          <a:p>
            <a:pPr eaLnBrk="1" hangingPunct="1">
              <a:buNone/>
            </a:pPr>
            <a:r>
              <a:rPr lang="zh-CN" altLang="en-US" dirty="0">
                <a:solidFill>
                  <a:srgbClr val="000099"/>
                </a:solidFill>
              </a:rPr>
              <a:t>    </a:t>
            </a:r>
            <a:r>
              <a:rPr lang="en-US" altLang="zh-CN" dirty="0">
                <a:solidFill>
                  <a:srgbClr val="000099"/>
                </a:solidFill>
              </a:rPr>
              <a:t>2.</a:t>
            </a:r>
            <a:r>
              <a:rPr lang="zh-CN" altLang="en-US" dirty="0">
                <a:solidFill>
                  <a:srgbClr val="000099"/>
                </a:solidFill>
              </a:rPr>
              <a:t>教给学生各种复习方法</a:t>
            </a:r>
            <a:endParaRPr lang="zh-CN" altLang="en-US" dirty="0">
              <a:solidFill>
                <a:srgbClr val="000099"/>
              </a:solidFill>
            </a:endParaRPr>
          </a:p>
          <a:p>
            <a:pPr eaLnBrk="1" hangingPunct="1">
              <a:buNone/>
            </a:pPr>
            <a:r>
              <a:rPr lang="zh-CN" altLang="en-US" dirty="0">
                <a:solidFill>
                  <a:srgbClr val="000099"/>
                </a:solidFill>
              </a:rPr>
              <a:t>    </a:t>
            </a:r>
            <a:r>
              <a:rPr lang="en-US" altLang="zh-CN" dirty="0">
                <a:solidFill>
                  <a:srgbClr val="000099"/>
                </a:solidFill>
              </a:rPr>
              <a:t>3.</a:t>
            </a:r>
            <a:r>
              <a:rPr lang="zh-CN" altLang="en-US" dirty="0">
                <a:solidFill>
                  <a:srgbClr val="000099"/>
                </a:solidFill>
              </a:rPr>
              <a:t>在学习新知识中巩固提高，理论联系实际</a:t>
            </a:r>
            <a:endParaRPr lang="zh-CN" altLang="en-US" dirty="0">
              <a:solidFill>
                <a:srgbClr val="000099"/>
              </a:solidFill>
            </a:endParaRPr>
          </a:p>
          <a:p>
            <a:pPr eaLnBrk="1" hangingPunct="1">
              <a:buNone/>
            </a:pPr>
            <a:r>
              <a:rPr lang="zh-CN" altLang="en-US" dirty="0">
                <a:solidFill>
                  <a:srgbClr val="000099"/>
                </a:solidFill>
              </a:rPr>
              <a:t>    </a:t>
            </a:r>
            <a:r>
              <a:rPr lang="en-US" altLang="zh-CN" dirty="0">
                <a:solidFill>
                  <a:srgbClr val="000099"/>
                </a:solidFill>
              </a:rPr>
              <a:t>4.</a:t>
            </a:r>
            <a:r>
              <a:rPr lang="zh-CN" altLang="en-US" dirty="0">
                <a:solidFill>
                  <a:srgbClr val="000099"/>
                </a:solidFill>
              </a:rPr>
              <a:t>注意对学生知识质量的检查评定 </a:t>
            </a:r>
            <a:endParaRPr lang="zh-CN" altLang="en-US" dirty="0">
              <a:solidFill>
                <a:srgbClr val="000099"/>
              </a:solidFill>
            </a:endParaRPr>
          </a:p>
          <a:p>
            <a:pPr eaLnBrk="1" hangingPunct="1"/>
            <a:endParaRPr lang="en-US" altLang="zh-CN" dirty="0"/>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7939">
                                            <p:txEl>
                                              <p:charRg st="14" end="33"/>
                                            </p:txEl>
                                          </p:spTgt>
                                        </p:tgtEl>
                                        <p:attrNameLst>
                                          <p:attrName>style.visibility</p:attrName>
                                        </p:attrNameLst>
                                      </p:cBhvr>
                                      <p:to>
                                        <p:strVal val="visible"/>
                                      </p:to>
                                    </p:set>
                                    <p:animEffect transition="in" filter="fade">
                                      <p:cBhvr>
                                        <p:cTn id="7" dur="1000"/>
                                        <p:tgtEl>
                                          <p:spTgt spid="167939">
                                            <p:txEl>
                                              <p:charRg st="14" end="33"/>
                                            </p:txEl>
                                          </p:spTgt>
                                        </p:tgtEl>
                                      </p:cBhvr>
                                    </p:animEffect>
                                    <p:anim calcmode="lin" valueType="num">
                                      <p:cBhvr>
                                        <p:cTn id="8" dur="1000" fill="hold"/>
                                        <p:tgtEl>
                                          <p:spTgt spid="167939">
                                            <p:txEl>
                                              <p:charRg st="14" end="33"/>
                                            </p:txEl>
                                          </p:spTgt>
                                        </p:tgtEl>
                                        <p:attrNameLst>
                                          <p:attrName>ppt_x</p:attrName>
                                        </p:attrNameLst>
                                      </p:cBhvr>
                                      <p:tavLst>
                                        <p:tav tm="0">
                                          <p:val>
                                            <p:strVal val="#ppt_x"/>
                                          </p:val>
                                        </p:tav>
                                        <p:tav tm="100000">
                                          <p:val>
                                            <p:strVal val="#ppt_x"/>
                                          </p:val>
                                        </p:tav>
                                      </p:tavLst>
                                    </p:anim>
                                    <p:anim calcmode="lin" valueType="num">
                                      <p:cBhvr>
                                        <p:cTn id="9" dur="1000" fill="hold"/>
                                        <p:tgtEl>
                                          <p:spTgt spid="167939">
                                            <p:txEl>
                                              <p:charRg st="14" end="3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7939">
                                            <p:txEl>
                                              <p:charRg st="33" end="50"/>
                                            </p:txEl>
                                          </p:spTgt>
                                        </p:tgtEl>
                                        <p:attrNameLst>
                                          <p:attrName>style.visibility</p:attrName>
                                        </p:attrNameLst>
                                      </p:cBhvr>
                                      <p:to>
                                        <p:strVal val="visible"/>
                                      </p:to>
                                    </p:set>
                                    <p:animEffect transition="in" filter="fade">
                                      <p:cBhvr>
                                        <p:cTn id="12" dur="1000"/>
                                        <p:tgtEl>
                                          <p:spTgt spid="167939">
                                            <p:txEl>
                                              <p:charRg st="33" end="50"/>
                                            </p:txEl>
                                          </p:spTgt>
                                        </p:tgtEl>
                                      </p:cBhvr>
                                    </p:animEffect>
                                    <p:anim calcmode="lin" valueType="num">
                                      <p:cBhvr>
                                        <p:cTn id="13" dur="1000" fill="hold"/>
                                        <p:tgtEl>
                                          <p:spTgt spid="167939">
                                            <p:txEl>
                                              <p:charRg st="33" end="50"/>
                                            </p:txEl>
                                          </p:spTgt>
                                        </p:tgtEl>
                                        <p:attrNameLst>
                                          <p:attrName>ppt_x</p:attrName>
                                        </p:attrNameLst>
                                      </p:cBhvr>
                                      <p:tavLst>
                                        <p:tav tm="0">
                                          <p:val>
                                            <p:strVal val="#ppt_x"/>
                                          </p:val>
                                        </p:tav>
                                        <p:tav tm="100000">
                                          <p:val>
                                            <p:strVal val="#ppt_x"/>
                                          </p:val>
                                        </p:tav>
                                      </p:tavLst>
                                    </p:anim>
                                    <p:anim calcmode="lin" valueType="num">
                                      <p:cBhvr>
                                        <p:cTn id="14" dur="1000" fill="hold"/>
                                        <p:tgtEl>
                                          <p:spTgt spid="167939">
                                            <p:txEl>
                                              <p:charRg st="33" end="5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7939">
                                            <p:txEl>
                                              <p:charRg st="50" end="75"/>
                                            </p:txEl>
                                          </p:spTgt>
                                        </p:tgtEl>
                                        <p:attrNameLst>
                                          <p:attrName>style.visibility</p:attrName>
                                        </p:attrNameLst>
                                      </p:cBhvr>
                                      <p:to>
                                        <p:strVal val="visible"/>
                                      </p:to>
                                    </p:set>
                                    <p:animEffect transition="in" filter="fade">
                                      <p:cBhvr>
                                        <p:cTn id="17" dur="1000"/>
                                        <p:tgtEl>
                                          <p:spTgt spid="167939">
                                            <p:txEl>
                                              <p:charRg st="50" end="75"/>
                                            </p:txEl>
                                          </p:spTgt>
                                        </p:tgtEl>
                                      </p:cBhvr>
                                    </p:animEffect>
                                    <p:anim calcmode="lin" valueType="num">
                                      <p:cBhvr>
                                        <p:cTn id="18" dur="1000" fill="hold"/>
                                        <p:tgtEl>
                                          <p:spTgt spid="167939">
                                            <p:txEl>
                                              <p:charRg st="50" end="75"/>
                                            </p:txEl>
                                          </p:spTgt>
                                        </p:tgtEl>
                                        <p:attrNameLst>
                                          <p:attrName>ppt_x</p:attrName>
                                        </p:attrNameLst>
                                      </p:cBhvr>
                                      <p:tavLst>
                                        <p:tav tm="0">
                                          <p:val>
                                            <p:strVal val="#ppt_x"/>
                                          </p:val>
                                        </p:tav>
                                        <p:tav tm="100000">
                                          <p:val>
                                            <p:strVal val="#ppt_x"/>
                                          </p:val>
                                        </p:tav>
                                      </p:tavLst>
                                    </p:anim>
                                    <p:anim calcmode="lin" valueType="num">
                                      <p:cBhvr>
                                        <p:cTn id="19" dur="1000" fill="hold"/>
                                        <p:tgtEl>
                                          <p:spTgt spid="167939">
                                            <p:txEl>
                                              <p:charRg st="50" end="75"/>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67939">
                                            <p:txEl>
                                              <p:charRg st="75" end="97"/>
                                            </p:txEl>
                                          </p:spTgt>
                                        </p:tgtEl>
                                        <p:attrNameLst>
                                          <p:attrName>style.visibility</p:attrName>
                                        </p:attrNameLst>
                                      </p:cBhvr>
                                      <p:to>
                                        <p:strVal val="visible"/>
                                      </p:to>
                                    </p:set>
                                    <p:animEffect transition="in" filter="fade">
                                      <p:cBhvr>
                                        <p:cTn id="22" dur="1000"/>
                                        <p:tgtEl>
                                          <p:spTgt spid="167939">
                                            <p:txEl>
                                              <p:charRg st="75" end="97"/>
                                            </p:txEl>
                                          </p:spTgt>
                                        </p:tgtEl>
                                      </p:cBhvr>
                                    </p:animEffect>
                                    <p:anim calcmode="lin" valueType="num">
                                      <p:cBhvr>
                                        <p:cTn id="23" dur="1000" fill="hold"/>
                                        <p:tgtEl>
                                          <p:spTgt spid="167939">
                                            <p:txEl>
                                              <p:charRg st="75" end="97"/>
                                            </p:txEl>
                                          </p:spTgt>
                                        </p:tgtEl>
                                        <p:attrNameLst>
                                          <p:attrName>ppt_x</p:attrName>
                                        </p:attrNameLst>
                                      </p:cBhvr>
                                      <p:tavLst>
                                        <p:tav tm="0">
                                          <p:val>
                                            <p:strVal val="#ppt_x"/>
                                          </p:val>
                                        </p:tav>
                                        <p:tav tm="100000">
                                          <p:val>
                                            <p:strVal val="#ppt_x"/>
                                          </p:val>
                                        </p:tav>
                                      </p:tavLst>
                                    </p:anim>
                                    <p:anim calcmode="lin" valueType="num">
                                      <p:cBhvr>
                                        <p:cTn id="24" dur="1000" fill="hold"/>
                                        <p:tgtEl>
                                          <p:spTgt spid="167939">
                                            <p:txEl>
                                              <p:charRg st="75" end="9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7" name="Rectangle 2"/>
          <p:cNvSpPr>
            <a:spLocks noGrp="1"/>
          </p:cNvSpPr>
          <p:nvPr>
            <p:ph type="title"/>
          </p:nvPr>
        </p:nvSpPr>
        <p:spPr>
          <a:ln/>
        </p:spPr>
        <p:txBody>
          <a:bodyPr vert="horz" wrap="square" lIns="91440" tIns="45720" rIns="91440" bIns="45720" anchor="b" anchorCtr="0"/>
          <a:p>
            <a:pPr eaLnBrk="1" hangingPunct="1"/>
            <a:r>
              <a:rPr lang="zh-CN" altLang="en-US" sz="4000" b="1" dirty="0">
                <a:ea typeface="楷体_GB2312" pitchFamily="49" charset="-122"/>
              </a:rPr>
              <a:t>二、教学方法</a:t>
            </a:r>
            <a:endParaRPr lang="zh-CN" altLang="en-US" sz="4000" b="1" dirty="0">
              <a:ea typeface="楷体_GB2312" pitchFamily="49" charset="-122"/>
            </a:endParaRPr>
          </a:p>
        </p:txBody>
      </p:sp>
      <p:sp>
        <p:nvSpPr>
          <p:cNvPr id="50178" name="Rectangle 3"/>
          <p:cNvSpPr>
            <a:spLocks noGrp="1"/>
          </p:cNvSpPr>
          <p:nvPr>
            <p:ph idx="1" hasCustomPrompt="1"/>
          </p:nvPr>
        </p:nvSpPr>
        <p:spPr>
          <a:xfrm>
            <a:off x="900113" y="2060575"/>
            <a:ext cx="7772400" cy="4114800"/>
          </a:xfrm>
          <a:ln/>
        </p:spPr>
        <p:txBody>
          <a:bodyPr vert="horz" wrap="square" lIns="91440" tIns="45720" rIns="91440" bIns="45720" anchor="t" anchorCtr="0"/>
          <a:p>
            <a:pPr eaLnBrk="1" hangingPunct="1">
              <a:lnSpc>
                <a:spcPct val="130000"/>
              </a:lnSpc>
            </a:pPr>
            <a:r>
              <a:rPr lang="zh-CN" altLang="en-US" b="1" dirty="0">
                <a:solidFill>
                  <a:srgbClr val="FF0000"/>
                </a:solidFill>
              </a:rPr>
              <a:t>基本的涵义</a:t>
            </a:r>
            <a:endParaRPr lang="zh-CN" altLang="en-US" b="1" dirty="0">
              <a:solidFill>
                <a:srgbClr val="FF0000"/>
              </a:solidFill>
            </a:endParaRPr>
          </a:p>
          <a:p>
            <a:pPr eaLnBrk="1" hangingPunct="1">
              <a:lnSpc>
                <a:spcPct val="130000"/>
              </a:lnSpc>
              <a:buNone/>
            </a:pPr>
            <a:r>
              <a:rPr lang="zh-CN" altLang="en-US" dirty="0">
                <a:solidFill>
                  <a:srgbClr val="3333CC"/>
                </a:solidFill>
              </a:rPr>
              <a:t>    在教学过程中教师和学生为实现教学目的，完成教学任务而采取的教与学互相作用的活动方式的总称。</a:t>
            </a:r>
            <a:endParaRPr lang="zh-CN" altLang="en-US" dirty="0">
              <a:solidFill>
                <a:srgbClr val="3333CC"/>
              </a:solidFill>
            </a:endParaRPr>
          </a:p>
        </p:txBody>
      </p:sp>
    </p:spTree>
  </p:cSld>
  <p:clrMapOvr>
    <a:masterClrMapping/>
  </p:clrMapOvr>
  <p:transition>
    <p:randomBar dir="ver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Rectangle 2"/>
          <p:cNvSpPr>
            <a:spLocks noGrp="1"/>
          </p:cNvSpPr>
          <p:nvPr>
            <p:ph type="title"/>
          </p:nvPr>
        </p:nvSpPr>
        <p:spPr>
          <a:ln/>
        </p:spPr>
        <p:txBody>
          <a:bodyPr vert="horz" wrap="square" lIns="91440" tIns="45720" rIns="91440" bIns="45720" anchor="b" anchorCtr="0"/>
          <a:p>
            <a:pPr eaLnBrk="1" hangingPunct="1"/>
            <a:r>
              <a:rPr lang="zh-CN" altLang="en-US" sz="4000" b="1" dirty="0">
                <a:ea typeface="楷体_GB2312" pitchFamily="49" charset="-122"/>
              </a:rPr>
              <a:t>二、教学方法</a:t>
            </a:r>
            <a:endParaRPr lang="zh-CN" altLang="en-US" sz="4000" b="1" dirty="0">
              <a:ea typeface="楷体_GB2312" pitchFamily="49" charset="-122"/>
            </a:endParaRPr>
          </a:p>
        </p:txBody>
      </p:sp>
      <p:sp>
        <p:nvSpPr>
          <p:cNvPr id="169987" name="Rectangle 3"/>
          <p:cNvSpPr>
            <a:spLocks noGrp="1"/>
          </p:cNvSpPr>
          <p:nvPr>
            <p:ph idx="1" hasCustomPrompt="1"/>
          </p:nvPr>
        </p:nvSpPr>
        <p:spPr>
          <a:xfrm>
            <a:off x="684213" y="2133600"/>
            <a:ext cx="8154987" cy="4083050"/>
          </a:xfrm>
          <a:ln/>
        </p:spPr>
        <p:txBody>
          <a:bodyPr vert="horz" wrap="square" lIns="91440" tIns="45720" rIns="91440" bIns="45720" anchor="t" anchorCtr="0"/>
          <a:p>
            <a:pPr eaLnBrk="1" hangingPunct="1">
              <a:lnSpc>
                <a:spcPct val="80000"/>
              </a:lnSpc>
            </a:pPr>
            <a:r>
              <a:rPr lang="zh-CN" altLang="en-US" b="1" dirty="0">
                <a:solidFill>
                  <a:srgbClr val="FF0000"/>
                </a:solidFill>
              </a:rPr>
              <a:t>教学方法的选择</a:t>
            </a:r>
            <a:endParaRPr lang="zh-CN" altLang="en-US" b="1" dirty="0">
              <a:solidFill>
                <a:srgbClr val="FF0000"/>
              </a:solidFill>
            </a:endParaRPr>
          </a:p>
          <a:p>
            <a:pPr eaLnBrk="1" hangingPunct="1">
              <a:lnSpc>
                <a:spcPct val="80000"/>
              </a:lnSpc>
              <a:buNone/>
            </a:pPr>
            <a:r>
              <a:rPr lang="zh-CN" altLang="en-US" sz="2400" dirty="0">
                <a:solidFill>
                  <a:srgbClr val="000099"/>
                </a:solidFill>
              </a:rPr>
              <a:t>    </a:t>
            </a:r>
            <a:r>
              <a:rPr lang="zh-CN" altLang="en-US" sz="2400" dirty="0">
                <a:solidFill>
                  <a:srgbClr val="000099"/>
                </a:solidFill>
                <a:latin typeface="楷体_GB2312" pitchFamily="49" charset="-122"/>
                <a:ea typeface="楷体_GB2312" pitchFamily="49" charset="-122"/>
              </a:rPr>
              <a:t>要有成效地完成教学任务，必须正确选择和运用教学</a:t>
            </a:r>
            <a:endParaRPr lang="zh-CN" altLang="en-US" sz="2400" dirty="0">
              <a:solidFill>
                <a:srgbClr val="000099"/>
              </a:solidFill>
              <a:latin typeface="楷体_GB2312" pitchFamily="49" charset="-122"/>
              <a:ea typeface="楷体_GB2312" pitchFamily="49" charset="-122"/>
            </a:endParaRPr>
          </a:p>
          <a:p>
            <a:pPr eaLnBrk="1" hangingPunct="1">
              <a:lnSpc>
                <a:spcPct val="80000"/>
              </a:lnSpc>
              <a:buNone/>
            </a:pPr>
            <a:r>
              <a:rPr lang="zh-CN" altLang="en-US" sz="2400" dirty="0">
                <a:solidFill>
                  <a:srgbClr val="000099"/>
                </a:solidFill>
                <a:latin typeface="楷体_GB2312" pitchFamily="49" charset="-122"/>
                <a:ea typeface="楷体_GB2312" pitchFamily="49" charset="-122"/>
              </a:rPr>
              <a:t>方法。一般来说，教学方法和手段的选择主要依据如下</a:t>
            </a:r>
            <a:endParaRPr lang="zh-CN" altLang="en-US" sz="2400" dirty="0">
              <a:solidFill>
                <a:srgbClr val="000099"/>
              </a:solidFill>
              <a:latin typeface="楷体_GB2312" pitchFamily="49" charset="-122"/>
              <a:ea typeface="楷体_GB2312" pitchFamily="49" charset="-122"/>
            </a:endParaRPr>
          </a:p>
          <a:p>
            <a:pPr eaLnBrk="1" hangingPunct="1">
              <a:lnSpc>
                <a:spcPct val="80000"/>
              </a:lnSpc>
              <a:buNone/>
            </a:pPr>
            <a:r>
              <a:rPr lang="zh-CN" altLang="en-US" sz="2400" dirty="0">
                <a:solidFill>
                  <a:srgbClr val="000099"/>
                </a:solidFill>
                <a:latin typeface="楷体_GB2312" pitchFamily="49" charset="-122"/>
                <a:ea typeface="楷体_GB2312" pitchFamily="49" charset="-122"/>
              </a:rPr>
              <a:t>几个方面：</a:t>
            </a:r>
            <a:endParaRPr lang="zh-CN" altLang="en-US" sz="2400" dirty="0">
              <a:solidFill>
                <a:srgbClr val="000099"/>
              </a:solidFill>
              <a:latin typeface="楷体_GB2312" pitchFamily="49" charset="-122"/>
              <a:ea typeface="楷体_GB2312" pitchFamily="49" charset="-122"/>
            </a:endParaRPr>
          </a:p>
          <a:p>
            <a:pPr eaLnBrk="1" hangingPunct="1">
              <a:lnSpc>
                <a:spcPct val="80000"/>
              </a:lnSpc>
              <a:buNone/>
            </a:pPr>
            <a:r>
              <a:rPr lang="zh-CN" altLang="en-US" sz="2800" dirty="0">
                <a:solidFill>
                  <a:srgbClr val="000099"/>
                </a:solidFill>
                <a:latin typeface="楷体_GB2312" pitchFamily="49" charset="-122"/>
                <a:ea typeface="楷体_GB2312" pitchFamily="49" charset="-122"/>
              </a:rPr>
              <a:t>  </a:t>
            </a:r>
            <a:r>
              <a:rPr lang="zh-CN" altLang="en-US" sz="2800" dirty="0">
                <a:solidFill>
                  <a:schemeClr val="tx2"/>
                </a:solidFill>
                <a:latin typeface="楷体_GB2312" pitchFamily="49" charset="-122"/>
                <a:ea typeface="楷体_GB2312" pitchFamily="49" charset="-122"/>
              </a:rPr>
              <a:t>①教学目的和任务</a:t>
            </a:r>
            <a:endParaRPr lang="zh-CN" altLang="en-US" sz="2800" dirty="0">
              <a:solidFill>
                <a:schemeClr val="tx2"/>
              </a:solidFill>
              <a:latin typeface="楷体_GB2312" pitchFamily="49" charset="-122"/>
              <a:ea typeface="楷体_GB2312" pitchFamily="49" charset="-122"/>
            </a:endParaRPr>
          </a:p>
          <a:p>
            <a:pPr eaLnBrk="1" hangingPunct="1">
              <a:lnSpc>
                <a:spcPct val="80000"/>
              </a:lnSpc>
              <a:buNone/>
            </a:pPr>
            <a:r>
              <a:rPr lang="zh-CN" altLang="en-US" sz="2800" dirty="0">
                <a:solidFill>
                  <a:schemeClr val="tx2"/>
                </a:solidFill>
                <a:latin typeface="楷体_GB2312" pitchFamily="49" charset="-122"/>
                <a:ea typeface="楷体_GB2312" pitchFamily="49" charset="-122"/>
              </a:rPr>
              <a:t>  ②教学过程规律和教学原则</a:t>
            </a:r>
            <a:endParaRPr lang="zh-CN" altLang="en-US" sz="2800" dirty="0">
              <a:solidFill>
                <a:schemeClr val="tx2"/>
              </a:solidFill>
              <a:latin typeface="楷体_GB2312" pitchFamily="49" charset="-122"/>
              <a:ea typeface="楷体_GB2312" pitchFamily="49" charset="-122"/>
            </a:endParaRPr>
          </a:p>
          <a:p>
            <a:pPr eaLnBrk="1" hangingPunct="1">
              <a:lnSpc>
                <a:spcPct val="80000"/>
              </a:lnSpc>
              <a:buNone/>
            </a:pPr>
            <a:r>
              <a:rPr lang="zh-CN" altLang="en-US" sz="2800" dirty="0">
                <a:solidFill>
                  <a:schemeClr val="tx2"/>
                </a:solidFill>
                <a:latin typeface="楷体_GB2312" pitchFamily="49" charset="-122"/>
                <a:ea typeface="楷体_GB2312" pitchFamily="49" charset="-122"/>
              </a:rPr>
              <a:t>  ③本门学科的具体内容及其教学法特点</a:t>
            </a:r>
            <a:endParaRPr lang="zh-CN" altLang="en-US" sz="2800" dirty="0">
              <a:solidFill>
                <a:schemeClr val="tx2"/>
              </a:solidFill>
              <a:latin typeface="楷体_GB2312" pitchFamily="49" charset="-122"/>
              <a:ea typeface="楷体_GB2312" pitchFamily="49" charset="-122"/>
            </a:endParaRPr>
          </a:p>
          <a:p>
            <a:pPr eaLnBrk="1" hangingPunct="1">
              <a:lnSpc>
                <a:spcPct val="80000"/>
              </a:lnSpc>
              <a:buNone/>
            </a:pPr>
            <a:r>
              <a:rPr lang="zh-CN" altLang="en-US" sz="2800" dirty="0">
                <a:solidFill>
                  <a:schemeClr val="tx2"/>
                </a:solidFill>
                <a:latin typeface="楷体_GB2312" pitchFamily="49" charset="-122"/>
                <a:ea typeface="楷体_GB2312" pitchFamily="49" charset="-122"/>
              </a:rPr>
              <a:t>  ④学生的可接受水平，包括生理、心理、认知等</a:t>
            </a:r>
            <a:endParaRPr lang="zh-CN" altLang="en-US" sz="2800" dirty="0">
              <a:solidFill>
                <a:schemeClr val="tx2"/>
              </a:solidFill>
              <a:latin typeface="楷体_GB2312" pitchFamily="49" charset="-122"/>
              <a:ea typeface="楷体_GB2312" pitchFamily="49" charset="-122"/>
            </a:endParaRPr>
          </a:p>
          <a:p>
            <a:pPr eaLnBrk="1" hangingPunct="1">
              <a:lnSpc>
                <a:spcPct val="80000"/>
              </a:lnSpc>
              <a:buNone/>
            </a:pPr>
            <a:r>
              <a:rPr lang="zh-CN" altLang="en-US" sz="2800" dirty="0">
                <a:solidFill>
                  <a:schemeClr val="tx2"/>
                </a:solidFill>
                <a:latin typeface="楷体_GB2312" pitchFamily="49" charset="-122"/>
                <a:ea typeface="楷体_GB2312" pitchFamily="49" charset="-122"/>
              </a:rPr>
              <a:t>  ⑤教师本身的条件，包括业务水平、实际经验、个性特点</a:t>
            </a:r>
            <a:endParaRPr lang="en-US" altLang="zh-CN" sz="2800" dirty="0">
              <a:solidFill>
                <a:schemeClr val="tx2"/>
              </a:solidFill>
              <a:latin typeface="楷体_GB2312" pitchFamily="49" charset="-122"/>
              <a:ea typeface="楷体_GB2312" pitchFamily="49" charset="-122"/>
            </a:endParaRPr>
          </a:p>
          <a:p>
            <a:pPr eaLnBrk="1" hangingPunct="1">
              <a:lnSpc>
                <a:spcPct val="80000"/>
              </a:lnSpc>
              <a:buNone/>
            </a:pPr>
            <a:endParaRPr lang="en-US" altLang="zh-CN" sz="2800" dirty="0">
              <a:solidFill>
                <a:schemeClr val="tx2"/>
              </a:solidFill>
              <a:latin typeface="楷体_GB2312" pitchFamily="49" charset="-122"/>
              <a:ea typeface="楷体_GB2312" pitchFamily="49" charset="-122"/>
            </a:endParaRPr>
          </a:p>
        </p:txBody>
      </p:sp>
      <p:pic>
        <p:nvPicPr>
          <p:cNvPr id="51203" name="Picture 5" descr="图片11"/>
          <p:cNvPicPr>
            <a:picLocks noChangeAspect="1"/>
          </p:cNvPicPr>
          <p:nvPr/>
        </p:nvPicPr>
        <p:blipFill>
          <a:blip r:embed="rId1"/>
          <a:stretch>
            <a:fillRect/>
          </a:stretch>
        </p:blipFill>
        <p:spPr>
          <a:xfrm>
            <a:off x="6443663" y="836613"/>
            <a:ext cx="1803400" cy="1536700"/>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9987">
                                            <p:txEl>
                                              <p:charRg st="67" end="80"/>
                                            </p:txEl>
                                          </p:spTgt>
                                        </p:tgtEl>
                                        <p:attrNameLst>
                                          <p:attrName>style.visibility</p:attrName>
                                        </p:attrNameLst>
                                      </p:cBhvr>
                                      <p:to>
                                        <p:strVal val="visible"/>
                                      </p:to>
                                    </p:set>
                                    <p:animEffect transition="in" filter="barn(inVertical)">
                                      <p:cBhvr>
                                        <p:cTn id="7" dur="500"/>
                                        <p:tgtEl>
                                          <p:spTgt spid="169987">
                                            <p:txEl>
                                              <p:charRg st="67" end="8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69987">
                                            <p:txEl>
                                              <p:charRg st="80" end="97"/>
                                            </p:txEl>
                                          </p:spTgt>
                                        </p:tgtEl>
                                        <p:attrNameLst>
                                          <p:attrName>style.visibility</p:attrName>
                                        </p:attrNameLst>
                                      </p:cBhvr>
                                      <p:to>
                                        <p:strVal val="visible"/>
                                      </p:to>
                                    </p:set>
                                    <p:animEffect transition="in" filter="barn(inVertical)">
                                      <p:cBhvr>
                                        <p:cTn id="10" dur="500"/>
                                        <p:tgtEl>
                                          <p:spTgt spid="169987">
                                            <p:txEl>
                                              <p:charRg st="80" end="97"/>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169987">
                                            <p:txEl>
                                              <p:charRg st="97" end="119"/>
                                            </p:txEl>
                                          </p:spTgt>
                                        </p:tgtEl>
                                        <p:attrNameLst>
                                          <p:attrName>style.visibility</p:attrName>
                                        </p:attrNameLst>
                                      </p:cBhvr>
                                      <p:to>
                                        <p:strVal val="visible"/>
                                      </p:to>
                                    </p:set>
                                    <p:animEffect transition="in" filter="barn(inVertical)">
                                      <p:cBhvr>
                                        <p:cTn id="13" dur="500"/>
                                        <p:tgtEl>
                                          <p:spTgt spid="169987">
                                            <p:txEl>
                                              <p:charRg st="97" end="119"/>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169987">
                                            <p:txEl>
                                              <p:charRg st="119" end="145"/>
                                            </p:txEl>
                                          </p:spTgt>
                                        </p:tgtEl>
                                        <p:attrNameLst>
                                          <p:attrName>style.visibility</p:attrName>
                                        </p:attrNameLst>
                                      </p:cBhvr>
                                      <p:to>
                                        <p:strVal val="visible"/>
                                      </p:to>
                                    </p:set>
                                    <p:animEffect transition="in" filter="barn(inVertical)">
                                      <p:cBhvr>
                                        <p:cTn id="16" dur="500"/>
                                        <p:tgtEl>
                                          <p:spTgt spid="169987">
                                            <p:txEl>
                                              <p:charRg st="119" end="145"/>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169987">
                                            <p:txEl>
                                              <p:charRg st="145" end="175"/>
                                            </p:txEl>
                                          </p:spTgt>
                                        </p:tgtEl>
                                        <p:attrNameLst>
                                          <p:attrName>style.visibility</p:attrName>
                                        </p:attrNameLst>
                                      </p:cBhvr>
                                      <p:to>
                                        <p:strVal val="visible"/>
                                      </p:to>
                                    </p:set>
                                    <p:animEffect transition="in" filter="barn(inVertical)">
                                      <p:cBhvr>
                                        <p:cTn id="19" dur="500"/>
                                        <p:tgtEl>
                                          <p:spTgt spid="169987">
                                            <p:txEl>
                                              <p:charRg st="145" end="17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5" name="Rectangle 2"/>
          <p:cNvSpPr>
            <a:spLocks noGrp="1"/>
          </p:cNvSpPr>
          <p:nvPr>
            <p:ph type="title"/>
          </p:nvPr>
        </p:nvSpPr>
        <p:spPr>
          <a:ln/>
        </p:spPr>
        <p:txBody>
          <a:bodyPr vert="horz" wrap="square" lIns="91440" tIns="45720" rIns="91440" bIns="45720" anchor="b" anchorCtr="0"/>
          <a:p>
            <a:pPr eaLnBrk="1" hangingPunct="1"/>
            <a:r>
              <a:rPr lang="zh-CN" altLang="en-US" sz="4000" b="1" dirty="0">
                <a:ea typeface="楷体_GB2312" pitchFamily="49" charset="-122"/>
              </a:rPr>
              <a:t>二、教学方法</a:t>
            </a:r>
            <a:endParaRPr lang="zh-CN" altLang="en-US" sz="4000" b="1" dirty="0">
              <a:ea typeface="楷体_GB2312" pitchFamily="49" charset="-122"/>
            </a:endParaRPr>
          </a:p>
        </p:txBody>
      </p:sp>
      <p:sp>
        <p:nvSpPr>
          <p:cNvPr id="171011" name="Rectangle 3"/>
          <p:cNvSpPr>
            <a:spLocks noGrp="1"/>
          </p:cNvSpPr>
          <p:nvPr>
            <p:ph idx="1" hasCustomPrompt="1"/>
          </p:nvPr>
        </p:nvSpPr>
        <p:spPr>
          <a:ln/>
        </p:spPr>
        <p:txBody>
          <a:bodyPr vert="horz" wrap="square" lIns="91440" tIns="45720" rIns="91440" bIns="45720" anchor="t" anchorCtr="0"/>
          <a:p>
            <a:pPr eaLnBrk="1" hangingPunct="1">
              <a:lnSpc>
                <a:spcPct val="90000"/>
              </a:lnSpc>
              <a:buNone/>
            </a:pPr>
            <a:r>
              <a:rPr lang="en-US" altLang="zh-CN" sz="2400" dirty="0">
                <a:solidFill>
                  <a:srgbClr val="000099"/>
                </a:solidFill>
              </a:rPr>
              <a:t>    ⑥</a:t>
            </a:r>
            <a:r>
              <a:rPr lang="zh-CN" altLang="en-US" sz="2400" dirty="0">
                <a:solidFill>
                  <a:srgbClr val="000099"/>
                </a:solidFill>
              </a:rPr>
              <a:t>学校与地方可能提供的条件，包括社会务件、自然环境、物质设备等；</a:t>
            </a:r>
            <a:endParaRPr lang="zh-CN" altLang="en-US" sz="2400" dirty="0">
              <a:solidFill>
                <a:srgbClr val="000099"/>
              </a:solidFill>
            </a:endParaRPr>
          </a:p>
          <a:p>
            <a:pPr eaLnBrk="1" hangingPunct="1">
              <a:lnSpc>
                <a:spcPct val="90000"/>
              </a:lnSpc>
              <a:buNone/>
            </a:pPr>
            <a:r>
              <a:rPr lang="zh-CN" altLang="en-US" sz="2400" dirty="0">
                <a:solidFill>
                  <a:srgbClr val="000099"/>
                </a:solidFill>
              </a:rPr>
              <a:t>    ⑦教学的时限，包括规定的课时与可利用的时间</a:t>
            </a:r>
            <a:r>
              <a:rPr lang="en-US" altLang="zh-CN" sz="2400" dirty="0">
                <a:solidFill>
                  <a:srgbClr val="000099"/>
                </a:solidFill>
              </a:rPr>
              <a:t>;</a:t>
            </a:r>
            <a:endParaRPr lang="en-US" altLang="zh-CN" sz="2400" dirty="0">
              <a:solidFill>
                <a:srgbClr val="000099"/>
              </a:solidFill>
            </a:endParaRPr>
          </a:p>
          <a:p>
            <a:pPr eaLnBrk="1" hangingPunct="1">
              <a:lnSpc>
                <a:spcPct val="90000"/>
              </a:lnSpc>
              <a:buNone/>
            </a:pPr>
            <a:r>
              <a:rPr lang="en-US" altLang="zh-CN" sz="2400" dirty="0">
                <a:solidFill>
                  <a:srgbClr val="000099"/>
                </a:solidFill>
              </a:rPr>
              <a:t>    ⑧</a:t>
            </a:r>
            <a:r>
              <a:rPr lang="zh-CN" altLang="en-US" sz="2400" dirty="0">
                <a:solidFill>
                  <a:srgbClr val="000099"/>
                </a:solidFill>
              </a:rPr>
              <a:t>预计可能取得的真实效果等。</a:t>
            </a:r>
            <a:endParaRPr lang="zh-CN" altLang="en-US" sz="2400" dirty="0">
              <a:solidFill>
                <a:srgbClr val="000099"/>
              </a:solidFill>
            </a:endParaRPr>
          </a:p>
          <a:p>
            <a:pPr eaLnBrk="1" hangingPunct="1">
              <a:lnSpc>
                <a:spcPct val="90000"/>
              </a:lnSpc>
            </a:pPr>
            <a:r>
              <a:rPr lang="zh-CN" altLang="en-US" b="1" dirty="0">
                <a:solidFill>
                  <a:srgbClr val="FF0000"/>
                </a:solidFill>
              </a:rPr>
              <a:t>归纳：</a:t>
            </a:r>
            <a:r>
              <a:rPr lang="zh-CN" altLang="en-US" sz="2400" dirty="0">
                <a:solidFill>
                  <a:srgbClr val="000099"/>
                </a:solidFill>
              </a:rPr>
              <a:t>教学是一种创造性活动，选择与运用教学方法和手段要根据各方面的实际情况统一考虑。成能的方法是没有的，只依赖于一二种方法进行教学无疑是有缺陷的。常言首：“教学有法，但无定法”。每个教师都应当恰当地选择和创造性地运用教学方法，表现自己的教学艺术和形成自己的教学风格。</a:t>
            </a:r>
            <a:endParaRPr lang="zh-CN" altLang="en-US" sz="2400" dirty="0">
              <a:solidFill>
                <a:srgbClr val="000099"/>
              </a:solidFill>
            </a:endParaRPr>
          </a:p>
          <a:p>
            <a:pPr eaLnBrk="1" hangingPunct="1">
              <a:lnSpc>
                <a:spcPct val="90000"/>
              </a:lnSpc>
            </a:pPr>
            <a:endParaRPr lang="en-US" altLang="zh-CN" sz="2400" dirty="0">
              <a:solidFill>
                <a:srgbClr val="000099"/>
              </a:solidFill>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1011">
                                            <p:txEl>
                                              <p:charRg st="0" end="37"/>
                                            </p:txEl>
                                          </p:spTgt>
                                        </p:tgtEl>
                                        <p:attrNameLst>
                                          <p:attrName>style.visibility</p:attrName>
                                        </p:attrNameLst>
                                      </p:cBhvr>
                                      <p:to>
                                        <p:strVal val="visible"/>
                                      </p:to>
                                    </p:set>
                                    <p:anim calcmode="lin" valueType="num">
                                      <p:cBhvr additive="base">
                                        <p:cTn id="7" dur="500" fill="hold"/>
                                        <p:tgtEl>
                                          <p:spTgt spid="171011">
                                            <p:txEl>
                                              <p:charRg st="0" end="3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1011">
                                            <p:txEl>
                                              <p:charRg st="0" end="37"/>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71011">
                                            <p:txEl>
                                              <p:charRg st="37" end="64"/>
                                            </p:txEl>
                                          </p:spTgt>
                                        </p:tgtEl>
                                        <p:attrNameLst>
                                          <p:attrName>style.visibility</p:attrName>
                                        </p:attrNameLst>
                                      </p:cBhvr>
                                      <p:to>
                                        <p:strVal val="visible"/>
                                      </p:to>
                                    </p:set>
                                    <p:anim calcmode="lin" valueType="num">
                                      <p:cBhvr additive="base">
                                        <p:cTn id="11" dur="500" fill="hold"/>
                                        <p:tgtEl>
                                          <p:spTgt spid="171011">
                                            <p:txEl>
                                              <p:charRg st="37" end="6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71011">
                                            <p:txEl>
                                              <p:charRg st="37" end="64"/>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71011">
                                            <p:txEl>
                                              <p:charRg st="64" end="83"/>
                                            </p:txEl>
                                          </p:spTgt>
                                        </p:tgtEl>
                                        <p:attrNameLst>
                                          <p:attrName>style.visibility</p:attrName>
                                        </p:attrNameLst>
                                      </p:cBhvr>
                                      <p:to>
                                        <p:strVal val="visible"/>
                                      </p:to>
                                    </p:set>
                                    <p:anim calcmode="lin" valueType="num">
                                      <p:cBhvr additive="base">
                                        <p:cTn id="15" dur="500" fill="hold"/>
                                        <p:tgtEl>
                                          <p:spTgt spid="171011">
                                            <p:txEl>
                                              <p:charRg st="64" end="8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71011">
                                            <p:txEl>
                                              <p:charRg st="64" end="83"/>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71011">
                                            <p:txEl>
                                              <p:charRg st="83" end="217"/>
                                            </p:txEl>
                                          </p:spTgt>
                                        </p:tgtEl>
                                        <p:attrNameLst>
                                          <p:attrName>style.visibility</p:attrName>
                                        </p:attrNameLst>
                                      </p:cBhvr>
                                      <p:to>
                                        <p:strVal val="visible"/>
                                      </p:to>
                                    </p:set>
                                    <p:animEffect transition="in" filter="fade">
                                      <p:cBhvr>
                                        <p:cTn id="21" dur="1000"/>
                                        <p:tgtEl>
                                          <p:spTgt spid="171011">
                                            <p:txEl>
                                              <p:charRg st="83" end="217"/>
                                            </p:txEl>
                                          </p:spTgt>
                                        </p:tgtEl>
                                      </p:cBhvr>
                                    </p:animEffect>
                                    <p:anim calcmode="lin" valueType="num">
                                      <p:cBhvr>
                                        <p:cTn id="22" dur="1000" fill="hold"/>
                                        <p:tgtEl>
                                          <p:spTgt spid="171011">
                                            <p:txEl>
                                              <p:charRg st="83" end="217"/>
                                            </p:txEl>
                                          </p:spTgt>
                                        </p:tgtEl>
                                        <p:attrNameLst>
                                          <p:attrName>ppt_x</p:attrName>
                                        </p:attrNameLst>
                                      </p:cBhvr>
                                      <p:tavLst>
                                        <p:tav tm="0">
                                          <p:val>
                                            <p:strVal val="#ppt_x"/>
                                          </p:val>
                                        </p:tav>
                                        <p:tav tm="100000">
                                          <p:val>
                                            <p:strVal val="#ppt_x"/>
                                          </p:val>
                                        </p:tav>
                                      </p:tavLst>
                                    </p:anim>
                                    <p:anim calcmode="lin" valueType="num">
                                      <p:cBhvr>
                                        <p:cTn id="23" dur="1000" fill="hold"/>
                                        <p:tgtEl>
                                          <p:spTgt spid="171011">
                                            <p:txEl>
                                              <p:charRg st="83" end="21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49" name="Rectangle 2"/>
          <p:cNvSpPr>
            <a:spLocks noGrp="1"/>
          </p:cNvSpPr>
          <p:nvPr>
            <p:ph type="title"/>
          </p:nvPr>
        </p:nvSpPr>
        <p:spPr>
          <a:ln/>
        </p:spPr>
        <p:txBody>
          <a:bodyPr vert="horz" wrap="square" lIns="91440" tIns="45720" rIns="91440" bIns="45720" anchor="b" anchorCtr="0"/>
          <a:p>
            <a:pPr eaLnBrk="1" hangingPunct="1"/>
            <a:r>
              <a:rPr lang="zh-CN" altLang="en-US" sz="4000" b="1" dirty="0">
                <a:ea typeface="楷体_GB2312" pitchFamily="49" charset="-122"/>
              </a:rPr>
              <a:t>二、教学方法</a:t>
            </a:r>
            <a:endParaRPr lang="zh-CN" altLang="en-US" sz="4000" b="1" dirty="0">
              <a:ea typeface="楷体_GB2312" pitchFamily="49" charset="-122"/>
            </a:endParaRPr>
          </a:p>
        </p:txBody>
      </p:sp>
      <p:sp>
        <p:nvSpPr>
          <p:cNvPr id="53250" name="Rectangle 3"/>
          <p:cNvSpPr>
            <a:spLocks noGrp="1"/>
          </p:cNvSpPr>
          <p:nvPr>
            <p:ph idx="1" hasCustomPrompt="1"/>
          </p:nvPr>
        </p:nvSpPr>
        <p:spPr>
          <a:ln/>
        </p:spPr>
        <p:txBody>
          <a:bodyPr vert="horz" wrap="square" lIns="91440" tIns="45720" rIns="91440" bIns="45720" anchor="t" anchorCtr="0"/>
          <a:p>
            <a:pPr eaLnBrk="1" hangingPunct="1"/>
            <a:endParaRPr lang="en-US" altLang="zh-CN" dirty="0"/>
          </a:p>
          <a:p>
            <a:pPr eaLnBrk="1" hangingPunct="1"/>
            <a:endParaRPr lang="en-US" altLang="zh-CN" dirty="0"/>
          </a:p>
        </p:txBody>
      </p:sp>
      <p:sp>
        <p:nvSpPr>
          <p:cNvPr id="53251" name="AutoShape 4"/>
          <p:cNvSpPr/>
          <p:nvPr/>
        </p:nvSpPr>
        <p:spPr>
          <a:xfrm>
            <a:off x="1042988" y="1989138"/>
            <a:ext cx="1657350" cy="4608512"/>
          </a:xfrm>
          <a:prstGeom prst="can">
            <a:avLst>
              <a:gd name="adj" fmla="val 69514"/>
            </a:avLst>
          </a:prstGeom>
          <a:solidFill>
            <a:srgbClr val="F7C3F0"/>
          </a:solidFill>
          <a:ln w="9525" cap="flat" cmpd="sng">
            <a:solidFill>
              <a:schemeClr val="tx1"/>
            </a:solidFill>
            <a:prstDash val="solid"/>
            <a:miter/>
            <a:headEnd type="none" w="med" len="med"/>
            <a:tailEnd type="none" w="med" len="med"/>
          </a:ln>
        </p:spPr>
        <p:txBody>
          <a:bodyPr wrap="none" anchor="ctr" anchorCtr="0"/>
          <a:p>
            <a:endParaRPr lang="zh-CN" altLang="en-US" dirty="0">
              <a:latin typeface="Times New Roman" panose="02020603050405020304" pitchFamily="18" charset="0"/>
              <a:ea typeface="宋体" panose="02010600030101010101" pitchFamily="2" charset="-122"/>
            </a:endParaRPr>
          </a:p>
        </p:txBody>
      </p:sp>
      <p:sp>
        <p:nvSpPr>
          <p:cNvPr id="53252" name="Text Box 5"/>
          <p:cNvSpPr txBox="1"/>
          <p:nvPr/>
        </p:nvSpPr>
        <p:spPr>
          <a:xfrm>
            <a:off x="1214438" y="2636838"/>
            <a:ext cx="549275" cy="3024187"/>
          </a:xfrm>
          <a:prstGeom prst="rect">
            <a:avLst/>
          </a:prstGeom>
          <a:noFill/>
          <a:ln w="9525">
            <a:noFill/>
          </a:ln>
        </p:spPr>
        <p:txBody>
          <a:bodyPr vert="eaVert" anchor="t" anchorCtr="0">
            <a:spAutoFit/>
          </a:bodyPr>
          <a:p>
            <a:pPr>
              <a:spcBef>
                <a:spcPct val="50000"/>
              </a:spcBef>
            </a:pPr>
            <a:endParaRPr lang="zh-CN" altLang="zh-CN" dirty="0">
              <a:latin typeface="Times New Roman" panose="02020603050405020304" pitchFamily="18" charset="0"/>
              <a:ea typeface="宋体" panose="02010600030101010101" pitchFamily="2" charset="-122"/>
            </a:endParaRPr>
          </a:p>
        </p:txBody>
      </p:sp>
      <p:sp>
        <p:nvSpPr>
          <p:cNvPr id="53253" name="Text Box 6"/>
          <p:cNvSpPr txBox="1"/>
          <p:nvPr/>
        </p:nvSpPr>
        <p:spPr>
          <a:xfrm>
            <a:off x="1790700" y="2781300"/>
            <a:ext cx="549275" cy="3600450"/>
          </a:xfrm>
          <a:prstGeom prst="rect">
            <a:avLst/>
          </a:prstGeom>
          <a:noFill/>
          <a:ln w="9525">
            <a:noFill/>
          </a:ln>
        </p:spPr>
        <p:txBody>
          <a:bodyPr vert="eaVert" anchor="t" anchorCtr="0">
            <a:spAutoFit/>
          </a:bodyPr>
          <a:p>
            <a:pPr>
              <a:spcBef>
                <a:spcPct val="50000"/>
              </a:spcBef>
            </a:pPr>
            <a:endParaRPr lang="zh-CN" altLang="zh-CN" dirty="0">
              <a:latin typeface="Times New Roman" panose="02020603050405020304" pitchFamily="18" charset="0"/>
              <a:ea typeface="宋体" panose="02010600030101010101" pitchFamily="2" charset="-122"/>
            </a:endParaRPr>
          </a:p>
        </p:txBody>
      </p:sp>
      <p:sp>
        <p:nvSpPr>
          <p:cNvPr id="53254" name="Text Box 7"/>
          <p:cNvSpPr txBox="1"/>
          <p:nvPr/>
        </p:nvSpPr>
        <p:spPr>
          <a:xfrm>
            <a:off x="1425575" y="3213100"/>
            <a:ext cx="914400" cy="3240088"/>
          </a:xfrm>
          <a:prstGeom prst="rect">
            <a:avLst/>
          </a:prstGeom>
          <a:noFill/>
          <a:ln w="9525">
            <a:noFill/>
          </a:ln>
        </p:spPr>
        <p:txBody>
          <a:bodyPr vert="eaVert" anchor="t" anchorCtr="0">
            <a:spAutoFit/>
          </a:bodyPr>
          <a:p>
            <a:pPr>
              <a:spcBef>
                <a:spcPct val="50000"/>
              </a:spcBef>
            </a:pPr>
            <a:r>
              <a:rPr lang="zh-CN" altLang="en-US" b="1" dirty="0">
                <a:solidFill>
                  <a:srgbClr val="0000CC"/>
                </a:solidFill>
                <a:latin typeface="Times New Roman" panose="02020603050405020304" pitchFamily="18" charset="0"/>
                <a:ea typeface="宋体" panose="02010600030101010101" pitchFamily="2" charset="-122"/>
              </a:rPr>
              <a:t>（一）我国中小学常用的教学方法及其分类</a:t>
            </a:r>
            <a:endParaRPr lang="zh-CN" altLang="en-US" b="1" dirty="0">
              <a:solidFill>
                <a:srgbClr val="0000CC"/>
              </a:solidFill>
              <a:latin typeface="Times New Roman" panose="02020603050405020304" pitchFamily="18" charset="0"/>
              <a:ea typeface="宋体" panose="02010600030101010101" pitchFamily="2" charset="-122"/>
            </a:endParaRPr>
          </a:p>
        </p:txBody>
      </p:sp>
      <p:sp>
        <p:nvSpPr>
          <p:cNvPr id="172045" name="AutoShape 13"/>
          <p:cNvSpPr/>
          <p:nvPr/>
        </p:nvSpPr>
        <p:spPr>
          <a:xfrm>
            <a:off x="5292725" y="2133600"/>
            <a:ext cx="2952750" cy="1079500"/>
          </a:xfrm>
          <a:prstGeom prst="borderCallout2">
            <a:avLst>
              <a:gd name="adj1" fmla="val 10588"/>
              <a:gd name="adj2" fmla="val -2579"/>
              <a:gd name="adj3" fmla="val 10588"/>
              <a:gd name="adj4" fmla="val -43278"/>
              <a:gd name="adj5" fmla="val 117204"/>
              <a:gd name="adj6" fmla="val -85537"/>
            </a:avLst>
          </a:prstGeom>
          <a:solidFill>
            <a:srgbClr val="C3F7F2"/>
          </a:solidFill>
          <a:ln w="9525" cap="flat" cmpd="sng">
            <a:solidFill>
              <a:schemeClr val="tx1"/>
            </a:solidFill>
            <a:prstDash val="solid"/>
            <a:miter/>
            <a:headEnd type="none" w="med" len="med"/>
            <a:tailEnd type="none" w="med" len="med"/>
          </a:ln>
        </p:spPr>
        <p:txBody>
          <a:bodyPr anchor="t" anchorCtr="0"/>
          <a:p>
            <a:pPr algn="ctr"/>
            <a:endParaRPr lang="zh-CN" altLang="zh-CN" dirty="0">
              <a:solidFill>
                <a:schemeClr val="accent2"/>
              </a:solidFill>
              <a:latin typeface="Times New Roman" panose="02020603050405020304" pitchFamily="18" charset="0"/>
              <a:ea typeface="宋体" panose="02010600030101010101" pitchFamily="2" charset="-122"/>
            </a:endParaRPr>
          </a:p>
        </p:txBody>
      </p:sp>
      <p:sp>
        <p:nvSpPr>
          <p:cNvPr id="172046" name="AutoShape 14"/>
          <p:cNvSpPr/>
          <p:nvPr/>
        </p:nvSpPr>
        <p:spPr>
          <a:xfrm>
            <a:off x="5491163" y="3789363"/>
            <a:ext cx="2968625" cy="935037"/>
          </a:xfrm>
          <a:prstGeom prst="borderCallout2">
            <a:avLst>
              <a:gd name="adj1" fmla="val 12222"/>
              <a:gd name="adj2" fmla="val -2565"/>
              <a:gd name="adj3" fmla="val 12222"/>
              <a:gd name="adj4" fmla="val -21926"/>
              <a:gd name="adj5" fmla="val 41597"/>
              <a:gd name="adj6" fmla="val -94171"/>
            </a:avLst>
          </a:prstGeom>
          <a:solidFill>
            <a:schemeClr val="accent2"/>
          </a:solidFill>
          <a:ln w="9525" cap="flat" cmpd="sng">
            <a:solidFill>
              <a:schemeClr val="tx1"/>
            </a:solidFill>
            <a:prstDash val="solid"/>
            <a:miter/>
            <a:headEnd type="none" w="med" len="med"/>
            <a:tailEnd type="none" w="med" len="med"/>
          </a:ln>
        </p:spPr>
        <p:txBody>
          <a:bodyPr anchor="t" anchorCtr="0"/>
          <a:p>
            <a:pPr algn="ctr"/>
            <a:endParaRPr lang="zh-CN" altLang="zh-CN" dirty="0">
              <a:latin typeface="Times New Roman" panose="02020603050405020304" pitchFamily="18" charset="0"/>
              <a:ea typeface="宋体" panose="02010600030101010101" pitchFamily="2" charset="-122"/>
            </a:endParaRPr>
          </a:p>
        </p:txBody>
      </p:sp>
      <p:sp>
        <p:nvSpPr>
          <p:cNvPr id="172049" name="Text Box 17"/>
          <p:cNvSpPr txBox="1"/>
          <p:nvPr/>
        </p:nvSpPr>
        <p:spPr>
          <a:xfrm>
            <a:off x="5426075" y="2262188"/>
            <a:ext cx="2743200" cy="822325"/>
          </a:xfrm>
          <a:prstGeom prst="rect">
            <a:avLst/>
          </a:prstGeom>
          <a:noFill/>
          <a:ln w="9525">
            <a:noFill/>
          </a:ln>
        </p:spPr>
        <p:txBody>
          <a:bodyPr wrap="none" anchor="t" anchorCtr="0">
            <a:spAutoFit/>
          </a:bodyPr>
          <a:p>
            <a:r>
              <a:rPr lang="en-US" altLang="zh-CN" dirty="0">
                <a:latin typeface="华文新魏" panose="02010800040101010101" pitchFamily="2" charset="-122"/>
                <a:ea typeface="华文新魏" panose="02010800040101010101" pitchFamily="2" charset="-122"/>
              </a:rPr>
              <a:t>1</a:t>
            </a:r>
            <a:r>
              <a:rPr lang="zh-CN" altLang="en-US" dirty="0">
                <a:latin typeface="华文新魏" panose="02010800040101010101" pitchFamily="2" charset="-122"/>
                <a:ea typeface="华文新魏" panose="02010800040101010101" pitchFamily="2" charset="-122"/>
              </a:rPr>
              <a:t>、以语言传递信息</a:t>
            </a:r>
            <a:endParaRPr lang="zh-CN" altLang="en-US" dirty="0">
              <a:latin typeface="华文新魏" panose="02010800040101010101" pitchFamily="2" charset="-122"/>
              <a:ea typeface="华文新魏" panose="02010800040101010101" pitchFamily="2" charset="-122"/>
            </a:endParaRPr>
          </a:p>
          <a:p>
            <a:r>
              <a:rPr lang="zh-CN" altLang="en-US" dirty="0">
                <a:latin typeface="华文新魏" panose="02010800040101010101" pitchFamily="2" charset="-122"/>
                <a:ea typeface="华文新魏" panose="02010800040101010101" pitchFamily="2" charset="-122"/>
              </a:rPr>
              <a:t>     为主的方法</a:t>
            </a:r>
            <a:endParaRPr lang="zh-CN" altLang="en-US" dirty="0">
              <a:latin typeface="华文新魏" panose="02010800040101010101" pitchFamily="2" charset="-122"/>
              <a:ea typeface="华文新魏" panose="02010800040101010101" pitchFamily="2" charset="-122"/>
            </a:endParaRPr>
          </a:p>
        </p:txBody>
      </p:sp>
      <p:sp>
        <p:nvSpPr>
          <p:cNvPr id="53258" name="Text Box 18"/>
          <p:cNvSpPr txBox="1"/>
          <p:nvPr/>
        </p:nvSpPr>
        <p:spPr>
          <a:xfrm>
            <a:off x="5724525" y="4221163"/>
            <a:ext cx="184150" cy="457200"/>
          </a:xfrm>
          <a:prstGeom prst="rect">
            <a:avLst/>
          </a:prstGeom>
          <a:noFill/>
          <a:ln w="9525">
            <a:noFill/>
          </a:ln>
        </p:spPr>
        <p:txBody>
          <a:bodyPr wrap="none" anchor="t" anchorCtr="0">
            <a:spAutoFit/>
          </a:bodyPr>
          <a:p>
            <a:endParaRPr lang="zh-CN" altLang="zh-CN" dirty="0">
              <a:latin typeface="Times New Roman" panose="02020603050405020304" pitchFamily="18" charset="0"/>
              <a:ea typeface="宋体" panose="02010600030101010101" pitchFamily="2" charset="-122"/>
            </a:endParaRPr>
          </a:p>
        </p:txBody>
      </p:sp>
      <p:sp>
        <p:nvSpPr>
          <p:cNvPr id="172051" name="Text Box 19"/>
          <p:cNvSpPr txBox="1"/>
          <p:nvPr/>
        </p:nvSpPr>
        <p:spPr>
          <a:xfrm>
            <a:off x="5518150" y="3917950"/>
            <a:ext cx="2559050" cy="822325"/>
          </a:xfrm>
          <a:prstGeom prst="rect">
            <a:avLst/>
          </a:prstGeom>
          <a:noFill/>
          <a:ln w="9525">
            <a:noFill/>
          </a:ln>
        </p:spPr>
        <p:txBody>
          <a:bodyPr wrap="none" anchor="t" anchorCtr="0">
            <a:spAutoFit/>
          </a:bodyPr>
          <a:p>
            <a:r>
              <a:rPr lang="en-US" altLang="zh-CN" dirty="0">
                <a:latin typeface="华文新魏" panose="02010800040101010101" pitchFamily="2" charset="-122"/>
                <a:ea typeface="华文新魏" panose="02010800040101010101" pitchFamily="2" charset="-122"/>
              </a:rPr>
              <a:t>     2</a:t>
            </a:r>
            <a:r>
              <a:rPr lang="zh-CN" altLang="en-US" dirty="0">
                <a:latin typeface="华文新魏" panose="02010800040101010101" pitchFamily="2" charset="-122"/>
                <a:ea typeface="华文新魏" panose="02010800040101010101" pitchFamily="2" charset="-122"/>
              </a:rPr>
              <a:t>、以直接感知</a:t>
            </a:r>
            <a:endParaRPr lang="zh-CN" altLang="en-US" dirty="0">
              <a:latin typeface="华文新魏" panose="02010800040101010101" pitchFamily="2" charset="-122"/>
              <a:ea typeface="华文新魏" panose="02010800040101010101" pitchFamily="2" charset="-122"/>
            </a:endParaRPr>
          </a:p>
          <a:p>
            <a:r>
              <a:rPr lang="zh-CN" altLang="en-US" dirty="0">
                <a:latin typeface="华文新魏" panose="02010800040101010101" pitchFamily="2" charset="-122"/>
                <a:ea typeface="华文新魏" panose="02010800040101010101" pitchFamily="2" charset="-122"/>
              </a:rPr>
              <a:t>     为主的方法</a:t>
            </a:r>
            <a:endParaRPr lang="zh-CN" altLang="en-US" dirty="0">
              <a:latin typeface="华文新魏" panose="02010800040101010101" pitchFamily="2" charset="-122"/>
              <a:ea typeface="华文新魏" panose="02010800040101010101" pitchFamily="2" charset="-122"/>
            </a:endParaRPr>
          </a:p>
        </p:txBody>
      </p:sp>
      <p:sp>
        <p:nvSpPr>
          <p:cNvPr id="172055" name="AutoShape 23"/>
          <p:cNvSpPr/>
          <p:nvPr/>
        </p:nvSpPr>
        <p:spPr>
          <a:xfrm>
            <a:off x="5508625" y="5445125"/>
            <a:ext cx="2951163" cy="792163"/>
          </a:xfrm>
          <a:prstGeom prst="borderCallout2">
            <a:avLst>
              <a:gd name="adj1" fmla="val 14431"/>
              <a:gd name="adj2" fmla="val -2583"/>
              <a:gd name="adj3" fmla="val 14431"/>
              <a:gd name="adj4" fmla="val -2583"/>
              <a:gd name="adj5" fmla="val 9019"/>
              <a:gd name="adj6" fmla="val -95157"/>
            </a:avLst>
          </a:prstGeom>
          <a:solidFill>
            <a:schemeClr val="accent1"/>
          </a:solidFill>
          <a:ln w="9525" cap="flat" cmpd="sng">
            <a:solidFill>
              <a:schemeClr val="tx1"/>
            </a:solidFill>
            <a:prstDash val="solid"/>
            <a:miter/>
            <a:headEnd type="none" w="med" len="med"/>
            <a:tailEnd type="none" w="med" len="med"/>
          </a:ln>
        </p:spPr>
        <p:txBody>
          <a:bodyPr anchor="t" anchorCtr="0"/>
          <a:p>
            <a:pPr algn="ctr"/>
            <a:r>
              <a:rPr lang="en-US" altLang="zh-CN" dirty="0">
                <a:latin typeface="华文新魏" panose="02010800040101010101" pitchFamily="2" charset="-122"/>
                <a:ea typeface="华文新魏" panose="02010800040101010101" pitchFamily="2" charset="-122"/>
              </a:rPr>
              <a:t>3</a:t>
            </a:r>
            <a:r>
              <a:rPr lang="zh-CN" altLang="en-US" dirty="0">
                <a:latin typeface="华文新魏" panose="02010800040101010101" pitchFamily="2" charset="-122"/>
                <a:ea typeface="华文新魏" panose="02010800040101010101" pitchFamily="2" charset="-122"/>
              </a:rPr>
              <a:t>、以实际训练</a:t>
            </a:r>
            <a:endParaRPr lang="zh-CN" altLang="en-US" dirty="0">
              <a:latin typeface="华文新魏" panose="02010800040101010101" pitchFamily="2" charset="-122"/>
              <a:ea typeface="华文新魏" panose="02010800040101010101" pitchFamily="2" charset="-122"/>
            </a:endParaRPr>
          </a:p>
          <a:p>
            <a:pPr algn="ctr"/>
            <a:r>
              <a:rPr lang="zh-CN" altLang="en-US" dirty="0">
                <a:latin typeface="华文新魏" panose="02010800040101010101" pitchFamily="2" charset="-122"/>
                <a:ea typeface="华文新魏" panose="02010800040101010101" pitchFamily="2" charset="-122"/>
              </a:rPr>
              <a:t>为主的方法</a:t>
            </a:r>
            <a:endParaRPr lang="zh-CN" altLang="en-US" dirty="0">
              <a:latin typeface="华文新魏" panose="02010800040101010101" pitchFamily="2" charset="-122"/>
              <a:ea typeface="华文新魏" panose="02010800040101010101" pitchFamily="2" charset="-122"/>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2045"/>
                                        </p:tgtEl>
                                        <p:attrNameLst>
                                          <p:attrName>style.visibility</p:attrName>
                                        </p:attrNameLst>
                                      </p:cBhvr>
                                      <p:to>
                                        <p:strVal val="visible"/>
                                      </p:to>
                                    </p:set>
                                    <p:animEffect transition="in" filter="fade">
                                      <p:cBhvr>
                                        <p:cTn id="7" dur="1000"/>
                                        <p:tgtEl>
                                          <p:spTgt spid="172045"/>
                                        </p:tgtEl>
                                      </p:cBhvr>
                                    </p:animEffect>
                                    <p:anim calcmode="lin" valueType="num">
                                      <p:cBhvr>
                                        <p:cTn id="8" dur="1000" fill="hold"/>
                                        <p:tgtEl>
                                          <p:spTgt spid="172045"/>
                                        </p:tgtEl>
                                        <p:attrNameLst>
                                          <p:attrName>ppt_x</p:attrName>
                                        </p:attrNameLst>
                                      </p:cBhvr>
                                      <p:tavLst>
                                        <p:tav tm="0">
                                          <p:val>
                                            <p:strVal val="#ppt_x"/>
                                          </p:val>
                                        </p:tav>
                                        <p:tav tm="100000">
                                          <p:val>
                                            <p:strVal val="#ppt_x"/>
                                          </p:val>
                                        </p:tav>
                                      </p:tavLst>
                                    </p:anim>
                                    <p:anim calcmode="lin" valueType="num">
                                      <p:cBhvr>
                                        <p:cTn id="9" dur="1000" fill="hold"/>
                                        <p:tgtEl>
                                          <p:spTgt spid="17204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72049"/>
                                        </p:tgtEl>
                                        <p:attrNameLst>
                                          <p:attrName>style.visibility</p:attrName>
                                        </p:attrNameLst>
                                      </p:cBhvr>
                                      <p:to>
                                        <p:strVal val="visible"/>
                                      </p:to>
                                    </p:set>
                                    <p:animEffect transition="in" filter="fade">
                                      <p:cBhvr>
                                        <p:cTn id="12" dur="1000"/>
                                        <p:tgtEl>
                                          <p:spTgt spid="172049"/>
                                        </p:tgtEl>
                                      </p:cBhvr>
                                    </p:animEffect>
                                    <p:anim calcmode="lin" valueType="num">
                                      <p:cBhvr>
                                        <p:cTn id="13" dur="1000" fill="hold"/>
                                        <p:tgtEl>
                                          <p:spTgt spid="172049"/>
                                        </p:tgtEl>
                                        <p:attrNameLst>
                                          <p:attrName>ppt_x</p:attrName>
                                        </p:attrNameLst>
                                      </p:cBhvr>
                                      <p:tavLst>
                                        <p:tav tm="0">
                                          <p:val>
                                            <p:strVal val="#ppt_x"/>
                                          </p:val>
                                        </p:tav>
                                        <p:tav tm="100000">
                                          <p:val>
                                            <p:strVal val="#ppt_x"/>
                                          </p:val>
                                        </p:tav>
                                      </p:tavLst>
                                    </p:anim>
                                    <p:anim calcmode="lin" valueType="num">
                                      <p:cBhvr>
                                        <p:cTn id="14" dur="1000" fill="hold"/>
                                        <p:tgtEl>
                                          <p:spTgt spid="17204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72046"/>
                                        </p:tgtEl>
                                        <p:attrNameLst>
                                          <p:attrName>style.visibility</p:attrName>
                                        </p:attrNameLst>
                                      </p:cBhvr>
                                      <p:to>
                                        <p:strVal val="visible"/>
                                      </p:to>
                                    </p:set>
                                    <p:animEffect transition="in" filter="fade">
                                      <p:cBhvr>
                                        <p:cTn id="19" dur="1000"/>
                                        <p:tgtEl>
                                          <p:spTgt spid="172046"/>
                                        </p:tgtEl>
                                      </p:cBhvr>
                                    </p:animEffect>
                                    <p:anim calcmode="lin" valueType="num">
                                      <p:cBhvr>
                                        <p:cTn id="20" dur="1000" fill="hold"/>
                                        <p:tgtEl>
                                          <p:spTgt spid="172046"/>
                                        </p:tgtEl>
                                        <p:attrNameLst>
                                          <p:attrName>ppt_x</p:attrName>
                                        </p:attrNameLst>
                                      </p:cBhvr>
                                      <p:tavLst>
                                        <p:tav tm="0">
                                          <p:val>
                                            <p:strVal val="#ppt_x"/>
                                          </p:val>
                                        </p:tav>
                                        <p:tav tm="100000">
                                          <p:val>
                                            <p:strVal val="#ppt_x"/>
                                          </p:val>
                                        </p:tav>
                                      </p:tavLst>
                                    </p:anim>
                                    <p:anim calcmode="lin" valueType="num">
                                      <p:cBhvr>
                                        <p:cTn id="21" dur="1000" fill="hold"/>
                                        <p:tgtEl>
                                          <p:spTgt spid="17204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72051"/>
                                        </p:tgtEl>
                                        <p:attrNameLst>
                                          <p:attrName>style.visibility</p:attrName>
                                        </p:attrNameLst>
                                      </p:cBhvr>
                                      <p:to>
                                        <p:strVal val="visible"/>
                                      </p:to>
                                    </p:set>
                                    <p:animEffect transition="in" filter="fade">
                                      <p:cBhvr>
                                        <p:cTn id="24" dur="1000"/>
                                        <p:tgtEl>
                                          <p:spTgt spid="172051"/>
                                        </p:tgtEl>
                                      </p:cBhvr>
                                    </p:animEffect>
                                    <p:anim calcmode="lin" valueType="num">
                                      <p:cBhvr>
                                        <p:cTn id="25" dur="1000" fill="hold"/>
                                        <p:tgtEl>
                                          <p:spTgt spid="172051"/>
                                        </p:tgtEl>
                                        <p:attrNameLst>
                                          <p:attrName>ppt_x</p:attrName>
                                        </p:attrNameLst>
                                      </p:cBhvr>
                                      <p:tavLst>
                                        <p:tav tm="0">
                                          <p:val>
                                            <p:strVal val="#ppt_x"/>
                                          </p:val>
                                        </p:tav>
                                        <p:tav tm="100000">
                                          <p:val>
                                            <p:strVal val="#ppt_x"/>
                                          </p:val>
                                        </p:tav>
                                      </p:tavLst>
                                    </p:anim>
                                    <p:anim calcmode="lin" valueType="num">
                                      <p:cBhvr>
                                        <p:cTn id="26" dur="1000" fill="hold"/>
                                        <p:tgtEl>
                                          <p:spTgt spid="17205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72055"/>
                                        </p:tgtEl>
                                        <p:attrNameLst>
                                          <p:attrName>style.visibility</p:attrName>
                                        </p:attrNameLst>
                                      </p:cBhvr>
                                      <p:to>
                                        <p:strVal val="visible"/>
                                      </p:to>
                                    </p:set>
                                    <p:animEffect transition="in" filter="fade">
                                      <p:cBhvr>
                                        <p:cTn id="31" dur="1000"/>
                                        <p:tgtEl>
                                          <p:spTgt spid="172055"/>
                                        </p:tgtEl>
                                      </p:cBhvr>
                                    </p:animEffect>
                                    <p:anim calcmode="lin" valueType="num">
                                      <p:cBhvr>
                                        <p:cTn id="32" dur="1000" fill="hold"/>
                                        <p:tgtEl>
                                          <p:spTgt spid="172055"/>
                                        </p:tgtEl>
                                        <p:attrNameLst>
                                          <p:attrName>ppt_x</p:attrName>
                                        </p:attrNameLst>
                                      </p:cBhvr>
                                      <p:tavLst>
                                        <p:tav tm="0">
                                          <p:val>
                                            <p:strVal val="#ppt_x"/>
                                          </p:val>
                                        </p:tav>
                                        <p:tav tm="100000">
                                          <p:val>
                                            <p:strVal val="#ppt_x"/>
                                          </p:val>
                                        </p:tav>
                                      </p:tavLst>
                                    </p:anim>
                                    <p:anim calcmode="lin" valueType="num">
                                      <p:cBhvr>
                                        <p:cTn id="33" dur="1000" fill="hold"/>
                                        <p:tgtEl>
                                          <p:spTgt spid="1720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45" grpId="0" animBg="1"/>
      <p:bldP spid="172046" grpId="0" animBg="1"/>
      <p:bldP spid="172049" grpId="0"/>
      <p:bldP spid="172051" grpId="0"/>
      <p:bldP spid="17205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3" name="标题 171009"/>
          <p:cNvSpPr>
            <a:spLocks noGrp="1"/>
          </p:cNvSpPr>
          <p:nvPr>
            <p:ph type="title"/>
          </p:nvPr>
        </p:nvSpPr>
        <p:spPr>
          <a:xfrm>
            <a:off x="590550" y="749300"/>
            <a:ext cx="8248650" cy="1150938"/>
          </a:xfrm>
          <a:ln/>
        </p:spPr>
        <p:txBody>
          <a:bodyPr vert="horz" wrap="square" lIns="91440" tIns="45720" rIns="91440" bIns="45720" anchor="b" anchorCtr="0"/>
          <a:p>
            <a:pPr algn="ctr" eaLnBrk="1" hangingPunct="1"/>
            <a:r>
              <a:rPr lang="zh-CN" altLang="en-US" sz="3200" dirty="0"/>
              <a:t>三、 教学原则与教学方法</a:t>
            </a:r>
            <a:br>
              <a:rPr lang="zh-CN" altLang="en-US" sz="3200" dirty="0"/>
            </a:br>
            <a:r>
              <a:rPr lang="en-US" altLang="zh-CN" sz="3200" dirty="0"/>
              <a:t>1</a:t>
            </a:r>
            <a:r>
              <a:rPr lang="zh-CN" altLang="en-US" sz="3200" dirty="0"/>
              <a:t>、我国中小学常用的教学方法及其分类</a:t>
            </a:r>
            <a:endParaRPr lang="zh-CN" altLang="en-US" sz="3200" dirty="0"/>
          </a:p>
        </p:txBody>
      </p:sp>
      <p:sp>
        <p:nvSpPr>
          <p:cNvPr id="54274" name="文本占位符 171010"/>
          <p:cNvSpPr>
            <a:spLocks noGrp="1"/>
          </p:cNvSpPr>
          <p:nvPr>
            <p:ph idx="1" hasCustomPrompt="1"/>
          </p:nvPr>
        </p:nvSpPr>
        <p:spPr>
          <a:ln/>
        </p:spPr>
        <p:txBody>
          <a:bodyPr vert="horz" wrap="square" lIns="91440" tIns="45720" rIns="91440" bIns="45720" anchor="t" anchorCtr="0"/>
          <a:p>
            <a:pPr eaLnBrk="1" hangingPunct="1"/>
            <a:r>
              <a:rPr lang="zh-CN" altLang="en-US" dirty="0"/>
              <a:t>（</a:t>
            </a:r>
            <a:r>
              <a:rPr lang="en-US" altLang="zh-CN" dirty="0"/>
              <a:t>1</a:t>
            </a:r>
            <a:r>
              <a:rPr lang="zh-CN" altLang="en-US" dirty="0"/>
              <a:t>）以语言传递信息为主的方法</a:t>
            </a:r>
            <a:endParaRPr lang="zh-CN" altLang="en-US" dirty="0"/>
          </a:p>
        </p:txBody>
      </p:sp>
      <p:sp>
        <p:nvSpPr>
          <p:cNvPr id="54275" name="矩形 171017"/>
          <p:cNvSpPr/>
          <p:nvPr/>
        </p:nvSpPr>
        <p:spPr>
          <a:xfrm>
            <a:off x="1547813" y="3271838"/>
            <a:ext cx="184150" cy="671512"/>
          </a:xfrm>
          <a:prstGeom prst="rect">
            <a:avLst/>
          </a:prstGeom>
          <a:noFill/>
          <a:ln w="9525">
            <a:noFill/>
          </a:ln>
        </p:spPr>
        <p:txBody>
          <a:bodyPr wrap="none" anchor="t" anchorCtr="0">
            <a:spAutoFit/>
          </a:bodyPr>
          <a:p>
            <a:pPr eaLnBrk="0" hangingPunct="0"/>
            <a:endParaRPr lang="zh-CN" altLang="en-US" sz="3800" b="1" dirty="0">
              <a:latin typeface="Trebuchet MS" panose="020B0603020202020204" pitchFamily="34" charset="0"/>
              <a:ea typeface="黑体" panose="02010609060101010101" pitchFamily="49" charset="-122"/>
            </a:endParaRPr>
          </a:p>
        </p:txBody>
      </p:sp>
      <p:sp>
        <p:nvSpPr>
          <p:cNvPr id="54276" name="矩形 171018"/>
          <p:cNvSpPr/>
          <p:nvPr/>
        </p:nvSpPr>
        <p:spPr>
          <a:xfrm rot="-2675572">
            <a:off x="3092450" y="3319463"/>
            <a:ext cx="2960688" cy="2743200"/>
          </a:xfrm>
          <a:prstGeom prst="rect">
            <a:avLst/>
          </a:prstGeom>
          <a:solidFill>
            <a:srgbClr val="808000"/>
          </a:solidFill>
          <a:ln w="9525" cap="flat" cmpd="sng">
            <a:solidFill>
              <a:schemeClr val="tx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38917" name="圆角矩形 171019"/>
          <p:cNvSpPr/>
          <p:nvPr/>
        </p:nvSpPr>
        <p:spPr>
          <a:xfrm>
            <a:off x="2736850" y="3429000"/>
            <a:ext cx="1835150" cy="1295400"/>
          </a:xfrm>
          <a:prstGeom prst="roundRect">
            <a:avLst>
              <a:gd name="adj" fmla="val 16667"/>
            </a:avLst>
          </a:prstGeom>
          <a:solidFill>
            <a:srgbClr val="FF9900"/>
          </a:solidFill>
          <a:ln w="9525" cap="flat" cmpd="sng">
            <a:solidFill>
              <a:schemeClr val="tx1"/>
            </a:solidFill>
            <a:prstDash val="solid"/>
            <a:miter/>
            <a:headEnd type="none" w="med" len="med"/>
            <a:tailEnd type="none" w="med" len="med"/>
          </a:ln>
          <a:effectLst>
            <a:outerShdw dist="107763" dir="18900000" algn="ctr" rotWithShape="0">
              <a:schemeClr val="bg2"/>
            </a:outerShdw>
          </a:effectLst>
        </p:spPr>
        <p:txBody>
          <a:bodyPr wrap="none" anchor="ctr" anchorCtr="0"/>
          <a:p>
            <a:pPr algn="ctr"/>
            <a:r>
              <a:rPr lang="zh-CN" altLang="en-US" sz="2800" b="1" dirty="0">
                <a:solidFill>
                  <a:srgbClr val="000000"/>
                </a:solidFill>
                <a:latin typeface="Tahoma" panose="020B0604030504040204" pitchFamily="34" charset="0"/>
                <a:ea typeface="华文新魏" panose="02010800040101010101" pitchFamily="2" charset="-122"/>
              </a:rPr>
              <a:t>讲授法</a:t>
            </a:r>
            <a:endParaRPr lang="zh-CN" altLang="en-US" sz="2800" b="1" dirty="0">
              <a:solidFill>
                <a:srgbClr val="000000"/>
              </a:solidFill>
              <a:latin typeface="Tahoma" panose="020B0604030504040204" pitchFamily="34" charset="0"/>
              <a:ea typeface="华文新魏" panose="02010800040101010101" pitchFamily="2" charset="-122"/>
            </a:endParaRPr>
          </a:p>
        </p:txBody>
      </p:sp>
      <p:sp>
        <p:nvSpPr>
          <p:cNvPr id="38918" name="圆角矩形 171020"/>
          <p:cNvSpPr/>
          <p:nvPr/>
        </p:nvSpPr>
        <p:spPr>
          <a:xfrm>
            <a:off x="4608513" y="3429000"/>
            <a:ext cx="1835150" cy="1295400"/>
          </a:xfrm>
          <a:prstGeom prst="roundRect">
            <a:avLst>
              <a:gd name="adj" fmla="val 16667"/>
            </a:avLst>
          </a:prstGeom>
          <a:solidFill>
            <a:srgbClr val="FF9900"/>
          </a:solidFill>
          <a:ln w="9525" cap="flat" cmpd="sng">
            <a:solidFill>
              <a:schemeClr val="tx1"/>
            </a:solidFill>
            <a:prstDash val="solid"/>
            <a:miter/>
            <a:headEnd type="none" w="med" len="med"/>
            <a:tailEnd type="none" w="med" len="med"/>
          </a:ln>
          <a:effectLst>
            <a:outerShdw dist="107763" dir="18900000" algn="ctr" rotWithShape="0">
              <a:schemeClr val="bg2"/>
            </a:outerShdw>
          </a:effectLst>
        </p:spPr>
        <p:txBody>
          <a:bodyPr wrap="none" anchor="ctr" anchorCtr="0"/>
          <a:p>
            <a:pPr algn="ctr"/>
            <a:r>
              <a:rPr lang="zh-CN" altLang="en-US" sz="2800" b="1" dirty="0">
                <a:solidFill>
                  <a:srgbClr val="000000"/>
                </a:solidFill>
                <a:latin typeface="Tahoma" panose="020B0604030504040204" pitchFamily="34" charset="0"/>
                <a:ea typeface="华文新魏" panose="02010800040101010101" pitchFamily="2" charset="-122"/>
              </a:rPr>
              <a:t>谈话法</a:t>
            </a:r>
            <a:endParaRPr lang="zh-CN" altLang="en-US" sz="2800" b="1" dirty="0">
              <a:solidFill>
                <a:srgbClr val="000000"/>
              </a:solidFill>
              <a:latin typeface="Tahoma" panose="020B0604030504040204" pitchFamily="34" charset="0"/>
              <a:ea typeface="华文新魏" panose="02010800040101010101" pitchFamily="2" charset="-122"/>
            </a:endParaRPr>
          </a:p>
        </p:txBody>
      </p:sp>
      <p:sp>
        <p:nvSpPr>
          <p:cNvPr id="38919" name="圆角矩形 171021"/>
          <p:cNvSpPr/>
          <p:nvPr/>
        </p:nvSpPr>
        <p:spPr>
          <a:xfrm>
            <a:off x="2736850" y="4868863"/>
            <a:ext cx="1835150" cy="1295400"/>
          </a:xfrm>
          <a:prstGeom prst="roundRect">
            <a:avLst>
              <a:gd name="adj" fmla="val 16667"/>
            </a:avLst>
          </a:prstGeom>
          <a:solidFill>
            <a:srgbClr val="FF9900"/>
          </a:solidFill>
          <a:ln w="9525" cap="flat" cmpd="sng">
            <a:solidFill>
              <a:schemeClr val="tx1"/>
            </a:solidFill>
            <a:prstDash val="solid"/>
            <a:miter/>
            <a:headEnd type="none" w="med" len="med"/>
            <a:tailEnd type="none" w="med" len="med"/>
          </a:ln>
          <a:effectLst>
            <a:outerShdw dist="107763" dir="18900000" algn="ctr" rotWithShape="0">
              <a:schemeClr val="bg2"/>
            </a:outerShdw>
          </a:effectLst>
        </p:spPr>
        <p:txBody>
          <a:bodyPr wrap="none" anchor="ctr" anchorCtr="0"/>
          <a:p>
            <a:pPr algn="ctr"/>
            <a:r>
              <a:rPr lang="zh-CN" altLang="en-US" sz="2800" b="1" dirty="0">
                <a:solidFill>
                  <a:srgbClr val="000000"/>
                </a:solidFill>
                <a:latin typeface="Tahoma" panose="020B0604030504040204" pitchFamily="34" charset="0"/>
                <a:ea typeface="华文新魏" panose="02010800040101010101" pitchFamily="2" charset="-122"/>
              </a:rPr>
              <a:t>讨论法</a:t>
            </a:r>
            <a:endParaRPr lang="zh-CN" altLang="en-US" sz="2800" b="1" dirty="0">
              <a:solidFill>
                <a:srgbClr val="000000"/>
              </a:solidFill>
              <a:latin typeface="Tahoma" panose="020B0604030504040204" pitchFamily="34" charset="0"/>
              <a:ea typeface="华文新魏" panose="02010800040101010101" pitchFamily="2" charset="-122"/>
            </a:endParaRPr>
          </a:p>
        </p:txBody>
      </p:sp>
      <p:sp>
        <p:nvSpPr>
          <p:cNvPr id="38920" name="圆角矩形 171022"/>
          <p:cNvSpPr/>
          <p:nvPr/>
        </p:nvSpPr>
        <p:spPr>
          <a:xfrm>
            <a:off x="4608513" y="4887913"/>
            <a:ext cx="1835150" cy="1295400"/>
          </a:xfrm>
          <a:prstGeom prst="roundRect">
            <a:avLst>
              <a:gd name="adj" fmla="val 16667"/>
            </a:avLst>
          </a:prstGeom>
          <a:solidFill>
            <a:srgbClr val="FF9900"/>
          </a:solidFill>
          <a:ln w="9525" cap="flat" cmpd="sng">
            <a:solidFill>
              <a:schemeClr val="tx1"/>
            </a:solidFill>
            <a:prstDash val="solid"/>
            <a:miter/>
            <a:headEnd type="none" w="med" len="med"/>
            <a:tailEnd type="none" w="med" len="med"/>
          </a:ln>
          <a:effectLst>
            <a:outerShdw dist="107763" dir="18900000" algn="ctr" rotWithShape="0">
              <a:schemeClr val="bg2"/>
            </a:outerShdw>
          </a:effectLst>
        </p:spPr>
        <p:txBody>
          <a:bodyPr wrap="none" anchor="ctr" anchorCtr="0"/>
          <a:p>
            <a:pPr algn="ctr"/>
            <a:r>
              <a:rPr lang="zh-CN" altLang="en-US" sz="2800" b="1" dirty="0">
                <a:solidFill>
                  <a:srgbClr val="000000"/>
                </a:solidFill>
                <a:latin typeface="Tahoma" panose="020B0604030504040204" pitchFamily="34" charset="0"/>
                <a:ea typeface="华文新魏" panose="02010800040101010101" pitchFamily="2" charset="-122"/>
              </a:rPr>
              <a:t>读书指导法</a:t>
            </a:r>
            <a:endParaRPr lang="zh-CN" altLang="en-US" sz="2800" b="1" dirty="0">
              <a:solidFill>
                <a:srgbClr val="000000"/>
              </a:solidFill>
              <a:latin typeface="Tahoma" panose="020B0604030504040204" pitchFamily="34" charset="0"/>
              <a:ea typeface="华文新魏" panose="02010800040101010101" pitchFamily="2" charset="-122"/>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917"/>
                                        </p:tgtEl>
                                        <p:attrNameLst>
                                          <p:attrName>style.visibility</p:attrName>
                                        </p:attrNameLst>
                                      </p:cBhvr>
                                      <p:to>
                                        <p:strVal val="visible"/>
                                      </p:to>
                                    </p:set>
                                    <p:anim calcmode="lin" valueType="num">
                                      <p:cBhvr additive="base">
                                        <p:cTn id="7" dur="500" fill="hold"/>
                                        <p:tgtEl>
                                          <p:spTgt spid="38917"/>
                                        </p:tgtEl>
                                        <p:attrNameLst>
                                          <p:attrName>ppt_x</p:attrName>
                                        </p:attrNameLst>
                                      </p:cBhvr>
                                      <p:tavLst>
                                        <p:tav tm="0">
                                          <p:val>
                                            <p:strVal val="#ppt_x"/>
                                          </p:val>
                                        </p:tav>
                                        <p:tav tm="100000">
                                          <p:val>
                                            <p:strVal val="#ppt_x"/>
                                          </p:val>
                                        </p:tav>
                                      </p:tavLst>
                                    </p:anim>
                                    <p:anim calcmode="lin" valueType="num">
                                      <p:cBhvr additive="base">
                                        <p:cTn id="8" dur="500" fill="hold"/>
                                        <p:tgtEl>
                                          <p:spTgt spid="389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8918"/>
                                        </p:tgtEl>
                                        <p:attrNameLst>
                                          <p:attrName>style.visibility</p:attrName>
                                        </p:attrNameLst>
                                      </p:cBhvr>
                                      <p:to>
                                        <p:strVal val="visible"/>
                                      </p:to>
                                    </p:set>
                                    <p:anim calcmode="lin" valueType="num">
                                      <p:cBhvr additive="base">
                                        <p:cTn id="13" dur="500" fill="hold"/>
                                        <p:tgtEl>
                                          <p:spTgt spid="38918"/>
                                        </p:tgtEl>
                                        <p:attrNameLst>
                                          <p:attrName>ppt_x</p:attrName>
                                        </p:attrNameLst>
                                      </p:cBhvr>
                                      <p:tavLst>
                                        <p:tav tm="0">
                                          <p:val>
                                            <p:strVal val="#ppt_x"/>
                                          </p:val>
                                        </p:tav>
                                        <p:tav tm="100000">
                                          <p:val>
                                            <p:strVal val="#ppt_x"/>
                                          </p:val>
                                        </p:tav>
                                      </p:tavLst>
                                    </p:anim>
                                    <p:anim calcmode="lin" valueType="num">
                                      <p:cBhvr additive="base">
                                        <p:cTn id="14" dur="500" fill="hold"/>
                                        <p:tgtEl>
                                          <p:spTgt spid="389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8919"/>
                                        </p:tgtEl>
                                        <p:attrNameLst>
                                          <p:attrName>style.visibility</p:attrName>
                                        </p:attrNameLst>
                                      </p:cBhvr>
                                      <p:to>
                                        <p:strVal val="visible"/>
                                      </p:to>
                                    </p:set>
                                    <p:anim calcmode="lin" valueType="num">
                                      <p:cBhvr additive="base">
                                        <p:cTn id="19" dur="500" fill="hold"/>
                                        <p:tgtEl>
                                          <p:spTgt spid="38919"/>
                                        </p:tgtEl>
                                        <p:attrNameLst>
                                          <p:attrName>ppt_x</p:attrName>
                                        </p:attrNameLst>
                                      </p:cBhvr>
                                      <p:tavLst>
                                        <p:tav tm="0">
                                          <p:val>
                                            <p:strVal val="#ppt_x"/>
                                          </p:val>
                                        </p:tav>
                                        <p:tav tm="100000">
                                          <p:val>
                                            <p:strVal val="#ppt_x"/>
                                          </p:val>
                                        </p:tav>
                                      </p:tavLst>
                                    </p:anim>
                                    <p:anim calcmode="lin" valueType="num">
                                      <p:cBhvr additive="base">
                                        <p:cTn id="20" dur="500" fill="hold"/>
                                        <p:tgtEl>
                                          <p:spTgt spid="3891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8920"/>
                                        </p:tgtEl>
                                        <p:attrNameLst>
                                          <p:attrName>style.visibility</p:attrName>
                                        </p:attrNameLst>
                                      </p:cBhvr>
                                      <p:to>
                                        <p:strVal val="visible"/>
                                      </p:to>
                                    </p:set>
                                    <p:anim calcmode="lin" valueType="num">
                                      <p:cBhvr additive="base">
                                        <p:cTn id="25" dur="500" fill="hold"/>
                                        <p:tgtEl>
                                          <p:spTgt spid="38920"/>
                                        </p:tgtEl>
                                        <p:attrNameLst>
                                          <p:attrName>ppt_x</p:attrName>
                                        </p:attrNameLst>
                                      </p:cBhvr>
                                      <p:tavLst>
                                        <p:tav tm="0">
                                          <p:val>
                                            <p:strVal val="#ppt_x"/>
                                          </p:val>
                                        </p:tav>
                                        <p:tav tm="100000">
                                          <p:val>
                                            <p:strVal val="#ppt_x"/>
                                          </p:val>
                                        </p:tav>
                                      </p:tavLst>
                                    </p:anim>
                                    <p:anim calcmode="lin" valueType="num">
                                      <p:cBhvr additive="base">
                                        <p:cTn id="26" dur="500" fill="hold"/>
                                        <p:tgtEl>
                                          <p:spTgt spid="389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7" grpId="0" animBg="1"/>
      <p:bldP spid="38918" grpId="0" animBg="1"/>
      <p:bldP spid="38919" grpId="0" animBg="1"/>
      <p:bldP spid="3892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7" name="Rectangle 2"/>
          <p:cNvSpPr>
            <a:spLocks noGrp="1"/>
          </p:cNvSpPr>
          <p:nvPr>
            <p:ph type="title"/>
          </p:nvPr>
        </p:nvSpPr>
        <p:spPr>
          <a:xfrm>
            <a:off x="827088" y="1052513"/>
            <a:ext cx="7772400" cy="1143000"/>
          </a:xfrm>
          <a:ln/>
        </p:spPr>
        <p:txBody>
          <a:bodyPr vert="horz" wrap="square" lIns="91440" tIns="45720" rIns="91440" bIns="45720" anchor="b" anchorCtr="0"/>
          <a:p>
            <a:pPr eaLnBrk="1" hangingPunct="1"/>
            <a:r>
              <a:rPr lang="zh-CN" altLang="en-US" sz="2800" b="1" dirty="0">
                <a:ea typeface="楷体_GB2312" pitchFamily="49" charset="-122"/>
              </a:rPr>
              <a:t>（一）我国中小学常用的教学方法及其分类</a:t>
            </a:r>
            <a:br>
              <a:rPr lang="zh-CN" altLang="en-US" sz="2800" dirty="0">
                <a:ea typeface="楷体_GB2312" pitchFamily="49" charset="-122"/>
              </a:rPr>
            </a:br>
            <a:endParaRPr lang="zh-CN" altLang="en-US" sz="2800" dirty="0">
              <a:ea typeface="楷体_GB2312" pitchFamily="49" charset="-122"/>
            </a:endParaRPr>
          </a:p>
        </p:txBody>
      </p:sp>
      <p:sp>
        <p:nvSpPr>
          <p:cNvPr id="174083" name="Rectangle 3"/>
          <p:cNvSpPr>
            <a:spLocks noGrp="1"/>
          </p:cNvSpPr>
          <p:nvPr>
            <p:ph idx="1" hasCustomPrompt="1"/>
          </p:nvPr>
        </p:nvSpPr>
        <p:spPr>
          <a:ln/>
        </p:spPr>
        <p:txBody>
          <a:bodyPr vert="horz" wrap="square" lIns="91440" tIns="45720" rIns="91440" bIns="45720" anchor="t" anchorCtr="0"/>
          <a:p>
            <a:pPr eaLnBrk="1" hangingPunct="1"/>
            <a:r>
              <a:rPr lang="en-US" altLang="zh-CN" sz="2800" b="1" dirty="0">
                <a:solidFill>
                  <a:srgbClr val="FF0000"/>
                </a:solidFill>
              </a:rPr>
              <a:t>1</a:t>
            </a:r>
            <a:r>
              <a:rPr lang="zh-CN" altLang="en-US" sz="2800" b="1" dirty="0">
                <a:solidFill>
                  <a:srgbClr val="FF0000"/>
                </a:solidFill>
              </a:rPr>
              <a:t>、以语言传递信息为主的方法</a:t>
            </a:r>
            <a:endParaRPr lang="zh-CN" altLang="en-US" sz="2800" b="1" dirty="0">
              <a:solidFill>
                <a:srgbClr val="FF0000"/>
              </a:solidFill>
            </a:endParaRPr>
          </a:p>
          <a:p>
            <a:pPr eaLnBrk="1" hangingPunct="1"/>
            <a:r>
              <a:rPr lang="en-US" altLang="zh-CN" sz="2800" b="1" dirty="0">
                <a:solidFill>
                  <a:srgbClr val="FD1FFF"/>
                </a:solidFill>
                <a:latin typeface="华文新魏" panose="02010800040101010101" pitchFamily="2" charset="-122"/>
                <a:ea typeface="华文新魏" panose="02010800040101010101" pitchFamily="2" charset="-122"/>
              </a:rPr>
              <a:t>1</a:t>
            </a:r>
            <a:r>
              <a:rPr lang="zh-CN" altLang="en-US" sz="2800" b="1" dirty="0">
                <a:solidFill>
                  <a:srgbClr val="FD1FFF"/>
                </a:solidFill>
                <a:latin typeface="华文新魏" panose="02010800040101010101" pitchFamily="2" charset="-122"/>
                <a:ea typeface="华文新魏" panose="02010800040101010101" pitchFamily="2" charset="-122"/>
              </a:rPr>
              <a:t>）讲授法</a:t>
            </a:r>
            <a:r>
              <a:rPr lang="en-US" altLang="zh-CN" sz="2800" b="1" dirty="0">
                <a:solidFill>
                  <a:srgbClr val="FD1FFF"/>
                </a:solidFill>
                <a:latin typeface="华文新魏" panose="02010800040101010101" pitchFamily="2" charset="-122"/>
                <a:ea typeface="华文新魏" panose="02010800040101010101" pitchFamily="2" charset="-122"/>
              </a:rPr>
              <a:t>---</a:t>
            </a:r>
            <a:r>
              <a:rPr lang="zh-CN" altLang="en-US" sz="2800" dirty="0">
                <a:solidFill>
                  <a:srgbClr val="000099"/>
                </a:solidFill>
              </a:rPr>
              <a:t>是教师通过口头语言向学生系统地传授文化科学知识的方法。传递为方法。它可分</a:t>
            </a:r>
            <a:r>
              <a:rPr lang="zh-CN" altLang="en-US" sz="2800" dirty="0">
                <a:solidFill>
                  <a:srgbClr val="FF0000"/>
                </a:solidFill>
              </a:rPr>
              <a:t>讲述、讲解、讲读和讲演</a:t>
            </a:r>
            <a:r>
              <a:rPr lang="zh-CN" altLang="en-US" sz="2800" dirty="0">
                <a:solidFill>
                  <a:srgbClr val="000099"/>
                </a:solidFill>
              </a:rPr>
              <a:t>四种。</a:t>
            </a:r>
            <a:endParaRPr lang="zh-CN" altLang="en-US" sz="2800" dirty="0">
              <a:solidFill>
                <a:srgbClr val="000099"/>
              </a:solidFill>
            </a:endParaRPr>
          </a:p>
          <a:p>
            <a:pPr eaLnBrk="1" hangingPunct="1"/>
            <a:r>
              <a:rPr lang="zh-CN" altLang="en-US" sz="2800" dirty="0">
                <a:solidFill>
                  <a:srgbClr val="000099"/>
                </a:solidFill>
              </a:rPr>
              <a:t>讲授法的</a:t>
            </a:r>
            <a:r>
              <a:rPr lang="zh-CN" altLang="en-US" sz="2800" b="1" dirty="0">
                <a:solidFill>
                  <a:srgbClr val="FF0000"/>
                </a:solidFill>
              </a:rPr>
              <a:t>基本要求</a:t>
            </a:r>
            <a:r>
              <a:rPr lang="zh-CN" altLang="en-US" sz="2800" dirty="0">
                <a:solidFill>
                  <a:srgbClr val="000099"/>
                </a:solidFill>
              </a:rPr>
              <a:t>：</a:t>
            </a:r>
            <a:endParaRPr lang="zh-CN" altLang="en-US" sz="2800" dirty="0">
              <a:solidFill>
                <a:srgbClr val="000099"/>
              </a:solidFill>
            </a:endParaRPr>
          </a:p>
          <a:p>
            <a:pPr eaLnBrk="1" hangingPunct="1">
              <a:buNone/>
            </a:pPr>
            <a:r>
              <a:rPr lang="zh-CN" altLang="en-US" sz="2800" dirty="0">
                <a:solidFill>
                  <a:srgbClr val="000099"/>
                </a:solidFill>
              </a:rPr>
              <a:t>     </a:t>
            </a:r>
            <a:r>
              <a:rPr lang="en-US" altLang="zh-CN" sz="2800" dirty="0">
                <a:solidFill>
                  <a:srgbClr val="000099"/>
                </a:solidFill>
              </a:rPr>
              <a:t>a.</a:t>
            </a:r>
            <a:r>
              <a:rPr lang="zh-CN" altLang="en-US" sz="2800" dirty="0">
                <a:solidFill>
                  <a:srgbClr val="000099"/>
                </a:solidFill>
              </a:rPr>
              <a:t>讲授内容要有科学性、系统性、思想性。</a:t>
            </a:r>
            <a:endParaRPr lang="zh-CN" altLang="en-US" sz="2800" dirty="0">
              <a:solidFill>
                <a:srgbClr val="000099"/>
              </a:solidFill>
            </a:endParaRPr>
          </a:p>
          <a:p>
            <a:pPr eaLnBrk="1" hangingPunct="1">
              <a:buNone/>
            </a:pPr>
            <a:r>
              <a:rPr lang="zh-CN" altLang="en-US" sz="2800" dirty="0">
                <a:solidFill>
                  <a:srgbClr val="000099"/>
                </a:solidFill>
              </a:rPr>
              <a:t>     </a:t>
            </a:r>
            <a:r>
              <a:rPr lang="en-US" altLang="zh-CN" sz="2800" dirty="0">
                <a:solidFill>
                  <a:srgbClr val="000099"/>
                </a:solidFill>
              </a:rPr>
              <a:t>b.</a:t>
            </a:r>
            <a:r>
              <a:rPr lang="zh-CN" altLang="en-US" sz="2800" dirty="0">
                <a:solidFill>
                  <a:srgbClr val="000099"/>
                </a:solidFill>
              </a:rPr>
              <a:t>注意启发。</a:t>
            </a:r>
            <a:endParaRPr lang="zh-CN" altLang="en-US" sz="2800" dirty="0">
              <a:solidFill>
                <a:srgbClr val="000099"/>
              </a:solidFill>
            </a:endParaRPr>
          </a:p>
          <a:p>
            <a:pPr eaLnBrk="1" hangingPunct="1">
              <a:buNone/>
            </a:pPr>
            <a:r>
              <a:rPr lang="zh-CN" altLang="en-US" sz="2800" dirty="0">
                <a:solidFill>
                  <a:srgbClr val="000099"/>
                </a:solidFill>
              </a:rPr>
              <a:t>     </a:t>
            </a:r>
            <a:r>
              <a:rPr lang="en-US" altLang="zh-CN" sz="2800" dirty="0">
                <a:solidFill>
                  <a:srgbClr val="000099"/>
                </a:solidFill>
              </a:rPr>
              <a:t>c.</a:t>
            </a:r>
            <a:r>
              <a:rPr lang="zh-CN" altLang="en-US" sz="2800" dirty="0">
                <a:solidFill>
                  <a:srgbClr val="000099"/>
                </a:solidFill>
              </a:rPr>
              <a:t>讲究语言艺术。 </a:t>
            </a:r>
            <a:endParaRPr lang="zh-CN" altLang="en-US" sz="2800" dirty="0">
              <a:solidFill>
                <a:srgbClr val="000099"/>
              </a:solidFill>
            </a:endParaRPr>
          </a:p>
          <a:p>
            <a:pPr eaLnBrk="1" hangingPunct="1"/>
            <a:endParaRPr lang="en-US" altLang="zh-CN" sz="2800" dirty="0"/>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4083">
                                            <p:txEl>
                                              <p:charRg st="84" end="110"/>
                                            </p:txEl>
                                          </p:spTgt>
                                        </p:tgtEl>
                                        <p:attrNameLst>
                                          <p:attrName>style.visibility</p:attrName>
                                        </p:attrNameLst>
                                      </p:cBhvr>
                                      <p:to>
                                        <p:strVal val="visible"/>
                                      </p:to>
                                    </p:set>
                                    <p:animEffect transition="in" filter="fade">
                                      <p:cBhvr>
                                        <p:cTn id="7" dur="1000"/>
                                        <p:tgtEl>
                                          <p:spTgt spid="174083">
                                            <p:txEl>
                                              <p:charRg st="84" end="110"/>
                                            </p:txEl>
                                          </p:spTgt>
                                        </p:tgtEl>
                                      </p:cBhvr>
                                    </p:animEffect>
                                    <p:anim calcmode="lin" valueType="num">
                                      <p:cBhvr>
                                        <p:cTn id="8" dur="1000" fill="hold"/>
                                        <p:tgtEl>
                                          <p:spTgt spid="174083">
                                            <p:txEl>
                                              <p:charRg st="84" end="110"/>
                                            </p:txEl>
                                          </p:spTgt>
                                        </p:tgtEl>
                                        <p:attrNameLst>
                                          <p:attrName>ppt_x</p:attrName>
                                        </p:attrNameLst>
                                      </p:cBhvr>
                                      <p:tavLst>
                                        <p:tav tm="0">
                                          <p:val>
                                            <p:strVal val="#ppt_x"/>
                                          </p:val>
                                        </p:tav>
                                        <p:tav tm="100000">
                                          <p:val>
                                            <p:strVal val="#ppt_x"/>
                                          </p:val>
                                        </p:tav>
                                      </p:tavLst>
                                    </p:anim>
                                    <p:anim calcmode="lin" valueType="num">
                                      <p:cBhvr>
                                        <p:cTn id="9" dur="1000" fill="hold"/>
                                        <p:tgtEl>
                                          <p:spTgt spid="174083">
                                            <p:txEl>
                                              <p:charRg st="84" end="11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4083">
                                            <p:txEl>
                                              <p:charRg st="110" end="123"/>
                                            </p:txEl>
                                          </p:spTgt>
                                        </p:tgtEl>
                                        <p:attrNameLst>
                                          <p:attrName>style.visibility</p:attrName>
                                        </p:attrNameLst>
                                      </p:cBhvr>
                                      <p:to>
                                        <p:strVal val="visible"/>
                                      </p:to>
                                    </p:set>
                                    <p:animEffect transition="in" filter="fade">
                                      <p:cBhvr>
                                        <p:cTn id="12" dur="1000"/>
                                        <p:tgtEl>
                                          <p:spTgt spid="174083">
                                            <p:txEl>
                                              <p:charRg st="110" end="123"/>
                                            </p:txEl>
                                          </p:spTgt>
                                        </p:tgtEl>
                                      </p:cBhvr>
                                    </p:animEffect>
                                    <p:anim calcmode="lin" valueType="num">
                                      <p:cBhvr>
                                        <p:cTn id="13" dur="1000" fill="hold"/>
                                        <p:tgtEl>
                                          <p:spTgt spid="174083">
                                            <p:txEl>
                                              <p:charRg st="110" end="123"/>
                                            </p:txEl>
                                          </p:spTgt>
                                        </p:tgtEl>
                                        <p:attrNameLst>
                                          <p:attrName>ppt_x</p:attrName>
                                        </p:attrNameLst>
                                      </p:cBhvr>
                                      <p:tavLst>
                                        <p:tav tm="0">
                                          <p:val>
                                            <p:strVal val="#ppt_x"/>
                                          </p:val>
                                        </p:tav>
                                        <p:tav tm="100000">
                                          <p:val>
                                            <p:strVal val="#ppt_x"/>
                                          </p:val>
                                        </p:tav>
                                      </p:tavLst>
                                    </p:anim>
                                    <p:anim calcmode="lin" valueType="num">
                                      <p:cBhvr>
                                        <p:cTn id="14" dur="1000" fill="hold"/>
                                        <p:tgtEl>
                                          <p:spTgt spid="174083">
                                            <p:txEl>
                                              <p:charRg st="110" end="12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74083">
                                            <p:txEl>
                                              <p:charRg st="123" end="139"/>
                                            </p:txEl>
                                          </p:spTgt>
                                        </p:tgtEl>
                                        <p:attrNameLst>
                                          <p:attrName>style.visibility</p:attrName>
                                        </p:attrNameLst>
                                      </p:cBhvr>
                                      <p:to>
                                        <p:strVal val="visible"/>
                                      </p:to>
                                    </p:set>
                                    <p:animEffect transition="in" filter="fade">
                                      <p:cBhvr>
                                        <p:cTn id="17" dur="1000"/>
                                        <p:tgtEl>
                                          <p:spTgt spid="174083">
                                            <p:txEl>
                                              <p:charRg st="123" end="139"/>
                                            </p:txEl>
                                          </p:spTgt>
                                        </p:tgtEl>
                                      </p:cBhvr>
                                    </p:animEffect>
                                    <p:anim calcmode="lin" valueType="num">
                                      <p:cBhvr>
                                        <p:cTn id="18" dur="1000" fill="hold"/>
                                        <p:tgtEl>
                                          <p:spTgt spid="174083">
                                            <p:txEl>
                                              <p:charRg st="123" end="139"/>
                                            </p:txEl>
                                          </p:spTgt>
                                        </p:tgtEl>
                                        <p:attrNameLst>
                                          <p:attrName>ppt_x</p:attrName>
                                        </p:attrNameLst>
                                      </p:cBhvr>
                                      <p:tavLst>
                                        <p:tav tm="0">
                                          <p:val>
                                            <p:strVal val="#ppt_x"/>
                                          </p:val>
                                        </p:tav>
                                        <p:tav tm="100000">
                                          <p:val>
                                            <p:strVal val="#ppt_x"/>
                                          </p:val>
                                        </p:tav>
                                      </p:tavLst>
                                    </p:anim>
                                    <p:anim calcmode="lin" valueType="num">
                                      <p:cBhvr>
                                        <p:cTn id="19" dur="1000" fill="hold"/>
                                        <p:tgtEl>
                                          <p:spTgt spid="174083">
                                            <p:txEl>
                                              <p:charRg st="123" end="13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9506" name="Rectangle 2"/>
          <p:cNvSpPr>
            <a:spLocks noGrp="1" noChangeArrowheads="1"/>
          </p:cNvSpPr>
          <p:nvPr>
            <p:ph type="title"/>
          </p:nvPr>
        </p:nvSpPr>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4400" b="1" i="0" u="none" strike="noStrike" kern="1200" cap="none" spc="0" normalizeH="0" baseline="0" noProof="0">
                <a:ln>
                  <a:noFill/>
                </a:ln>
                <a:solidFill>
                  <a:srgbClr val="1254B6"/>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第一节</a:t>
            </a:r>
            <a:r>
              <a:rPr kumimoji="1" lang="en-US" altLang="zh-CN" sz="4400" b="1" i="0" u="none" strike="noStrike" kern="1200" cap="none" spc="0" normalizeH="0" baseline="0" noProof="0">
                <a:ln>
                  <a:noFill/>
                </a:ln>
                <a:solidFill>
                  <a:srgbClr val="1254B6"/>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 </a:t>
            </a:r>
            <a:r>
              <a:rPr kumimoji="1" lang="zh-CN" altLang="en-US" sz="4400" b="1" i="0" u="none" strike="noStrike" kern="1200" cap="none" spc="0" normalizeH="0" baseline="0" noProof="0">
                <a:ln>
                  <a:noFill/>
                </a:ln>
                <a:solidFill>
                  <a:srgbClr val="1254B6"/>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教学原则与教学方法</a:t>
            </a:r>
            <a:endParaRPr kumimoji="1" lang="zh-CN" altLang="en-US" sz="4400" b="1" i="0" u="none" strike="noStrike" kern="1200" cap="none" spc="0" normalizeH="0" baseline="0" noProof="0">
              <a:ln>
                <a:noFill/>
              </a:ln>
              <a:solidFill>
                <a:srgbClr val="1254B6"/>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endParaRPr>
          </a:p>
        </p:txBody>
      </p:sp>
      <p:sp>
        <p:nvSpPr>
          <p:cNvPr id="25602" name="Rectangle 3"/>
          <p:cNvSpPr>
            <a:spLocks noGrp="1"/>
          </p:cNvSpPr>
          <p:nvPr>
            <p:ph idx="1" hasCustomPrompt="1"/>
          </p:nvPr>
        </p:nvSpPr>
        <p:spPr>
          <a:ln/>
        </p:spPr>
        <p:txBody>
          <a:bodyPr vert="horz" wrap="square" lIns="91440" tIns="45720" rIns="91440" bIns="45720" anchor="t" anchorCtr="0"/>
          <a:p>
            <a:pPr eaLnBrk="1" hangingPunct="1"/>
            <a:endParaRPr lang="en-US" altLang="zh-CN" b="1" dirty="0">
              <a:ea typeface="楷体_GB2312" pitchFamily="49" charset="-122"/>
            </a:endParaRPr>
          </a:p>
          <a:p>
            <a:pPr eaLnBrk="1" hangingPunct="1"/>
            <a:r>
              <a:rPr lang="en-US" altLang="zh-CN" b="1" dirty="0">
                <a:ea typeface="楷体_GB2312" pitchFamily="49" charset="-122"/>
              </a:rPr>
              <a:t>  </a:t>
            </a:r>
            <a:r>
              <a:rPr lang="zh-CN" altLang="en-US" b="1" dirty="0">
                <a:ea typeface="楷体_GB2312" pitchFamily="49" charset="-122"/>
              </a:rPr>
              <a:t>一、教学原则</a:t>
            </a:r>
            <a:endParaRPr lang="zh-CN" altLang="en-US" b="1" dirty="0">
              <a:ea typeface="楷体_GB2312" pitchFamily="49" charset="-122"/>
            </a:endParaRPr>
          </a:p>
          <a:p>
            <a:pPr eaLnBrk="1" hangingPunct="1"/>
            <a:r>
              <a:rPr lang="zh-CN" altLang="en-US" b="1" dirty="0">
                <a:ea typeface="楷体_GB2312" pitchFamily="49" charset="-122"/>
              </a:rPr>
              <a:t>  二、教学方法</a:t>
            </a:r>
            <a:endParaRPr lang="zh-CN" altLang="en-US" b="1" dirty="0">
              <a:ea typeface="楷体_GB2312" pitchFamily="49" charset="-122"/>
            </a:endParaRPr>
          </a:p>
        </p:txBody>
      </p:sp>
      <p:pic>
        <p:nvPicPr>
          <p:cNvPr id="25603" name="Picture 4" descr="paint0030s"/>
          <p:cNvPicPr>
            <a:picLocks noChangeAspect="1"/>
          </p:cNvPicPr>
          <p:nvPr/>
        </p:nvPicPr>
        <p:blipFill>
          <a:blip r:embed="rId1"/>
          <a:stretch>
            <a:fillRect/>
          </a:stretch>
        </p:blipFill>
        <p:spPr>
          <a:xfrm>
            <a:off x="6516688" y="3357563"/>
            <a:ext cx="1223962" cy="2425700"/>
          </a:xfrm>
          <a:prstGeom prst="rect">
            <a:avLst/>
          </a:prstGeom>
          <a:noFill/>
          <a:ln w="9525">
            <a:noFill/>
          </a:ln>
        </p:spPr>
      </p:pic>
    </p:spTree>
  </p:cSld>
  <p:clrMapOvr>
    <a:masterClrMapping/>
  </p:clrMapOvr>
  <p:transition>
    <p:randomBar dir="ver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Rectangle 2"/>
          <p:cNvSpPr>
            <a:spLocks noGrp="1"/>
          </p:cNvSpPr>
          <p:nvPr>
            <p:ph type="title"/>
          </p:nvPr>
        </p:nvSpPr>
        <p:spPr>
          <a:ln/>
        </p:spPr>
        <p:txBody>
          <a:bodyPr vert="horz" wrap="square" lIns="91440" tIns="45720" rIns="91440" bIns="45720" anchor="b" anchorCtr="0"/>
          <a:p>
            <a:pPr eaLnBrk="1" hangingPunct="1"/>
            <a:r>
              <a:rPr lang="zh-CN" altLang="en-US" sz="2800" b="1" dirty="0">
                <a:ea typeface="楷体_GB2312" pitchFamily="49" charset="-122"/>
              </a:rPr>
              <a:t>（一）我国中小学常用的教学方法及其分类</a:t>
            </a:r>
            <a:br>
              <a:rPr lang="zh-CN" altLang="en-US" sz="2800" dirty="0">
                <a:ea typeface="楷体_GB2312" pitchFamily="49" charset="-122"/>
              </a:rPr>
            </a:br>
            <a:endParaRPr lang="zh-CN" altLang="en-US" sz="2800" dirty="0">
              <a:ea typeface="楷体_GB2312" pitchFamily="49" charset="-122"/>
            </a:endParaRPr>
          </a:p>
        </p:txBody>
      </p:sp>
      <p:sp>
        <p:nvSpPr>
          <p:cNvPr id="175107" name="Rectangle 3"/>
          <p:cNvSpPr>
            <a:spLocks noGrp="1"/>
          </p:cNvSpPr>
          <p:nvPr>
            <p:ph idx="1" hasCustomPrompt="1"/>
          </p:nvPr>
        </p:nvSpPr>
        <p:spPr>
          <a:ln/>
        </p:spPr>
        <p:txBody>
          <a:bodyPr vert="horz" wrap="square" lIns="91440" tIns="45720" rIns="91440" bIns="45720" anchor="t" anchorCtr="0"/>
          <a:p>
            <a:pPr eaLnBrk="1" hangingPunct="1"/>
            <a:r>
              <a:rPr lang="en-US" altLang="zh-CN" sz="2800" b="1" dirty="0">
                <a:solidFill>
                  <a:srgbClr val="FF0000"/>
                </a:solidFill>
              </a:rPr>
              <a:t>1</a:t>
            </a:r>
            <a:r>
              <a:rPr lang="zh-CN" altLang="en-US" sz="2800" b="1" dirty="0">
                <a:solidFill>
                  <a:srgbClr val="FF0000"/>
                </a:solidFill>
              </a:rPr>
              <a:t>、以语言传递信息为主的方法</a:t>
            </a:r>
            <a:endParaRPr lang="zh-CN" altLang="en-US" sz="2800" b="1" dirty="0">
              <a:solidFill>
                <a:srgbClr val="FF0000"/>
              </a:solidFill>
            </a:endParaRPr>
          </a:p>
          <a:p>
            <a:pPr eaLnBrk="1" hangingPunct="1"/>
            <a:r>
              <a:rPr lang="en-US" altLang="zh-CN" sz="2800" b="1" dirty="0">
                <a:solidFill>
                  <a:srgbClr val="FD1FFF"/>
                </a:solidFill>
                <a:latin typeface="华文新魏" panose="02010800040101010101" pitchFamily="2" charset="-122"/>
                <a:ea typeface="华文新魏" panose="02010800040101010101" pitchFamily="2" charset="-122"/>
              </a:rPr>
              <a:t>2</a:t>
            </a:r>
            <a:r>
              <a:rPr lang="zh-CN" altLang="en-US" sz="2800" b="1" dirty="0">
                <a:solidFill>
                  <a:srgbClr val="FD1FFF"/>
                </a:solidFill>
                <a:latin typeface="华文新魏" panose="02010800040101010101" pitchFamily="2" charset="-122"/>
                <a:ea typeface="华文新魏" panose="02010800040101010101" pitchFamily="2" charset="-122"/>
              </a:rPr>
              <a:t>）谈话法</a:t>
            </a:r>
            <a:r>
              <a:rPr lang="en-US" altLang="zh-CN" sz="2800" b="1" dirty="0">
                <a:solidFill>
                  <a:srgbClr val="FD1FFF"/>
                </a:solidFill>
                <a:latin typeface="华文新魏" panose="02010800040101010101" pitchFamily="2" charset="-122"/>
                <a:ea typeface="华文新魏" panose="02010800040101010101" pitchFamily="2" charset="-122"/>
              </a:rPr>
              <a:t>--</a:t>
            </a:r>
            <a:r>
              <a:rPr lang="zh-CN" altLang="en-US" sz="2800" dirty="0">
                <a:solidFill>
                  <a:srgbClr val="000099"/>
                </a:solidFill>
              </a:rPr>
              <a:t>也叫问答法，是教师和学生通过口头语言以问答的方式进行教学的一种方法。</a:t>
            </a:r>
            <a:endParaRPr lang="zh-CN" altLang="en-US" sz="2800" dirty="0">
              <a:solidFill>
                <a:srgbClr val="000099"/>
              </a:solidFill>
            </a:endParaRPr>
          </a:p>
          <a:p>
            <a:pPr eaLnBrk="1" hangingPunct="1"/>
            <a:r>
              <a:rPr lang="zh-CN" altLang="en-US" sz="2800" dirty="0">
                <a:solidFill>
                  <a:srgbClr val="000099"/>
                </a:solidFill>
              </a:rPr>
              <a:t>谈话法的</a:t>
            </a:r>
            <a:r>
              <a:rPr lang="zh-CN" altLang="en-US" sz="2800" b="1" dirty="0">
                <a:solidFill>
                  <a:srgbClr val="FF0000"/>
                </a:solidFill>
              </a:rPr>
              <a:t>基本要求</a:t>
            </a:r>
            <a:r>
              <a:rPr lang="zh-CN" altLang="en-US" sz="2800" dirty="0">
                <a:solidFill>
                  <a:srgbClr val="000099"/>
                </a:solidFill>
              </a:rPr>
              <a:t>：</a:t>
            </a:r>
            <a:endParaRPr lang="zh-CN" altLang="en-US" sz="2800" dirty="0">
              <a:solidFill>
                <a:srgbClr val="000099"/>
              </a:solidFill>
            </a:endParaRPr>
          </a:p>
          <a:p>
            <a:pPr eaLnBrk="1" hangingPunct="1">
              <a:buNone/>
            </a:pPr>
            <a:r>
              <a:rPr lang="zh-CN" altLang="en-US" sz="2800" dirty="0">
                <a:solidFill>
                  <a:srgbClr val="000099"/>
                </a:solidFill>
              </a:rPr>
              <a:t>    </a:t>
            </a:r>
            <a:r>
              <a:rPr lang="en-US" altLang="zh-CN" sz="2800" dirty="0">
                <a:solidFill>
                  <a:srgbClr val="000099"/>
                </a:solidFill>
              </a:rPr>
              <a:t>a.</a:t>
            </a:r>
            <a:r>
              <a:rPr lang="zh-CN" altLang="en-US" sz="2800" dirty="0">
                <a:solidFill>
                  <a:srgbClr val="000099"/>
                </a:solidFill>
              </a:rPr>
              <a:t>要准备好问题和谈话计划。</a:t>
            </a:r>
            <a:endParaRPr lang="zh-CN" altLang="en-US" sz="2800" dirty="0">
              <a:solidFill>
                <a:srgbClr val="000099"/>
              </a:solidFill>
            </a:endParaRPr>
          </a:p>
          <a:p>
            <a:pPr eaLnBrk="1" hangingPunct="1">
              <a:buNone/>
            </a:pPr>
            <a:r>
              <a:rPr lang="zh-CN" altLang="en-US" sz="2800" dirty="0">
                <a:solidFill>
                  <a:srgbClr val="000099"/>
                </a:solidFill>
              </a:rPr>
              <a:t>    </a:t>
            </a:r>
            <a:r>
              <a:rPr lang="en-US" altLang="zh-CN" sz="2800" dirty="0">
                <a:solidFill>
                  <a:srgbClr val="000099"/>
                </a:solidFill>
              </a:rPr>
              <a:t>b.</a:t>
            </a:r>
            <a:r>
              <a:rPr lang="zh-CN" altLang="en-US" sz="2800" dirty="0">
                <a:solidFill>
                  <a:srgbClr val="000099"/>
                </a:solidFill>
              </a:rPr>
              <a:t>要善问。</a:t>
            </a:r>
            <a:endParaRPr lang="zh-CN" altLang="en-US" sz="2800" dirty="0">
              <a:solidFill>
                <a:srgbClr val="000099"/>
              </a:solidFill>
            </a:endParaRPr>
          </a:p>
          <a:p>
            <a:pPr eaLnBrk="1" hangingPunct="1">
              <a:buNone/>
            </a:pPr>
            <a:r>
              <a:rPr lang="zh-CN" altLang="en-US" sz="2800" dirty="0">
                <a:solidFill>
                  <a:srgbClr val="000099"/>
                </a:solidFill>
              </a:rPr>
              <a:t>    </a:t>
            </a:r>
            <a:r>
              <a:rPr lang="en-US" altLang="zh-CN" sz="2800" dirty="0">
                <a:solidFill>
                  <a:srgbClr val="000099"/>
                </a:solidFill>
              </a:rPr>
              <a:t>c.</a:t>
            </a:r>
            <a:r>
              <a:rPr lang="zh-CN" altLang="en-US" sz="2800" dirty="0">
                <a:solidFill>
                  <a:srgbClr val="000099"/>
                </a:solidFill>
              </a:rPr>
              <a:t>要善于启发诱导。</a:t>
            </a:r>
            <a:endParaRPr lang="zh-CN" altLang="en-US" sz="2800" dirty="0">
              <a:solidFill>
                <a:srgbClr val="000099"/>
              </a:solidFill>
            </a:endParaRPr>
          </a:p>
          <a:p>
            <a:pPr eaLnBrk="1" hangingPunct="1">
              <a:buNone/>
            </a:pPr>
            <a:r>
              <a:rPr lang="zh-CN" altLang="en-US" sz="2800" dirty="0">
                <a:solidFill>
                  <a:srgbClr val="000099"/>
                </a:solidFill>
              </a:rPr>
              <a:t>    </a:t>
            </a:r>
            <a:r>
              <a:rPr lang="en-US" altLang="zh-CN" sz="2800" dirty="0">
                <a:solidFill>
                  <a:srgbClr val="000099"/>
                </a:solidFill>
              </a:rPr>
              <a:t>d.</a:t>
            </a:r>
            <a:r>
              <a:rPr lang="zh-CN" altLang="en-US" sz="2800" dirty="0">
                <a:solidFill>
                  <a:srgbClr val="000099"/>
                </a:solidFill>
              </a:rPr>
              <a:t>要做好归纳、小结。</a:t>
            </a:r>
            <a:r>
              <a:rPr lang="zh-CN" altLang="en-US" sz="2800" b="1" dirty="0">
                <a:solidFill>
                  <a:srgbClr val="000099"/>
                </a:solidFill>
              </a:rPr>
              <a:t> </a:t>
            </a:r>
            <a:endParaRPr lang="zh-CN" altLang="en-US" sz="2800" b="1" dirty="0">
              <a:solidFill>
                <a:srgbClr val="000099"/>
              </a:solidFill>
            </a:endParaRPr>
          </a:p>
          <a:p>
            <a:pPr eaLnBrk="1" hangingPunct="1"/>
            <a:endParaRPr lang="en-US" altLang="zh-CN" sz="2800" dirty="0"/>
          </a:p>
        </p:txBody>
      </p:sp>
      <p:pic>
        <p:nvPicPr>
          <p:cNvPr id="56323" name="Picture 6" descr="cofeshop"/>
          <p:cNvPicPr>
            <a:picLocks noChangeAspect="1"/>
          </p:cNvPicPr>
          <p:nvPr/>
        </p:nvPicPr>
        <p:blipFill>
          <a:blip r:embed="rId1"/>
          <a:stretch>
            <a:fillRect/>
          </a:stretch>
        </p:blipFill>
        <p:spPr>
          <a:xfrm>
            <a:off x="5903913" y="3716338"/>
            <a:ext cx="3240087" cy="2755900"/>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5107">
                                            <p:txEl>
                                              <p:charRg st="67" end="86"/>
                                            </p:txEl>
                                          </p:spTgt>
                                        </p:tgtEl>
                                        <p:attrNameLst>
                                          <p:attrName>style.visibility</p:attrName>
                                        </p:attrNameLst>
                                      </p:cBhvr>
                                      <p:to>
                                        <p:strVal val="visible"/>
                                      </p:to>
                                    </p:set>
                                    <p:animEffect transition="in" filter="fade">
                                      <p:cBhvr>
                                        <p:cTn id="7" dur="1000"/>
                                        <p:tgtEl>
                                          <p:spTgt spid="175107">
                                            <p:txEl>
                                              <p:charRg st="67" end="86"/>
                                            </p:txEl>
                                          </p:spTgt>
                                        </p:tgtEl>
                                      </p:cBhvr>
                                    </p:animEffect>
                                    <p:anim calcmode="lin" valueType="num">
                                      <p:cBhvr>
                                        <p:cTn id="8" dur="1000" fill="hold"/>
                                        <p:tgtEl>
                                          <p:spTgt spid="175107">
                                            <p:txEl>
                                              <p:charRg st="67" end="86"/>
                                            </p:txEl>
                                          </p:spTgt>
                                        </p:tgtEl>
                                        <p:attrNameLst>
                                          <p:attrName>ppt_x</p:attrName>
                                        </p:attrNameLst>
                                      </p:cBhvr>
                                      <p:tavLst>
                                        <p:tav tm="0">
                                          <p:val>
                                            <p:strVal val="#ppt_x"/>
                                          </p:val>
                                        </p:tav>
                                        <p:tav tm="100000">
                                          <p:val>
                                            <p:strVal val="#ppt_x"/>
                                          </p:val>
                                        </p:tav>
                                      </p:tavLst>
                                    </p:anim>
                                    <p:anim calcmode="lin" valueType="num">
                                      <p:cBhvr>
                                        <p:cTn id="9" dur="1000" fill="hold"/>
                                        <p:tgtEl>
                                          <p:spTgt spid="175107">
                                            <p:txEl>
                                              <p:charRg st="67" end="86"/>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5107">
                                            <p:txEl>
                                              <p:charRg st="86" end="97"/>
                                            </p:txEl>
                                          </p:spTgt>
                                        </p:tgtEl>
                                        <p:attrNameLst>
                                          <p:attrName>style.visibility</p:attrName>
                                        </p:attrNameLst>
                                      </p:cBhvr>
                                      <p:to>
                                        <p:strVal val="visible"/>
                                      </p:to>
                                    </p:set>
                                    <p:animEffect transition="in" filter="fade">
                                      <p:cBhvr>
                                        <p:cTn id="12" dur="1000"/>
                                        <p:tgtEl>
                                          <p:spTgt spid="175107">
                                            <p:txEl>
                                              <p:charRg st="86" end="97"/>
                                            </p:txEl>
                                          </p:spTgt>
                                        </p:tgtEl>
                                      </p:cBhvr>
                                    </p:animEffect>
                                    <p:anim calcmode="lin" valueType="num">
                                      <p:cBhvr>
                                        <p:cTn id="13" dur="1000" fill="hold"/>
                                        <p:tgtEl>
                                          <p:spTgt spid="175107">
                                            <p:txEl>
                                              <p:charRg st="86" end="97"/>
                                            </p:txEl>
                                          </p:spTgt>
                                        </p:tgtEl>
                                        <p:attrNameLst>
                                          <p:attrName>ppt_x</p:attrName>
                                        </p:attrNameLst>
                                      </p:cBhvr>
                                      <p:tavLst>
                                        <p:tav tm="0">
                                          <p:val>
                                            <p:strVal val="#ppt_x"/>
                                          </p:val>
                                        </p:tav>
                                        <p:tav tm="100000">
                                          <p:val>
                                            <p:strVal val="#ppt_x"/>
                                          </p:val>
                                        </p:tav>
                                      </p:tavLst>
                                    </p:anim>
                                    <p:anim calcmode="lin" valueType="num">
                                      <p:cBhvr>
                                        <p:cTn id="14" dur="1000" fill="hold"/>
                                        <p:tgtEl>
                                          <p:spTgt spid="175107">
                                            <p:txEl>
                                              <p:charRg st="86" end="97"/>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75107">
                                            <p:txEl>
                                              <p:charRg st="97" end="112"/>
                                            </p:txEl>
                                          </p:spTgt>
                                        </p:tgtEl>
                                        <p:attrNameLst>
                                          <p:attrName>style.visibility</p:attrName>
                                        </p:attrNameLst>
                                      </p:cBhvr>
                                      <p:to>
                                        <p:strVal val="visible"/>
                                      </p:to>
                                    </p:set>
                                    <p:animEffect transition="in" filter="fade">
                                      <p:cBhvr>
                                        <p:cTn id="17" dur="1000"/>
                                        <p:tgtEl>
                                          <p:spTgt spid="175107">
                                            <p:txEl>
                                              <p:charRg st="97" end="112"/>
                                            </p:txEl>
                                          </p:spTgt>
                                        </p:tgtEl>
                                      </p:cBhvr>
                                    </p:animEffect>
                                    <p:anim calcmode="lin" valueType="num">
                                      <p:cBhvr>
                                        <p:cTn id="18" dur="1000" fill="hold"/>
                                        <p:tgtEl>
                                          <p:spTgt spid="175107">
                                            <p:txEl>
                                              <p:charRg st="97" end="112"/>
                                            </p:txEl>
                                          </p:spTgt>
                                        </p:tgtEl>
                                        <p:attrNameLst>
                                          <p:attrName>ppt_x</p:attrName>
                                        </p:attrNameLst>
                                      </p:cBhvr>
                                      <p:tavLst>
                                        <p:tav tm="0">
                                          <p:val>
                                            <p:strVal val="#ppt_x"/>
                                          </p:val>
                                        </p:tav>
                                        <p:tav tm="100000">
                                          <p:val>
                                            <p:strVal val="#ppt_x"/>
                                          </p:val>
                                        </p:tav>
                                      </p:tavLst>
                                    </p:anim>
                                    <p:anim calcmode="lin" valueType="num">
                                      <p:cBhvr>
                                        <p:cTn id="19" dur="1000" fill="hold"/>
                                        <p:tgtEl>
                                          <p:spTgt spid="175107">
                                            <p:txEl>
                                              <p:charRg st="97" end="11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75107">
                                            <p:txEl>
                                              <p:charRg st="112" end="129"/>
                                            </p:txEl>
                                          </p:spTgt>
                                        </p:tgtEl>
                                        <p:attrNameLst>
                                          <p:attrName>style.visibility</p:attrName>
                                        </p:attrNameLst>
                                      </p:cBhvr>
                                      <p:to>
                                        <p:strVal val="visible"/>
                                      </p:to>
                                    </p:set>
                                    <p:animEffect transition="in" filter="fade">
                                      <p:cBhvr>
                                        <p:cTn id="22" dur="1000"/>
                                        <p:tgtEl>
                                          <p:spTgt spid="175107">
                                            <p:txEl>
                                              <p:charRg st="112" end="129"/>
                                            </p:txEl>
                                          </p:spTgt>
                                        </p:tgtEl>
                                      </p:cBhvr>
                                    </p:animEffect>
                                    <p:anim calcmode="lin" valueType="num">
                                      <p:cBhvr>
                                        <p:cTn id="23" dur="1000" fill="hold"/>
                                        <p:tgtEl>
                                          <p:spTgt spid="175107">
                                            <p:txEl>
                                              <p:charRg st="112" end="129"/>
                                            </p:txEl>
                                          </p:spTgt>
                                        </p:tgtEl>
                                        <p:attrNameLst>
                                          <p:attrName>ppt_x</p:attrName>
                                        </p:attrNameLst>
                                      </p:cBhvr>
                                      <p:tavLst>
                                        <p:tav tm="0">
                                          <p:val>
                                            <p:strVal val="#ppt_x"/>
                                          </p:val>
                                        </p:tav>
                                        <p:tav tm="100000">
                                          <p:val>
                                            <p:strVal val="#ppt_x"/>
                                          </p:val>
                                        </p:tav>
                                      </p:tavLst>
                                    </p:anim>
                                    <p:anim calcmode="lin" valueType="num">
                                      <p:cBhvr>
                                        <p:cTn id="24" dur="1000" fill="hold"/>
                                        <p:tgtEl>
                                          <p:spTgt spid="175107">
                                            <p:txEl>
                                              <p:charRg st="112" end="12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5" name="Rectangle 2"/>
          <p:cNvSpPr>
            <a:spLocks noGrp="1"/>
          </p:cNvSpPr>
          <p:nvPr>
            <p:ph type="title"/>
          </p:nvPr>
        </p:nvSpPr>
        <p:spPr>
          <a:ln/>
        </p:spPr>
        <p:txBody>
          <a:bodyPr vert="horz" wrap="square" lIns="91440" tIns="45720" rIns="91440" bIns="45720" anchor="b" anchorCtr="0"/>
          <a:p>
            <a:pPr eaLnBrk="1" hangingPunct="1"/>
            <a:r>
              <a:rPr lang="zh-CN" altLang="en-US" sz="2800" b="1" dirty="0">
                <a:ea typeface="楷体_GB2312" pitchFamily="49" charset="-122"/>
              </a:rPr>
              <a:t>（一）我国中小学常用的教学方法及其分类</a:t>
            </a:r>
            <a:br>
              <a:rPr lang="zh-CN" altLang="en-US" sz="2800" dirty="0">
                <a:ea typeface="楷体_GB2312" pitchFamily="49" charset="-122"/>
              </a:rPr>
            </a:br>
            <a:endParaRPr lang="zh-CN" altLang="en-US" sz="2800" dirty="0">
              <a:ea typeface="楷体_GB2312" pitchFamily="49" charset="-122"/>
            </a:endParaRPr>
          </a:p>
        </p:txBody>
      </p:sp>
      <p:sp>
        <p:nvSpPr>
          <p:cNvPr id="176131" name="Rectangle 3"/>
          <p:cNvSpPr>
            <a:spLocks noGrp="1"/>
          </p:cNvSpPr>
          <p:nvPr>
            <p:ph idx="1" hasCustomPrompt="1"/>
          </p:nvPr>
        </p:nvSpPr>
        <p:spPr>
          <a:ln/>
        </p:spPr>
        <p:txBody>
          <a:bodyPr vert="horz" wrap="square" lIns="91440" tIns="45720" rIns="91440" bIns="45720" anchor="t" anchorCtr="0"/>
          <a:p>
            <a:pPr eaLnBrk="1" hangingPunct="1"/>
            <a:r>
              <a:rPr lang="en-US" altLang="zh-CN" sz="2800" b="1" dirty="0">
                <a:solidFill>
                  <a:srgbClr val="FF0000"/>
                </a:solidFill>
              </a:rPr>
              <a:t>1</a:t>
            </a:r>
            <a:r>
              <a:rPr lang="zh-CN" altLang="en-US" sz="2800" b="1" dirty="0">
                <a:solidFill>
                  <a:srgbClr val="FF0000"/>
                </a:solidFill>
              </a:rPr>
              <a:t>、以语言传递信息为主的方法</a:t>
            </a:r>
            <a:endParaRPr lang="zh-CN" altLang="en-US" sz="2800" b="1" dirty="0">
              <a:solidFill>
                <a:srgbClr val="FF0000"/>
              </a:solidFill>
            </a:endParaRPr>
          </a:p>
          <a:p>
            <a:pPr eaLnBrk="1" hangingPunct="1"/>
            <a:r>
              <a:rPr lang="en-US" altLang="zh-CN" sz="2800" dirty="0">
                <a:solidFill>
                  <a:srgbClr val="FD1FFF"/>
                </a:solidFill>
              </a:rPr>
              <a:t>3</a:t>
            </a:r>
            <a:r>
              <a:rPr lang="zh-CN" altLang="en-US" sz="2800" b="1" dirty="0">
                <a:solidFill>
                  <a:srgbClr val="FD1FFF"/>
                </a:solidFill>
                <a:latin typeface="华文新魏" panose="02010800040101010101" pitchFamily="2" charset="-122"/>
                <a:ea typeface="华文新魏" panose="02010800040101010101" pitchFamily="2" charset="-122"/>
              </a:rPr>
              <a:t>）讨论法</a:t>
            </a:r>
            <a:r>
              <a:rPr lang="en-US" altLang="zh-CN" sz="2800" b="1" dirty="0">
                <a:solidFill>
                  <a:srgbClr val="FD1FFF"/>
                </a:solidFill>
                <a:latin typeface="华文新魏" panose="02010800040101010101" pitchFamily="2" charset="-122"/>
                <a:ea typeface="华文新魏" panose="02010800040101010101" pitchFamily="2" charset="-122"/>
              </a:rPr>
              <a:t>--</a:t>
            </a:r>
            <a:r>
              <a:rPr lang="zh-CN" altLang="en-US" sz="2800" dirty="0">
                <a:solidFill>
                  <a:srgbClr val="000099"/>
                </a:solidFill>
              </a:rPr>
              <a:t>是学生在教师的指导下围绕教材的中心问题，各抒己见，通过讨论或辩论活动，获得知识或巩固知识的一种教学方法。</a:t>
            </a:r>
            <a:endParaRPr lang="zh-CN" altLang="en-US" sz="2800" dirty="0">
              <a:solidFill>
                <a:srgbClr val="000099"/>
              </a:solidFill>
            </a:endParaRPr>
          </a:p>
          <a:p>
            <a:pPr eaLnBrk="1" hangingPunct="1"/>
            <a:r>
              <a:rPr lang="zh-CN" altLang="en-US" sz="2800" dirty="0">
                <a:solidFill>
                  <a:srgbClr val="000099"/>
                </a:solidFill>
              </a:rPr>
              <a:t>运用此方法的</a:t>
            </a:r>
            <a:r>
              <a:rPr lang="zh-CN" altLang="en-US" sz="2800" b="1" dirty="0">
                <a:solidFill>
                  <a:srgbClr val="FF0000"/>
                </a:solidFill>
              </a:rPr>
              <a:t>基本要求</a:t>
            </a:r>
            <a:r>
              <a:rPr lang="zh-CN" altLang="en-US" sz="2800" dirty="0">
                <a:solidFill>
                  <a:srgbClr val="000099"/>
                </a:solidFill>
              </a:rPr>
              <a:t>：</a:t>
            </a:r>
            <a:endParaRPr lang="zh-CN" altLang="en-US" sz="2800" dirty="0">
              <a:solidFill>
                <a:srgbClr val="000099"/>
              </a:solidFill>
            </a:endParaRPr>
          </a:p>
          <a:p>
            <a:pPr eaLnBrk="1" hangingPunct="1">
              <a:buNone/>
            </a:pPr>
            <a:r>
              <a:rPr lang="zh-CN" altLang="en-US" sz="2800" dirty="0">
                <a:solidFill>
                  <a:srgbClr val="000099"/>
                </a:solidFill>
              </a:rPr>
              <a:t>  </a:t>
            </a:r>
            <a:r>
              <a:rPr lang="en-US" altLang="zh-CN" sz="2800" dirty="0">
                <a:solidFill>
                  <a:srgbClr val="000099"/>
                </a:solidFill>
              </a:rPr>
              <a:t>a.</a:t>
            </a:r>
            <a:r>
              <a:rPr lang="zh-CN" altLang="en-US" sz="2800" dirty="0">
                <a:solidFill>
                  <a:srgbClr val="000099"/>
                </a:solidFill>
              </a:rPr>
              <a:t>讨论的问题要有吸引力。</a:t>
            </a:r>
            <a:endParaRPr lang="zh-CN" altLang="en-US" sz="2800" dirty="0">
              <a:solidFill>
                <a:srgbClr val="000099"/>
              </a:solidFill>
            </a:endParaRPr>
          </a:p>
          <a:p>
            <a:pPr eaLnBrk="1" hangingPunct="1">
              <a:buNone/>
            </a:pPr>
            <a:r>
              <a:rPr lang="zh-CN" altLang="en-US" sz="2800" dirty="0">
                <a:solidFill>
                  <a:srgbClr val="000099"/>
                </a:solidFill>
              </a:rPr>
              <a:t>  </a:t>
            </a:r>
            <a:r>
              <a:rPr lang="en-US" altLang="zh-CN" sz="2800" dirty="0">
                <a:solidFill>
                  <a:srgbClr val="000099"/>
                </a:solidFill>
              </a:rPr>
              <a:t>b.</a:t>
            </a:r>
            <a:r>
              <a:rPr lang="zh-CN" altLang="en-US" sz="2800" dirty="0">
                <a:solidFill>
                  <a:srgbClr val="000099"/>
                </a:solidFill>
              </a:rPr>
              <a:t>要善于在讨论中对学生启发引导。</a:t>
            </a:r>
            <a:endParaRPr lang="zh-CN" altLang="en-US" sz="2800" dirty="0">
              <a:solidFill>
                <a:srgbClr val="000099"/>
              </a:solidFill>
            </a:endParaRPr>
          </a:p>
          <a:p>
            <a:pPr eaLnBrk="1" hangingPunct="1">
              <a:buNone/>
            </a:pPr>
            <a:r>
              <a:rPr lang="zh-CN" altLang="en-US" sz="2800" dirty="0">
                <a:solidFill>
                  <a:srgbClr val="000099"/>
                </a:solidFill>
              </a:rPr>
              <a:t>  </a:t>
            </a:r>
            <a:r>
              <a:rPr lang="en-US" altLang="zh-CN" sz="2800" dirty="0">
                <a:solidFill>
                  <a:srgbClr val="000099"/>
                </a:solidFill>
              </a:rPr>
              <a:t>c.</a:t>
            </a:r>
            <a:r>
              <a:rPr lang="zh-CN" altLang="en-US" sz="2800" dirty="0">
                <a:solidFill>
                  <a:srgbClr val="000099"/>
                </a:solidFill>
              </a:rPr>
              <a:t>做好讨论小结。</a:t>
            </a:r>
            <a:endParaRPr lang="zh-CN" altLang="en-US" sz="2800" dirty="0">
              <a:solidFill>
                <a:srgbClr val="000099"/>
              </a:solidFill>
            </a:endParaRPr>
          </a:p>
          <a:p>
            <a:pPr eaLnBrk="1" hangingPunct="1"/>
            <a:endParaRPr lang="en-US" altLang="zh-CN" sz="2800" dirty="0"/>
          </a:p>
        </p:txBody>
      </p:sp>
      <p:pic>
        <p:nvPicPr>
          <p:cNvPr id="57347" name="Picture 5" descr="图片1167"/>
          <p:cNvPicPr>
            <a:picLocks noChangeAspect="1"/>
          </p:cNvPicPr>
          <p:nvPr/>
        </p:nvPicPr>
        <p:blipFill>
          <a:blip r:embed="rId1"/>
          <a:stretch>
            <a:fillRect/>
          </a:stretch>
        </p:blipFill>
        <p:spPr>
          <a:xfrm>
            <a:off x="6877050" y="4192588"/>
            <a:ext cx="2435225" cy="2665412"/>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6131">
                                            <p:txEl>
                                              <p:charRg st="87" end="103"/>
                                            </p:txEl>
                                          </p:spTgt>
                                        </p:tgtEl>
                                        <p:attrNameLst>
                                          <p:attrName>style.visibility</p:attrName>
                                        </p:attrNameLst>
                                      </p:cBhvr>
                                      <p:to>
                                        <p:strVal val="visible"/>
                                      </p:to>
                                    </p:set>
                                    <p:animEffect transition="in" filter="fade">
                                      <p:cBhvr>
                                        <p:cTn id="7" dur="1000"/>
                                        <p:tgtEl>
                                          <p:spTgt spid="176131">
                                            <p:txEl>
                                              <p:charRg st="87" end="103"/>
                                            </p:txEl>
                                          </p:spTgt>
                                        </p:tgtEl>
                                      </p:cBhvr>
                                    </p:animEffect>
                                    <p:anim calcmode="lin" valueType="num">
                                      <p:cBhvr>
                                        <p:cTn id="8" dur="1000" fill="hold"/>
                                        <p:tgtEl>
                                          <p:spTgt spid="176131">
                                            <p:txEl>
                                              <p:charRg st="87" end="103"/>
                                            </p:txEl>
                                          </p:spTgt>
                                        </p:tgtEl>
                                        <p:attrNameLst>
                                          <p:attrName>ppt_x</p:attrName>
                                        </p:attrNameLst>
                                      </p:cBhvr>
                                      <p:tavLst>
                                        <p:tav tm="0">
                                          <p:val>
                                            <p:strVal val="#ppt_x"/>
                                          </p:val>
                                        </p:tav>
                                        <p:tav tm="100000">
                                          <p:val>
                                            <p:strVal val="#ppt_x"/>
                                          </p:val>
                                        </p:tav>
                                      </p:tavLst>
                                    </p:anim>
                                    <p:anim calcmode="lin" valueType="num">
                                      <p:cBhvr>
                                        <p:cTn id="9" dur="1000" fill="hold"/>
                                        <p:tgtEl>
                                          <p:spTgt spid="176131">
                                            <p:txEl>
                                              <p:charRg st="87" end="10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6131">
                                            <p:txEl>
                                              <p:charRg st="103" end="123"/>
                                            </p:txEl>
                                          </p:spTgt>
                                        </p:tgtEl>
                                        <p:attrNameLst>
                                          <p:attrName>style.visibility</p:attrName>
                                        </p:attrNameLst>
                                      </p:cBhvr>
                                      <p:to>
                                        <p:strVal val="visible"/>
                                      </p:to>
                                    </p:set>
                                    <p:animEffect transition="in" filter="fade">
                                      <p:cBhvr>
                                        <p:cTn id="12" dur="1000"/>
                                        <p:tgtEl>
                                          <p:spTgt spid="176131">
                                            <p:txEl>
                                              <p:charRg st="103" end="123"/>
                                            </p:txEl>
                                          </p:spTgt>
                                        </p:tgtEl>
                                      </p:cBhvr>
                                    </p:animEffect>
                                    <p:anim calcmode="lin" valueType="num">
                                      <p:cBhvr>
                                        <p:cTn id="13" dur="1000" fill="hold"/>
                                        <p:tgtEl>
                                          <p:spTgt spid="176131">
                                            <p:txEl>
                                              <p:charRg st="103" end="123"/>
                                            </p:txEl>
                                          </p:spTgt>
                                        </p:tgtEl>
                                        <p:attrNameLst>
                                          <p:attrName>ppt_x</p:attrName>
                                        </p:attrNameLst>
                                      </p:cBhvr>
                                      <p:tavLst>
                                        <p:tav tm="0">
                                          <p:val>
                                            <p:strVal val="#ppt_x"/>
                                          </p:val>
                                        </p:tav>
                                        <p:tav tm="100000">
                                          <p:val>
                                            <p:strVal val="#ppt_x"/>
                                          </p:val>
                                        </p:tav>
                                      </p:tavLst>
                                    </p:anim>
                                    <p:anim calcmode="lin" valueType="num">
                                      <p:cBhvr>
                                        <p:cTn id="14" dur="1000" fill="hold"/>
                                        <p:tgtEl>
                                          <p:spTgt spid="176131">
                                            <p:txEl>
                                              <p:charRg st="103" end="12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76131">
                                            <p:txEl>
                                              <p:charRg st="123" end="135"/>
                                            </p:txEl>
                                          </p:spTgt>
                                        </p:tgtEl>
                                        <p:attrNameLst>
                                          <p:attrName>style.visibility</p:attrName>
                                        </p:attrNameLst>
                                      </p:cBhvr>
                                      <p:to>
                                        <p:strVal val="visible"/>
                                      </p:to>
                                    </p:set>
                                    <p:animEffect transition="in" filter="fade">
                                      <p:cBhvr>
                                        <p:cTn id="17" dur="1000"/>
                                        <p:tgtEl>
                                          <p:spTgt spid="176131">
                                            <p:txEl>
                                              <p:charRg st="123" end="135"/>
                                            </p:txEl>
                                          </p:spTgt>
                                        </p:tgtEl>
                                      </p:cBhvr>
                                    </p:animEffect>
                                    <p:anim calcmode="lin" valueType="num">
                                      <p:cBhvr>
                                        <p:cTn id="18" dur="1000" fill="hold"/>
                                        <p:tgtEl>
                                          <p:spTgt spid="176131">
                                            <p:txEl>
                                              <p:charRg st="123" end="135"/>
                                            </p:txEl>
                                          </p:spTgt>
                                        </p:tgtEl>
                                        <p:attrNameLst>
                                          <p:attrName>ppt_x</p:attrName>
                                        </p:attrNameLst>
                                      </p:cBhvr>
                                      <p:tavLst>
                                        <p:tav tm="0">
                                          <p:val>
                                            <p:strVal val="#ppt_x"/>
                                          </p:val>
                                        </p:tav>
                                        <p:tav tm="100000">
                                          <p:val>
                                            <p:strVal val="#ppt_x"/>
                                          </p:val>
                                        </p:tav>
                                      </p:tavLst>
                                    </p:anim>
                                    <p:anim calcmode="lin" valueType="num">
                                      <p:cBhvr>
                                        <p:cTn id="19" dur="1000" fill="hold"/>
                                        <p:tgtEl>
                                          <p:spTgt spid="176131">
                                            <p:txEl>
                                              <p:charRg st="123" end="13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69" name="Rectangle 2"/>
          <p:cNvSpPr>
            <a:spLocks noGrp="1"/>
          </p:cNvSpPr>
          <p:nvPr>
            <p:ph type="title"/>
          </p:nvPr>
        </p:nvSpPr>
        <p:spPr>
          <a:ln/>
        </p:spPr>
        <p:txBody>
          <a:bodyPr vert="horz" wrap="square" lIns="91440" tIns="45720" rIns="91440" bIns="45720" anchor="b" anchorCtr="0"/>
          <a:p>
            <a:pPr eaLnBrk="1" hangingPunct="1"/>
            <a:r>
              <a:rPr lang="zh-CN" altLang="en-US" sz="2800" b="1" dirty="0">
                <a:ea typeface="楷体_GB2312" pitchFamily="49" charset="-122"/>
              </a:rPr>
              <a:t>（一）我国中小学常用的教学方法及其分类</a:t>
            </a:r>
            <a:br>
              <a:rPr lang="zh-CN" altLang="en-US" sz="2800" dirty="0">
                <a:ea typeface="楷体_GB2312" pitchFamily="49" charset="-122"/>
              </a:rPr>
            </a:br>
            <a:endParaRPr lang="zh-CN" altLang="en-US" sz="2800" dirty="0">
              <a:ea typeface="楷体_GB2312" pitchFamily="49" charset="-122"/>
            </a:endParaRPr>
          </a:p>
        </p:txBody>
      </p:sp>
      <p:sp>
        <p:nvSpPr>
          <p:cNvPr id="177155" name="Rectangle 3"/>
          <p:cNvSpPr>
            <a:spLocks noGrp="1"/>
          </p:cNvSpPr>
          <p:nvPr>
            <p:ph idx="1" hasCustomPrompt="1"/>
          </p:nvPr>
        </p:nvSpPr>
        <p:spPr>
          <a:ln/>
        </p:spPr>
        <p:txBody>
          <a:bodyPr vert="horz" wrap="square" lIns="91440" tIns="45720" rIns="91440" bIns="45720" anchor="t" anchorCtr="0"/>
          <a:p>
            <a:pPr eaLnBrk="1" hangingPunct="1">
              <a:lnSpc>
                <a:spcPct val="90000"/>
              </a:lnSpc>
            </a:pPr>
            <a:r>
              <a:rPr lang="en-US" altLang="zh-CN" sz="2800" b="1" dirty="0">
                <a:solidFill>
                  <a:srgbClr val="FF0000"/>
                </a:solidFill>
              </a:rPr>
              <a:t>1</a:t>
            </a:r>
            <a:r>
              <a:rPr lang="zh-CN" altLang="en-US" sz="2800" b="1" dirty="0">
                <a:solidFill>
                  <a:srgbClr val="FF0000"/>
                </a:solidFill>
              </a:rPr>
              <a:t>、以语言传递信息为主的方法</a:t>
            </a:r>
            <a:endParaRPr lang="zh-CN" altLang="en-US" sz="2800" b="1" dirty="0">
              <a:solidFill>
                <a:srgbClr val="FF0000"/>
              </a:solidFill>
            </a:endParaRPr>
          </a:p>
          <a:p>
            <a:pPr eaLnBrk="1" hangingPunct="1">
              <a:lnSpc>
                <a:spcPct val="90000"/>
              </a:lnSpc>
            </a:pPr>
            <a:r>
              <a:rPr lang="en-US" altLang="zh-CN" sz="2800" b="1" dirty="0">
                <a:solidFill>
                  <a:srgbClr val="FD1FFF"/>
                </a:solidFill>
                <a:latin typeface="华文新魏" panose="02010800040101010101" pitchFamily="2" charset="-122"/>
                <a:ea typeface="华文新魏" panose="02010800040101010101" pitchFamily="2" charset="-122"/>
              </a:rPr>
              <a:t>4)</a:t>
            </a:r>
            <a:r>
              <a:rPr lang="zh-CN" altLang="en-US" sz="2800" b="1" dirty="0">
                <a:solidFill>
                  <a:srgbClr val="FD1FFF"/>
                </a:solidFill>
                <a:latin typeface="华文新魏" panose="02010800040101010101" pitchFamily="2" charset="-122"/>
                <a:ea typeface="华文新魏" panose="02010800040101010101" pitchFamily="2" charset="-122"/>
              </a:rPr>
              <a:t>读书指导法</a:t>
            </a:r>
            <a:r>
              <a:rPr lang="en-US" altLang="zh-CN" sz="2800" b="1" dirty="0">
                <a:solidFill>
                  <a:srgbClr val="FD1FFF"/>
                </a:solidFill>
                <a:latin typeface="华文新魏" panose="02010800040101010101" pitchFamily="2" charset="-122"/>
                <a:ea typeface="华文新魏" panose="02010800040101010101" pitchFamily="2" charset="-122"/>
              </a:rPr>
              <a:t>---</a:t>
            </a:r>
            <a:r>
              <a:rPr lang="zh-CN" altLang="en-US" sz="2800" dirty="0">
                <a:solidFill>
                  <a:srgbClr val="000099"/>
                </a:solidFill>
              </a:rPr>
              <a:t>是教师指导学生通过阅读教科书和课外读物获得知识、养成良好读书习惯、培养自学能力的教学方法。又叫阅读指导法。</a:t>
            </a:r>
            <a:endParaRPr lang="zh-CN" altLang="en-US" sz="2800" dirty="0">
              <a:solidFill>
                <a:srgbClr val="000099"/>
              </a:solidFill>
            </a:endParaRPr>
          </a:p>
          <a:p>
            <a:pPr eaLnBrk="1" hangingPunct="1">
              <a:lnSpc>
                <a:spcPct val="90000"/>
              </a:lnSpc>
            </a:pPr>
            <a:r>
              <a:rPr lang="zh-CN" altLang="en-US" sz="2800" dirty="0">
                <a:solidFill>
                  <a:srgbClr val="000099"/>
                </a:solidFill>
              </a:rPr>
              <a:t>读书指导法的</a:t>
            </a:r>
            <a:r>
              <a:rPr lang="zh-CN" altLang="en-US" sz="2800" b="1" dirty="0">
                <a:solidFill>
                  <a:srgbClr val="FF0000"/>
                </a:solidFill>
              </a:rPr>
              <a:t>基本要求</a:t>
            </a:r>
            <a:r>
              <a:rPr lang="zh-CN" altLang="en-US" sz="2800" dirty="0">
                <a:solidFill>
                  <a:srgbClr val="000099"/>
                </a:solidFill>
              </a:rPr>
              <a:t>：</a:t>
            </a:r>
            <a:endParaRPr lang="zh-CN" altLang="en-US" sz="2800" dirty="0">
              <a:solidFill>
                <a:srgbClr val="000099"/>
              </a:solidFill>
            </a:endParaRPr>
          </a:p>
          <a:p>
            <a:pPr eaLnBrk="1" hangingPunct="1">
              <a:lnSpc>
                <a:spcPct val="90000"/>
              </a:lnSpc>
              <a:buNone/>
            </a:pPr>
            <a:r>
              <a:rPr lang="zh-CN" altLang="en-US" sz="2800" dirty="0">
                <a:solidFill>
                  <a:srgbClr val="000099"/>
                </a:solidFill>
              </a:rPr>
              <a:t>    </a:t>
            </a:r>
            <a:r>
              <a:rPr lang="en-US" altLang="zh-CN" sz="2800" dirty="0">
                <a:solidFill>
                  <a:srgbClr val="000099"/>
                </a:solidFill>
              </a:rPr>
              <a:t>a.</a:t>
            </a:r>
            <a:r>
              <a:rPr lang="zh-CN" altLang="en-US" sz="2800" dirty="0">
                <a:solidFill>
                  <a:srgbClr val="000099"/>
                </a:solidFill>
              </a:rPr>
              <a:t>提出明确的目的、要求和思考题。</a:t>
            </a:r>
            <a:endParaRPr lang="zh-CN" altLang="en-US" sz="2800" dirty="0">
              <a:solidFill>
                <a:srgbClr val="000099"/>
              </a:solidFill>
            </a:endParaRPr>
          </a:p>
          <a:p>
            <a:pPr eaLnBrk="1" hangingPunct="1">
              <a:lnSpc>
                <a:spcPct val="90000"/>
              </a:lnSpc>
              <a:buNone/>
            </a:pPr>
            <a:r>
              <a:rPr lang="zh-CN" altLang="en-US" sz="2800" dirty="0">
                <a:solidFill>
                  <a:srgbClr val="000099"/>
                </a:solidFill>
              </a:rPr>
              <a:t>    </a:t>
            </a:r>
            <a:r>
              <a:rPr lang="en-US" altLang="zh-CN" sz="2800" dirty="0">
                <a:solidFill>
                  <a:srgbClr val="000099"/>
                </a:solidFill>
              </a:rPr>
              <a:t>b.</a:t>
            </a:r>
            <a:r>
              <a:rPr lang="zh-CN" altLang="en-US" sz="2800" dirty="0">
                <a:solidFill>
                  <a:srgbClr val="000099"/>
                </a:solidFill>
              </a:rPr>
              <a:t>教给学生读书的方法。</a:t>
            </a:r>
            <a:endParaRPr lang="zh-CN" altLang="en-US" sz="2800" dirty="0">
              <a:solidFill>
                <a:srgbClr val="000099"/>
              </a:solidFill>
            </a:endParaRPr>
          </a:p>
          <a:p>
            <a:pPr eaLnBrk="1" hangingPunct="1">
              <a:lnSpc>
                <a:spcPct val="90000"/>
              </a:lnSpc>
              <a:buNone/>
            </a:pPr>
            <a:r>
              <a:rPr lang="zh-CN" altLang="en-US" sz="2800" dirty="0">
                <a:solidFill>
                  <a:srgbClr val="000099"/>
                </a:solidFill>
              </a:rPr>
              <a:t>    </a:t>
            </a:r>
            <a:r>
              <a:rPr lang="en-US" altLang="zh-CN" sz="2800" dirty="0">
                <a:solidFill>
                  <a:srgbClr val="000099"/>
                </a:solidFill>
              </a:rPr>
              <a:t>c. </a:t>
            </a:r>
            <a:r>
              <a:rPr lang="zh-CN" altLang="en-US" sz="2800" dirty="0">
                <a:solidFill>
                  <a:srgbClr val="000099"/>
                </a:solidFill>
              </a:rPr>
              <a:t>加强辅导。</a:t>
            </a:r>
            <a:endParaRPr lang="zh-CN" altLang="en-US" sz="2800" dirty="0">
              <a:solidFill>
                <a:srgbClr val="000099"/>
              </a:solidFill>
            </a:endParaRPr>
          </a:p>
          <a:p>
            <a:pPr eaLnBrk="1" hangingPunct="1">
              <a:lnSpc>
                <a:spcPct val="90000"/>
              </a:lnSpc>
              <a:buNone/>
            </a:pPr>
            <a:r>
              <a:rPr lang="zh-CN" altLang="en-US" sz="2800" dirty="0">
                <a:solidFill>
                  <a:srgbClr val="000099"/>
                </a:solidFill>
              </a:rPr>
              <a:t>    </a:t>
            </a:r>
            <a:r>
              <a:rPr lang="en-US" altLang="zh-CN" sz="2800" dirty="0">
                <a:solidFill>
                  <a:srgbClr val="000099"/>
                </a:solidFill>
              </a:rPr>
              <a:t>d.</a:t>
            </a:r>
            <a:r>
              <a:rPr lang="zh-CN" altLang="en-US" sz="2800" dirty="0">
                <a:solidFill>
                  <a:srgbClr val="000099"/>
                </a:solidFill>
              </a:rPr>
              <a:t>适当组织学生交流读书心得。</a:t>
            </a:r>
            <a:endParaRPr lang="zh-CN" altLang="en-US" sz="2800" dirty="0">
              <a:solidFill>
                <a:srgbClr val="000099"/>
              </a:solidFill>
            </a:endParaRPr>
          </a:p>
          <a:p>
            <a:pPr eaLnBrk="1" hangingPunct="1">
              <a:lnSpc>
                <a:spcPct val="90000"/>
              </a:lnSpc>
            </a:pPr>
            <a:endParaRPr lang="en-US" altLang="zh-CN" sz="2800" dirty="0"/>
          </a:p>
        </p:txBody>
      </p:sp>
      <p:pic>
        <p:nvPicPr>
          <p:cNvPr id="58371" name="Picture 4" descr="5"/>
          <p:cNvPicPr>
            <a:picLocks noChangeAspect="1"/>
          </p:cNvPicPr>
          <p:nvPr/>
        </p:nvPicPr>
        <p:blipFill>
          <a:blip r:embed="rId1"/>
          <a:stretch>
            <a:fillRect/>
          </a:stretch>
        </p:blipFill>
        <p:spPr>
          <a:xfrm>
            <a:off x="7092950" y="4292600"/>
            <a:ext cx="1747838" cy="1693863"/>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7155">
                                            <p:txEl>
                                              <p:charRg st="91" end="113"/>
                                            </p:txEl>
                                          </p:spTgt>
                                        </p:tgtEl>
                                        <p:attrNameLst>
                                          <p:attrName>style.visibility</p:attrName>
                                        </p:attrNameLst>
                                      </p:cBhvr>
                                      <p:to>
                                        <p:strVal val="visible"/>
                                      </p:to>
                                    </p:set>
                                    <p:animEffect transition="in" filter="fade">
                                      <p:cBhvr>
                                        <p:cTn id="7" dur="1000"/>
                                        <p:tgtEl>
                                          <p:spTgt spid="177155">
                                            <p:txEl>
                                              <p:charRg st="91" end="113"/>
                                            </p:txEl>
                                          </p:spTgt>
                                        </p:tgtEl>
                                      </p:cBhvr>
                                    </p:animEffect>
                                    <p:anim calcmode="lin" valueType="num">
                                      <p:cBhvr>
                                        <p:cTn id="8" dur="1000" fill="hold"/>
                                        <p:tgtEl>
                                          <p:spTgt spid="177155">
                                            <p:txEl>
                                              <p:charRg st="91" end="113"/>
                                            </p:txEl>
                                          </p:spTgt>
                                        </p:tgtEl>
                                        <p:attrNameLst>
                                          <p:attrName>ppt_x</p:attrName>
                                        </p:attrNameLst>
                                      </p:cBhvr>
                                      <p:tavLst>
                                        <p:tav tm="0">
                                          <p:val>
                                            <p:strVal val="#ppt_x"/>
                                          </p:val>
                                        </p:tav>
                                        <p:tav tm="100000">
                                          <p:val>
                                            <p:strVal val="#ppt_x"/>
                                          </p:val>
                                        </p:tav>
                                      </p:tavLst>
                                    </p:anim>
                                    <p:anim calcmode="lin" valueType="num">
                                      <p:cBhvr>
                                        <p:cTn id="9" dur="1000" fill="hold"/>
                                        <p:tgtEl>
                                          <p:spTgt spid="177155">
                                            <p:txEl>
                                              <p:charRg st="91" end="11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7155">
                                            <p:txEl>
                                              <p:charRg st="113" end="130"/>
                                            </p:txEl>
                                          </p:spTgt>
                                        </p:tgtEl>
                                        <p:attrNameLst>
                                          <p:attrName>style.visibility</p:attrName>
                                        </p:attrNameLst>
                                      </p:cBhvr>
                                      <p:to>
                                        <p:strVal val="visible"/>
                                      </p:to>
                                    </p:set>
                                    <p:animEffect transition="in" filter="fade">
                                      <p:cBhvr>
                                        <p:cTn id="12" dur="1000"/>
                                        <p:tgtEl>
                                          <p:spTgt spid="177155">
                                            <p:txEl>
                                              <p:charRg st="113" end="130"/>
                                            </p:txEl>
                                          </p:spTgt>
                                        </p:tgtEl>
                                      </p:cBhvr>
                                    </p:animEffect>
                                    <p:anim calcmode="lin" valueType="num">
                                      <p:cBhvr>
                                        <p:cTn id="13" dur="1000" fill="hold"/>
                                        <p:tgtEl>
                                          <p:spTgt spid="177155">
                                            <p:txEl>
                                              <p:charRg st="113" end="130"/>
                                            </p:txEl>
                                          </p:spTgt>
                                        </p:tgtEl>
                                        <p:attrNameLst>
                                          <p:attrName>ppt_x</p:attrName>
                                        </p:attrNameLst>
                                      </p:cBhvr>
                                      <p:tavLst>
                                        <p:tav tm="0">
                                          <p:val>
                                            <p:strVal val="#ppt_x"/>
                                          </p:val>
                                        </p:tav>
                                        <p:tav tm="100000">
                                          <p:val>
                                            <p:strVal val="#ppt_x"/>
                                          </p:val>
                                        </p:tav>
                                      </p:tavLst>
                                    </p:anim>
                                    <p:anim calcmode="lin" valueType="num">
                                      <p:cBhvr>
                                        <p:cTn id="14" dur="1000" fill="hold"/>
                                        <p:tgtEl>
                                          <p:spTgt spid="177155">
                                            <p:txEl>
                                              <p:charRg st="113" end="13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77155">
                                            <p:txEl>
                                              <p:charRg st="130" end="143"/>
                                            </p:txEl>
                                          </p:spTgt>
                                        </p:tgtEl>
                                        <p:attrNameLst>
                                          <p:attrName>style.visibility</p:attrName>
                                        </p:attrNameLst>
                                      </p:cBhvr>
                                      <p:to>
                                        <p:strVal val="visible"/>
                                      </p:to>
                                    </p:set>
                                    <p:animEffect transition="in" filter="fade">
                                      <p:cBhvr>
                                        <p:cTn id="17" dur="1000"/>
                                        <p:tgtEl>
                                          <p:spTgt spid="177155">
                                            <p:txEl>
                                              <p:charRg st="130" end="143"/>
                                            </p:txEl>
                                          </p:spTgt>
                                        </p:tgtEl>
                                      </p:cBhvr>
                                    </p:animEffect>
                                    <p:anim calcmode="lin" valueType="num">
                                      <p:cBhvr>
                                        <p:cTn id="18" dur="1000" fill="hold"/>
                                        <p:tgtEl>
                                          <p:spTgt spid="177155">
                                            <p:txEl>
                                              <p:charRg st="130" end="143"/>
                                            </p:txEl>
                                          </p:spTgt>
                                        </p:tgtEl>
                                        <p:attrNameLst>
                                          <p:attrName>ppt_x</p:attrName>
                                        </p:attrNameLst>
                                      </p:cBhvr>
                                      <p:tavLst>
                                        <p:tav tm="0">
                                          <p:val>
                                            <p:strVal val="#ppt_x"/>
                                          </p:val>
                                        </p:tav>
                                        <p:tav tm="100000">
                                          <p:val>
                                            <p:strVal val="#ppt_x"/>
                                          </p:val>
                                        </p:tav>
                                      </p:tavLst>
                                    </p:anim>
                                    <p:anim calcmode="lin" valueType="num">
                                      <p:cBhvr>
                                        <p:cTn id="19" dur="1000" fill="hold"/>
                                        <p:tgtEl>
                                          <p:spTgt spid="177155">
                                            <p:txEl>
                                              <p:charRg st="130" end="14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77155">
                                            <p:txEl>
                                              <p:charRg st="143" end="163"/>
                                            </p:txEl>
                                          </p:spTgt>
                                        </p:tgtEl>
                                        <p:attrNameLst>
                                          <p:attrName>style.visibility</p:attrName>
                                        </p:attrNameLst>
                                      </p:cBhvr>
                                      <p:to>
                                        <p:strVal val="visible"/>
                                      </p:to>
                                    </p:set>
                                    <p:animEffect transition="in" filter="fade">
                                      <p:cBhvr>
                                        <p:cTn id="22" dur="1000"/>
                                        <p:tgtEl>
                                          <p:spTgt spid="177155">
                                            <p:txEl>
                                              <p:charRg st="143" end="163"/>
                                            </p:txEl>
                                          </p:spTgt>
                                        </p:tgtEl>
                                      </p:cBhvr>
                                    </p:animEffect>
                                    <p:anim calcmode="lin" valueType="num">
                                      <p:cBhvr>
                                        <p:cTn id="23" dur="1000" fill="hold"/>
                                        <p:tgtEl>
                                          <p:spTgt spid="177155">
                                            <p:txEl>
                                              <p:charRg st="143" end="163"/>
                                            </p:txEl>
                                          </p:spTgt>
                                        </p:tgtEl>
                                        <p:attrNameLst>
                                          <p:attrName>ppt_x</p:attrName>
                                        </p:attrNameLst>
                                      </p:cBhvr>
                                      <p:tavLst>
                                        <p:tav tm="0">
                                          <p:val>
                                            <p:strVal val="#ppt_x"/>
                                          </p:val>
                                        </p:tav>
                                        <p:tav tm="100000">
                                          <p:val>
                                            <p:strVal val="#ppt_x"/>
                                          </p:val>
                                        </p:tav>
                                      </p:tavLst>
                                    </p:anim>
                                    <p:anim calcmode="lin" valueType="num">
                                      <p:cBhvr>
                                        <p:cTn id="24" dur="1000" fill="hold"/>
                                        <p:tgtEl>
                                          <p:spTgt spid="177155">
                                            <p:txEl>
                                              <p:charRg st="143" end="16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3" name="标题 115713"/>
          <p:cNvSpPr>
            <a:spLocks noGrp="1"/>
          </p:cNvSpPr>
          <p:nvPr>
            <p:ph type="title"/>
          </p:nvPr>
        </p:nvSpPr>
        <p:spPr>
          <a:xfrm>
            <a:off x="539750" y="552450"/>
            <a:ext cx="7772400" cy="1143000"/>
          </a:xfrm>
          <a:ln/>
        </p:spPr>
        <p:txBody>
          <a:bodyPr vert="horz" wrap="square" lIns="91440" tIns="45720" rIns="91440" bIns="45720" anchor="b" anchorCtr="0"/>
          <a:p>
            <a:pPr algn="ctr" eaLnBrk="1" hangingPunct="1"/>
            <a:r>
              <a:rPr lang="zh-CN" altLang="en-US" sz="3200" dirty="0"/>
              <a:t>三、 教学原则与教学方法</a:t>
            </a:r>
            <a:endParaRPr lang="zh-CN" altLang="en-US" sz="3200" dirty="0"/>
          </a:p>
        </p:txBody>
      </p:sp>
      <p:sp>
        <p:nvSpPr>
          <p:cNvPr id="59394" name="文本占位符 115714"/>
          <p:cNvSpPr>
            <a:spLocks noGrp="1"/>
          </p:cNvSpPr>
          <p:nvPr>
            <p:ph idx="1" hasCustomPrompt="1"/>
          </p:nvPr>
        </p:nvSpPr>
        <p:spPr>
          <a:xfrm>
            <a:off x="1476375" y="2035175"/>
            <a:ext cx="8229600" cy="792163"/>
          </a:xfrm>
          <a:ln/>
        </p:spPr>
        <p:txBody>
          <a:bodyPr vert="horz" wrap="square" lIns="91440" tIns="45720" rIns="91440" bIns="45720" anchor="t" anchorCtr="0"/>
          <a:p>
            <a:pPr eaLnBrk="1" hangingPunct="1"/>
            <a:r>
              <a:rPr lang="zh-CN" altLang="en-US" dirty="0"/>
              <a:t>（</a:t>
            </a:r>
            <a:r>
              <a:rPr lang="en-US" altLang="zh-CN" dirty="0"/>
              <a:t>2</a:t>
            </a:r>
            <a:r>
              <a:rPr lang="zh-CN" altLang="en-US" dirty="0"/>
              <a:t>）以直接感知为主的方法</a:t>
            </a:r>
            <a:endParaRPr lang="zh-CN" altLang="en-US" dirty="0"/>
          </a:p>
          <a:p>
            <a:pPr eaLnBrk="1" hangingPunct="1"/>
            <a:endParaRPr lang="zh-CN" altLang="en-US" sz="2800" dirty="0"/>
          </a:p>
        </p:txBody>
      </p:sp>
      <p:sp>
        <p:nvSpPr>
          <p:cNvPr id="59395" name="矩形 115716"/>
          <p:cNvSpPr/>
          <p:nvPr/>
        </p:nvSpPr>
        <p:spPr>
          <a:xfrm>
            <a:off x="1600200" y="3094038"/>
            <a:ext cx="184150" cy="671512"/>
          </a:xfrm>
          <a:prstGeom prst="rect">
            <a:avLst/>
          </a:prstGeom>
          <a:noFill/>
          <a:ln w="9525">
            <a:noFill/>
          </a:ln>
        </p:spPr>
        <p:txBody>
          <a:bodyPr wrap="none" anchor="t" anchorCtr="0">
            <a:spAutoFit/>
          </a:bodyPr>
          <a:p>
            <a:pPr eaLnBrk="0" hangingPunct="0"/>
            <a:endParaRPr lang="zh-CN" altLang="en-US" sz="3800" b="1" dirty="0">
              <a:latin typeface="Trebuchet MS" panose="020B0603020202020204" pitchFamily="34" charset="0"/>
              <a:ea typeface="黑体" panose="02010609060101010101" pitchFamily="49" charset="-122"/>
            </a:endParaRPr>
          </a:p>
        </p:txBody>
      </p:sp>
      <p:sp>
        <p:nvSpPr>
          <p:cNvPr id="59396" name="矩形 115717"/>
          <p:cNvSpPr/>
          <p:nvPr/>
        </p:nvSpPr>
        <p:spPr>
          <a:xfrm rot="-2675572">
            <a:off x="3308350" y="3497263"/>
            <a:ext cx="2960688" cy="2743200"/>
          </a:xfrm>
          <a:prstGeom prst="rect">
            <a:avLst/>
          </a:prstGeom>
          <a:solidFill>
            <a:srgbClr val="808000"/>
          </a:solidFill>
          <a:ln w="9525" cap="flat" cmpd="sng">
            <a:solidFill>
              <a:schemeClr val="tx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39941" name="圆角矩形 115720"/>
          <p:cNvSpPr/>
          <p:nvPr/>
        </p:nvSpPr>
        <p:spPr>
          <a:xfrm>
            <a:off x="2732088" y="3784600"/>
            <a:ext cx="1800225" cy="1800225"/>
          </a:xfrm>
          <a:prstGeom prst="roundRect">
            <a:avLst>
              <a:gd name="adj" fmla="val 16667"/>
            </a:avLst>
          </a:prstGeom>
          <a:solidFill>
            <a:srgbClr val="FF9900"/>
          </a:solidFill>
          <a:ln w="9525" cap="flat" cmpd="sng">
            <a:solidFill>
              <a:schemeClr val="tx1"/>
            </a:solidFill>
            <a:prstDash val="solid"/>
            <a:miter/>
            <a:headEnd type="none" w="med" len="med"/>
            <a:tailEnd type="none" w="med" len="med"/>
          </a:ln>
          <a:effectLst>
            <a:outerShdw dist="107763" dir="18900000" algn="ctr" rotWithShape="0">
              <a:schemeClr val="bg2"/>
            </a:outerShdw>
          </a:effectLst>
        </p:spPr>
        <p:txBody>
          <a:bodyPr wrap="none" anchor="ctr" anchorCtr="0"/>
          <a:p>
            <a:pPr algn="ctr"/>
            <a:r>
              <a:rPr lang="zh-CN" altLang="en-US" sz="2800" b="1" dirty="0">
                <a:solidFill>
                  <a:srgbClr val="000000"/>
                </a:solidFill>
                <a:latin typeface="Tahoma" panose="020B0604030504040204" pitchFamily="34" charset="0"/>
                <a:ea typeface="华文新魏" panose="02010800040101010101" pitchFamily="2" charset="-122"/>
              </a:rPr>
              <a:t>演示法</a:t>
            </a:r>
            <a:endParaRPr lang="zh-CN" altLang="en-US" sz="2800" b="1" dirty="0">
              <a:solidFill>
                <a:srgbClr val="000000"/>
              </a:solidFill>
              <a:latin typeface="Tahoma" panose="020B0604030504040204" pitchFamily="34" charset="0"/>
              <a:ea typeface="华文新魏" panose="02010800040101010101" pitchFamily="2" charset="-122"/>
            </a:endParaRPr>
          </a:p>
        </p:txBody>
      </p:sp>
      <p:sp>
        <p:nvSpPr>
          <p:cNvPr id="39942" name="圆角矩形 115721"/>
          <p:cNvSpPr/>
          <p:nvPr/>
        </p:nvSpPr>
        <p:spPr>
          <a:xfrm>
            <a:off x="4892675" y="3784600"/>
            <a:ext cx="1835150" cy="1800225"/>
          </a:xfrm>
          <a:prstGeom prst="roundRect">
            <a:avLst>
              <a:gd name="adj" fmla="val 16667"/>
            </a:avLst>
          </a:prstGeom>
          <a:solidFill>
            <a:srgbClr val="FF9900"/>
          </a:solidFill>
          <a:ln w="9525" cap="flat" cmpd="sng">
            <a:solidFill>
              <a:schemeClr val="tx1"/>
            </a:solidFill>
            <a:prstDash val="solid"/>
            <a:miter/>
            <a:headEnd type="none" w="med" len="med"/>
            <a:tailEnd type="none" w="med" len="med"/>
          </a:ln>
          <a:effectLst>
            <a:outerShdw dist="107763" dir="18900000" algn="ctr" rotWithShape="0">
              <a:schemeClr val="bg2"/>
            </a:outerShdw>
          </a:effectLst>
        </p:spPr>
        <p:txBody>
          <a:bodyPr wrap="none" anchor="ctr" anchorCtr="0"/>
          <a:p>
            <a:pPr algn="ctr"/>
            <a:r>
              <a:rPr lang="zh-CN" altLang="en-US" sz="2800" b="1" dirty="0">
                <a:solidFill>
                  <a:srgbClr val="000000"/>
                </a:solidFill>
                <a:latin typeface="Tahoma" panose="020B0604030504040204" pitchFamily="34" charset="0"/>
                <a:ea typeface="华文新魏" panose="02010800040101010101" pitchFamily="2" charset="-122"/>
              </a:rPr>
              <a:t>参观法</a:t>
            </a:r>
            <a:endParaRPr lang="zh-CN" altLang="en-US" sz="2800" b="1" dirty="0">
              <a:solidFill>
                <a:srgbClr val="000000"/>
              </a:solidFill>
              <a:latin typeface="Tahoma" panose="020B0604030504040204" pitchFamily="34" charset="0"/>
              <a:ea typeface="华文新魏" panose="02010800040101010101" pitchFamily="2" charset="-122"/>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941"/>
                                        </p:tgtEl>
                                        <p:attrNameLst>
                                          <p:attrName>style.visibility</p:attrName>
                                        </p:attrNameLst>
                                      </p:cBhvr>
                                      <p:to>
                                        <p:strVal val="visible"/>
                                      </p:to>
                                    </p:set>
                                    <p:anim calcmode="lin" valueType="num">
                                      <p:cBhvr additive="base">
                                        <p:cTn id="7" dur="500" fill="hold"/>
                                        <p:tgtEl>
                                          <p:spTgt spid="39941"/>
                                        </p:tgtEl>
                                        <p:attrNameLst>
                                          <p:attrName>ppt_x</p:attrName>
                                        </p:attrNameLst>
                                      </p:cBhvr>
                                      <p:tavLst>
                                        <p:tav tm="0">
                                          <p:val>
                                            <p:strVal val="#ppt_x"/>
                                          </p:val>
                                        </p:tav>
                                        <p:tav tm="100000">
                                          <p:val>
                                            <p:strVal val="#ppt_x"/>
                                          </p:val>
                                        </p:tav>
                                      </p:tavLst>
                                    </p:anim>
                                    <p:anim calcmode="lin" valueType="num">
                                      <p:cBhvr additive="base">
                                        <p:cTn id="8" dur="500" fill="hold"/>
                                        <p:tgtEl>
                                          <p:spTgt spid="3994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9942"/>
                                        </p:tgtEl>
                                        <p:attrNameLst>
                                          <p:attrName>style.visibility</p:attrName>
                                        </p:attrNameLst>
                                      </p:cBhvr>
                                      <p:to>
                                        <p:strVal val="visible"/>
                                      </p:to>
                                    </p:set>
                                    <p:anim calcmode="lin" valueType="num">
                                      <p:cBhvr additive="base">
                                        <p:cTn id="13" dur="500" fill="hold"/>
                                        <p:tgtEl>
                                          <p:spTgt spid="39942"/>
                                        </p:tgtEl>
                                        <p:attrNameLst>
                                          <p:attrName>ppt_x</p:attrName>
                                        </p:attrNameLst>
                                      </p:cBhvr>
                                      <p:tavLst>
                                        <p:tav tm="0">
                                          <p:val>
                                            <p:strVal val="#ppt_x"/>
                                          </p:val>
                                        </p:tav>
                                        <p:tav tm="100000">
                                          <p:val>
                                            <p:strVal val="#ppt_x"/>
                                          </p:val>
                                        </p:tav>
                                      </p:tavLst>
                                    </p:anim>
                                    <p:anim calcmode="lin" valueType="num">
                                      <p:cBhvr additive="base">
                                        <p:cTn id="14" dur="500" fill="hold"/>
                                        <p:tgtEl>
                                          <p:spTgt spid="399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1" grpId="0" animBg="1"/>
      <p:bldP spid="3994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7" name="Rectangle 2"/>
          <p:cNvSpPr>
            <a:spLocks noGrp="1"/>
          </p:cNvSpPr>
          <p:nvPr>
            <p:ph type="title"/>
          </p:nvPr>
        </p:nvSpPr>
        <p:spPr>
          <a:ln/>
        </p:spPr>
        <p:txBody>
          <a:bodyPr vert="horz" wrap="square" lIns="91440" tIns="45720" rIns="91440" bIns="45720" anchor="b" anchorCtr="0"/>
          <a:p>
            <a:pPr eaLnBrk="1" hangingPunct="1"/>
            <a:r>
              <a:rPr lang="zh-CN" altLang="en-US" sz="2800" b="1" dirty="0">
                <a:ea typeface="楷体_GB2312" pitchFamily="49" charset="-122"/>
              </a:rPr>
              <a:t>（一）我国中小学常用的教学方法及其分类</a:t>
            </a:r>
            <a:br>
              <a:rPr lang="zh-CN" altLang="en-US" sz="2800" dirty="0">
                <a:ea typeface="楷体_GB2312" pitchFamily="49" charset="-122"/>
              </a:rPr>
            </a:br>
            <a:endParaRPr lang="zh-CN" altLang="en-US" sz="2800" dirty="0">
              <a:ea typeface="楷体_GB2312" pitchFamily="49" charset="-122"/>
            </a:endParaRPr>
          </a:p>
        </p:txBody>
      </p:sp>
      <p:sp>
        <p:nvSpPr>
          <p:cNvPr id="178179" name="Rectangle 3"/>
          <p:cNvSpPr>
            <a:spLocks noGrp="1" noChangeArrowheads="1"/>
          </p:cNvSpPr>
          <p:nvPr>
            <p:ph idx="1" hasCustomPrompt="1"/>
          </p:nvPr>
        </p:nvSpPr>
        <p:spPr>
          <a:xfrm>
            <a:off x="900113" y="1628775"/>
            <a:ext cx="7915275" cy="5040313"/>
          </a:xfrm>
        </p:spPr>
        <p:txBody>
          <a:bodyPr vert="horz" wrap="square" lIns="91440" tIns="45720" rIns="91440" bIns="45720" numCol="1" anchor="t" anchorCtr="0" compatLnSpc="1"/>
          <a:lstStyle/>
          <a:p>
            <a:pPr marL="457200" marR="0" lvl="0" indent="-457200" algn="l" defTabSz="914400" rtl="0" eaLnBrk="1" fontAlgn="base" latinLnBrk="0" hangingPunct="1">
              <a:lnSpc>
                <a:spcPct val="80000"/>
              </a:lnSpc>
              <a:spcBef>
                <a:spcPct val="20000"/>
              </a:spcBef>
              <a:spcAft>
                <a:spcPct val="0"/>
              </a:spcAft>
              <a:buClr>
                <a:srgbClr val="A50021"/>
              </a:buClr>
              <a:buSzPct val="75000"/>
              <a:buFont typeface="Wingdings" panose="05000000000000000000" pitchFamily="2" charset="2"/>
              <a:buChar char="n"/>
              <a:defRPr/>
            </a:pPr>
            <a:r>
              <a:rPr kumimoji="0" lang="en-US" altLang="zh-CN" sz="2800" b="1" i="0" u="none" strike="noStrike" kern="1200" cap="none" spc="0" normalizeH="0" baseline="0" noProof="0" dirty="0">
                <a:ln>
                  <a:noFill/>
                </a:ln>
                <a:solidFill>
                  <a:srgbClr val="FF0000"/>
                </a:solidFill>
                <a:effectLst/>
                <a:uLnTx/>
                <a:uFillTx/>
                <a:latin typeface="+mn-lt"/>
                <a:ea typeface="+mn-ea"/>
                <a:cs typeface="+mn-cs"/>
              </a:rPr>
              <a:t>2</a:t>
            </a:r>
            <a:r>
              <a:rPr kumimoji="0" lang="zh-CN" altLang="en-US" sz="2800" b="1" i="0" u="none" strike="noStrike" kern="1200" cap="none" spc="0" normalizeH="0" baseline="0" noProof="0" dirty="0">
                <a:ln>
                  <a:noFill/>
                </a:ln>
                <a:solidFill>
                  <a:srgbClr val="FF0000"/>
                </a:solidFill>
                <a:effectLst/>
                <a:uLnTx/>
                <a:uFillTx/>
                <a:latin typeface="+mn-lt"/>
                <a:ea typeface="+mn-ea"/>
                <a:cs typeface="+mn-cs"/>
              </a:rPr>
              <a:t>、以直观感知为主的方法</a:t>
            </a:r>
            <a:endParaRPr kumimoji="0" lang="zh-CN" altLang="en-US" sz="2800" b="1" i="0" u="none" strike="noStrike" kern="1200" cap="none" spc="0" normalizeH="0" baseline="0" noProof="0" dirty="0">
              <a:ln>
                <a:noFill/>
              </a:ln>
              <a:solidFill>
                <a:srgbClr val="FF0000"/>
              </a:solidFill>
              <a:effectLst/>
              <a:uLnTx/>
              <a:uFillTx/>
              <a:latin typeface="+mn-lt"/>
              <a:ea typeface="+mn-ea"/>
              <a:cs typeface="+mn-cs"/>
            </a:endParaRPr>
          </a:p>
          <a:p>
            <a:pPr marL="457200" marR="0" lvl="0" indent="-457200" algn="l" defTabSz="914400" rtl="0" eaLnBrk="1" fontAlgn="base" latinLnBrk="0" hangingPunct="1">
              <a:lnSpc>
                <a:spcPct val="80000"/>
              </a:lnSpc>
              <a:spcBef>
                <a:spcPct val="20000"/>
              </a:spcBef>
              <a:spcAft>
                <a:spcPct val="0"/>
              </a:spcAft>
              <a:buClr>
                <a:srgbClr val="A50021"/>
              </a:buClr>
              <a:buSzPct val="75000"/>
              <a:buFont typeface="Wingdings" panose="05000000000000000000" pitchFamily="2" charset="2"/>
              <a:buChar char="n"/>
              <a:defRPr/>
            </a:pPr>
            <a:r>
              <a:rPr kumimoji="0" lang="en-US" altLang="zh-CN" sz="2800" b="1" i="0" u="none" strike="noStrike" kern="1200" cap="none" spc="0" normalizeH="0" baseline="0" noProof="0" dirty="0">
                <a:ln>
                  <a:noFill/>
                </a:ln>
                <a:solidFill>
                  <a:srgbClr val="FD1FFF"/>
                </a:solidFill>
                <a:effectLst/>
                <a:uLnTx/>
                <a:uFillTx/>
                <a:latin typeface="华文新魏" panose="02010800040101010101" pitchFamily="2" charset="-122"/>
                <a:ea typeface="华文新魏" panose="02010800040101010101" pitchFamily="2" charset="-122"/>
                <a:cs typeface="+mn-cs"/>
              </a:rPr>
              <a:t>1)</a:t>
            </a:r>
            <a:r>
              <a:rPr kumimoji="0" lang="zh-CN" altLang="en-US" sz="2800" b="1" i="0" u="none" strike="noStrike" kern="1200" cap="none" spc="0" normalizeH="0" baseline="0" noProof="0" dirty="0">
                <a:ln>
                  <a:noFill/>
                </a:ln>
                <a:solidFill>
                  <a:srgbClr val="FD1FFF"/>
                </a:solidFill>
                <a:effectLst/>
                <a:uLnTx/>
                <a:uFillTx/>
                <a:latin typeface="华文新魏" panose="02010800040101010101" pitchFamily="2" charset="-122"/>
                <a:ea typeface="华文新魏" panose="02010800040101010101" pitchFamily="2" charset="-122"/>
                <a:cs typeface="+mn-cs"/>
              </a:rPr>
              <a:t>演示法</a:t>
            </a:r>
            <a:r>
              <a:rPr kumimoji="0" lang="en-US" altLang="zh-CN" sz="2800" b="1" i="0" u="none" strike="noStrike" kern="1200" cap="none" spc="0" normalizeH="0" baseline="0" noProof="0" dirty="0">
                <a:ln>
                  <a:noFill/>
                </a:ln>
                <a:solidFill>
                  <a:srgbClr val="FD1FFF"/>
                </a:solidFill>
                <a:effectLst/>
                <a:uLnTx/>
                <a:uFillTx/>
                <a:latin typeface="华文新魏" panose="02010800040101010101" pitchFamily="2" charset="-122"/>
                <a:ea typeface="华文新魏" panose="02010800040101010101" pitchFamily="2" charset="-122"/>
                <a:cs typeface="+mn-cs"/>
              </a:rPr>
              <a:t>---</a:t>
            </a:r>
            <a:r>
              <a:rPr kumimoji="0" lang="zh-CN" altLang="en-US" sz="2800" b="0" i="0" u="none" strike="noStrike" kern="1200" cap="none" spc="0" normalizeH="0" baseline="0" noProof="0" dirty="0">
                <a:ln>
                  <a:noFill/>
                </a:ln>
                <a:solidFill>
                  <a:srgbClr val="000099"/>
                </a:solidFill>
                <a:effectLst/>
                <a:uLnTx/>
                <a:uFillTx/>
                <a:latin typeface="+mn-lt"/>
                <a:ea typeface="+mn-ea"/>
                <a:cs typeface="+mn-cs"/>
              </a:rPr>
              <a:t>是在课堂上教师通过展示实物、直观教具，或进行示范性实验，让学生通过观察获得感性认识的教学方法。</a:t>
            </a:r>
            <a:endParaRPr kumimoji="0" lang="en-US" altLang="zh-CN" sz="2800" b="0" i="0" u="none" strike="noStrike" kern="1200" cap="none" spc="0" normalizeH="0" baseline="0" noProof="0" dirty="0">
              <a:ln>
                <a:noFill/>
              </a:ln>
              <a:solidFill>
                <a:srgbClr val="000099"/>
              </a:solidFill>
              <a:effectLst/>
              <a:uLnTx/>
              <a:uFillTx/>
              <a:latin typeface="+mn-lt"/>
              <a:ea typeface="+mn-ea"/>
              <a:cs typeface="+mn-cs"/>
            </a:endParaRPr>
          </a:p>
          <a:p>
            <a:pPr marL="457200" marR="0" lvl="0" indent="-457200" algn="l" defTabSz="914400" rtl="0" eaLnBrk="1" fontAlgn="base" latinLnBrk="0" hangingPunct="1">
              <a:lnSpc>
                <a:spcPct val="80000"/>
              </a:lnSpc>
              <a:spcBef>
                <a:spcPct val="20000"/>
              </a:spcBef>
              <a:spcAft>
                <a:spcPct val="0"/>
              </a:spcAft>
              <a:buClr>
                <a:srgbClr val="A50021"/>
              </a:buClr>
              <a:buSzPct val="75000"/>
              <a:buFont typeface="Wingdings" panose="05000000000000000000" pitchFamily="2" charset="2"/>
              <a:buChar char="n"/>
              <a:defRPr/>
            </a:pPr>
            <a:r>
              <a:rPr kumimoji="0" lang="zh-CN" altLang="en-US" sz="2800" b="0" i="0" u="none" strike="noStrike" kern="1200" cap="none" spc="0" normalizeH="0" baseline="0" noProof="0" dirty="0">
                <a:ln>
                  <a:noFill/>
                </a:ln>
                <a:solidFill>
                  <a:srgbClr val="000099"/>
                </a:solidFill>
                <a:effectLst/>
                <a:uLnTx/>
                <a:uFillTx/>
                <a:latin typeface="+mn-lt"/>
                <a:ea typeface="+mn-ea"/>
                <a:cs typeface="+mn-cs"/>
              </a:rPr>
              <a:t>演示的方式大体有三种：</a:t>
            </a:r>
            <a:r>
              <a:rPr kumimoji="0" lang="zh-CN" altLang="en-US" sz="2800" b="1" i="0" u="none" strike="noStrike" kern="1200" cap="none" spc="0" normalizeH="0" baseline="0" noProof="0" dirty="0">
                <a:ln>
                  <a:noFill/>
                </a:ln>
                <a:solidFill>
                  <a:srgbClr val="00B050"/>
                </a:solidFill>
                <a:effectLst/>
                <a:uLnTx/>
                <a:uFillTx/>
                <a:latin typeface="+mn-lt"/>
                <a:ea typeface="+mn-ea"/>
                <a:cs typeface="+mn-cs"/>
              </a:rPr>
              <a:t>一是单一的实物或模型、标本、图片、图画的演示</a:t>
            </a:r>
            <a:r>
              <a:rPr kumimoji="0" lang="zh-CN" altLang="en-US" sz="2800" b="0" i="0" u="none" strike="noStrike" kern="1200" cap="none" spc="0" normalizeH="0" baseline="0" noProof="0" dirty="0">
                <a:ln>
                  <a:noFill/>
                </a:ln>
                <a:solidFill>
                  <a:srgbClr val="000099"/>
                </a:solidFill>
                <a:effectLst/>
                <a:uLnTx/>
                <a:uFillTx/>
                <a:latin typeface="+mn-lt"/>
                <a:ea typeface="+mn-ea"/>
                <a:cs typeface="+mn-cs"/>
              </a:rPr>
              <a:t>；</a:t>
            </a:r>
            <a:r>
              <a:rPr kumimoji="0" lang="zh-CN" altLang="en-US" sz="2800" b="1" i="0" u="none" strike="noStrike" kern="1200" cap="none" spc="0" normalizeH="0" baseline="0" noProof="0" dirty="0">
                <a:ln>
                  <a:noFill/>
                </a:ln>
                <a:solidFill>
                  <a:srgbClr val="FD5FD4"/>
                </a:solidFill>
                <a:effectLst/>
                <a:uLnTx/>
                <a:uFillTx/>
                <a:latin typeface="+mn-lt"/>
                <a:ea typeface="+mn-ea"/>
                <a:cs typeface="+mn-cs"/>
              </a:rPr>
              <a:t>二是用连续成套的模型、标本、图片或幻灯、电影等，进行序列性演示</a:t>
            </a:r>
            <a:r>
              <a:rPr kumimoji="0" lang="zh-CN" altLang="en-US" sz="2800" b="0" i="0" u="none" strike="noStrike" kern="1200" cap="none" spc="0" normalizeH="0" baseline="0" noProof="0" dirty="0">
                <a:ln>
                  <a:noFill/>
                </a:ln>
                <a:solidFill>
                  <a:srgbClr val="000099"/>
                </a:solidFill>
                <a:effectLst/>
                <a:uLnTx/>
                <a:uFillTx/>
                <a:latin typeface="+mn-lt"/>
                <a:ea typeface="+mn-ea"/>
                <a:cs typeface="+mn-cs"/>
              </a:rPr>
              <a:t>；</a:t>
            </a:r>
            <a:r>
              <a:rPr kumimoji="0" lang="zh-CN" altLang="en-US" sz="2800" b="1" i="0" u="none" strike="noStrike" kern="1200" cap="none" spc="0" normalizeH="0" baseline="0" noProof="0" dirty="0">
                <a:ln>
                  <a:noFill/>
                </a:ln>
                <a:solidFill>
                  <a:schemeClr val="accent2">
                    <a:lumMod val="75000"/>
                  </a:schemeClr>
                </a:solidFill>
                <a:effectLst/>
                <a:uLnTx/>
                <a:uFillTx/>
                <a:latin typeface="+mn-lt"/>
                <a:ea typeface="+mn-ea"/>
                <a:cs typeface="+mn-cs"/>
              </a:rPr>
              <a:t>三是音乐、体育、劳动等课上教师的示范性动作或操作等</a:t>
            </a:r>
            <a:r>
              <a:rPr kumimoji="0" lang="zh-CN" altLang="en-US" sz="2800" b="0" i="0" u="none" strike="noStrike" kern="1200" cap="none" spc="0" normalizeH="0" baseline="0" noProof="0" dirty="0">
                <a:ln>
                  <a:noFill/>
                </a:ln>
                <a:solidFill>
                  <a:srgbClr val="000099"/>
                </a:solidFill>
                <a:effectLst/>
                <a:uLnTx/>
                <a:uFillTx/>
                <a:latin typeface="+mn-lt"/>
                <a:ea typeface="+mn-ea"/>
                <a:cs typeface="+mn-cs"/>
              </a:rPr>
              <a:t>。</a:t>
            </a:r>
            <a:endParaRPr kumimoji="0" lang="zh-CN" altLang="en-US" sz="2800" b="0" i="0" u="none" strike="noStrike" kern="1200" cap="none" spc="0" normalizeH="0" baseline="0" noProof="0" dirty="0">
              <a:ln>
                <a:noFill/>
              </a:ln>
              <a:solidFill>
                <a:srgbClr val="000099"/>
              </a:solidFill>
              <a:effectLst/>
              <a:uLnTx/>
              <a:uFillTx/>
              <a:latin typeface="+mn-lt"/>
              <a:ea typeface="+mn-ea"/>
              <a:cs typeface="+mn-cs"/>
            </a:endParaRPr>
          </a:p>
          <a:p>
            <a:pPr marL="457200" marR="0" lvl="0" indent="-457200" algn="l" defTabSz="914400" rtl="0" eaLnBrk="1" fontAlgn="base" latinLnBrk="0" hangingPunct="1">
              <a:lnSpc>
                <a:spcPct val="80000"/>
              </a:lnSpc>
              <a:spcBef>
                <a:spcPct val="20000"/>
              </a:spcBef>
              <a:spcAft>
                <a:spcPct val="0"/>
              </a:spcAft>
              <a:buClr>
                <a:srgbClr val="A50021"/>
              </a:buClr>
              <a:buSzPct val="75000"/>
              <a:buFont typeface="Wingdings" panose="05000000000000000000" pitchFamily="2" charset="2"/>
              <a:buChar char="n"/>
              <a:defRPr/>
            </a:pPr>
            <a:r>
              <a:rPr kumimoji="0" lang="zh-CN" altLang="en-US" sz="2800" b="0" i="0" u="none" strike="noStrike" kern="1200" cap="none" spc="0" normalizeH="0" baseline="0" noProof="0" dirty="0">
                <a:ln>
                  <a:noFill/>
                </a:ln>
                <a:solidFill>
                  <a:srgbClr val="000099"/>
                </a:solidFill>
                <a:effectLst/>
                <a:uLnTx/>
                <a:uFillTx/>
                <a:latin typeface="+mn-lt"/>
                <a:ea typeface="+mn-ea"/>
                <a:cs typeface="+mn-cs"/>
              </a:rPr>
              <a:t>演示法的</a:t>
            </a:r>
            <a:r>
              <a:rPr kumimoji="0" lang="zh-CN" altLang="en-US" sz="2800" b="1" i="0" u="none" strike="noStrike" kern="1200" cap="none" spc="0" normalizeH="0" baseline="0" noProof="0" dirty="0">
                <a:ln>
                  <a:noFill/>
                </a:ln>
                <a:solidFill>
                  <a:srgbClr val="FF0000"/>
                </a:solidFill>
                <a:effectLst/>
                <a:uLnTx/>
                <a:uFillTx/>
                <a:latin typeface="+mn-lt"/>
                <a:ea typeface="+mn-ea"/>
                <a:cs typeface="+mn-cs"/>
              </a:rPr>
              <a:t>基本要求</a:t>
            </a:r>
            <a:r>
              <a:rPr kumimoji="0" lang="zh-CN" altLang="en-US" sz="2800" b="0" i="0" u="none" strike="noStrike" kern="1200" cap="none" spc="0" normalizeH="0" baseline="0" noProof="0" dirty="0">
                <a:ln>
                  <a:noFill/>
                </a:ln>
                <a:solidFill>
                  <a:srgbClr val="000099"/>
                </a:solidFill>
                <a:effectLst/>
                <a:uLnTx/>
                <a:uFillTx/>
                <a:latin typeface="+mn-lt"/>
                <a:ea typeface="+mn-ea"/>
                <a:cs typeface="+mn-cs"/>
              </a:rPr>
              <a:t>：</a:t>
            </a:r>
            <a:endParaRPr kumimoji="0" lang="zh-CN" altLang="en-US" sz="2800" b="0" i="0" u="none" strike="noStrike" kern="1200" cap="none" spc="0" normalizeH="0" baseline="0" noProof="0" dirty="0">
              <a:ln>
                <a:noFill/>
              </a:ln>
              <a:solidFill>
                <a:srgbClr val="000099"/>
              </a:solidFill>
              <a:effectLst/>
              <a:uLnTx/>
              <a:uFillTx/>
              <a:latin typeface="+mn-lt"/>
              <a:ea typeface="+mn-ea"/>
              <a:cs typeface="+mn-cs"/>
            </a:endParaRPr>
          </a:p>
          <a:p>
            <a:pPr marL="457200" marR="0" lvl="0" indent="-457200" algn="l" defTabSz="914400" rtl="0" eaLnBrk="1" fontAlgn="base" latinLnBrk="0" hangingPunct="1">
              <a:lnSpc>
                <a:spcPct val="80000"/>
              </a:lnSpc>
              <a:spcBef>
                <a:spcPct val="20000"/>
              </a:spcBef>
              <a:spcAft>
                <a:spcPct val="0"/>
              </a:spcAft>
              <a:buClr>
                <a:srgbClr val="A50021"/>
              </a:buClr>
              <a:buSzPct val="75000"/>
              <a:buFont typeface="Wingdings" panose="05000000000000000000" pitchFamily="2" charset="2"/>
              <a:buNone/>
              <a:defRPr/>
            </a:pPr>
            <a:r>
              <a:rPr kumimoji="0" lang="zh-CN" altLang="en-US" sz="2800" b="0" i="0" u="none" strike="noStrike" kern="1200" cap="none" spc="0" normalizeH="0" baseline="0" noProof="0" dirty="0">
                <a:ln>
                  <a:noFill/>
                </a:ln>
                <a:solidFill>
                  <a:srgbClr val="000099"/>
                </a:solidFill>
                <a:effectLst/>
                <a:uLnTx/>
                <a:uFillTx/>
                <a:latin typeface="+mn-lt"/>
                <a:ea typeface="+mn-ea"/>
                <a:cs typeface="+mn-cs"/>
              </a:rPr>
              <a:t>     </a:t>
            </a:r>
            <a:r>
              <a:rPr kumimoji="0" lang="en-US" altLang="zh-CN" sz="2800" b="0" i="0" u="none" strike="noStrike" kern="1200" cap="none" spc="0" normalizeH="0" baseline="0" noProof="0" dirty="0">
                <a:ln>
                  <a:noFill/>
                </a:ln>
                <a:solidFill>
                  <a:srgbClr val="000099"/>
                </a:solidFill>
                <a:effectLst/>
                <a:uLnTx/>
                <a:uFillTx/>
                <a:latin typeface="+mn-lt"/>
                <a:ea typeface="+mn-ea"/>
                <a:cs typeface="+mn-cs"/>
              </a:rPr>
              <a:t>a.</a:t>
            </a:r>
            <a:r>
              <a:rPr kumimoji="0" lang="zh-CN" altLang="en-US" sz="2800" b="0" i="0" u="none" strike="noStrike" kern="1200" cap="none" spc="0" normalizeH="0" baseline="0" noProof="0" dirty="0">
                <a:ln>
                  <a:noFill/>
                </a:ln>
                <a:solidFill>
                  <a:srgbClr val="000099"/>
                </a:solidFill>
                <a:effectLst/>
                <a:uLnTx/>
                <a:uFillTx/>
                <a:latin typeface="+mn-lt"/>
                <a:ea typeface="+mn-ea"/>
                <a:cs typeface="+mn-cs"/>
              </a:rPr>
              <a:t>要做好演示前的准备工作。</a:t>
            </a:r>
            <a:endParaRPr kumimoji="0" lang="zh-CN" altLang="en-US" sz="2800" b="0" i="0" u="none" strike="noStrike" kern="1200" cap="none" spc="0" normalizeH="0" baseline="0" noProof="0" dirty="0">
              <a:ln>
                <a:noFill/>
              </a:ln>
              <a:solidFill>
                <a:srgbClr val="000099"/>
              </a:solidFill>
              <a:effectLst/>
              <a:uLnTx/>
              <a:uFillTx/>
              <a:latin typeface="+mn-lt"/>
              <a:ea typeface="+mn-ea"/>
              <a:cs typeface="+mn-cs"/>
            </a:endParaRPr>
          </a:p>
          <a:p>
            <a:pPr marL="457200" marR="0" lvl="0" indent="-457200" algn="l" defTabSz="914400" rtl="0" eaLnBrk="1" fontAlgn="base" latinLnBrk="0" hangingPunct="1">
              <a:lnSpc>
                <a:spcPct val="80000"/>
              </a:lnSpc>
              <a:spcBef>
                <a:spcPct val="20000"/>
              </a:spcBef>
              <a:spcAft>
                <a:spcPct val="0"/>
              </a:spcAft>
              <a:buClr>
                <a:srgbClr val="A50021"/>
              </a:buClr>
              <a:buSzPct val="75000"/>
              <a:buFont typeface="Wingdings" panose="05000000000000000000" pitchFamily="2" charset="2"/>
              <a:buNone/>
              <a:defRPr/>
            </a:pPr>
            <a:r>
              <a:rPr kumimoji="0" lang="zh-CN" altLang="en-US" sz="2800" b="0" i="0" u="none" strike="noStrike" kern="1200" cap="none" spc="0" normalizeH="0" baseline="0" noProof="0" dirty="0">
                <a:ln>
                  <a:noFill/>
                </a:ln>
                <a:solidFill>
                  <a:srgbClr val="000099"/>
                </a:solidFill>
                <a:effectLst/>
                <a:uLnTx/>
                <a:uFillTx/>
                <a:latin typeface="+mn-lt"/>
                <a:ea typeface="+mn-ea"/>
                <a:cs typeface="+mn-cs"/>
              </a:rPr>
              <a:t>     </a:t>
            </a:r>
            <a:r>
              <a:rPr kumimoji="0" lang="en-US" altLang="zh-CN" sz="2800" b="0" i="0" u="none" strike="noStrike" kern="1200" cap="none" spc="0" normalizeH="0" baseline="0" noProof="0" dirty="0">
                <a:ln>
                  <a:noFill/>
                </a:ln>
                <a:solidFill>
                  <a:srgbClr val="000099"/>
                </a:solidFill>
                <a:effectLst/>
                <a:uLnTx/>
                <a:uFillTx/>
                <a:latin typeface="+mn-lt"/>
                <a:ea typeface="+mn-ea"/>
                <a:cs typeface="+mn-cs"/>
              </a:rPr>
              <a:t>b. </a:t>
            </a:r>
            <a:r>
              <a:rPr kumimoji="0" lang="zh-CN" altLang="en-US" sz="2800" b="0" i="0" u="none" strike="noStrike" kern="1200" cap="none" spc="0" normalizeH="0" baseline="0" noProof="0" dirty="0">
                <a:ln>
                  <a:noFill/>
                </a:ln>
                <a:solidFill>
                  <a:srgbClr val="000099"/>
                </a:solidFill>
                <a:effectLst/>
                <a:uLnTx/>
                <a:uFillTx/>
                <a:latin typeface="+mn-lt"/>
                <a:ea typeface="+mn-ea"/>
                <a:cs typeface="+mn-cs"/>
              </a:rPr>
              <a:t>要使学生明确演示的目的、过程和要求。</a:t>
            </a:r>
            <a:endParaRPr kumimoji="0" lang="zh-CN" altLang="en-US" sz="2800" b="0" i="0" u="none" strike="noStrike" kern="1200" cap="none" spc="0" normalizeH="0" baseline="0" noProof="0" dirty="0">
              <a:ln>
                <a:noFill/>
              </a:ln>
              <a:solidFill>
                <a:srgbClr val="000099"/>
              </a:solidFill>
              <a:effectLst/>
              <a:uLnTx/>
              <a:uFillTx/>
              <a:latin typeface="+mn-lt"/>
              <a:ea typeface="+mn-ea"/>
              <a:cs typeface="+mn-cs"/>
            </a:endParaRPr>
          </a:p>
          <a:p>
            <a:pPr marL="457200" marR="0" lvl="0" indent="-457200" algn="l" defTabSz="914400" rtl="0" eaLnBrk="1" fontAlgn="base" latinLnBrk="0" hangingPunct="1">
              <a:lnSpc>
                <a:spcPct val="80000"/>
              </a:lnSpc>
              <a:spcBef>
                <a:spcPct val="20000"/>
              </a:spcBef>
              <a:spcAft>
                <a:spcPct val="0"/>
              </a:spcAft>
              <a:buClr>
                <a:srgbClr val="A50021"/>
              </a:buClr>
              <a:buSzPct val="75000"/>
              <a:buFont typeface="Wingdings" panose="05000000000000000000" pitchFamily="2" charset="2"/>
              <a:buNone/>
              <a:defRPr/>
            </a:pPr>
            <a:r>
              <a:rPr kumimoji="0" lang="zh-CN" altLang="en-US" sz="2800" b="0" i="0" u="none" strike="noStrike" kern="1200" cap="none" spc="0" normalizeH="0" baseline="0" noProof="0" dirty="0">
                <a:ln>
                  <a:noFill/>
                </a:ln>
                <a:solidFill>
                  <a:srgbClr val="000099"/>
                </a:solidFill>
                <a:effectLst/>
                <a:uLnTx/>
                <a:uFillTx/>
                <a:latin typeface="+mn-lt"/>
                <a:ea typeface="+mn-ea"/>
                <a:cs typeface="+mn-cs"/>
              </a:rPr>
              <a:t>     </a:t>
            </a:r>
            <a:r>
              <a:rPr kumimoji="0" lang="en-US" altLang="zh-CN" sz="2800" b="0" i="0" u="none" strike="noStrike" kern="1200" cap="none" spc="0" normalizeH="0" baseline="0" noProof="0" dirty="0">
                <a:ln>
                  <a:noFill/>
                </a:ln>
                <a:solidFill>
                  <a:srgbClr val="000099"/>
                </a:solidFill>
                <a:effectLst/>
                <a:uLnTx/>
                <a:uFillTx/>
                <a:latin typeface="+mn-lt"/>
                <a:ea typeface="+mn-ea"/>
                <a:cs typeface="+mn-cs"/>
              </a:rPr>
              <a:t>c.</a:t>
            </a:r>
            <a:r>
              <a:rPr kumimoji="0" lang="zh-CN" altLang="en-US" sz="2800" b="0" i="0" u="none" strike="noStrike" kern="1200" cap="none" spc="0" normalizeH="0" baseline="0" noProof="0" dirty="0">
                <a:ln>
                  <a:noFill/>
                </a:ln>
                <a:solidFill>
                  <a:srgbClr val="000099"/>
                </a:solidFill>
                <a:effectLst/>
                <a:uLnTx/>
                <a:uFillTx/>
                <a:latin typeface="+mn-lt"/>
                <a:ea typeface="+mn-ea"/>
                <a:cs typeface="+mn-cs"/>
              </a:rPr>
              <a:t>讲究演示的方法。</a:t>
            </a:r>
            <a:endParaRPr kumimoji="0" lang="zh-CN" altLang="en-US" sz="2800" b="0" i="0" u="none" strike="noStrike" kern="1200" cap="none" spc="0" normalizeH="0" baseline="0" noProof="0" dirty="0">
              <a:ln>
                <a:noFill/>
              </a:ln>
              <a:solidFill>
                <a:srgbClr val="000099"/>
              </a:solidFill>
              <a:effectLst/>
              <a:uLnTx/>
              <a:uFillTx/>
              <a:latin typeface="+mn-lt"/>
              <a:ea typeface="+mn-ea"/>
              <a:cs typeface="+mn-cs"/>
            </a:endParaRPr>
          </a:p>
          <a:p>
            <a:pPr marL="457200" marR="0" lvl="0" indent="-457200" algn="l" defTabSz="914400" rtl="0" eaLnBrk="1" fontAlgn="base" latinLnBrk="0" hangingPunct="1">
              <a:lnSpc>
                <a:spcPct val="80000"/>
              </a:lnSpc>
              <a:spcBef>
                <a:spcPct val="20000"/>
              </a:spcBef>
              <a:spcAft>
                <a:spcPct val="0"/>
              </a:spcAft>
              <a:buClr>
                <a:srgbClr val="A50021"/>
              </a:buClr>
              <a:buSzPct val="75000"/>
              <a:buFont typeface="Wingdings" panose="05000000000000000000" pitchFamily="2" charset="2"/>
              <a:buChar char="n"/>
              <a:defRPr/>
            </a:pPr>
            <a:endParaRPr kumimoji="0" lang="en-US" altLang="zh-CN" sz="2800" b="1" i="0" u="none" strike="noStrike" kern="1200" cap="none" spc="0" normalizeH="0" baseline="0" noProof="0" dirty="0">
              <a:ln>
                <a:noFill/>
              </a:ln>
              <a:solidFill>
                <a:srgbClr val="000099"/>
              </a:solidFill>
              <a:effectLst/>
              <a:uLnTx/>
              <a:uFillTx/>
              <a:latin typeface="+mn-lt"/>
              <a:ea typeface="+mn-ea"/>
              <a:cs typeface="+mn-cs"/>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8179">
                                            <p:txEl>
                                              <p:charRg st="172" end="192"/>
                                            </p:txEl>
                                          </p:spTgt>
                                        </p:tgtEl>
                                        <p:attrNameLst>
                                          <p:attrName>style.visibility</p:attrName>
                                        </p:attrNameLst>
                                      </p:cBhvr>
                                      <p:to>
                                        <p:strVal val="visible"/>
                                      </p:to>
                                    </p:set>
                                    <p:animEffect transition="in" filter="fade">
                                      <p:cBhvr>
                                        <p:cTn id="7" dur="1000"/>
                                        <p:tgtEl>
                                          <p:spTgt spid="178179">
                                            <p:txEl>
                                              <p:charRg st="172" end="192"/>
                                            </p:txEl>
                                          </p:spTgt>
                                        </p:tgtEl>
                                      </p:cBhvr>
                                    </p:animEffect>
                                    <p:anim calcmode="lin" valueType="num">
                                      <p:cBhvr>
                                        <p:cTn id="8" dur="1000" fill="hold"/>
                                        <p:tgtEl>
                                          <p:spTgt spid="178179">
                                            <p:txEl>
                                              <p:charRg st="172" end="192"/>
                                            </p:txEl>
                                          </p:spTgt>
                                        </p:tgtEl>
                                        <p:attrNameLst>
                                          <p:attrName>ppt_x</p:attrName>
                                        </p:attrNameLst>
                                      </p:cBhvr>
                                      <p:tavLst>
                                        <p:tav tm="0">
                                          <p:val>
                                            <p:strVal val="#ppt_x"/>
                                          </p:val>
                                        </p:tav>
                                        <p:tav tm="100000">
                                          <p:val>
                                            <p:strVal val="#ppt_x"/>
                                          </p:val>
                                        </p:tav>
                                      </p:tavLst>
                                    </p:anim>
                                    <p:anim calcmode="lin" valueType="num">
                                      <p:cBhvr>
                                        <p:cTn id="9" dur="1000" fill="hold"/>
                                        <p:tgtEl>
                                          <p:spTgt spid="178179">
                                            <p:txEl>
                                              <p:charRg st="172" end="19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8179">
                                            <p:txEl>
                                              <p:charRg st="192" end="219"/>
                                            </p:txEl>
                                          </p:spTgt>
                                        </p:tgtEl>
                                        <p:attrNameLst>
                                          <p:attrName>style.visibility</p:attrName>
                                        </p:attrNameLst>
                                      </p:cBhvr>
                                      <p:to>
                                        <p:strVal val="visible"/>
                                      </p:to>
                                    </p:set>
                                    <p:animEffect transition="in" filter="fade">
                                      <p:cBhvr>
                                        <p:cTn id="12" dur="1000"/>
                                        <p:tgtEl>
                                          <p:spTgt spid="178179">
                                            <p:txEl>
                                              <p:charRg st="192" end="219"/>
                                            </p:txEl>
                                          </p:spTgt>
                                        </p:tgtEl>
                                      </p:cBhvr>
                                    </p:animEffect>
                                    <p:anim calcmode="lin" valueType="num">
                                      <p:cBhvr>
                                        <p:cTn id="13" dur="1000" fill="hold"/>
                                        <p:tgtEl>
                                          <p:spTgt spid="178179">
                                            <p:txEl>
                                              <p:charRg st="192" end="219"/>
                                            </p:txEl>
                                          </p:spTgt>
                                        </p:tgtEl>
                                        <p:attrNameLst>
                                          <p:attrName>ppt_x</p:attrName>
                                        </p:attrNameLst>
                                      </p:cBhvr>
                                      <p:tavLst>
                                        <p:tav tm="0">
                                          <p:val>
                                            <p:strVal val="#ppt_x"/>
                                          </p:val>
                                        </p:tav>
                                        <p:tav tm="100000">
                                          <p:val>
                                            <p:strVal val="#ppt_x"/>
                                          </p:val>
                                        </p:tav>
                                      </p:tavLst>
                                    </p:anim>
                                    <p:anim calcmode="lin" valueType="num">
                                      <p:cBhvr>
                                        <p:cTn id="14" dur="1000" fill="hold"/>
                                        <p:tgtEl>
                                          <p:spTgt spid="178179">
                                            <p:txEl>
                                              <p:charRg st="192" end="219"/>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78179">
                                            <p:txEl>
                                              <p:charRg st="219" end="235"/>
                                            </p:txEl>
                                          </p:spTgt>
                                        </p:tgtEl>
                                        <p:attrNameLst>
                                          <p:attrName>style.visibility</p:attrName>
                                        </p:attrNameLst>
                                      </p:cBhvr>
                                      <p:to>
                                        <p:strVal val="visible"/>
                                      </p:to>
                                    </p:set>
                                    <p:animEffect transition="in" filter="fade">
                                      <p:cBhvr>
                                        <p:cTn id="17" dur="1000"/>
                                        <p:tgtEl>
                                          <p:spTgt spid="178179">
                                            <p:txEl>
                                              <p:charRg st="219" end="235"/>
                                            </p:txEl>
                                          </p:spTgt>
                                        </p:tgtEl>
                                      </p:cBhvr>
                                    </p:animEffect>
                                    <p:anim calcmode="lin" valueType="num">
                                      <p:cBhvr>
                                        <p:cTn id="18" dur="1000" fill="hold"/>
                                        <p:tgtEl>
                                          <p:spTgt spid="178179">
                                            <p:txEl>
                                              <p:charRg st="219" end="235"/>
                                            </p:txEl>
                                          </p:spTgt>
                                        </p:tgtEl>
                                        <p:attrNameLst>
                                          <p:attrName>ppt_x</p:attrName>
                                        </p:attrNameLst>
                                      </p:cBhvr>
                                      <p:tavLst>
                                        <p:tav tm="0">
                                          <p:val>
                                            <p:strVal val="#ppt_x"/>
                                          </p:val>
                                        </p:tav>
                                        <p:tav tm="100000">
                                          <p:val>
                                            <p:strVal val="#ppt_x"/>
                                          </p:val>
                                        </p:tav>
                                      </p:tavLst>
                                    </p:anim>
                                    <p:anim calcmode="lin" valueType="num">
                                      <p:cBhvr>
                                        <p:cTn id="19" dur="1000" fill="hold"/>
                                        <p:tgtEl>
                                          <p:spTgt spid="178179">
                                            <p:txEl>
                                              <p:charRg st="219" end="23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1" name="Rectangle 2"/>
          <p:cNvSpPr>
            <a:spLocks noGrp="1"/>
          </p:cNvSpPr>
          <p:nvPr>
            <p:ph type="title"/>
          </p:nvPr>
        </p:nvSpPr>
        <p:spPr>
          <a:ln/>
        </p:spPr>
        <p:txBody>
          <a:bodyPr vert="horz" wrap="square" lIns="91440" tIns="45720" rIns="91440" bIns="45720" anchor="b" anchorCtr="0"/>
          <a:p>
            <a:pPr eaLnBrk="1" hangingPunct="1"/>
            <a:r>
              <a:rPr lang="zh-CN" altLang="en-US" sz="2800" b="1" dirty="0">
                <a:ea typeface="楷体_GB2312" pitchFamily="49" charset="-122"/>
              </a:rPr>
              <a:t>（一）我国中小学常用的教学方法及其分类</a:t>
            </a:r>
            <a:br>
              <a:rPr lang="zh-CN" altLang="en-US" sz="2800" dirty="0">
                <a:ea typeface="楷体_GB2312" pitchFamily="49" charset="-122"/>
              </a:rPr>
            </a:br>
            <a:endParaRPr lang="zh-CN" altLang="en-US" sz="2800" dirty="0">
              <a:ea typeface="楷体_GB2312" pitchFamily="49" charset="-122"/>
            </a:endParaRPr>
          </a:p>
        </p:txBody>
      </p:sp>
      <p:sp>
        <p:nvSpPr>
          <p:cNvPr id="179203" name="Rectangle 3"/>
          <p:cNvSpPr>
            <a:spLocks noGrp="1"/>
          </p:cNvSpPr>
          <p:nvPr>
            <p:ph idx="1" hasCustomPrompt="1"/>
          </p:nvPr>
        </p:nvSpPr>
        <p:spPr>
          <a:xfrm>
            <a:off x="1042988" y="1700213"/>
            <a:ext cx="7772400" cy="4659312"/>
          </a:xfrm>
          <a:ln/>
        </p:spPr>
        <p:txBody>
          <a:bodyPr vert="horz" wrap="square" lIns="91440" tIns="45720" rIns="91440" bIns="45720" anchor="t" anchorCtr="0"/>
          <a:p>
            <a:pPr eaLnBrk="1" hangingPunct="1">
              <a:lnSpc>
                <a:spcPct val="80000"/>
              </a:lnSpc>
            </a:pPr>
            <a:r>
              <a:rPr lang="en-US" altLang="zh-CN" b="1" dirty="0">
                <a:solidFill>
                  <a:srgbClr val="FF0000"/>
                </a:solidFill>
              </a:rPr>
              <a:t>2</a:t>
            </a:r>
            <a:r>
              <a:rPr lang="zh-CN" altLang="en-US" b="1" dirty="0">
                <a:solidFill>
                  <a:srgbClr val="FF0000"/>
                </a:solidFill>
              </a:rPr>
              <a:t>、以直观感知为主的方法</a:t>
            </a:r>
            <a:endParaRPr lang="zh-CN" altLang="en-US" b="1" dirty="0">
              <a:solidFill>
                <a:srgbClr val="FF0000"/>
              </a:solidFill>
            </a:endParaRPr>
          </a:p>
          <a:p>
            <a:pPr eaLnBrk="1" hangingPunct="1">
              <a:lnSpc>
                <a:spcPct val="80000"/>
              </a:lnSpc>
            </a:pPr>
            <a:r>
              <a:rPr lang="en-US" altLang="zh-CN" sz="2800" b="1" dirty="0">
                <a:solidFill>
                  <a:srgbClr val="FD1FFF"/>
                </a:solidFill>
                <a:latin typeface="华文新魏" panose="02010800040101010101" pitchFamily="2" charset="-122"/>
                <a:ea typeface="华文新魏" panose="02010800040101010101" pitchFamily="2" charset="-122"/>
              </a:rPr>
              <a:t>2</a:t>
            </a:r>
            <a:r>
              <a:rPr lang="zh-CN" altLang="en-US" sz="2800" b="1" dirty="0">
                <a:solidFill>
                  <a:srgbClr val="FD1FFF"/>
                </a:solidFill>
                <a:latin typeface="华文新魏" panose="02010800040101010101" pitchFamily="2" charset="-122"/>
                <a:ea typeface="华文新魏" panose="02010800040101010101" pitchFamily="2" charset="-122"/>
              </a:rPr>
              <a:t>）参观法</a:t>
            </a:r>
            <a:r>
              <a:rPr lang="en-US" altLang="zh-CN" sz="2800" b="1" dirty="0">
                <a:solidFill>
                  <a:srgbClr val="FD1FFF"/>
                </a:solidFill>
                <a:latin typeface="华文新魏" panose="02010800040101010101" pitchFamily="2" charset="-122"/>
                <a:ea typeface="华文新魏" panose="02010800040101010101" pitchFamily="2" charset="-122"/>
              </a:rPr>
              <a:t>---</a:t>
            </a:r>
            <a:r>
              <a:rPr lang="zh-CN" altLang="en-US" sz="2800" dirty="0">
                <a:solidFill>
                  <a:srgbClr val="000099"/>
                </a:solidFill>
              </a:rPr>
              <a:t>是教师根据教学需要，组织和带领学生到校外一定的场所（工厂、农村、展览馆、自然界和其他社会场地），对实际食物进行观察研究，从而获得知识或巩固、验证已学知识的方法。</a:t>
            </a:r>
            <a:endParaRPr lang="zh-CN" altLang="en-US" sz="2800" dirty="0">
              <a:solidFill>
                <a:srgbClr val="000099"/>
              </a:solidFill>
            </a:endParaRPr>
          </a:p>
          <a:p>
            <a:pPr eaLnBrk="1" hangingPunct="1">
              <a:lnSpc>
                <a:spcPct val="80000"/>
              </a:lnSpc>
            </a:pPr>
            <a:r>
              <a:rPr lang="zh-CN" altLang="en-US" sz="2800" dirty="0">
                <a:solidFill>
                  <a:srgbClr val="000099"/>
                </a:solidFill>
              </a:rPr>
              <a:t>参观法的</a:t>
            </a:r>
            <a:r>
              <a:rPr lang="zh-CN" altLang="en-US" sz="2800" b="1" dirty="0">
                <a:solidFill>
                  <a:srgbClr val="FF0000"/>
                </a:solidFill>
              </a:rPr>
              <a:t>基本要求</a:t>
            </a:r>
            <a:r>
              <a:rPr lang="zh-CN" altLang="en-US" sz="2800" dirty="0">
                <a:solidFill>
                  <a:srgbClr val="000099"/>
                </a:solidFill>
              </a:rPr>
              <a:t>：</a:t>
            </a:r>
            <a:endParaRPr lang="zh-CN" altLang="en-US" sz="2800" dirty="0">
              <a:solidFill>
                <a:srgbClr val="000099"/>
              </a:solidFill>
            </a:endParaRPr>
          </a:p>
          <a:p>
            <a:pPr eaLnBrk="1" hangingPunct="1">
              <a:lnSpc>
                <a:spcPct val="80000"/>
              </a:lnSpc>
              <a:buNone/>
            </a:pPr>
            <a:r>
              <a:rPr lang="zh-CN" altLang="en-US" sz="2800" dirty="0">
                <a:solidFill>
                  <a:srgbClr val="000099"/>
                </a:solidFill>
              </a:rPr>
              <a:t>    </a:t>
            </a:r>
            <a:r>
              <a:rPr lang="en-US" altLang="zh-CN" sz="2800" dirty="0">
                <a:solidFill>
                  <a:srgbClr val="000099"/>
                </a:solidFill>
              </a:rPr>
              <a:t>a. </a:t>
            </a:r>
            <a:r>
              <a:rPr lang="zh-CN" altLang="en-US" sz="2800" dirty="0">
                <a:solidFill>
                  <a:srgbClr val="000099"/>
                </a:solidFill>
              </a:rPr>
              <a:t>做好参观前的准备工作。</a:t>
            </a:r>
            <a:endParaRPr lang="zh-CN" altLang="en-US" sz="2800" dirty="0">
              <a:solidFill>
                <a:srgbClr val="000099"/>
              </a:solidFill>
            </a:endParaRPr>
          </a:p>
          <a:p>
            <a:pPr eaLnBrk="1" hangingPunct="1">
              <a:lnSpc>
                <a:spcPct val="80000"/>
              </a:lnSpc>
              <a:buNone/>
            </a:pPr>
            <a:r>
              <a:rPr lang="zh-CN" altLang="en-US" sz="2800" dirty="0">
                <a:solidFill>
                  <a:srgbClr val="000099"/>
                </a:solidFill>
              </a:rPr>
              <a:t>    </a:t>
            </a:r>
            <a:r>
              <a:rPr lang="en-US" altLang="zh-CN" sz="2800" dirty="0">
                <a:solidFill>
                  <a:srgbClr val="000099"/>
                </a:solidFill>
              </a:rPr>
              <a:t>b. </a:t>
            </a:r>
            <a:r>
              <a:rPr lang="zh-CN" altLang="en-US" sz="2800" dirty="0">
                <a:solidFill>
                  <a:srgbClr val="000099"/>
                </a:solidFill>
              </a:rPr>
              <a:t>要制定好参观计划，指导学生参观。</a:t>
            </a:r>
            <a:endParaRPr lang="zh-CN" altLang="en-US" sz="2800" dirty="0">
              <a:solidFill>
                <a:srgbClr val="000099"/>
              </a:solidFill>
            </a:endParaRPr>
          </a:p>
          <a:p>
            <a:pPr eaLnBrk="1" hangingPunct="1">
              <a:lnSpc>
                <a:spcPct val="80000"/>
              </a:lnSpc>
              <a:buNone/>
            </a:pPr>
            <a:r>
              <a:rPr lang="zh-CN" altLang="en-US" sz="2800" dirty="0">
                <a:solidFill>
                  <a:srgbClr val="000099"/>
                </a:solidFill>
              </a:rPr>
              <a:t>    </a:t>
            </a:r>
            <a:r>
              <a:rPr lang="en-US" altLang="zh-CN" sz="2800" dirty="0">
                <a:solidFill>
                  <a:srgbClr val="000099"/>
                </a:solidFill>
              </a:rPr>
              <a:t>c. </a:t>
            </a:r>
            <a:r>
              <a:rPr lang="zh-CN" altLang="en-US" sz="2800" dirty="0">
                <a:solidFill>
                  <a:srgbClr val="000099"/>
                </a:solidFill>
              </a:rPr>
              <a:t>参观后要进行总结，组织学生座谈</a:t>
            </a:r>
            <a:endParaRPr lang="zh-CN" altLang="en-US" sz="2800" dirty="0">
              <a:solidFill>
                <a:srgbClr val="000099"/>
              </a:solidFill>
            </a:endParaRPr>
          </a:p>
          <a:p>
            <a:pPr eaLnBrk="1" hangingPunct="1">
              <a:lnSpc>
                <a:spcPct val="80000"/>
              </a:lnSpc>
              <a:buNone/>
            </a:pPr>
            <a:r>
              <a:rPr lang="zh-CN" altLang="en-US" sz="2800" dirty="0">
                <a:solidFill>
                  <a:srgbClr val="000099"/>
                </a:solidFill>
              </a:rPr>
              <a:t>        讨论，指导学生整理资料。</a:t>
            </a:r>
            <a:endParaRPr lang="zh-CN" altLang="en-US" sz="2800" dirty="0">
              <a:solidFill>
                <a:srgbClr val="000099"/>
              </a:solidFill>
            </a:endParaRPr>
          </a:p>
          <a:p>
            <a:pPr eaLnBrk="1" hangingPunct="1">
              <a:lnSpc>
                <a:spcPct val="80000"/>
              </a:lnSpc>
            </a:pPr>
            <a:endParaRPr lang="en-US" altLang="zh-CN" sz="2800" dirty="0"/>
          </a:p>
        </p:txBody>
      </p:sp>
      <p:pic>
        <p:nvPicPr>
          <p:cNvPr id="61443" name="Picture 5" descr="78"/>
          <p:cNvPicPr>
            <a:picLocks noChangeAspect="1"/>
          </p:cNvPicPr>
          <p:nvPr/>
        </p:nvPicPr>
        <p:blipFill>
          <a:blip r:embed="rId1"/>
          <a:stretch>
            <a:fillRect/>
          </a:stretch>
        </p:blipFill>
        <p:spPr>
          <a:xfrm>
            <a:off x="7019925" y="4652963"/>
            <a:ext cx="1898650" cy="1981200"/>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9203">
                                            <p:txEl>
                                              <p:charRg st="112" end="131"/>
                                            </p:txEl>
                                          </p:spTgt>
                                        </p:tgtEl>
                                        <p:attrNameLst>
                                          <p:attrName>style.visibility</p:attrName>
                                        </p:attrNameLst>
                                      </p:cBhvr>
                                      <p:to>
                                        <p:strVal val="visible"/>
                                      </p:to>
                                    </p:set>
                                    <p:anim calcmode="lin" valueType="num">
                                      <p:cBhvr additive="base">
                                        <p:cTn id="7" dur="500" fill="hold"/>
                                        <p:tgtEl>
                                          <p:spTgt spid="179203">
                                            <p:txEl>
                                              <p:charRg st="112" end="13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9203">
                                            <p:txEl>
                                              <p:charRg st="112" end="13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79203">
                                            <p:txEl>
                                              <p:charRg st="131" end="155"/>
                                            </p:txEl>
                                          </p:spTgt>
                                        </p:tgtEl>
                                        <p:attrNameLst>
                                          <p:attrName>style.visibility</p:attrName>
                                        </p:attrNameLst>
                                      </p:cBhvr>
                                      <p:to>
                                        <p:strVal val="visible"/>
                                      </p:to>
                                    </p:set>
                                    <p:anim calcmode="lin" valueType="num">
                                      <p:cBhvr additive="base">
                                        <p:cTn id="11" dur="500" fill="hold"/>
                                        <p:tgtEl>
                                          <p:spTgt spid="179203">
                                            <p:txEl>
                                              <p:charRg st="131" end="15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79203">
                                            <p:txEl>
                                              <p:charRg st="131" end="155"/>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79203">
                                            <p:txEl>
                                              <p:charRg st="155" end="178"/>
                                            </p:txEl>
                                          </p:spTgt>
                                        </p:tgtEl>
                                        <p:attrNameLst>
                                          <p:attrName>style.visibility</p:attrName>
                                        </p:attrNameLst>
                                      </p:cBhvr>
                                      <p:to>
                                        <p:strVal val="visible"/>
                                      </p:to>
                                    </p:set>
                                    <p:anim calcmode="lin" valueType="num">
                                      <p:cBhvr additive="base">
                                        <p:cTn id="15" dur="500" fill="hold"/>
                                        <p:tgtEl>
                                          <p:spTgt spid="179203">
                                            <p:txEl>
                                              <p:charRg st="155" end="178"/>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79203">
                                            <p:txEl>
                                              <p:charRg st="155" end="178"/>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79203">
                                            <p:txEl>
                                              <p:charRg st="178" end="199"/>
                                            </p:txEl>
                                          </p:spTgt>
                                        </p:tgtEl>
                                        <p:attrNameLst>
                                          <p:attrName>style.visibility</p:attrName>
                                        </p:attrNameLst>
                                      </p:cBhvr>
                                      <p:to>
                                        <p:strVal val="visible"/>
                                      </p:to>
                                    </p:set>
                                    <p:anim calcmode="lin" valueType="num">
                                      <p:cBhvr additive="base">
                                        <p:cTn id="19" dur="500" fill="hold"/>
                                        <p:tgtEl>
                                          <p:spTgt spid="179203">
                                            <p:txEl>
                                              <p:charRg st="178" end="199"/>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9203">
                                            <p:txEl>
                                              <p:charRg st="178" end="19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5" name="标题 174081"/>
          <p:cNvSpPr>
            <a:spLocks noGrp="1"/>
          </p:cNvSpPr>
          <p:nvPr>
            <p:ph type="title"/>
          </p:nvPr>
        </p:nvSpPr>
        <p:spPr>
          <a:xfrm>
            <a:off x="325438" y="690563"/>
            <a:ext cx="7772400" cy="1143000"/>
          </a:xfrm>
          <a:ln/>
        </p:spPr>
        <p:txBody>
          <a:bodyPr vert="horz" wrap="square" lIns="91440" tIns="45720" rIns="91440" bIns="45720" anchor="b" anchorCtr="0"/>
          <a:p>
            <a:pPr algn="ctr" eaLnBrk="1" hangingPunct="1"/>
            <a:r>
              <a:rPr lang="zh-CN" altLang="en-US" sz="3200" dirty="0"/>
              <a:t>三、 教学原则与教学方法</a:t>
            </a:r>
            <a:endParaRPr lang="zh-CN" altLang="en-US" sz="3200" dirty="0"/>
          </a:p>
        </p:txBody>
      </p:sp>
      <p:sp>
        <p:nvSpPr>
          <p:cNvPr id="62466" name="文本占位符 174082"/>
          <p:cNvSpPr>
            <a:spLocks noGrp="1"/>
          </p:cNvSpPr>
          <p:nvPr>
            <p:ph idx="1" hasCustomPrompt="1"/>
          </p:nvPr>
        </p:nvSpPr>
        <p:spPr>
          <a:ln/>
        </p:spPr>
        <p:txBody>
          <a:bodyPr vert="horz" wrap="square" lIns="91440" tIns="45720" rIns="91440" bIns="45720" anchor="t" anchorCtr="0"/>
          <a:p>
            <a:pPr eaLnBrk="1" hangingPunct="1"/>
            <a:r>
              <a:rPr lang="zh-CN" altLang="en-US" dirty="0"/>
              <a:t>（</a:t>
            </a:r>
            <a:r>
              <a:rPr lang="en-US" altLang="zh-CN" dirty="0"/>
              <a:t>3</a:t>
            </a:r>
            <a:r>
              <a:rPr lang="zh-CN" altLang="en-US" dirty="0"/>
              <a:t>）以实际训练为主的方法</a:t>
            </a:r>
            <a:endParaRPr lang="zh-CN" altLang="en-US" dirty="0"/>
          </a:p>
        </p:txBody>
      </p:sp>
      <p:sp>
        <p:nvSpPr>
          <p:cNvPr id="62467" name="矩形 174084"/>
          <p:cNvSpPr/>
          <p:nvPr/>
        </p:nvSpPr>
        <p:spPr>
          <a:xfrm>
            <a:off x="1600200" y="3094038"/>
            <a:ext cx="184150" cy="671512"/>
          </a:xfrm>
          <a:prstGeom prst="rect">
            <a:avLst/>
          </a:prstGeom>
          <a:noFill/>
          <a:ln w="9525">
            <a:noFill/>
          </a:ln>
        </p:spPr>
        <p:txBody>
          <a:bodyPr wrap="none" anchor="t" anchorCtr="0">
            <a:spAutoFit/>
          </a:bodyPr>
          <a:p>
            <a:pPr eaLnBrk="0" hangingPunct="0"/>
            <a:endParaRPr lang="zh-CN" altLang="en-US" sz="3800" b="1" dirty="0">
              <a:latin typeface="Trebuchet MS" panose="020B0603020202020204" pitchFamily="34" charset="0"/>
              <a:ea typeface="黑体" panose="02010609060101010101" pitchFamily="49" charset="-122"/>
            </a:endParaRPr>
          </a:p>
        </p:txBody>
      </p:sp>
      <p:sp>
        <p:nvSpPr>
          <p:cNvPr id="62468" name="矩形 174085"/>
          <p:cNvSpPr/>
          <p:nvPr/>
        </p:nvSpPr>
        <p:spPr>
          <a:xfrm rot="-2675572">
            <a:off x="2947988" y="3281363"/>
            <a:ext cx="2960687" cy="2743200"/>
          </a:xfrm>
          <a:prstGeom prst="rect">
            <a:avLst/>
          </a:prstGeom>
          <a:solidFill>
            <a:srgbClr val="808000"/>
          </a:solidFill>
          <a:ln w="9525" cap="flat" cmpd="sng">
            <a:solidFill>
              <a:schemeClr val="tx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40965" name="圆角矩形 174087"/>
          <p:cNvSpPr/>
          <p:nvPr/>
        </p:nvSpPr>
        <p:spPr>
          <a:xfrm>
            <a:off x="4603750" y="3281363"/>
            <a:ext cx="1835150" cy="1295400"/>
          </a:xfrm>
          <a:prstGeom prst="roundRect">
            <a:avLst>
              <a:gd name="adj" fmla="val 16667"/>
            </a:avLst>
          </a:prstGeom>
          <a:solidFill>
            <a:srgbClr val="FF9900"/>
          </a:solidFill>
          <a:ln w="9525" cap="flat" cmpd="sng">
            <a:solidFill>
              <a:schemeClr val="tx1"/>
            </a:solidFill>
            <a:prstDash val="solid"/>
            <a:miter/>
            <a:headEnd type="none" w="med" len="med"/>
            <a:tailEnd type="none" w="med" len="med"/>
          </a:ln>
          <a:effectLst>
            <a:outerShdw dist="107763" dir="18900000" algn="ctr" rotWithShape="0">
              <a:schemeClr val="bg2"/>
            </a:outerShdw>
          </a:effectLst>
        </p:spPr>
        <p:txBody>
          <a:bodyPr wrap="none" anchor="ctr" anchorCtr="0"/>
          <a:p>
            <a:pPr algn="ctr"/>
            <a:r>
              <a:rPr lang="zh-CN" altLang="en-US" sz="2800" b="1" dirty="0">
                <a:solidFill>
                  <a:srgbClr val="000000"/>
                </a:solidFill>
                <a:latin typeface="Tahoma" panose="020B0604030504040204" pitchFamily="34" charset="0"/>
                <a:ea typeface="华文新魏" panose="02010800040101010101" pitchFamily="2" charset="-122"/>
              </a:rPr>
              <a:t>实验法</a:t>
            </a:r>
            <a:endParaRPr lang="zh-CN" altLang="en-US" sz="2800" b="1" dirty="0">
              <a:solidFill>
                <a:srgbClr val="000000"/>
              </a:solidFill>
              <a:latin typeface="Tahoma" panose="020B0604030504040204" pitchFamily="34" charset="0"/>
              <a:ea typeface="华文新魏" panose="02010800040101010101" pitchFamily="2" charset="-122"/>
            </a:endParaRPr>
          </a:p>
        </p:txBody>
      </p:sp>
      <p:sp>
        <p:nvSpPr>
          <p:cNvPr id="40966" name="圆角矩形 174088"/>
          <p:cNvSpPr/>
          <p:nvPr/>
        </p:nvSpPr>
        <p:spPr>
          <a:xfrm>
            <a:off x="2443163" y="3713163"/>
            <a:ext cx="1768475" cy="1657350"/>
          </a:xfrm>
          <a:prstGeom prst="roundRect">
            <a:avLst>
              <a:gd name="adj" fmla="val 16667"/>
            </a:avLst>
          </a:prstGeom>
          <a:solidFill>
            <a:srgbClr val="FF9900"/>
          </a:solidFill>
          <a:ln w="9525" cap="flat" cmpd="sng">
            <a:solidFill>
              <a:schemeClr val="tx1"/>
            </a:solidFill>
            <a:prstDash val="solid"/>
            <a:miter/>
            <a:headEnd type="none" w="med" len="med"/>
            <a:tailEnd type="none" w="med" len="med"/>
          </a:ln>
          <a:effectLst>
            <a:outerShdw dist="107763" dir="18900000" algn="ctr" rotWithShape="0">
              <a:schemeClr val="bg2"/>
            </a:outerShdw>
          </a:effectLst>
        </p:spPr>
        <p:txBody>
          <a:bodyPr wrap="none" anchor="ctr" anchorCtr="0"/>
          <a:p>
            <a:pPr algn="ctr"/>
            <a:r>
              <a:rPr lang="zh-CN" altLang="en-US" sz="2800" b="1" dirty="0">
                <a:solidFill>
                  <a:srgbClr val="000000"/>
                </a:solidFill>
                <a:latin typeface="Tahoma" panose="020B0604030504040204" pitchFamily="34" charset="0"/>
                <a:ea typeface="华文新魏" panose="02010800040101010101" pitchFamily="2" charset="-122"/>
              </a:rPr>
              <a:t>练习法</a:t>
            </a:r>
            <a:endParaRPr lang="zh-CN" altLang="en-US" sz="2800" b="1" dirty="0">
              <a:solidFill>
                <a:srgbClr val="000000"/>
              </a:solidFill>
              <a:latin typeface="Tahoma" panose="020B0604030504040204" pitchFamily="34" charset="0"/>
              <a:ea typeface="华文新魏" panose="02010800040101010101" pitchFamily="2" charset="-122"/>
            </a:endParaRPr>
          </a:p>
        </p:txBody>
      </p:sp>
      <p:sp>
        <p:nvSpPr>
          <p:cNvPr id="40967" name="圆角矩形 174089"/>
          <p:cNvSpPr/>
          <p:nvPr/>
        </p:nvSpPr>
        <p:spPr>
          <a:xfrm>
            <a:off x="4603750" y="4721225"/>
            <a:ext cx="1835150" cy="1295400"/>
          </a:xfrm>
          <a:prstGeom prst="roundRect">
            <a:avLst>
              <a:gd name="adj" fmla="val 16667"/>
            </a:avLst>
          </a:prstGeom>
          <a:solidFill>
            <a:srgbClr val="FF9900"/>
          </a:solidFill>
          <a:ln w="9525" cap="flat" cmpd="sng">
            <a:solidFill>
              <a:schemeClr val="tx1"/>
            </a:solidFill>
            <a:prstDash val="solid"/>
            <a:miter/>
            <a:headEnd type="none" w="med" len="med"/>
            <a:tailEnd type="none" w="med" len="med"/>
          </a:ln>
          <a:effectLst>
            <a:outerShdw dist="107763" dir="18900000" algn="ctr" rotWithShape="0">
              <a:schemeClr val="bg2"/>
            </a:outerShdw>
          </a:effectLst>
        </p:spPr>
        <p:txBody>
          <a:bodyPr wrap="none" anchor="ctr" anchorCtr="0"/>
          <a:p>
            <a:pPr algn="ctr"/>
            <a:r>
              <a:rPr lang="zh-CN" altLang="en-US" sz="2800" b="1" dirty="0">
                <a:solidFill>
                  <a:srgbClr val="000000"/>
                </a:solidFill>
                <a:latin typeface="Tahoma" panose="020B0604030504040204" pitchFamily="34" charset="0"/>
                <a:ea typeface="华文新魏" panose="02010800040101010101" pitchFamily="2" charset="-122"/>
              </a:rPr>
              <a:t>实习作业法</a:t>
            </a:r>
            <a:endParaRPr lang="zh-CN" altLang="en-US" sz="2800" b="1" dirty="0">
              <a:solidFill>
                <a:srgbClr val="000000"/>
              </a:solidFill>
              <a:latin typeface="Tahoma" panose="020B0604030504040204" pitchFamily="34" charset="0"/>
              <a:ea typeface="华文新魏" panose="02010800040101010101" pitchFamily="2" charset="-122"/>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66"/>
                                        </p:tgtEl>
                                        <p:attrNameLst>
                                          <p:attrName>style.visibility</p:attrName>
                                        </p:attrNameLst>
                                      </p:cBhvr>
                                      <p:to>
                                        <p:strVal val="visible"/>
                                      </p:to>
                                    </p:set>
                                    <p:anim calcmode="lin" valueType="num">
                                      <p:cBhvr additive="base">
                                        <p:cTn id="7" dur="500" fill="hold"/>
                                        <p:tgtEl>
                                          <p:spTgt spid="40966"/>
                                        </p:tgtEl>
                                        <p:attrNameLst>
                                          <p:attrName>ppt_x</p:attrName>
                                        </p:attrNameLst>
                                      </p:cBhvr>
                                      <p:tavLst>
                                        <p:tav tm="0">
                                          <p:val>
                                            <p:strVal val="#ppt_x"/>
                                          </p:val>
                                        </p:tav>
                                        <p:tav tm="100000">
                                          <p:val>
                                            <p:strVal val="#ppt_x"/>
                                          </p:val>
                                        </p:tav>
                                      </p:tavLst>
                                    </p:anim>
                                    <p:anim calcmode="lin" valueType="num">
                                      <p:cBhvr additive="base">
                                        <p:cTn id="8" dur="500" fill="hold"/>
                                        <p:tgtEl>
                                          <p:spTgt spid="4096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0965"/>
                                        </p:tgtEl>
                                        <p:attrNameLst>
                                          <p:attrName>style.visibility</p:attrName>
                                        </p:attrNameLst>
                                      </p:cBhvr>
                                      <p:to>
                                        <p:strVal val="visible"/>
                                      </p:to>
                                    </p:set>
                                    <p:anim calcmode="lin" valueType="num">
                                      <p:cBhvr additive="base">
                                        <p:cTn id="13" dur="500" fill="hold"/>
                                        <p:tgtEl>
                                          <p:spTgt spid="40965"/>
                                        </p:tgtEl>
                                        <p:attrNameLst>
                                          <p:attrName>ppt_x</p:attrName>
                                        </p:attrNameLst>
                                      </p:cBhvr>
                                      <p:tavLst>
                                        <p:tav tm="0">
                                          <p:val>
                                            <p:strVal val="#ppt_x"/>
                                          </p:val>
                                        </p:tav>
                                        <p:tav tm="100000">
                                          <p:val>
                                            <p:strVal val="#ppt_x"/>
                                          </p:val>
                                        </p:tav>
                                      </p:tavLst>
                                    </p:anim>
                                    <p:anim calcmode="lin" valueType="num">
                                      <p:cBhvr additive="base">
                                        <p:cTn id="14" dur="500" fill="hold"/>
                                        <p:tgtEl>
                                          <p:spTgt spid="4096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0967"/>
                                        </p:tgtEl>
                                        <p:attrNameLst>
                                          <p:attrName>style.visibility</p:attrName>
                                        </p:attrNameLst>
                                      </p:cBhvr>
                                      <p:to>
                                        <p:strVal val="visible"/>
                                      </p:to>
                                    </p:set>
                                    <p:anim calcmode="lin" valueType="num">
                                      <p:cBhvr additive="base">
                                        <p:cTn id="19" dur="500" fill="hold"/>
                                        <p:tgtEl>
                                          <p:spTgt spid="40967"/>
                                        </p:tgtEl>
                                        <p:attrNameLst>
                                          <p:attrName>ppt_x</p:attrName>
                                        </p:attrNameLst>
                                      </p:cBhvr>
                                      <p:tavLst>
                                        <p:tav tm="0">
                                          <p:val>
                                            <p:strVal val="#ppt_x"/>
                                          </p:val>
                                        </p:tav>
                                        <p:tav tm="100000">
                                          <p:val>
                                            <p:strVal val="#ppt_x"/>
                                          </p:val>
                                        </p:tav>
                                      </p:tavLst>
                                    </p:anim>
                                    <p:anim calcmode="lin" valueType="num">
                                      <p:cBhvr additive="base">
                                        <p:cTn id="20" dur="500" fill="hold"/>
                                        <p:tgtEl>
                                          <p:spTgt spid="409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5" grpId="0" animBg="1"/>
      <p:bldP spid="40966" grpId="0" animBg="1"/>
      <p:bldP spid="4096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89" name="Rectangle 2"/>
          <p:cNvSpPr>
            <a:spLocks noGrp="1"/>
          </p:cNvSpPr>
          <p:nvPr>
            <p:ph type="title"/>
          </p:nvPr>
        </p:nvSpPr>
        <p:spPr>
          <a:ln/>
        </p:spPr>
        <p:txBody>
          <a:bodyPr vert="horz" wrap="square" lIns="91440" tIns="45720" rIns="91440" bIns="45720" anchor="b" anchorCtr="0"/>
          <a:p>
            <a:pPr eaLnBrk="1" hangingPunct="1"/>
            <a:r>
              <a:rPr lang="zh-CN" altLang="en-US" sz="2800" b="1" dirty="0">
                <a:ea typeface="楷体_GB2312" pitchFamily="49" charset="-122"/>
              </a:rPr>
              <a:t>（一）我国中小学常用的教学方法及其分类</a:t>
            </a:r>
            <a:br>
              <a:rPr lang="zh-CN" altLang="en-US" sz="2800" dirty="0">
                <a:ea typeface="楷体_GB2312" pitchFamily="49" charset="-122"/>
              </a:rPr>
            </a:br>
            <a:endParaRPr lang="zh-CN" altLang="en-US" sz="2800" dirty="0">
              <a:ea typeface="楷体_GB2312" pitchFamily="49" charset="-122"/>
            </a:endParaRPr>
          </a:p>
        </p:txBody>
      </p:sp>
      <p:sp>
        <p:nvSpPr>
          <p:cNvPr id="180227" name="Rectangle 3"/>
          <p:cNvSpPr>
            <a:spLocks noGrp="1"/>
          </p:cNvSpPr>
          <p:nvPr>
            <p:ph idx="1" hasCustomPrompt="1"/>
          </p:nvPr>
        </p:nvSpPr>
        <p:spPr>
          <a:xfrm>
            <a:off x="1066800" y="1628775"/>
            <a:ext cx="7772400" cy="4587875"/>
          </a:xfrm>
          <a:ln/>
        </p:spPr>
        <p:txBody>
          <a:bodyPr vert="horz" wrap="square" lIns="91440" tIns="45720" rIns="91440" bIns="45720" anchor="t" anchorCtr="0"/>
          <a:p>
            <a:pPr eaLnBrk="1" hangingPunct="1">
              <a:lnSpc>
                <a:spcPct val="90000"/>
              </a:lnSpc>
            </a:pPr>
            <a:r>
              <a:rPr lang="en-US" altLang="zh-CN" sz="2800" b="1" dirty="0">
                <a:solidFill>
                  <a:srgbClr val="FF0000"/>
                </a:solidFill>
              </a:rPr>
              <a:t>3</a:t>
            </a:r>
            <a:r>
              <a:rPr lang="zh-CN" altLang="en-US" sz="2800" b="1" dirty="0">
                <a:solidFill>
                  <a:srgbClr val="FF0000"/>
                </a:solidFill>
              </a:rPr>
              <a:t>、以实际训练为主的方法</a:t>
            </a:r>
            <a:endParaRPr lang="zh-CN" altLang="en-US" sz="2800" b="1" dirty="0">
              <a:solidFill>
                <a:srgbClr val="FF0000"/>
              </a:solidFill>
            </a:endParaRPr>
          </a:p>
          <a:p>
            <a:pPr eaLnBrk="1" hangingPunct="1">
              <a:lnSpc>
                <a:spcPct val="90000"/>
              </a:lnSpc>
            </a:pPr>
            <a:r>
              <a:rPr lang="en-US" altLang="zh-CN" sz="2800" b="1" dirty="0">
                <a:solidFill>
                  <a:srgbClr val="FD1FFF"/>
                </a:solidFill>
                <a:latin typeface="华文新魏" panose="02010800040101010101" pitchFamily="2" charset="-122"/>
                <a:ea typeface="华文新魏" panose="02010800040101010101" pitchFamily="2" charset="-122"/>
              </a:rPr>
              <a:t>1</a:t>
            </a:r>
            <a:r>
              <a:rPr lang="zh-CN" altLang="en-US" sz="2800" b="1" dirty="0">
                <a:solidFill>
                  <a:srgbClr val="FD1FFF"/>
                </a:solidFill>
                <a:latin typeface="华文新魏" panose="02010800040101010101" pitchFamily="2" charset="-122"/>
                <a:ea typeface="华文新魏" panose="02010800040101010101" pitchFamily="2" charset="-122"/>
              </a:rPr>
              <a:t>）练习法</a:t>
            </a:r>
            <a:r>
              <a:rPr lang="en-US" altLang="zh-CN" sz="2800" b="1" dirty="0">
                <a:solidFill>
                  <a:srgbClr val="FD1FFF"/>
                </a:solidFill>
                <a:latin typeface="华文新魏" panose="02010800040101010101" pitchFamily="2" charset="-122"/>
                <a:ea typeface="华文新魏" panose="02010800040101010101" pitchFamily="2" charset="-122"/>
              </a:rPr>
              <a:t>---</a:t>
            </a:r>
            <a:r>
              <a:rPr lang="zh-CN" altLang="en-US" sz="2800" dirty="0">
                <a:solidFill>
                  <a:srgbClr val="000099"/>
                </a:solidFill>
              </a:rPr>
              <a:t>是学生在教师指导，通过课堂及课外作业，将所学知识运用于实际，借以巩固知识、形成技能技巧的方法。</a:t>
            </a:r>
            <a:endParaRPr lang="en-US" altLang="zh-CN" sz="2800" dirty="0">
              <a:solidFill>
                <a:srgbClr val="000099"/>
              </a:solidFill>
            </a:endParaRPr>
          </a:p>
          <a:p>
            <a:pPr eaLnBrk="1" hangingPunct="1">
              <a:lnSpc>
                <a:spcPct val="90000"/>
              </a:lnSpc>
            </a:pPr>
            <a:r>
              <a:rPr lang="zh-CN" altLang="en-US" sz="2800" dirty="0">
                <a:solidFill>
                  <a:srgbClr val="000099"/>
                </a:solidFill>
              </a:rPr>
              <a:t>练习法由于学科性质、任务的不同，一般可以分为以下向种：语言的练习、解答问题的练习、实际操作的练习。</a:t>
            </a:r>
            <a:endParaRPr lang="zh-CN" altLang="en-US" sz="2800" dirty="0">
              <a:solidFill>
                <a:srgbClr val="000099"/>
              </a:solidFill>
            </a:endParaRPr>
          </a:p>
          <a:p>
            <a:pPr eaLnBrk="1" hangingPunct="1">
              <a:lnSpc>
                <a:spcPct val="90000"/>
              </a:lnSpc>
            </a:pPr>
            <a:r>
              <a:rPr lang="zh-CN" altLang="en-US" sz="2800" dirty="0">
                <a:solidFill>
                  <a:srgbClr val="000099"/>
                </a:solidFill>
              </a:rPr>
              <a:t>运用练习法的</a:t>
            </a:r>
            <a:r>
              <a:rPr lang="zh-CN" altLang="en-US" sz="2800" b="1" dirty="0">
                <a:solidFill>
                  <a:srgbClr val="FF0000"/>
                </a:solidFill>
              </a:rPr>
              <a:t>基本要求</a:t>
            </a:r>
            <a:r>
              <a:rPr lang="zh-CN" altLang="en-US" sz="2800" dirty="0">
                <a:solidFill>
                  <a:srgbClr val="000099"/>
                </a:solidFill>
              </a:rPr>
              <a:t>：</a:t>
            </a:r>
            <a:endParaRPr lang="zh-CN" altLang="en-US" sz="2800" dirty="0">
              <a:solidFill>
                <a:srgbClr val="000099"/>
              </a:solidFill>
            </a:endParaRPr>
          </a:p>
          <a:p>
            <a:pPr eaLnBrk="1" hangingPunct="1">
              <a:lnSpc>
                <a:spcPct val="90000"/>
              </a:lnSpc>
              <a:buNone/>
            </a:pPr>
            <a:r>
              <a:rPr lang="zh-CN" altLang="en-US" sz="2800" dirty="0">
                <a:solidFill>
                  <a:srgbClr val="000099"/>
                </a:solidFill>
              </a:rPr>
              <a:t>     </a:t>
            </a:r>
            <a:r>
              <a:rPr lang="en-US" altLang="zh-CN" sz="2800" dirty="0">
                <a:solidFill>
                  <a:srgbClr val="000099"/>
                </a:solidFill>
              </a:rPr>
              <a:t>a.</a:t>
            </a:r>
            <a:r>
              <a:rPr lang="zh-CN" altLang="en-US" sz="2800" dirty="0">
                <a:solidFill>
                  <a:srgbClr val="000099"/>
                </a:solidFill>
              </a:rPr>
              <a:t>明确练习的目的，精心选择和设计练习项目，提高练习的积极性和自觉性。</a:t>
            </a:r>
            <a:endParaRPr lang="zh-CN" altLang="en-US" sz="2800" dirty="0">
              <a:solidFill>
                <a:srgbClr val="000099"/>
              </a:solidFill>
            </a:endParaRPr>
          </a:p>
          <a:p>
            <a:pPr eaLnBrk="1" hangingPunct="1">
              <a:lnSpc>
                <a:spcPct val="90000"/>
              </a:lnSpc>
              <a:buNone/>
            </a:pPr>
            <a:r>
              <a:rPr lang="zh-CN" altLang="en-US" sz="2800" dirty="0">
                <a:solidFill>
                  <a:srgbClr val="000099"/>
                </a:solidFill>
              </a:rPr>
              <a:t>     </a:t>
            </a:r>
            <a:r>
              <a:rPr lang="en-US" altLang="zh-CN" sz="2800" dirty="0">
                <a:solidFill>
                  <a:srgbClr val="000099"/>
                </a:solidFill>
              </a:rPr>
              <a:t>b.</a:t>
            </a:r>
            <a:r>
              <a:rPr lang="zh-CN" altLang="en-US" sz="2800" dirty="0">
                <a:solidFill>
                  <a:srgbClr val="000099"/>
                </a:solidFill>
              </a:rPr>
              <a:t>练习要有计划、分步骤、有系统地进行。</a:t>
            </a:r>
            <a:endParaRPr lang="zh-CN" altLang="en-US" sz="2800" dirty="0">
              <a:solidFill>
                <a:srgbClr val="000099"/>
              </a:solidFill>
            </a:endParaRPr>
          </a:p>
          <a:p>
            <a:pPr eaLnBrk="1" hangingPunct="1">
              <a:lnSpc>
                <a:spcPct val="90000"/>
              </a:lnSpc>
              <a:buNone/>
            </a:pPr>
            <a:r>
              <a:rPr lang="zh-CN" altLang="en-US" sz="2800" dirty="0">
                <a:solidFill>
                  <a:srgbClr val="000099"/>
                </a:solidFill>
              </a:rPr>
              <a:t>     </a:t>
            </a:r>
            <a:r>
              <a:rPr lang="en-US" altLang="zh-CN" sz="2800" dirty="0">
                <a:solidFill>
                  <a:srgbClr val="000099"/>
                </a:solidFill>
              </a:rPr>
              <a:t>c.</a:t>
            </a:r>
            <a:r>
              <a:rPr lang="zh-CN" altLang="en-US" sz="2800" dirty="0">
                <a:solidFill>
                  <a:srgbClr val="000099"/>
                </a:solidFill>
              </a:rPr>
              <a:t>要严格要求。</a:t>
            </a:r>
            <a:endParaRPr lang="zh-CN" altLang="en-US" sz="2800" dirty="0">
              <a:solidFill>
                <a:srgbClr val="000099"/>
              </a:solidFill>
            </a:endParaRPr>
          </a:p>
          <a:p>
            <a:pPr eaLnBrk="1" hangingPunct="1">
              <a:lnSpc>
                <a:spcPct val="90000"/>
              </a:lnSpc>
            </a:pPr>
            <a:endParaRPr lang="en-US" altLang="zh-CN" sz="2800" dirty="0">
              <a:solidFill>
                <a:srgbClr val="000099"/>
              </a:solidFill>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0227">
                                            <p:txEl>
                                              <p:charRg st="69" end="119"/>
                                            </p:txEl>
                                          </p:spTgt>
                                        </p:tgtEl>
                                        <p:attrNameLst>
                                          <p:attrName>style.visibility</p:attrName>
                                        </p:attrNameLst>
                                      </p:cBhvr>
                                      <p:to>
                                        <p:strVal val="visible"/>
                                      </p:to>
                                    </p:set>
                                    <p:animEffect transition="in" filter="fade">
                                      <p:cBhvr>
                                        <p:cTn id="7" dur="1000"/>
                                        <p:tgtEl>
                                          <p:spTgt spid="180227">
                                            <p:txEl>
                                              <p:charRg st="69" end="119"/>
                                            </p:txEl>
                                          </p:spTgt>
                                        </p:tgtEl>
                                      </p:cBhvr>
                                    </p:animEffect>
                                    <p:anim calcmode="lin" valueType="num">
                                      <p:cBhvr>
                                        <p:cTn id="8" dur="1000" fill="hold"/>
                                        <p:tgtEl>
                                          <p:spTgt spid="180227">
                                            <p:txEl>
                                              <p:charRg st="69" end="119"/>
                                            </p:txEl>
                                          </p:spTgt>
                                        </p:tgtEl>
                                        <p:attrNameLst>
                                          <p:attrName>ppt_x</p:attrName>
                                        </p:attrNameLst>
                                      </p:cBhvr>
                                      <p:tavLst>
                                        <p:tav tm="0">
                                          <p:val>
                                            <p:strVal val="#ppt_x"/>
                                          </p:val>
                                        </p:tav>
                                        <p:tav tm="100000">
                                          <p:val>
                                            <p:strVal val="#ppt_x"/>
                                          </p:val>
                                        </p:tav>
                                      </p:tavLst>
                                    </p:anim>
                                    <p:anim calcmode="lin" valueType="num">
                                      <p:cBhvr>
                                        <p:cTn id="9" dur="1000" fill="hold"/>
                                        <p:tgtEl>
                                          <p:spTgt spid="180227">
                                            <p:txEl>
                                              <p:charRg st="69" end="119"/>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80227">
                                            <p:txEl>
                                              <p:charRg st="131" end="172"/>
                                            </p:txEl>
                                          </p:spTgt>
                                        </p:tgtEl>
                                        <p:attrNameLst>
                                          <p:attrName>style.visibility</p:attrName>
                                        </p:attrNameLst>
                                      </p:cBhvr>
                                      <p:to>
                                        <p:strVal val="visible"/>
                                      </p:to>
                                    </p:set>
                                    <p:anim calcmode="lin" valueType="num">
                                      <p:cBhvr additive="base">
                                        <p:cTn id="14" dur="500" fill="hold"/>
                                        <p:tgtEl>
                                          <p:spTgt spid="180227">
                                            <p:txEl>
                                              <p:charRg st="131" end="17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80227">
                                            <p:txEl>
                                              <p:charRg st="131" end="172"/>
                                            </p:txEl>
                                          </p:spTgt>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180227">
                                            <p:txEl>
                                              <p:charRg st="172" end="198"/>
                                            </p:txEl>
                                          </p:spTgt>
                                        </p:tgtEl>
                                        <p:attrNameLst>
                                          <p:attrName>style.visibility</p:attrName>
                                        </p:attrNameLst>
                                      </p:cBhvr>
                                      <p:to>
                                        <p:strVal val="visible"/>
                                      </p:to>
                                    </p:set>
                                    <p:anim calcmode="lin" valueType="num">
                                      <p:cBhvr additive="base">
                                        <p:cTn id="18" dur="500" fill="hold"/>
                                        <p:tgtEl>
                                          <p:spTgt spid="180227">
                                            <p:txEl>
                                              <p:charRg st="172" end="198"/>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80227">
                                            <p:txEl>
                                              <p:charRg st="172" end="198"/>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180227">
                                            <p:txEl>
                                              <p:charRg st="198" end="212"/>
                                            </p:txEl>
                                          </p:spTgt>
                                        </p:tgtEl>
                                        <p:attrNameLst>
                                          <p:attrName>style.visibility</p:attrName>
                                        </p:attrNameLst>
                                      </p:cBhvr>
                                      <p:to>
                                        <p:strVal val="visible"/>
                                      </p:to>
                                    </p:set>
                                    <p:anim calcmode="lin" valueType="num">
                                      <p:cBhvr additive="base">
                                        <p:cTn id="22" dur="500" fill="hold"/>
                                        <p:tgtEl>
                                          <p:spTgt spid="180227">
                                            <p:txEl>
                                              <p:charRg st="198" end="21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80227">
                                            <p:txEl>
                                              <p:charRg st="198" end="2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3" name="Rectangle 2"/>
          <p:cNvSpPr>
            <a:spLocks noGrp="1"/>
          </p:cNvSpPr>
          <p:nvPr>
            <p:ph type="title"/>
          </p:nvPr>
        </p:nvSpPr>
        <p:spPr>
          <a:ln/>
        </p:spPr>
        <p:txBody>
          <a:bodyPr vert="horz" wrap="square" lIns="91440" tIns="45720" rIns="91440" bIns="45720" anchor="b" anchorCtr="0"/>
          <a:p>
            <a:pPr eaLnBrk="1" hangingPunct="1"/>
            <a:r>
              <a:rPr lang="zh-CN" altLang="en-US" sz="2800" b="1" dirty="0">
                <a:ea typeface="楷体_GB2312" pitchFamily="49" charset="-122"/>
              </a:rPr>
              <a:t>（一）我国中小学常用的教学方法及其分类</a:t>
            </a:r>
            <a:br>
              <a:rPr lang="zh-CN" altLang="en-US" sz="2800" dirty="0">
                <a:ea typeface="楷体_GB2312" pitchFamily="49" charset="-122"/>
              </a:rPr>
            </a:br>
            <a:endParaRPr lang="zh-CN" altLang="en-US" sz="2800" dirty="0">
              <a:ea typeface="楷体_GB2312" pitchFamily="49" charset="-122"/>
            </a:endParaRPr>
          </a:p>
        </p:txBody>
      </p:sp>
      <p:sp>
        <p:nvSpPr>
          <p:cNvPr id="181251" name="Rectangle 3"/>
          <p:cNvSpPr>
            <a:spLocks noGrp="1"/>
          </p:cNvSpPr>
          <p:nvPr>
            <p:ph idx="1" hasCustomPrompt="1"/>
          </p:nvPr>
        </p:nvSpPr>
        <p:spPr>
          <a:xfrm>
            <a:off x="1066800" y="1700213"/>
            <a:ext cx="7772400" cy="4516437"/>
          </a:xfrm>
          <a:ln/>
        </p:spPr>
        <p:txBody>
          <a:bodyPr vert="horz" wrap="square" lIns="91440" tIns="45720" rIns="91440" bIns="45720" anchor="t" anchorCtr="0"/>
          <a:p>
            <a:pPr eaLnBrk="1" hangingPunct="1">
              <a:lnSpc>
                <a:spcPct val="80000"/>
              </a:lnSpc>
            </a:pPr>
            <a:r>
              <a:rPr lang="en-US" altLang="zh-CN" sz="2800" b="1" dirty="0">
                <a:solidFill>
                  <a:srgbClr val="FF0000"/>
                </a:solidFill>
              </a:rPr>
              <a:t>3</a:t>
            </a:r>
            <a:r>
              <a:rPr lang="zh-CN" altLang="en-US" sz="2800" b="1" dirty="0">
                <a:solidFill>
                  <a:srgbClr val="FF0000"/>
                </a:solidFill>
              </a:rPr>
              <a:t>、以实际训练为主的方法</a:t>
            </a:r>
            <a:endParaRPr lang="zh-CN" altLang="en-US" sz="2800" b="1" dirty="0">
              <a:solidFill>
                <a:srgbClr val="FF0000"/>
              </a:solidFill>
            </a:endParaRPr>
          </a:p>
          <a:p>
            <a:pPr eaLnBrk="1" hangingPunct="1">
              <a:lnSpc>
                <a:spcPct val="80000"/>
              </a:lnSpc>
            </a:pPr>
            <a:r>
              <a:rPr lang="en-US" altLang="zh-CN" sz="2800" dirty="0">
                <a:solidFill>
                  <a:srgbClr val="FD1FFF"/>
                </a:solidFill>
                <a:latin typeface="华文新魏" panose="02010800040101010101" pitchFamily="2" charset="-122"/>
                <a:ea typeface="华文新魏" panose="02010800040101010101" pitchFamily="2" charset="-122"/>
              </a:rPr>
              <a:t>2</a:t>
            </a:r>
            <a:r>
              <a:rPr lang="zh-CN" altLang="en-US" sz="2800" dirty="0">
                <a:solidFill>
                  <a:srgbClr val="FD1FFF"/>
                </a:solidFill>
                <a:latin typeface="华文新魏" panose="02010800040101010101" pitchFamily="2" charset="-122"/>
                <a:ea typeface="华文新魏" panose="02010800040101010101" pitchFamily="2" charset="-122"/>
              </a:rPr>
              <a:t>）实验法</a:t>
            </a:r>
            <a:r>
              <a:rPr lang="en-US" altLang="zh-CN" sz="2800" dirty="0">
                <a:solidFill>
                  <a:srgbClr val="FD1FFF"/>
                </a:solidFill>
                <a:latin typeface="华文新魏" panose="02010800040101010101" pitchFamily="2" charset="-122"/>
                <a:ea typeface="华文新魏" panose="02010800040101010101" pitchFamily="2" charset="-122"/>
              </a:rPr>
              <a:t>---</a:t>
            </a:r>
            <a:r>
              <a:rPr lang="zh-CN" altLang="en-US" sz="2800" dirty="0">
                <a:solidFill>
                  <a:srgbClr val="000099"/>
                </a:solidFill>
              </a:rPr>
              <a:t>是在教师的指导下学生用一定的仪器设备，在一定条件下引起某些事物或现象的发生和变化，使学生在观察、研究和独立操作中获得知识，形成技能技巧的方法。</a:t>
            </a:r>
            <a:endParaRPr lang="zh-CN" altLang="en-US" sz="2800" dirty="0">
              <a:solidFill>
                <a:srgbClr val="000099"/>
              </a:solidFill>
            </a:endParaRPr>
          </a:p>
          <a:p>
            <a:pPr eaLnBrk="1" hangingPunct="1">
              <a:lnSpc>
                <a:spcPct val="80000"/>
              </a:lnSpc>
            </a:pPr>
            <a:r>
              <a:rPr lang="zh-CN" altLang="en-US" sz="2800" dirty="0">
                <a:solidFill>
                  <a:srgbClr val="000099"/>
                </a:solidFill>
              </a:rPr>
              <a:t>运用此方法的</a:t>
            </a:r>
            <a:r>
              <a:rPr lang="zh-CN" altLang="en-US" sz="2800" b="1" dirty="0">
                <a:solidFill>
                  <a:srgbClr val="FF0000"/>
                </a:solidFill>
              </a:rPr>
              <a:t>基本要求</a:t>
            </a:r>
            <a:r>
              <a:rPr lang="zh-CN" altLang="en-US" sz="2800" dirty="0">
                <a:solidFill>
                  <a:srgbClr val="000099"/>
                </a:solidFill>
              </a:rPr>
              <a:t>：</a:t>
            </a:r>
            <a:endParaRPr lang="zh-CN" altLang="en-US" sz="2800" dirty="0">
              <a:solidFill>
                <a:srgbClr val="000099"/>
              </a:solidFill>
            </a:endParaRPr>
          </a:p>
          <a:p>
            <a:pPr eaLnBrk="1" hangingPunct="1">
              <a:lnSpc>
                <a:spcPct val="80000"/>
              </a:lnSpc>
              <a:buNone/>
            </a:pPr>
            <a:r>
              <a:rPr lang="zh-CN" altLang="en-US" sz="2800" dirty="0">
                <a:solidFill>
                  <a:srgbClr val="000099"/>
                </a:solidFill>
              </a:rPr>
              <a:t>     </a:t>
            </a:r>
            <a:r>
              <a:rPr lang="en-US" altLang="zh-CN" sz="2800" dirty="0">
                <a:solidFill>
                  <a:srgbClr val="000099"/>
                </a:solidFill>
              </a:rPr>
              <a:t>a.</a:t>
            </a:r>
            <a:r>
              <a:rPr lang="zh-CN" altLang="en-US" sz="2800" dirty="0">
                <a:solidFill>
                  <a:srgbClr val="000099"/>
                </a:solidFill>
              </a:rPr>
              <a:t>做好实验前的准备。</a:t>
            </a:r>
            <a:endParaRPr lang="zh-CN" altLang="en-US" sz="2800" dirty="0">
              <a:solidFill>
                <a:srgbClr val="000099"/>
              </a:solidFill>
            </a:endParaRPr>
          </a:p>
          <a:p>
            <a:pPr eaLnBrk="1" hangingPunct="1">
              <a:lnSpc>
                <a:spcPct val="80000"/>
              </a:lnSpc>
              <a:buNone/>
            </a:pPr>
            <a:r>
              <a:rPr lang="zh-CN" altLang="en-US" sz="2800" dirty="0">
                <a:solidFill>
                  <a:srgbClr val="000099"/>
                </a:solidFill>
              </a:rPr>
              <a:t>     </a:t>
            </a:r>
            <a:r>
              <a:rPr lang="en-US" altLang="zh-CN" sz="2800" dirty="0">
                <a:solidFill>
                  <a:srgbClr val="000099"/>
                </a:solidFill>
              </a:rPr>
              <a:t>b.</a:t>
            </a:r>
            <a:r>
              <a:rPr lang="zh-CN" altLang="en-US" sz="2800" dirty="0">
                <a:solidFill>
                  <a:srgbClr val="000099"/>
                </a:solidFill>
              </a:rPr>
              <a:t>使学生明确实验的目的、</a:t>
            </a:r>
            <a:endParaRPr lang="zh-CN" altLang="en-US" sz="2800" dirty="0">
              <a:solidFill>
                <a:srgbClr val="000099"/>
              </a:solidFill>
            </a:endParaRPr>
          </a:p>
          <a:p>
            <a:pPr eaLnBrk="1" hangingPunct="1">
              <a:lnSpc>
                <a:spcPct val="80000"/>
              </a:lnSpc>
              <a:buNone/>
            </a:pPr>
            <a:r>
              <a:rPr lang="zh-CN" altLang="en-US" sz="2800" dirty="0">
                <a:solidFill>
                  <a:srgbClr val="000099"/>
                </a:solidFill>
              </a:rPr>
              <a:t>       要求与做法。</a:t>
            </a:r>
            <a:endParaRPr lang="zh-CN" altLang="en-US" sz="2800" dirty="0">
              <a:solidFill>
                <a:srgbClr val="000099"/>
              </a:solidFill>
            </a:endParaRPr>
          </a:p>
          <a:p>
            <a:pPr eaLnBrk="1" hangingPunct="1">
              <a:lnSpc>
                <a:spcPct val="80000"/>
              </a:lnSpc>
              <a:buNone/>
            </a:pPr>
            <a:r>
              <a:rPr lang="zh-CN" altLang="en-US" sz="2800" dirty="0">
                <a:solidFill>
                  <a:srgbClr val="000099"/>
                </a:solidFill>
              </a:rPr>
              <a:t>     </a:t>
            </a:r>
            <a:r>
              <a:rPr lang="en-US" altLang="zh-CN" sz="2800" dirty="0">
                <a:solidFill>
                  <a:srgbClr val="000099"/>
                </a:solidFill>
              </a:rPr>
              <a:t>c.</a:t>
            </a:r>
            <a:r>
              <a:rPr lang="zh-CN" altLang="en-US" sz="2800" dirty="0">
                <a:solidFill>
                  <a:srgbClr val="000099"/>
                </a:solidFill>
              </a:rPr>
              <a:t>注意实验过程中的指导。</a:t>
            </a:r>
            <a:endParaRPr lang="zh-CN" altLang="en-US" sz="2800" dirty="0">
              <a:solidFill>
                <a:srgbClr val="000099"/>
              </a:solidFill>
            </a:endParaRPr>
          </a:p>
          <a:p>
            <a:pPr eaLnBrk="1" hangingPunct="1">
              <a:lnSpc>
                <a:spcPct val="80000"/>
              </a:lnSpc>
              <a:buNone/>
            </a:pPr>
            <a:r>
              <a:rPr lang="zh-CN" altLang="en-US" sz="2800" dirty="0">
                <a:solidFill>
                  <a:srgbClr val="000099"/>
                </a:solidFill>
              </a:rPr>
              <a:t>     </a:t>
            </a:r>
            <a:r>
              <a:rPr lang="en-US" altLang="zh-CN" sz="2800" dirty="0">
                <a:solidFill>
                  <a:srgbClr val="000099"/>
                </a:solidFill>
              </a:rPr>
              <a:t>d.</a:t>
            </a:r>
            <a:r>
              <a:rPr lang="zh-CN" altLang="en-US" sz="2800" dirty="0">
                <a:solidFill>
                  <a:srgbClr val="000099"/>
                </a:solidFill>
              </a:rPr>
              <a:t>做好实验小结。</a:t>
            </a:r>
            <a:endParaRPr lang="zh-CN" altLang="en-US" sz="2800" dirty="0">
              <a:solidFill>
                <a:srgbClr val="000099"/>
              </a:solidFill>
            </a:endParaRPr>
          </a:p>
          <a:p>
            <a:pPr eaLnBrk="1" hangingPunct="1">
              <a:lnSpc>
                <a:spcPct val="80000"/>
              </a:lnSpc>
            </a:pPr>
            <a:endParaRPr lang="zh-CN" altLang="en-US" sz="2800" dirty="0"/>
          </a:p>
          <a:p>
            <a:pPr eaLnBrk="1" hangingPunct="1">
              <a:lnSpc>
                <a:spcPct val="80000"/>
              </a:lnSpc>
            </a:pPr>
            <a:endParaRPr lang="en-US" altLang="zh-CN" sz="2800" dirty="0"/>
          </a:p>
        </p:txBody>
      </p:sp>
      <p:pic>
        <p:nvPicPr>
          <p:cNvPr id="64515" name="Picture 4" descr="图片46"/>
          <p:cNvPicPr>
            <a:picLocks noChangeAspect="1"/>
          </p:cNvPicPr>
          <p:nvPr/>
        </p:nvPicPr>
        <p:blipFill>
          <a:blip r:embed="rId1"/>
          <a:stretch>
            <a:fillRect/>
          </a:stretch>
        </p:blipFill>
        <p:spPr>
          <a:xfrm>
            <a:off x="6300788" y="3641725"/>
            <a:ext cx="2325687" cy="2955925"/>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1251">
                                            <p:txEl>
                                              <p:charRg st="105" end="122"/>
                                            </p:txEl>
                                          </p:spTgt>
                                        </p:tgtEl>
                                        <p:attrNameLst>
                                          <p:attrName>style.visibility</p:attrName>
                                        </p:attrNameLst>
                                      </p:cBhvr>
                                      <p:to>
                                        <p:strVal val="visible"/>
                                      </p:to>
                                    </p:set>
                                    <p:anim calcmode="lin" valueType="num">
                                      <p:cBhvr additive="base">
                                        <p:cTn id="7" dur="500" fill="hold"/>
                                        <p:tgtEl>
                                          <p:spTgt spid="181251">
                                            <p:txEl>
                                              <p:charRg st="105" end="12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1251">
                                            <p:txEl>
                                              <p:charRg st="105" end="12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81251">
                                            <p:txEl>
                                              <p:charRg st="122" end="141"/>
                                            </p:txEl>
                                          </p:spTgt>
                                        </p:tgtEl>
                                        <p:attrNameLst>
                                          <p:attrName>style.visibility</p:attrName>
                                        </p:attrNameLst>
                                      </p:cBhvr>
                                      <p:to>
                                        <p:strVal val="visible"/>
                                      </p:to>
                                    </p:set>
                                    <p:anim calcmode="lin" valueType="num">
                                      <p:cBhvr additive="base">
                                        <p:cTn id="11" dur="500" fill="hold"/>
                                        <p:tgtEl>
                                          <p:spTgt spid="181251">
                                            <p:txEl>
                                              <p:charRg st="122" end="14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81251">
                                            <p:txEl>
                                              <p:charRg st="122" end="14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81251">
                                            <p:txEl>
                                              <p:charRg st="141" end="155"/>
                                            </p:txEl>
                                          </p:spTgt>
                                        </p:tgtEl>
                                        <p:attrNameLst>
                                          <p:attrName>style.visibility</p:attrName>
                                        </p:attrNameLst>
                                      </p:cBhvr>
                                      <p:to>
                                        <p:strVal val="visible"/>
                                      </p:to>
                                    </p:set>
                                    <p:anim calcmode="lin" valueType="num">
                                      <p:cBhvr additive="base">
                                        <p:cTn id="15" dur="500" fill="hold"/>
                                        <p:tgtEl>
                                          <p:spTgt spid="181251">
                                            <p:txEl>
                                              <p:charRg st="141" end="15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81251">
                                            <p:txEl>
                                              <p:charRg st="141" end="155"/>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81251">
                                            <p:txEl>
                                              <p:charRg st="155" end="174"/>
                                            </p:txEl>
                                          </p:spTgt>
                                        </p:tgtEl>
                                        <p:attrNameLst>
                                          <p:attrName>style.visibility</p:attrName>
                                        </p:attrNameLst>
                                      </p:cBhvr>
                                      <p:to>
                                        <p:strVal val="visible"/>
                                      </p:to>
                                    </p:set>
                                    <p:anim calcmode="lin" valueType="num">
                                      <p:cBhvr additive="base">
                                        <p:cTn id="19" dur="500" fill="hold"/>
                                        <p:tgtEl>
                                          <p:spTgt spid="181251">
                                            <p:txEl>
                                              <p:charRg st="155" end="17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1251">
                                            <p:txEl>
                                              <p:charRg st="155" end="17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81251">
                                            <p:txEl>
                                              <p:charRg st="174" end="189"/>
                                            </p:txEl>
                                          </p:spTgt>
                                        </p:tgtEl>
                                        <p:attrNameLst>
                                          <p:attrName>style.visibility</p:attrName>
                                        </p:attrNameLst>
                                      </p:cBhvr>
                                      <p:to>
                                        <p:strVal val="visible"/>
                                      </p:to>
                                    </p:set>
                                    <p:anim calcmode="lin" valueType="num">
                                      <p:cBhvr additive="base">
                                        <p:cTn id="23" dur="500" fill="hold"/>
                                        <p:tgtEl>
                                          <p:spTgt spid="181251">
                                            <p:txEl>
                                              <p:charRg st="174" end="189"/>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81251">
                                            <p:txEl>
                                              <p:charRg st="174" end="18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7" name="Rectangle 2"/>
          <p:cNvSpPr>
            <a:spLocks noGrp="1"/>
          </p:cNvSpPr>
          <p:nvPr>
            <p:ph type="title"/>
          </p:nvPr>
        </p:nvSpPr>
        <p:spPr>
          <a:ln/>
        </p:spPr>
        <p:txBody>
          <a:bodyPr vert="horz" wrap="square" lIns="91440" tIns="45720" rIns="91440" bIns="45720" anchor="b" anchorCtr="0"/>
          <a:p>
            <a:pPr eaLnBrk="1" hangingPunct="1"/>
            <a:r>
              <a:rPr lang="zh-CN" altLang="en-US" sz="2800" b="1" dirty="0">
                <a:ea typeface="楷体_GB2312" pitchFamily="49" charset="-122"/>
              </a:rPr>
              <a:t>（一）我国中小学常用的教学方法及其分类</a:t>
            </a:r>
            <a:br>
              <a:rPr lang="zh-CN" altLang="en-US" sz="2800" dirty="0">
                <a:ea typeface="楷体_GB2312" pitchFamily="49" charset="-122"/>
              </a:rPr>
            </a:br>
            <a:endParaRPr lang="zh-CN" altLang="en-US" sz="2800" dirty="0">
              <a:ea typeface="楷体_GB2312" pitchFamily="49" charset="-122"/>
            </a:endParaRPr>
          </a:p>
        </p:txBody>
      </p:sp>
      <p:sp>
        <p:nvSpPr>
          <p:cNvPr id="184323" name="Rectangle 3"/>
          <p:cNvSpPr>
            <a:spLocks noGrp="1"/>
          </p:cNvSpPr>
          <p:nvPr>
            <p:ph idx="1" hasCustomPrompt="1"/>
          </p:nvPr>
        </p:nvSpPr>
        <p:spPr>
          <a:xfrm>
            <a:off x="971550" y="1916113"/>
            <a:ext cx="7772400" cy="4114800"/>
          </a:xfrm>
          <a:ln/>
        </p:spPr>
        <p:txBody>
          <a:bodyPr vert="horz" wrap="square" lIns="91440" tIns="45720" rIns="91440" bIns="45720" anchor="t" anchorCtr="0"/>
          <a:p>
            <a:pPr eaLnBrk="1" hangingPunct="1">
              <a:lnSpc>
                <a:spcPct val="80000"/>
              </a:lnSpc>
            </a:pPr>
            <a:r>
              <a:rPr lang="en-US" altLang="zh-CN" sz="2800" b="1" dirty="0">
                <a:solidFill>
                  <a:srgbClr val="FF0000"/>
                </a:solidFill>
              </a:rPr>
              <a:t>3</a:t>
            </a:r>
            <a:r>
              <a:rPr lang="zh-CN" altLang="en-US" sz="2800" b="1" dirty="0">
                <a:solidFill>
                  <a:srgbClr val="FF0000"/>
                </a:solidFill>
              </a:rPr>
              <a:t>、以实际训练为主的方法</a:t>
            </a:r>
            <a:endParaRPr lang="zh-CN" altLang="en-US" sz="2800" b="1" dirty="0">
              <a:solidFill>
                <a:srgbClr val="FF0000"/>
              </a:solidFill>
            </a:endParaRPr>
          </a:p>
          <a:p>
            <a:pPr eaLnBrk="1" hangingPunct="1">
              <a:lnSpc>
                <a:spcPct val="80000"/>
              </a:lnSpc>
            </a:pPr>
            <a:r>
              <a:rPr lang="en-US" altLang="zh-CN" sz="2800" b="1" dirty="0">
                <a:solidFill>
                  <a:srgbClr val="FD1FFF"/>
                </a:solidFill>
                <a:latin typeface="华文新魏" panose="02010800040101010101" pitchFamily="2" charset="-122"/>
                <a:ea typeface="华文新魏" panose="02010800040101010101" pitchFamily="2" charset="-122"/>
              </a:rPr>
              <a:t>3</a:t>
            </a:r>
            <a:r>
              <a:rPr lang="zh-CN" altLang="en-US" sz="2800" b="1" dirty="0">
                <a:solidFill>
                  <a:srgbClr val="FD1FFF"/>
                </a:solidFill>
                <a:latin typeface="华文新魏" panose="02010800040101010101" pitchFamily="2" charset="-122"/>
                <a:ea typeface="华文新魏" panose="02010800040101010101" pitchFamily="2" charset="-122"/>
              </a:rPr>
              <a:t>）实习作业法</a:t>
            </a:r>
            <a:r>
              <a:rPr lang="en-US" altLang="zh-CN" sz="2800" b="1" dirty="0">
                <a:solidFill>
                  <a:srgbClr val="FD1FFF"/>
                </a:solidFill>
                <a:latin typeface="华文新魏" panose="02010800040101010101" pitchFamily="2" charset="-122"/>
                <a:ea typeface="华文新魏" panose="02010800040101010101" pitchFamily="2" charset="-122"/>
              </a:rPr>
              <a:t>---</a:t>
            </a:r>
            <a:r>
              <a:rPr lang="zh-CN" altLang="en-US" sz="2800" dirty="0">
                <a:solidFill>
                  <a:srgbClr val="000099"/>
                </a:solidFill>
              </a:rPr>
              <a:t>是教师根据教学大纲的要求。组织学生在校内外一定的场所运用已有知识进行实际操作或其他实践活动，以获得一定知识和技能技巧的方法。</a:t>
            </a:r>
            <a:endParaRPr lang="zh-CN" altLang="en-US" sz="2800" dirty="0">
              <a:solidFill>
                <a:srgbClr val="000099"/>
              </a:solidFill>
            </a:endParaRPr>
          </a:p>
          <a:p>
            <a:pPr eaLnBrk="1" hangingPunct="1">
              <a:lnSpc>
                <a:spcPct val="80000"/>
              </a:lnSpc>
            </a:pPr>
            <a:r>
              <a:rPr lang="zh-CN" altLang="en-US" sz="2800" dirty="0">
                <a:solidFill>
                  <a:srgbClr val="000099"/>
                </a:solidFill>
              </a:rPr>
              <a:t>运用此方法的</a:t>
            </a:r>
            <a:r>
              <a:rPr lang="zh-CN" altLang="en-US" sz="2800" b="1" dirty="0">
                <a:solidFill>
                  <a:srgbClr val="FF0000"/>
                </a:solidFill>
              </a:rPr>
              <a:t>基本要求</a:t>
            </a:r>
            <a:r>
              <a:rPr lang="zh-CN" altLang="en-US" sz="2800" dirty="0">
                <a:solidFill>
                  <a:srgbClr val="000099"/>
                </a:solidFill>
              </a:rPr>
              <a:t>：</a:t>
            </a:r>
            <a:endParaRPr lang="zh-CN" altLang="en-US" sz="2800" dirty="0">
              <a:solidFill>
                <a:srgbClr val="000099"/>
              </a:solidFill>
            </a:endParaRPr>
          </a:p>
          <a:p>
            <a:pPr eaLnBrk="1" hangingPunct="1">
              <a:lnSpc>
                <a:spcPct val="80000"/>
              </a:lnSpc>
              <a:buNone/>
            </a:pPr>
            <a:r>
              <a:rPr lang="zh-CN" altLang="en-US" sz="2800" dirty="0">
                <a:solidFill>
                  <a:srgbClr val="000099"/>
                </a:solidFill>
              </a:rPr>
              <a:t>     </a:t>
            </a:r>
            <a:r>
              <a:rPr lang="en-US" altLang="zh-CN" sz="2800" dirty="0">
                <a:solidFill>
                  <a:srgbClr val="000099"/>
                </a:solidFill>
              </a:rPr>
              <a:t>a. </a:t>
            </a:r>
            <a:r>
              <a:rPr lang="zh-CN" altLang="en-US" sz="2800" dirty="0">
                <a:solidFill>
                  <a:srgbClr val="000099"/>
                </a:solidFill>
              </a:rPr>
              <a:t>作好实习作业的准备。</a:t>
            </a:r>
            <a:endParaRPr lang="zh-CN" altLang="en-US" sz="2800" dirty="0">
              <a:solidFill>
                <a:srgbClr val="000099"/>
              </a:solidFill>
            </a:endParaRPr>
          </a:p>
          <a:p>
            <a:pPr eaLnBrk="1" hangingPunct="1">
              <a:lnSpc>
                <a:spcPct val="80000"/>
              </a:lnSpc>
              <a:buNone/>
            </a:pPr>
            <a:r>
              <a:rPr lang="zh-CN" altLang="en-US" sz="2800" dirty="0">
                <a:solidFill>
                  <a:srgbClr val="000099"/>
                </a:solidFill>
              </a:rPr>
              <a:t>     </a:t>
            </a:r>
            <a:r>
              <a:rPr lang="en-US" altLang="zh-CN" sz="2800" dirty="0">
                <a:solidFill>
                  <a:srgbClr val="000099"/>
                </a:solidFill>
              </a:rPr>
              <a:t>b. </a:t>
            </a:r>
            <a:r>
              <a:rPr lang="zh-CN" altLang="en-US" sz="2800" dirty="0">
                <a:solidFill>
                  <a:srgbClr val="000099"/>
                </a:solidFill>
              </a:rPr>
              <a:t>作好实习作业的动员。</a:t>
            </a:r>
            <a:endParaRPr lang="zh-CN" altLang="en-US" sz="2800" dirty="0">
              <a:solidFill>
                <a:srgbClr val="000099"/>
              </a:solidFill>
            </a:endParaRPr>
          </a:p>
          <a:p>
            <a:pPr eaLnBrk="1" hangingPunct="1">
              <a:lnSpc>
                <a:spcPct val="80000"/>
              </a:lnSpc>
              <a:buNone/>
            </a:pPr>
            <a:r>
              <a:rPr lang="zh-CN" altLang="en-US" sz="2800" dirty="0">
                <a:solidFill>
                  <a:srgbClr val="000099"/>
                </a:solidFill>
              </a:rPr>
              <a:t>     </a:t>
            </a:r>
            <a:r>
              <a:rPr lang="en-US" altLang="zh-CN" sz="2800" dirty="0">
                <a:solidFill>
                  <a:srgbClr val="000099"/>
                </a:solidFill>
              </a:rPr>
              <a:t>c. </a:t>
            </a:r>
            <a:r>
              <a:rPr lang="zh-CN" altLang="en-US" sz="2800" dirty="0">
                <a:solidFill>
                  <a:srgbClr val="000099"/>
                </a:solidFill>
              </a:rPr>
              <a:t>作好实习作业过程中的指导。</a:t>
            </a:r>
            <a:endParaRPr lang="zh-CN" altLang="en-US" sz="2800" dirty="0">
              <a:solidFill>
                <a:srgbClr val="000099"/>
              </a:solidFill>
            </a:endParaRPr>
          </a:p>
          <a:p>
            <a:pPr eaLnBrk="1" hangingPunct="1">
              <a:lnSpc>
                <a:spcPct val="80000"/>
              </a:lnSpc>
              <a:buNone/>
            </a:pPr>
            <a:r>
              <a:rPr lang="zh-CN" altLang="en-US" sz="2800" dirty="0">
                <a:solidFill>
                  <a:srgbClr val="000099"/>
                </a:solidFill>
              </a:rPr>
              <a:t>     </a:t>
            </a:r>
            <a:r>
              <a:rPr lang="en-US" altLang="zh-CN" sz="2800" dirty="0">
                <a:solidFill>
                  <a:srgbClr val="000099"/>
                </a:solidFill>
              </a:rPr>
              <a:t>d. </a:t>
            </a:r>
            <a:r>
              <a:rPr lang="zh-CN" altLang="en-US" sz="2800" dirty="0">
                <a:solidFill>
                  <a:srgbClr val="000099"/>
                </a:solidFill>
              </a:rPr>
              <a:t>做好实习作业的总结。</a:t>
            </a:r>
            <a:endParaRPr lang="zh-CN" altLang="en-US" sz="2800" dirty="0">
              <a:solidFill>
                <a:srgbClr val="000099"/>
              </a:solidFill>
            </a:endParaRPr>
          </a:p>
          <a:p>
            <a:pPr eaLnBrk="1" hangingPunct="1">
              <a:lnSpc>
                <a:spcPct val="80000"/>
              </a:lnSpc>
            </a:pPr>
            <a:endParaRPr lang="en-US" altLang="zh-CN" sz="2800" b="1" dirty="0">
              <a:solidFill>
                <a:srgbClr val="000099"/>
              </a:solidFill>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323">
                                            <p:txEl>
                                              <p:charRg st="98" end="117"/>
                                            </p:txEl>
                                          </p:spTgt>
                                        </p:tgtEl>
                                        <p:attrNameLst>
                                          <p:attrName>style.visibility</p:attrName>
                                        </p:attrNameLst>
                                      </p:cBhvr>
                                      <p:to>
                                        <p:strVal val="visible"/>
                                      </p:to>
                                    </p:set>
                                    <p:anim calcmode="lin" valueType="num">
                                      <p:cBhvr additive="base">
                                        <p:cTn id="7" dur="500" fill="hold"/>
                                        <p:tgtEl>
                                          <p:spTgt spid="184323">
                                            <p:txEl>
                                              <p:charRg st="98" end="11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23">
                                            <p:txEl>
                                              <p:charRg st="98" end="117"/>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84323">
                                            <p:txEl>
                                              <p:charRg st="117" end="136"/>
                                            </p:txEl>
                                          </p:spTgt>
                                        </p:tgtEl>
                                        <p:attrNameLst>
                                          <p:attrName>style.visibility</p:attrName>
                                        </p:attrNameLst>
                                      </p:cBhvr>
                                      <p:to>
                                        <p:strVal val="visible"/>
                                      </p:to>
                                    </p:set>
                                    <p:anim calcmode="lin" valueType="num">
                                      <p:cBhvr additive="base">
                                        <p:cTn id="11" dur="500" fill="hold"/>
                                        <p:tgtEl>
                                          <p:spTgt spid="184323">
                                            <p:txEl>
                                              <p:charRg st="117" end="13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84323">
                                            <p:txEl>
                                              <p:charRg st="117" end="136"/>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84323">
                                            <p:txEl>
                                              <p:charRg st="136" end="158"/>
                                            </p:txEl>
                                          </p:spTgt>
                                        </p:tgtEl>
                                        <p:attrNameLst>
                                          <p:attrName>style.visibility</p:attrName>
                                        </p:attrNameLst>
                                      </p:cBhvr>
                                      <p:to>
                                        <p:strVal val="visible"/>
                                      </p:to>
                                    </p:set>
                                    <p:anim calcmode="lin" valueType="num">
                                      <p:cBhvr additive="base">
                                        <p:cTn id="15" dur="500" fill="hold"/>
                                        <p:tgtEl>
                                          <p:spTgt spid="184323">
                                            <p:txEl>
                                              <p:charRg st="136" end="158"/>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84323">
                                            <p:txEl>
                                              <p:charRg st="136" end="158"/>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84323">
                                            <p:txEl>
                                              <p:charRg st="158" end="177"/>
                                            </p:txEl>
                                          </p:spTgt>
                                        </p:tgtEl>
                                        <p:attrNameLst>
                                          <p:attrName>style.visibility</p:attrName>
                                        </p:attrNameLst>
                                      </p:cBhvr>
                                      <p:to>
                                        <p:strVal val="visible"/>
                                      </p:to>
                                    </p:set>
                                    <p:anim calcmode="lin" valueType="num">
                                      <p:cBhvr additive="base">
                                        <p:cTn id="19" dur="500" fill="hold"/>
                                        <p:tgtEl>
                                          <p:spTgt spid="184323">
                                            <p:txEl>
                                              <p:charRg st="158" end="17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4323">
                                            <p:txEl>
                                              <p:charRg st="158" end="17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Rectangle 2"/>
          <p:cNvSpPr>
            <a:spLocks noGrp="1"/>
          </p:cNvSpPr>
          <p:nvPr>
            <p:ph type="title"/>
          </p:nvPr>
        </p:nvSpPr>
        <p:spPr>
          <a:xfrm>
            <a:off x="755650" y="1125538"/>
            <a:ext cx="7772400" cy="1143000"/>
          </a:xfrm>
          <a:ln/>
        </p:spPr>
        <p:txBody>
          <a:bodyPr vert="horz" wrap="square" lIns="91440" tIns="45720" rIns="91440" bIns="45720" anchor="b" anchorCtr="0"/>
          <a:p>
            <a:pPr eaLnBrk="1" hangingPunct="1"/>
            <a:br>
              <a:rPr lang="en-US" altLang="zh-CN" sz="4000" b="1" dirty="0">
                <a:ea typeface="楷体_GB2312" pitchFamily="49" charset="-122"/>
              </a:rPr>
            </a:br>
            <a:br>
              <a:rPr lang="en-US" altLang="zh-CN" sz="4000" b="1" dirty="0">
                <a:ea typeface="楷体_GB2312" pitchFamily="49" charset="-122"/>
              </a:rPr>
            </a:br>
            <a:br>
              <a:rPr lang="en-US" altLang="zh-CN" sz="4000" b="1" dirty="0">
                <a:ea typeface="楷体_GB2312" pitchFamily="49" charset="-122"/>
              </a:rPr>
            </a:br>
            <a:br>
              <a:rPr lang="en-US" altLang="zh-CN" sz="4000" b="1" dirty="0">
                <a:ea typeface="楷体_GB2312" pitchFamily="49" charset="-122"/>
              </a:rPr>
            </a:br>
            <a:br>
              <a:rPr lang="en-US" altLang="zh-CN" sz="4000" b="1" dirty="0">
                <a:ea typeface="楷体_GB2312" pitchFamily="49" charset="-122"/>
              </a:rPr>
            </a:br>
            <a:r>
              <a:rPr lang="zh-CN" altLang="en-US" sz="4000" b="1" dirty="0">
                <a:ea typeface="楷体_GB2312" pitchFamily="49" charset="-122"/>
              </a:rPr>
              <a:t>一、教学原则</a:t>
            </a:r>
            <a:br>
              <a:rPr lang="zh-CN" altLang="en-US" sz="4000" b="1" dirty="0">
                <a:ea typeface="楷体_GB2312" pitchFamily="49" charset="-122"/>
              </a:rPr>
            </a:br>
            <a:endParaRPr lang="zh-CN" altLang="en-US" sz="4000" b="1" dirty="0">
              <a:ea typeface="楷体_GB2312" pitchFamily="49" charset="-122"/>
            </a:endParaRPr>
          </a:p>
        </p:txBody>
      </p:sp>
      <p:sp>
        <p:nvSpPr>
          <p:cNvPr id="26626" name="Rectangle 3"/>
          <p:cNvSpPr>
            <a:spLocks noGrp="1"/>
          </p:cNvSpPr>
          <p:nvPr>
            <p:ph idx="1" hasCustomPrompt="1"/>
          </p:nvPr>
        </p:nvSpPr>
        <p:spPr>
          <a:xfrm>
            <a:off x="971550" y="1773238"/>
            <a:ext cx="7772400" cy="4114800"/>
          </a:xfrm>
          <a:ln/>
        </p:spPr>
        <p:txBody>
          <a:bodyPr vert="horz" wrap="square" lIns="91440" tIns="45720" rIns="91440" bIns="45720" anchor="t" anchorCtr="0"/>
          <a:p>
            <a:pPr eaLnBrk="1" hangingPunct="1">
              <a:lnSpc>
                <a:spcPct val="160000"/>
              </a:lnSpc>
            </a:pPr>
            <a:r>
              <a:rPr lang="zh-CN" altLang="en-US" b="1" dirty="0">
                <a:solidFill>
                  <a:srgbClr val="FF3300"/>
                </a:solidFill>
              </a:rPr>
              <a:t>教育原则的涵义：</a:t>
            </a:r>
            <a:r>
              <a:rPr lang="zh-CN" altLang="en-US" b="1" dirty="0">
                <a:solidFill>
                  <a:srgbClr val="000099"/>
                </a:solidFill>
              </a:rPr>
              <a:t>根据一定的教育教学目的任务、遵循教学过程的规律而提出的教学工作必须遵循的基本要求和指导原理。</a:t>
            </a:r>
            <a:endParaRPr lang="zh-CN" altLang="en-US" b="1" dirty="0">
              <a:solidFill>
                <a:srgbClr val="000099"/>
              </a:solidFill>
            </a:endParaRPr>
          </a:p>
          <a:p>
            <a:pPr eaLnBrk="1" hangingPunct="1"/>
            <a:endParaRPr lang="en-US" altLang="zh-CN" dirty="0"/>
          </a:p>
        </p:txBody>
      </p:sp>
      <p:pic>
        <p:nvPicPr>
          <p:cNvPr id="26627" name="Picture 10" descr="图片1"/>
          <p:cNvPicPr>
            <a:picLocks noChangeAspect="1"/>
          </p:cNvPicPr>
          <p:nvPr/>
        </p:nvPicPr>
        <p:blipFill>
          <a:blip r:embed="rId1"/>
          <a:stretch>
            <a:fillRect/>
          </a:stretch>
        </p:blipFill>
        <p:spPr>
          <a:xfrm>
            <a:off x="4932363" y="4221163"/>
            <a:ext cx="3524250" cy="2462212"/>
          </a:xfrm>
          <a:prstGeom prst="rect">
            <a:avLst/>
          </a:prstGeom>
          <a:noFill/>
          <a:ln w="9525">
            <a:noFill/>
          </a:ln>
        </p:spPr>
      </p:pic>
    </p:spTree>
  </p:cSld>
  <p:clrMapOvr>
    <a:masterClrMapping/>
  </p:clrMapOvr>
  <p:transition>
    <p:randomBar dir="vert"/>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1" name="Rectangle 2"/>
          <p:cNvSpPr>
            <a:spLocks noGrp="1"/>
          </p:cNvSpPr>
          <p:nvPr>
            <p:ph type="title"/>
          </p:nvPr>
        </p:nvSpPr>
        <p:spPr>
          <a:ln/>
        </p:spPr>
        <p:txBody>
          <a:bodyPr vert="horz" wrap="square" lIns="91440" tIns="45720" rIns="91440" bIns="45720" anchor="b" anchorCtr="0"/>
          <a:p>
            <a:pPr eaLnBrk="1" hangingPunct="1"/>
            <a:r>
              <a:rPr lang="zh-CN" altLang="en-US" sz="3600" dirty="0">
                <a:ea typeface="楷体_GB2312" pitchFamily="49" charset="-122"/>
              </a:rPr>
              <a:t>（二）国内外新兴教学方法简介</a:t>
            </a:r>
            <a:endParaRPr lang="zh-CN" altLang="en-US" sz="3600" dirty="0">
              <a:ea typeface="楷体_GB2312" pitchFamily="49" charset="-122"/>
            </a:endParaRPr>
          </a:p>
        </p:txBody>
      </p:sp>
      <p:sp>
        <p:nvSpPr>
          <p:cNvPr id="186371" name="Rectangle 3"/>
          <p:cNvSpPr>
            <a:spLocks noGrp="1"/>
          </p:cNvSpPr>
          <p:nvPr>
            <p:ph idx="1" hasCustomPrompt="1"/>
          </p:nvPr>
        </p:nvSpPr>
        <p:spPr>
          <a:ln/>
        </p:spPr>
        <p:txBody>
          <a:bodyPr vert="horz" wrap="square" lIns="91440" tIns="45720" rIns="91440" bIns="45720" anchor="t" anchorCtr="0"/>
          <a:p>
            <a:pPr eaLnBrk="1" hangingPunct="1">
              <a:lnSpc>
                <a:spcPct val="80000"/>
              </a:lnSpc>
            </a:pPr>
            <a:r>
              <a:rPr lang="en-US" altLang="zh-CN" sz="2800" b="1" dirty="0">
                <a:solidFill>
                  <a:srgbClr val="FF0000"/>
                </a:solidFill>
              </a:rPr>
              <a:t>1</a:t>
            </a:r>
            <a:r>
              <a:rPr lang="zh-CN" altLang="en-US" sz="2800" b="1" dirty="0">
                <a:solidFill>
                  <a:srgbClr val="FF0000"/>
                </a:solidFill>
              </a:rPr>
              <a:t>、发现法</a:t>
            </a:r>
            <a:endParaRPr lang="zh-CN" altLang="en-US" sz="2800" b="1" dirty="0">
              <a:solidFill>
                <a:srgbClr val="FF0000"/>
              </a:solidFill>
            </a:endParaRPr>
          </a:p>
          <a:p>
            <a:pPr eaLnBrk="1" hangingPunct="1">
              <a:lnSpc>
                <a:spcPct val="80000"/>
              </a:lnSpc>
            </a:pPr>
            <a:r>
              <a:rPr lang="zh-CN" altLang="en-US" sz="2800" dirty="0">
                <a:solidFill>
                  <a:srgbClr val="000099"/>
                </a:solidFill>
              </a:rPr>
              <a:t>美国认知心理学家布鲁纳 </a:t>
            </a:r>
            <a:endParaRPr lang="zh-CN" altLang="en-US" sz="2800" dirty="0">
              <a:solidFill>
                <a:srgbClr val="000099"/>
              </a:solidFill>
            </a:endParaRPr>
          </a:p>
          <a:p>
            <a:pPr eaLnBrk="1" hangingPunct="1">
              <a:lnSpc>
                <a:spcPct val="80000"/>
              </a:lnSpc>
              <a:buNone/>
            </a:pPr>
            <a:r>
              <a:rPr lang="zh-CN" altLang="en-US" sz="2800" dirty="0">
                <a:solidFill>
                  <a:srgbClr val="000099"/>
                </a:solidFill>
              </a:rPr>
              <a:t>    用自己的头脑亲自获得知识的方法。</a:t>
            </a:r>
            <a:endParaRPr lang="zh-CN" altLang="en-US" sz="2800" dirty="0">
              <a:solidFill>
                <a:srgbClr val="000099"/>
              </a:solidFill>
            </a:endParaRPr>
          </a:p>
          <a:p>
            <a:pPr eaLnBrk="1" hangingPunct="1">
              <a:lnSpc>
                <a:spcPct val="80000"/>
              </a:lnSpc>
            </a:pPr>
            <a:r>
              <a:rPr lang="zh-CN" altLang="en-US" sz="2800" dirty="0">
                <a:solidFill>
                  <a:srgbClr val="000099"/>
                </a:solidFill>
              </a:rPr>
              <a:t>一般步骤：</a:t>
            </a:r>
            <a:endParaRPr lang="en-US" altLang="zh-CN" sz="2800" dirty="0">
              <a:solidFill>
                <a:srgbClr val="000099"/>
              </a:solidFill>
            </a:endParaRPr>
          </a:p>
          <a:p>
            <a:pPr eaLnBrk="1" hangingPunct="1">
              <a:lnSpc>
                <a:spcPct val="80000"/>
              </a:lnSpc>
            </a:pPr>
            <a:r>
              <a:rPr lang="en-US" altLang="zh-CN" sz="2800" dirty="0">
                <a:solidFill>
                  <a:srgbClr val="000099"/>
                </a:solidFill>
              </a:rPr>
              <a:t>1</a:t>
            </a:r>
            <a:r>
              <a:rPr lang="zh-CN" altLang="en-US" sz="2800" dirty="0">
                <a:solidFill>
                  <a:srgbClr val="000099"/>
                </a:solidFill>
              </a:rPr>
              <a:t>）创设问题情景，提出问题；</a:t>
            </a:r>
            <a:endParaRPr lang="zh-CN" altLang="en-US" sz="2800" dirty="0">
              <a:solidFill>
                <a:srgbClr val="000099"/>
              </a:solidFill>
            </a:endParaRPr>
          </a:p>
          <a:p>
            <a:pPr eaLnBrk="1" hangingPunct="1">
              <a:lnSpc>
                <a:spcPct val="80000"/>
              </a:lnSpc>
              <a:buNone/>
            </a:pPr>
            <a:r>
              <a:rPr lang="zh-CN" altLang="en-US" sz="2800" dirty="0">
                <a:solidFill>
                  <a:srgbClr val="000099"/>
                </a:solidFill>
              </a:rPr>
              <a:t>     </a:t>
            </a:r>
            <a:r>
              <a:rPr lang="en-US" altLang="zh-CN" sz="2800" dirty="0">
                <a:solidFill>
                  <a:srgbClr val="000099"/>
                </a:solidFill>
              </a:rPr>
              <a:t>2</a:t>
            </a:r>
            <a:r>
              <a:rPr lang="zh-CN" altLang="en-US" sz="2800" dirty="0">
                <a:solidFill>
                  <a:srgbClr val="000099"/>
                </a:solidFill>
              </a:rPr>
              <a:t>）提出假设；</a:t>
            </a:r>
            <a:endParaRPr lang="zh-CN" altLang="en-US" sz="2800" dirty="0">
              <a:solidFill>
                <a:srgbClr val="000099"/>
              </a:solidFill>
            </a:endParaRPr>
          </a:p>
          <a:p>
            <a:pPr eaLnBrk="1" hangingPunct="1">
              <a:lnSpc>
                <a:spcPct val="80000"/>
              </a:lnSpc>
              <a:buNone/>
            </a:pPr>
            <a:r>
              <a:rPr lang="zh-CN" altLang="en-US" sz="2800" dirty="0">
                <a:solidFill>
                  <a:srgbClr val="000099"/>
                </a:solidFill>
              </a:rPr>
              <a:t>     </a:t>
            </a:r>
            <a:r>
              <a:rPr lang="en-US" altLang="zh-CN" sz="2800" dirty="0">
                <a:solidFill>
                  <a:srgbClr val="000099"/>
                </a:solidFill>
              </a:rPr>
              <a:t>3</a:t>
            </a:r>
            <a:r>
              <a:rPr lang="zh-CN" altLang="en-US" sz="2800" dirty="0">
                <a:solidFill>
                  <a:srgbClr val="000099"/>
                </a:solidFill>
              </a:rPr>
              <a:t>）验证假设；</a:t>
            </a:r>
            <a:endParaRPr lang="zh-CN" altLang="en-US" sz="2800" dirty="0">
              <a:solidFill>
                <a:srgbClr val="000099"/>
              </a:solidFill>
            </a:endParaRPr>
          </a:p>
          <a:p>
            <a:pPr eaLnBrk="1" hangingPunct="1">
              <a:lnSpc>
                <a:spcPct val="80000"/>
              </a:lnSpc>
              <a:buNone/>
            </a:pPr>
            <a:r>
              <a:rPr lang="zh-CN" altLang="en-US" sz="2800" dirty="0">
                <a:solidFill>
                  <a:srgbClr val="000099"/>
                </a:solidFill>
              </a:rPr>
              <a:t>     </a:t>
            </a:r>
            <a:r>
              <a:rPr lang="en-US" altLang="zh-CN" sz="2800" dirty="0">
                <a:solidFill>
                  <a:srgbClr val="000099"/>
                </a:solidFill>
              </a:rPr>
              <a:t>4</a:t>
            </a:r>
            <a:r>
              <a:rPr lang="zh-CN" altLang="en-US" sz="2800" dirty="0">
                <a:solidFill>
                  <a:srgbClr val="000099"/>
                </a:solidFill>
              </a:rPr>
              <a:t>）得出结论；</a:t>
            </a:r>
            <a:endParaRPr lang="zh-CN" altLang="en-US" sz="2800" dirty="0">
              <a:solidFill>
                <a:srgbClr val="000099"/>
              </a:solidFill>
            </a:endParaRPr>
          </a:p>
          <a:p>
            <a:pPr eaLnBrk="1" hangingPunct="1">
              <a:lnSpc>
                <a:spcPct val="80000"/>
              </a:lnSpc>
              <a:buNone/>
            </a:pPr>
            <a:r>
              <a:rPr lang="zh-CN" altLang="en-US" sz="2800" dirty="0">
                <a:solidFill>
                  <a:srgbClr val="000099"/>
                </a:solidFill>
              </a:rPr>
              <a:t>     </a:t>
            </a:r>
            <a:r>
              <a:rPr lang="en-US" altLang="zh-CN" sz="2800" dirty="0">
                <a:solidFill>
                  <a:srgbClr val="000099"/>
                </a:solidFill>
              </a:rPr>
              <a:t>5</a:t>
            </a:r>
            <a:r>
              <a:rPr lang="zh-CN" altLang="en-US" sz="2800" dirty="0">
                <a:solidFill>
                  <a:srgbClr val="000099"/>
                </a:solidFill>
              </a:rPr>
              <a:t>）运用结论，使其巩固和深化，形成迁移能力。</a:t>
            </a:r>
            <a:endParaRPr lang="zh-CN" altLang="en-US" sz="2800" dirty="0">
              <a:solidFill>
                <a:srgbClr val="000099"/>
              </a:solidFill>
            </a:endParaRPr>
          </a:p>
          <a:p>
            <a:pPr eaLnBrk="1" hangingPunct="1">
              <a:lnSpc>
                <a:spcPct val="80000"/>
              </a:lnSpc>
            </a:pPr>
            <a:endParaRPr lang="en-US" altLang="zh-CN" sz="2800" dirty="0">
              <a:solidFill>
                <a:srgbClr val="000099"/>
              </a:solidFill>
            </a:endParaRPr>
          </a:p>
        </p:txBody>
      </p:sp>
      <p:pic>
        <p:nvPicPr>
          <p:cNvPr id="66563" name="Picture 4" descr="图片28"/>
          <p:cNvPicPr>
            <a:picLocks noChangeAspect="1"/>
          </p:cNvPicPr>
          <p:nvPr/>
        </p:nvPicPr>
        <p:blipFill>
          <a:blip r:embed="rId1"/>
          <a:stretch>
            <a:fillRect/>
          </a:stretch>
        </p:blipFill>
        <p:spPr>
          <a:xfrm>
            <a:off x="7019925" y="4221163"/>
            <a:ext cx="1257300" cy="492125"/>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6371">
                                            <p:txEl>
                                              <p:charRg st="46" end="61"/>
                                            </p:txEl>
                                          </p:spTgt>
                                        </p:tgtEl>
                                        <p:attrNameLst>
                                          <p:attrName>style.visibility</p:attrName>
                                        </p:attrNameLst>
                                      </p:cBhvr>
                                      <p:to>
                                        <p:strVal val="visible"/>
                                      </p:to>
                                    </p:set>
                                    <p:anim calcmode="lin" valueType="num">
                                      <p:cBhvr additive="base">
                                        <p:cTn id="7" dur="500" fill="hold"/>
                                        <p:tgtEl>
                                          <p:spTgt spid="186371">
                                            <p:txEl>
                                              <p:charRg st="46" end="6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6371">
                                            <p:txEl>
                                              <p:charRg st="46" end="6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86371">
                                            <p:txEl>
                                              <p:charRg st="61" end="74"/>
                                            </p:txEl>
                                          </p:spTgt>
                                        </p:tgtEl>
                                        <p:attrNameLst>
                                          <p:attrName>style.visibility</p:attrName>
                                        </p:attrNameLst>
                                      </p:cBhvr>
                                      <p:to>
                                        <p:strVal val="visible"/>
                                      </p:to>
                                    </p:set>
                                    <p:anim calcmode="lin" valueType="num">
                                      <p:cBhvr additive="base">
                                        <p:cTn id="11" dur="500" fill="hold"/>
                                        <p:tgtEl>
                                          <p:spTgt spid="186371">
                                            <p:txEl>
                                              <p:charRg st="61" end="7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86371">
                                            <p:txEl>
                                              <p:charRg st="61" end="74"/>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86371">
                                            <p:txEl>
                                              <p:charRg st="74" end="87"/>
                                            </p:txEl>
                                          </p:spTgt>
                                        </p:tgtEl>
                                        <p:attrNameLst>
                                          <p:attrName>style.visibility</p:attrName>
                                        </p:attrNameLst>
                                      </p:cBhvr>
                                      <p:to>
                                        <p:strVal val="visible"/>
                                      </p:to>
                                    </p:set>
                                    <p:anim calcmode="lin" valueType="num">
                                      <p:cBhvr additive="base">
                                        <p:cTn id="15" dur="500" fill="hold"/>
                                        <p:tgtEl>
                                          <p:spTgt spid="186371">
                                            <p:txEl>
                                              <p:charRg st="74" end="87"/>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86371">
                                            <p:txEl>
                                              <p:charRg st="74" end="87"/>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86371">
                                            <p:txEl>
                                              <p:charRg st="87" end="100"/>
                                            </p:txEl>
                                          </p:spTgt>
                                        </p:tgtEl>
                                        <p:attrNameLst>
                                          <p:attrName>style.visibility</p:attrName>
                                        </p:attrNameLst>
                                      </p:cBhvr>
                                      <p:to>
                                        <p:strVal val="visible"/>
                                      </p:to>
                                    </p:set>
                                    <p:anim calcmode="lin" valueType="num">
                                      <p:cBhvr additive="base">
                                        <p:cTn id="19" dur="500" fill="hold"/>
                                        <p:tgtEl>
                                          <p:spTgt spid="186371">
                                            <p:txEl>
                                              <p:charRg st="87" end="10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6371">
                                            <p:txEl>
                                              <p:charRg st="87" end="100"/>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86371">
                                            <p:txEl>
                                              <p:charRg st="100" end="128"/>
                                            </p:txEl>
                                          </p:spTgt>
                                        </p:tgtEl>
                                        <p:attrNameLst>
                                          <p:attrName>style.visibility</p:attrName>
                                        </p:attrNameLst>
                                      </p:cBhvr>
                                      <p:to>
                                        <p:strVal val="visible"/>
                                      </p:to>
                                    </p:set>
                                    <p:anim calcmode="lin" valueType="num">
                                      <p:cBhvr additive="base">
                                        <p:cTn id="23" dur="500" fill="hold"/>
                                        <p:tgtEl>
                                          <p:spTgt spid="186371">
                                            <p:txEl>
                                              <p:charRg st="100" end="128"/>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86371">
                                            <p:txEl>
                                              <p:charRg st="100" end="12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5" name="Rectangle 2"/>
          <p:cNvSpPr>
            <a:spLocks noGrp="1"/>
          </p:cNvSpPr>
          <p:nvPr>
            <p:ph type="title"/>
          </p:nvPr>
        </p:nvSpPr>
        <p:spPr>
          <a:ln/>
        </p:spPr>
        <p:txBody>
          <a:bodyPr vert="horz" wrap="square" lIns="91440" tIns="45720" rIns="91440" bIns="45720" anchor="b" anchorCtr="0"/>
          <a:p>
            <a:pPr eaLnBrk="1" hangingPunct="1"/>
            <a:r>
              <a:rPr lang="zh-CN" altLang="en-US" sz="4000" dirty="0">
                <a:ea typeface="楷体_GB2312" pitchFamily="49" charset="-122"/>
              </a:rPr>
              <a:t>（二）国内外新兴教学方法简介</a:t>
            </a:r>
            <a:endParaRPr lang="zh-CN" altLang="en-US" sz="4000" dirty="0">
              <a:ea typeface="楷体_GB2312" pitchFamily="49" charset="-122"/>
            </a:endParaRPr>
          </a:p>
        </p:txBody>
      </p:sp>
      <p:sp>
        <p:nvSpPr>
          <p:cNvPr id="187395" name="Rectangle 3"/>
          <p:cNvSpPr>
            <a:spLocks noGrp="1"/>
          </p:cNvSpPr>
          <p:nvPr>
            <p:ph idx="1" hasCustomPrompt="1"/>
          </p:nvPr>
        </p:nvSpPr>
        <p:spPr>
          <a:xfrm>
            <a:off x="755650" y="1989138"/>
            <a:ext cx="8132763" cy="4608512"/>
          </a:xfrm>
          <a:ln/>
        </p:spPr>
        <p:txBody>
          <a:bodyPr vert="horz" wrap="square" lIns="91440" tIns="45720" rIns="91440" bIns="45720" anchor="t" anchorCtr="0"/>
          <a:p>
            <a:pPr eaLnBrk="1" hangingPunct="1">
              <a:lnSpc>
                <a:spcPct val="80000"/>
              </a:lnSpc>
            </a:pPr>
            <a:r>
              <a:rPr lang="en-US" altLang="zh-CN" sz="2800" b="1" dirty="0">
                <a:solidFill>
                  <a:srgbClr val="FF0000"/>
                </a:solidFill>
              </a:rPr>
              <a:t>2</a:t>
            </a:r>
            <a:r>
              <a:rPr lang="zh-CN" altLang="en-US" sz="2800" b="1" dirty="0">
                <a:solidFill>
                  <a:srgbClr val="FF0000"/>
                </a:solidFill>
              </a:rPr>
              <a:t>、范例教学法</a:t>
            </a:r>
            <a:endParaRPr lang="zh-CN" altLang="en-US" sz="2800" b="1" dirty="0">
              <a:solidFill>
                <a:srgbClr val="FF0000"/>
              </a:solidFill>
            </a:endParaRPr>
          </a:p>
          <a:p>
            <a:pPr eaLnBrk="1" hangingPunct="1">
              <a:lnSpc>
                <a:spcPct val="80000"/>
              </a:lnSpc>
            </a:pPr>
            <a:r>
              <a:rPr lang="zh-CN" altLang="en-US" sz="2800" dirty="0">
                <a:solidFill>
                  <a:srgbClr val="000099"/>
                </a:solidFill>
              </a:rPr>
              <a:t>德国瓦</a:t>
            </a:r>
            <a:r>
              <a:rPr lang="en-US" altLang="zh-CN" sz="2800" dirty="0">
                <a:solidFill>
                  <a:srgbClr val="000099"/>
                </a:solidFill>
              </a:rPr>
              <a:t>.</a:t>
            </a:r>
            <a:r>
              <a:rPr lang="zh-CN" altLang="en-US" sz="2800" dirty="0">
                <a:solidFill>
                  <a:srgbClr val="000099"/>
                </a:solidFill>
              </a:rPr>
              <a:t>根舍因提出</a:t>
            </a:r>
            <a:endParaRPr lang="zh-CN" altLang="en-US" sz="2800" dirty="0">
              <a:solidFill>
                <a:srgbClr val="000099"/>
              </a:solidFill>
            </a:endParaRPr>
          </a:p>
          <a:p>
            <a:pPr eaLnBrk="1" hangingPunct="1">
              <a:lnSpc>
                <a:spcPct val="80000"/>
              </a:lnSpc>
            </a:pPr>
            <a:r>
              <a:rPr lang="zh-CN" altLang="en-US" sz="2800" dirty="0">
                <a:solidFill>
                  <a:srgbClr val="000099"/>
                </a:solidFill>
              </a:rPr>
              <a:t>范例，指教材内容中的关键性问题。基本观点是：大力培养学生的自学能力，增强学生学习主动性和创造性，让学生掌握学习的方法。</a:t>
            </a:r>
            <a:endParaRPr lang="zh-CN" altLang="en-US" sz="2800" dirty="0">
              <a:solidFill>
                <a:srgbClr val="000099"/>
              </a:solidFill>
            </a:endParaRPr>
          </a:p>
          <a:p>
            <a:pPr eaLnBrk="1" hangingPunct="1">
              <a:lnSpc>
                <a:spcPct val="80000"/>
              </a:lnSpc>
            </a:pPr>
            <a:r>
              <a:rPr lang="zh-CN" altLang="en-US" sz="2800" dirty="0">
                <a:solidFill>
                  <a:srgbClr val="000099"/>
                </a:solidFill>
              </a:rPr>
              <a:t>要求：</a:t>
            </a:r>
            <a:endParaRPr lang="en-US" altLang="zh-CN" sz="2800" dirty="0">
              <a:solidFill>
                <a:srgbClr val="000099"/>
              </a:solidFill>
            </a:endParaRPr>
          </a:p>
          <a:p>
            <a:pPr eaLnBrk="1" hangingPunct="1">
              <a:lnSpc>
                <a:spcPct val="80000"/>
              </a:lnSpc>
            </a:pPr>
            <a:r>
              <a:rPr lang="en-US" altLang="zh-CN" sz="2800" dirty="0">
                <a:solidFill>
                  <a:srgbClr val="000099"/>
                </a:solidFill>
              </a:rPr>
              <a:t>1</a:t>
            </a:r>
            <a:r>
              <a:rPr lang="zh-CN" altLang="en-US" sz="2800" dirty="0">
                <a:solidFill>
                  <a:srgbClr val="000099"/>
                </a:solidFill>
              </a:rPr>
              <a:t>）教学内容要坚持基本型、基础性和范例性。</a:t>
            </a:r>
            <a:endParaRPr lang="zh-CN" altLang="en-US" sz="2800" dirty="0">
              <a:solidFill>
                <a:srgbClr val="000099"/>
              </a:solidFill>
            </a:endParaRPr>
          </a:p>
          <a:p>
            <a:pPr eaLnBrk="1" hangingPunct="1">
              <a:lnSpc>
                <a:spcPct val="80000"/>
              </a:lnSpc>
              <a:buNone/>
            </a:pPr>
            <a:r>
              <a:rPr lang="zh-CN" altLang="en-US" sz="2800" dirty="0">
                <a:solidFill>
                  <a:srgbClr val="000099"/>
                </a:solidFill>
              </a:rPr>
              <a:t>      </a:t>
            </a:r>
            <a:r>
              <a:rPr lang="en-US" altLang="zh-CN" sz="2800" dirty="0">
                <a:solidFill>
                  <a:srgbClr val="000099"/>
                </a:solidFill>
              </a:rPr>
              <a:t>2</a:t>
            </a:r>
            <a:r>
              <a:rPr lang="zh-CN" altLang="en-US" sz="2800" dirty="0">
                <a:solidFill>
                  <a:srgbClr val="000099"/>
                </a:solidFill>
              </a:rPr>
              <a:t>）坚持教学与练习、解决问题的学习与系统学习、掌握知识与培养能力、主体与客体的统一。</a:t>
            </a:r>
            <a:endParaRPr lang="zh-CN" altLang="en-US" sz="2800" dirty="0">
              <a:solidFill>
                <a:srgbClr val="000099"/>
              </a:solidFill>
            </a:endParaRPr>
          </a:p>
          <a:p>
            <a:pPr eaLnBrk="1" hangingPunct="1">
              <a:lnSpc>
                <a:spcPct val="80000"/>
              </a:lnSpc>
              <a:buNone/>
            </a:pPr>
            <a:r>
              <a:rPr lang="zh-CN" altLang="en-US" sz="2800" dirty="0">
                <a:solidFill>
                  <a:srgbClr val="000099"/>
                </a:solidFill>
              </a:rPr>
              <a:t>      </a:t>
            </a:r>
            <a:r>
              <a:rPr lang="en-US" altLang="zh-CN" sz="2800" dirty="0">
                <a:solidFill>
                  <a:srgbClr val="000099"/>
                </a:solidFill>
              </a:rPr>
              <a:t>3</a:t>
            </a:r>
            <a:r>
              <a:rPr lang="zh-CN" altLang="en-US" sz="2800" dirty="0">
                <a:solidFill>
                  <a:srgbClr val="000099"/>
                </a:solidFill>
              </a:rPr>
              <a:t>）教学过程要注意基本原理的分析、智力作用的分析、未来意义的分析、内容结构的分析、内容特点的分析。</a:t>
            </a:r>
            <a:endParaRPr lang="zh-CN" altLang="en-US" sz="2800" dirty="0">
              <a:solidFill>
                <a:srgbClr val="000099"/>
              </a:solidFill>
            </a:endParaRPr>
          </a:p>
        </p:txBody>
      </p:sp>
      <p:pic>
        <p:nvPicPr>
          <p:cNvPr id="67587" name="Picture 4" descr="图片28"/>
          <p:cNvPicPr>
            <a:picLocks noChangeAspect="1"/>
          </p:cNvPicPr>
          <p:nvPr/>
        </p:nvPicPr>
        <p:blipFill>
          <a:blip r:embed="rId1"/>
          <a:stretch>
            <a:fillRect/>
          </a:stretch>
        </p:blipFill>
        <p:spPr>
          <a:xfrm>
            <a:off x="7235825" y="2133600"/>
            <a:ext cx="1257300" cy="492125"/>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7395">
                                            <p:txEl>
                                              <p:charRg st="82" end="104"/>
                                            </p:txEl>
                                          </p:spTgt>
                                        </p:tgtEl>
                                        <p:attrNameLst>
                                          <p:attrName>style.visibility</p:attrName>
                                        </p:attrNameLst>
                                      </p:cBhvr>
                                      <p:to>
                                        <p:strVal val="visible"/>
                                      </p:to>
                                    </p:set>
                                    <p:anim calcmode="lin" valueType="num">
                                      <p:cBhvr additive="base">
                                        <p:cTn id="7" dur="500" fill="hold"/>
                                        <p:tgtEl>
                                          <p:spTgt spid="187395">
                                            <p:txEl>
                                              <p:charRg st="82" end="10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7395">
                                            <p:txEl>
                                              <p:charRg st="82" end="10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87395">
                                            <p:txEl>
                                              <p:charRg st="104" end="153"/>
                                            </p:txEl>
                                          </p:spTgt>
                                        </p:tgtEl>
                                        <p:attrNameLst>
                                          <p:attrName>style.visibility</p:attrName>
                                        </p:attrNameLst>
                                      </p:cBhvr>
                                      <p:to>
                                        <p:strVal val="visible"/>
                                      </p:to>
                                    </p:set>
                                    <p:anim calcmode="lin" valueType="num">
                                      <p:cBhvr additive="base">
                                        <p:cTn id="11" dur="500" fill="hold"/>
                                        <p:tgtEl>
                                          <p:spTgt spid="187395">
                                            <p:txEl>
                                              <p:charRg st="104" end="15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87395">
                                            <p:txEl>
                                              <p:charRg st="104" end="15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87395">
                                            <p:txEl>
                                              <p:charRg st="153" end="209"/>
                                            </p:txEl>
                                          </p:spTgt>
                                        </p:tgtEl>
                                        <p:attrNameLst>
                                          <p:attrName>style.visibility</p:attrName>
                                        </p:attrNameLst>
                                      </p:cBhvr>
                                      <p:to>
                                        <p:strVal val="visible"/>
                                      </p:to>
                                    </p:set>
                                    <p:anim calcmode="lin" valueType="num">
                                      <p:cBhvr additive="base">
                                        <p:cTn id="15" dur="500" fill="hold"/>
                                        <p:tgtEl>
                                          <p:spTgt spid="187395">
                                            <p:txEl>
                                              <p:charRg st="153" end="209"/>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87395">
                                            <p:txEl>
                                              <p:charRg st="153" end="20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09" name="Rectangle 2"/>
          <p:cNvSpPr>
            <a:spLocks noGrp="1"/>
          </p:cNvSpPr>
          <p:nvPr>
            <p:ph type="title"/>
          </p:nvPr>
        </p:nvSpPr>
        <p:spPr>
          <a:xfrm>
            <a:off x="1066800" y="838200"/>
            <a:ext cx="7753350" cy="719138"/>
          </a:xfrm>
          <a:ln/>
        </p:spPr>
        <p:txBody>
          <a:bodyPr vert="horz" wrap="square" lIns="91440" tIns="45720" rIns="91440" bIns="45720" anchor="b" anchorCtr="0"/>
          <a:p>
            <a:pPr eaLnBrk="1" hangingPunct="1"/>
            <a:r>
              <a:rPr lang="zh-CN" altLang="en-US" sz="4000" dirty="0">
                <a:ea typeface="楷体_GB2312" pitchFamily="49" charset="-122"/>
              </a:rPr>
              <a:t>（二）国内外新兴教学方法简介</a:t>
            </a:r>
            <a:endParaRPr lang="zh-CN" altLang="en-US" sz="4000" dirty="0">
              <a:ea typeface="楷体_GB2312" pitchFamily="49" charset="-122"/>
            </a:endParaRPr>
          </a:p>
        </p:txBody>
      </p:sp>
      <p:sp>
        <p:nvSpPr>
          <p:cNvPr id="188419" name="Rectangle 3"/>
          <p:cNvSpPr>
            <a:spLocks noGrp="1"/>
          </p:cNvSpPr>
          <p:nvPr>
            <p:ph idx="1" hasCustomPrompt="1"/>
          </p:nvPr>
        </p:nvSpPr>
        <p:spPr>
          <a:xfrm>
            <a:off x="755650" y="1744663"/>
            <a:ext cx="8172450" cy="5113337"/>
          </a:xfrm>
          <a:ln/>
        </p:spPr>
        <p:txBody>
          <a:bodyPr vert="horz" wrap="square" lIns="91440" tIns="45720" rIns="91440" bIns="45720" anchor="t" anchorCtr="0"/>
          <a:p>
            <a:pPr eaLnBrk="1" hangingPunct="1">
              <a:lnSpc>
                <a:spcPct val="80000"/>
              </a:lnSpc>
            </a:pPr>
            <a:r>
              <a:rPr lang="en-US" altLang="zh-CN" sz="2800" b="1" dirty="0">
                <a:solidFill>
                  <a:srgbClr val="FF0000"/>
                </a:solidFill>
              </a:rPr>
              <a:t>3</a:t>
            </a:r>
            <a:r>
              <a:rPr lang="zh-CN" altLang="en-US" sz="2800" b="1" dirty="0">
                <a:solidFill>
                  <a:srgbClr val="FF0000"/>
                </a:solidFill>
              </a:rPr>
              <a:t>、暗示教学法（洛扎诺夫外语教学法）</a:t>
            </a:r>
            <a:endParaRPr lang="zh-CN" altLang="en-US" sz="2800" b="1" dirty="0">
              <a:solidFill>
                <a:srgbClr val="FF0000"/>
              </a:solidFill>
            </a:endParaRPr>
          </a:p>
          <a:p>
            <a:pPr eaLnBrk="1" hangingPunct="1">
              <a:lnSpc>
                <a:spcPct val="80000"/>
              </a:lnSpc>
            </a:pPr>
            <a:r>
              <a:rPr lang="zh-CN" altLang="en-US" sz="2400" dirty="0">
                <a:solidFill>
                  <a:srgbClr val="000099"/>
                </a:solidFill>
              </a:rPr>
              <a:t>保加利亚心理学家洛扎诺夫创造</a:t>
            </a:r>
            <a:endParaRPr lang="zh-CN" altLang="en-US" sz="2400" dirty="0">
              <a:solidFill>
                <a:srgbClr val="000099"/>
              </a:solidFill>
            </a:endParaRPr>
          </a:p>
          <a:p>
            <a:pPr eaLnBrk="1" hangingPunct="1">
              <a:lnSpc>
                <a:spcPct val="80000"/>
              </a:lnSpc>
            </a:pPr>
            <a:r>
              <a:rPr lang="zh-CN" altLang="en-US" sz="2400" dirty="0">
                <a:solidFill>
                  <a:srgbClr val="000099"/>
                </a:solidFill>
              </a:rPr>
              <a:t>教学步骤：</a:t>
            </a:r>
            <a:endParaRPr lang="en-US" altLang="zh-CN" sz="2400" dirty="0">
              <a:solidFill>
                <a:srgbClr val="000099"/>
              </a:solidFill>
            </a:endParaRPr>
          </a:p>
          <a:p>
            <a:pPr eaLnBrk="1" hangingPunct="1">
              <a:lnSpc>
                <a:spcPct val="80000"/>
              </a:lnSpc>
            </a:pPr>
            <a:r>
              <a:rPr lang="en-US" altLang="zh-CN" sz="2400" dirty="0">
                <a:solidFill>
                  <a:srgbClr val="000099"/>
                </a:solidFill>
              </a:rPr>
              <a:t>1</a:t>
            </a:r>
            <a:r>
              <a:rPr lang="zh-CN" altLang="en-US" sz="2400" dirty="0">
                <a:solidFill>
                  <a:srgbClr val="000099"/>
                </a:solidFill>
                <a:sym typeface="Wingdings" panose="05000000000000000000" pitchFamily="2" charset="2"/>
              </a:rPr>
              <a:t>）教学说明新课文，先后用谈话、耳语、得</a:t>
            </a:r>
            <a:endParaRPr lang="zh-CN" altLang="en-US" sz="2400" dirty="0">
              <a:solidFill>
                <a:srgbClr val="000099"/>
              </a:solidFill>
              <a:sym typeface="Wingdings" panose="05000000000000000000" pitchFamily="2" charset="2"/>
            </a:endParaRPr>
          </a:p>
          <a:p>
            <a:pPr eaLnBrk="1" hangingPunct="1">
              <a:lnSpc>
                <a:spcPct val="80000"/>
              </a:lnSpc>
              <a:buNone/>
            </a:pPr>
            <a:r>
              <a:rPr lang="zh-CN" altLang="en-US" sz="2400" dirty="0">
                <a:solidFill>
                  <a:srgbClr val="000099"/>
                </a:solidFill>
                <a:sym typeface="Wingdings" panose="05000000000000000000" pitchFamily="2" charset="2"/>
              </a:rPr>
              <a:t>意三种不同声调连续读三遍；</a:t>
            </a:r>
            <a:endParaRPr lang="zh-CN" altLang="en-US" sz="2400" dirty="0">
              <a:solidFill>
                <a:srgbClr val="000099"/>
              </a:solidFill>
              <a:sym typeface="Wingdings" panose="05000000000000000000" pitchFamily="2" charset="2"/>
            </a:endParaRPr>
          </a:p>
          <a:p>
            <a:pPr eaLnBrk="1" hangingPunct="1">
              <a:lnSpc>
                <a:spcPct val="80000"/>
              </a:lnSpc>
              <a:buNone/>
            </a:pPr>
            <a:r>
              <a:rPr lang="zh-CN" altLang="en-US" sz="2400" dirty="0">
                <a:solidFill>
                  <a:srgbClr val="000099"/>
                </a:solidFill>
                <a:sym typeface="Wingdings" panose="05000000000000000000" pitchFamily="2" charset="2"/>
              </a:rPr>
              <a:t>     </a:t>
            </a:r>
            <a:r>
              <a:rPr lang="en-US" altLang="zh-CN" sz="2400" dirty="0">
                <a:solidFill>
                  <a:srgbClr val="000099"/>
                </a:solidFill>
                <a:sym typeface="Wingdings" panose="05000000000000000000" pitchFamily="2" charset="2"/>
              </a:rPr>
              <a:t>2</a:t>
            </a:r>
            <a:r>
              <a:rPr lang="zh-CN" altLang="en-US" sz="2400" dirty="0">
                <a:solidFill>
                  <a:srgbClr val="000099"/>
                </a:solidFill>
                <a:sym typeface="Wingdings" panose="05000000000000000000" pitchFamily="2" charset="2"/>
              </a:rPr>
              <a:t>）播放音乐，教师按音乐的节奏，再把课文连续读三 遍；</a:t>
            </a:r>
            <a:endParaRPr lang="zh-CN" altLang="en-US" sz="2400" dirty="0">
              <a:solidFill>
                <a:srgbClr val="000099"/>
              </a:solidFill>
              <a:sym typeface="Wingdings" panose="05000000000000000000" pitchFamily="2" charset="2"/>
            </a:endParaRPr>
          </a:p>
          <a:p>
            <a:pPr eaLnBrk="1" hangingPunct="1">
              <a:lnSpc>
                <a:spcPct val="80000"/>
              </a:lnSpc>
              <a:buNone/>
            </a:pPr>
            <a:r>
              <a:rPr lang="zh-CN" altLang="en-US" sz="2400" dirty="0">
                <a:solidFill>
                  <a:srgbClr val="000099"/>
                </a:solidFill>
                <a:sym typeface="Wingdings" panose="05000000000000000000" pitchFamily="2" charset="2"/>
              </a:rPr>
              <a:t>    </a:t>
            </a:r>
            <a:r>
              <a:rPr lang="en-US" altLang="zh-CN" sz="2400" dirty="0">
                <a:solidFill>
                  <a:srgbClr val="000099"/>
                </a:solidFill>
                <a:sym typeface="Wingdings" panose="05000000000000000000" pitchFamily="2" charset="2"/>
              </a:rPr>
              <a:t>3</a:t>
            </a:r>
            <a:r>
              <a:rPr lang="zh-CN" altLang="en-US" sz="2400" dirty="0">
                <a:solidFill>
                  <a:srgbClr val="000099"/>
                </a:solidFill>
                <a:sym typeface="Wingdings" panose="05000000000000000000" pitchFamily="2" charset="2"/>
              </a:rPr>
              <a:t>）学生</a:t>
            </a:r>
            <a:r>
              <a:rPr lang="en-US" altLang="zh-CN" sz="2400" dirty="0">
                <a:solidFill>
                  <a:srgbClr val="000099"/>
                </a:solidFill>
                <a:sym typeface="Wingdings" panose="05000000000000000000" pitchFamily="2" charset="2"/>
              </a:rPr>
              <a:t>2-3</a:t>
            </a:r>
            <a:r>
              <a:rPr lang="zh-CN" altLang="en-US" sz="2400" dirty="0">
                <a:solidFill>
                  <a:srgbClr val="000099"/>
                </a:solidFill>
                <a:sym typeface="Wingdings" panose="05000000000000000000" pitchFamily="2" charset="2"/>
              </a:rPr>
              <a:t>人为单位分组，分别扮演不同角色，利用新学的语言进行对话；</a:t>
            </a:r>
            <a:endParaRPr lang="zh-CN" altLang="en-US" sz="2400" dirty="0">
              <a:solidFill>
                <a:srgbClr val="000099"/>
              </a:solidFill>
              <a:sym typeface="Wingdings" panose="05000000000000000000" pitchFamily="2" charset="2"/>
            </a:endParaRPr>
          </a:p>
          <a:p>
            <a:pPr eaLnBrk="1" hangingPunct="1">
              <a:lnSpc>
                <a:spcPct val="80000"/>
              </a:lnSpc>
              <a:buNone/>
            </a:pPr>
            <a:r>
              <a:rPr lang="zh-CN" altLang="en-US" sz="2400" dirty="0">
                <a:solidFill>
                  <a:srgbClr val="000099"/>
                </a:solidFill>
              </a:rPr>
              <a:t>     </a:t>
            </a:r>
            <a:r>
              <a:rPr lang="en-US" altLang="zh-CN" sz="2400" dirty="0">
                <a:solidFill>
                  <a:srgbClr val="000099"/>
                </a:solidFill>
              </a:rPr>
              <a:t>4</a:t>
            </a:r>
            <a:r>
              <a:rPr lang="zh-CN" altLang="en-US" sz="2400" dirty="0">
                <a:solidFill>
                  <a:srgbClr val="000099"/>
                </a:solidFill>
              </a:rPr>
              <a:t>）重读所学课文；</a:t>
            </a:r>
            <a:endParaRPr lang="zh-CN" altLang="en-US" sz="2400" dirty="0">
              <a:solidFill>
                <a:srgbClr val="000099"/>
              </a:solidFill>
            </a:endParaRPr>
          </a:p>
          <a:p>
            <a:pPr eaLnBrk="1" hangingPunct="1">
              <a:lnSpc>
                <a:spcPct val="80000"/>
              </a:lnSpc>
              <a:buNone/>
            </a:pPr>
            <a:r>
              <a:rPr lang="zh-CN" altLang="en-US" sz="2400" dirty="0">
                <a:solidFill>
                  <a:srgbClr val="000099"/>
                </a:solidFill>
              </a:rPr>
              <a:t>     </a:t>
            </a:r>
            <a:r>
              <a:rPr lang="en-US" altLang="zh-CN" sz="2400" dirty="0">
                <a:solidFill>
                  <a:srgbClr val="000099"/>
                </a:solidFill>
              </a:rPr>
              <a:t>5</a:t>
            </a:r>
            <a:r>
              <a:rPr lang="zh-CN" altLang="en-US" sz="2400" dirty="0">
                <a:solidFill>
                  <a:srgbClr val="000099"/>
                </a:solidFill>
              </a:rPr>
              <a:t>）全体学生用新学的语言唱歌、做游戏或表演。</a:t>
            </a:r>
            <a:endParaRPr lang="zh-CN" altLang="en-US" sz="2400" dirty="0">
              <a:solidFill>
                <a:srgbClr val="000099"/>
              </a:solidFill>
            </a:endParaRPr>
          </a:p>
          <a:p>
            <a:pPr eaLnBrk="1" hangingPunct="1">
              <a:lnSpc>
                <a:spcPct val="80000"/>
              </a:lnSpc>
            </a:pPr>
            <a:r>
              <a:rPr lang="zh-CN" altLang="en-US" sz="2400" dirty="0">
                <a:solidFill>
                  <a:srgbClr val="000099"/>
                </a:solidFill>
                <a:sym typeface="Wingdings" panose="05000000000000000000" pitchFamily="2" charset="2"/>
              </a:rPr>
              <a:t>教学原则：</a:t>
            </a:r>
            <a:endParaRPr lang="en-US" altLang="zh-CN" sz="2400" dirty="0">
              <a:solidFill>
                <a:srgbClr val="000099"/>
              </a:solidFill>
              <a:sym typeface="Wingdings" panose="05000000000000000000" pitchFamily="2" charset="2"/>
            </a:endParaRPr>
          </a:p>
          <a:p>
            <a:pPr eaLnBrk="1" hangingPunct="1">
              <a:lnSpc>
                <a:spcPct val="80000"/>
              </a:lnSpc>
            </a:pPr>
            <a:r>
              <a:rPr lang="zh-CN" altLang="en-US" sz="2400" dirty="0">
                <a:solidFill>
                  <a:srgbClr val="000099"/>
                </a:solidFill>
                <a:sym typeface="Wingdings" panose="05000000000000000000" pitchFamily="2" charset="2"/>
              </a:rPr>
              <a:t>愉快而不紧张的原则；有意识和无意识统一的原则；教师与学生互相暗示的原则。</a:t>
            </a:r>
            <a:endParaRPr lang="zh-CN" altLang="en-US" sz="2400" dirty="0">
              <a:solidFill>
                <a:srgbClr val="000099"/>
              </a:solidFill>
              <a:sym typeface="Wingdings" panose="05000000000000000000" pitchFamily="2" charset="2"/>
            </a:endParaRPr>
          </a:p>
          <a:p>
            <a:pPr eaLnBrk="1" hangingPunct="1">
              <a:lnSpc>
                <a:spcPct val="80000"/>
              </a:lnSpc>
            </a:pPr>
            <a:endParaRPr lang="zh-CN" altLang="en-US" sz="2400" dirty="0">
              <a:solidFill>
                <a:srgbClr val="000099"/>
              </a:solidFill>
            </a:endParaRPr>
          </a:p>
          <a:p>
            <a:pPr eaLnBrk="1" hangingPunct="1">
              <a:lnSpc>
                <a:spcPct val="80000"/>
              </a:lnSpc>
            </a:pPr>
            <a:endParaRPr lang="en-US" altLang="zh-CN" sz="2400" dirty="0"/>
          </a:p>
        </p:txBody>
      </p:sp>
      <p:pic>
        <p:nvPicPr>
          <p:cNvPr id="68611" name="Picture 4" descr="图片28"/>
          <p:cNvPicPr>
            <a:picLocks noChangeAspect="1"/>
          </p:cNvPicPr>
          <p:nvPr/>
        </p:nvPicPr>
        <p:blipFill>
          <a:blip r:embed="rId1"/>
          <a:stretch>
            <a:fillRect/>
          </a:stretch>
        </p:blipFill>
        <p:spPr>
          <a:xfrm>
            <a:off x="7019925" y="5876925"/>
            <a:ext cx="1257300" cy="492125"/>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8419">
                                            <p:txEl>
                                              <p:charRg st="40" end="61"/>
                                            </p:txEl>
                                          </p:spTgt>
                                        </p:tgtEl>
                                        <p:attrNameLst>
                                          <p:attrName>style.visibility</p:attrName>
                                        </p:attrNameLst>
                                      </p:cBhvr>
                                      <p:to>
                                        <p:strVal val="visible"/>
                                      </p:to>
                                    </p:set>
                                    <p:anim calcmode="lin" valueType="num">
                                      <p:cBhvr additive="base">
                                        <p:cTn id="7" dur="500" fill="hold"/>
                                        <p:tgtEl>
                                          <p:spTgt spid="188419">
                                            <p:txEl>
                                              <p:charRg st="40" end="6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8419">
                                            <p:txEl>
                                              <p:charRg st="40" end="6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88419">
                                            <p:txEl>
                                              <p:charRg st="61" end="75"/>
                                            </p:txEl>
                                          </p:spTgt>
                                        </p:tgtEl>
                                        <p:attrNameLst>
                                          <p:attrName>style.visibility</p:attrName>
                                        </p:attrNameLst>
                                      </p:cBhvr>
                                      <p:to>
                                        <p:strVal val="visible"/>
                                      </p:to>
                                    </p:set>
                                    <p:anim calcmode="lin" valueType="num">
                                      <p:cBhvr additive="base">
                                        <p:cTn id="11" dur="500" fill="hold"/>
                                        <p:tgtEl>
                                          <p:spTgt spid="188419">
                                            <p:txEl>
                                              <p:charRg st="61" end="7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88419">
                                            <p:txEl>
                                              <p:charRg st="61" end="75"/>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88419">
                                            <p:txEl>
                                              <p:charRg st="75" end="108"/>
                                            </p:txEl>
                                          </p:spTgt>
                                        </p:tgtEl>
                                        <p:attrNameLst>
                                          <p:attrName>style.visibility</p:attrName>
                                        </p:attrNameLst>
                                      </p:cBhvr>
                                      <p:to>
                                        <p:strVal val="visible"/>
                                      </p:to>
                                    </p:set>
                                    <p:anim calcmode="lin" valueType="num">
                                      <p:cBhvr additive="base">
                                        <p:cTn id="15" dur="500" fill="hold"/>
                                        <p:tgtEl>
                                          <p:spTgt spid="188419">
                                            <p:txEl>
                                              <p:charRg st="75" end="108"/>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88419">
                                            <p:txEl>
                                              <p:charRg st="75" end="108"/>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88419">
                                            <p:txEl>
                                              <p:charRg st="108" end="148"/>
                                            </p:txEl>
                                          </p:spTgt>
                                        </p:tgtEl>
                                        <p:attrNameLst>
                                          <p:attrName>style.visibility</p:attrName>
                                        </p:attrNameLst>
                                      </p:cBhvr>
                                      <p:to>
                                        <p:strVal val="visible"/>
                                      </p:to>
                                    </p:set>
                                    <p:anim calcmode="lin" valueType="num">
                                      <p:cBhvr additive="base">
                                        <p:cTn id="19" dur="500" fill="hold"/>
                                        <p:tgtEl>
                                          <p:spTgt spid="188419">
                                            <p:txEl>
                                              <p:charRg st="108" end="148"/>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8419">
                                            <p:txEl>
                                              <p:charRg st="108" end="148"/>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88419">
                                            <p:txEl>
                                              <p:charRg st="148" end="163"/>
                                            </p:txEl>
                                          </p:spTgt>
                                        </p:tgtEl>
                                        <p:attrNameLst>
                                          <p:attrName>style.visibility</p:attrName>
                                        </p:attrNameLst>
                                      </p:cBhvr>
                                      <p:to>
                                        <p:strVal val="visible"/>
                                      </p:to>
                                    </p:set>
                                    <p:anim calcmode="lin" valueType="num">
                                      <p:cBhvr additive="base">
                                        <p:cTn id="23" dur="500" fill="hold"/>
                                        <p:tgtEl>
                                          <p:spTgt spid="188419">
                                            <p:txEl>
                                              <p:charRg st="148" end="16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88419">
                                            <p:txEl>
                                              <p:charRg st="148" end="163"/>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88419">
                                            <p:txEl>
                                              <p:charRg st="163" end="191"/>
                                            </p:txEl>
                                          </p:spTgt>
                                        </p:tgtEl>
                                        <p:attrNameLst>
                                          <p:attrName>style.visibility</p:attrName>
                                        </p:attrNameLst>
                                      </p:cBhvr>
                                      <p:to>
                                        <p:strVal val="visible"/>
                                      </p:to>
                                    </p:set>
                                    <p:anim calcmode="lin" valueType="num">
                                      <p:cBhvr additive="base">
                                        <p:cTn id="27" dur="500" fill="hold"/>
                                        <p:tgtEl>
                                          <p:spTgt spid="188419">
                                            <p:txEl>
                                              <p:charRg st="163" end="191"/>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88419">
                                            <p:txEl>
                                              <p:charRg st="163" end="191"/>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88419">
                                            <p:txEl>
                                              <p:charRg st="197" end="234"/>
                                            </p:txEl>
                                          </p:spTgt>
                                        </p:tgtEl>
                                        <p:attrNameLst>
                                          <p:attrName>style.visibility</p:attrName>
                                        </p:attrNameLst>
                                      </p:cBhvr>
                                      <p:to>
                                        <p:strVal val="visible"/>
                                      </p:to>
                                    </p:set>
                                    <p:anim calcmode="lin" valueType="num">
                                      <p:cBhvr additive="base">
                                        <p:cTn id="33" dur="500" fill="hold"/>
                                        <p:tgtEl>
                                          <p:spTgt spid="188419">
                                            <p:txEl>
                                              <p:charRg st="197" end="23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88419">
                                            <p:txEl>
                                              <p:charRg st="197" end="23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3" name="标题 175105"/>
          <p:cNvSpPr>
            <a:spLocks noGrp="1"/>
          </p:cNvSpPr>
          <p:nvPr>
            <p:ph type="title"/>
          </p:nvPr>
        </p:nvSpPr>
        <p:spPr>
          <a:ln/>
        </p:spPr>
        <p:txBody>
          <a:bodyPr vert="horz" wrap="square" lIns="91440" tIns="45720" rIns="91440" bIns="45720" anchor="b" anchorCtr="0"/>
          <a:p>
            <a:pPr algn="ctr" eaLnBrk="1" hangingPunct="1"/>
            <a:r>
              <a:rPr lang="zh-CN" altLang="en-US" sz="3200" dirty="0"/>
              <a:t>三、 教学原则与教学方法</a:t>
            </a:r>
            <a:endParaRPr lang="zh-CN" altLang="en-US" sz="3200" dirty="0"/>
          </a:p>
        </p:txBody>
      </p:sp>
      <p:sp>
        <p:nvSpPr>
          <p:cNvPr id="69634" name="文本占位符 175106"/>
          <p:cNvSpPr>
            <a:spLocks noGrp="1"/>
          </p:cNvSpPr>
          <p:nvPr>
            <p:ph idx="1" hasCustomPrompt="1"/>
          </p:nvPr>
        </p:nvSpPr>
        <p:spPr>
          <a:ln/>
        </p:spPr>
        <p:txBody>
          <a:bodyPr vert="horz" wrap="square" lIns="91440" tIns="45720" rIns="91440" bIns="45720" anchor="t" anchorCtr="0"/>
          <a:p>
            <a:pPr eaLnBrk="1" hangingPunct="1"/>
            <a:r>
              <a:rPr lang="zh-CN" altLang="en-US" dirty="0"/>
              <a:t>国内外新兴教学法简介</a:t>
            </a:r>
            <a:endParaRPr lang="zh-CN" altLang="en-US" dirty="0"/>
          </a:p>
        </p:txBody>
      </p:sp>
      <p:grpSp>
        <p:nvGrpSpPr>
          <p:cNvPr id="69635" name="组合 175107"/>
          <p:cNvGrpSpPr/>
          <p:nvPr/>
        </p:nvGrpSpPr>
        <p:grpSpPr>
          <a:xfrm>
            <a:off x="468313" y="1989138"/>
            <a:ext cx="2362200" cy="685800"/>
            <a:chOff x="3072" y="1632"/>
            <a:chExt cx="1488" cy="432"/>
          </a:xfrm>
        </p:grpSpPr>
        <p:sp>
          <p:nvSpPr>
            <p:cNvPr id="69636" name="圆角矩形 175108"/>
            <p:cNvSpPr/>
            <p:nvPr/>
          </p:nvSpPr>
          <p:spPr>
            <a:xfrm>
              <a:off x="3408" y="1632"/>
              <a:ext cx="1152" cy="432"/>
            </a:xfrm>
            <a:prstGeom prst="roundRect">
              <a:avLst>
                <a:gd name="adj" fmla="val 16667"/>
              </a:avLst>
            </a:prstGeom>
            <a:solidFill>
              <a:srgbClr val="FF9900"/>
            </a:solidFill>
            <a:ln w="9525" cap="flat" cmpd="sng">
              <a:solidFill>
                <a:schemeClr val="tx1"/>
              </a:solidFill>
              <a:prstDash val="solid"/>
              <a:miter/>
              <a:headEnd type="none" w="med" len="med"/>
              <a:tailEnd type="none" w="med" len="med"/>
            </a:ln>
          </p:spPr>
          <p:txBody>
            <a:bodyPr wrap="none" anchor="ctr" anchorCtr="0"/>
            <a:p>
              <a:pPr algn="ctr"/>
              <a:r>
                <a:rPr lang="zh-CN" altLang="en-US" b="1" dirty="0">
                  <a:solidFill>
                    <a:srgbClr val="000000"/>
                  </a:solidFill>
                  <a:latin typeface="Tahoma" panose="020B0604030504040204" pitchFamily="34" charset="0"/>
                  <a:ea typeface="华文新魏" panose="02010800040101010101" pitchFamily="2" charset="-122"/>
                </a:rPr>
                <a:t>发现法</a:t>
              </a:r>
              <a:endParaRPr lang="zh-CN" altLang="en-US" b="1" dirty="0">
                <a:solidFill>
                  <a:srgbClr val="000000"/>
                </a:solidFill>
                <a:latin typeface="Tahoma" panose="020B0604030504040204" pitchFamily="34" charset="0"/>
                <a:ea typeface="华文新魏" panose="02010800040101010101" pitchFamily="2" charset="-122"/>
              </a:endParaRPr>
            </a:p>
          </p:txBody>
        </p:sp>
        <p:sp>
          <p:nvSpPr>
            <p:cNvPr id="69637" name="椭圆 175109"/>
            <p:cNvSpPr/>
            <p:nvPr/>
          </p:nvSpPr>
          <p:spPr>
            <a:xfrm>
              <a:off x="3072" y="1632"/>
              <a:ext cx="432" cy="432"/>
            </a:xfrm>
            <a:prstGeom prst="ellipse">
              <a:avLst/>
            </a:prstGeom>
            <a:solidFill>
              <a:srgbClr val="808000"/>
            </a:solidFill>
            <a:ln w="9525" cap="flat" cmpd="sng">
              <a:solidFill>
                <a:schemeClr val="tx1"/>
              </a:solidFill>
              <a:prstDash val="solid"/>
              <a:miter/>
              <a:headEnd type="none" w="med" len="med"/>
              <a:tailEnd type="none" w="med" len="med"/>
            </a:ln>
            <a:effectLst>
              <a:outerShdw dist="107763" dir="18900000" algn="ctr" rotWithShape="0">
                <a:schemeClr val="bg2"/>
              </a:outerShdw>
            </a:effectLst>
          </p:spPr>
          <p:txBody>
            <a:bodyPr anchor="t" anchorCtr="0"/>
            <a:p>
              <a:endParaRPr lang="zh-CN" altLang="en-US" dirty="0">
                <a:latin typeface="Arial" panose="020B0604020202020204" pitchFamily="34" charset="0"/>
                <a:ea typeface="宋体" panose="02010600030101010101" pitchFamily="2" charset="-122"/>
              </a:endParaRPr>
            </a:p>
          </p:txBody>
        </p:sp>
      </p:grpSp>
      <p:grpSp>
        <p:nvGrpSpPr>
          <p:cNvPr id="69638" name="组合 175119"/>
          <p:cNvGrpSpPr/>
          <p:nvPr/>
        </p:nvGrpSpPr>
        <p:grpSpPr>
          <a:xfrm>
            <a:off x="468313" y="3573463"/>
            <a:ext cx="2362200" cy="685800"/>
            <a:chOff x="3072" y="1632"/>
            <a:chExt cx="1488" cy="432"/>
          </a:xfrm>
        </p:grpSpPr>
        <p:sp>
          <p:nvSpPr>
            <p:cNvPr id="69639" name="圆角矩形 175120"/>
            <p:cNvSpPr/>
            <p:nvPr/>
          </p:nvSpPr>
          <p:spPr>
            <a:xfrm>
              <a:off x="3408" y="1632"/>
              <a:ext cx="1152" cy="432"/>
            </a:xfrm>
            <a:prstGeom prst="roundRect">
              <a:avLst>
                <a:gd name="adj" fmla="val 16667"/>
              </a:avLst>
            </a:prstGeom>
            <a:solidFill>
              <a:srgbClr val="FF9900"/>
            </a:solidFill>
            <a:ln w="9525" cap="flat" cmpd="sng">
              <a:solidFill>
                <a:schemeClr val="tx1"/>
              </a:solidFill>
              <a:prstDash val="solid"/>
              <a:miter/>
              <a:headEnd type="none" w="med" len="med"/>
              <a:tailEnd type="none" w="med" len="med"/>
            </a:ln>
          </p:spPr>
          <p:txBody>
            <a:bodyPr wrap="none" anchor="ctr" anchorCtr="0"/>
            <a:p>
              <a:pPr algn="ctr"/>
              <a:r>
                <a:rPr lang="zh-CN" altLang="en-US" b="1" dirty="0">
                  <a:solidFill>
                    <a:srgbClr val="000000"/>
                  </a:solidFill>
                  <a:latin typeface="Tahoma" panose="020B0604030504040204" pitchFamily="34" charset="0"/>
                  <a:ea typeface="华文新魏" panose="02010800040101010101" pitchFamily="2" charset="-122"/>
                </a:rPr>
                <a:t>范例教学法</a:t>
              </a:r>
              <a:endParaRPr lang="zh-CN" altLang="en-US" b="1" dirty="0">
                <a:solidFill>
                  <a:srgbClr val="000000"/>
                </a:solidFill>
                <a:latin typeface="Tahoma" panose="020B0604030504040204" pitchFamily="34" charset="0"/>
                <a:ea typeface="华文新魏" panose="02010800040101010101" pitchFamily="2" charset="-122"/>
              </a:endParaRPr>
            </a:p>
          </p:txBody>
        </p:sp>
        <p:sp>
          <p:nvSpPr>
            <p:cNvPr id="69640" name="椭圆 175121"/>
            <p:cNvSpPr/>
            <p:nvPr/>
          </p:nvSpPr>
          <p:spPr>
            <a:xfrm>
              <a:off x="3072" y="1632"/>
              <a:ext cx="432" cy="432"/>
            </a:xfrm>
            <a:prstGeom prst="ellipse">
              <a:avLst/>
            </a:prstGeom>
            <a:solidFill>
              <a:srgbClr val="808000"/>
            </a:solidFill>
            <a:ln w="9525" cap="flat" cmpd="sng">
              <a:solidFill>
                <a:schemeClr val="tx1"/>
              </a:solidFill>
              <a:prstDash val="solid"/>
              <a:miter/>
              <a:headEnd type="none" w="med" len="med"/>
              <a:tailEnd type="none" w="med" len="med"/>
            </a:ln>
            <a:effectLst>
              <a:outerShdw dist="107763" dir="18900000" algn="ctr" rotWithShape="0">
                <a:schemeClr val="bg2"/>
              </a:outerShdw>
            </a:effectLst>
          </p:spPr>
          <p:txBody>
            <a:bodyPr anchor="t" anchorCtr="0"/>
            <a:p>
              <a:endParaRPr lang="zh-CN" altLang="en-US" dirty="0">
                <a:latin typeface="Arial" panose="020B0604020202020204" pitchFamily="34" charset="0"/>
                <a:ea typeface="宋体" panose="02010600030101010101" pitchFamily="2" charset="-122"/>
              </a:endParaRPr>
            </a:p>
          </p:txBody>
        </p:sp>
      </p:grpSp>
      <p:grpSp>
        <p:nvGrpSpPr>
          <p:cNvPr id="69641" name="组合 175125"/>
          <p:cNvGrpSpPr/>
          <p:nvPr/>
        </p:nvGrpSpPr>
        <p:grpSpPr>
          <a:xfrm>
            <a:off x="468313" y="5300663"/>
            <a:ext cx="2362200" cy="685800"/>
            <a:chOff x="3072" y="1632"/>
            <a:chExt cx="1488" cy="432"/>
          </a:xfrm>
        </p:grpSpPr>
        <p:sp>
          <p:nvSpPr>
            <p:cNvPr id="69642" name="圆角矩形 175126"/>
            <p:cNvSpPr/>
            <p:nvPr/>
          </p:nvSpPr>
          <p:spPr>
            <a:xfrm>
              <a:off x="3408" y="1632"/>
              <a:ext cx="1152" cy="432"/>
            </a:xfrm>
            <a:prstGeom prst="roundRect">
              <a:avLst>
                <a:gd name="adj" fmla="val 16667"/>
              </a:avLst>
            </a:prstGeom>
            <a:solidFill>
              <a:srgbClr val="FF9900"/>
            </a:solidFill>
            <a:ln w="9525" cap="flat" cmpd="sng">
              <a:solidFill>
                <a:schemeClr val="tx1"/>
              </a:solidFill>
              <a:prstDash val="solid"/>
              <a:miter/>
              <a:headEnd type="none" w="med" len="med"/>
              <a:tailEnd type="none" w="med" len="med"/>
            </a:ln>
          </p:spPr>
          <p:txBody>
            <a:bodyPr wrap="none" anchor="ctr" anchorCtr="0"/>
            <a:p>
              <a:pPr algn="ctr"/>
              <a:r>
                <a:rPr lang="zh-CN" altLang="en-US" b="1" dirty="0">
                  <a:solidFill>
                    <a:srgbClr val="000000"/>
                  </a:solidFill>
                  <a:latin typeface="Tahoma" panose="020B0604030504040204" pitchFamily="34" charset="0"/>
                  <a:ea typeface="华文新魏" panose="02010800040101010101" pitchFamily="2" charset="-122"/>
                </a:rPr>
                <a:t>暗示教学法</a:t>
              </a:r>
              <a:endParaRPr lang="zh-CN" altLang="en-US" b="1" dirty="0">
                <a:solidFill>
                  <a:srgbClr val="000000"/>
                </a:solidFill>
                <a:latin typeface="Tahoma" panose="020B0604030504040204" pitchFamily="34" charset="0"/>
                <a:ea typeface="华文新魏" panose="02010800040101010101" pitchFamily="2" charset="-122"/>
              </a:endParaRPr>
            </a:p>
          </p:txBody>
        </p:sp>
        <p:sp>
          <p:nvSpPr>
            <p:cNvPr id="69643" name="椭圆 175127"/>
            <p:cNvSpPr/>
            <p:nvPr/>
          </p:nvSpPr>
          <p:spPr>
            <a:xfrm>
              <a:off x="3072" y="1632"/>
              <a:ext cx="432" cy="432"/>
            </a:xfrm>
            <a:prstGeom prst="ellipse">
              <a:avLst/>
            </a:prstGeom>
            <a:solidFill>
              <a:srgbClr val="808000"/>
            </a:solidFill>
            <a:ln w="9525" cap="flat" cmpd="sng">
              <a:solidFill>
                <a:schemeClr val="tx1"/>
              </a:solidFill>
              <a:prstDash val="solid"/>
              <a:miter/>
              <a:headEnd type="none" w="med" len="med"/>
              <a:tailEnd type="none" w="med" len="med"/>
            </a:ln>
            <a:effectLst>
              <a:outerShdw dist="107763" dir="18900000" algn="ctr" rotWithShape="0">
                <a:schemeClr val="bg2"/>
              </a:outerShdw>
            </a:effectLst>
          </p:spPr>
          <p:txBody>
            <a:bodyPr anchor="t" anchorCtr="0"/>
            <a:p>
              <a:endParaRPr lang="zh-CN" altLang="en-US" dirty="0">
                <a:latin typeface="Arial" panose="020B0604020202020204" pitchFamily="34" charset="0"/>
                <a:ea typeface="宋体" panose="02010600030101010101" pitchFamily="2" charset="-122"/>
              </a:endParaRPr>
            </a:p>
          </p:txBody>
        </p:sp>
      </p:grpSp>
      <p:sp>
        <p:nvSpPr>
          <p:cNvPr id="175138" name="矩形标注 175137"/>
          <p:cNvSpPr/>
          <p:nvPr/>
        </p:nvSpPr>
        <p:spPr>
          <a:xfrm>
            <a:off x="3492500" y="908050"/>
            <a:ext cx="4895850" cy="2089150"/>
          </a:xfrm>
          <a:prstGeom prst="wedgeRectCallout">
            <a:avLst>
              <a:gd name="adj1" fmla="val -63361"/>
              <a:gd name="adj2" fmla="val 23329"/>
            </a:avLst>
          </a:prstGeom>
          <a:solidFill>
            <a:srgbClr val="FFFF00"/>
          </a:solidFill>
          <a:ln w="9525" cap="flat" cmpd="sng">
            <a:solidFill>
              <a:schemeClr val="tx1"/>
            </a:solidFill>
            <a:prstDash val="solid"/>
            <a:miter/>
            <a:headEnd type="none" w="med" len="med"/>
            <a:tailEnd type="none" w="med" len="med"/>
          </a:ln>
        </p:spPr>
        <p:txBody>
          <a:bodyPr anchor="t" anchorCtr="0"/>
          <a:p>
            <a:r>
              <a:rPr lang="zh-CN" altLang="en-US" b="1" dirty="0">
                <a:solidFill>
                  <a:srgbClr val="000000"/>
                </a:solidFill>
                <a:latin typeface="宋体" panose="02010600030101010101" pitchFamily="2" charset="-122"/>
                <a:ea typeface="宋体" panose="02010600030101010101" pitchFamily="2" charset="-122"/>
              </a:rPr>
              <a:t>美国心理学家布鲁纳倡导的</a:t>
            </a:r>
            <a:r>
              <a:rPr lang="en-US" altLang="zh-CN" b="1" dirty="0">
                <a:solidFill>
                  <a:srgbClr val="000000"/>
                </a:solidFill>
                <a:latin typeface="宋体" panose="02010600030101010101" pitchFamily="2" charset="-122"/>
                <a:ea typeface="宋体" panose="02010600030101010101" pitchFamily="2" charset="-122"/>
              </a:rPr>
              <a:t>,</a:t>
            </a:r>
            <a:r>
              <a:rPr lang="zh-CN" altLang="en-US" b="1" dirty="0">
                <a:solidFill>
                  <a:srgbClr val="000000"/>
                </a:solidFill>
                <a:latin typeface="宋体" panose="02010600030101010101" pitchFamily="2" charset="-122"/>
                <a:ea typeface="宋体" panose="02010600030101010101" pitchFamily="2" charset="-122"/>
              </a:rPr>
              <a:t>就是在教师指导下，让学生独立地学习，自己发现问题，用自己的头脑亲自获得知识，掌握原理、原则的一种教学方法。</a:t>
            </a:r>
            <a:endParaRPr lang="zh-CN" altLang="en-US" b="1" dirty="0">
              <a:solidFill>
                <a:srgbClr val="000000"/>
              </a:solidFill>
              <a:latin typeface="宋体" panose="02010600030101010101" pitchFamily="2" charset="-122"/>
              <a:ea typeface="宋体" panose="02010600030101010101" pitchFamily="2" charset="-122"/>
            </a:endParaRPr>
          </a:p>
        </p:txBody>
      </p:sp>
      <p:sp>
        <p:nvSpPr>
          <p:cNvPr id="175139" name="矩形标注 175138"/>
          <p:cNvSpPr/>
          <p:nvPr/>
        </p:nvSpPr>
        <p:spPr>
          <a:xfrm>
            <a:off x="3563938" y="2852738"/>
            <a:ext cx="4679950" cy="1223962"/>
          </a:xfrm>
          <a:prstGeom prst="wedgeRectCallout">
            <a:avLst>
              <a:gd name="adj1" fmla="val -65500"/>
              <a:gd name="adj2" fmla="val 28079"/>
            </a:avLst>
          </a:prstGeom>
          <a:solidFill>
            <a:srgbClr val="FFFF00"/>
          </a:solidFill>
          <a:ln w="9525" cap="flat" cmpd="sng">
            <a:solidFill>
              <a:schemeClr val="tx1"/>
            </a:solidFill>
            <a:prstDash val="solid"/>
            <a:miter/>
            <a:headEnd type="none" w="med" len="med"/>
            <a:tailEnd type="none" w="med" len="med"/>
          </a:ln>
        </p:spPr>
        <p:txBody>
          <a:bodyPr anchor="t" anchorCtr="0"/>
          <a:p>
            <a:r>
              <a:rPr lang="zh-CN" altLang="en-US" b="1" dirty="0">
                <a:solidFill>
                  <a:srgbClr val="000000"/>
                </a:solidFill>
                <a:latin typeface="宋体" panose="02010600030101010101" pitchFamily="2" charset="-122"/>
                <a:ea typeface="宋体" panose="02010600030101010101" pitchFamily="2" charset="-122"/>
              </a:rPr>
              <a:t>德国瓦</a:t>
            </a:r>
            <a:r>
              <a:rPr lang="en-US" altLang="zh-CN" b="1" dirty="0">
                <a:solidFill>
                  <a:srgbClr val="000000"/>
                </a:solidFill>
                <a:latin typeface="宋体" panose="02010600030101010101" pitchFamily="2" charset="-122"/>
                <a:ea typeface="宋体" panose="02010600030101010101" pitchFamily="2" charset="-122"/>
              </a:rPr>
              <a:t>·</a:t>
            </a:r>
            <a:r>
              <a:rPr lang="zh-CN" altLang="en-US" b="1" dirty="0">
                <a:solidFill>
                  <a:srgbClr val="000000"/>
                </a:solidFill>
                <a:latin typeface="宋体" panose="02010600030101010101" pitchFamily="2" charset="-122"/>
                <a:ea typeface="宋体" panose="02010600030101010101" pitchFamily="2" charset="-122"/>
              </a:rPr>
              <a:t>根舍因于</a:t>
            </a:r>
            <a:r>
              <a:rPr lang="en-US" altLang="zh-CN" b="1" dirty="0">
                <a:solidFill>
                  <a:srgbClr val="000000"/>
                </a:solidFill>
                <a:latin typeface="宋体" panose="02010600030101010101" pitchFamily="2" charset="-122"/>
                <a:ea typeface="宋体" panose="02010600030101010101" pitchFamily="2" charset="-122"/>
              </a:rPr>
              <a:t>20</a:t>
            </a:r>
            <a:r>
              <a:rPr lang="zh-CN" altLang="en-US" b="1" dirty="0">
                <a:solidFill>
                  <a:srgbClr val="000000"/>
                </a:solidFill>
                <a:latin typeface="宋体" panose="02010600030101010101" pitchFamily="2" charset="-122"/>
                <a:ea typeface="宋体" panose="02010600030101010101" pitchFamily="2" charset="-122"/>
              </a:rPr>
              <a:t>世纪</a:t>
            </a:r>
            <a:r>
              <a:rPr lang="en-US" altLang="zh-CN" b="1" dirty="0">
                <a:solidFill>
                  <a:srgbClr val="000000"/>
                </a:solidFill>
                <a:latin typeface="宋体" panose="02010600030101010101" pitchFamily="2" charset="-122"/>
                <a:ea typeface="宋体" panose="02010600030101010101" pitchFamily="2" charset="-122"/>
              </a:rPr>
              <a:t>50</a:t>
            </a:r>
            <a:r>
              <a:rPr lang="zh-CN" altLang="en-US" b="1" dirty="0">
                <a:solidFill>
                  <a:srgbClr val="000000"/>
                </a:solidFill>
                <a:latin typeface="宋体" panose="02010600030101010101" pitchFamily="2" charset="-122"/>
                <a:ea typeface="宋体" panose="02010600030101010101" pitchFamily="2" charset="-122"/>
              </a:rPr>
              <a:t>年代提出并付诸实践的</a:t>
            </a:r>
            <a:r>
              <a:rPr lang="en-US" altLang="zh-CN" b="1" dirty="0">
                <a:solidFill>
                  <a:srgbClr val="000000"/>
                </a:solidFill>
                <a:latin typeface="宋体" panose="02010600030101010101" pitchFamily="2" charset="-122"/>
                <a:ea typeface="宋体" panose="02010600030101010101" pitchFamily="2" charset="-122"/>
              </a:rPr>
              <a:t>,</a:t>
            </a:r>
            <a:r>
              <a:rPr lang="zh-CN" altLang="en-US" b="1" dirty="0">
                <a:solidFill>
                  <a:srgbClr val="000000"/>
                </a:solidFill>
                <a:latin typeface="宋体" panose="02010600030101010101" pitchFamily="2" charset="-122"/>
                <a:ea typeface="宋体" panose="02010600030101010101" pitchFamily="2" charset="-122"/>
              </a:rPr>
              <a:t>是指教材内容中的关键性问题</a:t>
            </a:r>
            <a:endParaRPr lang="zh-CN" altLang="en-US" b="1" dirty="0">
              <a:solidFill>
                <a:srgbClr val="000000"/>
              </a:solidFill>
              <a:latin typeface="宋体" panose="02010600030101010101" pitchFamily="2" charset="-122"/>
              <a:ea typeface="宋体" panose="02010600030101010101" pitchFamily="2" charset="-122"/>
            </a:endParaRPr>
          </a:p>
        </p:txBody>
      </p:sp>
      <p:sp>
        <p:nvSpPr>
          <p:cNvPr id="175140" name="矩形标注 175139"/>
          <p:cNvSpPr/>
          <p:nvPr/>
        </p:nvSpPr>
        <p:spPr>
          <a:xfrm>
            <a:off x="3563938" y="3357563"/>
            <a:ext cx="5040312" cy="3024187"/>
          </a:xfrm>
          <a:prstGeom prst="wedgeRectCallout">
            <a:avLst>
              <a:gd name="adj1" fmla="val -62977"/>
              <a:gd name="adj2" fmla="val 31574"/>
            </a:avLst>
          </a:prstGeom>
          <a:solidFill>
            <a:srgbClr val="FFFF00"/>
          </a:solidFill>
          <a:ln w="9525" cap="flat" cmpd="sng">
            <a:solidFill>
              <a:schemeClr val="tx1"/>
            </a:solidFill>
            <a:prstDash val="solid"/>
            <a:miter/>
            <a:headEnd type="none" w="med" len="med"/>
            <a:tailEnd type="none" w="med" len="med"/>
          </a:ln>
        </p:spPr>
        <p:txBody>
          <a:bodyPr anchor="t" anchorCtr="0"/>
          <a:p>
            <a:r>
              <a:rPr lang="zh-CN" altLang="en-US" b="1" dirty="0">
                <a:solidFill>
                  <a:srgbClr val="000000"/>
                </a:solidFill>
                <a:latin typeface="宋体" panose="02010600030101010101" pitchFamily="2" charset="-122"/>
                <a:ea typeface="宋体" panose="02010600030101010101" pitchFamily="2" charset="-122"/>
              </a:rPr>
              <a:t>又叫洛扎诺夫外语教学法</a:t>
            </a:r>
            <a:r>
              <a:rPr lang="en-US" altLang="zh-CN" b="1" dirty="0">
                <a:solidFill>
                  <a:srgbClr val="000000"/>
                </a:solidFill>
                <a:latin typeface="宋体" panose="02010600030101010101" pitchFamily="2" charset="-122"/>
                <a:ea typeface="宋体" panose="02010600030101010101" pitchFamily="2" charset="-122"/>
              </a:rPr>
              <a:t>,</a:t>
            </a:r>
            <a:r>
              <a:rPr lang="zh-CN" altLang="en-US" b="1" dirty="0">
                <a:solidFill>
                  <a:srgbClr val="000000"/>
                </a:solidFill>
                <a:latin typeface="宋体" panose="02010600030101010101" pitchFamily="2" charset="-122"/>
                <a:ea typeface="宋体" panose="02010600030101010101" pitchFamily="2" charset="-122"/>
              </a:rPr>
              <a:t>由保加利亚心理学家洛扎诺夫在</a:t>
            </a:r>
            <a:r>
              <a:rPr lang="en-US" altLang="zh-CN" b="1" dirty="0">
                <a:solidFill>
                  <a:srgbClr val="000000"/>
                </a:solidFill>
                <a:latin typeface="宋体" panose="02010600030101010101" pitchFamily="2" charset="-122"/>
                <a:ea typeface="宋体" panose="02010600030101010101" pitchFamily="2" charset="-122"/>
              </a:rPr>
              <a:t>20</a:t>
            </a:r>
            <a:r>
              <a:rPr lang="zh-CN" altLang="en-US" b="1" dirty="0">
                <a:solidFill>
                  <a:srgbClr val="000000"/>
                </a:solidFill>
                <a:latin typeface="宋体" panose="02010600030101010101" pitchFamily="2" charset="-122"/>
                <a:ea typeface="宋体" panose="02010600030101010101" pitchFamily="2" charset="-122"/>
              </a:rPr>
              <a:t>世纪</a:t>
            </a:r>
            <a:r>
              <a:rPr lang="en-US" altLang="zh-CN" b="1" dirty="0">
                <a:solidFill>
                  <a:srgbClr val="000000"/>
                </a:solidFill>
                <a:latin typeface="宋体" panose="02010600030101010101" pitchFamily="2" charset="-122"/>
                <a:ea typeface="宋体" panose="02010600030101010101" pitchFamily="2" charset="-122"/>
              </a:rPr>
              <a:t>60</a:t>
            </a:r>
            <a:r>
              <a:rPr lang="zh-CN" altLang="en-US" b="1" dirty="0">
                <a:solidFill>
                  <a:srgbClr val="000000"/>
                </a:solidFill>
                <a:latin typeface="宋体" panose="02010600030101010101" pitchFamily="2" charset="-122"/>
                <a:ea typeface="宋体" panose="02010600030101010101" pitchFamily="2" charset="-122"/>
              </a:rPr>
              <a:t>年代中期创造的，能“开发人类智能，加速学习进程”的一种教学方法。暗示教学法有三条教学原则</a:t>
            </a:r>
            <a:r>
              <a:rPr lang="en-US" altLang="zh-CN" b="1" dirty="0">
                <a:solidFill>
                  <a:srgbClr val="000000"/>
                </a:solidFill>
                <a:latin typeface="宋体" panose="02010600030101010101" pitchFamily="2" charset="-122"/>
                <a:ea typeface="宋体" panose="02010600030101010101" pitchFamily="2" charset="-122"/>
              </a:rPr>
              <a:t>:</a:t>
            </a:r>
            <a:r>
              <a:rPr lang="zh-CN" altLang="en-US" b="1" dirty="0">
                <a:solidFill>
                  <a:srgbClr val="000000"/>
                </a:solidFill>
                <a:latin typeface="宋体" panose="02010600030101010101" pitchFamily="2" charset="-122"/>
                <a:ea typeface="宋体" panose="02010600030101010101" pitchFamily="2" charset="-122"/>
              </a:rPr>
              <a:t>第一，愉快而不紧张的原则</a:t>
            </a:r>
            <a:r>
              <a:rPr lang="en-US" altLang="zh-CN" b="1" dirty="0">
                <a:solidFill>
                  <a:srgbClr val="000000"/>
                </a:solidFill>
                <a:latin typeface="宋体" panose="02010600030101010101" pitchFamily="2" charset="-122"/>
                <a:ea typeface="宋体" panose="02010600030101010101" pitchFamily="2" charset="-122"/>
              </a:rPr>
              <a:t>;</a:t>
            </a:r>
            <a:r>
              <a:rPr lang="zh-CN" altLang="en-US" b="1" dirty="0">
                <a:solidFill>
                  <a:srgbClr val="000000"/>
                </a:solidFill>
                <a:latin typeface="宋体" panose="02010600030101010101" pitchFamily="2" charset="-122"/>
                <a:ea typeface="宋体" panose="02010600030101010101" pitchFamily="2" charset="-122"/>
              </a:rPr>
              <a:t>第二，有意识和无意识统一的原则</a:t>
            </a:r>
            <a:r>
              <a:rPr lang="en-US" altLang="zh-CN" b="1" dirty="0">
                <a:solidFill>
                  <a:srgbClr val="000000"/>
                </a:solidFill>
                <a:latin typeface="宋体" panose="02010600030101010101" pitchFamily="2" charset="-122"/>
                <a:ea typeface="宋体" panose="02010600030101010101" pitchFamily="2" charset="-122"/>
              </a:rPr>
              <a:t>;</a:t>
            </a:r>
            <a:r>
              <a:rPr lang="zh-CN" altLang="en-US" b="1" dirty="0">
                <a:solidFill>
                  <a:srgbClr val="000000"/>
                </a:solidFill>
                <a:latin typeface="宋体" panose="02010600030101010101" pitchFamily="2" charset="-122"/>
                <a:ea typeface="宋体" panose="02010600030101010101" pitchFamily="2" charset="-122"/>
              </a:rPr>
              <a:t>第三，教师与学生相互暗示的原则。</a:t>
            </a:r>
            <a:endParaRPr lang="zh-CN" altLang="en-US" b="1" dirty="0">
              <a:solidFill>
                <a:srgbClr val="000000"/>
              </a:solidFill>
              <a:latin typeface="宋体" panose="02010600030101010101" pitchFamily="2" charset="-122"/>
              <a:ea typeface="宋体" panose="02010600030101010101" pitchFamily="2" charset="-122"/>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5138"/>
                                        </p:tgtEl>
                                        <p:attrNameLst>
                                          <p:attrName>style.visibility</p:attrName>
                                        </p:attrNameLst>
                                      </p:cBhvr>
                                      <p:to>
                                        <p:strVal val="visible"/>
                                      </p:to>
                                    </p:set>
                                    <p:animEffect transition="in" filter="blinds(horizontal)">
                                      <p:cBhvr>
                                        <p:cTn id="7" dur="500"/>
                                        <p:tgtEl>
                                          <p:spTgt spid="17513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1" nodeType="clickEffect">
                                  <p:stCondLst>
                                    <p:cond delay="0"/>
                                  </p:stCondLst>
                                  <p:childTnLst>
                                    <p:animEffect transition="out" filter="blinds(horizontal)">
                                      <p:cBhvr>
                                        <p:cTn id="11" dur="500"/>
                                        <p:tgtEl>
                                          <p:spTgt spid="175138"/>
                                        </p:tgtEl>
                                      </p:cBhvr>
                                    </p:animEffect>
                                    <p:set>
                                      <p:cBhvr>
                                        <p:cTn id="12" dur="1" fill="hold">
                                          <p:stCondLst>
                                            <p:cond delay="499"/>
                                          </p:stCondLst>
                                        </p:cTn>
                                        <p:tgtEl>
                                          <p:spTgt spid="17513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5139"/>
                                        </p:tgtEl>
                                        <p:attrNameLst>
                                          <p:attrName>style.visibility</p:attrName>
                                        </p:attrNameLst>
                                      </p:cBhvr>
                                      <p:to>
                                        <p:strVal val="visible"/>
                                      </p:to>
                                    </p:set>
                                    <p:animEffect transition="in" filter="blinds(horizontal)">
                                      <p:cBhvr>
                                        <p:cTn id="17" dur="500"/>
                                        <p:tgtEl>
                                          <p:spTgt spid="17513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1" nodeType="clickEffect">
                                  <p:stCondLst>
                                    <p:cond delay="0"/>
                                  </p:stCondLst>
                                  <p:childTnLst>
                                    <p:animEffect transition="out" filter="blinds(horizontal)">
                                      <p:cBhvr>
                                        <p:cTn id="21" dur="500"/>
                                        <p:tgtEl>
                                          <p:spTgt spid="175139"/>
                                        </p:tgtEl>
                                      </p:cBhvr>
                                    </p:animEffect>
                                    <p:set>
                                      <p:cBhvr>
                                        <p:cTn id="22" dur="1" fill="hold">
                                          <p:stCondLst>
                                            <p:cond delay="499"/>
                                          </p:stCondLst>
                                        </p:cTn>
                                        <p:tgtEl>
                                          <p:spTgt spid="17513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75140"/>
                                        </p:tgtEl>
                                        <p:attrNameLst>
                                          <p:attrName>style.visibility</p:attrName>
                                        </p:attrNameLst>
                                      </p:cBhvr>
                                      <p:to>
                                        <p:strVal val="visible"/>
                                      </p:to>
                                    </p:set>
                                    <p:animEffect transition="in" filter="blinds(horizontal)">
                                      <p:cBhvr>
                                        <p:cTn id="27" dur="500"/>
                                        <p:tgtEl>
                                          <p:spTgt spid="175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38" grpId="0" animBg="1"/>
      <p:bldP spid="175138" grpId="1" animBg="1"/>
      <p:bldP spid="175139" grpId="0" animBg="1"/>
      <p:bldP spid="175139" grpId="1" animBg="1"/>
      <p:bldP spid="175140"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7" name="Rectangle 2"/>
          <p:cNvSpPr>
            <a:spLocks noGrp="1"/>
          </p:cNvSpPr>
          <p:nvPr>
            <p:ph type="title"/>
          </p:nvPr>
        </p:nvSpPr>
        <p:spPr>
          <a:ln/>
        </p:spPr>
        <p:txBody>
          <a:bodyPr vert="horz" wrap="square" lIns="91440" tIns="45720" rIns="91440" bIns="45720" anchor="b" anchorCtr="0"/>
          <a:p>
            <a:pPr eaLnBrk="1" hangingPunct="1"/>
            <a:r>
              <a:rPr lang="zh-CN" altLang="en-US" sz="3600" dirty="0">
                <a:ea typeface="楷体_GB2312" pitchFamily="49" charset="-122"/>
              </a:rPr>
              <a:t>（二）国内外新兴教学方法简介</a:t>
            </a:r>
            <a:endParaRPr lang="zh-CN" altLang="en-US" sz="3600" dirty="0">
              <a:ea typeface="楷体_GB2312" pitchFamily="49" charset="-122"/>
            </a:endParaRPr>
          </a:p>
        </p:txBody>
      </p:sp>
      <p:sp>
        <p:nvSpPr>
          <p:cNvPr id="189443" name="Rectangle 3"/>
          <p:cNvSpPr>
            <a:spLocks noGrp="1"/>
          </p:cNvSpPr>
          <p:nvPr>
            <p:ph idx="1" hasCustomPrompt="1"/>
          </p:nvPr>
        </p:nvSpPr>
        <p:spPr>
          <a:xfrm>
            <a:off x="1042988" y="2276475"/>
            <a:ext cx="7772400" cy="4114800"/>
          </a:xfrm>
          <a:ln/>
        </p:spPr>
        <p:txBody>
          <a:bodyPr vert="horz" wrap="square" lIns="91440" tIns="45720" rIns="91440" bIns="45720" anchor="t" anchorCtr="0"/>
          <a:p>
            <a:pPr eaLnBrk="1" hangingPunct="1"/>
            <a:r>
              <a:rPr lang="en-US" altLang="zh-CN" sz="2800" b="1" dirty="0">
                <a:solidFill>
                  <a:srgbClr val="FF0000"/>
                </a:solidFill>
              </a:rPr>
              <a:t>4</a:t>
            </a:r>
            <a:r>
              <a:rPr lang="zh-CN" altLang="en-US" sz="2800" b="1" dirty="0">
                <a:solidFill>
                  <a:srgbClr val="FF0000"/>
                </a:solidFill>
              </a:rPr>
              <a:t>、六课型单元教学法</a:t>
            </a:r>
            <a:endParaRPr lang="zh-CN" altLang="en-US" sz="2800" b="1" dirty="0">
              <a:solidFill>
                <a:srgbClr val="FF0000"/>
              </a:solidFill>
            </a:endParaRPr>
          </a:p>
          <a:p>
            <a:pPr eaLnBrk="1" hangingPunct="1"/>
            <a:r>
              <a:rPr lang="zh-CN" altLang="en-US" sz="2800" dirty="0">
                <a:solidFill>
                  <a:srgbClr val="000099"/>
                </a:solidFill>
              </a:rPr>
              <a:t>湖北黎世法教授提出</a:t>
            </a:r>
            <a:endParaRPr lang="zh-CN" altLang="en-US" sz="2800" dirty="0">
              <a:solidFill>
                <a:srgbClr val="000099"/>
              </a:solidFill>
            </a:endParaRPr>
          </a:p>
          <a:p>
            <a:pPr eaLnBrk="1" hangingPunct="1"/>
            <a:r>
              <a:rPr lang="zh-CN" altLang="en-US" sz="2800" dirty="0">
                <a:solidFill>
                  <a:srgbClr val="000099"/>
                </a:solidFill>
              </a:rPr>
              <a:t>基本做法就是把教材分成若干个单元，依次通过六种课型进行教和学。</a:t>
            </a:r>
            <a:endParaRPr lang="zh-CN" altLang="en-US" sz="2800" dirty="0">
              <a:solidFill>
                <a:srgbClr val="000099"/>
              </a:solidFill>
            </a:endParaRPr>
          </a:p>
          <a:p>
            <a:pPr eaLnBrk="1" hangingPunct="1">
              <a:buNone/>
            </a:pPr>
            <a:r>
              <a:rPr lang="zh-CN" altLang="en-US" sz="2800" dirty="0">
                <a:solidFill>
                  <a:srgbClr val="000099"/>
                </a:solidFill>
              </a:rPr>
              <a:t>    </a:t>
            </a:r>
            <a:r>
              <a:rPr lang="en-US" altLang="zh-CN" sz="2800" dirty="0">
                <a:solidFill>
                  <a:srgbClr val="000099"/>
                </a:solidFill>
              </a:rPr>
              <a:t>1</a:t>
            </a:r>
            <a:r>
              <a:rPr lang="zh-CN" altLang="en-US" sz="2800" dirty="0">
                <a:solidFill>
                  <a:srgbClr val="000099"/>
                </a:solidFill>
              </a:rPr>
              <a:t>）自学课；</a:t>
            </a:r>
            <a:r>
              <a:rPr lang="en-US" altLang="zh-CN" sz="2800" dirty="0">
                <a:solidFill>
                  <a:srgbClr val="000099"/>
                </a:solidFill>
              </a:rPr>
              <a:t>2</a:t>
            </a:r>
            <a:r>
              <a:rPr lang="zh-CN" altLang="en-US" sz="2800" dirty="0">
                <a:solidFill>
                  <a:srgbClr val="000099"/>
                </a:solidFill>
              </a:rPr>
              <a:t>）启发课；</a:t>
            </a:r>
            <a:r>
              <a:rPr lang="en-US" altLang="zh-CN" sz="2800" dirty="0">
                <a:solidFill>
                  <a:srgbClr val="000099"/>
                </a:solidFill>
              </a:rPr>
              <a:t>3</a:t>
            </a:r>
            <a:r>
              <a:rPr lang="zh-CN" altLang="en-US" sz="2800" dirty="0">
                <a:solidFill>
                  <a:srgbClr val="000099"/>
                </a:solidFill>
              </a:rPr>
              <a:t>）复习课；</a:t>
            </a:r>
            <a:endParaRPr lang="zh-CN" altLang="en-US" sz="2800" dirty="0">
              <a:solidFill>
                <a:srgbClr val="000099"/>
              </a:solidFill>
            </a:endParaRPr>
          </a:p>
          <a:p>
            <a:pPr eaLnBrk="1" hangingPunct="1">
              <a:buNone/>
            </a:pPr>
            <a:r>
              <a:rPr lang="zh-CN" altLang="en-US" sz="2800" dirty="0">
                <a:solidFill>
                  <a:srgbClr val="000099"/>
                </a:solidFill>
              </a:rPr>
              <a:t>    </a:t>
            </a:r>
            <a:r>
              <a:rPr lang="en-US" altLang="zh-CN" sz="2800" dirty="0">
                <a:solidFill>
                  <a:srgbClr val="000099"/>
                </a:solidFill>
              </a:rPr>
              <a:t>4</a:t>
            </a:r>
            <a:r>
              <a:rPr lang="zh-CN" altLang="en-US" sz="2800" dirty="0">
                <a:solidFill>
                  <a:srgbClr val="000099"/>
                </a:solidFill>
              </a:rPr>
              <a:t>）作业课；</a:t>
            </a:r>
            <a:r>
              <a:rPr lang="en-US" altLang="zh-CN" sz="2800" dirty="0">
                <a:solidFill>
                  <a:srgbClr val="000099"/>
                </a:solidFill>
              </a:rPr>
              <a:t>5</a:t>
            </a:r>
            <a:r>
              <a:rPr lang="zh-CN" altLang="en-US" sz="2800" dirty="0">
                <a:solidFill>
                  <a:srgbClr val="000099"/>
                </a:solidFill>
              </a:rPr>
              <a:t>）改错课；</a:t>
            </a:r>
            <a:r>
              <a:rPr lang="en-US" altLang="zh-CN" sz="2800" dirty="0">
                <a:solidFill>
                  <a:srgbClr val="000099"/>
                </a:solidFill>
              </a:rPr>
              <a:t>6</a:t>
            </a:r>
            <a:r>
              <a:rPr lang="zh-CN" altLang="en-US" sz="2800" dirty="0">
                <a:solidFill>
                  <a:srgbClr val="000099"/>
                </a:solidFill>
              </a:rPr>
              <a:t>）小结课。</a:t>
            </a:r>
            <a:endParaRPr lang="zh-CN" altLang="en-US" sz="2800" dirty="0">
              <a:solidFill>
                <a:srgbClr val="000099"/>
              </a:solidFill>
            </a:endParaRPr>
          </a:p>
        </p:txBody>
      </p:sp>
      <p:pic>
        <p:nvPicPr>
          <p:cNvPr id="70659" name="Picture 4" descr="图片28"/>
          <p:cNvPicPr>
            <a:picLocks noChangeAspect="1"/>
          </p:cNvPicPr>
          <p:nvPr/>
        </p:nvPicPr>
        <p:blipFill>
          <a:blip r:embed="rId1"/>
          <a:stretch>
            <a:fillRect/>
          </a:stretch>
        </p:blipFill>
        <p:spPr>
          <a:xfrm>
            <a:off x="7019925" y="5157788"/>
            <a:ext cx="1257300" cy="492125"/>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9443">
                                            <p:txEl>
                                              <p:charRg st="53" end="76"/>
                                            </p:txEl>
                                          </p:spTgt>
                                        </p:tgtEl>
                                        <p:attrNameLst>
                                          <p:attrName>style.visibility</p:attrName>
                                        </p:attrNameLst>
                                      </p:cBhvr>
                                      <p:to>
                                        <p:strVal val="visible"/>
                                      </p:to>
                                    </p:set>
                                    <p:anim calcmode="lin" valueType="num">
                                      <p:cBhvr additive="base">
                                        <p:cTn id="7" dur="500" fill="hold"/>
                                        <p:tgtEl>
                                          <p:spTgt spid="189443">
                                            <p:txEl>
                                              <p:charRg st="53" end="7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9443">
                                            <p:txEl>
                                              <p:charRg st="53" end="76"/>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89443">
                                            <p:txEl>
                                              <p:charRg st="76" end="99"/>
                                            </p:txEl>
                                          </p:spTgt>
                                        </p:tgtEl>
                                        <p:attrNameLst>
                                          <p:attrName>style.visibility</p:attrName>
                                        </p:attrNameLst>
                                      </p:cBhvr>
                                      <p:to>
                                        <p:strVal val="visible"/>
                                      </p:to>
                                    </p:set>
                                    <p:anim calcmode="lin" valueType="num">
                                      <p:cBhvr additive="base">
                                        <p:cTn id="11" dur="500" fill="hold"/>
                                        <p:tgtEl>
                                          <p:spTgt spid="189443">
                                            <p:txEl>
                                              <p:charRg st="76" end="99"/>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89443">
                                            <p:txEl>
                                              <p:charRg st="76" end="9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1" name="Rectangle 2"/>
          <p:cNvSpPr>
            <a:spLocks noGrp="1"/>
          </p:cNvSpPr>
          <p:nvPr>
            <p:ph type="title"/>
          </p:nvPr>
        </p:nvSpPr>
        <p:spPr>
          <a:ln/>
        </p:spPr>
        <p:txBody>
          <a:bodyPr vert="horz" wrap="square" lIns="91440" tIns="45720" rIns="91440" bIns="45720" anchor="b" anchorCtr="0"/>
          <a:p>
            <a:pPr eaLnBrk="1" hangingPunct="1"/>
            <a:r>
              <a:rPr lang="zh-CN" altLang="en-US" sz="3600" dirty="0">
                <a:ea typeface="楷体_GB2312" pitchFamily="49" charset="-122"/>
              </a:rPr>
              <a:t>（二）国内外新兴教学方法简介</a:t>
            </a:r>
            <a:endParaRPr lang="zh-CN" altLang="en-US" sz="3600" dirty="0">
              <a:ea typeface="楷体_GB2312" pitchFamily="49" charset="-122"/>
            </a:endParaRPr>
          </a:p>
        </p:txBody>
      </p:sp>
      <p:sp>
        <p:nvSpPr>
          <p:cNvPr id="190467" name="Rectangle 3"/>
          <p:cNvSpPr>
            <a:spLocks noGrp="1"/>
          </p:cNvSpPr>
          <p:nvPr>
            <p:ph idx="1" hasCustomPrompt="1"/>
          </p:nvPr>
        </p:nvSpPr>
        <p:spPr>
          <a:ln/>
        </p:spPr>
        <p:txBody>
          <a:bodyPr vert="horz" wrap="square" lIns="91440" tIns="45720" rIns="91440" bIns="45720" anchor="t" anchorCtr="0"/>
          <a:p>
            <a:pPr eaLnBrk="1" hangingPunct="1"/>
            <a:r>
              <a:rPr lang="en-US" altLang="zh-CN" sz="2800" b="1" dirty="0">
                <a:solidFill>
                  <a:srgbClr val="FF0000"/>
                </a:solidFill>
              </a:rPr>
              <a:t>5</a:t>
            </a:r>
            <a:r>
              <a:rPr lang="zh-CN" altLang="en-US" sz="2800" b="1" dirty="0">
                <a:solidFill>
                  <a:srgbClr val="FF0000"/>
                </a:solidFill>
              </a:rPr>
              <a:t>、八字教学法</a:t>
            </a:r>
            <a:endParaRPr lang="zh-CN" altLang="en-US" sz="2800" b="1" dirty="0">
              <a:solidFill>
                <a:srgbClr val="FF0000"/>
              </a:solidFill>
            </a:endParaRPr>
          </a:p>
          <a:p>
            <a:pPr eaLnBrk="1" hangingPunct="1"/>
            <a:r>
              <a:rPr lang="zh-CN" altLang="en-US" sz="2800" dirty="0">
                <a:solidFill>
                  <a:srgbClr val="000099"/>
                </a:solidFill>
              </a:rPr>
              <a:t>上海育才中学总结</a:t>
            </a:r>
            <a:endParaRPr lang="zh-CN" altLang="en-US" sz="2800" dirty="0">
              <a:solidFill>
                <a:srgbClr val="000099"/>
              </a:solidFill>
            </a:endParaRPr>
          </a:p>
          <a:p>
            <a:pPr eaLnBrk="1" hangingPunct="1"/>
            <a:r>
              <a:rPr lang="zh-CN" altLang="en-US" sz="2800" dirty="0">
                <a:solidFill>
                  <a:srgbClr val="000099"/>
                </a:solidFill>
              </a:rPr>
              <a:t>教学过程：</a:t>
            </a:r>
            <a:endParaRPr lang="zh-CN" altLang="en-US" sz="2800" dirty="0">
              <a:solidFill>
                <a:srgbClr val="000099"/>
              </a:solidFill>
            </a:endParaRPr>
          </a:p>
          <a:p>
            <a:pPr eaLnBrk="1" hangingPunct="1">
              <a:buNone/>
            </a:pPr>
            <a:r>
              <a:rPr lang="zh-CN" altLang="en-US" sz="2800" dirty="0">
                <a:solidFill>
                  <a:srgbClr val="000099"/>
                </a:solidFill>
              </a:rPr>
              <a:t>    读读：学生在课内阅读教科书；</a:t>
            </a:r>
            <a:endParaRPr lang="zh-CN" altLang="en-US" sz="2800" dirty="0">
              <a:solidFill>
                <a:srgbClr val="000099"/>
              </a:solidFill>
            </a:endParaRPr>
          </a:p>
          <a:p>
            <a:pPr eaLnBrk="1" hangingPunct="1">
              <a:buNone/>
            </a:pPr>
            <a:r>
              <a:rPr lang="zh-CN" altLang="en-US" sz="2800" dirty="0">
                <a:solidFill>
                  <a:srgbClr val="000099"/>
                </a:solidFill>
              </a:rPr>
              <a:t>    议议：和同桌、临桌互相议论；</a:t>
            </a:r>
            <a:endParaRPr lang="zh-CN" altLang="en-US" sz="2800" dirty="0">
              <a:solidFill>
                <a:srgbClr val="000099"/>
              </a:solidFill>
            </a:endParaRPr>
          </a:p>
          <a:p>
            <a:pPr eaLnBrk="1" hangingPunct="1">
              <a:buNone/>
            </a:pPr>
            <a:r>
              <a:rPr lang="zh-CN" altLang="en-US" sz="2800" dirty="0">
                <a:solidFill>
                  <a:srgbClr val="000099"/>
                </a:solidFill>
              </a:rPr>
              <a:t>    练练：做必要的练习；</a:t>
            </a:r>
            <a:endParaRPr lang="zh-CN" altLang="en-US" sz="2800" dirty="0">
              <a:solidFill>
                <a:srgbClr val="000099"/>
              </a:solidFill>
            </a:endParaRPr>
          </a:p>
          <a:p>
            <a:pPr eaLnBrk="1" hangingPunct="1">
              <a:buNone/>
            </a:pPr>
            <a:r>
              <a:rPr lang="zh-CN" altLang="en-US" sz="2800" dirty="0">
                <a:solidFill>
                  <a:srgbClr val="000099"/>
                </a:solidFill>
              </a:rPr>
              <a:t>    讲讲：教师的讲贯穿始终。</a:t>
            </a:r>
            <a:endParaRPr lang="zh-CN" altLang="en-US" sz="2800" dirty="0">
              <a:solidFill>
                <a:srgbClr val="000099"/>
              </a:solidFill>
            </a:endParaRPr>
          </a:p>
        </p:txBody>
      </p:sp>
      <p:pic>
        <p:nvPicPr>
          <p:cNvPr id="71683" name="Picture 4" descr="图片28"/>
          <p:cNvPicPr>
            <a:picLocks noChangeAspect="1"/>
          </p:cNvPicPr>
          <p:nvPr/>
        </p:nvPicPr>
        <p:blipFill>
          <a:blip r:embed="rId1"/>
          <a:stretch>
            <a:fillRect/>
          </a:stretch>
        </p:blipFill>
        <p:spPr>
          <a:xfrm>
            <a:off x="7164388" y="2060575"/>
            <a:ext cx="1257300" cy="492125"/>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0467">
                                            <p:txEl>
                                              <p:charRg st="23" end="42"/>
                                            </p:txEl>
                                          </p:spTgt>
                                        </p:tgtEl>
                                        <p:attrNameLst>
                                          <p:attrName>style.visibility</p:attrName>
                                        </p:attrNameLst>
                                      </p:cBhvr>
                                      <p:to>
                                        <p:strVal val="visible"/>
                                      </p:to>
                                    </p:set>
                                    <p:anim calcmode="lin" valueType="num">
                                      <p:cBhvr additive="base">
                                        <p:cTn id="7" dur="500" fill="hold"/>
                                        <p:tgtEl>
                                          <p:spTgt spid="190467">
                                            <p:txEl>
                                              <p:charRg st="23" end="4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0467">
                                            <p:txEl>
                                              <p:charRg st="23" end="4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90467">
                                            <p:txEl>
                                              <p:charRg st="42" end="61"/>
                                            </p:txEl>
                                          </p:spTgt>
                                        </p:tgtEl>
                                        <p:attrNameLst>
                                          <p:attrName>style.visibility</p:attrName>
                                        </p:attrNameLst>
                                      </p:cBhvr>
                                      <p:to>
                                        <p:strVal val="visible"/>
                                      </p:to>
                                    </p:set>
                                    <p:anim calcmode="lin" valueType="num">
                                      <p:cBhvr additive="base">
                                        <p:cTn id="11" dur="500" fill="hold"/>
                                        <p:tgtEl>
                                          <p:spTgt spid="190467">
                                            <p:txEl>
                                              <p:charRg st="42" end="6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90467">
                                            <p:txEl>
                                              <p:charRg st="42" end="6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90467">
                                            <p:txEl>
                                              <p:charRg st="61" end="76"/>
                                            </p:txEl>
                                          </p:spTgt>
                                        </p:tgtEl>
                                        <p:attrNameLst>
                                          <p:attrName>style.visibility</p:attrName>
                                        </p:attrNameLst>
                                      </p:cBhvr>
                                      <p:to>
                                        <p:strVal val="visible"/>
                                      </p:to>
                                    </p:set>
                                    <p:anim calcmode="lin" valueType="num">
                                      <p:cBhvr additive="base">
                                        <p:cTn id="15" dur="500" fill="hold"/>
                                        <p:tgtEl>
                                          <p:spTgt spid="190467">
                                            <p:txEl>
                                              <p:charRg st="61" end="76"/>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90467">
                                            <p:txEl>
                                              <p:charRg st="61" end="76"/>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90467">
                                            <p:txEl>
                                              <p:charRg st="76" end="93"/>
                                            </p:txEl>
                                          </p:spTgt>
                                        </p:tgtEl>
                                        <p:attrNameLst>
                                          <p:attrName>style.visibility</p:attrName>
                                        </p:attrNameLst>
                                      </p:cBhvr>
                                      <p:to>
                                        <p:strVal val="visible"/>
                                      </p:to>
                                    </p:set>
                                    <p:anim calcmode="lin" valueType="num">
                                      <p:cBhvr additive="base">
                                        <p:cTn id="19" dur="500" fill="hold"/>
                                        <p:tgtEl>
                                          <p:spTgt spid="190467">
                                            <p:txEl>
                                              <p:charRg st="76" end="9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0467">
                                            <p:txEl>
                                              <p:charRg st="76" end="9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5" name="Rectangle 2"/>
          <p:cNvSpPr>
            <a:spLocks noGrp="1"/>
          </p:cNvSpPr>
          <p:nvPr>
            <p:ph type="title"/>
          </p:nvPr>
        </p:nvSpPr>
        <p:spPr>
          <a:ln/>
        </p:spPr>
        <p:txBody>
          <a:bodyPr vert="horz" wrap="square" lIns="91440" tIns="45720" rIns="91440" bIns="45720" anchor="b" anchorCtr="0"/>
          <a:p>
            <a:pPr eaLnBrk="1" hangingPunct="1"/>
            <a:r>
              <a:rPr lang="zh-CN" altLang="en-US" sz="3600" dirty="0">
                <a:ea typeface="楷体_GB2312" pitchFamily="49" charset="-122"/>
              </a:rPr>
              <a:t>（二）国内外新兴教学方法简介</a:t>
            </a:r>
            <a:endParaRPr lang="zh-CN" altLang="en-US" sz="3600" dirty="0">
              <a:ea typeface="楷体_GB2312" pitchFamily="49" charset="-122"/>
            </a:endParaRPr>
          </a:p>
        </p:txBody>
      </p:sp>
      <p:sp>
        <p:nvSpPr>
          <p:cNvPr id="191491" name="Rectangle 3"/>
          <p:cNvSpPr>
            <a:spLocks noGrp="1"/>
          </p:cNvSpPr>
          <p:nvPr>
            <p:ph idx="1" hasCustomPrompt="1"/>
          </p:nvPr>
        </p:nvSpPr>
        <p:spPr>
          <a:ln/>
        </p:spPr>
        <p:txBody>
          <a:bodyPr vert="horz" wrap="square" lIns="91440" tIns="45720" rIns="91440" bIns="45720" anchor="t" anchorCtr="0"/>
          <a:p>
            <a:pPr eaLnBrk="1" hangingPunct="1"/>
            <a:r>
              <a:rPr lang="en-US" altLang="zh-CN" sz="2800" b="1" dirty="0">
                <a:solidFill>
                  <a:srgbClr val="FF0000"/>
                </a:solidFill>
              </a:rPr>
              <a:t>6</a:t>
            </a:r>
            <a:r>
              <a:rPr lang="zh-CN" altLang="en-US" sz="2800" b="1" dirty="0">
                <a:solidFill>
                  <a:srgbClr val="FF0000"/>
                </a:solidFill>
              </a:rPr>
              <a:t>、自学辅导法</a:t>
            </a:r>
            <a:endParaRPr lang="zh-CN" altLang="en-US" sz="2800" b="1" dirty="0">
              <a:solidFill>
                <a:srgbClr val="FF0000"/>
              </a:solidFill>
            </a:endParaRPr>
          </a:p>
          <a:p>
            <a:pPr eaLnBrk="1" hangingPunct="1"/>
            <a:r>
              <a:rPr lang="zh-CN" altLang="en-US" sz="2800" dirty="0">
                <a:solidFill>
                  <a:srgbClr val="000099"/>
                </a:solidFill>
              </a:rPr>
              <a:t>编写辅导教材是非常重要的一环，辅导教材一般由自学课本、练习本、答案本三部分组成。</a:t>
            </a:r>
            <a:endParaRPr lang="zh-CN" altLang="en-US" sz="2800" dirty="0">
              <a:solidFill>
                <a:srgbClr val="000099"/>
              </a:solidFill>
            </a:endParaRPr>
          </a:p>
          <a:p>
            <a:pPr eaLnBrk="1" hangingPunct="1"/>
            <a:r>
              <a:rPr lang="zh-CN" altLang="en-US" sz="2800" dirty="0">
                <a:solidFill>
                  <a:srgbClr val="000099"/>
                </a:solidFill>
              </a:rPr>
              <a:t>教学过程：</a:t>
            </a:r>
            <a:endParaRPr lang="en-US" altLang="zh-CN" sz="2800" dirty="0">
              <a:solidFill>
                <a:srgbClr val="000099"/>
              </a:solidFill>
            </a:endParaRPr>
          </a:p>
          <a:p>
            <a:pPr eaLnBrk="1" hangingPunct="1"/>
            <a:r>
              <a:rPr lang="en-US" altLang="zh-CN" sz="2800" dirty="0">
                <a:solidFill>
                  <a:srgbClr val="000099"/>
                </a:solidFill>
              </a:rPr>
              <a:t>1</a:t>
            </a:r>
            <a:r>
              <a:rPr lang="zh-CN" altLang="en-US" sz="2800" dirty="0">
                <a:solidFill>
                  <a:srgbClr val="000099"/>
                </a:solidFill>
                <a:sym typeface="Wingdings" panose="05000000000000000000" pitchFamily="2" charset="2"/>
              </a:rPr>
              <a:t>）通过动员，使学生肯自学；</a:t>
            </a:r>
            <a:endParaRPr lang="zh-CN" altLang="en-US" sz="2800" dirty="0">
              <a:solidFill>
                <a:srgbClr val="000099"/>
              </a:solidFill>
              <a:sym typeface="Wingdings" panose="05000000000000000000" pitchFamily="2" charset="2"/>
            </a:endParaRPr>
          </a:p>
          <a:p>
            <a:pPr eaLnBrk="1" hangingPunct="1">
              <a:buNone/>
            </a:pPr>
            <a:r>
              <a:rPr lang="zh-CN" altLang="en-US" sz="2800" dirty="0">
                <a:solidFill>
                  <a:srgbClr val="000099"/>
                </a:solidFill>
                <a:sym typeface="Wingdings" panose="05000000000000000000" pitchFamily="2" charset="2"/>
              </a:rPr>
              <a:t>      </a:t>
            </a:r>
            <a:r>
              <a:rPr lang="en-US" altLang="zh-CN" sz="2800" dirty="0">
                <a:solidFill>
                  <a:srgbClr val="000099"/>
                </a:solidFill>
                <a:sym typeface="Wingdings" panose="05000000000000000000" pitchFamily="2" charset="2"/>
              </a:rPr>
              <a:t>2</a:t>
            </a:r>
            <a:r>
              <a:rPr lang="zh-CN" altLang="en-US" sz="2800" dirty="0">
                <a:solidFill>
                  <a:srgbClr val="000099"/>
                </a:solidFill>
                <a:sym typeface="Wingdings" panose="05000000000000000000" pitchFamily="2" charset="2"/>
              </a:rPr>
              <a:t>）教会阅读，使学生能自学；</a:t>
            </a:r>
            <a:endParaRPr lang="zh-CN" altLang="en-US" sz="2800" dirty="0">
              <a:solidFill>
                <a:srgbClr val="000099"/>
              </a:solidFill>
              <a:sym typeface="Wingdings" panose="05000000000000000000" pitchFamily="2" charset="2"/>
            </a:endParaRPr>
          </a:p>
          <a:p>
            <a:pPr eaLnBrk="1" hangingPunct="1">
              <a:buNone/>
            </a:pPr>
            <a:r>
              <a:rPr lang="zh-CN" altLang="en-US" sz="2800" dirty="0">
                <a:solidFill>
                  <a:srgbClr val="000099"/>
                </a:solidFill>
                <a:sym typeface="Wingdings" panose="05000000000000000000" pitchFamily="2" charset="2"/>
              </a:rPr>
              <a:t>      </a:t>
            </a:r>
            <a:r>
              <a:rPr lang="en-US" altLang="zh-CN" sz="2800" dirty="0">
                <a:solidFill>
                  <a:srgbClr val="000099"/>
                </a:solidFill>
                <a:sym typeface="Wingdings" panose="05000000000000000000" pitchFamily="2" charset="2"/>
              </a:rPr>
              <a:t>3</a:t>
            </a:r>
            <a:r>
              <a:rPr lang="zh-CN" altLang="en-US" sz="2800" dirty="0">
                <a:solidFill>
                  <a:srgbClr val="000099"/>
                </a:solidFill>
                <a:sym typeface="Wingdings" panose="05000000000000000000" pitchFamily="2" charset="2"/>
              </a:rPr>
              <a:t>）加强指导，培养学生会自学；</a:t>
            </a:r>
            <a:endParaRPr lang="zh-CN" altLang="en-US" sz="2800" dirty="0">
              <a:solidFill>
                <a:srgbClr val="000099"/>
              </a:solidFill>
              <a:sym typeface="Wingdings" panose="05000000000000000000" pitchFamily="2" charset="2"/>
            </a:endParaRPr>
          </a:p>
          <a:p>
            <a:pPr eaLnBrk="1" hangingPunct="1">
              <a:buNone/>
            </a:pPr>
            <a:r>
              <a:rPr lang="zh-CN" altLang="en-US" sz="2800" dirty="0">
                <a:solidFill>
                  <a:srgbClr val="000099"/>
                </a:solidFill>
                <a:sym typeface="Wingdings" panose="05000000000000000000" pitchFamily="2" charset="2"/>
              </a:rPr>
              <a:t>      </a:t>
            </a:r>
            <a:r>
              <a:rPr lang="en-US" altLang="zh-CN" sz="2800" dirty="0">
                <a:solidFill>
                  <a:srgbClr val="000099"/>
                </a:solidFill>
                <a:sym typeface="Wingdings" panose="05000000000000000000" pitchFamily="2" charset="2"/>
              </a:rPr>
              <a:t>4</a:t>
            </a:r>
            <a:r>
              <a:rPr lang="zh-CN" altLang="en-US" sz="2800" dirty="0">
                <a:solidFill>
                  <a:srgbClr val="000099"/>
                </a:solidFill>
                <a:sym typeface="Wingdings" panose="05000000000000000000" pitchFamily="2" charset="2"/>
              </a:rPr>
              <a:t>）着重启发，促使学生爱自学。</a:t>
            </a:r>
            <a:endParaRPr lang="zh-CN" altLang="en-US" sz="2800" dirty="0">
              <a:solidFill>
                <a:srgbClr val="000099"/>
              </a:solidFill>
            </a:endParaRPr>
          </a:p>
        </p:txBody>
      </p:sp>
      <p:pic>
        <p:nvPicPr>
          <p:cNvPr id="72707" name="Picture 4" descr="图片28"/>
          <p:cNvPicPr>
            <a:picLocks noChangeAspect="1"/>
          </p:cNvPicPr>
          <p:nvPr/>
        </p:nvPicPr>
        <p:blipFill>
          <a:blip r:embed="rId1"/>
          <a:stretch>
            <a:fillRect/>
          </a:stretch>
        </p:blipFill>
        <p:spPr>
          <a:xfrm>
            <a:off x="7019925" y="5300663"/>
            <a:ext cx="1257300" cy="492125"/>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1491">
                                            <p:txEl>
                                              <p:charRg st="55" end="70"/>
                                            </p:txEl>
                                          </p:spTgt>
                                        </p:tgtEl>
                                        <p:attrNameLst>
                                          <p:attrName>style.visibility</p:attrName>
                                        </p:attrNameLst>
                                      </p:cBhvr>
                                      <p:to>
                                        <p:strVal val="visible"/>
                                      </p:to>
                                    </p:set>
                                    <p:anim calcmode="lin" valueType="num">
                                      <p:cBhvr additive="base">
                                        <p:cTn id="7" dur="500" fill="hold"/>
                                        <p:tgtEl>
                                          <p:spTgt spid="191491">
                                            <p:txEl>
                                              <p:charRg st="55" end="7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1491">
                                            <p:txEl>
                                              <p:charRg st="55" end="7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91491">
                                            <p:txEl>
                                              <p:charRg st="70" end="91"/>
                                            </p:txEl>
                                          </p:spTgt>
                                        </p:tgtEl>
                                        <p:attrNameLst>
                                          <p:attrName>style.visibility</p:attrName>
                                        </p:attrNameLst>
                                      </p:cBhvr>
                                      <p:to>
                                        <p:strVal val="visible"/>
                                      </p:to>
                                    </p:set>
                                    <p:anim calcmode="lin" valueType="num">
                                      <p:cBhvr additive="base">
                                        <p:cTn id="11" dur="500" fill="hold"/>
                                        <p:tgtEl>
                                          <p:spTgt spid="191491">
                                            <p:txEl>
                                              <p:charRg st="70" end="9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91491">
                                            <p:txEl>
                                              <p:charRg st="70" end="9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91491">
                                            <p:txEl>
                                              <p:charRg st="91" end="113"/>
                                            </p:txEl>
                                          </p:spTgt>
                                        </p:tgtEl>
                                        <p:attrNameLst>
                                          <p:attrName>style.visibility</p:attrName>
                                        </p:attrNameLst>
                                      </p:cBhvr>
                                      <p:to>
                                        <p:strVal val="visible"/>
                                      </p:to>
                                    </p:set>
                                    <p:anim calcmode="lin" valueType="num">
                                      <p:cBhvr additive="base">
                                        <p:cTn id="15" dur="500" fill="hold"/>
                                        <p:tgtEl>
                                          <p:spTgt spid="191491">
                                            <p:txEl>
                                              <p:charRg st="91" end="11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91491">
                                            <p:txEl>
                                              <p:charRg st="91" end="11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91491">
                                            <p:txEl>
                                              <p:charRg st="113" end="135"/>
                                            </p:txEl>
                                          </p:spTgt>
                                        </p:tgtEl>
                                        <p:attrNameLst>
                                          <p:attrName>style.visibility</p:attrName>
                                        </p:attrNameLst>
                                      </p:cBhvr>
                                      <p:to>
                                        <p:strVal val="visible"/>
                                      </p:to>
                                    </p:set>
                                    <p:anim calcmode="lin" valueType="num">
                                      <p:cBhvr additive="base">
                                        <p:cTn id="19" dur="500" fill="hold"/>
                                        <p:tgtEl>
                                          <p:spTgt spid="191491">
                                            <p:txEl>
                                              <p:charRg st="113" end="13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1491">
                                            <p:txEl>
                                              <p:charRg st="113" end="13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29" name="标题 176129"/>
          <p:cNvSpPr>
            <a:spLocks noGrp="1"/>
          </p:cNvSpPr>
          <p:nvPr>
            <p:ph type="title"/>
          </p:nvPr>
        </p:nvSpPr>
        <p:spPr>
          <a:ln/>
        </p:spPr>
        <p:txBody>
          <a:bodyPr vert="horz" wrap="square" lIns="91440" tIns="45720" rIns="91440" bIns="45720" anchor="b" anchorCtr="0"/>
          <a:p>
            <a:pPr algn="ctr" eaLnBrk="1" hangingPunct="1"/>
            <a:r>
              <a:rPr lang="zh-CN" altLang="en-US" sz="3200" dirty="0"/>
              <a:t>三、 教学原则与教学方法</a:t>
            </a:r>
            <a:endParaRPr lang="zh-CN" altLang="en-US" sz="3200" dirty="0"/>
          </a:p>
        </p:txBody>
      </p:sp>
      <p:sp>
        <p:nvSpPr>
          <p:cNvPr id="73730" name="文本占位符 176130"/>
          <p:cNvSpPr>
            <a:spLocks noGrp="1"/>
          </p:cNvSpPr>
          <p:nvPr>
            <p:ph idx="1" hasCustomPrompt="1"/>
          </p:nvPr>
        </p:nvSpPr>
        <p:spPr>
          <a:ln/>
        </p:spPr>
        <p:txBody>
          <a:bodyPr vert="horz" wrap="square" lIns="91440" tIns="45720" rIns="91440" bIns="45720" anchor="t" anchorCtr="0"/>
          <a:p>
            <a:pPr eaLnBrk="1" hangingPunct="1"/>
            <a:endParaRPr lang="zh-CN" altLang="en-US" dirty="0"/>
          </a:p>
        </p:txBody>
      </p:sp>
      <p:grpSp>
        <p:nvGrpSpPr>
          <p:cNvPr id="73731" name="组合 176131"/>
          <p:cNvGrpSpPr/>
          <p:nvPr/>
        </p:nvGrpSpPr>
        <p:grpSpPr>
          <a:xfrm>
            <a:off x="323850" y="1628775"/>
            <a:ext cx="3744913" cy="792163"/>
            <a:chOff x="3072" y="1632"/>
            <a:chExt cx="1488" cy="432"/>
          </a:xfrm>
        </p:grpSpPr>
        <p:sp>
          <p:nvSpPr>
            <p:cNvPr id="73732" name="圆角矩形 176132"/>
            <p:cNvSpPr/>
            <p:nvPr/>
          </p:nvSpPr>
          <p:spPr>
            <a:xfrm>
              <a:off x="3408" y="1632"/>
              <a:ext cx="1152" cy="432"/>
            </a:xfrm>
            <a:prstGeom prst="roundRect">
              <a:avLst>
                <a:gd name="adj" fmla="val 16667"/>
              </a:avLst>
            </a:prstGeom>
            <a:solidFill>
              <a:srgbClr val="FF9900"/>
            </a:solidFill>
            <a:ln w="9525" cap="flat" cmpd="sng">
              <a:solidFill>
                <a:schemeClr val="tx1"/>
              </a:solidFill>
              <a:prstDash val="solid"/>
              <a:miter/>
              <a:headEnd type="none" w="med" len="med"/>
              <a:tailEnd type="none" w="med" len="med"/>
            </a:ln>
          </p:spPr>
          <p:txBody>
            <a:bodyPr wrap="none" anchor="ctr" anchorCtr="0"/>
            <a:p>
              <a:pPr algn="ctr"/>
              <a:r>
                <a:rPr lang="zh-CN" altLang="en-US" b="1" dirty="0">
                  <a:solidFill>
                    <a:srgbClr val="000000"/>
                  </a:solidFill>
                  <a:latin typeface="Tahoma" panose="020B0604030504040204" pitchFamily="34" charset="0"/>
                  <a:ea typeface="华文新魏" panose="02010800040101010101" pitchFamily="2" charset="-122"/>
                </a:rPr>
                <a:t>六课型单元教学法</a:t>
              </a:r>
              <a:endParaRPr lang="zh-CN" altLang="en-US" b="1" dirty="0">
                <a:solidFill>
                  <a:srgbClr val="000000"/>
                </a:solidFill>
                <a:latin typeface="Tahoma" panose="020B0604030504040204" pitchFamily="34" charset="0"/>
                <a:ea typeface="华文新魏" panose="02010800040101010101" pitchFamily="2" charset="-122"/>
              </a:endParaRPr>
            </a:p>
          </p:txBody>
        </p:sp>
        <p:sp>
          <p:nvSpPr>
            <p:cNvPr id="73733" name="椭圆 176133"/>
            <p:cNvSpPr/>
            <p:nvPr/>
          </p:nvSpPr>
          <p:spPr>
            <a:xfrm>
              <a:off x="3072" y="1632"/>
              <a:ext cx="432" cy="432"/>
            </a:xfrm>
            <a:prstGeom prst="ellipse">
              <a:avLst/>
            </a:prstGeom>
            <a:solidFill>
              <a:srgbClr val="808000"/>
            </a:solidFill>
            <a:ln w="9525" cap="flat" cmpd="sng">
              <a:solidFill>
                <a:schemeClr val="tx1"/>
              </a:solidFill>
              <a:prstDash val="solid"/>
              <a:miter/>
              <a:headEnd type="none" w="med" len="med"/>
              <a:tailEnd type="none" w="med" len="med"/>
            </a:ln>
            <a:effectLst>
              <a:outerShdw dist="107763" dir="18900000" algn="ctr" rotWithShape="0">
                <a:schemeClr val="bg2"/>
              </a:outerShdw>
            </a:effectLst>
          </p:spPr>
          <p:txBody>
            <a:bodyPr anchor="t" anchorCtr="0"/>
            <a:p>
              <a:endParaRPr lang="zh-CN" altLang="en-US" dirty="0">
                <a:latin typeface="Arial" panose="020B0604020202020204" pitchFamily="34" charset="0"/>
                <a:ea typeface="宋体" panose="02010600030101010101" pitchFamily="2" charset="-122"/>
              </a:endParaRPr>
            </a:p>
          </p:txBody>
        </p:sp>
      </p:grpSp>
      <p:grpSp>
        <p:nvGrpSpPr>
          <p:cNvPr id="73734" name="组合 176134"/>
          <p:cNvGrpSpPr/>
          <p:nvPr/>
        </p:nvGrpSpPr>
        <p:grpSpPr>
          <a:xfrm>
            <a:off x="323850" y="3500438"/>
            <a:ext cx="3671888" cy="719137"/>
            <a:chOff x="3072" y="1632"/>
            <a:chExt cx="1488" cy="432"/>
          </a:xfrm>
        </p:grpSpPr>
        <p:sp>
          <p:nvSpPr>
            <p:cNvPr id="73735" name="圆角矩形 176135"/>
            <p:cNvSpPr/>
            <p:nvPr/>
          </p:nvSpPr>
          <p:spPr>
            <a:xfrm>
              <a:off x="3408" y="1632"/>
              <a:ext cx="1152" cy="432"/>
            </a:xfrm>
            <a:prstGeom prst="roundRect">
              <a:avLst>
                <a:gd name="adj" fmla="val 16667"/>
              </a:avLst>
            </a:prstGeom>
            <a:solidFill>
              <a:srgbClr val="FF9900"/>
            </a:solidFill>
            <a:ln w="9525" cap="flat" cmpd="sng">
              <a:solidFill>
                <a:schemeClr val="tx1"/>
              </a:solidFill>
              <a:prstDash val="solid"/>
              <a:miter/>
              <a:headEnd type="none" w="med" len="med"/>
              <a:tailEnd type="none" w="med" len="med"/>
            </a:ln>
          </p:spPr>
          <p:txBody>
            <a:bodyPr wrap="none" anchor="ctr" anchorCtr="0"/>
            <a:p>
              <a:pPr algn="ctr"/>
              <a:r>
                <a:rPr lang="zh-CN" altLang="en-US" b="1" dirty="0">
                  <a:solidFill>
                    <a:srgbClr val="000000"/>
                  </a:solidFill>
                  <a:latin typeface="Tahoma" panose="020B0604030504040204" pitchFamily="34" charset="0"/>
                  <a:ea typeface="华文新魏" panose="02010800040101010101" pitchFamily="2" charset="-122"/>
                </a:rPr>
                <a:t>八字教学法</a:t>
              </a:r>
              <a:endParaRPr lang="zh-CN" altLang="en-US" b="1" dirty="0">
                <a:solidFill>
                  <a:srgbClr val="000000"/>
                </a:solidFill>
                <a:latin typeface="Tahoma" panose="020B0604030504040204" pitchFamily="34" charset="0"/>
                <a:ea typeface="华文新魏" panose="02010800040101010101" pitchFamily="2" charset="-122"/>
              </a:endParaRPr>
            </a:p>
          </p:txBody>
        </p:sp>
        <p:sp>
          <p:nvSpPr>
            <p:cNvPr id="73736" name="椭圆 176136"/>
            <p:cNvSpPr/>
            <p:nvPr/>
          </p:nvSpPr>
          <p:spPr>
            <a:xfrm>
              <a:off x="3072" y="1632"/>
              <a:ext cx="432" cy="432"/>
            </a:xfrm>
            <a:prstGeom prst="ellipse">
              <a:avLst/>
            </a:prstGeom>
            <a:solidFill>
              <a:srgbClr val="808000"/>
            </a:solidFill>
            <a:ln w="9525" cap="flat" cmpd="sng">
              <a:solidFill>
                <a:schemeClr val="tx1"/>
              </a:solidFill>
              <a:prstDash val="solid"/>
              <a:miter/>
              <a:headEnd type="none" w="med" len="med"/>
              <a:tailEnd type="none" w="med" len="med"/>
            </a:ln>
            <a:effectLst>
              <a:outerShdw dist="107763" dir="18900000" algn="ctr" rotWithShape="0">
                <a:schemeClr val="bg2"/>
              </a:outerShdw>
            </a:effectLst>
          </p:spPr>
          <p:txBody>
            <a:bodyPr anchor="t" anchorCtr="0"/>
            <a:p>
              <a:endParaRPr lang="zh-CN" altLang="en-US" dirty="0">
                <a:latin typeface="Arial" panose="020B0604020202020204" pitchFamily="34" charset="0"/>
                <a:ea typeface="宋体" panose="02010600030101010101" pitchFamily="2" charset="-122"/>
              </a:endParaRPr>
            </a:p>
          </p:txBody>
        </p:sp>
      </p:grpSp>
      <p:grpSp>
        <p:nvGrpSpPr>
          <p:cNvPr id="73737" name="组合 176137"/>
          <p:cNvGrpSpPr/>
          <p:nvPr/>
        </p:nvGrpSpPr>
        <p:grpSpPr>
          <a:xfrm>
            <a:off x="323850" y="5157788"/>
            <a:ext cx="3600450" cy="649287"/>
            <a:chOff x="3072" y="1632"/>
            <a:chExt cx="1488" cy="432"/>
          </a:xfrm>
        </p:grpSpPr>
        <p:sp>
          <p:nvSpPr>
            <p:cNvPr id="73738" name="圆角矩形 176138"/>
            <p:cNvSpPr/>
            <p:nvPr/>
          </p:nvSpPr>
          <p:spPr>
            <a:xfrm>
              <a:off x="3408" y="1632"/>
              <a:ext cx="1152" cy="432"/>
            </a:xfrm>
            <a:prstGeom prst="roundRect">
              <a:avLst>
                <a:gd name="adj" fmla="val 16667"/>
              </a:avLst>
            </a:prstGeom>
            <a:solidFill>
              <a:srgbClr val="FF9900"/>
            </a:solidFill>
            <a:ln w="9525" cap="flat" cmpd="sng">
              <a:solidFill>
                <a:schemeClr val="tx1"/>
              </a:solidFill>
              <a:prstDash val="solid"/>
              <a:miter/>
              <a:headEnd type="none" w="med" len="med"/>
              <a:tailEnd type="none" w="med" len="med"/>
            </a:ln>
          </p:spPr>
          <p:txBody>
            <a:bodyPr wrap="none" anchor="ctr" anchorCtr="0"/>
            <a:p>
              <a:pPr algn="ctr"/>
              <a:r>
                <a:rPr lang="zh-CN" altLang="en-US" b="1" dirty="0">
                  <a:solidFill>
                    <a:srgbClr val="000000"/>
                  </a:solidFill>
                  <a:latin typeface="Tahoma" panose="020B0604030504040204" pitchFamily="34" charset="0"/>
                  <a:ea typeface="华文新魏" panose="02010800040101010101" pitchFamily="2" charset="-122"/>
                </a:rPr>
                <a:t>自学辅导法</a:t>
              </a:r>
              <a:endParaRPr lang="zh-CN" altLang="en-US" b="1" dirty="0">
                <a:solidFill>
                  <a:srgbClr val="000000"/>
                </a:solidFill>
                <a:latin typeface="Tahoma" panose="020B0604030504040204" pitchFamily="34" charset="0"/>
                <a:ea typeface="华文新魏" panose="02010800040101010101" pitchFamily="2" charset="-122"/>
              </a:endParaRPr>
            </a:p>
          </p:txBody>
        </p:sp>
        <p:sp>
          <p:nvSpPr>
            <p:cNvPr id="73739" name="椭圆 176139"/>
            <p:cNvSpPr/>
            <p:nvPr/>
          </p:nvSpPr>
          <p:spPr>
            <a:xfrm>
              <a:off x="3072" y="1632"/>
              <a:ext cx="432" cy="432"/>
            </a:xfrm>
            <a:prstGeom prst="ellipse">
              <a:avLst/>
            </a:prstGeom>
            <a:solidFill>
              <a:srgbClr val="808000"/>
            </a:solidFill>
            <a:ln w="9525" cap="flat" cmpd="sng">
              <a:solidFill>
                <a:schemeClr val="tx1"/>
              </a:solidFill>
              <a:prstDash val="solid"/>
              <a:miter/>
              <a:headEnd type="none" w="med" len="med"/>
              <a:tailEnd type="none" w="med" len="med"/>
            </a:ln>
            <a:effectLst>
              <a:outerShdw dist="107763" dir="18900000" algn="ctr" rotWithShape="0">
                <a:schemeClr val="bg2"/>
              </a:outerShdw>
            </a:effectLst>
          </p:spPr>
          <p:txBody>
            <a:bodyPr anchor="t" anchorCtr="0"/>
            <a:p>
              <a:endParaRPr lang="zh-CN" altLang="en-US" dirty="0">
                <a:latin typeface="Arial" panose="020B0604020202020204" pitchFamily="34" charset="0"/>
                <a:ea typeface="宋体" panose="02010600030101010101" pitchFamily="2" charset="-122"/>
              </a:endParaRPr>
            </a:p>
          </p:txBody>
        </p:sp>
      </p:grpSp>
      <p:sp>
        <p:nvSpPr>
          <p:cNvPr id="176141" name="矩形标注 176140"/>
          <p:cNvSpPr/>
          <p:nvPr/>
        </p:nvSpPr>
        <p:spPr>
          <a:xfrm>
            <a:off x="4500563" y="908050"/>
            <a:ext cx="4032250" cy="2305050"/>
          </a:xfrm>
          <a:prstGeom prst="wedgeRectCallout">
            <a:avLst>
              <a:gd name="adj1" fmla="val -60907"/>
              <a:gd name="adj2" fmla="val 5236"/>
            </a:avLst>
          </a:prstGeom>
          <a:solidFill>
            <a:srgbClr val="FFFF00"/>
          </a:solidFill>
          <a:ln w="9525" cap="flat" cmpd="sng">
            <a:solidFill>
              <a:schemeClr val="tx1"/>
            </a:solidFill>
            <a:prstDash val="solid"/>
            <a:miter/>
            <a:headEnd type="none" w="med" len="med"/>
            <a:tailEnd type="none" w="med" len="med"/>
          </a:ln>
        </p:spPr>
        <p:txBody>
          <a:bodyPr anchor="t" anchorCtr="0"/>
          <a:p>
            <a:r>
              <a:rPr lang="zh-CN" altLang="en-US" b="1" dirty="0">
                <a:solidFill>
                  <a:srgbClr val="000000"/>
                </a:solidFill>
                <a:latin typeface="宋体" panose="02010600030101010101" pitchFamily="2" charset="-122"/>
                <a:ea typeface="宋体" panose="02010600030101010101" pitchFamily="2" charset="-122"/>
              </a:rPr>
              <a:t>湖北黎世法教授提出，基本做法就是把教材分成若干单元，依次通过六种课型进行教和学</a:t>
            </a:r>
            <a:r>
              <a:rPr lang="en-US" altLang="zh-CN" b="1" dirty="0">
                <a:solidFill>
                  <a:srgbClr val="000000"/>
                </a:solidFill>
                <a:latin typeface="宋体" panose="02010600030101010101" pitchFamily="2" charset="-122"/>
                <a:ea typeface="宋体" panose="02010600030101010101" pitchFamily="2" charset="-122"/>
              </a:rPr>
              <a:t>:①</a:t>
            </a:r>
            <a:r>
              <a:rPr lang="zh-CN" altLang="en-US" b="1" dirty="0">
                <a:solidFill>
                  <a:srgbClr val="000000"/>
                </a:solidFill>
                <a:latin typeface="宋体" panose="02010600030101010101" pitchFamily="2" charset="-122"/>
                <a:ea typeface="宋体" panose="02010600030101010101" pitchFamily="2" charset="-122"/>
              </a:rPr>
              <a:t>自学课；</a:t>
            </a:r>
            <a:r>
              <a:rPr lang="en-US" altLang="zh-CN" b="1" dirty="0">
                <a:solidFill>
                  <a:srgbClr val="000000"/>
                </a:solidFill>
                <a:latin typeface="宋体" panose="02010600030101010101" pitchFamily="2" charset="-122"/>
                <a:ea typeface="宋体" panose="02010600030101010101" pitchFamily="2" charset="-122"/>
              </a:rPr>
              <a:t>②</a:t>
            </a:r>
            <a:r>
              <a:rPr lang="zh-CN" altLang="en-US" b="1" dirty="0">
                <a:solidFill>
                  <a:srgbClr val="000000"/>
                </a:solidFill>
                <a:latin typeface="宋体" panose="02010600030101010101" pitchFamily="2" charset="-122"/>
                <a:ea typeface="宋体" panose="02010600030101010101" pitchFamily="2" charset="-122"/>
              </a:rPr>
              <a:t>启发课；</a:t>
            </a:r>
            <a:r>
              <a:rPr lang="en-US" altLang="zh-CN" b="1" dirty="0">
                <a:solidFill>
                  <a:srgbClr val="000000"/>
                </a:solidFill>
                <a:latin typeface="宋体" panose="02010600030101010101" pitchFamily="2" charset="-122"/>
                <a:ea typeface="宋体" panose="02010600030101010101" pitchFamily="2" charset="-122"/>
              </a:rPr>
              <a:t>③</a:t>
            </a:r>
            <a:r>
              <a:rPr lang="zh-CN" altLang="en-US" b="1" dirty="0">
                <a:solidFill>
                  <a:srgbClr val="000000"/>
                </a:solidFill>
                <a:latin typeface="宋体" panose="02010600030101010101" pitchFamily="2" charset="-122"/>
                <a:ea typeface="宋体" panose="02010600030101010101" pitchFamily="2" charset="-122"/>
              </a:rPr>
              <a:t>复习课；</a:t>
            </a:r>
            <a:r>
              <a:rPr lang="en-US" altLang="zh-CN" b="1" dirty="0">
                <a:solidFill>
                  <a:srgbClr val="000000"/>
                </a:solidFill>
                <a:latin typeface="宋体" panose="02010600030101010101" pitchFamily="2" charset="-122"/>
                <a:ea typeface="宋体" panose="02010600030101010101" pitchFamily="2" charset="-122"/>
              </a:rPr>
              <a:t>④</a:t>
            </a:r>
            <a:r>
              <a:rPr lang="zh-CN" altLang="en-US" b="1" dirty="0">
                <a:solidFill>
                  <a:srgbClr val="000000"/>
                </a:solidFill>
                <a:latin typeface="宋体" panose="02010600030101010101" pitchFamily="2" charset="-122"/>
                <a:ea typeface="宋体" panose="02010600030101010101" pitchFamily="2" charset="-122"/>
              </a:rPr>
              <a:t>作业课；</a:t>
            </a:r>
            <a:r>
              <a:rPr lang="en-US" altLang="zh-CN" b="1" dirty="0">
                <a:solidFill>
                  <a:srgbClr val="000000"/>
                </a:solidFill>
                <a:latin typeface="宋体" panose="02010600030101010101" pitchFamily="2" charset="-122"/>
                <a:ea typeface="宋体" panose="02010600030101010101" pitchFamily="2" charset="-122"/>
              </a:rPr>
              <a:t>⑤</a:t>
            </a:r>
            <a:r>
              <a:rPr lang="zh-CN" altLang="en-US" b="1" dirty="0">
                <a:solidFill>
                  <a:srgbClr val="000000"/>
                </a:solidFill>
                <a:latin typeface="宋体" panose="02010600030101010101" pitchFamily="2" charset="-122"/>
                <a:ea typeface="宋体" panose="02010600030101010101" pitchFamily="2" charset="-122"/>
              </a:rPr>
              <a:t>改错课；</a:t>
            </a:r>
            <a:r>
              <a:rPr lang="en-US" altLang="zh-CN" b="1" dirty="0">
                <a:solidFill>
                  <a:srgbClr val="000000"/>
                </a:solidFill>
                <a:latin typeface="宋体" panose="02010600030101010101" pitchFamily="2" charset="-122"/>
                <a:ea typeface="宋体" panose="02010600030101010101" pitchFamily="2" charset="-122"/>
              </a:rPr>
              <a:t>⑥</a:t>
            </a:r>
            <a:r>
              <a:rPr lang="zh-CN" altLang="en-US" b="1" dirty="0">
                <a:solidFill>
                  <a:srgbClr val="000000"/>
                </a:solidFill>
                <a:latin typeface="宋体" panose="02010600030101010101" pitchFamily="2" charset="-122"/>
                <a:ea typeface="宋体" panose="02010600030101010101" pitchFamily="2" charset="-122"/>
              </a:rPr>
              <a:t>小结课。</a:t>
            </a:r>
            <a:endParaRPr lang="zh-CN" altLang="en-US" b="1" dirty="0">
              <a:solidFill>
                <a:srgbClr val="000000"/>
              </a:solidFill>
              <a:latin typeface="宋体" panose="02010600030101010101" pitchFamily="2" charset="-122"/>
              <a:ea typeface="宋体" panose="02010600030101010101" pitchFamily="2" charset="-122"/>
            </a:endParaRPr>
          </a:p>
        </p:txBody>
      </p:sp>
      <p:sp>
        <p:nvSpPr>
          <p:cNvPr id="176142" name="矩形标注 176141"/>
          <p:cNvSpPr/>
          <p:nvPr/>
        </p:nvSpPr>
        <p:spPr>
          <a:xfrm>
            <a:off x="4500563" y="2133600"/>
            <a:ext cx="3887787" cy="2663825"/>
          </a:xfrm>
          <a:prstGeom prst="wedgeRectCallout">
            <a:avLst>
              <a:gd name="adj1" fmla="val -61065"/>
              <a:gd name="adj2" fmla="val 7329"/>
            </a:avLst>
          </a:prstGeom>
          <a:solidFill>
            <a:srgbClr val="FFFF00"/>
          </a:solidFill>
          <a:ln w="9525" cap="flat" cmpd="sng">
            <a:solidFill>
              <a:schemeClr val="tx1"/>
            </a:solidFill>
            <a:prstDash val="solid"/>
            <a:miter/>
            <a:headEnd type="none" w="med" len="med"/>
            <a:tailEnd type="none" w="med" len="med"/>
          </a:ln>
        </p:spPr>
        <p:txBody>
          <a:bodyPr anchor="t" anchorCtr="0"/>
          <a:p>
            <a:pPr>
              <a:spcBef>
                <a:spcPct val="20000"/>
              </a:spcBef>
              <a:buClr>
                <a:srgbClr val="1C1C1C"/>
              </a:buClr>
              <a:buFont typeface="Wingdings" panose="05000000000000000000" pitchFamily="2" charset="2"/>
            </a:pPr>
            <a:r>
              <a:rPr lang="zh-CN" altLang="en-US" b="1" dirty="0">
                <a:solidFill>
                  <a:srgbClr val="000000"/>
                </a:solidFill>
                <a:latin typeface="Arial" panose="020B0604020202020204" pitchFamily="34" charset="0"/>
                <a:ea typeface="宋体" panose="02010600030101010101" pitchFamily="2" charset="-122"/>
              </a:rPr>
              <a:t>上海育才中学总结的一种</a:t>
            </a:r>
            <a:r>
              <a:rPr lang="zh-CN" altLang="en-US" b="1" dirty="0">
                <a:solidFill>
                  <a:srgbClr val="000000"/>
                </a:solidFill>
                <a:latin typeface="宋体" panose="02010600030101010101" pitchFamily="2" charset="-122"/>
                <a:ea typeface="宋体" panose="02010600030101010101" pitchFamily="2" charset="-122"/>
              </a:rPr>
              <a:t>“</a:t>
            </a:r>
            <a:r>
              <a:rPr lang="zh-CN" altLang="en-US" b="1" dirty="0">
                <a:solidFill>
                  <a:srgbClr val="000000"/>
                </a:solidFill>
                <a:latin typeface="Arial" panose="020B0604020202020204" pitchFamily="34" charset="0"/>
                <a:ea typeface="宋体" panose="02010600030101010101" pitchFamily="2" charset="-122"/>
              </a:rPr>
              <a:t>读读、议议、练练、讲讲</a:t>
            </a:r>
            <a:r>
              <a:rPr lang="zh-CN" altLang="en-US" b="1" dirty="0">
                <a:solidFill>
                  <a:srgbClr val="000000"/>
                </a:solidFill>
                <a:latin typeface="宋体" panose="02010600030101010101" pitchFamily="2" charset="-122"/>
                <a:ea typeface="宋体" panose="02010600030101010101" pitchFamily="2" charset="-122"/>
              </a:rPr>
              <a:t>”</a:t>
            </a:r>
            <a:r>
              <a:rPr lang="zh-CN" altLang="en-US" b="1" dirty="0">
                <a:solidFill>
                  <a:srgbClr val="000000"/>
                </a:solidFill>
                <a:latin typeface="Arial" panose="020B0604020202020204" pitchFamily="34" charset="0"/>
                <a:ea typeface="宋体" panose="02010600030101010101" pitchFamily="2" charset="-122"/>
              </a:rPr>
              <a:t>的教学方法。读是基础，议是关键，练是手段，讲是贯彻始终的。它的指导思想是以学为重点，使学生真正成为学习的主人。</a:t>
            </a:r>
            <a:endParaRPr lang="zh-CN" altLang="en-US" b="1" dirty="0">
              <a:solidFill>
                <a:srgbClr val="000000"/>
              </a:solidFill>
              <a:latin typeface="Arial" panose="020B0604020202020204" pitchFamily="34" charset="0"/>
              <a:ea typeface="宋体" panose="02010600030101010101" pitchFamily="2" charset="-122"/>
            </a:endParaRPr>
          </a:p>
          <a:p>
            <a:pPr algn="ctr"/>
            <a:endParaRPr lang="zh-CN" altLang="en-US" dirty="0">
              <a:latin typeface="Arial" panose="020B0604020202020204" pitchFamily="34" charset="0"/>
              <a:ea typeface="宋体" panose="02010600030101010101" pitchFamily="2" charset="-122"/>
            </a:endParaRPr>
          </a:p>
        </p:txBody>
      </p:sp>
      <p:sp>
        <p:nvSpPr>
          <p:cNvPr id="176143" name="矩形标注 176142"/>
          <p:cNvSpPr/>
          <p:nvPr/>
        </p:nvSpPr>
        <p:spPr>
          <a:xfrm>
            <a:off x="4500563" y="4005263"/>
            <a:ext cx="4319587" cy="2303462"/>
          </a:xfrm>
          <a:prstGeom prst="wedgeRectCallout">
            <a:avLst>
              <a:gd name="adj1" fmla="val -61171"/>
              <a:gd name="adj2" fmla="val 22227"/>
            </a:avLst>
          </a:prstGeom>
          <a:solidFill>
            <a:srgbClr val="FFFF00"/>
          </a:solidFill>
          <a:ln w="9525" cap="flat" cmpd="sng">
            <a:solidFill>
              <a:schemeClr val="tx1"/>
            </a:solidFill>
            <a:prstDash val="solid"/>
            <a:miter/>
            <a:headEnd type="none" w="med" len="med"/>
            <a:tailEnd type="none" w="med" len="med"/>
          </a:ln>
        </p:spPr>
        <p:txBody>
          <a:bodyPr anchor="t" anchorCtr="0"/>
          <a:p>
            <a:pPr>
              <a:spcBef>
                <a:spcPct val="20000"/>
              </a:spcBef>
              <a:buClr>
                <a:srgbClr val="1C1C1C"/>
              </a:buClr>
              <a:buFont typeface="Wingdings" panose="05000000000000000000" pitchFamily="2" charset="2"/>
            </a:pPr>
            <a:r>
              <a:rPr lang="zh-CN" altLang="en-US" b="1" dirty="0">
                <a:solidFill>
                  <a:srgbClr val="000000"/>
                </a:solidFill>
                <a:latin typeface="Arial" panose="020B0604020202020204" pitchFamily="34" charset="0"/>
                <a:ea typeface="宋体" panose="02010600030101010101" pitchFamily="2" charset="-122"/>
              </a:rPr>
              <a:t>编写自学辅导教材进行自学辅导是非常重要的一环。自学辅导教材可以是部分章节或复习用的教材。自学辅导教材一般由三部分组成，即自学课本、练习本、答案本。</a:t>
            </a:r>
            <a:endParaRPr lang="zh-CN" altLang="en-US" b="1" dirty="0">
              <a:solidFill>
                <a:srgbClr val="000000"/>
              </a:solidFill>
              <a:latin typeface="Arial" panose="020B0604020202020204" pitchFamily="34" charset="0"/>
              <a:ea typeface="宋体" panose="02010600030101010101" pitchFamily="2" charset="-122"/>
            </a:endParaRPr>
          </a:p>
          <a:p>
            <a:pPr algn="ctr"/>
            <a:endParaRPr lang="zh-CN" altLang="en-US" dirty="0">
              <a:latin typeface="Arial" panose="020B0604020202020204" pitchFamily="34" charset="0"/>
              <a:ea typeface="宋体" panose="02010600030101010101" pitchFamily="2" charset="-122"/>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6141"/>
                                        </p:tgtEl>
                                        <p:attrNameLst>
                                          <p:attrName>style.visibility</p:attrName>
                                        </p:attrNameLst>
                                      </p:cBhvr>
                                      <p:to>
                                        <p:strVal val="visible"/>
                                      </p:to>
                                    </p:set>
                                    <p:animEffect transition="in" filter="blinds(horizontal)">
                                      <p:cBhvr>
                                        <p:cTn id="7" dur="500"/>
                                        <p:tgtEl>
                                          <p:spTgt spid="17614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1" nodeType="clickEffect">
                                  <p:stCondLst>
                                    <p:cond delay="0"/>
                                  </p:stCondLst>
                                  <p:childTnLst>
                                    <p:animEffect transition="out" filter="blinds(horizontal)">
                                      <p:cBhvr>
                                        <p:cTn id="11" dur="500"/>
                                        <p:tgtEl>
                                          <p:spTgt spid="176141"/>
                                        </p:tgtEl>
                                      </p:cBhvr>
                                    </p:animEffect>
                                    <p:set>
                                      <p:cBhvr>
                                        <p:cTn id="12" dur="1" fill="hold">
                                          <p:stCondLst>
                                            <p:cond delay="499"/>
                                          </p:stCondLst>
                                        </p:cTn>
                                        <p:tgtEl>
                                          <p:spTgt spid="17614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6142"/>
                                        </p:tgtEl>
                                        <p:attrNameLst>
                                          <p:attrName>style.visibility</p:attrName>
                                        </p:attrNameLst>
                                      </p:cBhvr>
                                      <p:to>
                                        <p:strVal val="visible"/>
                                      </p:to>
                                    </p:set>
                                    <p:animEffect transition="in" filter="blinds(horizontal)">
                                      <p:cBhvr>
                                        <p:cTn id="17" dur="500"/>
                                        <p:tgtEl>
                                          <p:spTgt spid="17614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1" nodeType="clickEffect">
                                  <p:stCondLst>
                                    <p:cond delay="0"/>
                                  </p:stCondLst>
                                  <p:childTnLst>
                                    <p:animEffect transition="out" filter="blinds(horizontal)">
                                      <p:cBhvr>
                                        <p:cTn id="21" dur="500"/>
                                        <p:tgtEl>
                                          <p:spTgt spid="176142"/>
                                        </p:tgtEl>
                                      </p:cBhvr>
                                    </p:animEffect>
                                    <p:set>
                                      <p:cBhvr>
                                        <p:cTn id="22" dur="1" fill="hold">
                                          <p:stCondLst>
                                            <p:cond delay="499"/>
                                          </p:stCondLst>
                                        </p:cTn>
                                        <p:tgtEl>
                                          <p:spTgt spid="17614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76143"/>
                                        </p:tgtEl>
                                        <p:attrNameLst>
                                          <p:attrName>style.visibility</p:attrName>
                                        </p:attrNameLst>
                                      </p:cBhvr>
                                      <p:to>
                                        <p:strVal val="visible"/>
                                      </p:to>
                                    </p:set>
                                    <p:animEffect transition="in" filter="blinds(horizontal)">
                                      <p:cBhvr>
                                        <p:cTn id="27" dur="500"/>
                                        <p:tgtEl>
                                          <p:spTgt spid="176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41" grpId="0" animBg="1"/>
      <p:bldP spid="176141" grpId="1" animBg="1"/>
      <p:bldP spid="176142" grpId="0" animBg="1"/>
      <p:bldP spid="176142" grpId="1" animBg="1"/>
      <p:bldP spid="17614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3" name="Rectangle 2"/>
          <p:cNvSpPr>
            <a:spLocks noGrp="1"/>
          </p:cNvSpPr>
          <p:nvPr>
            <p:ph type="title"/>
          </p:nvPr>
        </p:nvSpPr>
        <p:spPr>
          <a:xfrm>
            <a:off x="1042988" y="1125538"/>
            <a:ext cx="7772400" cy="1143000"/>
          </a:xfrm>
          <a:ln/>
        </p:spPr>
        <p:txBody>
          <a:bodyPr vert="horz" wrap="square" lIns="91440" tIns="45720" rIns="91440" bIns="45720" anchor="b" anchorCtr="0"/>
          <a:p>
            <a:pPr eaLnBrk="1" hangingPunct="1"/>
            <a:r>
              <a:rPr lang="zh-CN" altLang="en-US" sz="3600" dirty="0">
                <a:ea typeface="楷体_GB2312" pitchFamily="49" charset="-122"/>
              </a:rPr>
              <a:t>（三）关于学生学习方式的变革</a:t>
            </a:r>
            <a:br>
              <a:rPr lang="zh-CN" altLang="en-US" sz="3600" dirty="0">
                <a:ea typeface="楷体_GB2312" pitchFamily="49" charset="-122"/>
              </a:rPr>
            </a:br>
            <a:endParaRPr lang="zh-CN" altLang="en-US" sz="3600" dirty="0">
              <a:ea typeface="楷体_GB2312" pitchFamily="49" charset="-122"/>
            </a:endParaRPr>
          </a:p>
        </p:txBody>
      </p:sp>
      <p:sp>
        <p:nvSpPr>
          <p:cNvPr id="74754" name="Rectangle 3"/>
          <p:cNvSpPr>
            <a:spLocks noGrp="1"/>
          </p:cNvSpPr>
          <p:nvPr>
            <p:ph idx="1" hasCustomPrompt="1"/>
          </p:nvPr>
        </p:nvSpPr>
        <p:spPr>
          <a:ln/>
        </p:spPr>
        <p:txBody>
          <a:bodyPr vert="horz" wrap="square" lIns="91440" tIns="45720" rIns="91440" bIns="45720" anchor="t" anchorCtr="0"/>
          <a:p>
            <a:pPr eaLnBrk="1" hangingPunct="1">
              <a:lnSpc>
                <a:spcPct val="80000"/>
              </a:lnSpc>
            </a:pPr>
            <a:r>
              <a:rPr lang="en-US" altLang="zh-CN" sz="2800" b="1" dirty="0">
                <a:solidFill>
                  <a:srgbClr val="FF0000"/>
                </a:solidFill>
              </a:rPr>
              <a:t>1</a:t>
            </a:r>
            <a:r>
              <a:rPr lang="zh-CN" altLang="en-US" sz="2800" b="1" dirty="0">
                <a:solidFill>
                  <a:srgbClr val="FF0000"/>
                </a:solidFill>
              </a:rPr>
              <a:t>、研究性学习</a:t>
            </a:r>
            <a:endParaRPr lang="zh-CN" altLang="en-US" sz="2800" b="1" dirty="0">
              <a:solidFill>
                <a:srgbClr val="FF0000"/>
              </a:solidFill>
            </a:endParaRPr>
          </a:p>
          <a:p>
            <a:pPr eaLnBrk="1" hangingPunct="1">
              <a:lnSpc>
                <a:spcPct val="80000"/>
              </a:lnSpc>
            </a:pPr>
            <a:r>
              <a:rPr lang="zh-CN" altLang="en-US" sz="2800" dirty="0">
                <a:solidFill>
                  <a:srgbClr val="000099"/>
                </a:solidFill>
              </a:rPr>
              <a:t>指在教师指导下，从学习生活和社会生活中选择和确定研究专题，主动获得知识、应用知识、解决问题的学习活动。</a:t>
            </a:r>
            <a:endParaRPr lang="zh-CN" altLang="en-US" sz="2800" dirty="0">
              <a:solidFill>
                <a:srgbClr val="000099"/>
              </a:solidFill>
            </a:endParaRPr>
          </a:p>
          <a:p>
            <a:pPr eaLnBrk="1" hangingPunct="1">
              <a:lnSpc>
                <a:spcPct val="80000"/>
              </a:lnSpc>
            </a:pPr>
            <a:r>
              <a:rPr lang="zh-CN" altLang="en-US" sz="2800" dirty="0">
                <a:solidFill>
                  <a:srgbClr val="000099"/>
                </a:solidFill>
              </a:rPr>
              <a:t>包括三个阶段：</a:t>
            </a:r>
            <a:r>
              <a:rPr lang="zh-CN" altLang="en-US" sz="2800" dirty="0">
                <a:solidFill>
                  <a:srgbClr val="000099"/>
                </a:solidFill>
                <a:sym typeface="Wingdings" panose="05000000000000000000" pitchFamily="2" charset="2"/>
              </a:rPr>
              <a:t>进入问题情境阶段；实践体验阶段；表达和交流阶段。</a:t>
            </a:r>
            <a:endParaRPr lang="zh-CN" altLang="en-US" sz="2800" dirty="0">
              <a:solidFill>
                <a:srgbClr val="000099"/>
              </a:solidFill>
              <a:sym typeface="Wingdings" panose="05000000000000000000" pitchFamily="2" charset="2"/>
            </a:endParaRPr>
          </a:p>
          <a:p>
            <a:pPr eaLnBrk="1" hangingPunct="1">
              <a:lnSpc>
                <a:spcPct val="80000"/>
              </a:lnSpc>
            </a:pPr>
            <a:r>
              <a:rPr lang="zh-CN" altLang="en-US" sz="2800" dirty="0">
                <a:solidFill>
                  <a:srgbClr val="000099"/>
                </a:solidFill>
                <a:sym typeface="Wingdings" panose="05000000000000000000" pitchFamily="2" charset="2"/>
              </a:rPr>
              <a:t>基本特点：开放性、问题性、社会性与实践性。</a:t>
            </a:r>
            <a:endParaRPr lang="zh-CN" altLang="en-US" sz="2800" dirty="0">
              <a:solidFill>
                <a:srgbClr val="000099"/>
              </a:solidFill>
              <a:sym typeface="Wingdings" panose="05000000000000000000" pitchFamily="2" charset="2"/>
            </a:endParaRPr>
          </a:p>
          <a:p>
            <a:pPr eaLnBrk="1" hangingPunct="1">
              <a:lnSpc>
                <a:spcPct val="80000"/>
              </a:lnSpc>
            </a:pPr>
            <a:r>
              <a:rPr lang="zh-CN" altLang="en-US" sz="2800" dirty="0">
                <a:solidFill>
                  <a:srgbClr val="000099"/>
                </a:solidFill>
                <a:sym typeface="Wingdings" panose="05000000000000000000" pitchFamily="2" charset="2"/>
              </a:rPr>
              <a:t>其实施主要分两种：课题研究类（社会调查、科学实验）和项目活动类（组织一次献爱心活动）。</a:t>
            </a:r>
            <a:endParaRPr lang="zh-CN" altLang="en-US" sz="2800" dirty="0">
              <a:solidFill>
                <a:srgbClr val="000099"/>
              </a:solidFill>
              <a:sym typeface="Wingdings" panose="05000000000000000000" pitchFamily="2" charset="2"/>
            </a:endParaRPr>
          </a:p>
        </p:txBody>
      </p:sp>
    </p:spTree>
  </p:cSld>
  <p:clrMapOvr>
    <a:masterClrMapping/>
  </p:clrMapOvr>
  <p:transition>
    <p:randomBar dir="vert"/>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7" name="Rectangle 2"/>
          <p:cNvSpPr>
            <a:spLocks noGrp="1"/>
          </p:cNvSpPr>
          <p:nvPr>
            <p:ph type="title"/>
          </p:nvPr>
        </p:nvSpPr>
        <p:spPr>
          <a:xfrm>
            <a:off x="1042988" y="1628775"/>
            <a:ext cx="7826375" cy="646113"/>
          </a:xfrm>
          <a:ln/>
        </p:spPr>
        <p:txBody>
          <a:bodyPr vert="horz" wrap="square" lIns="91440" tIns="45720" rIns="91440" bIns="45720" anchor="b" anchorCtr="0"/>
          <a:p>
            <a:pPr eaLnBrk="1" hangingPunct="1"/>
            <a:r>
              <a:rPr lang="zh-CN" altLang="en-US" sz="3600" dirty="0">
                <a:ea typeface="楷体_GB2312" pitchFamily="49" charset="-122"/>
              </a:rPr>
              <a:t>（三）关于学生学习方式的变革</a:t>
            </a:r>
            <a:br>
              <a:rPr lang="zh-CN" altLang="en-US" sz="3600" dirty="0">
                <a:ea typeface="楷体_GB2312" pitchFamily="49" charset="-122"/>
              </a:rPr>
            </a:br>
            <a:endParaRPr lang="zh-CN" altLang="en-US" sz="3600" dirty="0">
              <a:ea typeface="楷体_GB2312" pitchFamily="49" charset="-122"/>
            </a:endParaRPr>
          </a:p>
        </p:txBody>
      </p:sp>
      <p:sp>
        <p:nvSpPr>
          <p:cNvPr id="75778" name="Rectangle 3"/>
          <p:cNvSpPr>
            <a:spLocks noGrp="1"/>
          </p:cNvSpPr>
          <p:nvPr>
            <p:ph idx="1" hasCustomPrompt="1"/>
          </p:nvPr>
        </p:nvSpPr>
        <p:spPr>
          <a:xfrm>
            <a:off x="1066800" y="1773238"/>
            <a:ext cx="7826375" cy="5084762"/>
          </a:xfrm>
          <a:ln/>
        </p:spPr>
        <p:txBody>
          <a:bodyPr vert="horz" wrap="square" lIns="91440" tIns="45720" rIns="91440" bIns="45720" anchor="t" anchorCtr="0"/>
          <a:p>
            <a:pPr eaLnBrk="1" hangingPunct="1">
              <a:lnSpc>
                <a:spcPct val="80000"/>
              </a:lnSpc>
            </a:pPr>
            <a:r>
              <a:rPr lang="en-US" altLang="zh-CN" sz="2800" b="1" dirty="0">
                <a:solidFill>
                  <a:srgbClr val="FF0000"/>
                </a:solidFill>
              </a:rPr>
              <a:t>2</a:t>
            </a:r>
            <a:r>
              <a:rPr lang="zh-CN" altLang="en-US" sz="2800" b="1" dirty="0">
                <a:solidFill>
                  <a:srgbClr val="FF0000"/>
                </a:solidFill>
              </a:rPr>
              <a:t>、动手活动</a:t>
            </a:r>
            <a:endParaRPr lang="zh-CN" altLang="en-US" sz="2800" b="1" dirty="0">
              <a:solidFill>
                <a:srgbClr val="FF0000"/>
              </a:solidFill>
            </a:endParaRPr>
          </a:p>
          <a:p>
            <a:pPr eaLnBrk="1" hangingPunct="1">
              <a:lnSpc>
                <a:spcPct val="80000"/>
              </a:lnSpc>
            </a:pPr>
            <a:r>
              <a:rPr lang="zh-CN" altLang="en-US" sz="2400" dirty="0">
                <a:solidFill>
                  <a:srgbClr val="000099"/>
                </a:solidFill>
              </a:rPr>
              <a:t>美国教育家总结出来的一种教育思想和方法，目的在于让学生以更科学的方法学习知识，尤其强调对学生学习方法、思维方法、学习态度的培养。</a:t>
            </a:r>
            <a:endParaRPr lang="zh-CN" altLang="en-US" sz="2400" dirty="0">
              <a:solidFill>
                <a:srgbClr val="000099"/>
              </a:solidFill>
            </a:endParaRPr>
          </a:p>
          <a:p>
            <a:pPr eaLnBrk="1" hangingPunct="1">
              <a:lnSpc>
                <a:spcPct val="80000"/>
              </a:lnSpc>
            </a:pPr>
            <a:r>
              <a:rPr lang="zh-CN" altLang="en-US" sz="2400" dirty="0">
                <a:solidFill>
                  <a:srgbClr val="000099"/>
                </a:solidFill>
              </a:rPr>
              <a:t>特点：强调动手实践活动；强调学生主动学习；强调对学生学习方法、思维方法、学习态度的培养；提倡合作交流。</a:t>
            </a:r>
            <a:endParaRPr lang="zh-CN" altLang="en-US" sz="2400" dirty="0">
              <a:solidFill>
                <a:srgbClr val="000099"/>
              </a:solidFill>
            </a:endParaRPr>
          </a:p>
          <a:p>
            <a:pPr eaLnBrk="1" hangingPunct="1">
              <a:lnSpc>
                <a:spcPct val="80000"/>
              </a:lnSpc>
            </a:pPr>
            <a:r>
              <a:rPr lang="zh-CN" altLang="en-US" sz="2400" dirty="0">
                <a:solidFill>
                  <a:srgbClr val="000099"/>
                </a:solidFill>
              </a:rPr>
              <a:t>基本过程：提出问题</a:t>
            </a:r>
            <a:r>
              <a:rPr lang="en-US" altLang="zh-CN" sz="2400" dirty="0">
                <a:solidFill>
                  <a:srgbClr val="000099"/>
                </a:solidFill>
              </a:rPr>
              <a:t>-</a:t>
            </a:r>
            <a:r>
              <a:rPr lang="zh-CN" altLang="en-US" sz="2400" dirty="0">
                <a:solidFill>
                  <a:srgbClr val="000099"/>
                </a:solidFill>
              </a:rPr>
              <a:t>动手做实验</a:t>
            </a:r>
            <a:r>
              <a:rPr lang="en-US" altLang="zh-CN" sz="2400" dirty="0">
                <a:solidFill>
                  <a:srgbClr val="000099"/>
                </a:solidFill>
              </a:rPr>
              <a:t>-</a:t>
            </a:r>
            <a:r>
              <a:rPr lang="zh-CN" altLang="en-US" sz="2400" dirty="0">
                <a:solidFill>
                  <a:srgbClr val="000099"/>
                </a:solidFill>
              </a:rPr>
              <a:t>观察记录</a:t>
            </a:r>
            <a:r>
              <a:rPr lang="en-US" altLang="zh-CN" sz="2400" dirty="0">
                <a:solidFill>
                  <a:srgbClr val="000099"/>
                </a:solidFill>
              </a:rPr>
              <a:t>-</a:t>
            </a:r>
            <a:r>
              <a:rPr lang="zh-CN" altLang="en-US" sz="2400" dirty="0">
                <a:solidFill>
                  <a:srgbClr val="000099"/>
                </a:solidFill>
              </a:rPr>
              <a:t>解释讨论</a:t>
            </a:r>
            <a:r>
              <a:rPr lang="en-US" altLang="zh-CN" sz="2400" dirty="0">
                <a:solidFill>
                  <a:srgbClr val="000099"/>
                </a:solidFill>
              </a:rPr>
              <a:t>-</a:t>
            </a:r>
            <a:r>
              <a:rPr lang="zh-CN" altLang="en-US" sz="2400" dirty="0">
                <a:solidFill>
                  <a:srgbClr val="000099"/>
                </a:solidFill>
              </a:rPr>
              <a:t>得出结论</a:t>
            </a:r>
            <a:r>
              <a:rPr lang="en-US" altLang="zh-CN" sz="2400" dirty="0">
                <a:solidFill>
                  <a:srgbClr val="000099"/>
                </a:solidFill>
              </a:rPr>
              <a:t>-</a:t>
            </a:r>
            <a:r>
              <a:rPr lang="zh-CN" altLang="en-US" sz="2400" dirty="0">
                <a:solidFill>
                  <a:srgbClr val="000099"/>
                </a:solidFill>
              </a:rPr>
              <a:t>表达陈述。</a:t>
            </a:r>
            <a:endParaRPr lang="zh-CN" altLang="en-US" sz="2400" dirty="0">
              <a:solidFill>
                <a:srgbClr val="000099"/>
              </a:solidFill>
            </a:endParaRPr>
          </a:p>
          <a:p>
            <a:pPr eaLnBrk="1" hangingPunct="1">
              <a:lnSpc>
                <a:spcPct val="80000"/>
              </a:lnSpc>
            </a:pPr>
            <a:r>
              <a:rPr lang="zh-CN" altLang="en-US" sz="2400" dirty="0">
                <a:solidFill>
                  <a:srgbClr val="000099"/>
                </a:solidFill>
              </a:rPr>
              <a:t>活动步骤：学生观察一个物体、现象或操作学具；</a:t>
            </a:r>
            <a:endParaRPr lang="zh-CN" altLang="en-US" sz="2400" dirty="0">
              <a:solidFill>
                <a:srgbClr val="000099"/>
              </a:solidFill>
            </a:endParaRPr>
          </a:p>
          <a:p>
            <a:pPr eaLnBrk="1" hangingPunct="1">
              <a:lnSpc>
                <a:spcPct val="80000"/>
              </a:lnSpc>
              <a:buNone/>
            </a:pPr>
            <a:r>
              <a:rPr lang="zh-CN" altLang="en-US" sz="2400" dirty="0">
                <a:solidFill>
                  <a:srgbClr val="000099"/>
                </a:solidFill>
              </a:rPr>
              <a:t>      学生在观察的 过程中进行思考、讨论和交流；</a:t>
            </a:r>
            <a:endParaRPr lang="zh-CN" altLang="en-US" sz="2400" dirty="0">
              <a:solidFill>
                <a:srgbClr val="000099"/>
              </a:solidFill>
            </a:endParaRPr>
          </a:p>
          <a:p>
            <a:pPr eaLnBrk="1" hangingPunct="1">
              <a:lnSpc>
                <a:spcPct val="80000"/>
              </a:lnSpc>
              <a:buNone/>
            </a:pPr>
            <a:r>
              <a:rPr lang="zh-CN" altLang="en-US" sz="2400" dirty="0">
                <a:solidFill>
                  <a:srgbClr val="000099"/>
                </a:solidFill>
              </a:rPr>
              <a:t>      老师给学生们推荐活动；</a:t>
            </a:r>
            <a:endParaRPr lang="zh-CN" altLang="en-US" sz="2400" dirty="0">
              <a:solidFill>
                <a:srgbClr val="000099"/>
              </a:solidFill>
            </a:endParaRPr>
          </a:p>
          <a:p>
            <a:pPr eaLnBrk="1" hangingPunct="1">
              <a:lnSpc>
                <a:spcPct val="80000"/>
              </a:lnSpc>
              <a:buNone/>
            </a:pPr>
            <a:r>
              <a:rPr lang="zh-CN" altLang="en-US" sz="2400" dirty="0">
                <a:solidFill>
                  <a:srgbClr val="000099"/>
                </a:solidFill>
              </a:rPr>
              <a:t>      课内外结合的方式进行；</a:t>
            </a:r>
            <a:endParaRPr lang="zh-CN" altLang="en-US" sz="2400" dirty="0">
              <a:solidFill>
                <a:srgbClr val="000099"/>
              </a:solidFill>
            </a:endParaRPr>
          </a:p>
          <a:p>
            <a:pPr eaLnBrk="1" hangingPunct="1">
              <a:lnSpc>
                <a:spcPct val="80000"/>
              </a:lnSpc>
              <a:buNone/>
            </a:pPr>
            <a:r>
              <a:rPr lang="zh-CN" altLang="en-US" sz="2400" dirty="0">
                <a:solidFill>
                  <a:srgbClr val="000099"/>
                </a:solidFill>
              </a:rPr>
              <a:t>      学生每个人都记录活动过程。</a:t>
            </a:r>
            <a:endParaRPr lang="zh-CN" altLang="en-US" sz="2400" dirty="0">
              <a:solidFill>
                <a:srgbClr val="000099"/>
              </a:solidFill>
            </a:endParaRPr>
          </a:p>
        </p:txBody>
      </p:sp>
      <p:pic>
        <p:nvPicPr>
          <p:cNvPr id="75779" name="Picture 4" descr="图片15"/>
          <p:cNvPicPr>
            <a:picLocks noChangeAspect="1"/>
          </p:cNvPicPr>
          <p:nvPr/>
        </p:nvPicPr>
        <p:blipFill>
          <a:blip r:embed="rId1"/>
          <a:stretch>
            <a:fillRect/>
          </a:stretch>
        </p:blipFill>
        <p:spPr>
          <a:xfrm>
            <a:off x="7596188" y="5445125"/>
            <a:ext cx="1223962" cy="1036638"/>
          </a:xfrm>
          <a:prstGeom prst="rect">
            <a:avLst/>
          </a:prstGeom>
          <a:noFill/>
          <a:ln w="9525">
            <a:noFill/>
          </a:ln>
        </p:spPr>
      </p:pic>
    </p:spTree>
  </p:cSld>
  <p:clrMapOvr>
    <a:masterClrMapping/>
  </p:clrMapOvr>
  <p:transition>
    <p:randomBar dir="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2"/>
          <p:cNvSpPr>
            <a:spLocks noGrp="1"/>
          </p:cNvSpPr>
          <p:nvPr>
            <p:ph type="title"/>
          </p:nvPr>
        </p:nvSpPr>
        <p:spPr>
          <a:xfrm>
            <a:off x="827088" y="476250"/>
            <a:ext cx="7772400" cy="1143000"/>
          </a:xfrm>
          <a:ln/>
        </p:spPr>
        <p:txBody>
          <a:bodyPr vert="horz" wrap="square" lIns="91440" tIns="45720" rIns="91440" bIns="45720" anchor="b" anchorCtr="0"/>
          <a:p>
            <a:pPr eaLnBrk="1" hangingPunct="1"/>
            <a:r>
              <a:rPr lang="zh-CN" altLang="en-US" sz="4000" b="1" dirty="0">
                <a:ea typeface="楷体_GB2312" pitchFamily="49" charset="-122"/>
              </a:rPr>
              <a:t>一、教学原则</a:t>
            </a:r>
            <a:endParaRPr lang="zh-CN" altLang="en-US" sz="4000" b="1" dirty="0">
              <a:ea typeface="楷体_GB2312" pitchFamily="49" charset="-122"/>
            </a:endParaRPr>
          </a:p>
        </p:txBody>
      </p:sp>
      <p:sp>
        <p:nvSpPr>
          <p:cNvPr id="152579" name="Rectangle 3"/>
          <p:cNvSpPr>
            <a:spLocks noGrp="1" noChangeArrowheads="1"/>
          </p:cNvSpPr>
          <p:nvPr>
            <p:ph idx="1" hasCustomPrompt="1"/>
          </p:nvPr>
        </p:nvSpPr>
        <p:spPr>
          <a:xfrm>
            <a:off x="827088" y="2060575"/>
            <a:ext cx="7772400" cy="4114800"/>
          </a:xfrm>
        </p:spPr>
        <p:txBody>
          <a:bodyPr vert="horz" wrap="square" lIns="91440" tIns="45720" rIns="91440" bIns="45720" numCol="1" anchor="t" anchorCtr="0" compatLnSpc="1"/>
          <a:lstStyle/>
          <a:p>
            <a:pPr marL="457200" marR="0" lvl="0" indent="-457200" algn="l" defTabSz="914400" rtl="0" eaLnBrk="1" fontAlgn="base" latinLnBrk="0" hangingPunct="1">
              <a:lnSpc>
                <a:spcPct val="90000"/>
              </a:lnSpc>
              <a:spcBef>
                <a:spcPct val="20000"/>
              </a:spcBef>
              <a:spcAft>
                <a:spcPct val="0"/>
              </a:spcAft>
              <a:buClr>
                <a:srgbClr val="A50021"/>
              </a:buClr>
              <a:buSzPct val="75000"/>
              <a:buFont typeface="Wingdings" panose="05000000000000000000" pitchFamily="2" charset="2"/>
              <a:buChar char="n"/>
              <a:defRPr/>
            </a:pPr>
            <a:r>
              <a:rPr kumimoji="0" lang="zh-CN" altLang="en-US" sz="32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mn-lt"/>
                <a:ea typeface="+mn-ea"/>
                <a:cs typeface="+mn-cs"/>
              </a:rPr>
              <a:t>教育原则的来源</a:t>
            </a:r>
            <a:endParaRPr kumimoji="0" lang="zh-CN" altLang="en-US" sz="32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mn-lt"/>
              <a:ea typeface="+mn-ea"/>
              <a:cs typeface="+mn-cs"/>
            </a:endParaRPr>
          </a:p>
          <a:p>
            <a:pPr marL="457200" marR="0" lvl="0" indent="-457200" algn="l" defTabSz="914400" rtl="0" eaLnBrk="1" fontAlgn="base" latinLnBrk="0" hangingPunct="1">
              <a:lnSpc>
                <a:spcPct val="90000"/>
              </a:lnSpc>
              <a:spcBef>
                <a:spcPct val="20000"/>
              </a:spcBef>
              <a:spcAft>
                <a:spcPct val="0"/>
              </a:spcAft>
              <a:buClr>
                <a:srgbClr val="A50021"/>
              </a:buClr>
              <a:buSzPct val="75000"/>
              <a:buFont typeface="Wingdings" panose="05000000000000000000" pitchFamily="2" charset="2"/>
              <a:buNone/>
              <a:defRPr/>
            </a:pPr>
            <a:r>
              <a:rPr kumimoji="0" lang="zh-CN" altLang="en-US" sz="3200" b="1" i="0" u="none" strike="noStrike" kern="1200" cap="none" spc="0" normalizeH="0" baseline="0" noProof="0" dirty="0">
                <a:ln>
                  <a:noFill/>
                </a:ln>
                <a:solidFill>
                  <a:srgbClr val="000099"/>
                </a:solidFill>
                <a:effectLst/>
                <a:uLnTx/>
                <a:uFillTx/>
                <a:latin typeface="+mn-lt"/>
                <a:ea typeface="+mn-ea"/>
                <a:cs typeface="+mn-cs"/>
              </a:rPr>
              <a:t>     教学原则是教学实践的总结，是教学经验的理论化</a:t>
            </a:r>
            <a:endParaRPr kumimoji="0" lang="zh-CN" altLang="en-US" sz="3200" b="1" i="0" u="none" strike="noStrike" kern="1200" cap="none" spc="0" normalizeH="0" baseline="0" noProof="0" dirty="0">
              <a:ln>
                <a:noFill/>
              </a:ln>
              <a:solidFill>
                <a:srgbClr val="000099"/>
              </a:solidFill>
              <a:effectLst/>
              <a:uLnTx/>
              <a:uFillTx/>
              <a:latin typeface="+mn-lt"/>
              <a:ea typeface="+mn-ea"/>
              <a:cs typeface="+mn-cs"/>
            </a:endParaRPr>
          </a:p>
          <a:p>
            <a:pPr marL="457200" marR="0" lvl="0" indent="-457200" algn="l" defTabSz="914400" rtl="0" eaLnBrk="1" fontAlgn="base" latinLnBrk="0" hangingPunct="1">
              <a:lnSpc>
                <a:spcPct val="90000"/>
              </a:lnSpc>
              <a:spcBef>
                <a:spcPct val="20000"/>
              </a:spcBef>
              <a:spcAft>
                <a:spcPct val="0"/>
              </a:spcAft>
              <a:buClr>
                <a:srgbClr val="A50021"/>
              </a:buClr>
              <a:buSzPct val="75000"/>
              <a:buFont typeface="Wingdings" panose="05000000000000000000" pitchFamily="2" charset="2"/>
              <a:buChar char="n"/>
              <a:defRPr/>
            </a:pPr>
            <a:r>
              <a:rPr kumimoji="0" lang="zh-CN" altLang="en-US" sz="32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mn-lt"/>
                <a:ea typeface="+mn-ea"/>
                <a:cs typeface="+mn-cs"/>
              </a:rPr>
              <a:t>教育原则的依据：</a:t>
            </a:r>
            <a:endParaRPr kumimoji="0" lang="zh-CN" altLang="en-US" sz="32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mn-lt"/>
              <a:ea typeface="+mn-ea"/>
              <a:cs typeface="+mn-cs"/>
            </a:endParaRPr>
          </a:p>
          <a:p>
            <a:pPr marL="457200" marR="0" lvl="0" indent="-457200" algn="l" defTabSz="914400" rtl="0" eaLnBrk="1" fontAlgn="base" latinLnBrk="0" hangingPunct="1">
              <a:lnSpc>
                <a:spcPct val="90000"/>
              </a:lnSpc>
              <a:spcBef>
                <a:spcPct val="20000"/>
              </a:spcBef>
              <a:spcAft>
                <a:spcPct val="0"/>
              </a:spcAft>
              <a:buClr>
                <a:srgbClr val="A50021"/>
              </a:buClr>
              <a:buSzPct val="75000"/>
              <a:buFont typeface="Wingdings" panose="05000000000000000000" pitchFamily="2" charset="2"/>
              <a:buNone/>
              <a:defRPr/>
            </a:pPr>
            <a:r>
              <a:rPr kumimoji="0" lang="zh-CN" altLang="en-US" sz="3200" b="1" i="0" u="none" strike="noStrike" kern="1200" cap="none" spc="0" normalizeH="0" baseline="0" noProof="0" dirty="0">
                <a:ln>
                  <a:noFill/>
                </a:ln>
                <a:solidFill>
                  <a:srgbClr val="000099"/>
                </a:solidFill>
                <a:effectLst/>
                <a:uLnTx/>
                <a:uFillTx/>
                <a:latin typeface="+mn-lt"/>
                <a:ea typeface="+mn-ea"/>
                <a:cs typeface="+mn-cs"/>
              </a:rPr>
              <a:t>    第一，学校教育的目的、任务</a:t>
            </a:r>
            <a:endParaRPr kumimoji="0" lang="zh-CN" altLang="en-US" sz="3200" b="1" i="0" u="none" strike="noStrike" kern="1200" cap="none" spc="0" normalizeH="0" baseline="0" noProof="0" dirty="0">
              <a:ln>
                <a:noFill/>
              </a:ln>
              <a:solidFill>
                <a:srgbClr val="000099"/>
              </a:solidFill>
              <a:effectLst/>
              <a:uLnTx/>
              <a:uFillTx/>
              <a:latin typeface="+mn-lt"/>
              <a:ea typeface="+mn-ea"/>
              <a:cs typeface="+mn-cs"/>
            </a:endParaRPr>
          </a:p>
          <a:p>
            <a:pPr marL="457200" marR="0" lvl="0" indent="-457200" algn="l" defTabSz="914400" rtl="0" eaLnBrk="1" fontAlgn="base" latinLnBrk="0" hangingPunct="1">
              <a:lnSpc>
                <a:spcPct val="90000"/>
              </a:lnSpc>
              <a:spcBef>
                <a:spcPct val="20000"/>
              </a:spcBef>
              <a:spcAft>
                <a:spcPct val="0"/>
              </a:spcAft>
              <a:buClr>
                <a:srgbClr val="A50021"/>
              </a:buClr>
              <a:buSzPct val="75000"/>
              <a:buFont typeface="Wingdings" panose="05000000000000000000" pitchFamily="2" charset="2"/>
              <a:buNone/>
              <a:defRPr/>
            </a:pPr>
            <a:r>
              <a:rPr kumimoji="0" lang="zh-CN" altLang="en-US" sz="3200" b="1" i="0" u="none" strike="noStrike" kern="1200" cap="none" spc="0" normalizeH="0" baseline="0" noProof="0" dirty="0">
                <a:ln>
                  <a:noFill/>
                </a:ln>
                <a:solidFill>
                  <a:srgbClr val="000099"/>
                </a:solidFill>
                <a:effectLst/>
                <a:uLnTx/>
                <a:uFillTx/>
                <a:latin typeface="+mn-lt"/>
                <a:ea typeface="+mn-ea"/>
                <a:cs typeface="+mn-cs"/>
              </a:rPr>
              <a:t>    第二，教学过程的客观规律</a:t>
            </a:r>
            <a:endParaRPr kumimoji="0" lang="zh-CN" altLang="en-US" sz="3200" b="1" i="0" u="none" strike="noStrike" kern="1200" cap="none" spc="0" normalizeH="0" baseline="0" noProof="0" dirty="0">
              <a:ln>
                <a:noFill/>
              </a:ln>
              <a:solidFill>
                <a:srgbClr val="000099"/>
              </a:solidFill>
              <a:effectLst/>
              <a:uLnTx/>
              <a:uFillTx/>
              <a:latin typeface="+mn-lt"/>
              <a:ea typeface="+mn-ea"/>
              <a:cs typeface="+mn-cs"/>
            </a:endParaRPr>
          </a:p>
          <a:p>
            <a:pPr marL="457200" marR="0" lvl="0" indent="-457200" algn="l" defTabSz="914400" rtl="0" eaLnBrk="1" fontAlgn="base" latinLnBrk="0" hangingPunct="1">
              <a:lnSpc>
                <a:spcPct val="90000"/>
              </a:lnSpc>
              <a:spcBef>
                <a:spcPct val="20000"/>
              </a:spcBef>
              <a:spcAft>
                <a:spcPct val="0"/>
              </a:spcAft>
              <a:buClr>
                <a:srgbClr val="A50021"/>
              </a:buClr>
              <a:buSzPct val="75000"/>
              <a:buFont typeface="Wingdings" panose="05000000000000000000" pitchFamily="2" charset="2"/>
              <a:buNone/>
              <a:defRPr/>
            </a:pPr>
            <a:r>
              <a:rPr kumimoji="0" lang="zh-CN" altLang="en-US" sz="3200" b="1" i="0" u="none" strike="noStrike" kern="1200" cap="none" spc="0" normalizeH="0" baseline="0" noProof="0" dirty="0">
                <a:ln>
                  <a:noFill/>
                </a:ln>
                <a:solidFill>
                  <a:srgbClr val="000099"/>
                </a:solidFill>
                <a:effectLst/>
                <a:uLnTx/>
                <a:uFillTx/>
                <a:latin typeface="+mn-lt"/>
                <a:ea typeface="+mn-ea"/>
                <a:cs typeface="+mn-cs"/>
              </a:rPr>
              <a:t>    第三，心理学、生理学等相关学科的科学理论</a:t>
            </a:r>
            <a:endParaRPr kumimoji="0" lang="zh-CN" altLang="en-US" sz="3200" b="1" i="0" u="none" strike="noStrike" kern="1200" cap="none" spc="0" normalizeH="0" baseline="0" noProof="0" dirty="0">
              <a:ln>
                <a:noFill/>
              </a:ln>
              <a:solidFill>
                <a:srgbClr val="000099"/>
              </a:solidFill>
              <a:effectLst/>
              <a:uLnTx/>
              <a:uFillTx/>
              <a:latin typeface="+mn-lt"/>
              <a:ea typeface="+mn-ea"/>
              <a:cs typeface="+mn-cs"/>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2579">
                                            <p:txEl>
                                              <p:charRg st="0" end="8"/>
                                            </p:txEl>
                                          </p:spTgt>
                                        </p:tgtEl>
                                        <p:attrNameLst>
                                          <p:attrName>style.visibility</p:attrName>
                                        </p:attrNameLst>
                                      </p:cBhvr>
                                      <p:to>
                                        <p:strVal val="visible"/>
                                      </p:to>
                                    </p:set>
                                    <p:animEffect transition="in" filter="barn(inVertical)">
                                      <p:cBhvr>
                                        <p:cTn id="7" dur="500"/>
                                        <p:tgtEl>
                                          <p:spTgt spid="152579">
                                            <p:txEl>
                                              <p:charRg st="0" end="8"/>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52579">
                                            <p:txEl>
                                              <p:charRg st="8" end="36"/>
                                            </p:txEl>
                                          </p:spTgt>
                                        </p:tgtEl>
                                        <p:attrNameLst>
                                          <p:attrName>style.visibility</p:attrName>
                                        </p:attrNameLst>
                                      </p:cBhvr>
                                      <p:to>
                                        <p:strVal val="visible"/>
                                      </p:to>
                                    </p:set>
                                    <p:animEffect transition="in" filter="barn(inVertical)">
                                      <p:cBhvr>
                                        <p:cTn id="10" dur="500"/>
                                        <p:tgtEl>
                                          <p:spTgt spid="152579">
                                            <p:txEl>
                                              <p:charRg st="8" end="36"/>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52579">
                                            <p:txEl>
                                              <p:charRg st="36" end="45"/>
                                            </p:txEl>
                                          </p:spTgt>
                                        </p:tgtEl>
                                        <p:attrNameLst>
                                          <p:attrName>style.visibility</p:attrName>
                                        </p:attrNameLst>
                                      </p:cBhvr>
                                      <p:to>
                                        <p:strVal val="visible"/>
                                      </p:to>
                                    </p:set>
                                    <p:animEffect transition="in" filter="fade">
                                      <p:cBhvr>
                                        <p:cTn id="15" dur="1000"/>
                                        <p:tgtEl>
                                          <p:spTgt spid="152579">
                                            <p:txEl>
                                              <p:charRg st="36" end="45"/>
                                            </p:txEl>
                                          </p:spTgt>
                                        </p:tgtEl>
                                      </p:cBhvr>
                                    </p:animEffect>
                                    <p:anim calcmode="lin" valueType="num">
                                      <p:cBhvr>
                                        <p:cTn id="16" dur="1000" fill="hold"/>
                                        <p:tgtEl>
                                          <p:spTgt spid="152579">
                                            <p:txEl>
                                              <p:charRg st="36" end="45"/>
                                            </p:txEl>
                                          </p:spTgt>
                                        </p:tgtEl>
                                        <p:attrNameLst>
                                          <p:attrName>ppt_x</p:attrName>
                                        </p:attrNameLst>
                                      </p:cBhvr>
                                      <p:tavLst>
                                        <p:tav tm="0">
                                          <p:val>
                                            <p:strVal val="#ppt_x"/>
                                          </p:val>
                                        </p:tav>
                                        <p:tav tm="100000">
                                          <p:val>
                                            <p:strVal val="#ppt_x"/>
                                          </p:val>
                                        </p:tav>
                                      </p:tavLst>
                                    </p:anim>
                                    <p:anim calcmode="lin" valueType="num">
                                      <p:cBhvr>
                                        <p:cTn id="17" dur="1000" fill="hold"/>
                                        <p:tgtEl>
                                          <p:spTgt spid="152579">
                                            <p:txEl>
                                              <p:charRg st="36" end="45"/>
                                            </p:txEl>
                                          </p:spTgt>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152579">
                                            <p:txEl>
                                              <p:charRg st="45" end="63"/>
                                            </p:txEl>
                                          </p:spTgt>
                                        </p:tgtEl>
                                        <p:attrNameLst>
                                          <p:attrName>style.visibility</p:attrName>
                                        </p:attrNameLst>
                                      </p:cBhvr>
                                      <p:to>
                                        <p:strVal val="visible"/>
                                      </p:to>
                                    </p:set>
                                    <p:animEffect transition="in" filter="fade">
                                      <p:cBhvr>
                                        <p:cTn id="20" dur="1000"/>
                                        <p:tgtEl>
                                          <p:spTgt spid="152579">
                                            <p:txEl>
                                              <p:charRg st="45" end="63"/>
                                            </p:txEl>
                                          </p:spTgt>
                                        </p:tgtEl>
                                      </p:cBhvr>
                                    </p:animEffect>
                                    <p:anim calcmode="lin" valueType="num">
                                      <p:cBhvr>
                                        <p:cTn id="21" dur="1000" fill="hold"/>
                                        <p:tgtEl>
                                          <p:spTgt spid="152579">
                                            <p:txEl>
                                              <p:charRg st="45" end="63"/>
                                            </p:txEl>
                                          </p:spTgt>
                                        </p:tgtEl>
                                        <p:attrNameLst>
                                          <p:attrName>ppt_x</p:attrName>
                                        </p:attrNameLst>
                                      </p:cBhvr>
                                      <p:tavLst>
                                        <p:tav tm="0">
                                          <p:val>
                                            <p:strVal val="#ppt_x"/>
                                          </p:val>
                                        </p:tav>
                                        <p:tav tm="100000">
                                          <p:val>
                                            <p:strVal val="#ppt_x"/>
                                          </p:val>
                                        </p:tav>
                                      </p:tavLst>
                                    </p:anim>
                                    <p:anim calcmode="lin" valueType="num">
                                      <p:cBhvr>
                                        <p:cTn id="22" dur="1000" fill="hold"/>
                                        <p:tgtEl>
                                          <p:spTgt spid="152579">
                                            <p:txEl>
                                              <p:charRg st="45" end="63"/>
                                            </p:txEl>
                                          </p:spTgt>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152579">
                                            <p:txEl>
                                              <p:charRg st="63" end="80"/>
                                            </p:txEl>
                                          </p:spTgt>
                                        </p:tgtEl>
                                        <p:attrNameLst>
                                          <p:attrName>style.visibility</p:attrName>
                                        </p:attrNameLst>
                                      </p:cBhvr>
                                      <p:to>
                                        <p:strVal val="visible"/>
                                      </p:to>
                                    </p:set>
                                    <p:animEffect transition="in" filter="fade">
                                      <p:cBhvr>
                                        <p:cTn id="25" dur="1000"/>
                                        <p:tgtEl>
                                          <p:spTgt spid="152579">
                                            <p:txEl>
                                              <p:charRg st="63" end="80"/>
                                            </p:txEl>
                                          </p:spTgt>
                                        </p:tgtEl>
                                      </p:cBhvr>
                                    </p:animEffect>
                                    <p:anim calcmode="lin" valueType="num">
                                      <p:cBhvr>
                                        <p:cTn id="26" dur="1000" fill="hold"/>
                                        <p:tgtEl>
                                          <p:spTgt spid="152579">
                                            <p:txEl>
                                              <p:charRg st="63" end="80"/>
                                            </p:txEl>
                                          </p:spTgt>
                                        </p:tgtEl>
                                        <p:attrNameLst>
                                          <p:attrName>ppt_x</p:attrName>
                                        </p:attrNameLst>
                                      </p:cBhvr>
                                      <p:tavLst>
                                        <p:tav tm="0">
                                          <p:val>
                                            <p:strVal val="#ppt_x"/>
                                          </p:val>
                                        </p:tav>
                                        <p:tav tm="100000">
                                          <p:val>
                                            <p:strVal val="#ppt_x"/>
                                          </p:val>
                                        </p:tav>
                                      </p:tavLst>
                                    </p:anim>
                                    <p:anim calcmode="lin" valueType="num">
                                      <p:cBhvr>
                                        <p:cTn id="27" dur="1000" fill="hold"/>
                                        <p:tgtEl>
                                          <p:spTgt spid="152579">
                                            <p:txEl>
                                              <p:charRg st="63" end="80"/>
                                            </p:txEl>
                                          </p:spTgt>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52579">
                                            <p:txEl>
                                              <p:charRg st="80" end="105"/>
                                            </p:txEl>
                                          </p:spTgt>
                                        </p:tgtEl>
                                        <p:attrNameLst>
                                          <p:attrName>style.visibility</p:attrName>
                                        </p:attrNameLst>
                                      </p:cBhvr>
                                      <p:to>
                                        <p:strVal val="visible"/>
                                      </p:to>
                                    </p:set>
                                    <p:animEffect transition="in" filter="fade">
                                      <p:cBhvr>
                                        <p:cTn id="30" dur="1000"/>
                                        <p:tgtEl>
                                          <p:spTgt spid="152579">
                                            <p:txEl>
                                              <p:charRg st="80" end="105"/>
                                            </p:txEl>
                                          </p:spTgt>
                                        </p:tgtEl>
                                      </p:cBhvr>
                                    </p:animEffect>
                                    <p:anim calcmode="lin" valueType="num">
                                      <p:cBhvr>
                                        <p:cTn id="31" dur="1000" fill="hold"/>
                                        <p:tgtEl>
                                          <p:spTgt spid="152579">
                                            <p:txEl>
                                              <p:charRg st="80" end="105"/>
                                            </p:txEl>
                                          </p:spTgt>
                                        </p:tgtEl>
                                        <p:attrNameLst>
                                          <p:attrName>ppt_x</p:attrName>
                                        </p:attrNameLst>
                                      </p:cBhvr>
                                      <p:tavLst>
                                        <p:tav tm="0">
                                          <p:val>
                                            <p:strVal val="#ppt_x"/>
                                          </p:val>
                                        </p:tav>
                                        <p:tav tm="100000">
                                          <p:val>
                                            <p:strVal val="#ppt_x"/>
                                          </p:val>
                                        </p:tav>
                                      </p:tavLst>
                                    </p:anim>
                                    <p:anim calcmode="lin" valueType="num">
                                      <p:cBhvr>
                                        <p:cTn id="32" dur="1000" fill="hold"/>
                                        <p:tgtEl>
                                          <p:spTgt spid="152579">
                                            <p:txEl>
                                              <p:charRg st="80" end="10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1" name="Rectangle 2"/>
          <p:cNvSpPr>
            <a:spLocks noGrp="1"/>
          </p:cNvSpPr>
          <p:nvPr>
            <p:ph type="title"/>
          </p:nvPr>
        </p:nvSpPr>
        <p:spPr>
          <a:ln/>
        </p:spPr>
        <p:txBody>
          <a:bodyPr vert="horz" wrap="square" lIns="91440" tIns="45720" rIns="91440" bIns="45720" anchor="b" anchorCtr="0"/>
          <a:p>
            <a:pPr eaLnBrk="1" hangingPunct="1"/>
            <a:r>
              <a:rPr lang="zh-CN" altLang="en-US" sz="3600" dirty="0">
                <a:ea typeface="楷体_GB2312" pitchFamily="49" charset="-122"/>
              </a:rPr>
              <a:t>（三）关于学生学习方式的变革</a:t>
            </a:r>
            <a:endParaRPr lang="zh-CN" altLang="en-US" sz="3600" dirty="0">
              <a:ea typeface="楷体_GB2312" pitchFamily="49" charset="-122"/>
            </a:endParaRPr>
          </a:p>
        </p:txBody>
      </p:sp>
      <p:sp>
        <p:nvSpPr>
          <p:cNvPr id="76802" name="Rectangle 3"/>
          <p:cNvSpPr>
            <a:spLocks noGrp="1"/>
          </p:cNvSpPr>
          <p:nvPr>
            <p:ph idx="1" hasCustomPrompt="1"/>
          </p:nvPr>
        </p:nvSpPr>
        <p:spPr>
          <a:ln/>
        </p:spPr>
        <p:txBody>
          <a:bodyPr vert="horz" wrap="square" lIns="91440" tIns="45720" rIns="91440" bIns="45720" anchor="t" anchorCtr="0"/>
          <a:p>
            <a:pPr eaLnBrk="1" hangingPunct="1"/>
            <a:r>
              <a:rPr lang="en-US" altLang="zh-CN" b="1" dirty="0">
                <a:solidFill>
                  <a:srgbClr val="FF0000"/>
                </a:solidFill>
              </a:rPr>
              <a:t> 3</a:t>
            </a:r>
            <a:r>
              <a:rPr lang="zh-CN" altLang="en-US" b="1" dirty="0">
                <a:solidFill>
                  <a:srgbClr val="FF0000"/>
                </a:solidFill>
              </a:rPr>
              <a:t>、在计算机环境中学习</a:t>
            </a:r>
            <a:endParaRPr lang="zh-CN" altLang="en-US" b="1" dirty="0">
              <a:solidFill>
                <a:srgbClr val="FF0000"/>
              </a:solidFill>
            </a:endParaRPr>
          </a:p>
          <a:p>
            <a:pPr eaLnBrk="1" hangingPunct="1"/>
            <a:r>
              <a:rPr lang="zh-CN" altLang="en-US" sz="2800" dirty="0">
                <a:solidFill>
                  <a:srgbClr val="000099"/>
                </a:solidFill>
              </a:rPr>
              <a:t>随着教学中技术含量的提高，电脑、网络技术等成为学生学习的手段之一，通过各种现代化手段和媒介获得信息，进行思考活动，学生学习的方式将得到进一步的改善。</a:t>
            </a:r>
            <a:endParaRPr lang="zh-CN" altLang="en-US" sz="2800" dirty="0">
              <a:solidFill>
                <a:srgbClr val="000099"/>
              </a:solidFill>
            </a:endParaRPr>
          </a:p>
        </p:txBody>
      </p:sp>
      <p:pic>
        <p:nvPicPr>
          <p:cNvPr id="76803" name="Picture 4" descr="33"/>
          <p:cNvPicPr>
            <a:picLocks noChangeAspect="1"/>
          </p:cNvPicPr>
          <p:nvPr/>
        </p:nvPicPr>
        <p:blipFill>
          <a:blip r:embed="rId1"/>
          <a:stretch>
            <a:fillRect/>
          </a:stretch>
        </p:blipFill>
        <p:spPr>
          <a:xfrm>
            <a:off x="5940425" y="4508500"/>
            <a:ext cx="1795463" cy="1833563"/>
          </a:xfrm>
          <a:prstGeom prst="rect">
            <a:avLst/>
          </a:prstGeom>
          <a:noFill/>
          <a:ln w="9525">
            <a:noFill/>
          </a:ln>
        </p:spPr>
      </p:pic>
    </p:spTree>
  </p:cSld>
  <p:clrMapOvr>
    <a:masterClrMapping/>
  </p:clrMapOvr>
  <p:transition>
    <p:randomBar dir="vert"/>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5" name="Rectangle 2"/>
          <p:cNvSpPr>
            <a:spLocks noGrp="1"/>
          </p:cNvSpPr>
          <p:nvPr>
            <p:ph type="title"/>
          </p:nvPr>
        </p:nvSpPr>
        <p:spPr>
          <a:ln/>
        </p:spPr>
        <p:txBody>
          <a:bodyPr vert="horz" wrap="square" lIns="91440" tIns="45720" rIns="91440" bIns="45720" anchor="b" anchorCtr="0"/>
          <a:p>
            <a:pPr eaLnBrk="1" hangingPunct="1"/>
            <a:r>
              <a:rPr lang="zh-CN" altLang="en-US" sz="3600" dirty="0">
                <a:ea typeface="楷体_GB2312" pitchFamily="49" charset="-122"/>
              </a:rPr>
              <a:t>（三）关于学生学习方式的变革</a:t>
            </a:r>
            <a:endParaRPr lang="zh-CN" altLang="en-US" sz="3600" dirty="0">
              <a:ea typeface="楷体_GB2312" pitchFamily="49" charset="-122"/>
            </a:endParaRPr>
          </a:p>
        </p:txBody>
      </p:sp>
      <p:sp>
        <p:nvSpPr>
          <p:cNvPr id="77826" name="Rectangle 3"/>
          <p:cNvSpPr>
            <a:spLocks noGrp="1"/>
          </p:cNvSpPr>
          <p:nvPr>
            <p:ph idx="1" hasCustomPrompt="1"/>
          </p:nvPr>
        </p:nvSpPr>
        <p:spPr>
          <a:ln/>
        </p:spPr>
        <p:txBody>
          <a:bodyPr vert="horz" wrap="square" lIns="91440" tIns="45720" rIns="91440" bIns="45720" anchor="t" anchorCtr="0"/>
          <a:p>
            <a:pPr eaLnBrk="1" hangingPunct="1">
              <a:lnSpc>
                <a:spcPct val="80000"/>
              </a:lnSpc>
            </a:pPr>
            <a:r>
              <a:rPr lang="en-US" altLang="zh-CN" sz="2800" b="1" dirty="0">
                <a:solidFill>
                  <a:srgbClr val="FF0000"/>
                </a:solidFill>
              </a:rPr>
              <a:t> 4</a:t>
            </a:r>
            <a:r>
              <a:rPr lang="zh-CN" altLang="en-US" sz="2800" b="1" dirty="0">
                <a:solidFill>
                  <a:srgbClr val="FF0000"/>
                </a:solidFill>
              </a:rPr>
              <a:t>、小课题和长作业</a:t>
            </a:r>
            <a:endParaRPr lang="zh-CN" altLang="en-US" sz="2800" b="1" dirty="0">
              <a:solidFill>
                <a:srgbClr val="FF0000"/>
              </a:solidFill>
            </a:endParaRPr>
          </a:p>
          <a:p>
            <a:pPr eaLnBrk="1" hangingPunct="1">
              <a:lnSpc>
                <a:spcPct val="80000"/>
              </a:lnSpc>
            </a:pPr>
            <a:r>
              <a:rPr lang="zh-CN" altLang="en-US" sz="2800" dirty="0">
                <a:solidFill>
                  <a:srgbClr val="000099"/>
                </a:solidFill>
              </a:rPr>
              <a:t>学生进行小课题学习的特点：</a:t>
            </a:r>
            <a:endParaRPr lang="zh-CN" altLang="en-US" sz="2800" dirty="0">
              <a:solidFill>
                <a:srgbClr val="000099"/>
              </a:solidFill>
            </a:endParaRPr>
          </a:p>
          <a:p>
            <a:pPr eaLnBrk="1" hangingPunct="1">
              <a:lnSpc>
                <a:spcPct val="80000"/>
              </a:lnSpc>
              <a:buNone/>
            </a:pPr>
            <a:r>
              <a:rPr lang="zh-CN" altLang="en-US" sz="2800" dirty="0">
                <a:solidFill>
                  <a:srgbClr val="000099"/>
                </a:solidFill>
              </a:rPr>
              <a:t>    </a:t>
            </a:r>
            <a:r>
              <a:rPr lang="en-US" altLang="zh-CN" sz="2800" dirty="0">
                <a:solidFill>
                  <a:srgbClr val="000099"/>
                </a:solidFill>
              </a:rPr>
              <a:t>1</a:t>
            </a:r>
            <a:r>
              <a:rPr lang="zh-CN" altLang="en-US" sz="2800" dirty="0">
                <a:solidFill>
                  <a:srgbClr val="000099"/>
                </a:solidFill>
              </a:rPr>
              <a:t>）要有一个好的问题；</a:t>
            </a:r>
            <a:endParaRPr lang="zh-CN" altLang="en-US" sz="2800" dirty="0">
              <a:solidFill>
                <a:srgbClr val="000099"/>
              </a:solidFill>
            </a:endParaRPr>
          </a:p>
          <a:p>
            <a:pPr eaLnBrk="1" hangingPunct="1">
              <a:lnSpc>
                <a:spcPct val="80000"/>
              </a:lnSpc>
              <a:buNone/>
            </a:pPr>
            <a:r>
              <a:rPr lang="zh-CN" altLang="en-US" sz="2800" dirty="0">
                <a:solidFill>
                  <a:srgbClr val="000099"/>
                </a:solidFill>
              </a:rPr>
              <a:t>    </a:t>
            </a:r>
            <a:r>
              <a:rPr lang="en-US" altLang="zh-CN" sz="2800" dirty="0">
                <a:solidFill>
                  <a:srgbClr val="000099"/>
                </a:solidFill>
              </a:rPr>
              <a:t>2</a:t>
            </a:r>
            <a:r>
              <a:rPr lang="zh-CN" altLang="en-US" sz="2800" dirty="0">
                <a:solidFill>
                  <a:srgbClr val="000099"/>
                </a:solidFill>
              </a:rPr>
              <a:t>）学习过程非常重要；</a:t>
            </a:r>
            <a:endParaRPr lang="zh-CN" altLang="en-US" sz="2800" dirty="0">
              <a:solidFill>
                <a:srgbClr val="000099"/>
              </a:solidFill>
            </a:endParaRPr>
          </a:p>
          <a:p>
            <a:pPr eaLnBrk="1" hangingPunct="1">
              <a:lnSpc>
                <a:spcPct val="80000"/>
              </a:lnSpc>
              <a:buNone/>
            </a:pPr>
            <a:r>
              <a:rPr lang="zh-CN" altLang="en-US" sz="2800" dirty="0">
                <a:solidFill>
                  <a:srgbClr val="000099"/>
                </a:solidFill>
              </a:rPr>
              <a:t>    </a:t>
            </a:r>
            <a:r>
              <a:rPr lang="en-US" altLang="zh-CN" sz="2800" dirty="0">
                <a:solidFill>
                  <a:srgbClr val="000099"/>
                </a:solidFill>
              </a:rPr>
              <a:t>3</a:t>
            </a:r>
            <a:r>
              <a:rPr lang="zh-CN" altLang="en-US" sz="2800" dirty="0">
                <a:solidFill>
                  <a:srgbClr val="000099"/>
                </a:solidFill>
              </a:rPr>
              <a:t>）学生具有一定的自主性，教师起到引导作用；</a:t>
            </a:r>
            <a:endParaRPr lang="zh-CN" altLang="en-US" sz="2800" dirty="0">
              <a:solidFill>
                <a:srgbClr val="000099"/>
              </a:solidFill>
            </a:endParaRPr>
          </a:p>
          <a:p>
            <a:pPr eaLnBrk="1" hangingPunct="1">
              <a:lnSpc>
                <a:spcPct val="80000"/>
              </a:lnSpc>
              <a:buNone/>
            </a:pPr>
            <a:r>
              <a:rPr lang="zh-CN" altLang="en-US" sz="2800" dirty="0">
                <a:solidFill>
                  <a:srgbClr val="000099"/>
                </a:solidFill>
              </a:rPr>
              <a:t>    </a:t>
            </a:r>
            <a:r>
              <a:rPr lang="en-US" altLang="zh-CN" sz="2800" dirty="0">
                <a:solidFill>
                  <a:srgbClr val="000099"/>
                </a:solidFill>
              </a:rPr>
              <a:t>4</a:t>
            </a:r>
            <a:r>
              <a:rPr lang="zh-CN" altLang="en-US" sz="2800" dirty="0">
                <a:solidFill>
                  <a:srgbClr val="000099"/>
                </a:solidFill>
              </a:rPr>
              <a:t>）对小课题的评估主要注重过程；</a:t>
            </a:r>
            <a:endParaRPr lang="zh-CN" altLang="en-US" sz="2800" dirty="0">
              <a:solidFill>
                <a:srgbClr val="000099"/>
              </a:solidFill>
            </a:endParaRPr>
          </a:p>
          <a:p>
            <a:pPr eaLnBrk="1" hangingPunct="1">
              <a:lnSpc>
                <a:spcPct val="80000"/>
              </a:lnSpc>
              <a:buNone/>
            </a:pPr>
            <a:r>
              <a:rPr lang="zh-CN" altLang="en-US" sz="2800" dirty="0">
                <a:solidFill>
                  <a:srgbClr val="000099"/>
                </a:solidFill>
              </a:rPr>
              <a:t>    </a:t>
            </a:r>
            <a:r>
              <a:rPr lang="en-US" altLang="zh-CN" sz="2800" dirty="0">
                <a:solidFill>
                  <a:srgbClr val="000099"/>
                </a:solidFill>
              </a:rPr>
              <a:t>5</a:t>
            </a:r>
            <a:r>
              <a:rPr lang="zh-CN" altLang="en-US" sz="2800" dirty="0">
                <a:solidFill>
                  <a:srgbClr val="000099"/>
                </a:solidFill>
              </a:rPr>
              <a:t>）小课题的呈现主要通过学生对实物和具体模型的操作，其内容结合身边的事物；</a:t>
            </a:r>
            <a:endParaRPr lang="zh-CN" altLang="en-US" sz="2800" dirty="0">
              <a:solidFill>
                <a:srgbClr val="000099"/>
              </a:solidFill>
            </a:endParaRPr>
          </a:p>
          <a:p>
            <a:pPr eaLnBrk="1" hangingPunct="1">
              <a:lnSpc>
                <a:spcPct val="80000"/>
              </a:lnSpc>
              <a:buNone/>
            </a:pPr>
            <a:r>
              <a:rPr lang="zh-CN" altLang="en-US" sz="2800" dirty="0">
                <a:solidFill>
                  <a:srgbClr val="000099"/>
                </a:solidFill>
              </a:rPr>
              <a:t>    </a:t>
            </a:r>
            <a:r>
              <a:rPr lang="en-US" altLang="zh-CN" sz="2800" dirty="0">
                <a:solidFill>
                  <a:srgbClr val="000099"/>
                </a:solidFill>
              </a:rPr>
              <a:t>6</a:t>
            </a:r>
            <a:r>
              <a:rPr lang="zh-CN" altLang="en-US" sz="2800" dirty="0">
                <a:solidFill>
                  <a:srgbClr val="000099"/>
                </a:solidFill>
              </a:rPr>
              <a:t>）学习过程对学生来说是有趣的。</a:t>
            </a:r>
            <a:endParaRPr lang="zh-CN" altLang="en-US" sz="2800" dirty="0">
              <a:solidFill>
                <a:srgbClr val="000099"/>
              </a:solidFill>
            </a:endParaRPr>
          </a:p>
          <a:p>
            <a:pPr eaLnBrk="1" hangingPunct="1">
              <a:lnSpc>
                <a:spcPct val="80000"/>
              </a:lnSpc>
              <a:buNone/>
            </a:pPr>
            <a:endParaRPr lang="en-US" altLang="zh-CN" sz="2800" dirty="0">
              <a:solidFill>
                <a:srgbClr val="000099"/>
              </a:solidFill>
            </a:endParaRPr>
          </a:p>
        </p:txBody>
      </p:sp>
    </p:spTree>
  </p:cSld>
  <p:clrMapOvr>
    <a:masterClrMapping/>
  </p:clrMapOvr>
  <p:transition>
    <p:randomBar dir="vert"/>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49" name="Rectangle 2"/>
          <p:cNvSpPr>
            <a:spLocks noGrp="1"/>
          </p:cNvSpPr>
          <p:nvPr>
            <p:ph type="title"/>
          </p:nvPr>
        </p:nvSpPr>
        <p:spPr>
          <a:xfrm>
            <a:off x="1116013" y="692150"/>
            <a:ext cx="7772400" cy="1143000"/>
          </a:xfrm>
          <a:ln/>
        </p:spPr>
        <p:txBody>
          <a:bodyPr vert="horz" wrap="square" lIns="91440" tIns="45720" rIns="91440" bIns="45720" anchor="b" anchorCtr="0"/>
          <a:p>
            <a:pPr eaLnBrk="1" hangingPunct="1"/>
            <a:r>
              <a:rPr lang="zh-CN" altLang="en-US" sz="3600" dirty="0">
                <a:ea typeface="楷体_GB2312" pitchFamily="49" charset="-122"/>
              </a:rPr>
              <a:t>（四）教学方法改革与发展的趋势</a:t>
            </a:r>
            <a:endParaRPr lang="zh-CN" altLang="en-US" sz="3600" dirty="0">
              <a:ea typeface="楷体_GB2312" pitchFamily="49" charset="-122"/>
            </a:endParaRPr>
          </a:p>
        </p:txBody>
      </p:sp>
      <p:sp>
        <p:nvSpPr>
          <p:cNvPr id="78850" name="Rectangle 3"/>
          <p:cNvSpPr>
            <a:spLocks noGrp="1"/>
          </p:cNvSpPr>
          <p:nvPr>
            <p:ph idx="1" hasCustomPrompt="1"/>
          </p:nvPr>
        </p:nvSpPr>
        <p:spPr>
          <a:ln/>
        </p:spPr>
        <p:txBody>
          <a:bodyPr vert="horz" wrap="square" lIns="91440" tIns="45720" rIns="91440" bIns="45720" anchor="t" anchorCtr="0"/>
          <a:p>
            <a:pPr eaLnBrk="1" hangingPunct="1"/>
            <a:r>
              <a:rPr lang="en-US" altLang="zh-CN" dirty="0">
                <a:solidFill>
                  <a:srgbClr val="000099"/>
                </a:solidFill>
              </a:rPr>
              <a:t> </a:t>
            </a:r>
            <a:r>
              <a:rPr lang="zh-CN" altLang="en-US" dirty="0">
                <a:solidFill>
                  <a:srgbClr val="000099"/>
                </a:solidFill>
              </a:rPr>
              <a:t>第一，强调教与学并重，并有从以教的方法为重心逐渐转移到以学的方法为重心的趋向。</a:t>
            </a:r>
            <a:endParaRPr lang="zh-CN" altLang="en-US" dirty="0">
              <a:solidFill>
                <a:srgbClr val="000099"/>
              </a:solidFill>
            </a:endParaRPr>
          </a:p>
          <a:p>
            <a:pPr eaLnBrk="1" hangingPunct="1"/>
            <a:r>
              <a:rPr lang="zh-CN" altLang="en-US" dirty="0">
                <a:solidFill>
                  <a:srgbClr val="000099"/>
                </a:solidFill>
              </a:rPr>
              <a:t>第二，以心理科学研究的新成果为基础和前提，既重视学生智能的培养，又重视学生非认知因素的培养。</a:t>
            </a:r>
            <a:endParaRPr lang="zh-CN" altLang="en-US" dirty="0">
              <a:solidFill>
                <a:srgbClr val="000099"/>
              </a:solidFill>
            </a:endParaRPr>
          </a:p>
          <a:p>
            <a:pPr eaLnBrk="1" hangingPunct="1"/>
            <a:endParaRPr lang="en-US" altLang="zh-CN" dirty="0">
              <a:solidFill>
                <a:srgbClr val="000099"/>
              </a:solidFill>
            </a:endParaRPr>
          </a:p>
        </p:txBody>
      </p:sp>
    </p:spTree>
  </p:cSld>
  <p:clrMapOvr>
    <a:masterClrMapping/>
  </p:clrMapOvr>
  <p:transition>
    <p:randomBar dir="vert"/>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3" name="Rectangle 2"/>
          <p:cNvSpPr>
            <a:spLocks noGrp="1"/>
          </p:cNvSpPr>
          <p:nvPr>
            <p:ph type="title"/>
          </p:nvPr>
        </p:nvSpPr>
        <p:spPr>
          <a:ln/>
        </p:spPr>
        <p:txBody>
          <a:bodyPr vert="horz" wrap="square" lIns="91440" tIns="45720" rIns="91440" bIns="45720" anchor="b" anchorCtr="0"/>
          <a:p>
            <a:pPr eaLnBrk="1" hangingPunct="1"/>
            <a:r>
              <a:rPr lang="zh-CN" altLang="en-US" sz="3600" dirty="0">
                <a:ea typeface="楷体_GB2312" pitchFamily="49" charset="-122"/>
              </a:rPr>
              <a:t>（四）教学方法改革与发展的趋势</a:t>
            </a:r>
            <a:endParaRPr lang="zh-CN" altLang="en-US" sz="3600" dirty="0">
              <a:ea typeface="楷体_GB2312" pitchFamily="49" charset="-122"/>
            </a:endParaRPr>
          </a:p>
        </p:txBody>
      </p:sp>
      <p:sp>
        <p:nvSpPr>
          <p:cNvPr id="79874" name="Rectangle 3"/>
          <p:cNvSpPr>
            <a:spLocks noGrp="1"/>
          </p:cNvSpPr>
          <p:nvPr>
            <p:ph idx="1" hasCustomPrompt="1"/>
          </p:nvPr>
        </p:nvSpPr>
        <p:spPr>
          <a:ln/>
        </p:spPr>
        <p:txBody>
          <a:bodyPr vert="horz" wrap="square" lIns="91440" tIns="45720" rIns="91440" bIns="45720" anchor="t" anchorCtr="0"/>
          <a:p>
            <a:pPr eaLnBrk="1" hangingPunct="1"/>
            <a:r>
              <a:rPr lang="zh-CN" altLang="en-US" dirty="0">
                <a:solidFill>
                  <a:srgbClr val="000099"/>
                </a:solidFill>
              </a:rPr>
              <a:t>第三，与教学实验紧密结合。</a:t>
            </a:r>
            <a:endParaRPr lang="zh-CN" altLang="en-US" dirty="0">
              <a:solidFill>
                <a:srgbClr val="000099"/>
              </a:solidFill>
            </a:endParaRPr>
          </a:p>
          <a:p>
            <a:pPr eaLnBrk="1" hangingPunct="1"/>
            <a:r>
              <a:rPr lang="zh-CN" altLang="en-US" dirty="0">
                <a:solidFill>
                  <a:srgbClr val="000099"/>
                </a:solidFill>
              </a:rPr>
              <a:t>第四，由单一化发展到多样化，由彼此孤立发展到相互结合。</a:t>
            </a:r>
            <a:endParaRPr lang="zh-CN" altLang="en-US" dirty="0">
              <a:solidFill>
                <a:srgbClr val="000099"/>
              </a:solidFill>
            </a:endParaRPr>
          </a:p>
          <a:p>
            <a:pPr eaLnBrk="1" hangingPunct="1"/>
            <a:r>
              <a:rPr lang="zh-CN" altLang="en-US" dirty="0">
                <a:solidFill>
                  <a:srgbClr val="000099"/>
                </a:solidFill>
              </a:rPr>
              <a:t>第五，提倡采用现代化教学手段。</a:t>
            </a:r>
            <a:endParaRPr lang="zh-CN" altLang="en-US" dirty="0">
              <a:solidFill>
                <a:srgbClr val="000099"/>
              </a:solidFill>
            </a:endParaRPr>
          </a:p>
          <a:p>
            <a:pPr eaLnBrk="1" hangingPunct="1"/>
            <a:r>
              <a:rPr lang="zh-CN" altLang="en-US" dirty="0">
                <a:solidFill>
                  <a:srgbClr val="000099"/>
                </a:solidFill>
              </a:rPr>
              <a:t>第六，朝着“三个强调”、“五个有利”的方向发展。</a:t>
            </a:r>
            <a:endParaRPr lang="zh-CN" altLang="en-US" dirty="0">
              <a:solidFill>
                <a:srgbClr val="000099"/>
              </a:solidFill>
            </a:endParaRPr>
          </a:p>
        </p:txBody>
      </p:sp>
      <p:pic>
        <p:nvPicPr>
          <p:cNvPr id="79875" name="Picture 4" descr="图片70"/>
          <p:cNvPicPr>
            <a:picLocks noChangeAspect="1"/>
          </p:cNvPicPr>
          <p:nvPr/>
        </p:nvPicPr>
        <p:blipFill>
          <a:blip r:embed="rId1"/>
          <a:stretch>
            <a:fillRect/>
          </a:stretch>
        </p:blipFill>
        <p:spPr>
          <a:xfrm>
            <a:off x="0" y="4652963"/>
            <a:ext cx="1570038" cy="1730375"/>
          </a:xfrm>
          <a:prstGeom prst="rect">
            <a:avLst/>
          </a:prstGeom>
          <a:noFill/>
          <a:ln w="9525">
            <a:noFill/>
          </a:ln>
        </p:spPr>
      </p:pic>
      <p:pic>
        <p:nvPicPr>
          <p:cNvPr id="79876" name="Picture 5" descr="5">
            <a:hlinkClick r:id="rId2" action="ppaction://hlinksldjump"/>
          </p:cNvPr>
          <p:cNvPicPr>
            <a:picLocks noChangeAspect="1"/>
          </p:cNvPicPr>
          <p:nvPr/>
        </p:nvPicPr>
        <p:blipFill>
          <a:blip r:embed="rId3"/>
          <a:stretch>
            <a:fillRect/>
          </a:stretch>
        </p:blipFill>
        <p:spPr>
          <a:xfrm>
            <a:off x="8388033" y="6021070"/>
            <a:ext cx="762000" cy="762000"/>
          </a:xfrm>
          <a:prstGeom prst="rect">
            <a:avLst/>
          </a:prstGeom>
          <a:noFill/>
          <a:ln w="9525">
            <a:noFill/>
          </a:ln>
        </p:spPr>
      </p:pic>
    </p:spTree>
  </p:cSld>
  <p:clrMapOvr>
    <a:masterClrMapping/>
  </p:clrMapOvr>
  <p:transition>
    <p:randomBar dir="vert"/>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1906" name="Rectangle 2"/>
          <p:cNvSpPr>
            <a:spLocks noGrp="1" noChangeArrowheads="1"/>
          </p:cNvSpPr>
          <p:nvPr>
            <p:ph type="title"/>
          </p:nvPr>
        </p:nvSpPr>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4400" b="1" i="0" u="none" strike="noStrike" kern="1200" cap="none" spc="0" normalizeH="0" baseline="0" noProof="0">
                <a:ln>
                  <a:noFill/>
                </a:ln>
                <a:solidFill>
                  <a:srgbClr val="1254B6"/>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第二节   教学的组织与实施</a:t>
            </a:r>
            <a:endParaRPr kumimoji="1" lang="zh-CN" altLang="en-US" sz="4400" b="1" i="0" u="none" strike="noStrike" kern="1200" cap="none" spc="0" normalizeH="0" baseline="0" noProof="0">
              <a:ln>
                <a:noFill/>
              </a:ln>
              <a:solidFill>
                <a:srgbClr val="1254B6"/>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endParaRPr>
          </a:p>
        </p:txBody>
      </p:sp>
      <p:sp>
        <p:nvSpPr>
          <p:cNvPr id="80898" name="Rectangle 3"/>
          <p:cNvSpPr>
            <a:spLocks noGrp="1"/>
          </p:cNvSpPr>
          <p:nvPr>
            <p:ph idx="1" hasCustomPrompt="1"/>
          </p:nvPr>
        </p:nvSpPr>
        <p:spPr>
          <a:ln/>
        </p:spPr>
        <p:txBody>
          <a:bodyPr vert="horz" wrap="square" lIns="91440" tIns="45720" rIns="91440" bIns="45720" anchor="t" anchorCtr="0"/>
          <a:p>
            <a:pPr eaLnBrk="1" hangingPunct="1"/>
            <a:r>
              <a:rPr lang="zh-CN" altLang="en-US" b="1" dirty="0">
                <a:ea typeface="楷体_GB2312" pitchFamily="49" charset="-122"/>
              </a:rPr>
              <a:t>一、教学组织形式概述</a:t>
            </a:r>
            <a:endParaRPr lang="zh-CN" altLang="en-US" b="1" dirty="0">
              <a:ea typeface="楷体_GB2312" pitchFamily="49" charset="-122"/>
            </a:endParaRPr>
          </a:p>
          <a:p>
            <a:pPr eaLnBrk="1" hangingPunct="1"/>
            <a:r>
              <a:rPr lang="zh-CN" altLang="en-US" b="1" dirty="0">
                <a:ea typeface="楷体_GB2312" pitchFamily="49" charset="-122"/>
              </a:rPr>
              <a:t>二、教学的基本组织形式</a:t>
            </a:r>
            <a:r>
              <a:rPr lang="en-US" altLang="zh-CN" b="1" dirty="0">
                <a:ea typeface="楷体_GB2312" pitchFamily="49" charset="-122"/>
              </a:rPr>
              <a:t>——</a:t>
            </a:r>
            <a:r>
              <a:rPr lang="zh-CN" altLang="en-US" b="1" dirty="0">
                <a:ea typeface="楷体_GB2312" pitchFamily="49" charset="-122"/>
              </a:rPr>
              <a:t>班级授</a:t>
            </a:r>
            <a:endParaRPr lang="zh-CN" altLang="en-US" b="1" dirty="0">
              <a:ea typeface="楷体_GB2312" pitchFamily="49" charset="-122"/>
            </a:endParaRPr>
          </a:p>
          <a:p>
            <a:pPr eaLnBrk="1" hangingPunct="1">
              <a:buNone/>
            </a:pPr>
            <a:r>
              <a:rPr lang="zh-CN" altLang="en-US" b="1" dirty="0">
                <a:ea typeface="楷体_GB2312" pitchFamily="49" charset="-122"/>
              </a:rPr>
              <a:t>             课制</a:t>
            </a:r>
            <a:endParaRPr lang="zh-CN" altLang="en-US" b="1" dirty="0">
              <a:ea typeface="楷体_GB2312" pitchFamily="49" charset="-122"/>
            </a:endParaRPr>
          </a:p>
          <a:p>
            <a:pPr eaLnBrk="1" hangingPunct="1"/>
            <a:r>
              <a:rPr lang="zh-CN" altLang="en-US" b="1" dirty="0">
                <a:ea typeface="楷体_GB2312" pitchFamily="49" charset="-122"/>
              </a:rPr>
              <a:t>三、教学工作的基本程序</a:t>
            </a:r>
            <a:endParaRPr lang="zh-CN" altLang="en-US" b="1" dirty="0">
              <a:ea typeface="楷体_GB2312" pitchFamily="49" charset="-122"/>
            </a:endParaRPr>
          </a:p>
          <a:p>
            <a:pPr eaLnBrk="1" hangingPunct="1"/>
            <a:r>
              <a:rPr lang="zh-CN" altLang="en-US" b="1" dirty="0">
                <a:ea typeface="楷体_GB2312" pitchFamily="49" charset="-122"/>
              </a:rPr>
              <a:t>四、学生学习指导</a:t>
            </a:r>
            <a:br>
              <a:rPr lang="zh-CN" altLang="en-US" b="1" dirty="0">
                <a:ea typeface="楷体_GB2312" pitchFamily="49" charset="-122"/>
              </a:rPr>
            </a:br>
            <a:endParaRPr lang="zh-CN" altLang="en-US" b="1" dirty="0">
              <a:ea typeface="楷体_GB2312" pitchFamily="49" charset="-122"/>
            </a:endParaRPr>
          </a:p>
          <a:p>
            <a:pPr eaLnBrk="1" hangingPunct="1"/>
            <a:endParaRPr lang="en-US" altLang="zh-CN" dirty="0"/>
          </a:p>
        </p:txBody>
      </p:sp>
      <p:pic>
        <p:nvPicPr>
          <p:cNvPr id="80899" name="Picture 5" descr="图片1"/>
          <p:cNvPicPr>
            <a:picLocks noChangeAspect="1"/>
          </p:cNvPicPr>
          <p:nvPr/>
        </p:nvPicPr>
        <p:blipFill>
          <a:blip r:embed="rId1"/>
          <a:stretch>
            <a:fillRect/>
          </a:stretch>
        </p:blipFill>
        <p:spPr>
          <a:xfrm>
            <a:off x="6443663" y="4005263"/>
            <a:ext cx="2009775" cy="2016125"/>
          </a:xfrm>
          <a:prstGeom prst="rect">
            <a:avLst/>
          </a:prstGeom>
          <a:noFill/>
          <a:ln w="9525">
            <a:noFill/>
          </a:ln>
        </p:spPr>
      </p:pic>
    </p:spTree>
  </p:cSld>
  <p:clrMapOvr>
    <a:masterClrMapping/>
  </p:clrMapOvr>
  <p:transition>
    <p:randomBar dir="vert"/>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1" name="Rectangle 2"/>
          <p:cNvSpPr>
            <a:spLocks noGrp="1"/>
          </p:cNvSpPr>
          <p:nvPr>
            <p:ph type="title"/>
          </p:nvPr>
        </p:nvSpPr>
        <p:spPr>
          <a:xfrm>
            <a:off x="827088" y="836613"/>
            <a:ext cx="7772400" cy="1143000"/>
          </a:xfrm>
          <a:ln/>
        </p:spPr>
        <p:txBody>
          <a:bodyPr vert="horz" wrap="square" lIns="91440" tIns="45720" rIns="91440" bIns="45720" anchor="b" anchorCtr="0"/>
          <a:p>
            <a:pPr eaLnBrk="1" hangingPunct="1"/>
            <a:r>
              <a:rPr lang="zh-CN" altLang="en-US" dirty="0"/>
              <a:t>第三节   教学的组织与实施</a:t>
            </a:r>
            <a:endParaRPr lang="zh-CN" altLang="en-US" dirty="0"/>
          </a:p>
        </p:txBody>
      </p:sp>
      <p:sp>
        <p:nvSpPr>
          <p:cNvPr id="81922" name="Rectangle 3"/>
          <p:cNvSpPr>
            <a:spLocks noGrp="1"/>
          </p:cNvSpPr>
          <p:nvPr>
            <p:ph idx="1" hasCustomPrompt="1"/>
          </p:nvPr>
        </p:nvSpPr>
        <p:spPr>
          <a:ln/>
        </p:spPr>
        <p:txBody>
          <a:bodyPr vert="horz" wrap="square" lIns="91440" tIns="45720" rIns="91440" bIns="45720" anchor="t" anchorCtr="0"/>
          <a:p>
            <a:pPr eaLnBrk="1" hangingPunct="1"/>
            <a:r>
              <a:rPr lang="zh-CN" altLang="en-US" b="1" dirty="0">
                <a:solidFill>
                  <a:srgbClr val="FF0000"/>
                </a:solidFill>
              </a:rPr>
              <a:t>一、教学组织形式概述</a:t>
            </a:r>
            <a:endParaRPr lang="zh-CN" altLang="en-US" b="1" dirty="0">
              <a:solidFill>
                <a:srgbClr val="FF0000"/>
              </a:solidFill>
            </a:endParaRPr>
          </a:p>
          <a:p>
            <a:pPr eaLnBrk="1" hangingPunct="1"/>
            <a:r>
              <a:rPr lang="zh-CN" altLang="en-US" dirty="0"/>
              <a:t>    </a:t>
            </a:r>
            <a:r>
              <a:rPr lang="zh-CN" altLang="en-US" dirty="0">
                <a:solidFill>
                  <a:srgbClr val="0404A0"/>
                </a:solidFill>
                <a:ea typeface="楷体_GB2312" pitchFamily="49" charset="-122"/>
              </a:rPr>
              <a:t>教学组织形式，就是教学获得中师生相互作用的结构形式，或者说，是师生的共同活动在人员、程序、时空关系上的组合形式。</a:t>
            </a:r>
            <a:endParaRPr lang="zh-CN" altLang="en-US" dirty="0">
              <a:solidFill>
                <a:srgbClr val="0404A0"/>
              </a:solidFill>
              <a:ea typeface="楷体_GB2312" pitchFamily="49" charset="-122"/>
            </a:endParaRPr>
          </a:p>
        </p:txBody>
      </p:sp>
    </p:spTree>
  </p:cSld>
  <p:clrMapOvr>
    <a:masterClrMapping/>
  </p:clrMapOvr>
  <p:transition>
    <p:randomBar dir="vert"/>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5" name="标题 177153"/>
          <p:cNvSpPr>
            <a:spLocks noGrp="1"/>
          </p:cNvSpPr>
          <p:nvPr>
            <p:ph type="title"/>
          </p:nvPr>
        </p:nvSpPr>
        <p:spPr>
          <a:ln/>
        </p:spPr>
        <p:txBody>
          <a:bodyPr vert="horz" wrap="square" lIns="91440" tIns="45720" rIns="91440" bIns="45720" anchor="b" anchorCtr="0"/>
          <a:p>
            <a:pPr algn="ctr" eaLnBrk="1" hangingPunct="1"/>
            <a:r>
              <a:rPr lang="zh-CN" altLang="en-US" sz="3200" dirty="0"/>
              <a:t>第二节 教学的组织与实施</a:t>
            </a:r>
            <a:endParaRPr lang="zh-CN" altLang="en-US" sz="3200" dirty="0"/>
          </a:p>
        </p:txBody>
      </p:sp>
      <p:sp>
        <p:nvSpPr>
          <p:cNvPr id="82946" name="文本占位符 177154"/>
          <p:cNvSpPr>
            <a:spLocks noGrp="1"/>
          </p:cNvSpPr>
          <p:nvPr>
            <p:ph idx="1" hasCustomPrompt="1"/>
          </p:nvPr>
        </p:nvSpPr>
        <p:spPr>
          <a:ln/>
        </p:spPr>
        <p:txBody>
          <a:bodyPr vert="horz" wrap="square" lIns="91440" tIns="45720" rIns="91440" bIns="45720" anchor="t" anchorCtr="0"/>
          <a:p>
            <a:pPr eaLnBrk="1" hangingPunct="1"/>
            <a:r>
              <a:rPr lang="zh-CN" altLang="en-US" dirty="0"/>
              <a:t>历史上出现的主要教学组织形式：</a:t>
            </a:r>
            <a:endParaRPr lang="zh-CN" altLang="en-US" dirty="0"/>
          </a:p>
        </p:txBody>
      </p:sp>
      <p:sp>
        <p:nvSpPr>
          <p:cNvPr id="47107" name="椭圆 177155"/>
          <p:cNvSpPr/>
          <p:nvPr/>
        </p:nvSpPr>
        <p:spPr>
          <a:xfrm>
            <a:off x="4068763" y="2681288"/>
            <a:ext cx="1943100" cy="865187"/>
          </a:xfrm>
          <a:prstGeom prst="ellipse">
            <a:avLst/>
          </a:prstGeom>
          <a:solidFill>
            <a:srgbClr val="FFFF99"/>
          </a:solidFill>
          <a:ln w="9525" cap="flat" cmpd="sng">
            <a:solidFill>
              <a:schemeClr val="tx1"/>
            </a:solidFill>
            <a:prstDash val="solid"/>
            <a:round/>
            <a:headEnd type="none" w="med" len="med"/>
            <a:tailEnd type="none" w="med" len="med"/>
          </a:ln>
        </p:spPr>
        <p:txBody>
          <a:bodyPr wrap="none" anchor="ctr" anchorCtr="0"/>
          <a:p>
            <a:pPr algn="ctr"/>
            <a:r>
              <a:rPr lang="zh-CN" altLang="en-US" b="1" dirty="0">
                <a:solidFill>
                  <a:srgbClr val="000000"/>
                </a:solidFill>
                <a:latin typeface="Arial" panose="020B0604020202020204" pitchFamily="34" charset="0"/>
                <a:ea typeface="黑体" panose="02010609060101010101" pitchFamily="49" charset="-122"/>
              </a:rPr>
              <a:t>个别教学形式</a:t>
            </a:r>
            <a:endParaRPr lang="zh-CN" altLang="en-US" b="1" dirty="0">
              <a:solidFill>
                <a:srgbClr val="000000"/>
              </a:solidFill>
              <a:latin typeface="Arial" panose="020B0604020202020204" pitchFamily="34" charset="0"/>
              <a:ea typeface="黑体" panose="02010609060101010101" pitchFamily="49" charset="-122"/>
            </a:endParaRPr>
          </a:p>
        </p:txBody>
      </p:sp>
      <p:sp>
        <p:nvSpPr>
          <p:cNvPr id="47108" name="椭圆 177157"/>
          <p:cNvSpPr/>
          <p:nvPr/>
        </p:nvSpPr>
        <p:spPr>
          <a:xfrm>
            <a:off x="1562100" y="4868863"/>
            <a:ext cx="1943100" cy="865187"/>
          </a:xfrm>
          <a:prstGeom prst="ellipse">
            <a:avLst/>
          </a:prstGeom>
          <a:solidFill>
            <a:srgbClr val="FFFF99"/>
          </a:solidFill>
          <a:ln w="9525" cap="flat" cmpd="sng">
            <a:solidFill>
              <a:schemeClr val="tx1"/>
            </a:solidFill>
            <a:prstDash val="solid"/>
            <a:round/>
            <a:headEnd type="none" w="med" len="med"/>
            <a:tailEnd type="none" w="med" len="med"/>
          </a:ln>
        </p:spPr>
        <p:txBody>
          <a:bodyPr wrap="none" anchor="ctr" anchorCtr="0"/>
          <a:p>
            <a:pPr algn="ctr"/>
            <a:r>
              <a:rPr lang="zh-CN" altLang="en-US" b="1" dirty="0">
                <a:solidFill>
                  <a:srgbClr val="000000"/>
                </a:solidFill>
                <a:latin typeface="Arial" panose="020B0604020202020204" pitchFamily="34" charset="0"/>
                <a:ea typeface="黑体" panose="02010609060101010101" pitchFamily="49" charset="-122"/>
              </a:rPr>
              <a:t>道尔顿制</a:t>
            </a:r>
            <a:endParaRPr lang="zh-CN" altLang="en-US" b="1" dirty="0">
              <a:solidFill>
                <a:srgbClr val="000000"/>
              </a:solidFill>
              <a:latin typeface="Arial" panose="020B0604020202020204" pitchFamily="34" charset="0"/>
              <a:ea typeface="黑体" panose="02010609060101010101" pitchFamily="49" charset="-122"/>
            </a:endParaRPr>
          </a:p>
        </p:txBody>
      </p:sp>
      <p:sp>
        <p:nvSpPr>
          <p:cNvPr id="47109" name="椭圆 177158"/>
          <p:cNvSpPr/>
          <p:nvPr/>
        </p:nvSpPr>
        <p:spPr>
          <a:xfrm>
            <a:off x="5867400" y="3725863"/>
            <a:ext cx="1943100" cy="866775"/>
          </a:xfrm>
          <a:prstGeom prst="ellipse">
            <a:avLst/>
          </a:prstGeom>
          <a:solidFill>
            <a:srgbClr val="FFFF99"/>
          </a:solidFill>
          <a:ln w="9525" cap="flat" cmpd="sng">
            <a:solidFill>
              <a:schemeClr val="tx1"/>
            </a:solidFill>
            <a:prstDash val="solid"/>
            <a:round/>
            <a:headEnd type="none" w="med" len="med"/>
            <a:tailEnd type="none" w="med" len="med"/>
          </a:ln>
        </p:spPr>
        <p:txBody>
          <a:bodyPr wrap="none" anchor="ctr" anchorCtr="0"/>
          <a:p>
            <a:pPr algn="ctr"/>
            <a:r>
              <a:rPr lang="zh-CN" altLang="en-US" b="1" dirty="0">
                <a:solidFill>
                  <a:srgbClr val="000000"/>
                </a:solidFill>
                <a:latin typeface="Arial" panose="020B0604020202020204" pitchFamily="34" charset="0"/>
                <a:ea typeface="黑体" panose="02010609060101010101" pitchFamily="49" charset="-122"/>
              </a:rPr>
              <a:t>合作学习</a:t>
            </a:r>
            <a:endParaRPr lang="zh-CN" altLang="en-US" b="1" dirty="0">
              <a:solidFill>
                <a:srgbClr val="000000"/>
              </a:solidFill>
              <a:latin typeface="Arial" panose="020B0604020202020204" pitchFamily="34" charset="0"/>
              <a:ea typeface="黑体" panose="02010609060101010101" pitchFamily="49" charset="-122"/>
            </a:endParaRPr>
          </a:p>
        </p:txBody>
      </p:sp>
      <p:sp>
        <p:nvSpPr>
          <p:cNvPr id="47110" name="椭圆 177159"/>
          <p:cNvSpPr/>
          <p:nvPr/>
        </p:nvSpPr>
        <p:spPr>
          <a:xfrm>
            <a:off x="1835150" y="3429000"/>
            <a:ext cx="1943100" cy="865188"/>
          </a:xfrm>
          <a:prstGeom prst="ellipse">
            <a:avLst/>
          </a:prstGeom>
          <a:solidFill>
            <a:srgbClr val="FFFF99"/>
          </a:solidFill>
          <a:ln w="9525" cap="flat" cmpd="sng">
            <a:solidFill>
              <a:schemeClr val="tx1"/>
            </a:solidFill>
            <a:prstDash val="solid"/>
            <a:round/>
            <a:headEnd type="none" w="med" len="med"/>
            <a:tailEnd type="none" w="med" len="med"/>
          </a:ln>
        </p:spPr>
        <p:txBody>
          <a:bodyPr wrap="none" anchor="ctr" anchorCtr="0"/>
          <a:p>
            <a:pPr algn="ctr"/>
            <a:r>
              <a:rPr lang="zh-CN" altLang="en-US" b="1" dirty="0">
                <a:solidFill>
                  <a:srgbClr val="000000"/>
                </a:solidFill>
                <a:latin typeface="Arial" panose="020B0604020202020204" pitchFamily="34" charset="0"/>
                <a:ea typeface="黑体" panose="02010609060101010101" pitchFamily="49" charset="-122"/>
              </a:rPr>
              <a:t>班级授课制</a:t>
            </a:r>
            <a:endParaRPr lang="zh-CN" altLang="en-US" b="1" dirty="0">
              <a:solidFill>
                <a:srgbClr val="000000"/>
              </a:solidFill>
              <a:latin typeface="Arial" panose="020B0604020202020204" pitchFamily="34" charset="0"/>
              <a:ea typeface="黑体" panose="02010609060101010101" pitchFamily="49" charset="-122"/>
            </a:endParaRPr>
          </a:p>
        </p:txBody>
      </p:sp>
      <p:sp>
        <p:nvSpPr>
          <p:cNvPr id="47111" name="椭圆 177160"/>
          <p:cNvSpPr/>
          <p:nvPr/>
        </p:nvSpPr>
        <p:spPr>
          <a:xfrm>
            <a:off x="3708400" y="5084763"/>
            <a:ext cx="1943100" cy="865187"/>
          </a:xfrm>
          <a:prstGeom prst="ellipse">
            <a:avLst/>
          </a:prstGeom>
          <a:solidFill>
            <a:srgbClr val="FFFF99"/>
          </a:solidFill>
          <a:ln w="9525" cap="flat" cmpd="sng">
            <a:solidFill>
              <a:schemeClr val="tx1"/>
            </a:solidFill>
            <a:prstDash val="solid"/>
            <a:round/>
            <a:headEnd type="none" w="med" len="med"/>
            <a:tailEnd type="none" w="med" len="med"/>
          </a:ln>
        </p:spPr>
        <p:txBody>
          <a:bodyPr wrap="none" anchor="ctr" anchorCtr="0"/>
          <a:p>
            <a:pPr algn="ctr"/>
            <a:r>
              <a:rPr lang="zh-CN" altLang="en-US" b="1" dirty="0">
                <a:solidFill>
                  <a:srgbClr val="000000"/>
                </a:solidFill>
                <a:latin typeface="Arial" panose="020B0604020202020204" pitchFamily="34" charset="0"/>
                <a:ea typeface="黑体" panose="02010609060101010101" pitchFamily="49" charset="-122"/>
              </a:rPr>
              <a:t>分组教学制</a:t>
            </a:r>
            <a:endParaRPr lang="zh-CN" altLang="en-US" b="1" dirty="0">
              <a:solidFill>
                <a:srgbClr val="000000"/>
              </a:solidFill>
              <a:latin typeface="Arial" panose="020B0604020202020204" pitchFamily="34" charset="0"/>
              <a:ea typeface="黑体" panose="02010609060101010101" pitchFamily="49" charset="-122"/>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7107"/>
                                        </p:tgtEl>
                                        <p:attrNameLst>
                                          <p:attrName>style.visibility</p:attrName>
                                        </p:attrNameLst>
                                      </p:cBhvr>
                                      <p:to>
                                        <p:strVal val="visible"/>
                                      </p:to>
                                    </p:set>
                                    <p:animEffect transition="in" filter="fade">
                                      <p:cBhvr>
                                        <p:cTn id="7" dur="1000"/>
                                        <p:tgtEl>
                                          <p:spTgt spid="47107"/>
                                        </p:tgtEl>
                                      </p:cBhvr>
                                    </p:animEffect>
                                    <p:anim calcmode="lin" valueType="num">
                                      <p:cBhvr>
                                        <p:cTn id="8" dur="1000" fill="hold"/>
                                        <p:tgtEl>
                                          <p:spTgt spid="47107"/>
                                        </p:tgtEl>
                                        <p:attrNameLst>
                                          <p:attrName>ppt_x</p:attrName>
                                        </p:attrNameLst>
                                      </p:cBhvr>
                                      <p:tavLst>
                                        <p:tav tm="0">
                                          <p:val>
                                            <p:strVal val="#ppt_x"/>
                                          </p:val>
                                        </p:tav>
                                        <p:tav tm="100000">
                                          <p:val>
                                            <p:strVal val="#ppt_x"/>
                                          </p:val>
                                        </p:tav>
                                      </p:tavLst>
                                    </p:anim>
                                    <p:anim calcmode="lin" valueType="num">
                                      <p:cBhvr>
                                        <p:cTn id="9" dur="1000" fill="hold"/>
                                        <p:tgtEl>
                                          <p:spTgt spid="4710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7110"/>
                                        </p:tgtEl>
                                        <p:attrNameLst>
                                          <p:attrName>style.visibility</p:attrName>
                                        </p:attrNameLst>
                                      </p:cBhvr>
                                      <p:to>
                                        <p:strVal val="visible"/>
                                      </p:to>
                                    </p:set>
                                    <p:anim calcmode="lin" valueType="num">
                                      <p:cBhvr additive="base">
                                        <p:cTn id="14" dur="500" fill="hold"/>
                                        <p:tgtEl>
                                          <p:spTgt spid="47110"/>
                                        </p:tgtEl>
                                        <p:attrNameLst>
                                          <p:attrName>ppt_x</p:attrName>
                                        </p:attrNameLst>
                                      </p:cBhvr>
                                      <p:tavLst>
                                        <p:tav tm="0">
                                          <p:val>
                                            <p:strVal val="#ppt_x"/>
                                          </p:val>
                                        </p:tav>
                                        <p:tav tm="100000">
                                          <p:val>
                                            <p:strVal val="#ppt_x"/>
                                          </p:val>
                                        </p:tav>
                                      </p:tavLst>
                                    </p:anim>
                                    <p:anim calcmode="lin" valueType="num">
                                      <p:cBhvr additive="base">
                                        <p:cTn id="15" dur="500" fill="hold"/>
                                        <p:tgtEl>
                                          <p:spTgt spid="47110"/>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47108"/>
                                        </p:tgtEl>
                                        <p:attrNameLst>
                                          <p:attrName>style.visibility</p:attrName>
                                        </p:attrNameLst>
                                      </p:cBhvr>
                                      <p:to>
                                        <p:strVal val="visible"/>
                                      </p:to>
                                    </p:set>
                                    <p:animEffect transition="in" filter="barn(inVertical)">
                                      <p:cBhvr>
                                        <p:cTn id="20" dur="500"/>
                                        <p:tgtEl>
                                          <p:spTgt spid="4710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47111"/>
                                        </p:tgtEl>
                                        <p:attrNameLst>
                                          <p:attrName>style.visibility</p:attrName>
                                        </p:attrNameLst>
                                      </p:cBhvr>
                                      <p:to>
                                        <p:strVal val="visible"/>
                                      </p:to>
                                    </p:set>
                                    <p:animEffect transition="in" filter="wipe(down)">
                                      <p:cBhvr>
                                        <p:cTn id="25" dur="500"/>
                                        <p:tgtEl>
                                          <p:spTgt spid="4711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47109"/>
                                        </p:tgtEl>
                                        <p:attrNameLst>
                                          <p:attrName>style.visibility</p:attrName>
                                        </p:attrNameLst>
                                      </p:cBhvr>
                                      <p:to>
                                        <p:strVal val="visible"/>
                                      </p:to>
                                    </p:set>
                                    <p:animEffect transition="in" filter="wipe(down)">
                                      <p:cBhvr>
                                        <p:cTn id="30" dur="500"/>
                                        <p:tgtEl>
                                          <p:spTgt spid="47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animBg="1"/>
      <p:bldP spid="47108" grpId="0" animBg="1"/>
      <p:bldP spid="47109" grpId="0" animBg="1"/>
      <p:bldP spid="47110" grpId="0" animBg="1"/>
      <p:bldP spid="47111"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69" name="Rectangle 2"/>
          <p:cNvSpPr>
            <a:spLocks noGrp="1"/>
          </p:cNvSpPr>
          <p:nvPr>
            <p:ph type="title"/>
          </p:nvPr>
        </p:nvSpPr>
        <p:spPr>
          <a:xfrm>
            <a:off x="1042988" y="981075"/>
            <a:ext cx="7772400" cy="1143000"/>
          </a:xfrm>
          <a:ln/>
        </p:spPr>
        <p:txBody>
          <a:bodyPr vert="horz" wrap="square" lIns="91440" tIns="45720" rIns="91440" bIns="45720" anchor="b" anchorCtr="0"/>
          <a:p>
            <a:pPr eaLnBrk="1" hangingPunct="1"/>
            <a:endParaRPr lang="zh-CN" altLang="zh-CN" sz="4000" dirty="0"/>
          </a:p>
        </p:txBody>
      </p:sp>
      <p:sp>
        <p:nvSpPr>
          <p:cNvPr id="83970" name="Rectangle 3"/>
          <p:cNvSpPr>
            <a:spLocks noGrp="1"/>
          </p:cNvSpPr>
          <p:nvPr>
            <p:ph idx="1" hasCustomPrompt="1"/>
          </p:nvPr>
        </p:nvSpPr>
        <p:spPr>
          <a:ln/>
        </p:spPr>
        <p:txBody>
          <a:bodyPr vert="horz" wrap="square" lIns="91440" tIns="45720" rIns="91440" bIns="45720" anchor="t" anchorCtr="0"/>
          <a:p>
            <a:pPr eaLnBrk="1" hangingPunct="1">
              <a:buNone/>
            </a:pPr>
            <a:r>
              <a:rPr lang="zh-CN" altLang="en-US" sz="2800" dirty="0">
                <a:solidFill>
                  <a:srgbClr val="221F1C"/>
                </a:solidFill>
              </a:rPr>
              <a:t>历史上出现的教学组织形式主要有以下几种：</a:t>
            </a:r>
            <a:endParaRPr lang="zh-CN" altLang="en-US" sz="2800" dirty="0">
              <a:solidFill>
                <a:srgbClr val="221F1C"/>
              </a:solidFill>
            </a:endParaRPr>
          </a:p>
          <a:p>
            <a:pPr eaLnBrk="1" hangingPunct="1"/>
            <a:r>
              <a:rPr lang="zh-CN" altLang="en-US" b="1" dirty="0">
                <a:solidFill>
                  <a:srgbClr val="FF0000"/>
                </a:solidFill>
              </a:rPr>
              <a:t>个别教学：</a:t>
            </a:r>
            <a:r>
              <a:rPr lang="zh-CN" altLang="en-US" sz="2800" dirty="0">
                <a:solidFill>
                  <a:srgbClr val="221F1C"/>
                </a:solidFill>
              </a:rPr>
              <a:t>指在同一时空内教师只与单个学生发生教学关系的一种组织形式。</a:t>
            </a:r>
            <a:endParaRPr lang="zh-CN" altLang="en-US" sz="2800" dirty="0">
              <a:solidFill>
                <a:srgbClr val="221F1C"/>
              </a:solidFill>
            </a:endParaRPr>
          </a:p>
          <a:p>
            <a:pPr eaLnBrk="1" hangingPunct="1"/>
            <a:r>
              <a:rPr lang="zh-CN" altLang="en-US" b="1" dirty="0">
                <a:solidFill>
                  <a:srgbClr val="FF0000"/>
                </a:solidFill>
              </a:rPr>
              <a:t>活动课时制：</a:t>
            </a:r>
            <a:r>
              <a:rPr lang="zh-CN" altLang="en-US" sz="2800" dirty="0">
                <a:solidFill>
                  <a:srgbClr val="221F1C"/>
                </a:solidFill>
              </a:rPr>
              <a:t>出现于</a:t>
            </a:r>
            <a:r>
              <a:rPr lang="en-US" altLang="zh-CN" sz="2800" dirty="0">
                <a:solidFill>
                  <a:srgbClr val="221F1C"/>
                </a:solidFill>
              </a:rPr>
              <a:t>20</a:t>
            </a:r>
            <a:r>
              <a:rPr lang="zh-CN" altLang="en-US" sz="2800" dirty="0">
                <a:solidFill>
                  <a:srgbClr val="221F1C"/>
                </a:solidFill>
              </a:rPr>
              <a:t>世纪</a:t>
            </a:r>
            <a:r>
              <a:rPr lang="en-US" altLang="zh-CN" sz="2800" dirty="0">
                <a:solidFill>
                  <a:srgbClr val="221F1C"/>
                </a:solidFill>
              </a:rPr>
              <a:t>50</a:t>
            </a:r>
            <a:r>
              <a:rPr lang="zh-CN" altLang="en-US" sz="2800" dirty="0">
                <a:solidFill>
                  <a:srgbClr val="221F1C"/>
                </a:solidFill>
              </a:rPr>
              <a:t>年代的美国。它对班级授课制使用统一的单位进行了改革，把原来的</a:t>
            </a:r>
            <a:r>
              <a:rPr lang="en-US" altLang="zh-CN" sz="2800" dirty="0">
                <a:solidFill>
                  <a:srgbClr val="221F1C"/>
                </a:solidFill>
              </a:rPr>
              <a:t>45—50</a:t>
            </a:r>
            <a:r>
              <a:rPr lang="zh-CN" altLang="en-US" sz="2800" dirty="0">
                <a:solidFill>
                  <a:srgbClr val="221F1C"/>
                </a:solidFill>
              </a:rPr>
              <a:t>分钟缩短为</a:t>
            </a:r>
            <a:r>
              <a:rPr lang="en-US" altLang="zh-CN" sz="2800" dirty="0">
                <a:solidFill>
                  <a:srgbClr val="221F1C"/>
                </a:solidFill>
              </a:rPr>
              <a:t>15—25</a:t>
            </a:r>
            <a:r>
              <a:rPr lang="zh-CN" altLang="en-US" sz="2800" dirty="0">
                <a:solidFill>
                  <a:srgbClr val="221F1C"/>
                </a:solidFill>
              </a:rPr>
              <a:t>分钟，不同的学科和不同的教学活动可使用不同的单位时间。</a:t>
            </a:r>
            <a:endParaRPr lang="zh-CN" altLang="en-US" sz="2800" dirty="0">
              <a:solidFill>
                <a:srgbClr val="221F1C"/>
              </a:solidFill>
            </a:endParaRPr>
          </a:p>
          <a:p>
            <a:pPr eaLnBrk="1" hangingPunct="1"/>
            <a:endParaRPr lang="en-US" altLang="zh-CN" sz="2800" dirty="0">
              <a:solidFill>
                <a:srgbClr val="221F1C"/>
              </a:solidFill>
            </a:endParaRPr>
          </a:p>
        </p:txBody>
      </p:sp>
      <p:sp>
        <p:nvSpPr>
          <p:cNvPr id="200708" name="Rectangle 4"/>
          <p:cNvSpPr/>
          <p:nvPr/>
        </p:nvSpPr>
        <p:spPr>
          <a:xfrm>
            <a:off x="755650" y="1052513"/>
            <a:ext cx="5832475" cy="792162"/>
          </a:xfrm>
          <a:prstGeom prst="rect">
            <a:avLst/>
          </a:prstGeom>
          <a:solidFill>
            <a:srgbClr val="FFFF66"/>
          </a:solidFill>
          <a:ln w="9525">
            <a:noFill/>
          </a:ln>
        </p:spPr>
        <p:txBody>
          <a:bodyPr anchor="b" anchorCtr="0"/>
          <a:p>
            <a:pPr>
              <a:spcBef>
                <a:spcPct val="20000"/>
              </a:spcBef>
              <a:buSzPct val="85000"/>
            </a:pPr>
            <a:r>
              <a:rPr lang="zh-CN" altLang="en-US" sz="3600" dirty="0">
                <a:solidFill>
                  <a:schemeClr val="tx2"/>
                </a:solidFill>
                <a:latin typeface="Times New Roman" panose="02020603050405020304" pitchFamily="18" charset="0"/>
                <a:ea typeface="宋体" panose="02010600030101010101" pitchFamily="2" charset="-122"/>
              </a:rPr>
              <a:t>一、教学组织形式概述</a:t>
            </a:r>
            <a:endParaRPr lang="zh-CN" altLang="en-US" sz="3600" dirty="0">
              <a:solidFill>
                <a:schemeClr val="tx2"/>
              </a:solidFill>
              <a:latin typeface="Times New Roman" panose="02020603050405020304" pitchFamily="18" charset="0"/>
              <a:ea typeface="宋体" panose="02010600030101010101" pitchFamily="2" charset="-122"/>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00708"/>
                                        </p:tgtEl>
                                        <p:attrNameLst>
                                          <p:attrName>style.visibility</p:attrName>
                                        </p:attrNameLst>
                                      </p:cBhvr>
                                      <p:to>
                                        <p:strVal val="visible"/>
                                      </p:to>
                                    </p:set>
                                    <p:animEffect transition="in" filter="slide(fromBottom)">
                                      <p:cBhvr>
                                        <p:cTn id="7" dur="500"/>
                                        <p:tgtEl>
                                          <p:spTgt spid="2007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0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3" name="Rectangle 2"/>
          <p:cNvSpPr>
            <a:spLocks noGrp="1"/>
          </p:cNvSpPr>
          <p:nvPr>
            <p:ph type="title"/>
          </p:nvPr>
        </p:nvSpPr>
        <p:spPr>
          <a:xfrm>
            <a:off x="1116013" y="1125538"/>
            <a:ext cx="7772400" cy="1143000"/>
          </a:xfrm>
          <a:ln/>
        </p:spPr>
        <p:txBody>
          <a:bodyPr vert="horz" wrap="square" lIns="91440" tIns="45720" rIns="91440" bIns="45720" anchor="b" anchorCtr="0"/>
          <a:p>
            <a:pPr eaLnBrk="1" hangingPunct="1"/>
            <a:br>
              <a:rPr lang="en-US" altLang="zh-CN" sz="4000" dirty="0"/>
            </a:br>
            <a:endParaRPr lang="en-US" altLang="zh-CN" sz="4000" dirty="0"/>
          </a:p>
        </p:txBody>
      </p:sp>
      <p:sp>
        <p:nvSpPr>
          <p:cNvPr id="84994" name="Rectangle 3"/>
          <p:cNvSpPr>
            <a:spLocks noGrp="1"/>
          </p:cNvSpPr>
          <p:nvPr>
            <p:ph idx="1" hasCustomPrompt="1"/>
          </p:nvPr>
        </p:nvSpPr>
        <p:spPr>
          <a:ln/>
        </p:spPr>
        <p:txBody>
          <a:bodyPr vert="horz" wrap="square" lIns="91440" tIns="45720" rIns="91440" bIns="45720" anchor="t" anchorCtr="0"/>
          <a:p>
            <a:pPr eaLnBrk="1" hangingPunct="1">
              <a:lnSpc>
                <a:spcPct val="80000"/>
              </a:lnSpc>
            </a:pPr>
            <a:r>
              <a:rPr lang="zh-CN" altLang="en-US" sz="2800" b="1" dirty="0">
                <a:solidFill>
                  <a:srgbClr val="FF0000"/>
                </a:solidFill>
              </a:rPr>
              <a:t>道尔顿制：</a:t>
            </a:r>
            <a:r>
              <a:rPr lang="zh-CN" altLang="en-US" sz="2000" dirty="0">
                <a:solidFill>
                  <a:srgbClr val="221F1C"/>
                </a:solidFill>
              </a:rPr>
              <a:t>否定教师的主导作用。教师不再上课想学生系统讲授教材，而只为学生分别指定自学参考书、布置作业，由学生自学和独立作业，有疑难时才请教师辅导，学生完成一定阶段的学习任务后向教师汇报学习情况和接受考查。学习任务由个人决定，自主学习，教师起辅导作用。尊重学生个性和兴趣差异。</a:t>
            </a:r>
            <a:endParaRPr lang="zh-CN" altLang="en-US" sz="2000" dirty="0">
              <a:solidFill>
                <a:srgbClr val="221F1C"/>
              </a:solidFill>
            </a:endParaRPr>
          </a:p>
          <a:p>
            <a:pPr eaLnBrk="1" hangingPunct="1">
              <a:lnSpc>
                <a:spcPct val="80000"/>
              </a:lnSpc>
            </a:pPr>
            <a:endParaRPr lang="zh-CN" altLang="en-US" sz="1800" dirty="0">
              <a:solidFill>
                <a:srgbClr val="221F1C"/>
              </a:solidFill>
            </a:endParaRPr>
          </a:p>
          <a:p>
            <a:pPr eaLnBrk="1" hangingPunct="1">
              <a:lnSpc>
                <a:spcPct val="80000"/>
              </a:lnSpc>
            </a:pPr>
            <a:r>
              <a:rPr lang="zh-CN" altLang="en-US" sz="2800" b="1" dirty="0">
                <a:solidFill>
                  <a:srgbClr val="FF0000"/>
                </a:solidFill>
              </a:rPr>
              <a:t>分组教学：</a:t>
            </a:r>
            <a:r>
              <a:rPr lang="zh-CN" altLang="en-US" sz="1800" dirty="0">
                <a:solidFill>
                  <a:srgbClr val="221F1C"/>
                </a:solidFill>
              </a:rPr>
              <a:t>就是按学生的能力或学习成绩把他们分为水平不同的小组进行教学。</a:t>
            </a:r>
            <a:endParaRPr lang="zh-CN" altLang="en-US" sz="1800" dirty="0">
              <a:solidFill>
                <a:srgbClr val="221F1C"/>
              </a:solidFill>
            </a:endParaRPr>
          </a:p>
          <a:p>
            <a:pPr eaLnBrk="1" hangingPunct="1">
              <a:lnSpc>
                <a:spcPct val="80000"/>
              </a:lnSpc>
            </a:pPr>
            <a:r>
              <a:rPr lang="zh-CN" altLang="en-US" sz="2800" b="1" dirty="0">
                <a:solidFill>
                  <a:srgbClr val="FF0000"/>
                </a:solidFill>
              </a:rPr>
              <a:t>特朗普制：</a:t>
            </a:r>
            <a:r>
              <a:rPr lang="zh-CN" altLang="en-US" sz="1800" dirty="0">
                <a:solidFill>
                  <a:srgbClr val="221F1C"/>
                </a:solidFill>
              </a:rPr>
              <a:t>这种教学形式试图把大班、小班和个人三种教学形式结合起来。</a:t>
            </a:r>
            <a:endParaRPr lang="zh-CN" altLang="en-US" sz="1800" dirty="0">
              <a:solidFill>
                <a:srgbClr val="221F1C"/>
              </a:solidFill>
            </a:endParaRPr>
          </a:p>
          <a:p>
            <a:pPr eaLnBrk="1" hangingPunct="1">
              <a:lnSpc>
                <a:spcPct val="80000"/>
              </a:lnSpc>
            </a:pPr>
            <a:r>
              <a:rPr lang="zh-CN" altLang="en-US" sz="2800" b="1" dirty="0">
                <a:solidFill>
                  <a:srgbClr val="FF0000"/>
                </a:solidFill>
              </a:rPr>
              <a:t>合作学习：</a:t>
            </a:r>
            <a:r>
              <a:rPr lang="zh-CN" altLang="en-US" sz="1800" dirty="0">
                <a:solidFill>
                  <a:srgbClr val="221F1C"/>
                </a:solidFill>
              </a:rPr>
              <a:t>是</a:t>
            </a:r>
            <a:r>
              <a:rPr lang="en-US" altLang="zh-CN" sz="1800" dirty="0">
                <a:solidFill>
                  <a:srgbClr val="221F1C"/>
                </a:solidFill>
              </a:rPr>
              <a:t>20</a:t>
            </a:r>
            <a:r>
              <a:rPr lang="zh-CN" altLang="en-US" sz="1800" dirty="0">
                <a:solidFill>
                  <a:srgbClr val="221F1C"/>
                </a:solidFill>
              </a:rPr>
              <a:t>世纪</a:t>
            </a:r>
            <a:r>
              <a:rPr lang="en-US" altLang="zh-CN" sz="1800" dirty="0">
                <a:solidFill>
                  <a:srgbClr val="221F1C"/>
                </a:solidFill>
              </a:rPr>
              <a:t>80</a:t>
            </a:r>
            <a:r>
              <a:rPr lang="zh-CN" altLang="en-US" sz="1800" dirty="0">
                <a:solidFill>
                  <a:srgbClr val="221F1C"/>
                </a:solidFill>
              </a:rPr>
              <a:t>年代以来，为大面积提高教育质量、解决学校教育面临的难题而寻找的出路。</a:t>
            </a:r>
            <a:endParaRPr lang="zh-CN" altLang="en-US" sz="1800" dirty="0">
              <a:solidFill>
                <a:srgbClr val="221F1C"/>
              </a:solidFill>
            </a:endParaRPr>
          </a:p>
        </p:txBody>
      </p:sp>
      <p:sp>
        <p:nvSpPr>
          <p:cNvPr id="201732" name="Rectangle 4"/>
          <p:cNvSpPr/>
          <p:nvPr/>
        </p:nvSpPr>
        <p:spPr>
          <a:xfrm>
            <a:off x="755650" y="1052513"/>
            <a:ext cx="5832475" cy="792162"/>
          </a:xfrm>
          <a:prstGeom prst="rect">
            <a:avLst/>
          </a:prstGeom>
          <a:solidFill>
            <a:srgbClr val="FFFF66"/>
          </a:solidFill>
          <a:ln w="9525">
            <a:noFill/>
          </a:ln>
        </p:spPr>
        <p:txBody>
          <a:bodyPr anchor="b" anchorCtr="0"/>
          <a:p>
            <a:pPr>
              <a:spcBef>
                <a:spcPct val="20000"/>
              </a:spcBef>
              <a:buSzPct val="85000"/>
            </a:pPr>
            <a:r>
              <a:rPr lang="zh-CN" altLang="en-US" sz="3600" dirty="0">
                <a:solidFill>
                  <a:schemeClr val="tx2"/>
                </a:solidFill>
                <a:latin typeface="Times New Roman" panose="02020603050405020304" pitchFamily="18" charset="0"/>
                <a:ea typeface="宋体" panose="02010600030101010101" pitchFamily="2" charset="-122"/>
              </a:rPr>
              <a:t>一、教学组织形式概述</a:t>
            </a:r>
            <a:endParaRPr lang="zh-CN" altLang="en-US" sz="3600" dirty="0">
              <a:solidFill>
                <a:schemeClr val="tx2"/>
              </a:solidFill>
              <a:latin typeface="Times New Roman" panose="02020603050405020304" pitchFamily="18" charset="0"/>
              <a:ea typeface="宋体" panose="02010600030101010101" pitchFamily="2" charset="-122"/>
            </a:endParaRPr>
          </a:p>
        </p:txBody>
      </p:sp>
      <p:pic>
        <p:nvPicPr>
          <p:cNvPr id="84996" name="Picture 5" descr="11"/>
          <p:cNvPicPr>
            <a:picLocks noChangeAspect="1"/>
          </p:cNvPicPr>
          <p:nvPr/>
        </p:nvPicPr>
        <p:blipFill>
          <a:blip r:embed="rId1"/>
          <a:stretch>
            <a:fillRect/>
          </a:stretch>
        </p:blipFill>
        <p:spPr>
          <a:xfrm>
            <a:off x="7380288" y="765175"/>
            <a:ext cx="612775" cy="1223963"/>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01732"/>
                                        </p:tgtEl>
                                        <p:attrNameLst>
                                          <p:attrName>style.visibility</p:attrName>
                                        </p:attrNameLst>
                                      </p:cBhvr>
                                      <p:to>
                                        <p:strVal val="visible"/>
                                      </p:to>
                                    </p:set>
                                    <p:animEffect transition="in" filter="slide(fromBottom)">
                                      <p:cBhvr>
                                        <p:cTn id="7" dur="500"/>
                                        <p:tgtEl>
                                          <p:spTgt spid="2017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73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7" name="Rectangle 2"/>
          <p:cNvSpPr>
            <a:spLocks noGrp="1"/>
          </p:cNvSpPr>
          <p:nvPr>
            <p:ph type="title"/>
          </p:nvPr>
        </p:nvSpPr>
        <p:spPr>
          <a:ln/>
        </p:spPr>
        <p:txBody>
          <a:bodyPr vert="horz" wrap="square" lIns="91440" tIns="45720" rIns="91440" bIns="45720" anchor="b" anchorCtr="0"/>
          <a:p>
            <a:pPr eaLnBrk="1" hangingPunct="1"/>
            <a:endParaRPr lang="zh-CN" altLang="zh-CN" sz="3200" dirty="0"/>
          </a:p>
        </p:txBody>
      </p:sp>
      <p:sp>
        <p:nvSpPr>
          <p:cNvPr id="86018" name="Rectangle 3"/>
          <p:cNvSpPr>
            <a:spLocks noGrp="1"/>
          </p:cNvSpPr>
          <p:nvPr>
            <p:ph idx="1" hasCustomPrompt="1"/>
          </p:nvPr>
        </p:nvSpPr>
        <p:spPr>
          <a:ln/>
        </p:spPr>
        <p:txBody>
          <a:bodyPr vert="horz" wrap="square" lIns="91440" tIns="45720" rIns="91440" bIns="45720" anchor="t" anchorCtr="0"/>
          <a:p>
            <a:pPr eaLnBrk="1" hangingPunct="1"/>
            <a:r>
              <a:rPr lang="zh-CN" altLang="en-US" b="1" dirty="0">
                <a:solidFill>
                  <a:srgbClr val="FF0000"/>
                </a:solidFill>
              </a:rPr>
              <a:t>班级授课制</a:t>
            </a:r>
            <a:r>
              <a:rPr lang="zh-CN" altLang="en-US" dirty="0">
                <a:solidFill>
                  <a:srgbClr val="221F1C"/>
                </a:solidFill>
              </a:rPr>
              <a:t>也称班级教学、课堂教学，是根据年龄或文化程度把学生编成有固定人数的班级，由教师按照课程计划统一规定的内容和时数并按课程表进行教学的教学组织形式。</a:t>
            </a:r>
            <a:endParaRPr lang="zh-CN" altLang="en-US" dirty="0">
              <a:solidFill>
                <a:srgbClr val="221F1C"/>
              </a:solidFill>
            </a:endParaRPr>
          </a:p>
          <a:p>
            <a:pPr eaLnBrk="1" hangingPunct="1"/>
            <a:r>
              <a:rPr lang="zh-CN" altLang="en-US" dirty="0">
                <a:solidFill>
                  <a:srgbClr val="221F1C"/>
                </a:solidFill>
              </a:rPr>
              <a:t>班级上课萌芽于</a:t>
            </a:r>
            <a:r>
              <a:rPr lang="en-US" altLang="zh-CN" dirty="0">
                <a:solidFill>
                  <a:srgbClr val="221F1C"/>
                </a:solidFill>
              </a:rPr>
              <a:t>16</a:t>
            </a:r>
            <a:r>
              <a:rPr lang="zh-CN" altLang="en-US" dirty="0">
                <a:solidFill>
                  <a:srgbClr val="221F1C"/>
                </a:solidFill>
              </a:rPr>
              <a:t>实际西欧的一些国家，兴起于</a:t>
            </a:r>
            <a:r>
              <a:rPr lang="en-US" altLang="zh-CN" dirty="0">
                <a:solidFill>
                  <a:srgbClr val="221F1C"/>
                </a:solidFill>
              </a:rPr>
              <a:t>17</a:t>
            </a:r>
            <a:r>
              <a:rPr lang="zh-CN" altLang="en-US" dirty="0">
                <a:solidFill>
                  <a:srgbClr val="221F1C"/>
                </a:solidFill>
              </a:rPr>
              <a:t>实际乌克兰兄弟会学校，经过夸美纽斯</a:t>
            </a:r>
            <a:endParaRPr lang="zh-CN" altLang="en-US" dirty="0">
              <a:solidFill>
                <a:srgbClr val="221F1C"/>
              </a:solidFill>
            </a:endParaRPr>
          </a:p>
        </p:txBody>
      </p:sp>
      <p:sp>
        <p:nvSpPr>
          <p:cNvPr id="202756" name="Rectangle 4"/>
          <p:cNvSpPr/>
          <p:nvPr/>
        </p:nvSpPr>
        <p:spPr>
          <a:xfrm>
            <a:off x="468313" y="1125538"/>
            <a:ext cx="8424862" cy="936625"/>
          </a:xfrm>
          <a:prstGeom prst="rect">
            <a:avLst/>
          </a:prstGeom>
          <a:solidFill>
            <a:srgbClr val="CCFF66"/>
          </a:solidFill>
          <a:ln w="9525">
            <a:noFill/>
          </a:ln>
        </p:spPr>
        <p:txBody>
          <a:bodyPr anchor="b" anchorCtr="0"/>
          <a:p>
            <a:pPr>
              <a:spcBef>
                <a:spcPct val="20000"/>
              </a:spcBef>
              <a:buSzPct val="85000"/>
            </a:pPr>
            <a:r>
              <a:rPr lang="zh-CN" altLang="en-US" sz="3600" dirty="0">
                <a:solidFill>
                  <a:schemeClr val="tx2"/>
                </a:solidFill>
                <a:latin typeface="Times New Roman" panose="02020603050405020304" pitchFamily="18" charset="0"/>
                <a:ea typeface="宋体" panose="02010600030101010101" pitchFamily="2" charset="-122"/>
              </a:rPr>
              <a:t>二、教学的基本组织形式</a:t>
            </a:r>
            <a:r>
              <a:rPr lang="en-US" altLang="zh-CN" sz="3600" dirty="0">
                <a:solidFill>
                  <a:schemeClr val="tx2"/>
                </a:solidFill>
                <a:latin typeface="Times New Roman" panose="02020603050405020304" pitchFamily="18" charset="0"/>
                <a:ea typeface="宋体" panose="02010600030101010101" pitchFamily="2" charset="-122"/>
              </a:rPr>
              <a:t>——</a:t>
            </a:r>
            <a:r>
              <a:rPr lang="zh-CN" altLang="en-US" sz="3600" dirty="0">
                <a:solidFill>
                  <a:schemeClr val="tx2"/>
                </a:solidFill>
                <a:latin typeface="Times New Roman" panose="02020603050405020304" pitchFamily="18" charset="0"/>
                <a:ea typeface="宋体" panose="02010600030101010101" pitchFamily="2" charset="-122"/>
              </a:rPr>
              <a:t>班级授课制</a:t>
            </a:r>
            <a:endParaRPr lang="zh-CN" altLang="en-US" sz="3600" dirty="0">
              <a:solidFill>
                <a:schemeClr val="tx2"/>
              </a:solidFill>
              <a:latin typeface="Times New Roman" panose="02020603050405020304" pitchFamily="18" charset="0"/>
              <a:ea typeface="宋体" panose="02010600030101010101" pitchFamily="2" charset="-122"/>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02756"/>
                                        </p:tgtEl>
                                        <p:attrNameLst>
                                          <p:attrName>style.visibility</p:attrName>
                                        </p:attrNameLst>
                                      </p:cBhvr>
                                      <p:to>
                                        <p:strVal val="visible"/>
                                      </p:to>
                                    </p:set>
                                    <p:animEffect transition="in" filter="slide(fromBottom)">
                                      <p:cBhvr>
                                        <p:cTn id="7" dur="500"/>
                                        <p:tgtEl>
                                          <p:spTgt spid="2027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75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Rectangle 2"/>
          <p:cNvSpPr>
            <a:spLocks noGrp="1"/>
          </p:cNvSpPr>
          <p:nvPr>
            <p:ph type="title"/>
          </p:nvPr>
        </p:nvSpPr>
        <p:spPr>
          <a:xfrm>
            <a:off x="684213" y="765175"/>
            <a:ext cx="7772400" cy="1143000"/>
          </a:xfrm>
          <a:ln/>
        </p:spPr>
        <p:txBody>
          <a:bodyPr vert="horz" wrap="square" lIns="91440" tIns="45720" rIns="91440" bIns="45720" anchor="b" anchorCtr="0"/>
          <a:p>
            <a:pPr eaLnBrk="1" hangingPunct="1"/>
            <a:r>
              <a:rPr lang="zh-CN" altLang="en-US" sz="3600" b="1" dirty="0">
                <a:ea typeface="楷体_GB2312" pitchFamily="49" charset="-122"/>
              </a:rPr>
              <a:t>一、教学原则</a:t>
            </a:r>
            <a:endParaRPr lang="zh-CN" altLang="en-US" sz="3600" b="1" dirty="0">
              <a:ea typeface="楷体_GB2312" pitchFamily="49" charset="-122"/>
            </a:endParaRPr>
          </a:p>
        </p:txBody>
      </p:sp>
      <p:sp>
        <p:nvSpPr>
          <p:cNvPr id="28674" name="Rectangle 3"/>
          <p:cNvSpPr>
            <a:spLocks noGrp="1"/>
          </p:cNvSpPr>
          <p:nvPr>
            <p:ph idx="1" hasCustomPrompt="1"/>
          </p:nvPr>
        </p:nvSpPr>
        <p:spPr>
          <a:ln/>
        </p:spPr>
        <p:txBody>
          <a:bodyPr vert="horz" wrap="square" lIns="91440" tIns="45720" rIns="91440" bIns="45720" anchor="t" anchorCtr="0"/>
          <a:p>
            <a:pPr eaLnBrk="1" hangingPunct="1">
              <a:lnSpc>
                <a:spcPct val="140000"/>
              </a:lnSpc>
            </a:pPr>
            <a:r>
              <a:rPr lang="zh-CN" altLang="en-US" b="1" dirty="0">
                <a:solidFill>
                  <a:srgbClr val="FF0000"/>
                </a:solidFill>
              </a:rPr>
              <a:t>我国中小学常用的教学原则</a:t>
            </a:r>
            <a:endParaRPr lang="zh-CN" altLang="en-US" b="1" dirty="0">
              <a:solidFill>
                <a:srgbClr val="FF0000"/>
              </a:solidFill>
            </a:endParaRPr>
          </a:p>
          <a:p>
            <a:pPr eaLnBrk="1" hangingPunct="1">
              <a:lnSpc>
                <a:spcPct val="140000"/>
              </a:lnSpc>
            </a:pPr>
            <a:r>
              <a:rPr lang="zh-CN" altLang="en-US" b="1" dirty="0">
                <a:solidFill>
                  <a:srgbClr val="FF0000"/>
                </a:solidFill>
              </a:rPr>
              <a:t>要求</a:t>
            </a:r>
            <a:endParaRPr lang="zh-CN" altLang="en-US" b="1" dirty="0">
              <a:solidFill>
                <a:srgbClr val="FF0000"/>
              </a:solidFill>
            </a:endParaRPr>
          </a:p>
          <a:p>
            <a:pPr eaLnBrk="1" hangingPunct="1">
              <a:lnSpc>
                <a:spcPct val="140000"/>
              </a:lnSpc>
              <a:buNone/>
            </a:pPr>
            <a:r>
              <a:rPr lang="en-US" altLang="zh-CN" b="1" dirty="0">
                <a:solidFill>
                  <a:srgbClr val="000099"/>
                </a:solidFill>
              </a:rPr>
              <a:t>1.</a:t>
            </a:r>
            <a:r>
              <a:rPr lang="zh-CN" altLang="en-US" b="1" dirty="0">
                <a:solidFill>
                  <a:srgbClr val="000099"/>
                </a:solidFill>
              </a:rPr>
              <a:t>理解每个教学原则的含义和具体要求</a:t>
            </a:r>
            <a:endParaRPr lang="zh-CN" altLang="en-US" b="1" dirty="0">
              <a:solidFill>
                <a:srgbClr val="000099"/>
              </a:solidFill>
            </a:endParaRPr>
          </a:p>
          <a:p>
            <a:pPr eaLnBrk="1" hangingPunct="1">
              <a:lnSpc>
                <a:spcPct val="140000"/>
              </a:lnSpc>
              <a:buNone/>
            </a:pPr>
            <a:r>
              <a:rPr lang="en-US" altLang="zh-CN" b="1" dirty="0">
                <a:solidFill>
                  <a:srgbClr val="000099"/>
                </a:solidFill>
              </a:rPr>
              <a:t>2.</a:t>
            </a:r>
            <a:r>
              <a:rPr lang="zh-CN" altLang="en-US" b="1" dirty="0">
                <a:solidFill>
                  <a:srgbClr val="000099"/>
                </a:solidFill>
              </a:rPr>
              <a:t>能用教学原则的原理分析具体案例</a:t>
            </a:r>
            <a:endParaRPr lang="zh-CN" altLang="en-US" b="1" dirty="0">
              <a:solidFill>
                <a:srgbClr val="000099"/>
              </a:solidFill>
            </a:endParaRPr>
          </a:p>
          <a:p>
            <a:pPr eaLnBrk="1" hangingPunct="1"/>
            <a:endParaRPr lang="en-US" altLang="zh-CN" dirty="0"/>
          </a:p>
        </p:txBody>
      </p:sp>
      <p:pic>
        <p:nvPicPr>
          <p:cNvPr id="28675" name="Picture 4" descr="图片13"/>
          <p:cNvPicPr>
            <a:picLocks noChangeAspect="1"/>
          </p:cNvPicPr>
          <p:nvPr/>
        </p:nvPicPr>
        <p:blipFill>
          <a:blip r:embed="rId1"/>
          <a:stretch>
            <a:fillRect/>
          </a:stretch>
        </p:blipFill>
        <p:spPr>
          <a:xfrm>
            <a:off x="6732588" y="908050"/>
            <a:ext cx="1924050" cy="2743200"/>
          </a:xfrm>
          <a:prstGeom prst="rect">
            <a:avLst/>
          </a:prstGeom>
          <a:noFill/>
          <a:ln w="9525">
            <a:noFill/>
          </a:ln>
        </p:spPr>
      </p:pic>
    </p:spTree>
  </p:cSld>
  <p:clrMapOvr>
    <a:masterClrMapping/>
  </p:clrMapOvr>
  <p:transition>
    <p:randomBar dir="vert"/>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1" name="Rectangle 3"/>
          <p:cNvSpPr>
            <a:spLocks noGrp="1"/>
          </p:cNvSpPr>
          <p:nvPr>
            <p:ph idx="1" hasCustomPrompt="1"/>
          </p:nvPr>
        </p:nvSpPr>
        <p:spPr>
          <a:ln/>
        </p:spPr>
        <p:txBody>
          <a:bodyPr vert="horz" wrap="square" lIns="91440" tIns="45720" rIns="91440" bIns="45720" anchor="t" anchorCtr="0"/>
          <a:p>
            <a:pPr eaLnBrk="1" hangingPunct="1"/>
            <a:r>
              <a:rPr lang="zh-CN" altLang="en-US" b="1" dirty="0">
                <a:solidFill>
                  <a:srgbClr val="FF0000"/>
                </a:solidFill>
              </a:rPr>
              <a:t>班级授课制的基本特点：</a:t>
            </a:r>
            <a:endParaRPr lang="zh-CN" altLang="en-US" b="1" dirty="0">
              <a:solidFill>
                <a:srgbClr val="FF0000"/>
              </a:solidFill>
            </a:endParaRPr>
          </a:p>
          <a:p>
            <a:pPr eaLnBrk="1" hangingPunct="1"/>
            <a:r>
              <a:rPr lang="zh-CN" altLang="en-US" dirty="0">
                <a:solidFill>
                  <a:schemeClr val="hlink"/>
                </a:solidFill>
                <a:ea typeface="楷体_GB2312" pitchFamily="49" charset="-122"/>
              </a:rPr>
              <a:t>第一，以“班”为人员单位。</a:t>
            </a:r>
            <a:endParaRPr lang="zh-CN" altLang="en-US" dirty="0">
              <a:solidFill>
                <a:schemeClr val="hlink"/>
              </a:solidFill>
              <a:ea typeface="楷体_GB2312" pitchFamily="49" charset="-122"/>
            </a:endParaRPr>
          </a:p>
          <a:p>
            <a:pPr eaLnBrk="1" hangingPunct="1"/>
            <a:r>
              <a:rPr lang="zh-CN" altLang="en-US" dirty="0">
                <a:solidFill>
                  <a:schemeClr val="hlink"/>
                </a:solidFill>
                <a:ea typeface="楷体_GB2312" pitchFamily="49" charset="-122"/>
              </a:rPr>
              <a:t>第一，以“课”为活动单位。</a:t>
            </a:r>
            <a:endParaRPr lang="zh-CN" altLang="en-US" dirty="0">
              <a:solidFill>
                <a:schemeClr val="hlink"/>
              </a:solidFill>
              <a:ea typeface="楷体_GB2312" pitchFamily="49" charset="-122"/>
            </a:endParaRPr>
          </a:p>
          <a:p>
            <a:pPr eaLnBrk="1" hangingPunct="1"/>
            <a:r>
              <a:rPr lang="zh-CN" altLang="en-US" dirty="0">
                <a:solidFill>
                  <a:schemeClr val="hlink"/>
                </a:solidFill>
                <a:ea typeface="楷体_GB2312" pitchFamily="49" charset="-122"/>
              </a:rPr>
              <a:t>第一，以“课时”为时间单位。</a:t>
            </a:r>
            <a:endParaRPr lang="zh-CN" altLang="en-US" dirty="0">
              <a:solidFill>
                <a:schemeClr val="hlink"/>
              </a:solidFill>
              <a:ea typeface="楷体_GB2312" pitchFamily="49" charset="-122"/>
            </a:endParaRPr>
          </a:p>
          <a:p>
            <a:pPr eaLnBrk="1" hangingPunct="1"/>
            <a:endParaRPr lang="en-US" altLang="zh-CN" dirty="0">
              <a:ea typeface="楷体_GB2312" pitchFamily="49" charset="-122"/>
            </a:endParaRPr>
          </a:p>
        </p:txBody>
      </p:sp>
      <p:sp>
        <p:nvSpPr>
          <p:cNvPr id="203780" name="Rectangle 4"/>
          <p:cNvSpPr>
            <a:spLocks noGrp="1"/>
          </p:cNvSpPr>
          <p:nvPr>
            <p:ph type="title"/>
          </p:nvPr>
        </p:nvSpPr>
        <p:spPr>
          <a:xfrm>
            <a:off x="827088" y="1196975"/>
            <a:ext cx="7772400" cy="855663"/>
          </a:xfrm>
          <a:solidFill>
            <a:srgbClr val="CCFF66"/>
          </a:solidFill>
          <a:ln/>
        </p:spPr>
        <p:txBody>
          <a:bodyPr vert="horz" wrap="square" lIns="91440" tIns="45720" rIns="91440" bIns="45720" anchor="b" anchorCtr="0"/>
          <a:p>
            <a:pPr eaLnBrk="1" hangingPunct="1">
              <a:spcBef>
                <a:spcPct val="20000"/>
              </a:spcBef>
              <a:buSzPct val="85000"/>
            </a:pPr>
            <a:r>
              <a:rPr lang="zh-CN" altLang="en-US" sz="3200" dirty="0"/>
              <a:t>二、教学的基本组织形式</a:t>
            </a:r>
            <a:r>
              <a:rPr lang="en-US" altLang="zh-CN" sz="3200" dirty="0"/>
              <a:t>——</a:t>
            </a:r>
            <a:r>
              <a:rPr lang="zh-CN" altLang="en-US" sz="3200" dirty="0"/>
              <a:t>班级授课制</a:t>
            </a:r>
            <a:endParaRPr lang="zh-CN" altLang="en-US" sz="3200" dirty="0"/>
          </a:p>
        </p:txBody>
      </p:sp>
      <p:pic>
        <p:nvPicPr>
          <p:cNvPr id="87043" name="Picture 5" descr="图片39"/>
          <p:cNvPicPr>
            <a:picLocks noChangeAspect="1"/>
          </p:cNvPicPr>
          <p:nvPr/>
        </p:nvPicPr>
        <p:blipFill>
          <a:blip r:embed="rId1"/>
          <a:stretch>
            <a:fillRect/>
          </a:stretch>
        </p:blipFill>
        <p:spPr>
          <a:xfrm>
            <a:off x="3995738" y="5013325"/>
            <a:ext cx="3919537" cy="492125"/>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03780"/>
                                        </p:tgtEl>
                                        <p:attrNameLst>
                                          <p:attrName>style.visibility</p:attrName>
                                        </p:attrNameLst>
                                      </p:cBhvr>
                                      <p:to>
                                        <p:strVal val="visible"/>
                                      </p:to>
                                    </p:set>
                                    <p:animEffect transition="in" filter="slide(fromBottom)">
                                      <p:cBhvr>
                                        <p:cTn id="7" dur="500"/>
                                        <p:tgtEl>
                                          <p:spTgt spid="2037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78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5" name="Rectangle 3"/>
          <p:cNvSpPr>
            <a:spLocks noGrp="1"/>
          </p:cNvSpPr>
          <p:nvPr>
            <p:ph idx="1" hasCustomPrompt="1"/>
          </p:nvPr>
        </p:nvSpPr>
        <p:spPr>
          <a:xfrm>
            <a:off x="971550" y="1989138"/>
            <a:ext cx="7772400" cy="4114800"/>
          </a:xfrm>
          <a:ln/>
        </p:spPr>
        <p:txBody>
          <a:bodyPr vert="horz" wrap="square" lIns="91440" tIns="45720" rIns="91440" bIns="45720" anchor="t" anchorCtr="0"/>
          <a:p>
            <a:pPr eaLnBrk="1" hangingPunct="1">
              <a:lnSpc>
                <a:spcPct val="80000"/>
              </a:lnSpc>
              <a:buNone/>
            </a:pPr>
            <a:r>
              <a:rPr lang="zh-CN" altLang="en-US" b="1" dirty="0">
                <a:solidFill>
                  <a:srgbClr val="FF0000"/>
                </a:solidFill>
              </a:rPr>
              <a:t>（一）班级授课制的优越性和局限性</a:t>
            </a:r>
            <a:endParaRPr lang="zh-CN" altLang="en-US" b="1" dirty="0">
              <a:solidFill>
                <a:srgbClr val="FF0000"/>
              </a:solidFill>
            </a:endParaRPr>
          </a:p>
          <a:p>
            <a:pPr eaLnBrk="1" hangingPunct="1">
              <a:lnSpc>
                <a:spcPct val="80000"/>
              </a:lnSpc>
            </a:pPr>
            <a:r>
              <a:rPr lang="en-US" altLang="zh-CN" sz="2800" b="1" dirty="0">
                <a:solidFill>
                  <a:srgbClr val="FF0000"/>
                </a:solidFill>
              </a:rPr>
              <a:t>1</a:t>
            </a:r>
            <a:r>
              <a:rPr lang="zh-CN" altLang="en-US" sz="2800" b="1" dirty="0">
                <a:solidFill>
                  <a:srgbClr val="FF0000"/>
                </a:solidFill>
              </a:rPr>
              <a:t>、优越性</a:t>
            </a:r>
            <a:endParaRPr lang="zh-CN" altLang="en-US" sz="2800" b="1" dirty="0">
              <a:solidFill>
                <a:srgbClr val="FF0000"/>
              </a:solidFill>
            </a:endParaRPr>
          </a:p>
          <a:p>
            <a:pPr eaLnBrk="1" hangingPunct="1">
              <a:lnSpc>
                <a:spcPct val="80000"/>
              </a:lnSpc>
              <a:buNone/>
            </a:pPr>
            <a:r>
              <a:rPr lang="zh-CN" altLang="en-US" sz="2400" dirty="0"/>
              <a:t>     </a:t>
            </a:r>
            <a:r>
              <a:rPr lang="en-US" altLang="zh-CN" sz="2400" dirty="0">
                <a:solidFill>
                  <a:srgbClr val="221F1C"/>
                </a:solidFill>
                <a:latin typeface="楷体_GB2312" pitchFamily="49" charset="-122"/>
                <a:ea typeface="楷体_GB2312" pitchFamily="49" charset="-122"/>
              </a:rPr>
              <a:t>a.</a:t>
            </a:r>
            <a:r>
              <a:rPr lang="zh-CN" altLang="en-US" sz="2400" dirty="0">
                <a:solidFill>
                  <a:srgbClr val="221F1C"/>
                </a:solidFill>
                <a:latin typeface="楷体_GB2312" pitchFamily="49" charset="-122"/>
                <a:ea typeface="楷体_GB2312" pitchFamily="49" charset="-122"/>
              </a:rPr>
              <a:t>扩大了单个教师的教育能量，提高了教学效率。</a:t>
            </a:r>
            <a:endParaRPr lang="zh-CN" altLang="en-US" sz="2400" dirty="0">
              <a:solidFill>
                <a:srgbClr val="221F1C"/>
              </a:solidFill>
              <a:latin typeface="楷体_GB2312" pitchFamily="49" charset="-122"/>
              <a:ea typeface="楷体_GB2312" pitchFamily="49" charset="-122"/>
            </a:endParaRPr>
          </a:p>
          <a:p>
            <a:pPr eaLnBrk="1" hangingPunct="1">
              <a:lnSpc>
                <a:spcPct val="80000"/>
              </a:lnSpc>
              <a:buNone/>
            </a:pPr>
            <a:r>
              <a:rPr lang="zh-CN" altLang="en-US" sz="2400" dirty="0">
                <a:solidFill>
                  <a:srgbClr val="221F1C"/>
                </a:solidFill>
                <a:latin typeface="楷体_GB2312" pitchFamily="49" charset="-122"/>
                <a:ea typeface="楷体_GB2312" pitchFamily="49" charset="-122"/>
              </a:rPr>
              <a:t>  </a:t>
            </a:r>
            <a:r>
              <a:rPr lang="en-US" altLang="zh-CN" sz="2400" dirty="0">
                <a:solidFill>
                  <a:srgbClr val="221F1C"/>
                </a:solidFill>
                <a:latin typeface="楷体_GB2312" pitchFamily="49" charset="-122"/>
                <a:ea typeface="楷体_GB2312" pitchFamily="49" charset="-122"/>
              </a:rPr>
              <a:t>b.</a:t>
            </a:r>
            <a:r>
              <a:rPr lang="zh-CN" altLang="en-US" sz="2400" dirty="0">
                <a:solidFill>
                  <a:srgbClr val="221F1C"/>
                </a:solidFill>
                <a:latin typeface="楷体_GB2312" pitchFamily="49" charset="-122"/>
                <a:ea typeface="楷体_GB2312" pitchFamily="49" charset="-122"/>
              </a:rPr>
              <a:t>使学生的学习循序渐进，系统完整。</a:t>
            </a:r>
            <a:endParaRPr lang="zh-CN" altLang="en-US" sz="2400" dirty="0">
              <a:solidFill>
                <a:srgbClr val="221F1C"/>
              </a:solidFill>
              <a:latin typeface="楷体_GB2312" pitchFamily="49" charset="-122"/>
              <a:ea typeface="楷体_GB2312" pitchFamily="49" charset="-122"/>
            </a:endParaRPr>
          </a:p>
          <a:p>
            <a:pPr eaLnBrk="1" hangingPunct="1">
              <a:lnSpc>
                <a:spcPct val="80000"/>
              </a:lnSpc>
              <a:buNone/>
            </a:pPr>
            <a:r>
              <a:rPr lang="zh-CN" altLang="en-US" sz="2400" dirty="0">
                <a:solidFill>
                  <a:srgbClr val="221F1C"/>
                </a:solidFill>
                <a:latin typeface="楷体_GB2312" pitchFamily="49" charset="-122"/>
                <a:ea typeface="楷体_GB2312" pitchFamily="49" charset="-122"/>
              </a:rPr>
              <a:t>  </a:t>
            </a:r>
            <a:r>
              <a:rPr lang="en-US" altLang="zh-CN" sz="2400" dirty="0">
                <a:solidFill>
                  <a:srgbClr val="221F1C"/>
                </a:solidFill>
                <a:latin typeface="楷体_GB2312" pitchFamily="49" charset="-122"/>
                <a:ea typeface="楷体_GB2312" pitchFamily="49" charset="-122"/>
              </a:rPr>
              <a:t>c.</a:t>
            </a:r>
            <a:r>
              <a:rPr lang="zh-CN" altLang="en-US" sz="2400" dirty="0">
                <a:solidFill>
                  <a:srgbClr val="221F1C"/>
                </a:solidFill>
                <a:latin typeface="楷体_GB2312" pitchFamily="49" charset="-122"/>
                <a:ea typeface="楷体_GB2312" pitchFamily="49" charset="-122"/>
              </a:rPr>
              <a:t>有利于发挥教师的主导作用。</a:t>
            </a:r>
            <a:endParaRPr lang="zh-CN" altLang="en-US" sz="2400" dirty="0">
              <a:solidFill>
                <a:srgbClr val="221F1C"/>
              </a:solidFill>
              <a:latin typeface="楷体_GB2312" pitchFamily="49" charset="-122"/>
              <a:ea typeface="楷体_GB2312" pitchFamily="49" charset="-122"/>
            </a:endParaRPr>
          </a:p>
          <a:p>
            <a:pPr eaLnBrk="1" hangingPunct="1">
              <a:lnSpc>
                <a:spcPct val="80000"/>
              </a:lnSpc>
              <a:buNone/>
            </a:pPr>
            <a:r>
              <a:rPr lang="zh-CN" altLang="en-US" sz="2400" dirty="0">
                <a:solidFill>
                  <a:srgbClr val="221F1C"/>
                </a:solidFill>
                <a:latin typeface="楷体_GB2312" pitchFamily="49" charset="-122"/>
                <a:ea typeface="楷体_GB2312" pitchFamily="49" charset="-122"/>
              </a:rPr>
              <a:t>  </a:t>
            </a:r>
            <a:r>
              <a:rPr lang="en-US" altLang="zh-CN" sz="2400" dirty="0">
                <a:solidFill>
                  <a:srgbClr val="221F1C"/>
                </a:solidFill>
                <a:latin typeface="楷体_GB2312" pitchFamily="49" charset="-122"/>
                <a:ea typeface="楷体_GB2312" pitchFamily="49" charset="-122"/>
              </a:rPr>
              <a:t>d.</a:t>
            </a:r>
            <a:r>
              <a:rPr lang="zh-CN" altLang="en-US" sz="2400" dirty="0">
                <a:solidFill>
                  <a:srgbClr val="221F1C"/>
                </a:solidFill>
                <a:latin typeface="楷体_GB2312" pitchFamily="49" charset="-122"/>
                <a:ea typeface="楷体_GB2312" pitchFamily="49" charset="-122"/>
              </a:rPr>
              <a:t>有利于学校合理安排各科教学的内容和进度并加强教学管理，从而赢得教学的高速度。</a:t>
            </a:r>
            <a:endParaRPr lang="zh-CN" altLang="en-US" sz="2400" dirty="0">
              <a:solidFill>
                <a:srgbClr val="221F1C"/>
              </a:solidFill>
              <a:latin typeface="楷体_GB2312" pitchFamily="49" charset="-122"/>
              <a:ea typeface="楷体_GB2312" pitchFamily="49" charset="-122"/>
            </a:endParaRPr>
          </a:p>
          <a:p>
            <a:pPr eaLnBrk="1" hangingPunct="1">
              <a:lnSpc>
                <a:spcPct val="80000"/>
              </a:lnSpc>
              <a:buNone/>
            </a:pPr>
            <a:r>
              <a:rPr lang="zh-CN" altLang="en-US" sz="2400" dirty="0">
                <a:solidFill>
                  <a:srgbClr val="221F1C"/>
                </a:solidFill>
                <a:latin typeface="楷体_GB2312" pitchFamily="49" charset="-122"/>
                <a:ea typeface="楷体_GB2312" pitchFamily="49" charset="-122"/>
              </a:rPr>
              <a:t>  </a:t>
            </a:r>
            <a:r>
              <a:rPr lang="en-US" altLang="zh-CN" sz="2400" dirty="0">
                <a:solidFill>
                  <a:srgbClr val="221F1C"/>
                </a:solidFill>
                <a:latin typeface="楷体_GB2312" pitchFamily="49" charset="-122"/>
                <a:ea typeface="楷体_GB2312" pitchFamily="49" charset="-122"/>
              </a:rPr>
              <a:t>e.</a:t>
            </a:r>
            <a:r>
              <a:rPr lang="zh-CN" altLang="en-US" sz="2400" dirty="0">
                <a:solidFill>
                  <a:srgbClr val="221F1C"/>
                </a:solidFill>
                <a:latin typeface="楷体_GB2312" pitchFamily="49" charset="-122"/>
                <a:ea typeface="楷体_GB2312" pitchFamily="49" charset="-122"/>
              </a:rPr>
              <a:t>师生之间、学生之间通过多向交流，可增加信息来源和互相促进，从而增加信息来源或教育影响源，有利于形成学生互助友爱、公平竞争的态度和集体主义精神以及其他健康的个性品质。</a:t>
            </a:r>
            <a:endParaRPr lang="zh-CN" altLang="en-US" sz="2400" dirty="0">
              <a:solidFill>
                <a:srgbClr val="221F1C"/>
              </a:solidFill>
              <a:latin typeface="楷体_GB2312" pitchFamily="49" charset="-122"/>
              <a:ea typeface="楷体_GB2312" pitchFamily="49" charset="-122"/>
            </a:endParaRPr>
          </a:p>
        </p:txBody>
      </p:sp>
      <p:sp>
        <p:nvSpPr>
          <p:cNvPr id="204804" name="Rectangle 4"/>
          <p:cNvSpPr>
            <a:spLocks noGrp="1"/>
          </p:cNvSpPr>
          <p:nvPr>
            <p:ph type="title"/>
          </p:nvPr>
        </p:nvSpPr>
        <p:spPr>
          <a:xfrm>
            <a:off x="827088" y="1052513"/>
            <a:ext cx="7772400" cy="855662"/>
          </a:xfrm>
          <a:solidFill>
            <a:srgbClr val="CCFF66"/>
          </a:solidFill>
          <a:ln/>
        </p:spPr>
        <p:txBody>
          <a:bodyPr vert="horz" wrap="square" lIns="91440" tIns="45720" rIns="91440" bIns="45720" anchor="b" anchorCtr="0"/>
          <a:p>
            <a:pPr eaLnBrk="1" hangingPunct="1">
              <a:spcBef>
                <a:spcPct val="20000"/>
              </a:spcBef>
              <a:buSzPct val="85000"/>
            </a:pPr>
            <a:r>
              <a:rPr lang="zh-CN" altLang="en-US" sz="3200" dirty="0"/>
              <a:t>二、教学的基本组织形式</a:t>
            </a:r>
            <a:r>
              <a:rPr lang="en-US" altLang="zh-CN" sz="3200" dirty="0"/>
              <a:t>——</a:t>
            </a:r>
            <a:r>
              <a:rPr lang="zh-CN" altLang="en-US" sz="3200" dirty="0"/>
              <a:t>班级授课制</a:t>
            </a:r>
            <a:endParaRPr lang="zh-CN" altLang="en-US" sz="3200" dirty="0"/>
          </a:p>
        </p:txBody>
      </p:sp>
      <p:pic>
        <p:nvPicPr>
          <p:cNvPr id="88067" name="Picture 5" descr="图片19"/>
          <p:cNvPicPr>
            <a:picLocks noChangeAspect="1"/>
          </p:cNvPicPr>
          <p:nvPr/>
        </p:nvPicPr>
        <p:blipFill>
          <a:blip r:embed="rId1"/>
          <a:stretch>
            <a:fillRect/>
          </a:stretch>
        </p:blipFill>
        <p:spPr>
          <a:xfrm>
            <a:off x="6948488" y="5527675"/>
            <a:ext cx="1439862" cy="1330325"/>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04804"/>
                                        </p:tgtEl>
                                        <p:attrNameLst>
                                          <p:attrName>style.visibility</p:attrName>
                                        </p:attrNameLst>
                                      </p:cBhvr>
                                      <p:to>
                                        <p:strVal val="visible"/>
                                      </p:to>
                                    </p:set>
                                    <p:animEffect transition="in" filter="slide(fromBottom)">
                                      <p:cBhvr>
                                        <p:cTn id="7" dur="500"/>
                                        <p:tgtEl>
                                          <p:spTgt spid="2048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0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89" name="Rectangle 3"/>
          <p:cNvSpPr>
            <a:spLocks noGrp="1"/>
          </p:cNvSpPr>
          <p:nvPr>
            <p:ph idx="1" hasCustomPrompt="1"/>
          </p:nvPr>
        </p:nvSpPr>
        <p:spPr>
          <a:xfrm>
            <a:off x="1066800" y="2101850"/>
            <a:ext cx="8077200" cy="4135438"/>
          </a:xfrm>
          <a:ln/>
        </p:spPr>
        <p:txBody>
          <a:bodyPr vert="horz" wrap="square" lIns="91440" tIns="45720" rIns="91440" bIns="45720" anchor="t" anchorCtr="0"/>
          <a:p>
            <a:pPr eaLnBrk="1" hangingPunct="1">
              <a:lnSpc>
                <a:spcPct val="90000"/>
              </a:lnSpc>
            </a:pPr>
            <a:r>
              <a:rPr lang="zh-CN" altLang="en-US" b="1" dirty="0">
                <a:solidFill>
                  <a:srgbClr val="FF0000"/>
                </a:solidFill>
              </a:rPr>
              <a:t>（一）班级授课制的优越性和局限性</a:t>
            </a:r>
            <a:endParaRPr lang="zh-CN" altLang="en-US" b="1" dirty="0">
              <a:solidFill>
                <a:srgbClr val="FF0000"/>
              </a:solidFill>
            </a:endParaRPr>
          </a:p>
          <a:p>
            <a:pPr eaLnBrk="1" hangingPunct="1">
              <a:lnSpc>
                <a:spcPct val="90000"/>
              </a:lnSpc>
            </a:pPr>
            <a:r>
              <a:rPr lang="en-US" altLang="zh-CN" sz="2800" b="1" dirty="0">
                <a:solidFill>
                  <a:srgbClr val="FF0000"/>
                </a:solidFill>
              </a:rPr>
              <a:t>2</a:t>
            </a:r>
            <a:r>
              <a:rPr lang="zh-CN" altLang="en-US" sz="2800" b="1" dirty="0">
                <a:solidFill>
                  <a:srgbClr val="FF0000"/>
                </a:solidFill>
              </a:rPr>
              <a:t>、局限性</a:t>
            </a:r>
            <a:endParaRPr lang="zh-CN" altLang="en-US" sz="2800" b="1" dirty="0">
              <a:solidFill>
                <a:srgbClr val="FF0000"/>
              </a:solidFill>
            </a:endParaRPr>
          </a:p>
          <a:p>
            <a:pPr eaLnBrk="1" hangingPunct="1">
              <a:lnSpc>
                <a:spcPct val="90000"/>
              </a:lnSpc>
              <a:buNone/>
            </a:pPr>
            <a:r>
              <a:rPr lang="zh-CN" altLang="en-US" sz="2800" dirty="0"/>
              <a:t>     </a:t>
            </a:r>
            <a:r>
              <a:rPr lang="en-US" altLang="zh-CN" sz="2800" dirty="0">
                <a:solidFill>
                  <a:srgbClr val="221F1C"/>
                </a:solidFill>
                <a:latin typeface="楷体_GB2312" pitchFamily="49" charset="-122"/>
                <a:ea typeface="楷体_GB2312" pitchFamily="49" charset="-122"/>
              </a:rPr>
              <a:t>a.</a:t>
            </a:r>
            <a:r>
              <a:rPr lang="zh-CN" altLang="en-US" sz="2800" dirty="0">
                <a:solidFill>
                  <a:srgbClr val="221F1C"/>
                </a:solidFill>
                <a:latin typeface="楷体_GB2312" pitchFamily="49" charset="-122"/>
                <a:ea typeface="楷体_GB2312" pitchFamily="49" charset="-122"/>
              </a:rPr>
              <a:t>学生学习的主动性和独立性受到一定限制，不利于探索精神、创造能力和实际操作能力。</a:t>
            </a:r>
            <a:endParaRPr lang="zh-CN" altLang="en-US" sz="2800" dirty="0">
              <a:solidFill>
                <a:srgbClr val="221F1C"/>
              </a:solidFill>
              <a:latin typeface="楷体_GB2312" pitchFamily="49" charset="-122"/>
              <a:ea typeface="楷体_GB2312" pitchFamily="49" charset="-122"/>
            </a:endParaRPr>
          </a:p>
          <a:p>
            <a:pPr eaLnBrk="1" hangingPunct="1">
              <a:lnSpc>
                <a:spcPct val="90000"/>
              </a:lnSpc>
              <a:buNone/>
            </a:pPr>
            <a:r>
              <a:rPr lang="zh-CN" altLang="en-US" sz="2800" dirty="0">
                <a:solidFill>
                  <a:srgbClr val="221F1C"/>
                </a:solidFill>
                <a:latin typeface="楷体_GB2312" pitchFamily="49" charset="-122"/>
                <a:ea typeface="楷体_GB2312" pitchFamily="49" charset="-122"/>
              </a:rPr>
              <a:t>  </a:t>
            </a:r>
            <a:r>
              <a:rPr lang="en-US" altLang="zh-CN" sz="2800" dirty="0">
                <a:solidFill>
                  <a:srgbClr val="221F1C"/>
                </a:solidFill>
                <a:latin typeface="楷体_GB2312" pitchFamily="49" charset="-122"/>
                <a:ea typeface="楷体_GB2312" pitchFamily="49" charset="-122"/>
              </a:rPr>
              <a:t>b.</a:t>
            </a:r>
            <a:r>
              <a:rPr lang="zh-CN" altLang="en-US" sz="2800" dirty="0">
                <a:solidFill>
                  <a:srgbClr val="221F1C"/>
                </a:solidFill>
                <a:latin typeface="楷体_GB2312" pitchFamily="49" charset="-122"/>
                <a:ea typeface="楷体_GB2312" pitchFamily="49" charset="-122"/>
              </a:rPr>
              <a:t>时间、内容和进程都程序化、固定化，难以    在教学活动中容纳更多的内容和方法。</a:t>
            </a:r>
            <a:endParaRPr lang="zh-CN" altLang="en-US" sz="2800" dirty="0">
              <a:solidFill>
                <a:srgbClr val="221F1C"/>
              </a:solidFill>
              <a:latin typeface="楷体_GB2312" pitchFamily="49" charset="-122"/>
              <a:ea typeface="楷体_GB2312" pitchFamily="49" charset="-122"/>
            </a:endParaRPr>
          </a:p>
          <a:p>
            <a:pPr eaLnBrk="1" hangingPunct="1">
              <a:lnSpc>
                <a:spcPct val="90000"/>
              </a:lnSpc>
              <a:buNone/>
            </a:pPr>
            <a:r>
              <a:rPr lang="zh-CN" altLang="en-US" sz="2800" dirty="0">
                <a:solidFill>
                  <a:srgbClr val="221F1C"/>
                </a:solidFill>
                <a:latin typeface="楷体_GB2312" pitchFamily="49" charset="-122"/>
                <a:ea typeface="楷体_GB2312" pitchFamily="49" charset="-122"/>
              </a:rPr>
              <a:t>         </a:t>
            </a:r>
            <a:r>
              <a:rPr lang="en-US" altLang="zh-CN" sz="2800" dirty="0">
                <a:solidFill>
                  <a:srgbClr val="221F1C"/>
                </a:solidFill>
                <a:latin typeface="楷体_GB2312" pitchFamily="49" charset="-122"/>
                <a:ea typeface="楷体_GB2312" pitchFamily="49" charset="-122"/>
              </a:rPr>
              <a:t>c.</a:t>
            </a:r>
            <a:r>
              <a:rPr lang="zh-CN" altLang="en-US" sz="2800" dirty="0">
                <a:solidFill>
                  <a:srgbClr val="221F1C"/>
                </a:solidFill>
                <a:latin typeface="楷体_GB2312" pitchFamily="49" charset="-122"/>
                <a:ea typeface="楷体_GB2312" pitchFamily="49" charset="-122"/>
              </a:rPr>
              <a:t>往往将某些完整的教材内容人为割裂。</a:t>
            </a:r>
            <a:endParaRPr lang="zh-CN" altLang="en-US" sz="2800" dirty="0">
              <a:solidFill>
                <a:srgbClr val="221F1C"/>
              </a:solidFill>
              <a:latin typeface="楷体_GB2312" pitchFamily="49" charset="-122"/>
              <a:ea typeface="楷体_GB2312" pitchFamily="49" charset="-122"/>
            </a:endParaRPr>
          </a:p>
          <a:p>
            <a:pPr eaLnBrk="1" hangingPunct="1">
              <a:lnSpc>
                <a:spcPct val="90000"/>
              </a:lnSpc>
              <a:buNone/>
            </a:pPr>
            <a:r>
              <a:rPr lang="zh-CN" altLang="en-US" sz="2800" dirty="0">
                <a:solidFill>
                  <a:srgbClr val="221F1C"/>
                </a:solidFill>
                <a:latin typeface="楷体_GB2312" pitchFamily="49" charset="-122"/>
                <a:ea typeface="楷体_GB2312" pitchFamily="49" charset="-122"/>
              </a:rPr>
              <a:t>         </a:t>
            </a:r>
            <a:r>
              <a:rPr lang="en-US" altLang="zh-CN" sz="2800" dirty="0">
                <a:solidFill>
                  <a:srgbClr val="221F1C"/>
                </a:solidFill>
                <a:latin typeface="楷体_GB2312" pitchFamily="49" charset="-122"/>
                <a:ea typeface="楷体_GB2312" pitchFamily="49" charset="-122"/>
              </a:rPr>
              <a:t>d.</a:t>
            </a:r>
            <a:r>
              <a:rPr lang="zh-CN" altLang="en-US" sz="2800" dirty="0">
                <a:solidFill>
                  <a:srgbClr val="221F1C"/>
                </a:solidFill>
                <a:latin typeface="楷体_GB2312" pitchFamily="49" charset="-122"/>
                <a:ea typeface="楷体_GB2312" pitchFamily="49" charset="-122"/>
              </a:rPr>
              <a:t>难以照顾学生的个别差异，不利于因</a:t>
            </a:r>
            <a:endParaRPr lang="zh-CN" altLang="en-US" sz="2800" dirty="0">
              <a:solidFill>
                <a:srgbClr val="221F1C"/>
              </a:solidFill>
              <a:latin typeface="楷体_GB2312" pitchFamily="49" charset="-122"/>
              <a:ea typeface="楷体_GB2312" pitchFamily="49" charset="-122"/>
            </a:endParaRPr>
          </a:p>
          <a:p>
            <a:pPr eaLnBrk="1" hangingPunct="1">
              <a:lnSpc>
                <a:spcPct val="90000"/>
              </a:lnSpc>
              <a:buNone/>
            </a:pPr>
            <a:r>
              <a:rPr lang="zh-CN" altLang="en-US" sz="2800" dirty="0">
                <a:solidFill>
                  <a:srgbClr val="221F1C"/>
                </a:solidFill>
                <a:latin typeface="楷体_GB2312" pitchFamily="49" charset="-122"/>
                <a:ea typeface="楷体_GB2312" pitchFamily="49" charset="-122"/>
              </a:rPr>
              <a:t>         材施教。</a:t>
            </a:r>
            <a:endParaRPr lang="zh-CN" altLang="en-US" sz="2800" dirty="0">
              <a:solidFill>
                <a:srgbClr val="221F1C"/>
              </a:solidFill>
              <a:latin typeface="楷体_GB2312" pitchFamily="49" charset="-122"/>
              <a:ea typeface="楷体_GB2312" pitchFamily="49" charset="-122"/>
            </a:endParaRPr>
          </a:p>
          <a:p>
            <a:pPr eaLnBrk="1" hangingPunct="1">
              <a:lnSpc>
                <a:spcPct val="90000"/>
              </a:lnSpc>
            </a:pPr>
            <a:endParaRPr lang="en-US" altLang="zh-CN" sz="2800" dirty="0">
              <a:solidFill>
                <a:srgbClr val="221F1C"/>
              </a:solidFill>
              <a:latin typeface="楷体_GB2312" pitchFamily="49" charset="-122"/>
              <a:ea typeface="楷体_GB2312" pitchFamily="49" charset="-122"/>
            </a:endParaRPr>
          </a:p>
        </p:txBody>
      </p:sp>
      <p:sp>
        <p:nvSpPr>
          <p:cNvPr id="205828" name="Rectangle 4"/>
          <p:cNvSpPr>
            <a:spLocks noGrp="1"/>
          </p:cNvSpPr>
          <p:nvPr>
            <p:ph type="title"/>
          </p:nvPr>
        </p:nvSpPr>
        <p:spPr>
          <a:xfrm>
            <a:off x="684213" y="1052513"/>
            <a:ext cx="7772400" cy="855662"/>
          </a:xfrm>
          <a:solidFill>
            <a:srgbClr val="CCFF66"/>
          </a:solidFill>
          <a:ln/>
        </p:spPr>
        <p:txBody>
          <a:bodyPr vert="horz" wrap="square" lIns="91440" tIns="45720" rIns="91440" bIns="45720" anchor="b" anchorCtr="0"/>
          <a:p>
            <a:pPr eaLnBrk="1" hangingPunct="1">
              <a:spcBef>
                <a:spcPct val="20000"/>
              </a:spcBef>
              <a:buSzPct val="85000"/>
            </a:pPr>
            <a:r>
              <a:rPr lang="zh-CN" altLang="en-US" sz="3200" dirty="0"/>
              <a:t>二、教学的基本组织形式</a:t>
            </a:r>
            <a:r>
              <a:rPr lang="en-US" altLang="zh-CN" sz="3200" dirty="0"/>
              <a:t>——</a:t>
            </a:r>
            <a:r>
              <a:rPr lang="zh-CN" altLang="en-US" sz="3200" dirty="0"/>
              <a:t>班级授课制</a:t>
            </a:r>
            <a:endParaRPr lang="zh-CN" altLang="en-US" sz="3200" dirty="0"/>
          </a:p>
        </p:txBody>
      </p:sp>
      <p:pic>
        <p:nvPicPr>
          <p:cNvPr id="89091" name="Picture 5" descr="图片12"/>
          <p:cNvPicPr>
            <a:picLocks noChangeAspect="1"/>
          </p:cNvPicPr>
          <p:nvPr/>
        </p:nvPicPr>
        <p:blipFill>
          <a:blip r:embed="rId1"/>
          <a:stretch>
            <a:fillRect/>
          </a:stretch>
        </p:blipFill>
        <p:spPr>
          <a:xfrm>
            <a:off x="468313" y="4868863"/>
            <a:ext cx="2211387" cy="1727200"/>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05828"/>
                                        </p:tgtEl>
                                        <p:attrNameLst>
                                          <p:attrName>style.visibility</p:attrName>
                                        </p:attrNameLst>
                                      </p:cBhvr>
                                      <p:to>
                                        <p:strVal val="visible"/>
                                      </p:to>
                                    </p:set>
                                    <p:animEffect transition="in" filter="slide(fromBottom)">
                                      <p:cBhvr>
                                        <p:cTn id="7" dur="500"/>
                                        <p:tgtEl>
                                          <p:spTgt spid="2058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2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3" name="Rectangle 3"/>
          <p:cNvSpPr>
            <a:spLocks noGrp="1"/>
          </p:cNvSpPr>
          <p:nvPr>
            <p:ph idx="1" hasCustomPrompt="1"/>
          </p:nvPr>
        </p:nvSpPr>
        <p:spPr>
          <a:ln/>
        </p:spPr>
        <p:txBody>
          <a:bodyPr vert="horz" wrap="square" lIns="91440" tIns="45720" rIns="91440" bIns="45720" anchor="t" anchorCtr="0"/>
          <a:p>
            <a:pPr eaLnBrk="1" hangingPunct="1"/>
            <a:r>
              <a:rPr lang="zh-CN" altLang="en-US" b="1" dirty="0">
                <a:solidFill>
                  <a:srgbClr val="FF0000"/>
                </a:solidFill>
              </a:rPr>
              <a:t>（二）班级授课制的两种变式</a:t>
            </a:r>
            <a:endParaRPr lang="zh-CN" altLang="en-US" b="1" dirty="0">
              <a:solidFill>
                <a:srgbClr val="FF0000"/>
              </a:solidFill>
            </a:endParaRPr>
          </a:p>
          <a:p>
            <a:pPr eaLnBrk="1" hangingPunct="1"/>
            <a:r>
              <a:rPr lang="en-US" altLang="zh-CN" b="1" dirty="0">
                <a:solidFill>
                  <a:srgbClr val="FF0000"/>
                </a:solidFill>
              </a:rPr>
              <a:t>1</a:t>
            </a:r>
            <a:r>
              <a:rPr lang="zh-CN" altLang="en-US" b="1" dirty="0">
                <a:solidFill>
                  <a:srgbClr val="FF0000"/>
                </a:solidFill>
              </a:rPr>
              <a:t>、复式教学：</a:t>
            </a:r>
            <a:r>
              <a:rPr lang="zh-CN" altLang="en-US" dirty="0">
                <a:ea typeface="楷体_GB2312" pitchFamily="49" charset="-122"/>
              </a:rPr>
              <a:t>指一个教师在同一教师进行的一堂课上给两个以上不同年级的学生上课的教学组织形式。</a:t>
            </a:r>
            <a:endParaRPr lang="zh-CN" altLang="en-US" dirty="0">
              <a:ea typeface="楷体_GB2312" pitchFamily="49" charset="-122"/>
            </a:endParaRPr>
          </a:p>
          <a:p>
            <a:pPr eaLnBrk="1" hangingPunct="1"/>
            <a:r>
              <a:rPr lang="en-US" altLang="zh-CN" b="1" dirty="0">
                <a:solidFill>
                  <a:srgbClr val="FF0000"/>
                </a:solidFill>
              </a:rPr>
              <a:t>2</a:t>
            </a:r>
            <a:r>
              <a:rPr lang="zh-CN" altLang="en-US" b="1" dirty="0">
                <a:solidFill>
                  <a:srgbClr val="FF0000"/>
                </a:solidFill>
              </a:rPr>
              <a:t>、现场教学：</a:t>
            </a:r>
            <a:r>
              <a:rPr lang="zh-CN" altLang="en-US" dirty="0">
                <a:ea typeface="楷体_GB2312" pitchFamily="49" charset="-122"/>
              </a:rPr>
              <a:t>把教学安排在课堂以外的有关现场来进行的一种教学组织形式。</a:t>
            </a:r>
            <a:endParaRPr lang="zh-CN" altLang="en-US" dirty="0">
              <a:ea typeface="楷体_GB2312" pitchFamily="49" charset="-122"/>
            </a:endParaRPr>
          </a:p>
        </p:txBody>
      </p:sp>
      <p:sp>
        <p:nvSpPr>
          <p:cNvPr id="206852" name="Rectangle 4"/>
          <p:cNvSpPr>
            <a:spLocks noGrp="1"/>
          </p:cNvSpPr>
          <p:nvPr>
            <p:ph type="title"/>
          </p:nvPr>
        </p:nvSpPr>
        <p:spPr>
          <a:xfrm>
            <a:off x="900113" y="1125538"/>
            <a:ext cx="7772400" cy="782637"/>
          </a:xfrm>
          <a:solidFill>
            <a:srgbClr val="CCFF66"/>
          </a:solidFill>
          <a:ln/>
        </p:spPr>
        <p:txBody>
          <a:bodyPr vert="horz" wrap="square" lIns="91440" tIns="45720" rIns="91440" bIns="45720" anchor="b" anchorCtr="0"/>
          <a:p>
            <a:pPr eaLnBrk="1" hangingPunct="1">
              <a:spcBef>
                <a:spcPct val="20000"/>
              </a:spcBef>
              <a:buSzPct val="85000"/>
            </a:pPr>
            <a:r>
              <a:rPr lang="zh-CN" altLang="en-US" sz="3200" dirty="0"/>
              <a:t>二、教学的基本组织形式</a:t>
            </a:r>
            <a:r>
              <a:rPr lang="en-US" altLang="zh-CN" sz="3200" dirty="0"/>
              <a:t>——</a:t>
            </a:r>
            <a:r>
              <a:rPr lang="zh-CN" altLang="en-US" sz="3200" dirty="0"/>
              <a:t>班级授课制</a:t>
            </a:r>
            <a:endParaRPr lang="zh-CN" altLang="en-US" sz="3200" dirty="0"/>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06852"/>
                                        </p:tgtEl>
                                        <p:attrNameLst>
                                          <p:attrName>style.visibility</p:attrName>
                                        </p:attrNameLst>
                                      </p:cBhvr>
                                      <p:to>
                                        <p:strVal val="visible"/>
                                      </p:to>
                                    </p:set>
                                    <p:animEffect transition="in" filter="slide(fromBottom)">
                                      <p:cBhvr>
                                        <p:cTn id="7" dur="500"/>
                                        <p:tgtEl>
                                          <p:spTgt spid="2068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7" name="Rectangle 3"/>
          <p:cNvSpPr>
            <a:spLocks noGrp="1"/>
          </p:cNvSpPr>
          <p:nvPr>
            <p:ph idx="1" hasCustomPrompt="1"/>
          </p:nvPr>
        </p:nvSpPr>
        <p:spPr>
          <a:ln/>
        </p:spPr>
        <p:txBody>
          <a:bodyPr vert="horz" wrap="square" lIns="91440" tIns="45720" rIns="91440" bIns="45720" anchor="t" anchorCtr="0"/>
          <a:p>
            <a:pPr eaLnBrk="1" hangingPunct="1">
              <a:lnSpc>
                <a:spcPct val="90000"/>
              </a:lnSpc>
            </a:pPr>
            <a:r>
              <a:rPr lang="zh-CN" altLang="en-US" b="1" dirty="0">
                <a:solidFill>
                  <a:srgbClr val="FF0000"/>
                </a:solidFill>
              </a:rPr>
              <a:t>（三）课的类型和结构</a:t>
            </a:r>
            <a:endParaRPr lang="zh-CN" altLang="en-US" b="1" dirty="0">
              <a:solidFill>
                <a:srgbClr val="FF0000"/>
              </a:solidFill>
            </a:endParaRPr>
          </a:p>
          <a:p>
            <a:pPr eaLnBrk="1" hangingPunct="1">
              <a:lnSpc>
                <a:spcPct val="90000"/>
              </a:lnSpc>
            </a:pPr>
            <a:r>
              <a:rPr lang="zh-CN" altLang="en-US" sz="2800" dirty="0"/>
              <a:t>   </a:t>
            </a:r>
            <a:r>
              <a:rPr lang="en-US" altLang="zh-CN" sz="2800" b="1" dirty="0">
                <a:solidFill>
                  <a:srgbClr val="FF0000"/>
                </a:solidFill>
              </a:rPr>
              <a:t>1</a:t>
            </a:r>
            <a:r>
              <a:rPr lang="zh-CN" altLang="en-US" sz="2800" b="1" dirty="0">
                <a:solidFill>
                  <a:srgbClr val="FF0000"/>
                </a:solidFill>
              </a:rPr>
              <a:t>、课的类型，</a:t>
            </a:r>
            <a:r>
              <a:rPr lang="zh-CN" altLang="en-US" sz="2800" dirty="0">
                <a:ea typeface="楷体_GB2312" pitchFamily="49" charset="-122"/>
              </a:rPr>
              <a:t>即课的分类，一般的分类有两种：</a:t>
            </a:r>
            <a:endParaRPr lang="zh-CN" altLang="en-US" sz="2800" dirty="0">
              <a:ea typeface="楷体_GB2312" pitchFamily="49" charset="-122"/>
            </a:endParaRPr>
          </a:p>
          <a:p>
            <a:pPr eaLnBrk="1" hangingPunct="1">
              <a:lnSpc>
                <a:spcPct val="90000"/>
              </a:lnSpc>
            </a:pPr>
            <a:r>
              <a:rPr lang="zh-CN" altLang="en-US" sz="2800" b="1" dirty="0">
                <a:solidFill>
                  <a:srgbClr val="FF0000"/>
                </a:solidFill>
              </a:rPr>
              <a:t>一种根据教学的任务，可分为：</a:t>
            </a:r>
            <a:r>
              <a:rPr lang="zh-CN" altLang="en-US" sz="2800" dirty="0">
                <a:ea typeface="楷体_GB2312" pitchFamily="49" charset="-122"/>
              </a:rPr>
              <a:t>传授知识课（新授课）、巩固知识课（巩固课）、培养技能技巧课（技能课）、检查知识课（检查课）。</a:t>
            </a:r>
            <a:endParaRPr lang="zh-CN" altLang="en-US" sz="2800" dirty="0">
              <a:ea typeface="楷体_GB2312" pitchFamily="49" charset="-122"/>
            </a:endParaRPr>
          </a:p>
          <a:p>
            <a:pPr eaLnBrk="1" hangingPunct="1">
              <a:lnSpc>
                <a:spcPct val="90000"/>
              </a:lnSpc>
            </a:pPr>
            <a:r>
              <a:rPr lang="zh-CN" altLang="en-US" sz="2800" dirty="0"/>
              <a:t> </a:t>
            </a:r>
            <a:r>
              <a:rPr lang="zh-CN" altLang="en-US" sz="2800" b="1" dirty="0">
                <a:solidFill>
                  <a:srgbClr val="FF0000"/>
                </a:solidFill>
              </a:rPr>
              <a:t>另一种根据使用的主要教学方法，分为：</a:t>
            </a:r>
            <a:r>
              <a:rPr lang="zh-CN" altLang="en-US" sz="2800" dirty="0">
                <a:ea typeface="楷体_GB2312" pitchFamily="49" charset="-122"/>
              </a:rPr>
              <a:t>讲授课、演示课（演示实验或放幻灯、录像）、练习课、复习课。</a:t>
            </a:r>
            <a:endParaRPr lang="zh-CN" altLang="en-US" sz="2800" dirty="0">
              <a:ea typeface="楷体_GB2312" pitchFamily="49" charset="-122"/>
            </a:endParaRPr>
          </a:p>
        </p:txBody>
      </p:sp>
      <p:sp>
        <p:nvSpPr>
          <p:cNvPr id="207876" name="Rectangle 4"/>
          <p:cNvSpPr>
            <a:spLocks noGrp="1"/>
          </p:cNvSpPr>
          <p:nvPr>
            <p:ph type="title"/>
          </p:nvPr>
        </p:nvSpPr>
        <p:spPr>
          <a:xfrm>
            <a:off x="900113" y="1125538"/>
            <a:ext cx="7772400" cy="854075"/>
          </a:xfrm>
          <a:solidFill>
            <a:srgbClr val="CCFF66"/>
          </a:solidFill>
          <a:ln/>
        </p:spPr>
        <p:txBody>
          <a:bodyPr vert="horz" wrap="square" lIns="91440" tIns="45720" rIns="91440" bIns="45720" anchor="b" anchorCtr="0"/>
          <a:p>
            <a:pPr eaLnBrk="1" hangingPunct="1">
              <a:spcBef>
                <a:spcPct val="20000"/>
              </a:spcBef>
              <a:buSzPct val="85000"/>
            </a:pPr>
            <a:r>
              <a:rPr lang="zh-CN" altLang="en-US" sz="3200" dirty="0"/>
              <a:t>二、教学的基本组织形式</a:t>
            </a:r>
            <a:r>
              <a:rPr lang="en-US" altLang="zh-CN" sz="3200" dirty="0"/>
              <a:t>——</a:t>
            </a:r>
            <a:r>
              <a:rPr lang="zh-CN" altLang="en-US" sz="3200" dirty="0"/>
              <a:t>班级授课制</a:t>
            </a:r>
            <a:endParaRPr lang="zh-CN" altLang="en-US" sz="3200" dirty="0"/>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07876"/>
                                        </p:tgtEl>
                                        <p:attrNameLst>
                                          <p:attrName>style.visibility</p:attrName>
                                        </p:attrNameLst>
                                      </p:cBhvr>
                                      <p:to>
                                        <p:strVal val="visible"/>
                                      </p:to>
                                    </p:set>
                                    <p:animEffect transition="in" filter="slide(fromBottom)">
                                      <p:cBhvr>
                                        <p:cTn id="7" dur="500"/>
                                        <p:tgtEl>
                                          <p:spTgt spid="2078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876"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1" name="Rectangle 3"/>
          <p:cNvSpPr>
            <a:spLocks noGrp="1"/>
          </p:cNvSpPr>
          <p:nvPr>
            <p:ph idx="1" hasCustomPrompt="1"/>
          </p:nvPr>
        </p:nvSpPr>
        <p:spPr>
          <a:xfrm>
            <a:off x="1066800" y="2101850"/>
            <a:ext cx="7753350" cy="4495800"/>
          </a:xfrm>
          <a:ln/>
        </p:spPr>
        <p:txBody>
          <a:bodyPr vert="horz" wrap="square" lIns="91440" tIns="45720" rIns="91440" bIns="45720" anchor="t" anchorCtr="0"/>
          <a:p>
            <a:pPr eaLnBrk="1" hangingPunct="1"/>
            <a:r>
              <a:rPr lang="zh-CN" altLang="en-US" b="1" dirty="0">
                <a:solidFill>
                  <a:srgbClr val="FF0000"/>
                </a:solidFill>
              </a:rPr>
              <a:t>（三）课的类型和结构</a:t>
            </a:r>
            <a:endParaRPr lang="zh-CN" altLang="en-US" b="1" dirty="0">
              <a:solidFill>
                <a:srgbClr val="FF0000"/>
              </a:solidFill>
            </a:endParaRPr>
          </a:p>
          <a:p>
            <a:pPr eaLnBrk="1" hangingPunct="1"/>
            <a:r>
              <a:rPr lang="en-US" altLang="zh-CN" b="1" dirty="0">
                <a:solidFill>
                  <a:srgbClr val="FF0000"/>
                </a:solidFill>
              </a:rPr>
              <a:t>2</a:t>
            </a:r>
            <a:r>
              <a:rPr lang="zh-CN" altLang="en-US" b="1" dirty="0">
                <a:solidFill>
                  <a:srgbClr val="FF0000"/>
                </a:solidFill>
              </a:rPr>
              <a:t>、课的结构</a:t>
            </a:r>
            <a:endParaRPr lang="zh-CN" altLang="en-US" b="1" dirty="0">
              <a:solidFill>
                <a:srgbClr val="FF0000"/>
              </a:solidFill>
            </a:endParaRPr>
          </a:p>
          <a:p>
            <a:pPr eaLnBrk="1" hangingPunct="1"/>
            <a:r>
              <a:rPr lang="zh-CN" altLang="en-US" dirty="0"/>
              <a:t> 指一节课包含哪些组成部分以及各组成部分的顺序、时限和相互关系，它是由课的类型决定的。          新授课</a:t>
            </a:r>
            <a:endParaRPr lang="zh-CN" altLang="en-US" dirty="0"/>
          </a:p>
          <a:p>
            <a:pPr eaLnBrk="1" hangingPunct="1">
              <a:buNone/>
            </a:pPr>
            <a:r>
              <a:rPr lang="zh-CN" altLang="en-US" dirty="0"/>
              <a:t>                                              技能课</a:t>
            </a:r>
            <a:endParaRPr lang="zh-CN" altLang="en-US" dirty="0"/>
          </a:p>
          <a:p>
            <a:pPr eaLnBrk="1" hangingPunct="1">
              <a:buNone/>
            </a:pPr>
            <a:r>
              <a:rPr lang="zh-CN" altLang="en-US" dirty="0"/>
              <a:t>    常用的几种课的结构      复习课</a:t>
            </a:r>
            <a:endParaRPr lang="zh-CN" altLang="en-US" dirty="0"/>
          </a:p>
          <a:p>
            <a:pPr eaLnBrk="1" hangingPunct="1">
              <a:buNone/>
            </a:pPr>
            <a:r>
              <a:rPr lang="zh-CN" altLang="en-US" dirty="0"/>
              <a:t>                                              综合课</a:t>
            </a:r>
            <a:endParaRPr lang="zh-CN" altLang="en-US" dirty="0"/>
          </a:p>
        </p:txBody>
      </p:sp>
      <p:sp>
        <p:nvSpPr>
          <p:cNvPr id="92162" name="AutoShape 5"/>
          <p:cNvSpPr/>
          <p:nvPr/>
        </p:nvSpPr>
        <p:spPr>
          <a:xfrm>
            <a:off x="5363528" y="4436428"/>
            <a:ext cx="647700" cy="2205037"/>
          </a:xfrm>
          <a:prstGeom prst="leftBrace">
            <a:avLst>
              <a:gd name="adj1" fmla="val 28338"/>
              <a:gd name="adj2" fmla="val 50000"/>
            </a:avLst>
          </a:prstGeom>
          <a:noFill/>
          <a:ln w="9525" cap="flat" cmpd="sng">
            <a:solidFill>
              <a:schemeClr val="tx1"/>
            </a:solidFill>
            <a:prstDash val="solid"/>
            <a:miter/>
            <a:headEnd type="none" w="med" len="med"/>
            <a:tailEnd type="none" w="med" len="med"/>
          </a:ln>
        </p:spPr>
        <p:txBody>
          <a:bodyPr wrap="none" anchor="ctr" anchorCtr="0"/>
          <a:p>
            <a:pPr algn="ctr"/>
            <a:endParaRPr lang="zh-CN" altLang="zh-CN" dirty="0">
              <a:latin typeface="Times New Roman" panose="02020603050405020304" pitchFamily="18" charset="0"/>
              <a:ea typeface="宋体" panose="02010600030101010101" pitchFamily="2" charset="-122"/>
            </a:endParaRPr>
          </a:p>
        </p:txBody>
      </p:sp>
      <p:sp>
        <p:nvSpPr>
          <p:cNvPr id="208902" name="Rectangle 6"/>
          <p:cNvSpPr>
            <a:spLocks noGrp="1"/>
          </p:cNvSpPr>
          <p:nvPr>
            <p:ph type="title"/>
          </p:nvPr>
        </p:nvSpPr>
        <p:spPr>
          <a:xfrm>
            <a:off x="1066800" y="1125538"/>
            <a:ext cx="7772400" cy="855662"/>
          </a:xfrm>
          <a:solidFill>
            <a:srgbClr val="CCFF66"/>
          </a:solidFill>
          <a:ln/>
        </p:spPr>
        <p:txBody>
          <a:bodyPr vert="horz" wrap="square" lIns="91440" tIns="45720" rIns="91440" bIns="45720" anchor="b" anchorCtr="0"/>
          <a:p>
            <a:pPr eaLnBrk="1" hangingPunct="1">
              <a:spcBef>
                <a:spcPct val="20000"/>
              </a:spcBef>
              <a:buSzPct val="85000"/>
            </a:pPr>
            <a:r>
              <a:rPr lang="zh-CN" altLang="en-US" sz="3200" dirty="0"/>
              <a:t>二、教学的基本组织形式</a:t>
            </a:r>
            <a:r>
              <a:rPr lang="en-US" altLang="zh-CN" sz="3200" dirty="0"/>
              <a:t>——</a:t>
            </a:r>
            <a:r>
              <a:rPr lang="zh-CN" altLang="en-US" sz="3200" dirty="0"/>
              <a:t>班级授课制</a:t>
            </a:r>
            <a:endParaRPr lang="zh-CN" altLang="en-US" sz="3200" dirty="0"/>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08902"/>
                                        </p:tgtEl>
                                        <p:attrNameLst>
                                          <p:attrName>style.visibility</p:attrName>
                                        </p:attrNameLst>
                                      </p:cBhvr>
                                      <p:to>
                                        <p:strVal val="visible"/>
                                      </p:to>
                                    </p:set>
                                    <p:animEffect transition="in" filter="slide(fromBottom)">
                                      <p:cBhvr>
                                        <p:cTn id="7" dur="500"/>
                                        <p:tgtEl>
                                          <p:spTgt spid="2089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90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5" name="Rectangle 3"/>
          <p:cNvSpPr>
            <a:spLocks noGrp="1"/>
          </p:cNvSpPr>
          <p:nvPr>
            <p:ph idx="1" hasCustomPrompt="1"/>
          </p:nvPr>
        </p:nvSpPr>
        <p:spPr>
          <a:xfrm>
            <a:off x="684213" y="2133600"/>
            <a:ext cx="7772400" cy="4114800"/>
          </a:xfrm>
          <a:ln/>
        </p:spPr>
        <p:txBody>
          <a:bodyPr vert="horz" wrap="square" lIns="91440" tIns="45720" rIns="91440" bIns="45720" anchor="t" anchorCtr="0"/>
          <a:p>
            <a:pPr eaLnBrk="1" hangingPunct="1"/>
            <a:r>
              <a:rPr lang="zh-CN" altLang="en-US" b="1" dirty="0">
                <a:solidFill>
                  <a:srgbClr val="FF0000"/>
                </a:solidFill>
              </a:rPr>
              <a:t>（一）备课：</a:t>
            </a:r>
            <a:r>
              <a:rPr lang="zh-CN" altLang="en-US" dirty="0">
                <a:solidFill>
                  <a:srgbClr val="221F1C"/>
                </a:solidFill>
                <a:ea typeface="楷体_GB2312" pitchFamily="49" charset="-122"/>
              </a:rPr>
              <a:t>指教师上课前钻研教材，了解学生，考虑教法，编写教案，为上课所做的准备工作。是上好一堂课的前提，是提高教学质量的根本保证，也是培养教师教学能力的一条重要途径。</a:t>
            </a:r>
            <a:endParaRPr lang="zh-CN" altLang="en-US" dirty="0">
              <a:solidFill>
                <a:srgbClr val="221F1C"/>
              </a:solidFill>
              <a:ea typeface="楷体_GB2312" pitchFamily="49" charset="-122"/>
            </a:endParaRPr>
          </a:p>
          <a:p>
            <a:pPr eaLnBrk="1" hangingPunct="1"/>
            <a:endParaRPr lang="zh-CN" altLang="en-US" dirty="0">
              <a:solidFill>
                <a:srgbClr val="221F1C"/>
              </a:solidFill>
              <a:ea typeface="楷体_GB2312" pitchFamily="49" charset="-122"/>
            </a:endParaRPr>
          </a:p>
          <a:p>
            <a:pPr eaLnBrk="1" hangingPunct="1"/>
            <a:endParaRPr lang="en-US" altLang="zh-CN" dirty="0">
              <a:solidFill>
                <a:srgbClr val="221F1C"/>
              </a:solidFill>
              <a:ea typeface="楷体_GB2312" pitchFamily="49" charset="-122"/>
            </a:endParaRPr>
          </a:p>
        </p:txBody>
      </p:sp>
      <p:sp>
        <p:nvSpPr>
          <p:cNvPr id="209924" name="Rectangle 4"/>
          <p:cNvSpPr>
            <a:spLocks noGrp="1"/>
          </p:cNvSpPr>
          <p:nvPr>
            <p:ph type="title"/>
          </p:nvPr>
        </p:nvSpPr>
        <p:spPr>
          <a:xfrm>
            <a:off x="827088" y="1196975"/>
            <a:ext cx="6481762" cy="719138"/>
          </a:xfrm>
          <a:solidFill>
            <a:srgbClr val="FFCCFF"/>
          </a:solidFill>
          <a:ln/>
        </p:spPr>
        <p:txBody>
          <a:bodyPr vert="horz" wrap="square" lIns="91440" tIns="45720" rIns="91440" bIns="45720" anchor="b" anchorCtr="0"/>
          <a:p>
            <a:pPr eaLnBrk="1" hangingPunct="1">
              <a:spcBef>
                <a:spcPct val="20000"/>
              </a:spcBef>
              <a:buSzPct val="85000"/>
            </a:pPr>
            <a:r>
              <a:rPr lang="zh-CN" altLang="en-US" sz="3200" dirty="0"/>
              <a:t>三、教学工作的基本程序</a:t>
            </a:r>
            <a:endParaRPr lang="zh-CN" altLang="en-US" sz="3200" dirty="0"/>
          </a:p>
        </p:txBody>
      </p:sp>
      <p:sp>
        <p:nvSpPr>
          <p:cNvPr id="93187" name="Text Box 5"/>
          <p:cNvSpPr txBox="1"/>
          <p:nvPr/>
        </p:nvSpPr>
        <p:spPr>
          <a:xfrm>
            <a:off x="1547813" y="1484313"/>
            <a:ext cx="4464050" cy="457200"/>
          </a:xfrm>
          <a:prstGeom prst="rect">
            <a:avLst/>
          </a:prstGeom>
          <a:noFill/>
          <a:ln w="9525">
            <a:noFill/>
          </a:ln>
        </p:spPr>
        <p:txBody>
          <a:bodyPr anchor="t" anchorCtr="0">
            <a:spAutoFit/>
          </a:bodyPr>
          <a:p>
            <a:pPr>
              <a:spcBef>
                <a:spcPct val="50000"/>
              </a:spcBef>
            </a:pPr>
            <a:endParaRPr lang="zh-CN" altLang="zh-CN" dirty="0">
              <a:latin typeface="Times New Roman" panose="02020603050405020304" pitchFamily="18" charset="0"/>
              <a:ea typeface="宋体" panose="02010600030101010101" pitchFamily="2" charset="-122"/>
            </a:endParaRPr>
          </a:p>
        </p:txBody>
      </p:sp>
      <p:pic>
        <p:nvPicPr>
          <p:cNvPr id="93188" name="Picture 6" descr="电脑"/>
          <p:cNvPicPr>
            <a:picLocks noChangeAspect="1"/>
          </p:cNvPicPr>
          <p:nvPr/>
        </p:nvPicPr>
        <p:blipFill>
          <a:blip r:embed="rId1"/>
          <a:stretch>
            <a:fillRect/>
          </a:stretch>
        </p:blipFill>
        <p:spPr>
          <a:xfrm>
            <a:off x="6084888" y="4724400"/>
            <a:ext cx="2032000" cy="2133600"/>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09924"/>
                                        </p:tgtEl>
                                        <p:attrNameLst>
                                          <p:attrName>style.visibility</p:attrName>
                                        </p:attrNameLst>
                                      </p:cBhvr>
                                      <p:to>
                                        <p:strVal val="visible"/>
                                      </p:to>
                                    </p:set>
                                    <p:animEffect transition="in" filter="slide(fromBottom)">
                                      <p:cBhvr>
                                        <p:cTn id="7" dur="500"/>
                                        <p:tgtEl>
                                          <p:spTgt spid="2099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09" name="Rectangle 2"/>
          <p:cNvSpPr>
            <a:spLocks noGrp="1"/>
          </p:cNvSpPr>
          <p:nvPr>
            <p:ph type="title"/>
          </p:nvPr>
        </p:nvSpPr>
        <p:spPr>
          <a:ln/>
        </p:spPr>
        <p:txBody>
          <a:bodyPr vert="horz" wrap="square" lIns="91440" tIns="45720" rIns="91440" bIns="45720" anchor="b" anchorCtr="0"/>
          <a:p>
            <a:pPr eaLnBrk="1" hangingPunct="1"/>
            <a:endParaRPr lang="zh-CN" altLang="zh-CN" sz="4000" dirty="0"/>
          </a:p>
        </p:txBody>
      </p:sp>
      <p:sp>
        <p:nvSpPr>
          <p:cNvPr id="94210" name="Rectangle 3"/>
          <p:cNvSpPr>
            <a:spLocks noGrp="1"/>
          </p:cNvSpPr>
          <p:nvPr>
            <p:ph idx="1" hasCustomPrompt="1"/>
          </p:nvPr>
        </p:nvSpPr>
        <p:spPr>
          <a:xfrm>
            <a:off x="827088" y="1844675"/>
            <a:ext cx="8012112" cy="4732338"/>
          </a:xfrm>
          <a:ln/>
        </p:spPr>
        <p:txBody>
          <a:bodyPr vert="horz" wrap="square" lIns="91440" tIns="45720" rIns="91440" bIns="45720" anchor="t" anchorCtr="0"/>
          <a:p>
            <a:pPr eaLnBrk="1" hangingPunct="1"/>
            <a:r>
              <a:rPr lang="zh-CN" altLang="en-US" b="1" dirty="0">
                <a:solidFill>
                  <a:srgbClr val="FF0000"/>
                </a:solidFill>
              </a:rPr>
              <a:t>（一）备课</a:t>
            </a:r>
            <a:endParaRPr lang="zh-CN" altLang="en-US" b="1" dirty="0">
              <a:solidFill>
                <a:srgbClr val="FF0000"/>
              </a:solidFill>
            </a:endParaRPr>
          </a:p>
          <a:p>
            <a:pPr eaLnBrk="1" hangingPunct="1"/>
            <a:r>
              <a:rPr lang="en-US" altLang="zh-CN" sz="2800" b="1" dirty="0">
                <a:solidFill>
                  <a:srgbClr val="FF0000"/>
                </a:solidFill>
              </a:rPr>
              <a:t>1</a:t>
            </a:r>
            <a:r>
              <a:rPr lang="zh-CN" altLang="en-US" sz="2800" b="1" dirty="0">
                <a:solidFill>
                  <a:srgbClr val="FF0000"/>
                </a:solidFill>
              </a:rPr>
              <a:t>、学期备课</a:t>
            </a:r>
            <a:r>
              <a:rPr lang="en-US" altLang="zh-CN" sz="2800" dirty="0"/>
              <a:t>—</a:t>
            </a:r>
            <a:r>
              <a:rPr lang="zh-CN" altLang="en-US" sz="2800" dirty="0"/>
              <a:t>在学期开始前，在钻研教学大纲  和通读教材的基础上，制定出全年的教学计划。</a:t>
            </a:r>
            <a:endParaRPr lang="zh-CN" altLang="en-US" sz="2800" dirty="0"/>
          </a:p>
          <a:p>
            <a:pPr eaLnBrk="1" hangingPunct="1"/>
            <a:r>
              <a:rPr lang="zh-CN" altLang="en-US" sz="2800" dirty="0"/>
              <a:t> </a:t>
            </a:r>
            <a:r>
              <a:rPr lang="zh-CN" altLang="en-US" sz="2800" b="1" dirty="0">
                <a:solidFill>
                  <a:srgbClr val="FF0000"/>
                </a:solidFill>
              </a:rPr>
              <a:t>单元备课</a:t>
            </a:r>
            <a:r>
              <a:rPr lang="en-US" altLang="zh-CN" sz="2800" dirty="0"/>
              <a:t>—</a:t>
            </a:r>
            <a:r>
              <a:rPr lang="zh-CN" altLang="en-US" sz="2800" dirty="0"/>
              <a:t>熟悉和掌握本单元的内容、重点、难点，处理好课时安排，研究教学方法。</a:t>
            </a:r>
            <a:endParaRPr lang="zh-CN" altLang="en-US" sz="2800" dirty="0"/>
          </a:p>
          <a:p>
            <a:pPr eaLnBrk="1" hangingPunct="1"/>
            <a:r>
              <a:rPr lang="zh-CN" altLang="en-US" sz="2800" dirty="0"/>
              <a:t> </a:t>
            </a:r>
            <a:r>
              <a:rPr lang="zh-CN" altLang="en-US" sz="2800" b="1" dirty="0">
                <a:solidFill>
                  <a:srgbClr val="FF0000"/>
                </a:solidFill>
              </a:rPr>
              <a:t>课时备课</a:t>
            </a:r>
            <a:r>
              <a:rPr lang="en-US" altLang="zh-CN" sz="2800" dirty="0"/>
              <a:t>—</a:t>
            </a:r>
            <a:r>
              <a:rPr lang="zh-CN" altLang="en-US" sz="2800" dirty="0"/>
              <a:t>根据单元备课所确认的教学目的、任务、要求、重点、难点以及相应的教学方法，再进一步从每节课的实际出发，认真研究和解决单元备课各项计划的具体落实。        </a:t>
            </a:r>
            <a:endParaRPr lang="zh-CN" altLang="en-US" sz="2800" dirty="0"/>
          </a:p>
        </p:txBody>
      </p:sp>
      <p:sp>
        <p:nvSpPr>
          <p:cNvPr id="212996" name="Rectangle 4"/>
          <p:cNvSpPr/>
          <p:nvPr/>
        </p:nvSpPr>
        <p:spPr>
          <a:xfrm>
            <a:off x="900113" y="836613"/>
            <a:ext cx="6481762" cy="719137"/>
          </a:xfrm>
          <a:prstGeom prst="rect">
            <a:avLst/>
          </a:prstGeom>
          <a:solidFill>
            <a:srgbClr val="FFCCFF"/>
          </a:solidFill>
          <a:ln w="9525">
            <a:noFill/>
          </a:ln>
        </p:spPr>
        <p:txBody>
          <a:bodyPr anchor="b" anchorCtr="0"/>
          <a:p>
            <a:pPr>
              <a:spcBef>
                <a:spcPct val="20000"/>
              </a:spcBef>
              <a:buSzPct val="85000"/>
            </a:pPr>
            <a:r>
              <a:rPr lang="zh-CN" altLang="en-US" sz="3600" dirty="0">
                <a:solidFill>
                  <a:schemeClr val="tx2"/>
                </a:solidFill>
                <a:latin typeface="Times New Roman" panose="02020603050405020304" pitchFamily="18" charset="0"/>
                <a:ea typeface="宋体" panose="02010600030101010101" pitchFamily="2" charset="-122"/>
              </a:rPr>
              <a:t>三、教学工作的基本程序</a:t>
            </a:r>
            <a:endParaRPr lang="zh-CN" altLang="en-US" sz="3600" dirty="0">
              <a:solidFill>
                <a:schemeClr val="tx2"/>
              </a:solidFill>
              <a:latin typeface="Times New Roman" panose="02020603050405020304" pitchFamily="18" charset="0"/>
              <a:ea typeface="宋体" panose="02010600030101010101" pitchFamily="2" charset="-122"/>
            </a:endParaRPr>
          </a:p>
        </p:txBody>
      </p:sp>
      <p:pic>
        <p:nvPicPr>
          <p:cNvPr id="94212" name="Picture 5" descr="BS00554_"/>
          <p:cNvPicPr>
            <a:picLocks noChangeAspect="1"/>
          </p:cNvPicPr>
          <p:nvPr/>
        </p:nvPicPr>
        <p:blipFill>
          <a:blip r:embed="rId1"/>
          <a:stretch>
            <a:fillRect/>
          </a:stretch>
        </p:blipFill>
        <p:spPr>
          <a:xfrm>
            <a:off x="0" y="5373688"/>
            <a:ext cx="1301750" cy="1135062"/>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12996"/>
                                        </p:tgtEl>
                                        <p:attrNameLst>
                                          <p:attrName>style.visibility</p:attrName>
                                        </p:attrNameLst>
                                      </p:cBhvr>
                                      <p:to>
                                        <p:strVal val="visible"/>
                                      </p:to>
                                    </p:set>
                                    <p:animEffect transition="in" filter="slide(fromBottom)">
                                      <p:cBhvr>
                                        <p:cTn id="7" dur="500"/>
                                        <p:tgtEl>
                                          <p:spTgt spid="2129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3" name="Rectangle 3"/>
          <p:cNvSpPr>
            <a:spLocks noGrp="1"/>
          </p:cNvSpPr>
          <p:nvPr>
            <p:ph idx="1" hasCustomPrompt="1"/>
          </p:nvPr>
        </p:nvSpPr>
        <p:spPr>
          <a:xfrm>
            <a:off x="1066800" y="1628775"/>
            <a:ext cx="7753350" cy="4587875"/>
          </a:xfrm>
          <a:ln/>
        </p:spPr>
        <p:txBody>
          <a:bodyPr vert="horz" wrap="square" lIns="91440" tIns="45720" rIns="91440" bIns="45720" anchor="t" anchorCtr="0"/>
          <a:p>
            <a:pPr eaLnBrk="1" hangingPunct="1"/>
            <a:r>
              <a:rPr lang="zh-CN" altLang="en-US" b="1" dirty="0">
                <a:solidFill>
                  <a:srgbClr val="FF0000"/>
                </a:solidFill>
              </a:rPr>
              <a:t>（一）备课</a:t>
            </a:r>
            <a:endParaRPr lang="zh-CN" altLang="en-US" b="1" dirty="0">
              <a:solidFill>
                <a:srgbClr val="FF0000"/>
              </a:solidFill>
            </a:endParaRPr>
          </a:p>
          <a:p>
            <a:pPr eaLnBrk="1" hangingPunct="1"/>
            <a:r>
              <a:rPr lang="en-US" altLang="zh-CN" b="1" dirty="0">
                <a:solidFill>
                  <a:srgbClr val="FF0000"/>
                </a:solidFill>
              </a:rPr>
              <a:t>2</a:t>
            </a:r>
            <a:r>
              <a:rPr lang="zh-CN" altLang="en-US" b="1" dirty="0">
                <a:solidFill>
                  <a:srgbClr val="FF0000"/>
                </a:solidFill>
              </a:rPr>
              <a:t>、备课的程序（要求）</a:t>
            </a:r>
            <a:endParaRPr lang="zh-CN" altLang="en-US" b="1" dirty="0">
              <a:solidFill>
                <a:srgbClr val="FF0000"/>
              </a:solidFill>
            </a:endParaRPr>
          </a:p>
          <a:p>
            <a:pPr eaLnBrk="1" hangingPunct="1"/>
            <a:r>
              <a:rPr lang="zh-CN" altLang="en-US" dirty="0"/>
              <a:t>   备教学内容：懂、透、化</a:t>
            </a:r>
            <a:endParaRPr lang="zh-CN" altLang="en-US" dirty="0"/>
          </a:p>
          <a:p>
            <a:pPr eaLnBrk="1" hangingPunct="1"/>
            <a:r>
              <a:rPr lang="zh-CN" altLang="en-US" dirty="0"/>
              <a:t>   备教育对象：了解学生</a:t>
            </a:r>
            <a:endParaRPr lang="zh-CN" altLang="en-US" dirty="0"/>
          </a:p>
          <a:p>
            <a:pPr eaLnBrk="1" hangingPunct="1"/>
            <a:r>
              <a:rPr lang="zh-CN" altLang="en-US" dirty="0"/>
              <a:t>   备教学方法：选择恰当的教学方法</a:t>
            </a:r>
            <a:endParaRPr lang="zh-CN" altLang="en-US" dirty="0"/>
          </a:p>
          <a:p>
            <a:pPr eaLnBrk="1" hangingPunct="1"/>
            <a:r>
              <a:rPr lang="zh-CN" altLang="en-US" dirty="0"/>
              <a:t>   编写工作计划：学期（学年）计划、      课题（单元）计划、课时计划</a:t>
            </a:r>
            <a:endParaRPr lang="zh-CN" altLang="en-US" dirty="0"/>
          </a:p>
          <a:p>
            <a:pPr eaLnBrk="1" hangingPunct="1"/>
            <a:endParaRPr lang="zh-CN" altLang="en-US" dirty="0"/>
          </a:p>
          <a:p>
            <a:pPr eaLnBrk="1" hangingPunct="1"/>
            <a:endParaRPr lang="en-US" altLang="zh-CN" dirty="0"/>
          </a:p>
        </p:txBody>
      </p:sp>
      <p:sp>
        <p:nvSpPr>
          <p:cNvPr id="214021" name="Rectangle 5"/>
          <p:cNvSpPr>
            <a:spLocks noGrp="1"/>
          </p:cNvSpPr>
          <p:nvPr>
            <p:ph type="title"/>
          </p:nvPr>
        </p:nvSpPr>
        <p:spPr>
          <a:xfrm>
            <a:off x="755650" y="908050"/>
            <a:ext cx="6624638" cy="647700"/>
          </a:xfrm>
          <a:solidFill>
            <a:srgbClr val="FFCCFF"/>
          </a:solidFill>
          <a:ln/>
        </p:spPr>
        <p:txBody>
          <a:bodyPr vert="horz" wrap="square" lIns="91440" tIns="45720" rIns="91440" bIns="45720" anchor="b" anchorCtr="0"/>
          <a:p>
            <a:pPr eaLnBrk="1" hangingPunct="1">
              <a:spcBef>
                <a:spcPct val="20000"/>
              </a:spcBef>
              <a:buSzPct val="85000"/>
            </a:pPr>
            <a:r>
              <a:rPr lang="zh-CN" altLang="en-US" sz="4000" dirty="0"/>
              <a:t>三、教学工作的基本程序</a:t>
            </a:r>
            <a:endParaRPr lang="zh-CN" altLang="en-US" sz="4000" dirty="0"/>
          </a:p>
        </p:txBody>
      </p:sp>
      <p:pic>
        <p:nvPicPr>
          <p:cNvPr id="95235" name="Picture 6" descr="图片178"/>
          <p:cNvPicPr>
            <a:picLocks noChangeAspect="1"/>
          </p:cNvPicPr>
          <p:nvPr/>
        </p:nvPicPr>
        <p:blipFill>
          <a:blip r:embed="rId1"/>
          <a:stretch>
            <a:fillRect/>
          </a:stretch>
        </p:blipFill>
        <p:spPr>
          <a:xfrm>
            <a:off x="7596188" y="5229225"/>
            <a:ext cx="952500" cy="952500"/>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14021"/>
                                        </p:tgtEl>
                                        <p:attrNameLst>
                                          <p:attrName>style.visibility</p:attrName>
                                        </p:attrNameLst>
                                      </p:cBhvr>
                                      <p:to>
                                        <p:strVal val="visible"/>
                                      </p:to>
                                    </p:set>
                                    <p:animEffect transition="in" filter="slide(fromBottom)">
                                      <p:cBhvr>
                                        <p:cTn id="7" dur="500"/>
                                        <p:tgtEl>
                                          <p:spTgt spid="2140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21"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7" name="Rectangle 3"/>
          <p:cNvSpPr>
            <a:spLocks noGrp="1"/>
          </p:cNvSpPr>
          <p:nvPr>
            <p:ph idx="1" hasCustomPrompt="1"/>
          </p:nvPr>
        </p:nvSpPr>
        <p:spPr>
          <a:ln/>
        </p:spPr>
        <p:txBody>
          <a:bodyPr vert="horz" wrap="square" lIns="91440" tIns="45720" rIns="91440" bIns="45720" anchor="t" anchorCtr="0"/>
          <a:p>
            <a:pPr eaLnBrk="1" hangingPunct="1"/>
            <a:r>
              <a:rPr lang="zh-CN" altLang="en-US" b="1" dirty="0">
                <a:solidFill>
                  <a:srgbClr val="FF0000"/>
                </a:solidFill>
              </a:rPr>
              <a:t>（二）上课</a:t>
            </a:r>
            <a:r>
              <a:rPr lang="en-US" altLang="zh-CN" b="1" dirty="0">
                <a:solidFill>
                  <a:srgbClr val="FF0000"/>
                </a:solidFill>
              </a:rPr>
              <a:t>----</a:t>
            </a:r>
            <a:r>
              <a:rPr lang="zh-CN" altLang="en-US" b="1" dirty="0">
                <a:solidFill>
                  <a:srgbClr val="FF0000"/>
                </a:solidFill>
              </a:rPr>
              <a:t>教育过程的中心环节 </a:t>
            </a:r>
            <a:endParaRPr lang="zh-CN" altLang="en-US" b="1" dirty="0">
              <a:solidFill>
                <a:srgbClr val="FF0000"/>
              </a:solidFill>
            </a:endParaRPr>
          </a:p>
          <a:p>
            <a:pPr eaLnBrk="1" hangingPunct="1"/>
            <a:r>
              <a:rPr lang="zh-CN" altLang="en-US" dirty="0"/>
              <a:t>指课的进行。上课是学校中分量最大的教学活动，是整个教学工作的中心环节。</a:t>
            </a:r>
            <a:endParaRPr lang="zh-CN" altLang="en-US" dirty="0"/>
          </a:p>
          <a:p>
            <a:pPr eaLnBrk="1" hangingPunct="1"/>
            <a:r>
              <a:rPr lang="zh-CN" altLang="en-US" dirty="0"/>
              <a:t>教师上好一堂课必须注意以下几点：</a:t>
            </a:r>
            <a:endParaRPr lang="zh-CN" altLang="en-US" dirty="0"/>
          </a:p>
          <a:p>
            <a:pPr eaLnBrk="1" hangingPunct="1">
              <a:buNone/>
            </a:pPr>
            <a:r>
              <a:rPr lang="zh-CN" altLang="en-US" dirty="0"/>
              <a:t>     </a:t>
            </a:r>
            <a:r>
              <a:rPr lang="en-US" altLang="zh-CN" dirty="0"/>
              <a:t>1.</a:t>
            </a:r>
            <a:r>
              <a:rPr lang="zh-CN" altLang="en-US" dirty="0"/>
              <a:t>目的明确；</a:t>
            </a:r>
            <a:r>
              <a:rPr lang="en-US" altLang="zh-CN" dirty="0"/>
              <a:t>2.</a:t>
            </a:r>
            <a:r>
              <a:rPr lang="zh-CN" altLang="en-US" dirty="0"/>
              <a:t>内容正确；</a:t>
            </a:r>
            <a:r>
              <a:rPr lang="en-US" altLang="zh-CN" dirty="0"/>
              <a:t>3.</a:t>
            </a:r>
            <a:r>
              <a:rPr lang="zh-CN" altLang="en-US" dirty="0"/>
              <a:t>方法恰当；</a:t>
            </a:r>
            <a:endParaRPr lang="zh-CN" altLang="en-US" dirty="0"/>
          </a:p>
          <a:p>
            <a:pPr eaLnBrk="1" hangingPunct="1">
              <a:buNone/>
            </a:pPr>
            <a:r>
              <a:rPr lang="zh-CN" altLang="en-US" dirty="0"/>
              <a:t>     </a:t>
            </a:r>
            <a:r>
              <a:rPr lang="en-US" altLang="zh-CN" dirty="0"/>
              <a:t>4.</a:t>
            </a:r>
            <a:r>
              <a:rPr lang="zh-CN" altLang="en-US" dirty="0"/>
              <a:t>组织得好；</a:t>
            </a:r>
            <a:r>
              <a:rPr lang="en-US" altLang="zh-CN" dirty="0"/>
              <a:t>5.</a:t>
            </a:r>
            <a:r>
              <a:rPr lang="zh-CN" altLang="en-US" dirty="0"/>
              <a:t>积极性高。</a:t>
            </a:r>
            <a:endParaRPr lang="zh-CN" altLang="en-US" dirty="0"/>
          </a:p>
        </p:txBody>
      </p:sp>
      <p:sp>
        <p:nvSpPr>
          <p:cNvPr id="210949" name="Rectangle 5"/>
          <p:cNvSpPr>
            <a:spLocks noGrp="1"/>
          </p:cNvSpPr>
          <p:nvPr>
            <p:ph type="title"/>
          </p:nvPr>
        </p:nvSpPr>
        <p:spPr>
          <a:xfrm>
            <a:off x="1066800" y="1196975"/>
            <a:ext cx="6673850" cy="719138"/>
          </a:xfrm>
          <a:solidFill>
            <a:srgbClr val="FFCCFF"/>
          </a:solidFill>
          <a:ln/>
        </p:spPr>
        <p:txBody>
          <a:bodyPr vert="horz" wrap="square" lIns="91440" tIns="45720" rIns="91440" bIns="45720" anchor="b" anchorCtr="0"/>
          <a:p>
            <a:pPr eaLnBrk="1" hangingPunct="1">
              <a:spcBef>
                <a:spcPct val="20000"/>
              </a:spcBef>
              <a:buSzPct val="85000"/>
            </a:pPr>
            <a:r>
              <a:rPr lang="zh-CN" altLang="en-US" sz="4000" dirty="0"/>
              <a:t>三、教学工作的基本程序</a:t>
            </a:r>
            <a:endParaRPr lang="zh-CN" altLang="en-US" sz="4000" dirty="0"/>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10949"/>
                                        </p:tgtEl>
                                        <p:attrNameLst>
                                          <p:attrName>style.visibility</p:attrName>
                                        </p:attrNameLst>
                                      </p:cBhvr>
                                      <p:to>
                                        <p:strVal val="visible"/>
                                      </p:to>
                                    </p:set>
                                    <p:animEffect transition="in" filter="slide(fromBottom)">
                                      <p:cBhvr>
                                        <p:cTn id="7" dur="500"/>
                                        <p:tgtEl>
                                          <p:spTgt spid="2109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4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Rectangle 2"/>
          <p:cNvSpPr>
            <a:spLocks noGrp="1"/>
          </p:cNvSpPr>
          <p:nvPr>
            <p:ph type="title"/>
          </p:nvPr>
        </p:nvSpPr>
        <p:spPr/>
        <p:txBody>
          <a:bodyPr vert="horz" wrap="square" lIns="91440" tIns="45720" rIns="91440" bIns="45720" anchor="b" anchorCtr="0"/>
          <a:p>
            <a:pPr eaLnBrk="1" hangingPunct="1"/>
            <a:r>
              <a:rPr lang="zh-CN" altLang="en-US" sz="4000" b="1" dirty="0">
                <a:ea typeface="楷体_GB2312" pitchFamily="49" charset="-122"/>
              </a:rPr>
              <a:t>一、教学原则</a:t>
            </a:r>
            <a:endParaRPr lang="zh-CN" altLang="en-US" sz="4000" b="1" dirty="0">
              <a:ea typeface="楷体_GB2312" pitchFamily="49" charset="-122"/>
            </a:endParaRPr>
          </a:p>
        </p:txBody>
      </p:sp>
      <p:sp>
        <p:nvSpPr>
          <p:cNvPr id="165891" name="Rectangle 3"/>
          <p:cNvSpPr>
            <a:spLocks noGrp="1"/>
          </p:cNvSpPr>
          <p:nvPr>
            <p:ph idx="1" hasCustomPrompt="1"/>
          </p:nvPr>
        </p:nvSpPr>
        <p:spPr/>
        <p:txBody>
          <a:bodyPr vert="horz" wrap="square" lIns="91440" tIns="45720" rIns="91440" bIns="45720" anchor="t" anchorCtr="0"/>
          <a:p>
            <a:pPr eaLnBrk="1" hangingPunct="1"/>
            <a:r>
              <a:rPr lang="zh-CN" altLang="en-US" b="1" dirty="0">
                <a:solidFill>
                  <a:srgbClr val="FF0000"/>
                </a:solidFill>
              </a:rPr>
              <a:t>（一）直观性原则</a:t>
            </a:r>
            <a:endParaRPr lang="zh-CN" altLang="en-US" b="1" dirty="0">
              <a:solidFill>
                <a:srgbClr val="FF0000"/>
              </a:solidFill>
            </a:endParaRPr>
          </a:p>
          <a:p>
            <a:pPr eaLnBrk="1" hangingPunct="1"/>
            <a:r>
              <a:rPr lang="zh-CN" altLang="en-US" dirty="0">
                <a:solidFill>
                  <a:srgbClr val="000099"/>
                </a:solidFill>
              </a:rPr>
              <a:t>定义：教学中教师通过语言的形象描述或组织学生直接观察所学事物，引导学生形成有关事物、过程的清晰表象，丰富他们的感性认识，从而为学生正确理解书本知识奠定基础，并发展其认知能力。</a:t>
            </a:r>
            <a:endParaRPr lang="zh-CN" altLang="en-US" dirty="0">
              <a:solidFill>
                <a:srgbClr val="000099"/>
              </a:solidFill>
            </a:endParaRPr>
          </a:p>
          <a:p>
            <a:pPr eaLnBrk="1" hangingPunct="1"/>
            <a:endParaRPr lang="en-US" altLang="zh-CN" dirty="0"/>
          </a:p>
        </p:txBody>
      </p:sp>
      <p:pic>
        <p:nvPicPr>
          <p:cNvPr id="43011" name="Picture 4" descr="图片1"/>
          <p:cNvPicPr>
            <a:picLocks noChangeAspect="1"/>
          </p:cNvPicPr>
          <p:nvPr/>
        </p:nvPicPr>
        <p:blipFill>
          <a:blip r:embed="rId1"/>
          <a:stretch>
            <a:fillRect/>
          </a:stretch>
        </p:blipFill>
        <p:spPr>
          <a:xfrm>
            <a:off x="6516688" y="1268413"/>
            <a:ext cx="1295400" cy="1295400"/>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5891">
                                            <p:txEl>
                                              <p:charRg st="9" end="97"/>
                                            </p:txEl>
                                          </p:spTgt>
                                        </p:tgtEl>
                                        <p:attrNameLst>
                                          <p:attrName>style.visibility</p:attrName>
                                        </p:attrNameLst>
                                      </p:cBhvr>
                                      <p:to>
                                        <p:strVal val="visible"/>
                                      </p:to>
                                    </p:set>
                                    <p:animEffect transition="in" filter="barn(inVertical)">
                                      <p:cBhvr>
                                        <p:cTn id="7" dur="500"/>
                                        <p:tgtEl>
                                          <p:spTgt spid="165891">
                                            <p:txEl>
                                              <p:charRg st="9" end="9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1" name="Rectangle 2"/>
          <p:cNvSpPr>
            <a:spLocks noGrp="1"/>
          </p:cNvSpPr>
          <p:nvPr>
            <p:ph type="title"/>
          </p:nvPr>
        </p:nvSpPr>
        <p:spPr>
          <a:xfrm>
            <a:off x="827088" y="836613"/>
            <a:ext cx="7772400" cy="1143000"/>
          </a:xfrm>
          <a:ln/>
        </p:spPr>
        <p:txBody>
          <a:bodyPr vert="horz" wrap="square" lIns="91440" tIns="45720" rIns="91440" bIns="45720" anchor="b" anchorCtr="0"/>
          <a:p>
            <a:pPr eaLnBrk="1" hangingPunct="1"/>
            <a:r>
              <a:rPr lang="zh-CN" altLang="en-US" dirty="0">
                <a:ea typeface="华文新魏" panose="02010800040101010101" pitchFamily="2" charset="-122"/>
              </a:rPr>
              <a:t>如何上好一堂课？</a:t>
            </a:r>
            <a:endParaRPr lang="zh-CN" altLang="en-US" dirty="0">
              <a:ea typeface="华文新魏" panose="02010800040101010101" pitchFamily="2" charset="-122"/>
            </a:endParaRPr>
          </a:p>
        </p:txBody>
      </p:sp>
      <p:sp>
        <p:nvSpPr>
          <p:cNvPr id="97282" name="Rectangle 3"/>
          <p:cNvSpPr>
            <a:spLocks noGrp="1"/>
          </p:cNvSpPr>
          <p:nvPr>
            <p:ph idx="1" hasCustomPrompt="1"/>
          </p:nvPr>
        </p:nvSpPr>
        <p:spPr>
          <a:solidFill>
            <a:srgbClr val="C1F2F9"/>
          </a:solidFill>
          <a:ln/>
        </p:spPr>
        <p:txBody>
          <a:bodyPr vert="horz" wrap="square" lIns="91440" tIns="45720" rIns="91440" bIns="45720" anchor="t" anchorCtr="0"/>
          <a:p>
            <a:pPr eaLnBrk="1" hangingPunct="1"/>
            <a:r>
              <a:rPr lang="zh-CN" altLang="en-US" b="1" dirty="0">
                <a:solidFill>
                  <a:srgbClr val="FF0000"/>
                </a:solidFill>
              </a:rPr>
              <a:t>上好一节课必须注意的几点：</a:t>
            </a:r>
            <a:endParaRPr lang="zh-CN" altLang="en-US" b="1" dirty="0">
              <a:solidFill>
                <a:srgbClr val="FF0000"/>
              </a:solidFill>
            </a:endParaRPr>
          </a:p>
          <a:p>
            <a:pPr lvl="4" eaLnBrk="1" hangingPunct="1">
              <a:buNone/>
            </a:pPr>
            <a:r>
              <a:rPr lang="en-US" altLang="zh-CN" sz="3200" dirty="0">
                <a:latin typeface="华文新魏" panose="02010800040101010101" pitchFamily="2" charset="-122"/>
                <a:ea typeface="华文新魏" panose="02010800040101010101" pitchFamily="2" charset="-122"/>
              </a:rPr>
              <a:t>1</a:t>
            </a:r>
            <a:r>
              <a:rPr lang="zh-CN" altLang="en-US" sz="3200" dirty="0">
                <a:latin typeface="华文新魏" panose="02010800040101010101" pitchFamily="2" charset="-122"/>
                <a:ea typeface="华文新魏" panose="02010800040101010101" pitchFamily="2" charset="-122"/>
              </a:rPr>
              <a:t>、目的明确，重点突出</a:t>
            </a:r>
            <a:endParaRPr lang="zh-CN" altLang="en-US" sz="3200" dirty="0">
              <a:latin typeface="华文新魏" panose="02010800040101010101" pitchFamily="2" charset="-122"/>
              <a:ea typeface="华文新魏" panose="02010800040101010101" pitchFamily="2" charset="-122"/>
            </a:endParaRPr>
          </a:p>
          <a:p>
            <a:pPr lvl="4" eaLnBrk="1" hangingPunct="1">
              <a:buNone/>
            </a:pPr>
            <a:r>
              <a:rPr lang="en-US" altLang="zh-CN" sz="3200" dirty="0">
                <a:latin typeface="华文新魏" panose="02010800040101010101" pitchFamily="2" charset="-122"/>
                <a:ea typeface="华文新魏" panose="02010800040101010101" pitchFamily="2" charset="-122"/>
              </a:rPr>
              <a:t>2</a:t>
            </a:r>
            <a:r>
              <a:rPr lang="zh-CN" altLang="en-US" sz="3200" dirty="0">
                <a:latin typeface="华文新魏" panose="02010800040101010101" pitchFamily="2" charset="-122"/>
                <a:ea typeface="华文新魏" panose="02010800040101010101" pitchFamily="2" charset="-122"/>
              </a:rPr>
              <a:t>、内容正确，掌握熟练</a:t>
            </a:r>
            <a:endParaRPr lang="zh-CN" altLang="en-US" sz="3200" dirty="0">
              <a:latin typeface="华文新魏" panose="02010800040101010101" pitchFamily="2" charset="-122"/>
              <a:ea typeface="华文新魏" panose="02010800040101010101" pitchFamily="2" charset="-122"/>
            </a:endParaRPr>
          </a:p>
          <a:p>
            <a:pPr lvl="4" eaLnBrk="1" hangingPunct="1">
              <a:buNone/>
            </a:pPr>
            <a:r>
              <a:rPr lang="en-US" altLang="zh-CN" sz="3200" dirty="0">
                <a:latin typeface="华文新魏" panose="02010800040101010101" pitchFamily="2" charset="-122"/>
                <a:ea typeface="华文新魏" panose="02010800040101010101" pitchFamily="2" charset="-122"/>
              </a:rPr>
              <a:t>3</a:t>
            </a:r>
            <a:r>
              <a:rPr lang="zh-CN" altLang="en-US" sz="3200" dirty="0">
                <a:latin typeface="华文新魏" panose="02010800040101010101" pitchFamily="2" charset="-122"/>
                <a:ea typeface="华文新魏" panose="02010800040101010101" pitchFamily="2" charset="-122"/>
              </a:rPr>
              <a:t>、方法恰当，启发思维</a:t>
            </a:r>
            <a:endParaRPr lang="zh-CN" altLang="en-US" sz="3200" dirty="0">
              <a:latin typeface="华文新魏" panose="02010800040101010101" pitchFamily="2" charset="-122"/>
              <a:ea typeface="华文新魏" panose="02010800040101010101" pitchFamily="2" charset="-122"/>
            </a:endParaRPr>
          </a:p>
          <a:p>
            <a:pPr lvl="4" eaLnBrk="1" hangingPunct="1">
              <a:buNone/>
            </a:pPr>
            <a:r>
              <a:rPr lang="en-US" altLang="zh-CN" sz="3200" dirty="0">
                <a:latin typeface="华文新魏" panose="02010800040101010101" pitchFamily="2" charset="-122"/>
                <a:ea typeface="华文新魏" panose="02010800040101010101" pitchFamily="2" charset="-122"/>
              </a:rPr>
              <a:t>4</a:t>
            </a:r>
            <a:r>
              <a:rPr lang="zh-CN" altLang="en-US" sz="3200" dirty="0">
                <a:latin typeface="华文新魏" panose="02010800040101010101" pitchFamily="2" charset="-122"/>
                <a:ea typeface="华文新魏" panose="02010800040101010101" pitchFamily="2" charset="-122"/>
              </a:rPr>
              <a:t>、组织得好，结构合理</a:t>
            </a:r>
            <a:endParaRPr lang="zh-CN" altLang="en-US" sz="3200" dirty="0">
              <a:latin typeface="华文新魏" panose="02010800040101010101" pitchFamily="2" charset="-122"/>
              <a:ea typeface="华文新魏" panose="02010800040101010101" pitchFamily="2" charset="-122"/>
            </a:endParaRPr>
          </a:p>
          <a:p>
            <a:pPr lvl="4" eaLnBrk="1" hangingPunct="1">
              <a:buNone/>
            </a:pPr>
            <a:r>
              <a:rPr lang="en-US" altLang="zh-CN" sz="3200" dirty="0">
                <a:latin typeface="华文新魏" panose="02010800040101010101" pitchFamily="2" charset="-122"/>
                <a:ea typeface="华文新魏" panose="02010800040101010101" pitchFamily="2" charset="-122"/>
              </a:rPr>
              <a:t>5</a:t>
            </a:r>
            <a:r>
              <a:rPr lang="zh-CN" altLang="en-US" sz="3200" dirty="0">
                <a:latin typeface="华文新魏" panose="02010800040101010101" pitchFamily="2" charset="-122"/>
                <a:ea typeface="华文新魏" panose="02010800040101010101" pitchFamily="2" charset="-122"/>
              </a:rPr>
              <a:t>、积极性高，调动全体</a:t>
            </a:r>
            <a:endParaRPr lang="zh-CN" altLang="en-US" sz="3200" dirty="0">
              <a:latin typeface="华文新魏" panose="02010800040101010101" pitchFamily="2" charset="-122"/>
              <a:ea typeface="华文新魏" panose="02010800040101010101" pitchFamily="2" charset="-122"/>
            </a:endParaRPr>
          </a:p>
          <a:p>
            <a:pPr lvl="4" eaLnBrk="1" hangingPunct="1">
              <a:buNone/>
            </a:pPr>
            <a:r>
              <a:rPr lang="en-US" altLang="zh-CN" sz="3200" dirty="0">
                <a:latin typeface="华文新魏" panose="02010800040101010101" pitchFamily="2" charset="-122"/>
                <a:ea typeface="华文新魏" panose="02010800040101010101" pitchFamily="2" charset="-122"/>
              </a:rPr>
              <a:t>6</a:t>
            </a:r>
            <a:r>
              <a:rPr lang="zh-CN" altLang="en-US" sz="3200" dirty="0">
                <a:latin typeface="华文新魏" panose="02010800040101010101" pitchFamily="2" charset="-122"/>
                <a:ea typeface="华文新魏" panose="02010800040101010101" pitchFamily="2" charset="-122"/>
              </a:rPr>
              <a:t>、语言清晰，教态自如</a:t>
            </a:r>
            <a:endParaRPr lang="zh-CN" altLang="en-US" sz="3200" dirty="0">
              <a:latin typeface="华文新魏" panose="02010800040101010101" pitchFamily="2" charset="-122"/>
              <a:ea typeface="华文新魏" panose="02010800040101010101" pitchFamily="2" charset="-122"/>
            </a:endParaRPr>
          </a:p>
          <a:p>
            <a:pPr eaLnBrk="1" hangingPunct="1"/>
            <a:endParaRPr lang="en-US" altLang="zh-CN" dirty="0">
              <a:latin typeface="华文新魏" panose="02010800040101010101" pitchFamily="2" charset="-122"/>
              <a:ea typeface="华文新魏" panose="02010800040101010101" pitchFamily="2" charset="-122"/>
            </a:endParaRPr>
          </a:p>
        </p:txBody>
      </p:sp>
      <p:pic>
        <p:nvPicPr>
          <p:cNvPr id="97283" name="Picture 4" descr="BD00028_"/>
          <p:cNvPicPr>
            <a:picLocks noChangeAspect="1"/>
          </p:cNvPicPr>
          <p:nvPr/>
        </p:nvPicPr>
        <p:blipFill>
          <a:blip r:embed="rId1"/>
          <a:stretch>
            <a:fillRect/>
          </a:stretch>
        </p:blipFill>
        <p:spPr>
          <a:xfrm>
            <a:off x="7164388" y="1052513"/>
            <a:ext cx="862012" cy="844550"/>
          </a:xfrm>
          <a:prstGeom prst="rect">
            <a:avLst/>
          </a:prstGeom>
          <a:solidFill>
            <a:srgbClr val="FD1FFF"/>
          </a:solidFill>
          <a:ln w="9525">
            <a:noFill/>
          </a:ln>
        </p:spPr>
      </p:pic>
    </p:spTree>
  </p:cSld>
  <p:clrMapOvr>
    <a:masterClrMapping/>
  </p:clrMapOvr>
  <p:transition>
    <p:randomBar dir="vert"/>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5" name="Rectangle 3"/>
          <p:cNvSpPr>
            <a:spLocks noGrp="1"/>
          </p:cNvSpPr>
          <p:nvPr>
            <p:ph idx="1" hasCustomPrompt="1"/>
          </p:nvPr>
        </p:nvSpPr>
        <p:spPr>
          <a:ln/>
        </p:spPr>
        <p:txBody>
          <a:bodyPr vert="horz" wrap="square" lIns="91440" tIns="45720" rIns="91440" bIns="45720" anchor="t" anchorCtr="0"/>
          <a:p>
            <a:pPr eaLnBrk="1" hangingPunct="1">
              <a:lnSpc>
                <a:spcPct val="90000"/>
              </a:lnSpc>
            </a:pPr>
            <a:r>
              <a:rPr lang="zh-CN" altLang="en-US" b="1" dirty="0">
                <a:solidFill>
                  <a:srgbClr val="FF0000"/>
                </a:solidFill>
              </a:rPr>
              <a:t>（三）课外辅导和课外作业</a:t>
            </a:r>
            <a:r>
              <a:rPr lang="en-US" altLang="zh-CN" b="1" dirty="0">
                <a:solidFill>
                  <a:srgbClr val="FF0000"/>
                </a:solidFill>
              </a:rPr>
              <a:t>----</a:t>
            </a:r>
            <a:r>
              <a:rPr lang="zh-CN" altLang="en-US" b="1" dirty="0">
                <a:solidFill>
                  <a:srgbClr val="FF0000"/>
                </a:solidFill>
              </a:rPr>
              <a:t>课堂教学的补充与延伸</a:t>
            </a:r>
            <a:endParaRPr lang="zh-CN" altLang="en-US" b="1" dirty="0">
              <a:solidFill>
                <a:srgbClr val="FF0000"/>
              </a:solidFill>
            </a:endParaRPr>
          </a:p>
          <a:p>
            <a:pPr eaLnBrk="1" hangingPunct="1">
              <a:lnSpc>
                <a:spcPct val="90000"/>
              </a:lnSpc>
            </a:pPr>
            <a:r>
              <a:rPr lang="zh-CN" altLang="en-US" sz="2800" b="1" dirty="0">
                <a:solidFill>
                  <a:srgbClr val="FF0000"/>
                </a:solidFill>
              </a:rPr>
              <a:t>课外辅导：</a:t>
            </a:r>
            <a:r>
              <a:rPr lang="zh-CN" altLang="en-US" sz="2800" dirty="0"/>
              <a:t>集体辅导、小组辅导、个别辅导。</a:t>
            </a:r>
            <a:endParaRPr lang="zh-CN" altLang="en-US" sz="2800" dirty="0"/>
          </a:p>
          <a:p>
            <a:pPr eaLnBrk="1" hangingPunct="1">
              <a:lnSpc>
                <a:spcPct val="90000"/>
              </a:lnSpc>
            </a:pPr>
            <a:r>
              <a:rPr lang="zh-CN" altLang="en-US" sz="2800" b="1" dirty="0">
                <a:solidFill>
                  <a:srgbClr val="FF0000"/>
                </a:solidFill>
              </a:rPr>
              <a:t>作业的布置与批改：</a:t>
            </a:r>
            <a:r>
              <a:rPr lang="zh-CN" altLang="en-US" sz="2800" dirty="0"/>
              <a:t>要有灵活性，如布置弹性作业，让不同的学生完成不同的作业，不搞一刀切；批改也可实行全部批改，</a:t>
            </a:r>
            <a:endParaRPr lang="zh-CN" altLang="en-US" sz="2800" dirty="0"/>
          </a:p>
          <a:p>
            <a:pPr eaLnBrk="1" hangingPunct="1">
              <a:lnSpc>
                <a:spcPct val="90000"/>
              </a:lnSpc>
              <a:buNone/>
            </a:pPr>
            <a:r>
              <a:rPr lang="zh-CN" altLang="en-US" sz="2800" dirty="0"/>
              <a:t>    重点批改，轮流批改，集体批改，</a:t>
            </a:r>
            <a:endParaRPr lang="zh-CN" altLang="en-US" sz="2800" dirty="0"/>
          </a:p>
          <a:p>
            <a:pPr eaLnBrk="1" hangingPunct="1">
              <a:lnSpc>
                <a:spcPct val="90000"/>
              </a:lnSpc>
              <a:buNone/>
            </a:pPr>
            <a:r>
              <a:rPr lang="zh-CN" altLang="en-US" sz="2800" dirty="0"/>
              <a:t>    学生互相改，学生自改，教师抽</a:t>
            </a:r>
            <a:endParaRPr lang="zh-CN" altLang="en-US" sz="2800" dirty="0"/>
          </a:p>
          <a:p>
            <a:pPr eaLnBrk="1" hangingPunct="1">
              <a:lnSpc>
                <a:spcPct val="90000"/>
              </a:lnSpc>
              <a:buNone/>
            </a:pPr>
            <a:r>
              <a:rPr lang="zh-CN" altLang="en-US" sz="2800" dirty="0"/>
              <a:t>    改等。</a:t>
            </a:r>
            <a:endParaRPr lang="zh-CN" altLang="en-US" sz="2800" dirty="0"/>
          </a:p>
        </p:txBody>
      </p:sp>
      <p:sp>
        <p:nvSpPr>
          <p:cNvPr id="215044" name="Rectangle 4"/>
          <p:cNvSpPr>
            <a:spLocks noGrp="1"/>
          </p:cNvSpPr>
          <p:nvPr>
            <p:ph type="title"/>
          </p:nvPr>
        </p:nvSpPr>
        <p:spPr>
          <a:xfrm>
            <a:off x="1066800" y="1196975"/>
            <a:ext cx="7034213" cy="719138"/>
          </a:xfrm>
          <a:solidFill>
            <a:srgbClr val="FFCCFF"/>
          </a:solidFill>
          <a:ln/>
        </p:spPr>
        <p:txBody>
          <a:bodyPr vert="horz" wrap="square" lIns="91440" tIns="45720" rIns="91440" bIns="45720" anchor="b" anchorCtr="0"/>
          <a:p>
            <a:pPr eaLnBrk="1" hangingPunct="1">
              <a:spcBef>
                <a:spcPct val="20000"/>
              </a:spcBef>
              <a:buSzPct val="85000"/>
            </a:pPr>
            <a:r>
              <a:rPr lang="zh-CN" altLang="en-US" sz="4000" dirty="0"/>
              <a:t>三、教学工作的基本程序</a:t>
            </a:r>
            <a:endParaRPr lang="zh-CN" altLang="en-US" sz="4000" dirty="0"/>
          </a:p>
        </p:txBody>
      </p:sp>
      <p:pic>
        <p:nvPicPr>
          <p:cNvPr id="98307" name="Picture 5" descr="图片15"/>
          <p:cNvPicPr>
            <a:picLocks noChangeAspect="1"/>
          </p:cNvPicPr>
          <p:nvPr/>
        </p:nvPicPr>
        <p:blipFill>
          <a:blip r:embed="rId1"/>
          <a:stretch>
            <a:fillRect/>
          </a:stretch>
        </p:blipFill>
        <p:spPr>
          <a:xfrm>
            <a:off x="6948488" y="4508500"/>
            <a:ext cx="1931987" cy="2046288"/>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15044"/>
                                        </p:tgtEl>
                                        <p:attrNameLst>
                                          <p:attrName>style.visibility</p:attrName>
                                        </p:attrNameLst>
                                      </p:cBhvr>
                                      <p:to>
                                        <p:strVal val="visible"/>
                                      </p:to>
                                    </p:set>
                                    <p:animEffect transition="in" filter="slide(fromBottom)">
                                      <p:cBhvr>
                                        <p:cTn id="7" dur="500"/>
                                        <p:tgtEl>
                                          <p:spTgt spid="2150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44"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29" name="Rectangle 3"/>
          <p:cNvSpPr>
            <a:spLocks noGrp="1"/>
          </p:cNvSpPr>
          <p:nvPr>
            <p:ph idx="1" hasCustomPrompt="1"/>
          </p:nvPr>
        </p:nvSpPr>
        <p:spPr>
          <a:ln/>
        </p:spPr>
        <p:txBody>
          <a:bodyPr vert="horz" wrap="square" lIns="91440" tIns="45720" rIns="91440" bIns="45720" anchor="t" anchorCtr="0"/>
          <a:p>
            <a:pPr eaLnBrk="1" hangingPunct="1"/>
            <a:r>
              <a:rPr lang="zh-CN" altLang="en-US" b="1" dirty="0">
                <a:solidFill>
                  <a:srgbClr val="FF0000"/>
                </a:solidFill>
              </a:rPr>
              <a:t>（四）学业成绩的检查与评定</a:t>
            </a:r>
            <a:r>
              <a:rPr lang="en-US" altLang="zh-CN" b="1" dirty="0">
                <a:solidFill>
                  <a:srgbClr val="FF0000"/>
                </a:solidFill>
              </a:rPr>
              <a:t>----</a:t>
            </a:r>
            <a:r>
              <a:rPr lang="zh-CN" altLang="en-US" b="1" dirty="0">
                <a:solidFill>
                  <a:srgbClr val="FF0000"/>
                </a:solidFill>
              </a:rPr>
              <a:t>课堂教学的评价与反馈环节 </a:t>
            </a:r>
            <a:endParaRPr lang="zh-CN" altLang="en-US" b="1" dirty="0">
              <a:solidFill>
                <a:srgbClr val="FF0000"/>
              </a:solidFill>
            </a:endParaRPr>
          </a:p>
          <a:p>
            <a:pPr eaLnBrk="1" hangingPunct="1">
              <a:buNone/>
            </a:pPr>
            <a:r>
              <a:rPr lang="zh-CN" altLang="en-US" dirty="0"/>
              <a:t>    百分制</a:t>
            </a:r>
            <a:endParaRPr lang="zh-CN" altLang="en-US" dirty="0"/>
          </a:p>
          <a:p>
            <a:pPr eaLnBrk="1" hangingPunct="1">
              <a:buNone/>
            </a:pPr>
            <a:r>
              <a:rPr lang="zh-CN" altLang="en-US" dirty="0"/>
              <a:t>    等级分制</a:t>
            </a:r>
            <a:endParaRPr lang="zh-CN" altLang="en-US" dirty="0"/>
          </a:p>
          <a:p>
            <a:pPr eaLnBrk="1" hangingPunct="1">
              <a:buNone/>
            </a:pPr>
            <a:r>
              <a:rPr lang="zh-CN" altLang="en-US" dirty="0"/>
              <a:t>    评语制</a:t>
            </a:r>
            <a:endParaRPr lang="zh-CN" altLang="en-US" dirty="0"/>
          </a:p>
        </p:txBody>
      </p:sp>
      <p:pic>
        <p:nvPicPr>
          <p:cNvPr id="99330" name="Picture 5" descr="图片26"/>
          <p:cNvPicPr>
            <a:picLocks noChangeAspect="1"/>
          </p:cNvPicPr>
          <p:nvPr/>
        </p:nvPicPr>
        <p:blipFill>
          <a:blip r:embed="rId1"/>
          <a:stretch>
            <a:fillRect/>
          </a:stretch>
        </p:blipFill>
        <p:spPr>
          <a:xfrm>
            <a:off x="6732588" y="3860800"/>
            <a:ext cx="1809750" cy="1485900"/>
          </a:xfrm>
          <a:prstGeom prst="rect">
            <a:avLst/>
          </a:prstGeom>
          <a:noFill/>
          <a:ln w="9525">
            <a:noFill/>
          </a:ln>
        </p:spPr>
      </p:pic>
      <p:sp>
        <p:nvSpPr>
          <p:cNvPr id="216071" name="Rectangle 7"/>
          <p:cNvSpPr>
            <a:spLocks noGrp="1"/>
          </p:cNvSpPr>
          <p:nvPr>
            <p:ph type="title"/>
          </p:nvPr>
        </p:nvSpPr>
        <p:spPr>
          <a:xfrm>
            <a:off x="900113" y="1052513"/>
            <a:ext cx="7105650" cy="863600"/>
          </a:xfrm>
          <a:solidFill>
            <a:srgbClr val="FFCCFF"/>
          </a:solidFill>
          <a:ln/>
        </p:spPr>
        <p:txBody>
          <a:bodyPr vert="horz" wrap="square" lIns="91440" tIns="45720" rIns="91440" bIns="45720" anchor="b" anchorCtr="0"/>
          <a:p>
            <a:pPr eaLnBrk="1" hangingPunct="1">
              <a:spcBef>
                <a:spcPct val="20000"/>
              </a:spcBef>
              <a:buSzPct val="85000"/>
            </a:pPr>
            <a:r>
              <a:rPr lang="zh-CN" altLang="en-US" dirty="0"/>
              <a:t>三、教学工作的基本程序</a:t>
            </a:r>
            <a:endParaRPr lang="zh-CN" altLang="en-US" dirty="0"/>
          </a:p>
        </p:txBody>
      </p:sp>
      <p:pic>
        <p:nvPicPr>
          <p:cNvPr id="99332" name="Picture 8" descr="图片113"/>
          <p:cNvPicPr>
            <a:picLocks noChangeAspect="1"/>
          </p:cNvPicPr>
          <p:nvPr/>
        </p:nvPicPr>
        <p:blipFill>
          <a:blip r:embed="rId2"/>
          <a:stretch>
            <a:fillRect/>
          </a:stretch>
        </p:blipFill>
        <p:spPr>
          <a:xfrm>
            <a:off x="4572000" y="3860800"/>
            <a:ext cx="1584325" cy="1552575"/>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16071"/>
                                        </p:tgtEl>
                                        <p:attrNameLst>
                                          <p:attrName>style.visibility</p:attrName>
                                        </p:attrNameLst>
                                      </p:cBhvr>
                                      <p:to>
                                        <p:strVal val="visible"/>
                                      </p:to>
                                    </p:set>
                                    <p:animEffect transition="in" filter="slide(fromBottom)">
                                      <p:cBhvr>
                                        <p:cTn id="7" dur="500"/>
                                        <p:tgtEl>
                                          <p:spTgt spid="2160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71"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3" name="Rectangle 2"/>
          <p:cNvSpPr>
            <a:spLocks noGrp="1"/>
          </p:cNvSpPr>
          <p:nvPr>
            <p:ph type="title"/>
          </p:nvPr>
        </p:nvSpPr>
        <p:spPr>
          <a:ln/>
        </p:spPr>
        <p:txBody>
          <a:bodyPr vert="horz" wrap="square" lIns="91440" tIns="45720" rIns="91440" bIns="45720" anchor="b" anchorCtr="0"/>
          <a:p>
            <a:pPr eaLnBrk="1" hangingPunct="1"/>
            <a:endParaRPr lang="zh-CN" altLang="zh-CN" dirty="0"/>
          </a:p>
        </p:txBody>
      </p:sp>
      <p:sp>
        <p:nvSpPr>
          <p:cNvPr id="100354" name="Rectangle 3"/>
          <p:cNvSpPr>
            <a:spLocks noGrp="1"/>
          </p:cNvSpPr>
          <p:nvPr>
            <p:ph idx="1" hasCustomPrompt="1"/>
          </p:nvPr>
        </p:nvSpPr>
        <p:spPr>
          <a:xfrm>
            <a:off x="684213" y="836613"/>
            <a:ext cx="8208962" cy="6021387"/>
          </a:xfrm>
          <a:ln>
            <a:solidFill>
              <a:schemeClr val="tx1"/>
            </a:solidFill>
            <a:miter/>
          </a:ln>
        </p:spPr>
        <p:txBody>
          <a:bodyPr vert="horz" wrap="square" lIns="91440" tIns="45720" rIns="91440" bIns="45720" anchor="t" anchorCtr="0"/>
          <a:p>
            <a:pPr eaLnBrk="1" hangingPunct="1">
              <a:lnSpc>
                <a:spcPct val="80000"/>
              </a:lnSpc>
              <a:buNone/>
            </a:pPr>
            <a:r>
              <a:rPr lang="zh-CN" altLang="en-US" sz="2400" dirty="0">
                <a:solidFill>
                  <a:srgbClr val="FD1FFF"/>
                </a:solidFill>
              </a:rPr>
              <a:t>材料：百分制的辩护与批判</a:t>
            </a:r>
            <a:endParaRPr lang="zh-CN" altLang="en-US" sz="2400" dirty="0">
              <a:solidFill>
                <a:srgbClr val="FD1FFF"/>
              </a:solidFill>
            </a:endParaRPr>
          </a:p>
          <a:p>
            <a:pPr eaLnBrk="1" hangingPunct="1">
              <a:lnSpc>
                <a:spcPct val="80000"/>
              </a:lnSpc>
              <a:buNone/>
            </a:pPr>
            <a:r>
              <a:rPr lang="zh-CN" altLang="en-US" sz="2000" dirty="0">
                <a:solidFill>
                  <a:srgbClr val="FD1FFF"/>
                </a:solidFill>
              </a:rPr>
              <a:t>赞成意见：</a:t>
            </a:r>
            <a:endParaRPr lang="zh-CN" altLang="en-US" sz="2000" dirty="0">
              <a:solidFill>
                <a:srgbClr val="FD1FFF"/>
              </a:solidFill>
            </a:endParaRPr>
          </a:p>
          <a:p>
            <a:pPr eaLnBrk="1" hangingPunct="1">
              <a:lnSpc>
                <a:spcPct val="80000"/>
              </a:lnSpc>
              <a:buNone/>
            </a:pPr>
            <a:r>
              <a:rPr lang="en-US" altLang="zh-CN" sz="2000" dirty="0">
                <a:latin typeface="楷体_GB2312" pitchFamily="49" charset="-122"/>
                <a:ea typeface="楷体_GB2312" pitchFamily="49" charset="-122"/>
              </a:rPr>
              <a:t>1</a:t>
            </a:r>
            <a:r>
              <a:rPr lang="zh-CN" altLang="en-US" sz="2000" dirty="0">
                <a:latin typeface="楷体_GB2312" pitchFamily="49" charset="-122"/>
                <a:ea typeface="楷体_GB2312" pitchFamily="49" charset="-122"/>
              </a:rPr>
              <a:t>、百分制提供了一种平定学生成绩的比较客观的方法；</a:t>
            </a:r>
            <a:endParaRPr lang="zh-CN" altLang="en-US" sz="2000" dirty="0">
              <a:latin typeface="楷体_GB2312" pitchFamily="49" charset="-122"/>
              <a:ea typeface="楷体_GB2312" pitchFamily="49" charset="-122"/>
            </a:endParaRPr>
          </a:p>
          <a:p>
            <a:pPr eaLnBrk="1" hangingPunct="1">
              <a:lnSpc>
                <a:spcPct val="80000"/>
              </a:lnSpc>
              <a:buNone/>
            </a:pPr>
            <a:r>
              <a:rPr lang="en-US" altLang="zh-CN" sz="2000" dirty="0">
                <a:latin typeface="楷体_GB2312" pitchFamily="49" charset="-122"/>
                <a:ea typeface="楷体_GB2312" pitchFamily="49" charset="-122"/>
              </a:rPr>
              <a:t>2</a:t>
            </a:r>
            <a:r>
              <a:rPr lang="zh-CN" altLang="en-US" sz="2000" dirty="0">
                <a:latin typeface="楷体_GB2312" pitchFamily="49" charset="-122"/>
                <a:ea typeface="楷体_GB2312" pitchFamily="49" charset="-122"/>
              </a:rPr>
              <a:t>、百分制可作为分班、组或高一级学校录取时考虑的客观标准；</a:t>
            </a:r>
            <a:endParaRPr lang="zh-CN" altLang="en-US" sz="2000" dirty="0">
              <a:latin typeface="楷体_GB2312" pitchFamily="49" charset="-122"/>
              <a:ea typeface="楷体_GB2312" pitchFamily="49" charset="-122"/>
            </a:endParaRPr>
          </a:p>
          <a:p>
            <a:pPr eaLnBrk="1" hangingPunct="1">
              <a:lnSpc>
                <a:spcPct val="80000"/>
              </a:lnSpc>
              <a:buNone/>
            </a:pPr>
            <a:r>
              <a:rPr lang="en-US" altLang="zh-CN" sz="2000" dirty="0">
                <a:latin typeface="楷体_GB2312" pitchFamily="49" charset="-122"/>
                <a:ea typeface="楷体_GB2312" pitchFamily="49" charset="-122"/>
              </a:rPr>
              <a:t>3</a:t>
            </a:r>
            <a:r>
              <a:rPr lang="zh-CN" altLang="en-US" sz="2000" dirty="0">
                <a:latin typeface="楷体_GB2312" pitchFamily="49" charset="-122"/>
                <a:ea typeface="楷体_GB2312" pitchFamily="49" charset="-122"/>
              </a:rPr>
              <a:t>、百分成绩为教师提高教学效率提供反馈；</a:t>
            </a:r>
            <a:endParaRPr lang="zh-CN" altLang="en-US" sz="2000" dirty="0">
              <a:latin typeface="楷体_GB2312" pitchFamily="49" charset="-122"/>
              <a:ea typeface="楷体_GB2312" pitchFamily="49" charset="-122"/>
            </a:endParaRPr>
          </a:p>
          <a:p>
            <a:pPr eaLnBrk="1" hangingPunct="1">
              <a:lnSpc>
                <a:spcPct val="80000"/>
              </a:lnSpc>
              <a:buNone/>
            </a:pPr>
            <a:r>
              <a:rPr lang="en-US" altLang="zh-CN" sz="2000" dirty="0">
                <a:latin typeface="楷体_GB2312" pitchFamily="49" charset="-122"/>
                <a:ea typeface="楷体_GB2312" pitchFamily="49" charset="-122"/>
              </a:rPr>
              <a:t>4</a:t>
            </a:r>
            <a:r>
              <a:rPr lang="zh-CN" altLang="en-US" sz="2000" dirty="0">
                <a:latin typeface="楷体_GB2312" pitchFamily="49" charset="-122"/>
                <a:ea typeface="楷体_GB2312" pitchFamily="49" charset="-122"/>
              </a:rPr>
              <a:t>、百分成绩使学生知道自己学得怎么样，并鼓励自己今后努力学习；</a:t>
            </a:r>
            <a:endParaRPr lang="zh-CN" altLang="en-US" sz="2000" dirty="0">
              <a:latin typeface="楷体_GB2312" pitchFamily="49" charset="-122"/>
              <a:ea typeface="楷体_GB2312" pitchFamily="49" charset="-122"/>
            </a:endParaRPr>
          </a:p>
          <a:p>
            <a:pPr eaLnBrk="1" hangingPunct="1">
              <a:lnSpc>
                <a:spcPct val="80000"/>
              </a:lnSpc>
              <a:buNone/>
            </a:pPr>
            <a:r>
              <a:rPr lang="en-US" altLang="zh-CN" sz="2000" dirty="0">
                <a:latin typeface="楷体_GB2312" pitchFamily="49" charset="-122"/>
                <a:ea typeface="楷体_GB2312" pitchFamily="49" charset="-122"/>
              </a:rPr>
              <a:t>5</a:t>
            </a:r>
            <a:r>
              <a:rPr lang="zh-CN" altLang="en-US" sz="2000" dirty="0">
                <a:latin typeface="楷体_GB2312" pitchFamily="49" charset="-122"/>
                <a:ea typeface="楷体_GB2312" pitchFamily="49" charset="-122"/>
              </a:rPr>
              <a:t>、学校教育从本质上说就是追求学术优异，百分制是鉴别学术成就的典型代表；</a:t>
            </a:r>
            <a:endParaRPr lang="zh-CN" altLang="en-US" sz="2000" dirty="0">
              <a:latin typeface="楷体_GB2312" pitchFamily="49" charset="-122"/>
              <a:ea typeface="楷体_GB2312" pitchFamily="49" charset="-122"/>
            </a:endParaRPr>
          </a:p>
          <a:p>
            <a:pPr eaLnBrk="1" hangingPunct="1">
              <a:lnSpc>
                <a:spcPct val="80000"/>
              </a:lnSpc>
              <a:buNone/>
            </a:pPr>
            <a:r>
              <a:rPr lang="en-US" altLang="zh-CN" sz="2000" dirty="0">
                <a:latin typeface="楷体_GB2312" pitchFamily="49" charset="-122"/>
                <a:ea typeface="楷体_GB2312" pitchFamily="49" charset="-122"/>
              </a:rPr>
              <a:t>6</a:t>
            </a:r>
            <a:r>
              <a:rPr lang="zh-CN" altLang="en-US" sz="2000" dirty="0">
                <a:latin typeface="楷体_GB2312" pitchFamily="49" charset="-122"/>
                <a:ea typeface="楷体_GB2312" pitchFamily="49" charset="-122"/>
              </a:rPr>
              <a:t>、百分制是一种历史悠久的评价传统</a:t>
            </a:r>
            <a:endParaRPr lang="zh-CN" altLang="en-US" sz="2000" dirty="0">
              <a:latin typeface="楷体_GB2312" pitchFamily="49" charset="-122"/>
              <a:ea typeface="楷体_GB2312" pitchFamily="49" charset="-122"/>
            </a:endParaRPr>
          </a:p>
          <a:p>
            <a:pPr eaLnBrk="1" hangingPunct="1">
              <a:lnSpc>
                <a:spcPct val="80000"/>
              </a:lnSpc>
              <a:buNone/>
            </a:pPr>
            <a:r>
              <a:rPr lang="en-US" altLang="zh-CN" sz="2000" dirty="0">
                <a:latin typeface="楷体_GB2312" pitchFamily="49" charset="-122"/>
                <a:ea typeface="楷体_GB2312" pitchFamily="49" charset="-122"/>
              </a:rPr>
              <a:t>7</a:t>
            </a:r>
            <a:r>
              <a:rPr lang="zh-CN" altLang="en-US" sz="2000" dirty="0">
                <a:latin typeface="楷体_GB2312" pitchFamily="49" charset="-122"/>
                <a:ea typeface="楷体_GB2312" pitchFamily="49" charset="-122"/>
              </a:rPr>
              <a:t>、能做到定量分析，便于统计；</a:t>
            </a:r>
            <a:endParaRPr lang="zh-CN" altLang="en-US" sz="2000" dirty="0">
              <a:latin typeface="楷体_GB2312" pitchFamily="49" charset="-122"/>
              <a:ea typeface="楷体_GB2312" pitchFamily="49" charset="-122"/>
            </a:endParaRPr>
          </a:p>
          <a:p>
            <a:pPr eaLnBrk="1" hangingPunct="1">
              <a:lnSpc>
                <a:spcPct val="80000"/>
              </a:lnSpc>
              <a:buNone/>
            </a:pPr>
            <a:r>
              <a:rPr lang="en-US" altLang="zh-CN" sz="2000" dirty="0">
                <a:latin typeface="楷体_GB2312" pitchFamily="49" charset="-122"/>
                <a:ea typeface="楷体_GB2312" pitchFamily="49" charset="-122"/>
              </a:rPr>
              <a:t>8</a:t>
            </a:r>
            <a:r>
              <a:rPr lang="zh-CN" altLang="en-US" sz="2000" dirty="0">
                <a:latin typeface="楷体_GB2312" pitchFamily="49" charset="-122"/>
                <a:ea typeface="楷体_GB2312" pitchFamily="49" charset="-122"/>
              </a:rPr>
              <a:t>、可精确地计算学生的成绩。</a:t>
            </a:r>
            <a:endParaRPr lang="zh-CN" altLang="en-US" sz="2000" dirty="0">
              <a:latin typeface="楷体_GB2312" pitchFamily="49" charset="-122"/>
              <a:ea typeface="楷体_GB2312" pitchFamily="49" charset="-122"/>
            </a:endParaRPr>
          </a:p>
          <a:p>
            <a:pPr eaLnBrk="1" hangingPunct="1">
              <a:lnSpc>
                <a:spcPct val="80000"/>
              </a:lnSpc>
              <a:buNone/>
            </a:pPr>
            <a:r>
              <a:rPr lang="zh-CN" altLang="en-US" sz="2000" dirty="0">
                <a:solidFill>
                  <a:srgbClr val="FD1FFF"/>
                </a:solidFill>
              </a:rPr>
              <a:t>反对意见：</a:t>
            </a:r>
            <a:endParaRPr lang="zh-CN" altLang="en-US" sz="2000" dirty="0">
              <a:solidFill>
                <a:srgbClr val="FD1FFF"/>
              </a:solidFill>
            </a:endParaRPr>
          </a:p>
          <a:p>
            <a:pPr eaLnBrk="1" hangingPunct="1">
              <a:lnSpc>
                <a:spcPct val="80000"/>
              </a:lnSpc>
              <a:buNone/>
            </a:pPr>
            <a:r>
              <a:rPr lang="en-US" altLang="zh-CN" sz="2000" dirty="0">
                <a:latin typeface="楷体_GB2312" pitchFamily="49" charset="-122"/>
                <a:ea typeface="楷体_GB2312" pitchFamily="49" charset="-122"/>
              </a:rPr>
              <a:t>1</a:t>
            </a:r>
            <a:r>
              <a:rPr lang="zh-CN" altLang="en-US" sz="2000" dirty="0">
                <a:latin typeface="楷体_GB2312" pitchFamily="49" charset="-122"/>
                <a:ea typeface="楷体_GB2312" pitchFamily="49" charset="-122"/>
              </a:rPr>
              <a:t>、对学生的表现作出全面的评定需采取多种方式；</a:t>
            </a:r>
            <a:endParaRPr lang="zh-CN" altLang="en-US" sz="2000" dirty="0">
              <a:latin typeface="楷体_GB2312" pitchFamily="49" charset="-122"/>
              <a:ea typeface="楷体_GB2312" pitchFamily="49" charset="-122"/>
            </a:endParaRPr>
          </a:p>
          <a:p>
            <a:pPr eaLnBrk="1" hangingPunct="1">
              <a:lnSpc>
                <a:spcPct val="80000"/>
              </a:lnSpc>
              <a:buNone/>
            </a:pPr>
            <a:r>
              <a:rPr lang="en-US" altLang="zh-CN" sz="2000" dirty="0">
                <a:latin typeface="楷体_GB2312" pitchFamily="49" charset="-122"/>
                <a:ea typeface="楷体_GB2312" pitchFamily="49" charset="-122"/>
              </a:rPr>
              <a:t>2</a:t>
            </a:r>
            <a:r>
              <a:rPr lang="zh-CN" altLang="en-US" sz="2000" dirty="0">
                <a:latin typeface="楷体_GB2312" pitchFamily="49" charset="-122"/>
                <a:ea typeface="楷体_GB2312" pitchFamily="49" charset="-122"/>
              </a:rPr>
              <a:t>、教师往往被困在要考试的内容上，也就是说，这样做的结果是考试导致课程；</a:t>
            </a:r>
            <a:endParaRPr lang="zh-CN" altLang="en-US" sz="2000" dirty="0">
              <a:latin typeface="楷体_GB2312" pitchFamily="49" charset="-122"/>
              <a:ea typeface="楷体_GB2312" pitchFamily="49" charset="-122"/>
            </a:endParaRPr>
          </a:p>
          <a:p>
            <a:pPr eaLnBrk="1" hangingPunct="1">
              <a:lnSpc>
                <a:spcPct val="80000"/>
              </a:lnSpc>
              <a:buNone/>
            </a:pPr>
            <a:r>
              <a:rPr lang="en-US" altLang="zh-CN" sz="2000" dirty="0">
                <a:latin typeface="楷体_GB2312" pitchFamily="49" charset="-122"/>
                <a:ea typeface="楷体_GB2312" pitchFamily="49" charset="-122"/>
              </a:rPr>
              <a:t>3</a:t>
            </a:r>
            <a:r>
              <a:rPr lang="zh-CN" altLang="en-US" sz="2000" dirty="0">
                <a:latin typeface="楷体_GB2312" pitchFamily="49" charset="-122"/>
                <a:ea typeface="楷体_GB2312" pitchFamily="49" charset="-122"/>
              </a:rPr>
              <a:t>、考试的压力抑制了教师的创造性，导致对学习过程的轻视；</a:t>
            </a:r>
            <a:endParaRPr lang="zh-CN" altLang="en-US" sz="2000" dirty="0">
              <a:latin typeface="楷体_GB2312" pitchFamily="49" charset="-122"/>
              <a:ea typeface="楷体_GB2312" pitchFamily="49" charset="-122"/>
            </a:endParaRPr>
          </a:p>
          <a:p>
            <a:pPr eaLnBrk="1" hangingPunct="1">
              <a:lnSpc>
                <a:spcPct val="80000"/>
              </a:lnSpc>
              <a:buNone/>
            </a:pPr>
            <a:r>
              <a:rPr lang="en-US" altLang="zh-CN" sz="2000" dirty="0">
                <a:latin typeface="楷体_GB2312" pitchFamily="49" charset="-122"/>
                <a:ea typeface="楷体_GB2312" pitchFamily="49" charset="-122"/>
              </a:rPr>
              <a:t>4</a:t>
            </a:r>
            <a:r>
              <a:rPr lang="zh-CN" altLang="en-US" sz="2000" dirty="0">
                <a:latin typeface="楷体_GB2312" pitchFamily="49" charset="-122"/>
                <a:ea typeface="楷体_GB2312" pitchFamily="49" charset="-122"/>
              </a:rPr>
              <a:t>、学生需要不同方面的信息反馈，应该包括认知和非认知两方面。</a:t>
            </a:r>
            <a:endParaRPr lang="zh-CN" altLang="en-US" sz="2000" dirty="0">
              <a:latin typeface="楷体_GB2312" pitchFamily="49" charset="-122"/>
              <a:ea typeface="楷体_GB2312" pitchFamily="49" charset="-122"/>
            </a:endParaRPr>
          </a:p>
          <a:p>
            <a:pPr eaLnBrk="1" hangingPunct="1">
              <a:lnSpc>
                <a:spcPct val="80000"/>
              </a:lnSpc>
              <a:buNone/>
            </a:pPr>
            <a:r>
              <a:rPr lang="zh-CN" altLang="en-US" sz="2000" dirty="0"/>
              <a:t> </a:t>
            </a:r>
            <a:endParaRPr lang="zh-CN" altLang="en-US" sz="2000" dirty="0"/>
          </a:p>
        </p:txBody>
      </p:sp>
    </p:spTree>
  </p:cSld>
  <p:clrMapOvr>
    <a:masterClrMapping/>
  </p:clrMapOvr>
  <p:transition>
    <p:randomBar dir="vert"/>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7" name="Rectangle 3"/>
          <p:cNvSpPr>
            <a:spLocks noGrp="1"/>
          </p:cNvSpPr>
          <p:nvPr>
            <p:ph idx="1" hasCustomPrompt="1"/>
          </p:nvPr>
        </p:nvSpPr>
        <p:spPr>
          <a:ln/>
        </p:spPr>
        <p:txBody>
          <a:bodyPr vert="horz" wrap="square" lIns="91440" tIns="45720" rIns="91440" bIns="45720" anchor="t" anchorCtr="0"/>
          <a:p>
            <a:pPr eaLnBrk="1" hangingPunct="1"/>
            <a:r>
              <a:rPr lang="zh-CN" altLang="en-US" b="1" dirty="0">
                <a:solidFill>
                  <a:srgbClr val="FF0000"/>
                </a:solidFill>
              </a:rPr>
              <a:t>学生学习指导</a:t>
            </a:r>
            <a:r>
              <a:rPr lang="zh-CN" altLang="en-US" dirty="0">
                <a:ea typeface="楷体_GB2312" pitchFamily="49" charset="-122"/>
              </a:rPr>
              <a:t>就是为了使学生会学习而安排、提出学习内容，准备学习环境，对学生活动计划的展开和调整所给予的指导和建议。简言之，就是教师对学生学习活动、学习过程的指导。</a:t>
            </a:r>
            <a:endParaRPr lang="zh-CN" altLang="en-US" dirty="0">
              <a:ea typeface="楷体_GB2312" pitchFamily="49" charset="-122"/>
            </a:endParaRPr>
          </a:p>
        </p:txBody>
      </p:sp>
      <p:sp>
        <p:nvSpPr>
          <p:cNvPr id="218117" name="Rectangle 5"/>
          <p:cNvSpPr>
            <a:spLocks noGrp="1"/>
          </p:cNvSpPr>
          <p:nvPr>
            <p:ph type="title"/>
          </p:nvPr>
        </p:nvSpPr>
        <p:spPr>
          <a:xfrm>
            <a:off x="1066800" y="1125538"/>
            <a:ext cx="5521325" cy="790575"/>
          </a:xfrm>
          <a:solidFill>
            <a:srgbClr val="00CCFF"/>
          </a:solidFill>
          <a:ln/>
        </p:spPr>
        <p:txBody>
          <a:bodyPr vert="horz" wrap="square" lIns="91440" tIns="45720" rIns="91440" bIns="45720" anchor="b" anchorCtr="0"/>
          <a:p>
            <a:pPr eaLnBrk="1" hangingPunct="1">
              <a:spcBef>
                <a:spcPct val="20000"/>
              </a:spcBef>
              <a:buSzPct val="85000"/>
            </a:pPr>
            <a:r>
              <a:rPr lang="zh-CN" altLang="en-US" sz="4000" dirty="0"/>
              <a:t>四、学生学习指导</a:t>
            </a:r>
            <a:endParaRPr lang="zh-CN" altLang="en-US" sz="4000" dirty="0"/>
          </a:p>
        </p:txBody>
      </p:sp>
      <p:pic>
        <p:nvPicPr>
          <p:cNvPr id="101379" name="Picture 8" descr="图片24"/>
          <p:cNvPicPr>
            <a:picLocks noChangeAspect="1"/>
          </p:cNvPicPr>
          <p:nvPr/>
        </p:nvPicPr>
        <p:blipFill>
          <a:blip r:embed="rId1"/>
          <a:stretch>
            <a:fillRect/>
          </a:stretch>
        </p:blipFill>
        <p:spPr>
          <a:xfrm>
            <a:off x="7019925" y="4724400"/>
            <a:ext cx="1038225" cy="1171575"/>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18117"/>
                                        </p:tgtEl>
                                        <p:attrNameLst>
                                          <p:attrName>style.visibility</p:attrName>
                                        </p:attrNameLst>
                                      </p:cBhvr>
                                      <p:to>
                                        <p:strVal val="visible"/>
                                      </p:to>
                                    </p:set>
                                    <p:animEffect transition="in" filter="slide(fromBottom)">
                                      <p:cBhvr>
                                        <p:cTn id="7" dur="500"/>
                                        <p:tgtEl>
                                          <p:spTgt spid="218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117"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1" name="Rectangle 3"/>
          <p:cNvSpPr>
            <a:spLocks noGrp="1"/>
          </p:cNvSpPr>
          <p:nvPr>
            <p:ph idx="1" hasCustomPrompt="1"/>
          </p:nvPr>
        </p:nvSpPr>
        <p:spPr>
          <a:ln/>
        </p:spPr>
        <p:txBody>
          <a:bodyPr vert="horz" wrap="square" lIns="91440" tIns="45720" rIns="91440" bIns="45720" anchor="t" anchorCtr="0"/>
          <a:p>
            <a:pPr eaLnBrk="1" hangingPunct="1"/>
            <a:r>
              <a:rPr lang="zh-CN" altLang="en-US" b="1" dirty="0">
                <a:solidFill>
                  <a:srgbClr val="FF0000"/>
                </a:solidFill>
              </a:rPr>
              <a:t>对学生进行学习指导的意义</a:t>
            </a:r>
            <a:endParaRPr lang="zh-CN" altLang="en-US" b="1" dirty="0">
              <a:solidFill>
                <a:srgbClr val="FF0000"/>
              </a:solidFill>
            </a:endParaRPr>
          </a:p>
          <a:p>
            <a:pPr eaLnBrk="1" hangingPunct="1">
              <a:buNone/>
            </a:pPr>
            <a:r>
              <a:rPr lang="zh-CN" altLang="en-US" dirty="0"/>
              <a:t>    </a:t>
            </a:r>
            <a:r>
              <a:rPr lang="en-US" altLang="zh-CN" dirty="0">
                <a:latin typeface="楷体_GB2312" pitchFamily="49" charset="-122"/>
                <a:ea typeface="楷体_GB2312" pitchFamily="49" charset="-122"/>
              </a:rPr>
              <a:t>1.</a:t>
            </a:r>
            <a:r>
              <a:rPr lang="zh-CN" altLang="en-US" dirty="0">
                <a:latin typeface="楷体_GB2312" pitchFamily="49" charset="-122"/>
                <a:ea typeface="楷体_GB2312" pitchFamily="49" charset="-122"/>
              </a:rPr>
              <a:t>教会学生学习是教学的基本任务。</a:t>
            </a:r>
            <a:endParaRPr lang="zh-CN" altLang="en-US" dirty="0">
              <a:latin typeface="楷体_GB2312" pitchFamily="49" charset="-122"/>
              <a:ea typeface="楷体_GB2312" pitchFamily="49" charset="-122"/>
            </a:endParaRPr>
          </a:p>
          <a:p>
            <a:pPr eaLnBrk="1" hangingPunct="1">
              <a:buNone/>
            </a:pPr>
            <a:r>
              <a:rPr lang="zh-CN" altLang="en-US" dirty="0">
                <a:latin typeface="楷体_GB2312" pitchFamily="49" charset="-122"/>
                <a:ea typeface="楷体_GB2312" pitchFamily="49" charset="-122"/>
              </a:rPr>
              <a:t>  </a:t>
            </a:r>
            <a:r>
              <a:rPr lang="en-US" altLang="zh-CN" dirty="0">
                <a:latin typeface="楷体_GB2312" pitchFamily="49" charset="-122"/>
                <a:ea typeface="楷体_GB2312" pitchFamily="49" charset="-122"/>
              </a:rPr>
              <a:t>2.</a:t>
            </a:r>
            <a:r>
              <a:rPr lang="zh-CN" altLang="en-US" dirty="0">
                <a:latin typeface="楷体_GB2312" pitchFamily="49" charset="-122"/>
                <a:ea typeface="楷体_GB2312" pitchFamily="49" charset="-122"/>
              </a:rPr>
              <a:t>是由教学活动具有双边性特点所决定。</a:t>
            </a:r>
            <a:endParaRPr lang="zh-CN" altLang="en-US" dirty="0">
              <a:latin typeface="楷体_GB2312" pitchFamily="49" charset="-122"/>
              <a:ea typeface="楷体_GB2312" pitchFamily="49" charset="-122"/>
            </a:endParaRPr>
          </a:p>
          <a:p>
            <a:pPr eaLnBrk="1" hangingPunct="1">
              <a:buNone/>
            </a:pPr>
            <a:r>
              <a:rPr lang="zh-CN" altLang="en-US" dirty="0">
                <a:latin typeface="楷体_GB2312" pitchFamily="49" charset="-122"/>
                <a:ea typeface="楷体_GB2312" pitchFamily="49" charset="-122"/>
              </a:rPr>
              <a:t>  </a:t>
            </a:r>
            <a:r>
              <a:rPr lang="en-US" altLang="zh-CN" dirty="0">
                <a:latin typeface="楷体_GB2312" pitchFamily="49" charset="-122"/>
                <a:ea typeface="楷体_GB2312" pitchFamily="49" charset="-122"/>
              </a:rPr>
              <a:t>3.</a:t>
            </a:r>
            <a:r>
              <a:rPr lang="zh-CN" altLang="en-US" dirty="0">
                <a:latin typeface="楷体_GB2312" pitchFamily="49" charset="-122"/>
                <a:ea typeface="楷体_GB2312" pitchFamily="49" charset="-122"/>
              </a:rPr>
              <a:t>是科技发展和学生学习特点的必然要求。</a:t>
            </a:r>
            <a:endParaRPr lang="zh-CN" altLang="en-US" dirty="0">
              <a:latin typeface="楷体_GB2312" pitchFamily="49" charset="-122"/>
              <a:ea typeface="楷体_GB2312" pitchFamily="49" charset="-122"/>
            </a:endParaRPr>
          </a:p>
        </p:txBody>
      </p:sp>
      <p:sp>
        <p:nvSpPr>
          <p:cNvPr id="219141" name="Rectangle 5"/>
          <p:cNvSpPr>
            <a:spLocks noGrp="1"/>
          </p:cNvSpPr>
          <p:nvPr>
            <p:ph type="title"/>
          </p:nvPr>
        </p:nvSpPr>
        <p:spPr>
          <a:xfrm>
            <a:off x="1066800" y="1052513"/>
            <a:ext cx="6242050" cy="936625"/>
          </a:xfrm>
          <a:solidFill>
            <a:srgbClr val="00CCFF"/>
          </a:solidFill>
          <a:ln/>
        </p:spPr>
        <p:txBody>
          <a:bodyPr vert="horz" wrap="square" lIns="91440" tIns="45720" rIns="91440" bIns="45720" anchor="b" anchorCtr="0"/>
          <a:p>
            <a:pPr eaLnBrk="1" hangingPunct="1">
              <a:spcBef>
                <a:spcPct val="20000"/>
              </a:spcBef>
              <a:buSzPct val="85000"/>
            </a:pPr>
            <a:r>
              <a:rPr lang="zh-CN" altLang="en-US" dirty="0"/>
              <a:t>四、学生学习指导</a:t>
            </a:r>
            <a:endParaRPr lang="zh-CN" altLang="en-US" dirty="0"/>
          </a:p>
        </p:txBody>
      </p:sp>
      <p:pic>
        <p:nvPicPr>
          <p:cNvPr id="102403" name="Picture 6" descr="图片156-0"/>
          <p:cNvPicPr>
            <a:picLocks noChangeAspect="1"/>
          </p:cNvPicPr>
          <p:nvPr/>
        </p:nvPicPr>
        <p:blipFill>
          <a:blip r:embed="rId1"/>
          <a:stretch>
            <a:fillRect/>
          </a:stretch>
        </p:blipFill>
        <p:spPr>
          <a:xfrm>
            <a:off x="5795963" y="4437063"/>
            <a:ext cx="2093912" cy="2033587"/>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19141"/>
                                        </p:tgtEl>
                                        <p:attrNameLst>
                                          <p:attrName>style.visibility</p:attrName>
                                        </p:attrNameLst>
                                      </p:cBhvr>
                                      <p:to>
                                        <p:strVal val="visible"/>
                                      </p:to>
                                    </p:set>
                                    <p:animEffect transition="in" filter="slide(fromBottom)">
                                      <p:cBhvr>
                                        <p:cTn id="7" dur="500"/>
                                        <p:tgtEl>
                                          <p:spTgt spid="219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4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5" name="Rectangle 3"/>
          <p:cNvSpPr>
            <a:spLocks noGrp="1"/>
          </p:cNvSpPr>
          <p:nvPr>
            <p:ph idx="1" hasCustomPrompt="1"/>
          </p:nvPr>
        </p:nvSpPr>
        <p:spPr>
          <a:xfrm>
            <a:off x="611188" y="2133600"/>
            <a:ext cx="7772400" cy="4114800"/>
          </a:xfrm>
          <a:ln/>
        </p:spPr>
        <p:txBody>
          <a:bodyPr vert="horz" wrap="square" lIns="91440" tIns="45720" rIns="91440" bIns="45720" anchor="t" anchorCtr="0"/>
          <a:p>
            <a:pPr marL="812800" indent="-812800" eaLnBrk="1" hangingPunct="1">
              <a:lnSpc>
                <a:spcPct val="90000"/>
              </a:lnSpc>
            </a:pPr>
            <a:r>
              <a:rPr lang="zh-CN" altLang="en-US" sz="2800" dirty="0"/>
              <a:t>学生学习指导的根本目标是使学生明确学习目的；端正学习态度；加强学法指导；教会学习，培养学生的自学能力。</a:t>
            </a:r>
            <a:endParaRPr lang="zh-CN" altLang="en-US" sz="2800" dirty="0"/>
          </a:p>
          <a:p>
            <a:pPr marL="812800" indent="-812800" eaLnBrk="1" hangingPunct="1">
              <a:lnSpc>
                <a:spcPct val="90000"/>
              </a:lnSpc>
            </a:pPr>
            <a:r>
              <a:rPr lang="zh-CN" altLang="en-US" sz="2800" dirty="0"/>
              <a:t>教师应对学生从以下几个方面进行指导：</a:t>
            </a:r>
            <a:endParaRPr lang="zh-CN" altLang="en-US" sz="2800" dirty="0"/>
          </a:p>
          <a:p>
            <a:pPr marL="812800" indent="-812800" eaLnBrk="1" hangingPunct="1">
              <a:lnSpc>
                <a:spcPct val="90000"/>
              </a:lnSpc>
              <a:buNone/>
            </a:pPr>
            <a:r>
              <a:rPr lang="zh-CN" altLang="en-US" sz="2800" b="1" dirty="0">
                <a:solidFill>
                  <a:srgbClr val="FF0000"/>
                </a:solidFill>
              </a:rPr>
              <a:t>（一）学习目的指导</a:t>
            </a:r>
            <a:endParaRPr lang="zh-CN" altLang="en-US" sz="2800" b="1" dirty="0">
              <a:solidFill>
                <a:srgbClr val="FF0000"/>
              </a:solidFill>
            </a:endParaRPr>
          </a:p>
          <a:p>
            <a:pPr marL="812800" indent="-812800" eaLnBrk="1" hangingPunct="1">
              <a:lnSpc>
                <a:spcPct val="90000"/>
              </a:lnSpc>
              <a:buNone/>
            </a:pPr>
            <a:r>
              <a:rPr lang="zh-CN" altLang="en-US" sz="2800" dirty="0"/>
              <a:t>     （</a:t>
            </a:r>
            <a:r>
              <a:rPr lang="en-US" altLang="zh-CN" sz="2800" dirty="0"/>
              <a:t>1</a:t>
            </a:r>
            <a:r>
              <a:rPr lang="zh-CN" altLang="en-US" sz="2800" dirty="0"/>
              <a:t>）激发学习动机，培养学习兴趣。</a:t>
            </a:r>
            <a:endParaRPr lang="zh-CN" altLang="en-US" sz="2800" dirty="0"/>
          </a:p>
          <a:p>
            <a:pPr marL="812800" indent="-812800" eaLnBrk="1" hangingPunct="1">
              <a:lnSpc>
                <a:spcPct val="90000"/>
              </a:lnSpc>
              <a:buNone/>
            </a:pPr>
            <a:r>
              <a:rPr lang="zh-CN" altLang="en-US" sz="2800" dirty="0"/>
              <a:t>     （</a:t>
            </a:r>
            <a:r>
              <a:rPr lang="en-US" altLang="zh-CN" sz="2800" dirty="0"/>
              <a:t>2</a:t>
            </a:r>
            <a:r>
              <a:rPr lang="zh-CN" altLang="en-US" sz="2800" dirty="0"/>
              <a:t>）建立良好的师生关系。</a:t>
            </a:r>
            <a:endParaRPr lang="zh-CN" altLang="en-US" sz="2800" dirty="0"/>
          </a:p>
          <a:p>
            <a:pPr marL="812800" indent="-812800" eaLnBrk="1" hangingPunct="1">
              <a:lnSpc>
                <a:spcPct val="90000"/>
              </a:lnSpc>
              <a:buNone/>
            </a:pPr>
            <a:r>
              <a:rPr lang="zh-CN" altLang="en-US" sz="2800" dirty="0"/>
              <a:t>     （</a:t>
            </a:r>
            <a:r>
              <a:rPr lang="en-US" altLang="zh-CN" sz="2800" dirty="0"/>
              <a:t>3</a:t>
            </a:r>
            <a:r>
              <a:rPr lang="zh-CN" altLang="en-US" sz="2800" dirty="0"/>
              <a:t>）注意对学生进行情感、意志、个性等非认知因素的培养训练。</a:t>
            </a:r>
            <a:endParaRPr lang="zh-CN" altLang="en-US" sz="2800" dirty="0"/>
          </a:p>
          <a:p>
            <a:pPr marL="812800" indent="-812800" eaLnBrk="1" hangingPunct="1">
              <a:lnSpc>
                <a:spcPct val="90000"/>
              </a:lnSpc>
            </a:pPr>
            <a:endParaRPr lang="en-US" altLang="zh-CN" sz="2800" dirty="0"/>
          </a:p>
        </p:txBody>
      </p:sp>
      <p:sp>
        <p:nvSpPr>
          <p:cNvPr id="220165" name="Rectangle 5"/>
          <p:cNvSpPr>
            <a:spLocks noGrp="1"/>
          </p:cNvSpPr>
          <p:nvPr>
            <p:ph type="title"/>
          </p:nvPr>
        </p:nvSpPr>
        <p:spPr>
          <a:xfrm>
            <a:off x="1066800" y="1125538"/>
            <a:ext cx="4945063" cy="790575"/>
          </a:xfrm>
          <a:solidFill>
            <a:srgbClr val="00CCFF"/>
          </a:solidFill>
          <a:ln/>
        </p:spPr>
        <p:txBody>
          <a:bodyPr vert="horz" wrap="square" lIns="91440" tIns="45720" rIns="91440" bIns="45720" anchor="b" anchorCtr="0"/>
          <a:p>
            <a:pPr eaLnBrk="1" hangingPunct="1">
              <a:spcBef>
                <a:spcPct val="20000"/>
              </a:spcBef>
              <a:buSzPct val="85000"/>
            </a:pPr>
            <a:r>
              <a:rPr lang="zh-CN" altLang="en-US" dirty="0"/>
              <a:t>四、学生学习指导</a:t>
            </a:r>
            <a:endParaRPr lang="zh-CN" altLang="en-US" dirty="0"/>
          </a:p>
        </p:txBody>
      </p:sp>
      <p:pic>
        <p:nvPicPr>
          <p:cNvPr id="103427" name="Picture 6" descr="paint0094s"/>
          <p:cNvPicPr>
            <a:picLocks noChangeAspect="1"/>
          </p:cNvPicPr>
          <p:nvPr/>
        </p:nvPicPr>
        <p:blipFill>
          <a:blip r:embed="rId1"/>
          <a:stretch>
            <a:fillRect/>
          </a:stretch>
        </p:blipFill>
        <p:spPr>
          <a:xfrm>
            <a:off x="6804025" y="5949950"/>
            <a:ext cx="1257300" cy="636588"/>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0165"/>
                                        </p:tgtEl>
                                        <p:attrNameLst>
                                          <p:attrName>style.visibility</p:attrName>
                                        </p:attrNameLst>
                                      </p:cBhvr>
                                      <p:to>
                                        <p:strVal val="visible"/>
                                      </p:to>
                                    </p:set>
                                    <p:animEffect transition="in" filter="slide(fromBottom)">
                                      <p:cBhvr>
                                        <p:cTn id="7" dur="500"/>
                                        <p:tgtEl>
                                          <p:spTgt spid="220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49" name="Rectangle 3"/>
          <p:cNvSpPr>
            <a:spLocks noGrp="1"/>
          </p:cNvSpPr>
          <p:nvPr>
            <p:ph idx="1" hasCustomPrompt="1"/>
          </p:nvPr>
        </p:nvSpPr>
        <p:spPr>
          <a:ln/>
        </p:spPr>
        <p:txBody>
          <a:bodyPr vert="horz" wrap="square" lIns="91440" tIns="45720" rIns="91440" bIns="45720" anchor="t" anchorCtr="0"/>
          <a:p>
            <a:pPr eaLnBrk="1" hangingPunct="1">
              <a:buNone/>
            </a:pPr>
            <a:r>
              <a:rPr lang="zh-CN" altLang="en-US" b="1" dirty="0">
                <a:solidFill>
                  <a:srgbClr val="FF0000"/>
                </a:solidFill>
              </a:rPr>
              <a:t>（二）学习态度指导</a:t>
            </a:r>
            <a:endParaRPr lang="zh-CN" altLang="en-US" b="1" dirty="0">
              <a:solidFill>
                <a:srgbClr val="FF0000"/>
              </a:solidFill>
            </a:endParaRPr>
          </a:p>
          <a:p>
            <a:pPr eaLnBrk="1" hangingPunct="1"/>
            <a:r>
              <a:rPr lang="zh-CN" altLang="en-US" dirty="0"/>
              <a:t>定义：学生对学习的认识、对学习过程或结果的评价所产生的情感体验和学习行为倾向三个方面组成的一种心理反应。</a:t>
            </a:r>
            <a:endParaRPr lang="zh-CN" altLang="en-US" dirty="0"/>
          </a:p>
          <a:p>
            <a:pPr eaLnBrk="1" hangingPunct="1"/>
            <a:r>
              <a:rPr lang="zh-CN" altLang="en-US" dirty="0"/>
              <a:t>（</a:t>
            </a:r>
            <a:r>
              <a:rPr lang="en-US" altLang="zh-CN" dirty="0"/>
              <a:t>1</a:t>
            </a:r>
            <a:r>
              <a:rPr lang="zh-CN" altLang="en-US" dirty="0"/>
              <a:t>）使学生明确学习的价值。</a:t>
            </a:r>
            <a:endParaRPr lang="zh-CN" altLang="en-US" dirty="0"/>
          </a:p>
          <a:p>
            <a:pPr eaLnBrk="1" hangingPunct="1"/>
            <a:r>
              <a:rPr lang="zh-CN" altLang="en-US" dirty="0"/>
              <a:t>（</a:t>
            </a:r>
            <a:r>
              <a:rPr lang="en-US" altLang="zh-CN" dirty="0"/>
              <a:t>2</a:t>
            </a:r>
            <a:r>
              <a:rPr lang="zh-CN" altLang="en-US" dirty="0"/>
              <a:t>）教学中要结合教学内容，特别是教学过程培养学生良好的学习态度。</a:t>
            </a:r>
            <a:endParaRPr lang="zh-CN" altLang="en-US" dirty="0"/>
          </a:p>
          <a:p>
            <a:pPr eaLnBrk="1" hangingPunct="1"/>
            <a:endParaRPr lang="en-US" altLang="zh-CN" dirty="0"/>
          </a:p>
        </p:txBody>
      </p:sp>
      <p:sp>
        <p:nvSpPr>
          <p:cNvPr id="221189" name="Rectangle 5"/>
          <p:cNvSpPr>
            <a:spLocks noGrp="1"/>
          </p:cNvSpPr>
          <p:nvPr>
            <p:ph type="title"/>
          </p:nvPr>
        </p:nvSpPr>
        <p:spPr>
          <a:xfrm>
            <a:off x="1066800" y="1125538"/>
            <a:ext cx="4729163" cy="790575"/>
          </a:xfrm>
          <a:solidFill>
            <a:srgbClr val="00CCFF"/>
          </a:solidFill>
          <a:ln/>
        </p:spPr>
        <p:txBody>
          <a:bodyPr vert="horz" wrap="square" lIns="91440" tIns="45720" rIns="91440" bIns="45720" anchor="b" anchorCtr="0"/>
          <a:p>
            <a:pPr eaLnBrk="1" hangingPunct="1">
              <a:spcBef>
                <a:spcPct val="20000"/>
              </a:spcBef>
              <a:buSzPct val="85000"/>
            </a:pPr>
            <a:r>
              <a:rPr lang="zh-CN" altLang="en-US" dirty="0"/>
              <a:t>四、学生学习指导</a:t>
            </a:r>
            <a:endParaRPr lang="zh-CN" altLang="en-US" dirty="0"/>
          </a:p>
        </p:txBody>
      </p:sp>
      <p:pic>
        <p:nvPicPr>
          <p:cNvPr id="104451" name="Picture 6" descr="paint0094s"/>
          <p:cNvPicPr>
            <a:picLocks noChangeAspect="1"/>
          </p:cNvPicPr>
          <p:nvPr/>
        </p:nvPicPr>
        <p:blipFill>
          <a:blip r:embed="rId1"/>
          <a:stretch>
            <a:fillRect/>
          </a:stretch>
        </p:blipFill>
        <p:spPr>
          <a:xfrm>
            <a:off x="7235825" y="5805488"/>
            <a:ext cx="1257300" cy="636587"/>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1189"/>
                                        </p:tgtEl>
                                        <p:attrNameLst>
                                          <p:attrName>style.visibility</p:attrName>
                                        </p:attrNameLst>
                                      </p:cBhvr>
                                      <p:to>
                                        <p:strVal val="visible"/>
                                      </p:to>
                                    </p:set>
                                    <p:animEffect transition="in" filter="slide(fromBottom)">
                                      <p:cBhvr>
                                        <p:cTn id="7" dur="500"/>
                                        <p:tgtEl>
                                          <p:spTgt spid="221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189"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3" name="Rectangle 3"/>
          <p:cNvSpPr>
            <a:spLocks noGrp="1"/>
          </p:cNvSpPr>
          <p:nvPr>
            <p:ph idx="1" hasCustomPrompt="1"/>
          </p:nvPr>
        </p:nvSpPr>
        <p:spPr>
          <a:ln/>
        </p:spPr>
        <p:txBody>
          <a:bodyPr vert="horz" wrap="square" lIns="91440" tIns="45720" rIns="91440" bIns="45720" anchor="t" anchorCtr="0"/>
          <a:p>
            <a:pPr eaLnBrk="1" hangingPunct="1">
              <a:buNone/>
            </a:pPr>
            <a:r>
              <a:rPr lang="zh-CN" altLang="en-US" b="1" dirty="0">
                <a:solidFill>
                  <a:srgbClr val="FF0000"/>
                </a:solidFill>
              </a:rPr>
              <a:t>（三）学习环节指导</a:t>
            </a:r>
            <a:endParaRPr lang="zh-CN" altLang="en-US" b="1" dirty="0">
              <a:solidFill>
                <a:srgbClr val="FF0000"/>
              </a:solidFill>
            </a:endParaRPr>
          </a:p>
          <a:p>
            <a:pPr lvl="1" eaLnBrk="1" hangingPunct="1"/>
            <a:r>
              <a:rPr lang="en-US" altLang="zh-CN" dirty="0"/>
              <a:t>1</a:t>
            </a:r>
            <a:r>
              <a:rPr lang="zh-CN" altLang="en-US" dirty="0"/>
              <a:t>、预习是学生根据教师指定的学习内容在教师讲授之前进行的自学活动。</a:t>
            </a:r>
            <a:endParaRPr lang="zh-CN" altLang="en-US" dirty="0"/>
          </a:p>
          <a:p>
            <a:pPr lvl="1" eaLnBrk="1" hangingPunct="1"/>
            <a:r>
              <a:rPr lang="en-US" altLang="zh-CN" dirty="0"/>
              <a:t>2</a:t>
            </a:r>
            <a:r>
              <a:rPr lang="zh-CN" altLang="en-US" dirty="0"/>
              <a:t>、听课</a:t>
            </a:r>
            <a:endParaRPr lang="zh-CN" altLang="en-US" dirty="0"/>
          </a:p>
          <a:p>
            <a:pPr lvl="1" eaLnBrk="1" hangingPunct="1"/>
            <a:r>
              <a:rPr lang="zh-CN" altLang="en-US" dirty="0"/>
              <a:t>（</a:t>
            </a:r>
            <a:r>
              <a:rPr lang="en-US" altLang="zh-CN" dirty="0"/>
              <a:t>1</a:t>
            </a:r>
            <a:r>
              <a:rPr lang="zh-CN" altLang="en-US" dirty="0"/>
              <a:t>）集中注意力。</a:t>
            </a:r>
            <a:endParaRPr lang="zh-CN" altLang="en-US" dirty="0"/>
          </a:p>
          <a:p>
            <a:pPr lvl="1" eaLnBrk="1" hangingPunct="1"/>
            <a:r>
              <a:rPr lang="zh-CN" altLang="en-US" dirty="0"/>
              <a:t>（</a:t>
            </a:r>
            <a:r>
              <a:rPr lang="en-US" altLang="zh-CN" dirty="0"/>
              <a:t>2</a:t>
            </a:r>
            <a:r>
              <a:rPr lang="zh-CN" altLang="en-US" dirty="0"/>
              <a:t>）听、想、记紧密结合。</a:t>
            </a:r>
            <a:endParaRPr lang="zh-CN" altLang="en-US" dirty="0"/>
          </a:p>
          <a:p>
            <a:pPr eaLnBrk="1" hangingPunct="1"/>
            <a:endParaRPr lang="en-US" altLang="zh-CN" dirty="0"/>
          </a:p>
        </p:txBody>
      </p:sp>
      <p:pic>
        <p:nvPicPr>
          <p:cNvPr id="105474" name="Picture 4" descr="paint0094s"/>
          <p:cNvPicPr>
            <a:picLocks noChangeAspect="1"/>
          </p:cNvPicPr>
          <p:nvPr/>
        </p:nvPicPr>
        <p:blipFill>
          <a:blip r:embed="rId1"/>
          <a:stretch>
            <a:fillRect/>
          </a:stretch>
        </p:blipFill>
        <p:spPr>
          <a:xfrm>
            <a:off x="7092950" y="5445125"/>
            <a:ext cx="1257300" cy="636588"/>
          </a:xfrm>
          <a:prstGeom prst="rect">
            <a:avLst/>
          </a:prstGeom>
          <a:noFill/>
          <a:ln w="9525">
            <a:noFill/>
          </a:ln>
        </p:spPr>
      </p:pic>
      <p:sp>
        <p:nvSpPr>
          <p:cNvPr id="222214" name="Rectangle 6"/>
          <p:cNvSpPr>
            <a:spLocks noGrp="1"/>
          </p:cNvSpPr>
          <p:nvPr>
            <p:ph type="title"/>
          </p:nvPr>
        </p:nvSpPr>
        <p:spPr>
          <a:xfrm>
            <a:off x="971550" y="981075"/>
            <a:ext cx="5040313" cy="720725"/>
          </a:xfrm>
          <a:solidFill>
            <a:srgbClr val="00CCFF"/>
          </a:solidFill>
          <a:ln/>
        </p:spPr>
        <p:txBody>
          <a:bodyPr vert="horz" wrap="square" lIns="91440" tIns="45720" rIns="91440" bIns="45720" anchor="b" anchorCtr="0"/>
          <a:p>
            <a:pPr eaLnBrk="1" hangingPunct="1">
              <a:spcBef>
                <a:spcPct val="20000"/>
              </a:spcBef>
              <a:buSzPct val="85000"/>
            </a:pPr>
            <a:r>
              <a:rPr lang="zh-CN" altLang="en-US" sz="4000" dirty="0"/>
              <a:t>四、学生学习指导</a:t>
            </a:r>
            <a:endParaRPr lang="zh-CN" altLang="en-US" sz="4000" dirty="0"/>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2214"/>
                                        </p:tgtEl>
                                        <p:attrNameLst>
                                          <p:attrName>style.visibility</p:attrName>
                                        </p:attrNameLst>
                                      </p:cBhvr>
                                      <p:to>
                                        <p:strVal val="visible"/>
                                      </p:to>
                                    </p:set>
                                    <p:animEffect transition="in" filter="slide(fromBottom)">
                                      <p:cBhvr>
                                        <p:cTn id="7" dur="500"/>
                                        <p:tgtEl>
                                          <p:spTgt spid="2222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14"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7" name="Rectangle 3"/>
          <p:cNvSpPr>
            <a:spLocks noGrp="1"/>
          </p:cNvSpPr>
          <p:nvPr>
            <p:ph idx="1" hasCustomPrompt="1"/>
          </p:nvPr>
        </p:nvSpPr>
        <p:spPr>
          <a:ln/>
        </p:spPr>
        <p:txBody>
          <a:bodyPr vert="horz" wrap="square" lIns="91440" tIns="45720" rIns="91440" bIns="45720" anchor="t" anchorCtr="0"/>
          <a:p>
            <a:pPr eaLnBrk="1" hangingPunct="1">
              <a:buNone/>
            </a:pPr>
            <a:r>
              <a:rPr lang="zh-CN" altLang="en-US" b="1" dirty="0">
                <a:solidFill>
                  <a:srgbClr val="FF0000"/>
                </a:solidFill>
              </a:rPr>
              <a:t>（三）学习环节指导</a:t>
            </a:r>
            <a:endParaRPr lang="zh-CN" altLang="en-US" b="1" dirty="0">
              <a:solidFill>
                <a:srgbClr val="FF0000"/>
              </a:solidFill>
            </a:endParaRPr>
          </a:p>
          <a:p>
            <a:pPr lvl="1" eaLnBrk="1" hangingPunct="1"/>
            <a:r>
              <a:rPr lang="en-US" altLang="zh-CN" dirty="0"/>
              <a:t>3</a:t>
            </a:r>
            <a:r>
              <a:rPr lang="zh-CN" altLang="en-US" dirty="0"/>
              <a:t>、复习</a:t>
            </a:r>
            <a:endParaRPr lang="zh-CN" altLang="en-US" dirty="0"/>
          </a:p>
          <a:p>
            <a:pPr lvl="1" eaLnBrk="1" hangingPunct="1"/>
            <a:r>
              <a:rPr lang="zh-CN" altLang="en-US" dirty="0"/>
              <a:t>（</a:t>
            </a:r>
            <a:r>
              <a:rPr lang="en-US" altLang="zh-CN" dirty="0"/>
              <a:t>1</a:t>
            </a:r>
            <a:r>
              <a:rPr lang="zh-CN" altLang="en-US" dirty="0"/>
              <a:t>）复习要及时；</a:t>
            </a:r>
            <a:endParaRPr lang="zh-CN" altLang="en-US" dirty="0"/>
          </a:p>
          <a:p>
            <a:pPr lvl="1" eaLnBrk="1" hangingPunct="1"/>
            <a:r>
              <a:rPr lang="zh-CN" altLang="en-US" dirty="0"/>
              <a:t>（</a:t>
            </a:r>
            <a:r>
              <a:rPr lang="en-US" altLang="zh-CN" dirty="0"/>
              <a:t>2</a:t>
            </a:r>
            <a:r>
              <a:rPr lang="zh-CN" altLang="en-US" dirty="0"/>
              <a:t>）整理课堂笔记，结合课本复习；</a:t>
            </a:r>
            <a:endParaRPr lang="zh-CN" altLang="en-US" dirty="0"/>
          </a:p>
          <a:p>
            <a:pPr lvl="1" eaLnBrk="1" hangingPunct="1"/>
            <a:r>
              <a:rPr lang="zh-CN" altLang="en-US" dirty="0"/>
              <a:t>（</a:t>
            </a:r>
            <a:r>
              <a:rPr lang="en-US" altLang="zh-CN" dirty="0"/>
              <a:t>3</a:t>
            </a:r>
            <a:r>
              <a:rPr lang="zh-CN" altLang="en-US" dirty="0"/>
              <a:t>）合理分配复习时间；</a:t>
            </a:r>
            <a:endParaRPr lang="zh-CN" altLang="en-US" dirty="0"/>
          </a:p>
          <a:p>
            <a:pPr lvl="1" eaLnBrk="1" hangingPunct="1"/>
            <a:r>
              <a:rPr lang="zh-CN" altLang="en-US" dirty="0"/>
              <a:t>（</a:t>
            </a:r>
            <a:r>
              <a:rPr lang="en-US" altLang="zh-CN" dirty="0"/>
              <a:t>4</a:t>
            </a:r>
            <a:r>
              <a:rPr lang="zh-CN" altLang="en-US" dirty="0"/>
              <a:t>）复习方式应多样化。</a:t>
            </a:r>
            <a:endParaRPr lang="zh-CN" altLang="en-US" dirty="0"/>
          </a:p>
          <a:p>
            <a:pPr lvl="1" eaLnBrk="1" hangingPunct="1"/>
            <a:endParaRPr lang="zh-CN" altLang="en-US" dirty="0"/>
          </a:p>
          <a:p>
            <a:pPr eaLnBrk="1" hangingPunct="1"/>
            <a:endParaRPr lang="zh-CN" altLang="en-US" dirty="0"/>
          </a:p>
          <a:p>
            <a:pPr eaLnBrk="1" hangingPunct="1"/>
            <a:endParaRPr lang="en-US" altLang="zh-CN" dirty="0"/>
          </a:p>
        </p:txBody>
      </p:sp>
      <p:sp>
        <p:nvSpPr>
          <p:cNvPr id="223237" name="Rectangle 5"/>
          <p:cNvSpPr>
            <a:spLocks noGrp="1"/>
          </p:cNvSpPr>
          <p:nvPr>
            <p:ph type="title"/>
          </p:nvPr>
        </p:nvSpPr>
        <p:spPr>
          <a:xfrm>
            <a:off x="1066800" y="1125538"/>
            <a:ext cx="4945063" cy="790575"/>
          </a:xfrm>
          <a:solidFill>
            <a:srgbClr val="00CCFF"/>
          </a:solidFill>
          <a:ln/>
        </p:spPr>
        <p:txBody>
          <a:bodyPr vert="horz" wrap="square" lIns="91440" tIns="45720" rIns="91440" bIns="45720" anchor="b" anchorCtr="0"/>
          <a:p>
            <a:pPr eaLnBrk="1" hangingPunct="1">
              <a:spcBef>
                <a:spcPct val="20000"/>
              </a:spcBef>
              <a:buSzPct val="85000"/>
            </a:pPr>
            <a:r>
              <a:rPr lang="zh-CN" altLang="en-US" dirty="0"/>
              <a:t>四、学生学习指导</a:t>
            </a:r>
            <a:endParaRPr lang="zh-CN" altLang="en-US" dirty="0"/>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3237"/>
                                        </p:tgtEl>
                                        <p:attrNameLst>
                                          <p:attrName>style.visibility</p:attrName>
                                        </p:attrNameLst>
                                      </p:cBhvr>
                                      <p:to>
                                        <p:strVal val="visible"/>
                                      </p:to>
                                    </p:set>
                                    <p:animEffect transition="in" filter="slide(fromBottom)">
                                      <p:cBhvr>
                                        <p:cTn id="7" dur="500"/>
                                        <p:tgtEl>
                                          <p:spTgt spid="2232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3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Rectangle 2"/>
          <p:cNvSpPr>
            <a:spLocks noGrp="1"/>
          </p:cNvSpPr>
          <p:nvPr>
            <p:ph type="title"/>
          </p:nvPr>
        </p:nvSpPr>
        <p:spPr/>
        <p:txBody>
          <a:bodyPr vert="horz" wrap="square" lIns="91440" tIns="45720" rIns="91440" bIns="45720" anchor="b" anchorCtr="0"/>
          <a:p>
            <a:pPr eaLnBrk="1" hangingPunct="1"/>
            <a:r>
              <a:rPr lang="zh-CN" altLang="en-US" sz="4000" b="1" dirty="0">
                <a:ea typeface="楷体_GB2312" pitchFamily="49" charset="-122"/>
              </a:rPr>
              <a:t>一、教学原则</a:t>
            </a:r>
            <a:endParaRPr lang="zh-CN" altLang="en-US" sz="4000" b="1" dirty="0">
              <a:ea typeface="楷体_GB2312" pitchFamily="49" charset="-122"/>
            </a:endParaRPr>
          </a:p>
        </p:txBody>
      </p:sp>
      <p:sp>
        <p:nvSpPr>
          <p:cNvPr id="164867" name="Rectangle 3"/>
          <p:cNvSpPr>
            <a:spLocks noGrp="1"/>
          </p:cNvSpPr>
          <p:nvPr>
            <p:ph idx="1" hasCustomPrompt="1"/>
          </p:nvPr>
        </p:nvSpPr>
        <p:spPr>
          <a:xfrm>
            <a:off x="971550" y="2060575"/>
            <a:ext cx="7772400" cy="4114800"/>
          </a:xfrm>
        </p:spPr>
        <p:txBody>
          <a:bodyPr vert="horz" wrap="square" lIns="91440" tIns="45720" rIns="91440" bIns="45720" anchor="t" anchorCtr="0"/>
          <a:p>
            <a:pPr eaLnBrk="1" hangingPunct="1"/>
            <a:r>
              <a:rPr lang="zh-CN" altLang="en-US" b="1" dirty="0">
                <a:solidFill>
                  <a:srgbClr val="FF0000"/>
                </a:solidFill>
              </a:rPr>
              <a:t>（一）直观性原则</a:t>
            </a:r>
            <a:endParaRPr lang="zh-CN" altLang="en-US" b="1" dirty="0">
              <a:solidFill>
                <a:srgbClr val="FF0000"/>
              </a:solidFill>
            </a:endParaRPr>
          </a:p>
          <a:p>
            <a:pPr eaLnBrk="1" hangingPunct="1"/>
            <a:r>
              <a:rPr lang="zh-CN" altLang="en-US" b="1" dirty="0">
                <a:solidFill>
                  <a:srgbClr val="FF0000"/>
                </a:solidFill>
              </a:rPr>
              <a:t>基本点：</a:t>
            </a:r>
            <a:endParaRPr lang="zh-CN" altLang="en-US" b="1" dirty="0">
              <a:solidFill>
                <a:srgbClr val="FF0000"/>
              </a:solidFill>
            </a:endParaRPr>
          </a:p>
          <a:p>
            <a:pPr eaLnBrk="1" hangingPunct="1">
              <a:buNone/>
            </a:pPr>
            <a:r>
              <a:rPr lang="zh-CN" altLang="en-US" b="1" dirty="0">
                <a:solidFill>
                  <a:srgbClr val="000099"/>
                </a:solidFill>
              </a:rPr>
              <a:t>    </a:t>
            </a:r>
            <a:r>
              <a:rPr lang="en-US" altLang="zh-CN" dirty="0">
                <a:solidFill>
                  <a:srgbClr val="000099"/>
                </a:solidFill>
              </a:rPr>
              <a:t>1.</a:t>
            </a:r>
            <a:r>
              <a:rPr lang="zh-CN" altLang="en-US" dirty="0">
                <a:solidFill>
                  <a:srgbClr val="000099"/>
                </a:solidFill>
              </a:rPr>
              <a:t>要正确选择直观教具和教学手段</a:t>
            </a:r>
            <a:endParaRPr lang="zh-CN" altLang="en-US" dirty="0">
              <a:solidFill>
                <a:srgbClr val="000099"/>
              </a:solidFill>
            </a:endParaRPr>
          </a:p>
          <a:p>
            <a:pPr eaLnBrk="1" hangingPunct="1">
              <a:buNone/>
            </a:pPr>
            <a:r>
              <a:rPr lang="zh-CN" altLang="en-US" dirty="0">
                <a:solidFill>
                  <a:srgbClr val="000099"/>
                </a:solidFill>
              </a:rPr>
              <a:t>    </a:t>
            </a:r>
            <a:r>
              <a:rPr lang="en-US" altLang="zh-CN" dirty="0">
                <a:solidFill>
                  <a:srgbClr val="000099"/>
                </a:solidFill>
              </a:rPr>
              <a:t>2.</a:t>
            </a:r>
            <a:r>
              <a:rPr lang="zh-CN" altLang="en-US" dirty="0">
                <a:solidFill>
                  <a:srgbClr val="000099"/>
                </a:solidFill>
              </a:rPr>
              <a:t>直观教具的演 示要与语言讲解结合起来</a:t>
            </a:r>
            <a:r>
              <a:rPr lang="zh-CN" altLang="en-US" dirty="0">
                <a:solidFill>
                  <a:srgbClr val="000099"/>
                </a:solidFill>
              </a:rPr>
              <a:t>    </a:t>
            </a:r>
            <a:endParaRPr lang="zh-CN" altLang="en-US" dirty="0">
              <a:solidFill>
                <a:srgbClr val="000099"/>
              </a:solidFill>
            </a:endParaRPr>
          </a:p>
          <a:p>
            <a:pPr eaLnBrk="1" hangingPunct="1">
              <a:buNone/>
            </a:pPr>
            <a:r>
              <a:rPr lang="zh-CN" altLang="en-US" dirty="0">
                <a:solidFill>
                  <a:srgbClr val="000099"/>
                </a:solidFill>
              </a:rPr>
              <a:t> </a:t>
            </a:r>
            <a:r>
              <a:rPr lang="en-US" altLang="zh-CN" dirty="0">
                <a:solidFill>
                  <a:srgbClr val="000099"/>
                </a:solidFill>
              </a:rPr>
              <a:t>   3.</a:t>
            </a:r>
            <a:r>
              <a:rPr lang="zh-CN" altLang="en-US" dirty="0">
                <a:solidFill>
                  <a:srgbClr val="000099"/>
                </a:solidFill>
              </a:rPr>
              <a:t>要重视运用语言直观</a:t>
            </a:r>
            <a:r>
              <a:rPr lang="zh-CN" altLang="en-US" dirty="0">
                <a:solidFill>
                  <a:srgbClr val="000099"/>
                </a:solidFill>
              </a:rPr>
              <a:t> </a:t>
            </a:r>
            <a:endParaRPr lang="en-US" altLang="zh-CN" dirty="0"/>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4867">
                                            <p:txEl>
                                              <p:charRg st="14" end="28"/>
                                            </p:txEl>
                                          </p:spTgt>
                                        </p:tgtEl>
                                        <p:attrNameLst>
                                          <p:attrName>style.visibility</p:attrName>
                                        </p:attrNameLst>
                                      </p:cBhvr>
                                      <p:to>
                                        <p:strVal val="visible"/>
                                      </p:to>
                                    </p:set>
                                    <p:animEffect transition="in" filter="fade">
                                      <p:cBhvr>
                                        <p:cTn id="7" dur="1000"/>
                                        <p:tgtEl>
                                          <p:spTgt spid="164867">
                                            <p:txEl>
                                              <p:charRg st="14" end="28"/>
                                            </p:txEl>
                                          </p:spTgt>
                                        </p:tgtEl>
                                      </p:cBhvr>
                                    </p:animEffect>
                                    <p:anim calcmode="lin" valueType="num">
                                      <p:cBhvr>
                                        <p:cTn id="8" dur="1000" fill="hold"/>
                                        <p:tgtEl>
                                          <p:spTgt spid="164867">
                                            <p:txEl>
                                              <p:charRg st="14" end="28"/>
                                            </p:txEl>
                                          </p:spTgt>
                                        </p:tgtEl>
                                        <p:attrNameLst>
                                          <p:attrName>ppt_x</p:attrName>
                                        </p:attrNameLst>
                                      </p:cBhvr>
                                      <p:tavLst>
                                        <p:tav tm="0">
                                          <p:val>
                                            <p:strVal val="#ppt_x"/>
                                          </p:val>
                                        </p:tav>
                                        <p:tav tm="100000">
                                          <p:val>
                                            <p:strVal val="#ppt_x"/>
                                          </p:val>
                                        </p:tav>
                                      </p:tavLst>
                                    </p:anim>
                                    <p:anim calcmode="lin" valueType="num">
                                      <p:cBhvr>
                                        <p:cTn id="9" dur="1000" fill="hold"/>
                                        <p:tgtEl>
                                          <p:spTgt spid="164867">
                                            <p:txEl>
                                              <p:charRg st="14" end="28"/>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64867">
                                            <p:txEl>
                                              <p:charRg st="3" end="3"/>
                                            </p:txEl>
                                          </p:spTgt>
                                        </p:tgtEl>
                                        <p:attrNameLst>
                                          <p:attrName>style.visibility</p:attrName>
                                        </p:attrNameLst>
                                      </p:cBhvr>
                                      <p:to>
                                        <p:strVal val="visible"/>
                                      </p:to>
                                    </p:set>
                                    <p:animEffect transition="in" filter="fade">
                                      <p:cBhvr>
                                        <p:cTn id="14" dur="1000"/>
                                        <p:tgtEl>
                                          <p:spTgt spid="164867">
                                            <p:txEl>
                                              <p:charRg st="3" end="3"/>
                                            </p:txEl>
                                          </p:spTgt>
                                        </p:tgtEl>
                                      </p:cBhvr>
                                    </p:animEffect>
                                    <p:anim calcmode="lin" valueType="num">
                                      <p:cBhvr>
                                        <p:cTn id="15" dur="1000" fill="hold"/>
                                        <p:tgtEl>
                                          <p:spTgt spid="164867">
                                            <p:txEl>
                                              <p:char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164867">
                                            <p:txEl>
                                              <p:char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64867">
                                            <p:txEl>
                                              <p:charRg st="4" end="4"/>
                                            </p:txEl>
                                          </p:spTgt>
                                        </p:tgtEl>
                                        <p:attrNameLst>
                                          <p:attrName>style.visibility</p:attrName>
                                        </p:attrNameLst>
                                      </p:cBhvr>
                                      <p:to>
                                        <p:strVal val="visible"/>
                                      </p:to>
                                    </p:set>
                                    <p:animEffect transition="in" filter="fade">
                                      <p:cBhvr>
                                        <p:cTn id="21" dur="1000"/>
                                        <p:tgtEl>
                                          <p:spTgt spid="164867">
                                            <p:txEl>
                                              <p:charRg st="4" end="4"/>
                                            </p:txEl>
                                          </p:spTgt>
                                        </p:tgtEl>
                                      </p:cBhvr>
                                    </p:animEffect>
                                    <p:anim calcmode="lin" valueType="num">
                                      <p:cBhvr>
                                        <p:cTn id="22" dur="1000" fill="hold"/>
                                        <p:tgtEl>
                                          <p:spTgt spid="164867">
                                            <p:txEl>
                                              <p:char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164867">
                                            <p:txEl>
                                              <p:char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1" name="Rectangle 3"/>
          <p:cNvSpPr>
            <a:spLocks noGrp="1"/>
          </p:cNvSpPr>
          <p:nvPr>
            <p:ph idx="1" hasCustomPrompt="1"/>
          </p:nvPr>
        </p:nvSpPr>
        <p:spPr>
          <a:xfrm>
            <a:off x="827088" y="2133600"/>
            <a:ext cx="7772400" cy="4114800"/>
          </a:xfrm>
          <a:ln/>
        </p:spPr>
        <p:txBody>
          <a:bodyPr vert="horz" wrap="square" lIns="91440" tIns="45720" rIns="91440" bIns="45720" anchor="t" anchorCtr="0"/>
          <a:p>
            <a:pPr eaLnBrk="1" hangingPunct="1">
              <a:lnSpc>
                <a:spcPct val="80000"/>
              </a:lnSpc>
              <a:buNone/>
            </a:pPr>
            <a:r>
              <a:rPr lang="zh-CN" altLang="en-US" b="1" dirty="0">
                <a:solidFill>
                  <a:srgbClr val="FF0000"/>
                </a:solidFill>
              </a:rPr>
              <a:t>（三）学习环节指导</a:t>
            </a:r>
            <a:endParaRPr lang="zh-CN" altLang="en-US" b="1" dirty="0">
              <a:solidFill>
                <a:srgbClr val="FF0000"/>
              </a:solidFill>
            </a:endParaRPr>
          </a:p>
          <a:p>
            <a:pPr lvl="1" eaLnBrk="1" hangingPunct="1">
              <a:lnSpc>
                <a:spcPct val="80000"/>
              </a:lnSpc>
            </a:pPr>
            <a:r>
              <a:rPr lang="en-US" altLang="zh-CN" dirty="0"/>
              <a:t>4</a:t>
            </a:r>
            <a:r>
              <a:rPr lang="zh-CN" altLang="en-US" dirty="0"/>
              <a:t>、系统小结</a:t>
            </a:r>
            <a:endParaRPr lang="zh-CN" altLang="en-US" dirty="0"/>
          </a:p>
          <a:p>
            <a:pPr lvl="1" eaLnBrk="1" hangingPunct="1">
              <a:lnSpc>
                <a:spcPct val="80000"/>
              </a:lnSpc>
            </a:pPr>
            <a:r>
              <a:rPr lang="zh-CN" altLang="en-US" dirty="0"/>
              <a:t>（</a:t>
            </a:r>
            <a:r>
              <a:rPr lang="en-US" altLang="zh-CN" dirty="0"/>
              <a:t>1</a:t>
            </a:r>
            <a:r>
              <a:rPr lang="zh-CN" altLang="en-US" dirty="0"/>
              <a:t>）一教材为依据，参考课堂笔记、作业和有关学习材料，将要进行小结的知识进行系统复习，找出重点、难点和疑点。</a:t>
            </a:r>
            <a:endParaRPr lang="zh-CN" altLang="en-US" dirty="0"/>
          </a:p>
          <a:p>
            <a:pPr lvl="1" eaLnBrk="1" hangingPunct="1">
              <a:lnSpc>
                <a:spcPct val="80000"/>
              </a:lnSpc>
            </a:pPr>
            <a:r>
              <a:rPr lang="zh-CN" altLang="en-US" dirty="0"/>
              <a:t>（</a:t>
            </a:r>
            <a:r>
              <a:rPr lang="en-US" altLang="zh-CN" dirty="0"/>
              <a:t>2</a:t>
            </a:r>
            <a:r>
              <a:rPr lang="zh-CN" altLang="en-US" dirty="0"/>
              <a:t>）运用科学的思维方法。理解知识的内在；联系，使知识系统化、概括化。</a:t>
            </a:r>
            <a:endParaRPr lang="zh-CN" altLang="en-US" dirty="0"/>
          </a:p>
          <a:p>
            <a:pPr lvl="1" eaLnBrk="1" hangingPunct="1">
              <a:lnSpc>
                <a:spcPct val="80000"/>
              </a:lnSpc>
            </a:pPr>
            <a:r>
              <a:rPr lang="zh-CN" altLang="en-US" dirty="0"/>
              <a:t>（</a:t>
            </a:r>
            <a:r>
              <a:rPr lang="en-US" altLang="zh-CN" dirty="0"/>
              <a:t>3</a:t>
            </a:r>
            <a:r>
              <a:rPr lang="zh-CN" altLang="en-US" dirty="0"/>
              <a:t>）让学生独立完成系统小结，这样才能形成自己科学的知识结构，发展自己的思维能力，并形成良好的智能结构。</a:t>
            </a:r>
            <a:endParaRPr lang="zh-CN" altLang="en-US" dirty="0"/>
          </a:p>
          <a:p>
            <a:pPr eaLnBrk="1" hangingPunct="1">
              <a:lnSpc>
                <a:spcPct val="80000"/>
              </a:lnSpc>
            </a:pPr>
            <a:endParaRPr lang="zh-CN" altLang="en-US" sz="2800" dirty="0"/>
          </a:p>
          <a:p>
            <a:pPr eaLnBrk="1" hangingPunct="1">
              <a:lnSpc>
                <a:spcPct val="80000"/>
              </a:lnSpc>
            </a:pPr>
            <a:endParaRPr lang="en-US" altLang="zh-CN" sz="2800" dirty="0"/>
          </a:p>
        </p:txBody>
      </p:sp>
      <p:sp>
        <p:nvSpPr>
          <p:cNvPr id="224261" name="Rectangle 5"/>
          <p:cNvSpPr>
            <a:spLocks noGrp="1"/>
          </p:cNvSpPr>
          <p:nvPr>
            <p:ph type="title"/>
          </p:nvPr>
        </p:nvSpPr>
        <p:spPr>
          <a:xfrm>
            <a:off x="1066800" y="1052513"/>
            <a:ext cx="5018088" cy="863600"/>
          </a:xfrm>
          <a:solidFill>
            <a:srgbClr val="00CCFF"/>
          </a:solidFill>
          <a:ln/>
        </p:spPr>
        <p:txBody>
          <a:bodyPr vert="horz" wrap="square" lIns="91440" tIns="45720" rIns="91440" bIns="45720" anchor="b" anchorCtr="0"/>
          <a:p>
            <a:pPr eaLnBrk="1" hangingPunct="1">
              <a:spcBef>
                <a:spcPct val="20000"/>
              </a:spcBef>
              <a:buSzPct val="85000"/>
            </a:pPr>
            <a:r>
              <a:rPr lang="zh-CN" altLang="en-US" dirty="0"/>
              <a:t>四、学生学习指导</a:t>
            </a:r>
            <a:endParaRPr lang="zh-CN" altLang="en-US" dirty="0"/>
          </a:p>
        </p:txBody>
      </p:sp>
      <p:pic>
        <p:nvPicPr>
          <p:cNvPr id="107523" name="Picture 6" descr="5">
            <a:hlinkClick r:id="rId1" action="ppaction://hlinksldjump"/>
          </p:cNvPr>
          <p:cNvPicPr>
            <a:picLocks noChangeAspect="1"/>
          </p:cNvPicPr>
          <p:nvPr/>
        </p:nvPicPr>
        <p:blipFill>
          <a:blip r:embed="rId2"/>
          <a:stretch>
            <a:fillRect/>
          </a:stretch>
        </p:blipFill>
        <p:spPr>
          <a:xfrm>
            <a:off x="7667625" y="5805488"/>
            <a:ext cx="762000" cy="762000"/>
          </a:xfrm>
          <a:prstGeom prst="rect">
            <a:avLst/>
          </a:prstGeom>
          <a:noFill/>
          <a:ln w="9525">
            <a:noFill/>
          </a:ln>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4261"/>
                                        </p:tgtEl>
                                        <p:attrNameLst>
                                          <p:attrName>style.visibility</p:attrName>
                                        </p:attrNameLst>
                                      </p:cBhvr>
                                      <p:to>
                                        <p:strVal val="visible"/>
                                      </p:to>
                                    </p:set>
                                    <p:animEffect transition="in" filter="slide(fromBottom)">
                                      <p:cBhvr>
                                        <p:cTn id="7" dur="500"/>
                                        <p:tgtEl>
                                          <p:spTgt spid="2242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261"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6306" name="Rectangle 2"/>
          <p:cNvSpPr>
            <a:spLocks noGrp="1" noChangeArrowheads="1"/>
          </p:cNvSpPr>
          <p:nvPr>
            <p:ph type="title"/>
          </p:nvPr>
        </p:nvSpPr>
        <p:spPr>
          <a:xfrm>
            <a:off x="900113" y="836613"/>
            <a:ext cx="7772400" cy="1143000"/>
          </a:xfrm>
        </p:spPr>
        <p:txBody>
          <a:bodyPr vert="horz" wrap="square" lIns="91440" tIns="45720" rIns="91440" bIns="45720" numCol="1" anchor="b"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4400" b="1" i="0" u="none" strike="noStrike" kern="1200" cap="none" spc="0" normalizeH="0" baseline="0" noProof="0">
                <a:ln>
                  <a:noFill/>
                </a:ln>
                <a:solidFill>
                  <a:srgbClr val="1254B6"/>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      </a:t>
            </a:r>
            <a:r>
              <a:rPr kumimoji="1" lang="zh-CN" altLang="en-US" sz="4400" b="1" i="0" u="none" strike="noStrike" kern="1200" cap="none" spc="0" normalizeH="0" baseline="0" noProof="0">
                <a:ln>
                  <a:noFill/>
                </a:ln>
                <a:solidFill>
                  <a:srgbClr val="1254B6"/>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rPr>
              <a:t>第四节教学评价</a:t>
            </a:r>
            <a:endParaRPr kumimoji="1" lang="zh-CN" altLang="en-US" sz="4400" b="1" i="0" u="none" strike="noStrike" kern="1200" cap="none" spc="0" normalizeH="0" baseline="0" noProof="0">
              <a:ln>
                <a:noFill/>
              </a:ln>
              <a:solidFill>
                <a:srgbClr val="1254B6"/>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j-cs"/>
            </a:endParaRPr>
          </a:p>
        </p:txBody>
      </p:sp>
      <p:sp>
        <p:nvSpPr>
          <p:cNvPr id="108546" name="Rectangle 3"/>
          <p:cNvSpPr>
            <a:spLocks noGrp="1"/>
          </p:cNvSpPr>
          <p:nvPr>
            <p:ph idx="1" hasCustomPrompt="1"/>
          </p:nvPr>
        </p:nvSpPr>
        <p:spPr>
          <a:ln/>
        </p:spPr>
        <p:txBody>
          <a:bodyPr vert="horz" wrap="square" lIns="91440" tIns="45720" rIns="91440" bIns="45720" anchor="t" anchorCtr="0"/>
          <a:p>
            <a:pPr eaLnBrk="1" hangingPunct="1"/>
            <a:endParaRPr lang="zh-CN" altLang="zh-CN" dirty="0"/>
          </a:p>
        </p:txBody>
      </p:sp>
      <p:sp>
        <p:nvSpPr>
          <p:cNvPr id="108547" name="AutoShape 4"/>
          <p:cNvSpPr/>
          <p:nvPr/>
        </p:nvSpPr>
        <p:spPr>
          <a:xfrm>
            <a:off x="1763713" y="2133600"/>
            <a:ext cx="6408737" cy="3743325"/>
          </a:xfrm>
          <a:prstGeom prst="horizontalScroll">
            <a:avLst>
              <a:gd name="adj" fmla="val 12500"/>
            </a:avLst>
          </a:prstGeom>
          <a:solidFill>
            <a:srgbClr val="FFCCFF"/>
          </a:solidFill>
          <a:ln w="9525" cap="flat" cmpd="sng">
            <a:solidFill>
              <a:schemeClr val="tx1"/>
            </a:solidFill>
            <a:prstDash val="solid"/>
            <a:miter/>
            <a:headEnd type="none" w="med" len="med"/>
            <a:tailEnd type="none" w="med" len="med"/>
          </a:ln>
        </p:spPr>
        <p:txBody>
          <a:bodyPr wrap="none" anchor="ctr" anchorCtr="0"/>
          <a:p>
            <a:pPr algn="ctr"/>
            <a:endParaRPr lang="zh-CN" altLang="zh-CN" dirty="0">
              <a:solidFill>
                <a:schemeClr val="hlink"/>
              </a:solidFill>
              <a:latin typeface="Times New Roman" panose="02020603050405020304" pitchFamily="18" charset="0"/>
              <a:ea typeface="宋体" panose="02010600030101010101" pitchFamily="2" charset="-122"/>
            </a:endParaRPr>
          </a:p>
        </p:txBody>
      </p:sp>
      <p:sp>
        <p:nvSpPr>
          <p:cNvPr id="108548" name="Text Box 5"/>
          <p:cNvSpPr txBox="1"/>
          <p:nvPr/>
        </p:nvSpPr>
        <p:spPr>
          <a:xfrm>
            <a:off x="2627313" y="3271838"/>
            <a:ext cx="5518150" cy="1800225"/>
          </a:xfrm>
          <a:prstGeom prst="rect">
            <a:avLst/>
          </a:prstGeom>
          <a:noFill/>
          <a:ln w="9525">
            <a:noFill/>
          </a:ln>
        </p:spPr>
        <p:txBody>
          <a:bodyPr wrap="none" anchor="t" anchorCtr="0">
            <a:spAutoFit/>
          </a:bodyPr>
          <a:p>
            <a:r>
              <a:rPr lang="zh-CN" altLang="en-US" sz="2800" b="1" dirty="0">
                <a:solidFill>
                  <a:schemeClr val="hlink"/>
                </a:solidFill>
                <a:latin typeface="Times New Roman" panose="02020603050405020304" pitchFamily="18" charset="0"/>
                <a:ea typeface="华文新魏" panose="02010800040101010101" pitchFamily="2" charset="-122"/>
              </a:rPr>
              <a:t>一、教学评价的内容与形式</a:t>
            </a:r>
            <a:endParaRPr lang="zh-CN" altLang="en-US" sz="2800" b="1" dirty="0">
              <a:solidFill>
                <a:schemeClr val="hlink"/>
              </a:solidFill>
              <a:latin typeface="Times New Roman" panose="02020603050405020304" pitchFamily="18" charset="0"/>
              <a:ea typeface="华文新魏" panose="02010800040101010101" pitchFamily="2" charset="-122"/>
            </a:endParaRPr>
          </a:p>
          <a:p>
            <a:r>
              <a:rPr lang="zh-CN" altLang="en-US" sz="2800" b="1" dirty="0">
                <a:solidFill>
                  <a:schemeClr val="hlink"/>
                </a:solidFill>
                <a:latin typeface="Times New Roman" panose="02020603050405020304" pitchFamily="18" charset="0"/>
                <a:ea typeface="华文新魏" panose="02010800040101010101" pitchFamily="2" charset="-122"/>
              </a:rPr>
              <a:t>二、课堂教学评价</a:t>
            </a:r>
            <a:endParaRPr lang="zh-CN" altLang="en-US" sz="2800" b="1" dirty="0">
              <a:solidFill>
                <a:schemeClr val="hlink"/>
              </a:solidFill>
              <a:latin typeface="Times New Roman" panose="02020603050405020304" pitchFamily="18" charset="0"/>
              <a:ea typeface="华文新魏" panose="02010800040101010101" pitchFamily="2" charset="-122"/>
            </a:endParaRPr>
          </a:p>
          <a:p>
            <a:r>
              <a:rPr lang="zh-CN" altLang="en-US" sz="2800" b="1" dirty="0">
                <a:solidFill>
                  <a:schemeClr val="hlink"/>
                </a:solidFill>
                <a:latin typeface="Times New Roman" panose="02020603050405020304" pitchFamily="18" charset="0"/>
                <a:ea typeface="华文新魏" panose="02010800040101010101" pitchFamily="2" charset="-122"/>
              </a:rPr>
              <a:t>三、现代教学评价改革发展的趋势</a:t>
            </a:r>
            <a:endParaRPr lang="zh-CN" altLang="en-US" sz="2800" b="1" dirty="0">
              <a:solidFill>
                <a:schemeClr val="hlink"/>
              </a:solidFill>
              <a:latin typeface="Times New Roman" panose="02020603050405020304" pitchFamily="18" charset="0"/>
              <a:ea typeface="华文新魏" panose="02010800040101010101" pitchFamily="2" charset="-122"/>
            </a:endParaRPr>
          </a:p>
          <a:p>
            <a:endParaRPr lang="en-US" altLang="zh-CN" sz="2800" b="1" dirty="0">
              <a:solidFill>
                <a:srgbClr val="FFCCFF"/>
              </a:solidFill>
              <a:latin typeface="Times New Roman" panose="02020603050405020304" pitchFamily="18" charset="0"/>
              <a:ea typeface="华文新魏" panose="02010800040101010101" pitchFamily="2" charset="-122"/>
            </a:endParaRPr>
          </a:p>
        </p:txBody>
      </p:sp>
    </p:spTree>
  </p:cSld>
  <p:clrMapOvr>
    <a:masterClrMapping/>
  </p:clrMapOvr>
  <p:transition>
    <p:randomBar dir="vert"/>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69" name="Rectangle 2"/>
          <p:cNvSpPr>
            <a:spLocks noGrp="1"/>
          </p:cNvSpPr>
          <p:nvPr>
            <p:ph type="title"/>
          </p:nvPr>
        </p:nvSpPr>
        <p:spPr>
          <a:ln/>
        </p:spPr>
        <p:txBody>
          <a:bodyPr vert="horz" wrap="square" lIns="91440" tIns="45720" rIns="91440" bIns="45720" anchor="b" anchorCtr="0"/>
          <a:p>
            <a:pPr marL="1117600" indent="-1117600" eaLnBrk="1" hangingPunct="1"/>
            <a:r>
              <a:rPr lang="en-US" altLang="zh-CN" b="1" dirty="0">
                <a:ea typeface="楷体_GB2312" pitchFamily="49" charset="-122"/>
              </a:rPr>
              <a:t>       </a:t>
            </a:r>
            <a:r>
              <a:rPr lang="zh-CN" altLang="en-US" b="1" dirty="0">
                <a:ea typeface="楷体_GB2312" pitchFamily="49" charset="-122"/>
              </a:rPr>
              <a:t>第三节  教学评价</a:t>
            </a:r>
            <a:endParaRPr lang="zh-CN" altLang="en-US" b="1" dirty="0">
              <a:ea typeface="楷体_GB2312" pitchFamily="49" charset="-122"/>
            </a:endParaRPr>
          </a:p>
        </p:txBody>
      </p:sp>
      <p:sp>
        <p:nvSpPr>
          <p:cNvPr id="109570" name="Rectangle 3"/>
          <p:cNvSpPr>
            <a:spLocks noGrp="1"/>
          </p:cNvSpPr>
          <p:nvPr>
            <p:ph idx="1" hasCustomPrompt="1"/>
          </p:nvPr>
        </p:nvSpPr>
        <p:spPr>
          <a:ln/>
        </p:spPr>
        <p:txBody>
          <a:bodyPr vert="horz" wrap="square" lIns="91440" tIns="45720" rIns="91440" bIns="45720" anchor="t" anchorCtr="0"/>
          <a:p>
            <a:pPr eaLnBrk="1" hangingPunct="1"/>
            <a:r>
              <a:rPr lang="zh-CN" altLang="en-US" sz="3600" dirty="0">
                <a:solidFill>
                  <a:srgbClr val="221F1C"/>
                </a:solidFill>
                <a:ea typeface="楷体_GB2312" pitchFamily="49" charset="-122"/>
              </a:rPr>
              <a:t>是指根据一定的客观标准对教学过程和教学结果所进行的</a:t>
            </a:r>
            <a:r>
              <a:rPr lang="zh-CN" altLang="en-US" b="1" dirty="0">
                <a:solidFill>
                  <a:srgbClr val="FF0000"/>
                </a:solidFill>
              </a:rPr>
              <a:t>价值判断</a:t>
            </a:r>
            <a:r>
              <a:rPr lang="zh-CN" altLang="en-US" sz="3600" dirty="0">
                <a:solidFill>
                  <a:srgbClr val="221F1C"/>
                </a:solidFill>
                <a:ea typeface="楷体_GB2312" pitchFamily="49" charset="-122"/>
              </a:rPr>
              <a:t>。是教学工作的重要组成部分，广泛存在于各种实际的教学活动之中。</a:t>
            </a:r>
            <a:endParaRPr lang="zh-CN" altLang="en-US" sz="3600" dirty="0">
              <a:solidFill>
                <a:srgbClr val="221F1C"/>
              </a:solidFill>
              <a:ea typeface="楷体_GB2312" pitchFamily="49" charset="-122"/>
            </a:endParaRPr>
          </a:p>
          <a:p>
            <a:pPr eaLnBrk="1" hangingPunct="1">
              <a:buNone/>
            </a:pPr>
            <a:endParaRPr lang="en-US" altLang="zh-CN" sz="3600" dirty="0">
              <a:solidFill>
                <a:srgbClr val="221F1C"/>
              </a:solidFill>
              <a:ea typeface="楷体_GB2312" pitchFamily="49" charset="-122"/>
            </a:endParaRPr>
          </a:p>
        </p:txBody>
      </p:sp>
      <p:sp>
        <p:nvSpPr>
          <p:cNvPr id="109571" name="Text Box 4"/>
          <p:cNvSpPr txBox="1"/>
          <p:nvPr/>
        </p:nvSpPr>
        <p:spPr>
          <a:xfrm>
            <a:off x="2411413" y="3068638"/>
            <a:ext cx="4968875" cy="457200"/>
          </a:xfrm>
          <a:prstGeom prst="rect">
            <a:avLst/>
          </a:prstGeom>
          <a:noFill/>
          <a:ln w="9525">
            <a:noFill/>
          </a:ln>
        </p:spPr>
        <p:txBody>
          <a:bodyPr anchor="t" anchorCtr="0">
            <a:spAutoFit/>
          </a:bodyPr>
          <a:p>
            <a:pPr>
              <a:spcBef>
                <a:spcPct val="50000"/>
              </a:spcBef>
            </a:pPr>
            <a:endParaRPr lang="zh-CN" altLang="zh-CN" dirty="0">
              <a:latin typeface="Times New Roman" panose="02020603050405020304" pitchFamily="18" charset="0"/>
              <a:ea typeface="宋体" panose="02010600030101010101" pitchFamily="2" charset="-122"/>
            </a:endParaRPr>
          </a:p>
        </p:txBody>
      </p:sp>
    </p:spTree>
  </p:cSld>
  <p:clrMapOvr>
    <a:masterClrMapping/>
  </p:clrMapOvr>
  <p:transition>
    <p:randomBar dir="vert"/>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3" name="Rectangle 2"/>
          <p:cNvSpPr>
            <a:spLocks noGrp="1"/>
          </p:cNvSpPr>
          <p:nvPr>
            <p:ph type="title"/>
          </p:nvPr>
        </p:nvSpPr>
        <p:spPr>
          <a:ln/>
        </p:spPr>
        <p:txBody>
          <a:bodyPr vert="horz" wrap="square" lIns="91440" tIns="45720" rIns="91440" bIns="45720" anchor="b" anchorCtr="0"/>
          <a:p>
            <a:pPr marL="1117600" indent="-1117600" eaLnBrk="1" hangingPunct="1"/>
            <a:r>
              <a:rPr lang="en-US" altLang="zh-CN" b="1" dirty="0">
                <a:ea typeface="楷体_GB2312" pitchFamily="49" charset="-122"/>
              </a:rPr>
              <a:t>            </a:t>
            </a:r>
            <a:r>
              <a:rPr lang="zh-CN" altLang="en-US" b="1" dirty="0">
                <a:ea typeface="楷体_GB2312" pitchFamily="49" charset="-122"/>
              </a:rPr>
              <a:t>第四节  教学评价</a:t>
            </a:r>
            <a:endParaRPr lang="zh-CN" altLang="en-US" b="1" dirty="0">
              <a:ea typeface="楷体_GB2312" pitchFamily="49" charset="-122"/>
            </a:endParaRPr>
          </a:p>
        </p:txBody>
      </p:sp>
      <p:sp>
        <p:nvSpPr>
          <p:cNvPr id="110594" name="Rectangle 3"/>
          <p:cNvSpPr>
            <a:spLocks noGrp="1"/>
          </p:cNvSpPr>
          <p:nvPr>
            <p:ph idx="1" hasCustomPrompt="1"/>
          </p:nvPr>
        </p:nvSpPr>
        <p:spPr>
          <a:ln/>
        </p:spPr>
        <p:txBody>
          <a:bodyPr vert="horz" wrap="square" lIns="91440" tIns="45720" rIns="91440" bIns="45720" anchor="t" anchorCtr="0"/>
          <a:p>
            <a:pPr eaLnBrk="1" hangingPunct="1">
              <a:lnSpc>
                <a:spcPct val="90000"/>
              </a:lnSpc>
            </a:pPr>
            <a:r>
              <a:rPr lang="zh-CN" altLang="en-US" b="1" dirty="0">
                <a:solidFill>
                  <a:srgbClr val="FF0000"/>
                </a:solidFill>
                <a:ea typeface="幼圆" panose="02010509060101010101" pitchFamily="49" charset="-122"/>
              </a:rPr>
              <a:t>重要性：</a:t>
            </a:r>
            <a:endParaRPr lang="zh-CN" altLang="en-US" b="1" dirty="0">
              <a:solidFill>
                <a:srgbClr val="FF0000"/>
              </a:solidFill>
              <a:ea typeface="幼圆" panose="02010509060101010101" pitchFamily="49" charset="-122"/>
            </a:endParaRPr>
          </a:p>
          <a:p>
            <a:pPr eaLnBrk="1" hangingPunct="1">
              <a:lnSpc>
                <a:spcPct val="90000"/>
              </a:lnSpc>
            </a:pPr>
            <a:r>
              <a:rPr lang="en-US" altLang="zh-CN" sz="2800" dirty="0">
                <a:latin typeface="楷体_GB2312" pitchFamily="49" charset="-122"/>
                <a:ea typeface="楷体_GB2312" pitchFamily="49" charset="-122"/>
              </a:rPr>
              <a:t>1.</a:t>
            </a:r>
            <a:r>
              <a:rPr lang="zh-CN" altLang="en-US" sz="2800" dirty="0">
                <a:latin typeface="楷体_GB2312" pitchFamily="49" charset="-122"/>
                <a:ea typeface="楷体_GB2312" pitchFamily="49" charset="-122"/>
              </a:rPr>
              <a:t>可以检验和判定教学效果，了解教学现状，从而调整教学策略，改进教学措施，有针对性地解决教学中存在的各种问题；</a:t>
            </a:r>
            <a:endParaRPr lang="zh-CN" altLang="en-US" sz="2800" dirty="0">
              <a:latin typeface="楷体_GB2312" pitchFamily="49" charset="-122"/>
              <a:ea typeface="楷体_GB2312" pitchFamily="49" charset="-122"/>
            </a:endParaRPr>
          </a:p>
          <a:p>
            <a:pPr eaLnBrk="1" hangingPunct="1">
              <a:lnSpc>
                <a:spcPct val="90000"/>
              </a:lnSpc>
            </a:pPr>
            <a:r>
              <a:rPr lang="en-US" altLang="zh-CN" sz="2800" dirty="0">
                <a:latin typeface="楷体_GB2312" pitchFamily="49" charset="-122"/>
                <a:ea typeface="楷体_GB2312" pitchFamily="49" charset="-122"/>
              </a:rPr>
              <a:t>2.</a:t>
            </a:r>
            <a:r>
              <a:rPr lang="zh-CN" altLang="en-US" sz="2800" dirty="0">
                <a:latin typeface="楷体_GB2312" pitchFamily="49" charset="-122"/>
                <a:ea typeface="楷体_GB2312" pitchFamily="49" charset="-122"/>
              </a:rPr>
              <a:t>可以为师生双方提供直接的反馈信息，使教学朝着培养学生全面综合素质的方向发展；</a:t>
            </a:r>
            <a:endParaRPr lang="zh-CN" altLang="en-US" sz="2800" dirty="0">
              <a:latin typeface="楷体_GB2312" pitchFamily="49" charset="-122"/>
              <a:ea typeface="楷体_GB2312" pitchFamily="49" charset="-122"/>
            </a:endParaRPr>
          </a:p>
          <a:p>
            <a:pPr eaLnBrk="1" hangingPunct="1">
              <a:lnSpc>
                <a:spcPct val="90000"/>
              </a:lnSpc>
            </a:pPr>
            <a:r>
              <a:rPr lang="en-US" altLang="zh-CN" sz="2800" dirty="0">
                <a:latin typeface="楷体_GB2312" pitchFamily="49" charset="-122"/>
                <a:ea typeface="楷体_GB2312" pitchFamily="49" charset="-122"/>
              </a:rPr>
              <a:t>3.</a:t>
            </a:r>
            <a:r>
              <a:rPr lang="zh-CN" altLang="en-US" sz="2800" dirty="0">
                <a:latin typeface="楷体_GB2312" pitchFamily="49" charset="-122"/>
                <a:ea typeface="楷体_GB2312" pitchFamily="49" charset="-122"/>
              </a:rPr>
              <a:t>可以调控教学进程，使之向着预定的教学目标前进。</a:t>
            </a:r>
            <a:endParaRPr lang="zh-CN" altLang="en-US" sz="2800" dirty="0">
              <a:latin typeface="楷体_GB2312" pitchFamily="49" charset="-122"/>
              <a:ea typeface="楷体_GB2312" pitchFamily="49" charset="-122"/>
            </a:endParaRPr>
          </a:p>
          <a:p>
            <a:pPr eaLnBrk="1" hangingPunct="1">
              <a:lnSpc>
                <a:spcPct val="90000"/>
              </a:lnSpc>
              <a:buNone/>
            </a:pPr>
            <a:endParaRPr lang="zh-CN" altLang="en-US" sz="2400" dirty="0">
              <a:latin typeface="楷体_GB2312" pitchFamily="49" charset="-122"/>
              <a:ea typeface="楷体_GB2312" pitchFamily="49" charset="-122"/>
            </a:endParaRPr>
          </a:p>
          <a:p>
            <a:pPr eaLnBrk="1" hangingPunct="1">
              <a:lnSpc>
                <a:spcPct val="90000"/>
              </a:lnSpc>
              <a:buNone/>
            </a:pPr>
            <a:endParaRPr lang="en-US" altLang="zh-CN" sz="2800" dirty="0"/>
          </a:p>
        </p:txBody>
      </p:sp>
      <p:sp>
        <p:nvSpPr>
          <p:cNvPr id="110595" name="Text Box 4"/>
          <p:cNvSpPr txBox="1"/>
          <p:nvPr/>
        </p:nvSpPr>
        <p:spPr>
          <a:xfrm>
            <a:off x="2411413" y="3068638"/>
            <a:ext cx="4968875" cy="457200"/>
          </a:xfrm>
          <a:prstGeom prst="rect">
            <a:avLst/>
          </a:prstGeom>
          <a:noFill/>
          <a:ln w="9525">
            <a:noFill/>
          </a:ln>
        </p:spPr>
        <p:txBody>
          <a:bodyPr anchor="t" anchorCtr="0">
            <a:spAutoFit/>
          </a:bodyPr>
          <a:p>
            <a:pPr>
              <a:spcBef>
                <a:spcPct val="50000"/>
              </a:spcBef>
            </a:pPr>
            <a:endParaRPr lang="zh-CN" altLang="zh-CN" dirty="0">
              <a:latin typeface="Times New Roman" panose="02020603050405020304" pitchFamily="18" charset="0"/>
              <a:ea typeface="宋体" panose="02010600030101010101" pitchFamily="2" charset="-122"/>
            </a:endParaRPr>
          </a:p>
        </p:txBody>
      </p:sp>
      <p:pic>
        <p:nvPicPr>
          <p:cNvPr id="110596" name="Picture 5" descr="图片24"/>
          <p:cNvPicPr>
            <a:picLocks noChangeAspect="1"/>
          </p:cNvPicPr>
          <p:nvPr/>
        </p:nvPicPr>
        <p:blipFill>
          <a:blip r:embed="rId1"/>
          <a:stretch>
            <a:fillRect/>
          </a:stretch>
        </p:blipFill>
        <p:spPr>
          <a:xfrm>
            <a:off x="3708400" y="1773238"/>
            <a:ext cx="4425950" cy="471487"/>
          </a:xfrm>
          <a:prstGeom prst="rect">
            <a:avLst/>
          </a:prstGeom>
          <a:noFill/>
          <a:ln w="9525">
            <a:noFill/>
          </a:ln>
        </p:spPr>
      </p:pic>
    </p:spTree>
  </p:cSld>
  <p:clrMapOvr>
    <a:masterClrMapping/>
  </p:clrMapOvr>
  <p:transition>
    <p:randomBar dir="vert"/>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1617" name="Rectangle 2"/>
          <p:cNvSpPr>
            <a:spLocks noGrp="1"/>
          </p:cNvSpPr>
          <p:nvPr>
            <p:ph type="title"/>
          </p:nvPr>
        </p:nvSpPr>
        <p:spPr>
          <a:ln/>
        </p:spPr>
        <p:txBody>
          <a:bodyPr vert="horz" wrap="square" lIns="91440" tIns="45720" rIns="91440" bIns="45720" anchor="b" anchorCtr="0"/>
          <a:p>
            <a:pPr eaLnBrk="1" hangingPunct="1"/>
            <a:r>
              <a:rPr lang="en-US" altLang="zh-CN" sz="4000" dirty="0"/>
              <a:t>《</a:t>
            </a:r>
            <a:r>
              <a:rPr lang="zh-CN" altLang="en-US" sz="4000" dirty="0"/>
              <a:t>基础教育课程改革纲要</a:t>
            </a:r>
            <a:r>
              <a:rPr lang="en-US" altLang="zh-CN" sz="4000" dirty="0"/>
              <a:t>(</a:t>
            </a:r>
            <a:r>
              <a:rPr lang="zh-CN" altLang="en-US" sz="4000" dirty="0"/>
              <a:t>试行</a:t>
            </a:r>
            <a:r>
              <a:rPr lang="en-US" altLang="zh-CN" sz="4000" dirty="0"/>
              <a:t>)》</a:t>
            </a:r>
            <a:endParaRPr lang="en-US" altLang="zh-CN" sz="4000" dirty="0"/>
          </a:p>
        </p:txBody>
      </p:sp>
      <p:sp>
        <p:nvSpPr>
          <p:cNvPr id="111618" name="Rectangle 3"/>
          <p:cNvSpPr>
            <a:spLocks noGrp="1"/>
          </p:cNvSpPr>
          <p:nvPr>
            <p:ph idx="1" hasCustomPrompt="1"/>
          </p:nvPr>
        </p:nvSpPr>
        <p:spPr>
          <a:ln/>
        </p:spPr>
        <p:txBody>
          <a:bodyPr vert="horz" wrap="square" lIns="91440" tIns="45720" rIns="91440" bIns="45720" anchor="t" anchorCtr="0"/>
          <a:p>
            <a:pPr eaLnBrk="1" hangingPunct="1"/>
            <a:r>
              <a:rPr lang="zh-CN" altLang="en-US" dirty="0"/>
              <a:t>明确提出“建立促进学生全面发展的评价体系。评价不仅要关注学生的学业成绩</a:t>
            </a:r>
            <a:r>
              <a:rPr lang="en-US" altLang="zh-CN" dirty="0"/>
              <a:t>,</a:t>
            </a:r>
            <a:r>
              <a:rPr lang="zh-CN" altLang="en-US" dirty="0"/>
              <a:t>而且要发现和发展学生多方面的潜能</a:t>
            </a:r>
            <a:r>
              <a:rPr lang="en-US" altLang="zh-CN" dirty="0"/>
              <a:t>,</a:t>
            </a:r>
            <a:r>
              <a:rPr lang="zh-CN" altLang="en-US" dirty="0"/>
              <a:t>了解学生发展中的需求</a:t>
            </a:r>
            <a:r>
              <a:rPr lang="en-US" altLang="zh-CN" dirty="0"/>
              <a:t>,</a:t>
            </a:r>
            <a:r>
              <a:rPr lang="zh-CN" altLang="en-US" dirty="0"/>
              <a:t>帮助学生认识自我</a:t>
            </a:r>
            <a:r>
              <a:rPr lang="en-US" altLang="zh-CN" dirty="0"/>
              <a:t>,</a:t>
            </a:r>
            <a:r>
              <a:rPr lang="zh-CN" altLang="en-US" dirty="0"/>
              <a:t>建立自信</a:t>
            </a:r>
            <a:r>
              <a:rPr lang="en-US" altLang="zh-CN" dirty="0"/>
              <a:t>,</a:t>
            </a:r>
            <a:r>
              <a:rPr lang="zh-CN" altLang="en-US" dirty="0"/>
              <a:t>发挥评价的教育功能</a:t>
            </a:r>
            <a:r>
              <a:rPr lang="en-US" altLang="zh-CN" dirty="0"/>
              <a:t>,</a:t>
            </a:r>
            <a:r>
              <a:rPr lang="zh-CN" altLang="en-US" dirty="0"/>
              <a:t>促进学生在原有水平上的发展” </a:t>
            </a:r>
            <a:endParaRPr lang="zh-CN" altLang="en-US" dirty="0"/>
          </a:p>
        </p:txBody>
      </p:sp>
    </p:spTree>
  </p:cSld>
  <p:clrMapOvr>
    <a:masterClrMapping/>
  </p:clrMapOvr>
  <p:transition>
    <p:randomBar dir="vert"/>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41" name="Rectangle 2"/>
          <p:cNvSpPr>
            <a:spLocks noGrp="1"/>
          </p:cNvSpPr>
          <p:nvPr>
            <p:ph type="title"/>
          </p:nvPr>
        </p:nvSpPr>
        <p:spPr>
          <a:xfrm>
            <a:off x="971550" y="765175"/>
            <a:ext cx="7772400" cy="1143000"/>
          </a:xfrm>
          <a:ln/>
        </p:spPr>
        <p:txBody>
          <a:bodyPr vert="horz" wrap="square" lIns="91440" tIns="45720" rIns="91440" bIns="45720" anchor="b" anchorCtr="0"/>
          <a:p>
            <a:pPr eaLnBrk="1" hangingPunct="1"/>
            <a:r>
              <a:rPr lang="zh-CN" altLang="en-US" sz="4000" b="1" dirty="0">
                <a:solidFill>
                  <a:srgbClr val="FD5FD4"/>
                </a:solidFill>
              </a:rPr>
              <a:t>一、教学评价的内容与形式</a:t>
            </a:r>
            <a:br>
              <a:rPr lang="zh-CN" altLang="en-US" sz="4000" b="1" dirty="0">
                <a:solidFill>
                  <a:srgbClr val="FD5FD4"/>
                </a:solidFill>
              </a:rPr>
            </a:br>
            <a:endParaRPr lang="zh-CN" altLang="en-US" sz="4000" b="1" dirty="0">
              <a:solidFill>
                <a:srgbClr val="FD5FD4"/>
              </a:solidFill>
            </a:endParaRPr>
          </a:p>
        </p:txBody>
      </p:sp>
      <p:sp>
        <p:nvSpPr>
          <p:cNvPr id="112642" name="Rectangle 3"/>
          <p:cNvSpPr>
            <a:spLocks noGrp="1"/>
          </p:cNvSpPr>
          <p:nvPr>
            <p:ph idx="1" hasCustomPrompt="1"/>
          </p:nvPr>
        </p:nvSpPr>
        <p:spPr>
          <a:xfrm>
            <a:off x="900113" y="1844675"/>
            <a:ext cx="7772400" cy="4114800"/>
          </a:xfrm>
          <a:solidFill>
            <a:srgbClr val="F6FCBE"/>
          </a:solidFill>
          <a:ln/>
        </p:spPr>
        <p:txBody>
          <a:bodyPr vert="horz" wrap="square" lIns="91440" tIns="45720" rIns="91440" bIns="45720" anchor="t" anchorCtr="0"/>
          <a:p>
            <a:pPr eaLnBrk="1" hangingPunct="1">
              <a:lnSpc>
                <a:spcPct val="90000"/>
              </a:lnSpc>
              <a:buNone/>
            </a:pPr>
            <a:r>
              <a:rPr lang="zh-CN" altLang="en-US" b="1" dirty="0">
                <a:solidFill>
                  <a:schemeClr val="hlink"/>
                </a:solidFill>
              </a:rPr>
              <a:t>（一）教学评价的内容</a:t>
            </a:r>
            <a:endParaRPr lang="zh-CN" altLang="en-US" b="1" dirty="0">
              <a:solidFill>
                <a:schemeClr val="hlink"/>
              </a:solidFill>
            </a:endParaRPr>
          </a:p>
          <a:p>
            <a:pPr eaLnBrk="1" hangingPunct="1">
              <a:lnSpc>
                <a:spcPct val="90000"/>
              </a:lnSpc>
              <a:buNone/>
            </a:pPr>
            <a:r>
              <a:rPr lang="zh-CN" altLang="en-US" dirty="0"/>
              <a:t>   </a:t>
            </a:r>
            <a:r>
              <a:rPr lang="en-US" altLang="zh-CN" b="1" dirty="0">
                <a:solidFill>
                  <a:srgbClr val="FF0000"/>
                </a:solidFill>
                <a:ea typeface="幼圆" panose="02010509060101010101" pitchFamily="49" charset="-122"/>
              </a:rPr>
              <a:t>1</a:t>
            </a:r>
            <a:r>
              <a:rPr lang="zh-CN" altLang="en-US" b="1" dirty="0">
                <a:solidFill>
                  <a:srgbClr val="FF0000"/>
                </a:solidFill>
                <a:ea typeface="幼圆" panose="02010509060101010101" pitchFamily="49" charset="-122"/>
              </a:rPr>
              <a:t>、教学结果</a:t>
            </a:r>
            <a:endParaRPr lang="zh-CN" altLang="en-US" b="1" dirty="0">
              <a:solidFill>
                <a:srgbClr val="FF0000"/>
              </a:solidFill>
              <a:ea typeface="幼圆" panose="02010509060101010101" pitchFamily="49" charset="-122"/>
            </a:endParaRPr>
          </a:p>
          <a:p>
            <a:pPr eaLnBrk="1" hangingPunct="1">
              <a:lnSpc>
                <a:spcPct val="90000"/>
              </a:lnSpc>
            </a:pPr>
            <a:r>
              <a:rPr lang="zh-CN" altLang="en-US" dirty="0">
                <a:latin typeface="楷体_GB2312" pitchFamily="49" charset="-122"/>
                <a:ea typeface="楷体_GB2312" pitchFamily="49" charset="-122"/>
              </a:rPr>
              <a:t>是对教学的总结性评价，它着重测定学生知识、技能的掌握及提高程度，以及一般能力和学科能力的发展程度等。可以帮助人们从整体上了解教学质量，判断教学任务完成程度和教育目标的达成程度。 </a:t>
            </a:r>
            <a:endParaRPr lang="zh-CN" altLang="en-US" dirty="0">
              <a:latin typeface="楷体_GB2312" pitchFamily="49" charset="-122"/>
              <a:ea typeface="楷体_GB2312" pitchFamily="49" charset="-122"/>
            </a:endParaRPr>
          </a:p>
        </p:txBody>
      </p:sp>
    </p:spTree>
  </p:cSld>
  <p:clrMapOvr>
    <a:masterClrMapping/>
  </p:clrMapOvr>
  <p:transition>
    <p:randomBar dir="vert"/>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665" name="Rectangle 2"/>
          <p:cNvSpPr>
            <a:spLocks noGrp="1"/>
          </p:cNvSpPr>
          <p:nvPr>
            <p:ph type="title"/>
          </p:nvPr>
        </p:nvSpPr>
        <p:spPr>
          <a:ln/>
        </p:spPr>
        <p:txBody>
          <a:bodyPr vert="horz" wrap="square" lIns="91440" tIns="45720" rIns="91440" bIns="45720" anchor="b" anchorCtr="0"/>
          <a:p>
            <a:pPr eaLnBrk="1" hangingPunct="1"/>
            <a:r>
              <a:rPr lang="zh-CN" altLang="en-US" sz="4000" b="1" dirty="0">
                <a:solidFill>
                  <a:srgbClr val="FD5FD4"/>
                </a:solidFill>
              </a:rPr>
              <a:t>一、教学评价的内容与形式</a:t>
            </a:r>
            <a:br>
              <a:rPr lang="zh-CN" altLang="en-US" sz="4000" b="1" dirty="0">
                <a:solidFill>
                  <a:srgbClr val="FD5FD4"/>
                </a:solidFill>
              </a:rPr>
            </a:br>
            <a:endParaRPr lang="zh-CN" altLang="en-US" sz="4000" b="1" dirty="0">
              <a:solidFill>
                <a:srgbClr val="FD5FD4"/>
              </a:solidFill>
            </a:endParaRPr>
          </a:p>
        </p:txBody>
      </p:sp>
      <p:sp>
        <p:nvSpPr>
          <p:cNvPr id="113666" name="Rectangle 3"/>
          <p:cNvSpPr>
            <a:spLocks noGrp="1"/>
          </p:cNvSpPr>
          <p:nvPr>
            <p:ph idx="1" hasCustomPrompt="1"/>
          </p:nvPr>
        </p:nvSpPr>
        <p:spPr>
          <a:xfrm>
            <a:off x="1042988" y="1916113"/>
            <a:ext cx="7772400" cy="4114800"/>
          </a:xfrm>
          <a:solidFill>
            <a:srgbClr val="F6FCBE"/>
          </a:solidFill>
          <a:ln/>
        </p:spPr>
        <p:txBody>
          <a:bodyPr vert="horz" wrap="square" lIns="91440" tIns="45720" rIns="91440" bIns="45720" anchor="t" anchorCtr="0"/>
          <a:p>
            <a:pPr eaLnBrk="1" hangingPunct="1">
              <a:buNone/>
            </a:pPr>
            <a:r>
              <a:rPr lang="zh-CN" altLang="en-US" b="1" dirty="0">
                <a:solidFill>
                  <a:schemeClr val="hlink"/>
                </a:solidFill>
              </a:rPr>
              <a:t>（一）教学评价的内容</a:t>
            </a:r>
            <a:endParaRPr lang="zh-CN" altLang="en-US" b="1" dirty="0">
              <a:solidFill>
                <a:schemeClr val="hlink"/>
              </a:solidFill>
            </a:endParaRPr>
          </a:p>
          <a:p>
            <a:pPr eaLnBrk="1" hangingPunct="1">
              <a:buNone/>
            </a:pPr>
            <a:r>
              <a:rPr lang="zh-CN" altLang="en-US" b="1" dirty="0">
                <a:solidFill>
                  <a:srgbClr val="FF0000"/>
                </a:solidFill>
                <a:ea typeface="幼圆" panose="02010509060101010101" pitchFamily="49" charset="-122"/>
              </a:rPr>
              <a:t>    </a:t>
            </a:r>
            <a:r>
              <a:rPr lang="en-US" altLang="zh-CN" b="1" dirty="0">
                <a:solidFill>
                  <a:srgbClr val="FF0000"/>
                </a:solidFill>
                <a:ea typeface="幼圆" panose="02010509060101010101" pitchFamily="49" charset="-122"/>
              </a:rPr>
              <a:t>2.</a:t>
            </a:r>
            <a:r>
              <a:rPr lang="zh-CN" altLang="en-US" b="1" dirty="0">
                <a:solidFill>
                  <a:srgbClr val="FF0000"/>
                </a:solidFill>
                <a:ea typeface="幼圆" panose="02010509060101010101" pitchFamily="49" charset="-122"/>
              </a:rPr>
              <a:t>教师的教学行为</a:t>
            </a:r>
            <a:endParaRPr lang="zh-CN" altLang="en-US" b="1" dirty="0">
              <a:solidFill>
                <a:srgbClr val="FF0000"/>
              </a:solidFill>
              <a:ea typeface="幼圆" panose="02010509060101010101" pitchFamily="49" charset="-122"/>
            </a:endParaRPr>
          </a:p>
          <a:p>
            <a:pPr eaLnBrk="1" hangingPunct="1"/>
            <a:r>
              <a:rPr lang="zh-CN" altLang="en-US" dirty="0">
                <a:ea typeface="楷体_GB2312" pitchFamily="49" charset="-122"/>
              </a:rPr>
              <a:t>加强对教师多种多样和教学行为，比如教学设计行为、组织实施行为、课堂管理行为、人际交往行为等的评价，对于提高教学评价的全面性和准确性有重要意义。</a:t>
            </a:r>
            <a:endParaRPr lang="zh-CN" altLang="en-US" dirty="0">
              <a:ea typeface="楷体_GB2312" pitchFamily="49" charset="-122"/>
            </a:endParaRPr>
          </a:p>
        </p:txBody>
      </p:sp>
    </p:spTree>
  </p:cSld>
  <p:clrMapOvr>
    <a:masterClrMapping/>
  </p:clrMapOvr>
  <p:transition>
    <p:randomBar dir="vert"/>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4689" name="Rectangle 2"/>
          <p:cNvSpPr>
            <a:spLocks noGrp="1"/>
          </p:cNvSpPr>
          <p:nvPr>
            <p:ph type="title"/>
          </p:nvPr>
        </p:nvSpPr>
        <p:spPr>
          <a:xfrm>
            <a:off x="684213" y="981075"/>
            <a:ext cx="7772400" cy="1143000"/>
          </a:xfrm>
          <a:ln/>
        </p:spPr>
        <p:txBody>
          <a:bodyPr vert="horz" wrap="square" lIns="91440" tIns="45720" rIns="91440" bIns="45720" anchor="b" anchorCtr="0"/>
          <a:p>
            <a:pPr eaLnBrk="1" hangingPunct="1"/>
            <a:r>
              <a:rPr lang="zh-CN" altLang="en-US" sz="4000" b="1" dirty="0">
                <a:solidFill>
                  <a:srgbClr val="FD5FD4"/>
                </a:solidFill>
              </a:rPr>
              <a:t>一、教学评价的内容与形式</a:t>
            </a:r>
            <a:br>
              <a:rPr lang="zh-CN" altLang="en-US" sz="4000" b="1" dirty="0">
                <a:solidFill>
                  <a:srgbClr val="FD5FD4"/>
                </a:solidFill>
              </a:rPr>
            </a:br>
            <a:endParaRPr lang="zh-CN" altLang="en-US" sz="4000" b="1" dirty="0">
              <a:solidFill>
                <a:srgbClr val="FD5FD4"/>
              </a:solidFill>
            </a:endParaRPr>
          </a:p>
        </p:txBody>
      </p:sp>
      <p:sp>
        <p:nvSpPr>
          <p:cNvPr id="114690" name="Rectangle 3"/>
          <p:cNvSpPr>
            <a:spLocks noGrp="1"/>
          </p:cNvSpPr>
          <p:nvPr>
            <p:ph idx="1" hasCustomPrompt="1"/>
          </p:nvPr>
        </p:nvSpPr>
        <p:spPr>
          <a:solidFill>
            <a:srgbClr val="F6FCBE"/>
          </a:solidFill>
          <a:ln/>
        </p:spPr>
        <p:txBody>
          <a:bodyPr vert="horz" wrap="square" lIns="91440" tIns="45720" rIns="91440" bIns="45720" anchor="t" anchorCtr="0"/>
          <a:p>
            <a:pPr eaLnBrk="1" hangingPunct="1">
              <a:buNone/>
            </a:pPr>
            <a:r>
              <a:rPr lang="zh-CN" altLang="en-US" b="1" dirty="0">
                <a:solidFill>
                  <a:schemeClr val="hlink"/>
                </a:solidFill>
              </a:rPr>
              <a:t>（一）教学评价的内容</a:t>
            </a:r>
            <a:endParaRPr lang="zh-CN" altLang="en-US" b="1" dirty="0">
              <a:solidFill>
                <a:schemeClr val="hlink"/>
              </a:solidFill>
            </a:endParaRPr>
          </a:p>
          <a:p>
            <a:pPr eaLnBrk="1" hangingPunct="1">
              <a:buNone/>
            </a:pPr>
            <a:r>
              <a:rPr lang="zh-CN" altLang="en-US" b="1" dirty="0">
                <a:solidFill>
                  <a:srgbClr val="FF0000"/>
                </a:solidFill>
                <a:ea typeface="幼圆" panose="02010509060101010101" pitchFamily="49" charset="-122"/>
              </a:rPr>
              <a:t>    </a:t>
            </a:r>
            <a:r>
              <a:rPr lang="en-US" altLang="zh-CN" b="1" dirty="0">
                <a:solidFill>
                  <a:srgbClr val="FF0000"/>
                </a:solidFill>
                <a:ea typeface="幼圆" panose="02010509060101010101" pitchFamily="49" charset="-122"/>
              </a:rPr>
              <a:t>3</a:t>
            </a:r>
            <a:r>
              <a:rPr lang="zh-CN" altLang="en-US" b="1" dirty="0">
                <a:solidFill>
                  <a:srgbClr val="FF0000"/>
                </a:solidFill>
                <a:ea typeface="幼圆" panose="02010509060101010101" pitchFamily="49" charset="-122"/>
              </a:rPr>
              <a:t>、学生的学习行为</a:t>
            </a:r>
            <a:endParaRPr lang="zh-CN" altLang="en-US" b="1" dirty="0">
              <a:solidFill>
                <a:srgbClr val="FF0000"/>
              </a:solidFill>
              <a:ea typeface="幼圆" panose="02010509060101010101" pitchFamily="49" charset="-122"/>
            </a:endParaRPr>
          </a:p>
          <a:p>
            <a:pPr eaLnBrk="1" hangingPunct="1"/>
            <a:r>
              <a:rPr lang="zh-CN" altLang="en-US" dirty="0">
                <a:ea typeface="楷体_GB2312" pitchFamily="49" charset="-122"/>
              </a:rPr>
              <a:t>通过对学生在课堂动态行为的观察、评价，可以获得大量有价值的判定教学现状及其效率的真实资料，从而进一步改进学生学习现状，提高教学质量。</a:t>
            </a:r>
            <a:endParaRPr lang="zh-CN" altLang="en-US" dirty="0">
              <a:ea typeface="楷体_GB2312" pitchFamily="49" charset="-122"/>
            </a:endParaRPr>
          </a:p>
        </p:txBody>
      </p:sp>
    </p:spTree>
  </p:cSld>
  <p:clrMapOvr>
    <a:masterClrMapping/>
  </p:clrMapOvr>
  <p:transition>
    <p:randomBar dir="vert"/>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3" name="Rectangle 2"/>
          <p:cNvSpPr>
            <a:spLocks noGrp="1"/>
          </p:cNvSpPr>
          <p:nvPr>
            <p:ph type="title"/>
          </p:nvPr>
        </p:nvSpPr>
        <p:spPr>
          <a:ln/>
        </p:spPr>
        <p:txBody>
          <a:bodyPr vert="horz" wrap="square" lIns="91440" tIns="45720" rIns="91440" bIns="45720" anchor="b" anchorCtr="0"/>
          <a:p>
            <a:pPr eaLnBrk="1" hangingPunct="1"/>
            <a:r>
              <a:rPr lang="zh-CN" altLang="en-US" sz="4000" b="1" dirty="0">
                <a:solidFill>
                  <a:srgbClr val="FD5FD4"/>
                </a:solidFill>
              </a:rPr>
              <a:t>一、教学评价的内容与形式</a:t>
            </a:r>
            <a:br>
              <a:rPr lang="zh-CN" altLang="en-US" sz="4000" b="1" dirty="0">
                <a:solidFill>
                  <a:srgbClr val="FD5FD4"/>
                </a:solidFill>
              </a:rPr>
            </a:br>
            <a:endParaRPr lang="zh-CN" altLang="en-US" sz="4000" b="1" dirty="0">
              <a:solidFill>
                <a:srgbClr val="FD5FD4"/>
              </a:solidFill>
            </a:endParaRPr>
          </a:p>
        </p:txBody>
      </p:sp>
      <p:sp>
        <p:nvSpPr>
          <p:cNvPr id="115714" name="Rectangle 3"/>
          <p:cNvSpPr>
            <a:spLocks noGrp="1"/>
          </p:cNvSpPr>
          <p:nvPr>
            <p:ph idx="1" hasCustomPrompt="1"/>
          </p:nvPr>
        </p:nvSpPr>
        <p:spPr>
          <a:xfrm>
            <a:off x="971550" y="1700213"/>
            <a:ext cx="7772400" cy="4114800"/>
          </a:xfrm>
          <a:solidFill>
            <a:srgbClr val="F6FCBE"/>
          </a:solidFill>
          <a:ln/>
        </p:spPr>
        <p:txBody>
          <a:bodyPr vert="horz" wrap="square" lIns="91440" tIns="45720" rIns="91440" bIns="45720" anchor="t" anchorCtr="0"/>
          <a:p>
            <a:pPr eaLnBrk="1" hangingPunct="1">
              <a:lnSpc>
                <a:spcPct val="90000"/>
              </a:lnSpc>
              <a:buNone/>
            </a:pPr>
            <a:r>
              <a:rPr lang="zh-CN" altLang="en-US" b="1" dirty="0">
                <a:solidFill>
                  <a:schemeClr val="hlink"/>
                </a:solidFill>
              </a:rPr>
              <a:t>（二）教学评价的形式</a:t>
            </a:r>
            <a:endParaRPr lang="zh-CN" altLang="en-US" b="1" dirty="0">
              <a:solidFill>
                <a:schemeClr val="hlink"/>
              </a:solidFill>
            </a:endParaRPr>
          </a:p>
          <a:p>
            <a:pPr eaLnBrk="1" hangingPunct="1">
              <a:lnSpc>
                <a:spcPct val="90000"/>
              </a:lnSpc>
              <a:buNone/>
            </a:pPr>
            <a:r>
              <a:rPr lang="zh-CN" altLang="en-US" sz="2800" dirty="0"/>
              <a:t>      </a:t>
            </a:r>
            <a:r>
              <a:rPr lang="en-US" altLang="zh-CN" b="1" dirty="0">
                <a:solidFill>
                  <a:srgbClr val="FF0000"/>
                </a:solidFill>
                <a:ea typeface="幼圆" panose="02010509060101010101" pitchFamily="49" charset="-122"/>
              </a:rPr>
              <a:t>1</a:t>
            </a:r>
            <a:r>
              <a:rPr lang="zh-CN" altLang="en-US" b="1" dirty="0">
                <a:solidFill>
                  <a:srgbClr val="FF0000"/>
                </a:solidFill>
                <a:ea typeface="幼圆" panose="02010509060101010101" pitchFamily="49" charset="-122"/>
              </a:rPr>
              <a:t>、总结性评价</a:t>
            </a:r>
            <a:endParaRPr lang="zh-CN" altLang="en-US" b="1" dirty="0">
              <a:solidFill>
                <a:srgbClr val="FF0000"/>
              </a:solidFill>
              <a:ea typeface="幼圆" panose="02010509060101010101" pitchFamily="49" charset="-122"/>
            </a:endParaRPr>
          </a:p>
          <a:p>
            <a:pPr eaLnBrk="1" hangingPunct="1">
              <a:lnSpc>
                <a:spcPct val="90000"/>
              </a:lnSpc>
            </a:pPr>
            <a:r>
              <a:rPr lang="zh-CN" altLang="en-US" sz="2800" dirty="0"/>
              <a:t> </a:t>
            </a:r>
            <a:r>
              <a:rPr lang="zh-CN" altLang="en-US" sz="2800" dirty="0">
                <a:latin typeface="楷体_GB2312" pitchFamily="49" charset="-122"/>
                <a:ea typeface="楷体_GB2312" pitchFamily="49" charset="-122"/>
              </a:rPr>
              <a:t>一般是指课程或某一教学阶段结束后，对学生学业结果的评定。</a:t>
            </a:r>
            <a:endParaRPr lang="zh-CN" altLang="en-US" sz="2800" dirty="0">
              <a:latin typeface="楷体_GB2312" pitchFamily="49" charset="-122"/>
              <a:ea typeface="楷体_GB2312" pitchFamily="49" charset="-122"/>
            </a:endParaRPr>
          </a:p>
          <a:p>
            <a:pPr eaLnBrk="1" hangingPunct="1">
              <a:lnSpc>
                <a:spcPct val="90000"/>
              </a:lnSpc>
            </a:pPr>
            <a:r>
              <a:rPr lang="zh-CN" altLang="en-US" sz="2800" dirty="0">
                <a:latin typeface="楷体_GB2312" pitchFamily="49" charset="-122"/>
                <a:ea typeface="楷体_GB2312" pitchFamily="49" charset="-122"/>
              </a:rPr>
              <a:t>着眼和侧重于某门课程或某个教学阶段结束后，学生学业成绩的全面评定，主要目的是评定学生的学业成绩，确定学生达到教育目标的程度，证明学生掌握知识、技能的 程度和能力水平，为今后的教学提供依据。</a:t>
            </a:r>
            <a:endParaRPr lang="zh-CN" altLang="en-US" sz="2800" dirty="0">
              <a:latin typeface="楷体_GB2312" pitchFamily="49" charset="-122"/>
              <a:ea typeface="楷体_GB2312" pitchFamily="49" charset="-122"/>
            </a:endParaRPr>
          </a:p>
          <a:p>
            <a:pPr eaLnBrk="1" hangingPunct="1">
              <a:lnSpc>
                <a:spcPct val="90000"/>
              </a:lnSpc>
            </a:pPr>
            <a:endParaRPr lang="en-US" altLang="zh-CN" sz="2800" dirty="0">
              <a:latin typeface="楷体_GB2312" pitchFamily="49" charset="-122"/>
              <a:ea typeface="楷体_GB2312" pitchFamily="49" charset="-122"/>
            </a:endParaRPr>
          </a:p>
        </p:txBody>
      </p:sp>
    </p:spTree>
  </p:cSld>
  <p:clrMapOvr>
    <a:masterClrMapping/>
  </p:clrMapOvr>
  <p:transition>
    <p:randomBar dir="vert"/>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7" name="Rectangle 2"/>
          <p:cNvSpPr>
            <a:spLocks noGrp="1"/>
          </p:cNvSpPr>
          <p:nvPr>
            <p:ph type="title"/>
          </p:nvPr>
        </p:nvSpPr>
        <p:spPr>
          <a:ln/>
        </p:spPr>
        <p:txBody>
          <a:bodyPr vert="horz" wrap="square" lIns="91440" tIns="45720" rIns="91440" bIns="45720" anchor="b" anchorCtr="0"/>
          <a:p>
            <a:pPr eaLnBrk="1" hangingPunct="1"/>
            <a:r>
              <a:rPr lang="zh-CN" altLang="en-US" sz="4000" b="1" dirty="0">
                <a:solidFill>
                  <a:srgbClr val="FD5FD4"/>
                </a:solidFill>
              </a:rPr>
              <a:t>一、教学评价的内容与形式</a:t>
            </a:r>
            <a:br>
              <a:rPr lang="zh-CN" altLang="en-US" sz="4000" b="1" dirty="0">
                <a:solidFill>
                  <a:srgbClr val="FD5FD4"/>
                </a:solidFill>
              </a:rPr>
            </a:br>
            <a:endParaRPr lang="zh-CN" altLang="en-US" sz="4000" b="1" dirty="0">
              <a:solidFill>
                <a:srgbClr val="FD5FD4"/>
              </a:solidFill>
            </a:endParaRPr>
          </a:p>
        </p:txBody>
      </p:sp>
      <p:sp>
        <p:nvSpPr>
          <p:cNvPr id="116738" name="Rectangle 3"/>
          <p:cNvSpPr>
            <a:spLocks noGrp="1"/>
          </p:cNvSpPr>
          <p:nvPr>
            <p:ph idx="1" hasCustomPrompt="1"/>
          </p:nvPr>
        </p:nvSpPr>
        <p:spPr>
          <a:xfrm>
            <a:off x="827088" y="1628775"/>
            <a:ext cx="7772400" cy="4114800"/>
          </a:xfrm>
          <a:solidFill>
            <a:srgbClr val="F6FCBE"/>
          </a:solidFill>
          <a:ln/>
        </p:spPr>
        <p:txBody>
          <a:bodyPr vert="horz" wrap="square" lIns="91440" tIns="45720" rIns="91440" bIns="45720" anchor="t" anchorCtr="0"/>
          <a:p>
            <a:pPr eaLnBrk="1" hangingPunct="1">
              <a:lnSpc>
                <a:spcPct val="90000"/>
              </a:lnSpc>
              <a:buNone/>
            </a:pPr>
            <a:r>
              <a:rPr lang="zh-CN" altLang="en-US" b="1" dirty="0">
                <a:solidFill>
                  <a:schemeClr val="hlink"/>
                </a:solidFill>
              </a:rPr>
              <a:t>（二）教学评价的形式</a:t>
            </a:r>
            <a:endParaRPr lang="zh-CN" altLang="en-US" b="1" dirty="0">
              <a:solidFill>
                <a:schemeClr val="hlink"/>
              </a:solidFill>
            </a:endParaRPr>
          </a:p>
          <a:p>
            <a:pPr eaLnBrk="1" hangingPunct="1">
              <a:lnSpc>
                <a:spcPct val="90000"/>
              </a:lnSpc>
              <a:buNone/>
            </a:pPr>
            <a:r>
              <a:rPr lang="zh-CN" altLang="en-US" b="1" dirty="0">
                <a:solidFill>
                  <a:srgbClr val="FF0000"/>
                </a:solidFill>
                <a:ea typeface="幼圆" panose="02010509060101010101" pitchFamily="49" charset="-122"/>
              </a:rPr>
              <a:t>     </a:t>
            </a:r>
            <a:r>
              <a:rPr lang="en-US" altLang="zh-CN" b="1" dirty="0">
                <a:solidFill>
                  <a:srgbClr val="FF0000"/>
                </a:solidFill>
                <a:ea typeface="幼圆" panose="02010509060101010101" pitchFamily="49" charset="-122"/>
              </a:rPr>
              <a:t>2</a:t>
            </a:r>
            <a:r>
              <a:rPr lang="zh-CN" altLang="en-US" b="1" dirty="0">
                <a:solidFill>
                  <a:srgbClr val="FF0000"/>
                </a:solidFill>
                <a:ea typeface="幼圆" panose="02010509060101010101" pitchFamily="49" charset="-122"/>
              </a:rPr>
              <a:t>、形成性评价</a:t>
            </a:r>
            <a:endParaRPr lang="zh-CN" altLang="en-US" b="1" dirty="0">
              <a:solidFill>
                <a:srgbClr val="FF0000"/>
              </a:solidFill>
              <a:ea typeface="幼圆" panose="02010509060101010101" pitchFamily="49" charset="-122"/>
            </a:endParaRPr>
          </a:p>
          <a:p>
            <a:pPr eaLnBrk="1" hangingPunct="1">
              <a:lnSpc>
                <a:spcPct val="90000"/>
              </a:lnSpc>
            </a:pPr>
            <a:r>
              <a:rPr lang="zh-CN" altLang="en-US" sz="2800" dirty="0">
                <a:ea typeface="楷体_GB2312" pitchFamily="49" charset="-122"/>
              </a:rPr>
              <a:t>主要是指在教学过程中为改进和完善教学活动而进行的对学生学习过程及结果的测定。主要目的是通过评价获取教学的反馈信息，进一步改进教学过程。</a:t>
            </a:r>
            <a:endParaRPr lang="zh-CN" altLang="en-US" sz="2800" dirty="0">
              <a:ea typeface="楷体_GB2312" pitchFamily="49" charset="-122"/>
            </a:endParaRPr>
          </a:p>
          <a:p>
            <a:pPr eaLnBrk="1" hangingPunct="1">
              <a:lnSpc>
                <a:spcPct val="90000"/>
              </a:lnSpc>
            </a:pPr>
            <a:r>
              <a:rPr lang="zh-CN" altLang="en-US" sz="2800" dirty="0">
                <a:ea typeface="楷体_GB2312" pitchFamily="49" charset="-122"/>
              </a:rPr>
              <a:t>四个方面用途：改进学生的学习；为学生的学习进度定位；强化学生的学习；给教师提供反馈。</a:t>
            </a:r>
            <a:endParaRPr lang="zh-CN" altLang="en-US" sz="2800" dirty="0">
              <a:ea typeface="楷体_GB2312" pitchFamily="49" charset="-122"/>
            </a:endParaRPr>
          </a:p>
        </p:txBody>
      </p:sp>
    </p:spTree>
  </p:cSld>
  <p:clrMapOvr>
    <a:masterClrMapping/>
  </p:clrMapOvr>
  <p:transition>
    <p:randomBar dir="ver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7" name="标题 202753"/>
          <p:cNvSpPr>
            <a:spLocks noGrp="1"/>
          </p:cNvSpPr>
          <p:nvPr>
            <p:ph type="title"/>
          </p:nvPr>
        </p:nvSpPr>
        <p:spPr>
          <a:xfrm>
            <a:off x="1308100" y="528638"/>
            <a:ext cx="7772400" cy="1143000"/>
          </a:xfrm>
        </p:spPr>
        <p:txBody>
          <a:bodyPr vert="horz" wrap="square" lIns="91440" tIns="45720" rIns="91440" bIns="45720" anchor="b" anchorCtr="0"/>
          <a:p>
            <a:pPr eaLnBrk="1" hangingPunct="1"/>
            <a:r>
              <a:rPr lang="zh-CN" altLang="zh-CN" sz="2800" b="1" dirty="0"/>
              <a:t>要求</a:t>
            </a:r>
            <a:r>
              <a:rPr lang="en-US" altLang="zh-CN" sz="2800" b="1" dirty="0"/>
              <a:t>2</a:t>
            </a:r>
            <a:r>
              <a:rPr lang="zh-CN" altLang="en-US" sz="2800" b="1" dirty="0"/>
              <a:t>案例：</a:t>
            </a:r>
            <a:br>
              <a:rPr lang="zh-CN" altLang="en-US" sz="2800" b="1" dirty="0"/>
            </a:br>
            <a:r>
              <a:rPr lang="zh-CN" altLang="zh-CN" sz="2800" b="1" dirty="0"/>
              <a:t>直观手段的运用要与教师的讲解密切配合</a:t>
            </a:r>
            <a:endParaRPr lang="en-US" altLang="zh-CN" sz="2800" b="1" dirty="0"/>
          </a:p>
        </p:txBody>
      </p:sp>
      <p:sp>
        <p:nvSpPr>
          <p:cNvPr id="32770" name="文本占位符 202754"/>
          <p:cNvSpPr>
            <a:spLocks noGrp="1"/>
          </p:cNvSpPr>
          <p:nvPr>
            <p:ph idx="1" hasCustomPrompt="1"/>
          </p:nvPr>
        </p:nvSpPr>
        <p:spPr>
          <a:xfrm>
            <a:off x="827723" y="1700213"/>
            <a:ext cx="7772400" cy="4114800"/>
          </a:xfrm>
        </p:spPr>
        <p:txBody>
          <a:bodyPr vert="horz" wrap="square" lIns="91440" tIns="45720" rIns="91440" bIns="45720" anchor="t" anchorCtr="0"/>
          <a:p>
            <a:pPr eaLnBrk="1" hangingPunct="1"/>
            <a:r>
              <a:rPr lang="zh-CN" altLang="zh-CN" dirty="0">
                <a:latin typeface="宋体" panose="02010600030101010101" pitchFamily="2" charset="-122"/>
              </a:rPr>
              <a:t>上</a:t>
            </a:r>
            <a:r>
              <a:rPr lang="en-US" altLang="zh-CN" dirty="0">
                <a:latin typeface="宋体" panose="02010600030101010101" pitchFamily="2" charset="-122"/>
              </a:rPr>
              <a:t>《</a:t>
            </a:r>
            <a:r>
              <a:rPr lang="zh-CN" altLang="zh-CN" dirty="0">
                <a:latin typeface="宋体" panose="02010600030101010101" pitchFamily="2" charset="-122"/>
              </a:rPr>
              <a:t>鱼</a:t>
            </a:r>
            <a:r>
              <a:rPr lang="en-US" altLang="zh-CN" dirty="0">
                <a:latin typeface="宋体" panose="02010600030101010101" pitchFamily="2" charset="-122"/>
              </a:rPr>
              <a:t>》</a:t>
            </a:r>
            <a:r>
              <a:rPr lang="zh-CN" altLang="zh-CN" dirty="0">
                <a:latin typeface="宋体" panose="02010600030101010101" pitchFamily="2" charset="-122"/>
              </a:rPr>
              <a:t>一课时，教师事先在水盆里放了一条活鲫鱼，让学生仔细观察鱼的形状、鱼的表面、背鳍、胸鳍、尾鳍。然后，问学生各种鳍的作用是什么？学生一下给问住了。这时，教师用剪刀把鱼的尾鳍剪掉，结果学生发现鱼在水中无法前进了；他又把胸鳍及腹鳍剪掉，结果鱼体在水里失去了平衡；再把背鳍剪掉，鱼只能一动不动地躺在水里喘气。通过观察，学生明白了各种鳍的作用。</a:t>
            </a:r>
            <a:endParaRPr lang="zh-CN" altLang="zh-CN" dirty="0">
              <a:latin typeface="宋体" panose="02010600030101010101" pitchFamily="2" charset="-122"/>
            </a:endParaRPr>
          </a:p>
          <a:p>
            <a:pPr eaLnBrk="1" hangingPunct="1"/>
            <a:endParaRPr lang="en-US" altLang="zh-CN" dirty="0"/>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2770">
                                            <p:txEl>
                                              <p:charRg st="0" end="171"/>
                                            </p:txEl>
                                          </p:spTgt>
                                        </p:tgtEl>
                                        <p:attrNameLst>
                                          <p:attrName>style.visibility</p:attrName>
                                        </p:attrNameLst>
                                      </p:cBhvr>
                                      <p:to>
                                        <p:strVal val="visible"/>
                                      </p:to>
                                    </p:set>
                                    <p:animEffect transition="in" filter="fade">
                                      <p:cBhvr>
                                        <p:cTn id="7" dur="1000"/>
                                        <p:tgtEl>
                                          <p:spTgt spid="32770">
                                            <p:txEl>
                                              <p:charRg st="0" end="171"/>
                                            </p:txEl>
                                          </p:spTgt>
                                        </p:tgtEl>
                                      </p:cBhvr>
                                    </p:animEffect>
                                    <p:anim calcmode="lin" valueType="num">
                                      <p:cBhvr>
                                        <p:cTn id="8" dur="1000" fill="hold"/>
                                        <p:tgtEl>
                                          <p:spTgt spid="32770">
                                            <p:txEl>
                                              <p:charRg st="0" end="171"/>
                                            </p:txEl>
                                          </p:spTgt>
                                        </p:tgtEl>
                                        <p:attrNameLst>
                                          <p:attrName>ppt_x</p:attrName>
                                        </p:attrNameLst>
                                      </p:cBhvr>
                                      <p:tavLst>
                                        <p:tav tm="0">
                                          <p:val>
                                            <p:strVal val="#ppt_x"/>
                                          </p:val>
                                        </p:tav>
                                        <p:tav tm="100000">
                                          <p:val>
                                            <p:strVal val="#ppt_x"/>
                                          </p:val>
                                        </p:tav>
                                      </p:tavLst>
                                    </p:anim>
                                    <p:anim calcmode="lin" valueType="num">
                                      <p:cBhvr>
                                        <p:cTn id="9" dur="1000" fill="hold"/>
                                        <p:tgtEl>
                                          <p:spTgt spid="32770">
                                            <p:txEl>
                                              <p:charRg st="0" end="17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1" name="Rectangle 2"/>
          <p:cNvSpPr>
            <a:spLocks noGrp="1"/>
          </p:cNvSpPr>
          <p:nvPr>
            <p:ph type="title"/>
          </p:nvPr>
        </p:nvSpPr>
        <p:spPr>
          <a:ln/>
        </p:spPr>
        <p:txBody>
          <a:bodyPr vert="horz" wrap="square" lIns="91440" tIns="45720" rIns="91440" bIns="45720" anchor="b" anchorCtr="0"/>
          <a:p>
            <a:pPr eaLnBrk="1" hangingPunct="1"/>
            <a:r>
              <a:rPr lang="zh-CN" altLang="en-US" sz="4000" b="1" dirty="0">
                <a:solidFill>
                  <a:srgbClr val="FD5FD4"/>
                </a:solidFill>
              </a:rPr>
              <a:t>一、教学评价的内容与形式</a:t>
            </a:r>
            <a:br>
              <a:rPr lang="zh-CN" altLang="en-US" sz="4000" b="1" dirty="0">
                <a:solidFill>
                  <a:srgbClr val="FD5FD4"/>
                </a:solidFill>
              </a:rPr>
            </a:br>
            <a:endParaRPr lang="zh-CN" altLang="en-US" sz="4000" b="1" dirty="0">
              <a:solidFill>
                <a:srgbClr val="FD5FD4"/>
              </a:solidFill>
            </a:endParaRPr>
          </a:p>
        </p:txBody>
      </p:sp>
      <p:sp>
        <p:nvSpPr>
          <p:cNvPr id="117762" name="Rectangle 3"/>
          <p:cNvSpPr>
            <a:spLocks noGrp="1"/>
          </p:cNvSpPr>
          <p:nvPr>
            <p:ph idx="1" hasCustomPrompt="1"/>
          </p:nvPr>
        </p:nvSpPr>
        <p:spPr>
          <a:xfrm>
            <a:off x="971550" y="1628775"/>
            <a:ext cx="7772400" cy="4114800"/>
          </a:xfrm>
          <a:solidFill>
            <a:srgbClr val="F6FCBE"/>
          </a:solidFill>
          <a:ln/>
        </p:spPr>
        <p:txBody>
          <a:bodyPr vert="horz" wrap="square" lIns="91440" tIns="45720" rIns="91440" bIns="45720" anchor="t" anchorCtr="0"/>
          <a:p>
            <a:pPr eaLnBrk="1" hangingPunct="1">
              <a:buNone/>
            </a:pPr>
            <a:r>
              <a:rPr lang="zh-CN" altLang="en-US" b="1" dirty="0">
                <a:solidFill>
                  <a:schemeClr val="hlink"/>
                </a:solidFill>
              </a:rPr>
              <a:t>（二）教学评价的形式</a:t>
            </a:r>
            <a:endParaRPr lang="zh-CN" altLang="en-US" b="1" dirty="0">
              <a:solidFill>
                <a:schemeClr val="hlink"/>
              </a:solidFill>
            </a:endParaRPr>
          </a:p>
          <a:p>
            <a:pPr eaLnBrk="1" hangingPunct="1">
              <a:buNone/>
            </a:pPr>
            <a:r>
              <a:rPr lang="zh-CN" altLang="en-US" b="1" dirty="0">
                <a:solidFill>
                  <a:srgbClr val="FF0000"/>
                </a:solidFill>
                <a:ea typeface="幼圆" panose="02010509060101010101" pitchFamily="49" charset="-122"/>
              </a:rPr>
              <a:t>    </a:t>
            </a:r>
            <a:r>
              <a:rPr lang="en-US" altLang="zh-CN" b="1" dirty="0">
                <a:solidFill>
                  <a:srgbClr val="FF0000"/>
                </a:solidFill>
                <a:ea typeface="幼圆" panose="02010509060101010101" pitchFamily="49" charset="-122"/>
              </a:rPr>
              <a:t>3</a:t>
            </a:r>
            <a:r>
              <a:rPr lang="zh-CN" altLang="en-US" b="1" dirty="0">
                <a:solidFill>
                  <a:srgbClr val="FF0000"/>
                </a:solidFill>
                <a:ea typeface="幼圆" panose="02010509060101010101" pitchFamily="49" charset="-122"/>
              </a:rPr>
              <a:t>、诊断性评价</a:t>
            </a:r>
            <a:endParaRPr lang="zh-CN" altLang="en-US" b="1" dirty="0">
              <a:solidFill>
                <a:srgbClr val="FF0000"/>
              </a:solidFill>
              <a:ea typeface="幼圆" panose="02010509060101010101" pitchFamily="49" charset="-122"/>
            </a:endParaRPr>
          </a:p>
          <a:p>
            <a:pPr eaLnBrk="1" hangingPunct="1"/>
            <a:r>
              <a:rPr lang="zh-CN" altLang="en-US" dirty="0">
                <a:ea typeface="楷体_GB2312" pitchFamily="49" charset="-122"/>
              </a:rPr>
              <a:t>指为学生的学习准备情况及影响学习的因素而实施的测定。</a:t>
            </a:r>
            <a:endParaRPr lang="zh-CN" altLang="en-US" dirty="0">
              <a:ea typeface="楷体_GB2312" pitchFamily="49" charset="-122"/>
            </a:endParaRPr>
          </a:p>
          <a:p>
            <a:pPr eaLnBrk="1" hangingPunct="1"/>
            <a:r>
              <a:rPr lang="zh-CN" altLang="en-US" dirty="0">
                <a:ea typeface="楷体_GB2312" pitchFamily="49" charset="-122"/>
              </a:rPr>
              <a:t>三个方面的主要用途：检查、确定学生的学习准备程度；确定对学生的适当安置；辨识造成学生学习困难的原因。</a:t>
            </a:r>
            <a:endParaRPr lang="zh-CN" altLang="en-US" dirty="0">
              <a:ea typeface="楷体_GB2312" pitchFamily="49" charset="-122"/>
            </a:endParaRPr>
          </a:p>
        </p:txBody>
      </p:sp>
    </p:spTree>
  </p:cSld>
  <p:clrMapOvr>
    <a:masterClrMapping/>
  </p:clrMapOvr>
  <p:transition>
    <p:randomBar dir="vert"/>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5" name="Rectangle 2"/>
          <p:cNvSpPr>
            <a:spLocks noGrp="1"/>
          </p:cNvSpPr>
          <p:nvPr>
            <p:ph type="title"/>
          </p:nvPr>
        </p:nvSpPr>
        <p:spPr>
          <a:ln/>
        </p:spPr>
        <p:txBody>
          <a:bodyPr vert="horz" wrap="square" lIns="91440" tIns="45720" rIns="91440" bIns="45720" anchor="b" anchorCtr="0"/>
          <a:p>
            <a:pPr eaLnBrk="1" hangingPunct="1"/>
            <a:r>
              <a:rPr lang="zh-CN" altLang="en-US" sz="4000" b="1" dirty="0">
                <a:solidFill>
                  <a:srgbClr val="FD5FD4"/>
                </a:solidFill>
              </a:rPr>
              <a:t>二、课堂教学评价</a:t>
            </a:r>
            <a:br>
              <a:rPr lang="zh-CN" altLang="en-US" sz="4000" b="1" dirty="0">
                <a:solidFill>
                  <a:srgbClr val="FD5FD4"/>
                </a:solidFill>
              </a:rPr>
            </a:br>
            <a:endParaRPr lang="zh-CN" altLang="en-US" sz="4000" b="1" dirty="0">
              <a:solidFill>
                <a:srgbClr val="FD5FD4"/>
              </a:solidFill>
            </a:endParaRPr>
          </a:p>
        </p:txBody>
      </p:sp>
      <p:sp>
        <p:nvSpPr>
          <p:cNvPr id="118786" name="Rectangle 3"/>
          <p:cNvSpPr>
            <a:spLocks noGrp="1"/>
          </p:cNvSpPr>
          <p:nvPr>
            <p:ph idx="1" hasCustomPrompt="1"/>
          </p:nvPr>
        </p:nvSpPr>
        <p:spPr>
          <a:xfrm>
            <a:off x="900113" y="1700213"/>
            <a:ext cx="7939087" cy="4875212"/>
          </a:xfrm>
          <a:solidFill>
            <a:srgbClr val="F6FCBE"/>
          </a:solidFill>
          <a:ln/>
        </p:spPr>
        <p:txBody>
          <a:bodyPr vert="horz" wrap="square" lIns="91440" tIns="45720" rIns="91440" bIns="45720" anchor="t" anchorCtr="0"/>
          <a:p>
            <a:pPr eaLnBrk="1" hangingPunct="1"/>
            <a:r>
              <a:rPr lang="zh-CN" altLang="en-US" dirty="0">
                <a:ea typeface="华文新魏" panose="02010800040101010101" pitchFamily="2" charset="-122"/>
              </a:rPr>
              <a:t>课堂教学评价是根据教育目的和教学评价标准，对一节课中教与学活动和效果所进行的价值判断。</a:t>
            </a:r>
            <a:endParaRPr lang="zh-CN" altLang="en-US" dirty="0">
              <a:ea typeface="华文新魏" panose="02010800040101010101" pitchFamily="2" charset="-122"/>
            </a:endParaRPr>
          </a:p>
          <a:p>
            <a:pPr eaLnBrk="1" hangingPunct="1"/>
            <a:r>
              <a:rPr lang="zh-CN" altLang="en-US" dirty="0">
                <a:ea typeface="华文新魏" panose="02010800040101010101" pitchFamily="2" charset="-122"/>
              </a:rPr>
              <a:t>搞好课堂教学评价，不仅是搞好整个教学评价的重要组成部分，也是直接推进课堂教学改革，提高课堂教学质量的现实需要。</a:t>
            </a:r>
            <a:endParaRPr lang="zh-CN" altLang="en-US" dirty="0">
              <a:ea typeface="华文新魏" panose="02010800040101010101" pitchFamily="2" charset="-122"/>
            </a:endParaRPr>
          </a:p>
          <a:p>
            <a:pPr eaLnBrk="1" hangingPunct="1"/>
            <a:endParaRPr lang="zh-CN" altLang="en-US" dirty="0">
              <a:ea typeface="华文新魏" panose="02010800040101010101" pitchFamily="2" charset="-122"/>
            </a:endParaRPr>
          </a:p>
          <a:p>
            <a:pPr eaLnBrk="1" hangingPunct="1"/>
            <a:endParaRPr lang="zh-CN" altLang="en-US" dirty="0"/>
          </a:p>
          <a:p>
            <a:pPr eaLnBrk="1" hangingPunct="1"/>
            <a:endParaRPr lang="en-US" altLang="zh-CN" dirty="0"/>
          </a:p>
        </p:txBody>
      </p:sp>
    </p:spTree>
  </p:cSld>
  <p:clrMapOvr>
    <a:masterClrMapping/>
  </p:clrMapOvr>
  <p:transition>
    <p:randomBar dir="vert"/>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09" name="Rectangle 2"/>
          <p:cNvSpPr>
            <a:spLocks noGrp="1"/>
          </p:cNvSpPr>
          <p:nvPr>
            <p:ph type="title"/>
          </p:nvPr>
        </p:nvSpPr>
        <p:spPr>
          <a:ln/>
        </p:spPr>
        <p:txBody>
          <a:bodyPr vert="horz" wrap="square" lIns="91440" tIns="45720" rIns="91440" bIns="45720" anchor="b" anchorCtr="0"/>
          <a:p>
            <a:pPr eaLnBrk="1" hangingPunct="1"/>
            <a:r>
              <a:rPr lang="zh-CN" altLang="en-US" sz="4000" b="1" dirty="0">
                <a:solidFill>
                  <a:srgbClr val="FD5FD4"/>
                </a:solidFill>
              </a:rPr>
              <a:t>二、课堂教学评价</a:t>
            </a:r>
            <a:br>
              <a:rPr lang="zh-CN" altLang="en-US" sz="4000" b="1" dirty="0">
                <a:solidFill>
                  <a:srgbClr val="FD5FD4"/>
                </a:solidFill>
              </a:rPr>
            </a:br>
            <a:endParaRPr lang="zh-CN" altLang="en-US" sz="4000" b="1" dirty="0">
              <a:solidFill>
                <a:srgbClr val="FD5FD4"/>
              </a:solidFill>
            </a:endParaRPr>
          </a:p>
        </p:txBody>
      </p:sp>
      <p:sp>
        <p:nvSpPr>
          <p:cNvPr id="119810" name="Rectangle 3"/>
          <p:cNvSpPr>
            <a:spLocks noGrp="1"/>
          </p:cNvSpPr>
          <p:nvPr>
            <p:ph idx="1" hasCustomPrompt="1"/>
          </p:nvPr>
        </p:nvSpPr>
        <p:spPr>
          <a:xfrm>
            <a:off x="971550" y="1700213"/>
            <a:ext cx="7772400" cy="4114800"/>
          </a:xfrm>
          <a:solidFill>
            <a:srgbClr val="F6FCBE"/>
          </a:solidFill>
          <a:ln/>
        </p:spPr>
        <p:txBody>
          <a:bodyPr vert="horz" wrap="square" lIns="91440" tIns="45720" rIns="91440" bIns="45720" anchor="t" anchorCtr="0"/>
          <a:p>
            <a:pPr eaLnBrk="1" hangingPunct="1">
              <a:buNone/>
            </a:pPr>
            <a:r>
              <a:rPr lang="en-US" altLang="zh-CN" sz="2800" dirty="0"/>
              <a:t>     </a:t>
            </a:r>
            <a:r>
              <a:rPr lang="zh-CN" altLang="en-US" sz="2800" dirty="0"/>
              <a:t>课堂教学评价的内容和要求主要包括以下几个方面：</a:t>
            </a:r>
            <a:endParaRPr lang="zh-CN" altLang="en-US" sz="2800" dirty="0"/>
          </a:p>
          <a:p>
            <a:pPr eaLnBrk="1" hangingPunct="1"/>
            <a:r>
              <a:rPr lang="en-US" altLang="zh-CN" sz="2800" dirty="0">
                <a:solidFill>
                  <a:schemeClr val="hlink"/>
                </a:solidFill>
                <a:latin typeface="华文新魏" panose="02010800040101010101" pitchFamily="2" charset="-122"/>
                <a:ea typeface="华文新魏" panose="02010800040101010101" pitchFamily="2" charset="-122"/>
              </a:rPr>
              <a:t>1</a:t>
            </a:r>
            <a:r>
              <a:rPr lang="zh-CN" altLang="en-US" sz="2800" dirty="0">
                <a:solidFill>
                  <a:schemeClr val="hlink"/>
                </a:solidFill>
                <a:latin typeface="华文新魏" panose="02010800040101010101" pitchFamily="2" charset="-122"/>
                <a:ea typeface="华文新魏" panose="02010800040101010101" pitchFamily="2" charset="-122"/>
              </a:rPr>
              <a:t>、教学的目的和任务</a:t>
            </a:r>
            <a:endParaRPr lang="zh-CN" altLang="en-US" sz="2800" dirty="0">
              <a:solidFill>
                <a:schemeClr val="hlink"/>
              </a:solidFill>
              <a:latin typeface="华文新魏" panose="02010800040101010101" pitchFamily="2" charset="-122"/>
              <a:ea typeface="华文新魏" panose="02010800040101010101" pitchFamily="2" charset="-122"/>
            </a:endParaRPr>
          </a:p>
          <a:p>
            <a:pPr eaLnBrk="1" hangingPunct="1"/>
            <a:r>
              <a:rPr lang="en-US" altLang="zh-CN" sz="2800" dirty="0">
                <a:solidFill>
                  <a:schemeClr val="hlink"/>
                </a:solidFill>
                <a:latin typeface="华文新魏" panose="02010800040101010101" pitchFamily="2" charset="-122"/>
                <a:ea typeface="华文新魏" panose="02010800040101010101" pitchFamily="2" charset="-122"/>
              </a:rPr>
              <a:t>2</a:t>
            </a:r>
            <a:r>
              <a:rPr lang="zh-CN" altLang="en-US" sz="2800" dirty="0">
                <a:solidFill>
                  <a:schemeClr val="hlink"/>
                </a:solidFill>
                <a:latin typeface="华文新魏" panose="02010800040101010101" pitchFamily="2" charset="-122"/>
                <a:ea typeface="华文新魏" panose="02010800040101010101" pitchFamily="2" charset="-122"/>
              </a:rPr>
              <a:t>、教学内容</a:t>
            </a:r>
            <a:endParaRPr lang="zh-CN" altLang="en-US" sz="2800" dirty="0">
              <a:solidFill>
                <a:schemeClr val="hlink"/>
              </a:solidFill>
              <a:latin typeface="华文新魏" panose="02010800040101010101" pitchFamily="2" charset="-122"/>
              <a:ea typeface="华文新魏" panose="02010800040101010101" pitchFamily="2" charset="-122"/>
            </a:endParaRPr>
          </a:p>
          <a:p>
            <a:pPr eaLnBrk="1" hangingPunct="1"/>
            <a:r>
              <a:rPr lang="en-US" altLang="zh-CN" sz="2800" dirty="0">
                <a:solidFill>
                  <a:schemeClr val="hlink"/>
                </a:solidFill>
                <a:latin typeface="华文新魏" panose="02010800040101010101" pitchFamily="2" charset="-122"/>
                <a:ea typeface="华文新魏" panose="02010800040101010101" pitchFamily="2" charset="-122"/>
              </a:rPr>
              <a:t>3</a:t>
            </a:r>
            <a:r>
              <a:rPr lang="zh-CN" altLang="en-US" sz="2800" dirty="0">
                <a:solidFill>
                  <a:schemeClr val="hlink"/>
                </a:solidFill>
                <a:latin typeface="华文新魏" panose="02010800040101010101" pitchFamily="2" charset="-122"/>
                <a:ea typeface="华文新魏" panose="02010800040101010101" pitchFamily="2" charset="-122"/>
              </a:rPr>
              <a:t>、教学方法和手段</a:t>
            </a:r>
            <a:endParaRPr lang="zh-CN" altLang="en-US" sz="2800" dirty="0">
              <a:solidFill>
                <a:schemeClr val="hlink"/>
              </a:solidFill>
              <a:latin typeface="华文新魏" panose="02010800040101010101" pitchFamily="2" charset="-122"/>
              <a:ea typeface="华文新魏" panose="02010800040101010101" pitchFamily="2" charset="-122"/>
            </a:endParaRPr>
          </a:p>
          <a:p>
            <a:pPr eaLnBrk="1" hangingPunct="1"/>
            <a:r>
              <a:rPr lang="en-US" altLang="zh-CN" sz="2800" dirty="0">
                <a:solidFill>
                  <a:schemeClr val="hlink"/>
                </a:solidFill>
                <a:latin typeface="华文新魏" panose="02010800040101010101" pitchFamily="2" charset="-122"/>
                <a:ea typeface="华文新魏" panose="02010800040101010101" pitchFamily="2" charset="-122"/>
              </a:rPr>
              <a:t>4</a:t>
            </a:r>
            <a:r>
              <a:rPr lang="zh-CN" altLang="en-US" sz="2800" dirty="0">
                <a:solidFill>
                  <a:schemeClr val="hlink"/>
                </a:solidFill>
                <a:latin typeface="华文新魏" panose="02010800040101010101" pitchFamily="2" charset="-122"/>
                <a:ea typeface="华文新魏" panose="02010800040101010101" pitchFamily="2" charset="-122"/>
              </a:rPr>
              <a:t>、教学组织形式和结构、</a:t>
            </a:r>
            <a:endParaRPr lang="zh-CN" altLang="en-US" sz="2800" dirty="0">
              <a:solidFill>
                <a:schemeClr val="hlink"/>
              </a:solidFill>
              <a:latin typeface="华文新魏" panose="02010800040101010101" pitchFamily="2" charset="-122"/>
              <a:ea typeface="华文新魏" panose="02010800040101010101" pitchFamily="2" charset="-122"/>
            </a:endParaRPr>
          </a:p>
          <a:p>
            <a:pPr eaLnBrk="1" hangingPunct="1"/>
            <a:r>
              <a:rPr lang="en-US" altLang="zh-CN" sz="2800" dirty="0">
                <a:solidFill>
                  <a:schemeClr val="hlink"/>
                </a:solidFill>
                <a:latin typeface="华文新魏" panose="02010800040101010101" pitchFamily="2" charset="-122"/>
                <a:ea typeface="华文新魏" panose="02010800040101010101" pitchFamily="2" charset="-122"/>
              </a:rPr>
              <a:t>5</a:t>
            </a:r>
            <a:r>
              <a:rPr lang="zh-CN" altLang="en-US" sz="2800" dirty="0">
                <a:solidFill>
                  <a:schemeClr val="hlink"/>
                </a:solidFill>
                <a:latin typeface="华文新魏" panose="02010800040101010101" pitchFamily="2" charset="-122"/>
                <a:ea typeface="华文新魏" panose="02010800040101010101" pitchFamily="2" charset="-122"/>
              </a:rPr>
              <a:t>、教师的教学素质</a:t>
            </a:r>
            <a:endParaRPr lang="zh-CN" altLang="en-US" sz="2800" dirty="0">
              <a:solidFill>
                <a:schemeClr val="hlink"/>
              </a:solidFill>
              <a:latin typeface="华文新魏" panose="02010800040101010101" pitchFamily="2" charset="-122"/>
              <a:ea typeface="华文新魏" panose="02010800040101010101" pitchFamily="2" charset="-122"/>
            </a:endParaRPr>
          </a:p>
          <a:p>
            <a:pPr eaLnBrk="1" hangingPunct="1"/>
            <a:r>
              <a:rPr lang="en-US" altLang="zh-CN" sz="2800" dirty="0">
                <a:solidFill>
                  <a:schemeClr val="hlink"/>
                </a:solidFill>
                <a:latin typeface="华文新魏" panose="02010800040101010101" pitchFamily="2" charset="-122"/>
                <a:ea typeface="华文新魏" panose="02010800040101010101" pitchFamily="2" charset="-122"/>
              </a:rPr>
              <a:t>6</a:t>
            </a:r>
            <a:r>
              <a:rPr lang="zh-CN" altLang="en-US" sz="2800" dirty="0">
                <a:solidFill>
                  <a:schemeClr val="hlink"/>
                </a:solidFill>
                <a:latin typeface="华文新魏" panose="02010800040101010101" pitchFamily="2" charset="-122"/>
                <a:ea typeface="华文新魏" panose="02010800040101010101" pitchFamily="2" charset="-122"/>
              </a:rPr>
              <a:t>、课堂教学效果</a:t>
            </a:r>
            <a:endParaRPr lang="zh-CN" altLang="en-US" sz="2800" dirty="0">
              <a:solidFill>
                <a:schemeClr val="hlink"/>
              </a:solidFill>
              <a:latin typeface="华文新魏" panose="02010800040101010101" pitchFamily="2" charset="-122"/>
              <a:ea typeface="华文新魏" panose="02010800040101010101" pitchFamily="2" charset="-122"/>
            </a:endParaRPr>
          </a:p>
          <a:p>
            <a:pPr eaLnBrk="1" hangingPunct="1"/>
            <a:endParaRPr lang="en-US" altLang="zh-CN" sz="2800" dirty="0">
              <a:solidFill>
                <a:schemeClr val="hlink"/>
              </a:solidFill>
              <a:latin typeface="华文新魏" panose="02010800040101010101" pitchFamily="2" charset="-122"/>
              <a:ea typeface="华文新魏" panose="02010800040101010101" pitchFamily="2" charset="-122"/>
            </a:endParaRPr>
          </a:p>
        </p:txBody>
      </p:sp>
    </p:spTree>
  </p:cSld>
  <p:clrMapOvr>
    <a:masterClrMapping/>
  </p:clrMapOvr>
  <p:transition>
    <p:randomBar dir="vert"/>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3" name="Rectangle 2"/>
          <p:cNvSpPr>
            <a:spLocks noGrp="1"/>
          </p:cNvSpPr>
          <p:nvPr>
            <p:ph type="title"/>
          </p:nvPr>
        </p:nvSpPr>
        <p:spPr>
          <a:xfrm>
            <a:off x="755650" y="1052513"/>
            <a:ext cx="7772400" cy="1143000"/>
          </a:xfrm>
          <a:ln/>
        </p:spPr>
        <p:txBody>
          <a:bodyPr vert="horz" wrap="square" lIns="91440" tIns="45720" rIns="91440" bIns="45720" anchor="b" anchorCtr="0"/>
          <a:p>
            <a:pPr eaLnBrk="1" hangingPunct="1"/>
            <a:r>
              <a:rPr lang="zh-CN" altLang="en-US" sz="4000" b="1" dirty="0">
                <a:solidFill>
                  <a:srgbClr val="FD5FD4"/>
                </a:solidFill>
              </a:rPr>
              <a:t>二、课堂教学评价</a:t>
            </a:r>
            <a:br>
              <a:rPr lang="zh-CN" altLang="en-US" sz="4000" b="1" dirty="0">
                <a:solidFill>
                  <a:srgbClr val="FD5FD4"/>
                </a:solidFill>
              </a:rPr>
            </a:br>
            <a:endParaRPr lang="zh-CN" altLang="en-US" sz="4000" b="1" dirty="0">
              <a:solidFill>
                <a:srgbClr val="FD5FD4"/>
              </a:solidFill>
            </a:endParaRPr>
          </a:p>
        </p:txBody>
      </p:sp>
      <p:sp>
        <p:nvSpPr>
          <p:cNvPr id="120834" name="Rectangle 3"/>
          <p:cNvSpPr>
            <a:spLocks noGrp="1"/>
          </p:cNvSpPr>
          <p:nvPr>
            <p:ph idx="1" hasCustomPrompt="1"/>
          </p:nvPr>
        </p:nvSpPr>
        <p:spPr>
          <a:xfrm>
            <a:off x="971550" y="1844675"/>
            <a:ext cx="7772400" cy="4114800"/>
          </a:xfrm>
          <a:solidFill>
            <a:srgbClr val="F6FCBE"/>
          </a:solidFill>
          <a:ln/>
        </p:spPr>
        <p:txBody>
          <a:bodyPr vert="horz" wrap="square" lIns="91440" tIns="45720" rIns="91440" bIns="45720" anchor="t" anchorCtr="0"/>
          <a:p>
            <a:pPr eaLnBrk="1" hangingPunct="1">
              <a:buNone/>
            </a:pPr>
            <a:r>
              <a:rPr lang="en-US" altLang="zh-CN" b="1" dirty="0">
                <a:solidFill>
                  <a:schemeClr val="hlink"/>
                </a:solidFill>
              </a:rPr>
              <a:t>   1</a:t>
            </a:r>
            <a:r>
              <a:rPr lang="zh-CN" altLang="en-US" b="1" dirty="0">
                <a:solidFill>
                  <a:schemeClr val="hlink"/>
                </a:solidFill>
              </a:rPr>
              <a:t>、教学的目的和任务</a:t>
            </a:r>
            <a:endParaRPr lang="zh-CN" altLang="en-US" b="1" dirty="0">
              <a:solidFill>
                <a:schemeClr val="hlink"/>
              </a:solidFill>
            </a:endParaRPr>
          </a:p>
          <a:p>
            <a:pPr eaLnBrk="1" hangingPunct="1"/>
            <a:r>
              <a:rPr lang="zh-CN" altLang="en-US" dirty="0">
                <a:ea typeface="楷体_GB2312" pitchFamily="49" charset="-122"/>
              </a:rPr>
              <a:t>主要指课堂教学是否根据教学大纲、教材内容和学生实际情况以及教学的整体性原则，制订出了明确、合理的教育教学目标，提出了适当确切的教学任务；教学目的和任务是否是各个环节所围绕的中心。</a:t>
            </a:r>
            <a:endParaRPr lang="zh-CN" altLang="en-US" dirty="0">
              <a:ea typeface="楷体_GB2312" pitchFamily="49" charset="-122"/>
            </a:endParaRPr>
          </a:p>
          <a:p>
            <a:pPr eaLnBrk="1" hangingPunct="1"/>
            <a:endParaRPr lang="en-US" altLang="zh-CN" dirty="0">
              <a:ea typeface="楷体_GB2312" pitchFamily="49" charset="-122"/>
            </a:endParaRPr>
          </a:p>
        </p:txBody>
      </p:sp>
    </p:spTree>
  </p:cSld>
  <p:clrMapOvr>
    <a:masterClrMapping/>
  </p:clrMapOvr>
  <p:transition>
    <p:randomBar dir="vert"/>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1857" name="Rectangle 2"/>
          <p:cNvSpPr>
            <a:spLocks noGrp="1"/>
          </p:cNvSpPr>
          <p:nvPr>
            <p:ph type="title"/>
          </p:nvPr>
        </p:nvSpPr>
        <p:spPr>
          <a:xfrm>
            <a:off x="900113" y="1125538"/>
            <a:ext cx="7772400" cy="1143000"/>
          </a:xfrm>
          <a:ln/>
        </p:spPr>
        <p:txBody>
          <a:bodyPr vert="horz" wrap="square" lIns="91440" tIns="45720" rIns="91440" bIns="45720" anchor="b" anchorCtr="0"/>
          <a:p>
            <a:pPr eaLnBrk="1" hangingPunct="1"/>
            <a:r>
              <a:rPr lang="zh-CN" altLang="en-US" sz="4000" b="1" dirty="0">
                <a:solidFill>
                  <a:srgbClr val="FD5FD4"/>
                </a:solidFill>
              </a:rPr>
              <a:t>二、课堂教学评价</a:t>
            </a:r>
            <a:br>
              <a:rPr lang="zh-CN" altLang="en-US" sz="4000" b="1" dirty="0">
                <a:solidFill>
                  <a:srgbClr val="FD5FD4"/>
                </a:solidFill>
              </a:rPr>
            </a:br>
            <a:endParaRPr lang="zh-CN" altLang="en-US" sz="4000" b="1" dirty="0">
              <a:solidFill>
                <a:srgbClr val="FD5FD4"/>
              </a:solidFill>
            </a:endParaRPr>
          </a:p>
        </p:txBody>
      </p:sp>
      <p:sp>
        <p:nvSpPr>
          <p:cNvPr id="121858" name="Rectangle 3"/>
          <p:cNvSpPr>
            <a:spLocks noGrp="1"/>
          </p:cNvSpPr>
          <p:nvPr>
            <p:ph idx="1" hasCustomPrompt="1"/>
          </p:nvPr>
        </p:nvSpPr>
        <p:spPr>
          <a:xfrm>
            <a:off x="900113" y="1844675"/>
            <a:ext cx="7772400" cy="4114800"/>
          </a:xfrm>
          <a:solidFill>
            <a:srgbClr val="F6FCBE"/>
          </a:solidFill>
          <a:ln/>
        </p:spPr>
        <p:txBody>
          <a:bodyPr vert="horz" wrap="square" lIns="91440" tIns="45720" rIns="91440" bIns="45720" anchor="t" anchorCtr="0"/>
          <a:p>
            <a:pPr eaLnBrk="1" hangingPunct="1">
              <a:buNone/>
            </a:pPr>
            <a:r>
              <a:rPr lang="en-US" altLang="zh-CN" b="1" dirty="0">
                <a:solidFill>
                  <a:schemeClr val="hlink"/>
                </a:solidFill>
              </a:rPr>
              <a:t>    2</a:t>
            </a:r>
            <a:r>
              <a:rPr lang="zh-CN" altLang="en-US" b="1" dirty="0">
                <a:solidFill>
                  <a:schemeClr val="hlink"/>
                </a:solidFill>
              </a:rPr>
              <a:t>、教学内容</a:t>
            </a:r>
            <a:endParaRPr lang="zh-CN" altLang="en-US" b="1" dirty="0">
              <a:solidFill>
                <a:schemeClr val="hlink"/>
              </a:solidFill>
            </a:endParaRPr>
          </a:p>
          <a:p>
            <a:pPr eaLnBrk="1" hangingPunct="1"/>
            <a:r>
              <a:rPr lang="zh-CN" altLang="en-US" dirty="0">
                <a:ea typeface="楷体_GB2312" pitchFamily="49" charset="-122"/>
              </a:rPr>
              <a:t>主要是指课堂教学内容的安排是否根据教材的科学体系和教学大纲规定的教学任务及要求，保证了教学的科学性与思想性的统一。</a:t>
            </a:r>
            <a:endParaRPr lang="zh-CN" altLang="en-US" dirty="0">
              <a:ea typeface="楷体_GB2312" pitchFamily="49" charset="-122"/>
            </a:endParaRPr>
          </a:p>
          <a:p>
            <a:pPr eaLnBrk="1" hangingPunct="1"/>
            <a:endParaRPr lang="en-US" altLang="zh-CN" dirty="0">
              <a:ea typeface="楷体_GB2312" pitchFamily="49" charset="-122"/>
            </a:endParaRPr>
          </a:p>
        </p:txBody>
      </p:sp>
    </p:spTree>
  </p:cSld>
  <p:clrMapOvr>
    <a:masterClrMapping/>
  </p:clrMapOvr>
  <p:transition>
    <p:randomBar dir="vert"/>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81" name="Rectangle 2"/>
          <p:cNvSpPr>
            <a:spLocks noGrp="1"/>
          </p:cNvSpPr>
          <p:nvPr>
            <p:ph type="title"/>
          </p:nvPr>
        </p:nvSpPr>
        <p:spPr>
          <a:xfrm>
            <a:off x="900113" y="981075"/>
            <a:ext cx="7772400" cy="1143000"/>
          </a:xfrm>
          <a:ln/>
        </p:spPr>
        <p:txBody>
          <a:bodyPr vert="horz" wrap="square" lIns="91440" tIns="45720" rIns="91440" bIns="45720" anchor="b" anchorCtr="0"/>
          <a:p>
            <a:pPr eaLnBrk="1" hangingPunct="1"/>
            <a:r>
              <a:rPr lang="zh-CN" altLang="en-US" sz="4000" b="1" dirty="0">
                <a:solidFill>
                  <a:srgbClr val="FD5FD4"/>
                </a:solidFill>
              </a:rPr>
              <a:t>二、课堂教学评价</a:t>
            </a:r>
            <a:br>
              <a:rPr lang="zh-CN" altLang="en-US" sz="4000" b="1" dirty="0">
                <a:solidFill>
                  <a:srgbClr val="FD5FD4"/>
                </a:solidFill>
              </a:rPr>
            </a:br>
            <a:endParaRPr lang="zh-CN" altLang="en-US" sz="4000" b="1" dirty="0">
              <a:solidFill>
                <a:srgbClr val="FD5FD4"/>
              </a:solidFill>
            </a:endParaRPr>
          </a:p>
        </p:txBody>
      </p:sp>
      <p:sp>
        <p:nvSpPr>
          <p:cNvPr id="122882" name="Rectangle 3"/>
          <p:cNvSpPr>
            <a:spLocks noGrp="1"/>
          </p:cNvSpPr>
          <p:nvPr>
            <p:ph idx="1" hasCustomPrompt="1"/>
          </p:nvPr>
        </p:nvSpPr>
        <p:spPr>
          <a:xfrm>
            <a:off x="900113" y="1700213"/>
            <a:ext cx="7772400" cy="4114800"/>
          </a:xfrm>
          <a:solidFill>
            <a:srgbClr val="F6FCBE"/>
          </a:solidFill>
          <a:ln/>
        </p:spPr>
        <p:txBody>
          <a:bodyPr vert="horz" wrap="square" lIns="91440" tIns="45720" rIns="91440" bIns="45720" anchor="t" anchorCtr="0"/>
          <a:p>
            <a:pPr eaLnBrk="1" hangingPunct="1">
              <a:buNone/>
            </a:pPr>
            <a:r>
              <a:rPr lang="en-US" altLang="zh-CN" b="1" dirty="0">
                <a:solidFill>
                  <a:schemeClr val="hlink"/>
                </a:solidFill>
              </a:rPr>
              <a:t>    3</a:t>
            </a:r>
            <a:r>
              <a:rPr lang="zh-CN" altLang="en-US" b="1" dirty="0">
                <a:solidFill>
                  <a:schemeClr val="hlink"/>
                </a:solidFill>
              </a:rPr>
              <a:t>、教学方法和手段</a:t>
            </a:r>
            <a:endParaRPr lang="zh-CN" altLang="en-US" b="1" dirty="0">
              <a:solidFill>
                <a:schemeClr val="hlink"/>
              </a:solidFill>
            </a:endParaRPr>
          </a:p>
          <a:p>
            <a:pPr eaLnBrk="1" hangingPunct="1"/>
            <a:r>
              <a:rPr lang="zh-CN" altLang="en-US" sz="2800" dirty="0">
                <a:ea typeface="楷体_GB2312" pitchFamily="49" charset="-122"/>
              </a:rPr>
              <a:t>主要指教学方法和手段的运用是否有利于教学任务的完成，是否适合于教材的性质和特点，是否符合学生的年龄特征、知识基础和思想情况，是否适合于当时的教学环境和教师自身的特点，教学仪器的使用是否与教学情景密切配合，教师主导作用与学生的主体作用的发挥是否充分等。</a:t>
            </a:r>
            <a:endParaRPr lang="zh-CN" altLang="en-US" sz="2800" dirty="0">
              <a:ea typeface="楷体_GB2312" pitchFamily="49" charset="-122"/>
            </a:endParaRPr>
          </a:p>
          <a:p>
            <a:pPr eaLnBrk="1" hangingPunct="1"/>
            <a:endParaRPr lang="en-US" altLang="zh-CN" sz="2800" dirty="0">
              <a:ea typeface="楷体_GB2312" pitchFamily="49" charset="-122"/>
            </a:endParaRPr>
          </a:p>
        </p:txBody>
      </p:sp>
    </p:spTree>
  </p:cSld>
  <p:clrMapOvr>
    <a:masterClrMapping/>
  </p:clrMapOvr>
  <p:transition>
    <p:randomBar dir="vert"/>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05" name="Rectangle 2"/>
          <p:cNvSpPr>
            <a:spLocks noGrp="1"/>
          </p:cNvSpPr>
          <p:nvPr>
            <p:ph type="title"/>
          </p:nvPr>
        </p:nvSpPr>
        <p:spPr>
          <a:xfrm>
            <a:off x="1042988" y="1196975"/>
            <a:ext cx="7772400" cy="1143000"/>
          </a:xfrm>
          <a:ln/>
        </p:spPr>
        <p:txBody>
          <a:bodyPr vert="horz" wrap="square" lIns="91440" tIns="45720" rIns="91440" bIns="45720" anchor="b" anchorCtr="0"/>
          <a:p>
            <a:pPr eaLnBrk="1" hangingPunct="1"/>
            <a:r>
              <a:rPr lang="zh-CN" altLang="en-US" sz="4000" b="1" dirty="0">
                <a:solidFill>
                  <a:srgbClr val="FD5FD4"/>
                </a:solidFill>
              </a:rPr>
              <a:t>二、课堂教学评价</a:t>
            </a:r>
            <a:br>
              <a:rPr lang="zh-CN" altLang="en-US" sz="4000" b="1" dirty="0">
                <a:solidFill>
                  <a:srgbClr val="FD5FD4"/>
                </a:solidFill>
              </a:rPr>
            </a:br>
            <a:endParaRPr lang="zh-CN" altLang="en-US" sz="4000" b="1" dirty="0">
              <a:solidFill>
                <a:srgbClr val="FD5FD4"/>
              </a:solidFill>
            </a:endParaRPr>
          </a:p>
        </p:txBody>
      </p:sp>
      <p:sp>
        <p:nvSpPr>
          <p:cNvPr id="123906" name="Rectangle 3"/>
          <p:cNvSpPr>
            <a:spLocks noGrp="1"/>
          </p:cNvSpPr>
          <p:nvPr>
            <p:ph idx="1" hasCustomPrompt="1"/>
          </p:nvPr>
        </p:nvSpPr>
        <p:spPr>
          <a:xfrm>
            <a:off x="827088" y="1916113"/>
            <a:ext cx="7772400" cy="4114800"/>
          </a:xfrm>
          <a:solidFill>
            <a:srgbClr val="F6FCBE"/>
          </a:solidFill>
          <a:ln/>
        </p:spPr>
        <p:txBody>
          <a:bodyPr vert="horz" wrap="square" lIns="91440" tIns="45720" rIns="91440" bIns="45720" anchor="t" anchorCtr="0"/>
          <a:p>
            <a:pPr eaLnBrk="1" hangingPunct="1">
              <a:buNone/>
            </a:pPr>
            <a:r>
              <a:rPr lang="en-US" altLang="zh-CN" b="1" dirty="0">
                <a:solidFill>
                  <a:schemeClr val="hlink"/>
                </a:solidFill>
              </a:rPr>
              <a:t>    4</a:t>
            </a:r>
            <a:r>
              <a:rPr lang="zh-CN" altLang="en-US" b="1" dirty="0">
                <a:solidFill>
                  <a:schemeClr val="hlink"/>
                </a:solidFill>
              </a:rPr>
              <a:t>、教学组织形式和结构</a:t>
            </a:r>
            <a:endParaRPr lang="zh-CN" altLang="en-US" b="1" dirty="0">
              <a:solidFill>
                <a:schemeClr val="hlink"/>
              </a:solidFill>
            </a:endParaRPr>
          </a:p>
          <a:p>
            <a:pPr eaLnBrk="1" hangingPunct="1"/>
            <a:r>
              <a:rPr lang="zh-CN" altLang="en-US" dirty="0">
                <a:ea typeface="楷体_GB2312" pitchFamily="49" charset="-122"/>
              </a:rPr>
              <a:t>主要指教学组织形式和结构的选用是否有利于本节课教学目标的实现，是否有利于学生对当堂知识的掌握以及相应的智力发展和能力培养，是否符合教材内容的特点以及学生的知识水平和教学条件，是否有利于教学时间的合理分配等。</a:t>
            </a:r>
            <a:endParaRPr lang="zh-CN" altLang="en-US" dirty="0">
              <a:ea typeface="楷体_GB2312" pitchFamily="49" charset="-122"/>
            </a:endParaRPr>
          </a:p>
        </p:txBody>
      </p:sp>
    </p:spTree>
  </p:cSld>
  <p:clrMapOvr>
    <a:masterClrMapping/>
  </p:clrMapOvr>
  <p:transition>
    <p:randomBar dir="vert"/>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29" name="Rectangle 2"/>
          <p:cNvSpPr>
            <a:spLocks noGrp="1"/>
          </p:cNvSpPr>
          <p:nvPr>
            <p:ph type="title"/>
          </p:nvPr>
        </p:nvSpPr>
        <p:spPr>
          <a:xfrm>
            <a:off x="1042988" y="1052513"/>
            <a:ext cx="7772400" cy="1143000"/>
          </a:xfrm>
          <a:ln/>
        </p:spPr>
        <p:txBody>
          <a:bodyPr vert="horz" wrap="square" lIns="91440" tIns="45720" rIns="91440" bIns="45720" anchor="b" anchorCtr="0"/>
          <a:p>
            <a:pPr eaLnBrk="1" hangingPunct="1"/>
            <a:r>
              <a:rPr lang="zh-CN" altLang="en-US" sz="4000" b="1" dirty="0">
                <a:solidFill>
                  <a:srgbClr val="FD5FD4"/>
                </a:solidFill>
              </a:rPr>
              <a:t>二、课堂教学评价</a:t>
            </a:r>
            <a:br>
              <a:rPr lang="zh-CN" altLang="en-US" sz="4000" b="1" dirty="0">
                <a:solidFill>
                  <a:srgbClr val="FD5FD4"/>
                </a:solidFill>
              </a:rPr>
            </a:br>
            <a:endParaRPr lang="zh-CN" altLang="en-US" sz="4000" b="1" dirty="0">
              <a:solidFill>
                <a:srgbClr val="FD5FD4"/>
              </a:solidFill>
            </a:endParaRPr>
          </a:p>
        </p:txBody>
      </p:sp>
      <p:sp>
        <p:nvSpPr>
          <p:cNvPr id="124930" name="Rectangle 3"/>
          <p:cNvSpPr>
            <a:spLocks noGrp="1"/>
          </p:cNvSpPr>
          <p:nvPr>
            <p:ph idx="1" hasCustomPrompt="1"/>
          </p:nvPr>
        </p:nvSpPr>
        <p:spPr>
          <a:solidFill>
            <a:srgbClr val="F6FCBE"/>
          </a:solidFill>
          <a:ln/>
        </p:spPr>
        <p:txBody>
          <a:bodyPr vert="horz" wrap="square" lIns="91440" tIns="45720" rIns="91440" bIns="45720" anchor="t" anchorCtr="0"/>
          <a:p>
            <a:pPr eaLnBrk="1" hangingPunct="1">
              <a:buNone/>
            </a:pPr>
            <a:r>
              <a:rPr lang="en-US" altLang="zh-CN" b="1" dirty="0">
                <a:solidFill>
                  <a:schemeClr val="hlink"/>
                </a:solidFill>
              </a:rPr>
              <a:t>    5</a:t>
            </a:r>
            <a:r>
              <a:rPr lang="zh-CN" altLang="en-US" b="1" dirty="0">
                <a:solidFill>
                  <a:schemeClr val="hlink"/>
                </a:solidFill>
              </a:rPr>
              <a:t>、教师教学的教学素质</a:t>
            </a:r>
            <a:endParaRPr lang="zh-CN" altLang="en-US" b="1" dirty="0">
              <a:solidFill>
                <a:schemeClr val="hlink"/>
              </a:solidFill>
            </a:endParaRPr>
          </a:p>
          <a:p>
            <a:pPr eaLnBrk="1" hangingPunct="1"/>
            <a:r>
              <a:rPr lang="zh-CN" altLang="en-US" dirty="0">
                <a:ea typeface="楷体_GB2312" pitchFamily="49" charset="-122"/>
              </a:rPr>
              <a:t>主要是对教师的教学态度、教学基本功和思想修养的要求。</a:t>
            </a:r>
            <a:endParaRPr lang="zh-CN" altLang="en-US" dirty="0">
              <a:ea typeface="楷体_GB2312" pitchFamily="49" charset="-122"/>
            </a:endParaRPr>
          </a:p>
          <a:p>
            <a:pPr eaLnBrk="1" hangingPunct="1"/>
            <a:endParaRPr lang="en-US" altLang="zh-CN" dirty="0">
              <a:ea typeface="楷体_GB2312" pitchFamily="49" charset="-122"/>
            </a:endParaRPr>
          </a:p>
        </p:txBody>
      </p:sp>
    </p:spTree>
  </p:cSld>
  <p:clrMapOvr>
    <a:masterClrMapping/>
  </p:clrMapOvr>
  <p:transition>
    <p:randomBar dir="vert"/>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5953" name="Rectangle 2"/>
          <p:cNvSpPr>
            <a:spLocks noGrp="1"/>
          </p:cNvSpPr>
          <p:nvPr>
            <p:ph type="title"/>
          </p:nvPr>
        </p:nvSpPr>
        <p:spPr>
          <a:ln/>
        </p:spPr>
        <p:txBody>
          <a:bodyPr vert="horz" wrap="square" lIns="91440" tIns="45720" rIns="91440" bIns="45720" anchor="b" anchorCtr="0"/>
          <a:p>
            <a:pPr eaLnBrk="1" hangingPunct="1"/>
            <a:r>
              <a:rPr lang="zh-CN" altLang="en-US" sz="4000" b="1" dirty="0">
                <a:solidFill>
                  <a:srgbClr val="FD5FD4"/>
                </a:solidFill>
              </a:rPr>
              <a:t>二、课堂教学评价</a:t>
            </a:r>
            <a:br>
              <a:rPr lang="zh-CN" altLang="en-US" sz="4000" b="1" dirty="0">
                <a:solidFill>
                  <a:srgbClr val="FD5FD4"/>
                </a:solidFill>
              </a:rPr>
            </a:br>
            <a:endParaRPr lang="zh-CN" altLang="en-US" sz="4000" b="1" dirty="0">
              <a:solidFill>
                <a:srgbClr val="FD5FD4"/>
              </a:solidFill>
            </a:endParaRPr>
          </a:p>
        </p:txBody>
      </p:sp>
      <p:sp>
        <p:nvSpPr>
          <p:cNvPr id="125954" name="Rectangle 3"/>
          <p:cNvSpPr>
            <a:spLocks noGrp="1"/>
          </p:cNvSpPr>
          <p:nvPr>
            <p:ph idx="1" hasCustomPrompt="1"/>
          </p:nvPr>
        </p:nvSpPr>
        <p:spPr>
          <a:xfrm>
            <a:off x="971550" y="1916113"/>
            <a:ext cx="7632700" cy="4114800"/>
          </a:xfrm>
          <a:solidFill>
            <a:srgbClr val="F6FCBE"/>
          </a:solidFill>
          <a:ln/>
        </p:spPr>
        <p:txBody>
          <a:bodyPr vert="horz" wrap="square" lIns="91440" tIns="45720" rIns="91440" bIns="45720" anchor="t" anchorCtr="0"/>
          <a:p>
            <a:pPr eaLnBrk="1" hangingPunct="1">
              <a:buNone/>
            </a:pPr>
            <a:r>
              <a:rPr lang="en-US" altLang="zh-CN" b="1" dirty="0">
                <a:solidFill>
                  <a:schemeClr val="hlink"/>
                </a:solidFill>
              </a:rPr>
              <a:t>     6</a:t>
            </a:r>
            <a:r>
              <a:rPr lang="zh-CN" altLang="en-US" b="1" dirty="0">
                <a:solidFill>
                  <a:schemeClr val="hlink"/>
                </a:solidFill>
              </a:rPr>
              <a:t>、课堂教学效果</a:t>
            </a:r>
            <a:endParaRPr lang="zh-CN" altLang="en-US" b="1" dirty="0">
              <a:solidFill>
                <a:schemeClr val="hlink"/>
              </a:solidFill>
            </a:endParaRPr>
          </a:p>
          <a:p>
            <a:pPr eaLnBrk="1" hangingPunct="1">
              <a:buNone/>
            </a:pPr>
            <a:r>
              <a:rPr lang="zh-CN" altLang="en-US" dirty="0"/>
              <a:t>    </a:t>
            </a:r>
            <a:r>
              <a:rPr lang="zh-CN" altLang="en-US" dirty="0">
                <a:ea typeface="楷体_GB2312" pitchFamily="49" charset="-122"/>
              </a:rPr>
              <a:t>是评价课堂教学的重要内容。不仅要看学生对知识的掌握情况，还要注意对能力和非认知因素的培养，注意对学生道德品质形成的作用和对学生个性品质发展的影响，因为课堂不仅是教书的场所，而且也是与人的阵地。</a:t>
            </a:r>
            <a:endParaRPr lang="zh-CN" altLang="en-US" dirty="0">
              <a:ea typeface="楷体_GB2312" pitchFamily="49" charset="-122"/>
            </a:endParaRPr>
          </a:p>
          <a:p>
            <a:pPr eaLnBrk="1" hangingPunct="1"/>
            <a:endParaRPr lang="en-US" altLang="zh-CN" dirty="0">
              <a:ea typeface="楷体_GB2312" pitchFamily="49" charset="-122"/>
            </a:endParaRPr>
          </a:p>
        </p:txBody>
      </p:sp>
    </p:spTree>
  </p:cSld>
  <p:clrMapOvr>
    <a:masterClrMapping/>
  </p:clrMapOvr>
  <p:transition>
    <p:randomBar dir="vert"/>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6977" name="Rectangle 2"/>
          <p:cNvSpPr>
            <a:spLocks noGrp="1"/>
          </p:cNvSpPr>
          <p:nvPr>
            <p:ph type="title"/>
          </p:nvPr>
        </p:nvSpPr>
        <p:spPr>
          <a:xfrm>
            <a:off x="900113" y="1052513"/>
            <a:ext cx="7772400" cy="1143000"/>
          </a:xfrm>
          <a:ln/>
        </p:spPr>
        <p:txBody>
          <a:bodyPr vert="horz" wrap="square" lIns="91440" tIns="45720" rIns="91440" bIns="45720" anchor="b" anchorCtr="0"/>
          <a:p>
            <a:pPr eaLnBrk="1" hangingPunct="1"/>
            <a:r>
              <a:rPr lang="zh-CN" altLang="en-US" sz="3200" b="1" dirty="0">
                <a:solidFill>
                  <a:srgbClr val="FD5FD4"/>
                </a:solidFill>
              </a:rPr>
              <a:t>二、现代教学评价改革发展的趋势</a:t>
            </a:r>
            <a:br>
              <a:rPr lang="zh-CN" altLang="en-US" sz="3200" b="1" dirty="0">
                <a:solidFill>
                  <a:srgbClr val="FD5FD4"/>
                </a:solidFill>
              </a:rPr>
            </a:br>
            <a:endParaRPr lang="zh-CN" altLang="en-US" sz="3200" b="1" dirty="0">
              <a:solidFill>
                <a:srgbClr val="FD5FD4"/>
              </a:solidFill>
            </a:endParaRPr>
          </a:p>
        </p:txBody>
      </p:sp>
      <p:sp>
        <p:nvSpPr>
          <p:cNvPr id="126978" name="Rectangle 3"/>
          <p:cNvSpPr>
            <a:spLocks noGrp="1"/>
          </p:cNvSpPr>
          <p:nvPr>
            <p:ph idx="1" hasCustomPrompt="1"/>
          </p:nvPr>
        </p:nvSpPr>
        <p:spPr>
          <a:xfrm>
            <a:off x="900113" y="1916113"/>
            <a:ext cx="7772400" cy="4114800"/>
          </a:xfrm>
          <a:solidFill>
            <a:srgbClr val="99FF66"/>
          </a:solidFill>
          <a:ln/>
        </p:spPr>
        <p:txBody>
          <a:bodyPr vert="horz" wrap="square" lIns="91440" tIns="45720" rIns="91440" bIns="45720" anchor="t" anchorCtr="0"/>
          <a:p>
            <a:pPr eaLnBrk="1" hangingPunct="1"/>
            <a:r>
              <a:rPr lang="zh-CN" altLang="en-US" sz="2800" b="1" dirty="0">
                <a:solidFill>
                  <a:schemeClr val="hlink"/>
                </a:solidFill>
              </a:rPr>
              <a:t>价值取向：</a:t>
            </a:r>
            <a:r>
              <a:rPr lang="zh-CN" altLang="en-US" sz="2800" dirty="0">
                <a:ea typeface="楷体_GB2312" pitchFamily="49" charset="-122"/>
              </a:rPr>
              <a:t>致力于促进学生个性的全面发展和弘扬学生人格的主动精神，更注重质的分析，把评价范围扩展到与学生发展紧密相连的德智体等诸多方面，并以此作为衡量教学质量高低的标准。</a:t>
            </a:r>
            <a:endParaRPr lang="zh-CN" altLang="en-US" sz="2800" dirty="0">
              <a:ea typeface="楷体_GB2312" pitchFamily="49" charset="-122"/>
            </a:endParaRPr>
          </a:p>
          <a:p>
            <a:pPr eaLnBrk="1" hangingPunct="1"/>
            <a:r>
              <a:rPr lang="zh-CN" altLang="en-US" sz="2800" b="1" dirty="0">
                <a:solidFill>
                  <a:schemeClr val="hlink"/>
                </a:solidFill>
              </a:rPr>
              <a:t>评价类型</a:t>
            </a:r>
            <a:r>
              <a:rPr lang="zh-CN" altLang="en-US" sz="2800" dirty="0"/>
              <a:t>：</a:t>
            </a:r>
            <a:r>
              <a:rPr lang="zh-CN" altLang="en-US" sz="2800" dirty="0">
                <a:ea typeface="楷体_GB2312" pitchFamily="49" charset="-122"/>
              </a:rPr>
              <a:t>重视形成性评价，力求在评价的过程中及时发现问题，从而及时调节教学行为方式。</a:t>
            </a:r>
            <a:endParaRPr lang="zh-CN" altLang="en-US" sz="2800" dirty="0">
              <a:ea typeface="楷体_GB2312" pitchFamily="49" charset="-122"/>
            </a:endParaRPr>
          </a:p>
          <a:p>
            <a:pPr eaLnBrk="1" hangingPunct="1"/>
            <a:r>
              <a:rPr lang="zh-CN" altLang="en-US" sz="2800" b="1" dirty="0">
                <a:solidFill>
                  <a:schemeClr val="hlink"/>
                </a:solidFill>
              </a:rPr>
              <a:t>评价的技术和方法上</a:t>
            </a:r>
            <a:r>
              <a:rPr lang="zh-CN" altLang="en-US" sz="2800" dirty="0">
                <a:ea typeface="楷体_GB2312" pitchFamily="49" charset="-122"/>
              </a:rPr>
              <a:t>力求科学化。</a:t>
            </a:r>
            <a:endParaRPr lang="zh-CN" altLang="en-US" sz="2800" dirty="0">
              <a:ea typeface="楷体_GB2312" pitchFamily="49" charset="-122"/>
            </a:endParaRPr>
          </a:p>
          <a:p>
            <a:pPr eaLnBrk="1" hangingPunct="1"/>
            <a:endParaRPr lang="en-US" altLang="zh-CN" sz="2800" dirty="0"/>
          </a:p>
        </p:txBody>
      </p:sp>
    </p:spTree>
  </p:cSld>
  <p:clrMapOvr>
    <a:masterClrMapping/>
  </p:clrMapOvr>
  <p:transition>
    <p:randomBar dir="vert"/>
  </p:transition>
</p:sld>
</file>

<file path=ppt/theme/theme1.xml><?xml version="1.0" encoding="utf-8"?>
<a:theme xmlns:a="http://schemas.openxmlformats.org/drawingml/2006/main" name="Nature">
  <a:themeElements>
    <a:clrScheme name="">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3366FF"/>
      </a:hlink>
      <a:folHlink>
        <a:srgbClr val="C3E684"/>
      </a:folHlink>
    </a:clrScheme>
    <a:fontScheme name="Natur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Nature 1">
        <a:dk1>
          <a:srgbClr val="666699"/>
        </a:dk1>
        <a:lt1>
          <a:srgbClr val="FFFFCC"/>
        </a:lt1>
        <a:dk2>
          <a:srgbClr val="687FCA"/>
        </a:dk2>
        <a:lt2>
          <a:srgbClr val="192449"/>
        </a:lt2>
        <a:accent1>
          <a:srgbClr val="C9DDF1"/>
        </a:accent1>
        <a:accent2>
          <a:srgbClr val="FAC164"/>
        </a:accent2>
        <a:accent3>
          <a:srgbClr val="B9C0E1"/>
        </a:accent3>
        <a:accent4>
          <a:srgbClr val="DADAAE"/>
        </a:accent4>
        <a:accent5>
          <a:srgbClr val="E1EBF7"/>
        </a:accent5>
        <a:accent6>
          <a:srgbClr val="E3AF5A"/>
        </a:accent6>
        <a:hlink>
          <a:srgbClr val="B0AE6A"/>
        </a:hlink>
        <a:folHlink>
          <a:srgbClr val="C3E684"/>
        </a:folHlink>
      </a:clrScheme>
      <a:clrMap bg1="dk2" tx1="lt1" bg2="dk1" tx2="lt2" accent1="accent1" accent2="accent2" accent3="accent3" accent4="accent4" accent5="accent5" accent6="accent6" hlink="hlink" folHlink="folHlink"/>
    </a:extraClrScheme>
    <a:extraClrScheme>
      <a:clrScheme name="Nature 2">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B0AE6A"/>
        </a:hlink>
        <a:folHlink>
          <a:srgbClr val="C3E684"/>
        </a:folHlink>
      </a:clrScheme>
      <a:clrMap bg1="lt1" tx1="dk1" bg2="lt2" tx2="dk2" accent1="accent1" accent2="accent2" accent3="accent3" accent4="accent4" accent5="accent5" accent6="accent6" hlink="hlink" folHlink="folHlink"/>
    </a:extraClrScheme>
    <a:extraClrScheme>
      <a:clrScheme name="Nature 3">
        <a:dk1>
          <a:srgbClr val="333333"/>
        </a:dk1>
        <a:lt1>
          <a:srgbClr val="FFFFFF"/>
        </a:lt1>
        <a:dk2>
          <a:srgbClr val="000000"/>
        </a:dk2>
        <a:lt2>
          <a:srgbClr val="DDDDDD"/>
        </a:lt2>
        <a:accent1>
          <a:srgbClr val="DDDDDD"/>
        </a:accent1>
        <a:accent2>
          <a:srgbClr val="B2B2B2"/>
        </a:accent2>
        <a:accent3>
          <a:srgbClr val="FFFFFF"/>
        </a:accent3>
        <a:accent4>
          <a:srgbClr val="2A2A2A"/>
        </a:accent4>
        <a:accent5>
          <a:srgbClr val="EBEBEB"/>
        </a:accent5>
        <a:accent6>
          <a:srgbClr val="A1A1A1"/>
        </a:accent6>
        <a:hlink>
          <a:srgbClr val="808080"/>
        </a:hlink>
        <a:folHlink>
          <a:srgbClr val="5F5F5F"/>
        </a:folHlink>
      </a:clrScheme>
      <a:clrMap bg1="lt1" tx1="dk1" bg2="lt2" tx2="dk2" accent1="accent1" accent2="accent2" accent3="accent3" accent4="accent4" accent5="accent5" accent6="accent6" hlink="hlink" folHlink="folHlink"/>
    </a:extraClrScheme>
    <a:extraClrScheme>
      <a:clrScheme name="Nature 4">
        <a:dk1>
          <a:srgbClr val="8061A5"/>
        </a:dk1>
        <a:lt1>
          <a:srgbClr val="FFFFCC"/>
        </a:lt1>
        <a:dk2>
          <a:srgbClr val="967DB5"/>
        </a:dk2>
        <a:lt2>
          <a:srgbClr val="192449"/>
        </a:lt2>
        <a:accent1>
          <a:srgbClr val="D6C9F1"/>
        </a:accent1>
        <a:accent2>
          <a:srgbClr val="FAC164"/>
        </a:accent2>
        <a:accent3>
          <a:srgbClr val="C9BFD7"/>
        </a:accent3>
        <a:accent4>
          <a:srgbClr val="DADAAE"/>
        </a:accent4>
        <a:accent5>
          <a:srgbClr val="E8E1F7"/>
        </a:accent5>
        <a:accent6>
          <a:srgbClr val="E3AF5A"/>
        </a:accent6>
        <a:hlink>
          <a:srgbClr val="B0AE6A"/>
        </a:hlink>
        <a:folHlink>
          <a:srgbClr val="C3E684"/>
        </a:folHlink>
      </a:clrScheme>
      <a:clrMap bg1="dk2" tx1="lt1" bg2="dk1" tx2="lt2" accent1="accent1" accent2="accent2" accent3="accent3" accent4="accent4" accent5="accent5" accent6="accent6" hlink="hlink" folHlink="folHlink"/>
    </a:extraClrScheme>
    <a:extraClrScheme>
      <a:clrScheme name="Nature 5">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993333"/>
        </a:hlink>
        <a:folHlink>
          <a:srgbClr val="3333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Nature">
  <a:themeElements>
    <a:clrScheme name="">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3366FF"/>
      </a:hlink>
      <a:folHlink>
        <a:srgbClr val="C3E684"/>
      </a:folHlink>
    </a:clrScheme>
    <a:fontScheme name="Natur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Nature 1">
        <a:dk1>
          <a:srgbClr val="666699"/>
        </a:dk1>
        <a:lt1>
          <a:srgbClr val="FFFFCC"/>
        </a:lt1>
        <a:dk2>
          <a:srgbClr val="687FCA"/>
        </a:dk2>
        <a:lt2>
          <a:srgbClr val="192449"/>
        </a:lt2>
        <a:accent1>
          <a:srgbClr val="C9DDF1"/>
        </a:accent1>
        <a:accent2>
          <a:srgbClr val="FAC164"/>
        </a:accent2>
        <a:accent3>
          <a:srgbClr val="B9C0E1"/>
        </a:accent3>
        <a:accent4>
          <a:srgbClr val="DADAAE"/>
        </a:accent4>
        <a:accent5>
          <a:srgbClr val="E1EBF7"/>
        </a:accent5>
        <a:accent6>
          <a:srgbClr val="E3AF5A"/>
        </a:accent6>
        <a:hlink>
          <a:srgbClr val="B0AE6A"/>
        </a:hlink>
        <a:folHlink>
          <a:srgbClr val="C3E684"/>
        </a:folHlink>
      </a:clrScheme>
      <a:clrMap bg1="dk2" tx1="lt1" bg2="dk1" tx2="lt2" accent1="accent1" accent2="accent2" accent3="accent3" accent4="accent4" accent5="accent5" accent6="accent6" hlink="hlink" folHlink="folHlink"/>
    </a:extraClrScheme>
    <a:extraClrScheme>
      <a:clrScheme name="Nature 2">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B0AE6A"/>
        </a:hlink>
        <a:folHlink>
          <a:srgbClr val="C3E684"/>
        </a:folHlink>
      </a:clrScheme>
      <a:clrMap bg1="lt1" tx1="dk1" bg2="lt2" tx2="dk2" accent1="accent1" accent2="accent2" accent3="accent3" accent4="accent4" accent5="accent5" accent6="accent6" hlink="hlink" folHlink="folHlink"/>
    </a:extraClrScheme>
    <a:extraClrScheme>
      <a:clrScheme name="Nature 3">
        <a:dk1>
          <a:srgbClr val="333333"/>
        </a:dk1>
        <a:lt1>
          <a:srgbClr val="FFFFFF"/>
        </a:lt1>
        <a:dk2>
          <a:srgbClr val="000000"/>
        </a:dk2>
        <a:lt2>
          <a:srgbClr val="DDDDDD"/>
        </a:lt2>
        <a:accent1>
          <a:srgbClr val="DDDDDD"/>
        </a:accent1>
        <a:accent2>
          <a:srgbClr val="B2B2B2"/>
        </a:accent2>
        <a:accent3>
          <a:srgbClr val="FFFFFF"/>
        </a:accent3>
        <a:accent4>
          <a:srgbClr val="2A2A2A"/>
        </a:accent4>
        <a:accent5>
          <a:srgbClr val="EBEBEB"/>
        </a:accent5>
        <a:accent6>
          <a:srgbClr val="A1A1A1"/>
        </a:accent6>
        <a:hlink>
          <a:srgbClr val="808080"/>
        </a:hlink>
        <a:folHlink>
          <a:srgbClr val="5F5F5F"/>
        </a:folHlink>
      </a:clrScheme>
      <a:clrMap bg1="lt1" tx1="dk1" bg2="lt2" tx2="dk2" accent1="accent1" accent2="accent2" accent3="accent3" accent4="accent4" accent5="accent5" accent6="accent6" hlink="hlink" folHlink="folHlink"/>
    </a:extraClrScheme>
    <a:extraClrScheme>
      <a:clrScheme name="Nature 4">
        <a:dk1>
          <a:srgbClr val="8061A5"/>
        </a:dk1>
        <a:lt1>
          <a:srgbClr val="FFFFCC"/>
        </a:lt1>
        <a:dk2>
          <a:srgbClr val="967DB5"/>
        </a:dk2>
        <a:lt2>
          <a:srgbClr val="192449"/>
        </a:lt2>
        <a:accent1>
          <a:srgbClr val="D6C9F1"/>
        </a:accent1>
        <a:accent2>
          <a:srgbClr val="FAC164"/>
        </a:accent2>
        <a:accent3>
          <a:srgbClr val="C9BFD7"/>
        </a:accent3>
        <a:accent4>
          <a:srgbClr val="DADAAE"/>
        </a:accent4>
        <a:accent5>
          <a:srgbClr val="E8E1F7"/>
        </a:accent5>
        <a:accent6>
          <a:srgbClr val="E3AF5A"/>
        </a:accent6>
        <a:hlink>
          <a:srgbClr val="B0AE6A"/>
        </a:hlink>
        <a:folHlink>
          <a:srgbClr val="C3E684"/>
        </a:folHlink>
      </a:clrScheme>
      <a:clrMap bg1="dk2" tx1="lt1" bg2="dk1" tx2="lt2" accent1="accent1" accent2="accent2" accent3="accent3" accent4="accent4" accent5="accent5" accent6="accent6" hlink="hlink" folHlink="folHlink"/>
    </a:extraClrScheme>
    <a:extraClrScheme>
      <a:clrScheme name="Nature 5">
        <a:dk1>
          <a:srgbClr val="5B5249"/>
        </a:dk1>
        <a:lt1>
          <a:srgbClr val="FFFFFF"/>
        </a:lt1>
        <a:dk2>
          <a:srgbClr val="2A3D7A"/>
        </a:dk2>
        <a:lt2>
          <a:srgbClr val="CEC8BA"/>
        </a:lt2>
        <a:accent1>
          <a:srgbClr val="C9DDF1"/>
        </a:accent1>
        <a:accent2>
          <a:srgbClr val="FAC164"/>
        </a:accent2>
        <a:accent3>
          <a:srgbClr val="FFFFFF"/>
        </a:accent3>
        <a:accent4>
          <a:srgbClr val="4C453D"/>
        </a:accent4>
        <a:accent5>
          <a:srgbClr val="E1EBF7"/>
        </a:accent5>
        <a:accent6>
          <a:srgbClr val="E3AF5A"/>
        </a:accent6>
        <a:hlink>
          <a:srgbClr val="993333"/>
        </a:hlink>
        <a:folHlink>
          <a:srgbClr val="3333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Designs\Nature.pot</Template>
  <TotalTime>0</TotalTime>
  <Words>13001</Words>
  <Application>WPS 演示</Application>
  <PresentationFormat>全屏显示(4:3)</PresentationFormat>
  <Paragraphs>850</Paragraphs>
  <Slides>99</Slides>
  <Notes>0</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99</vt:i4>
      </vt:variant>
    </vt:vector>
  </HeadingPairs>
  <TitlesOfParts>
    <vt:vector size="119" baseType="lpstr">
      <vt:lpstr>Arial</vt:lpstr>
      <vt:lpstr>宋体</vt:lpstr>
      <vt:lpstr>Wingdings</vt:lpstr>
      <vt:lpstr>Times New Roman</vt:lpstr>
      <vt:lpstr>等线</vt:lpstr>
      <vt:lpstr>楷体_GB2312</vt:lpstr>
      <vt:lpstr>新宋体</vt:lpstr>
      <vt:lpstr>黑体</vt:lpstr>
      <vt:lpstr>隶书</vt:lpstr>
      <vt:lpstr>仿宋_GB2312</vt:lpstr>
      <vt:lpstr>仿宋</vt:lpstr>
      <vt:lpstr>华文新魏</vt:lpstr>
      <vt:lpstr>Trebuchet MS</vt:lpstr>
      <vt:lpstr>Tahoma</vt:lpstr>
      <vt:lpstr>幼圆</vt:lpstr>
      <vt:lpstr>微软雅黑</vt:lpstr>
      <vt:lpstr>Arial Unicode MS</vt:lpstr>
      <vt:lpstr>Calibri</vt:lpstr>
      <vt:lpstr>Nature</vt:lpstr>
      <vt:lpstr>1_Nature</vt:lpstr>
      <vt:lpstr>PowerPoint 演示文稿</vt:lpstr>
      <vt:lpstr>PowerPoint 演示文稿</vt:lpstr>
      <vt:lpstr>PowerPoint 演示文稿</vt:lpstr>
      <vt:lpstr>PowerPoint 演示文稿</vt:lpstr>
      <vt:lpstr>PowerPoint 演示文稿</vt:lpstr>
      <vt:lpstr>PowerPoint 演示文稿</vt:lpstr>
      <vt:lpstr>一、教学原则</vt:lpstr>
      <vt:lpstr>一、教学原则</vt:lpstr>
      <vt:lpstr>直观手段的运用要与教师的讲解密切配合</vt:lpstr>
      <vt:lpstr>重视运用语言直观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商洛市卫生监督所</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大众文化概述</dc:title>
  <dc:creator>Legend User</dc:creator>
  <cp:lastModifiedBy>呆呆</cp:lastModifiedBy>
  <cp:revision>508</cp:revision>
  <dcterms:created xsi:type="dcterms:W3CDTF">2004-01-20T04:11:59Z</dcterms:created>
  <dcterms:modified xsi:type="dcterms:W3CDTF">2021-08-17T09:56:19Z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2052-11.1.0.10700</vt:lpwstr>
  </property>
  <property fmtid="{D5CDD505-2E9C-101B-9397-08002B2CF9AE}" pid="3" name="ICV">
    <vt:lpwstr>1FC2BB10DA71422B8557AB05BCD77C7E</vt:lpwstr>
  </property>
</Properties>
</file>