
<file path=[Content_Types].xml><?xml version="1.0" encoding="utf-8"?>
<Types xmlns="http://schemas.openxmlformats.org/package/2006/content-types">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5" r:id="rId3"/>
    <p:sldId id="366" r:id="rId5"/>
    <p:sldId id="367" r:id="rId6"/>
    <p:sldId id="1219" r:id="rId7"/>
    <p:sldId id="1212" r:id="rId8"/>
    <p:sldId id="1218" r:id="rId9"/>
    <p:sldId id="1213" r:id="rId10"/>
    <p:sldId id="1214" r:id="rId11"/>
    <p:sldId id="1215" r:id="rId12"/>
    <p:sldId id="1216" r:id="rId13"/>
    <p:sldId id="1220" r:id="rId14"/>
    <p:sldId id="331" r:id="rId15"/>
    <p:sldId id="1224" r:id="rId16"/>
    <p:sldId id="1225" r:id="rId17"/>
    <p:sldId id="1226" r:id="rId18"/>
    <p:sldId id="1227" r:id="rId19"/>
    <p:sldId id="394" r:id="rId20"/>
    <p:sldId id="374" r:id="rId21"/>
    <p:sldId id="287" r:id="rId22"/>
    <p:sldId id="1228" r:id="rId23"/>
    <p:sldId id="1118" r:id="rId24"/>
    <p:sldId id="303" r:id="rId25"/>
    <p:sldId id="1229" r:id="rId26"/>
    <p:sldId id="1120" r:id="rId27"/>
    <p:sldId id="1230" r:id="rId28"/>
    <p:sldId id="1232" r:id="rId29"/>
    <p:sldId id="1233" r:id="rId30"/>
    <p:sldId id="1235" r:id="rId31"/>
    <p:sldId id="1231" r:id="rId32"/>
    <p:sldId id="1237" r:id="rId33"/>
    <p:sldId id="1238" r:id="rId34"/>
    <p:sldId id="1119" r:id="rId35"/>
    <p:sldId id="1239" r:id="rId36"/>
    <p:sldId id="1240" r:id="rId37"/>
    <p:sldId id="1243" r:id="rId38"/>
    <p:sldId id="1244" r:id="rId39"/>
    <p:sldId id="1246" r:id="rId40"/>
    <p:sldId id="1245" r:id="rId41"/>
    <p:sldId id="1247" r:id="rId42"/>
    <p:sldId id="1248" r:id="rId43"/>
    <p:sldId id="1249" r:id="rId44"/>
    <p:sldId id="1251" r:id="rId45"/>
    <p:sldId id="1252" r:id="rId46"/>
    <p:sldId id="1253" r:id="rId47"/>
    <p:sldId id="1254" r:id="rId48"/>
    <p:sldId id="1255" r:id="rId49"/>
    <p:sldId id="1155" r:id="rId50"/>
  </p:sldIdLst>
  <p:sldSz cx="9144000" cy="5143500"/>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D09E00"/>
    <a:srgbClr val="FF7C80"/>
    <a:srgbClr val="DEA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064"/>
  </p:normalViewPr>
  <p:slideViewPr>
    <p:cSldViewPr showGuides="1">
      <p:cViewPr varScale="1">
        <p:scale>
          <a:sx n="72" d="100"/>
          <a:sy n="72" d="100"/>
        </p:scale>
        <p:origin x="350" y="274"/>
      </p:cViewPr>
      <p:guideLst>
        <p:guide orient="horz" pos="1125"/>
        <p:guide pos="2880"/>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C0C2B8F-FA39-439B-A761-D7C6A3B4CA03}" type="doc">
      <dgm:prSet loTypeId="urn:microsoft.com/office/officeart/2005/8/layout/list1#1" loCatId="list" qsTypeId="urn:microsoft.com/office/officeart/2005/8/quickstyle/simple1#1" qsCatId="simple" csTypeId="urn:microsoft.com/office/officeart/2005/8/colors/colorful1#1" csCatId="colorful" phldr="1"/>
      <dgm:spPr/>
      <dgm:t>
        <a:bodyPr/>
        <a:lstStyle/>
        <a:p>
          <a:endParaRPr lang="zh-CN" altLang="en-US"/>
        </a:p>
      </dgm:t>
    </dgm:pt>
    <dgm:pt modelId="{8EFA2F1C-1199-4E36-B649-C6276F27A4A5}">
      <dgm:prSet phldrT="[文本]" phldr="0" custT="1"/>
      <dgm:spPr/>
      <dgm:t>
        <a:bodyPr vert="horz" wrap="square"/>
        <a:p>
          <a:pPr>
            <a:lnSpc>
              <a:spcPct val="100000"/>
            </a:lnSpc>
            <a:spcBef>
              <a:spcPct val="0"/>
            </a:spcBef>
            <a:spcAft>
              <a:spcPct val="35000"/>
            </a:spcAft>
          </a:pPr>
          <a:r>
            <a:rPr lang="zh-CN" altLang="en-US" sz="2800" dirty="0"/>
            <a:t>道德教育</a:t>
          </a:r>
          <a:r>
            <a:rPr lang="zh-CN" altLang="en-US" sz="2800" dirty="0"/>
            <a:t/>
          </a:r>
          <a:endParaRPr lang="zh-CN" altLang="en-US" sz="2800" dirty="0"/>
        </a:p>
      </dgm:t>
    </dgm:pt>
    <dgm:pt modelId="{7844F70C-04D6-4F05-97F7-00D19544F359}" cxnId="{0AD75259-1C05-497A-9B56-4BDA5965237D}" type="parTrans">
      <dgm:prSet/>
      <dgm:spPr/>
      <dgm:t>
        <a:bodyPr/>
        <a:lstStyle/>
        <a:p>
          <a:endParaRPr lang="zh-CN" altLang="en-US"/>
        </a:p>
      </dgm:t>
    </dgm:pt>
    <dgm:pt modelId="{3F91918C-21E5-4067-81A8-338D0646A99D}" cxnId="{0AD75259-1C05-497A-9B56-4BDA5965237D}" type="sibTrans">
      <dgm:prSet/>
      <dgm:spPr/>
      <dgm:t>
        <a:bodyPr/>
        <a:lstStyle/>
        <a:p>
          <a:endParaRPr lang="zh-CN" altLang="en-US"/>
        </a:p>
      </dgm:t>
    </dgm:pt>
    <dgm:pt modelId="{B8CCCBEB-11D8-488E-AFA5-0E7823B56ED1}">
      <dgm:prSet phldr="0" custT="1"/>
      <dgm:spPr/>
      <dgm:t>
        <a:bodyPr vert="horz" wrap="square"/>
        <a:p>
          <a:pPr>
            <a:lnSpc>
              <a:spcPct val="100000"/>
            </a:lnSpc>
            <a:spcBef>
              <a:spcPct val="0"/>
            </a:spcBef>
            <a:spcAft>
              <a:spcPct val="15000"/>
            </a:spcAft>
          </a:pPr>
          <a:r>
            <a:rPr lang="zh-CN" altLang="en-US" sz="2000">
              <a:latin typeface="华文中宋" panose="02010600040101010101" pitchFamily="2" charset="-122"/>
              <a:ea typeface="华文中宋" panose="02010600040101010101" pitchFamily="2" charset="-122"/>
            </a:rPr>
            <a:t>道德教育指的是关于个体与个体，个体与群体、社会，个体与自然的行为规范和准则的教育</a:t>
          </a:r>
          <a:r>
            <a:rPr lang="zh-CN" altLang="en-US" sz="2400">
              <a:latin typeface="华文中宋" panose="02010600040101010101" pitchFamily="2" charset="-122"/>
              <a:ea typeface="华文中宋" panose="02010600040101010101" pitchFamily="2" charset="-122"/>
            </a:rPr>
            <a:t>。</a:t>
          </a:r>
          <a:r>
            <a:rPr lang="zh-CN" altLang="en-US" sz="2400">
              <a:latin typeface="华文中宋" panose="02010600040101010101" pitchFamily="2" charset="-122"/>
              <a:ea typeface="华文中宋" panose="02010600040101010101" pitchFamily="2" charset="-122"/>
            </a:rPr>
            <a:t/>
          </a:r>
          <a:endParaRPr lang="zh-CN" altLang="en-US" sz="2400">
            <a:latin typeface="华文中宋" panose="02010600040101010101" pitchFamily="2" charset="-122"/>
            <a:ea typeface="华文中宋" panose="02010600040101010101" pitchFamily="2" charset="-122"/>
          </a:endParaRPr>
        </a:p>
      </dgm:t>
    </dgm:pt>
    <dgm:pt modelId="{312A0993-F3FA-441A-A092-59E6DDE1983C}" cxnId="{E9506281-23DE-4855-9A22-6619263607E8}" type="parTrans">
      <dgm:prSet/>
      <dgm:spPr/>
      <dgm:t>
        <a:bodyPr/>
        <a:lstStyle/>
        <a:p>
          <a:endParaRPr lang="zh-CN" altLang="en-US"/>
        </a:p>
      </dgm:t>
    </dgm:pt>
    <dgm:pt modelId="{6B87144E-C6AA-4600-A64C-56AC770B141C}" cxnId="{E9506281-23DE-4855-9A22-6619263607E8}" type="sibTrans">
      <dgm:prSet/>
      <dgm:spPr/>
      <dgm:t>
        <a:bodyPr/>
        <a:lstStyle/>
        <a:p>
          <a:endParaRPr lang="zh-CN" altLang="en-US"/>
        </a:p>
      </dgm:t>
    </dgm:pt>
    <dgm:pt modelId="{6A15B47A-58F1-4AFA-BEA1-B3CCC54C37FD}">
      <dgm:prSet phldrT="[文本]" phldr="0" custT="1"/>
      <dgm:spPr/>
      <dgm:t>
        <a:bodyPr vert="horz" wrap="square"/>
        <a:p>
          <a:pPr>
            <a:lnSpc>
              <a:spcPct val="100000"/>
            </a:lnSpc>
            <a:spcBef>
              <a:spcPct val="0"/>
            </a:spcBef>
            <a:spcAft>
              <a:spcPct val="35000"/>
            </a:spcAft>
          </a:pPr>
          <a:r>
            <a:rPr lang="zh-CN" altLang="en-US" sz="2800" dirty="0"/>
            <a:t>政治教育</a:t>
          </a:r>
          <a:r>
            <a:rPr lang="zh-CN" altLang="en-US" sz="2800" dirty="0"/>
            <a:t/>
          </a:r>
          <a:endParaRPr lang="zh-CN" altLang="en-US" sz="2800" dirty="0"/>
        </a:p>
      </dgm:t>
    </dgm:pt>
    <dgm:pt modelId="{F1BA0EF9-1E59-4BAD-BFB8-B31EA3427766}" cxnId="{8E39D82E-F10F-469C-A905-423BCDC5DF75}" type="parTrans">
      <dgm:prSet/>
      <dgm:spPr/>
      <dgm:t>
        <a:bodyPr/>
        <a:lstStyle/>
        <a:p>
          <a:endParaRPr lang="zh-CN" altLang="en-US"/>
        </a:p>
      </dgm:t>
    </dgm:pt>
    <dgm:pt modelId="{D23106E5-3DAB-4D36-A35F-4B3A95E67734}" cxnId="{8E39D82E-F10F-469C-A905-423BCDC5DF75}" type="sibTrans">
      <dgm:prSet/>
      <dgm:spPr/>
      <dgm:t>
        <a:bodyPr/>
        <a:lstStyle/>
        <a:p>
          <a:endParaRPr lang="zh-CN" altLang="en-US"/>
        </a:p>
      </dgm:t>
    </dgm:pt>
    <dgm:pt modelId="{3613A1BC-C39D-407C-B096-E827061D2F3F}">
      <dgm:prSet phldr="0" custT="1"/>
      <dgm:spPr/>
      <dgm:t>
        <a:bodyPr vert="horz" wrap="square"/>
        <a:p>
          <a:pPr>
            <a:lnSpc>
              <a:spcPct val="100000"/>
            </a:lnSpc>
            <a:spcBef>
              <a:spcPct val="0"/>
            </a:spcBef>
            <a:spcAft>
              <a:spcPct val="15000"/>
            </a:spcAft>
            <a:buFont typeface="Wingdings" panose="05000000000000000000" pitchFamily="2" charset="2"/>
          </a:pPr>
          <a:r>
            <a:rPr lang="zh-CN" altLang="en-US" sz="2000">
              <a:latin typeface="华文中宋" panose="02010600040101010101" pitchFamily="2" charset="-122"/>
              <a:ea typeface="华文中宋" panose="02010600040101010101" pitchFamily="2" charset="-122"/>
            </a:rPr>
            <a:t>政治教育指对民族、阶级、政党、国家、政权、社会制度和国际关系的情感、立场、态度的教育。</a:t>
          </a:r>
          <a:r>
            <a:rPr lang="zh-CN" altLang="en-US" sz="2000">
              <a:latin typeface="华文中宋" panose="02010600040101010101" pitchFamily="2" charset="-122"/>
              <a:ea typeface="华文中宋" panose="02010600040101010101" pitchFamily="2" charset="-122"/>
            </a:rPr>
            <a:t/>
          </a:r>
          <a:endParaRPr lang="zh-CN" altLang="en-US" sz="2000">
            <a:latin typeface="华文中宋" panose="02010600040101010101" pitchFamily="2" charset="-122"/>
            <a:ea typeface="华文中宋" panose="02010600040101010101" pitchFamily="2" charset="-122"/>
          </a:endParaRPr>
        </a:p>
      </dgm:t>
    </dgm:pt>
    <dgm:pt modelId="{E99EDEA8-EF5B-454B-A431-EE84A8162FF9}" cxnId="{FE4DE5F3-676C-466D-B54A-06F2733C3E5C}" type="parTrans">
      <dgm:prSet/>
      <dgm:spPr/>
      <dgm:t>
        <a:bodyPr/>
        <a:lstStyle/>
        <a:p>
          <a:endParaRPr lang="zh-CN" altLang="en-US"/>
        </a:p>
      </dgm:t>
    </dgm:pt>
    <dgm:pt modelId="{464FB6FA-5BA7-4631-9123-F51D30F61651}" cxnId="{FE4DE5F3-676C-466D-B54A-06F2733C3E5C}" type="sibTrans">
      <dgm:prSet/>
      <dgm:spPr/>
      <dgm:t>
        <a:bodyPr/>
        <a:lstStyle/>
        <a:p>
          <a:endParaRPr lang="zh-CN" altLang="en-US"/>
        </a:p>
      </dgm:t>
    </dgm:pt>
    <dgm:pt modelId="{9E5538B4-AB19-4FD3-A4D4-E33175BC20A4}">
      <dgm:prSet phldrT="[文本]" phldr="0" custT="1"/>
      <dgm:spPr/>
      <dgm:t>
        <a:bodyPr vert="horz" wrap="square"/>
        <a:p>
          <a:pPr>
            <a:lnSpc>
              <a:spcPct val="100000"/>
            </a:lnSpc>
            <a:spcBef>
              <a:spcPct val="0"/>
            </a:spcBef>
            <a:spcAft>
              <a:spcPct val="35000"/>
            </a:spcAft>
          </a:pPr>
          <a:r>
            <a:rPr lang="zh-CN" altLang="en-US" sz="2800" dirty="0"/>
            <a:t>思想教育</a:t>
          </a:r>
          <a:r>
            <a:rPr lang="zh-CN" altLang="en-US" sz="2800" dirty="0"/>
            <a:t/>
          </a:r>
          <a:endParaRPr lang="zh-CN" altLang="en-US" sz="2800" dirty="0"/>
        </a:p>
      </dgm:t>
    </dgm:pt>
    <dgm:pt modelId="{4E5FDE25-462B-4338-A4E7-12063DB135A3}" cxnId="{5DFDE19D-69FF-4088-BC73-C4F45B404EFC}" type="parTrans">
      <dgm:prSet/>
      <dgm:spPr/>
      <dgm:t>
        <a:bodyPr/>
        <a:lstStyle/>
        <a:p>
          <a:endParaRPr lang="zh-CN" altLang="en-US"/>
        </a:p>
      </dgm:t>
    </dgm:pt>
    <dgm:pt modelId="{79000289-7AAB-45DE-B7A7-9070A896DE5B}" cxnId="{5DFDE19D-69FF-4088-BC73-C4F45B404EFC}" type="sibTrans">
      <dgm:prSet/>
      <dgm:spPr/>
      <dgm:t>
        <a:bodyPr/>
        <a:lstStyle/>
        <a:p>
          <a:endParaRPr lang="zh-CN" altLang="en-US"/>
        </a:p>
      </dgm:t>
    </dgm:pt>
    <dgm:pt modelId="{AA7B9AA6-1288-4FB8-A1BC-20FDA7A266B4}">
      <dgm:prSet phldr="0" custT="1"/>
      <dgm:spPr/>
      <dgm:t>
        <a:bodyPr vert="horz" wrap="square"/>
        <a:p>
          <a:pPr>
            <a:lnSpc>
              <a:spcPct val="100000"/>
            </a:lnSpc>
            <a:spcBef>
              <a:spcPct val="0"/>
            </a:spcBef>
            <a:spcAft>
              <a:spcPct val="15000"/>
            </a:spcAft>
          </a:pPr>
          <a:r>
            <a:rPr lang="zh-CN" altLang="en-US" sz="2000">
              <a:latin typeface="华文中宋" panose="02010600040101010101" pitchFamily="2" charset="-122"/>
              <a:ea typeface="华文中宋" panose="02010600040101010101" pitchFamily="2" charset="-122"/>
            </a:rPr>
            <a:t>思想教育指对事物的态度、思想观点的教育，其最终目标是要使受教育者形成一定的世界观和人生观。</a:t>
          </a:r>
          <a:r>
            <a:rPr lang="zh-CN" altLang="en-US" sz="2000">
              <a:latin typeface="华文中宋" panose="02010600040101010101" pitchFamily="2" charset="-122"/>
              <a:ea typeface="华文中宋" panose="02010600040101010101" pitchFamily="2" charset="-122"/>
            </a:rPr>
            <a:t/>
          </a:r>
          <a:endParaRPr lang="zh-CN" altLang="en-US" sz="2000">
            <a:latin typeface="华文中宋" panose="02010600040101010101" pitchFamily="2" charset="-122"/>
            <a:ea typeface="华文中宋" panose="02010600040101010101" pitchFamily="2" charset="-122"/>
          </a:endParaRPr>
        </a:p>
      </dgm:t>
    </dgm:pt>
    <dgm:pt modelId="{D9165858-55D4-4102-90F1-8EA6853FFB53}" cxnId="{4104E132-16FD-4F9B-AEAA-1976A79E10EE}" type="parTrans">
      <dgm:prSet/>
      <dgm:spPr/>
      <dgm:t>
        <a:bodyPr/>
        <a:lstStyle/>
        <a:p>
          <a:endParaRPr lang="zh-CN" altLang="en-US"/>
        </a:p>
      </dgm:t>
    </dgm:pt>
    <dgm:pt modelId="{7E4F91E2-1308-4935-9039-A46687E5CF35}" cxnId="{4104E132-16FD-4F9B-AEAA-1976A79E10EE}" type="sibTrans">
      <dgm:prSet/>
      <dgm:spPr/>
      <dgm:t>
        <a:bodyPr/>
        <a:lstStyle/>
        <a:p>
          <a:endParaRPr lang="zh-CN" altLang="en-US"/>
        </a:p>
      </dgm:t>
    </dgm:pt>
    <dgm:pt modelId="{17448C6C-E7EB-47DE-A6B4-49A684161951}" type="pres">
      <dgm:prSet presAssocID="{5C0C2B8F-FA39-439B-A761-D7C6A3B4CA03}" presName="linear" presStyleCnt="0">
        <dgm:presLayoutVars>
          <dgm:dir/>
          <dgm:animLvl val="lvl"/>
          <dgm:resizeHandles val="exact"/>
        </dgm:presLayoutVars>
      </dgm:prSet>
      <dgm:spPr/>
    </dgm:pt>
    <dgm:pt modelId="{AEDC6B71-CDAC-4EE3-99B4-997C7EF73DD3}" type="pres">
      <dgm:prSet presAssocID="{8EFA2F1C-1199-4E36-B649-C6276F27A4A5}" presName="parentLin" presStyleCnt="0"/>
      <dgm:spPr/>
    </dgm:pt>
    <dgm:pt modelId="{EA3A9296-5D88-4BE7-B21C-D8766C861085}" type="pres">
      <dgm:prSet presAssocID="{8EFA2F1C-1199-4E36-B649-C6276F27A4A5}" presName="parentLeftMargin" presStyleCnt="0"/>
      <dgm:spPr/>
    </dgm:pt>
    <dgm:pt modelId="{9C00501E-52A2-480E-9FC7-D39F99BA3EA3}" type="pres">
      <dgm:prSet presAssocID="{8EFA2F1C-1199-4E36-B649-C6276F27A4A5}" presName="parentText" presStyleLbl="node1" presStyleIdx="0" presStyleCnt="3">
        <dgm:presLayoutVars>
          <dgm:chMax val="0"/>
          <dgm:bulletEnabled val="1"/>
        </dgm:presLayoutVars>
      </dgm:prSet>
      <dgm:spPr/>
    </dgm:pt>
    <dgm:pt modelId="{DDA4AD3C-BF44-41F7-A96D-D0990B3C1DFB}" type="pres">
      <dgm:prSet presAssocID="{8EFA2F1C-1199-4E36-B649-C6276F27A4A5}" presName="negativeSpace" presStyleCnt="0"/>
      <dgm:spPr/>
    </dgm:pt>
    <dgm:pt modelId="{BFFDC15C-F342-4B37-BE69-D58C056B648A}" type="pres">
      <dgm:prSet presAssocID="{8EFA2F1C-1199-4E36-B649-C6276F27A4A5}" presName="childText" presStyleLbl="conFgAcc1" presStyleIdx="0" presStyleCnt="3">
        <dgm:presLayoutVars>
          <dgm:bulletEnabled val="1"/>
        </dgm:presLayoutVars>
      </dgm:prSet>
      <dgm:spPr/>
    </dgm:pt>
    <dgm:pt modelId="{73B9A134-A2D6-4E49-B022-6F9C8B3038DA}" type="pres">
      <dgm:prSet presAssocID="{3F91918C-21E5-4067-81A8-338D0646A99D}" presName="spaceBetweenRectangles" presStyleCnt="0"/>
      <dgm:spPr/>
    </dgm:pt>
    <dgm:pt modelId="{070B5F8B-3F60-4AF8-A98D-16808456A132}" type="pres">
      <dgm:prSet presAssocID="{6A15B47A-58F1-4AFA-BEA1-B3CCC54C37FD}" presName="parentLin" presStyleCnt="0"/>
      <dgm:spPr/>
    </dgm:pt>
    <dgm:pt modelId="{D15D8609-07D7-48C1-8F08-6356F34CDAF6}" type="pres">
      <dgm:prSet presAssocID="{6A15B47A-58F1-4AFA-BEA1-B3CCC54C37FD}" presName="parentLeftMargin" presStyleCnt="0"/>
      <dgm:spPr/>
    </dgm:pt>
    <dgm:pt modelId="{B63B9E32-57E1-41F6-BBCA-F681AEB969F0}" type="pres">
      <dgm:prSet presAssocID="{6A15B47A-58F1-4AFA-BEA1-B3CCC54C37FD}" presName="parentText" presStyleLbl="node1" presStyleIdx="1" presStyleCnt="3">
        <dgm:presLayoutVars>
          <dgm:chMax val="0"/>
          <dgm:bulletEnabled val="1"/>
        </dgm:presLayoutVars>
      </dgm:prSet>
      <dgm:spPr/>
    </dgm:pt>
    <dgm:pt modelId="{F66703BE-45A9-4815-8B77-8F5CA6D7CC36}" type="pres">
      <dgm:prSet presAssocID="{6A15B47A-58F1-4AFA-BEA1-B3CCC54C37FD}" presName="negativeSpace" presStyleCnt="0"/>
      <dgm:spPr/>
    </dgm:pt>
    <dgm:pt modelId="{BD567FE2-E98E-49EB-8DBB-D29370177761}" type="pres">
      <dgm:prSet presAssocID="{6A15B47A-58F1-4AFA-BEA1-B3CCC54C37FD}" presName="childText" presStyleLbl="conFgAcc1" presStyleIdx="1" presStyleCnt="3">
        <dgm:presLayoutVars>
          <dgm:bulletEnabled val="1"/>
        </dgm:presLayoutVars>
      </dgm:prSet>
      <dgm:spPr/>
    </dgm:pt>
    <dgm:pt modelId="{2A5CB911-BC08-43F2-A0F0-C44B172DC27E}" type="pres">
      <dgm:prSet presAssocID="{D23106E5-3DAB-4D36-A35F-4B3A95E67734}" presName="spaceBetweenRectangles" presStyleCnt="0"/>
      <dgm:spPr/>
    </dgm:pt>
    <dgm:pt modelId="{1E06DC40-9F56-45C6-AEF2-C5DF37D08805}" type="pres">
      <dgm:prSet presAssocID="{9E5538B4-AB19-4FD3-A4D4-E33175BC20A4}" presName="parentLin" presStyleCnt="0"/>
      <dgm:spPr/>
    </dgm:pt>
    <dgm:pt modelId="{DE23042A-E577-4B46-864E-747550D1FEFB}" type="pres">
      <dgm:prSet presAssocID="{9E5538B4-AB19-4FD3-A4D4-E33175BC20A4}" presName="parentLeftMargin" presStyleCnt="0"/>
      <dgm:spPr/>
    </dgm:pt>
    <dgm:pt modelId="{55C87A2B-BA7E-4936-94E3-4F43EB7985FD}" type="pres">
      <dgm:prSet presAssocID="{9E5538B4-AB19-4FD3-A4D4-E33175BC20A4}" presName="parentText" presStyleLbl="node1" presStyleIdx="2" presStyleCnt="3">
        <dgm:presLayoutVars>
          <dgm:chMax val="0"/>
          <dgm:bulletEnabled val="1"/>
        </dgm:presLayoutVars>
      </dgm:prSet>
      <dgm:spPr/>
    </dgm:pt>
    <dgm:pt modelId="{8BE5DB3C-D734-42DF-B7C7-2413CA477E74}" type="pres">
      <dgm:prSet presAssocID="{9E5538B4-AB19-4FD3-A4D4-E33175BC20A4}" presName="negativeSpace" presStyleCnt="0"/>
      <dgm:spPr/>
    </dgm:pt>
    <dgm:pt modelId="{F04FBC83-75D5-4223-B01E-2EF70C3AD50F}" type="pres">
      <dgm:prSet presAssocID="{9E5538B4-AB19-4FD3-A4D4-E33175BC20A4}" presName="childText" presStyleLbl="conFgAcc1" presStyleIdx="2" presStyleCnt="3">
        <dgm:presLayoutVars>
          <dgm:bulletEnabled val="1"/>
        </dgm:presLayoutVars>
      </dgm:prSet>
      <dgm:spPr/>
    </dgm:pt>
  </dgm:ptLst>
  <dgm:cxnLst>
    <dgm:cxn modelId="{0AD75259-1C05-497A-9B56-4BDA5965237D}" srcId="{5C0C2B8F-FA39-439B-A761-D7C6A3B4CA03}" destId="{8EFA2F1C-1199-4E36-B649-C6276F27A4A5}" srcOrd="0" destOrd="0" parTransId="{7844F70C-04D6-4F05-97F7-00D19544F359}" sibTransId="{3F91918C-21E5-4067-81A8-338D0646A99D}"/>
    <dgm:cxn modelId="{E9506281-23DE-4855-9A22-6619263607E8}" srcId="{8EFA2F1C-1199-4E36-B649-C6276F27A4A5}" destId="{B8CCCBEB-11D8-488E-AFA5-0E7823B56ED1}" srcOrd="0" destOrd="0" parTransId="{312A0993-F3FA-441A-A092-59E6DDE1983C}" sibTransId="{6B87144E-C6AA-4600-A64C-56AC770B141C}"/>
    <dgm:cxn modelId="{8E39D82E-F10F-469C-A905-423BCDC5DF75}" srcId="{5C0C2B8F-FA39-439B-A761-D7C6A3B4CA03}" destId="{6A15B47A-58F1-4AFA-BEA1-B3CCC54C37FD}" srcOrd="1" destOrd="0" parTransId="{F1BA0EF9-1E59-4BAD-BFB8-B31EA3427766}" sibTransId="{D23106E5-3DAB-4D36-A35F-4B3A95E67734}"/>
    <dgm:cxn modelId="{FE4DE5F3-676C-466D-B54A-06F2733C3E5C}" srcId="{6A15B47A-58F1-4AFA-BEA1-B3CCC54C37FD}" destId="{3613A1BC-C39D-407C-B096-E827061D2F3F}" srcOrd="0" destOrd="1" parTransId="{E99EDEA8-EF5B-454B-A431-EE84A8162FF9}" sibTransId="{464FB6FA-5BA7-4631-9123-F51D30F61651}"/>
    <dgm:cxn modelId="{5DFDE19D-69FF-4088-BC73-C4F45B404EFC}" srcId="{5C0C2B8F-FA39-439B-A761-D7C6A3B4CA03}" destId="{9E5538B4-AB19-4FD3-A4D4-E33175BC20A4}" srcOrd="2" destOrd="0" parTransId="{4E5FDE25-462B-4338-A4E7-12063DB135A3}" sibTransId="{79000289-7AAB-45DE-B7A7-9070A896DE5B}"/>
    <dgm:cxn modelId="{4104E132-16FD-4F9B-AEAA-1976A79E10EE}" srcId="{9E5538B4-AB19-4FD3-A4D4-E33175BC20A4}" destId="{AA7B9AA6-1288-4FB8-A1BC-20FDA7A266B4}" srcOrd="0" destOrd="2" parTransId="{D9165858-55D4-4102-90F1-8EA6853FFB53}" sibTransId="{7E4F91E2-1308-4935-9039-A46687E5CF35}"/>
    <dgm:cxn modelId="{AFA2128C-9076-49E0-9B93-D0E99614355F}" type="presOf" srcId="{5C0C2B8F-FA39-439B-A761-D7C6A3B4CA03}" destId="{17448C6C-E7EB-47DE-A6B4-49A684161951}" srcOrd="0" destOrd="0" presId="urn:microsoft.com/office/officeart/2005/8/layout/list1#1"/>
    <dgm:cxn modelId="{4010B451-6F63-4AB6-9379-AD1543D58792}" type="presParOf" srcId="{17448C6C-E7EB-47DE-A6B4-49A684161951}" destId="{AEDC6B71-CDAC-4EE3-99B4-997C7EF73DD3}" srcOrd="0" destOrd="0" presId="urn:microsoft.com/office/officeart/2005/8/layout/list1#1"/>
    <dgm:cxn modelId="{DDD8E3AD-CE26-47EA-89FD-2EEA36459A0B}" type="presParOf" srcId="{AEDC6B71-CDAC-4EE3-99B4-997C7EF73DD3}" destId="{EA3A9296-5D88-4BE7-B21C-D8766C861085}" srcOrd="0" destOrd="0" presId="urn:microsoft.com/office/officeart/2005/8/layout/list1#1"/>
    <dgm:cxn modelId="{CCB4B939-7813-4FFE-8E31-F346F860C137}" type="presOf" srcId="{8EFA2F1C-1199-4E36-B649-C6276F27A4A5}" destId="{EA3A9296-5D88-4BE7-B21C-D8766C861085}" srcOrd="0" destOrd="0" presId="urn:microsoft.com/office/officeart/2005/8/layout/list1#1"/>
    <dgm:cxn modelId="{3D690247-78C9-4E98-B8D0-E68291517383}" type="presParOf" srcId="{AEDC6B71-CDAC-4EE3-99B4-997C7EF73DD3}" destId="{9C00501E-52A2-480E-9FC7-D39F99BA3EA3}" srcOrd="1" destOrd="0" presId="urn:microsoft.com/office/officeart/2005/8/layout/list1#1"/>
    <dgm:cxn modelId="{3FAD176E-7F3D-40C8-B42C-82F0BB04EF57}" type="presOf" srcId="{8EFA2F1C-1199-4E36-B649-C6276F27A4A5}" destId="{9C00501E-52A2-480E-9FC7-D39F99BA3EA3}" srcOrd="0" destOrd="0" presId="urn:microsoft.com/office/officeart/2005/8/layout/list1#1"/>
    <dgm:cxn modelId="{DA76D700-C358-4AE9-9223-D0C98EA2941F}" type="presParOf" srcId="{17448C6C-E7EB-47DE-A6B4-49A684161951}" destId="{DDA4AD3C-BF44-41F7-A96D-D0990B3C1DFB}" srcOrd="1" destOrd="0" presId="urn:microsoft.com/office/officeart/2005/8/layout/list1#1"/>
    <dgm:cxn modelId="{B0579C21-F5E5-4561-8E9E-2CEAEDB62FA0}" type="presParOf" srcId="{17448C6C-E7EB-47DE-A6B4-49A684161951}" destId="{BFFDC15C-F342-4B37-BE69-D58C056B648A}" srcOrd="2" destOrd="0" presId="urn:microsoft.com/office/officeart/2005/8/layout/list1#1"/>
    <dgm:cxn modelId="{6D1DE3C2-2945-4945-9DF5-839B1C6DAE74}" type="presOf" srcId="{B8CCCBEB-11D8-488E-AFA5-0E7823B56ED1}" destId="{BFFDC15C-F342-4B37-BE69-D58C056B648A}" srcOrd="0" destOrd="0" presId="urn:microsoft.com/office/officeart/2005/8/layout/list1#1"/>
    <dgm:cxn modelId="{2C68BCE0-3504-4CAD-B145-A86FAF73632F}" type="presParOf" srcId="{17448C6C-E7EB-47DE-A6B4-49A684161951}" destId="{73B9A134-A2D6-4E49-B022-6F9C8B3038DA}" srcOrd="3" destOrd="0" presId="urn:microsoft.com/office/officeart/2005/8/layout/list1#1"/>
    <dgm:cxn modelId="{27517E5C-C8DD-408E-ACB3-F0162F621C8C}" type="presParOf" srcId="{17448C6C-E7EB-47DE-A6B4-49A684161951}" destId="{070B5F8B-3F60-4AF8-A98D-16808456A132}" srcOrd="4" destOrd="0" presId="urn:microsoft.com/office/officeart/2005/8/layout/list1#1"/>
    <dgm:cxn modelId="{A655AAF6-4D23-4D69-B2DD-8247ABF0BB7F}" type="presParOf" srcId="{070B5F8B-3F60-4AF8-A98D-16808456A132}" destId="{D15D8609-07D7-48C1-8F08-6356F34CDAF6}" srcOrd="0" destOrd="4" presId="urn:microsoft.com/office/officeart/2005/8/layout/list1#1"/>
    <dgm:cxn modelId="{DBFCBA4E-EFD8-41C4-99B0-A242C0142841}" type="presOf" srcId="{6A15B47A-58F1-4AFA-BEA1-B3CCC54C37FD}" destId="{D15D8609-07D7-48C1-8F08-6356F34CDAF6}" srcOrd="0" destOrd="0" presId="urn:microsoft.com/office/officeart/2005/8/layout/list1#1"/>
    <dgm:cxn modelId="{F6ACAD70-4FA9-415B-BCC8-11985D1B2FD2}" type="presParOf" srcId="{070B5F8B-3F60-4AF8-A98D-16808456A132}" destId="{B63B9E32-57E1-41F6-BBCA-F681AEB969F0}" srcOrd="1" destOrd="4" presId="urn:microsoft.com/office/officeart/2005/8/layout/list1#1"/>
    <dgm:cxn modelId="{321FA050-1063-43B9-99B8-5AEE43CD4C27}" type="presOf" srcId="{6A15B47A-58F1-4AFA-BEA1-B3CCC54C37FD}" destId="{B63B9E32-57E1-41F6-BBCA-F681AEB969F0}" srcOrd="0" destOrd="0" presId="urn:microsoft.com/office/officeart/2005/8/layout/list1#1"/>
    <dgm:cxn modelId="{EC6AFCB1-31B5-447F-8F13-293DB4CB94FC}" type="presParOf" srcId="{17448C6C-E7EB-47DE-A6B4-49A684161951}" destId="{F66703BE-45A9-4815-8B77-8F5CA6D7CC36}" srcOrd="5" destOrd="0" presId="urn:microsoft.com/office/officeart/2005/8/layout/list1#1"/>
    <dgm:cxn modelId="{93A880E4-261C-4ABF-AFE7-8058290141E9}" type="presParOf" srcId="{17448C6C-E7EB-47DE-A6B4-49A684161951}" destId="{BD567FE2-E98E-49EB-8DBB-D29370177761}" srcOrd="6" destOrd="0" presId="urn:microsoft.com/office/officeart/2005/8/layout/list1#1"/>
    <dgm:cxn modelId="{1F02B2DF-D05E-4BCD-8F1F-04D46DA9E84D}" type="presOf" srcId="{3613A1BC-C39D-407C-B096-E827061D2F3F}" destId="{BD567FE2-E98E-49EB-8DBB-D29370177761}" srcOrd="0" destOrd="0" presId="urn:microsoft.com/office/officeart/2005/8/layout/list1#1"/>
    <dgm:cxn modelId="{BAFEAC50-6DA4-45A3-B4F1-A3AF084796CA}" type="presParOf" srcId="{17448C6C-E7EB-47DE-A6B4-49A684161951}" destId="{2A5CB911-BC08-43F2-A0F0-C44B172DC27E}" srcOrd="7" destOrd="0" presId="urn:microsoft.com/office/officeart/2005/8/layout/list1#1"/>
    <dgm:cxn modelId="{B31BB7CF-74DA-4E99-B05B-F8A30DB5D071}" type="presParOf" srcId="{17448C6C-E7EB-47DE-A6B4-49A684161951}" destId="{1E06DC40-9F56-45C6-AEF2-C5DF37D08805}" srcOrd="8" destOrd="0" presId="urn:microsoft.com/office/officeart/2005/8/layout/list1#1"/>
    <dgm:cxn modelId="{6A194926-924A-4DB2-9FC8-5B037FF0728B}" type="presParOf" srcId="{1E06DC40-9F56-45C6-AEF2-C5DF37D08805}" destId="{DE23042A-E577-4B46-864E-747550D1FEFB}" srcOrd="0" destOrd="8" presId="urn:microsoft.com/office/officeart/2005/8/layout/list1#1"/>
    <dgm:cxn modelId="{E8ABD4CA-04F0-4483-979A-3F532D55238B}" type="presOf" srcId="{9E5538B4-AB19-4FD3-A4D4-E33175BC20A4}" destId="{DE23042A-E577-4B46-864E-747550D1FEFB}" srcOrd="0" destOrd="0" presId="urn:microsoft.com/office/officeart/2005/8/layout/list1#1"/>
    <dgm:cxn modelId="{FD1E9AA5-D07F-4363-875A-84A750472E67}" type="presParOf" srcId="{1E06DC40-9F56-45C6-AEF2-C5DF37D08805}" destId="{55C87A2B-BA7E-4936-94E3-4F43EB7985FD}" srcOrd="1" destOrd="8" presId="urn:microsoft.com/office/officeart/2005/8/layout/list1#1"/>
    <dgm:cxn modelId="{FFDB4320-049D-4E0B-8353-82DB1E7ED989}" type="presOf" srcId="{9E5538B4-AB19-4FD3-A4D4-E33175BC20A4}" destId="{55C87A2B-BA7E-4936-94E3-4F43EB7985FD}" srcOrd="0" destOrd="0" presId="urn:microsoft.com/office/officeart/2005/8/layout/list1#1"/>
    <dgm:cxn modelId="{AAA2ECE6-F831-4A7E-9946-A0305F280ADE}" type="presParOf" srcId="{17448C6C-E7EB-47DE-A6B4-49A684161951}" destId="{8BE5DB3C-D734-42DF-B7C7-2413CA477E74}" srcOrd="9" destOrd="0" presId="urn:microsoft.com/office/officeart/2005/8/layout/list1#1"/>
    <dgm:cxn modelId="{49A5A4F8-405E-4F1C-BD47-699ABD06D5A9}" type="presParOf" srcId="{17448C6C-E7EB-47DE-A6B4-49A684161951}" destId="{F04FBC83-75D5-4223-B01E-2EF70C3AD50F}" srcOrd="10" destOrd="0" presId="urn:microsoft.com/office/officeart/2005/8/layout/list1#1"/>
    <dgm:cxn modelId="{ED51919E-873F-4DF3-8CD6-C6973B5A99BE}" type="presOf" srcId="{AA7B9AA6-1288-4FB8-A1BC-20FDA7A266B4}" destId="{F04FBC83-75D5-4223-B01E-2EF70C3AD50F}" srcOrd="0" destOrd="0" presId="urn:microsoft.com/office/officeart/2005/8/layout/lis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FDC15C-F342-4B37-BE69-D58C056B648A}">
      <dsp:nvSpPr>
        <dsp:cNvPr id="0" name=""/>
        <dsp:cNvSpPr/>
      </dsp:nvSpPr>
      <dsp:spPr>
        <a:xfrm>
          <a:off x="0" y="295204"/>
          <a:ext cx="5589091" cy="87885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3776" tIns="374904" rIns="433776" bIns="128016"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a:t>教育培养人的周期很长</a:t>
          </a:r>
        </a:p>
      </dsp:txBody>
      <dsp:txXfrm>
        <a:off x="0" y="295204"/>
        <a:ext cx="5589091" cy="878850"/>
      </dsp:txXfrm>
    </dsp:sp>
    <dsp:sp modelId="{9C00501E-52A2-480E-9FC7-D39F99BA3EA3}">
      <dsp:nvSpPr>
        <dsp:cNvPr id="0" name=""/>
        <dsp:cNvSpPr/>
      </dsp:nvSpPr>
      <dsp:spPr>
        <a:xfrm>
          <a:off x="279454" y="29524"/>
          <a:ext cx="3912363" cy="53136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7878" tIns="0" rIns="147878"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t>时间长</a:t>
          </a:r>
        </a:p>
      </dsp:txBody>
      <dsp:txXfrm>
        <a:off x="305393" y="55463"/>
        <a:ext cx="3860485" cy="479482"/>
      </dsp:txXfrm>
    </dsp:sp>
    <dsp:sp modelId="{BD567FE2-E98E-49EB-8DBB-D29370177761}">
      <dsp:nvSpPr>
        <dsp:cNvPr id="0" name=""/>
        <dsp:cNvSpPr/>
      </dsp:nvSpPr>
      <dsp:spPr>
        <a:xfrm>
          <a:off x="0" y="1536934"/>
          <a:ext cx="5589091" cy="87885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3776" tIns="374904" rIns="433776" bIns="128016" numCol="1" spcCol="1270" anchor="t" anchorCtr="0">
          <a:noAutofit/>
        </a:bodyPr>
        <a:lstStyle/>
        <a:p>
          <a:pPr marL="171450" lvl="1" indent="-171450" algn="l" defTabSz="800100">
            <a:lnSpc>
              <a:spcPct val="90000"/>
            </a:lnSpc>
            <a:spcBef>
              <a:spcPct val="0"/>
            </a:spcBef>
            <a:spcAft>
              <a:spcPct val="15000"/>
            </a:spcAft>
            <a:buFont typeface="Wingdings" panose="05000000000000000000" pitchFamily="2" charset="2"/>
            <a:buNone/>
          </a:pPr>
          <a:r>
            <a:rPr lang="zh-CN" altLang="en-US" sz="1800" kern="1200"/>
            <a:t>教育</a:t>
          </a:r>
          <a:r>
            <a:rPr lang="zh-CN" altLang="en-US" sz="1800" kern="1200">
              <a:latin typeface="宋体" panose="02010600030101010101" pitchFamily="2" charset="-122"/>
            </a:rPr>
            <a:t>效果需要很长时间才能得到检验</a:t>
          </a:r>
          <a:r>
            <a:rPr lang="zh-CN" altLang="en-US" sz="1800" kern="1200"/>
            <a:t>）</a:t>
          </a:r>
        </a:p>
      </dsp:txBody>
      <dsp:txXfrm>
        <a:off x="0" y="1536934"/>
        <a:ext cx="5589091" cy="878850"/>
      </dsp:txXfrm>
    </dsp:sp>
    <dsp:sp modelId="{B63B9E32-57E1-41F6-BBCA-F681AEB969F0}">
      <dsp:nvSpPr>
        <dsp:cNvPr id="0" name=""/>
        <dsp:cNvSpPr/>
      </dsp:nvSpPr>
      <dsp:spPr>
        <a:xfrm>
          <a:off x="279454" y="1271254"/>
          <a:ext cx="3912363" cy="5313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7878" tIns="0" rIns="147878"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t>后效性</a:t>
          </a:r>
        </a:p>
      </dsp:txBody>
      <dsp:txXfrm>
        <a:off x="305393" y="1297193"/>
        <a:ext cx="3860485" cy="479482"/>
      </dsp:txXfrm>
    </dsp:sp>
    <dsp:sp modelId="{F04FBC83-75D5-4223-B01E-2EF70C3AD50F}">
      <dsp:nvSpPr>
        <dsp:cNvPr id="0" name=""/>
        <dsp:cNvSpPr/>
      </dsp:nvSpPr>
      <dsp:spPr>
        <a:xfrm>
          <a:off x="0" y="2778664"/>
          <a:ext cx="5589091" cy="87885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33776" tIns="374904" rIns="433776" bIns="128016"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a:latin typeface="宋体" panose="02010600030101010101" pitchFamily="2" charset="-122"/>
            </a:rPr>
            <a:t>教育效果在人的一生中都发挥作用</a:t>
          </a:r>
          <a:endParaRPr lang="zh-CN" altLang="en-US" sz="1800" kern="1200" dirty="0"/>
        </a:p>
      </dsp:txBody>
      <dsp:txXfrm>
        <a:off x="0" y="2778664"/>
        <a:ext cx="5589091" cy="878850"/>
      </dsp:txXfrm>
    </dsp:sp>
    <dsp:sp modelId="{55C87A2B-BA7E-4936-94E3-4F43EB7985FD}">
      <dsp:nvSpPr>
        <dsp:cNvPr id="0" name=""/>
        <dsp:cNvSpPr/>
      </dsp:nvSpPr>
      <dsp:spPr>
        <a:xfrm>
          <a:off x="279454" y="2512984"/>
          <a:ext cx="3912363" cy="53136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7878" tIns="0" rIns="147878" bIns="0" numCol="1" spcCol="1270" anchor="ctr" anchorCtr="0">
          <a:noAutofit/>
        </a:bodyPr>
        <a:lstStyle/>
        <a:p>
          <a:pPr marL="0" lvl="0" indent="0" algn="l" defTabSz="800100">
            <a:lnSpc>
              <a:spcPct val="90000"/>
            </a:lnSpc>
            <a:spcBef>
              <a:spcPct val="0"/>
            </a:spcBef>
            <a:spcAft>
              <a:spcPct val="35000"/>
            </a:spcAft>
            <a:buNone/>
          </a:pPr>
          <a:r>
            <a:rPr lang="zh-CN" altLang="en-US" sz="1800" kern="1200" dirty="0"/>
            <a:t>长效性</a:t>
          </a:r>
        </a:p>
      </dsp:txBody>
      <dsp:txXfrm>
        <a:off x="305393" y="2538923"/>
        <a:ext cx="3860485" cy="479482"/>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Char char="•"/>
              <a:defRPr sz="1200" noProof="1">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8C1ADCE1-4295-49C7-B723-BDEA523838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幻灯片图像占位符 1"/>
          <p:cNvSpPr>
            <a:spLocks noGrp="1" noRot="1" noChangeAspect="1" noTextEdit="1"/>
          </p:cNvSpPr>
          <p:nvPr>
            <p:ph type="sldImg"/>
          </p:nvPr>
        </p:nvSpPr>
        <p:spPr>
          <a:ln>
            <a:solidFill>
              <a:srgbClr val="000000"/>
            </a:solidFill>
            <a:miter/>
          </a:ln>
        </p:spPr>
      </p:sp>
      <p:sp>
        <p:nvSpPr>
          <p:cNvPr id="4098" name="备注占位符 2"/>
          <p:cNvSpPr>
            <a:spLocks noGrp="1"/>
          </p:cNvSpPr>
          <p:nvPr>
            <p:ph type="body"/>
          </p:nvPr>
        </p:nvSpPr>
        <p:spPr/>
        <p:txBody>
          <a:bodyPr wrap="square" lIns="91440" tIns="45720" rIns="91440" bIns="45720" anchor="t" anchorCtr="0"/>
          <a:p>
            <a:pPr lvl="0">
              <a:spcBef>
                <a:spcPct val="0"/>
              </a:spcBef>
            </a:pPr>
            <a:endParaRPr lang="zh-CN" altLang="en-US" dirty="0">
              <a:ea typeface="宋体" panose="02010600030101010101" pitchFamily="2" charset="-122"/>
            </a:endParaRPr>
          </a:p>
        </p:txBody>
      </p:sp>
      <p:sp>
        <p:nvSpPr>
          <p:cNvPr id="409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35843"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a:t>单击此处编辑母版标题样式</a:t>
            </a:r>
            <a:endParaRPr 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457200" y="154781"/>
            <a:ext cx="6019800" cy="329088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Char char="•"/>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image" Target="../media/image5.wmf"/><Relationship Id="rId1" Type="http://schemas.openxmlformats.org/officeDocument/2006/relationships/slide" Target="slide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4" Type="http://schemas.openxmlformats.org/officeDocument/2006/relationships/slideLayout" Target="../slideLayouts/slideLayout7.xml"/><Relationship Id="rId43" Type="http://schemas.openxmlformats.org/officeDocument/2006/relationships/tags" Target="../tags/tag41.xml"/><Relationship Id="rId42" Type="http://schemas.openxmlformats.org/officeDocument/2006/relationships/tags" Target="../tags/tag40.xml"/><Relationship Id="rId41" Type="http://schemas.openxmlformats.org/officeDocument/2006/relationships/tags" Target="../tags/tag39.xml"/><Relationship Id="rId40" Type="http://schemas.openxmlformats.org/officeDocument/2006/relationships/tags" Target="../tags/tag38.xml"/><Relationship Id="rId4" Type="http://schemas.openxmlformats.org/officeDocument/2006/relationships/tags" Target="../tags/tag3.xml"/><Relationship Id="rId39" Type="http://schemas.openxmlformats.org/officeDocument/2006/relationships/tags" Target="../tags/tag37.xml"/><Relationship Id="rId38" Type="http://schemas.openxmlformats.org/officeDocument/2006/relationships/image" Target="../media/image10.png"/><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9.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直角三角形 62"/>
          <p:cNvSpPr/>
          <p:nvPr/>
        </p:nvSpPr>
        <p:spPr>
          <a:xfrm flipH="1">
            <a:off x="-673100" y="2338388"/>
            <a:ext cx="9844088" cy="28051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190052 w 11686177"/>
              <a:gd name="connsiteY2-24" fmla="*/ 431381 h 2146348"/>
              <a:gd name="connsiteX3-25" fmla="*/ 11686177 w 11686177"/>
              <a:gd name="connsiteY3-26" fmla="*/ 2146348 h 2146348"/>
              <a:gd name="connsiteX4-27" fmla="*/ 0 w 11686177"/>
              <a:gd name="connsiteY4-28" fmla="*/ 2146348 h 2146348"/>
              <a:gd name="connsiteX0-29" fmla="*/ 0 w 11686177"/>
              <a:gd name="connsiteY0-30" fmla="*/ 2146348 h 2146348"/>
              <a:gd name="connsiteX1-31" fmla="*/ 0 w 11686177"/>
              <a:gd name="connsiteY1-32" fmla="*/ 0 h 2146348"/>
              <a:gd name="connsiteX2-33" fmla="*/ 9994055 w 11686177"/>
              <a:gd name="connsiteY2-34" fmla="*/ 285654 h 2146348"/>
              <a:gd name="connsiteX3-35" fmla="*/ 11686177 w 11686177"/>
              <a:gd name="connsiteY3-36" fmla="*/ 2146348 h 2146348"/>
              <a:gd name="connsiteX4-37" fmla="*/ 0 w 11686177"/>
              <a:gd name="connsiteY4-3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9994055" y="285654"/>
                </a:lnTo>
                <a:lnTo>
                  <a:pt x="11686177" y="2146348"/>
                </a:lnTo>
                <a:lnTo>
                  <a:pt x="0" y="214634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9" name="直角三角形 62"/>
          <p:cNvSpPr/>
          <p:nvPr/>
        </p:nvSpPr>
        <p:spPr>
          <a:xfrm flipH="1">
            <a:off x="-241300" y="2574925"/>
            <a:ext cx="9412288" cy="21574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222974 w 11686177"/>
              <a:gd name="connsiteY2-24" fmla="*/ 307391 h 2146348"/>
              <a:gd name="connsiteX3-25" fmla="*/ 11686177 w 11686177"/>
              <a:gd name="connsiteY3-26" fmla="*/ 2146348 h 2146348"/>
              <a:gd name="connsiteX4-27" fmla="*/ 0 w 11686177"/>
              <a:gd name="connsiteY4-2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10222974" y="307391"/>
                </a:lnTo>
                <a:lnTo>
                  <a:pt x="11686177" y="2146348"/>
                </a:lnTo>
                <a:lnTo>
                  <a:pt x="0" y="2146348"/>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TextBox 4"/>
          <p:cNvSpPr txBox="1"/>
          <p:nvPr/>
        </p:nvSpPr>
        <p:spPr>
          <a:xfrm>
            <a:off x="630238" y="500063"/>
            <a:ext cx="6457950" cy="922020"/>
          </a:xfrm>
          <a:prstGeom prst="rect">
            <a:avLst/>
          </a:prstGeom>
          <a:noFill/>
          <a:ln w="9525">
            <a:noFill/>
          </a:ln>
        </p:spPr>
        <p:txBody>
          <a:bodyPr anchor="t" anchorCtr="0">
            <a:spAutoFit/>
          </a:bodyPr>
          <a:p>
            <a:r>
              <a:rPr lang="zh-CN" altLang="en-US" sz="5400" dirty="0">
                <a:solidFill>
                  <a:srgbClr val="404040"/>
                </a:solidFill>
                <a:latin typeface="华文行楷" panose="02010800040101010101" pitchFamily="2" charset="-122"/>
                <a:ea typeface="华文行楷" panose="02010800040101010101" pitchFamily="2" charset="-122"/>
              </a:rPr>
              <a:t>小学教育学第</a:t>
            </a:r>
            <a:r>
              <a:rPr lang="zh-CN" altLang="en-US" sz="5400" dirty="0">
                <a:solidFill>
                  <a:srgbClr val="404040"/>
                </a:solidFill>
                <a:latin typeface="华文行楷" panose="02010800040101010101" pitchFamily="2" charset="-122"/>
                <a:ea typeface="华文行楷" panose="02010800040101010101" pitchFamily="2" charset="-122"/>
              </a:rPr>
              <a:t>九章 </a:t>
            </a:r>
            <a:endParaRPr lang="en-US" altLang="zh-CN" sz="5400" dirty="0">
              <a:solidFill>
                <a:srgbClr val="D09E00"/>
              </a:solidFill>
              <a:latin typeface="华文行楷" panose="02010800040101010101" pitchFamily="2" charset="-122"/>
              <a:ea typeface="华文行楷" panose="02010800040101010101" pitchFamily="2" charset="-122"/>
            </a:endParaRPr>
          </a:p>
        </p:txBody>
      </p:sp>
      <p:grpSp>
        <p:nvGrpSpPr>
          <p:cNvPr id="3076" name="组合 46"/>
          <p:cNvGrpSpPr>
            <a:grpSpLocks noChangeAspect="1"/>
          </p:cNvGrpSpPr>
          <p:nvPr/>
        </p:nvGrpSpPr>
        <p:grpSpPr>
          <a:xfrm flipH="1">
            <a:off x="5981700" y="366713"/>
            <a:ext cx="2017713" cy="7200900"/>
            <a:chOff x="7381875" y="3217864"/>
            <a:chExt cx="923925" cy="3168650"/>
          </a:xfrm>
        </p:grpSpPr>
        <p:sp>
          <p:nvSpPr>
            <p:cNvPr id="3077" name="Freeform 20"/>
            <p:cNvSpPr/>
            <p:nvPr/>
          </p:nvSpPr>
          <p:spPr>
            <a:xfrm>
              <a:off x="7381875" y="3217864"/>
              <a:ext cx="923925" cy="3168650"/>
            </a:xfrm>
            <a:custGeom>
              <a:avLst/>
              <a:gdLst>
                <a:gd name="txL" fmla="*/ 0 w 246"/>
                <a:gd name="txT" fmla="*/ 0 h 843"/>
                <a:gd name="txR" fmla="*/ 246 w 246"/>
                <a:gd name="txB" fmla="*/ 843 h 843"/>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46" h="843">
                  <a:moveTo>
                    <a:pt x="101" y="0"/>
                  </a:moveTo>
                  <a:cubicBezTo>
                    <a:pt x="118" y="0"/>
                    <a:pt x="144" y="16"/>
                    <a:pt x="144" y="41"/>
                  </a:cubicBezTo>
                  <a:cubicBezTo>
                    <a:pt x="144" y="66"/>
                    <a:pt x="142" y="77"/>
                    <a:pt x="140" y="85"/>
                  </a:cubicBezTo>
                  <a:cubicBezTo>
                    <a:pt x="138" y="93"/>
                    <a:pt x="135" y="92"/>
                    <a:pt x="135" y="92"/>
                  </a:cubicBezTo>
                  <a:cubicBezTo>
                    <a:pt x="135" y="92"/>
                    <a:pt x="136" y="109"/>
                    <a:pt x="131" y="113"/>
                  </a:cubicBezTo>
                  <a:cubicBezTo>
                    <a:pt x="125" y="117"/>
                    <a:pt x="124" y="119"/>
                    <a:pt x="124" y="124"/>
                  </a:cubicBezTo>
                  <a:cubicBezTo>
                    <a:pt x="124" y="129"/>
                    <a:pt x="127" y="133"/>
                    <a:pt x="132" y="139"/>
                  </a:cubicBezTo>
                  <a:cubicBezTo>
                    <a:pt x="137" y="144"/>
                    <a:pt x="157" y="150"/>
                    <a:pt x="168" y="154"/>
                  </a:cubicBezTo>
                  <a:cubicBezTo>
                    <a:pt x="179" y="158"/>
                    <a:pt x="187" y="165"/>
                    <a:pt x="194" y="179"/>
                  </a:cubicBezTo>
                  <a:cubicBezTo>
                    <a:pt x="200" y="192"/>
                    <a:pt x="208" y="209"/>
                    <a:pt x="220" y="221"/>
                  </a:cubicBezTo>
                  <a:cubicBezTo>
                    <a:pt x="231" y="232"/>
                    <a:pt x="246" y="251"/>
                    <a:pt x="242" y="268"/>
                  </a:cubicBezTo>
                  <a:cubicBezTo>
                    <a:pt x="238" y="286"/>
                    <a:pt x="213" y="299"/>
                    <a:pt x="200" y="292"/>
                  </a:cubicBezTo>
                  <a:cubicBezTo>
                    <a:pt x="186" y="284"/>
                    <a:pt x="181" y="284"/>
                    <a:pt x="181" y="284"/>
                  </a:cubicBezTo>
                  <a:cubicBezTo>
                    <a:pt x="181" y="284"/>
                    <a:pt x="189" y="322"/>
                    <a:pt x="194" y="361"/>
                  </a:cubicBezTo>
                  <a:cubicBezTo>
                    <a:pt x="198" y="400"/>
                    <a:pt x="208" y="437"/>
                    <a:pt x="202" y="440"/>
                  </a:cubicBezTo>
                  <a:cubicBezTo>
                    <a:pt x="196" y="444"/>
                    <a:pt x="187" y="448"/>
                    <a:pt x="187" y="448"/>
                  </a:cubicBezTo>
                  <a:cubicBezTo>
                    <a:pt x="187" y="448"/>
                    <a:pt x="186" y="502"/>
                    <a:pt x="176" y="549"/>
                  </a:cubicBezTo>
                  <a:cubicBezTo>
                    <a:pt x="166" y="597"/>
                    <a:pt x="163" y="618"/>
                    <a:pt x="161" y="646"/>
                  </a:cubicBezTo>
                  <a:cubicBezTo>
                    <a:pt x="160" y="674"/>
                    <a:pt x="157" y="695"/>
                    <a:pt x="160" y="707"/>
                  </a:cubicBezTo>
                  <a:cubicBezTo>
                    <a:pt x="162" y="718"/>
                    <a:pt x="178" y="742"/>
                    <a:pt x="188" y="746"/>
                  </a:cubicBezTo>
                  <a:cubicBezTo>
                    <a:pt x="197" y="750"/>
                    <a:pt x="214" y="750"/>
                    <a:pt x="221" y="753"/>
                  </a:cubicBezTo>
                  <a:cubicBezTo>
                    <a:pt x="228" y="756"/>
                    <a:pt x="233" y="765"/>
                    <a:pt x="217" y="768"/>
                  </a:cubicBezTo>
                  <a:cubicBezTo>
                    <a:pt x="201" y="770"/>
                    <a:pt x="172" y="766"/>
                    <a:pt x="165" y="763"/>
                  </a:cubicBezTo>
                  <a:cubicBezTo>
                    <a:pt x="157" y="761"/>
                    <a:pt x="145" y="755"/>
                    <a:pt x="145" y="755"/>
                  </a:cubicBezTo>
                  <a:cubicBezTo>
                    <a:pt x="145" y="755"/>
                    <a:pt x="149" y="765"/>
                    <a:pt x="132" y="765"/>
                  </a:cubicBezTo>
                  <a:cubicBezTo>
                    <a:pt x="115" y="765"/>
                    <a:pt x="112" y="763"/>
                    <a:pt x="112" y="753"/>
                  </a:cubicBezTo>
                  <a:cubicBezTo>
                    <a:pt x="111" y="742"/>
                    <a:pt x="112" y="728"/>
                    <a:pt x="109" y="720"/>
                  </a:cubicBezTo>
                  <a:cubicBezTo>
                    <a:pt x="107" y="713"/>
                    <a:pt x="119" y="693"/>
                    <a:pt x="113" y="683"/>
                  </a:cubicBezTo>
                  <a:cubicBezTo>
                    <a:pt x="107" y="672"/>
                    <a:pt x="100" y="645"/>
                    <a:pt x="106" y="629"/>
                  </a:cubicBezTo>
                  <a:cubicBezTo>
                    <a:pt x="112" y="612"/>
                    <a:pt x="104" y="596"/>
                    <a:pt x="106" y="585"/>
                  </a:cubicBezTo>
                  <a:cubicBezTo>
                    <a:pt x="108" y="575"/>
                    <a:pt x="110" y="561"/>
                    <a:pt x="110" y="544"/>
                  </a:cubicBezTo>
                  <a:cubicBezTo>
                    <a:pt x="110" y="528"/>
                    <a:pt x="110" y="516"/>
                    <a:pt x="110" y="516"/>
                  </a:cubicBezTo>
                  <a:cubicBezTo>
                    <a:pt x="110" y="516"/>
                    <a:pt x="98" y="577"/>
                    <a:pt x="95" y="594"/>
                  </a:cubicBezTo>
                  <a:cubicBezTo>
                    <a:pt x="92" y="610"/>
                    <a:pt x="87" y="668"/>
                    <a:pt x="87" y="685"/>
                  </a:cubicBezTo>
                  <a:cubicBezTo>
                    <a:pt x="87" y="703"/>
                    <a:pt x="73" y="727"/>
                    <a:pt x="73" y="742"/>
                  </a:cubicBezTo>
                  <a:cubicBezTo>
                    <a:pt x="72" y="758"/>
                    <a:pt x="72" y="767"/>
                    <a:pt x="67" y="767"/>
                  </a:cubicBezTo>
                  <a:cubicBezTo>
                    <a:pt x="63" y="767"/>
                    <a:pt x="72" y="785"/>
                    <a:pt x="75" y="798"/>
                  </a:cubicBezTo>
                  <a:cubicBezTo>
                    <a:pt x="78" y="812"/>
                    <a:pt x="87" y="843"/>
                    <a:pt x="69" y="843"/>
                  </a:cubicBezTo>
                  <a:cubicBezTo>
                    <a:pt x="51" y="843"/>
                    <a:pt x="30" y="835"/>
                    <a:pt x="30" y="816"/>
                  </a:cubicBezTo>
                  <a:cubicBezTo>
                    <a:pt x="29" y="796"/>
                    <a:pt x="32" y="780"/>
                    <a:pt x="27" y="772"/>
                  </a:cubicBezTo>
                  <a:cubicBezTo>
                    <a:pt x="22" y="765"/>
                    <a:pt x="21" y="748"/>
                    <a:pt x="22" y="738"/>
                  </a:cubicBezTo>
                  <a:cubicBezTo>
                    <a:pt x="22" y="728"/>
                    <a:pt x="19" y="712"/>
                    <a:pt x="22" y="690"/>
                  </a:cubicBezTo>
                  <a:cubicBezTo>
                    <a:pt x="24" y="669"/>
                    <a:pt x="24" y="634"/>
                    <a:pt x="29" y="607"/>
                  </a:cubicBezTo>
                  <a:cubicBezTo>
                    <a:pt x="34" y="580"/>
                    <a:pt x="35" y="539"/>
                    <a:pt x="38" y="506"/>
                  </a:cubicBezTo>
                  <a:cubicBezTo>
                    <a:pt x="40" y="474"/>
                    <a:pt x="42" y="458"/>
                    <a:pt x="39" y="453"/>
                  </a:cubicBezTo>
                  <a:cubicBezTo>
                    <a:pt x="36" y="448"/>
                    <a:pt x="17" y="443"/>
                    <a:pt x="12" y="442"/>
                  </a:cubicBezTo>
                  <a:cubicBezTo>
                    <a:pt x="7" y="441"/>
                    <a:pt x="19" y="407"/>
                    <a:pt x="22" y="379"/>
                  </a:cubicBezTo>
                  <a:cubicBezTo>
                    <a:pt x="26" y="351"/>
                    <a:pt x="33" y="334"/>
                    <a:pt x="37" y="314"/>
                  </a:cubicBezTo>
                  <a:cubicBezTo>
                    <a:pt x="40" y="294"/>
                    <a:pt x="40" y="285"/>
                    <a:pt x="32" y="270"/>
                  </a:cubicBezTo>
                  <a:cubicBezTo>
                    <a:pt x="24" y="256"/>
                    <a:pt x="14" y="247"/>
                    <a:pt x="10" y="214"/>
                  </a:cubicBezTo>
                  <a:cubicBezTo>
                    <a:pt x="5" y="182"/>
                    <a:pt x="0" y="160"/>
                    <a:pt x="9" y="152"/>
                  </a:cubicBezTo>
                  <a:cubicBezTo>
                    <a:pt x="17" y="144"/>
                    <a:pt x="34" y="149"/>
                    <a:pt x="47" y="139"/>
                  </a:cubicBezTo>
                  <a:cubicBezTo>
                    <a:pt x="59" y="129"/>
                    <a:pt x="61" y="117"/>
                    <a:pt x="67" y="116"/>
                  </a:cubicBezTo>
                  <a:cubicBezTo>
                    <a:pt x="72" y="115"/>
                    <a:pt x="73" y="114"/>
                    <a:pt x="73" y="107"/>
                  </a:cubicBezTo>
                  <a:cubicBezTo>
                    <a:pt x="73" y="100"/>
                    <a:pt x="72" y="93"/>
                    <a:pt x="72" y="93"/>
                  </a:cubicBezTo>
                  <a:cubicBezTo>
                    <a:pt x="72" y="93"/>
                    <a:pt x="63" y="87"/>
                    <a:pt x="61" y="79"/>
                  </a:cubicBezTo>
                  <a:cubicBezTo>
                    <a:pt x="59" y="70"/>
                    <a:pt x="57" y="48"/>
                    <a:pt x="60" y="33"/>
                  </a:cubicBezTo>
                  <a:cubicBezTo>
                    <a:pt x="62" y="18"/>
                    <a:pt x="76" y="0"/>
                    <a:pt x="101" y="0"/>
                  </a:cubicBezTo>
                </a:path>
              </a:pathLst>
            </a:custGeom>
            <a:solidFill>
              <a:srgbClr val="D09E00"/>
            </a:solidFill>
            <a:ln w="9525">
              <a:noFill/>
            </a:ln>
          </p:spPr>
          <p:txBody>
            <a:bodyPr anchor="t" anchorCtr="0"/>
            <a:p>
              <a:r>
                <a:rPr lang="en-US" altLang="zh-CN" dirty="0">
                  <a:solidFill>
                    <a:srgbClr val="DEA900"/>
                  </a:solidFill>
                  <a:latin typeface="Arial" panose="020B0604020202020204" pitchFamily="34" charset="0"/>
                </a:rPr>
                <a:t>   </a:t>
              </a:r>
              <a:endParaRPr lang="zh-CN" altLang="en-US" dirty="0">
                <a:solidFill>
                  <a:srgbClr val="DEA900"/>
                </a:solidFill>
                <a:latin typeface="Arial" panose="020B0604020202020204" pitchFamily="34" charset="0"/>
              </a:endParaRPr>
            </a:p>
          </p:txBody>
        </p:sp>
        <p:sp>
          <p:nvSpPr>
            <p:cNvPr id="3078" name="Freeform 21"/>
            <p:cNvSpPr/>
            <p:nvPr/>
          </p:nvSpPr>
          <p:spPr>
            <a:xfrm>
              <a:off x="7637463" y="3627439"/>
              <a:ext cx="231775" cy="176213"/>
            </a:xfrm>
            <a:custGeom>
              <a:avLst/>
              <a:gdLst/>
              <a:ahLst/>
              <a:cxnLst>
                <a:cxn ang="0">
                  <a:pos x="216822" y="78733"/>
                </a:cxn>
                <a:cxn ang="0">
                  <a:pos x="231775" y="101229"/>
                </a:cxn>
                <a:cxn ang="0">
                  <a:pos x="220560" y="176213"/>
                </a:cxn>
                <a:cxn ang="0">
                  <a:pos x="171962" y="101229"/>
                </a:cxn>
                <a:cxn ang="0">
                  <a:pos x="134579" y="131222"/>
                </a:cxn>
                <a:cxn ang="0">
                  <a:pos x="127102" y="164965"/>
                </a:cxn>
                <a:cxn ang="0">
                  <a:pos x="0" y="26244"/>
                </a:cxn>
                <a:cxn ang="0">
                  <a:pos x="18692" y="0"/>
                </a:cxn>
                <a:cxn ang="0">
                  <a:pos x="168224" y="97480"/>
                </a:cxn>
                <a:cxn ang="0">
                  <a:pos x="216822" y="78733"/>
                </a:cxn>
              </a:cxnLst>
              <a:pathLst>
                <a:path w="62" h="47">
                  <a:moveTo>
                    <a:pt x="58" y="21"/>
                  </a:moveTo>
                  <a:cubicBezTo>
                    <a:pt x="59" y="23"/>
                    <a:pt x="60" y="25"/>
                    <a:pt x="62" y="27"/>
                  </a:cubicBezTo>
                  <a:cubicBezTo>
                    <a:pt x="59" y="34"/>
                    <a:pt x="59" y="41"/>
                    <a:pt x="59" y="47"/>
                  </a:cubicBezTo>
                  <a:cubicBezTo>
                    <a:pt x="49" y="41"/>
                    <a:pt x="54" y="28"/>
                    <a:pt x="46" y="27"/>
                  </a:cubicBezTo>
                  <a:cubicBezTo>
                    <a:pt x="38" y="26"/>
                    <a:pt x="37" y="30"/>
                    <a:pt x="36" y="35"/>
                  </a:cubicBezTo>
                  <a:cubicBezTo>
                    <a:pt x="35" y="40"/>
                    <a:pt x="34" y="44"/>
                    <a:pt x="34" y="44"/>
                  </a:cubicBezTo>
                  <a:cubicBezTo>
                    <a:pt x="34" y="44"/>
                    <a:pt x="8" y="17"/>
                    <a:pt x="0" y="7"/>
                  </a:cubicBezTo>
                  <a:cubicBezTo>
                    <a:pt x="4" y="6"/>
                    <a:pt x="5" y="4"/>
                    <a:pt x="5" y="0"/>
                  </a:cubicBezTo>
                  <a:cubicBezTo>
                    <a:pt x="14" y="9"/>
                    <a:pt x="35" y="26"/>
                    <a:pt x="45" y="26"/>
                  </a:cubicBezTo>
                  <a:cubicBezTo>
                    <a:pt x="50" y="26"/>
                    <a:pt x="54" y="24"/>
                    <a:pt x="58" y="21"/>
                  </a:cubicBezTo>
                </a:path>
              </a:pathLst>
            </a:custGeom>
            <a:solidFill>
              <a:srgbClr val="FFFFFF"/>
            </a:solidFill>
            <a:ln w="9525">
              <a:noFill/>
            </a:ln>
          </p:spPr>
          <p:txBody>
            <a:bodyPr/>
            <a:p>
              <a:endParaRPr lang="zh-CN" altLang="en-US"/>
            </a:p>
          </p:txBody>
        </p:sp>
        <p:sp>
          <p:nvSpPr>
            <p:cNvPr id="3079" name="Freeform 22"/>
            <p:cNvSpPr/>
            <p:nvPr/>
          </p:nvSpPr>
          <p:spPr>
            <a:xfrm>
              <a:off x="7877175" y="4100514"/>
              <a:ext cx="104775" cy="131763"/>
            </a:xfrm>
            <a:custGeom>
              <a:avLst/>
              <a:gdLst/>
              <a:ahLst/>
              <a:cxnLst>
                <a:cxn ang="0">
                  <a:pos x="56129" y="3765"/>
                </a:cxn>
                <a:cxn ang="0">
                  <a:pos x="0" y="0"/>
                </a:cxn>
                <a:cxn ang="0">
                  <a:pos x="48646" y="71528"/>
                </a:cxn>
                <a:cxn ang="0">
                  <a:pos x="48646" y="124234"/>
                </a:cxn>
                <a:cxn ang="0">
                  <a:pos x="89807" y="131763"/>
                </a:cxn>
                <a:cxn ang="0">
                  <a:pos x="89807" y="60235"/>
                </a:cxn>
                <a:cxn ang="0">
                  <a:pos x="56129" y="3765"/>
                </a:cxn>
              </a:cxnLst>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4" y="16"/>
                  </a:cubicBezTo>
                  <a:cubicBezTo>
                    <a:pt x="21" y="7"/>
                    <a:pt x="18" y="4"/>
                    <a:pt x="15" y="1"/>
                  </a:cubicBezTo>
                </a:path>
              </a:pathLst>
            </a:custGeom>
            <a:solidFill>
              <a:srgbClr val="FFFFFF"/>
            </a:solidFill>
            <a:ln w="9525">
              <a:noFill/>
            </a:ln>
          </p:spPr>
          <p:txBody>
            <a:bodyPr/>
            <a:p>
              <a:endParaRPr lang="zh-CN" altLang="en-US"/>
            </a:p>
          </p:txBody>
        </p:sp>
        <p:sp>
          <p:nvSpPr>
            <p:cNvPr id="3080" name="Freeform 23"/>
            <p:cNvSpPr/>
            <p:nvPr/>
          </p:nvSpPr>
          <p:spPr>
            <a:xfrm>
              <a:off x="7934325" y="4421189"/>
              <a:ext cx="44450" cy="115888"/>
            </a:xfrm>
            <a:custGeom>
              <a:avLst/>
              <a:gdLst/>
              <a:ahLst/>
              <a:cxnLst>
                <a:cxn ang="0">
                  <a:pos x="14817" y="0"/>
                </a:cxn>
                <a:cxn ang="0">
                  <a:pos x="3704" y="85981"/>
                </a:cxn>
                <a:cxn ang="0">
                  <a:pos x="0" y="115888"/>
                </a:cxn>
                <a:cxn ang="0">
                  <a:pos x="44450" y="108411"/>
                </a:cxn>
                <a:cxn ang="0">
                  <a:pos x="14817" y="0"/>
                </a:cxn>
              </a:cxnLst>
              <a:pathLst>
                <a:path w="12" h="31">
                  <a:moveTo>
                    <a:pt x="4" y="0"/>
                  </a:moveTo>
                  <a:cubicBezTo>
                    <a:pt x="4" y="0"/>
                    <a:pt x="2" y="18"/>
                    <a:pt x="1" y="23"/>
                  </a:cubicBezTo>
                  <a:cubicBezTo>
                    <a:pt x="0" y="29"/>
                    <a:pt x="0" y="31"/>
                    <a:pt x="0" y="31"/>
                  </a:cubicBezTo>
                  <a:cubicBezTo>
                    <a:pt x="12" y="29"/>
                    <a:pt x="12" y="29"/>
                    <a:pt x="12" y="29"/>
                  </a:cubicBezTo>
                  <a:cubicBezTo>
                    <a:pt x="12" y="29"/>
                    <a:pt x="9" y="15"/>
                    <a:pt x="4" y="0"/>
                  </a:cubicBezTo>
                </a:path>
              </a:pathLst>
            </a:custGeom>
            <a:solidFill>
              <a:srgbClr val="FFFFFF"/>
            </a:solidFill>
            <a:ln w="9525">
              <a:noFill/>
            </a:ln>
          </p:spPr>
          <p:txBody>
            <a:bodyPr/>
            <a:p>
              <a:endParaRPr lang="zh-CN" altLang="en-US"/>
            </a:p>
          </p:txBody>
        </p:sp>
      </p:grpSp>
      <p:sp>
        <p:nvSpPr>
          <p:cNvPr id="3081" name="TextBox 4"/>
          <p:cNvSpPr txBox="1"/>
          <p:nvPr/>
        </p:nvSpPr>
        <p:spPr>
          <a:xfrm>
            <a:off x="1946275" y="1444625"/>
            <a:ext cx="4587875" cy="922020"/>
          </a:xfrm>
          <a:prstGeom prst="rect">
            <a:avLst/>
          </a:prstGeom>
          <a:noFill/>
          <a:ln w="9525">
            <a:noFill/>
          </a:ln>
        </p:spPr>
        <p:txBody>
          <a:bodyPr anchor="t" anchorCtr="0">
            <a:spAutoFit/>
          </a:bodyPr>
          <a:p>
            <a:r>
              <a:rPr lang="zh-CN" altLang="en-US" sz="5400" dirty="0">
                <a:solidFill>
                  <a:srgbClr val="D09E00"/>
                </a:solidFill>
                <a:latin typeface="华文行楷" panose="02010800040101010101" pitchFamily="2" charset="-122"/>
                <a:ea typeface="华文行楷" panose="02010800040101010101" pitchFamily="2" charset="-122"/>
              </a:rPr>
              <a:t>德</a:t>
            </a:r>
            <a:r>
              <a:rPr lang="zh-CN" altLang="en-US" sz="5400" dirty="0">
                <a:solidFill>
                  <a:srgbClr val="D09E00"/>
                </a:solidFill>
                <a:latin typeface="华文行楷" panose="02010800040101010101" pitchFamily="2" charset="-122"/>
                <a:ea typeface="华文行楷" panose="02010800040101010101" pitchFamily="2" charset="-122"/>
              </a:rPr>
              <a:t>育</a:t>
            </a:r>
            <a:endParaRPr lang="zh-CN" altLang="en-US" sz="5400" dirty="0">
              <a:solidFill>
                <a:srgbClr val="D09E00"/>
              </a:solidFill>
              <a:latin typeface="华文行楷" panose="02010800040101010101" pitchFamily="2" charset="-122"/>
              <a:ea typeface="华文行楷" panose="02010800040101010101" pitchFamily="2" charset="-122"/>
            </a:endParaRPr>
          </a:p>
        </p:txBody>
      </p:sp>
      <p:pic>
        <p:nvPicPr>
          <p:cNvPr id="3082" name="Picture 365" descr="D:\未标题-3.png"/>
          <p:cNvPicPr>
            <a:picLocks noChangeAspect="1"/>
          </p:cNvPicPr>
          <p:nvPr/>
        </p:nvPicPr>
        <p:blipFill>
          <a:blip r:embed="rId1"/>
          <a:stretch>
            <a:fillRect/>
          </a:stretch>
        </p:blipFill>
        <p:spPr>
          <a:xfrm>
            <a:off x="1446213" y="2270125"/>
            <a:ext cx="2909887" cy="2303463"/>
          </a:xfrm>
          <a:prstGeom prst="rect">
            <a:avLst/>
          </a:prstGeom>
          <a:noFill/>
          <a:ln w="9525">
            <a:noFill/>
          </a:ln>
        </p:spPr>
      </p:pic>
    </p:spTree>
  </p:cSld>
  <p:clrMapOvr>
    <a:masterClrMapping/>
  </p:clrMapOvr>
  <p:transition spd="slow">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1"/>
          <p:cNvSpPr txBox="1"/>
          <p:nvPr/>
        </p:nvSpPr>
        <p:spPr>
          <a:xfrm>
            <a:off x="3046730" y="2715895"/>
            <a:ext cx="2563495" cy="1198880"/>
          </a:xfrm>
          <a:prstGeom prst="rect">
            <a:avLst/>
          </a:prstGeom>
          <a:noFill/>
          <a:ln w="9525">
            <a:noFill/>
          </a:ln>
        </p:spPr>
        <p:txBody>
          <a:bodyPr wrap="square" anchor="t" anchorCtr="0">
            <a:spAutoFit/>
          </a:bodyPr>
          <a:p>
            <a:pPr algn="ctr"/>
            <a:r>
              <a:rPr lang="zh-CN" altLang="en-US" sz="3600" b="1" dirty="0">
                <a:latin typeface="Arial" panose="020B0604020202020204" pitchFamily="34" charset="0"/>
              </a:rPr>
              <a:t>小学德育及其构成</a:t>
            </a:r>
            <a:endParaRPr lang="zh-CN" altLang="en-US" sz="3600" b="1" dirty="0">
              <a:latin typeface="Arial" panose="020B0604020202020204" pitchFamily="34" charset="0"/>
            </a:endParaRPr>
          </a:p>
        </p:txBody>
      </p:sp>
      <p:sp>
        <p:nvSpPr>
          <p:cNvPr id="20482" name="矩形 2"/>
          <p:cNvSpPr/>
          <p:nvPr/>
        </p:nvSpPr>
        <p:spPr>
          <a:xfrm>
            <a:off x="2987358" y="48387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sp>
        <p:nvSpPr>
          <p:cNvPr id="8" name="箭头: 环形 7"/>
          <p:cNvSpPr/>
          <p:nvPr/>
        </p:nvSpPr>
        <p:spPr>
          <a:xfrm>
            <a:off x="2566988" y="1630363"/>
            <a:ext cx="3660775" cy="3540125"/>
          </a:xfrm>
          <a:prstGeom prst="circularArrow">
            <a:avLst>
              <a:gd name="adj1" fmla="val 5085"/>
              <a:gd name="adj2" fmla="val 327528"/>
              <a:gd name="adj3" fmla="val 1472472"/>
              <a:gd name="adj4" fmla="val 16199432"/>
              <a:gd name="adj5" fmla="val 5932"/>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hueOff val="0"/>
              <a:satOff val="0"/>
              <a:lumOff val="0"/>
              <a:alphaOff val="0"/>
            </a:schemeClr>
          </a:fontRef>
        </p:style>
      </p:sp>
      <p:sp>
        <p:nvSpPr>
          <p:cNvPr id="9" name="箭头: 环形 8"/>
          <p:cNvSpPr/>
          <p:nvPr/>
        </p:nvSpPr>
        <p:spPr>
          <a:xfrm>
            <a:off x="2526030" y="1707515"/>
            <a:ext cx="3604895" cy="3397250"/>
          </a:xfrm>
          <a:prstGeom prst="circularArrow">
            <a:avLst>
              <a:gd name="adj1" fmla="val 5085"/>
              <a:gd name="adj2" fmla="val 327528"/>
              <a:gd name="adj3" fmla="val 8671970"/>
              <a:gd name="adj4" fmla="val 1800502"/>
              <a:gd name="adj5" fmla="val 5932"/>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hueOff val="0"/>
              <a:satOff val="0"/>
              <a:lumOff val="0"/>
              <a:alphaOff val="0"/>
            </a:schemeClr>
          </a:fontRef>
        </p:style>
      </p:sp>
      <p:sp>
        <p:nvSpPr>
          <p:cNvPr id="10" name="箭头: 环形 9"/>
          <p:cNvSpPr/>
          <p:nvPr/>
        </p:nvSpPr>
        <p:spPr>
          <a:xfrm>
            <a:off x="2428875" y="1630363"/>
            <a:ext cx="3659188" cy="3540125"/>
          </a:xfrm>
          <a:prstGeom prst="circularArrow">
            <a:avLst>
              <a:gd name="adj1" fmla="val 5085"/>
              <a:gd name="adj2" fmla="val 327528"/>
              <a:gd name="adj3" fmla="val 15873039"/>
              <a:gd name="adj4" fmla="val 9000000"/>
              <a:gd name="adj5" fmla="val 5932"/>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hueOff val="0"/>
              <a:satOff val="0"/>
              <a:lumOff val="0"/>
              <a:alphaOff val="0"/>
            </a:schemeClr>
          </a:fontRef>
        </p:style>
      </p:sp>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67" y="1045"/>
              <a:ext cx="3271" cy="104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德育是教育者根据一定社会或阶级的要求，以及儿童生理与心理发展的特点，对儿童在政治、思想与道德等方面进行有目的、有计划、有系统的教育与训练，以使其形成初步的政治理想、思想观点与良好道德行为习惯的教育活动。小学德育是学校德育的组成部分之一</a:t>
              </a:r>
              <a:r>
                <a:rPr lang="zh-CN" sz="2400" dirty="0">
                  <a:latin typeface="华文中宋" panose="02010600040101010101" pitchFamily="2" charset="-122"/>
                  <a:ea typeface="华文中宋" panose="02010600040101010101" pitchFamily="2" charset="-122"/>
                </a:rPr>
                <a:t>，</a:t>
              </a:r>
              <a:r>
                <a:rPr sz="2400" dirty="0">
                  <a:latin typeface="华文中宋" panose="02010600040101010101" pitchFamily="2" charset="-122"/>
                  <a:ea typeface="华文中宋" panose="02010600040101010101" pitchFamily="2" charset="-122"/>
                </a:rPr>
                <a:t>它是针对儿童的思想品德所进行的教育活动</a:t>
              </a:r>
              <a:r>
                <a:rPr lang="zh-CN" sz="2400" dirty="0">
                  <a:latin typeface="华文中宋" panose="02010600040101010101" pitchFamily="2" charset="-122"/>
                  <a:ea typeface="华文中宋" panose="02010600040101010101" pitchFamily="2" charset="-122"/>
                </a:rPr>
                <a:t>。</a:t>
              </a:r>
              <a:r>
                <a:rPr sz="2400" dirty="0">
                  <a:latin typeface="华文中宋" panose="02010600040101010101" pitchFamily="2" charset="-122"/>
                  <a:ea typeface="华文中宋" panose="02010600040101010101" pitchFamily="2" charset="-122"/>
                </a:rPr>
                <a:t>小学德育具有基础性和奠基性的特点。</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 什么是小学德育</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4" descr="BS00975_">
            <a:hlinkClick r:id="rId1" action="ppaction://hlinksldjump"/>
          </p:cNvPr>
          <p:cNvPicPr>
            <a:picLocks noChangeAspect="1"/>
          </p:cNvPicPr>
          <p:nvPr/>
        </p:nvPicPr>
        <p:blipFill>
          <a:blip r:embed="rId2"/>
          <a:stretch>
            <a:fillRect/>
          </a:stretch>
        </p:blipFill>
        <p:spPr>
          <a:xfrm>
            <a:off x="7596505" y="-20320"/>
            <a:ext cx="1611630" cy="995045"/>
          </a:xfrm>
          <a:prstGeom prst="rect">
            <a:avLst/>
          </a:prstGeom>
          <a:noFill/>
          <a:ln w="9525">
            <a:noFill/>
          </a:ln>
        </p:spPr>
      </p:pic>
      <p:sp>
        <p:nvSpPr>
          <p:cNvPr id="40962" name="矩形 2"/>
          <p:cNvSpPr/>
          <p:nvPr/>
        </p:nvSpPr>
        <p:spPr>
          <a:xfrm>
            <a:off x="2195354" y="165100"/>
            <a:ext cx="4424680" cy="645160"/>
          </a:xfrm>
          <a:prstGeom prst="rect">
            <a:avLst/>
          </a:prstGeom>
          <a:noFill/>
          <a:ln w="9525">
            <a:noFill/>
          </a:ln>
        </p:spPr>
        <p:txBody>
          <a:bodyPr wrap="none" anchor="t" anchorCtr="0">
            <a:spAutoFit/>
          </a:bodyPr>
          <a:p>
            <a:pPr algn="ctr"/>
            <a:r>
              <a:rPr lang="zh-CN" altLang="en-US" sz="3600" b="1" dirty="0">
                <a:solidFill>
                  <a:srgbClr val="DEA900"/>
                </a:solidFill>
                <a:sym typeface="+mn-ea"/>
              </a:rPr>
              <a:t> 我国小学德育的构成</a:t>
            </a:r>
            <a:endParaRPr lang="zh-CN" altLang="en-US" sz="700" b="1" dirty="0">
              <a:solidFill>
                <a:srgbClr val="DEA900"/>
              </a:solidFill>
              <a:latin typeface="Arial" panose="020B0604020202020204" pitchFamily="34" charset="0"/>
            </a:endParaRPr>
          </a:p>
        </p:txBody>
      </p:sp>
      <p:graphicFrame>
        <p:nvGraphicFramePr>
          <p:cNvPr id="2" name="图示 1"/>
          <p:cNvGraphicFramePr/>
          <p:nvPr/>
        </p:nvGraphicFramePr>
        <p:xfrm>
          <a:off x="795020" y="777875"/>
          <a:ext cx="7278370" cy="40405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313" y="2139950"/>
            <a:ext cx="4244975" cy="742950"/>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小学德育的意义</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794"/>
            </a:xfrm>
            <a:prstGeom prst="rect">
              <a:avLst/>
            </a:prstGeom>
            <a:noFill/>
            <a:ln w="6350">
              <a:noFill/>
            </a:ln>
          </p:spPr>
          <p:txBody>
            <a:bodyPr wrap="square" anchor="t" anchorCtr="0">
              <a:spAutoFit/>
            </a:bodyPr>
            <a:p>
              <a:pPr lvl="0" indent="0" defTabSz="914400" fontAlgn="base">
                <a:lnSpc>
                  <a:spcPct val="90000"/>
                </a:lnSpc>
                <a:buClr>
                  <a:srgbClr val="FFCC00"/>
                </a:buClr>
              </a:pPr>
              <a:r>
                <a:rPr lang="en-US"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我国的教育目的是培养德、智、体、美、劳全面发展的社会主义建设者和接班人。作为全面发展教育组成部分的德育、智育、体育、美育和劳动技术教育，是一个有机整体，各有不同的任务和作用。其中，德育对青少年的健康成长和学校工作具有导向、动力和保证作用。</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（一）小学德育是实现我国教育目的的基础和保障</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33" y="1317"/>
              <a:ext cx="3256" cy="66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小学阶段形成的思想品德对儿童一生的成长都具有重要作用，因为思想品德的形成不是一朝一夕之功，而是长期积累的结果。小学生正处在长身体、长知识时期，也是他们思想品德形成和发展的关键期。</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（二）小学德育是儿童健康成长的条件和保证</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33" y="1070"/>
              <a:ext cx="3256" cy="104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000"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我国现阶段的主要任务是进行社会主义现代化建设。社会主义现代化建设，包含物质文明建设和精神文明建设。学校德育是社会主义精神文明建设不可缺少的重要基础，是培养全面发展新人的重要途径。2004年，《中共中央国务院关于进一步加强和改进未成年人思想道德建设的若干意见》出台，进一步强调了加强和改进未成年人思想道德建设的战略意义。</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9489440"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（三）小学德育是实现社会主义现代化的奠基工程和未来保证</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06" name="TextBox 1"/>
          <p:cNvSpPr txBox="1"/>
          <p:nvPr/>
        </p:nvSpPr>
        <p:spPr>
          <a:xfrm>
            <a:off x="1725930" y="3579813"/>
            <a:ext cx="56921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第二节</a:t>
            </a:r>
            <a:r>
              <a:rPr lang="en-US" altLang="zh-CN" sz="3200" b="1" dirty="0">
                <a:solidFill>
                  <a:srgbClr val="DEA900"/>
                </a:solidFill>
                <a:latin typeface="Arial" panose="020B0604020202020204" pitchFamily="34" charset="0"/>
              </a:rPr>
              <a:t>  </a:t>
            </a:r>
            <a:r>
              <a:rPr lang="zh-CN" altLang="en-US" sz="3200" b="1" dirty="0">
                <a:solidFill>
                  <a:srgbClr val="DEA900"/>
                </a:solidFill>
                <a:latin typeface="Arial" panose="020B0604020202020204" pitchFamily="34" charset="0"/>
              </a:rPr>
              <a:t>小学德育的目标与内容</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835785" y="1851660"/>
            <a:ext cx="5978525" cy="2805430"/>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    </a:t>
            </a:r>
            <a:r>
              <a:rPr kumimoji="0" lang="zh-CN" altLang="en-US"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小学德育目标是教育者依据教育目的，通过德育在儿童品德发展上所要达到的总体规格和要求，亦即小学德育所要达到的预期目的或结果。德育目标是德育工作的出发点，也是衡量和评价学校德育工作优劣的标准。</a:t>
            </a:r>
            <a:endParaRPr kumimoji="0" lang="zh-CN" altLang="en-US"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endParaRPr>
          </a:p>
        </p:txBody>
      </p:sp>
      <p:sp>
        <p:nvSpPr>
          <p:cNvPr id="22530" name="TextBox 1"/>
          <p:cNvSpPr txBox="1"/>
          <p:nvPr/>
        </p:nvSpPr>
        <p:spPr>
          <a:xfrm>
            <a:off x="3511392" y="1168400"/>
            <a:ext cx="20116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小学德育目标</a:t>
            </a:r>
            <a:endParaRPr lang="zh-CN" altLang="en-US" sz="2400" b="1" dirty="0">
              <a:latin typeface="Arial" panose="020B0604020202020204" pitchFamily="34" charset="0"/>
            </a:endParaRPr>
          </a:p>
        </p:txBody>
      </p:sp>
      <p:sp>
        <p:nvSpPr>
          <p:cNvPr id="22531" name="矩形 2"/>
          <p:cNvSpPr/>
          <p:nvPr/>
        </p:nvSpPr>
        <p:spPr>
          <a:xfrm>
            <a:off x="3348038" y="130175"/>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我国小学德育目标确立的依据</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611188" y="1708150"/>
            <a:ext cx="5287963"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800" b="0" i="0" u="none" strike="noStrike" kern="1200" cap="none" spc="0" normalizeH="0" baseline="0" noProof="0" dirty="0">
                <a:ln>
                  <a:noFill/>
                </a:ln>
                <a:solidFill>
                  <a:srgbClr val="C00000"/>
                </a:solidFill>
                <a:effectLst/>
                <a:uLnTx/>
                <a:uFillTx/>
                <a:ea typeface="黑体" panose="02010609060101010101" pitchFamily="49" charset="-122"/>
                <a:cs typeface="+mn-cs"/>
              </a:rPr>
              <a:t>1. 我国社会发展对政治、思想与道德提出的新要求</a:t>
            </a:r>
            <a:r>
              <a:rPr kumimoji="0" lang="zh-CN" sz="2800" b="0" i="0" u="none" strike="noStrike" kern="1200" cap="none" spc="0" normalizeH="0" baseline="0" noProof="0" dirty="0">
                <a:ln>
                  <a:noFill/>
                </a:ln>
                <a:solidFill>
                  <a:srgbClr val="C00000"/>
                </a:solidFill>
                <a:effectLst/>
                <a:uLnTx/>
                <a:uFillTx/>
                <a:ea typeface="黑体" panose="02010609060101010101" pitchFamily="49" charset="-122"/>
                <a:cs typeface="+mn-cs"/>
              </a:rPr>
              <a:t>；</a:t>
            </a:r>
            <a:endParaRPr kumimoji="0" sz="2800" b="0" i="0" u="none" strike="noStrike" kern="1200" cap="none" spc="0" normalizeH="0" baseline="0" noProof="0" dirty="0">
              <a:ln>
                <a:noFill/>
              </a:ln>
              <a:solidFill>
                <a:srgbClr val="C00000"/>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800" b="0" i="0" u="none" strike="noStrike" kern="1200" cap="none" spc="0" normalizeH="0" baseline="0" noProof="0" dirty="0">
                <a:ln>
                  <a:noFill/>
                </a:ln>
                <a:solidFill>
                  <a:srgbClr val="C00000"/>
                </a:solidFill>
                <a:effectLst/>
                <a:uLnTx/>
                <a:uFillTx/>
                <a:ea typeface="黑体" panose="02010609060101010101" pitchFamily="49" charset="-122"/>
                <a:cs typeface="+mn-cs"/>
              </a:rPr>
              <a:t>2. 儿童身心发展的特点和规律</a:t>
            </a:r>
            <a:r>
              <a:rPr kumimoji="0" lang="zh-CN" sz="2800" b="0" i="0" u="none" strike="noStrike" kern="1200" cap="none" spc="0" normalizeH="0" baseline="0" noProof="0" dirty="0">
                <a:ln>
                  <a:noFill/>
                </a:ln>
                <a:solidFill>
                  <a:srgbClr val="C00000"/>
                </a:solidFill>
                <a:effectLst/>
                <a:uLnTx/>
                <a:uFillTx/>
                <a:ea typeface="黑体" panose="02010609060101010101" pitchFamily="49" charset="-122"/>
                <a:cs typeface="+mn-cs"/>
              </a:rPr>
              <a:t>；</a:t>
            </a:r>
            <a:endParaRPr kumimoji="0" sz="2800" b="0" i="0" u="none" strike="noStrike" kern="1200" cap="none" spc="0" normalizeH="0" baseline="0" noProof="0" dirty="0">
              <a:ln>
                <a:noFill/>
              </a:ln>
              <a:solidFill>
                <a:srgbClr val="C00000"/>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800" b="0" i="0" u="none" strike="noStrike" kern="1200" cap="none" spc="0" normalizeH="0" baseline="0" noProof="0" dirty="0">
                <a:ln>
                  <a:noFill/>
                </a:ln>
                <a:solidFill>
                  <a:srgbClr val="C00000"/>
                </a:solidFill>
                <a:effectLst/>
                <a:uLnTx/>
                <a:uFillTx/>
                <a:ea typeface="黑体" panose="02010609060101010101" pitchFamily="49" charset="-122"/>
                <a:cs typeface="+mn-cs"/>
              </a:rPr>
              <a:t>3. 我国的教育目的</a:t>
            </a:r>
            <a:r>
              <a:rPr kumimoji="0" lang="zh-CN" sz="2800" b="0" i="0" u="none" strike="noStrike" kern="1200" cap="none" spc="0" normalizeH="0" baseline="0" noProof="0" dirty="0">
                <a:ln>
                  <a:noFill/>
                </a:ln>
                <a:solidFill>
                  <a:srgbClr val="C00000"/>
                </a:solidFill>
                <a:effectLst/>
                <a:uLnTx/>
                <a:uFillTx/>
                <a:ea typeface="黑体" panose="02010609060101010101" pitchFamily="49" charset="-122"/>
                <a:cs typeface="+mn-cs"/>
              </a:rPr>
              <a:t>。</a:t>
            </a:r>
            <a:endParaRPr kumimoji="0" lang="zh-CN" sz="2800" b="0" i="0" u="none" strike="noStrike" kern="1200" cap="none" spc="0" normalizeH="0" baseline="0" noProof="0" dirty="0">
              <a:ln>
                <a:noFill/>
              </a:ln>
              <a:solidFill>
                <a:srgbClr val="C00000"/>
              </a:solidFill>
              <a:effectLst/>
              <a:uLnTx/>
              <a:uFillTx/>
              <a:ea typeface="黑体" panose="02010609060101010101" pitchFamily="49" charset="-122"/>
              <a:cs typeface="+mn-cs"/>
            </a:endParaRPr>
          </a:p>
        </p:txBody>
      </p:sp>
      <p:pic>
        <p:nvPicPr>
          <p:cNvPr id="33796" name="Picture 4" descr="工程师"/>
          <p:cNvPicPr>
            <a:picLocks noChangeAspect="1"/>
          </p:cNvPicPr>
          <p:nvPr/>
        </p:nvPicPr>
        <p:blipFill>
          <a:blip r:embed="rId1"/>
          <a:stretch>
            <a:fillRect/>
          </a:stretch>
        </p:blipFill>
        <p:spPr>
          <a:xfrm>
            <a:off x="6156325" y="1851025"/>
            <a:ext cx="2540000" cy="190500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0-#ppt_w/2"/>
                                          </p:val>
                                        </p:tav>
                                        <p:tav tm="100000">
                                          <p:val>
                                            <p:strVal val="#ppt_x"/>
                                          </p:val>
                                        </p:tav>
                                      </p:tavLst>
                                    </p:anim>
                                    <p:anim calcmode="lin" valueType="num">
                                      <p:cBhvr additive="base">
                                        <p:cTn id="8" dur="500" fill="hold"/>
                                        <p:tgtEl>
                                          <p:spTgt spid="337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13"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9"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3795">
                                            <p:txEl>
                                              <p:charRg st="2" end="2"/>
                                            </p:txEl>
                                          </p:spTgt>
                                        </p:tgtEl>
                                        <p:attrNameLst>
                                          <p:attrName>style.visibility</p:attrName>
                                        </p:attrNameLst>
                                      </p:cBhvr>
                                      <p:to>
                                        <p:strVal val="visible"/>
                                      </p:to>
                                    </p:set>
                                    <p:anim calcmode="lin" valueType="num">
                                      <p:cBhvr additive="base">
                                        <p:cTn id="25" dur="500" fill="hold"/>
                                        <p:tgtEl>
                                          <p:spTgt spid="33795">
                                            <p:txEl>
                                              <p:char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3795">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nvSpPr>
        <p:spPr>
          <a:xfrm>
            <a:off x="296863" y="771525"/>
            <a:ext cx="3600450" cy="36004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4" name="Picture 2"/>
          <p:cNvPicPr>
            <a:picLocks noChangeAspect="1" noChangeArrowheads="1"/>
          </p:cNvPicPr>
          <p:nvPr/>
        </p:nvPicPr>
        <p:blipFill rotWithShape="1">
          <a:blip r:embed="rId1" cstate="print"/>
          <a:srcRect/>
          <a:stretch>
            <a:fillRect/>
          </a:stretch>
        </p:blipFill>
        <p:spPr bwMode="auto">
          <a:xfrm>
            <a:off x="476716" y="951550"/>
            <a:ext cx="3239987" cy="3240000"/>
          </a:xfrm>
          <a:prstGeom prst="ellipse">
            <a:avLst/>
          </a:prstGeom>
          <a:noFill/>
        </p:spPr>
      </p:pic>
      <p:sp>
        <p:nvSpPr>
          <p:cNvPr id="5123" name="矩形 3"/>
          <p:cNvSpPr/>
          <p:nvPr/>
        </p:nvSpPr>
        <p:spPr>
          <a:xfrm>
            <a:off x="4695825" y="236538"/>
            <a:ext cx="2117725" cy="1938337"/>
          </a:xfrm>
          <a:prstGeom prst="rect">
            <a:avLst/>
          </a:prstGeom>
          <a:noFill/>
          <a:ln w="9525">
            <a:noFill/>
          </a:ln>
        </p:spPr>
        <p:txBody>
          <a:bodyPr wrap="none" anchor="t" anchorCtr="0">
            <a:spAutoFit/>
          </a:bodyPr>
          <a:p>
            <a:r>
              <a:rPr lang="en-US" altLang="zh-CN" sz="12000" b="1" dirty="0">
                <a:solidFill>
                  <a:srgbClr val="DEA900"/>
                </a:solidFill>
                <a:latin typeface="Arial" panose="020B0604020202020204" pitchFamily="34" charset="0"/>
              </a:rPr>
              <a:t>4</a:t>
            </a:r>
            <a:r>
              <a:rPr lang="zh-CN" altLang="en-US" sz="2800" dirty="0">
                <a:solidFill>
                  <a:srgbClr val="DEA900"/>
                </a:solidFill>
                <a:latin typeface="Arial" panose="020B0604020202020204" pitchFamily="34" charset="0"/>
              </a:rPr>
              <a:t>个小节</a:t>
            </a:r>
            <a:endParaRPr lang="zh-CN" altLang="en-US" sz="2800" dirty="0">
              <a:solidFill>
                <a:srgbClr val="DEA900"/>
              </a:solidFill>
              <a:latin typeface="Arial" panose="020B0604020202020204" pitchFamily="34" charset="0"/>
            </a:endParaRPr>
          </a:p>
        </p:txBody>
      </p:sp>
      <p:sp>
        <p:nvSpPr>
          <p:cNvPr id="5124" name="TextBox 4"/>
          <p:cNvSpPr txBox="1"/>
          <p:nvPr/>
        </p:nvSpPr>
        <p:spPr>
          <a:xfrm>
            <a:off x="4260850" y="2084388"/>
            <a:ext cx="2242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01】</a:t>
            </a:r>
            <a:r>
              <a:rPr lang="zh-CN" altLang="en-US" sz="2000" dirty="0">
                <a:latin typeface="Arial" panose="020B0604020202020204" pitchFamily="34" charset="0"/>
              </a:rPr>
              <a:t>小学德育概述</a:t>
            </a:r>
            <a:endParaRPr lang="zh-CN" altLang="en-US" sz="2000" dirty="0">
              <a:latin typeface="Arial" panose="020B0604020202020204" pitchFamily="34" charset="0"/>
            </a:endParaRPr>
          </a:p>
        </p:txBody>
      </p:sp>
      <p:sp>
        <p:nvSpPr>
          <p:cNvPr id="5125" name="TextBox 6"/>
          <p:cNvSpPr txBox="1"/>
          <p:nvPr/>
        </p:nvSpPr>
        <p:spPr>
          <a:xfrm>
            <a:off x="4260850" y="2646363"/>
            <a:ext cx="3258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02】</a:t>
            </a:r>
            <a:r>
              <a:rPr lang="zh-CN" altLang="en-US" sz="2000" dirty="0">
                <a:solidFill>
                  <a:schemeClr val="tx1"/>
                </a:solidFill>
                <a:sym typeface="+mn-ea"/>
              </a:rPr>
              <a:t>小学德育的目标与内容</a:t>
            </a:r>
            <a:endParaRPr lang="zh-CN" altLang="en-US" sz="2000" dirty="0">
              <a:solidFill>
                <a:schemeClr val="tx1"/>
              </a:solidFill>
              <a:latin typeface="Arial" panose="020B0604020202020204" pitchFamily="34" charset="0"/>
            </a:endParaRPr>
          </a:p>
        </p:txBody>
      </p:sp>
      <p:sp>
        <p:nvSpPr>
          <p:cNvPr id="5126" name="TextBox 6"/>
          <p:cNvSpPr txBox="1"/>
          <p:nvPr/>
        </p:nvSpPr>
        <p:spPr>
          <a:xfrm>
            <a:off x="4260850" y="3292475"/>
            <a:ext cx="2242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03】</a:t>
            </a:r>
            <a:r>
              <a:rPr lang="zh-CN" altLang="en-US" sz="2000" dirty="0">
                <a:latin typeface="Arial" panose="020B0604020202020204" pitchFamily="34" charset="0"/>
              </a:rPr>
              <a:t>小学德育过程</a:t>
            </a:r>
            <a:endParaRPr lang="zh-CN" altLang="en-US" sz="2000" dirty="0">
              <a:latin typeface="Arial" panose="020B0604020202020204" pitchFamily="34" charset="0"/>
            </a:endParaRPr>
          </a:p>
        </p:txBody>
      </p:sp>
      <p:sp>
        <p:nvSpPr>
          <p:cNvPr id="2" name="TextBox 6"/>
          <p:cNvSpPr txBox="1"/>
          <p:nvPr/>
        </p:nvSpPr>
        <p:spPr>
          <a:xfrm>
            <a:off x="4260850" y="3867785"/>
            <a:ext cx="4020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04】</a:t>
            </a:r>
            <a:r>
              <a:rPr lang="zh-CN" altLang="en-US" sz="2000" dirty="0">
                <a:latin typeface="Arial" panose="020B0604020202020204" pitchFamily="34" charset="0"/>
              </a:rPr>
              <a:t>小学德育的原则、途径和方法</a:t>
            </a:r>
            <a:endParaRPr lang="zh-CN" altLang="en-US" sz="2000" dirty="0">
              <a:latin typeface="Arial" panose="020B0604020202020204" pitchFamily="34" charset="0"/>
            </a:endParaRPr>
          </a:p>
        </p:txBody>
      </p:sp>
    </p:spTree>
  </p:cSld>
  <p:clrMapOvr>
    <a:masterClrMapping/>
  </p:clrMapOvr>
  <p:transition spd="slow">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445"/>
            <a:ext cx="7174865" cy="3211592"/>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67" y="1182"/>
              <a:ext cx="3271" cy="773"/>
            </a:xfrm>
            <a:prstGeom prst="rect">
              <a:avLst/>
            </a:prstGeom>
            <a:noFill/>
            <a:ln w="6350">
              <a:noFill/>
            </a:ln>
          </p:spPr>
          <p:txBody>
            <a:bodyPr wrap="square" anchor="t" anchorCtr="0">
              <a:spAutoFit/>
            </a:bodyPr>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1. 培养学生正确的政治方向，初步形成科学的世界观和共产主义道德意识</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2. 培养学生良好的道德认识和行为习惯</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3. 培养学生的道德思维和道德评价能力</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4. 培养学生的自我教育能力</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我国小学德育的目标</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1"/>
          <p:cNvSpPr txBox="1"/>
          <p:nvPr/>
        </p:nvSpPr>
        <p:spPr>
          <a:xfrm>
            <a:off x="3275807" y="1203325"/>
            <a:ext cx="2621280" cy="583565"/>
          </a:xfrm>
          <a:prstGeom prst="rect">
            <a:avLst/>
          </a:prstGeom>
          <a:noFill/>
          <a:ln w="9525">
            <a:noFill/>
          </a:ln>
        </p:spPr>
        <p:txBody>
          <a:bodyPr wrap="none" anchor="t" anchorCtr="0">
            <a:spAutoFit/>
          </a:bodyPr>
          <a:p>
            <a:pPr algn="ctr"/>
            <a:r>
              <a:rPr lang="zh-CN" altLang="en-US" sz="3200" b="1" dirty="0">
                <a:latin typeface="Arial" panose="020B0604020202020204" pitchFamily="34" charset="0"/>
              </a:rPr>
              <a:t>小学德育内容</a:t>
            </a:r>
            <a:endParaRPr lang="zh-CN" altLang="en-US" sz="3200" b="1" dirty="0">
              <a:latin typeface="Arial" panose="020B0604020202020204" pitchFamily="34" charset="0"/>
            </a:endParaRPr>
          </a:p>
        </p:txBody>
      </p:sp>
      <p:sp>
        <p:nvSpPr>
          <p:cNvPr id="28674" name="矩形 2"/>
          <p:cNvSpPr/>
          <p:nvPr/>
        </p:nvSpPr>
        <p:spPr>
          <a:xfrm>
            <a:off x="3402648" y="12319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pic>
        <p:nvPicPr>
          <p:cNvPr id="28675" name="图片 6"/>
          <p:cNvPicPr>
            <a:picLocks noChangeAspect="1"/>
          </p:cNvPicPr>
          <p:nvPr/>
        </p:nvPicPr>
        <p:blipFill>
          <a:blip r:embed="rId1"/>
          <a:stretch>
            <a:fillRect/>
          </a:stretch>
        </p:blipFill>
        <p:spPr>
          <a:xfrm>
            <a:off x="3082925" y="1860550"/>
            <a:ext cx="2978150" cy="313690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什么是小学德育内容</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1259840" y="1635760"/>
            <a:ext cx="7014210" cy="3394075"/>
          </a:xfrm>
        </p:spPr>
        <p:txBody>
          <a:bodyPr/>
          <a:p>
            <a:pPr marL="0" indent="0">
              <a:buNone/>
            </a:pPr>
            <a:r>
              <a:rPr lang="en-US" altLang="zh-CN" sz="2800">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a:latin typeface="华文中宋" panose="02010600040101010101" pitchFamily="2" charset="-122"/>
                <a:ea typeface="华文中宋" panose="02010600040101010101" pitchFamily="2" charset="-122"/>
                <a:cs typeface="华文中宋" panose="02010600040101010101" pitchFamily="2" charset="-122"/>
              </a:rPr>
              <a:t>小学德育内容是教育者依据小学德育目标所选择的、用以形成儿童品德的社会思想政治原理和道德规范的总和。德育内容不是固定不变的，它随德育目标、历史现实条件、教育对象的变化而变化。</a:t>
            </a:r>
            <a:endParaRPr lang="zh-CN" altLang="en-US" sz="28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11505" y="555308"/>
            <a:ext cx="7756525" cy="379412"/>
          </a:xfrm>
        </p:spPr>
        <p:txBody>
          <a:bodyPr wrap="square" lIns="91440" tIns="45720" rIns="91440" bIns="45720" anchor="ctr" anchorCtr="0"/>
          <a:p>
            <a:pPr eaLnBrk="1" hangingPunct="1"/>
            <a:r>
              <a:rPr lang="zh-CN" altLang="en-US" dirty="0">
                <a:ea typeface="隶书" panose="02010509060101010101" pitchFamily="49" charset="-122"/>
              </a:rPr>
              <a:t>确定小学德育内容的依据</a:t>
            </a:r>
            <a:endParaRPr lang="zh-CN" altLang="en-US" dirty="0">
              <a:ea typeface="隶书" panose="02010509060101010101" pitchFamily="49" charset="-122"/>
            </a:endParaRPr>
          </a:p>
        </p:txBody>
      </p:sp>
      <p:sp>
        <p:nvSpPr>
          <p:cNvPr id="2" name="矩形: 圆角 1"/>
          <p:cNvSpPr/>
          <p:nvPr/>
        </p:nvSpPr>
        <p:spPr>
          <a:xfrm>
            <a:off x="1619885" y="1491615"/>
            <a:ext cx="5996940" cy="247078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1. 教育目的和小学德育目标</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2. 教育对象的特点</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3. 社会发展的要求</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a:p>
            <a:pPr lvl="0" indent="0" defTabSz="914400" fontAlgn="base">
              <a:lnSpc>
                <a:spcPct val="90000"/>
              </a:lnSpc>
              <a:buClr>
                <a:srgbClr val="FFCC00"/>
              </a:buClr>
            </a:pP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187450" y="1203325"/>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爱国主义教育</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100" name="文本框 99"/>
          <p:cNvSpPr txBox="1"/>
          <p:nvPr/>
        </p:nvSpPr>
        <p:spPr>
          <a:xfrm>
            <a:off x="2267585" y="195580"/>
            <a:ext cx="5080000" cy="521970"/>
          </a:xfrm>
          <a:prstGeom prst="rect">
            <a:avLst/>
          </a:prstGeom>
          <a:noFill/>
          <a:ln w="9525">
            <a:noFill/>
          </a:ln>
        </p:spPr>
        <p:txBody>
          <a:bodyPr>
            <a:spAutoFit/>
          </a:bodyPr>
          <a:p>
            <a:pPr indent="304800"/>
            <a:r>
              <a:rPr lang="zh-CN" sz="2800">
                <a:solidFill>
                  <a:srgbClr val="000000"/>
                </a:solidFill>
                <a:latin typeface="华文中宋" panose="02010600040101010101" pitchFamily="2" charset="-122"/>
                <a:ea typeface="华文中宋" panose="02010600040101010101" pitchFamily="2" charset="-122"/>
              </a:rPr>
              <a:t>我国小学德育的内容</a:t>
            </a:r>
            <a:endParaRPr lang="zh-CN" altLang="en-US" sz="2800">
              <a:solidFill>
                <a:srgbClr val="000000"/>
              </a:solidFill>
              <a:latin typeface="华文中宋" panose="02010600040101010101" pitchFamily="2" charset="-122"/>
              <a:ea typeface="华文中宋" panose="02010600040101010101" pitchFamily="2" charset="-122"/>
            </a:endParaRPr>
          </a:p>
        </p:txBody>
      </p:sp>
      <p:sp>
        <p:nvSpPr>
          <p:cNvPr id="2" name="Text Box 9"/>
          <p:cNvSpPr txBox="1">
            <a:spLocks noChangeArrowheads="1"/>
          </p:cNvSpPr>
          <p:nvPr/>
        </p:nvSpPr>
        <p:spPr bwMode="auto">
          <a:xfrm>
            <a:off x="1115695" y="2427605"/>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a:t>
            </a: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理想教育</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 name="Text Box 9"/>
          <p:cNvSpPr txBox="1">
            <a:spLocks noChangeArrowheads="1"/>
          </p:cNvSpPr>
          <p:nvPr/>
        </p:nvSpPr>
        <p:spPr bwMode="auto">
          <a:xfrm>
            <a:off x="1187450" y="3651885"/>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a:t>
            </a: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集体主义教育</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4" name="Text Box 9"/>
          <p:cNvSpPr txBox="1">
            <a:spLocks noChangeArrowheads="1"/>
          </p:cNvSpPr>
          <p:nvPr/>
        </p:nvSpPr>
        <p:spPr bwMode="auto">
          <a:xfrm>
            <a:off x="5507990" y="1203325"/>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a:t>
            </a: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劳动教育</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5" name="Text Box 9"/>
          <p:cNvSpPr txBox="1">
            <a:spLocks noChangeArrowheads="1"/>
          </p:cNvSpPr>
          <p:nvPr/>
        </p:nvSpPr>
        <p:spPr bwMode="auto">
          <a:xfrm>
            <a:off x="4787900" y="2427605"/>
            <a:ext cx="348932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人道主义与社会公德教育</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0-#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P spid="2" grpId="0" bldLvl="0" animBg="1"/>
      <p:bldP spid="3" grpId="0" bldLvl="0" animBg="1"/>
      <p:bldP spid="4" grpId="0" bldLvl="0" animBg="1"/>
      <p:bldP spid="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06" name="TextBox 1"/>
          <p:cNvSpPr txBox="1"/>
          <p:nvPr/>
        </p:nvSpPr>
        <p:spPr>
          <a:xfrm>
            <a:off x="2482215" y="3579813"/>
            <a:ext cx="417957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第三节</a:t>
            </a:r>
            <a:r>
              <a:rPr lang="en-US" altLang="zh-CN" sz="3200" b="1" dirty="0">
                <a:solidFill>
                  <a:srgbClr val="DEA900"/>
                </a:solidFill>
                <a:latin typeface="Arial" panose="020B0604020202020204" pitchFamily="34" charset="0"/>
              </a:rPr>
              <a:t>  </a:t>
            </a:r>
            <a:r>
              <a:rPr lang="zh-CN" altLang="en-US" sz="3200" b="1" dirty="0">
                <a:solidFill>
                  <a:srgbClr val="DEA900"/>
                </a:solidFill>
                <a:latin typeface="Arial" panose="020B0604020202020204" pitchFamily="34" charset="0"/>
              </a:rPr>
              <a:t> 小学德育过程</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888490"/>
            <a:ext cx="5344160" cy="12160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小学德育过程的概念及构成要素</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619885" y="1161415"/>
            <a:ext cx="6574790" cy="3063875"/>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    </a:t>
            </a:r>
            <a:r>
              <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rPr>
              <a:t>小学德育过程是指教育者按照小学德育目标对儿童在品德发展上所提出的要求，借助于相应的德育内容和方法，对儿童的政治意识、思想观点和道德品质等方面施加影响，并引导儿童进行自我教育，从而促进儿童品德发展的过程。从本质上说，小学德育过程就是把一定社会的思想准则和道德规范，转化为受教育者个体思想品德的过程。</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endParaRPr>
          </a:p>
        </p:txBody>
      </p:sp>
      <p:sp>
        <p:nvSpPr>
          <p:cNvPr id="22530" name="TextBox 1"/>
          <p:cNvSpPr txBox="1"/>
          <p:nvPr/>
        </p:nvSpPr>
        <p:spPr>
          <a:xfrm>
            <a:off x="2734152" y="411480"/>
            <a:ext cx="3383280" cy="521970"/>
          </a:xfrm>
          <a:prstGeom prst="rect">
            <a:avLst/>
          </a:prstGeom>
          <a:noFill/>
          <a:ln w="9525">
            <a:noFill/>
          </a:ln>
        </p:spPr>
        <p:txBody>
          <a:bodyPr wrap="none" anchor="t" anchorCtr="0">
            <a:spAutoFit/>
          </a:bodyPr>
          <a:p>
            <a:pPr algn="ctr"/>
            <a:r>
              <a:rPr lang="zh-CN" altLang="en-US" sz="2800" b="1" dirty="0">
                <a:latin typeface="Arial" panose="020B0604020202020204" pitchFamily="34" charset="0"/>
              </a:rPr>
              <a:t>小学德育过程的概念</a:t>
            </a:r>
            <a:endParaRPr lang="zh-CN" altLang="en-US" sz="2800" b="1" dirty="0">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755650" y="843280"/>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a:t>
            </a: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教育者</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100" name="文本框 99"/>
          <p:cNvSpPr txBox="1"/>
          <p:nvPr/>
        </p:nvSpPr>
        <p:spPr>
          <a:xfrm>
            <a:off x="2267585" y="195580"/>
            <a:ext cx="5080000" cy="521970"/>
          </a:xfrm>
          <a:prstGeom prst="rect">
            <a:avLst/>
          </a:prstGeom>
          <a:noFill/>
          <a:ln w="9525">
            <a:noFill/>
          </a:ln>
        </p:spPr>
        <p:txBody>
          <a:bodyPr>
            <a:spAutoFit/>
          </a:bodyPr>
          <a:p>
            <a:r>
              <a:rPr lang="zh-CN" altLang="en-US" sz="2800" dirty="0">
                <a:latin typeface="华文中宋" panose="02010600040101010101" pitchFamily="2" charset="-122"/>
                <a:ea typeface="华文中宋" panose="02010600040101010101" pitchFamily="2" charset="-122"/>
                <a:sym typeface="+mn-ea"/>
              </a:rPr>
              <a:t>德育过程的构成要素</a:t>
            </a:r>
            <a:endParaRPr lang="zh-CN" altLang="en-US" sz="2800">
              <a:solidFill>
                <a:srgbClr val="000000"/>
              </a:solidFill>
              <a:latin typeface="华文中宋" panose="02010600040101010101" pitchFamily="2" charset="-122"/>
              <a:ea typeface="华文中宋" panose="02010600040101010101" pitchFamily="2" charset="-122"/>
            </a:endParaRPr>
          </a:p>
        </p:txBody>
      </p:sp>
      <p:sp>
        <p:nvSpPr>
          <p:cNvPr id="2" name="Text Box 9"/>
          <p:cNvSpPr txBox="1">
            <a:spLocks noChangeArrowheads="1"/>
          </p:cNvSpPr>
          <p:nvPr/>
        </p:nvSpPr>
        <p:spPr bwMode="auto">
          <a:xfrm>
            <a:off x="827405" y="3075940"/>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受教育者</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 name="Text Box 9"/>
          <p:cNvSpPr txBox="1">
            <a:spLocks noChangeArrowheads="1"/>
          </p:cNvSpPr>
          <p:nvPr/>
        </p:nvSpPr>
        <p:spPr bwMode="auto">
          <a:xfrm>
            <a:off x="5580380" y="771525"/>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德育</a:t>
            </a: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内容</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4" name="Text Box 9"/>
          <p:cNvSpPr txBox="1">
            <a:spLocks noChangeArrowheads="1"/>
          </p:cNvSpPr>
          <p:nvPr/>
        </p:nvSpPr>
        <p:spPr bwMode="auto">
          <a:xfrm>
            <a:off x="5507990" y="3003550"/>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德育方法</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179705" y="1347470"/>
            <a:ext cx="3856355" cy="1322070"/>
          </a:xfrm>
          <a:prstGeom prst="rect">
            <a:avLst/>
          </a:prstGeom>
          <a:noFill/>
          <a:ln w="9525">
            <a:noFill/>
          </a:ln>
        </p:spPr>
        <p:txBody>
          <a:bodyPr wrap="square">
            <a:spAutoFit/>
          </a:bodyPr>
          <a:p>
            <a:r>
              <a:rPr lang="en-US" altLang="zh-CN" sz="2000">
                <a:solidFill>
                  <a:srgbClr val="000000"/>
                </a:solidFill>
                <a:latin typeface="华文中宋" panose="02010600040101010101" pitchFamily="2" charset="-122"/>
                <a:ea typeface="华文中宋" panose="02010600040101010101" pitchFamily="2" charset="-122"/>
              </a:rPr>
              <a:t>     </a:t>
            </a:r>
            <a:r>
              <a:rPr lang="zh-CN" altLang="en-US" sz="2000">
                <a:solidFill>
                  <a:srgbClr val="000000"/>
                </a:solidFill>
                <a:latin typeface="华文中宋" panose="02010600040101010101" pitchFamily="2" charset="-122"/>
                <a:ea typeface="华文中宋" panose="02010600040101010101" pitchFamily="2" charset="-122"/>
              </a:rPr>
              <a:t>教育者</a:t>
            </a:r>
            <a:r>
              <a:rPr lang="zh-CN" sz="2000">
                <a:solidFill>
                  <a:srgbClr val="000000"/>
                </a:solidFill>
                <a:latin typeface="华文中宋" panose="02010600040101010101" pitchFamily="2" charset="-122"/>
                <a:ea typeface="华文中宋" panose="02010600040101010101" pitchFamily="2" charset="-122"/>
              </a:rPr>
              <a:t>指德育过程的组织者、领导者，是一定社会德育要求与思想道德的体现者，在德育过程中起主导作用</a:t>
            </a:r>
            <a:r>
              <a:rPr lang="zh-CN" sz="900">
                <a:solidFill>
                  <a:srgbClr val="000000"/>
                </a:solidFill>
                <a:ea typeface="宋体" panose="02010600030101010101" pitchFamily="2" charset="-122"/>
              </a:rPr>
              <a:t>。</a:t>
            </a:r>
            <a:endParaRPr lang="zh-CN" altLang="en-US"/>
          </a:p>
        </p:txBody>
      </p:sp>
      <p:sp>
        <p:nvSpPr>
          <p:cNvPr id="7" name="文本框 6"/>
          <p:cNvSpPr txBox="1"/>
          <p:nvPr/>
        </p:nvSpPr>
        <p:spPr>
          <a:xfrm>
            <a:off x="4716145" y="1299845"/>
            <a:ext cx="4038600" cy="1322070"/>
          </a:xfrm>
          <a:prstGeom prst="rect">
            <a:avLst/>
          </a:prstGeom>
          <a:noFill/>
          <a:ln w="9525">
            <a:noFill/>
          </a:ln>
        </p:spPr>
        <p:txBody>
          <a:bodyPr wrap="square">
            <a:spAutoFit/>
          </a:bodyPr>
          <a:p>
            <a:r>
              <a:rPr lang="en-US" altLang="zh-CN" sz="2000">
                <a:solidFill>
                  <a:srgbClr val="000000"/>
                </a:solidFill>
                <a:latin typeface="华文中宋" panose="02010600040101010101" pitchFamily="2" charset="-122"/>
                <a:ea typeface="华文中宋" panose="02010600040101010101" pitchFamily="2" charset="-122"/>
              </a:rPr>
              <a:t>  </a:t>
            </a:r>
            <a:r>
              <a:rPr lang="en-US" altLang="zh-CN" sz="20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受教育者包括受教育者个体和集体，他们都是德育的对象。在德育过程中，对教育者而言，受教育者是教育者的德育对象即是客体。</a:t>
            </a:r>
            <a:endParaRPr lang="zh-CN" sz="20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251460" y="3580130"/>
            <a:ext cx="3943350" cy="1630045"/>
          </a:xfrm>
          <a:prstGeom prst="rect">
            <a:avLst/>
          </a:prstGeom>
          <a:noFill/>
          <a:ln w="9525">
            <a:noFill/>
          </a:ln>
        </p:spPr>
        <p:txBody>
          <a:bodyPr wrap="square">
            <a:spAutoFit/>
          </a:bodyPr>
          <a:p>
            <a:r>
              <a:rPr lang="en-US" sz="2000">
                <a:solidFill>
                  <a:srgbClr val="000000"/>
                </a:solidFill>
                <a:latin typeface="华文中宋" panose="02010600040101010101" pitchFamily="2" charset="-122"/>
                <a:ea typeface="华文中宋" panose="02010600040101010101" pitchFamily="2" charset="-122"/>
              </a:rPr>
              <a:t>     </a:t>
            </a:r>
            <a:r>
              <a:rPr sz="2000">
                <a:solidFill>
                  <a:srgbClr val="000000"/>
                </a:solidFill>
                <a:latin typeface="华文中宋" panose="02010600040101010101" pitchFamily="2" charset="-122"/>
                <a:ea typeface="华文中宋" panose="02010600040101010101" pitchFamily="2" charset="-122"/>
              </a:rPr>
              <a:t>德育内容是用以形成受教育者品德的社会思想、政治和道德规范，是受教育者学习、修养和内在化的客体，是为实现德育目标服务的。</a:t>
            </a:r>
            <a:endParaRPr sz="2000">
              <a:solidFill>
                <a:srgbClr val="000000"/>
              </a:solidFill>
              <a:latin typeface="华文中宋" panose="02010600040101010101" pitchFamily="2" charset="-122"/>
              <a:ea typeface="华文中宋" panose="02010600040101010101" pitchFamily="2" charset="-122"/>
            </a:endParaRPr>
          </a:p>
        </p:txBody>
      </p:sp>
      <p:sp>
        <p:nvSpPr>
          <p:cNvPr id="9" name="文本框 8"/>
          <p:cNvSpPr txBox="1"/>
          <p:nvPr/>
        </p:nvSpPr>
        <p:spPr>
          <a:xfrm>
            <a:off x="4572000" y="3579495"/>
            <a:ext cx="3943350" cy="1014730"/>
          </a:xfrm>
          <a:prstGeom prst="rect">
            <a:avLst/>
          </a:prstGeom>
          <a:noFill/>
          <a:ln w="9525">
            <a:noFill/>
          </a:ln>
        </p:spPr>
        <p:txBody>
          <a:bodyPr wrap="square">
            <a:spAutoFit/>
          </a:bodyPr>
          <a:p>
            <a:r>
              <a:rPr lang="en-US" sz="2000">
                <a:solidFill>
                  <a:srgbClr val="000000"/>
                </a:solidFill>
                <a:latin typeface="华文中宋" panose="02010600040101010101" pitchFamily="2" charset="-122"/>
                <a:ea typeface="华文中宋" panose="02010600040101010101" pitchFamily="2" charset="-122"/>
              </a:rPr>
              <a:t>     </a:t>
            </a:r>
            <a:r>
              <a:rPr sz="2000">
                <a:solidFill>
                  <a:srgbClr val="000000"/>
                </a:solidFill>
                <a:latin typeface="华文中宋" panose="02010600040101010101" pitchFamily="2" charset="-122"/>
                <a:ea typeface="华文中宋" panose="02010600040101010101" pitchFamily="2" charset="-122"/>
              </a:rPr>
              <a:t>德育方法是教育者施教传道和受教育者受教修养的相互作用的活动方式的总和。</a:t>
            </a:r>
            <a:endParaRPr sz="2000">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P spid="2" grpId="0" bldLvl="0" animBg="1"/>
      <p:bldP spid="3" grpId="0" bldLvl="0" animBg="1"/>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1"/>
          <p:cNvSpPr txBox="1"/>
          <p:nvPr/>
        </p:nvSpPr>
        <p:spPr>
          <a:xfrm>
            <a:off x="2666207" y="1203325"/>
            <a:ext cx="3840480" cy="583565"/>
          </a:xfrm>
          <a:prstGeom prst="rect">
            <a:avLst/>
          </a:prstGeom>
          <a:noFill/>
          <a:ln w="9525">
            <a:noFill/>
          </a:ln>
        </p:spPr>
        <p:txBody>
          <a:bodyPr wrap="none" anchor="t" anchorCtr="0">
            <a:spAutoFit/>
          </a:bodyPr>
          <a:p>
            <a:pPr algn="ctr"/>
            <a:r>
              <a:rPr lang="zh-CN" altLang="en-US" sz="3200" b="1" dirty="0">
                <a:latin typeface="Arial" panose="020B0604020202020204" pitchFamily="34" charset="0"/>
              </a:rPr>
              <a:t>小学德育过程的特点</a:t>
            </a:r>
            <a:endParaRPr lang="zh-CN" altLang="en-US" sz="3200" b="1" dirty="0">
              <a:latin typeface="Arial" panose="020B0604020202020204" pitchFamily="34" charset="0"/>
            </a:endParaRPr>
          </a:p>
        </p:txBody>
      </p:sp>
      <p:sp>
        <p:nvSpPr>
          <p:cNvPr id="28674" name="矩形 2"/>
          <p:cNvSpPr/>
          <p:nvPr/>
        </p:nvSpPr>
        <p:spPr>
          <a:xfrm>
            <a:off x="3402648" y="12319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pic>
        <p:nvPicPr>
          <p:cNvPr id="28675" name="图片 6"/>
          <p:cNvPicPr>
            <a:picLocks noChangeAspect="1"/>
          </p:cNvPicPr>
          <p:nvPr/>
        </p:nvPicPr>
        <p:blipFill>
          <a:blip r:embed="rId1"/>
          <a:stretch>
            <a:fillRect/>
          </a:stretch>
        </p:blipFill>
        <p:spPr>
          <a:xfrm>
            <a:off x="3082925" y="1860550"/>
            <a:ext cx="2978150" cy="313690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6" name="TextBox 1"/>
          <p:cNvSpPr txBox="1"/>
          <p:nvPr/>
        </p:nvSpPr>
        <p:spPr>
          <a:xfrm>
            <a:off x="2538730" y="3579813"/>
            <a:ext cx="40665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第一节  小学德育概述</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check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174865" cy="3343172"/>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1168"/>
            </a:xfrm>
            <a:prstGeom prst="rect">
              <a:avLst/>
            </a:prstGeom>
            <a:noFill/>
            <a:ln w="6350">
              <a:noFill/>
            </a:ln>
          </p:spPr>
          <p:txBody>
            <a:bodyPr wrap="square" anchor="t" anchorCtr="0">
              <a:spAutoFit/>
            </a:bodyPr>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1. 德育过程是促使学生知、情、意、行互动发展的过程</a:t>
              </a:r>
              <a:r>
                <a:rPr lang="zh-CN" sz="2800" dirty="0">
                  <a:latin typeface="华文中宋" panose="02010600040101010101" pitchFamily="2" charset="-122"/>
                  <a:ea typeface="华文中宋" panose="02010600040101010101" pitchFamily="2" charset="-122"/>
                </a:rPr>
                <a:t>；</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2. 德育过程是促进学生思想矛盾转化的过程，是教育与自我教育相结合的过程</a:t>
              </a:r>
              <a:r>
                <a:rPr lang="zh-CN" sz="2800" dirty="0">
                  <a:latin typeface="华文中宋" panose="02010600040101010101" pitchFamily="2" charset="-122"/>
                  <a:ea typeface="华文中宋" panose="02010600040101010101" pitchFamily="2" charset="-122"/>
                </a:rPr>
                <a:t>；</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3. 德育过程是组织学生在活动和交往中接受教育影响的过程</a:t>
              </a:r>
              <a:r>
                <a:rPr lang="zh-CN" sz="2800" dirty="0">
                  <a:latin typeface="华文中宋" panose="02010600040101010101" pitchFamily="2" charset="-122"/>
                  <a:ea typeface="华文中宋" panose="02010600040101010101" pitchFamily="2" charset="-122"/>
                </a:rPr>
                <a:t>；</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4. 德育过程是长期的、反复的、逐步提高的过程</a:t>
              </a:r>
              <a:r>
                <a:rPr lang="zh-CN" sz="2800" dirty="0">
                  <a:latin typeface="华文中宋" panose="02010600040101010101" pitchFamily="2" charset="-122"/>
                  <a:ea typeface="华文中宋" panose="02010600040101010101" pitchFamily="2" charset="-122"/>
                </a:rPr>
                <a:t>。</a:t>
              </a:r>
              <a:endParaRPr lang="zh-CN"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小学德育过程的特点</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06" name="TextBox 1"/>
          <p:cNvSpPr txBox="1"/>
          <p:nvPr/>
        </p:nvSpPr>
        <p:spPr>
          <a:xfrm>
            <a:off x="1116330" y="3579813"/>
            <a:ext cx="69113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第四节</a:t>
            </a:r>
            <a:r>
              <a:rPr lang="en-US" altLang="zh-CN" sz="3200" b="1" dirty="0">
                <a:solidFill>
                  <a:srgbClr val="DEA900"/>
                </a:solidFill>
                <a:latin typeface="Arial" panose="020B0604020202020204" pitchFamily="34" charset="0"/>
              </a:rPr>
              <a:t>  </a:t>
            </a:r>
            <a:r>
              <a:rPr lang="zh-CN" altLang="en-US" sz="3200" b="1" dirty="0">
                <a:solidFill>
                  <a:srgbClr val="DEA900"/>
                </a:solidFill>
                <a:latin typeface="Arial" panose="020B0604020202020204" pitchFamily="34" charset="0"/>
              </a:rPr>
              <a:t>小学德育的原则、途径和方法</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Box 1"/>
          <p:cNvSpPr txBox="1"/>
          <p:nvPr/>
        </p:nvSpPr>
        <p:spPr>
          <a:xfrm>
            <a:off x="3358992" y="1168400"/>
            <a:ext cx="23164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小学德育的原则</a:t>
            </a:r>
            <a:endParaRPr lang="zh-CN" altLang="en-US" sz="2400" b="1" dirty="0">
              <a:latin typeface="Arial" panose="020B0604020202020204" pitchFamily="34" charset="0"/>
            </a:endParaRPr>
          </a:p>
        </p:txBody>
      </p:sp>
      <p:sp>
        <p:nvSpPr>
          <p:cNvPr id="32770" name="矩形 2"/>
          <p:cNvSpPr/>
          <p:nvPr/>
        </p:nvSpPr>
        <p:spPr>
          <a:xfrm>
            <a:off x="3348038" y="13017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pic>
        <p:nvPicPr>
          <p:cNvPr id="32771" name="图片 2"/>
          <p:cNvPicPr>
            <a:picLocks noChangeAspect="1"/>
          </p:cNvPicPr>
          <p:nvPr/>
        </p:nvPicPr>
        <p:blipFill>
          <a:blip r:embed="rId1"/>
          <a:stretch>
            <a:fillRect/>
          </a:stretch>
        </p:blipFill>
        <p:spPr>
          <a:xfrm>
            <a:off x="3204210" y="1707198"/>
            <a:ext cx="2952750" cy="3267075"/>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445"/>
            <a:ext cx="7174865" cy="3211592"/>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33" y="1045"/>
              <a:ext cx="3271" cy="104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德育原则是指进行思想品德教育工作应遵循的基本要求。德育原则是制定德育工作计划、选择德育内容和方法、组织德育过程的重要依据。德育原则来源于德育实践，是德育实践经验的概括和总结。德育实践是德育原则产生的基础，随着德育实践经验的不断积累和发展，从中总结概括出来的德育原则会更丰富。德育原则对学校德育工作具有指导作用。</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德育原则的</a:t>
            </a:r>
            <a:r>
              <a:rPr lang="zh-CN" altLang="en-US" sz="3600" b="1" dirty="0">
                <a:solidFill>
                  <a:srgbClr val="DEA900"/>
                </a:solidFill>
                <a:latin typeface="Arial" panose="020B0604020202020204" pitchFamily="34" charset="0"/>
              </a:rPr>
              <a:t>含义</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导向性</a:t>
            </a:r>
            <a:r>
              <a:rPr lang="zh-CN" altLang="en-US" sz="3600" dirty="0">
                <a:ea typeface="黑体" panose="02010609060101010101" pitchFamily="49" charset="-122"/>
              </a:rPr>
              <a:t>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323850" y="1275715"/>
            <a:ext cx="8196580"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含义：导向性原则是指进行德育时要有一定的理想性和方向性，以指导学生向正确的方向发展。</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基本要求：</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1. 坚持用马列主义、毛泽东思想教育学生，坚定正确的政治方向</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 坚持四项基本原则教育，坚持党的方针和政策教育；</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 引导学生把理想同现实生活联系起来。</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0"/>
                                            </p:txEl>
                                          </p:spTgt>
                                        </p:tgtEl>
                                        <p:attrNameLst>
                                          <p:attrName>style.visibility</p:attrName>
                                        </p:attrNameLst>
                                      </p:cBhvr>
                                      <p:to>
                                        <p:strVal val="visible"/>
                                      </p:to>
                                    </p:set>
                                    <p:anim calcmode="lin" valueType="num">
                                      <p:cBhvr additive="base">
                                        <p:cTn id="7" dur="500" fill="hold"/>
                                        <p:tgtEl>
                                          <p:spTgt spid="33795">
                                            <p:txEl>
                                              <p:char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13"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795">
                                            <p:txEl>
                                              <p:charRg st="2" end="2"/>
                                            </p:txEl>
                                          </p:spTgt>
                                        </p:tgtEl>
                                        <p:attrNameLst>
                                          <p:attrName>style.visibility</p:attrName>
                                        </p:attrNameLst>
                                      </p:cBhvr>
                                      <p:to>
                                        <p:strVal val="visible"/>
                                      </p:to>
                                    </p:set>
                                    <p:anim calcmode="lin" valueType="num">
                                      <p:cBhvr additive="base">
                                        <p:cTn id="19" dur="500" fill="hold"/>
                                        <p:tgtEl>
                                          <p:spTgt spid="33795">
                                            <p:txEl>
                                              <p:char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char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3795">
                                            <p:txEl>
                                              <p:charRg st="1" end="1"/>
                                            </p:txEl>
                                          </p:spTgt>
                                        </p:tgtEl>
                                        <p:attrNameLst>
                                          <p:attrName>style.visibility</p:attrName>
                                        </p:attrNameLst>
                                      </p:cBhvr>
                                      <p:to>
                                        <p:strVal val="visible"/>
                                      </p:to>
                                    </p:set>
                                    <p:anim calcmode="lin" valueType="num">
                                      <p:cBhvr additive="base">
                                        <p:cTn id="25"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3795">
                                            <p:txEl>
                                              <p:charRg st="2" end="2"/>
                                            </p:txEl>
                                          </p:spTgt>
                                        </p:tgtEl>
                                        <p:attrNameLst>
                                          <p:attrName>style.visibility</p:attrName>
                                        </p:attrNameLst>
                                      </p:cBhvr>
                                      <p:to>
                                        <p:strVal val="visible"/>
                                      </p:to>
                                    </p:set>
                                    <p:anim calcmode="lin" valueType="num">
                                      <p:cBhvr additive="base">
                                        <p:cTn id="31" dur="500" fill="hold"/>
                                        <p:tgtEl>
                                          <p:spTgt spid="33795">
                                            <p:txEl>
                                              <p:char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3795">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疏导原则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323850" y="1275715"/>
            <a:ext cx="8556625"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含义：疏导原则是指进行德育要循循善诱，以理服人，从提高学生认识入手，调动学生的主动性，使他们积极向上。</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基本要求：</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1.  讲清道理，提高认识</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 树立榜样，表扬为主；</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  严禁体罚或变相体罚。</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3"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尊重学生与严格要求相结合原则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0" y="1131570"/>
            <a:ext cx="8849360"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含义：尊重学生与严格要求相结合原则，是指进行德育要把对学生个人的尊重和信赖与对他们的思想和行为的严格要求结合起来，使教育者对学生的影响与要求易于转化为学生的品德。</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基本要求：</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1.爱护、尊重和信赖学生</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 对学生的要求要合理适度、具体明确；</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 教师的要求要持之以恒，使学生养成良好的习惯。</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教育的一致性与连贯性原则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0" y="1131570"/>
            <a:ext cx="9110980"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含义：教育的一致性与连贯性原则是指进行德育应当有目的、有计划地把来自各方面对学生的教育影响加以组织协调，使其互相配合、前后连贯地进行，以保障学生的品德能按教育目的要求发展。</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基本要求：</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1. 要统一校内各方面的教育力量</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 要统一社会各方面的教育影响；</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3.对学生进行德育要有目的、有计划、有系统地进行，保持教育的一贯性和连续性。</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因材施教原则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0" y="1131570"/>
            <a:ext cx="9075420"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含义：因材施教原则是指德育要从学生的思想认识和品德发展实际出发，根据他们的年龄特征和个性差异进行不同的教育，使每个学生的品德都能得到最好的发展。</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基本要求：</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1. 全面、深入地了解每一个学生的特点，有的放矢地进行教育</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  根据学生的年龄特点有计划地进行教育；</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3.从学生实际思想特点出发进行教育。</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任意多边形: 形状 5"/>
          <p:cNvSpPr/>
          <p:nvPr/>
        </p:nvSpPr>
        <p:spPr>
          <a:xfrm>
            <a:off x="3056890" y="1689735"/>
            <a:ext cx="3013075" cy="61531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思想品德课</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8" name="任意多边形: 形状 7"/>
          <p:cNvSpPr/>
          <p:nvPr/>
        </p:nvSpPr>
        <p:spPr>
          <a:xfrm>
            <a:off x="3060065" y="2284095"/>
            <a:ext cx="3030855" cy="669290"/>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 其他各科教学</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6" name="任意多边形: 形状 15"/>
          <p:cNvSpPr/>
          <p:nvPr/>
        </p:nvSpPr>
        <p:spPr>
          <a:xfrm>
            <a:off x="3056890" y="2931795"/>
            <a:ext cx="3088640" cy="67754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课外活动和校外活动</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7" name="任意多边形: 形状 16"/>
          <p:cNvSpPr/>
          <p:nvPr/>
        </p:nvSpPr>
        <p:spPr>
          <a:xfrm>
            <a:off x="3099435" y="3580130"/>
            <a:ext cx="2991485" cy="662940"/>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劳动</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5" name="TextBox 1"/>
          <p:cNvSpPr txBox="1"/>
          <p:nvPr/>
        </p:nvSpPr>
        <p:spPr>
          <a:xfrm>
            <a:off x="3492024" y="1156970"/>
            <a:ext cx="23164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小学德育的途径</a:t>
            </a:r>
            <a:endParaRPr lang="zh-CN" altLang="en-US" sz="2400" b="1" dirty="0">
              <a:latin typeface="Arial" panose="020B0604020202020204" pitchFamily="34" charset="0"/>
            </a:endParaRPr>
          </a:p>
        </p:txBody>
      </p:sp>
      <p:sp>
        <p:nvSpPr>
          <p:cNvPr id="61446" name="矩形 18"/>
          <p:cNvSpPr/>
          <p:nvPr/>
        </p:nvSpPr>
        <p:spPr>
          <a:xfrm>
            <a:off x="3412808" y="122873"/>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sp>
        <p:nvSpPr>
          <p:cNvPr id="2" name="任意多边形: 形状 5"/>
          <p:cNvSpPr/>
          <p:nvPr/>
        </p:nvSpPr>
        <p:spPr>
          <a:xfrm>
            <a:off x="3099435" y="4227830"/>
            <a:ext cx="3101340" cy="68770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75152" tIns="54197" rIns="75152" bIns="54197" spcCol="1270" anchor="ctr"/>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班主任工作</a:t>
            </a:r>
            <a:endPar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6" grpId="0" bldLvl="0" animBg="1"/>
      <p:bldP spid="17" grpId="0" bldLvl="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1"/>
          <p:cNvSpPr txBox="1"/>
          <p:nvPr/>
        </p:nvSpPr>
        <p:spPr>
          <a:xfrm>
            <a:off x="3652997" y="1059815"/>
            <a:ext cx="1960880" cy="521970"/>
          </a:xfrm>
          <a:prstGeom prst="rect">
            <a:avLst/>
          </a:prstGeom>
          <a:noFill/>
          <a:ln w="9525">
            <a:noFill/>
          </a:ln>
        </p:spPr>
        <p:txBody>
          <a:bodyPr wrap="none" anchor="t" anchorCtr="0">
            <a:spAutoFit/>
          </a:bodyPr>
          <a:p>
            <a:pPr algn="ctr"/>
            <a:r>
              <a:rPr lang="zh-CN" altLang="en-US" sz="2800" b="1" dirty="0">
                <a:latin typeface="Arial" panose="020B0604020202020204" pitchFamily="34" charset="0"/>
              </a:rPr>
              <a:t>什么是德育</a:t>
            </a:r>
            <a:endParaRPr lang="zh-CN" altLang="en-US" sz="2800" b="1" dirty="0">
              <a:latin typeface="Arial" panose="020B0604020202020204" pitchFamily="34" charset="0"/>
            </a:endParaRPr>
          </a:p>
        </p:txBody>
      </p:sp>
      <p:sp>
        <p:nvSpPr>
          <p:cNvPr id="7170" name="矩形 2"/>
          <p:cNvSpPr/>
          <p:nvPr/>
        </p:nvSpPr>
        <p:spPr>
          <a:xfrm>
            <a:off x="3347403" y="51435"/>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grpSp>
        <p:nvGrpSpPr>
          <p:cNvPr id="11" name="Group 5"/>
          <p:cNvGrpSpPr/>
          <p:nvPr/>
        </p:nvGrpSpPr>
        <p:grpSpPr>
          <a:xfrm>
            <a:off x="106998" y="-20637"/>
            <a:ext cx="1558925" cy="2268537"/>
            <a:chOff x="295" y="164"/>
            <a:chExt cx="1309" cy="2087"/>
          </a:xfrm>
        </p:grpSpPr>
        <p:pic>
          <p:nvPicPr>
            <p:cNvPr id="7172" name="Picture 2" descr="H:\小图标\便签纸系列图标png\sketchy_paper_008.png"/>
            <p:cNvPicPr>
              <a:picLocks noChangeAspect="1"/>
            </p:cNvPicPr>
            <p:nvPr/>
          </p:nvPicPr>
          <p:blipFill>
            <a:blip r:embed="rId1"/>
            <a:stretch>
              <a:fillRect/>
            </a:stretch>
          </p:blipFill>
          <p:spPr>
            <a:xfrm>
              <a:off x="295" y="164"/>
              <a:ext cx="1309" cy="2087"/>
            </a:xfrm>
            <a:prstGeom prst="rect">
              <a:avLst/>
            </a:prstGeom>
            <a:noFill/>
            <a:ln w="9525">
              <a:noFill/>
            </a:ln>
          </p:spPr>
        </p:pic>
        <p:sp>
          <p:nvSpPr>
            <p:cNvPr id="7173" name="Text Box 7"/>
            <p:cNvSpPr txBox="1"/>
            <p:nvPr/>
          </p:nvSpPr>
          <p:spPr>
            <a:xfrm rot="-455679">
              <a:off x="733" y="558"/>
              <a:ext cx="317" cy="1359"/>
            </a:xfrm>
            <a:prstGeom prst="rect">
              <a:avLst/>
            </a:prstGeom>
            <a:noFill/>
            <a:ln w="38100" cap="flat" cmpd="dbl">
              <a:solidFill>
                <a:schemeClr val="tx1"/>
              </a:solidFill>
              <a:prstDash val="sysDot"/>
              <a:miter/>
              <a:headEnd type="none" w="med" len="med"/>
              <a:tailEnd type="none" w="med" len="med"/>
            </a:ln>
          </p:spPr>
          <p:txBody>
            <a:bodyPr wrap="none" anchor="t" anchorCtr="0">
              <a:spAutoFit/>
            </a:bodyPr>
            <a:p>
              <a:pPr algn="ctr"/>
              <a:r>
                <a:rPr lang="zh-CN" altLang="en-US" sz="1500" b="1" dirty="0">
                  <a:latin typeface="隶书" panose="02010509060101010101" pitchFamily="49" charset="-122"/>
                  <a:ea typeface="隶书" panose="02010509060101010101" pitchFamily="49" charset="-122"/>
                </a:rPr>
                <a:t>合</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作</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活</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动</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学</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习</a:t>
              </a:r>
              <a:endParaRPr lang="zh-CN" altLang="en-US" sz="1500" b="1" dirty="0">
                <a:latin typeface="隶书" panose="02010509060101010101" pitchFamily="49" charset="-122"/>
                <a:ea typeface="隶书" panose="02010509060101010101" pitchFamily="49" charset="-122"/>
              </a:endParaRPr>
            </a:p>
          </p:txBody>
        </p:sp>
      </p:grpSp>
      <p:sp>
        <p:nvSpPr>
          <p:cNvPr id="7176" name="Rectangle 4"/>
          <p:cNvSpPr/>
          <p:nvPr/>
        </p:nvSpPr>
        <p:spPr>
          <a:xfrm>
            <a:off x="1331595" y="1779270"/>
            <a:ext cx="7461885" cy="3169285"/>
          </a:xfrm>
          <a:prstGeom prst="rect">
            <a:avLst/>
          </a:prstGeom>
          <a:noFill/>
          <a:ln w="6350">
            <a:noFill/>
          </a:ln>
        </p:spPr>
        <p:txBody>
          <a:bodyPr wrap="square" anchor="t" anchorCtr="0">
            <a:spAutoFit/>
          </a:bodyPr>
          <a:p>
            <a:r>
              <a:rPr lang="en-US" sz="1600" dirty="0">
                <a:latin typeface="华文中宋" panose="02010600040101010101" pitchFamily="2" charset="-122"/>
                <a:ea typeface="华文中宋" panose="02010600040101010101" pitchFamily="2" charset="-122"/>
              </a:rPr>
              <a:t>   </a:t>
            </a:r>
            <a:r>
              <a:rPr lang="en-US" sz="1800" dirty="0">
                <a:latin typeface="楷体" panose="02010609060101010101" charset="-122"/>
                <a:ea typeface="楷体" panose="02010609060101010101" charset="-122"/>
                <a:cs typeface="楷体" panose="02010609060101010101" charset="-122"/>
              </a:rPr>
              <a:t>  </a:t>
            </a:r>
            <a:r>
              <a:rPr sz="2000" dirty="0">
                <a:latin typeface="华文中宋" panose="02010600040101010101" pitchFamily="2" charset="-122"/>
                <a:ea typeface="华文中宋" panose="02010600040101010101" pitchFamily="2" charset="-122"/>
                <a:cs typeface="华文中宋" panose="02010600040101010101" pitchFamily="2" charset="-122"/>
              </a:rPr>
              <a:t>英国学者斯宾塞在《教育论》一书中，把教育明确划分为智育、德育和体育，从此“德育”成为教育世界中的一个基本概念和常用术语，并于20世纪初传入我国。1904年，王国维以“德育”“智育”“美育”三词，向国人介绍叔本华的教育思想。1912年，蔡元培撰文阐述新教育思想，主张“军国民教育”“实利教育”“道德教育”“世界观教育”“美感”“教育”五育并举。当年国民政府教育部确定了“注重道德教育，以实利教育、军国民教育辅之，更以美感教育完成其道德”的新的教育宗旨。我国著名教育家陶行知先生在《中国教育改造》一书中也提到：“智育注重自学，体育注重自强，德育注重自治。”</a:t>
            </a:r>
            <a:endParaRPr sz="2000"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90">
                                          <p:stCondLst>
                                            <p:cond delay="0"/>
                                          </p:stCondLst>
                                        </p:cTn>
                                        <p:tgtEl>
                                          <p:spTgt spid="11"/>
                                        </p:tgtEl>
                                      </p:cBhvr>
                                    </p:animEffect>
                                    <p:anim calcmode="lin" valueType="num">
                                      <p:cBhvr>
                                        <p:cTn id="8"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1"/>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11"/>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11"/>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11"/>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11"/>
                                        </p:tgtEl>
                                      </p:cBhvr>
                                      <p:to x="100000" y="60000"/>
                                    </p:animScale>
                                    <p:animScale>
                                      <p:cBhvr>
                                        <p:cTn id="14" dur="83" decel="50000">
                                          <p:stCondLst>
                                            <p:cond delay="338"/>
                                          </p:stCondLst>
                                        </p:cTn>
                                        <p:tgtEl>
                                          <p:spTgt spid="11"/>
                                        </p:tgtEl>
                                      </p:cBhvr>
                                      <p:to x="100000" y="100000"/>
                                    </p:animScale>
                                    <p:animScale>
                                      <p:cBhvr>
                                        <p:cTn id="15" dur="13">
                                          <p:stCondLst>
                                            <p:cond delay="656"/>
                                          </p:stCondLst>
                                        </p:cTn>
                                        <p:tgtEl>
                                          <p:spTgt spid="11"/>
                                        </p:tgtEl>
                                      </p:cBhvr>
                                      <p:to x="100000" y="80000"/>
                                    </p:animScale>
                                    <p:animScale>
                                      <p:cBhvr>
                                        <p:cTn id="16" dur="83" decel="50000">
                                          <p:stCondLst>
                                            <p:cond delay="669"/>
                                          </p:stCondLst>
                                        </p:cTn>
                                        <p:tgtEl>
                                          <p:spTgt spid="11"/>
                                        </p:tgtEl>
                                      </p:cBhvr>
                                      <p:to x="100000" y="100000"/>
                                    </p:animScale>
                                    <p:animScale>
                                      <p:cBhvr>
                                        <p:cTn id="17" dur="13">
                                          <p:stCondLst>
                                            <p:cond delay="821"/>
                                          </p:stCondLst>
                                        </p:cTn>
                                        <p:tgtEl>
                                          <p:spTgt spid="11"/>
                                        </p:tgtEl>
                                      </p:cBhvr>
                                      <p:to x="100000" y="90000"/>
                                    </p:animScale>
                                    <p:animScale>
                                      <p:cBhvr>
                                        <p:cTn id="18" dur="83" decel="50000">
                                          <p:stCondLst>
                                            <p:cond delay="834"/>
                                          </p:stCondLst>
                                        </p:cTn>
                                        <p:tgtEl>
                                          <p:spTgt spid="11"/>
                                        </p:tgtEl>
                                      </p:cBhvr>
                                      <p:to x="100000" y="100000"/>
                                    </p:animScale>
                                    <p:animScale>
                                      <p:cBhvr>
                                        <p:cTn id="19" dur="13">
                                          <p:stCondLst>
                                            <p:cond delay="904"/>
                                          </p:stCondLst>
                                        </p:cTn>
                                        <p:tgtEl>
                                          <p:spTgt spid="11"/>
                                        </p:tgtEl>
                                      </p:cBhvr>
                                      <p:to x="100000" y="95000"/>
                                    </p:animScale>
                                    <p:animScale>
                                      <p:cBhvr>
                                        <p:cTn id="20" dur="83" decel="50000">
                                          <p:stCondLst>
                                            <p:cond delay="917"/>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888490"/>
            <a:ext cx="5344160" cy="12160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小学德育的方法</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174865" cy="3343172"/>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116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德育方法是为达到德育目的在德育过程中采用的教育者和受教育者相互作用的活动方式的总和。具体地说，就是指为完成德育任务所采取的方式、手段和措施。它包括教育者的施教传道方式和受教育者的受教修养方式。德育方法来源于实践，受德育目标、德育对象、德育规律、德育原则等因素的制约。因此，德育方法也是多种多样的。</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什么是德育方法</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07315" y="1995805"/>
            <a:ext cx="2184400" cy="52197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说服教育法</a:t>
            </a:r>
            <a:endPar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100" name="文本框 99"/>
          <p:cNvSpPr txBox="1"/>
          <p:nvPr/>
        </p:nvSpPr>
        <p:spPr>
          <a:xfrm>
            <a:off x="2195830" y="123825"/>
            <a:ext cx="5080000" cy="521970"/>
          </a:xfrm>
          <a:prstGeom prst="rect">
            <a:avLst/>
          </a:prstGeom>
          <a:noFill/>
          <a:ln w="9525">
            <a:noFill/>
          </a:ln>
        </p:spPr>
        <p:txBody>
          <a:bodyPr>
            <a:spAutoFit/>
          </a:bodyPr>
          <a:p>
            <a:r>
              <a:rPr lang="zh-CN" altLang="en-US" sz="2800" dirty="0">
                <a:latin typeface="华文中宋" panose="02010600040101010101" pitchFamily="2" charset="-122"/>
                <a:ea typeface="华文中宋" panose="02010600040101010101" pitchFamily="2" charset="-122"/>
                <a:sym typeface="+mn-ea"/>
              </a:rPr>
              <a:t>我国小学德育的主要方法</a:t>
            </a:r>
            <a:endParaRPr lang="zh-CN" altLang="en-US" sz="2800" dirty="0">
              <a:latin typeface="华文中宋" panose="02010600040101010101" pitchFamily="2" charset="-122"/>
              <a:ea typeface="华文中宋" panose="02010600040101010101" pitchFamily="2" charset="-122"/>
              <a:sym typeface="+mn-ea"/>
            </a:endParaRPr>
          </a:p>
        </p:txBody>
      </p:sp>
      <p:sp>
        <p:nvSpPr>
          <p:cNvPr id="6" name="文本框 5"/>
          <p:cNvSpPr txBox="1"/>
          <p:nvPr/>
        </p:nvSpPr>
        <p:spPr>
          <a:xfrm>
            <a:off x="2484120" y="988060"/>
            <a:ext cx="6645275" cy="3046095"/>
          </a:xfrm>
          <a:prstGeom prst="rect">
            <a:avLst/>
          </a:prstGeom>
          <a:noFill/>
          <a:ln w="9525">
            <a:noFill/>
          </a:ln>
        </p:spPr>
        <p:txBody>
          <a:bodyPr wrap="square">
            <a:spAutoFit/>
          </a:bodyPr>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含义：指教育者通过摆事实、讲道理，以影响受教育者的思想意识，提高其道德认识的教育方法。这是小学德育最常用的一种基本方法。</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基本要求：</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1.说服教育要有针对性</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说服教育要有科学性；</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3.说服教育要有情感性</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4.说服教育要讲究语言的艺术。</a:t>
            </a:r>
            <a:endPar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07315" y="1995805"/>
            <a:ext cx="2184400" cy="52197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榜样示范法</a:t>
            </a:r>
            <a:endPar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2484120" y="988060"/>
            <a:ext cx="6645275" cy="2306955"/>
          </a:xfrm>
          <a:prstGeom prst="rect">
            <a:avLst/>
          </a:prstGeom>
          <a:noFill/>
          <a:ln w="9525">
            <a:noFill/>
          </a:ln>
        </p:spPr>
        <p:txBody>
          <a:bodyPr wrap="square">
            <a:spAutoFit/>
          </a:bodyPr>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含义：教育者以他人的高尚思想、模范行为和卓越成就影响学生，促使其形成优良品德的方法。</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基本要求：</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1.选好学习的榜样</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激起学生对榜样的敬慕之情</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3.引导学生把学习榜样落实到具体行动中</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07315" y="1995805"/>
            <a:ext cx="2184400" cy="52197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实际锻炼法</a:t>
            </a:r>
            <a:endPar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2484120" y="988060"/>
            <a:ext cx="6645275" cy="2306955"/>
          </a:xfrm>
          <a:prstGeom prst="rect">
            <a:avLst/>
          </a:prstGeom>
          <a:noFill/>
          <a:ln w="9525">
            <a:noFill/>
          </a:ln>
        </p:spPr>
        <p:txBody>
          <a:bodyPr wrap="square">
            <a:spAutoFit/>
          </a:bodyPr>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含义：教育者有目的、有计划地组织学生进行各种实践活动，以培养学生良好品德的方法。</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基本要求：</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1.坚持严格要求</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调动学生主动性</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3.注意检查和坚持</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07315" y="1995805"/>
            <a:ext cx="2184400" cy="52197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情感陶冶法</a:t>
            </a:r>
            <a:endPar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2484120" y="988060"/>
            <a:ext cx="6645275" cy="2306955"/>
          </a:xfrm>
          <a:prstGeom prst="rect">
            <a:avLst/>
          </a:prstGeom>
          <a:noFill/>
          <a:ln w="9525">
            <a:noFill/>
          </a:ln>
        </p:spPr>
        <p:txBody>
          <a:bodyPr wrap="square">
            <a:spAutoFit/>
          </a:bodyPr>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含义：通过创设良好的情境，潜移默化地培养学生品德的方法。</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基本要求：</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1.创设良好的情境</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陶冶教育要与启发说服相结合</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3.引导学生参与情境的创设</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07315" y="1995805"/>
            <a:ext cx="2184400" cy="953135"/>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表扬奖励与批评处分</a:t>
            </a:r>
            <a:endParaRPr kumimoji="0" sz="2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2484120" y="988060"/>
            <a:ext cx="6645275" cy="2306955"/>
          </a:xfrm>
          <a:prstGeom prst="rect">
            <a:avLst/>
          </a:prstGeom>
          <a:noFill/>
          <a:ln w="9525">
            <a:noFill/>
          </a:ln>
        </p:spPr>
        <p:txBody>
          <a:bodyPr wrap="square">
            <a:spAutoFit/>
          </a:bodyPr>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含义：是对学生的良好思想、行为作出肯定评价，以引导和促进其品德积极发展的方法。</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基本要求：</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1.要做到公正合理，切合实际</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2.</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要得到学生集体的支持</a:t>
            </a:r>
            <a:r>
              <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r>
              <a:rPr lang="en-US" alt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3.</a:t>
            </a:r>
            <a:r>
              <a:rPr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表扬奖励为主，批评处分为辅</a:t>
            </a:r>
            <a:r>
              <a:rPr 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a:t>
            </a:r>
            <a:endParaRPr lang="zh-CN" sz="24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PA-PA_任意多边形 1"/>
          <p:cNvSpPr/>
          <p:nvPr>
            <p:custDataLst>
              <p:tags r:id="rId1"/>
            </p:custDataLst>
          </p:nvPr>
        </p:nvSpPr>
        <p:spPr>
          <a:xfrm>
            <a:off x="-2124075" y="0"/>
            <a:ext cx="12192000" cy="6858000"/>
          </a:xfrm>
          <a:custGeom>
            <a:avLst/>
            <a:gdLst/>
            <a:ahLst/>
            <a:cxnLst/>
            <a:rect l="0" t="0" r="0" b="0"/>
            <a:pathLst>
              <a:path w="12192001" h="6858001">
                <a:moveTo>
                  <a:pt x="0" y="0"/>
                </a:moveTo>
                <a:lnTo>
                  <a:pt x="12192000" y="0"/>
                </a:lnTo>
                <a:lnTo>
                  <a:pt x="12192000" y="6858000"/>
                </a:lnTo>
                <a:lnTo>
                  <a:pt x="0" y="6858000"/>
                </a:lnTo>
                <a:close/>
              </a:path>
            </a:pathLst>
          </a:custGeom>
          <a:blipFill>
            <a:blip r:embed="rId2"/>
            <a:stretch>
              <a:fillRect/>
            </a:stretch>
          </a:blip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PA-PA_任意多边形 4"/>
          <p:cNvSpPr/>
          <p:nvPr>
            <p:custDataLst>
              <p:tags r:id="rId3"/>
            </p:custDataLst>
          </p:nvPr>
        </p:nvSpPr>
        <p:spPr>
          <a:xfrm>
            <a:off x="1001713" y="2995613"/>
            <a:ext cx="487362" cy="225425"/>
          </a:xfrm>
          <a:custGeom>
            <a:avLst/>
            <a:gdLst/>
            <a:ahLst/>
            <a:cxnLst>
              <a:cxn ang="0">
                <a:pos x="42164311" y="155272740"/>
              </a:cxn>
              <a:cxn ang="0">
                <a:pos x="857325992" y="846940510"/>
              </a:cxn>
              <a:cxn ang="0">
                <a:pos x="1813035376" y="310545480"/>
              </a:cxn>
              <a:cxn ang="0">
                <a:pos x="1658436652" y="56461448"/>
              </a:cxn>
              <a:cxn ang="0">
                <a:pos x="1574108030" y="28230724"/>
              </a:cxn>
              <a:cxn ang="0">
                <a:pos x="1616272341" y="70576810"/>
              </a:cxn>
              <a:cxn ang="0">
                <a:pos x="1658436652" y="296430118"/>
              </a:cxn>
              <a:cxn ang="0">
                <a:pos x="857325992" y="790479062"/>
              </a:cxn>
              <a:cxn ang="0">
                <a:pos x="126489184" y="169388102"/>
              </a:cxn>
              <a:cxn ang="0">
                <a:pos x="168653495" y="0"/>
              </a:cxn>
              <a:cxn ang="0">
                <a:pos x="70273851" y="0"/>
              </a:cxn>
              <a:cxn ang="0">
                <a:pos x="42164311" y="155272740"/>
              </a:cxn>
            </a:cxnLst>
            <a:pathLst>
              <a:path w="130" h="60">
                <a:moveTo>
                  <a:pt x="3" y="11"/>
                </a:moveTo>
                <a:cubicBezTo>
                  <a:pt x="0" y="40"/>
                  <a:pt x="27" y="60"/>
                  <a:pt x="61" y="60"/>
                </a:cubicBezTo>
                <a:cubicBezTo>
                  <a:pt x="97" y="60"/>
                  <a:pt x="130" y="46"/>
                  <a:pt x="129" y="22"/>
                </a:cubicBezTo>
                <a:cubicBezTo>
                  <a:pt x="129" y="12"/>
                  <a:pt x="122" y="6"/>
                  <a:pt x="118" y="4"/>
                </a:cubicBezTo>
                <a:cubicBezTo>
                  <a:pt x="116" y="2"/>
                  <a:pt x="114" y="1"/>
                  <a:pt x="112" y="2"/>
                </a:cubicBezTo>
                <a:cubicBezTo>
                  <a:pt x="111" y="2"/>
                  <a:pt x="114" y="4"/>
                  <a:pt x="115" y="5"/>
                </a:cubicBezTo>
                <a:cubicBezTo>
                  <a:pt x="118" y="10"/>
                  <a:pt x="119" y="16"/>
                  <a:pt x="118" y="21"/>
                </a:cubicBezTo>
                <a:cubicBezTo>
                  <a:pt x="117" y="42"/>
                  <a:pt x="94" y="56"/>
                  <a:pt x="61" y="56"/>
                </a:cubicBezTo>
                <a:cubicBezTo>
                  <a:pt x="31" y="54"/>
                  <a:pt x="6" y="37"/>
                  <a:pt x="9" y="12"/>
                </a:cubicBezTo>
                <a:cubicBezTo>
                  <a:pt x="10" y="8"/>
                  <a:pt x="11" y="4"/>
                  <a:pt x="12" y="0"/>
                </a:cubicBezTo>
                <a:cubicBezTo>
                  <a:pt x="10" y="0"/>
                  <a:pt x="8" y="0"/>
                  <a:pt x="5" y="0"/>
                </a:cubicBezTo>
                <a:cubicBezTo>
                  <a:pt x="4" y="3"/>
                  <a:pt x="3" y="7"/>
                  <a:pt x="3" y="11"/>
                </a:cubicBezTo>
                <a:close/>
              </a:path>
            </a:pathLst>
          </a:custGeom>
          <a:solidFill>
            <a:srgbClr val="000000"/>
          </a:solidFill>
          <a:ln w="9525">
            <a:noFill/>
          </a:ln>
        </p:spPr>
        <p:txBody>
          <a:bodyPr/>
          <a:p>
            <a:endParaRPr lang="zh-CN" altLang="en-US"/>
          </a:p>
        </p:txBody>
      </p:sp>
      <p:sp>
        <p:nvSpPr>
          <p:cNvPr id="4" name="PA-PA_任意多边形 5"/>
          <p:cNvSpPr/>
          <p:nvPr>
            <p:custDataLst>
              <p:tags r:id="rId4"/>
            </p:custDataLst>
          </p:nvPr>
        </p:nvSpPr>
        <p:spPr>
          <a:xfrm>
            <a:off x="1882775" y="2565400"/>
            <a:ext cx="585788" cy="217488"/>
          </a:xfrm>
          <a:custGeom>
            <a:avLst/>
            <a:gdLst/>
            <a:ahLst/>
            <a:cxnLst>
              <a:cxn ang="0">
                <a:pos x="1170333078" y="0"/>
              </a:cxn>
              <a:cxn ang="0">
                <a:pos x="126901958" y="449948924"/>
              </a:cxn>
              <a:cxn ang="0">
                <a:pos x="14100218" y="717106683"/>
              </a:cxn>
              <a:cxn ang="0">
                <a:pos x="28200435" y="815535002"/>
              </a:cxn>
              <a:cxn ang="0">
                <a:pos x="56400870" y="703048709"/>
              </a:cxn>
              <a:cxn ang="0">
                <a:pos x="183306583" y="492134096"/>
              </a:cxn>
              <a:cxn ang="0">
                <a:pos x="1156232860" y="98428319"/>
              </a:cxn>
              <a:cxn ang="0">
                <a:pos x="2072762022" y="703048709"/>
              </a:cxn>
              <a:cxn ang="0">
                <a:pos x="2147483646" y="703048709"/>
              </a:cxn>
              <a:cxn ang="0">
                <a:pos x="1170333078" y="0"/>
              </a:cxn>
            </a:cxnLst>
            <a:pathLst>
              <a:path w="156" h="58">
                <a:moveTo>
                  <a:pt x="83" y="0"/>
                </a:moveTo>
                <a:cubicBezTo>
                  <a:pt x="49" y="0"/>
                  <a:pt x="22" y="14"/>
                  <a:pt x="9" y="32"/>
                </a:cubicBezTo>
                <a:cubicBezTo>
                  <a:pt x="4" y="38"/>
                  <a:pt x="1" y="45"/>
                  <a:pt x="1" y="51"/>
                </a:cubicBezTo>
                <a:cubicBezTo>
                  <a:pt x="0" y="55"/>
                  <a:pt x="1" y="58"/>
                  <a:pt x="2" y="58"/>
                </a:cubicBezTo>
                <a:cubicBezTo>
                  <a:pt x="3" y="58"/>
                  <a:pt x="3" y="55"/>
                  <a:pt x="4" y="50"/>
                </a:cubicBezTo>
                <a:cubicBezTo>
                  <a:pt x="7" y="44"/>
                  <a:pt x="9" y="40"/>
                  <a:pt x="13" y="35"/>
                </a:cubicBezTo>
                <a:cubicBezTo>
                  <a:pt x="26" y="20"/>
                  <a:pt x="51" y="7"/>
                  <a:pt x="82" y="7"/>
                </a:cubicBezTo>
                <a:cubicBezTo>
                  <a:pt x="124" y="7"/>
                  <a:pt x="149" y="27"/>
                  <a:pt x="147" y="50"/>
                </a:cubicBezTo>
                <a:cubicBezTo>
                  <a:pt x="150" y="50"/>
                  <a:pt x="152" y="50"/>
                  <a:pt x="155" y="50"/>
                </a:cubicBezTo>
                <a:cubicBezTo>
                  <a:pt x="156" y="18"/>
                  <a:pt x="125" y="0"/>
                  <a:pt x="83" y="0"/>
                </a:cubicBezTo>
                <a:close/>
              </a:path>
            </a:pathLst>
          </a:custGeom>
          <a:solidFill>
            <a:srgbClr val="000000"/>
          </a:solidFill>
          <a:ln w="9525">
            <a:noFill/>
          </a:ln>
        </p:spPr>
        <p:txBody>
          <a:bodyPr/>
          <a:p>
            <a:endParaRPr lang="zh-CN" altLang="en-US"/>
          </a:p>
        </p:txBody>
      </p:sp>
      <p:sp>
        <p:nvSpPr>
          <p:cNvPr id="5" name="PA-PA_任意多边形 6"/>
          <p:cNvSpPr/>
          <p:nvPr>
            <p:custDataLst>
              <p:tags r:id="rId5"/>
            </p:custDataLst>
          </p:nvPr>
        </p:nvSpPr>
        <p:spPr>
          <a:xfrm>
            <a:off x="1020763" y="2752725"/>
            <a:ext cx="1444625" cy="242888"/>
          </a:xfrm>
          <a:custGeom>
            <a:avLst/>
            <a:gdLst/>
            <a:ahLst/>
            <a:cxnLst>
              <a:cxn ang="0">
                <a:pos x="2147483646" y="0"/>
              </a:cxn>
              <a:cxn ang="0">
                <a:pos x="2147483646" y="27924647"/>
              </a:cxn>
              <a:cxn ang="0">
                <a:pos x="2147483646" y="516637723"/>
              </a:cxn>
              <a:cxn ang="0">
                <a:pos x="2147483646" y="363042825"/>
              </a:cxn>
              <a:cxn ang="0">
                <a:pos x="1492432707" y="195483736"/>
              </a:cxn>
              <a:cxn ang="0">
                <a:pos x="0" y="907608931"/>
              </a:cxn>
              <a:cxn ang="0">
                <a:pos x="98557195" y="907608931"/>
              </a:cxn>
              <a:cxn ang="0">
                <a:pos x="1407954039" y="390971208"/>
              </a:cxn>
              <a:cxn ang="0">
                <a:pos x="2147483646" y="572490753"/>
              </a:cxn>
              <a:cxn ang="0">
                <a:pos x="2147483646" y="712125196"/>
              </a:cxn>
              <a:cxn ang="0">
                <a:pos x="2147483646" y="726085650"/>
              </a:cxn>
              <a:cxn ang="0">
                <a:pos x="2147483646" y="740049842"/>
              </a:cxn>
              <a:cxn ang="0">
                <a:pos x="2147483646" y="754014034"/>
              </a:cxn>
              <a:cxn ang="0">
                <a:pos x="2147483646" y="781938680"/>
              </a:cxn>
              <a:cxn ang="0">
                <a:pos x="2147483646" y="754014034"/>
              </a:cxn>
              <a:cxn ang="0">
                <a:pos x="2147483646" y="754014034"/>
              </a:cxn>
              <a:cxn ang="0">
                <a:pos x="2147483646" y="125670251"/>
              </a:cxn>
              <a:cxn ang="0">
                <a:pos x="2147483646" y="0"/>
              </a:cxn>
              <a:cxn ang="0">
                <a:pos x="2147483646" y="0"/>
              </a:cxn>
            </a:cxnLst>
            <a:pathLst>
              <a:path w="385" h="65">
                <a:moveTo>
                  <a:pt x="377" y="0"/>
                </a:moveTo>
                <a:cubicBezTo>
                  <a:pt x="377" y="1"/>
                  <a:pt x="377" y="2"/>
                  <a:pt x="377" y="2"/>
                </a:cubicBezTo>
                <a:cubicBezTo>
                  <a:pt x="372" y="28"/>
                  <a:pt x="337" y="40"/>
                  <a:pt x="290" y="37"/>
                </a:cubicBezTo>
                <a:cubicBezTo>
                  <a:pt x="255" y="35"/>
                  <a:pt x="223" y="30"/>
                  <a:pt x="197" y="26"/>
                </a:cubicBezTo>
                <a:cubicBezTo>
                  <a:pt x="168" y="21"/>
                  <a:pt x="134" y="15"/>
                  <a:pt x="106" y="14"/>
                </a:cubicBezTo>
                <a:cubicBezTo>
                  <a:pt x="55" y="13"/>
                  <a:pt x="11" y="32"/>
                  <a:pt x="0" y="65"/>
                </a:cubicBezTo>
                <a:cubicBezTo>
                  <a:pt x="3" y="65"/>
                  <a:pt x="5" y="65"/>
                  <a:pt x="7" y="65"/>
                </a:cubicBezTo>
                <a:cubicBezTo>
                  <a:pt x="19" y="38"/>
                  <a:pt x="57" y="25"/>
                  <a:pt x="100" y="28"/>
                </a:cubicBezTo>
                <a:cubicBezTo>
                  <a:pt x="129" y="29"/>
                  <a:pt x="159" y="35"/>
                  <a:pt x="188" y="41"/>
                </a:cubicBezTo>
                <a:cubicBezTo>
                  <a:pt x="213" y="45"/>
                  <a:pt x="234" y="49"/>
                  <a:pt x="254" y="51"/>
                </a:cubicBezTo>
                <a:cubicBezTo>
                  <a:pt x="256" y="52"/>
                  <a:pt x="259" y="52"/>
                  <a:pt x="262" y="52"/>
                </a:cubicBezTo>
                <a:cubicBezTo>
                  <a:pt x="262" y="53"/>
                  <a:pt x="262" y="53"/>
                  <a:pt x="262" y="53"/>
                </a:cubicBezTo>
                <a:cubicBezTo>
                  <a:pt x="261" y="53"/>
                  <a:pt x="260" y="53"/>
                  <a:pt x="260" y="54"/>
                </a:cubicBezTo>
                <a:cubicBezTo>
                  <a:pt x="262" y="54"/>
                  <a:pt x="264" y="55"/>
                  <a:pt x="266" y="56"/>
                </a:cubicBezTo>
                <a:cubicBezTo>
                  <a:pt x="267" y="55"/>
                  <a:pt x="269" y="55"/>
                  <a:pt x="270" y="54"/>
                </a:cubicBezTo>
                <a:cubicBezTo>
                  <a:pt x="274" y="53"/>
                  <a:pt x="279" y="54"/>
                  <a:pt x="284" y="54"/>
                </a:cubicBezTo>
                <a:cubicBezTo>
                  <a:pt x="337" y="55"/>
                  <a:pt x="378" y="41"/>
                  <a:pt x="384" y="9"/>
                </a:cubicBezTo>
                <a:cubicBezTo>
                  <a:pt x="384" y="6"/>
                  <a:pt x="385" y="3"/>
                  <a:pt x="385" y="0"/>
                </a:cubicBezTo>
                <a:cubicBezTo>
                  <a:pt x="382" y="0"/>
                  <a:pt x="380" y="0"/>
                  <a:pt x="377" y="0"/>
                </a:cubicBezTo>
                <a:close/>
              </a:path>
            </a:pathLst>
          </a:custGeom>
          <a:solidFill>
            <a:srgbClr val="000000"/>
          </a:solidFill>
          <a:ln w="9525">
            <a:noFill/>
          </a:ln>
        </p:spPr>
        <p:txBody>
          <a:bodyPr/>
          <a:p>
            <a:endParaRPr lang="zh-CN" altLang="en-US"/>
          </a:p>
        </p:txBody>
      </p:sp>
      <p:sp>
        <p:nvSpPr>
          <p:cNvPr id="6" name="PA-PA_任意多边形 7"/>
          <p:cNvSpPr/>
          <p:nvPr>
            <p:custDataLst>
              <p:tags r:id="rId6"/>
            </p:custDataLst>
          </p:nvPr>
        </p:nvSpPr>
        <p:spPr>
          <a:xfrm>
            <a:off x="646113" y="2954338"/>
            <a:ext cx="1371600" cy="712787"/>
          </a:xfrm>
          <a:custGeom>
            <a:avLst/>
            <a:gdLst/>
            <a:ahLst/>
            <a:cxnLst>
              <a:cxn ang="0">
                <a:pos x="2064479105" y="2147483646"/>
              </a:cxn>
              <a:cxn ang="0">
                <a:pos x="2147483646" y="1562196510"/>
              </a:cxn>
              <a:cxn ang="0">
                <a:pos x="2147483646" y="478508919"/>
              </a:cxn>
              <a:cxn ang="0">
                <a:pos x="2147483646" y="28147583"/>
              </a:cxn>
              <a:cxn ang="0">
                <a:pos x="2147483646" y="0"/>
              </a:cxn>
              <a:cxn ang="0">
                <a:pos x="2147483646" y="788136089"/>
              </a:cxn>
              <a:cxn ang="0">
                <a:pos x="2147483646" y="1942187012"/>
              </a:cxn>
              <a:cxn ang="0">
                <a:pos x="1811684980" y="2147483646"/>
              </a:cxn>
              <a:cxn ang="0">
                <a:pos x="660069384" y="2147483646"/>
              </a:cxn>
              <a:cxn ang="0">
                <a:pos x="28087820" y="2147483646"/>
              </a:cxn>
              <a:cxn ang="0">
                <a:pos x="772424410" y="2147483646"/>
              </a:cxn>
              <a:cxn ang="0">
                <a:pos x="1586978675" y="2147483646"/>
              </a:cxn>
              <a:cxn ang="0">
                <a:pos x="1741463557" y="2147483646"/>
              </a:cxn>
              <a:cxn ang="0">
                <a:pos x="2064479105" y="2147483646"/>
              </a:cxn>
            </a:cxnLst>
            <a:pathLst>
              <a:path w="366" h="190">
                <a:moveTo>
                  <a:pt x="147" y="174"/>
                </a:moveTo>
                <a:cubicBezTo>
                  <a:pt x="182" y="165"/>
                  <a:pt x="229" y="146"/>
                  <a:pt x="267" y="111"/>
                </a:cubicBezTo>
                <a:cubicBezTo>
                  <a:pt x="295" y="84"/>
                  <a:pt x="305" y="62"/>
                  <a:pt x="328" y="34"/>
                </a:cubicBezTo>
                <a:cubicBezTo>
                  <a:pt x="342" y="18"/>
                  <a:pt x="356" y="7"/>
                  <a:pt x="366" y="2"/>
                </a:cubicBezTo>
                <a:cubicBezTo>
                  <a:pt x="364" y="1"/>
                  <a:pt x="362" y="0"/>
                  <a:pt x="360" y="0"/>
                </a:cubicBezTo>
                <a:cubicBezTo>
                  <a:pt x="331" y="9"/>
                  <a:pt x="304" y="28"/>
                  <a:pt x="278" y="56"/>
                </a:cubicBezTo>
                <a:cubicBezTo>
                  <a:pt x="247" y="88"/>
                  <a:pt x="234" y="111"/>
                  <a:pt x="203" y="138"/>
                </a:cubicBezTo>
                <a:cubicBezTo>
                  <a:pt x="180" y="157"/>
                  <a:pt x="147" y="170"/>
                  <a:pt x="129" y="173"/>
                </a:cubicBezTo>
                <a:cubicBezTo>
                  <a:pt x="108" y="171"/>
                  <a:pt x="70" y="166"/>
                  <a:pt x="47" y="166"/>
                </a:cubicBezTo>
                <a:cubicBezTo>
                  <a:pt x="26" y="166"/>
                  <a:pt x="4" y="169"/>
                  <a:pt x="2" y="180"/>
                </a:cubicBezTo>
                <a:cubicBezTo>
                  <a:pt x="0" y="190"/>
                  <a:pt x="35" y="190"/>
                  <a:pt x="55" y="189"/>
                </a:cubicBezTo>
                <a:cubicBezTo>
                  <a:pt x="70" y="189"/>
                  <a:pt x="98" y="186"/>
                  <a:pt x="113" y="183"/>
                </a:cubicBezTo>
                <a:cubicBezTo>
                  <a:pt x="116" y="184"/>
                  <a:pt x="120" y="184"/>
                  <a:pt x="124" y="184"/>
                </a:cubicBezTo>
                <a:cubicBezTo>
                  <a:pt x="130" y="178"/>
                  <a:pt x="137" y="173"/>
                  <a:pt x="147" y="174"/>
                </a:cubicBezTo>
                <a:close/>
              </a:path>
            </a:pathLst>
          </a:custGeom>
          <a:solidFill>
            <a:srgbClr val="000000"/>
          </a:solidFill>
          <a:ln w="9525">
            <a:noFill/>
          </a:ln>
        </p:spPr>
        <p:txBody>
          <a:bodyPr/>
          <a:p>
            <a:endParaRPr lang="zh-CN" altLang="en-US"/>
          </a:p>
        </p:txBody>
      </p:sp>
      <p:sp>
        <p:nvSpPr>
          <p:cNvPr id="7" name="PA-PA_任意多边形 8"/>
          <p:cNvSpPr/>
          <p:nvPr>
            <p:custDataLst>
              <p:tags r:id="rId7"/>
            </p:custDataLst>
          </p:nvPr>
        </p:nvSpPr>
        <p:spPr>
          <a:xfrm>
            <a:off x="1111250" y="3446463"/>
            <a:ext cx="911225" cy="225425"/>
          </a:xfrm>
          <a:custGeom>
            <a:avLst/>
            <a:gdLst/>
            <a:ahLst/>
            <a:cxnLst>
              <a:cxn ang="0">
                <a:pos x="2147483646" y="56461448"/>
              </a:cxn>
              <a:cxn ang="0">
                <a:pos x="2147483646" y="324660842"/>
              </a:cxn>
              <a:cxn ang="0">
                <a:pos x="1462418628" y="691667770"/>
              </a:cxn>
              <a:cxn ang="0">
                <a:pos x="239048442" y="621090960"/>
              </a:cxn>
              <a:cxn ang="0">
                <a:pos x="239048442" y="621090960"/>
              </a:cxn>
              <a:cxn ang="0">
                <a:pos x="323421127" y="606975598"/>
              </a:cxn>
              <a:cxn ang="0">
                <a:pos x="0" y="748129219"/>
              </a:cxn>
              <a:cxn ang="0">
                <a:pos x="1349925464" y="846940510"/>
              </a:cxn>
              <a:cxn ang="0">
                <a:pos x="2147483646" y="395237653"/>
              </a:cxn>
              <a:cxn ang="0">
                <a:pos x="2147483646" y="112926654"/>
              </a:cxn>
              <a:cxn ang="0">
                <a:pos x="2147483646" y="14115362"/>
              </a:cxn>
              <a:cxn ang="0">
                <a:pos x="2147483646" y="56461448"/>
              </a:cxn>
            </a:cxnLst>
            <a:pathLst>
              <a:path w="243" h="60">
                <a:moveTo>
                  <a:pt x="234" y="4"/>
                </a:moveTo>
                <a:cubicBezTo>
                  <a:pt x="228" y="9"/>
                  <a:pt x="220" y="17"/>
                  <a:pt x="210" y="23"/>
                </a:cubicBezTo>
                <a:cubicBezTo>
                  <a:pt x="179" y="43"/>
                  <a:pt x="150" y="49"/>
                  <a:pt x="104" y="49"/>
                </a:cubicBezTo>
                <a:cubicBezTo>
                  <a:pt x="66" y="49"/>
                  <a:pt x="29" y="46"/>
                  <a:pt x="17" y="44"/>
                </a:cubicBezTo>
                <a:cubicBezTo>
                  <a:pt x="17" y="44"/>
                  <a:pt x="17" y="44"/>
                  <a:pt x="17" y="44"/>
                </a:cubicBezTo>
                <a:cubicBezTo>
                  <a:pt x="19" y="44"/>
                  <a:pt x="21" y="43"/>
                  <a:pt x="23" y="43"/>
                </a:cubicBezTo>
                <a:cubicBezTo>
                  <a:pt x="13" y="42"/>
                  <a:pt x="6" y="47"/>
                  <a:pt x="0" y="53"/>
                </a:cubicBezTo>
                <a:cubicBezTo>
                  <a:pt x="22" y="56"/>
                  <a:pt x="60" y="60"/>
                  <a:pt x="96" y="60"/>
                </a:cubicBezTo>
                <a:cubicBezTo>
                  <a:pt x="147" y="60"/>
                  <a:pt x="181" y="50"/>
                  <a:pt x="212" y="28"/>
                </a:cubicBezTo>
                <a:cubicBezTo>
                  <a:pt x="221" y="21"/>
                  <a:pt x="231" y="13"/>
                  <a:pt x="237" y="8"/>
                </a:cubicBezTo>
                <a:cubicBezTo>
                  <a:pt x="241" y="5"/>
                  <a:pt x="243" y="2"/>
                  <a:pt x="241" y="1"/>
                </a:cubicBezTo>
                <a:cubicBezTo>
                  <a:pt x="239" y="0"/>
                  <a:pt x="237" y="1"/>
                  <a:pt x="234" y="4"/>
                </a:cubicBezTo>
                <a:close/>
              </a:path>
            </a:pathLst>
          </a:custGeom>
          <a:solidFill>
            <a:srgbClr val="000000"/>
          </a:solidFill>
          <a:ln w="9525">
            <a:noFill/>
          </a:ln>
        </p:spPr>
        <p:txBody>
          <a:bodyPr/>
          <a:p>
            <a:endParaRPr lang="zh-CN" altLang="en-US"/>
          </a:p>
        </p:txBody>
      </p:sp>
      <p:sp>
        <p:nvSpPr>
          <p:cNvPr id="8" name="PA-PA_任意多边形 9"/>
          <p:cNvSpPr>
            <a:spLocks noEditPoints="1"/>
          </p:cNvSpPr>
          <p:nvPr>
            <p:custDataLst>
              <p:tags r:id="rId8"/>
            </p:custDataLst>
          </p:nvPr>
        </p:nvSpPr>
        <p:spPr>
          <a:xfrm>
            <a:off x="2592388" y="3284538"/>
            <a:ext cx="465137" cy="376237"/>
          </a:xfrm>
          <a:custGeom>
            <a:avLst/>
            <a:gdLst/>
            <a:ahLst/>
            <a:cxnLst>
              <a:cxn ang="0">
                <a:pos x="1702566469" y="325576688"/>
              </a:cxn>
              <a:cxn ang="0">
                <a:pos x="1533714235" y="42465870"/>
              </a:cxn>
              <a:cxn ang="0">
                <a:pos x="773894190" y="254798984"/>
              </a:cxn>
              <a:cxn ang="0">
                <a:pos x="408052687" y="467128334"/>
              </a:cxn>
              <a:cxn ang="0">
                <a:pos x="182918876" y="651149614"/>
              </a:cxn>
              <a:cxn ang="0">
                <a:pos x="70355722" y="806859058"/>
              </a:cxn>
              <a:cxn ang="0">
                <a:pos x="140707694" y="778547224"/>
              </a:cxn>
              <a:cxn ang="0">
                <a:pos x="239204204" y="693615484"/>
              </a:cxn>
              <a:cxn ang="0">
                <a:pos x="253274599" y="693615484"/>
              </a:cxn>
              <a:cxn ang="0">
                <a:pos x="42211183" y="1104123912"/>
              </a:cxn>
              <a:cxn ang="0">
                <a:pos x="351771110" y="1415542802"/>
              </a:cxn>
              <a:cxn ang="0">
                <a:pos x="1196017271" y="962568503"/>
              </a:cxn>
              <a:cxn ang="0">
                <a:pos x="1210087665" y="962568503"/>
              </a:cxn>
              <a:cxn ang="0">
                <a:pos x="1730707257" y="297264854"/>
              </a:cxn>
              <a:cxn ang="0">
                <a:pos x="1702566469" y="325576688"/>
              </a:cxn>
              <a:cxn ang="0">
                <a:pos x="1111591155" y="934256669"/>
              </a:cxn>
              <a:cxn ang="0">
                <a:pos x="464334264" y="1288145191"/>
              </a:cxn>
              <a:cxn ang="0">
                <a:pos x="365841504" y="1217367487"/>
              </a:cxn>
              <a:cxn ang="0">
                <a:pos x="802034979" y="608683743"/>
              </a:cxn>
              <a:cxn ang="0">
                <a:pos x="1505573447" y="113243575"/>
              </a:cxn>
              <a:cxn ang="0">
                <a:pos x="1646281141" y="254798984"/>
              </a:cxn>
              <a:cxn ang="0">
                <a:pos x="1111591155" y="934256669"/>
              </a:cxn>
            </a:cxnLst>
            <a:pathLst>
              <a:path w="124" h="100">
                <a:moveTo>
                  <a:pt x="121" y="23"/>
                </a:moveTo>
                <a:cubicBezTo>
                  <a:pt x="124" y="14"/>
                  <a:pt x="120" y="4"/>
                  <a:pt x="109" y="3"/>
                </a:cubicBezTo>
                <a:cubicBezTo>
                  <a:pt x="95" y="0"/>
                  <a:pt x="76" y="7"/>
                  <a:pt x="55" y="18"/>
                </a:cubicBezTo>
                <a:cubicBezTo>
                  <a:pt x="44" y="23"/>
                  <a:pt x="35" y="29"/>
                  <a:pt x="29" y="33"/>
                </a:cubicBezTo>
                <a:cubicBezTo>
                  <a:pt x="24" y="37"/>
                  <a:pt x="15" y="45"/>
                  <a:pt x="13" y="46"/>
                </a:cubicBezTo>
                <a:cubicBezTo>
                  <a:pt x="7" y="52"/>
                  <a:pt x="4" y="55"/>
                  <a:pt x="5" y="57"/>
                </a:cubicBezTo>
                <a:cubicBezTo>
                  <a:pt x="6" y="58"/>
                  <a:pt x="8" y="57"/>
                  <a:pt x="10" y="55"/>
                </a:cubicBezTo>
                <a:cubicBezTo>
                  <a:pt x="14" y="52"/>
                  <a:pt x="16" y="50"/>
                  <a:pt x="17" y="49"/>
                </a:cubicBezTo>
                <a:cubicBezTo>
                  <a:pt x="18" y="49"/>
                  <a:pt x="18" y="49"/>
                  <a:pt x="18" y="49"/>
                </a:cubicBezTo>
                <a:cubicBezTo>
                  <a:pt x="8" y="61"/>
                  <a:pt x="4" y="69"/>
                  <a:pt x="3" y="78"/>
                </a:cubicBezTo>
                <a:cubicBezTo>
                  <a:pt x="0" y="95"/>
                  <a:pt x="13" y="100"/>
                  <a:pt x="25" y="100"/>
                </a:cubicBezTo>
                <a:cubicBezTo>
                  <a:pt x="46" y="98"/>
                  <a:pt x="71" y="80"/>
                  <a:pt x="85" y="68"/>
                </a:cubicBezTo>
                <a:cubicBezTo>
                  <a:pt x="86" y="68"/>
                  <a:pt x="86" y="68"/>
                  <a:pt x="86" y="68"/>
                </a:cubicBezTo>
                <a:cubicBezTo>
                  <a:pt x="101" y="55"/>
                  <a:pt x="113" y="39"/>
                  <a:pt x="123" y="21"/>
                </a:cubicBezTo>
                <a:cubicBezTo>
                  <a:pt x="123" y="22"/>
                  <a:pt x="122" y="23"/>
                  <a:pt x="121" y="23"/>
                </a:cubicBezTo>
                <a:close/>
                <a:moveTo>
                  <a:pt x="79" y="66"/>
                </a:moveTo>
                <a:cubicBezTo>
                  <a:pt x="64" y="79"/>
                  <a:pt x="44" y="91"/>
                  <a:pt x="33" y="91"/>
                </a:cubicBezTo>
                <a:cubicBezTo>
                  <a:pt x="29" y="91"/>
                  <a:pt x="27" y="90"/>
                  <a:pt x="26" y="86"/>
                </a:cubicBezTo>
                <a:cubicBezTo>
                  <a:pt x="25" y="79"/>
                  <a:pt x="34" y="64"/>
                  <a:pt x="57" y="43"/>
                </a:cubicBezTo>
                <a:cubicBezTo>
                  <a:pt x="76" y="23"/>
                  <a:pt x="96" y="8"/>
                  <a:pt x="107" y="8"/>
                </a:cubicBezTo>
                <a:cubicBezTo>
                  <a:pt x="113" y="8"/>
                  <a:pt x="118" y="11"/>
                  <a:pt x="117" y="18"/>
                </a:cubicBezTo>
                <a:cubicBezTo>
                  <a:pt x="116" y="27"/>
                  <a:pt x="97" y="50"/>
                  <a:pt x="79" y="66"/>
                </a:cubicBezTo>
                <a:close/>
              </a:path>
            </a:pathLst>
          </a:custGeom>
          <a:solidFill>
            <a:srgbClr val="000000"/>
          </a:solidFill>
          <a:ln w="9525">
            <a:noFill/>
          </a:ln>
        </p:spPr>
        <p:txBody>
          <a:bodyPr/>
          <a:p>
            <a:endParaRPr lang="zh-CN" altLang="en-US"/>
          </a:p>
        </p:txBody>
      </p:sp>
      <p:sp>
        <p:nvSpPr>
          <p:cNvPr id="9" name="PA-PA_任意多边形 10"/>
          <p:cNvSpPr/>
          <p:nvPr>
            <p:custDataLst>
              <p:tags r:id="rId9"/>
            </p:custDataLst>
          </p:nvPr>
        </p:nvSpPr>
        <p:spPr>
          <a:xfrm>
            <a:off x="3195638" y="3295650"/>
            <a:ext cx="333375" cy="357188"/>
          </a:xfrm>
          <a:custGeom>
            <a:avLst/>
            <a:gdLst/>
            <a:ahLst/>
            <a:cxnLst>
              <a:cxn ang="0">
                <a:pos x="1080382222" y="494784337"/>
              </a:cxn>
              <a:cxn ang="0">
                <a:pos x="1248751580" y="169637981"/>
              </a:cxn>
              <a:cxn ang="0">
                <a:pos x="1052318789" y="0"/>
              </a:cxn>
              <a:cxn ang="0">
                <a:pos x="533175253" y="254460731"/>
              </a:cxn>
              <a:cxn ang="0">
                <a:pos x="140309671" y="607877578"/>
              </a:cxn>
              <a:cxn ang="0">
                <a:pos x="14031716" y="749241309"/>
              </a:cxn>
              <a:cxn ang="0">
                <a:pos x="154341388" y="678559443"/>
              </a:cxn>
              <a:cxn ang="0">
                <a:pos x="477052133" y="395824462"/>
              </a:cxn>
              <a:cxn ang="0">
                <a:pos x="785731163" y="183775106"/>
              </a:cxn>
              <a:cxn ang="0">
                <a:pos x="897977402" y="169637981"/>
              </a:cxn>
              <a:cxn ang="0">
                <a:pos x="841854282" y="311005472"/>
              </a:cxn>
              <a:cxn ang="0">
                <a:pos x="533175253" y="706833693"/>
              </a:cxn>
              <a:cxn ang="0">
                <a:pos x="196432791" y="1229888521"/>
              </a:cxn>
              <a:cxn ang="0">
                <a:pos x="294651059" y="1342981762"/>
              </a:cxn>
              <a:cxn ang="0">
                <a:pos x="491083850" y="1272299896"/>
              </a:cxn>
              <a:cxn ang="0">
                <a:pos x="561234940" y="1229888521"/>
              </a:cxn>
              <a:cxn ang="0">
                <a:pos x="757667730" y="947157300"/>
              </a:cxn>
              <a:cxn ang="0">
                <a:pos x="1080382222" y="494784337"/>
              </a:cxn>
            </a:cxnLst>
            <a:pathLst>
              <a:path w="89" h="95">
                <a:moveTo>
                  <a:pt x="77" y="35"/>
                </a:moveTo>
                <a:cubicBezTo>
                  <a:pt x="85" y="25"/>
                  <a:pt x="89" y="18"/>
                  <a:pt x="89" y="12"/>
                </a:cubicBezTo>
                <a:cubicBezTo>
                  <a:pt x="89" y="6"/>
                  <a:pt x="86" y="0"/>
                  <a:pt x="75" y="0"/>
                </a:cubicBezTo>
                <a:cubicBezTo>
                  <a:pt x="64" y="0"/>
                  <a:pt x="53" y="6"/>
                  <a:pt x="38" y="18"/>
                </a:cubicBezTo>
                <a:cubicBezTo>
                  <a:pt x="28" y="25"/>
                  <a:pt x="16" y="37"/>
                  <a:pt x="10" y="43"/>
                </a:cubicBezTo>
                <a:cubicBezTo>
                  <a:pt x="3" y="49"/>
                  <a:pt x="0" y="52"/>
                  <a:pt x="1" y="53"/>
                </a:cubicBezTo>
                <a:cubicBezTo>
                  <a:pt x="3" y="55"/>
                  <a:pt x="5" y="53"/>
                  <a:pt x="11" y="48"/>
                </a:cubicBezTo>
                <a:cubicBezTo>
                  <a:pt x="18" y="41"/>
                  <a:pt x="27" y="34"/>
                  <a:pt x="34" y="28"/>
                </a:cubicBezTo>
                <a:cubicBezTo>
                  <a:pt x="41" y="22"/>
                  <a:pt x="49" y="16"/>
                  <a:pt x="56" y="13"/>
                </a:cubicBezTo>
                <a:cubicBezTo>
                  <a:pt x="59" y="11"/>
                  <a:pt x="62" y="10"/>
                  <a:pt x="64" y="12"/>
                </a:cubicBezTo>
                <a:cubicBezTo>
                  <a:pt x="65" y="14"/>
                  <a:pt x="64" y="17"/>
                  <a:pt x="60" y="22"/>
                </a:cubicBezTo>
                <a:cubicBezTo>
                  <a:pt x="54" y="29"/>
                  <a:pt x="44" y="42"/>
                  <a:pt x="38" y="50"/>
                </a:cubicBezTo>
                <a:cubicBezTo>
                  <a:pt x="29" y="61"/>
                  <a:pt x="18" y="80"/>
                  <a:pt x="14" y="87"/>
                </a:cubicBezTo>
                <a:cubicBezTo>
                  <a:pt x="10" y="94"/>
                  <a:pt x="13" y="95"/>
                  <a:pt x="21" y="95"/>
                </a:cubicBezTo>
                <a:cubicBezTo>
                  <a:pt x="27" y="95"/>
                  <a:pt x="30" y="94"/>
                  <a:pt x="35" y="90"/>
                </a:cubicBezTo>
                <a:cubicBezTo>
                  <a:pt x="37" y="89"/>
                  <a:pt x="38" y="88"/>
                  <a:pt x="40" y="87"/>
                </a:cubicBezTo>
                <a:cubicBezTo>
                  <a:pt x="43" y="80"/>
                  <a:pt x="48" y="73"/>
                  <a:pt x="54" y="67"/>
                </a:cubicBezTo>
                <a:cubicBezTo>
                  <a:pt x="60" y="58"/>
                  <a:pt x="70" y="45"/>
                  <a:pt x="77" y="35"/>
                </a:cubicBezTo>
                <a:close/>
              </a:path>
            </a:pathLst>
          </a:custGeom>
          <a:solidFill>
            <a:srgbClr val="000000"/>
          </a:solidFill>
          <a:ln w="9525">
            <a:noFill/>
          </a:ln>
        </p:spPr>
        <p:txBody>
          <a:bodyPr/>
          <a:p>
            <a:endParaRPr lang="zh-CN" altLang="en-US"/>
          </a:p>
        </p:txBody>
      </p:sp>
      <p:sp>
        <p:nvSpPr>
          <p:cNvPr id="10" name="PA-PA_任意多边形 11"/>
          <p:cNvSpPr/>
          <p:nvPr>
            <p:custDataLst>
              <p:tags r:id="rId10"/>
            </p:custDataLst>
          </p:nvPr>
        </p:nvSpPr>
        <p:spPr>
          <a:xfrm>
            <a:off x="3346450" y="3295650"/>
            <a:ext cx="501650" cy="327025"/>
          </a:xfrm>
          <a:custGeom>
            <a:avLst/>
            <a:gdLst/>
            <a:ahLst/>
            <a:cxnLst>
              <a:cxn ang="0">
                <a:pos x="1709825357" y="0"/>
              </a:cxn>
              <a:cxn ang="0">
                <a:pos x="882941437" y="409751048"/>
              </a:cxn>
              <a:cxn ang="0">
                <a:pos x="168180034" y="989058921"/>
              </a:cxn>
              <a:cxn ang="0">
                <a:pos x="168180034" y="989058921"/>
              </a:cxn>
              <a:cxn ang="0">
                <a:pos x="196208792" y="946669715"/>
              </a:cxn>
              <a:cxn ang="0">
                <a:pos x="0" y="1229256904"/>
              </a:cxn>
              <a:cxn ang="0">
                <a:pos x="798851419" y="579304114"/>
              </a:cxn>
              <a:cxn ang="0">
                <a:pos x="1387481540" y="183682801"/>
              </a:cxn>
              <a:cxn ang="0">
                <a:pos x="1597706582" y="127163859"/>
              </a:cxn>
              <a:cxn ang="0">
                <a:pos x="1597706582" y="211942271"/>
              </a:cxn>
              <a:cxn ang="0">
                <a:pos x="1878005392" y="42389206"/>
              </a:cxn>
              <a:cxn ang="0">
                <a:pos x="1709825357" y="0"/>
              </a:cxn>
            </a:cxnLst>
            <a:pathLst>
              <a:path w="134" h="87">
                <a:moveTo>
                  <a:pt x="122" y="0"/>
                </a:moveTo>
                <a:cubicBezTo>
                  <a:pt x="106" y="0"/>
                  <a:pt x="82" y="15"/>
                  <a:pt x="63" y="29"/>
                </a:cubicBezTo>
                <a:cubicBezTo>
                  <a:pt x="43" y="43"/>
                  <a:pt x="25" y="59"/>
                  <a:pt x="12" y="70"/>
                </a:cubicBezTo>
                <a:cubicBezTo>
                  <a:pt x="12" y="70"/>
                  <a:pt x="12" y="70"/>
                  <a:pt x="12" y="70"/>
                </a:cubicBezTo>
                <a:cubicBezTo>
                  <a:pt x="12" y="69"/>
                  <a:pt x="13" y="68"/>
                  <a:pt x="14" y="67"/>
                </a:cubicBezTo>
                <a:cubicBezTo>
                  <a:pt x="8" y="73"/>
                  <a:pt x="3" y="80"/>
                  <a:pt x="0" y="87"/>
                </a:cubicBezTo>
                <a:cubicBezTo>
                  <a:pt x="21" y="70"/>
                  <a:pt x="34" y="58"/>
                  <a:pt x="57" y="41"/>
                </a:cubicBezTo>
                <a:cubicBezTo>
                  <a:pt x="74" y="27"/>
                  <a:pt x="89" y="18"/>
                  <a:pt x="99" y="13"/>
                </a:cubicBezTo>
                <a:cubicBezTo>
                  <a:pt x="105" y="10"/>
                  <a:pt x="111" y="8"/>
                  <a:pt x="114" y="9"/>
                </a:cubicBezTo>
                <a:cubicBezTo>
                  <a:pt x="116" y="11"/>
                  <a:pt x="115" y="13"/>
                  <a:pt x="114" y="15"/>
                </a:cubicBezTo>
                <a:cubicBezTo>
                  <a:pt x="121" y="10"/>
                  <a:pt x="127" y="6"/>
                  <a:pt x="134" y="3"/>
                </a:cubicBezTo>
                <a:cubicBezTo>
                  <a:pt x="131" y="1"/>
                  <a:pt x="127" y="0"/>
                  <a:pt x="122" y="0"/>
                </a:cubicBezTo>
                <a:close/>
              </a:path>
            </a:pathLst>
          </a:custGeom>
          <a:solidFill>
            <a:srgbClr val="000000"/>
          </a:solidFill>
          <a:ln w="9525">
            <a:noFill/>
          </a:ln>
        </p:spPr>
        <p:txBody>
          <a:bodyPr/>
          <a:p>
            <a:endParaRPr lang="zh-CN" altLang="en-US"/>
          </a:p>
        </p:txBody>
      </p:sp>
      <p:sp>
        <p:nvSpPr>
          <p:cNvPr id="11" name="PA-PA_任意多边形 14"/>
          <p:cNvSpPr/>
          <p:nvPr>
            <p:custDataLst>
              <p:tags r:id="rId11"/>
            </p:custDataLst>
          </p:nvPr>
        </p:nvSpPr>
        <p:spPr>
          <a:xfrm>
            <a:off x="5029200" y="3243263"/>
            <a:ext cx="217488" cy="104775"/>
          </a:xfrm>
          <a:custGeom>
            <a:avLst/>
            <a:gdLst/>
            <a:ahLst/>
            <a:cxnLst>
              <a:cxn ang="0">
                <a:pos x="379644053" y="392064308"/>
              </a:cxn>
              <a:cxn ang="0">
                <a:pos x="703048709" y="294047296"/>
              </a:cxn>
              <a:cxn ang="0">
                <a:pos x="787411554" y="182031595"/>
              </a:cxn>
              <a:cxn ang="0">
                <a:pos x="674925261" y="252040004"/>
              </a:cxn>
              <a:cxn ang="0">
                <a:pos x="407767501" y="322052156"/>
              </a:cxn>
              <a:cxn ang="0">
                <a:pos x="126548018" y="14002430"/>
              </a:cxn>
              <a:cxn ang="0">
                <a:pos x="126548018" y="0"/>
              </a:cxn>
              <a:cxn ang="0">
                <a:pos x="0" y="42007291"/>
              </a:cxn>
              <a:cxn ang="0">
                <a:pos x="379644053" y="392064308"/>
              </a:cxn>
            </a:cxnLst>
            <a:pathLst>
              <a:path w="58" h="28">
                <a:moveTo>
                  <a:pt x="27" y="28"/>
                </a:moveTo>
                <a:cubicBezTo>
                  <a:pt x="37" y="28"/>
                  <a:pt x="44" y="25"/>
                  <a:pt x="50" y="21"/>
                </a:cubicBezTo>
                <a:cubicBezTo>
                  <a:pt x="54" y="19"/>
                  <a:pt x="58" y="14"/>
                  <a:pt x="56" y="13"/>
                </a:cubicBezTo>
                <a:cubicBezTo>
                  <a:pt x="55" y="11"/>
                  <a:pt x="53" y="15"/>
                  <a:pt x="48" y="18"/>
                </a:cubicBezTo>
                <a:cubicBezTo>
                  <a:pt x="44" y="21"/>
                  <a:pt x="37" y="23"/>
                  <a:pt x="29" y="23"/>
                </a:cubicBezTo>
                <a:cubicBezTo>
                  <a:pt x="15" y="23"/>
                  <a:pt x="9" y="14"/>
                  <a:pt x="9" y="1"/>
                </a:cubicBezTo>
                <a:cubicBezTo>
                  <a:pt x="9" y="1"/>
                  <a:pt x="9" y="1"/>
                  <a:pt x="9" y="0"/>
                </a:cubicBezTo>
                <a:cubicBezTo>
                  <a:pt x="6" y="1"/>
                  <a:pt x="3" y="2"/>
                  <a:pt x="0" y="3"/>
                </a:cubicBezTo>
                <a:cubicBezTo>
                  <a:pt x="2" y="19"/>
                  <a:pt x="13" y="28"/>
                  <a:pt x="27" y="28"/>
                </a:cubicBezTo>
                <a:close/>
              </a:path>
            </a:pathLst>
          </a:custGeom>
          <a:solidFill>
            <a:srgbClr val="000000"/>
          </a:solidFill>
          <a:ln w="9525">
            <a:noFill/>
          </a:ln>
        </p:spPr>
        <p:txBody>
          <a:bodyPr/>
          <a:p>
            <a:endParaRPr lang="zh-CN" altLang="en-US"/>
          </a:p>
        </p:txBody>
      </p:sp>
      <p:sp>
        <p:nvSpPr>
          <p:cNvPr id="12" name="PA-PA_任意多边形 15"/>
          <p:cNvSpPr>
            <a:spLocks noEditPoints="1"/>
          </p:cNvSpPr>
          <p:nvPr>
            <p:custDataLst>
              <p:tags r:id="rId12"/>
            </p:custDataLst>
          </p:nvPr>
        </p:nvSpPr>
        <p:spPr>
          <a:xfrm>
            <a:off x="5213350" y="2774950"/>
            <a:ext cx="1147763" cy="889000"/>
          </a:xfrm>
          <a:custGeom>
            <a:avLst/>
            <a:gdLst/>
            <a:ahLst/>
            <a:cxnLst>
              <a:cxn ang="0">
                <a:pos x="2147483646" y="14070207"/>
              </a:cxn>
              <a:cxn ang="0">
                <a:pos x="2147483646" y="323618506"/>
              </a:cxn>
              <a:cxn ang="0">
                <a:pos x="2147483646" y="1702521274"/>
              </a:cxn>
              <a:cxn ang="0">
                <a:pos x="1238068693" y="2147483646"/>
              </a:cxn>
              <a:cxn ang="0">
                <a:pos x="393930266" y="2147483646"/>
              </a:cxn>
              <a:cxn ang="0">
                <a:pos x="281378225" y="2147483646"/>
              </a:cxn>
              <a:cxn ang="0">
                <a:pos x="0" y="2147483646"/>
              </a:cxn>
              <a:cxn ang="0">
                <a:pos x="225104081" y="2147483646"/>
              </a:cxn>
              <a:cxn ang="0">
                <a:pos x="2110342317" y="2124631228"/>
              </a:cxn>
              <a:cxn ang="0">
                <a:pos x="2082203369" y="2147483646"/>
              </a:cxn>
              <a:cxn ang="0">
                <a:pos x="2147483646" y="1364828810"/>
              </a:cxn>
              <a:cxn ang="0">
                <a:pos x="2147483646" y="844223658"/>
              </a:cxn>
              <a:cxn ang="0">
                <a:pos x="2147483646" y="351758920"/>
              </a:cxn>
              <a:cxn ang="0">
                <a:pos x="2147483646" y="14070207"/>
              </a:cxn>
              <a:cxn ang="0">
                <a:pos x="2147483646" y="393973291"/>
              </a:cxn>
              <a:cxn ang="0">
                <a:pos x="2147483646" y="802013038"/>
              </a:cxn>
              <a:cxn ang="0">
                <a:pos x="2147483646" y="1125631544"/>
              </a:cxn>
              <a:cxn ang="0">
                <a:pos x="2147483646" y="379899333"/>
              </a:cxn>
              <a:cxn ang="0">
                <a:pos x="2147483646" y="84421241"/>
              </a:cxn>
              <a:cxn ang="0">
                <a:pos x="2147483646" y="393973291"/>
              </a:cxn>
            </a:cxnLst>
            <a:pathLst>
              <a:path w="306" h="237">
                <a:moveTo>
                  <a:pt x="295" y="1"/>
                </a:moveTo>
                <a:cubicBezTo>
                  <a:pt x="284" y="0"/>
                  <a:pt x="268" y="11"/>
                  <a:pt x="255" y="23"/>
                </a:cubicBezTo>
                <a:cubicBezTo>
                  <a:pt x="227" y="52"/>
                  <a:pt x="209" y="72"/>
                  <a:pt x="169" y="121"/>
                </a:cubicBezTo>
                <a:cubicBezTo>
                  <a:pt x="148" y="146"/>
                  <a:pt x="122" y="173"/>
                  <a:pt x="88" y="197"/>
                </a:cubicBezTo>
                <a:cubicBezTo>
                  <a:pt x="68" y="212"/>
                  <a:pt x="41" y="228"/>
                  <a:pt x="28" y="227"/>
                </a:cubicBezTo>
                <a:cubicBezTo>
                  <a:pt x="24" y="226"/>
                  <a:pt x="21" y="224"/>
                  <a:pt x="20" y="219"/>
                </a:cubicBezTo>
                <a:cubicBezTo>
                  <a:pt x="14" y="224"/>
                  <a:pt x="7" y="229"/>
                  <a:pt x="0" y="233"/>
                </a:cubicBezTo>
                <a:cubicBezTo>
                  <a:pt x="4" y="236"/>
                  <a:pt x="9" y="237"/>
                  <a:pt x="16" y="237"/>
                </a:cubicBezTo>
                <a:cubicBezTo>
                  <a:pt x="52" y="237"/>
                  <a:pt x="115" y="187"/>
                  <a:pt x="150" y="151"/>
                </a:cubicBezTo>
                <a:cubicBezTo>
                  <a:pt x="149" y="152"/>
                  <a:pt x="148" y="153"/>
                  <a:pt x="148" y="154"/>
                </a:cubicBezTo>
                <a:cubicBezTo>
                  <a:pt x="169" y="132"/>
                  <a:pt x="191" y="105"/>
                  <a:pt x="218" y="97"/>
                </a:cubicBezTo>
                <a:cubicBezTo>
                  <a:pt x="236" y="80"/>
                  <a:pt x="245" y="73"/>
                  <a:pt x="261" y="60"/>
                </a:cubicBezTo>
                <a:cubicBezTo>
                  <a:pt x="272" y="51"/>
                  <a:pt x="287" y="38"/>
                  <a:pt x="297" y="25"/>
                </a:cubicBezTo>
                <a:cubicBezTo>
                  <a:pt x="305" y="14"/>
                  <a:pt x="306" y="2"/>
                  <a:pt x="295" y="1"/>
                </a:cubicBezTo>
                <a:close/>
                <a:moveTo>
                  <a:pt x="289" y="28"/>
                </a:moveTo>
                <a:cubicBezTo>
                  <a:pt x="284" y="34"/>
                  <a:pt x="271" y="46"/>
                  <a:pt x="257" y="57"/>
                </a:cubicBezTo>
                <a:cubicBezTo>
                  <a:pt x="248" y="65"/>
                  <a:pt x="239" y="72"/>
                  <a:pt x="229" y="80"/>
                </a:cubicBezTo>
                <a:cubicBezTo>
                  <a:pt x="243" y="61"/>
                  <a:pt x="256" y="43"/>
                  <a:pt x="270" y="27"/>
                </a:cubicBezTo>
                <a:cubicBezTo>
                  <a:pt x="279" y="14"/>
                  <a:pt x="290" y="4"/>
                  <a:pt x="296" y="6"/>
                </a:cubicBezTo>
                <a:cubicBezTo>
                  <a:pt x="300" y="8"/>
                  <a:pt x="299" y="16"/>
                  <a:pt x="289" y="28"/>
                </a:cubicBezTo>
                <a:close/>
              </a:path>
            </a:pathLst>
          </a:custGeom>
          <a:solidFill>
            <a:srgbClr val="000000"/>
          </a:solidFill>
          <a:ln w="9525">
            <a:noFill/>
          </a:ln>
        </p:spPr>
        <p:txBody>
          <a:bodyPr/>
          <a:p>
            <a:endParaRPr lang="zh-CN" altLang="en-US"/>
          </a:p>
        </p:txBody>
      </p:sp>
      <p:sp>
        <p:nvSpPr>
          <p:cNvPr id="13" name="PA-PA_任意多边形 16"/>
          <p:cNvSpPr/>
          <p:nvPr>
            <p:custDataLst>
              <p:tags r:id="rId13"/>
            </p:custDataLst>
          </p:nvPr>
        </p:nvSpPr>
        <p:spPr>
          <a:xfrm>
            <a:off x="5576888" y="3757613"/>
            <a:ext cx="330200" cy="296862"/>
          </a:xfrm>
          <a:custGeom>
            <a:avLst/>
            <a:gdLst/>
            <a:ahLst/>
            <a:cxnLst>
              <a:cxn ang="0">
                <a:pos x="42239334" y="14121613"/>
              </a:cxn>
              <a:cxn ang="0">
                <a:pos x="0" y="84722160"/>
              </a:cxn>
              <a:cxn ang="0">
                <a:pos x="1084125398" y="960205776"/>
              </a:cxn>
              <a:cxn ang="0">
                <a:pos x="1070046870" y="1101410628"/>
              </a:cxn>
              <a:cxn ang="0">
                <a:pos x="1154521786" y="946084163"/>
              </a:cxn>
              <a:cxn ang="0">
                <a:pos x="42239334" y="14121613"/>
              </a:cxn>
            </a:cxnLst>
            <a:pathLst>
              <a:path w="88" h="79">
                <a:moveTo>
                  <a:pt x="3" y="1"/>
                </a:moveTo>
                <a:cubicBezTo>
                  <a:pt x="2" y="3"/>
                  <a:pt x="1" y="4"/>
                  <a:pt x="0" y="6"/>
                </a:cubicBezTo>
                <a:cubicBezTo>
                  <a:pt x="53" y="5"/>
                  <a:pt x="82" y="29"/>
                  <a:pt x="77" y="68"/>
                </a:cubicBezTo>
                <a:cubicBezTo>
                  <a:pt x="76" y="76"/>
                  <a:pt x="75" y="77"/>
                  <a:pt x="76" y="78"/>
                </a:cubicBezTo>
                <a:cubicBezTo>
                  <a:pt x="78" y="79"/>
                  <a:pt x="81" y="73"/>
                  <a:pt x="82" y="67"/>
                </a:cubicBezTo>
                <a:cubicBezTo>
                  <a:pt x="88" y="27"/>
                  <a:pt x="57" y="0"/>
                  <a:pt x="3" y="1"/>
                </a:cubicBezTo>
                <a:close/>
              </a:path>
            </a:pathLst>
          </a:custGeom>
          <a:solidFill>
            <a:srgbClr val="000000"/>
          </a:solidFill>
          <a:ln w="9525">
            <a:noFill/>
          </a:ln>
        </p:spPr>
        <p:txBody>
          <a:bodyPr/>
          <a:p>
            <a:endParaRPr lang="zh-CN" altLang="en-US"/>
          </a:p>
        </p:txBody>
      </p:sp>
      <p:sp>
        <p:nvSpPr>
          <p:cNvPr id="14" name="PA-PA_任意多边形 17"/>
          <p:cNvSpPr>
            <a:spLocks noEditPoints="1"/>
          </p:cNvSpPr>
          <p:nvPr>
            <p:custDataLst>
              <p:tags r:id="rId14"/>
            </p:custDataLst>
          </p:nvPr>
        </p:nvSpPr>
        <p:spPr>
          <a:xfrm>
            <a:off x="4764088" y="3746500"/>
            <a:ext cx="822325" cy="644525"/>
          </a:xfrm>
          <a:custGeom>
            <a:avLst/>
            <a:gdLst/>
            <a:ahLst/>
            <a:cxnLst>
              <a:cxn ang="0">
                <a:pos x="2147483646" y="56167356"/>
              </a:cxn>
              <a:cxn ang="0">
                <a:pos x="2147483646" y="0"/>
              </a:cxn>
              <a:cxn ang="0">
                <a:pos x="2147483646" y="42126454"/>
              </a:cxn>
              <a:cxn ang="0">
                <a:pos x="2147483646" y="112334712"/>
              </a:cxn>
              <a:cxn ang="0">
                <a:pos x="1170243573" y="758257432"/>
              </a:cxn>
              <a:cxn ang="0">
                <a:pos x="28199364" y="2092229325"/>
              </a:cxn>
              <a:cxn ang="0">
                <a:pos x="352484542" y="2147483646"/>
              </a:cxn>
              <a:cxn ang="0">
                <a:pos x="2147483646" y="1179510728"/>
              </a:cxn>
              <a:cxn ang="0">
                <a:pos x="2147483646" y="126375614"/>
              </a:cxn>
              <a:cxn ang="0">
                <a:pos x="2147483646" y="126375614"/>
              </a:cxn>
              <a:cxn ang="0">
                <a:pos x="2147483646" y="56167356"/>
              </a:cxn>
              <a:cxn ang="0">
                <a:pos x="2147483646" y="56167356"/>
              </a:cxn>
              <a:cxn ang="0">
                <a:pos x="1875212657" y="1165469826"/>
              </a:cxn>
              <a:cxn ang="0">
                <a:pos x="888257441" y="2147483646"/>
              </a:cxn>
              <a:cxn ang="0">
                <a:pos x="408879516" y="2147483646"/>
              </a:cxn>
              <a:cxn ang="0">
                <a:pos x="253786768" y="2120311130"/>
              </a:cxn>
              <a:cxn ang="0">
                <a:pos x="1226642301" y="828465690"/>
              </a:cxn>
              <a:cxn ang="0">
                <a:pos x="2147483646" y="196583872"/>
              </a:cxn>
              <a:cxn ang="0">
                <a:pos x="1875212657" y="1165469826"/>
              </a:cxn>
            </a:cxnLst>
            <a:pathLst>
              <a:path w="219" h="172">
                <a:moveTo>
                  <a:pt x="216" y="4"/>
                </a:moveTo>
                <a:cubicBezTo>
                  <a:pt x="217" y="3"/>
                  <a:pt x="218" y="1"/>
                  <a:pt x="219" y="0"/>
                </a:cubicBezTo>
                <a:cubicBezTo>
                  <a:pt x="210" y="1"/>
                  <a:pt x="200" y="2"/>
                  <a:pt x="191" y="3"/>
                </a:cubicBezTo>
                <a:cubicBezTo>
                  <a:pt x="190" y="5"/>
                  <a:pt x="189" y="6"/>
                  <a:pt x="188" y="8"/>
                </a:cubicBezTo>
                <a:cubicBezTo>
                  <a:pt x="158" y="14"/>
                  <a:pt x="118" y="30"/>
                  <a:pt x="83" y="54"/>
                </a:cubicBezTo>
                <a:cubicBezTo>
                  <a:pt x="54" y="73"/>
                  <a:pt x="4" y="118"/>
                  <a:pt x="2" y="149"/>
                </a:cubicBezTo>
                <a:cubicBezTo>
                  <a:pt x="0" y="168"/>
                  <a:pt x="15" y="172"/>
                  <a:pt x="25" y="172"/>
                </a:cubicBezTo>
                <a:cubicBezTo>
                  <a:pt x="55" y="172"/>
                  <a:pt x="111" y="134"/>
                  <a:pt x="154" y="84"/>
                </a:cubicBezTo>
                <a:cubicBezTo>
                  <a:pt x="182" y="51"/>
                  <a:pt x="196" y="33"/>
                  <a:pt x="212" y="9"/>
                </a:cubicBezTo>
                <a:cubicBezTo>
                  <a:pt x="213" y="9"/>
                  <a:pt x="214" y="9"/>
                  <a:pt x="215" y="9"/>
                </a:cubicBezTo>
                <a:cubicBezTo>
                  <a:pt x="216" y="7"/>
                  <a:pt x="217" y="6"/>
                  <a:pt x="218" y="4"/>
                </a:cubicBezTo>
                <a:cubicBezTo>
                  <a:pt x="217" y="4"/>
                  <a:pt x="217" y="4"/>
                  <a:pt x="216" y="4"/>
                </a:cubicBezTo>
                <a:close/>
                <a:moveTo>
                  <a:pt x="133" y="83"/>
                </a:moveTo>
                <a:cubicBezTo>
                  <a:pt x="110" y="114"/>
                  <a:pt x="82" y="142"/>
                  <a:pt x="63" y="154"/>
                </a:cubicBezTo>
                <a:cubicBezTo>
                  <a:pt x="49" y="162"/>
                  <a:pt x="38" y="166"/>
                  <a:pt x="29" y="165"/>
                </a:cubicBezTo>
                <a:cubicBezTo>
                  <a:pt x="24" y="164"/>
                  <a:pt x="18" y="160"/>
                  <a:pt x="18" y="151"/>
                </a:cubicBezTo>
                <a:cubicBezTo>
                  <a:pt x="18" y="124"/>
                  <a:pt x="59" y="78"/>
                  <a:pt x="87" y="59"/>
                </a:cubicBezTo>
                <a:cubicBezTo>
                  <a:pt x="120" y="36"/>
                  <a:pt x="157" y="20"/>
                  <a:pt x="185" y="14"/>
                </a:cubicBezTo>
                <a:cubicBezTo>
                  <a:pt x="165" y="39"/>
                  <a:pt x="146" y="66"/>
                  <a:pt x="133" y="83"/>
                </a:cubicBezTo>
                <a:close/>
              </a:path>
            </a:pathLst>
          </a:custGeom>
          <a:solidFill>
            <a:srgbClr val="000000"/>
          </a:solidFill>
          <a:ln w="9525">
            <a:noFill/>
          </a:ln>
        </p:spPr>
        <p:txBody>
          <a:bodyPr/>
          <a:p>
            <a:endParaRPr lang="zh-CN" altLang="en-US"/>
          </a:p>
        </p:txBody>
      </p:sp>
      <p:sp>
        <p:nvSpPr>
          <p:cNvPr id="15" name="PA-PA_任意多边形 18"/>
          <p:cNvSpPr/>
          <p:nvPr>
            <p:custDataLst>
              <p:tags r:id="rId15"/>
            </p:custDataLst>
          </p:nvPr>
        </p:nvSpPr>
        <p:spPr>
          <a:xfrm>
            <a:off x="5487988" y="3138488"/>
            <a:ext cx="542925" cy="619125"/>
          </a:xfrm>
          <a:custGeom>
            <a:avLst/>
            <a:gdLst/>
            <a:ahLst/>
            <a:cxnLst>
              <a:cxn ang="0">
                <a:pos x="2004838554" y="14078527"/>
              </a:cxn>
              <a:cxn ang="0">
                <a:pos x="2032879694" y="0"/>
              </a:cxn>
              <a:cxn ang="0">
                <a:pos x="1051488464" y="802536091"/>
              </a:cxn>
              <a:cxn ang="0">
                <a:pos x="0" y="2147483646"/>
              </a:cxn>
              <a:cxn ang="0">
                <a:pos x="392557241" y="2147483646"/>
              </a:cxn>
              <a:cxn ang="0">
                <a:pos x="1009428626" y="1393875511"/>
              </a:cxn>
              <a:cxn ang="0">
                <a:pos x="2004838554" y="14078527"/>
              </a:cxn>
            </a:cxnLst>
            <a:pathLst>
              <a:path w="145" h="165">
                <a:moveTo>
                  <a:pt x="143" y="1"/>
                </a:moveTo>
                <a:cubicBezTo>
                  <a:pt x="144" y="1"/>
                  <a:pt x="144" y="0"/>
                  <a:pt x="145" y="0"/>
                </a:cubicBezTo>
                <a:cubicBezTo>
                  <a:pt x="118" y="8"/>
                  <a:pt x="96" y="35"/>
                  <a:pt x="75" y="57"/>
                </a:cubicBezTo>
                <a:cubicBezTo>
                  <a:pt x="58" y="81"/>
                  <a:pt x="26" y="127"/>
                  <a:pt x="0" y="165"/>
                </a:cubicBezTo>
                <a:cubicBezTo>
                  <a:pt x="9" y="164"/>
                  <a:pt x="19" y="163"/>
                  <a:pt x="28" y="162"/>
                </a:cubicBezTo>
                <a:cubicBezTo>
                  <a:pt x="39" y="146"/>
                  <a:pt x="53" y="126"/>
                  <a:pt x="72" y="99"/>
                </a:cubicBezTo>
                <a:cubicBezTo>
                  <a:pt x="92" y="71"/>
                  <a:pt x="123" y="29"/>
                  <a:pt x="143" y="1"/>
                </a:cubicBezTo>
                <a:close/>
              </a:path>
            </a:pathLst>
          </a:custGeom>
          <a:solidFill>
            <a:srgbClr val="000000"/>
          </a:solidFill>
          <a:ln w="9525">
            <a:noFill/>
          </a:ln>
        </p:spPr>
        <p:txBody>
          <a:bodyPr/>
          <a:p>
            <a:endParaRPr lang="zh-CN" altLang="en-US"/>
          </a:p>
        </p:txBody>
      </p:sp>
      <p:sp>
        <p:nvSpPr>
          <p:cNvPr id="16" name="PA-PA_任意多边形 19"/>
          <p:cNvSpPr/>
          <p:nvPr>
            <p:custDataLst>
              <p:tags r:id="rId16"/>
            </p:custDataLst>
          </p:nvPr>
        </p:nvSpPr>
        <p:spPr>
          <a:xfrm>
            <a:off x="5180013" y="2794000"/>
            <a:ext cx="573087" cy="854075"/>
          </a:xfrm>
          <a:custGeom>
            <a:avLst/>
            <a:gdLst/>
            <a:ahLst/>
            <a:cxnLst>
              <a:cxn ang="0">
                <a:pos x="1795841155" y="0"/>
              </a:cxn>
              <a:cxn ang="0">
                <a:pos x="1669570986" y="56129210"/>
              </a:cxn>
              <a:cxn ang="0">
                <a:pos x="1837931211" y="336771512"/>
              </a:cxn>
              <a:cxn ang="0">
                <a:pos x="996130085" y="1515466185"/>
              </a:cxn>
              <a:cxn ang="0">
                <a:pos x="14031267" y="2147483646"/>
              </a:cxn>
              <a:cxn ang="0">
                <a:pos x="126270169" y="2147483646"/>
              </a:cxn>
              <a:cxn ang="0">
                <a:pos x="406869296" y="2147483646"/>
              </a:cxn>
              <a:cxn ang="0">
                <a:pos x="420900563" y="2147483646"/>
              </a:cxn>
              <a:cxn ang="0">
                <a:pos x="1388971859" y="1599659999"/>
              </a:cxn>
              <a:cxn ang="0">
                <a:pos x="2132561606" y="406929278"/>
              </a:cxn>
              <a:cxn ang="0">
                <a:pos x="1795841155" y="0"/>
              </a:cxn>
            </a:cxnLst>
            <a:pathLst>
              <a:path w="153" h="228">
                <a:moveTo>
                  <a:pt x="128" y="0"/>
                </a:moveTo>
                <a:cubicBezTo>
                  <a:pt x="125" y="1"/>
                  <a:pt x="122" y="2"/>
                  <a:pt x="119" y="4"/>
                </a:cubicBezTo>
                <a:cubicBezTo>
                  <a:pt x="128" y="6"/>
                  <a:pt x="134" y="13"/>
                  <a:pt x="131" y="24"/>
                </a:cubicBezTo>
                <a:cubicBezTo>
                  <a:pt x="125" y="44"/>
                  <a:pt x="105" y="69"/>
                  <a:pt x="71" y="108"/>
                </a:cubicBezTo>
                <a:cubicBezTo>
                  <a:pt x="28" y="155"/>
                  <a:pt x="4" y="184"/>
                  <a:pt x="1" y="207"/>
                </a:cubicBezTo>
                <a:cubicBezTo>
                  <a:pt x="0" y="217"/>
                  <a:pt x="3" y="224"/>
                  <a:pt x="9" y="228"/>
                </a:cubicBezTo>
                <a:cubicBezTo>
                  <a:pt x="16" y="224"/>
                  <a:pt x="23" y="219"/>
                  <a:pt x="29" y="214"/>
                </a:cubicBezTo>
                <a:cubicBezTo>
                  <a:pt x="29" y="213"/>
                  <a:pt x="29" y="211"/>
                  <a:pt x="30" y="209"/>
                </a:cubicBezTo>
                <a:cubicBezTo>
                  <a:pt x="32" y="191"/>
                  <a:pt x="56" y="162"/>
                  <a:pt x="99" y="114"/>
                </a:cubicBezTo>
                <a:cubicBezTo>
                  <a:pt x="126" y="83"/>
                  <a:pt x="152" y="53"/>
                  <a:pt x="152" y="29"/>
                </a:cubicBezTo>
                <a:cubicBezTo>
                  <a:pt x="153" y="14"/>
                  <a:pt x="143" y="4"/>
                  <a:pt x="128" y="0"/>
                </a:cubicBezTo>
                <a:close/>
              </a:path>
            </a:pathLst>
          </a:custGeom>
          <a:solidFill>
            <a:srgbClr val="000000"/>
          </a:solidFill>
          <a:ln w="9525">
            <a:noFill/>
          </a:ln>
        </p:spPr>
        <p:txBody>
          <a:bodyPr/>
          <a:p>
            <a:endParaRPr lang="zh-CN" altLang="en-US"/>
          </a:p>
        </p:txBody>
      </p:sp>
      <p:sp>
        <p:nvSpPr>
          <p:cNvPr id="17" name="PA-PA_任意多边形 20"/>
          <p:cNvSpPr/>
          <p:nvPr>
            <p:custDataLst>
              <p:tags r:id="rId17"/>
            </p:custDataLst>
          </p:nvPr>
        </p:nvSpPr>
        <p:spPr>
          <a:xfrm>
            <a:off x="5026025" y="2782888"/>
            <a:ext cx="633413" cy="471487"/>
          </a:xfrm>
          <a:custGeom>
            <a:avLst/>
            <a:gdLst/>
            <a:ahLst/>
            <a:cxnLst>
              <a:cxn ang="0">
                <a:pos x="2093085148" y="0"/>
              </a:cxn>
              <a:cxn ang="0">
                <a:pos x="604043626" y="602096383"/>
              </a:cxn>
              <a:cxn ang="0">
                <a:pos x="14047526" y="1750283229"/>
              </a:cxn>
              <a:cxn ang="0">
                <a:pos x="14047526" y="1764285644"/>
              </a:cxn>
              <a:cxn ang="0">
                <a:pos x="140475262" y="1722278398"/>
              </a:cxn>
              <a:cxn ang="0">
                <a:pos x="758566414" y="742120538"/>
              </a:cxn>
              <a:cxn ang="0">
                <a:pos x="2093085148" y="70012078"/>
              </a:cxn>
              <a:cxn ang="0">
                <a:pos x="2147483646" y="98016909"/>
              </a:cxn>
              <a:cxn ang="0">
                <a:pos x="2147483646" y="42007247"/>
              </a:cxn>
              <a:cxn ang="0">
                <a:pos x="2093085148" y="0"/>
              </a:cxn>
            </a:cxnLst>
            <a:pathLst>
              <a:path w="169" h="126">
                <a:moveTo>
                  <a:pt x="149" y="0"/>
                </a:moveTo>
                <a:cubicBezTo>
                  <a:pt x="122" y="0"/>
                  <a:pt x="77" y="13"/>
                  <a:pt x="43" y="43"/>
                </a:cubicBezTo>
                <a:cubicBezTo>
                  <a:pt x="16" y="68"/>
                  <a:pt x="0" y="101"/>
                  <a:pt x="1" y="125"/>
                </a:cubicBezTo>
                <a:cubicBezTo>
                  <a:pt x="1" y="125"/>
                  <a:pt x="1" y="126"/>
                  <a:pt x="1" y="126"/>
                </a:cubicBezTo>
                <a:cubicBezTo>
                  <a:pt x="4" y="125"/>
                  <a:pt x="7" y="124"/>
                  <a:pt x="10" y="123"/>
                </a:cubicBezTo>
                <a:cubicBezTo>
                  <a:pt x="10" y="101"/>
                  <a:pt x="31" y="75"/>
                  <a:pt x="54" y="53"/>
                </a:cubicBezTo>
                <a:cubicBezTo>
                  <a:pt x="84" y="23"/>
                  <a:pt x="121" y="5"/>
                  <a:pt x="149" y="5"/>
                </a:cubicBezTo>
                <a:cubicBezTo>
                  <a:pt x="153" y="5"/>
                  <a:pt x="157" y="6"/>
                  <a:pt x="160" y="7"/>
                </a:cubicBezTo>
                <a:cubicBezTo>
                  <a:pt x="163" y="5"/>
                  <a:pt x="166" y="4"/>
                  <a:pt x="169" y="3"/>
                </a:cubicBezTo>
                <a:cubicBezTo>
                  <a:pt x="163" y="1"/>
                  <a:pt x="156" y="0"/>
                  <a:pt x="149" y="0"/>
                </a:cubicBezTo>
                <a:close/>
              </a:path>
            </a:pathLst>
          </a:custGeom>
          <a:solidFill>
            <a:srgbClr val="000000"/>
          </a:solidFill>
          <a:ln w="9525">
            <a:noFill/>
          </a:ln>
        </p:spPr>
        <p:txBody>
          <a:bodyPr/>
          <a:p>
            <a:endParaRPr lang="zh-CN" altLang="en-US"/>
          </a:p>
        </p:txBody>
      </p:sp>
      <p:sp>
        <p:nvSpPr>
          <p:cNvPr id="18" name="PA-PA_任意多边形 21"/>
          <p:cNvSpPr/>
          <p:nvPr>
            <p:custDataLst>
              <p:tags r:id="rId18"/>
            </p:custDataLst>
          </p:nvPr>
        </p:nvSpPr>
        <p:spPr>
          <a:xfrm>
            <a:off x="5910263" y="3295650"/>
            <a:ext cx="382587" cy="368300"/>
          </a:xfrm>
          <a:custGeom>
            <a:avLst/>
            <a:gdLst/>
            <a:ahLst/>
            <a:cxnLst>
              <a:cxn ang="0">
                <a:pos x="450203626" y="1313511885"/>
              </a:cxn>
              <a:cxn ang="0">
                <a:pos x="337651782" y="1172276351"/>
              </a:cxn>
              <a:cxn ang="0">
                <a:pos x="787859159" y="494333763"/>
              </a:cxn>
              <a:cxn ang="0">
                <a:pos x="1350614629" y="70619646"/>
              </a:cxn>
              <a:cxn ang="0">
                <a:pos x="1435027574" y="28246355"/>
              </a:cxn>
              <a:cxn ang="0">
                <a:pos x="1308406281" y="0"/>
              </a:cxn>
              <a:cxn ang="0">
                <a:pos x="675307314" y="197732002"/>
              </a:cxn>
              <a:cxn ang="0">
                <a:pos x="309516634" y="423714117"/>
              </a:cxn>
              <a:cxn ang="0">
                <a:pos x="70343496" y="621446119"/>
              </a:cxn>
              <a:cxn ang="0">
                <a:pos x="14069449" y="720312120"/>
              </a:cxn>
              <a:cxn ang="0">
                <a:pos x="112551844" y="663819410"/>
              </a:cxn>
              <a:cxn ang="0">
                <a:pos x="253238836" y="536703296"/>
              </a:cxn>
              <a:cxn ang="0">
                <a:pos x="253238836" y="550826473"/>
              </a:cxn>
              <a:cxn ang="0">
                <a:pos x="14069449" y="1045160237"/>
              </a:cxn>
              <a:cxn ang="0">
                <a:pos x="393929579" y="1384131531"/>
              </a:cxn>
              <a:cxn ang="0">
                <a:pos x="436134177" y="1384131531"/>
              </a:cxn>
              <a:cxn ang="0">
                <a:pos x="464273075" y="1313511885"/>
              </a:cxn>
              <a:cxn ang="0">
                <a:pos x="450203626" y="1313511885"/>
              </a:cxn>
            </a:cxnLst>
            <a:pathLst>
              <a:path w="102" h="98">
                <a:moveTo>
                  <a:pt x="32" y="93"/>
                </a:moveTo>
                <a:cubicBezTo>
                  <a:pt x="26" y="93"/>
                  <a:pt x="24" y="89"/>
                  <a:pt x="24" y="83"/>
                </a:cubicBezTo>
                <a:cubicBezTo>
                  <a:pt x="26" y="72"/>
                  <a:pt x="40" y="51"/>
                  <a:pt x="56" y="35"/>
                </a:cubicBezTo>
                <a:cubicBezTo>
                  <a:pt x="72" y="20"/>
                  <a:pt x="82" y="11"/>
                  <a:pt x="96" y="5"/>
                </a:cubicBezTo>
                <a:cubicBezTo>
                  <a:pt x="100" y="3"/>
                  <a:pt x="102" y="3"/>
                  <a:pt x="102" y="2"/>
                </a:cubicBezTo>
                <a:cubicBezTo>
                  <a:pt x="102" y="0"/>
                  <a:pt x="97" y="0"/>
                  <a:pt x="93" y="0"/>
                </a:cubicBezTo>
                <a:cubicBezTo>
                  <a:pt x="81" y="0"/>
                  <a:pt x="64" y="6"/>
                  <a:pt x="48" y="14"/>
                </a:cubicBezTo>
                <a:cubicBezTo>
                  <a:pt x="37" y="20"/>
                  <a:pt x="29" y="25"/>
                  <a:pt x="22" y="30"/>
                </a:cubicBezTo>
                <a:cubicBezTo>
                  <a:pt x="16" y="34"/>
                  <a:pt x="9" y="40"/>
                  <a:pt x="5" y="44"/>
                </a:cubicBezTo>
                <a:cubicBezTo>
                  <a:pt x="3" y="46"/>
                  <a:pt x="0" y="49"/>
                  <a:pt x="1" y="51"/>
                </a:cubicBezTo>
                <a:cubicBezTo>
                  <a:pt x="2" y="52"/>
                  <a:pt x="4" y="51"/>
                  <a:pt x="8" y="47"/>
                </a:cubicBezTo>
                <a:cubicBezTo>
                  <a:pt x="12" y="44"/>
                  <a:pt x="14" y="42"/>
                  <a:pt x="18" y="38"/>
                </a:cubicBezTo>
                <a:cubicBezTo>
                  <a:pt x="18" y="39"/>
                  <a:pt x="18" y="39"/>
                  <a:pt x="18" y="39"/>
                </a:cubicBezTo>
                <a:cubicBezTo>
                  <a:pt x="8" y="50"/>
                  <a:pt x="1" y="63"/>
                  <a:pt x="1" y="74"/>
                </a:cubicBezTo>
                <a:cubicBezTo>
                  <a:pt x="0" y="90"/>
                  <a:pt x="11" y="98"/>
                  <a:pt x="28" y="98"/>
                </a:cubicBezTo>
                <a:cubicBezTo>
                  <a:pt x="29" y="98"/>
                  <a:pt x="30" y="98"/>
                  <a:pt x="31" y="98"/>
                </a:cubicBezTo>
                <a:cubicBezTo>
                  <a:pt x="31" y="96"/>
                  <a:pt x="32" y="94"/>
                  <a:pt x="33" y="93"/>
                </a:cubicBezTo>
                <a:cubicBezTo>
                  <a:pt x="33" y="93"/>
                  <a:pt x="32" y="93"/>
                  <a:pt x="32" y="93"/>
                </a:cubicBezTo>
                <a:close/>
              </a:path>
            </a:pathLst>
          </a:custGeom>
          <a:solidFill>
            <a:srgbClr val="000000"/>
          </a:solidFill>
          <a:ln w="9525">
            <a:noFill/>
          </a:ln>
        </p:spPr>
        <p:txBody>
          <a:bodyPr/>
          <a:p>
            <a:endParaRPr lang="zh-CN" altLang="en-US"/>
          </a:p>
        </p:txBody>
      </p:sp>
      <p:sp>
        <p:nvSpPr>
          <p:cNvPr id="19" name="PA-PA_任意多边形 22"/>
          <p:cNvSpPr/>
          <p:nvPr>
            <p:custDataLst>
              <p:tags r:id="rId19"/>
            </p:custDataLst>
          </p:nvPr>
        </p:nvSpPr>
        <p:spPr>
          <a:xfrm>
            <a:off x="6027738" y="3295650"/>
            <a:ext cx="360362" cy="368300"/>
          </a:xfrm>
          <a:custGeom>
            <a:avLst/>
            <a:gdLst/>
            <a:ahLst/>
            <a:cxnLst>
              <a:cxn ang="0">
                <a:pos x="901809659" y="960417413"/>
              </a:cxn>
              <a:cxn ang="0">
                <a:pos x="901809659" y="960417413"/>
              </a:cxn>
              <a:cxn ang="0">
                <a:pos x="1014539151" y="833305057"/>
              </a:cxn>
              <a:cxn ang="0">
                <a:pos x="1338624709" y="324848116"/>
              </a:cxn>
              <a:cxn ang="0">
                <a:pos x="1239990627" y="56496468"/>
              </a:cxn>
              <a:cxn ang="0">
                <a:pos x="1127264889" y="14123178"/>
              </a:cxn>
              <a:cxn ang="0">
                <a:pos x="1141352791" y="127112356"/>
              </a:cxn>
              <a:cxn ang="0">
                <a:pos x="1113173233" y="310724939"/>
              </a:cxn>
              <a:cxn ang="0">
                <a:pos x="873630101" y="508456941"/>
              </a:cxn>
              <a:cxn ang="0">
                <a:pos x="732721052" y="833305057"/>
              </a:cxn>
              <a:cxn ang="0">
                <a:pos x="718629396" y="847428235"/>
              </a:cxn>
              <a:cxn ang="0">
                <a:pos x="28183311" y="1313511885"/>
              </a:cxn>
              <a:cxn ang="0">
                <a:pos x="0" y="1384131531"/>
              </a:cxn>
              <a:cxn ang="0">
                <a:pos x="760904363" y="1059283414"/>
              </a:cxn>
              <a:cxn ang="0">
                <a:pos x="831355134" y="1002790704"/>
              </a:cxn>
              <a:cxn ang="0">
                <a:pos x="845446790" y="1016913882"/>
              </a:cxn>
              <a:cxn ang="0">
                <a:pos x="901809659" y="960417413"/>
              </a:cxn>
            </a:cxnLst>
            <a:pathLst>
              <a:path w="96" h="98">
                <a:moveTo>
                  <a:pt x="64" y="68"/>
                </a:moveTo>
                <a:cubicBezTo>
                  <a:pt x="64" y="68"/>
                  <a:pt x="64" y="68"/>
                  <a:pt x="64" y="68"/>
                </a:cubicBezTo>
                <a:cubicBezTo>
                  <a:pt x="67" y="65"/>
                  <a:pt x="69" y="62"/>
                  <a:pt x="72" y="59"/>
                </a:cubicBezTo>
                <a:cubicBezTo>
                  <a:pt x="85" y="47"/>
                  <a:pt x="93" y="34"/>
                  <a:pt x="95" y="23"/>
                </a:cubicBezTo>
                <a:cubicBezTo>
                  <a:pt x="96" y="15"/>
                  <a:pt x="93" y="8"/>
                  <a:pt x="88" y="4"/>
                </a:cubicBezTo>
                <a:cubicBezTo>
                  <a:pt x="86" y="2"/>
                  <a:pt x="83" y="0"/>
                  <a:pt x="80" y="1"/>
                </a:cubicBezTo>
                <a:cubicBezTo>
                  <a:pt x="79" y="2"/>
                  <a:pt x="81" y="3"/>
                  <a:pt x="81" y="9"/>
                </a:cubicBezTo>
                <a:cubicBezTo>
                  <a:pt x="81" y="12"/>
                  <a:pt x="81" y="18"/>
                  <a:pt x="79" y="22"/>
                </a:cubicBezTo>
                <a:cubicBezTo>
                  <a:pt x="76" y="24"/>
                  <a:pt x="68" y="28"/>
                  <a:pt x="62" y="36"/>
                </a:cubicBezTo>
                <a:cubicBezTo>
                  <a:pt x="55" y="46"/>
                  <a:pt x="53" y="54"/>
                  <a:pt x="52" y="59"/>
                </a:cubicBezTo>
                <a:cubicBezTo>
                  <a:pt x="52" y="60"/>
                  <a:pt x="52" y="60"/>
                  <a:pt x="51" y="60"/>
                </a:cubicBezTo>
                <a:cubicBezTo>
                  <a:pt x="35" y="78"/>
                  <a:pt x="14" y="92"/>
                  <a:pt x="2" y="93"/>
                </a:cubicBezTo>
                <a:cubicBezTo>
                  <a:pt x="1" y="94"/>
                  <a:pt x="0" y="96"/>
                  <a:pt x="0" y="98"/>
                </a:cubicBezTo>
                <a:cubicBezTo>
                  <a:pt x="19" y="97"/>
                  <a:pt x="40" y="85"/>
                  <a:pt x="54" y="75"/>
                </a:cubicBezTo>
                <a:cubicBezTo>
                  <a:pt x="56" y="74"/>
                  <a:pt x="58" y="73"/>
                  <a:pt x="59" y="71"/>
                </a:cubicBezTo>
                <a:cubicBezTo>
                  <a:pt x="60" y="72"/>
                  <a:pt x="60" y="72"/>
                  <a:pt x="60" y="72"/>
                </a:cubicBezTo>
                <a:cubicBezTo>
                  <a:pt x="61" y="70"/>
                  <a:pt x="62" y="69"/>
                  <a:pt x="64" y="68"/>
                </a:cubicBezTo>
                <a:close/>
              </a:path>
            </a:pathLst>
          </a:custGeom>
          <a:solidFill>
            <a:srgbClr val="000000"/>
          </a:solidFill>
          <a:ln w="9525">
            <a:noFill/>
          </a:ln>
        </p:spPr>
        <p:txBody>
          <a:bodyPr/>
          <a:p>
            <a:endParaRPr lang="zh-CN" altLang="en-US"/>
          </a:p>
        </p:txBody>
      </p:sp>
      <p:sp>
        <p:nvSpPr>
          <p:cNvPr id="20" name="PA-PA_任意多边形 23"/>
          <p:cNvSpPr/>
          <p:nvPr>
            <p:custDataLst>
              <p:tags r:id="rId20"/>
            </p:custDataLst>
          </p:nvPr>
        </p:nvSpPr>
        <p:spPr>
          <a:xfrm>
            <a:off x="6413500" y="3300413"/>
            <a:ext cx="333375" cy="195262"/>
          </a:xfrm>
          <a:custGeom>
            <a:avLst/>
            <a:gdLst/>
            <a:ahLst/>
            <a:cxnLst>
              <a:cxn ang="0">
                <a:pos x="1094410192" y="0"/>
              </a:cxn>
              <a:cxn ang="0">
                <a:pos x="645421492" y="169202033"/>
              </a:cxn>
              <a:cxn ang="0">
                <a:pos x="112246239" y="592214626"/>
              </a:cxn>
              <a:cxn ang="0">
                <a:pos x="28063433" y="719116151"/>
              </a:cxn>
              <a:cxn ang="0">
                <a:pos x="140309671" y="662715473"/>
              </a:cxn>
              <a:cxn ang="0">
                <a:pos x="406897298" y="423008838"/>
              </a:cxn>
              <a:cxn ang="0">
                <a:pos x="743639760" y="197406127"/>
              </a:cxn>
              <a:cxn ang="0">
                <a:pos x="687516640" y="253806805"/>
              </a:cxn>
              <a:cxn ang="0">
                <a:pos x="1234719864" y="56400678"/>
              </a:cxn>
              <a:cxn ang="0">
                <a:pos x="1094410192" y="0"/>
              </a:cxn>
            </a:cxnLst>
            <a:pathLst>
              <a:path w="89" h="52">
                <a:moveTo>
                  <a:pt x="78" y="0"/>
                </a:moveTo>
                <a:cubicBezTo>
                  <a:pt x="68" y="0"/>
                  <a:pt x="61" y="2"/>
                  <a:pt x="46" y="12"/>
                </a:cubicBezTo>
                <a:cubicBezTo>
                  <a:pt x="33" y="21"/>
                  <a:pt x="14" y="37"/>
                  <a:pt x="8" y="42"/>
                </a:cubicBezTo>
                <a:cubicBezTo>
                  <a:pt x="2" y="48"/>
                  <a:pt x="0" y="50"/>
                  <a:pt x="2" y="51"/>
                </a:cubicBezTo>
                <a:cubicBezTo>
                  <a:pt x="3" y="52"/>
                  <a:pt x="5" y="51"/>
                  <a:pt x="10" y="47"/>
                </a:cubicBezTo>
                <a:cubicBezTo>
                  <a:pt x="15" y="42"/>
                  <a:pt x="21" y="37"/>
                  <a:pt x="29" y="30"/>
                </a:cubicBezTo>
                <a:cubicBezTo>
                  <a:pt x="38" y="24"/>
                  <a:pt x="49" y="16"/>
                  <a:pt x="53" y="14"/>
                </a:cubicBezTo>
                <a:cubicBezTo>
                  <a:pt x="52" y="15"/>
                  <a:pt x="50" y="16"/>
                  <a:pt x="49" y="18"/>
                </a:cubicBezTo>
                <a:cubicBezTo>
                  <a:pt x="61" y="15"/>
                  <a:pt x="75" y="9"/>
                  <a:pt x="88" y="4"/>
                </a:cubicBezTo>
                <a:cubicBezTo>
                  <a:pt x="89" y="1"/>
                  <a:pt x="86" y="0"/>
                  <a:pt x="78" y="0"/>
                </a:cubicBezTo>
                <a:close/>
              </a:path>
            </a:pathLst>
          </a:custGeom>
          <a:solidFill>
            <a:srgbClr val="000000"/>
          </a:solidFill>
          <a:ln w="9525">
            <a:noFill/>
          </a:ln>
        </p:spPr>
        <p:txBody>
          <a:bodyPr/>
          <a:p>
            <a:endParaRPr lang="zh-CN" altLang="en-US"/>
          </a:p>
        </p:txBody>
      </p:sp>
      <p:sp>
        <p:nvSpPr>
          <p:cNvPr id="21" name="PA-PA_任意多边形 24"/>
          <p:cNvSpPr/>
          <p:nvPr>
            <p:custDataLst>
              <p:tags r:id="rId21"/>
            </p:custDataLst>
          </p:nvPr>
        </p:nvSpPr>
        <p:spPr>
          <a:xfrm>
            <a:off x="6424613" y="3302000"/>
            <a:ext cx="319087" cy="338138"/>
          </a:xfrm>
          <a:custGeom>
            <a:avLst/>
            <a:gdLst/>
            <a:ahLst/>
            <a:cxnLst>
              <a:cxn ang="0">
                <a:pos x="450952518" y="959868584"/>
              </a:cxn>
              <a:cxn ang="0">
                <a:pos x="746888818" y="536395824"/>
              </a:cxn>
              <a:cxn ang="0">
                <a:pos x="1141471802" y="56461532"/>
              </a:cxn>
              <a:cxn ang="0">
                <a:pos x="1197841336" y="0"/>
              </a:cxn>
              <a:cxn ang="0">
                <a:pos x="648242133" y="197619118"/>
              </a:cxn>
              <a:cxn ang="0">
                <a:pos x="155016219" y="762249465"/>
              </a:cxn>
              <a:cxn ang="0">
                <a:pos x="14092384" y="1072795404"/>
              </a:cxn>
              <a:cxn ang="0">
                <a:pos x="126831452" y="1270414523"/>
              </a:cxn>
              <a:cxn ang="0">
                <a:pos x="436860135" y="1072795404"/>
              </a:cxn>
              <a:cxn ang="0">
                <a:pos x="450952518" y="959868584"/>
              </a:cxn>
            </a:cxnLst>
            <a:pathLst>
              <a:path w="85" h="90">
                <a:moveTo>
                  <a:pt x="32" y="68"/>
                </a:moveTo>
                <a:cubicBezTo>
                  <a:pt x="35" y="62"/>
                  <a:pt x="44" y="50"/>
                  <a:pt x="53" y="38"/>
                </a:cubicBezTo>
                <a:cubicBezTo>
                  <a:pt x="64" y="25"/>
                  <a:pt x="74" y="12"/>
                  <a:pt x="81" y="4"/>
                </a:cubicBezTo>
                <a:cubicBezTo>
                  <a:pt x="83" y="2"/>
                  <a:pt x="84" y="1"/>
                  <a:pt x="85" y="0"/>
                </a:cubicBezTo>
                <a:cubicBezTo>
                  <a:pt x="72" y="5"/>
                  <a:pt x="58" y="11"/>
                  <a:pt x="46" y="14"/>
                </a:cubicBezTo>
                <a:cubicBezTo>
                  <a:pt x="31" y="28"/>
                  <a:pt x="21" y="40"/>
                  <a:pt x="11" y="54"/>
                </a:cubicBezTo>
                <a:cubicBezTo>
                  <a:pt x="6" y="60"/>
                  <a:pt x="1" y="69"/>
                  <a:pt x="1" y="76"/>
                </a:cubicBezTo>
                <a:cubicBezTo>
                  <a:pt x="0" y="83"/>
                  <a:pt x="4" y="88"/>
                  <a:pt x="9" y="90"/>
                </a:cubicBezTo>
                <a:cubicBezTo>
                  <a:pt x="17" y="85"/>
                  <a:pt x="24" y="80"/>
                  <a:pt x="31" y="76"/>
                </a:cubicBezTo>
                <a:cubicBezTo>
                  <a:pt x="31" y="74"/>
                  <a:pt x="31" y="71"/>
                  <a:pt x="32" y="68"/>
                </a:cubicBezTo>
                <a:close/>
              </a:path>
            </a:pathLst>
          </a:custGeom>
          <a:solidFill>
            <a:srgbClr val="000000"/>
          </a:solidFill>
          <a:ln w="9525">
            <a:noFill/>
          </a:ln>
        </p:spPr>
        <p:txBody>
          <a:bodyPr/>
          <a:p>
            <a:endParaRPr lang="zh-CN" altLang="en-US"/>
          </a:p>
        </p:txBody>
      </p:sp>
      <p:sp>
        <p:nvSpPr>
          <p:cNvPr id="22" name="PA-PA_任意多边形 25"/>
          <p:cNvSpPr/>
          <p:nvPr>
            <p:custDataLst>
              <p:tags r:id="rId22"/>
            </p:custDataLst>
          </p:nvPr>
        </p:nvSpPr>
        <p:spPr>
          <a:xfrm>
            <a:off x="6457950" y="3282950"/>
            <a:ext cx="623888" cy="365125"/>
          </a:xfrm>
          <a:custGeom>
            <a:avLst/>
            <a:gdLst/>
            <a:ahLst/>
            <a:cxnLst>
              <a:cxn ang="0">
                <a:pos x="2147042901" y="0"/>
              </a:cxn>
              <a:cxn ang="0">
                <a:pos x="1921037594" y="85013898"/>
              </a:cxn>
              <a:cxn ang="0">
                <a:pos x="1087647252" y="750956728"/>
              </a:cxn>
              <a:cxn ang="0">
                <a:pos x="508510062" y="1161857863"/>
              </a:cxn>
              <a:cxn ang="0">
                <a:pos x="324880280" y="1176029983"/>
              </a:cxn>
              <a:cxn ang="0">
                <a:pos x="310756358" y="1147689508"/>
              </a:cxn>
              <a:cxn ang="0">
                <a:pos x="0" y="1346057780"/>
              </a:cxn>
              <a:cxn ang="0">
                <a:pos x="141254257" y="1374394491"/>
              </a:cxn>
              <a:cxn ang="0">
                <a:pos x="960520676" y="935156644"/>
              </a:cxn>
              <a:cxn ang="0">
                <a:pos x="1539654108" y="495915034"/>
              </a:cxn>
              <a:cxn ang="0">
                <a:pos x="1525530186" y="495915034"/>
              </a:cxn>
              <a:cxn ang="0">
                <a:pos x="1539654108" y="495915034"/>
              </a:cxn>
              <a:cxn ang="0">
                <a:pos x="1582029634" y="453409966"/>
              </a:cxn>
              <a:cxn ang="0">
                <a:pos x="1596157314" y="453409966"/>
              </a:cxn>
              <a:cxn ang="0">
                <a:pos x="1582029634" y="467578322"/>
              </a:cxn>
              <a:cxn ang="0">
                <a:pos x="2147483646" y="226704983"/>
              </a:cxn>
              <a:cxn ang="0">
                <a:pos x="2147483646" y="113350610"/>
              </a:cxn>
              <a:cxn ang="0">
                <a:pos x="2147042901" y="0"/>
              </a:cxn>
            </a:cxnLst>
            <a:pathLst>
              <a:path w="166" h="97">
                <a:moveTo>
                  <a:pt x="152" y="0"/>
                </a:moveTo>
                <a:cubicBezTo>
                  <a:pt x="143" y="0"/>
                  <a:pt x="140" y="2"/>
                  <a:pt x="136" y="6"/>
                </a:cubicBezTo>
                <a:cubicBezTo>
                  <a:pt x="118" y="19"/>
                  <a:pt x="103" y="33"/>
                  <a:pt x="77" y="53"/>
                </a:cubicBezTo>
                <a:cubicBezTo>
                  <a:pt x="60" y="66"/>
                  <a:pt x="48" y="75"/>
                  <a:pt x="36" y="82"/>
                </a:cubicBezTo>
                <a:cubicBezTo>
                  <a:pt x="30" y="84"/>
                  <a:pt x="25" y="85"/>
                  <a:pt x="23" y="83"/>
                </a:cubicBezTo>
                <a:cubicBezTo>
                  <a:pt x="22" y="82"/>
                  <a:pt x="22" y="81"/>
                  <a:pt x="22" y="81"/>
                </a:cubicBezTo>
                <a:cubicBezTo>
                  <a:pt x="15" y="85"/>
                  <a:pt x="8" y="90"/>
                  <a:pt x="0" y="95"/>
                </a:cubicBezTo>
                <a:cubicBezTo>
                  <a:pt x="3" y="96"/>
                  <a:pt x="6" y="97"/>
                  <a:pt x="10" y="97"/>
                </a:cubicBezTo>
                <a:cubicBezTo>
                  <a:pt x="26" y="97"/>
                  <a:pt x="46" y="83"/>
                  <a:pt x="68" y="66"/>
                </a:cubicBezTo>
                <a:cubicBezTo>
                  <a:pt x="81" y="57"/>
                  <a:pt x="98" y="44"/>
                  <a:pt x="109" y="35"/>
                </a:cubicBezTo>
                <a:cubicBezTo>
                  <a:pt x="108" y="35"/>
                  <a:pt x="108" y="35"/>
                  <a:pt x="108" y="35"/>
                </a:cubicBezTo>
                <a:cubicBezTo>
                  <a:pt x="108" y="35"/>
                  <a:pt x="108" y="35"/>
                  <a:pt x="109" y="35"/>
                </a:cubicBezTo>
                <a:cubicBezTo>
                  <a:pt x="110" y="34"/>
                  <a:pt x="111" y="33"/>
                  <a:pt x="112" y="32"/>
                </a:cubicBezTo>
                <a:cubicBezTo>
                  <a:pt x="113" y="32"/>
                  <a:pt x="113" y="32"/>
                  <a:pt x="113" y="32"/>
                </a:cubicBezTo>
                <a:cubicBezTo>
                  <a:pt x="112" y="33"/>
                  <a:pt x="112" y="33"/>
                  <a:pt x="112" y="33"/>
                </a:cubicBezTo>
                <a:cubicBezTo>
                  <a:pt x="126" y="27"/>
                  <a:pt x="139" y="21"/>
                  <a:pt x="153" y="16"/>
                </a:cubicBezTo>
                <a:cubicBezTo>
                  <a:pt x="155" y="14"/>
                  <a:pt x="158" y="11"/>
                  <a:pt x="160" y="8"/>
                </a:cubicBezTo>
                <a:cubicBezTo>
                  <a:pt x="166" y="1"/>
                  <a:pt x="161" y="0"/>
                  <a:pt x="152" y="0"/>
                </a:cubicBezTo>
                <a:close/>
              </a:path>
            </a:pathLst>
          </a:custGeom>
          <a:solidFill>
            <a:srgbClr val="000000"/>
          </a:solidFill>
          <a:ln w="9525">
            <a:noFill/>
          </a:ln>
        </p:spPr>
        <p:txBody>
          <a:bodyPr/>
          <a:p>
            <a:endParaRPr lang="zh-CN" altLang="en-US"/>
          </a:p>
        </p:txBody>
      </p:sp>
      <p:sp>
        <p:nvSpPr>
          <p:cNvPr id="23" name="PA-PA_任意多边形 26"/>
          <p:cNvSpPr/>
          <p:nvPr>
            <p:custDataLst>
              <p:tags r:id="rId23"/>
            </p:custDataLst>
          </p:nvPr>
        </p:nvSpPr>
        <p:spPr>
          <a:xfrm>
            <a:off x="6751638" y="3330575"/>
            <a:ext cx="280987" cy="296863"/>
          </a:xfrm>
          <a:custGeom>
            <a:avLst/>
            <a:gdLst/>
            <a:ahLst/>
            <a:cxnLst>
              <a:cxn ang="0">
                <a:pos x="463193957" y="776642459"/>
              </a:cxn>
              <a:cxn ang="0">
                <a:pos x="743918702" y="381262278"/>
              </a:cxn>
              <a:cxn ang="0">
                <a:pos x="1052715922" y="0"/>
              </a:cxn>
              <a:cxn ang="0">
                <a:pos x="477232067" y="240053192"/>
              </a:cxn>
              <a:cxn ang="0">
                <a:pos x="126324262" y="635433373"/>
              </a:cxn>
              <a:cxn ang="0">
                <a:pos x="0" y="946091108"/>
              </a:cxn>
              <a:cxn ang="0">
                <a:pos x="126324262" y="1115539757"/>
              </a:cxn>
              <a:cxn ang="0">
                <a:pos x="421087118" y="917847787"/>
              </a:cxn>
              <a:cxn ang="0">
                <a:pos x="463193957" y="776642459"/>
              </a:cxn>
            </a:cxnLst>
            <a:pathLst>
              <a:path w="75" h="79">
                <a:moveTo>
                  <a:pt x="33" y="55"/>
                </a:moveTo>
                <a:cubicBezTo>
                  <a:pt x="36" y="49"/>
                  <a:pt x="43" y="39"/>
                  <a:pt x="53" y="27"/>
                </a:cubicBezTo>
                <a:cubicBezTo>
                  <a:pt x="61" y="16"/>
                  <a:pt x="68" y="9"/>
                  <a:pt x="75" y="0"/>
                </a:cubicBezTo>
                <a:cubicBezTo>
                  <a:pt x="61" y="5"/>
                  <a:pt x="48" y="11"/>
                  <a:pt x="34" y="17"/>
                </a:cubicBezTo>
                <a:cubicBezTo>
                  <a:pt x="25" y="26"/>
                  <a:pt x="15" y="36"/>
                  <a:pt x="9" y="45"/>
                </a:cubicBezTo>
                <a:cubicBezTo>
                  <a:pt x="4" y="52"/>
                  <a:pt x="0" y="60"/>
                  <a:pt x="0" y="67"/>
                </a:cubicBezTo>
                <a:cubicBezTo>
                  <a:pt x="0" y="73"/>
                  <a:pt x="3" y="78"/>
                  <a:pt x="9" y="79"/>
                </a:cubicBezTo>
                <a:cubicBezTo>
                  <a:pt x="16" y="74"/>
                  <a:pt x="23" y="69"/>
                  <a:pt x="30" y="65"/>
                </a:cubicBezTo>
                <a:cubicBezTo>
                  <a:pt x="29" y="62"/>
                  <a:pt x="30" y="59"/>
                  <a:pt x="33" y="55"/>
                </a:cubicBezTo>
                <a:close/>
              </a:path>
            </a:pathLst>
          </a:custGeom>
          <a:solidFill>
            <a:srgbClr val="000000"/>
          </a:solidFill>
          <a:ln w="9525">
            <a:noFill/>
          </a:ln>
        </p:spPr>
        <p:txBody>
          <a:bodyPr/>
          <a:p>
            <a:endParaRPr lang="zh-CN" altLang="en-US"/>
          </a:p>
        </p:txBody>
      </p:sp>
      <p:sp>
        <p:nvSpPr>
          <p:cNvPr id="24" name="PA-PA_任意多边形 27"/>
          <p:cNvSpPr/>
          <p:nvPr>
            <p:custDataLst>
              <p:tags r:id="rId24"/>
            </p:custDataLst>
          </p:nvPr>
        </p:nvSpPr>
        <p:spPr>
          <a:xfrm>
            <a:off x="6784975" y="3409950"/>
            <a:ext cx="355600" cy="225425"/>
          </a:xfrm>
          <a:custGeom>
            <a:avLst/>
            <a:gdLst/>
            <a:ahLst/>
            <a:cxnLst>
              <a:cxn ang="0">
                <a:pos x="1303045667" y="28230724"/>
              </a:cxn>
              <a:cxn ang="0">
                <a:pos x="1190953061" y="84695930"/>
              </a:cxn>
              <a:cxn ang="0">
                <a:pos x="826661448" y="395237653"/>
              </a:cxn>
              <a:cxn ang="0">
                <a:pos x="476380476" y="635206322"/>
              </a:cxn>
              <a:cxn ang="0">
                <a:pos x="308245309" y="649321684"/>
              </a:cxn>
              <a:cxn ang="0">
                <a:pos x="294234669" y="621090960"/>
              </a:cxn>
              <a:cxn ang="0">
                <a:pos x="0" y="818709786"/>
              </a:cxn>
              <a:cxn ang="0">
                <a:pos x="112088863" y="846940510"/>
              </a:cxn>
              <a:cxn ang="0">
                <a:pos x="770618888" y="536395030"/>
              </a:cxn>
              <a:cxn ang="0">
                <a:pos x="1246999364" y="127042016"/>
              </a:cxn>
              <a:cxn ang="0">
                <a:pos x="1303045667" y="28230724"/>
              </a:cxn>
            </a:cxnLst>
            <a:pathLst>
              <a:path w="95" h="60">
                <a:moveTo>
                  <a:pt x="93" y="2"/>
                </a:moveTo>
                <a:cubicBezTo>
                  <a:pt x="92" y="0"/>
                  <a:pt x="89" y="3"/>
                  <a:pt x="85" y="6"/>
                </a:cubicBezTo>
                <a:cubicBezTo>
                  <a:pt x="79" y="11"/>
                  <a:pt x="70" y="20"/>
                  <a:pt x="59" y="28"/>
                </a:cubicBezTo>
                <a:cubicBezTo>
                  <a:pt x="50" y="35"/>
                  <a:pt x="40" y="42"/>
                  <a:pt x="34" y="45"/>
                </a:cubicBezTo>
                <a:cubicBezTo>
                  <a:pt x="29" y="47"/>
                  <a:pt x="25" y="49"/>
                  <a:pt x="22" y="46"/>
                </a:cubicBezTo>
                <a:cubicBezTo>
                  <a:pt x="21" y="46"/>
                  <a:pt x="21" y="45"/>
                  <a:pt x="21" y="44"/>
                </a:cubicBezTo>
                <a:cubicBezTo>
                  <a:pt x="14" y="48"/>
                  <a:pt x="7" y="53"/>
                  <a:pt x="0" y="58"/>
                </a:cubicBezTo>
                <a:cubicBezTo>
                  <a:pt x="3" y="59"/>
                  <a:pt x="5" y="60"/>
                  <a:pt x="8" y="60"/>
                </a:cubicBezTo>
                <a:cubicBezTo>
                  <a:pt x="26" y="60"/>
                  <a:pt x="45" y="45"/>
                  <a:pt x="55" y="38"/>
                </a:cubicBezTo>
                <a:cubicBezTo>
                  <a:pt x="68" y="27"/>
                  <a:pt x="82" y="16"/>
                  <a:pt x="89" y="9"/>
                </a:cubicBezTo>
                <a:cubicBezTo>
                  <a:pt x="90" y="8"/>
                  <a:pt x="95" y="3"/>
                  <a:pt x="93" y="2"/>
                </a:cubicBezTo>
                <a:close/>
              </a:path>
            </a:pathLst>
          </a:custGeom>
          <a:solidFill>
            <a:srgbClr val="000000"/>
          </a:solidFill>
          <a:ln w="9525">
            <a:noFill/>
          </a:ln>
        </p:spPr>
        <p:txBody>
          <a:bodyPr/>
          <a:p>
            <a:endParaRPr lang="zh-CN" altLang="en-US"/>
          </a:p>
        </p:txBody>
      </p:sp>
      <p:sp>
        <p:nvSpPr>
          <p:cNvPr id="25" name="PA-PA_任意多边形 28"/>
          <p:cNvSpPr/>
          <p:nvPr>
            <p:custDataLst>
              <p:tags r:id="rId25"/>
            </p:custDataLst>
          </p:nvPr>
        </p:nvSpPr>
        <p:spPr>
          <a:xfrm>
            <a:off x="2116138" y="247808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26" name="PA-PA_任意多边形 29"/>
          <p:cNvSpPr/>
          <p:nvPr>
            <p:custDataLst>
              <p:tags r:id="rId26"/>
            </p:custDataLst>
          </p:nvPr>
        </p:nvSpPr>
        <p:spPr>
          <a:xfrm>
            <a:off x="2284413" y="3295650"/>
            <a:ext cx="277812" cy="365125"/>
          </a:xfrm>
          <a:custGeom>
            <a:avLst/>
            <a:gdLst/>
            <a:ahLst/>
            <a:cxnLst>
              <a:cxn ang="0">
                <a:pos x="422822356" y="1190198339"/>
              </a:cxn>
              <a:cxn ang="0">
                <a:pos x="465106093" y="1020170543"/>
              </a:cxn>
              <a:cxn ang="0">
                <a:pos x="718801008" y="680111186"/>
              </a:cxn>
              <a:cxn ang="0">
                <a:pos x="1028872988" y="198364508"/>
              </a:cxn>
              <a:cxn ang="0">
                <a:pos x="789271400" y="0"/>
              </a:cxn>
              <a:cxn ang="0">
                <a:pos x="648330615" y="127522729"/>
              </a:cxn>
              <a:cxn ang="0">
                <a:pos x="662423943" y="127522729"/>
              </a:cxn>
              <a:cxn ang="0">
                <a:pos x="648330615" y="240873339"/>
              </a:cxn>
              <a:cxn ang="0">
                <a:pos x="324165308" y="623437763"/>
              </a:cxn>
              <a:cxn ang="0">
                <a:pos x="0" y="1161857863"/>
              </a:cxn>
              <a:cxn ang="0">
                <a:pos x="239601587" y="1374394491"/>
              </a:cxn>
              <a:cxn ang="0">
                <a:pos x="267788243" y="1360226135"/>
              </a:cxn>
              <a:cxn ang="0">
                <a:pos x="422822356" y="1190198339"/>
              </a:cxn>
            </a:cxnLst>
            <a:pathLst>
              <a:path w="74" h="97">
                <a:moveTo>
                  <a:pt x="30" y="84"/>
                </a:moveTo>
                <a:cubicBezTo>
                  <a:pt x="28" y="82"/>
                  <a:pt x="29" y="78"/>
                  <a:pt x="33" y="72"/>
                </a:cubicBezTo>
                <a:cubicBezTo>
                  <a:pt x="36" y="66"/>
                  <a:pt x="42" y="58"/>
                  <a:pt x="51" y="48"/>
                </a:cubicBezTo>
                <a:cubicBezTo>
                  <a:pt x="59" y="37"/>
                  <a:pt x="71" y="24"/>
                  <a:pt x="73" y="14"/>
                </a:cubicBezTo>
                <a:cubicBezTo>
                  <a:pt x="74" y="5"/>
                  <a:pt x="67" y="0"/>
                  <a:pt x="56" y="0"/>
                </a:cubicBezTo>
                <a:cubicBezTo>
                  <a:pt x="53" y="3"/>
                  <a:pt x="50" y="6"/>
                  <a:pt x="46" y="9"/>
                </a:cubicBezTo>
                <a:cubicBezTo>
                  <a:pt x="46" y="9"/>
                  <a:pt x="47" y="9"/>
                  <a:pt x="47" y="9"/>
                </a:cubicBezTo>
                <a:cubicBezTo>
                  <a:pt x="50" y="11"/>
                  <a:pt x="48" y="14"/>
                  <a:pt x="46" y="17"/>
                </a:cubicBezTo>
                <a:cubicBezTo>
                  <a:pt x="40" y="25"/>
                  <a:pt x="32" y="34"/>
                  <a:pt x="23" y="44"/>
                </a:cubicBezTo>
                <a:cubicBezTo>
                  <a:pt x="13" y="57"/>
                  <a:pt x="1" y="70"/>
                  <a:pt x="0" y="82"/>
                </a:cubicBezTo>
                <a:cubicBezTo>
                  <a:pt x="0" y="92"/>
                  <a:pt x="6" y="97"/>
                  <a:pt x="17" y="97"/>
                </a:cubicBezTo>
                <a:cubicBezTo>
                  <a:pt x="17" y="97"/>
                  <a:pt x="18" y="96"/>
                  <a:pt x="19" y="96"/>
                </a:cubicBezTo>
                <a:cubicBezTo>
                  <a:pt x="22" y="92"/>
                  <a:pt x="26" y="88"/>
                  <a:pt x="30" y="84"/>
                </a:cubicBezTo>
                <a:close/>
              </a:path>
            </a:pathLst>
          </a:custGeom>
          <a:solidFill>
            <a:srgbClr val="000000"/>
          </a:solidFill>
          <a:ln w="9525">
            <a:noFill/>
          </a:ln>
        </p:spPr>
        <p:txBody>
          <a:bodyPr/>
          <a:p>
            <a:endParaRPr lang="zh-CN" altLang="en-US"/>
          </a:p>
        </p:txBody>
      </p:sp>
      <p:sp>
        <p:nvSpPr>
          <p:cNvPr id="27" name="PA-PA_任意多边形 30"/>
          <p:cNvSpPr/>
          <p:nvPr>
            <p:custDataLst>
              <p:tags r:id="rId27"/>
            </p:custDataLst>
          </p:nvPr>
        </p:nvSpPr>
        <p:spPr>
          <a:xfrm>
            <a:off x="2355850" y="3438525"/>
            <a:ext cx="319088" cy="217488"/>
          </a:xfrm>
          <a:custGeom>
            <a:avLst/>
            <a:gdLst/>
            <a:ahLst/>
            <a:cxnLst>
              <a:cxn ang="0">
                <a:pos x="1183756416" y="14061724"/>
              </a:cxn>
              <a:cxn ang="0">
                <a:pos x="1085109423" y="56243147"/>
              </a:cxn>
              <a:cxn ang="0">
                <a:pos x="718710057" y="379644053"/>
              </a:cxn>
              <a:cxn ang="0">
                <a:pos x="352306938" y="618682114"/>
              </a:cxn>
              <a:cxn ang="0">
                <a:pos x="155016704" y="646801812"/>
              </a:cxn>
              <a:cxn ang="0">
                <a:pos x="155016704" y="646801812"/>
              </a:cxn>
              <a:cxn ang="0">
                <a:pos x="0" y="815535002"/>
              </a:cxn>
              <a:cxn ang="0">
                <a:pos x="662340347" y="520253795"/>
              </a:cxn>
              <a:cxn ang="0">
                <a:pos x="1127386706" y="112486294"/>
              </a:cxn>
              <a:cxn ang="0">
                <a:pos x="1183756416" y="14061724"/>
              </a:cxn>
            </a:cxnLst>
            <a:pathLst>
              <a:path w="85" h="58">
                <a:moveTo>
                  <a:pt x="84" y="1"/>
                </a:moveTo>
                <a:cubicBezTo>
                  <a:pt x="83" y="0"/>
                  <a:pt x="81" y="0"/>
                  <a:pt x="77" y="4"/>
                </a:cubicBezTo>
                <a:cubicBezTo>
                  <a:pt x="71" y="10"/>
                  <a:pt x="60" y="20"/>
                  <a:pt x="51" y="27"/>
                </a:cubicBezTo>
                <a:cubicBezTo>
                  <a:pt x="38" y="37"/>
                  <a:pt x="31" y="40"/>
                  <a:pt x="25" y="44"/>
                </a:cubicBezTo>
                <a:cubicBezTo>
                  <a:pt x="20" y="46"/>
                  <a:pt x="14" y="48"/>
                  <a:pt x="11" y="46"/>
                </a:cubicBezTo>
                <a:cubicBezTo>
                  <a:pt x="11" y="46"/>
                  <a:pt x="11" y="46"/>
                  <a:pt x="11" y="46"/>
                </a:cubicBezTo>
                <a:cubicBezTo>
                  <a:pt x="7" y="50"/>
                  <a:pt x="3" y="54"/>
                  <a:pt x="0" y="58"/>
                </a:cubicBezTo>
                <a:cubicBezTo>
                  <a:pt x="16" y="57"/>
                  <a:pt x="36" y="45"/>
                  <a:pt x="47" y="37"/>
                </a:cubicBezTo>
                <a:cubicBezTo>
                  <a:pt x="58" y="28"/>
                  <a:pt x="75" y="13"/>
                  <a:pt x="80" y="8"/>
                </a:cubicBezTo>
                <a:cubicBezTo>
                  <a:pt x="84" y="4"/>
                  <a:pt x="85" y="2"/>
                  <a:pt x="84" y="1"/>
                </a:cubicBezTo>
                <a:close/>
              </a:path>
            </a:pathLst>
          </a:custGeom>
          <a:solidFill>
            <a:srgbClr val="000000"/>
          </a:solidFill>
          <a:ln w="9525">
            <a:noFill/>
          </a:ln>
        </p:spPr>
        <p:txBody>
          <a:bodyPr/>
          <a:p>
            <a:endParaRPr lang="zh-CN" altLang="en-US"/>
          </a:p>
        </p:txBody>
      </p:sp>
      <p:sp>
        <p:nvSpPr>
          <p:cNvPr id="28" name="PA-PA_任意多边形 31"/>
          <p:cNvSpPr/>
          <p:nvPr>
            <p:custDataLst>
              <p:tags r:id="rId28"/>
            </p:custDataLst>
          </p:nvPr>
        </p:nvSpPr>
        <p:spPr>
          <a:xfrm>
            <a:off x="2066925" y="3295650"/>
            <a:ext cx="427038" cy="300038"/>
          </a:xfrm>
          <a:custGeom>
            <a:avLst/>
            <a:gdLst/>
            <a:ahLst/>
            <a:cxnLst>
              <a:cxn ang="0">
                <a:pos x="673540067" y="576706790"/>
              </a:cxn>
              <a:cxn ang="0">
                <a:pos x="1276922285" y="182858159"/>
              </a:cxn>
              <a:cxn ang="0">
                <a:pos x="1459342430" y="126593533"/>
              </a:cxn>
              <a:cxn ang="0">
                <a:pos x="1599661872" y="0"/>
              </a:cxn>
              <a:cxn ang="0">
                <a:pos x="1599661872" y="0"/>
              </a:cxn>
              <a:cxn ang="0">
                <a:pos x="757733980" y="407916663"/>
              </a:cxn>
              <a:cxn ang="0">
                <a:pos x="84193913" y="956491140"/>
              </a:cxn>
              <a:cxn ang="0">
                <a:pos x="0" y="1125285018"/>
              </a:cxn>
              <a:cxn ang="0">
                <a:pos x="673540067" y="576706790"/>
              </a:cxn>
            </a:cxnLst>
            <a:pathLst>
              <a:path w="114" h="80">
                <a:moveTo>
                  <a:pt x="48" y="41"/>
                </a:moveTo>
                <a:cubicBezTo>
                  <a:pt x="65" y="27"/>
                  <a:pt x="81" y="18"/>
                  <a:pt x="91" y="13"/>
                </a:cubicBezTo>
                <a:cubicBezTo>
                  <a:pt x="96" y="10"/>
                  <a:pt x="101" y="8"/>
                  <a:pt x="104" y="9"/>
                </a:cubicBezTo>
                <a:cubicBezTo>
                  <a:pt x="108" y="6"/>
                  <a:pt x="111" y="3"/>
                  <a:pt x="114" y="0"/>
                </a:cubicBezTo>
                <a:cubicBezTo>
                  <a:pt x="114" y="0"/>
                  <a:pt x="114" y="0"/>
                  <a:pt x="114" y="0"/>
                </a:cubicBezTo>
                <a:cubicBezTo>
                  <a:pt x="97" y="0"/>
                  <a:pt x="73" y="15"/>
                  <a:pt x="54" y="29"/>
                </a:cubicBezTo>
                <a:cubicBezTo>
                  <a:pt x="36" y="43"/>
                  <a:pt x="19" y="57"/>
                  <a:pt x="6" y="68"/>
                </a:cubicBezTo>
                <a:cubicBezTo>
                  <a:pt x="3" y="72"/>
                  <a:pt x="1" y="76"/>
                  <a:pt x="0" y="80"/>
                </a:cubicBezTo>
                <a:cubicBezTo>
                  <a:pt x="16" y="67"/>
                  <a:pt x="29" y="56"/>
                  <a:pt x="48" y="41"/>
                </a:cubicBezTo>
                <a:close/>
              </a:path>
            </a:pathLst>
          </a:custGeom>
          <a:solidFill>
            <a:srgbClr val="000000"/>
          </a:solidFill>
          <a:ln w="9525">
            <a:noFill/>
          </a:ln>
        </p:spPr>
        <p:txBody>
          <a:bodyPr/>
          <a:p>
            <a:endParaRPr lang="zh-CN" altLang="en-US"/>
          </a:p>
        </p:txBody>
      </p:sp>
      <p:sp>
        <p:nvSpPr>
          <p:cNvPr id="29" name="PA-PA_任意多边形 32"/>
          <p:cNvSpPr/>
          <p:nvPr>
            <p:custDataLst>
              <p:tags r:id="rId29"/>
            </p:custDataLst>
          </p:nvPr>
        </p:nvSpPr>
        <p:spPr>
          <a:xfrm>
            <a:off x="1981200" y="247808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0" name="PA-PA_任意多边形 33"/>
          <p:cNvSpPr/>
          <p:nvPr>
            <p:custDataLst>
              <p:tags r:id="rId30"/>
            </p:custDataLst>
          </p:nvPr>
        </p:nvSpPr>
        <p:spPr>
          <a:xfrm>
            <a:off x="1920875" y="3311525"/>
            <a:ext cx="341313" cy="341313"/>
          </a:xfrm>
          <a:custGeom>
            <a:avLst/>
            <a:gdLst/>
            <a:ahLst/>
            <a:cxnLst>
              <a:cxn ang="0">
                <a:pos x="464234439" y="520506076"/>
              </a:cxn>
              <a:cxn ang="0">
                <a:pos x="239151643" y="844063298"/>
              </a:cxn>
              <a:cxn ang="0">
                <a:pos x="56271637" y="1167616770"/>
              </a:cxn>
              <a:cxn ang="0">
                <a:pos x="154746063" y="1280160044"/>
              </a:cxn>
              <a:cxn ang="0">
                <a:pos x="365760012" y="1209823311"/>
              </a:cxn>
              <a:cxn ang="0">
                <a:pos x="548640019" y="1069146094"/>
              </a:cxn>
              <a:cxn ang="0">
                <a:pos x="633045598" y="900331184"/>
              </a:cxn>
              <a:cxn ang="0">
                <a:pos x="604911655" y="928468878"/>
              </a:cxn>
              <a:cxn ang="0">
                <a:pos x="590842809" y="928468878"/>
              </a:cxn>
              <a:cxn ang="0">
                <a:pos x="1223888407" y="42202790"/>
              </a:cxn>
              <a:cxn ang="0">
                <a:pos x="1280160044" y="0"/>
              </a:cxn>
              <a:cxn ang="0">
                <a:pos x="590842809" y="351691166"/>
              </a:cxn>
              <a:cxn ang="0">
                <a:pos x="464234439" y="520506076"/>
              </a:cxn>
            </a:cxnLst>
            <a:pathLst>
              <a:path w="91" h="91">
                <a:moveTo>
                  <a:pt x="33" y="37"/>
                </a:moveTo>
                <a:cubicBezTo>
                  <a:pt x="17" y="60"/>
                  <a:pt x="17" y="60"/>
                  <a:pt x="17" y="60"/>
                </a:cubicBezTo>
                <a:cubicBezTo>
                  <a:pt x="12" y="68"/>
                  <a:pt x="8" y="76"/>
                  <a:pt x="4" y="83"/>
                </a:cubicBezTo>
                <a:cubicBezTo>
                  <a:pt x="0" y="90"/>
                  <a:pt x="4" y="91"/>
                  <a:pt x="11" y="91"/>
                </a:cubicBezTo>
                <a:cubicBezTo>
                  <a:pt x="17" y="91"/>
                  <a:pt x="21" y="90"/>
                  <a:pt x="26" y="86"/>
                </a:cubicBezTo>
                <a:cubicBezTo>
                  <a:pt x="30" y="83"/>
                  <a:pt x="35" y="79"/>
                  <a:pt x="39" y="76"/>
                </a:cubicBezTo>
                <a:cubicBezTo>
                  <a:pt x="40" y="72"/>
                  <a:pt x="42" y="68"/>
                  <a:pt x="45" y="64"/>
                </a:cubicBezTo>
                <a:cubicBezTo>
                  <a:pt x="44" y="65"/>
                  <a:pt x="43" y="66"/>
                  <a:pt x="43" y="66"/>
                </a:cubicBezTo>
                <a:cubicBezTo>
                  <a:pt x="42" y="66"/>
                  <a:pt x="42" y="66"/>
                  <a:pt x="42" y="66"/>
                </a:cubicBezTo>
                <a:cubicBezTo>
                  <a:pt x="55" y="47"/>
                  <a:pt x="78" y="13"/>
                  <a:pt x="87" y="3"/>
                </a:cubicBezTo>
                <a:cubicBezTo>
                  <a:pt x="89" y="2"/>
                  <a:pt x="90" y="1"/>
                  <a:pt x="91" y="0"/>
                </a:cubicBezTo>
                <a:cubicBezTo>
                  <a:pt x="70" y="3"/>
                  <a:pt x="50" y="19"/>
                  <a:pt x="42" y="25"/>
                </a:cubicBezTo>
                <a:cubicBezTo>
                  <a:pt x="39" y="29"/>
                  <a:pt x="36" y="33"/>
                  <a:pt x="33" y="37"/>
                </a:cubicBezTo>
                <a:close/>
              </a:path>
            </a:pathLst>
          </a:custGeom>
          <a:solidFill>
            <a:srgbClr val="000000"/>
          </a:solidFill>
          <a:ln w="9525">
            <a:noFill/>
          </a:ln>
        </p:spPr>
        <p:txBody>
          <a:bodyPr/>
          <a:p>
            <a:endParaRPr lang="zh-CN" altLang="en-US"/>
          </a:p>
        </p:txBody>
      </p:sp>
      <p:sp>
        <p:nvSpPr>
          <p:cNvPr id="31" name="PA-PA_任意多边形 34"/>
          <p:cNvSpPr/>
          <p:nvPr>
            <p:custDataLst>
              <p:tags r:id="rId31"/>
            </p:custDataLst>
          </p:nvPr>
        </p:nvSpPr>
        <p:spPr>
          <a:xfrm>
            <a:off x="3940175" y="3213100"/>
            <a:ext cx="608013" cy="360363"/>
          </a:xfrm>
          <a:custGeom>
            <a:avLst/>
            <a:gdLst/>
            <a:ahLst/>
            <a:cxnLst>
              <a:cxn ang="0">
                <a:pos x="2147483646" y="14091695"/>
              </a:cxn>
              <a:cxn ang="0">
                <a:pos x="1788954398" y="84546415"/>
              </a:cxn>
              <a:cxn ang="0">
                <a:pos x="1281849037" y="394544932"/>
              </a:cxn>
              <a:cxn ang="0">
                <a:pos x="619794190" y="972270635"/>
              </a:cxn>
              <a:cxn ang="0">
                <a:pos x="605708556" y="958178941"/>
              </a:cxn>
              <a:cxn ang="0">
                <a:pos x="1225506499" y="112726051"/>
              </a:cxn>
              <a:cxn ang="0">
                <a:pos x="1267763403" y="70454720"/>
              </a:cxn>
              <a:cxn ang="0">
                <a:pos x="591622921" y="408636627"/>
              </a:cxn>
              <a:cxn ang="0">
                <a:pos x="591622921" y="408636627"/>
              </a:cxn>
              <a:cxn ang="0">
                <a:pos x="366241510" y="718635144"/>
              </a:cxn>
              <a:cxn ang="0">
                <a:pos x="42260657" y="1239997822"/>
              </a:cxn>
              <a:cxn ang="0">
                <a:pos x="154949486" y="1352723873"/>
              </a:cxn>
              <a:cxn ang="0">
                <a:pos x="352155875" y="1282269152"/>
              </a:cxn>
              <a:cxn ang="0">
                <a:pos x="1211417111" y="549542314"/>
              </a:cxn>
              <a:cxn ang="0">
                <a:pos x="1788954398" y="169089076"/>
              </a:cxn>
              <a:cxn ang="0">
                <a:pos x="2028421444" y="126817746"/>
              </a:cxn>
              <a:cxn ang="0">
                <a:pos x="2056592713" y="140909441"/>
              </a:cxn>
              <a:cxn ang="0">
                <a:pos x="2147483646" y="28183390"/>
              </a:cxn>
              <a:cxn ang="0">
                <a:pos x="2147483646" y="14091695"/>
              </a:cxn>
            </a:cxnLst>
            <a:pathLst>
              <a:path w="162" h="96">
                <a:moveTo>
                  <a:pt x="155" y="1"/>
                </a:moveTo>
                <a:cubicBezTo>
                  <a:pt x="146" y="0"/>
                  <a:pt x="136" y="2"/>
                  <a:pt x="127" y="6"/>
                </a:cubicBezTo>
                <a:cubicBezTo>
                  <a:pt x="117" y="10"/>
                  <a:pt x="101" y="20"/>
                  <a:pt x="91" y="28"/>
                </a:cubicBezTo>
                <a:cubicBezTo>
                  <a:pt x="72" y="42"/>
                  <a:pt x="59" y="55"/>
                  <a:pt x="44" y="69"/>
                </a:cubicBezTo>
                <a:cubicBezTo>
                  <a:pt x="43" y="68"/>
                  <a:pt x="43" y="68"/>
                  <a:pt x="43" y="68"/>
                </a:cubicBezTo>
                <a:cubicBezTo>
                  <a:pt x="50" y="58"/>
                  <a:pt x="77" y="18"/>
                  <a:pt x="87" y="8"/>
                </a:cubicBezTo>
                <a:cubicBezTo>
                  <a:pt x="88" y="7"/>
                  <a:pt x="89" y="6"/>
                  <a:pt x="90" y="5"/>
                </a:cubicBezTo>
                <a:cubicBezTo>
                  <a:pt x="73" y="9"/>
                  <a:pt x="56" y="19"/>
                  <a:pt x="42" y="29"/>
                </a:cubicBezTo>
                <a:cubicBezTo>
                  <a:pt x="42" y="29"/>
                  <a:pt x="42" y="29"/>
                  <a:pt x="42" y="29"/>
                </a:cubicBezTo>
                <a:cubicBezTo>
                  <a:pt x="37" y="36"/>
                  <a:pt x="32" y="42"/>
                  <a:pt x="26" y="51"/>
                </a:cubicBezTo>
                <a:cubicBezTo>
                  <a:pt x="17" y="65"/>
                  <a:pt x="8" y="77"/>
                  <a:pt x="3" y="88"/>
                </a:cubicBezTo>
                <a:cubicBezTo>
                  <a:pt x="0" y="95"/>
                  <a:pt x="2" y="96"/>
                  <a:pt x="11" y="96"/>
                </a:cubicBezTo>
                <a:cubicBezTo>
                  <a:pt x="17" y="96"/>
                  <a:pt x="20" y="95"/>
                  <a:pt x="25" y="91"/>
                </a:cubicBezTo>
                <a:cubicBezTo>
                  <a:pt x="36" y="83"/>
                  <a:pt x="62" y="59"/>
                  <a:pt x="86" y="39"/>
                </a:cubicBezTo>
                <a:cubicBezTo>
                  <a:pt x="102" y="26"/>
                  <a:pt x="113" y="18"/>
                  <a:pt x="127" y="12"/>
                </a:cubicBezTo>
                <a:cubicBezTo>
                  <a:pt x="133" y="9"/>
                  <a:pt x="140" y="7"/>
                  <a:pt x="144" y="9"/>
                </a:cubicBezTo>
                <a:cubicBezTo>
                  <a:pt x="145" y="9"/>
                  <a:pt x="145" y="10"/>
                  <a:pt x="146" y="10"/>
                </a:cubicBezTo>
                <a:cubicBezTo>
                  <a:pt x="151" y="8"/>
                  <a:pt x="157" y="5"/>
                  <a:pt x="162" y="2"/>
                </a:cubicBezTo>
                <a:cubicBezTo>
                  <a:pt x="160" y="1"/>
                  <a:pt x="157" y="1"/>
                  <a:pt x="155" y="1"/>
                </a:cubicBezTo>
                <a:close/>
              </a:path>
            </a:pathLst>
          </a:custGeom>
          <a:solidFill>
            <a:srgbClr val="000000"/>
          </a:solidFill>
          <a:ln w="9525">
            <a:noFill/>
          </a:ln>
        </p:spPr>
        <p:txBody>
          <a:bodyPr/>
          <a:p>
            <a:endParaRPr lang="zh-CN" altLang="en-US"/>
          </a:p>
        </p:txBody>
      </p:sp>
      <p:sp>
        <p:nvSpPr>
          <p:cNvPr id="32" name="PA-PA_任意多边形 35"/>
          <p:cNvSpPr/>
          <p:nvPr>
            <p:custDataLst>
              <p:tags r:id="rId32"/>
            </p:custDataLst>
          </p:nvPr>
        </p:nvSpPr>
        <p:spPr>
          <a:xfrm>
            <a:off x="4291013" y="3213100"/>
            <a:ext cx="314325" cy="360363"/>
          </a:xfrm>
          <a:custGeom>
            <a:avLst/>
            <a:gdLst/>
            <a:ahLst/>
            <a:cxnLst>
              <a:cxn ang="0">
                <a:pos x="966160211" y="0"/>
              </a:cxn>
              <a:cxn ang="0">
                <a:pos x="742121325" y="112726051"/>
              </a:cxn>
              <a:cxn ang="0">
                <a:pos x="728118895" y="324090212"/>
              </a:cxn>
              <a:cxn ang="0">
                <a:pos x="490081321" y="422724568"/>
              </a:cxn>
              <a:cxn ang="0">
                <a:pos x="168029164" y="563634008"/>
              </a:cxn>
              <a:cxn ang="0">
                <a:pos x="0" y="986362330"/>
              </a:cxn>
              <a:cxn ang="0">
                <a:pos x="266042435" y="1352723873"/>
              </a:cxn>
              <a:cxn ang="0">
                <a:pos x="280044865" y="1338632178"/>
              </a:cxn>
              <a:cxn ang="0">
                <a:pos x="448074029" y="1127271771"/>
              </a:cxn>
              <a:cxn ang="0">
                <a:pos x="364059447" y="873632525"/>
              </a:cxn>
              <a:cxn ang="0">
                <a:pos x="420069169" y="563634008"/>
              </a:cxn>
              <a:cxn ang="0">
                <a:pos x="756123755" y="450907958"/>
              </a:cxn>
              <a:cxn ang="0">
                <a:pos x="1120183203" y="295906822"/>
              </a:cxn>
              <a:cxn ang="0">
                <a:pos x="966160211" y="0"/>
              </a:cxn>
            </a:cxnLst>
            <a:pathLst>
              <a:path w="84" h="96">
                <a:moveTo>
                  <a:pt x="69" y="0"/>
                </a:moveTo>
                <a:cubicBezTo>
                  <a:pt x="64" y="3"/>
                  <a:pt x="58" y="6"/>
                  <a:pt x="53" y="8"/>
                </a:cubicBezTo>
                <a:cubicBezTo>
                  <a:pt x="57" y="11"/>
                  <a:pt x="55" y="19"/>
                  <a:pt x="52" y="23"/>
                </a:cubicBezTo>
                <a:cubicBezTo>
                  <a:pt x="47" y="28"/>
                  <a:pt x="41" y="29"/>
                  <a:pt x="35" y="30"/>
                </a:cubicBezTo>
                <a:cubicBezTo>
                  <a:pt x="27" y="31"/>
                  <a:pt x="17" y="35"/>
                  <a:pt x="12" y="40"/>
                </a:cubicBezTo>
                <a:cubicBezTo>
                  <a:pt x="8" y="44"/>
                  <a:pt x="1" y="56"/>
                  <a:pt x="0" y="70"/>
                </a:cubicBezTo>
                <a:cubicBezTo>
                  <a:pt x="0" y="88"/>
                  <a:pt x="8" y="96"/>
                  <a:pt x="19" y="96"/>
                </a:cubicBezTo>
                <a:cubicBezTo>
                  <a:pt x="19" y="96"/>
                  <a:pt x="20" y="95"/>
                  <a:pt x="20" y="95"/>
                </a:cubicBezTo>
                <a:cubicBezTo>
                  <a:pt x="24" y="90"/>
                  <a:pt x="28" y="85"/>
                  <a:pt x="32" y="80"/>
                </a:cubicBezTo>
                <a:cubicBezTo>
                  <a:pt x="28" y="78"/>
                  <a:pt x="27" y="72"/>
                  <a:pt x="26" y="62"/>
                </a:cubicBezTo>
                <a:cubicBezTo>
                  <a:pt x="25" y="52"/>
                  <a:pt x="27" y="45"/>
                  <a:pt x="30" y="40"/>
                </a:cubicBezTo>
                <a:cubicBezTo>
                  <a:pt x="34" y="35"/>
                  <a:pt x="43" y="34"/>
                  <a:pt x="54" y="32"/>
                </a:cubicBezTo>
                <a:cubicBezTo>
                  <a:pt x="66" y="30"/>
                  <a:pt x="76" y="28"/>
                  <a:pt x="80" y="21"/>
                </a:cubicBezTo>
                <a:cubicBezTo>
                  <a:pt x="84" y="12"/>
                  <a:pt x="79" y="4"/>
                  <a:pt x="69" y="0"/>
                </a:cubicBezTo>
                <a:close/>
              </a:path>
            </a:pathLst>
          </a:custGeom>
          <a:solidFill>
            <a:srgbClr val="000000"/>
          </a:solidFill>
          <a:ln w="9525">
            <a:noFill/>
          </a:ln>
        </p:spPr>
        <p:txBody>
          <a:bodyPr/>
          <a:p>
            <a:endParaRPr lang="zh-CN" altLang="en-US"/>
          </a:p>
        </p:txBody>
      </p:sp>
      <p:sp>
        <p:nvSpPr>
          <p:cNvPr id="33" name="PA-PA_任意多边形 36"/>
          <p:cNvSpPr/>
          <p:nvPr>
            <p:custDataLst>
              <p:tags r:id="rId33"/>
            </p:custDataLst>
          </p:nvPr>
        </p:nvSpPr>
        <p:spPr>
          <a:xfrm>
            <a:off x="4359275" y="3357563"/>
            <a:ext cx="319088" cy="220662"/>
          </a:xfrm>
          <a:custGeom>
            <a:avLst/>
            <a:gdLst/>
            <a:ahLst/>
            <a:cxnLst>
              <a:cxn ang="0">
                <a:pos x="1183756416" y="27975454"/>
              </a:cxn>
              <a:cxn ang="0">
                <a:pos x="1085109423" y="69938634"/>
              </a:cxn>
              <a:cxn ang="0">
                <a:pos x="704617630" y="391660090"/>
              </a:cxn>
              <a:cxn ang="0">
                <a:pos x="408676648" y="587488265"/>
              </a:cxn>
              <a:cxn ang="0">
                <a:pos x="211386415" y="643442912"/>
              </a:cxn>
              <a:cxn ang="0">
                <a:pos x="169109132" y="615463718"/>
              </a:cxn>
              <a:cxn ang="0">
                <a:pos x="0" y="825283360"/>
              </a:cxn>
              <a:cxn ang="0">
                <a:pos x="648247919" y="531537358"/>
              </a:cxn>
              <a:cxn ang="0">
                <a:pos x="1099201850" y="139877268"/>
              </a:cxn>
              <a:cxn ang="0">
                <a:pos x="1183756416" y="27975454"/>
              </a:cxn>
            </a:cxnLst>
            <a:pathLst>
              <a:path w="85" h="59">
                <a:moveTo>
                  <a:pt x="84" y="2"/>
                </a:moveTo>
                <a:cubicBezTo>
                  <a:pt x="82" y="0"/>
                  <a:pt x="77" y="5"/>
                  <a:pt x="77" y="5"/>
                </a:cubicBezTo>
                <a:cubicBezTo>
                  <a:pt x="70" y="11"/>
                  <a:pt x="62" y="18"/>
                  <a:pt x="50" y="28"/>
                </a:cubicBezTo>
                <a:cubicBezTo>
                  <a:pt x="42" y="35"/>
                  <a:pt x="34" y="39"/>
                  <a:pt x="29" y="42"/>
                </a:cubicBezTo>
                <a:cubicBezTo>
                  <a:pt x="23" y="45"/>
                  <a:pt x="19" y="47"/>
                  <a:pt x="15" y="46"/>
                </a:cubicBezTo>
                <a:cubicBezTo>
                  <a:pt x="14" y="46"/>
                  <a:pt x="13" y="45"/>
                  <a:pt x="12" y="44"/>
                </a:cubicBezTo>
                <a:cubicBezTo>
                  <a:pt x="8" y="49"/>
                  <a:pt x="4" y="54"/>
                  <a:pt x="0" y="59"/>
                </a:cubicBezTo>
                <a:cubicBezTo>
                  <a:pt x="17" y="59"/>
                  <a:pt x="36" y="46"/>
                  <a:pt x="46" y="38"/>
                </a:cubicBezTo>
                <a:cubicBezTo>
                  <a:pt x="59" y="28"/>
                  <a:pt x="71" y="17"/>
                  <a:pt x="78" y="10"/>
                </a:cubicBezTo>
                <a:cubicBezTo>
                  <a:pt x="80" y="9"/>
                  <a:pt x="85" y="4"/>
                  <a:pt x="84" y="2"/>
                </a:cubicBezTo>
                <a:close/>
              </a:path>
            </a:pathLst>
          </a:custGeom>
          <a:solidFill>
            <a:srgbClr val="000000"/>
          </a:solidFill>
          <a:ln w="9525">
            <a:noFill/>
          </a:ln>
        </p:spPr>
        <p:txBody>
          <a:bodyPr/>
          <a:p>
            <a:endParaRPr lang="zh-CN" altLang="en-US"/>
          </a:p>
        </p:txBody>
      </p:sp>
      <p:sp>
        <p:nvSpPr>
          <p:cNvPr id="34" name="PA-PA_任意多边形 37"/>
          <p:cNvSpPr/>
          <p:nvPr>
            <p:custDataLst>
              <p:tags r:id="rId34"/>
            </p:custDataLst>
          </p:nvPr>
        </p:nvSpPr>
        <p:spPr>
          <a:xfrm>
            <a:off x="6251575" y="3435350"/>
            <a:ext cx="230188" cy="138113"/>
          </a:xfrm>
          <a:custGeom>
            <a:avLst/>
            <a:gdLst/>
            <a:ahLst/>
            <a:cxnLst>
              <a:cxn ang="0">
                <a:pos x="840152238" y="13934482"/>
              </a:cxn>
              <a:cxn ang="0">
                <a:pos x="711994125" y="97533907"/>
              </a:cxn>
              <a:cxn ang="0">
                <a:pos x="469915594" y="292605455"/>
              </a:cxn>
              <a:cxn ang="0">
                <a:pos x="199357902" y="431942808"/>
              </a:cxn>
              <a:cxn ang="0">
                <a:pos x="56958322" y="431942808"/>
              </a:cxn>
              <a:cxn ang="0">
                <a:pos x="0" y="487677003"/>
              </a:cxn>
              <a:cxn ang="0">
                <a:pos x="199357902" y="487677003"/>
              </a:cxn>
              <a:cxn ang="0">
                <a:pos x="498394756" y="362274132"/>
              </a:cxn>
              <a:cxn ang="0">
                <a:pos x="740473287" y="153271835"/>
              </a:cxn>
              <a:cxn ang="0">
                <a:pos x="840152238" y="13934482"/>
              </a:cxn>
            </a:cxnLst>
            <a:pathLst>
              <a:path w="61" h="37">
                <a:moveTo>
                  <a:pt x="59" y="1"/>
                </a:moveTo>
                <a:cubicBezTo>
                  <a:pt x="58" y="0"/>
                  <a:pt x="55" y="3"/>
                  <a:pt x="50" y="7"/>
                </a:cubicBezTo>
                <a:cubicBezTo>
                  <a:pt x="44" y="12"/>
                  <a:pt x="40" y="16"/>
                  <a:pt x="33" y="21"/>
                </a:cubicBezTo>
                <a:cubicBezTo>
                  <a:pt x="25" y="27"/>
                  <a:pt x="19" y="29"/>
                  <a:pt x="14" y="31"/>
                </a:cubicBezTo>
                <a:cubicBezTo>
                  <a:pt x="12" y="31"/>
                  <a:pt x="6" y="32"/>
                  <a:pt x="4" y="31"/>
                </a:cubicBezTo>
                <a:cubicBezTo>
                  <a:pt x="2" y="32"/>
                  <a:pt x="1" y="33"/>
                  <a:pt x="0" y="35"/>
                </a:cubicBezTo>
                <a:cubicBezTo>
                  <a:pt x="4" y="37"/>
                  <a:pt x="10" y="36"/>
                  <a:pt x="14" y="35"/>
                </a:cubicBezTo>
                <a:cubicBezTo>
                  <a:pt x="19" y="34"/>
                  <a:pt x="26" y="32"/>
                  <a:pt x="35" y="26"/>
                </a:cubicBezTo>
                <a:cubicBezTo>
                  <a:pt x="42" y="21"/>
                  <a:pt x="47" y="16"/>
                  <a:pt x="52" y="11"/>
                </a:cubicBezTo>
                <a:cubicBezTo>
                  <a:pt x="58" y="6"/>
                  <a:pt x="61" y="3"/>
                  <a:pt x="59" y="1"/>
                </a:cubicBezTo>
                <a:close/>
              </a:path>
            </a:pathLst>
          </a:custGeom>
          <a:solidFill>
            <a:srgbClr val="000000"/>
          </a:solidFill>
          <a:ln w="9525">
            <a:noFill/>
          </a:ln>
        </p:spPr>
        <p:txBody>
          <a:bodyPr/>
          <a:p>
            <a:endParaRPr lang="zh-CN" altLang="en-US"/>
          </a:p>
        </p:txBody>
      </p:sp>
      <p:sp>
        <p:nvSpPr>
          <p:cNvPr id="35" name="PA-PA_任意多边形 38"/>
          <p:cNvSpPr/>
          <p:nvPr>
            <p:custDataLst>
              <p:tags r:id="rId35"/>
            </p:custDataLst>
          </p:nvPr>
        </p:nvSpPr>
        <p:spPr>
          <a:xfrm>
            <a:off x="2911475" y="3435350"/>
            <a:ext cx="355600" cy="225425"/>
          </a:xfrm>
          <a:custGeom>
            <a:avLst/>
            <a:gdLst/>
            <a:ahLst/>
            <a:cxnLst>
              <a:cxn ang="0">
                <a:pos x="1317056307" y="14115362"/>
              </a:cxn>
              <a:cxn ang="0">
                <a:pos x="1204967444" y="70576810"/>
              </a:cxn>
              <a:cxn ang="0">
                <a:pos x="840672088" y="395237653"/>
              </a:cxn>
              <a:cxn ang="0">
                <a:pos x="490394859" y="635206322"/>
              </a:cxn>
              <a:cxn ang="0">
                <a:pos x="322259693" y="663437046"/>
              </a:cxn>
              <a:cxn ang="0">
                <a:pos x="294234669" y="621090960"/>
              </a:cxn>
              <a:cxn ang="0">
                <a:pos x="0" y="818709786"/>
              </a:cxn>
              <a:cxn ang="0">
                <a:pos x="126099503" y="846940510"/>
              </a:cxn>
              <a:cxn ang="0">
                <a:pos x="784629528" y="536395030"/>
              </a:cxn>
              <a:cxn ang="0">
                <a:pos x="1218978084" y="155272740"/>
              </a:cxn>
              <a:cxn ang="0">
                <a:pos x="1317056307" y="14115362"/>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
        <p:nvSpPr>
          <p:cNvPr id="36" name="PA-PA_任意多边形 39"/>
          <p:cNvSpPr/>
          <p:nvPr>
            <p:custDataLst>
              <p:tags r:id="rId36"/>
            </p:custDataLst>
          </p:nvPr>
        </p:nvSpPr>
        <p:spPr>
          <a:xfrm>
            <a:off x="2884488" y="3292475"/>
            <a:ext cx="327025" cy="360363"/>
          </a:xfrm>
          <a:custGeom>
            <a:avLst/>
            <a:gdLst/>
            <a:ahLst/>
            <a:cxnLst>
              <a:cxn ang="0">
                <a:pos x="1045574103" y="14091695"/>
              </a:cxn>
              <a:cxn ang="0">
                <a:pos x="635823055" y="267727186"/>
              </a:cxn>
              <a:cxn ang="0">
                <a:pos x="113034124" y="929999305"/>
              </a:cxn>
              <a:cxn ang="0">
                <a:pos x="113034124" y="929999305"/>
              </a:cxn>
              <a:cxn ang="0">
                <a:pos x="0" y="1211814432"/>
              </a:cxn>
              <a:cxn ang="0">
                <a:pos x="98904389" y="1352723873"/>
              </a:cxn>
              <a:cxn ang="0">
                <a:pos x="395621313" y="1155451407"/>
              </a:cxn>
              <a:cxn ang="0">
                <a:pos x="438010519" y="1014541966"/>
              </a:cxn>
              <a:cxn ang="0">
                <a:pos x="706467973" y="648180424"/>
              </a:cxn>
              <a:cxn ang="0">
                <a:pos x="1144482251" y="126817746"/>
              </a:cxn>
              <a:cxn ang="0">
                <a:pos x="1045574103" y="14091695"/>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pic>
        <p:nvPicPr>
          <p:cNvPr id="37" name="PA-PA_图片 25" descr="羽毛.png"/>
          <p:cNvPicPr>
            <a:picLocks noChangeAspect="1"/>
          </p:cNvPicPr>
          <p:nvPr>
            <p:custDataLst>
              <p:tags r:id="rId37"/>
            </p:custDataLst>
          </p:nvPr>
        </p:nvPicPr>
        <p:blipFill>
          <a:blip r:embed="rId38"/>
          <a:stretch>
            <a:fillRect/>
          </a:stretch>
        </p:blipFill>
        <p:spPr>
          <a:xfrm rot="1350554">
            <a:off x="7304088" y="-1035050"/>
            <a:ext cx="1239837" cy="3967163"/>
          </a:xfrm>
          <a:prstGeom prst="rect">
            <a:avLst/>
          </a:prstGeom>
          <a:noFill/>
          <a:ln w="9525">
            <a:noFill/>
          </a:ln>
        </p:spPr>
      </p:pic>
      <p:sp>
        <p:nvSpPr>
          <p:cNvPr id="38" name="PA-PA_任意多边形 42"/>
          <p:cNvSpPr/>
          <p:nvPr>
            <p:custDataLst>
              <p:tags r:id="rId39"/>
            </p:custDataLst>
          </p:nvPr>
        </p:nvSpPr>
        <p:spPr>
          <a:xfrm>
            <a:off x="3971925" y="242093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9" name="PA-PA_任意多边形 43"/>
          <p:cNvSpPr/>
          <p:nvPr>
            <p:custDataLst>
              <p:tags r:id="rId40"/>
            </p:custDataLst>
          </p:nvPr>
        </p:nvSpPr>
        <p:spPr>
          <a:xfrm>
            <a:off x="4127500" y="242093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40" name="PA-PA_任意多边形 44"/>
          <p:cNvSpPr/>
          <p:nvPr>
            <p:custDataLst>
              <p:tags r:id="rId41"/>
            </p:custDataLst>
          </p:nvPr>
        </p:nvSpPr>
        <p:spPr>
          <a:xfrm>
            <a:off x="3540125" y="3284538"/>
            <a:ext cx="327025" cy="360362"/>
          </a:xfrm>
          <a:custGeom>
            <a:avLst/>
            <a:gdLst/>
            <a:ahLst/>
            <a:cxnLst>
              <a:cxn ang="0">
                <a:pos x="1045574103" y="14091656"/>
              </a:cxn>
              <a:cxn ang="0">
                <a:pos x="635823055" y="267726443"/>
              </a:cxn>
              <a:cxn ang="0">
                <a:pos x="113034124" y="929992970"/>
              </a:cxn>
              <a:cxn ang="0">
                <a:pos x="113034124" y="929992970"/>
              </a:cxn>
              <a:cxn ang="0">
                <a:pos x="0" y="1211807316"/>
              </a:cxn>
              <a:cxn ang="0">
                <a:pos x="98904389" y="1352716365"/>
              </a:cxn>
              <a:cxn ang="0">
                <a:pos x="395621313" y="1155444446"/>
              </a:cxn>
              <a:cxn ang="0">
                <a:pos x="438010519" y="1014539151"/>
              </a:cxn>
              <a:cxn ang="0">
                <a:pos x="706467973" y="648174871"/>
              </a:cxn>
              <a:cxn ang="0">
                <a:pos x="1144482251" y="126817394"/>
              </a:cxn>
              <a:cxn ang="0">
                <a:pos x="1045574103" y="14091656"/>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sp>
        <p:nvSpPr>
          <p:cNvPr id="41" name="PA-PA_任意多边形 45"/>
          <p:cNvSpPr/>
          <p:nvPr>
            <p:custDataLst>
              <p:tags r:id="rId42"/>
            </p:custDataLst>
          </p:nvPr>
        </p:nvSpPr>
        <p:spPr>
          <a:xfrm>
            <a:off x="3544888" y="3357563"/>
            <a:ext cx="498475" cy="296862"/>
          </a:xfrm>
          <a:custGeom>
            <a:avLst/>
            <a:gdLst/>
            <a:ahLst/>
            <a:cxnLst>
              <a:cxn ang="0">
                <a:pos x="2147483646" y="24481220"/>
              </a:cxn>
              <a:cxn ang="0">
                <a:pos x="2147483646" y="122401150"/>
              </a:cxn>
              <a:cxn ang="0">
                <a:pos x="1651925162" y="685434567"/>
              </a:cxn>
              <a:cxn ang="0">
                <a:pos x="963625634" y="1101590562"/>
              </a:cxn>
              <a:cxn ang="0">
                <a:pos x="633236404" y="1150548053"/>
              </a:cxn>
              <a:cxn ang="0">
                <a:pos x="578173282" y="1077109342"/>
              </a:cxn>
              <a:cxn ang="0">
                <a:pos x="0" y="1419826626"/>
              </a:cxn>
              <a:cxn ang="0">
                <a:pos x="247789299" y="1468784117"/>
              </a:cxn>
              <a:cxn ang="0">
                <a:pos x="1541798916" y="930231920"/>
              </a:cxn>
              <a:cxn ang="0">
                <a:pos x="2147483646" y="269278573"/>
              </a:cxn>
              <a:cxn ang="0">
                <a:pos x="2147483646" y="24481220"/>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Tree>
    <p:custDataLst>
      <p:tags r:id="rId4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decel="50000" fill="hold" nodeType="withEffect">
                                  <p:stCondLst>
                                    <p:cond delay="0"/>
                                  </p:stCondLst>
                                  <p:childTnLst>
                                    <p:animMotion origin="layout" path="M 0.51997 0.12593 C 0.52431 0.12253 0.53941 0.10802 0.54549 0.10525 C 0.55157 0.10247 0.55365 0.10586 0.55643 0.10926 C 0.5592 0.11327 0.56059 0.12407 0.56164 0.12778 " pathEditMode="relative" rAng="0" ptsTypes="AAAA">
                                      <p:cBhvr>
                                        <p:cTn id="6" dur="100" fill="hold">
                                          <p:stCondLst>
                                            <p:cond delay="0"/>
                                          </p:stCondLst>
                                        </p:cTn>
                                        <p:tgtEl>
                                          <p:spTgt spid="37"/>
                                        </p:tgtEl>
                                        <p:attrNameLst>
                                          <p:attrName>ppt_x</p:attrName>
                                          <p:attrName>ppt_y</p:attrName>
                                        </p:attrNameLst>
                                      </p:cBhvr>
                                      <p:rCtr x="2100" y="-1000"/>
                                    </p:animMotion>
                                  </p:childTnLst>
                                </p:cTn>
                              </p:par>
                              <p:par>
                                <p:cTn id="7" presetID="22" presetClass="entr" presetSubtype="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100"/>
                                        <p:tgtEl>
                                          <p:spTgt spid="4"/>
                                        </p:tgtEl>
                                      </p:cBhvr>
                                    </p:animEffect>
                                  </p:childTnLst>
                                </p:cTn>
                              </p:par>
                            </p:childTnLst>
                          </p:cTn>
                        </p:par>
                        <p:par>
                          <p:cTn id="10" fill="hold">
                            <p:stCondLst>
                              <p:cond delay="500"/>
                            </p:stCondLst>
                            <p:childTnLst>
                              <p:par>
                                <p:cTn id="11" presetID="0" presetClass="entr" presetSubtype="0" accel="50000" decel="50000" fill="hold" nodeType="afterEffect">
                                  <p:stCondLst>
                                    <p:cond delay="0"/>
                                  </p:stCondLst>
                                  <p:childTnLst>
                                    <p:animMotion origin="layout" path="M 0.60087 0.2 C 0.6007 0.20309 0.60295 0.21142 0.59966 0.21512 C 0.59653 0.21852 0.59393 0.22222 0.58195 0.2213 C 0.57032 0.22037 0.54063 0.21018 0.52865 0.20864 C 0.51667 0.20741 0.51632 0.20926 0.51042 0.21296 C 0.50452 0.21667 0.49566 0.22778 0.49289 0.23117 " pathEditMode="relative" rAng="0" ptsTypes="AAAAAA">
                                      <p:cBhvr>
                                        <p:cTn id="12" dur="200" fill="hold">
                                          <p:stCondLst>
                                            <p:cond delay="0"/>
                                          </p:stCondLst>
                                        </p:cTn>
                                        <p:tgtEl>
                                          <p:spTgt spid="37"/>
                                        </p:tgtEl>
                                        <p:attrNameLst>
                                          <p:attrName>ppt_x</p:attrName>
                                          <p:attrName>ppt_y</p:attrName>
                                        </p:attrNameLst>
                                      </p:cBhvr>
                                      <p:rCtr x="-5400" y="1500"/>
                                    </p:animMotion>
                                  </p:childTnLst>
                                </p:cTn>
                              </p:par>
                              <p:par>
                                <p:cTn id="13" presetID="2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200"/>
                                        <p:tgtEl>
                                          <p:spTgt spid="5"/>
                                        </p:tgtEl>
                                      </p:cBhvr>
                                    </p:animEffect>
                                  </p:childTnLst>
                                </p:cTn>
                              </p:par>
                            </p:childTnLst>
                          </p:cTn>
                        </p:par>
                        <p:par>
                          <p:cTn id="16" fill="hold">
                            <p:stCondLst>
                              <p:cond delay="1000"/>
                            </p:stCondLst>
                            <p:childTnLst>
                              <p:par>
                                <p:cTn id="17" presetID="0" presetClass="entr" presetSubtype="0" accel="50000" decel="50000" fill="hold" nodeType="afterEffect">
                                  <p:stCondLst>
                                    <p:cond delay="0"/>
                                  </p:stCondLst>
                                  <p:childTnLst>
                                    <p:animMotion origin="layout" path="M 0.44219 0.21605 C 0.44219 0.22006 0.44098 0.2287 0.44219 0.23457 C 0.44323 0.24012 0.44497 0.24846 0.44861 0.25093 C 0.45226 0.2537 0.45973 0.25093 0.46407 0.24938 C 0.46841 0.24815 0.47344 0.2466 0.47518 0.24321 C 0.47709 0.23981 0.47483 0.23086 0.47518 0.22839 " pathEditMode="relative" rAng="0" ptsTypes="AAAAAA">
                                      <p:cBhvr>
                                        <p:cTn id="18" dur="300" fill="hold">
                                          <p:stCondLst>
                                            <p:cond delay="0"/>
                                          </p:stCondLst>
                                        </p:cTn>
                                        <p:tgtEl>
                                          <p:spTgt spid="37"/>
                                        </p:tgtEl>
                                        <p:attrNameLst>
                                          <p:attrName>ppt_x</p:attrName>
                                          <p:attrName>ppt_y</p:attrName>
                                        </p:attrNameLst>
                                      </p:cBhvr>
                                      <p:rCtr x="1600" y="1800"/>
                                    </p:animMotion>
                                  </p:childTnLst>
                                </p:cTn>
                              </p:par>
                              <p:par>
                                <p:cTn id="19" presetID="2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300"/>
                                        <p:tgtEl>
                                          <p:spTgt spid="3"/>
                                        </p:tgtEl>
                                      </p:cBhvr>
                                    </p:animEffect>
                                  </p:childTnLst>
                                </p:cTn>
                              </p:par>
                            </p:childTnLst>
                          </p:cTn>
                        </p:par>
                        <p:par>
                          <p:cTn id="22" fill="hold">
                            <p:stCondLst>
                              <p:cond delay="1500"/>
                            </p:stCondLst>
                            <p:childTnLst>
                              <p:par>
                                <p:cTn id="23" presetID="0" presetClass="entr" presetSubtype="0" accel="50000" decel="50000" fill="hold" nodeType="afterEffect">
                                  <p:stCondLst>
                                    <p:cond delay="0"/>
                                  </p:stCondLst>
                                  <p:childTnLst>
                                    <p:animMotion origin="layout" path="M 0.44219 0.21605 C 0.45782 0.20833 0.47361 0.20031 0.48004 0.19722 " pathEditMode="relative" rAng="0" ptsTypes="AA">
                                      <p:cBhvr>
                                        <p:cTn id="24" dur="100" fill="hold">
                                          <p:stCondLst>
                                            <p:cond delay="0"/>
                                          </p:stCondLst>
                                        </p:cTn>
                                        <p:tgtEl>
                                          <p:spTgt spid="37"/>
                                        </p:tgtEl>
                                        <p:attrNameLst>
                                          <p:attrName>ppt_x</p:attrName>
                                          <p:attrName>ppt_y</p:attrName>
                                        </p:attrNameLst>
                                      </p:cBhvr>
                                      <p:rCtr x="1900" y="-1000"/>
                                    </p:animMotion>
                                  </p:childTnLst>
                                </p:cTn>
                              </p:par>
                            </p:childTnLst>
                          </p:cTn>
                        </p:par>
                        <p:par>
                          <p:cTn id="25" fill="hold">
                            <p:stCondLst>
                              <p:cond delay="2000"/>
                            </p:stCondLst>
                            <p:childTnLst>
                              <p:par>
                                <p:cTn id="26" presetID="0" presetClass="entr" presetSubtype="0" accel="50000" decel="50000" fill="hold" nodeType="afterEffect">
                                  <p:stCondLst>
                                    <p:cond delay="0"/>
                                  </p:stCondLst>
                                  <p:childTnLst>
                                    <p:animMotion origin="layout" path="M 0.51997 0.12593 C 0.51841 0.12994 0.51563 0.13734 0.51216 0.14506 C 0.50868 0.15278 0.50261 0.16543 0.49896 0.17253 C 0.49532 0.17963 0.49601 0.17901 0.49011 0.18796 C 0.4842 0.1963 0.47396 0.2179 0.46337 0.225 C 0.45278 0.23241 0.43282 0.23055 0.42657 0.23148 " pathEditMode="relative" rAng="0" ptsTypes="AAAAAA">
                                      <p:cBhvr>
                                        <p:cTn id="27" dur="100" fill="hold">
                                          <p:stCondLst>
                                            <p:cond delay="0"/>
                                          </p:stCondLst>
                                        </p:cTn>
                                        <p:tgtEl>
                                          <p:spTgt spid="37"/>
                                        </p:tgtEl>
                                        <p:attrNameLst>
                                          <p:attrName>ppt_x</p:attrName>
                                          <p:attrName>ppt_y</p:attrName>
                                        </p:attrNameLst>
                                      </p:cBhvr>
                                      <p:rCtr x="-4700" y="5300"/>
                                    </p:animMotion>
                                  </p:childTnLst>
                                </p:cTn>
                              </p:par>
                              <p:par>
                                <p:cTn id="28" presetID="22"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100"/>
                                        <p:tgtEl>
                                          <p:spTgt spid="6"/>
                                        </p:tgtEl>
                                      </p:cBhvr>
                                    </p:animEffect>
                                  </p:childTnLst>
                                </p:cTn>
                              </p:par>
                            </p:childTnLst>
                          </p:cTn>
                        </p:par>
                        <p:par>
                          <p:cTn id="31" fill="hold">
                            <p:stCondLst>
                              <p:cond delay="2500"/>
                            </p:stCondLst>
                            <p:childTnLst>
                              <p:par>
                                <p:cTn id="32" presetID="0" presetClass="entr" presetSubtype="0" accel="50000" decel="50000" fill="hold" nodeType="afterEffect">
                                  <p:stCondLst>
                                    <p:cond delay="0"/>
                                  </p:stCondLst>
                                  <p:childTnLst>
                                    <p:animMotion origin="layout" path="M 0.42657 0.23148 C 0.43229 0.23148 0.45261 0.22963 0.46129 0.22963 C 0.47014 0.22963 0.47188 0.23241 0.479 0.23148 C 0.48611 0.23086 0.49549 0.22901 0.5033 0.225 C 0.51129 0.2213 0.52188 0.21173 0.52657 0.20833 " pathEditMode="relative" rAng="0" ptsTypes="AAAAA">
                                      <p:cBhvr>
                                        <p:cTn id="33" dur="100" fill="hold">
                                          <p:stCondLst>
                                            <p:cond delay="0"/>
                                          </p:stCondLst>
                                        </p:cTn>
                                        <p:tgtEl>
                                          <p:spTgt spid="37"/>
                                        </p:tgtEl>
                                        <p:attrNameLst>
                                          <p:attrName>ppt_x</p:attrName>
                                          <p:attrName>ppt_y</p:attrName>
                                        </p:attrNameLst>
                                      </p:cBhvr>
                                      <p:rCtr x="5000" y="-1200"/>
                                    </p:animMotion>
                                  </p:childTnLst>
                                </p:cTn>
                              </p:par>
                              <p:par>
                                <p:cTn id="34" presetID="22" presetClass="entr" presetSubtype="8"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100"/>
                                        <p:tgtEl>
                                          <p:spTgt spid="7"/>
                                        </p:tgtEl>
                                      </p:cBhvr>
                                    </p:animEffect>
                                  </p:childTnLst>
                                </p:cTn>
                              </p:par>
                            </p:childTnLst>
                          </p:cTn>
                        </p:par>
                        <p:par>
                          <p:cTn id="37" fill="hold">
                            <p:stCondLst>
                              <p:cond delay="3000"/>
                            </p:stCondLst>
                            <p:childTnLst>
                              <p:par>
                                <p:cTn id="38" presetID="0" presetClass="entr" presetSubtype="0" accel="50000" decel="50000" fill="hold" nodeType="afterEffect">
                                  <p:stCondLst>
                                    <p:cond delay="0"/>
                                  </p:stCondLst>
                                  <p:childTnLst>
                                    <p:animMotion origin="layout" path="M 0.44219 0.21605 C 0.4441 0.21451 0.4474 0.21697 0.45261 0.20895 C 0.45747 0.20093 0.46407 0.18179 0.4724 0.1679 C 0.48039 0.15432 0.49375 0.13673 0.50104 0.12562 C 0.50851 0.11451 0.51354 0.10864 0.51667 0.10062 C 0.51997 0.09259 0.51979 0.08179 0.52049 0.07685 " pathEditMode="relative" rAng="0" ptsTypes="AAAAAA">
                                      <p:cBhvr>
                                        <p:cTn id="39" dur="100" fill="hold">
                                          <p:stCondLst>
                                            <p:cond delay="0"/>
                                          </p:stCondLst>
                                        </p:cTn>
                                        <p:tgtEl>
                                          <p:spTgt spid="37"/>
                                        </p:tgtEl>
                                        <p:attrNameLst>
                                          <p:attrName>ppt_x</p:attrName>
                                          <p:attrName>ppt_y</p:attrName>
                                        </p:attrNameLst>
                                      </p:cBhvr>
                                      <p:rCtr x="3900" y="-7000"/>
                                    </p:animMotion>
                                  </p:childTnLst>
                                </p:cTn>
                              </p:par>
                              <p:par>
                                <p:cTn id="40" presetID="2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100"/>
                                        <p:tgtEl>
                                          <p:spTgt spid="29"/>
                                        </p:tgtEl>
                                      </p:cBhvr>
                                    </p:animEffect>
                                  </p:childTnLst>
                                </p:cTn>
                              </p:par>
                            </p:childTnLst>
                          </p:cTn>
                        </p:par>
                        <p:par>
                          <p:cTn id="43" fill="hold">
                            <p:stCondLst>
                              <p:cond delay="3500"/>
                            </p:stCondLst>
                            <p:childTnLst>
                              <p:par>
                                <p:cTn id="44" presetID="0" presetClass="entr" presetSubtype="0" accel="50000" decel="50000" fill="hold" nodeType="afterEffect">
                                  <p:stCondLst>
                                    <p:cond delay="0"/>
                                  </p:stCondLst>
                                  <p:childTnLst>
                                    <p:animMotion origin="layout" path="M 0.56632 0.0963 C 0.56459 0.0966 0.56164 0.09105 0.55608 0.09784 C 0.5507 0.10463 0.54132 0.12376 0.53334 0.13827 C 0.5257 0.15247 0.51615 0.16852 0.50938 0.18395 C 0.50243 0.19938 0.49636 0.2213 0.49289 0.23117 " pathEditMode="relative" rAng="0" ptsTypes="AAAAA">
                                      <p:cBhvr>
                                        <p:cTn id="45" dur="100" fill="hold">
                                          <p:stCondLst>
                                            <p:cond delay="0"/>
                                          </p:stCondLst>
                                        </p:cTn>
                                        <p:tgtEl>
                                          <p:spTgt spid="37"/>
                                        </p:tgtEl>
                                        <p:attrNameLst>
                                          <p:attrName>ppt_x</p:attrName>
                                          <p:attrName>ppt_y</p:attrName>
                                        </p:attrNameLst>
                                      </p:cBhvr>
                                      <p:rCtr x="-3700" y="6600"/>
                                    </p:animMotion>
                                  </p:childTnLst>
                                </p:cTn>
                              </p:par>
                              <p:par>
                                <p:cTn id="46" presetID="22" presetClass="entr" presetSubtype="1"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100"/>
                                        <p:tgtEl>
                                          <p:spTgt spid="25"/>
                                        </p:tgtEl>
                                      </p:cBhvr>
                                    </p:animEffect>
                                  </p:childTnLst>
                                </p:cTn>
                              </p:par>
                            </p:childTnLst>
                          </p:cTn>
                        </p:par>
                        <p:par>
                          <p:cTn id="49" fill="hold">
                            <p:stCondLst>
                              <p:cond delay="4000"/>
                            </p:stCondLst>
                            <p:childTnLst>
                              <p:par>
                                <p:cTn id="50" presetID="0" presetClass="entr" presetSubtype="0" accel="50000" decel="50000" fill="hold" nodeType="afterEffect">
                                  <p:stCondLst>
                                    <p:cond delay="0"/>
                                  </p:stCondLst>
                                  <p:childTnLst>
                                    <p:animMotion origin="layout" path="M 0.44219 0.21605 C 0.4408 0.22099 0.43577 0.2392 0.43403 0.24537 " pathEditMode="relative" rAng="0" ptsTypes="AA">
                                      <p:cBhvr>
                                        <p:cTn id="51" dur="100" fill="hold">
                                          <p:stCondLst>
                                            <p:cond delay="0"/>
                                          </p:stCondLst>
                                        </p:cTn>
                                        <p:tgtEl>
                                          <p:spTgt spid="37"/>
                                        </p:tgtEl>
                                        <p:attrNameLst>
                                          <p:attrName>ppt_x</p:attrName>
                                          <p:attrName>ppt_y</p:attrName>
                                        </p:attrNameLst>
                                      </p:cBhvr>
                                      <p:rCtr x="-400" y="1500"/>
                                    </p:animMotion>
                                  </p:childTnLst>
                                </p:cTn>
                              </p:par>
                              <p:par>
                                <p:cTn id="52" presetID="22" presetClass="entr" presetSubtype="1"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100"/>
                                        <p:tgtEl>
                                          <p:spTgt spid="30"/>
                                        </p:tgtEl>
                                      </p:cBhvr>
                                    </p:animEffect>
                                  </p:childTnLst>
                                </p:cTn>
                              </p:par>
                            </p:childTnLst>
                          </p:cTn>
                        </p:par>
                        <p:par>
                          <p:cTn id="55" fill="hold">
                            <p:stCondLst>
                              <p:cond delay="4500"/>
                            </p:stCondLst>
                            <p:childTnLst>
                              <p:par>
                                <p:cTn id="56" presetID="0" presetClass="entr" presetSubtype="0" accel="50000" decel="50000" fill="hold" nodeType="afterEffect">
                                  <p:stCondLst>
                                    <p:cond delay="0"/>
                                  </p:stCondLst>
                                  <p:childTnLst>
                                    <p:animMotion origin="layout" path="M 0.50278 0.23364 C 0.50695 0.22685 0.51563 0.20957 0.52292 0.20185 C 0.52986 0.19383 0.5415 0.18981 0.54497 0.18704 " pathEditMode="relative" rAng="0" ptsTypes="AAA">
                                      <p:cBhvr>
                                        <p:cTn id="57" dur="100" fill="hold">
                                          <p:stCondLst>
                                            <p:cond delay="0"/>
                                          </p:stCondLst>
                                        </p:cTn>
                                        <p:tgtEl>
                                          <p:spTgt spid="37"/>
                                        </p:tgtEl>
                                        <p:attrNameLst>
                                          <p:attrName>ppt_x</p:attrName>
                                          <p:attrName>ppt_y</p:attrName>
                                        </p:attrNameLst>
                                      </p:cBhvr>
                                      <p:rCtr x="2100" y="-2300"/>
                                    </p:animMotion>
                                  </p:childTnLst>
                                </p:cTn>
                              </p:par>
                              <p:par>
                                <p:cTn id="58" presetID="22" presetClass="entr" presetSubtype="4"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100"/>
                                        <p:tgtEl>
                                          <p:spTgt spid="28"/>
                                        </p:tgtEl>
                                      </p:cBhvr>
                                    </p:animEffect>
                                  </p:childTnLst>
                                </p:cTn>
                              </p:par>
                            </p:childTnLst>
                          </p:cTn>
                        </p:par>
                        <p:par>
                          <p:cTn id="61" fill="hold">
                            <p:stCondLst>
                              <p:cond delay="5000"/>
                            </p:stCondLst>
                            <p:childTnLst>
                              <p:par>
                                <p:cTn id="62" presetID="0" presetClass="entr" presetSubtype="0" accel="50000" decel="50000" fill="hold" nodeType="afterEffect">
                                  <p:stCondLst>
                                    <p:cond delay="0"/>
                                  </p:stCondLst>
                                  <p:childTnLst>
                                    <p:animMotion origin="layout" path="M 0.43716 0.21821 C 0.43611 0.22253 0.43507 0.23117 0.43264 0.2392 C 0.43004 0.24691 0.42379 0.26049 0.42153 0.26451 " pathEditMode="relative" rAng="0" ptsTypes="AAA">
                                      <p:cBhvr>
                                        <p:cTn id="63" dur="100" fill="hold">
                                          <p:stCondLst>
                                            <p:cond delay="0"/>
                                          </p:stCondLst>
                                        </p:cTn>
                                        <p:tgtEl>
                                          <p:spTgt spid="37"/>
                                        </p:tgtEl>
                                        <p:attrNameLst>
                                          <p:attrName>ppt_x</p:attrName>
                                          <p:attrName>ppt_y</p:attrName>
                                        </p:attrNameLst>
                                      </p:cBhvr>
                                      <p:rCtr x="-800" y="2300"/>
                                    </p:animMotion>
                                  </p:childTnLst>
                                </p:cTn>
                              </p:par>
                              <p:par>
                                <p:cTn id="64" presetID="22" presetClass="entr" presetSubtype="1"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100"/>
                                        <p:tgtEl>
                                          <p:spTgt spid="26"/>
                                        </p:tgtEl>
                                      </p:cBhvr>
                                    </p:animEffect>
                                  </p:childTnLst>
                                </p:cTn>
                              </p:par>
                            </p:childTnLst>
                          </p:cTn>
                        </p:par>
                        <p:par>
                          <p:cTn id="67" fill="hold">
                            <p:stCondLst>
                              <p:cond delay="5500"/>
                            </p:stCondLst>
                            <p:childTnLst>
                              <p:par>
                                <p:cTn id="68" presetID="0" presetClass="entr" presetSubtype="0" accel="50000" decel="50000" fill="hold" nodeType="afterEffect">
                                  <p:stCondLst>
                                    <p:cond delay="0"/>
                                  </p:stCondLst>
                                  <p:childTnLst>
                                    <p:animMotion origin="layout" path="M 0.44393 0.26265 C 0.44723 0.25864 0.45452 0.25093 0.45955 0.24352 C 0.46459 0.23611 0.46962 0.22315 0.47396 0.21821 C 0.47848 0.21296 0.48299 0.20988 0.48611 0.21234 C 0.48941 0.21451 0.4915 0.22839 0.49289 0.23117 " pathEditMode="relative" rAng="0" ptsTypes="AAAAA">
                                      <p:cBhvr>
                                        <p:cTn id="69" dur="100" fill="hold">
                                          <p:stCondLst>
                                            <p:cond delay="0"/>
                                          </p:stCondLst>
                                        </p:cTn>
                                        <p:tgtEl>
                                          <p:spTgt spid="37"/>
                                        </p:tgtEl>
                                        <p:attrNameLst>
                                          <p:attrName>ppt_x</p:attrName>
                                          <p:attrName>ppt_y</p:attrName>
                                        </p:attrNameLst>
                                      </p:cBhvr>
                                      <p:rCtr x="2400" y="-2600"/>
                                    </p:animMotion>
                                  </p:childTnLst>
                                </p:cTn>
                              </p:par>
                              <p:par>
                                <p:cTn id="70" presetID="22" presetClass="entr" presetSubtype="4"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down)">
                                      <p:cBhvr>
                                        <p:cTn id="72" dur="100"/>
                                        <p:tgtEl>
                                          <p:spTgt spid="27"/>
                                        </p:tgtEl>
                                      </p:cBhvr>
                                    </p:animEffect>
                                  </p:childTnLst>
                                </p:cTn>
                              </p:par>
                            </p:childTnLst>
                          </p:cTn>
                        </p:par>
                        <p:par>
                          <p:cTn id="73" fill="hold">
                            <p:stCondLst>
                              <p:cond delay="6000"/>
                            </p:stCondLst>
                            <p:childTnLst>
                              <p:par>
                                <p:cTn id="74" presetID="0" presetClass="entr" presetSubtype="0" accel="50000" decel="50000" fill="hold" nodeType="afterEffect">
                                  <p:stCondLst>
                                    <p:cond delay="0"/>
                                  </p:stCondLst>
                                  <p:childTnLst>
                                    <p:animMotion origin="layout" path="M 0.49861 0.23488 C 0.49844 0.23148 0.49914 0.22284 0.49757 0.21914 C 0.49584 0.21543 0.49236 0.21018 0.48872 0.21265 C 0.4849 0.21543 0.47813 0.22654 0.47535 0.23488 C 0.47257 0.24321 0.47049 0.25833 0.47188 0.26234 C 0.47327 0.26605 0.47709 0.2642 0.48299 0.25772 C 0.48907 0.25154 0.50261 0.23272 0.50747 0.225 C 0.51233 0.21728 0.51094 0.21389 0.51198 0.21173 " pathEditMode="relative" rAng="0" ptsTypes="AAAAAAAA">
                                      <p:cBhvr>
                                        <p:cTn id="75" dur="100" fill="hold">
                                          <p:stCondLst>
                                            <p:cond delay="0"/>
                                          </p:stCondLst>
                                        </p:cTn>
                                        <p:tgtEl>
                                          <p:spTgt spid="37"/>
                                        </p:tgtEl>
                                        <p:attrNameLst>
                                          <p:attrName>ppt_x</p:attrName>
                                          <p:attrName>ppt_y</p:attrName>
                                        </p:attrNameLst>
                                      </p:cBhvr>
                                      <p:rCtr x="-700" y="300"/>
                                    </p:animMotion>
                                  </p:childTnLst>
                                </p:cTn>
                              </p:par>
                              <p:par>
                                <p:cTn id="76" presetID="22" presetClass="entr" presetSubtype="2"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right)">
                                      <p:cBhvr>
                                        <p:cTn id="78" dur="100"/>
                                        <p:tgtEl>
                                          <p:spTgt spid="8"/>
                                        </p:tgtEl>
                                      </p:cBhvr>
                                    </p:animEffect>
                                  </p:childTnLst>
                                </p:cTn>
                              </p:par>
                            </p:childTnLst>
                          </p:cTn>
                        </p:par>
                        <p:par>
                          <p:cTn id="79" fill="hold">
                            <p:stCondLst>
                              <p:cond delay="6500"/>
                            </p:stCondLst>
                            <p:childTnLst>
                              <p:par>
                                <p:cTn id="80" presetID="0" presetClass="entr" presetSubtype="0" accel="50000" decel="50000" fill="hold" nodeType="afterEffect">
                                  <p:stCondLst>
                                    <p:cond delay="0"/>
                                  </p:stCondLst>
                                  <p:childTnLst>
                                    <p:animMotion origin="layout" path="M 0.5158 0.21018 C 0.51233 0.21852 0.49966 0.25 0.49532 0.26049 " pathEditMode="relative" rAng="0" ptsTypes="AA">
                                      <p:cBhvr>
                                        <p:cTn id="81" dur="100" fill="hold">
                                          <p:stCondLst>
                                            <p:cond delay="0"/>
                                          </p:stCondLst>
                                        </p:cTn>
                                        <p:tgtEl>
                                          <p:spTgt spid="37"/>
                                        </p:tgtEl>
                                        <p:attrNameLst>
                                          <p:attrName>ppt_x</p:attrName>
                                          <p:attrName>ppt_y</p:attrName>
                                        </p:attrNameLst>
                                      </p:cBhvr>
                                      <p:rCtr x="-1000" y="2500"/>
                                    </p:animMotion>
                                  </p:childTnLst>
                                </p:cTn>
                              </p:par>
                              <p:par>
                                <p:cTn id="82" presetID="22" presetClass="entr" presetSubtype="1"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up)">
                                      <p:cBhvr>
                                        <p:cTn id="84" dur="100"/>
                                        <p:tgtEl>
                                          <p:spTgt spid="36"/>
                                        </p:tgtEl>
                                      </p:cBhvr>
                                    </p:animEffect>
                                  </p:childTnLst>
                                </p:cTn>
                              </p:par>
                            </p:childTnLst>
                          </p:cTn>
                        </p:par>
                        <p:par>
                          <p:cTn id="85" fill="hold">
                            <p:stCondLst>
                              <p:cond delay="7000"/>
                            </p:stCondLst>
                            <p:childTnLst>
                              <p:par>
                                <p:cTn id="86" presetID="0" presetClass="entr" presetSubtype="0" accel="50000" decel="50000" fill="hold" nodeType="afterEffect">
                                  <p:stCondLst>
                                    <p:cond delay="0"/>
                                  </p:stCondLst>
                                  <p:childTnLst>
                                    <p:animMotion origin="layout" path="M 0.48438 0.26389 C 0.48664 0.2642 0.48907 0.26451 0.49219 0.26296 C 0.49514 0.26142 0.49966 0.2571 0.50243 0.25432 C 0.50521 0.25154 0.50712 0.24876 0.50886 0.24599 C 0.51042 0.2429 0.51216 0.23673 0.51268 0.23426 C 0.51337 0.23179 0.5125 0.23117 0.5125 0.23055 " pathEditMode="relative" rAng="0" ptsTypes="AAAAAA">
                                      <p:cBhvr>
                                        <p:cTn id="87" dur="100" fill="hold">
                                          <p:stCondLst>
                                            <p:cond delay="0"/>
                                          </p:stCondLst>
                                        </p:cTn>
                                        <p:tgtEl>
                                          <p:spTgt spid="37"/>
                                        </p:tgtEl>
                                        <p:attrNameLst>
                                          <p:attrName>ppt_x</p:attrName>
                                          <p:attrName>ppt_y</p:attrName>
                                        </p:attrNameLst>
                                      </p:cBhvr>
                                      <p:rCtr x="1400" y="-1700"/>
                                    </p:animMotion>
                                  </p:childTnLst>
                                </p:cTn>
                              </p:par>
                              <p:par>
                                <p:cTn id="88" presetID="22" presetClass="entr" presetSubtype="4"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100"/>
                                        <p:tgtEl>
                                          <p:spTgt spid="35"/>
                                        </p:tgtEl>
                                      </p:cBhvr>
                                    </p:animEffect>
                                  </p:childTnLst>
                                </p:cTn>
                              </p:par>
                            </p:childTnLst>
                          </p:cTn>
                        </p:par>
                        <p:par>
                          <p:cTn id="91" fill="hold">
                            <p:stCondLst>
                              <p:cond delay="7500"/>
                            </p:stCondLst>
                            <p:childTnLst>
                              <p:par>
                                <p:cTn id="92" presetID="0" presetClass="entr" presetSubtype="0" accel="50000" decel="50000" fill="hold" nodeType="afterEffect">
                                  <p:stCondLst>
                                    <p:cond delay="0"/>
                                  </p:stCondLst>
                                  <p:childTnLst>
                                    <p:animMotion origin="layout" path="M 0.57118 0.23426 C 0.57361 0.23055 0.58091 0.21605 0.58316 0.21667 C 0.58542 0.21759 0.58768 0.22994 0.58542 0.23796 C 0.58282 0.24568 0.57136 0.25926 0.56875 0.26327 " pathEditMode="relative" rAng="0" ptsTypes="AAAA">
                                      <p:cBhvr>
                                        <p:cTn id="93" dur="100" fill="hold">
                                          <p:stCondLst>
                                            <p:cond delay="0"/>
                                          </p:stCondLst>
                                        </p:cTn>
                                        <p:tgtEl>
                                          <p:spTgt spid="37"/>
                                        </p:tgtEl>
                                        <p:attrNameLst>
                                          <p:attrName>ppt_x</p:attrName>
                                          <p:attrName>ppt_y</p:attrName>
                                        </p:attrNameLst>
                                      </p:cBhvr>
                                      <p:rCtr x="600" y="600"/>
                                    </p:animMotion>
                                  </p:childTnLst>
                                </p:cTn>
                              </p:par>
                              <p:par>
                                <p:cTn id="94" presetID="22" presetClass="entr" presetSubtype="8" fill="hold" nodeType="with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100"/>
                                        <p:tgtEl>
                                          <p:spTgt spid="9"/>
                                        </p:tgtEl>
                                      </p:cBhvr>
                                    </p:animEffect>
                                  </p:childTnLst>
                                </p:cTn>
                              </p:par>
                            </p:childTnLst>
                          </p:cTn>
                        </p:par>
                        <p:par>
                          <p:cTn id="97" fill="hold">
                            <p:stCondLst>
                              <p:cond delay="8000"/>
                            </p:stCondLst>
                            <p:childTnLst>
                              <p:par>
                                <p:cTn id="98" presetID="0" presetClass="entr" presetSubtype="0" accel="50000" decel="50000" fill="hold" nodeType="afterEffect">
                                  <p:stCondLst>
                                    <p:cond delay="0"/>
                                  </p:stCondLst>
                                  <p:childTnLst>
                                    <p:animMotion origin="layout" path="M 0.59098 0.28086 C 0.59532 0.27531 0.60886 0.25586 0.61615 0.24876 C 0.62344 0.24197 0.63212 0.24074 0.63507 0.23858 " pathEditMode="relative" rAng="0" ptsTypes="AAA">
                                      <p:cBhvr>
                                        <p:cTn id="99" dur="100" fill="hold">
                                          <p:stCondLst>
                                            <p:cond delay="0"/>
                                          </p:stCondLst>
                                        </p:cTn>
                                        <p:tgtEl>
                                          <p:spTgt spid="37"/>
                                        </p:tgtEl>
                                        <p:attrNameLst>
                                          <p:attrName>ppt_x</p:attrName>
                                          <p:attrName>ppt_y</p:attrName>
                                        </p:attrNameLst>
                                      </p:cBhvr>
                                      <p:rCtr x="2200" y="-2100"/>
                                    </p:animMotion>
                                  </p:childTnLst>
                                </p:cTn>
                              </p:par>
                              <p:par>
                                <p:cTn id="100" presetID="22" presetClass="entr" presetSubtype="4"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wipe(down)">
                                      <p:cBhvr>
                                        <p:cTn id="102" dur="100"/>
                                        <p:tgtEl>
                                          <p:spTgt spid="10"/>
                                        </p:tgtEl>
                                      </p:cBhvr>
                                    </p:animEffect>
                                  </p:childTnLst>
                                </p:cTn>
                              </p:par>
                            </p:childTnLst>
                          </p:cTn>
                        </p:par>
                        <p:par>
                          <p:cTn id="103" fill="hold">
                            <p:stCondLst>
                              <p:cond delay="8500"/>
                            </p:stCondLst>
                            <p:childTnLst>
                              <p:par>
                                <p:cTn id="104" presetID="0" presetClass="entr" presetSubtype="0" accel="50000" decel="50000" fill="hold" nodeType="afterEffect">
                                  <p:stCondLst>
                                    <p:cond delay="0"/>
                                  </p:stCondLst>
                                  <p:childTnLst>
                                    <p:animMotion origin="layout" path="M -0.34878 0.10185 C -0.35121 0.10895 -0.36041 0.13611 -0.36336 0.14506 " pathEditMode="relative" rAng="0" ptsTypes="AA">
                                      <p:cBhvr>
                                        <p:cTn id="105" dur="100" fill="hold">
                                          <p:stCondLst>
                                            <p:cond delay="0"/>
                                          </p:stCondLst>
                                        </p:cTn>
                                        <p:tgtEl>
                                          <p:spTgt spid="37"/>
                                        </p:tgtEl>
                                        <p:attrNameLst>
                                          <p:attrName>ppt_x</p:attrName>
                                          <p:attrName>ppt_y</p:attrName>
                                        </p:attrNameLst>
                                      </p:cBhvr>
                                      <p:rCtr x="-700" y="2200"/>
                                    </p:animMotion>
                                  </p:childTnLst>
                                </p:cTn>
                              </p:par>
                              <p:par>
                                <p:cTn id="106" presetID="22" presetClass="entr" presetSubtype="1" fill="hold"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up)">
                                      <p:cBhvr>
                                        <p:cTn id="108" dur="100"/>
                                        <p:tgtEl>
                                          <p:spTgt spid="40"/>
                                        </p:tgtEl>
                                      </p:cBhvr>
                                    </p:animEffect>
                                  </p:childTnLst>
                                </p:cTn>
                              </p:par>
                            </p:childTnLst>
                          </p:cTn>
                        </p:par>
                        <p:par>
                          <p:cTn id="109" fill="hold">
                            <p:stCondLst>
                              <p:cond delay="9000"/>
                            </p:stCondLst>
                            <p:childTnLst>
                              <p:par>
                                <p:cTn id="110" presetID="0" presetClass="entr" presetSubtype="0" accel="50000" decel="50000" fill="hold" nodeType="afterEffect">
                                  <p:stCondLst>
                                    <p:cond delay="0"/>
                                  </p:stCondLst>
                                  <p:childTnLst>
                                    <p:animMotion origin="layout" path="M -0.36961 0.13765 C -0.36823 0.14074 -0.36684 0.14414 -0.3618 0.13951 C -0.35694 0.13488 -0.34826 0.12222 -0.33941 0.10988 " pathEditMode="relative" rAng="0" ptsTypes="AAA">
                                      <p:cBhvr>
                                        <p:cTn id="111" dur="100" fill="hold">
                                          <p:stCondLst>
                                            <p:cond delay="0"/>
                                          </p:stCondLst>
                                        </p:cTn>
                                        <p:tgtEl>
                                          <p:spTgt spid="37"/>
                                        </p:tgtEl>
                                        <p:attrNameLst>
                                          <p:attrName>ppt_x</p:attrName>
                                          <p:attrName>ppt_y</p:attrName>
                                        </p:attrNameLst>
                                      </p:cBhvr>
                                      <p:rCtr x="1500" y="-1200"/>
                                    </p:animMotion>
                                  </p:childTnLst>
                                </p:cTn>
                              </p:par>
                              <p:par>
                                <p:cTn id="112" presetID="22" presetClass="entr" presetSubtype="4" fill="hold"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down)">
                                      <p:cBhvr>
                                        <p:cTn id="114" dur="100"/>
                                        <p:tgtEl>
                                          <p:spTgt spid="41"/>
                                        </p:tgtEl>
                                      </p:cBhvr>
                                    </p:animEffect>
                                  </p:childTnLst>
                                </p:cTn>
                              </p:par>
                            </p:childTnLst>
                          </p:cTn>
                        </p:par>
                        <p:par>
                          <p:cTn id="115" fill="hold">
                            <p:stCondLst>
                              <p:cond delay="9500"/>
                            </p:stCondLst>
                            <p:childTnLst>
                              <p:par>
                                <p:cTn id="116" presetID="0" presetClass="entr" presetSubtype="0" accel="50000" decel="50000" fill="hold" nodeType="afterEffect">
                                  <p:stCondLst>
                                    <p:cond delay="0"/>
                                  </p:stCondLst>
                                  <p:childTnLst>
                                    <p:animMotion origin="layout" path="M -0.29705 0.12037 C -0.28541 0.10247 -0.25486 0.05617 -0.24166 0.03395 C -0.22847 0.01204 -0.22187 -0.00185 -0.21736 -0.01235 C -0.21284 -0.02253 -0.21493 -0.02624 -0.21441 -0.02901 " pathEditMode="relative" rAng="0" ptsTypes="AAAA">
                                      <p:cBhvr>
                                        <p:cTn id="117" dur="100" fill="hold">
                                          <p:stCondLst>
                                            <p:cond delay="0"/>
                                          </p:stCondLst>
                                        </p:cTn>
                                        <p:tgtEl>
                                          <p:spTgt spid="37"/>
                                        </p:tgtEl>
                                        <p:attrNameLst>
                                          <p:attrName>ppt_x</p:attrName>
                                          <p:attrName>ppt_y</p:attrName>
                                        </p:attrNameLst>
                                      </p:cBhvr>
                                      <p:rCtr x="4100" y="-7500"/>
                                    </p:animMotion>
                                  </p:childTnLst>
                                </p:cTn>
                              </p:par>
                              <p:par>
                                <p:cTn id="118" presetID="22" presetClass="entr" presetSubtype="4"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down)">
                                      <p:cBhvr>
                                        <p:cTn id="120" dur="100"/>
                                        <p:tgtEl>
                                          <p:spTgt spid="38"/>
                                        </p:tgtEl>
                                      </p:cBhvr>
                                    </p:animEffect>
                                  </p:childTnLst>
                                </p:cTn>
                              </p:par>
                            </p:childTnLst>
                          </p:cTn>
                        </p:par>
                        <p:par>
                          <p:cTn id="121" fill="hold">
                            <p:stCondLst>
                              <p:cond delay="10000"/>
                            </p:stCondLst>
                            <p:childTnLst>
                              <p:par>
                                <p:cTn id="122" presetID="0" presetClass="entr" presetSubtype="0" accel="50000" decel="50000" fill="hold" nodeType="afterEffect">
                                  <p:stCondLst>
                                    <p:cond delay="0"/>
                                  </p:stCondLst>
                                  <p:childTnLst>
                                    <p:animMotion origin="layout" path="M -0.21163 -0.03086 C -0.21371 -0.03056 -0.21562 -0.02994 -0.21944 -0.02531 C -0.22309 -0.02099 -0.22639 -0.01883 -0.23402 -0.00494 C -0.24166 0.00895 -0.25642 0.03858 -0.2651 0.05772 C -0.27378 0.07716 -0.27968 0.09321 -0.28559 0.10988 " pathEditMode="relative" rAng="0" ptsTypes="AAAAA">
                                      <p:cBhvr>
                                        <p:cTn id="123" dur="100" fill="hold">
                                          <p:stCondLst>
                                            <p:cond delay="0"/>
                                          </p:stCondLst>
                                        </p:cTn>
                                        <p:tgtEl>
                                          <p:spTgt spid="37"/>
                                        </p:tgtEl>
                                        <p:attrNameLst>
                                          <p:attrName>ppt_x</p:attrName>
                                          <p:attrName>ppt_y</p:attrName>
                                        </p:attrNameLst>
                                      </p:cBhvr>
                                      <p:rCtr x="-3700" y="7000"/>
                                    </p:animMotion>
                                  </p:childTnLst>
                                </p:cTn>
                              </p:par>
                              <p:par>
                                <p:cTn id="124" presetID="22" presetClass="entr" presetSubtype="1" fill="hold"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wipe(up)">
                                      <p:cBhvr>
                                        <p:cTn id="126" dur="100"/>
                                        <p:tgtEl>
                                          <p:spTgt spid="39"/>
                                        </p:tgtEl>
                                      </p:cBhvr>
                                    </p:animEffect>
                                  </p:childTnLst>
                                </p:cTn>
                              </p:par>
                            </p:childTnLst>
                          </p:cTn>
                        </p:par>
                        <p:par>
                          <p:cTn id="127" fill="hold">
                            <p:stCondLst>
                              <p:cond delay="10500"/>
                            </p:stCondLst>
                            <p:childTnLst>
                              <p:par>
                                <p:cTn id="128" presetID="0" presetClass="entr" presetSubtype="0" accel="50000" decel="50000" fill="hold" nodeType="afterEffect">
                                  <p:stCondLst>
                                    <p:cond delay="0"/>
                                  </p:stCondLst>
                                  <p:childTnLst>
                                    <p:animMotion origin="layout" path="M -0.32048 0.10833 C -0.32205 0.11481 -0.33073 0.14228 -0.33021 0.14691 C -0.32968 0.15123 -0.32118 0.14012 -0.31701 0.13426 C -0.31267 0.12809 -0.30868 0.11636 -0.30468 0.1108 C -0.30069 0.10525 -0.29514 0.10278 -0.29253 0.10031 " pathEditMode="relative" rAng="0" ptsTypes="AAAAA">
                                      <p:cBhvr>
                                        <p:cTn id="129" dur="200" fill="hold">
                                          <p:stCondLst>
                                            <p:cond delay="0"/>
                                          </p:stCondLst>
                                        </p:cTn>
                                        <p:tgtEl>
                                          <p:spTgt spid="37"/>
                                        </p:tgtEl>
                                        <p:attrNameLst>
                                          <p:attrName>ppt_x</p:attrName>
                                          <p:attrName>ppt_y</p:attrName>
                                        </p:attrNameLst>
                                      </p:cBhvr>
                                      <p:rCtr x="900" y="1600"/>
                                    </p:animMotion>
                                  </p:childTnLst>
                                </p:cTn>
                              </p:par>
                              <p:par>
                                <p:cTn id="130" presetID="22" presetClass="entr" presetSubtype="8"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left)">
                                      <p:cBhvr>
                                        <p:cTn id="132" dur="200"/>
                                        <p:tgtEl>
                                          <p:spTgt spid="31"/>
                                        </p:tgtEl>
                                      </p:cBhvr>
                                    </p:animEffect>
                                  </p:childTnLst>
                                </p:cTn>
                              </p:par>
                            </p:childTnLst>
                          </p:cTn>
                        </p:par>
                        <p:par>
                          <p:cTn id="133" fill="hold">
                            <p:stCondLst>
                              <p:cond delay="11000"/>
                            </p:stCondLst>
                            <p:childTnLst>
                              <p:par>
                                <p:cTn id="134" presetID="0" presetClass="entr" presetSubtype="0" accel="50000" decel="50000" fill="hold" nodeType="afterEffect">
                                  <p:stCondLst>
                                    <p:cond delay="0"/>
                                  </p:stCondLst>
                                  <p:childTnLst>
                                    <p:animMotion origin="layout" path="M -0.28368 0.10031 C -0.28229 0.1 -0.27656 0.09537 -0.27482 0.0966 C -0.27309 0.09815 -0.27291 0.10586 -0.27378 0.10926 C -0.27448 0.11234 -0.27708 0.11389 -0.27934 0.11574 C -0.28142 0.11728 -0.28333 0.11574 -0.28663 0.11852 C -0.28993 0.1213 -0.2967 0.12778 -0.29878 0.13241 C -0.30086 0.13704 -0.30017 0.14444 -0.29878 0.14599 C -0.29739 0.14784 -0.29253 0.14259 -0.29097 0.14167 " pathEditMode="relative" rAng="0" ptsTypes="AAAAAAAA">
                                      <p:cBhvr>
                                        <p:cTn id="135" dur="200" fill="hold">
                                          <p:stCondLst>
                                            <p:cond delay="0"/>
                                          </p:stCondLst>
                                        </p:cTn>
                                        <p:tgtEl>
                                          <p:spTgt spid="37"/>
                                        </p:tgtEl>
                                        <p:attrNameLst>
                                          <p:attrName>ppt_x</p:attrName>
                                          <p:attrName>ppt_y</p:attrName>
                                        </p:attrNameLst>
                                      </p:cBhvr>
                                      <p:rCtr x="-300" y="2100"/>
                                    </p:animMotion>
                                  </p:childTnLst>
                                </p:cTn>
                              </p:par>
                              <p:par>
                                <p:cTn id="136" presetID="22" presetClass="entr" presetSubtype="1" fill="hold"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wipe(up)">
                                      <p:cBhvr>
                                        <p:cTn id="138" dur="200"/>
                                        <p:tgtEl>
                                          <p:spTgt spid="32"/>
                                        </p:tgtEl>
                                      </p:cBhvr>
                                    </p:animEffect>
                                  </p:childTnLst>
                                </p:cTn>
                              </p:par>
                            </p:childTnLst>
                          </p:cTn>
                        </p:par>
                        <p:par>
                          <p:cTn id="139" fill="hold">
                            <p:stCondLst>
                              <p:cond delay="11500"/>
                            </p:stCondLst>
                            <p:childTnLst>
                              <p:par>
                                <p:cTn id="140" presetID="0" presetClass="entr" presetSubtype="0" accel="50000" decel="50000" fill="hold" nodeType="afterEffect">
                                  <p:stCondLst>
                                    <p:cond delay="0"/>
                                  </p:stCondLst>
                                  <p:childTnLst>
                                    <p:animMotion origin="layout" path="M -0.29392 0.14383 C -0.29149 0.14074 -0.28437 0.13333 -0.27951 0.12623 C -0.27482 0.11914 -0.26823 0.10617 -0.2651 0.10062 " pathEditMode="relative" rAng="0" ptsTypes="AAA">
                                      <p:cBhvr>
                                        <p:cTn id="141" dur="300" fill="hold">
                                          <p:stCondLst>
                                            <p:cond delay="0"/>
                                          </p:stCondLst>
                                        </p:cTn>
                                        <p:tgtEl>
                                          <p:spTgt spid="37"/>
                                        </p:tgtEl>
                                        <p:attrNameLst>
                                          <p:attrName>ppt_x</p:attrName>
                                          <p:attrName>ppt_y</p:attrName>
                                        </p:attrNameLst>
                                      </p:cBhvr>
                                      <p:rCtr x="1400" y="-2200"/>
                                    </p:animMotion>
                                  </p:childTnLst>
                                </p:cTn>
                              </p:par>
                              <p:par>
                                <p:cTn id="142" presetID="22" presetClass="entr" presetSubtype="4" fill="hold" nodeType="withEffect">
                                  <p:stCondLst>
                                    <p:cond delay="0"/>
                                  </p:stCondLst>
                                  <p:childTnLst>
                                    <p:set>
                                      <p:cBhvr>
                                        <p:cTn id="143" dur="1" fill="hold">
                                          <p:stCondLst>
                                            <p:cond delay="0"/>
                                          </p:stCondLst>
                                        </p:cTn>
                                        <p:tgtEl>
                                          <p:spTgt spid="33"/>
                                        </p:tgtEl>
                                        <p:attrNameLst>
                                          <p:attrName>style.visibility</p:attrName>
                                        </p:attrNameLst>
                                      </p:cBhvr>
                                      <p:to>
                                        <p:strVal val="visible"/>
                                      </p:to>
                                    </p:set>
                                    <p:animEffect transition="in" filter="wipe(down)">
                                      <p:cBhvr>
                                        <p:cTn id="144" dur="300"/>
                                        <p:tgtEl>
                                          <p:spTgt spid="33"/>
                                        </p:tgtEl>
                                      </p:cBhvr>
                                    </p:animEffect>
                                  </p:childTnLst>
                                </p:cTn>
                              </p:par>
                            </p:childTnLst>
                          </p:cTn>
                        </p:par>
                        <p:par>
                          <p:cTn id="145" fill="hold">
                            <p:stCondLst>
                              <p:cond delay="12000"/>
                            </p:stCondLst>
                            <p:childTnLst>
                              <p:par>
                                <p:cTn id="146" presetID="0" presetClass="entr" presetSubtype="0" accel="50000" decel="50000" fill="hold" nodeType="afterEffect">
                                  <p:stCondLst>
                                    <p:cond delay="0"/>
                                  </p:stCondLst>
                                  <p:childTnLst>
                                    <p:animMotion origin="layout" path="M -0.25434 0.10278 C -0.24948 0.10463 -0.23211 0.11636 -0.22465 0.11543 C -0.21701 0.11481 -0.21146 0.10154 -0.20902 0.09876 " pathEditMode="relative" rAng="0" ptsTypes="AAA">
                                      <p:cBhvr>
                                        <p:cTn id="147" dur="100" fill="hold">
                                          <p:stCondLst>
                                            <p:cond delay="0"/>
                                          </p:stCondLst>
                                        </p:cTn>
                                        <p:tgtEl>
                                          <p:spTgt spid="37"/>
                                        </p:tgtEl>
                                        <p:attrNameLst>
                                          <p:attrName>ppt_x</p:attrName>
                                          <p:attrName>ppt_y</p:attrName>
                                        </p:attrNameLst>
                                      </p:cBhvr>
                                      <p:rCtr x="2300" y="400"/>
                                    </p:animMotion>
                                  </p:childTnLst>
                                </p:cTn>
                              </p:par>
                            </p:childTnLst>
                          </p:cTn>
                        </p:par>
                        <p:par>
                          <p:cTn id="148" fill="hold">
                            <p:stCondLst>
                              <p:cond delay="12500"/>
                            </p:stCondLst>
                            <p:childTnLst>
                              <p:par>
                                <p:cTn id="149" presetID="0" presetClass="entr" presetSubtype="0" accel="50000" decel="50000" fill="hold" nodeType="afterEffect">
                                  <p:stCondLst>
                                    <p:cond delay="0"/>
                                  </p:stCondLst>
                                  <p:childTnLst>
                                    <p:animMotion origin="layout" path="M -0.19583 0.10093 C -0.19687 0.10093 -0.1993 0.10339 -0.20173 0.10216 C -0.20434 0.10093 -0.20937 0.0963 -0.21146 0.09444 " pathEditMode="relative" rAng="0" ptsTypes="AAA">
                                      <p:cBhvr>
                                        <p:cTn id="150" dur="100" fill="hold">
                                          <p:stCondLst>
                                            <p:cond delay="0"/>
                                          </p:stCondLst>
                                        </p:cTn>
                                        <p:tgtEl>
                                          <p:spTgt spid="37"/>
                                        </p:tgtEl>
                                        <p:attrNameLst>
                                          <p:attrName>ppt_x</p:attrName>
                                          <p:attrName>ppt_y</p:attrName>
                                        </p:attrNameLst>
                                      </p:cBhvr>
                                      <p:rCtr x="-800" y="-200"/>
                                    </p:animMotion>
                                  </p:childTnLst>
                                </p:cTn>
                              </p:par>
                              <p:par>
                                <p:cTn id="151" presetID="22" presetClass="entr" presetSubtype="4" fill="hold" nodeType="withEffect">
                                  <p:stCondLst>
                                    <p:cond delay="0"/>
                                  </p:stCondLst>
                                  <p:childTnLst>
                                    <p:set>
                                      <p:cBhvr>
                                        <p:cTn id="152" dur="1" fill="hold">
                                          <p:stCondLst>
                                            <p:cond delay="0"/>
                                          </p:stCondLst>
                                        </p:cTn>
                                        <p:tgtEl>
                                          <p:spTgt spid="11"/>
                                        </p:tgtEl>
                                        <p:attrNameLst>
                                          <p:attrName>style.visibility</p:attrName>
                                        </p:attrNameLst>
                                      </p:cBhvr>
                                      <p:to>
                                        <p:strVal val="visible"/>
                                      </p:to>
                                    </p:set>
                                    <p:animEffect transition="in" filter="wipe(down)">
                                      <p:cBhvr>
                                        <p:cTn id="153" dur="100"/>
                                        <p:tgtEl>
                                          <p:spTgt spid="11"/>
                                        </p:tgtEl>
                                      </p:cBhvr>
                                    </p:animEffect>
                                  </p:childTnLst>
                                </p:cTn>
                              </p:par>
                            </p:childTnLst>
                          </p:cTn>
                        </p:par>
                        <p:par>
                          <p:cTn id="154" fill="hold">
                            <p:stCondLst>
                              <p:cond delay="13000"/>
                            </p:stCondLst>
                            <p:childTnLst>
                              <p:par>
                                <p:cTn id="155" presetID="0" presetClass="entr" presetSubtype="0" accel="50000" decel="50000" fill="hold" nodeType="afterEffect">
                                  <p:stCondLst>
                                    <p:cond delay="0"/>
                                  </p:stCondLst>
                                  <p:childTnLst>
                                    <p:animMotion origin="layout" path="M -0.19722 0.09444 C -0.19635 0.09074 -0.19461 0.08241 -0.19305 0.07685 C -0.19166 0.0716 -0.19114 0.0679 -0.18871 0.06234 C -0.18628 0.05679 -0.18281 0.04938 -0.17882 0.04321 C -0.17482 0.03734 -0.16927 0.02963 -0.16441 0.02623 C -0.15937 0.02315 -0.15139 0.02438 -0.14878 0.02438 " pathEditMode="relative" rAng="0" ptsTypes="AAAAAA">
                                      <p:cBhvr>
                                        <p:cTn id="156" dur="200" fill="hold">
                                          <p:stCondLst>
                                            <p:cond delay="0"/>
                                          </p:stCondLst>
                                        </p:cTn>
                                        <p:tgtEl>
                                          <p:spTgt spid="37"/>
                                        </p:tgtEl>
                                        <p:attrNameLst>
                                          <p:attrName>ppt_x</p:attrName>
                                          <p:attrName>ppt_y</p:attrName>
                                        </p:attrNameLst>
                                      </p:cBhvr>
                                      <p:rCtr x="2400" y="-3500"/>
                                    </p:animMotion>
                                  </p:childTnLst>
                                </p:cTn>
                              </p:par>
                              <p:par>
                                <p:cTn id="157" presetID="22" presetClass="entr" presetSubtype="4" fill="hold" nodeType="withEffect">
                                  <p:stCondLst>
                                    <p:cond delay="0"/>
                                  </p:stCondLst>
                                  <p:childTnLst>
                                    <p:set>
                                      <p:cBhvr>
                                        <p:cTn id="158" dur="1" fill="hold">
                                          <p:stCondLst>
                                            <p:cond delay="0"/>
                                          </p:stCondLst>
                                        </p:cTn>
                                        <p:tgtEl>
                                          <p:spTgt spid="17"/>
                                        </p:tgtEl>
                                        <p:attrNameLst>
                                          <p:attrName>style.visibility</p:attrName>
                                        </p:attrNameLst>
                                      </p:cBhvr>
                                      <p:to>
                                        <p:strVal val="visible"/>
                                      </p:to>
                                    </p:set>
                                    <p:animEffect transition="in" filter="wipe(down)">
                                      <p:cBhvr>
                                        <p:cTn id="159" dur="200"/>
                                        <p:tgtEl>
                                          <p:spTgt spid="17"/>
                                        </p:tgtEl>
                                      </p:cBhvr>
                                    </p:animEffect>
                                  </p:childTnLst>
                                </p:cTn>
                              </p:par>
                            </p:childTnLst>
                          </p:cTn>
                        </p:par>
                        <p:par>
                          <p:cTn id="160" fill="hold">
                            <p:stCondLst>
                              <p:cond delay="13500"/>
                            </p:stCondLst>
                            <p:childTnLst>
                              <p:par>
                                <p:cTn id="161" presetID="0" presetClass="entr" presetSubtype="0" accel="50000" decel="50000" fill="hold" nodeType="afterEffect">
                                  <p:stCondLst>
                                    <p:cond delay="0"/>
                                  </p:stCondLst>
                                  <p:childTnLst>
                                    <p:animMotion origin="layout" path="M -0.16267 0.02438 C -0.16076 0.02685 -0.15347 0.03148 -0.15277 0.03673 C -0.15208 0.04197 -0.15521 0.04753 -0.15868 0.05648 C -0.16232 0.06543 -0.1684 0.0787 -0.17378 0.09136 C -0.17934 0.10401 -0.18854 0.125 -0.19166 0.1321 " pathEditMode="relative" rAng="0" ptsTypes="AAAAA">
                                      <p:cBhvr>
                                        <p:cTn id="162" dur="200" fill="hold">
                                          <p:stCondLst>
                                            <p:cond delay="0"/>
                                          </p:stCondLst>
                                        </p:cTn>
                                        <p:tgtEl>
                                          <p:spTgt spid="37"/>
                                        </p:tgtEl>
                                        <p:attrNameLst>
                                          <p:attrName>ppt_x</p:attrName>
                                          <p:attrName>ppt_y</p:attrName>
                                        </p:attrNameLst>
                                      </p:cBhvr>
                                      <p:rCtr x="-1000" y="5400"/>
                                    </p:animMotion>
                                  </p:childTnLst>
                                </p:cTn>
                              </p:par>
                              <p:par>
                                <p:cTn id="163" presetID="22" presetClass="entr" presetSubtype="1" fill="hold" nodeType="withEffect">
                                  <p:stCondLst>
                                    <p:cond delay="0"/>
                                  </p:stCondLst>
                                  <p:childTnLst>
                                    <p:set>
                                      <p:cBhvr>
                                        <p:cTn id="164" dur="1" fill="hold">
                                          <p:stCondLst>
                                            <p:cond delay="0"/>
                                          </p:stCondLst>
                                        </p:cTn>
                                        <p:tgtEl>
                                          <p:spTgt spid="16"/>
                                        </p:tgtEl>
                                        <p:attrNameLst>
                                          <p:attrName>style.visibility</p:attrName>
                                        </p:attrNameLst>
                                      </p:cBhvr>
                                      <p:to>
                                        <p:strVal val="visible"/>
                                      </p:to>
                                    </p:set>
                                    <p:animEffect transition="in" filter="wipe(up)">
                                      <p:cBhvr>
                                        <p:cTn id="165" dur="200"/>
                                        <p:tgtEl>
                                          <p:spTgt spid="16"/>
                                        </p:tgtEl>
                                      </p:cBhvr>
                                    </p:animEffect>
                                  </p:childTnLst>
                                </p:cTn>
                              </p:par>
                            </p:childTnLst>
                          </p:cTn>
                        </p:par>
                        <p:par>
                          <p:cTn id="166" fill="hold">
                            <p:stCondLst>
                              <p:cond delay="14000"/>
                            </p:stCondLst>
                            <p:childTnLst>
                              <p:par>
                                <p:cTn id="167" presetID="0" presetClass="entr" presetSubtype="0" accel="50000" decel="50000" fill="hold" nodeType="afterEffect">
                                  <p:stCondLst>
                                    <p:cond delay="0"/>
                                  </p:stCondLst>
                                  <p:childTnLst>
                                    <p:animMotion origin="layout" path="M -0.16979 0.13518 C -0.16927 0.13827 -0.17309 0.15247 -0.16736 0.15 C -0.1618 0.14753 -0.14722 0.13611 -0.13524 0.11975 C -0.12326 0.1037 -0.10295 0.06914 -0.09531 0.05309 C -0.0875 0.03734 -0.08802 0.02716 -0.08854 0.02346 C -0.08923 0.02006 -0.09531 0.02685 -0.09861 0.03179 C -0.10173 0.03704 -0.1033 0.04259 -0.10746 0.05401 C -0.1118 0.06574 -0.12239 0.09722 -0.12413 0.10123 C -0.12604 0.10555 -0.11961 0.08333 -0.11857 0.07963 " pathEditMode="relative" rAng="0" ptsTypes="AAAAAAAAA">
                                      <p:cBhvr>
                                        <p:cTn id="168" dur="100" fill="hold">
                                          <p:stCondLst>
                                            <p:cond delay="0"/>
                                          </p:stCondLst>
                                        </p:cTn>
                                        <p:tgtEl>
                                          <p:spTgt spid="37"/>
                                        </p:tgtEl>
                                        <p:attrNameLst>
                                          <p:attrName>ppt_x</p:attrName>
                                          <p:attrName>ppt_y</p:attrName>
                                        </p:attrNameLst>
                                      </p:cBhvr>
                                      <p:rCtr x="4000" y="-4900"/>
                                    </p:animMotion>
                                  </p:childTnLst>
                                </p:cTn>
                              </p:par>
                              <p:par>
                                <p:cTn id="169" presetID="22" presetClass="entr" presetSubtype="4" fill="hold" nodeType="withEffect">
                                  <p:stCondLst>
                                    <p:cond delay="0"/>
                                  </p:stCondLst>
                                  <p:childTnLst>
                                    <p:set>
                                      <p:cBhvr>
                                        <p:cTn id="170" dur="1" fill="hold">
                                          <p:stCondLst>
                                            <p:cond delay="0"/>
                                          </p:stCondLst>
                                        </p:cTn>
                                        <p:tgtEl>
                                          <p:spTgt spid="12"/>
                                        </p:tgtEl>
                                        <p:attrNameLst>
                                          <p:attrName>style.visibility</p:attrName>
                                        </p:attrNameLst>
                                      </p:cBhvr>
                                      <p:to>
                                        <p:strVal val="visible"/>
                                      </p:to>
                                    </p:set>
                                    <p:animEffect transition="in" filter="wipe(down)">
                                      <p:cBhvr>
                                        <p:cTn id="171" dur="100"/>
                                        <p:tgtEl>
                                          <p:spTgt spid="12"/>
                                        </p:tgtEl>
                                      </p:cBhvr>
                                    </p:animEffect>
                                  </p:childTnLst>
                                </p:cTn>
                              </p:par>
                            </p:childTnLst>
                          </p:cTn>
                        </p:par>
                        <p:par>
                          <p:cTn id="172" fill="hold">
                            <p:stCondLst>
                              <p:cond delay="14500"/>
                            </p:stCondLst>
                            <p:childTnLst>
                              <p:par>
                                <p:cTn id="173" presetID="0" presetClass="entr" presetSubtype="0" accel="50000" decel="50000" fill="hold" nodeType="afterEffect">
                                  <p:stCondLst>
                                    <p:cond delay="0"/>
                                  </p:stCondLst>
                                  <p:childTnLst>
                                    <p:animMotion origin="layout" path="M -0.12639 0.09568 C -0.13507 0.11111 -0.1618 0.1571 -0.16823 0.16975 " pathEditMode="relative" rAng="0" ptsTypes="AA">
                                      <p:cBhvr>
                                        <p:cTn id="174" dur="100" fill="hold">
                                          <p:stCondLst>
                                            <p:cond delay="0"/>
                                          </p:stCondLst>
                                        </p:cTn>
                                        <p:tgtEl>
                                          <p:spTgt spid="37"/>
                                        </p:tgtEl>
                                        <p:attrNameLst>
                                          <p:attrName>ppt_x</p:attrName>
                                          <p:attrName>ppt_y</p:attrName>
                                        </p:attrNameLst>
                                      </p:cBhvr>
                                      <p:rCtr x="-2100" y="3700"/>
                                    </p:animMotion>
                                  </p:childTnLst>
                                </p:cTn>
                              </p:par>
                              <p:par>
                                <p:cTn id="175" presetID="22" presetClass="entr" presetSubtype="2" fill="hold" nodeType="withEffect">
                                  <p:stCondLst>
                                    <p:cond delay="0"/>
                                  </p:stCondLst>
                                  <p:childTnLst>
                                    <p:set>
                                      <p:cBhvr>
                                        <p:cTn id="176" dur="1" fill="hold">
                                          <p:stCondLst>
                                            <p:cond delay="0"/>
                                          </p:stCondLst>
                                        </p:cTn>
                                        <p:tgtEl>
                                          <p:spTgt spid="15"/>
                                        </p:tgtEl>
                                        <p:attrNameLst>
                                          <p:attrName>style.visibility</p:attrName>
                                        </p:attrNameLst>
                                      </p:cBhvr>
                                      <p:to>
                                        <p:strVal val="visible"/>
                                      </p:to>
                                    </p:set>
                                    <p:animEffect transition="in" filter="wipe(right)">
                                      <p:cBhvr>
                                        <p:cTn id="177" dur="100"/>
                                        <p:tgtEl>
                                          <p:spTgt spid="15"/>
                                        </p:tgtEl>
                                      </p:cBhvr>
                                    </p:animEffect>
                                  </p:childTnLst>
                                </p:cTn>
                              </p:par>
                            </p:childTnLst>
                          </p:cTn>
                        </p:par>
                        <p:par>
                          <p:cTn id="178" fill="hold">
                            <p:stCondLst>
                              <p:cond delay="15000"/>
                            </p:stCondLst>
                            <p:childTnLst>
                              <p:par>
                                <p:cTn id="179" presetID="0" presetClass="entr" presetSubtype="0" accel="50000" decel="50000" fill="hold" nodeType="afterEffect">
                                  <p:stCondLst>
                                    <p:cond delay="0"/>
                                  </p:stCondLst>
                                  <p:childTnLst>
                                    <p:animMotion origin="layout" path="M -0.16909 0.17037 C -0.17118 0.18025 -0.19774 0.225 -0.20937 0.23889 C -0.221 0.25278 -0.23177 0.25247 -0.23854 0.2537 C -0.24531 0.25494 -0.24965 0.25216 -0.24965 0.2463 C -0.24965 0.24043 -0.24409 0.22654 -0.23854 0.21852 C -0.23298 0.21049 -0.22326 0.20463 -0.21632 0.19815 C -0.20937 0.19167 -0.20451 0.18395 -0.19687 0.17963 C -0.18923 0.17531 -0.16701 0.16049 -0.16909 0.17037 " pathEditMode="relative" rAng="0" ptsTypes="AAAAAAAA">
                                      <p:cBhvr>
                                        <p:cTn id="180" dur="100" fill="hold">
                                          <p:stCondLst>
                                            <p:cond delay="0"/>
                                          </p:stCondLst>
                                        </p:cTn>
                                        <p:tgtEl>
                                          <p:spTgt spid="37"/>
                                        </p:tgtEl>
                                        <p:attrNameLst>
                                          <p:attrName>ppt_x</p:attrName>
                                          <p:attrName>ppt_y</p:attrName>
                                        </p:attrNameLst>
                                      </p:cBhvr>
                                      <p:rCtr x="-4000" y="4000"/>
                                    </p:animMotion>
                                  </p:childTnLst>
                                </p:cTn>
                              </p:par>
                              <p:par>
                                <p:cTn id="181" presetID="22" presetClass="entr" presetSubtype="2" fill="hold" nodeType="withEffect">
                                  <p:stCondLst>
                                    <p:cond delay="0"/>
                                  </p:stCondLst>
                                  <p:childTnLst>
                                    <p:set>
                                      <p:cBhvr>
                                        <p:cTn id="182" dur="1" fill="hold">
                                          <p:stCondLst>
                                            <p:cond delay="0"/>
                                          </p:stCondLst>
                                        </p:cTn>
                                        <p:tgtEl>
                                          <p:spTgt spid="14"/>
                                        </p:tgtEl>
                                        <p:attrNameLst>
                                          <p:attrName>style.visibility</p:attrName>
                                        </p:attrNameLst>
                                      </p:cBhvr>
                                      <p:to>
                                        <p:strVal val="visible"/>
                                      </p:to>
                                    </p:set>
                                    <p:animEffect transition="in" filter="wipe(right)">
                                      <p:cBhvr>
                                        <p:cTn id="183" dur="100"/>
                                        <p:tgtEl>
                                          <p:spTgt spid="14"/>
                                        </p:tgtEl>
                                      </p:cBhvr>
                                    </p:animEffect>
                                  </p:childTnLst>
                                </p:cTn>
                              </p:par>
                            </p:childTnLst>
                          </p:cTn>
                        </p:par>
                        <p:par>
                          <p:cTn id="184" fill="hold">
                            <p:stCondLst>
                              <p:cond delay="15500"/>
                            </p:stCondLst>
                            <p:childTnLst>
                              <p:par>
                                <p:cTn id="185" presetID="0" presetClass="entr" presetSubtype="0" accel="50000" decel="50000" fill="hold" nodeType="afterEffect">
                                  <p:stCondLst>
                                    <p:cond delay="0"/>
                                  </p:stCondLst>
                                  <p:childTnLst>
                                    <p:animMotion origin="layout" path="M -0.17222 0.16759 C -0.16597 0.16481 -0.15989 0.1642 -0.15416 0.16389 C -0.14843 0.16358 -0.14253 0.16358 -0.13767 0.16543 C -0.13281 0.16728 -0.12864 0.17006 -0.12517 0.17469 C -0.1217 0.17963 -0.11857 0.19105 -0.11684 0.19506 " pathEditMode="relative" rAng="0" ptsTypes="AAAAA">
                                      <p:cBhvr>
                                        <p:cTn id="186" dur="100" fill="hold">
                                          <p:stCondLst>
                                            <p:cond delay="0"/>
                                          </p:stCondLst>
                                        </p:cTn>
                                        <p:tgtEl>
                                          <p:spTgt spid="37"/>
                                        </p:tgtEl>
                                        <p:attrNameLst>
                                          <p:attrName>ppt_x</p:attrName>
                                          <p:attrName>ppt_y</p:attrName>
                                        </p:attrNameLst>
                                      </p:cBhvr>
                                      <p:rCtr x="2800" y="1200"/>
                                    </p:animMotion>
                                  </p:childTnLst>
                                </p:cTn>
                              </p:par>
                              <p:par>
                                <p:cTn id="187" presetID="22" presetClass="entr" presetSubtype="8" fill="hold" nodeType="withEffect">
                                  <p:stCondLst>
                                    <p:cond delay="0"/>
                                  </p:stCondLst>
                                  <p:childTnLst>
                                    <p:set>
                                      <p:cBhvr>
                                        <p:cTn id="188" dur="1" fill="hold">
                                          <p:stCondLst>
                                            <p:cond delay="0"/>
                                          </p:stCondLst>
                                        </p:cTn>
                                        <p:tgtEl>
                                          <p:spTgt spid="13"/>
                                        </p:tgtEl>
                                        <p:attrNameLst>
                                          <p:attrName>style.visibility</p:attrName>
                                        </p:attrNameLst>
                                      </p:cBhvr>
                                      <p:to>
                                        <p:strVal val="visible"/>
                                      </p:to>
                                    </p:set>
                                    <p:animEffect transition="in" filter="wipe(left)">
                                      <p:cBhvr>
                                        <p:cTn id="189" dur="100"/>
                                        <p:tgtEl>
                                          <p:spTgt spid="13"/>
                                        </p:tgtEl>
                                      </p:cBhvr>
                                    </p:animEffect>
                                  </p:childTnLst>
                                </p:cTn>
                              </p:par>
                            </p:childTnLst>
                          </p:cTn>
                        </p:par>
                        <p:par>
                          <p:cTn id="190" fill="hold">
                            <p:stCondLst>
                              <p:cond delay="16000"/>
                            </p:stCondLst>
                            <p:childTnLst>
                              <p:par>
                                <p:cTn id="191" presetID="0" presetClass="entr" presetSubtype="0" accel="50000" decel="50000" fill="hold" nodeType="afterEffect">
                                  <p:stCondLst>
                                    <p:cond delay="0"/>
                                  </p:stCondLst>
                                  <p:childTnLst>
                                    <p:animMotion origin="layout" path="M -0.11545 0.19876 C -0.1184 0.17469 -0.1217 0.15031 -0.1217 0.13734 C -0.1217 0.12438 -0.11684 0.12376 -0.11545 0.12037 " pathEditMode="relative" rAng="0" ptsTypes="AAA">
                                      <p:cBhvr>
                                        <p:cTn id="192" dur="100" fill="hold">
                                          <p:stCondLst>
                                            <p:cond delay="0"/>
                                          </p:stCondLst>
                                        </p:cTn>
                                        <p:tgtEl>
                                          <p:spTgt spid="37"/>
                                        </p:tgtEl>
                                        <p:attrNameLst>
                                          <p:attrName>ppt_x</p:attrName>
                                          <p:attrName>ppt_y</p:attrName>
                                        </p:attrNameLst>
                                      </p:cBhvr>
                                      <p:rCtr x="-300" y="-3900"/>
                                    </p:animMotion>
                                  </p:childTnLst>
                                </p:cTn>
                              </p:par>
                            </p:childTnLst>
                          </p:cTn>
                        </p:par>
                        <p:par>
                          <p:cTn id="193" fill="hold">
                            <p:stCondLst>
                              <p:cond delay="16500"/>
                            </p:stCondLst>
                            <p:childTnLst>
                              <p:par>
                                <p:cTn id="194" presetID="0" presetClass="entr" presetSubtype="0" accel="50000" decel="50000" fill="hold" nodeType="afterEffect">
                                  <p:stCondLst>
                                    <p:cond delay="0"/>
                                  </p:stCondLst>
                                  <p:childTnLst>
                                    <p:animMotion origin="layout" path="M -0.11701 0.12284 C -0.10208 0.10864 -0.08715 0.09475 -0.08524 0.09537 C -0.08333 0.09599 -0.10173 0.11821 -0.1059 0.12685 C -0.11007 0.13549 -0.11041 0.14074 -0.11059 0.14599 " pathEditMode="relative" rAng="0" ptsTypes="AAAA">
                                      <p:cBhvr>
                                        <p:cTn id="195" dur="100" fill="hold">
                                          <p:stCondLst>
                                            <p:cond delay="0"/>
                                          </p:stCondLst>
                                        </p:cTn>
                                        <p:tgtEl>
                                          <p:spTgt spid="37"/>
                                        </p:tgtEl>
                                        <p:attrNameLst>
                                          <p:attrName>ppt_x</p:attrName>
                                          <p:attrName>ppt_y</p:attrName>
                                        </p:attrNameLst>
                                      </p:cBhvr>
                                      <p:rCtr x="1600" y="-200"/>
                                    </p:animMotion>
                                  </p:childTnLst>
                                </p:cTn>
                              </p:par>
                              <p:par>
                                <p:cTn id="196" presetID="22" presetClass="entr" presetSubtype="1" fill="hold" nodeType="with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wipe(up)">
                                      <p:cBhvr>
                                        <p:cTn id="198" dur="100"/>
                                        <p:tgtEl>
                                          <p:spTgt spid="18"/>
                                        </p:tgtEl>
                                      </p:cBhvr>
                                    </p:animEffect>
                                  </p:childTnLst>
                                </p:cTn>
                              </p:par>
                            </p:childTnLst>
                          </p:cTn>
                        </p:par>
                        <p:par>
                          <p:cTn id="199" fill="hold">
                            <p:stCondLst>
                              <p:cond delay="17000"/>
                            </p:stCondLst>
                            <p:childTnLst>
                              <p:par>
                                <p:cTn id="200" presetID="0" presetClass="entr" presetSubtype="0" accel="50000" decel="50000" fill="hold" nodeType="afterEffect">
                                  <p:stCondLst>
                                    <p:cond delay="0"/>
                                  </p:stCondLst>
                                  <p:childTnLst>
                                    <p:animMotion origin="layout" path="M -0.1092 0.14043 C -0.1033 0.14197 -0.09739 0.14352 -0.09184 0.14043 C -0.08628 0.13704 -0.07986 0.12654 -0.07586 0.12099 C -0.07187 0.11543 -0.06909 0.1108 -0.06805 0.10617 C -0.06701 0.10185 -0.06944 0.09383 -0.06961 0.09383 C -0.06979 0.09383 -0.06771 0.10123 -0.06961 0.10617 C -0.07152 0.11173 -0.07916 0.12222 -0.08073 0.12562 " pathEditMode="relative" rAng="0" ptsTypes="AAAAAAA">
                                      <p:cBhvr>
                                        <p:cTn id="201" dur="100" fill="hold">
                                          <p:stCondLst>
                                            <p:cond delay="0"/>
                                          </p:stCondLst>
                                        </p:cTn>
                                        <p:tgtEl>
                                          <p:spTgt spid="37"/>
                                        </p:tgtEl>
                                        <p:attrNameLst>
                                          <p:attrName>ppt_x</p:attrName>
                                          <p:attrName>ppt_y</p:attrName>
                                        </p:attrNameLst>
                                      </p:cBhvr>
                                      <p:rCtr x="2100" y="-2300"/>
                                    </p:animMotion>
                                  </p:childTnLst>
                                </p:cTn>
                              </p:par>
                              <p:par>
                                <p:cTn id="202" presetID="22" presetClass="entr" presetSubtype="4" fill="hold" nodeType="withEffect">
                                  <p:stCondLst>
                                    <p:cond delay="0"/>
                                  </p:stCondLst>
                                  <p:childTnLst>
                                    <p:set>
                                      <p:cBhvr>
                                        <p:cTn id="203" dur="1" fill="hold">
                                          <p:stCondLst>
                                            <p:cond delay="0"/>
                                          </p:stCondLst>
                                        </p:cTn>
                                        <p:tgtEl>
                                          <p:spTgt spid="19"/>
                                        </p:tgtEl>
                                        <p:attrNameLst>
                                          <p:attrName>style.visibility</p:attrName>
                                        </p:attrNameLst>
                                      </p:cBhvr>
                                      <p:to>
                                        <p:strVal val="visible"/>
                                      </p:to>
                                    </p:set>
                                    <p:animEffect transition="in" filter="wipe(down)">
                                      <p:cBhvr>
                                        <p:cTn id="204" dur="100"/>
                                        <p:tgtEl>
                                          <p:spTgt spid="19"/>
                                        </p:tgtEl>
                                      </p:cBhvr>
                                    </p:animEffect>
                                  </p:childTnLst>
                                </p:cTn>
                              </p:par>
                            </p:childTnLst>
                          </p:cTn>
                        </p:par>
                        <p:par>
                          <p:cTn id="205" fill="hold">
                            <p:stCondLst>
                              <p:cond delay="17500"/>
                            </p:stCondLst>
                            <p:childTnLst>
                              <p:par>
                                <p:cTn id="206" presetID="0" presetClass="entr" presetSubtype="0" accel="50000" decel="50000" fill="hold" nodeType="afterEffect">
                                  <p:stCondLst>
                                    <p:cond delay="0"/>
                                  </p:stCondLst>
                                  <p:childTnLst>
                                    <p:animMotion origin="layout" path="M -0.07187 0.09691 C -0.07725 0.11142 -0.08246 0.12593 -0.08142 0.13086 C -0.08038 0.1358 -0.0684 0.12839 -0.06545 0.12654 " pathEditMode="relative" rAng="0" ptsTypes="AAA">
                                      <p:cBhvr>
                                        <p:cTn id="207" dur="100" fill="hold">
                                          <p:stCondLst>
                                            <p:cond delay="0"/>
                                          </p:stCondLst>
                                        </p:cTn>
                                        <p:tgtEl>
                                          <p:spTgt spid="37"/>
                                        </p:tgtEl>
                                        <p:attrNameLst>
                                          <p:attrName>ppt_x</p:attrName>
                                          <p:attrName>ppt_y</p:attrName>
                                        </p:attrNameLst>
                                      </p:cBhvr>
                                      <p:rCtr x="-200" y="1800"/>
                                    </p:animMotion>
                                  </p:childTnLst>
                                </p:cTn>
                              </p:par>
                              <p:par>
                                <p:cTn id="208" presetID="22" presetClass="entr" presetSubtype="8" fill="hold" nodeType="withEffect">
                                  <p:stCondLst>
                                    <p:cond delay="0"/>
                                  </p:stCondLst>
                                  <p:childTnLst>
                                    <p:set>
                                      <p:cBhvr>
                                        <p:cTn id="209" dur="1" fill="hold">
                                          <p:stCondLst>
                                            <p:cond delay="0"/>
                                          </p:stCondLst>
                                        </p:cTn>
                                        <p:tgtEl>
                                          <p:spTgt spid="34"/>
                                        </p:tgtEl>
                                        <p:attrNameLst>
                                          <p:attrName>style.visibility</p:attrName>
                                        </p:attrNameLst>
                                      </p:cBhvr>
                                      <p:to>
                                        <p:strVal val="visible"/>
                                      </p:to>
                                    </p:set>
                                    <p:animEffect transition="in" filter="wipe(left)">
                                      <p:cBhvr>
                                        <p:cTn id="210" dur="100"/>
                                        <p:tgtEl>
                                          <p:spTgt spid="34"/>
                                        </p:tgtEl>
                                      </p:cBhvr>
                                    </p:animEffect>
                                  </p:childTnLst>
                                </p:cTn>
                              </p:par>
                            </p:childTnLst>
                          </p:cTn>
                        </p:par>
                        <p:par>
                          <p:cTn id="211" fill="hold">
                            <p:stCondLst>
                              <p:cond delay="18000"/>
                            </p:stCondLst>
                            <p:childTnLst>
                              <p:par>
                                <p:cTn id="212" presetID="0" presetClass="entr" presetSubtype="0" accel="50000" decel="50000" fill="hold" nodeType="afterEffect">
                                  <p:stCondLst>
                                    <p:cond delay="0"/>
                                  </p:stCondLst>
                                  <p:childTnLst>
                                    <p:animMotion origin="layout" path="M -0.06493 0.125 L -0.02257 0.09321 " pathEditMode="relative" rAng="0" ptsTypes="AA">
                                      <p:cBhvr>
                                        <p:cTn id="213" dur="100" fill="hold">
                                          <p:stCondLst>
                                            <p:cond delay="0"/>
                                          </p:stCondLst>
                                        </p:cTn>
                                        <p:tgtEl>
                                          <p:spTgt spid="37"/>
                                        </p:tgtEl>
                                        <p:attrNameLst>
                                          <p:attrName>ppt_x</p:attrName>
                                          <p:attrName>ppt_y</p:attrName>
                                        </p:attrNameLst>
                                      </p:cBhvr>
                                      <p:rCtr x="2100" y="-1600"/>
                                    </p:animMotion>
                                  </p:childTnLst>
                                </p:cTn>
                              </p:par>
                              <p:par>
                                <p:cTn id="214" presetID="22" presetClass="entr" presetSubtype="4" fill="hold" nodeType="withEffect">
                                  <p:stCondLst>
                                    <p:cond delay="0"/>
                                  </p:stCondLst>
                                  <p:childTnLst>
                                    <p:set>
                                      <p:cBhvr>
                                        <p:cTn id="215" dur="1" fill="hold">
                                          <p:stCondLst>
                                            <p:cond delay="0"/>
                                          </p:stCondLst>
                                        </p:cTn>
                                        <p:tgtEl>
                                          <p:spTgt spid="20"/>
                                        </p:tgtEl>
                                        <p:attrNameLst>
                                          <p:attrName>style.visibility</p:attrName>
                                        </p:attrNameLst>
                                      </p:cBhvr>
                                      <p:to>
                                        <p:strVal val="visible"/>
                                      </p:to>
                                    </p:set>
                                    <p:animEffect transition="in" filter="wipe(down)">
                                      <p:cBhvr>
                                        <p:cTn id="216" dur="100"/>
                                        <p:tgtEl>
                                          <p:spTgt spid="20"/>
                                        </p:tgtEl>
                                      </p:cBhvr>
                                    </p:animEffect>
                                  </p:childTnLst>
                                </p:cTn>
                              </p:par>
                            </p:childTnLst>
                          </p:cTn>
                        </p:par>
                        <p:par>
                          <p:cTn id="217" fill="hold">
                            <p:stCondLst>
                              <p:cond delay="18500"/>
                            </p:stCondLst>
                            <p:childTnLst>
                              <p:par>
                                <p:cTn id="218" presetID="0" presetClass="entr" presetSubtype="0" accel="50000" decel="50000" fill="hold" nodeType="afterEffect">
                                  <p:stCondLst>
                                    <p:cond delay="0"/>
                                  </p:stCondLst>
                                  <p:childTnLst>
                                    <p:animMotion origin="layout" path="M -0.02257 0.09321 C -0.03281 0.10247 -0.04288 0.11204 -0.04791 0.12068 C -0.05295 0.12932 -0.05243 0.14012 -0.0526 0.14414 " pathEditMode="relative" rAng="0" ptsTypes="AAA">
                                      <p:cBhvr>
                                        <p:cTn id="219" dur="100" fill="hold">
                                          <p:stCondLst>
                                            <p:cond delay="0"/>
                                          </p:stCondLst>
                                        </p:cTn>
                                        <p:tgtEl>
                                          <p:spTgt spid="37"/>
                                        </p:tgtEl>
                                        <p:attrNameLst>
                                          <p:attrName>ppt_x</p:attrName>
                                          <p:attrName>ppt_y</p:attrName>
                                        </p:attrNameLst>
                                      </p:cBhvr>
                                      <p:rCtr x="-1500" y="2500"/>
                                    </p:animMotion>
                                  </p:childTnLst>
                                </p:cTn>
                              </p:par>
                              <p:par>
                                <p:cTn id="220" presetID="22" presetClass="entr" presetSubtype="1" fill="hold" nodeType="withEffect">
                                  <p:stCondLst>
                                    <p:cond delay="0"/>
                                  </p:stCondLst>
                                  <p:childTnLst>
                                    <p:set>
                                      <p:cBhvr>
                                        <p:cTn id="221" dur="1" fill="hold">
                                          <p:stCondLst>
                                            <p:cond delay="0"/>
                                          </p:stCondLst>
                                        </p:cTn>
                                        <p:tgtEl>
                                          <p:spTgt spid="21"/>
                                        </p:tgtEl>
                                        <p:attrNameLst>
                                          <p:attrName>style.visibility</p:attrName>
                                        </p:attrNameLst>
                                      </p:cBhvr>
                                      <p:to>
                                        <p:strVal val="visible"/>
                                      </p:to>
                                    </p:set>
                                    <p:animEffect transition="in" filter="wipe(up)">
                                      <p:cBhvr>
                                        <p:cTn id="222" dur="100"/>
                                        <p:tgtEl>
                                          <p:spTgt spid="21"/>
                                        </p:tgtEl>
                                      </p:cBhvr>
                                    </p:animEffect>
                                  </p:childTnLst>
                                </p:cTn>
                              </p:par>
                            </p:childTnLst>
                          </p:cTn>
                        </p:par>
                        <p:par>
                          <p:cTn id="223" fill="hold">
                            <p:stCondLst>
                              <p:cond delay="19000"/>
                            </p:stCondLst>
                            <p:childTnLst>
                              <p:par>
                                <p:cTn id="224" presetID="0" presetClass="entr" presetSubtype="0" accel="50000" decel="50000" fill="hold" nodeType="afterEffect">
                                  <p:stCondLst>
                                    <p:cond delay="0"/>
                                  </p:stCondLst>
                                  <p:childTnLst>
                                    <p:animMotion origin="layout" path="M -0.05139 0.14228 C -0.05086 0.13272 -0.05017 0.12346 -0.04982 0.11481 C -0.0493 0.10617 -0.04896 0.09907 -0.04861 0.09167 " pathEditMode="relative" rAng="0" ptsTypes="AAA">
                                      <p:cBhvr>
                                        <p:cTn id="225" dur="100" fill="hold">
                                          <p:stCondLst>
                                            <p:cond delay="0"/>
                                          </p:stCondLst>
                                        </p:cTn>
                                        <p:tgtEl>
                                          <p:spTgt spid="37"/>
                                        </p:tgtEl>
                                        <p:attrNameLst>
                                          <p:attrName>ppt_x</p:attrName>
                                          <p:attrName>ppt_y</p:attrName>
                                        </p:attrNameLst>
                                      </p:cBhvr>
                                      <p:rCtr x="100" y="-2500"/>
                                    </p:animMotion>
                                  </p:childTnLst>
                                </p:cTn>
                              </p:par>
                              <p:par>
                                <p:cTn id="226" presetID="22" presetClass="entr" presetSubtype="8" fill="hold" nodeType="withEffect">
                                  <p:stCondLst>
                                    <p:cond delay="0"/>
                                  </p:stCondLst>
                                  <p:childTnLst>
                                    <p:set>
                                      <p:cBhvr>
                                        <p:cTn id="227" dur="1" fill="hold">
                                          <p:stCondLst>
                                            <p:cond delay="0"/>
                                          </p:stCondLst>
                                        </p:cTn>
                                        <p:tgtEl>
                                          <p:spTgt spid="22"/>
                                        </p:tgtEl>
                                        <p:attrNameLst>
                                          <p:attrName>style.visibility</p:attrName>
                                        </p:attrNameLst>
                                      </p:cBhvr>
                                      <p:to>
                                        <p:strVal val="visible"/>
                                      </p:to>
                                    </p:set>
                                    <p:animEffect transition="in" filter="wipe(left)">
                                      <p:cBhvr>
                                        <p:cTn id="228" dur="100"/>
                                        <p:tgtEl>
                                          <p:spTgt spid="22"/>
                                        </p:tgtEl>
                                      </p:cBhvr>
                                    </p:animEffect>
                                  </p:childTnLst>
                                </p:cTn>
                              </p:par>
                            </p:childTnLst>
                          </p:cTn>
                        </p:par>
                        <p:par>
                          <p:cTn id="229" fill="hold">
                            <p:stCondLst>
                              <p:cond delay="19500"/>
                            </p:stCondLst>
                            <p:childTnLst>
                              <p:par>
                                <p:cTn id="230" presetID="0" presetClass="entr" presetSubtype="0" accel="50000" decel="50000" fill="hold" nodeType="afterEffect">
                                  <p:stCondLst>
                                    <p:cond delay="0"/>
                                  </p:stCondLst>
                                  <p:childTnLst>
                                    <p:animMotion origin="layout" path="M 0.00434 0.09537 C 0.00417 0.1 0.00382 0.11512 0.00348 0.12253 C 0.0033 0.12994 0.00313 0.1358 0.00295 0.13951 " pathEditMode="relative" rAng="0" ptsTypes="AAA">
                                      <p:cBhvr>
                                        <p:cTn id="231" dur="100" fill="hold">
                                          <p:stCondLst>
                                            <p:cond delay="0"/>
                                          </p:stCondLst>
                                        </p:cTn>
                                        <p:tgtEl>
                                          <p:spTgt spid="37"/>
                                        </p:tgtEl>
                                        <p:attrNameLst>
                                          <p:attrName>ppt_x</p:attrName>
                                          <p:attrName>ppt_y</p:attrName>
                                        </p:attrNameLst>
                                      </p:cBhvr>
                                      <p:rCtr x="-100" y="2200"/>
                                    </p:animMotion>
                                  </p:childTnLst>
                                </p:cTn>
                              </p:par>
                              <p:par>
                                <p:cTn id="232" presetID="22" presetClass="entr" presetSubtype="1" fill="hold" nodeType="withEffect">
                                  <p:stCondLst>
                                    <p:cond delay="0"/>
                                  </p:stCondLst>
                                  <p:childTnLst>
                                    <p:set>
                                      <p:cBhvr>
                                        <p:cTn id="233" dur="1" fill="hold">
                                          <p:stCondLst>
                                            <p:cond delay="0"/>
                                          </p:stCondLst>
                                        </p:cTn>
                                        <p:tgtEl>
                                          <p:spTgt spid="23"/>
                                        </p:tgtEl>
                                        <p:attrNameLst>
                                          <p:attrName>style.visibility</p:attrName>
                                        </p:attrNameLst>
                                      </p:cBhvr>
                                      <p:to>
                                        <p:strVal val="visible"/>
                                      </p:to>
                                    </p:set>
                                    <p:animEffect transition="in" filter="wipe(up)">
                                      <p:cBhvr>
                                        <p:cTn id="234" dur="100"/>
                                        <p:tgtEl>
                                          <p:spTgt spid="23"/>
                                        </p:tgtEl>
                                      </p:cBhvr>
                                    </p:animEffect>
                                  </p:childTnLst>
                                </p:cTn>
                              </p:par>
                            </p:childTnLst>
                          </p:cTn>
                        </p:par>
                        <p:par>
                          <p:cTn id="235" fill="hold">
                            <p:stCondLst>
                              <p:cond delay="20000"/>
                            </p:stCondLst>
                            <p:childTnLst>
                              <p:par>
                                <p:cTn id="236" presetID="0" presetClass="entr" presetSubtype="0" accel="50000" decel="50000" fill="hold" nodeType="afterEffect">
                                  <p:stCondLst>
                                    <p:cond delay="0"/>
                                  </p:stCondLst>
                                  <p:childTnLst>
                                    <p:animMotion origin="layout" path="M -0.021 0.14197 C -0.02066 0.14136 -0.02031 0.14228 -0.01996 0.13765 C -0.01979 0.13333 -0.01927 0.12099 -0.01909 0.11636 " pathEditMode="relative" rAng="0" ptsTypes="AAA">
                                      <p:cBhvr>
                                        <p:cTn id="237" dur="300" fill="hold">
                                          <p:stCondLst>
                                            <p:cond delay="0"/>
                                          </p:stCondLst>
                                        </p:cTn>
                                        <p:tgtEl>
                                          <p:spTgt spid="37"/>
                                        </p:tgtEl>
                                        <p:attrNameLst>
                                          <p:attrName>ppt_x</p:attrName>
                                          <p:attrName>ppt_y</p:attrName>
                                        </p:attrNameLst>
                                      </p:cBhvr>
                                      <p:rCtr x="100" y="-1300"/>
                                    </p:animMotion>
                                  </p:childTnLst>
                                </p:cTn>
                              </p:par>
                              <p:par>
                                <p:cTn id="238" presetID="22" presetClass="entr" presetSubtype="4" fill="hold" nodeType="withEffect">
                                  <p:stCondLst>
                                    <p:cond delay="0"/>
                                  </p:stCondLst>
                                  <p:childTnLst>
                                    <p:set>
                                      <p:cBhvr>
                                        <p:cTn id="239" dur="1" fill="hold">
                                          <p:stCondLst>
                                            <p:cond delay="0"/>
                                          </p:stCondLst>
                                        </p:cTn>
                                        <p:tgtEl>
                                          <p:spTgt spid="24"/>
                                        </p:tgtEl>
                                        <p:attrNameLst>
                                          <p:attrName>style.visibility</p:attrName>
                                        </p:attrNameLst>
                                      </p:cBhvr>
                                      <p:to>
                                        <p:strVal val="visible"/>
                                      </p:to>
                                    </p:set>
                                    <p:animEffect transition="in" filter="wipe(down)">
                                      <p:cBhvr>
                                        <p:cTn id="240" dur="300"/>
                                        <p:tgtEl>
                                          <p:spTgt spid="24"/>
                                        </p:tgtEl>
                                      </p:cBhvr>
                                    </p:animEffect>
                                  </p:childTnLst>
                                </p:cTn>
                              </p:par>
                            </p:childTnLst>
                          </p:cTn>
                        </p:par>
                        <p:par>
                          <p:cTn id="241" fill="hold">
                            <p:stCondLst>
                              <p:cond delay="20500"/>
                            </p:stCondLst>
                            <p:childTnLst>
                              <p:par>
                                <p:cTn id="242" presetID="0" presetClass="entr" presetSubtype="0" accel="50000" decel="50000" fill="hold" nodeType="afterEffect">
                                  <p:stCondLst>
                                    <p:cond delay="0"/>
                                  </p:stCondLst>
                                  <p:childTnLst>
                                    <p:animMotion origin="layout" path="M -0.02257 0.09321 C -0.02413 0.11759 -0.03194 0.18611 -0.02552 0.24074 C -0.01979 0.29506 0.00469 0.38457 0.01111 0.42006 C 0.0191 0.45555 0.01684 0.4466 0.01771 0.45401 " pathEditMode="relative" rAng="0" ptsTypes="AAAA">
                                      <p:cBhvr>
                                        <p:cTn id="243" dur="1000" fill="hold">
                                          <p:stCondLst>
                                            <p:cond delay="0"/>
                                          </p:stCondLst>
                                        </p:cTn>
                                        <p:tgtEl>
                                          <p:spTgt spid="37"/>
                                        </p:tgtEl>
                                        <p:attrNameLst>
                                          <p:attrName>ppt_x</p:attrName>
                                          <p:attrName>ppt_y</p:attrName>
                                        </p:attrNameLst>
                                      </p:cBhvr>
                                      <p:rCtr x="1800" y="18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7280" y="1197610"/>
            <a:ext cx="7174865" cy="3063875"/>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71" y="1162"/>
              <a:ext cx="3164" cy="944"/>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1600" dirty="0">
                  <a:latin typeface="华文中宋" panose="02010600040101010101" pitchFamily="2" charset="-122"/>
                  <a:ea typeface="华文中宋" panose="02010600040101010101" pitchFamily="2" charset="-122"/>
                </a:rPr>
                <a:t>  </a:t>
              </a:r>
              <a:r>
                <a:rPr lang="en-US" sz="1600" dirty="0">
                  <a:latin typeface="华文中宋" panose="02010600040101010101" pitchFamily="2" charset="-122"/>
                  <a:ea typeface="华文中宋" panose="02010600040101010101" pitchFamily="2" charset="-122"/>
                  <a:cs typeface="华文中宋" panose="02010600040101010101" pitchFamily="2" charset="-122"/>
                </a:rPr>
                <a:t>  </a:t>
              </a:r>
              <a:r>
                <a:rPr lang="en-US" sz="2400" dirty="0">
                  <a:latin typeface="华文中宋" panose="02010600040101010101" pitchFamily="2" charset="-122"/>
                  <a:ea typeface="华文中宋" panose="02010600040101010101" pitchFamily="2" charset="-122"/>
                  <a:cs typeface="华文中宋" panose="02010600040101010101" pitchFamily="2" charset="-122"/>
                </a:rPr>
                <a:t> </a:t>
              </a:r>
              <a:r>
                <a:rPr sz="2000" dirty="0">
                  <a:latin typeface="华文中宋" panose="02010600040101010101" pitchFamily="2" charset="-122"/>
                  <a:ea typeface="华文中宋" panose="02010600040101010101" pitchFamily="2" charset="-122"/>
                  <a:cs typeface="华文中宋" panose="02010600040101010101" pitchFamily="2" charset="-122"/>
                  <a:sym typeface="+mn-ea"/>
                </a:rPr>
                <a:t>广义</a:t>
              </a:r>
              <a:r>
                <a:rPr lang="zh-CN" sz="2000" dirty="0">
                  <a:latin typeface="华文中宋" panose="02010600040101010101" pitchFamily="2" charset="-122"/>
                  <a:ea typeface="华文中宋" panose="02010600040101010101" pitchFamily="2" charset="-122"/>
                  <a:cs typeface="华文中宋" panose="02010600040101010101" pitchFamily="2" charset="-122"/>
                  <a:sym typeface="+mn-ea"/>
                </a:rPr>
                <a:t>：</a:t>
              </a:r>
              <a:r>
                <a:rPr sz="2000" dirty="0">
                  <a:latin typeface="华文中宋" panose="02010600040101010101" pitchFamily="2" charset="-122"/>
                  <a:ea typeface="华文中宋" panose="02010600040101010101" pitchFamily="2" charset="-122"/>
                  <a:cs typeface="华文中宋" panose="02010600040101010101" pitchFamily="2" charset="-122"/>
                  <a:sym typeface="+mn-ea"/>
                </a:rPr>
                <a:t>所有有目的、有计划地对社会成员在政治、思想、道德等方面施加影响的活动，包括社会德育、家庭德育、学校德育等</a:t>
              </a:r>
              <a:r>
                <a:rPr lang="zh-CN" sz="2000" dirty="0">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sz="2000" dirty="0">
                <a:latin typeface="华文中宋" panose="02010600040101010101" pitchFamily="2" charset="-122"/>
                <a:ea typeface="华文中宋" panose="02010600040101010101" pitchFamily="2" charset="-122"/>
                <a:cs typeface="华文中宋" panose="02010600040101010101" pitchFamily="2" charset="-122"/>
              </a:endParaRPr>
            </a:p>
            <a:p>
              <a:pPr lvl="0" indent="0" defTabSz="914400" fontAlgn="base">
                <a:lnSpc>
                  <a:spcPct val="90000"/>
                </a:lnSpc>
                <a:buClr>
                  <a:srgbClr val="FFCC00"/>
                </a:buClr>
              </a:pPr>
              <a:r>
                <a:rPr lang="en-US" altLang="zh-CN" sz="2000" dirty="0">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000" dirty="0">
                  <a:latin typeface="华文中宋" panose="02010600040101010101" pitchFamily="2" charset="-122"/>
                  <a:ea typeface="华文中宋" panose="02010600040101010101" pitchFamily="2" charset="-122"/>
                  <a:cs typeface="华文中宋" panose="02010600040101010101" pitchFamily="2" charset="-122"/>
                  <a:sym typeface="+mn-ea"/>
                </a:rPr>
                <a:t>狭义：学校德育（目的性、计划性、系统性更强），即教育者按照一定社会或阶级的要求，有目的、有计划、有系统地对受教育者施加思想、政治和道德等方面的影响，并通过受教育者积极的认识、体验、践行，以使其形成一定社会与阶级所需要的品德的教育活动。</a:t>
              </a:r>
              <a:endParaRPr lang="zh-CN" sz="2000" dirty="0">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
        <p:nvSpPr>
          <p:cNvPr id="2" name="文本框 1"/>
          <p:cNvSpPr txBox="1"/>
          <p:nvPr/>
        </p:nvSpPr>
        <p:spPr>
          <a:xfrm>
            <a:off x="1259205" y="4443730"/>
            <a:ext cx="7294880" cy="521970"/>
          </a:xfrm>
          <a:prstGeom prst="rect">
            <a:avLst/>
          </a:prstGeom>
          <a:noFill/>
        </p:spPr>
        <p:txBody>
          <a:bodyPr wrap="none" rtlCol="0" anchor="t">
            <a:spAutoFit/>
          </a:bodyPr>
          <a:p>
            <a:r>
              <a:rPr lang="zh-CN" sz="2800" dirty="0">
                <a:latin typeface="华文中宋" panose="02010600040101010101" pitchFamily="2" charset="-122"/>
                <a:ea typeface="华文中宋" panose="02010600040101010101" pitchFamily="2" charset="-122"/>
                <a:sym typeface="+mn-ea"/>
              </a:rPr>
              <a:t>德育就是教师有目的地培养学生品德的活动。</a:t>
            </a:r>
            <a:endParaRPr lang="zh-CN" altLang="en-US" sz="2800" dirty="0">
              <a:latin typeface="华文中宋" panose="02010600040101010101" pitchFamily="2" charset="-122"/>
              <a:ea typeface="华文中宋" panose="02010600040101010101" pitchFamily="2" charset="-122"/>
              <a:sym typeface="+mn-ea"/>
            </a:endParaRPr>
          </a:p>
        </p:txBody>
      </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德育的</a:t>
            </a:r>
            <a:r>
              <a:rPr lang="zh-CN" altLang="en-US" sz="3600" b="1" dirty="0">
                <a:solidFill>
                  <a:srgbClr val="DEA900"/>
                </a:solidFill>
                <a:latin typeface="Arial" panose="020B0604020202020204" pitchFamily="34" charset="0"/>
              </a:rPr>
              <a:t>概念</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矩形 2"/>
          <p:cNvSpPr/>
          <p:nvPr/>
        </p:nvSpPr>
        <p:spPr>
          <a:xfrm>
            <a:off x="2833370" y="195580"/>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学校德育的特性</a:t>
            </a:r>
            <a:endParaRPr lang="zh-CN" altLang="en-US" sz="3600" b="1" dirty="0">
              <a:solidFill>
                <a:srgbClr val="DEA900"/>
              </a:solidFill>
              <a:latin typeface="Arial" panose="020B0604020202020204" pitchFamily="34" charset="0"/>
            </a:endParaRPr>
          </a:p>
        </p:txBody>
      </p:sp>
      <p:grpSp>
        <p:nvGrpSpPr>
          <p:cNvPr id="9218" name="组合 9217"/>
          <p:cNvGrpSpPr/>
          <p:nvPr/>
        </p:nvGrpSpPr>
        <p:grpSpPr>
          <a:xfrm>
            <a:off x="892175" y="749300"/>
            <a:ext cx="3063875" cy="1308100"/>
            <a:chOff x="891510" y="749629"/>
            <a:chExt cx="5104159" cy="1307667"/>
          </a:xfrm>
        </p:grpSpPr>
        <p:sp>
          <p:nvSpPr>
            <p:cNvPr id="5" name="任意多边形: 形状 4"/>
            <p:cNvSpPr/>
            <p:nvPr/>
          </p:nvSpPr>
          <p:spPr>
            <a:xfrm>
              <a:off x="891510" y="749629"/>
              <a:ext cx="4735834" cy="430071"/>
            </a:xfrm>
            <a:custGeom>
              <a:avLst/>
              <a:gdLst>
                <a:gd name="connsiteX0" fmla="*/ 0 w 4736306"/>
                <a:gd name="connsiteY0" fmla="*/ 0 h 430573"/>
                <a:gd name="connsiteX1" fmla="*/ 4736306 w 4736306"/>
                <a:gd name="connsiteY1" fmla="*/ 0 h 430573"/>
                <a:gd name="connsiteX2" fmla="*/ 4736306 w 4736306"/>
                <a:gd name="connsiteY2" fmla="*/ 430573 h 430573"/>
                <a:gd name="connsiteX3" fmla="*/ 0 w 4736306"/>
                <a:gd name="connsiteY3" fmla="*/ 430573 h 430573"/>
                <a:gd name="connsiteX4" fmla="*/ 0 w 4736306"/>
                <a:gd name="connsiteY4" fmla="*/ 0 h 43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6306" h="430573">
                  <a:moveTo>
                    <a:pt x="0" y="0"/>
                  </a:moveTo>
                  <a:lnTo>
                    <a:pt x="4736306" y="0"/>
                  </a:lnTo>
                  <a:lnTo>
                    <a:pt x="4736306" y="430573"/>
                  </a:lnTo>
                  <a:lnTo>
                    <a:pt x="0" y="4305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76200" tIns="76200" rIns="76200" bIns="76200" spcCol="1270" anchor="b"/>
            <a:lstStyle/>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mn-lt"/>
                  <a:ea typeface="+mn-ea"/>
                  <a:cs typeface="+mn-cs"/>
                  <a:sym typeface="+mn-ea"/>
                </a:rPr>
                <a:t>1</a:t>
              </a:r>
              <a:endPar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mn-lt"/>
                <a:ea typeface="+mn-ea"/>
                <a:cs typeface="+mn-cs"/>
                <a:sym typeface="+mn-ea"/>
              </a:endParaRPr>
            </a:p>
          </p:txBody>
        </p:sp>
        <p:sp>
          <p:nvSpPr>
            <p:cNvPr id="7" name="箭头: V 形 6"/>
            <p:cNvSpPr/>
            <p:nvPr/>
          </p:nvSpPr>
          <p:spPr>
            <a:xfrm>
              <a:off x="891510"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9" name="箭头: V 形 8"/>
            <p:cNvSpPr/>
            <p:nvPr/>
          </p:nvSpPr>
          <p:spPr>
            <a:xfrm>
              <a:off x="1556718"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0" name="箭头: V 形 9"/>
            <p:cNvSpPr/>
            <p:nvPr/>
          </p:nvSpPr>
          <p:spPr>
            <a:xfrm>
              <a:off x="2223513" y="1179700"/>
              <a:ext cx="1108150" cy="877596"/>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1" name="箭头: V 形 10"/>
            <p:cNvSpPr/>
            <p:nvPr/>
          </p:nvSpPr>
          <p:spPr>
            <a:xfrm>
              <a:off x="2888720" y="1179700"/>
              <a:ext cx="1108150" cy="877596"/>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箭头: V 形 11"/>
            <p:cNvSpPr/>
            <p:nvPr/>
          </p:nvSpPr>
          <p:spPr>
            <a:xfrm>
              <a:off x="3555516" y="117970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箭头: V 形 12"/>
            <p:cNvSpPr/>
            <p:nvPr/>
          </p:nvSpPr>
          <p:spPr>
            <a:xfrm>
              <a:off x="4220724"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4" name="箭头: V 形 13"/>
            <p:cNvSpPr/>
            <p:nvPr/>
          </p:nvSpPr>
          <p:spPr>
            <a:xfrm>
              <a:off x="4887519"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5" name="任意多边形: 形状 14"/>
            <p:cNvSpPr/>
            <p:nvPr/>
          </p:nvSpPr>
          <p:spPr>
            <a:xfrm>
              <a:off x="891510" y="1268570"/>
              <a:ext cx="4797750" cy="701443"/>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     </a:t>
              </a:r>
              <a:r>
                <a:rPr kumimoji="0" lang="en-US" altLang="zh-CN" sz="2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社会性</a:t>
              </a:r>
              <a:r>
                <a:rPr kumimoji="0" lang="zh-CN" altLang="en-US" sz="2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 </a:t>
              </a:r>
              <a:endParaRPr kumimoji="0" lang="zh-CN" altLang="en-US" sz="2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grpSp>
      <p:grpSp>
        <p:nvGrpSpPr>
          <p:cNvPr id="9219" name="组合 9218"/>
          <p:cNvGrpSpPr/>
          <p:nvPr/>
        </p:nvGrpSpPr>
        <p:grpSpPr>
          <a:xfrm>
            <a:off x="2555875" y="2052955"/>
            <a:ext cx="3248025" cy="1308100"/>
            <a:chOff x="1999805" y="2100390"/>
            <a:chExt cx="5104159" cy="1307666"/>
          </a:xfrm>
        </p:grpSpPr>
        <p:sp>
          <p:nvSpPr>
            <p:cNvPr id="16" name="任意多边形: 形状 15"/>
            <p:cNvSpPr/>
            <p:nvPr/>
          </p:nvSpPr>
          <p:spPr>
            <a:xfrm>
              <a:off x="1999805" y="2100390"/>
              <a:ext cx="4735834" cy="430069"/>
            </a:xfrm>
            <a:custGeom>
              <a:avLst/>
              <a:gdLst>
                <a:gd name="connsiteX0" fmla="*/ 0 w 4736306"/>
                <a:gd name="connsiteY0" fmla="*/ 0 h 430573"/>
                <a:gd name="connsiteX1" fmla="*/ 4736306 w 4736306"/>
                <a:gd name="connsiteY1" fmla="*/ 0 h 430573"/>
                <a:gd name="connsiteX2" fmla="*/ 4736306 w 4736306"/>
                <a:gd name="connsiteY2" fmla="*/ 430573 h 430573"/>
                <a:gd name="connsiteX3" fmla="*/ 0 w 4736306"/>
                <a:gd name="connsiteY3" fmla="*/ 430573 h 430573"/>
                <a:gd name="connsiteX4" fmla="*/ 0 w 4736306"/>
                <a:gd name="connsiteY4" fmla="*/ 0 h 43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6306" h="430573">
                  <a:moveTo>
                    <a:pt x="0" y="0"/>
                  </a:moveTo>
                  <a:lnTo>
                    <a:pt x="4736306" y="0"/>
                  </a:lnTo>
                  <a:lnTo>
                    <a:pt x="4736306" y="430573"/>
                  </a:lnTo>
                  <a:lnTo>
                    <a:pt x="0" y="4305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76200" tIns="76200" rIns="76200" bIns="76200" spcCol="1270" anchor="b"/>
            <a:lstStyle/>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mn-lt"/>
                  <a:ea typeface="+mn-ea"/>
                  <a:cs typeface="+mn-cs"/>
                  <a:sym typeface="+mn-ea"/>
                </a:rPr>
                <a:t>2</a:t>
              </a:r>
              <a:endPar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mn-lt"/>
                <a:ea typeface="+mn-ea"/>
                <a:cs typeface="+mn-cs"/>
                <a:sym typeface="+mn-ea"/>
              </a:endParaRPr>
            </a:p>
          </p:txBody>
        </p:sp>
        <p:sp>
          <p:nvSpPr>
            <p:cNvPr id="17" name="箭头: V 形 16"/>
            <p:cNvSpPr/>
            <p:nvPr/>
          </p:nvSpPr>
          <p:spPr>
            <a:xfrm>
              <a:off x="1999805" y="2530459"/>
              <a:ext cx="1108150" cy="877597"/>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8" name="箭头: V 形 17"/>
            <p:cNvSpPr/>
            <p:nvPr/>
          </p:nvSpPr>
          <p:spPr>
            <a:xfrm>
              <a:off x="2665013" y="2530459"/>
              <a:ext cx="1108150" cy="877597"/>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9" name="箭头: V 形 18"/>
            <p:cNvSpPr/>
            <p:nvPr/>
          </p:nvSpPr>
          <p:spPr>
            <a:xfrm>
              <a:off x="3331808" y="2530459"/>
              <a:ext cx="1108150" cy="877597"/>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0" name="箭头: V 形 19"/>
            <p:cNvSpPr/>
            <p:nvPr/>
          </p:nvSpPr>
          <p:spPr>
            <a:xfrm>
              <a:off x="3997015" y="2530459"/>
              <a:ext cx="1108150" cy="877597"/>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1" name="箭头: V 形 20"/>
            <p:cNvSpPr/>
            <p:nvPr/>
          </p:nvSpPr>
          <p:spPr>
            <a:xfrm>
              <a:off x="4663811" y="2530459"/>
              <a:ext cx="1108150" cy="877597"/>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2" name="箭头: V 形 21"/>
            <p:cNvSpPr/>
            <p:nvPr/>
          </p:nvSpPr>
          <p:spPr>
            <a:xfrm>
              <a:off x="5329019" y="2530459"/>
              <a:ext cx="1108150" cy="877597"/>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3" name="箭头: V 形 22"/>
            <p:cNvSpPr/>
            <p:nvPr/>
          </p:nvSpPr>
          <p:spPr>
            <a:xfrm>
              <a:off x="5995814" y="2530459"/>
              <a:ext cx="1108150" cy="877597"/>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4" name="任意多边形: 形状 23"/>
            <p:cNvSpPr/>
            <p:nvPr/>
          </p:nvSpPr>
          <p:spPr>
            <a:xfrm>
              <a:off x="1999805" y="2619330"/>
              <a:ext cx="4797750" cy="701442"/>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effectLst/>
                  <a:uLnTx/>
                  <a:uFillTx/>
                  <a:ea typeface="+mn-ea"/>
                  <a:cs typeface="+mn-cs"/>
                  <a:sym typeface="+mn-ea"/>
                </a:rPr>
                <a:t>历史性和阶级性</a:t>
              </a:r>
              <a:endParaRPr kumimoji="0" lang="zh-CN" altLang="en-US" sz="2800" b="0" i="0" u="none" strike="noStrike" kern="1200" cap="none" spc="0" normalizeH="0" baseline="0" noProof="0" dirty="0">
                <a:ln>
                  <a:noFill/>
                </a:ln>
                <a:effectLst/>
                <a:uLnTx/>
                <a:uFillTx/>
                <a:ea typeface="+mn-ea"/>
                <a:cs typeface="+mn-cs"/>
                <a:sym typeface="+mn-ea"/>
              </a:endParaRPr>
            </a:p>
          </p:txBody>
        </p:sp>
      </p:grpSp>
      <p:grpSp>
        <p:nvGrpSpPr>
          <p:cNvPr id="9221" name="组合 9220"/>
          <p:cNvGrpSpPr/>
          <p:nvPr/>
        </p:nvGrpSpPr>
        <p:grpSpPr>
          <a:xfrm>
            <a:off x="4138930" y="3435985"/>
            <a:ext cx="3333750" cy="1308100"/>
            <a:chOff x="3187566" y="3451150"/>
            <a:chExt cx="5104159" cy="1307666"/>
          </a:xfrm>
        </p:grpSpPr>
        <p:sp>
          <p:nvSpPr>
            <p:cNvPr id="25" name="任意多边形: 形状 24"/>
            <p:cNvSpPr/>
            <p:nvPr/>
          </p:nvSpPr>
          <p:spPr>
            <a:xfrm>
              <a:off x="3187566" y="3451150"/>
              <a:ext cx="4735834" cy="430070"/>
            </a:xfrm>
            <a:custGeom>
              <a:avLst/>
              <a:gdLst>
                <a:gd name="connsiteX0" fmla="*/ 0 w 4736306"/>
                <a:gd name="connsiteY0" fmla="*/ 0 h 430573"/>
                <a:gd name="connsiteX1" fmla="*/ 4736306 w 4736306"/>
                <a:gd name="connsiteY1" fmla="*/ 0 h 430573"/>
                <a:gd name="connsiteX2" fmla="*/ 4736306 w 4736306"/>
                <a:gd name="connsiteY2" fmla="*/ 430573 h 430573"/>
                <a:gd name="connsiteX3" fmla="*/ 0 w 4736306"/>
                <a:gd name="connsiteY3" fmla="*/ 430573 h 430573"/>
                <a:gd name="connsiteX4" fmla="*/ 0 w 4736306"/>
                <a:gd name="connsiteY4" fmla="*/ 0 h 430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6306" h="430573">
                  <a:moveTo>
                    <a:pt x="0" y="0"/>
                  </a:moveTo>
                  <a:lnTo>
                    <a:pt x="4736306" y="0"/>
                  </a:lnTo>
                  <a:lnTo>
                    <a:pt x="4736306" y="430573"/>
                  </a:lnTo>
                  <a:lnTo>
                    <a:pt x="0" y="4305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76200" tIns="76200" rIns="76200" bIns="76200" spcCol="1270" anchor="b"/>
            <a:lstStyle/>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hueOff val="0"/>
                      <a:satOff val="0"/>
                      <a:lumOff val="0"/>
                      <a:alphaOff val="0"/>
                    </a:schemeClr>
                  </a:solidFill>
                  <a:effectLst/>
                  <a:uLnTx/>
                  <a:uFillTx/>
                  <a:latin typeface="+mn-lt"/>
                  <a:ea typeface="+mn-ea"/>
                  <a:cs typeface="+mn-cs"/>
                  <a:sym typeface="+mn-ea"/>
                </a:rPr>
                <a:t>3</a:t>
              </a:r>
              <a:endParaRPr kumimoji="0" lang="zh-CN" altLang="en-US" sz="2000" b="0" i="0" u="none" strike="noStrike" kern="1200" cap="none" spc="0" normalizeH="0" baseline="0" noProof="0" dirty="0">
                <a:ln>
                  <a:noFill/>
                </a:ln>
                <a:solidFill>
                  <a:schemeClr val="tx1">
                    <a:hueOff val="0"/>
                    <a:satOff val="0"/>
                    <a:lumOff val="0"/>
                    <a:alphaOff val="0"/>
                  </a:schemeClr>
                </a:solidFill>
                <a:effectLst/>
                <a:uLnTx/>
                <a:uFillTx/>
                <a:latin typeface="+mn-lt"/>
                <a:ea typeface="+mn-ea"/>
                <a:cs typeface="+mn-cs"/>
                <a:sym typeface="+mn-ea"/>
              </a:endParaRPr>
            </a:p>
          </p:txBody>
        </p:sp>
        <p:sp>
          <p:nvSpPr>
            <p:cNvPr id="26" name="箭头: V 形 25"/>
            <p:cNvSpPr/>
            <p:nvPr/>
          </p:nvSpPr>
          <p:spPr>
            <a:xfrm>
              <a:off x="3187566" y="388122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7" name="箭头: V 形 26"/>
            <p:cNvSpPr/>
            <p:nvPr/>
          </p:nvSpPr>
          <p:spPr>
            <a:xfrm>
              <a:off x="3852774" y="388122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8" name="箭头: V 形 27"/>
            <p:cNvSpPr/>
            <p:nvPr/>
          </p:nvSpPr>
          <p:spPr>
            <a:xfrm>
              <a:off x="4519569" y="388122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9" name="箭头: V 形 28"/>
            <p:cNvSpPr/>
            <p:nvPr/>
          </p:nvSpPr>
          <p:spPr>
            <a:xfrm>
              <a:off x="5184776" y="3881220"/>
              <a:ext cx="1108150" cy="877596"/>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30" name="箭头: V 形 29"/>
            <p:cNvSpPr/>
            <p:nvPr/>
          </p:nvSpPr>
          <p:spPr>
            <a:xfrm>
              <a:off x="5851572" y="3881220"/>
              <a:ext cx="1108150" cy="877596"/>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31" name="箭头: V 形 30"/>
            <p:cNvSpPr/>
            <p:nvPr/>
          </p:nvSpPr>
          <p:spPr>
            <a:xfrm>
              <a:off x="6516780" y="388122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9216" name="箭头: V 形 9215"/>
            <p:cNvSpPr/>
            <p:nvPr/>
          </p:nvSpPr>
          <p:spPr>
            <a:xfrm>
              <a:off x="7183575" y="388122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9217" name="任意多边形: 形状 9216"/>
            <p:cNvSpPr/>
            <p:nvPr/>
          </p:nvSpPr>
          <p:spPr>
            <a:xfrm>
              <a:off x="3187566" y="3970091"/>
              <a:ext cx="4797750" cy="701442"/>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4">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dk1">
                      <a:hueOff val="0"/>
                      <a:satOff val="0"/>
                      <a:lumOff val="0"/>
                      <a:alphaOff val="0"/>
                    </a:schemeClr>
                  </a:solidFill>
                  <a:effectLst/>
                  <a:uLnTx/>
                  <a:uFillTx/>
                  <a:latin typeface="宋体" panose="02010600030101010101" pitchFamily="2" charset="-122"/>
                  <a:ea typeface="+mn-ea"/>
                  <a:cs typeface="+mn-cs"/>
                  <a:sym typeface="+mn-ea"/>
                </a:rPr>
                <a:t> 共同性与继承性</a:t>
              </a:r>
              <a:endParaRPr kumimoji="0" lang="zh-CN" altLang="en-US" sz="2800" b="0" i="0" u="none" strike="noStrike" kern="1200" cap="none" spc="0" normalizeH="0" baseline="0" noProof="0" dirty="0">
                <a:ln>
                  <a:noFill/>
                </a:ln>
                <a:solidFill>
                  <a:schemeClr val="dk1">
                    <a:hueOff val="0"/>
                    <a:satOff val="0"/>
                    <a:lumOff val="0"/>
                    <a:alphaOff val="0"/>
                  </a:schemeClr>
                </a:solidFill>
                <a:effectLst/>
                <a:uLnTx/>
                <a:uFillTx/>
                <a:latin typeface="宋体" panose="02010600030101010101" pitchFamily="2" charset="-122"/>
                <a:ea typeface="+mn-ea"/>
                <a:cs typeface="+mn-cs"/>
                <a:sym typeface="+mn-ea"/>
              </a:endParaRP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0-#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221"/>
                                        </p:tgtEl>
                                        <p:attrNameLst>
                                          <p:attrName>style.visibility</p:attrName>
                                        </p:attrNameLst>
                                      </p:cBhvr>
                                      <p:to>
                                        <p:strVal val="visible"/>
                                      </p:to>
                                    </p:set>
                                    <p:anim calcmode="lin" valueType="num">
                                      <p:cBhvr additive="base">
                                        <p:cTn id="19" dur="500" fill="hold"/>
                                        <p:tgtEl>
                                          <p:spTgt spid="9221"/>
                                        </p:tgtEl>
                                        <p:attrNameLst>
                                          <p:attrName>ppt_x</p:attrName>
                                        </p:attrNameLst>
                                      </p:cBhvr>
                                      <p:tavLst>
                                        <p:tav tm="0">
                                          <p:val>
                                            <p:strVal val="0-#ppt_w/2"/>
                                          </p:val>
                                        </p:tav>
                                        <p:tav tm="100000">
                                          <p:val>
                                            <p:strVal val="#ppt_x"/>
                                          </p:val>
                                        </p:tav>
                                      </p:tavLst>
                                    </p:anim>
                                    <p:anim calcmode="lin" valueType="num">
                                      <p:cBhvr additive="base">
                                        <p:cTn id="20" dur="500" fill="hold"/>
                                        <p:tgtEl>
                                          <p:spTgt spid="92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社会性</a:t>
            </a:r>
            <a:endParaRPr lang="zh-CN" altLang="en-US" dirty="0">
              <a:ea typeface="隶书" panose="02010509060101010101" pitchFamily="49" charset="-122"/>
            </a:endParaRPr>
          </a:p>
        </p:txBody>
      </p:sp>
      <p:sp>
        <p:nvSpPr>
          <p:cNvPr id="2" name="矩形: 圆角 1"/>
          <p:cNvSpPr/>
          <p:nvPr/>
        </p:nvSpPr>
        <p:spPr>
          <a:xfrm>
            <a:off x="1023620" y="795020"/>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lang="en-US" altLang="zh-CN" sz="2400" strike="noStrike" noProof="1" dirty="0">
                <a:solidFill>
                  <a:srgbClr val="000000"/>
                </a:solidFill>
                <a:latin typeface="楷体_GB2312" pitchFamily="49" charset="-122"/>
                <a:ea typeface="楷体_GB2312" pitchFamily="49" charset="-122"/>
                <a:sym typeface="微软雅黑" panose="020B0503020204020204" pitchFamily="34" charset="-122"/>
              </a:rPr>
              <a:t>    </a:t>
            </a:r>
            <a:r>
              <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rPr>
              <a:t>德育是教育的重要组成部分，是每一个社会所共有的教育现象。任何一个国家、任何一个社会的教育都离不开徳育。因此，德育具有社会性，与人类社会共始终。不同的社会文化背景、不同的社会结构，使学校德育存在着诸多差异，体现出学校德育的社会性。受传统文化的影响，我国学校德育比较重视向学生传授系统的道德知识，培养学生的道德行为习惯，并强调学生自身的“内省”和“了悟”，西方社会受民主、自由、尊重人格尊严等价值观的</a:t>
            </a:r>
            <a:r>
              <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rPr>
              <a:t>影响，更加注重对学生的道德思维能力、道德敏感性的培养，</a:t>
            </a:r>
            <a:endPar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历史性和阶级性</a:t>
            </a:r>
            <a:endParaRPr lang="zh-CN" altLang="en-US" dirty="0">
              <a:ea typeface="隶书" panose="02010509060101010101" pitchFamily="49" charset="-122"/>
            </a:endParaRPr>
          </a:p>
        </p:txBody>
      </p:sp>
      <p:sp>
        <p:nvSpPr>
          <p:cNvPr id="2" name="矩形: 圆角 1"/>
          <p:cNvSpPr/>
          <p:nvPr/>
        </p:nvSpPr>
        <p:spPr>
          <a:xfrm>
            <a:off x="1023620" y="902970"/>
            <a:ext cx="7426960" cy="321627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lang="en-US" altLang="zh-CN" sz="2400" strike="noStrike" noProof="1" dirty="0">
                <a:solidFill>
                  <a:srgbClr val="000000"/>
                </a:solidFill>
                <a:latin typeface="楷体_GB2312" pitchFamily="49" charset="-122"/>
                <a:ea typeface="楷体_GB2312" pitchFamily="49" charset="-122"/>
                <a:sym typeface="微软雅黑" panose="020B0503020204020204" pitchFamily="34" charset="-122"/>
              </a:rPr>
              <a:t>    </a:t>
            </a:r>
            <a:r>
              <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rPr>
              <a:t>学校德育不是固定不变的，它会随着社会的发展变化而发展变化，具有历史性。在阶级社会，任何一个阶级，办学校，都要通过系统的德育工作来宣传本阶级的意识形态，实现本阶级的教育目的。任何时代、任何国家都不存在没有目的的教育，都不存在没有目的的德育。学校德育总是体现一定阶级的利益，为统治阶级服务的。</a:t>
            </a:r>
            <a:endPar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 共同性与继承性</a:t>
            </a:r>
            <a:endParaRPr lang="zh-CN" altLang="en-US" dirty="0">
              <a:ea typeface="隶书" panose="02010509060101010101" pitchFamily="49" charset="-122"/>
            </a:endParaRPr>
          </a:p>
        </p:txBody>
      </p:sp>
      <p:sp>
        <p:nvSpPr>
          <p:cNvPr id="2" name="矩形: 圆角 1"/>
          <p:cNvSpPr/>
          <p:nvPr/>
        </p:nvSpPr>
        <p:spPr>
          <a:xfrm>
            <a:off x="1023620" y="1118235"/>
            <a:ext cx="7426960" cy="300101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lang="en-US" altLang="zh-CN" sz="2400" strike="noStrike" noProof="1" dirty="0">
                <a:solidFill>
                  <a:srgbClr val="000000"/>
                </a:solidFill>
                <a:latin typeface="楷体_GB2312" pitchFamily="49" charset="-122"/>
                <a:ea typeface="楷体_GB2312" pitchFamily="49" charset="-122"/>
                <a:sym typeface="微软雅黑" panose="020B0503020204020204" pitchFamily="34" charset="-122"/>
              </a:rPr>
              <a:t>    </a:t>
            </a:r>
            <a:r>
              <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rPr>
              <a:t>人类社会具有继承性，从古代社会到现代社会，在人类历史发展的不同阶段，如诚实、正直、勤劳、勇敢等，是任何社会、任何时代都要努力倡导的。有些德育内容是相对稳定的，是人类的共同美德，不会随社会的变化而改变。因此德育具有共同性与继承性。</a:t>
            </a:r>
            <a:endPar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背景纸张"/>
</p:tagLst>
</file>

<file path=ppt/tags/tag1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画笔图形"/>
</p:tagLst>
</file>

<file path=ppt/tags/tag3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1.xml><?xml version="1.0" encoding="utf-8"?>
<p:tagLst xmlns:p="http://schemas.openxmlformats.org/presentationml/2006/main">
  <p:tag name="COLORS" val="1,0"/>
</p:tagLst>
</file>

<file path=ppt/tags/tag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4448</Words>
  <Application>WPS 演示</Application>
  <PresentationFormat/>
  <Paragraphs>292</Paragraphs>
  <Slides>47</Slides>
  <Notes>8</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47</vt:i4>
      </vt:variant>
    </vt:vector>
  </HeadingPairs>
  <TitlesOfParts>
    <vt:vector size="65" baseType="lpstr">
      <vt:lpstr>Arial</vt:lpstr>
      <vt:lpstr>宋体</vt:lpstr>
      <vt:lpstr>Wingdings</vt:lpstr>
      <vt:lpstr>微软雅黑</vt:lpstr>
      <vt:lpstr>Calibri</vt:lpstr>
      <vt:lpstr>华文行楷</vt:lpstr>
      <vt:lpstr>隶书</vt:lpstr>
      <vt:lpstr>华文中宋</vt:lpstr>
      <vt:lpstr>楷体</vt:lpstr>
      <vt:lpstr>方正卡通简体</vt:lpstr>
      <vt:lpstr>楷体_GB2312</vt:lpstr>
      <vt:lpstr>新宋体</vt:lpstr>
      <vt:lpstr>Arial Unicode MS</vt:lpstr>
      <vt:lpstr>Times New Roman</vt:lpstr>
      <vt:lpstr>黑体</vt:lpstr>
      <vt:lpstr>方正胖娃简体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社会性</vt:lpstr>
      <vt:lpstr>历史性和阶级性</vt:lpstr>
      <vt:lpstr> 共同性与继承性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我国小学德育目标确立的依据</vt:lpstr>
      <vt:lpstr>PowerPoint 演示文稿</vt:lpstr>
      <vt:lpstr>PowerPoint 演示文稿</vt:lpstr>
      <vt:lpstr>PowerPoint 演示文稿</vt:lpstr>
      <vt:lpstr>确定小学德育内容的依据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导向性原则</vt:lpstr>
      <vt:lpstr>疏导原则</vt:lpstr>
      <vt:lpstr>尊重学生与严格要求相结合原则</vt:lpstr>
      <vt:lpstr>教育的一致性与连贯性原则</vt:lpstr>
      <vt:lpstr>因材施教原则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Zhou, Xiaobo</dc:creator>
  <cp:lastModifiedBy>Mint</cp:lastModifiedBy>
  <cp:revision>485</cp:revision>
  <dcterms:created xsi:type="dcterms:W3CDTF">2014-08-02T01:32:00Z</dcterms:created>
  <dcterms:modified xsi:type="dcterms:W3CDTF">2022-02-19T11:13:28Z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A000520150525A15KOFW.ppt</vt:lpwstr>
  </property>
  <property fmtid="{D5CDD505-2E9C-101B-9397-08002B2CF9AE}" pid="3" name="fileid">
    <vt:lpwstr>565841</vt:lpwstr>
  </property>
  <property fmtid="{D5CDD505-2E9C-101B-9397-08002B2CF9AE}" pid="4" name="KSOProductBuildVer">
    <vt:lpwstr>2052-11.1.0.11294</vt:lpwstr>
  </property>
  <property fmtid="{D5CDD505-2E9C-101B-9397-08002B2CF9AE}" pid="5" name="ICV">
    <vt:lpwstr>ACD4416590FA4AAF97CFB52AE9E171C8</vt:lpwstr>
  </property>
</Properties>
</file>