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5" r:id="rId3"/>
    <p:sldId id="366" r:id="rId5"/>
    <p:sldId id="267" r:id="rId6"/>
    <p:sldId id="268" r:id="rId7"/>
    <p:sldId id="1097" r:id="rId8"/>
    <p:sldId id="273" r:id="rId9"/>
    <p:sldId id="1098" r:id="rId10"/>
    <p:sldId id="1106" r:id="rId11"/>
    <p:sldId id="1099" r:id="rId12"/>
    <p:sldId id="1100" r:id="rId13"/>
    <p:sldId id="1101" r:id="rId14"/>
    <p:sldId id="1102" r:id="rId15"/>
    <p:sldId id="1103" r:id="rId16"/>
    <p:sldId id="328" r:id="rId17"/>
    <p:sldId id="1105" r:id="rId18"/>
    <p:sldId id="1107" r:id="rId19"/>
    <p:sldId id="1109" r:id="rId20"/>
    <p:sldId id="1112" r:id="rId21"/>
    <p:sldId id="1108" r:id="rId22"/>
    <p:sldId id="407" r:id="rId23"/>
    <p:sldId id="408" r:id="rId24"/>
    <p:sldId id="409" r:id="rId25"/>
    <p:sldId id="410" r:id="rId26"/>
    <p:sldId id="1113" r:id="rId27"/>
    <p:sldId id="1114" r:id="rId28"/>
    <p:sldId id="1115" r:id="rId29"/>
    <p:sldId id="464" r:id="rId30"/>
    <p:sldId id="339" r:id="rId31"/>
    <p:sldId id="1111" r:id="rId32"/>
  </p:sldIdLst>
  <p:sldSz cx="9144000" cy="51435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09E00"/>
    <a:srgbClr val="FF7C80"/>
    <a:srgbClr val="DEA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50" y="77"/>
      </p:cViewPr>
      <p:guideLst>
        <p:guide orient="horz" pos="110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marL="0" lvl="0" indent="0" defTabSz="9144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 defTabSz="914400"/>
            <a:r>
              <a:rPr lang="zh-CN" altLang="en-US"/>
              <a:t>第二级</a:t>
            </a:r>
            <a:endParaRPr lang="zh-CN" altLang="en-US"/>
          </a:p>
          <a:p>
            <a:pPr lvl="2" indent="0" defTabSz="914400"/>
            <a:r>
              <a:rPr lang="zh-CN" altLang="en-US"/>
              <a:t>第三级</a:t>
            </a:r>
            <a:endParaRPr lang="zh-CN" altLang="en-US"/>
          </a:p>
          <a:p>
            <a:pPr lvl="3" indent="0" defTabSz="914400"/>
            <a:r>
              <a:rPr lang="zh-CN" altLang="en-US"/>
              <a:t>第四级</a:t>
            </a:r>
            <a:endParaRPr lang="zh-CN" altLang="en-US"/>
          </a:p>
          <a:p>
            <a:pPr lvl="4" indent="0" defTabSz="9144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31294DD3-6DF6-414A-8FCC-C328BE0344EB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42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42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734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73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04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04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24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24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45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45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65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65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86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6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577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57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" name="直角三角形 62"/>
          <p:cNvSpPr/>
          <p:nvPr/>
        </p:nvSpPr>
        <p:spPr>
          <a:xfrm flipH="1">
            <a:off x="-673100" y="2338388"/>
            <a:ext cx="9844088" cy="28051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190052 w 11686177"/>
              <a:gd name="connsiteY2-24" fmla="*/ 43138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  <a:gd name="connsiteX0-29" fmla="*/ 0 w 11686177"/>
              <a:gd name="connsiteY0-30" fmla="*/ 2146348 h 2146348"/>
              <a:gd name="connsiteX1-31" fmla="*/ 0 w 11686177"/>
              <a:gd name="connsiteY1-32" fmla="*/ 0 h 2146348"/>
              <a:gd name="connsiteX2-33" fmla="*/ 9994055 w 11686177"/>
              <a:gd name="connsiteY2-34" fmla="*/ 285654 h 2146348"/>
              <a:gd name="connsiteX3-35" fmla="*/ 11686177 w 11686177"/>
              <a:gd name="connsiteY3-36" fmla="*/ 2146348 h 2146348"/>
              <a:gd name="connsiteX4-37" fmla="*/ 0 w 11686177"/>
              <a:gd name="connsiteY4-3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9994055" y="285654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直角三角形 62"/>
          <p:cNvSpPr/>
          <p:nvPr/>
        </p:nvSpPr>
        <p:spPr>
          <a:xfrm flipH="1">
            <a:off x="-241300" y="2574925"/>
            <a:ext cx="9412288" cy="21574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222974 w 11686177"/>
              <a:gd name="connsiteY2-24" fmla="*/ 30739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10222974" y="307391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630238" y="500063"/>
            <a:ext cx="6457950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40404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小学教育学第四章 </a:t>
            </a:r>
            <a:endParaRPr lang="en-US" altLang="zh-CN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076" name="组合 46"/>
          <p:cNvGrpSpPr>
            <a:grpSpLocks noChangeAspect="1"/>
          </p:cNvGrpSpPr>
          <p:nvPr/>
        </p:nvGrpSpPr>
        <p:grpSpPr>
          <a:xfrm flipH="1">
            <a:off x="5981700" y="366713"/>
            <a:ext cx="2017713" cy="7200900"/>
            <a:chOff x="7381875" y="3217864"/>
            <a:chExt cx="923925" cy="3168650"/>
          </a:xfrm>
        </p:grpSpPr>
        <p:sp>
          <p:nvSpPr>
            <p:cNvPr id="3077" name="Freeform 20"/>
            <p:cNvSpPr/>
            <p:nvPr/>
          </p:nvSpPr>
          <p:spPr>
            <a:xfrm>
              <a:off x="7381875" y="3217864"/>
              <a:ext cx="923925" cy="3168650"/>
            </a:xfrm>
            <a:custGeom>
              <a:avLst/>
              <a:gdLst>
                <a:gd name="txL" fmla="*/ 0 w 246"/>
                <a:gd name="txT" fmla="*/ 0 h 843"/>
                <a:gd name="txR" fmla="*/ 246 w 246"/>
                <a:gd name="txB" fmla="*/ 843 h 843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246" h="843">
                  <a:moveTo>
                    <a:pt x="101" y="0"/>
                  </a:moveTo>
                  <a:cubicBezTo>
                    <a:pt x="118" y="0"/>
                    <a:pt x="144" y="16"/>
                    <a:pt x="144" y="41"/>
                  </a:cubicBezTo>
                  <a:cubicBezTo>
                    <a:pt x="144" y="66"/>
                    <a:pt x="142" y="77"/>
                    <a:pt x="140" y="85"/>
                  </a:cubicBezTo>
                  <a:cubicBezTo>
                    <a:pt x="138" y="93"/>
                    <a:pt x="135" y="92"/>
                    <a:pt x="135" y="92"/>
                  </a:cubicBezTo>
                  <a:cubicBezTo>
                    <a:pt x="135" y="92"/>
                    <a:pt x="136" y="109"/>
                    <a:pt x="131" y="113"/>
                  </a:cubicBezTo>
                  <a:cubicBezTo>
                    <a:pt x="125" y="117"/>
                    <a:pt x="124" y="119"/>
                    <a:pt x="124" y="124"/>
                  </a:cubicBezTo>
                  <a:cubicBezTo>
                    <a:pt x="124" y="129"/>
                    <a:pt x="127" y="133"/>
                    <a:pt x="132" y="139"/>
                  </a:cubicBezTo>
                  <a:cubicBezTo>
                    <a:pt x="137" y="144"/>
                    <a:pt x="157" y="150"/>
                    <a:pt x="168" y="154"/>
                  </a:cubicBezTo>
                  <a:cubicBezTo>
                    <a:pt x="179" y="158"/>
                    <a:pt x="187" y="165"/>
                    <a:pt x="194" y="179"/>
                  </a:cubicBezTo>
                  <a:cubicBezTo>
                    <a:pt x="200" y="192"/>
                    <a:pt x="208" y="209"/>
                    <a:pt x="220" y="221"/>
                  </a:cubicBezTo>
                  <a:cubicBezTo>
                    <a:pt x="231" y="232"/>
                    <a:pt x="246" y="251"/>
                    <a:pt x="242" y="268"/>
                  </a:cubicBezTo>
                  <a:cubicBezTo>
                    <a:pt x="238" y="286"/>
                    <a:pt x="213" y="299"/>
                    <a:pt x="200" y="292"/>
                  </a:cubicBezTo>
                  <a:cubicBezTo>
                    <a:pt x="186" y="284"/>
                    <a:pt x="181" y="284"/>
                    <a:pt x="181" y="284"/>
                  </a:cubicBezTo>
                  <a:cubicBezTo>
                    <a:pt x="181" y="284"/>
                    <a:pt x="189" y="322"/>
                    <a:pt x="194" y="361"/>
                  </a:cubicBezTo>
                  <a:cubicBezTo>
                    <a:pt x="198" y="400"/>
                    <a:pt x="208" y="437"/>
                    <a:pt x="202" y="440"/>
                  </a:cubicBezTo>
                  <a:cubicBezTo>
                    <a:pt x="196" y="444"/>
                    <a:pt x="187" y="448"/>
                    <a:pt x="187" y="448"/>
                  </a:cubicBezTo>
                  <a:cubicBezTo>
                    <a:pt x="187" y="448"/>
                    <a:pt x="186" y="502"/>
                    <a:pt x="176" y="549"/>
                  </a:cubicBezTo>
                  <a:cubicBezTo>
                    <a:pt x="166" y="597"/>
                    <a:pt x="163" y="618"/>
                    <a:pt x="161" y="646"/>
                  </a:cubicBezTo>
                  <a:cubicBezTo>
                    <a:pt x="160" y="674"/>
                    <a:pt x="157" y="695"/>
                    <a:pt x="160" y="707"/>
                  </a:cubicBezTo>
                  <a:cubicBezTo>
                    <a:pt x="162" y="718"/>
                    <a:pt x="178" y="742"/>
                    <a:pt x="188" y="746"/>
                  </a:cubicBezTo>
                  <a:cubicBezTo>
                    <a:pt x="197" y="750"/>
                    <a:pt x="214" y="750"/>
                    <a:pt x="221" y="753"/>
                  </a:cubicBezTo>
                  <a:cubicBezTo>
                    <a:pt x="228" y="756"/>
                    <a:pt x="233" y="765"/>
                    <a:pt x="217" y="768"/>
                  </a:cubicBezTo>
                  <a:cubicBezTo>
                    <a:pt x="201" y="770"/>
                    <a:pt x="172" y="766"/>
                    <a:pt x="165" y="763"/>
                  </a:cubicBezTo>
                  <a:cubicBezTo>
                    <a:pt x="157" y="761"/>
                    <a:pt x="145" y="755"/>
                    <a:pt x="145" y="755"/>
                  </a:cubicBezTo>
                  <a:cubicBezTo>
                    <a:pt x="145" y="755"/>
                    <a:pt x="149" y="765"/>
                    <a:pt x="132" y="765"/>
                  </a:cubicBezTo>
                  <a:cubicBezTo>
                    <a:pt x="115" y="765"/>
                    <a:pt x="112" y="763"/>
                    <a:pt x="112" y="753"/>
                  </a:cubicBezTo>
                  <a:cubicBezTo>
                    <a:pt x="111" y="742"/>
                    <a:pt x="112" y="728"/>
                    <a:pt x="109" y="720"/>
                  </a:cubicBezTo>
                  <a:cubicBezTo>
                    <a:pt x="107" y="713"/>
                    <a:pt x="119" y="693"/>
                    <a:pt x="113" y="683"/>
                  </a:cubicBezTo>
                  <a:cubicBezTo>
                    <a:pt x="107" y="672"/>
                    <a:pt x="100" y="645"/>
                    <a:pt x="106" y="629"/>
                  </a:cubicBezTo>
                  <a:cubicBezTo>
                    <a:pt x="112" y="612"/>
                    <a:pt x="104" y="596"/>
                    <a:pt x="106" y="585"/>
                  </a:cubicBezTo>
                  <a:cubicBezTo>
                    <a:pt x="108" y="575"/>
                    <a:pt x="110" y="561"/>
                    <a:pt x="110" y="544"/>
                  </a:cubicBezTo>
                  <a:cubicBezTo>
                    <a:pt x="110" y="528"/>
                    <a:pt x="110" y="516"/>
                    <a:pt x="110" y="516"/>
                  </a:cubicBezTo>
                  <a:cubicBezTo>
                    <a:pt x="110" y="516"/>
                    <a:pt x="98" y="577"/>
                    <a:pt x="95" y="594"/>
                  </a:cubicBezTo>
                  <a:cubicBezTo>
                    <a:pt x="92" y="610"/>
                    <a:pt x="87" y="668"/>
                    <a:pt x="87" y="685"/>
                  </a:cubicBezTo>
                  <a:cubicBezTo>
                    <a:pt x="87" y="703"/>
                    <a:pt x="73" y="727"/>
                    <a:pt x="73" y="742"/>
                  </a:cubicBezTo>
                  <a:cubicBezTo>
                    <a:pt x="72" y="758"/>
                    <a:pt x="72" y="767"/>
                    <a:pt x="67" y="767"/>
                  </a:cubicBezTo>
                  <a:cubicBezTo>
                    <a:pt x="63" y="767"/>
                    <a:pt x="72" y="785"/>
                    <a:pt x="75" y="798"/>
                  </a:cubicBezTo>
                  <a:cubicBezTo>
                    <a:pt x="78" y="812"/>
                    <a:pt x="87" y="843"/>
                    <a:pt x="69" y="843"/>
                  </a:cubicBezTo>
                  <a:cubicBezTo>
                    <a:pt x="51" y="843"/>
                    <a:pt x="30" y="835"/>
                    <a:pt x="30" y="816"/>
                  </a:cubicBezTo>
                  <a:cubicBezTo>
                    <a:pt x="29" y="796"/>
                    <a:pt x="32" y="780"/>
                    <a:pt x="27" y="772"/>
                  </a:cubicBezTo>
                  <a:cubicBezTo>
                    <a:pt x="22" y="765"/>
                    <a:pt x="21" y="748"/>
                    <a:pt x="22" y="738"/>
                  </a:cubicBezTo>
                  <a:cubicBezTo>
                    <a:pt x="22" y="728"/>
                    <a:pt x="19" y="712"/>
                    <a:pt x="22" y="690"/>
                  </a:cubicBezTo>
                  <a:cubicBezTo>
                    <a:pt x="24" y="669"/>
                    <a:pt x="24" y="634"/>
                    <a:pt x="29" y="607"/>
                  </a:cubicBezTo>
                  <a:cubicBezTo>
                    <a:pt x="34" y="580"/>
                    <a:pt x="35" y="539"/>
                    <a:pt x="38" y="506"/>
                  </a:cubicBezTo>
                  <a:cubicBezTo>
                    <a:pt x="40" y="474"/>
                    <a:pt x="42" y="458"/>
                    <a:pt x="39" y="453"/>
                  </a:cubicBezTo>
                  <a:cubicBezTo>
                    <a:pt x="36" y="448"/>
                    <a:pt x="17" y="443"/>
                    <a:pt x="12" y="442"/>
                  </a:cubicBezTo>
                  <a:cubicBezTo>
                    <a:pt x="7" y="441"/>
                    <a:pt x="19" y="407"/>
                    <a:pt x="22" y="379"/>
                  </a:cubicBezTo>
                  <a:cubicBezTo>
                    <a:pt x="26" y="351"/>
                    <a:pt x="33" y="334"/>
                    <a:pt x="37" y="314"/>
                  </a:cubicBezTo>
                  <a:cubicBezTo>
                    <a:pt x="40" y="294"/>
                    <a:pt x="40" y="285"/>
                    <a:pt x="32" y="270"/>
                  </a:cubicBezTo>
                  <a:cubicBezTo>
                    <a:pt x="24" y="256"/>
                    <a:pt x="14" y="247"/>
                    <a:pt x="10" y="214"/>
                  </a:cubicBezTo>
                  <a:cubicBezTo>
                    <a:pt x="5" y="182"/>
                    <a:pt x="0" y="160"/>
                    <a:pt x="9" y="152"/>
                  </a:cubicBezTo>
                  <a:cubicBezTo>
                    <a:pt x="17" y="144"/>
                    <a:pt x="34" y="149"/>
                    <a:pt x="47" y="139"/>
                  </a:cubicBezTo>
                  <a:cubicBezTo>
                    <a:pt x="59" y="129"/>
                    <a:pt x="61" y="117"/>
                    <a:pt x="67" y="116"/>
                  </a:cubicBezTo>
                  <a:cubicBezTo>
                    <a:pt x="72" y="115"/>
                    <a:pt x="73" y="114"/>
                    <a:pt x="73" y="107"/>
                  </a:cubicBezTo>
                  <a:cubicBezTo>
                    <a:pt x="73" y="100"/>
                    <a:pt x="72" y="93"/>
                    <a:pt x="72" y="93"/>
                  </a:cubicBezTo>
                  <a:cubicBezTo>
                    <a:pt x="72" y="93"/>
                    <a:pt x="63" y="87"/>
                    <a:pt x="61" y="79"/>
                  </a:cubicBezTo>
                  <a:cubicBezTo>
                    <a:pt x="59" y="70"/>
                    <a:pt x="57" y="48"/>
                    <a:pt x="60" y="33"/>
                  </a:cubicBezTo>
                  <a:cubicBezTo>
                    <a:pt x="62" y="18"/>
                    <a:pt x="76" y="0"/>
                    <a:pt x="101" y="0"/>
                  </a:cubicBezTo>
                </a:path>
              </a:pathLst>
            </a:custGeom>
            <a:solidFill>
              <a:srgbClr val="D09E00"/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dirty="0">
                  <a:solidFill>
                    <a:srgbClr val="DEA900"/>
                  </a:solidFill>
                  <a:latin typeface="Arial" panose="020B0604020202020204" pitchFamily="34" charset="0"/>
                </a:rPr>
                <a:t>   </a:t>
              </a:r>
              <a:endParaRPr lang="zh-CN" altLang="en-US" dirty="0">
                <a:solidFill>
                  <a:srgbClr val="DEA9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8" name="Freeform 21"/>
            <p:cNvSpPr/>
            <p:nvPr/>
          </p:nvSpPr>
          <p:spPr>
            <a:xfrm>
              <a:off x="7637463" y="3627439"/>
              <a:ext cx="231775" cy="176213"/>
            </a:xfrm>
            <a:custGeom>
              <a:avLst/>
              <a:gdLst/>
              <a:ahLst/>
              <a:cxnLst>
                <a:cxn ang="0">
                  <a:pos x="216822" y="78733"/>
                </a:cxn>
                <a:cxn ang="0">
                  <a:pos x="231775" y="101229"/>
                </a:cxn>
                <a:cxn ang="0">
                  <a:pos x="220560" y="176213"/>
                </a:cxn>
                <a:cxn ang="0">
                  <a:pos x="171962" y="101229"/>
                </a:cxn>
                <a:cxn ang="0">
                  <a:pos x="134579" y="131222"/>
                </a:cxn>
                <a:cxn ang="0">
                  <a:pos x="127102" y="164965"/>
                </a:cxn>
                <a:cxn ang="0">
                  <a:pos x="0" y="26244"/>
                </a:cxn>
                <a:cxn ang="0">
                  <a:pos x="18692" y="0"/>
                </a:cxn>
                <a:cxn ang="0">
                  <a:pos x="168224" y="97480"/>
                </a:cxn>
                <a:cxn ang="0">
                  <a:pos x="216822" y="78733"/>
                </a:cxn>
              </a:cxnLst>
              <a:pathLst>
                <a:path w="62" h="47">
                  <a:moveTo>
                    <a:pt x="58" y="21"/>
                  </a:moveTo>
                  <a:cubicBezTo>
                    <a:pt x="59" y="23"/>
                    <a:pt x="60" y="25"/>
                    <a:pt x="62" y="27"/>
                  </a:cubicBezTo>
                  <a:cubicBezTo>
                    <a:pt x="59" y="34"/>
                    <a:pt x="59" y="41"/>
                    <a:pt x="59" y="47"/>
                  </a:cubicBezTo>
                  <a:cubicBezTo>
                    <a:pt x="49" y="41"/>
                    <a:pt x="54" y="28"/>
                    <a:pt x="46" y="27"/>
                  </a:cubicBezTo>
                  <a:cubicBezTo>
                    <a:pt x="38" y="26"/>
                    <a:pt x="37" y="30"/>
                    <a:pt x="36" y="35"/>
                  </a:cubicBezTo>
                  <a:cubicBezTo>
                    <a:pt x="35" y="40"/>
                    <a:pt x="34" y="44"/>
                    <a:pt x="34" y="44"/>
                  </a:cubicBezTo>
                  <a:cubicBezTo>
                    <a:pt x="34" y="44"/>
                    <a:pt x="8" y="17"/>
                    <a:pt x="0" y="7"/>
                  </a:cubicBezTo>
                  <a:cubicBezTo>
                    <a:pt x="4" y="6"/>
                    <a:pt x="5" y="4"/>
                    <a:pt x="5" y="0"/>
                  </a:cubicBezTo>
                  <a:cubicBezTo>
                    <a:pt x="14" y="9"/>
                    <a:pt x="35" y="26"/>
                    <a:pt x="45" y="26"/>
                  </a:cubicBezTo>
                  <a:cubicBezTo>
                    <a:pt x="50" y="26"/>
                    <a:pt x="54" y="24"/>
                    <a:pt x="58" y="2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9" name="Freeform 22"/>
            <p:cNvSpPr/>
            <p:nvPr/>
          </p:nvSpPr>
          <p:spPr>
            <a:xfrm>
              <a:off x="7877175" y="4100514"/>
              <a:ext cx="104775" cy="131763"/>
            </a:xfrm>
            <a:custGeom>
              <a:avLst/>
              <a:gdLst/>
              <a:ahLst/>
              <a:cxnLst>
                <a:cxn ang="0">
                  <a:pos x="56129" y="3765"/>
                </a:cxn>
                <a:cxn ang="0">
                  <a:pos x="0" y="0"/>
                </a:cxn>
                <a:cxn ang="0">
                  <a:pos x="48646" y="71528"/>
                </a:cxn>
                <a:cxn ang="0">
                  <a:pos x="48646" y="124234"/>
                </a:cxn>
                <a:cxn ang="0">
                  <a:pos x="89807" y="131763"/>
                </a:cxn>
                <a:cxn ang="0">
                  <a:pos x="89807" y="60235"/>
                </a:cxn>
                <a:cxn ang="0">
                  <a:pos x="56129" y="3765"/>
                </a:cxn>
              </a:cxnLst>
              <a:pathLst>
                <a:path w="28" h="35">
                  <a:moveTo>
                    <a:pt x="1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9"/>
                    <a:pt x="13" y="19"/>
                  </a:cubicBezTo>
                  <a:cubicBezTo>
                    <a:pt x="13" y="28"/>
                    <a:pt x="13" y="33"/>
                    <a:pt x="1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8" y="26"/>
                    <a:pt x="24" y="16"/>
                  </a:cubicBezTo>
                  <a:cubicBezTo>
                    <a:pt x="21" y="7"/>
                    <a:pt x="18" y="4"/>
                    <a:pt x="15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23"/>
            <p:cNvSpPr/>
            <p:nvPr/>
          </p:nvSpPr>
          <p:spPr>
            <a:xfrm>
              <a:off x="7934325" y="4421189"/>
              <a:ext cx="44450" cy="115888"/>
            </a:xfrm>
            <a:custGeom>
              <a:avLst/>
              <a:gdLst/>
              <a:ahLst/>
              <a:cxnLst>
                <a:cxn ang="0">
                  <a:pos x="14817" y="0"/>
                </a:cxn>
                <a:cxn ang="0">
                  <a:pos x="3704" y="85981"/>
                </a:cxn>
                <a:cxn ang="0">
                  <a:pos x="0" y="115888"/>
                </a:cxn>
                <a:cxn ang="0">
                  <a:pos x="44450" y="108411"/>
                </a:cxn>
                <a:cxn ang="0">
                  <a:pos x="14817" y="0"/>
                </a:cxn>
              </a:cxnLst>
              <a:pathLst>
                <a:path w="12" h="31">
                  <a:moveTo>
                    <a:pt x="4" y="0"/>
                  </a:moveTo>
                  <a:cubicBezTo>
                    <a:pt x="4" y="0"/>
                    <a:pt x="2" y="18"/>
                    <a:pt x="1" y="23"/>
                  </a:cubicBezTo>
                  <a:cubicBezTo>
                    <a:pt x="0" y="29"/>
                    <a:pt x="0" y="31"/>
                    <a:pt x="0" y="31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9" y="15"/>
                    <a:pt x="4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81" name="TextBox 4"/>
          <p:cNvSpPr txBox="1"/>
          <p:nvPr/>
        </p:nvSpPr>
        <p:spPr>
          <a:xfrm>
            <a:off x="1946275" y="1444625"/>
            <a:ext cx="4587875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D09E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教育目的</a:t>
            </a:r>
            <a:endParaRPr lang="en-US" altLang="zh-CN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082" name="Picture 365" descr="D:\未标题-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6213" y="2270125"/>
            <a:ext cx="2909887" cy="230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矩形 2"/>
          <p:cNvSpPr/>
          <p:nvPr/>
        </p:nvSpPr>
        <p:spPr>
          <a:xfrm>
            <a:off x="1392238" y="165100"/>
            <a:ext cx="60309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小学教育目的概述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制定依据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61442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KSO_Shape"/>
          <p:cNvSpPr/>
          <p:nvPr/>
        </p:nvSpPr>
        <p:spPr>
          <a:xfrm>
            <a:off x="1043601" y="1823147"/>
            <a:ext cx="2520280" cy="1612699"/>
          </a:xfrm>
          <a:custGeom>
            <a:avLst/>
            <a:gdLst>
              <a:gd name="connsiteX0" fmla="*/ 277525 w 494328"/>
              <a:gd name="connsiteY0" fmla="*/ 292250 h 324036"/>
              <a:gd name="connsiteX1" fmla="*/ 309311 w 494328"/>
              <a:gd name="connsiteY1" fmla="*/ 292250 h 324036"/>
              <a:gd name="connsiteX2" fmla="*/ 309311 w 494328"/>
              <a:gd name="connsiteY2" fmla="*/ 324036 h 324036"/>
              <a:gd name="connsiteX3" fmla="*/ 277525 w 494328"/>
              <a:gd name="connsiteY3" fmla="*/ 324036 h 324036"/>
              <a:gd name="connsiteX4" fmla="*/ 323779 w 494328"/>
              <a:gd name="connsiteY4" fmla="*/ 243541 h 324036"/>
              <a:gd name="connsiteX5" fmla="*/ 355565 w 494328"/>
              <a:gd name="connsiteY5" fmla="*/ 243541 h 324036"/>
              <a:gd name="connsiteX6" fmla="*/ 355565 w 494328"/>
              <a:gd name="connsiteY6" fmla="*/ 275328 h 324036"/>
              <a:gd name="connsiteX7" fmla="*/ 323779 w 494328"/>
              <a:gd name="connsiteY7" fmla="*/ 275328 h 324036"/>
              <a:gd name="connsiteX8" fmla="*/ 277525 w 494328"/>
              <a:gd name="connsiteY8" fmla="*/ 243541 h 324036"/>
              <a:gd name="connsiteX9" fmla="*/ 309311 w 494328"/>
              <a:gd name="connsiteY9" fmla="*/ 243541 h 324036"/>
              <a:gd name="connsiteX10" fmla="*/ 309311 w 494328"/>
              <a:gd name="connsiteY10" fmla="*/ 275328 h 324036"/>
              <a:gd name="connsiteX11" fmla="*/ 277525 w 494328"/>
              <a:gd name="connsiteY11" fmla="*/ 275328 h 324036"/>
              <a:gd name="connsiteX12" fmla="*/ 370033 w 494328"/>
              <a:gd name="connsiteY12" fmla="*/ 194833 h 324036"/>
              <a:gd name="connsiteX13" fmla="*/ 401820 w 494328"/>
              <a:gd name="connsiteY13" fmla="*/ 194833 h 324036"/>
              <a:gd name="connsiteX14" fmla="*/ 401820 w 494328"/>
              <a:gd name="connsiteY14" fmla="*/ 226620 h 324036"/>
              <a:gd name="connsiteX15" fmla="*/ 370033 w 494328"/>
              <a:gd name="connsiteY15" fmla="*/ 226620 h 324036"/>
              <a:gd name="connsiteX16" fmla="*/ 323779 w 494328"/>
              <a:gd name="connsiteY16" fmla="*/ 194833 h 324036"/>
              <a:gd name="connsiteX17" fmla="*/ 355565 w 494328"/>
              <a:gd name="connsiteY17" fmla="*/ 194833 h 324036"/>
              <a:gd name="connsiteX18" fmla="*/ 355565 w 494328"/>
              <a:gd name="connsiteY18" fmla="*/ 226620 h 324036"/>
              <a:gd name="connsiteX19" fmla="*/ 323779 w 494328"/>
              <a:gd name="connsiteY19" fmla="*/ 226620 h 324036"/>
              <a:gd name="connsiteX20" fmla="*/ 277525 w 494328"/>
              <a:gd name="connsiteY20" fmla="*/ 194833 h 324036"/>
              <a:gd name="connsiteX21" fmla="*/ 309311 w 494328"/>
              <a:gd name="connsiteY21" fmla="*/ 194833 h 324036"/>
              <a:gd name="connsiteX22" fmla="*/ 309311 w 494328"/>
              <a:gd name="connsiteY22" fmla="*/ 226620 h 324036"/>
              <a:gd name="connsiteX23" fmla="*/ 277525 w 494328"/>
              <a:gd name="connsiteY23" fmla="*/ 226620 h 324036"/>
              <a:gd name="connsiteX24" fmla="*/ 231271 w 494328"/>
              <a:gd name="connsiteY24" fmla="*/ 194833 h 324036"/>
              <a:gd name="connsiteX25" fmla="*/ 263057 w 494328"/>
              <a:gd name="connsiteY25" fmla="*/ 194833 h 324036"/>
              <a:gd name="connsiteX26" fmla="*/ 263057 w 494328"/>
              <a:gd name="connsiteY26" fmla="*/ 226620 h 324036"/>
              <a:gd name="connsiteX27" fmla="*/ 231271 w 494328"/>
              <a:gd name="connsiteY27" fmla="*/ 226620 h 324036"/>
              <a:gd name="connsiteX28" fmla="*/ 185016 w 494328"/>
              <a:gd name="connsiteY28" fmla="*/ 194833 h 324036"/>
              <a:gd name="connsiteX29" fmla="*/ 216803 w 494328"/>
              <a:gd name="connsiteY29" fmla="*/ 194833 h 324036"/>
              <a:gd name="connsiteX30" fmla="*/ 216803 w 494328"/>
              <a:gd name="connsiteY30" fmla="*/ 226620 h 324036"/>
              <a:gd name="connsiteX31" fmla="*/ 185016 w 494328"/>
              <a:gd name="connsiteY31" fmla="*/ 226620 h 324036"/>
              <a:gd name="connsiteX32" fmla="*/ 138762 w 494328"/>
              <a:gd name="connsiteY32" fmla="*/ 194833 h 324036"/>
              <a:gd name="connsiteX33" fmla="*/ 170549 w 494328"/>
              <a:gd name="connsiteY33" fmla="*/ 194833 h 324036"/>
              <a:gd name="connsiteX34" fmla="*/ 170549 w 494328"/>
              <a:gd name="connsiteY34" fmla="*/ 226620 h 324036"/>
              <a:gd name="connsiteX35" fmla="*/ 138762 w 494328"/>
              <a:gd name="connsiteY35" fmla="*/ 226620 h 324036"/>
              <a:gd name="connsiteX36" fmla="*/ 92508 w 494328"/>
              <a:gd name="connsiteY36" fmla="*/ 194833 h 324036"/>
              <a:gd name="connsiteX37" fmla="*/ 124294 w 494328"/>
              <a:gd name="connsiteY37" fmla="*/ 194833 h 324036"/>
              <a:gd name="connsiteX38" fmla="*/ 124294 w 494328"/>
              <a:gd name="connsiteY38" fmla="*/ 226620 h 324036"/>
              <a:gd name="connsiteX39" fmla="*/ 92508 w 494328"/>
              <a:gd name="connsiteY39" fmla="*/ 226620 h 324036"/>
              <a:gd name="connsiteX40" fmla="*/ 46254 w 494328"/>
              <a:gd name="connsiteY40" fmla="*/ 194833 h 324036"/>
              <a:gd name="connsiteX41" fmla="*/ 78040 w 494328"/>
              <a:gd name="connsiteY41" fmla="*/ 194833 h 324036"/>
              <a:gd name="connsiteX42" fmla="*/ 78040 w 494328"/>
              <a:gd name="connsiteY42" fmla="*/ 226620 h 324036"/>
              <a:gd name="connsiteX43" fmla="*/ 46254 w 494328"/>
              <a:gd name="connsiteY43" fmla="*/ 226620 h 324036"/>
              <a:gd name="connsiteX44" fmla="*/ 0 w 494328"/>
              <a:gd name="connsiteY44" fmla="*/ 194833 h 324036"/>
              <a:gd name="connsiteX45" fmla="*/ 31787 w 494328"/>
              <a:gd name="connsiteY45" fmla="*/ 194833 h 324036"/>
              <a:gd name="connsiteX46" fmla="*/ 31787 w 494328"/>
              <a:gd name="connsiteY46" fmla="*/ 226620 h 324036"/>
              <a:gd name="connsiteX47" fmla="*/ 0 w 494328"/>
              <a:gd name="connsiteY47" fmla="*/ 226620 h 324036"/>
              <a:gd name="connsiteX48" fmla="*/ 416287 w 494328"/>
              <a:gd name="connsiteY48" fmla="*/ 170479 h 324036"/>
              <a:gd name="connsiteX49" fmla="*/ 448074 w 494328"/>
              <a:gd name="connsiteY49" fmla="*/ 170479 h 324036"/>
              <a:gd name="connsiteX50" fmla="*/ 448074 w 494328"/>
              <a:gd name="connsiteY50" fmla="*/ 202266 h 324036"/>
              <a:gd name="connsiteX51" fmla="*/ 416287 w 494328"/>
              <a:gd name="connsiteY51" fmla="*/ 202266 h 324036"/>
              <a:gd name="connsiteX52" fmla="*/ 462542 w 494328"/>
              <a:gd name="connsiteY52" fmla="*/ 146125 h 324036"/>
              <a:gd name="connsiteX53" fmla="*/ 494328 w 494328"/>
              <a:gd name="connsiteY53" fmla="*/ 146125 h 324036"/>
              <a:gd name="connsiteX54" fmla="*/ 494328 w 494328"/>
              <a:gd name="connsiteY54" fmla="*/ 177911 h 324036"/>
              <a:gd name="connsiteX55" fmla="*/ 462542 w 494328"/>
              <a:gd name="connsiteY55" fmla="*/ 177911 h 324036"/>
              <a:gd name="connsiteX56" fmla="*/ 370033 w 494328"/>
              <a:gd name="connsiteY56" fmla="*/ 146125 h 324036"/>
              <a:gd name="connsiteX57" fmla="*/ 401820 w 494328"/>
              <a:gd name="connsiteY57" fmla="*/ 146125 h 324036"/>
              <a:gd name="connsiteX58" fmla="*/ 401820 w 494328"/>
              <a:gd name="connsiteY58" fmla="*/ 177911 h 324036"/>
              <a:gd name="connsiteX59" fmla="*/ 370033 w 494328"/>
              <a:gd name="connsiteY59" fmla="*/ 177911 h 324036"/>
              <a:gd name="connsiteX60" fmla="*/ 323779 w 494328"/>
              <a:gd name="connsiteY60" fmla="*/ 146125 h 324036"/>
              <a:gd name="connsiteX61" fmla="*/ 355565 w 494328"/>
              <a:gd name="connsiteY61" fmla="*/ 146125 h 324036"/>
              <a:gd name="connsiteX62" fmla="*/ 355565 w 494328"/>
              <a:gd name="connsiteY62" fmla="*/ 177911 h 324036"/>
              <a:gd name="connsiteX63" fmla="*/ 323779 w 494328"/>
              <a:gd name="connsiteY63" fmla="*/ 177911 h 324036"/>
              <a:gd name="connsiteX64" fmla="*/ 277525 w 494328"/>
              <a:gd name="connsiteY64" fmla="*/ 146125 h 324036"/>
              <a:gd name="connsiteX65" fmla="*/ 309311 w 494328"/>
              <a:gd name="connsiteY65" fmla="*/ 146125 h 324036"/>
              <a:gd name="connsiteX66" fmla="*/ 309311 w 494328"/>
              <a:gd name="connsiteY66" fmla="*/ 177911 h 324036"/>
              <a:gd name="connsiteX67" fmla="*/ 277525 w 494328"/>
              <a:gd name="connsiteY67" fmla="*/ 177911 h 324036"/>
              <a:gd name="connsiteX68" fmla="*/ 231271 w 494328"/>
              <a:gd name="connsiteY68" fmla="*/ 146125 h 324036"/>
              <a:gd name="connsiteX69" fmla="*/ 263057 w 494328"/>
              <a:gd name="connsiteY69" fmla="*/ 146125 h 324036"/>
              <a:gd name="connsiteX70" fmla="*/ 263057 w 494328"/>
              <a:gd name="connsiteY70" fmla="*/ 177911 h 324036"/>
              <a:gd name="connsiteX71" fmla="*/ 231271 w 494328"/>
              <a:gd name="connsiteY71" fmla="*/ 177911 h 324036"/>
              <a:gd name="connsiteX72" fmla="*/ 185016 w 494328"/>
              <a:gd name="connsiteY72" fmla="*/ 146125 h 324036"/>
              <a:gd name="connsiteX73" fmla="*/ 216803 w 494328"/>
              <a:gd name="connsiteY73" fmla="*/ 146125 h 324036"/>
              <a:gd name="connsiteX74" fmla="*/ 216803 w 494328"/>
              <a:gd name="connsiteY74" fmla="*/ 177911 h 324036"/>
              <a:gd name="connsiteX75" fmla="*/ 185016 w 494328"/>
              <a:gd name="connsiteY75" fmla="*/ 177911 h 324036"/>
              <a:gd name="connsiteX76" fmla="*/ 138762 w 494328"/>
              <a:gd name="connsiteY76" fmla="*/ 146125 h 324036"/>
              <a:gd name="connsiteX77" fmla="*/ 170549 w 494328"/>
              <a:gd name="connsiteY77" fmla="*/ 146125 h 324036"/>
              <a:gd name="connsiteX78" fmla="*/ 170549 w 494328"/>
              <a:gd name="connsiteY78" fmla="*/ 177911 h 324036"/>
              <a:gd name="connsiteX79" fmla="*/ 138762 w 494328"/>
              <a:gd name="connsiteY79" fmla="*/ 177911 h 324036"/>
              <a:gd name="connsiteX80" fmla="*/ 92508 w 494328"/>
              <a:gd name="connsiteY80" fmla="*/ 146125 h 324036"/>
              <a:gd name="connsiteX81" fmla="*/ 124294 w 494328"/>
              <a:gd name="connsiteY81" fmla="*/ 146125 h 324036"/>
              <a:gd name="connsiteX82" fmla="*/ 124294 w 494328"/>
              <a:gd name="connsiteY82" fmla="*/ 177911 h 324036"/>
              <a:gd name="connsiteX83" fmla="*/ 92508 w 494328"/>
              <a:gd name="connsiteY83" fmla="*/ 177911 h 324036"/>
              <a:gd name="connsiteX84" fmla="*/ 46254 w 494328"/>
              <a:gd name="connsiteY84" fmla="*/ 146125 h 324036"/>
              <a:gd name="connsiteX85" fmla="*/ 78040 w 494328"/>
              <a:gd name="connsiteY85" fmla="*/ 146125 h 324036"/>
              <a:gd name="connsiteX86" fmla="*/ 78040 w 494328"/>
              <a:gd name="connsiteY86" fmla="*/ 177911 h 324036"/>
              <a:gd name="connsiteX87" fmla="*/ 46254 w 494328"/>
              <a:gd name="connsiteY87" fmla="*/ 177911 h 324036"/>
              <a:gd name="connsiteX88" fmla="*/ 0 w 494328"/>
              <a:gd name="connsiteY88" fmla="*/ 146125 h 324036"/>
              <a:gd name="connsiteX89" fmla="*/ 31787 w 494328"/>
              <a:gd name="connsiteY89" fmla="*/ 146125 h 324036"/>
              <a:gd name="connsiteX90" fmla="*/ 31787 w 494328"/>
              <a:gd name="connsiteY90" fmla="*/ 177911 h 324036"/>
              <a:gd name="connsiteX91" fmla="*/ 0 w 494328"/>
              <a:gd name="connsiteY91" fmla="*/ 177911 h 324036"/>
              <a:gd name="connsiteX92" fmla="*/ 416287 w 494328"/>
              <a:gd name="connsiteY92" fmla="*/ 121771 h 324036"/>
              <a:gd name="connsiteX93" fmla="*/ 448074 w 494328"/>
              <a:gd name="connsiteY93" fmla="*/ 121771 h 324036"/>
              <a:gd name="connsiteX94" fmla="*/ 448074 w 494328"/>
              <a:gd name="connsiteY94" fmla="*/ 153557 h 324036"/>
              <a:gd name="connsiteX95" fmla="*/ 416287 w 494328"/>
              <a:gd name="connsiteY95" fmla="*/ 153557 h 324036"/>
              <a:gd name="connsiteX96" fmla="*/ 370033 w 494328"/>
              <a:gd name="connsiteY96" fmla="*/ 97417 h 324036"/>
              <a:gd name="connsiteX97" fmla="*/ 401820 w 494328"/>
              <a:gd name="connsiteY97" fmla="*/ 97417 h 324036"/>
              <a:gd name="connsiteX98" fmla="*/ 401820 w 494328"/>
              <a:gd name="connsiteY98" fmla="*/ 129203 h 324036"/>
              <a:gd name="connsiteX99" fmla="*/ 370033 w 494328"/>
              <a:gd name="connsiteY99" fmla="*/ 129203 h 324036"/>
              <a:gd name="connsiteX100" fmla="*/ 323779 w 494328"/>
              <a:gd name="connsiteY100" fmla="*/ 97417 h 324036"/>
              <a:gd name="connsiteX101" fmla="*/ 355565 w 494328"/>
              <a:gd name="connsiteY101" fmla="*/ 97417 h 324036"/>
              <a:gd name="connsiteX102" fmla="*/ 355565 w 494328"/>
              <a:gd name="connsiteY102" fmla="*/ 129203 h 324036"/>
              <a:gd name="connsiteX103" fmla="*/ 323779 w 494328"/>
              <a:gd name="connsiteY103" fmla="*/ 129203 h 324036"/>
              <a:gd name="connsiteX104" fmla="*/ 277525 w 494328"/>
              <a:gd name="connsiteY104" fmla="*/ 97417 h 324036"/>
              <a:gd name="connsiteX105" fmla="*/ 309311 w 494328"/>
              <a:gd name="connsiteY105" fmla="*/ 97417 h 324036"/>
              <a:gd name="connsiteX106" fmla="*/ 309311 w 494328"/>
              <a:gd name="connsiteY106" fmla="*/ 129203 h 324036"/>
              <a:gd name="connsiteX107" fmla="*/ 277525 w 494328"/>
              <a:gd name="connsiteY107" fmla="*/ 129203 h 324036"/>
              <a:gd name="connsiteX108" fmla="*/ 231271 w 494328"/>
              <a:gd name="connsiteY108" fmla="*/ 97417 h 324036"/>
              <a:gd name="connsiteX109" fmla="*/ 263057 w 494328"/>
              <a:gd name="connsiteY109" fmla="*/ 97417 h 324036"/>
              <a:gd name="connsiteX110" fmla="*/ 263057 w 494328"/>
              <a:gd name="connsiteY110" fmla="*/ 129203 h 324036"/>
              <a:gd name="connsiteX111" fmla="*/ 231271 w 494328"/>
              <a:gd name="connsiteY111" fmla="*/ 129203 h 324036"/>
              <a:gd name="connsiteX112" fmla="*/ 185016 w 494328"/>
              <a:gd name="connsiteY112" fmla="*/ 97417 h 324036"/>
              <a:gd name="connsiteX113" fmla="*/ 216803 w 494328"/>
              <a:gd name="connsiteY113" fmla="*/ 97417 h 324036"/>
              <a:gd name="connsiteX114" fmla="*/ 216803 w 494328"/>
              <a:gd name="connsiteY114" fmla="*/ 129203 h 324036"/>
              <a:gd name="connsiteX115" fmla="*/ 185016 w 494328"/>
              <a:gd name="connsiteY115" fmla="*/ 129203 h 324036"/>
              <a:gd name="connsiteX116" fmla="*/ 138762 w 494328"/>
              <a:gd name="connsiteY116" fmla="*/ 97417 h 324036"/>
              <a:gd name="connsiteX117" fmla="*/ 170549 w 494328"/>
              <a:gd name="connsiteY117" fmla="*/ 97417 h 324036"/>
              <a:gd name="connsiteX118" fmla="*/ 170549 w 494328"/>
              <a:gd name="connsiteY118" fmla="*/ 129203 h 324036"/>
              <a:gd name="connsiteX119" fmla="*/ 138762 w 494328"/>
              <a:gd name="connsiteY119" fmla="*/ 129203 h 324036"/>
              <a:gd name="connsiteX120" fmla="*/ 92508 w 494328"/>
              <a:gd name="connsiteY120" fmla="*/ 97417 h 324036"/>
              <a:gd name="connsiteX121" fmla="*/ 124294 w 494328"/>
              <a:gd name="connsiteY121" fmla="*/ 97417 h 324036"/>
              <a:gd name="connsiteX122" fmla="*/ 124294 w 494328"/>
              <a:gd name="connsiteY122" fmla="*/ 129203 h 324036"/>
              <a:gd name="connsiteX123" fmla="*/ 92508 w 494328"/>
              <a:gd name="connsiteY123" fmla="*/ 129203 h 324036"/>
              <a:gd name="connsiteX124" fmla="*/ 46254 w 494328"/>
              <a:gd name="connsiteY124" fmla="*/ 97417 h 324036"/>
              <a:gd name="connsiteX125" fmla="*/ 78040 w 494328"/>
              <a:gd name="connsiteY125" fmla="*/ 97417 h 324036"/>
              <a:gd name="connsiteX126" fmla="*/ 78040 w 494328"/>
              <a:gd name="connsiteY126" fmla="*/ 129203 h 324036"/>
              <a:gd name="connsiteX127" fmla="*/ 46254 w 494328"/>
              <a:gd name="connsiteY127" fmla="*/ 129203 h 324036"/>
              <a:gd name="connsiteX128" fmla="*/ 0 w 494328"/>
              <a:gd name="connsiteY128" fmla="*/ 97417 h 324036"/>
              <a:gd name="connsiteX129" fmla="*/ 31787 w 494328"/>
              <a:gd name="connsiteY129" fmla="*/ 97417 h 324036"/>
              <a:gd name="connsiteX130" fmla="*/ 31787 w 494328"/>
              <a:gd name="connsiteY130" fmla="*/ 129203 h 324036"/>
              <a:gd name="connsiteX131" fmla="*/ 0 w 494328"/>
              <a:gd name="connsiteY131" fmla="*/ 129203 h 324036"/>
              <a:gd name="connsiteX132" fmla="*/ 323779 w 494328"/>
              <a:gd name="connsiteY132" fmla="*/ 48708 h 324036"/>
              <a:gd name="connsiteX133" fmla="*/ 355565 w 494328"/>
              <a:gd name="connsiteY133" fmla="*/ 48708 h 324036"/>
              <a:gd name="connsiteX134" fmla="*/ 355565 w 494328"/>
              <a:gd name="connsiteY134" fmla="*/ 80495 h 324036"/>
              <a:gd name="connsiteX135" fmla="*/ 323779 w 494328"/>
              <a:gd name="connsiteY135" fmla="*/ 80495 h 324036"/>
              <a:gd name="connsiteX136" fmla="*/ 277525 w 494328"/>
              <a:gd name="connsiteY136" fmla="*/ 48708 h 324036"/>
              <a:gd name="connsiteX137" fmla="*/ 309311 w 494328"/>
              <a:gd name="connsiteY137" fmla="*/ 48708 h 324036"/>
              <a:gd name="connsiteX138" fmla="*/ 309311 w 494328"/>
              <a:gd name="connsiteY138" fmla="*/ 80495 h 324036"/>
              <a:gd name="connsiteX139" fmla="*/ 277525 w 494328"/>
              <a:gd name="connsiteY139" fmla="*/ 80495 h 324036"/>
              <a:gd name="connsiteX140" fmla="*/ 277525 w 494328"/>
              <a:gd name="connsiteY140" fmla="*/ 0 h 324036"/>
              <a:gd name="connsiteX141" fmla="*/ 309311 w 494328"/>
              <a:gd name="connsiteY141" fmla="*/ 0 h 324036"/>
              <a:gd name="connsiteX142" fmla="*/ 309311 w 494328"/>
              <a:gd name="connsiteY142" fmla="*/ 31787 h 324036"/>
              <a:gd name="connsiteX143" fmla="*/ 277525 w 494328"/>
              <a:gd name="connsiteY143" fmla="*/ 31787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个人本位论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851275" y="1563688"/>
            <a:ext cx="4608513" cy="3095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要从个人本位本能的需要出发，强调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教育要服从人的成长规律和满足人的需要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；注重教育对个人的价值；主张教育的目的是培养“自然人”，发展人的个性，增进人的价值，促进个人自我实现。其代表人物有卢梭、罗杰斯、福禄贝尔、裴斯泰洛齐等等。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矩形 2"/>
          <p:cNvSpPr/>
          <p:nvPr/>
        </p:nvSpPr>
        <p:spPr>
          <a:xfrm>
            <a:off x="1392238" y="165100"/>
            <a:ext cx="60309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小学教育目的概述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制定依据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63490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KSO_Shape"/>
          <p:cNvSpPr/>
          <p:nvPr/>
        </p:nvSpPr>
        <p:spPr>
          <a:xfrm>
            <a:off x="1043601" y="1823147"/>
            <a:ext cx="2520280" cy="1612699"/>
          </a:xfrm>
          <a:custGeom>
            <a:avLst/>
            <a:gdLst>
              <a:gd name="connsiteX0" fmla="*/ 277525 w 494328"/>
              <a:gd name="connsiteY0" fmla="*/ 292250 h 324036"/>
              <a:gd name="connsiteX1" fmla="*/ 309311 w 494328"/>
              <a:gd name="connsiteY1" fmla="*/ 292250 h 324036"/>
              <a:gd name="connsiteX2" fmla="*/ 309311 w 494328"/>
              <a:gd name="connsiteY2" fmla="*/ 324036 h 324036"/>
              <a:gd name="connsiteX3" fmla="*/ 277525 w 494328"/>
              <a:gd name="connsiteY3" fmla="*/ 324036 h 324036"/>
              <a:gd name="connsiteX4" fmla="*/ 323779 w 494328"/>
              <a:gd name="connsiteY4" fmla="*/ 243541 h 324036"/>
              <a:gd name="connsiteX5" fmla="*/ 355565 w 494328"/>
              <a:gd name="connsiteY5" fmla="*/ 243541 h 324036"/>
              <a:gd name="connsiteX6" fmla="*/ 355565 w 494328"/>
              <a:gd name="connsiteY6" fmla="*/ 275328 h 324036"/>
              <a:gd name="connsiteX7" fmla="*/ 323779 w 494328"/>
              <a:gd name="connsiteY7" fmla="*/ 275328 h 324036"/>
              <a:gd name="connsiteX8" fmla="*/ 277525 w 494328"/>
              <a:gd name="connsiteY8" fmla="*/ 243541 h 324036"/>
              <a:gd name="connsiteX9" fmla="*/ 309311 w 494328"/>
              <a:gd name="connsiteY9" fmla="*/ 243541 h 324036"/>
              <a:gd name="connsiteX10" fmla="*/ 309311 w 494328"/>
              <a:gd name="connsiteY10" fmla="*/ 275328 h 324036"/>
              <a:gd name="connsiteX11" fmla="*/ 277525 w 494328"/>
              <a:gd name="connsiteY11" fmla="*/ 275328 h 324036"/>
              <a:gd name="connsiteX12" fmla="*/ 370033 w 494328"/>
              <a:gd name="connsiteY12" fmla="*/ 194833 h 324036"/>
              <a:gd name="connsiteX13" fmla="*/ 401820 w 494328"/>
              <a:gd name="connsiteY13" fmla="*/ 194833 h 324036"/>
              <a:gd name="connsiteX14" fmla="*/ 401820 w 494328"/>
              <a:gd name="connsiteY14" fmla="*/ 226620 h 324036"/>
              <a:gd name="connsiteX15" fmla="*/ 370033 w 494328"/>
              <a:gd name="connsiteY15" fmla="*/ 226620 h 324036"/>
              <a:gd name="connsiteX16" fmla="*/ 323779 w 494328"/>
              <a:gd name="connsiteY16" fmla="*/ 194833 h 324036"/>
              <a:gd name="connsiteX17" fmla="*/ 355565 w 494328"/>
              <a:gd name="connsiteY17" fmla="*/ 194833 h 324036"/>
              <a:gd name="connsiteX18" fmla="*/ 355565 w 494328"/>
              <a:gd name="connsiteY18" fmla="*/ 226620 h 324036"/>
              <a:gd name="connsiteX19" fmla="*/ 323779 w 494328"/>
              <a:gd name="connsiteY19" fmla="*/ 226620 h 324036"/>
              <a:gd name="connsiteX20" fmla="*/ 277525 w 494328"/>
              <a:gd name="connsiteY20" fmla="*/ 194833 h 324036"/>
              <a:gd name="connsiteX21" fmla="*/ 309311 w 494328"/>
              <a:gd name="connsiteY21" fmla="*/ 194833 h 324036"/>
              <a:gd name="connsiteX22" fmla="*/ 309311 w 494328"/>
              <a:gd name="connsiteY22" fmla="*/ 226620 h 324036"/>
              <a:gd name="connsiteX23" fmla="*/ 277525 w 494328"/>
              <a:gd name="connsiteY23" fmla="*/ 226620 h 324036"/>
              <a:gd name="connsiteX24" fmla="*/ 231271 w 494328"/>
              <a:gd name="connsiteY24" fmla="*/ 194833 h 324036"/>
              <a:gd name="connsiteX25" fmla="*/ 263057 w 494328"/>
              <a:gd name="connsiteY25" fmla="*/ 194833 h 324036"/>
              <a:gd name="connsiteX26" fmla="*/ 263057 w 494328"/>
              <a:gd name="connsiteY26" fmla="*/ 226620 h 324036"/>
              <a:gd name="connsiteX27" fmla="*/ 231271 w 494328"/>
              <a:gd name="connsiteY27" fmla="*/ 226620 h 324036"/>
              <a:gd name="connsiteX28" fmla="*/ 185016 w 494328"/>
              <a:gd name="connsiteY28" fmla="*/ 194833 h 324036"/>
              <a:gd name="connsiteX29" fmla="*/ 216803 w 494328"/>
              <a:gd name="connsiteY29" fmla="*/ 194833 h 324036"/>
              <a:gd name="connsiteX30" fmla="*/ 216803 w 494328"/>
              <a:gd name="connsiteY30" fmla="*/ 226620 h 324036"/>
              <a:gd name="connsiteX31" fmla="*/ 185016 w 494328"/>
              <a:gd name="connsiteY31" fmla="*/ 226620 h 324036"/>
              <a:gd name="connsiteX32" fmla="*/ 138762 w 494328"/>
              <a:gd name="connsiteY32" fmla="*/ 194833 h 324036"/>
              <a:gd name="connsiteX33" fmla="*/ 170549 w 494328"/>
              <a:gd name="connsiteY33" fmla="*/ 194833 h 324036"/>
              <a:gd name="connsiteX34" fmla="*/ 170549 w 494328"/>
              <a:gd name="connsiteY34" fmla="*/ 226620 h 324036"/>
              <a:gd name="connsiteX35" fmla="*/ 138762 w 494328"/>
              <a:gd name="connsiteY35" fmla="*/ 226620 h 324036"/>
              <a:gd name="connsiteX36" fmla="*/ 92508 w 494328"/>
              <a:gd name="connsiteY36" fmla="*/ 194833 h 324036"/>
              <a:gd name="connsiteX37" fmla="*/ 124294 w 494328"/>
              <a:gd name="connsiteY37" fmla="*/ 194833 h 324036"/>
              <a:gd name="connsiteX38" fmla="*/ 124294 w 494328"/>
              <a:gd name="connsiteY38" fmla="*/ 226620 h 324036"/>
              <a:gd name="connsiteX39" fmla="*/ 92508 w 494328"/>
              <a:gd name="connsiteY39" fmla="*/ 226620 h 324036"/>
              <a:gd name="connsiteX40" fmla="*/ 46254 w 494328"/>
              <a:gd name="connsiteY40" fmla="*/ 194833 h 324036"/>
              <a:gd name="connsiteX41" fmla="*/ 78040 w 494328"/>
              <a:gd name="connsiteY41" fmla="*/ 194833 h 324036"/>
              <a:gd name="connsiteX42" fmla="*/ 78040 w 494328"/>
              <a:gd name="connsiteY42" fmla="*/ 226620 h 324036"/>
              <a:gd name="connsiteX43" fmla="*/ 46254 w 494328"/>
              <a:gd name="connsiteY43" fmla="*/ 226620 h 324036"/>
              <a:gd name="connsiteX44" fmla="*/ 0 w 494328"/>
              <a:gd name="connsiteY44" fmla="*/ 194833 h 324036"/>
              <a:gd name="connsiteX45" fmla="*/ 31787 w 494328"/>
              <a:gd name="connsiteY45" fmla="*/ 194833 h 324036"/>
              <a:gd name="connsiteX46" fmla="*/ 31787 w 494328"/>
              <a:gd name="connsiteY46" fmla="*/ 226620 h 324036"/>
              <a:gd name="connsiteX47" fmla="*/ 0 w 494328"/>
              <a:gd name="connsiteY47" fmla="*/ 226620 h 324036"/>
              <a:gd name="connsiteX48" fmla="*/ 416287 w 494328"/>
              <a:gd name="connsiteY48" fmla="*/ 170479 h 324036"/>
              <a:gd name="connsiteX49" fmla="*/ 448074 w 494328"/>
              <a:gd name="connsiteY49" fmla="*/ 170479 h 324036"/>
              <a:gd name="connsiteX50" fmla="*/ 448074 w 494328"/>
              <a:gd name="connsiteY50" fmla="*/ 202266 h 324036"/>
              <a:gd name="connsiteX51" fmla="*/ 416287 w 494328"/>
              <a:gd name="connsiteY51" fmla="*/ 202266 h 324036"/>
              <a:gd name="connsiteX52" fmla="*/ 462542 w 494328"/>
              <a:gd name="connsiteY52" fmla="*/ 146125 h 324036"/>
              <a:gd name="connsiteX53" fmla="*/ 494328 w 494328"/>
              <a:gd name="connsiteY53" fmla="*/ 146125 h 324036"/>
              <a:gd name="connsiteX54" fmla="*/ 494328 w 494328"/>
              <a:gd name="connsiteY54" fmla="*/ 177911 h 324036"/>
              <a:gd name="connsiteX55" fmla="*/ 462542 w 494328"/>
              <a:gd name="connsiteY55" fmla="*/ 177911 h 324036"/>
              <a:gd name="connsiteX56" fmla="*/ 370033 w 494328"/>
              <a:gd name="connsiteY56" fmla="*/ 146125 h 324036"/>
              <a:gd name="connsiteX57" fmla="*/ 401820 w 494328"/>
              <a:gd name="connsiteY57" fmla="*/ 146125 h 324036"/>
              <a:gd name="connsiteX58" fmla="*/ 401820 w 494328"/>
              <a:gd name="connsiteY58" fmla="*/ 177911 h 324036"/>
              <a:gd name="connsiteX59" fmla="*/ 370033 w 494328"/>
              <a:gd name="connsiteY59" fmla="*/ 177911 h 324036"/>
              <a:gd name="connsiteX60" fmla="*/ 323779 w 494328"/>
              <a:gd name="connsiteY60" fmla="*/ 146125 h 324036"/>
              <a:gd name="connsiteX61" fmla="*/ 355565 w 494328"/>
              <a:gd name="connsiteY61" fmla="*/ 146125 h 324036"/>
              <a:gd name="connsiteX62" fmla="*/ 355565 w 494328"/>
              <a:gd name="connsiteY62" fmla="*/ 177911 h 324036"/>
              <a:gd name="connsiteX63" fmla="*/ 323779 w 494328"/>
              <a:gd name="connsiteY63" fmla="*/ 177911 h 324036"/>
              <a:gd name="connsiteX64" fmla="*/ 277525 w 494328"/>
              <a:gd name="connsiteY64" fmla="*/ 146125 h 324036"/>
              <a:gd name="connsiteX65" fmla="*/ 309311 w 494328"/>
              <a:gd name="connsiteY65" fmla="*/ 146125 h 324036"/>
              <a:gd name="connsiteX66" fmla="*/ 309311 w 494328"/>
              <a:gd name="connsiteY66" fmla="*/ 177911 h 324036"/>
              <a:gd name="connsiteX67" fmla="*/ 277525 w 494328"/>
              <a:gd name="connsiteY67" fmla="*/ 177911 h 324036"/>
              <a:gd name="connsiteX68" fmla="*/ 231271 w 494328"/>
              <a:gd name="connsiteY68" fmla="*/ 146125 h 324036"/>
              <a:gd name="connsiteX69" fmla="*/ 263057 w 494328"/>
              <a:gd name="connsiteY69" fmla="*/ 146125 h 324036"/>
              <a:gd name="connsiteX70" fmla="*/ 263057 w 494328"/>
              <a:gd name="connsiteY70" fmla="*/ 177911 h 324036"/>
              <a:gd name="connsiteX71" fmla="*/ 231271 w 494328"/>
              <a:gd name="connsiteY71" fmla="*/ 177911 h 324036"/>
              <a:gd name="connsiteX72" fmla="*/ 185016 w 494328"/>
              <a:gd name="connsiteY72" fmla="*/ 146125 h 324036"/>
              <a:gd name="connsiteX73" fmla="*/ 216803 w 494328"/>
              <a:gd name="connsiteY73" fmla="*/ 146125 h 324036"/>
              <a:gd name="connsiteX74" fmla="*/ 216803 w 494328"/>
              <a:gd name="connsiteY74" fmla="*/ 177911 h 324036"/>
              <a:gd name="connsiteX75" fmla="*/ 185016 w 494328"/>
              <a:gd name="connsiteY75" fmla="*/ 177911 h 324036"/>
              <a:gd name="connsiteX76" fmla="*/ 138762 w 494328"/>
              <a:gd name="connsiteY76" fmla="*/ 146125 h 324036"/>
              <a:gd name="connsiteX77" fmla="*/ 170549 w 494328"/>
              <a:gd name="connsiteY77" fmla="*/ 146125 h 324036"/>
              <a:gd name="connsiteX78" fmla="*/ 170549 w 494328"/>
              <a:gd name="connsiteY78" fmla="*/ 177911 h 324036"/>
              <a:gd name="connsiteX79" fmla="*/ 138762 w 494328"/>
              <a:gd name="connsiteY79" fmla="*/ 177911 h 324036"/>
              <a:gd name="connsiteX80" fmla="*/ 92508 w 494328"/>
              <a:gd name="connsiteY80" fmla="*/ 146125 h 324036"/>
              <a:gd name="connsiteX81" fmla="*/ 124294 w 494328"/>
              <a:gd name="connsiteY81" fmla="*/ 146125 h 324036"/>
              <a:gd name="connsiteX82" fmla="*/ 124294 w 494328"/>
              <a:gd name="connsiteY82" fmla="*/ 177911 h 324036"/>
              <a:gd name="connsiteX83" fmla="*/ 92508 w 494328"/>
              <a:gd name="connsiteY83" fmla="*/ 177911 h 324036"/>
              <a:gd name="connsiteX84" fmla="*/ 46254 w 494328"/>
              <a:gd name="connsiteY84" fmla="*/ 146125 h 324036"/>
              <a:gd name="connsiteX85" fmla="*/ 78040 w 494328"/>
              <a:gd name="connsiteY85" fmla="*/ 146125 h 324036"/>
              <a:gd name="connsiteX86" fmla="*/ 78040 w 494328"/>
              <a:gd name="connsiteY86" fmla="*/ 177911 h 324036"/>
              <a:gd name="connsiteX87" fmla="*/ 46254 w 494328"/>
              <a:gd name="connsiteY87" fmla="*/ 177911 h 324036"/>
              <a:gd name="connsiteX88" fmla="*/ 0 w 494328"/>
              <a:gd name="connsiteY88" fmla="*/ 146125 h 324036"/>
              <a:gd name="connsiteX89" fmla="*/ 31787 w 494328"/>
              <a:gd name="connsiteY89" fmla="*/ 146125 h 324036"/>
              <a:gd name="connsiteX90" fmla="*/ 31787 w 494328"/>
              <a:gd name="connsiteY90" fmla="*/ 177911 h 324036"/>
              <a:gd name="connsiteX91" fmla="*/ 0 w 494328"/>
              <a:gd name="connsiteY91" fmla="*/ 177911 h 324036"/>
              <a:gd name="connsiteX92" fmla="*/ 416287 w 494328"/>
              <a:gd name="connsiteY92" fmla="*/ 121771 h 324036"/>
              <a:gd name="connsiteX93" fmla="*/ 448074 w 494328"/>
              <a:gd name="connsiteY93" fmla="*/ 121771 h 324036"/>
              <a:gd name="connsiteX94" fmla="*/ 448074 w 494328"/>
              <a:gd name="connsiteY94" fmla="*/ 153557 h 324036"/>
              <a:gd name="connsiteX95" fmla="*/ 416287 w 494328"/>
              <a:gd name="connsiteY95" fmla="*/ 153557 h 324036"/>
              <a:gd name="connsiteX96" fmla="*/ 370033 w 494328"/>
              <a:gd name="connsiteY96" fmla="*/ 97417 h 324036"/>
              <a:gd name="connsiteX97" fmla="*/ 401820 w 494328"/>
              <a:gd name="connsiteY97" fmla="*/ 97417 h 324036"/>
              <a:gd name="connsiteX98" fmla="*/ 401820 w 494328"/>
              <a:gd name="connsiteY98" fmla="*/ 129203 h 324036"/>
              <a:gd name="connsiteX99" fmla="*/ 370033 w 494328"/>
              <a:gd name="connsiteY99" fmla="*/ 129203 h 324036"/>
              <a:gd name="connsiteX100" fmla="*/ 323779 w 494328"/>
              <a:gd name="connsiteY100" fmla="*/ 97417 h 324036"/>
              <a:gd name="connsiteX101" fmla="*/ 355565 w 494328"/>
              <a:gd name="connsiteY101" fmla="*/ 97417 h 324036"/>
              <a:gd name="connsiteX102" fmla="*/ 355565 w 494328"/>
              <a:gd name="connsiteY102" fmla="*/ 129203 h 324036"/>
              <a:gd name="connsiteX103" fmla="*/ 323779 w 494328"/>
              <a:gd name="connsiteY103" fmla="*/ 129203 h 324036"/>
              <a:gd name="connsiteX104" fmla="*/ 277525 w 494328"/>
              <a:gd name="connsiteY104" fmla="*/ 97417 h 324036"/>
              <a:gd name="connsiteX105" fmla="*/ 309311 w 494328"/>
              <a:gd name="connsiteY105" fmla="*/ 97417 h 324036"/>
              <a:gd name="connsiteX106" fmla="*/ 309311 w 494328"/>
              <a:gd name="connsiteY106" fmla="*/ 129203 h 324036"/>
              <a:gd name="connsiteX107" fmla="*/ 277525 w 494328"/>
              <a:gd name="connsiteY107" fmla="*/ 129203 h 324036"/>
              <a:gd name="connsiteX108" fmla="*/ 231271 w 494328"/>
              <a:gd name="connsiteY108" fmla="*/ 97417 h 324036"/>
              <a:gd name="connsiteX109" fmla="*/ 263057 w 494328"/>
              <a:gd name="connsiteY109" fmla="*/ 97417 h 324036"/>
              <a:gd name="connsiteX110" fmla="*/ 263057 w 494328"/>
              <a:gd name="connsiteY110" fmla="*/ 129203 h 324036"/>
              <a:gd name="connsiteX111" fmla="*/ 231271 w 494328"/>
              <a:gd name="connsiteY111" fmla="*/ 129203 h 324036"/>
              <a:gd name="connsiteX112" fmla="*/ 185016 w 494328"/>
              <a:gd name="connsiteY112" fmla="*/ 97417 h 324036"/>
              <a:gd name="connsiteX113" fmla="*/ 216803 w 494328"/>
              <a:gd name="connsiteY113" fmla="*/ 97417 h 324036"/>
              <a:gd name="connsiteX114" fmla="*/ 216803 w 494328"/>
              <a:gd name="connsiteY114" fmla="*/ 129203 h 324036"/>
              <a:gd name="connsiteX115" fmla="*/ 185016 w 494328"/>
              <a:gd name="connsiteY115" fmla="*/ 129203 h 324036"/>
              <a:gd name="connsiteX116" fmla="*/ 138762 w 494328"/>
              <a:gd name="connsiteY116" fmla="*/ 97417 h 324036"/>
              <a:gd name="connsiteX117" fmla="*/ 170549 w 494328"/>
              <a:gd name="connsiteY117" fmla="*/ 97417 h 324036"/>
              <a:gd name="connsiteX118" fmla="*/ 170549 w 494328"/>
              <a:gd name="connsiteY118" fmla="*/ 129203 h 324036"/>
              <a:gd name="connsiteX119" fmla="*/ 138762 w 494328"/>
              <a:gd name="connsiteY119" fmla="*/ 129203 h 324036"/>
              <a:gd name="connsiteX120" fmla="*/ 92508 w 494328"/>
              <a:gd name="connsiteY120" fmla="*/ 97417 h 324036"/>
              <a:gd name="connsiteX121" fmla="*/ 124294 w 494328"/>
              <a:gd name="connsiteY121" fmla="*/ 97417 h 324036"/>
              <a:gd name="connsiteX122" fmla="*/ 124294 w 494328"/>
              <a:gd name="connsiteY122" fmla="*/ 129203 h 324036"/>
              <a:gd name="connsiteX123" fmla="*/ 92508 w 494328"/>
              <a:gd name="connsiteY123" fmla="*/ 129203 h 324036"/>
              <a:gd name="connsiteX124" fmla="*/ 46254 w 494328"/>
              <a:gd name="connsiteY124" fmla="*/ 97417 h 324036"/>
              <a:gd name="connsiteX125" fmla="*/ 78040 w 494328"/>
              <a:gd name="connsiteY125" fmla="*/ 97417 h 324036"/>
              <a:gd name="connsiteX126" fmla="*/ 78040 w 494328"/>
              <a:gd name="connsiteY126" fmla="*/ 129203 h 324036"/>
              <a:gd name="connsiteX127" fmla="*/ 46254 w 494328"/>
              <a:gd name="connsiteY127" fmla="*/ 129203 h 324036"/>
              <a:gd name="connsiteX128" fmla="*/ 0 w 494328"/>
              <a:gd name="connsiteY128" fmla="*/ 97417 h 324036"/>
              <a:gd name="connsiteX129" fmla="*/ 31787 w 494328"/>
              <a:gd name="connsiteY129" fmla="*/ 97417 h 324036"/>
              <a:gd name="connsiteX130" fmla="*/ 31787 w 494328"/>
              <a:gd name="connsiteY130" fmla="*/ 129203 h 324036"/>
              <a:gd name="connsiteX131" fmla="*/ 0 w 494328"/>
              <a:gd name="connsiteY131" fmla="*/ 129203 h 324036"/>
              <a:gd name="connsiteX132" fmla="*/ 323779 w 494328"/>
              <a:gd name="connsiteY132" fmla="*/ 48708 h 324036"/>
              <a:gd name="connsiteX133" fmla="*/ 355565 w 494328"/>
              <a:gd name="connsiteY133" fmla="*/ 48708 h 324036"/>
              <a:gd name="connsiteX134" fmla="*/ 355565 w 494328"/>
              <a:gd name="connsiteY134" fmla="*/ 80495 h 324036"/>
              <a:gd name="connsiteX135" fmla="*/ 323779 w 494328"/>
              <a:gd name="connsiteY135" fmla="*/ 80495 h 324036"/>
              <a:gd name="connsiteX136" fmla="*/ 277525 w 494328"/>
              <a:gd name="connsiteY136" fmla="*/ 48708 h 324036"/>
              <a:gd name="connsiteX137" fmla="*/ 309311 w 494328"/>
              <a:gd name="connsiteY137" fmla="*/ 48708 h 324036"/>
              <a:gd name="connsiteX138" fmla="*/ 309311 w 494328"/>
              <a:gd name="connsiteY138" fmla="*/ 80495 h 324036"/>
              <a:gd name="connsiteX139" fmla="*/ 277525 w 494328"/>
              <a:gd name="connsiteY139" fmla="*/ 80495 h 324036"/>
              <a:gd name="connsiteX140" fmla="*/ 277525 w 494328"/>
              <a:gd name="connsiteY140" fmla="*/ 0 h 324036"/>
              <a:gd name="connsiteX141" fmla="*/ 309311 w 494328"/>
              <a:gd name="connsiteY141" fmla="*/ 0 h 324036"/>
              <a:gd name="connsiteX142" fmla="*/ 309311 w 494328"/>
              <a:gd name="connsiteY142" fmla="*/ 31787 h 324036"/>
              <a:gd name="connsiteX143" fmla="*/ 277525 w 494328"/>
              <a:gd name="connsiteY143" fmla="*/ 31787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社会本位论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851275" y="1563688"/>
            <a:ext cx="4608513" cy="3095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因为个人生活在社会中，受制于社会环境，所以要从社会发展需要出发，注意教育的社会价值；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主张教育目的是培养合格公民和社会成员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；教育是国家事业；评价教育要看其对社会发展的贡献的指标。其代表人物有柏拉图、涂尔干、凯兴斯泰纳、赫钦斯、巴格莱等。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2"/>
          <p:cNvSpPr/>
          <p:nvPr/>
        </p:nvSpPr>
        <p:spPr>
          <a:xfrm>
            <a:off x="1392238" y="165100"/>
            <a:ext cx="60309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小学教育目的概述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制定依据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65538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KSO_Shape"/>
          <p:cNvSpPr/>
          <p:nvPr/>
        </p:nvSpPr>
        <p:spPr>
          <a:xfrm>
            <a:off x="1043601" y="1823147"/>
            <a:ext cx="2520280" cy="1612699"/>
          </a:xfrm>
          <a:custGeom>
            <a:avLst/>
            <a:gdLst>
              <a:gd name="connsiteX0" fmla="*/ 277525 w 494328"/>
              <a:gd name="connsiteY0" fmla="*/ 292250 h 324036"/>
              <a:gd name="connsiteX1" fmla="*/ 309311 w 494328"/>
              <a:gd name="connsiteY1" fmla="*/ 292250 h 324036"/>
              <a:gd name="connsiteX2" fmla="*/ 309311 w 494328"/>
              <a:gd name="connsiteY2" fmla="*/ 324036 h 324036"/>
              <a:gd name="connsiteX3" fmla="*/ 277525 w 494328"/>
              <a:gd name="connsiteY3" fmla="*/ 324036 h 324036"/>
              <a:gd name="connsiteX4" fmla="*/ 323779 w 494328"/>
              <a:gd name="connsiteY4" fmla="*/ 243541 h 324036"/>
              <a:gd name="connsiteX5" fmla="*/ 355565 w 494328"/>
              <a:gd name="connsiteY5" fmla="*/ 243541 h 324036"/>
              <a:gd name="connsiteX6" fmla="*/ 355565 w 494328"/>
              <a:gd name="connsiteY6" fmla="*/ 275328 h 324036"/>
              <a:gd name="connsiteX7" fmla="*/ 323779 w 494328"/>
              <a:gd name="connsiteY7" fmla="*/ 275328 h 324036"/>
              <a:gd name="connsiteX8" fmla="*/ 277525 w 494328"/>
              <a:gd name="connsiteY8" fmla="*/ 243541 h 324036"/>
              <a:gd name="connsiteX9" fmla="*/ 309311 w 494328"/>
              <a:gd name="connsiteY9" fmla="*/ 243541 h 324036"/>
              <a:gd name="connsiteX10" fmla="*/ 309311 w 494328"/>
              <a:gd name="connsiteY10" fmla="*/ 275328 h 324036"/>
              <a:gd name="connsiteX11" fmla="*/ 277525 w 494328"/>
              <a:gd name="connsiteY11" fmla="*/ 275328 h 324036"/>
              <a:gd name="connsiteX12" fmla="*/ 370033 w 494328"/>
              <a:gd name="connsiteY12" fmla="*/ 194833 h 324036"/>
              <a:gd name="connsiteX13" fmla="*/ 401820 w 494328"/>
              <a:gd name="connsiteY13" fmla="*/ 194833 h 324036"/>
              <a:gd name="connsiteX14" fmla="*/ 401820 w 494328"/>
              <a:gd name="connsiteY14" fmla="*/ 226620 h 324036"/>
              <a:gd name="connsiteX15" fmla="*/ 370033 w 494328"/>
              <a:gd name="connsiteY15" fmla="*/ 226620 h 324036"/>
              <a:gd name="connsiteX16" fmla="*/ 323779 w 494328"/>
              <a:gd name="connsiteY16" fmla="*/ 194833 h 324036"/>
              <a:gd name="connsiteX17" fmla="*/ 355565 w 494328"/>
              <a:gd name="connsiteY17" fmla="*/ 194833 h 324036"/>
              <a:gd name="connsiteX18" fmla="*/ 355565 w 494328"/>
              <a:gd name="connsiteY18" fmla="*/ 226620 h 324036"/>
              <a:gd name="connsiteX19" fmla="*/ 323779 w 494328"/>
              <a:gd name="connsiteY19" fmla="*/ 226620 h 324036"/>
              <a:gd name="connsiteX20" fmla="*/ 277525 w 494328"/>
              <a:gd name="connsiteY20" fmla="*/ 194833 h 324036"/>
              <a:gd name="connsiteX21" fmla="*/ 309311 w 494328"/>
              <a:gd name="connsiteY21" fmla="*/ 194833 h 324036"/>
              <a:gd name="connsiteX22" fmla="*/ 309311 w 494328"/>
              <a:gd name="connsiteY22" fmla="*/ 226620 h 324036"/>
              <a:gd name="connsiteX23" fmla="*/ 277525 w 494328"/>
              <a:gd name="connsiteY23" fmla="*/ 226620 h 324036"/>
              <a:gd name="connsiteX24" fmla="*/ 231271 w 494328"/>
              <a:gd name="connsiteY24" fmla="*/ 194833 h 324036"/>
              <a:gd name="connsiteX25" fmla="*/ 263057 w 494328"/>
              <a:gd name="connsiteY25" fmla="*/ 194833 h 324036"/>
              <a:gd name="connsiteX26" fmla="*/ 263057 w 494328"/>
              <a:gd name="connsiteY26" fmla="*/ 226620 h 324036"/>
              <a:gd name="connsiteX27" fmla="*/ 231271 w 494328"/>
              <a:gd name="connsiteY27" fmla="*/ 226620 h 324036"/>
              <a:gd name="connsiteX28" fmla="*/ 185016 w 494328"/>
              <a:gd name="connsiteY28" fmla="*/ 194833 h 324036"/>
              <a:gd name="connsiteX29" fmla="*/ 216803 w 494328"/>
              <a:gd name="connsiteY29" fmla="*/ 194833 h 324036"/>
              <a:gd name="connsiteX30" fmla="*/ 216803 w 494328"/>
              <a:gd name="connsiteY30" fmla="*/ 226620 h 324036"/>
              <a:gd name="connsiteX31" fmla="*/ 185016 w 494328"/>
              <a:gd name="connsiteY31" fmla="*/ 226620 h 324036"/>
              <a:gd name="connsiteX32" fmla="*/ 138762 w 494328"/>
              <a:gd name="connsiteY32" fmla="*/ 194833 h 324036"/>
              <a:gd name="connsiteX33" fmla="*/ 170549 w 494328"/>
              <a:gd name="connsiteY33" fmla="*/ 194833 h 324036"/>
              <a:gd name="connsiteX34" fmla="*/ 170549 w 494328"/>
              <a:gd name="connsiteY34" fmla="*/ 226620 h 324036"/>
              <a:gd name="connsiteX35" fmla="*/ 138762 w 494328"/>
              <a:gd name="connsiteY35" fmla="*/ 226620 h 324036"/>
              <a:gd name="connsiteX36" fmla="*/ 92508 w 494328"/>
              <a:gd name="connsiteY36" fmla="*/ 194833 h 324036"/>
              <a:gd name="connsiteX37" fmla="*/ 124294 w 494328"/>
              <a:gd name="connsiteY37" fmla="*/ 194833 h 324036"/>
              <a:gd name="connsiteX38" fmla="*/ 124294 w 494328"/>
              <a:gd name="connsiteY38" fmla="*/ 226620 h 324036"/>
              <a:gd name="connsiteX39" fmla="*/ 92508 w 494328"/>
              <a:gd name="connsiteY39" fmla="*/ 226620 h 324036"/>
              <a:gd name="connsiteX40" fmla="*/ 46254 w 494328"/>
              <a:gd name="connsiteY40" fmla="*/ 194833 h 324036"/>
              <a:gd name="connsiteX41" fmla="*/ 78040 w 494328"/>
              <a:gd name="connsiteY41" fmla="*/ 194833 h 324036"/>
              <a:gd name="connsiteX42" fmla="*/ 78040 w 494328"/>
              <a:gd name="connsiteY42" fmla="*/ 226620 h 324036"/>
              <a:gd name="connsiteX43" fmla="*/ 46254 w 494328"/>
              <a:gd name="connsiteY43" fmla="*/ 226620 h 324036"/>
              <a:gd name="connsiteX44" fmla="*/ 0 w 494328"/>
              <a:gd name="connsiteY44" fmla="*/ 194833 h 324036"/>
              <a:gd name="connsiteX45" fmla="*/ 31787 w 494328"/>
              <a:gd name="connsiteY45" fmla="*/ 194833 h 324036"/>
              <a:gd name="connsiteX46" fmla="*/ 31787 w 494328"/>
              <a:gd name="connsiteY46" fmla="*/ 226620 h 324036"/>
              <a:gd name="connsiteX47" fmla="*/ 0 w 494328"/>
              <a:gd name="connsiteY47" fmla="*/ 226620 h 324036"/>
              <a:gd name="connsiteX48" fmla="*/ 416287 w 494328"/>
              <a:gd name="connsiteY48" fmla="*/ 170479 h 324036"/>
              <a:gd name="connsiteX49" fmla="*/ 448074 w 494328"/>
              <a:gd name="connsiteY49" fmla="*/ 170479 h 324036"/>
              <a:gd name="connsiteX50" fmla="*/ 448074 w 494328"/>
              <a:gd name="connsiteY50" fmla="*/ 202266 h 324036"/>
              <a:gd name="connsiteX51" fmla="*/ 416287 w 494328"/>
              <a:gd name="connsiteY51" fmla="*/ 202266 h 324036"/>
              <a:gd name="connsiteX52" fmla="*/ 462542 w 494328"/>
              <a:gd name="connsiteY52" fmla="*/ 146125 h 324036"/>
              <a:gd name="connsiteX53" fmla="*/ 494328 w 494328"/>
              <a:gd name="connsiteY53" fmla="*/ 146125 h 324036"/>
              <a:gd name="connsiteX54" fmla="*/ 494328 w 494328"/>
              <a:gd name="connsiteY54" fmla="*/ 177911 h 324036"/>
              <a:gd name="connsiteX55" fmla="*/ 462542 w 494328"/>
              <a:gd name="connsiteY55" fmla="*/ 177911 h 324036"/>
              <a:gd name="connsiteX56" fmla="*/ 370033 w 494328"/>
              <a:gd name="connsiteY56" fmla="*/ 146125 h 324036"/>
              <a:gd name="connsiteX57" fmla="*/ 401820 w 494328"/>
              <a:gd name="connsiteY57" fmla="*/ 146125 h 324036"/>
              <a:gd name="connsiteX58" fmla="*/ 401820 w 494328"/>
              <a:gd name="connsiteY58" fmla="*/ 177911 h 324036"/>
              <a:gd name="connsiteX59" fmla="*/ 370033 w 494328"/>
              <a:gd name="connsiteY59" fmla="*/ 177911 h 324036"/>
              <a:gd name="connsiteX60" fmla="*/ 323779 w 494328"/>
              <a:gd name="connsiteY60" fmla="*/ 146125 h 324036"/>
              <a:gd name="connsiteX61" fmla="*/ 355565 w 494328"/>
              <a:gd name="connsiteY61" fmla="*/ 146125 h 324036"/>
              <a:gd name="connsiteX62" fmla="*/ 355565 w 494328"/>
              <a:gd name="connsiteY62" fmla="*/ 177911 h 324036"/>
              <a:gd name="connsiteX63" fmla="*/ 323779 w 494328"/>
              <a:gd name="connsiteY63" fmla="*/ 177911 h 324036"/>
              <a:gd name="connsiteX64" fmla="*/ 277525 w 494328"/>
              <a:gd name="connsiteY64" fmla="*/ 146125 h 324036"/>
              <a:gd name="connsiteX65" fmla="*/ 309311 w 494328"/>
              <a:gd name="connsiteY65" fmla="*/ 146125 h 324036"/>
              <a:gd name="connsiteX66" fmla="*/ 309311 w 494328"/>
              <a:gd name="connsiteY66" fmla="*/ 177911 h 324036"/>
              <a:gd name="connsiteX67" fmla="*/ 277525 w 494328"/>
              <a:gd name="connsiteY67" fmla="*/ 177911 h 324036"/>
              <a:gd name="connsiteX68" fmla="*/ 231271 w 494328"/>
              <a:gd name="connsiteY68" fmla="*/ 146125 h 324036"/>
              <a:gd name="connsiteX69" fmla="*/ 263057 w 494328"/>
              <a:gd name="connsiteY69" fmla="*/ 146125 h 324036"/>
              <a:gd name="connsiteX70" fmla="*/ 263057 w 494328"/>
              <a:gd name="connsiteY70" fmla="*/ 177911 h 324036"/>
              <a:gd name="connsiteX71" fmla="*/ 231271 w 494328"/>
              <a:gd name="connsiteY71" fmla="*/ 177911 h 324036"/>
              <a:gd name="connsiteX72" fmla="*/ 185016 w 494328"/>
              <a:gd name="connsiteY72" fmla="*/ 146125 h 324036"/>
              <a:gd name="connsiteX73" fmla="*/ 216803 w 494328"/>
              <a:gd name="connsiteY73" fmla="*/ 146125 h 324036"/>
              <a:gd name="connsiteX74" fmla="*/ 216803 w 494328"/>
              <a:gd name="connsiteY74" fmla="*/ 177911 h 324036"/>
              <a:gd name="connsiteX75" fmla="*/ 185016 w 494328"/>
              <a:gd name="connsiteY75" fmla="*/ 177911 h 324036"/>
              <a:gd name="connsiteX76" fmla="*/ 138762 w 494328"/>
              <a:gd name="connsiteY76" fmla="*/ 146125 h 324036"/>
              <a:gd name="connsiteX77" fmla="*/ 170549 w 494328"/>
              <a:gd name="connsiteY77" fmla="*/ 146125 h 324036"/>
              <a:gd name="connsiteX78" fmla="*/ 170549 w 494328"/>
              <a:gd name="connsiteY78" fmla="*/ 177911 h 324036"/>
              <a:gd name="connsiteX79" fmla="*/ 138762 w 494328"/>
              <a:gd name="connsiteY79" fmla="*/ 177911 h 324036"/>
              <a:gd name="connsiteX80" fmla="*/ 92508 w 494328"/>
              <a:gd name="connsiteY80" fmla="*/ 146125 h 324036"/>
              <a:gd name="connsiteX81" fmla="*/ 124294 w 494328"/>
              <a:gd name="connsiteY81" fmla="*/ 146125 h 324036"/>
              <a:gd name="connsiteX82" fmla="*/ 124294 w 494328"/>
              <a:gd name="connsiteY82" fmla="*/ 177911 h 324036"/>
              <a:gd name="connsiteX83" fmla="*/ 92508 w 494328"/>
              <a:gd name="connsiteY83" fmla="*/ 177911 h 324036"/>
              <a:gd name="connsiteX84" fmla="*/ 46254 w 494328"/>
              <a:gd name="connsiteY84" fmla="*/ 146125 h 324036"/>
              <a:gd name="connsiteX85" fmla="*/ 78040 w 494328"/>
              <a:gd name="connsiteY85" fmla="*/ 146125 h 324036"/>
              <a:gd name="connsiteX86" fmla="*/ 78040 w 494328"/>
              <a:gd name="connsiteY86" fmla="*/ 177911 h 324036"/>
              <a:gd name="connsiteX87" fmla="*/ 46254 w 494328"/>
              <a:gd name="connsiteY87" fmla="*/ 177911 h 324036"/>
              <a:gd name="connsiteX88" fmla="*/ 0 w 494328"/>
              <a:gd name="connsiteY88" fmla="*/ 146125 h 324036"/>
              <a:gd name="connsiteX89" fmla="*/ 31787 w 494328"/>
              <a:gd name="connsiteY89" fmla="*/ 146125 h 324036"/>
              <a:gd name="connsiteX90" fmla="*/ 31787 w 494328"/>
              <a:gd name="connsiteY90" fmla="*/ 177911 h 324036"/>
              <a:gd name="connsiteX91" fmla="*/ 0 w 494328"/>
              <a:gd name="connsiteY91" fmla="*/ 177911 h 324036"/>
              <a:gd name="connsiteX92" fmla="*/ 416287 w 494328"/>
              <a:gd name="connsiteY92" fmla="*/ 121771 h 324036"/>
              <a:gd name="connsiteX93" fmla="*/ 448074 w 494328"/>
              <a:gd name="connsiteY93" fmla="*/ 121771 h 324036"/>
              <a:gd name="connsiteX94" fmla="*/ 448074 w 494328"/>
              <a:gd name="connsiteY94" fmla="*/ 153557 h 324036"/>
              <a:gd name="connsiteX95" fmla="*/ 416287 w 494328"/>
              <a:gd name="connsiteY95" fmla="*/ 153557 h 324036"/>
              <a:gd name="connsiteX96" fmla="*/ 370033 w 494328"/>
              <a:gd name="connsiteY96" fmla="*/ 97417 h 324036"/>
              <a:gd name="connsiteX97" fmla="*/ 401820 w 494328"/>
              <a:gd name="connsiteY97" fmla="*/ 97417 h 324036"/>
              <a:gd name="connsiteX98" fmla="*/ 401820 w 494328"/>
              <a:gd name="connsiteY98" fmla="*/ 129203 h 324036"/>
              <a:gd name="connsiteX99" fmla="*/ 370033 w 494328"/>
              <a:gd name="connsiteY99" fmla="*/ 129203 h 324036"/>
              <a:gd name="connsiteX100" fmla="*/ 323779 w 494328"/>
              <a:gd name="connsiteY100" fmla="*/ 97417 h 324036"/>
              <a:gd name="connsiteX101" fmla="*/ 355565 w 494328"/>
              <a:gd name="connsiteY101" fmla="*/ 97417 h 324036"/>
              <a:gd name="connsiteX102" fmla="*/ 355565 w 494328"/>
              <a:gd name="connsiteY102" fmla="*/ 129203 h 324036"/>
              <a:gd name="connsiteX103" fmla="*/ 323779 w 494328"/>
              <a:gd name="connsiteY103" fmla="*/ 129203 h 324036"/>
              <a:gd name="connsiteX104" fmla="*/ 277525 w 494328"/>
              <a:gd name="connsiteY104" fmla="*/ 97417 h 324036"/>
              <a:gd name="connsiteX105" fmla="*/ 309311 w 494328"/>
              <a:gd name="connsiteY105" fmla="*/ 97417 h 324036"/>
              <a:gd name="connsiteX106" fmla="*/ 309311 w 494328"/>
              <a:gd name="connsiteY106" fmla="*/ 129203 h 324036"/>
              <a:gd name="connsiteX107" fmla="*/ 277525 w 494328"/>
              <a:gd name="connsiteY107" fmla="*/ 129203 h 324036"/>
              <a:gd name="connsiteX108" fmla="*/ 231271 w 494328"/>
              <a:gd name="connsiteY108" fmla="*/ 97417 h 324036"/>
              <a:gd name="connsiteX109" fmla="*/ 263057 w 494328"/>
              <a:gd name="connsiteY109" fmla="*/ 97417 h 324036"/>
              <a:gd name="connsiteX110" fmla="*/ 263057 w 494328"/>
              <a:gd name="connsiteY110" fmla="*/ 129203 h 324036"/>
              <a:gd name="connsiteX111" fmla="*/ 231271 w 494328"/>
              <a:gd name="connsiteY111" fmla="*/ 129203 h 324036"/>
              <a:gd name="connsiteX112" fmla="*/ 185016 w 494328"/>
              <a:gd name="connsiteY112" fmla="*/ 97417 h 324036"/>
              <a:gd name="connsiteX113" fmla="*/ 216803 w 494328"/>
              <a:gd name="connsiteY113" fmla="*/ 97417 h 324036"/>
              <a:gd name="connsiteX114" fmla="*/ 216803 w 494328"/>
              <a:gd name="connsiteY114" fmla="*/ 129203 h 324036"/>
              <a:gd name="connsiteX115" fmla="*/ 185016 w 494328"/>
              <a:gd name="connsiteY115" fmla="*/ 129203 h 324036"/>
              <a:gd name="connsiteX116" fmla="*/ 138762 w 494328"/>
              <a:gd name="connsiteY116" fmla="*/ 97417 h 324036"/>
              <a:gd name="connsiteX117" fmla="*/ 170549 w 494328"/>
              <a:gd name="connsiteY117" fmla="*/ 97417 h 324036"/>
              <a:gd name="connsiteX118" fmla="*/ 170549 w 494328"/>
              <a:gd name="connsiteY118" fmla="*/ 129203 h 324036"/>
              <a:gd name="connsiteX119" fmla="*/ 138762 w 494328"/>
              <a:gd name="connsiteY119" fmla="*/ 129203 h 324036"/>
              <a:gd name="connsiteX120" fmla="*/ 92508 w 494328"/>
              <a:gd name="connsiteY120" fmla="*/ 97417 h 324036"/>
              <a:gd name="connsiteX121" fmla="*/ 124294 w 494328"/>
              <a:gd name="connsiteY121" fmla="*/ 97417 h 324036"/>
              <a:gd name="connsiteX122" fmla="*/ 124294 w 494328"/>
              <a:gd name="connsiteY122" fmla="*/ 129203 h 324036"/>
              <a:gd name="connsiteX123" fmla="*/ 92508 w 494328"/>
              <a:gd name="connsiteY123" fmla="*/ 129203 h 324036"/>
              <a:gd name="connsiteX124" fmla="*/ 46254 w 494328"/>
              <a:gd name="connsiteY124" fmla="*/ 97417 h 324036"/>
              <a:gd name="connsiteX125" fmla="*/ 78040 w 494328"/>
              <a:gd name="connsiteY125" fmla="*/ 97417 h 324036"/>
              <a:gd name="connsiteX126" fmla="*/ 78040 w 494328"/>
              <a:gd name="connsiteY126" fmla="*/ 129203 h 324036"/>
              <a:gd name="connsiteX127" fmla="*/ 46254 w 494328"/>
              <a:gd name="connsiteY127" fmla="*/ 129203 h 324036"/>
              <a:gd name="connsiteX128" fmla="*/ 0 w 494328"/>
              <a:gd name="connsiteY128" fmla="*/ 97417 h 324036"/>
              <a:gd name="connsiteX129" fmla="*/ 31787 w 494328"/>
              <a:gd name="connsiteY129" fmla="*/ 97417 h 324036"/>
              <a:gd name="connsiteX130" fmla="*/ 31787 w 494328"/>
              <a:gd name="connsiteY130" fmla="*/ 129203 h 324036"/>
              <a:gd name="connsiteX131" fmla="*/ 0 w 494328"/>
              <a:gd name="connsiteY131" fmla="*/ 129203 h 324036"/>
              <a:gd name="connsiteX132" fmla="*/ 323779 w 494328"/>
              <a:gd name="connsiteY132" fmla="*/ 48708 h 324036"/>
              <a:gd name="connsiteX133" fmla="*/ 355565 w 494328"/>
              <a:gd name="connsiteY133" fmla="*/ 48708 h 324036"/>
              <a:gd name="connsiteX134" fmla="*/ 355565 w 494328"/>
              <a:gd name="connsiteY134" fmla="*/ 80495 h 324036"/>
              <a:gd name="connsiteX135" fmla="*/ 323779 w 494328"/>
              <a:gd name="connsiteY135" fmla="*/ 80495 h 324036"/>
              <a:gd name="connsiteX136" fmla="*/ 277525 w 494328"/>
              <a:gd name="connsiteY136" fmla="*/ 48708 h 324036"/>
              <a:gd name="connsiteX137" fmla="*/ 309311 w 494328"/>
              <a:gd name="connsiteY137" fmla="*/ 48708 h 324036"/>
              <a:gd name="connsiteX138" fmla="*/ 309311 w 494328"/>
              <a:gd name="connsiteY138" fmla="*/ 80495 h 324036"/>
              <a:gd name="connsiteX139" fmla="*/ 277525 w 494328"/>
              <a:gd name="connsiteY139" fmla="*/ 80495 h 324036"/>
              <a:gd name="connsiteX140" fmla="*/ 277525 w 494328"/>
              <a:gd name="connsiteY140" fmla="*/ 0 h 324036"/>
              <a:gd name="connsiteX141" fmla="*/ 309311 w 494328"/>
              <a:gd name="connsiteY141" fmla="*/ 0 h 324036"/>
              <a:gd name="connsiteX142" fmla="*/ 309311 w 494328"/>
              <a:gd name="connsiteY142" fmla="*/ 31787 h 324036"/>
              <a:gd name="connsiteX143" fmla="*/ 277525 w 494328"/>
              <a:gd name="connsiteY143" fmla="*/ 31787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教育无目的论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851275" y="1563688"/>
            <a:ext cx="4608513" cy="3095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由杜威提出来的。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教育除了它本身没有其他的目的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杜威所否定的是教育的一般的、抽象的目的，强调的是教育过程内有的目的，即每一次教育活动的具体目的。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矩形 2"/>
          <p:cNvSpPr/>
          <p:nvPr/>
        </p:nvSpPr>
        <p:spPr>
          <a:xfrm>
            <a:off x="2698750" y="165100"/>
            <a:ext cx="34178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我国的教育目的</a:t>
            </a:r>
            <a:endParaRPr lang="zh-CN" altLang="en-US" sz="700" b="1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2275" y="1419225"/>
            <a:ext cx="6408738" cy="33766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我国当前的教育目的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1999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月，中共中央、国务院颁布了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关于深化教育改革，全面推进素质教育的决定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》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，提出教育要“以培养学生创造精神和实践能力为重点，造就‘有理想、有道德、有文化、有纪律’的德、智、体、美等全面发展的社会主义事业的建设者和接班人”。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7587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492500" y="1779588"/>
            <a:ext cx="2808288" cy="223361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我国当前的教育目的是什么？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60388" y="1735138"/>
            <a:ext cx="3097212" cy="2120900"/>
            <a:chOff x="755576" y="1220698"/>
            <a:chExt cx="3096270" cy="2121501"/>
          </a:xfrm>
        </p:grpSpPr>
        <p:sp>
          <p:nvSpPr>
            <p:cNvPr id="69634" name="TextBox 1"/>
            <p:cNvSpPr txBox="1"/>
            <p:nvPr/>
          </p:nvSpPr>
          <p:spPr>
            <a:xfrm>
              <a:off x="755576" y="2207896"/>
              <a:ext cx="3096270" cy="11343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 dirty="0">
                  <a:latin typeface="Arial" panose="020B0604020202020204" pitchFamily="34" charset="0"/>
                </a:rPr>
                <a:t>马克思主义关于人的全面学说</a:t>
              </a:r>
              <a:endParaRPr lang="en-US" altLang="zh-CN" sz="2400" b="1" dirty="0">
                <a:solidFill>
                  <a:srgbClr val="DEA9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9635" name="矩形 2"/>
            <p:cNvSpPr/>
            <p:nvPr/>
          </p:nvSpPr>
          <p:spPr>
            <a:xfrm>
              <a:off x="971600" y="1220698"/>
              <a:ext cx="2521078" cy="707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4000" b="1" dirty="0">
                  <a:solidFill>
                    <a:srgbClr val="DEA900"/>
                  </a:solidFill>
                  <a:latin typeface="Arial" panose="020B0604020202020204" pitchFamily="34" charset="0"/>
                </a:rPr>
                <a:t>  理论基础</a:t>
              </a:r>
              <a:endParaRPr lang="zh-CN" altLang="en-US" sz="800" b="1" dirty="0">
                <a:solidFill>
                  <a:srgbClr val="DEA9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9636" name="矩形 2"/>
          <p:cNvSpPr/>
          <p:nvPr/>
        </p:nvSpPr>
        <p:spPr>
          <a:xfrm>
            <a:off x="2698750" y="165100"/>
            <a:ext cx="34178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我国的教育目的</a:t>
            </a:r>
            <a:endParaRPr lang="zh-CN" altLang="en-US" sz="700" b="1" dirty="0">
              <a:latin typeface="Arial" panose="020B0604020202020204" pitchFamily="34" charset="0"/>
            </a:endParaRPr>
          </a:p>
        </p:txBody>
      </p:sp>
      <p:sp>
        <p:nvSpPr>
          <p:cNvPr id="69637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15" name="组合 26"/>
          <p:cNvGrpSpPr/>
          <p:nvPr/>
        </p:nvGrpSpPr>
        <p:grpSpPr>
          <a:xfrm>
            <a:off x="3727450" y="1236663"/>
            <a:ext cx="4824413" cy="828675"/>
            <a:chOff x="1932014" y="1709241"/>
            <a:chExt cx="5142941" cy="900362"/>
          </a:xfrm>
        </p:grpSpPr>
        <p:sp>
          <p:nvSpPr>
            <p:cNvPr id="17" name="任意多边形: 形状 16"/>
            <p:cNvSpPr/>
            <p:nvPr/>
          </p:nvSpPr>
          <p:spPr>
            <a:xfrm>
              <a:off x="2382169" y="1709241"/>
              <a:ext cx="4692786" cy="900362"/>
            </a:xfrm>
            <a:custGeom>
              <a:avLst/>
              <a:gdLst>
                <a:gd name="connsiteX0" fmla="*/ 0 w 4692761"/>
                <a:gd name="connsiteY0" fmla="*/ 0 h 900360"/>
                <a:gd name="connsiteX1" fmla="*/ 4242581 w 4692761"/>
                <a:gd name="connsiteY1" fmla="*/ 0 h 900360"/>
                <a:gd name="connsiteX2" fmla="*/ 4692761 w 4692761"/>
                <a:gd name="connsiteY2" fmla="*/ 450180 h 900360"/>
                <a:gd name="connsiteX3" fmla="*/ 4242581 w 4692761"/>
                <a:gd name="connsiteY3" fmla="*/ 900360 h 900360"/>
                <a:gd name="connsiteX4" fmla="*/ 0 w 4692761"/>
                <a:gd name="connsiteY4" fmla="*/ 900360 h 900360"/>
                <a:gd name="connsiteX5" fmla="*/ 0 w 4692761"/>
                <a:gd name="connsiteY5" fmla="*/ 0 h 90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2761" h="900360">
                  <a:moveTo>
                    <a:pt x="4692761" y="900359"/>
                  </a:moveTo>
                  <a:lnTo>
                    <a:pt x="450180" y="900359"/>
                  </a:lnTo>
                  <a:lnTo>
                    <a:pt x="0" y="450180"/>
                  </a:lnTo>
                  <a:lnTo>
                    <a:pt x="450180" y="1"/>
                  </a:lnTo>
                  <a:lnTo>
                    <a:pt x="4692761" y="1"/>
                  </a:lnTo>
                  <a:lnTo>
                    <a:pt x="4692761" y="90035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622124" tIns="76201" rIns="142240" bIns="76201" spcCol="1270" anchor="ctr"/>
            <a:lstStyle/>
            <a:p>
              <a:pPr marL="0" marR="0" lvl="0" indent="0" algn="ctr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人的发展和社会的发展是一致的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932014" y="1709242"/>
              <a:ext cx="900360" cy="900360"/>
            </a:xfrm>
            <a:prstGeom prst="ellipse">
              <a:avLst/>
            </a:prstGeom>
            <a:blipFill>
              <a:blip r:embed="rId1" cstate="print"/>
              <a:srcRect/>
              <a:stretch>
                <a:fillRect l="-3000" r="-3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0" name="任意多边形: 形状 19"/>
          <p:cNvSpPr/>
          <p:nvPr/>
        </p:nvSpPr>
        <p:spPr bwMode="auto">
          <a:xfrm>
            <a:off x="4149725" y="2132013"/>
            <a:ext cx="4402138" cy="828675"/>
          </a:xfrm>
          <a:custGeom>
            <a:avLst/>
            <a:gdLst>
              <a:gd name="connsiteX0" fmla="*/ 0 w 4692761"/>
              <a:gd name="connsiteY0" fmla="*/ 0 h 900360"/>
              <a:gd name="connsiteX1" fmla="*/ 4242581 w 4692761"/>
              <a:gd name="connsiteY1" fmla="*/ 0 h 900360"/>
              <a:gd name="connsiteX2" fmla="*/ 4692761 w 4692761"/>
              <a:gd name="connsiteY2" fmla="*/ 450180 h 900360"/>
              <a:gd name="connsiteX3" fmla="*/ 4242581 w 4692761"/>
              <a:gd name="connsiteY3" fmla="*/ 900360 h 900360"/>
              <a:gd name="connsiteX4" fmla="*/ 0 w 4692761"/>
              <a:gd name="connsiteY4" fmla="*/ 900360 h 900360"/>
              <a:gd name="connsiteX5" fmla="*/ 0 w 4692761"/>
              <a:gd name="connsiteY5" fmla="*/ 0 h 90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92761" h="900360">
                <a:moveTo>
                  <a:pt x="4692761" y="900359"/>
                </a:moveTo>
                <a:lnTo>
                  <a:pt x="450180" y="900359"/>
                </a:lnTo>
                <a:lnTo>
                  <a:pt x="0" y="450180"/>
                </a:lnTo>
                <a:lnTo>
                  <a:pt x="450180" y="1"/>
                </a:lnTo>
                <a:lnTo>
                  <a:pt x="4692761" y="1"/>
                </a:lnTo>
                <a:lnTo>
                  <a:pt x="4692761" y="90035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2340759"/>
              <a:satOff val="-2904"/>
              <a:lumOff val="686"/>
              <a:alphaOff val="0"/>
            </a:schemeClr>
          </a:fillRef>
          <a:effectRef idx="0">
            <a:schemeClr val="accent2">
              <a:hueOff val="2340759"/>
              <a:satOff val="-2904"/>
              <a:lumOff val="686"/>
              <a:alphaOff val="0"/>
            </a:schemeClr>
          </a:effectRef>
          <a:fontRef idx="minor">
            <a:schemeClr val="lt1"/>
          </a:fontRef>
        </p:style>
        <p:txBody>
          <a:bodyPr lIns="622124" tIns="76201" rIns="142240" bIns="76201" spcCol="1270" anchor="ctr"/>
          <a:lstStyle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旧式劳动分工造成人的片面发展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grpSp>
        <p:nvGrpSpPr>
          <p:cNvPr id="22" name="组合 28"/>
          <p:cNvGrpSpPr/>
          <p:nvPr/>
        </p:nvGrpSpPr>
        <p:grpSpPr>
          <a:xfrm>
            <a:off x="3752850" y="3040063"/>
            <a:ext cx="4824413" cy="828675"/>
            <a:chOff x="1932014" y="4047490"/>
            <a:chExt cx="5142941" cy="900361"/>
          </a:xfrm>
        </p:grpSpPr>
        <p:sp>
          <p:nvSpPr>
            <p:cNvPr id="23" name="任意多边形: 形状 22"/>
            <p:cNvSpPr/>
            <p:nvPr/>
          </p:nvSpPr>
          <p:spPr>
            <a:xfrm>
              <a:off x="2382169" y="4047490"/>
              <a:ext cx="4692786" cy="900361"/>
            </a:xfrm>
            <a:custGeom>
              <a:avLst/>
              <a:gdLst>
                <a:gd name="connsiteX0" fmla="*/ 0 w 4692761"/>
                <a:gd name="connsiteY0" fmla="*/ 0 h 900360"/>
                <a:gd name="connsiteX1" fmla="*/ 4242581 w 4692761"/>
                <a:gd name="connsiteY1" fmla="*/ 0 h 900360"/>
                <a:gd name="connsiteX2" fmla="*/ 4692761 w 4692761"/>
                <a:gd name="connsiteY2" fmla="*/ 450180 h 900360"/>
                <a:gd name="connsiteX3" fmla="*/ 4242581 w 4692761"/>
                <a:gd name="connsiteY3" fmla="*/ 900360 h 900360"/>
                <a:gd name="connsiteX4" fmla="*/ 0 w 4692761"/>
                <a:gd name="connsiteY4" fmla="*/ 900360 h 900360"/>
                <a:gd name="connsiteX5" fmla="*/ 0 w 4692761"/>
                <a:gd name="connsiteY5" fmla="*/ 0 h 90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2761" h="900360">
                  <a:moveTo>
                    <a:pt x="4692761" y="900359"/>
                  </a:moveTo>
                  <a:lnTo>
                    <a:pt x="450180" y="900359"/>
                  </a:lnTo>
                  <a:lnTo>
                    <a:pt x="0" y="450180"/>
                  </a:lnTo>
                  <a:lnTo>
                    <a:pt x="450180" y="1"/>
                  </a:lnTo>
                  <a:lnTo>
                    <a:pt x="4692761" y="1"/>
                  </a:lnTo>
                  <a:lnTo>
                    <a:pt x="4692761" y="900359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4681519"/>
                <a:satOff val="-5824"/>
                <a:lumOff val="1373"/>
                <a:alphaOff val="0"/>
              </a:schemeClr>
            </a:fillRef>
            <a:effectRef idx="0">
              <a:schemeClr val="accent2">
                <a:hueOff val="4681519"/>
                <a:satOff val="-5824"/>
                <a:lumOff val="1373"/>
                <a:alphaOff val="0"/>
              </a:schemeClr>
            </a:effectRef>
            <a:fontRef idx="minor">
              <a:schemeClr val="lt1"/>
            </a:fontRef>
          </p:style>
          <p:txBody>
            <a:bodyPr lIns="622124" tIns="76201" rIns="142240" bIns="76200" spcCol="1270" anchor="ctr"/>
            <a:lstStyle/>
            <a:p>
              <a:pPr marL="0" marR="0" lvl="0" indent="0" algn="ctr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大工业机器生产要求人全面发展，并提供了物质基础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932014" y="4047491"/>
              <a:ext cx="900360" cy="900360"/>
            </a:xfrm>
            <a:prstGeom prst="ellipse">
              <a:avLst/>
            </a:prstGeom>
            <a:blipFill>
              <a:blip r:embed="rId2" cstate="print"/>
              <a:srcRect/>
              <a:stretch>
                <a:fillRect l="-14000" r="-1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50000"/>
                <a:hueOff val="5002875"/>
                <a:satOff val="-4458"/>
                <a:lumOff val="13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5" name="任意多边形: 形状 24"/>
          <p:cNvSpPr/>
          <p:nvPr/>
        </p:nvSpPr>
        <p:spPr bwMode="auto">
          <a:xfrm>
            <a:off x="4175125" y="3906838"/>
            <a:ext cx="4402138" cy="828675"/>
          </a:xfrm>
          <a:custGeom>
            <a:avLst/>
            <a:gdLst>
              <a:gd name="connsiteX0" fmla="*/ 0 w 4692761"/>
              <a:gd name="connsiteY0" fmla="*/ 0 h 900360"/>
              <a:gd name="connsiteX1" fmla="*/ 4242581 w 4692761"/>
              <a:gd name="connsiteY1" fmla="*/ 0 h 900360"/>
              <a:gd name="connsiteX2" fmla="*/ 4692761 w 4692761"/>
              <a:gd name="connsiteY2" fmla="*/ 450180 h 900360"/>
              <a:gd name="connsiteX3" fmla="*/ 4242581 w 4692761"/>
              <a:gd name="connsiteY3" fmla="*/ 900360 h 900360"/>
              <a:gd name="connsiteX4" fmla="*/ 0 w 4692761"/>
              <a:gd name="connsiteY4" fmla="*/ 900360 h 900360"/>
              <a:gd name="connsiteX5" fmla="*/ 0 w 4692761"/>
              <a:gd name="connsiteY5" fmla="*/ 0 h 90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92761" h="900360">
                <a:moveTo>
                  <a:pt x="4692761" y="900359"/>
                </a:moveTo>
                <a:lnTo>
                  <a:pt x="450180" y="900359"/>
                </a:lnTo>
                <a:lnTo>
                  <a:pt x="0" y="450180"/>
                </a:lnTo>
                <a:lnTo>
                  <a:pt x="450180" y="1"/>
                </a:lnTo>
                <a:lnTo>
                  <a:pt x="4692761" y="1"/>
                </a:lnTo>
                <a:lnTo>
                  <a:pt x="4692761" y="900359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22124" tIns="76201" rIns="142240" bIns="76200" spcCol="1270" anchor="ctr"/>
          <a:lstStyle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实现全面发展的根本途径是教育与生产劳动相结合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TextBox 3"/>
          <p:cNvSpPr txBox="1"/>
          <p:nvPr/>
        </p:nvSpPr>
        <p:spPr>
          <a:xfrm>
            <a:off x="-696912" y="336550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小组活动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124075" y="1249363"/>
            <a:ext cx="4895850" cy="2033587"/>
            <a:chOff x="891510" y="749629"/>
            <a:chExt cx="5104159" cy="1307667"/>
          </a:xfrm>
        </p:grpSpPr>
        <p:sp>
          <p:nvSpPr>
            <p:cNvPr id="9" name="任意多边形: 形状 8"/>
            <p:cNvSpPr/>
            <p:nvPr/>
          </p:nvSpPr>
          <p:spPr>
            <a:xfrm>
              <a:off x="891510" y="749629"/>
              <a:ext cx="4736739" cy="430785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箭头: V 形 9"/>
            <p:cNvSpPr/>
            <p:nvPr/>
          </p:nvSpPr>
          <p:spPr>
            <a:xfrm>
              <a:off x="891510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1556838" y="1180414"/>
              <a:ext cx="1108880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2223822" y="1180414"/>
              <a:ext cx="1107225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2889150" y="1180414"/>
              <a:ext cx="1108880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3556133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箭头: V 形 14"/>
            <p:cNvSpPr/>
            <p:nvPr/>
          </p:nvSpPr>
          <p:spPr>
            <a:xfrm>
              <a:off x="4221461" y="1180414"/>
              <a:ext cx="1107226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箭头: V 形 15"/>
            <p:cNvSpPr/>
            <p:nvPr/>
          </p:nvSpPr>
          <p:spPr>
            <a:xfrm>
              <a:off x="4888444" y="1180414"/>
              <a:ext cx="1107225" cy="876882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任意多边形: 形状 16"/>
            <p:cNvSpPr/>
            <p:nvPr/>
          </p:nvSpPr>
          <p:spPr>
            <a:xfrm>
              <a:off x="891510" y="1268204"/>
              <a:ext cx="4797976" cy="700281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找出我国不同时期关于教育目的的表述有哪些，有哪些不同？基本精神是什么？分享并交流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TextBox 3"/>
          <p:cNvSpPr txBox="1"/>
          <p:nvPr/>
        </p:nvSpPr>
        <p:spPr>
          <a:xfrm>
            <a:off x="2627313" y="339725"/>
            <a:ext cx="3889375" cy="14462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学生之间交流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教师小结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3300" y="2251075"/>
            <a:ext cx="2881313" cy="2860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1957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“文化大革命”偏离轨道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1981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1982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1985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1986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1991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1995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" name="组合 4"/>
          <p:cNvGrpSpPr/>
          <p:nvPr/>
        </p:nvGrpSpPr>
        <p:grpSpPr>
          <a:xfrm>
            <a:off x="4932363" y="1851025"/>
            <a:ext cx="4032250" cy="2841625"/>
            <a:chOff x="2411760" y="1419622"/>
            <a:chExt cx="4569296" cy="2984992"/>
          </a:xfrm>
        </p:grpSpPr>
        <p:sp>
          <p:nvSpPr>
            <p:cNvPr id="5" name="KSO_Shape"/>
            <p:cNvSpPr/>
            <p:nvPr/>
          </p:nvSpPr>
          <p:spPr>
            <a:xfrm>
              <a:off x="5075983" y="1419622"/>
              <a:ext cx="1905073" cy="1867704"/>
            </a:xfrm>
            <a:custGeom>
              <a:avLst/>
              <a:gdLst/>
              <a:ahLst/>
              <a:cxnLst/>
              <a:rect l="l" t="t" r="r" b="b"/>
              <a:pathLst>
                <a:path w="1160528" h="1137856">
                  <a:moveTo>
                    <a:pt x="301373" y="145324"/>
                  </a:moveTo>
                  <a:cubicBezTo>
                    <a:pt x="77474" y="176329"/>
                    <a:pt x="-76715" y="585266"/>
                    <a:pt x="580264" y="1067944"/>
                  </a:cubicBezTo>
                  <a:cubicBezTo>
                    <a:pt x="1535870" y="365866"/>
                    <a:pt x="775286" y="-180195"/>
                    <a:pt x="580264" y="365866"/>
                  </a:cubicBezTo>
                  <a:cubicBezTo>
                    <a:pt x="519320" y="195222"/>
                    <a:pt x="403145" y="131231"/>
                    <a:pt x="301373" y="145324"/>
                  </a:cubicBezTo>
                  <a:close/>
                  <a:moveTo>
                    <a:pt x="237013" y="2324"/>
                  </a:moveTo>
                  <a:cubicBezTo>
                    <a:pt x="362271" y="-15022"/>
                    <a:pt x="505256" y="63737"/>
                    <a:pt x="580264" y="273760"/>
                  </a:cubicBezTo>
                  <a:cubicBezTo>
                    <a:pt x="820291" y="-398315"/>
                    <a:pt x="1756395" y="273760"/>
                    <a:pt x="580264" y="1137856"/>
                  </a:cubicBezTo>
                  <a:cubicBezTo>
                    <a:pt x="-228326" y="543790"/>
                    <a:pt x="-38555" y="40484"/>
                    <a:pt x="237013" y="232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: 圆角 5"/>
            <p:cNvSpPr/>
            <p:nvPr/>
          </p:nvSpPr>
          <p:spPr>
            <a:xfrm>
              <a:off x="2411760" y="2280100"/>
              <a:ext cx="3743584" cy="2124514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基本精神：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1.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指明了教育培养人才、学校办学的方向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2.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确定了教育培养人才应有的素质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2" name="矩形: 圆角 5"/>
          <p:cNvSpPr/>
          <p:nvPr/>
        </p:nvSpPr>
        <p:spPr>
          <a:xfrm>
            <a:off x="1882775" y="2220913"/>
            <a:ext cx="4867275" cy="24717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现阶段我国教育目的的基本精神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矩形 1"/>
          <p:cNvSpPr/>
          <p:nvPr/>
        </p:nvSpPr>
        <p:spPr>
          <a:xfrm>
            <a:off x="558800" y="2027238"/>
            <a:ext cx="3024188" cy="1857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</a:rPr>
              <a:t>全面发展的教育目的决定了全面发展教育的整体内容，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德育、智育、体育、美育、劳动技术教育</a:t>
            </a:r>
            <a:r>
              <a:rPr lang="zh-CN" altLang="en-US" dirty="0">
                <a:latin typeface="Arial" panose="020B0604020202020204" pitchFamily="34" charset="0"/>
              </a:rPr>
              <a:t>是全面发展教育的基本组成部分。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2706" name="矩形 2"/>
          <p:cNvSpPr/>
          <p:nvPr/>
        </p:nvSpPr>
        <p:spPr>
          <a:xfrm>
            <a:off x="3851275" y="1276350"/>
            <a:ext cx="5113338" cy="3654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．德育在全面发展教育中起着灵魂与统帅作用，为其他各育提供了方向性的保证；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．智育在全面发展教育中起着前提和支持作用，为其他各育提供了知识基础和能力基础；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．体育在全面发展教育中起着基础作用，为其他各育提供物质基础；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</a:rPr>
              <a:t>4</a:t>
            </a:r>
            <a:r>
              <a:rPr lang="zh-CN" altLang="en-US" dirty="0">
                <a:latin typeface="Arial" panose="020B0604020202020204" pitchFamily="34" charset="0"/>
              </a:rPr>
              <a:t>．美育在全面发展教育中起着动力作用；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dirty="0">
                <a:latin typeface="Arial" panose="020B0604020202020204" pitchFamily="34" charset="0"/>
              </a:rPr>
              <a:t>5</a:t>
            </a:r>
            <a:r>
              <a:rPr lang="zh-CN" altLang="en-US" dirty="0">
                <a:latin typeface="Arial" panose="020B0604020202020204" pitchFamily="34" charset="0"/>
              </a:rPr>
              <a:t>．劳动技术教育可以综合德育、智育、体育和美育的作用。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30000"/>
              </a:lnSpc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KSO_Shape"/>
          <p:cNvSpPr/>
          <p:nvPr/>
        </p:nvSpPr>
        <p:spPr>
          <a:xfrm>
            <a:off x="1716088" y="182563"/>
            <a:ext cx="2089150" cy="1525588"/>
          </a:xfrm>
          <a:prstGeom prst="wedgeEllipseCallout">
            <a:avLst>
              <a:gd name="adj1" fmla="val -25046"/>
              <a:gd name="adj2" fmla="val 6569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相互促进，相互制约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1476375" y="1236663"/>
            <a:ext cx="6394450" cy="22463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 eaLnBrk="0" hangingPunct="0">
              <a:spcBef>
                <a:spcPct val="20000"/>
              </a:spcBef>
            </a:pPr>
            <a:r>
              <a:rPr lang="zh-CN" altLang="en-US" sz="2000" dirty="0">
                <a:latin typeface="Arial" panose="020B0604020202020204" pitchFamily="34" charset="0"/>
              </a:rPr>
              <a:t>刚开学没几天，杭州教育局的一项调查便显示，有近六成的父母怀着“以特长教育促全面成长”的愿望，纷纷将孩子送入双休日艺校、少年课余夜校之类。一些教育机构也以推进素质教育为由，开设了五花八门的特长班、兴趣辅导班等，有的招生广告上竟公然打出了“分不够，特长凑”的标题，这更使许多家长对孩子的特长教育趋之若鹜。</a:t>
            </a:r>
            <a:endParaRPr lang="en-US" altLang="zh-CN" sz="2000" dirty="0">
              <a:latin typeface="Arial" panose="020B0604020202020204" pitchFamily="34" charset="0"/>
            </a:endParaRPr>
          </a:p>
        </p:txBody>
      </p:sp>
      <p:sp>
        <p:nvSpPr>
          <p:cNvPr id="73730" name="TextBox 3"/>
          <p:cNvSpPr txBox="1"/>
          <p:nvPr/>
        </p:nvSpPr>
        <p:spPr>
          <a:xfrm>
            <a:off x="395288" y="396875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思考并讨论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6138" y="4224338"/>
            <a:ext cx="75819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你怎么看待这种现象？请分析上述现象</a:t>
            </a:r>
            <a:r>
              <a:rPr lang="en-US" altLang="zh-CN" sz="2400" dirty="0">
                <a:latin typeface="Arial" panose="020B0604020202020204" pitchFamily="34" charset="0"/>
              </a:rPr>
              <a:t>,</a:t>
            </a:r>
            <a:r>
              <a:rPr lang="zh-CN" altLang="zh-CN" sz="2400" dirty="0">
                <a:latin typeface="Arial" panose="020B0604020202020204" pitchFamily="34" charset="0"/>
              </a:rPr>
              <a:t>并提出相关建议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矩形 2"/>
          <p:cNvSpPr/>
          <p:nvPr/>
        </p:nvSpPr>
        <p:spPr>
          <a:xfrm>
            <a:off x="3392488" y="165100"/>
            <a:ext cx="20304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素质教育</a:t>
            </a:r>
            <a:endParaRPr lang="zh-CN" altLang="en-US" sz="700" b="1" dirty="0">
              <a:latin typeface="Arial" panose="020B0604020202020204" pitchFamily="34" charset="0"/>
            </a:endParaRPr>
          </a:p>
        </p:txBody>
      </p:sp>
      <p:sp>
        <p:nvSpPr>
          <p:cNvPr id="74754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3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箭头: 右 7"/>
          <p:cNvSpPr/>
          <p:nvPr/>
        </p:nvSpPr>
        <p:spPr>
          <a:xfrm>
            <a:off x="1241425" y="1233488"/>
            <a:ext cx="7129463" cy="3744913"/>
          </a:xfrm>
          <a:prstGeom prst="rightArrow">
            <a:avLst/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: 形状 8"/>
          <p:cNvSpPr/>
          <p:nvPr/>
        </p:nvSpPr>
        <p:spPr>
          <a:xfrm>
            <a:off x="615950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(1)</a:t>
            </a:r>
            <a:r>
              <a: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素质教育以提高国民素质为根本宗旨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2308225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(2)</a:t>
            </a:r>
            <a:r>
              <a: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素质教育是面向全体学生的教育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4000500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(3)</a:t>
            </a:r>
            <a:r>
              <a: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素质教育是促进学生全面发展的教育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5692775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(4)</a:t>
            </a:r>
            <a:r>
              <a: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素质教育是促进学生个性发展的教育</a:t>
            </a:r>
            <a:endParaRPr kumimoji="0" lang="zh-CN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7385050" y="2357438"/>
            <a:ext cx="1611313" cy="1497013"/>
          </a:xfrm>
          <a:custGeom>
            <a:avLst/>
            <a:gdLst>
              <a:gd name="connsiteX0" fmla="*/ 0 w 1611690"/>
              <a:gd name="connsiteY0" fmla="*/ 249633 h 1497766"/>
              <a:gd name="connsiteX1" fmla="*/ 249633 w 1611690"/>
              <a:gd name="connsiteY1" fmla="*/ 0 h 1497766"/>
              <a:gd name="connsiteX2" fmla="*/ 1362057 w 1611690"/>
              <a:gd name="connsiteY2" fmla="*/ 0 h 1497766"/>
              <a:gd name="connsiteX3" fmla="*/ 1611690 w 1611690"/>
              <a:gd name="connsiteY3" fmla="*/ 249633 h 1497766"/>
              <a:gd name="connsiteX4" fmla="*/ 1611690 w 1611690"/>
              <a:gd name="connsiteY4" fmla="*/ 1248133 h 1497766"/>
              <a:gd name="connsiteX5" fmla="*/ 1362057 w 1611690"/>
              <a:gd name="connsiteY5" fmla="*/ 1497766 h 1497766"/>
              <a:gd name="connsiteX6" fmla="*/ 249633 w 1611690"/>
              <a:gd name="connsiteY6" fmla="*/ 1497766 h 1497766"/>
              <a:gd name="connsiteX7" fmla="*/ 0 w 1611690"/>
              <a:gd name="connsiteY7" fmla="*/ 1248133 h 1497766"/>
              <a:gd name="connsiteX8" fmla="*/ 0 w 1611690"/>
              <a:gd name="connsiteY8" fmla="*/ 249633 h 14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1690" h="1497766">
                <a:moveTo>
                  <a:pt x="0" y="249633"/>
                </a:moveTo>
                <a:cubicBezTo>
                  <a:pt x="0" y="111765"/>
                  <a:pt x="111765" y="0"/>
                  <a:pt x="249633" y="0"/>
                </a:cubicBezTo>
                <a:lnTo>
                  <a:pt x="1362057" y="0"/>
                </a:lnTo>
                <a:cubicBezTo>
                  <a:pt x="1499925" y="0"/>
                  <a:pt x="1611690" y="111765"/>
                  <a:pt x="1611690" y="249633"/>
                </a:cubicBezTo>
                <a:lnTo>
                  <a:pt x="1611690" y="1248133"/>
                </a:lnTo>
                <a:cubicBezTo>
                  <a:pt x="1611690" y="1386001"/>
                  <a:pt x="1499925" y="1497766"/>
                  <a:pt x="1362057" y="1497766"/>
                </a:cubicBezTo>
                <a:lnTo>
                  <a:pt x="249633" y="1497766"/>
                </a:lnTo>
                <a:cubicBezTo>
                  <a:pt x="111765" y="1497766"/>
                  <a:pt x="0" y="1386001"/>
                  <a:pt x="0" y="1248133"/>
                </a:cubicBezTo>
                <a:lnTo>
                  <a:pt x="0" y="24963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30265" tIns="130265" rIns="130265" bIns="13026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(5)</a:t>
            </a:r>
            <a:r>
              <a:rPr kumimoji="0" 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素质教育是以培养学生的创新精神和实践能力为重点的教育  </a:t>
            </a:r>
            <a:endParaRPr kumimoji="0" lang="zh-CN" sz="16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296863" y="771525"/>
            <a:ext cx="3600450" cy="36004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476716" y="951550"/>
            <a:ext cx="3239989" cy="3240000"/>
          </a:xfrm>
          <a:prstGeom prst="ellipse">
            <a:avLst/>
          </a:prstGeom>
          <a:noFill/>
        </p:spPr>
      </p:pic>
      <p:sp>
        <p:nvSpPr>
          <p:cNvPr id="5123" name="矩形 3"/>
          <p:cNvSpPr/>
          <p:nvPr/>
        </p:nvSpPr>
        <p:spPr>
          <a:xfrm>
            <a:off x="4695825" y="236538"/>
            <a:ext cx="2117725" cy="1938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20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DEA900"/>
                </a:solidFill>
                <a:latin typeface="Arial" panose="020B0604020202020204" pitchFamily="34" charset="0"/>
              </a:rPr>
              <a:t>个小节</a:t>
            </a:r>
            <a:endParaRPr lang="zh-CN" altLang="en-US" sz="2800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TextBox 4"/>
          <p:cNvSpPr txBox="1"/>
          <p:nvPr/>
        </p:nvSpPr>
        <p:spPr>
          <a:xfrm>
            <a:off x="4260850" y="2084388"/>
            <a:ext cx="22428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01】</a:t>
            </a:r>
            <a:r>
              <a:rPr lang="zh-CN" altLang="en-US" sz="2000" dirty="0">
                <a:latin typeface="Arial" panose="020B0604020202020204" pitchFamily="34" charset="0"/>
              </a:rPr>
              <a:t>教育目的概述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5125" name="TextBox 6"/>
          <p:cNvSpPr txBox="1"/>
          <p:nvPr/>
        </p:nvSpPr>
        <p:spPr>
          <a:xfrm>
            <a:off x="4260850" y="2646363"/>
            <a:ext cx="22428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02】</a:t>
            </a:r>
            <a:r>
              <a:rPr lang="zh-CN" altLang="en-US" sz="2000" dirty="0">
                <a:latin typeface="Arial" panose="020B0604020202020204" pitchFamily="34" charset="0"/>
              </a:rPr>
              <a:t>我国教育目的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680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在教育目的价值取向问题上，主张教育是为了使人增长智慧，发展才干，生活更加充实幸福的观点属于</a:t>
            </a:r>
            <a:r>
              <a:rPr lang="en-US" altLang="zh-CN" dirty="0"/>
              <a:t>(    </a:t>
            </a:r>
            <a:r>
              <a:rPr lang="zh-CN" altLang="en-US" dirty="0"/>
              <a:t>）。</a:t>
            </a:r>
            <a:endParaRPr lang="zh-CN" altLang="en-US" dirty="0"/>
          </a:p>
          <a:p>
            <a:pPr>
              <a:lnSpc>
                <a:spcPct val="130000"/>
              </a:lnSpc>
            </a:pPr>
            <a:r>
              <a:rPr lang="en-US" altLang="zh-CN" dirty="0"/>
              <a:t>A</a:t>
            </a:r>
            <a:r>
              <a:rPr lang="zh-CN" altLang="en-US" dirty="0"/>
              <a:t>．个人本位论   </a:t>
            </a:r>
            <a:r>
              <a:rPr lang="en-US" altLang="zh-CN" dirty="0"/>
              <a:t>B</a:t>
            </a:r>
            <a:r>
              <a:rPr lang="zh-CN" altLang="en-US" dirty="0"/>
              <a:t>．社会本位论    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en-US" altLang="zh-CN" dirty="0"/>
              <a:t>C</a:t>
            </a:r>
            <a:r>
              <a:rPr lang="zh-CN" altLang="en-US" dirty="0"/>
              <a:t>．知识本位论     </a:t>
            </a:r>
            <a:r>
              <a:rPr lang="en-US" altLang="zh-CN" dirty="0"/>
              <a:t>D</a:t>
            </a:r>
            <a:r>
              <a:rPr lang="zh-CN" altLang="en-US" dirty="0"/>
              <a:t>．能力本位论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62467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以下不属于教育个人本位论主张的教育家是（  ）。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卢梭           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杜威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婓斯泰洛齐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罗杰斯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63491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素质教育是以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为重点的教育。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．面向全体学生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．培养创新精神和实践能力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．促进学生全面发展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．促进学生的个性发展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987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30000"/>
              </a:lnSpc>
            </a:pPr>
            <a:r>
              <a:rPr lang="en-US" altLang="zh-CN" sz="2800" dirty="0"/>
              <a:t>4.</a:t>
            </a:r>
            <a:r>
              <a:rPr lang="zh-CN" altLang="en-US" sz="2800" dirty="0"/>
              <a:t>在全面发展教育中，各育是相互联系的，单线对独立，各自发挥不可替代的作用。其中，起着灵魂和统帅作用的是（   ）。</a:t>
            </a:r>
            <a:endParaRPr lang="zh-CN" altLang="en-US" sz="2800" dirty="0"/>
          </a:p>
          <a:p>
            <a:pPr>
              <a:lnSpc>
                <a:spcPct val="130000"/>
              </a:lnSpc>
            </a:pPr>
            <a:r>
              <a:rPr lang="en-US" altLang="zh-CN" sz="2800" dirty="0"/>
              <a:t>A</a:t>
            </a:r>
            <a:r>
              <a:rPr lang="zh-CN" altLang="en-US" sz="2800" dirty="0"/>
              <a:t>德育   </a:t>
            </a:r>
            <a:r>
              <a:rPr lang="en-US" altLang="zh-CN" sz="2800" dirty="0"/>
              <a:t>B</a:t>
            </a:r>
            <a:r>
              <a:rPr lang="zh-CN" altLang="en-US" sz="2800" dirty="0"/>
              <a:t>智育   </a:t>
            </a:r>
            <a:r>
              <a:rPr lang="en-US" altLang="zh-CN" sz="2800" dirty="0"/>
              <a:t>C</a:t>
            </a:r>
            <a:r>
              <a:rPr lang="zh-CN" altLang="en-US" sz="2800" dirty="0"/>
              <a:t>体育     </a:t>
            </a:r>
            <a:r>
              <a:rPr lang="en-US" altLang="zh-CN" sz="2800" dirty="0"/>
              <a:t>D</a:t>
            </a:r>
            <a:r>
              <a:rPr lang="zh-CN" altLang="en-US" sz="2800" dirty="0"/>
              <a:t>劳动技术教育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9874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我国新课标改革不倡导的教学观念是（   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A教学过程的课程创生与开发            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B教学过程的封闭与专制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C教学过程的人文关怀                  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D教学过程的师生交往与互动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9874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新课程提倡师生关系，新课程中具有现代师生关系的模式是(   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A合作模式     B平等模式   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C管理模式    D授受模式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9405" marR="0" lvl="0" indent="-319405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8294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319405" indent="-319405">
              <a:lnSpc>
                <a:spcPct val="130000"/>
              </a:lnSpc>
            </a:pPr>
            <a:r>
              <a:rPr lang="en-US" altLang="zh-CN" sz="2800" dirty="0"/>
              <a:t>7.</a:t>
            </a:r>
            <a:r>
              <a:rPr lang="zh-CN" altLang="en-US" sz="2800" dirty="0"/>
              <a:t> 新课程改革的核心理念是(     ).</a:t>
            </a:r>
            <a:endParaRPr lang="zh-CN" altLang="en-US" sz="2800" dirty="0"/>
          </a:p>
          <a:p>
            <a:pPr marL="319405" indent="-319405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800" dirty="0"/>
              <a:t> A培养学生的实践能力   B切实减轻学生学习负担   C以学生发展为本     D提高课堂教学效果</a:t>
            </a:r>
            <a:endParaRPr lang="zh-CN" altLang="en-US" sz="2800" dirty="0"/>
          </a:p>
          <a:p>
            <a:pPr marL="319405" indent="-319405">
              <a:lnSpc>
                <a:spcPct val="130000"/>
              </a:lnSpc>
            </a:pPr>
            <a:endParaRPr lang="zh-CN" altLang="en-US" sz="2800" dirty="0"/>
          </a:p>
          <a:p>
            <a:pPr marL="319405" indent="-319405">
              <a:lnSpc>
                <a:spcPct val="130000"/>
              </a:lnSpc>
            </a:pPr>
            <a:endParaRPr lang="zh-CN" altLang="en-US" sz="2800" dirty="0"/>
          </a:p>
          <a:p>
            <a:pPr marL="319405" indent="-319405">
              <a:lnSpc>
                <a:spcPct val="130000"/>
              </a:lnSpc>
            </a:pPr>
            <a:endParaRPr lang="zh-CN" altLang="en-US" sz="2800" dirty="0"/>
          </a:p>
          <a:p>
            <a:pPr marL="319405" indent="-319405">
              <a:lnSpc>
                <a:spcPct val="150000"/>
              </a:lnSpc>
            </a:pPr>
            <a:endParaRPr lang="zh-CN" altLang="en-US" dirty="0"/>
          </a:p>
          <a:p>
            <a:pPr marL="319405" indent="-319405"/>
            <a:endParaRPr lang="zh-CN" altLang="en-US" dirty="0"/>
          </a:p>
        </p:txBody>
      </p:sp>
    </p:spTree>
  </p:cSld>
  <p:clrMapOvr>
    <a:masterClrMapping/>
  </p:clrMapOvr>
  <p:transition spd="slow"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1476375" y="1236663"/>
            <a:ext cx="6394450" cy="2862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en-US" sz="2000" dirty="0">
                <a:latin typeface="Arial" panose="020B0604020202020204" pitchFamily="34" charset="0"/>
              </a:rPr>
              <a:t>某小学为了迎接上级领导的参观视察，动员全校师生精心准备一个现场会，要求把准备现场会当作学校的头等大事来抓。提前两个月开始排练。经常挤占上课时间让学生参加节目彩排，甚至放学后还把学生留下来。要求学生把现场会的每一个环节、每一个节目、每一句话、每一个动作。</a:t>
            </a:r>
            <a:r>
              <a:rPr lang="en-US" altLang="zh-CN" sz="2000" dirty="0">
                <a:latin typeface="Arial" panose="020B0604020202020204" pitchFamily="34" charset="0"/>
              </a:rPr>
              <a:t>.....</a:t>
            </a:r>
            <a:r>
              <a:rPr lang="zh-CN" altLang="en-US" sz="2000" dirty="0">
                <a:latin typeface="Arial" panose="020B0604020202020204" pitchFamily="34" charset="0"/>
              </a:rPr>
              <a:t>反复进行预演，刚开始学生兴致还挺高，到后来一个个筋疲力尽。家长也怨声载道。他们找校长理论说</a:t>
            </a:r>
            <a:r>
              <a:rPr lang="en-US" altLang="zh-CN" sz="2000" dirty="0">
                <a:latin typeface="Arial" panose="020B0604020202020204" pitchFamily="34" charset="0"/>
              </a:rPr>
              <a:t>:“</a:t>
            </a:r>
            <a:r>
              <a:rPr lang="zh-CN" altLang="en-US" sz="2000" dirty="0">
                <a:latin typeface="Arial" panose="020B0604020202020204" pitchFamily="34" charset="0"/>
              </a:rPr>
              <a:t>学生到学校是来上课读书的，不是来唱歌跳舞的</a:t>
            </a:r>
            <a:r>
              <a:rPr lang="en-US" altLang="zh-CN" sz="2000" dirty="0">
                <a:latin typeface="Arial" panose="020B0604020202020204" pitchFamily="34" charset="0"/>
              </a:rPr>
              <a:t>…”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83970" name="TextBox 3"/>
          <p:cNvSpPr txBox="1"/>
          <p:nvPr/>
        </p:nvSpPr>
        <p:spPr>
          <a:xfrm>
            <a:off x="395288" y="396875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思考并讨论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0600" y="4227513"/>
            <a:ext cx="73660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请结合相关的教育学理论分析以上教育现象。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TextBox 1"/>
          <p:cNvSpPr txBox="1"/>
          <p:nvPr/>
        </p:nvSpPr>
        <p:spPr>
          <a:xfrm>
            <a:off x="3351213" y="1131888"/>
            <a:ext cx="244157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视野扩展</a:t>
            </a:r>
            <a:endParaRPr lang="zh-CN" altLang="en-US" sz="4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84994" name="TextBox 2"/>
          <p:cNvSpPr txBox="1"/>
          <p:nvPr/>
        </p:nvSpPr>
        <p:spPr>
          <a:xfrm>
            <a:off x="1619250" y="2025650"/>
            <a:ext cx="6410325" cy="2432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1</a:t>
            </a:r>
            <a:r>
              <a:rPr lang="zh-CN" altLang="zh-CN" sz="2000" dirty="0">
                <a:latin typeface="Arial" panose="020B0604020202020204" pitchFamily="34" charset="0"/>
              </a:rPr>
              <a:t>．康拾才，《论制度化教育的合理性及局限》，《教育研究与实验》，</a:t>
            </a:r>
            <a:r>
              <a:rPr lang="en-US" altLang="zh-CN" sz="2000" dirty="0">
                <a:latin typeface="Arial" panose="020B0604020202020204" pitchFamily="34" charset="0"/>
              </a:rPr>
              <a:t>2007</a:t>
            </a:r>
            <a:r>
              <a:rPr lang="zh-CN" altLang="zh-CN" sz="2000" dirty="0">
                <a:latin typeface="Arial" panose="020B0604020202020204" pitchFamily="34" charset="0"/>
              </a:rPr>
              <a:t>年第</a:t>
            </a: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期</a:t>
            </a:r>
            <a:endParaRPr lang="zh-CN" altLang="zh-CN" sz="2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．陈桂生，《</a:t>
            </a:r>
            <a:r>
              <a:rPr lang="en-US" altLang="zh-CN" sz="2000" dirty="0">
                <a:latin typeface="Arial" panose="020B0604020202020204" pitchFamily="34" charset="0"/>
              </a:rPr>
              <a:t>“</a:t>
            </a:r>
            <a:r>
              <a:rPr lang="zh-CN" altLang="zh-CN" sz="2000" dirty="0">
                <a:latin typeface="Arial" panose="020B0604020202020204" pitchFamily="34" charset="0"/>
              </a:rPr>
              <a:t>制度化教育</a:t>
            </a:r>
            <a:r>
              <a:rPr lang="en-US" altLang="zh-CN" sz="2000" dirty="0">
                <a:latin typeface="Arial" panose="020B0604020202020204" pitchFamily="34" charset="0"/>
              </a:rPr>
              <a:t>”</a:t>
            </a:r>
            <a:r>
              <a:rPr lang="zh-CN" altLang="zh-CN" sz="2000" dirty="0">
                <a:latin typeface="Arial" panose="020B0604020202020204" pitchFamily="34" charset="0"/>
              </a:rPr>
              <a:t>评议》，《上海教育科研》，</a:t>
            </a:r>
            <a:r>
              <a:rPr lang="en-US" altLang="zh-CN" sz="2000" dirty="0">
                <a:latin typeface="Arial" panose="020B0604020202020204" pitchFamily="34" charset="0"/>
              </a:rPr>
              <a:t>2000</a:t>
            </a:r>
            <a:r>
              <a:rPr lang="zh-CN" altLang="zh-CN" sz="2000" dirty="0">
                <a:latin typeface="Arial" panose="020B0604020202020204" pitchFamily="34" charset="0"/>
              </a:rPr>
              <a:t>年第</a:t>
            </a: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期</a:t>
            </a:r>
            <a:endParaRPr lang="zh-CN" altLang="zh-CN" sz="2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3</a:t>
            </a:r>
            <a:r>
              <a:rPr lang="zh-CN" altLang="zh-CN" sz="2000" dirty="0">
                <a:latin typeface="Arial" panose="020B0604020202020204" pitchFamily="34" charset="0"/>
              </a:rPr>
              <a:t>．张红艳，《制度化教育的终结</a:t>
            </a:r>
            <a:r>
              <a:rPr lang="en-US" altLang="zh-CN" sz="2000" dirty="0">
                <a:latin typeface="Arial" panose="020B0604020202020204" pitchFamily="34" charset="0"/>
              </a:rPr>
              <a:t>—</a:t>
            </a:r>
            <a:r>
              <a:rPr lang="zh-CN" altLang="zh-CN" sz="2000" dirty="0">
                <a:latin typeface="Arial" panose="020B0604020202020204" pitchFamily="34" charset="0"/>
              </a:rPr>
              <a:t>终身教育》</a:t>
            </a:r>
            <a:endParaRPr lang="zh-CN" altLang="zh-CN" sz="2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4</a:t>
            </a:r>
            <a:r>
              <a:rPr lang="zh-CN" altLang="zh-CN" sz="2000" dirty="0">
                <a:latin typeface="Arial" panose="020B0604020202020204" pitchFamily="34" charset="0"/>
              </a:rPr>
              <a:t>．冯远理，《我们该怎样看待义务教育》，《教育文摘报》，</a:t>
            </a:r>
            <a:r>
              <a:rPr lang="en-US" altLang="zh-CN" sz="2000" dirty="0">
                <a:latin typeface="Arial" panose="020B0604020202020204" pitchFamily="34" charset="0"/>
              </a:rPr>
              <a:t>2002</a:t>
            </a:r>
            <a:r>
              <a:rPr lang="zh-CN" altLang="zh-CN" sz="2000" dirty="0">
                <a:latin typeface="Arial" panose="020B0604020202020204" pitchFamily="34" charset="0"/>
              </a:rPr>
              <a:t>年</a:t>
            </a: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月</a:t>
            </a:r>
            <a:endParaRPr lang="zh-CN" altLang="zh-CN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596900" y="1163638"/>
            <a:ext cx="2159000" cy="2160588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0899" name="TextBox 1"/>
          <p:cNvSpPr txBox="1">
            <a:spLocks noChangeArrowheads="1"/>
          </p:cNvSpPr>
          <p:nvPr/>
        </p:nvSpPr>
        <p:spPr bwMode="auto">
          <a:xfrm>
            <a:off x="2822575" y="1330325"/>
            <a:ext cx="63214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ts val="23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1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．一所学校应具备怎样的基本条件？</a:t>
            </a: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23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2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．义务教育的的意义是什么？</a:t>
            </a: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23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3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．国家对小学的管理和监督包括哪些方面？</a:t>
            </a: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23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4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．我国新时期的教育方方针是什么？</a:t>
            </a: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23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5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． 我国教育目的的基本特征</a:t>
            </a: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just" defTabSz="914400" rtl="0" eaLnBrk="0" fontAlgn="base" latinLnBrk="0" hangingPunct="0">
              <a:lnSpc>
                <a:spcPts val="23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6 </a:t>
            </a: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．在新形势下如何落实我国的教育的目的？</a:t>
            </a:r>
            <a:endParaRPr kumimoji="0" lang="zh-CN" altLang="zh-CN" sz="1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8601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1684338"/>
            <a:ext cx="1819275" cy="111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0" name="文本框 4"/>
          <p:cNvSpPr txBox="1"/>
          <p:nvPr/>
        </p:nvSpPr>
        <p:spPr>
          <a:xfrm>
            <a:off x="1116013" y="1985963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思   考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80" name="Group 4"/>
          <p:cNvGrpSpPr/>
          <p:nvPr/>
        </p:nvGrpSpPr>
        <p:grpSpPr>
          <a:xfrm>
            <a:off x="1543050" y="1143000"/>
            <a:ext cx="5815013" cy="2571750"/>
            <a:chOff x="450" y="990"/>
            <a:chExt cx="4725" cy="2160"/>
          </a:xfrm>
        </p:grpSpPr>
        <p:sp>
          <p:nvSpPr>
            <p:cNvPr id="51202" name="圆角矩形 4"/>
            <p:cNvSpPr/>
            <p:nvPr/>
          </p:nvSpPr>
          <p:spPr>
            <a:xfrm>
              <a:off x="675" y="1170"/>
              <a:ext cx="4500" cy="1980"/>
            </a:xfrm>
            <a:prstGeom prst="roundRect">
              <a:avLst>
                <a:gd name="adj" fmla="val 16667"/>
              </a:avLst>
            </a:prstGeom>
            <a:noFill/>
            <a:ln w="76200" cap="flat" cmpd="sng">
              <a:solidFill>
                <a:srgbClr val="460C00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 eaLnBrk="0" hangingPunct="0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51203" name="Picture 2" descr="F:\素材\png\注意\ufuf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0" y="990"/>
              <a:ext cx="765" cy="7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4" name="Text Box 7"/>
            <p:cNvSpPr txBox="1"/>
            <p:nvPr/>
          </p:nvSpPr>
          <p:spPr>
            <a:xfrm>
              <a:off x="1393" y="1559"/>
              <a:ext cx="3318" cy="14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zh-CN" altLang="en-US" sz="4000" dirty="0">
                  <a:latin typeface="迷你简胖头鱼"/>
                  <a:ea typeface="迷你简胖头鱼"/>
                  <a:sym typeface="微软雅黑" panose="020B0503020204020204" pitchFamily="34" charset="-122"/>
                </a:rPr>
                <a:t>请欣赏：</a:t>
              </a:r>
              <a:endParaRPr lang="zh-CN" altLang="en-US" sz="4000" dirty="0">
                <a:latin typeface="迷你简胖头鱼"/>
                <a:ea typeface="迷你简胖头鱼"/>
                <a:sym typeface="微软雅黑" panose="020B0503020204020204" pitchFamily="34" charset="-122"/>
              </a:endParaRPr>
            </a:p>
            <a:p>
              <a:pPr algn="ctr" eaLnBrk="0" hangingPunct="0"/>
              <a:r>
                <a:rPr lang="zh-CN" altLang="en-US" sz="3300" dirty="0">
                  <a:latin typeface="迷你简胖头鱼"/>
                  <a:ea typeface="迷你简胖头鱼"/>
                  <a:sym typeface="微软雅黑" panose="020B0503020204020204" pitchFamily="34" charset="-122"/>
                </a:rPr>
                <a:t>斯巴达</a:t>
              </a:r>
              <a:r>
                <a:rPr lang="en-US" altLang="zh-CN" sz="3300" dirty="0">
                  <a:latin typeface="迷你简胖头鱼"/>
                  <a:ea typeface="迷你简胖头鱼"/>
                  <a:sym typeface="微软雅黑" panose="020B0503020204020204" pitchFamily="34" charset="-122"/>
                </a:rPr>
                <a:t>300</a:t>
              </a:r>
              <a:r>
                <a:rPr lang="zh-CN" altLang="en-US" sz="3300" dirty="0">
                  <a:latin typeface="迷你简胖头鱼"/>
                  <a:ea typeface="迷你简胖头鱼"/>
                  <a:sym typeface="微软雅黑" panose="020B0503020204020204" pitchFamily="34" charset="-122"/>
                </a:rPr>
                <a:t>勇士片断</a:t>
              </a:r>
              <a:endParaRPr lang="en-US" altLang="zh-CN" sz="3300" dirty="0">
                <a:latin typeface="迷你简胖头鱼"/>
                <a:ea typeface="迷你简胖头鱼"/>
                <a:sym typeface="微软雅黑" panose="020B0503020204020204" pitchFamily="34" charset="-122"/>
              </a:endParaRPr>
            </a:p>
            <a:p>
              <a:pPr algn="ctr" eaLnBrk="0" hangingPunct="0"/>
              <a:endParaRPr lang="en-US" altLang="zh-CN" sz="3300" dirty="0">
                <a:latin typeface="迷你简胖头鱼"/>
                <a:ea typeface="迷你简胖头鱼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Picture 4" descr="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5314950" cy="2906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5" descr="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914400"/>
            <a:ext cx="5314950" cy="2906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6" descr="1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413" y="1419225"/>
            <a:ext cx="5029200" cy="2751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Picture 7" descr="1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113" y="1909763"/>
            <a:ext cx="5372100" cy="2940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矩形 2"/>
          <p:cNvSpPr/>
          <p:nvPr/>
        </p:nvSpPr>
        <p:spPr>
          <a:xfrm>
            <a:off x="1544638" y="165100"/>
            <a:ext cx="57261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小学教育目的概述</a:t>
            </a:r>
            <a:r>
              <a:rPr lang="en-US" altLang="zh-CN" sz="3200" b="1" dirty="0"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</a:rPr>
              <a:t>概念</a:t>
            </a:r>
            <a:endParaRPr lang="zh-CN" altLang="en-US" sz="700" b="1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1413" y="1722438"/>
            <a:ext cx="4751388" cy="24479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广义：教学或教育活动应达到的最终结果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狭义：国家对在小学中培养什么人才得总的要求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3251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6" name="Group 4"/>
          <p:cNvGrpSpPr/>
          <p:nvPr/>
        </p:nvGrpSpPr>
        <p:grpSpPr>
          <a:xfrm>
            <a:off x="1908175" y="992188"/>
            <a:ext cx="1674813" cy="1296987"/>
            <a:chOff x="431" y="210"/>
            <a:chExt cx="1406" cy="1089"/>
          </a:xfrm>
        </p:grpSpPr>
        <p:pic>
          <p:nvPicPr>
            <p:cNvPr id="55298" name="Picture 1" descr="H:\PNG素材\12435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431" y="210"/>
              <a:ext cx="1406" cy="10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299" name="Text Box 6"/>
            <p:cNvSpPr txBox="1"/>
            <p:nvPr/>
          </p:nvSpPr>
          <p:spPr>
            <a:xfrm>
              <a:off x="496" y="527"/>
              <a:ext cx="1318" cy="310"/>
            </a:xfrm>
            <a:prstGeom prst="rect">
              <a:avLst/>
            </a:prstGeom>
            <a:noFill/>
            <a:ln w="6350">
              <a:noFill/>
            </a:ln>
          </p:spPr>
          <p:txBody>
            <a:bodyPr wrap="none" anchor="t" anchorCtr="0">
              <a:spAutoFit/>
            </a:bodyPr>
            <a:p>
              <a:pPr algn="ctr" eaLnBrk="0" hangingPunct="0"/>
              <a:r>
                <a:rPr lang="zh-CN" altLang="en-US" dirty="0">
                  <a:solidFill>
                    <a:schemeClr val="tx2"/>
                  </a:solidFill>
                  <a:latin typeface="方正胖娃简体" pitchFamily="65" charset="-122"/>
                  <a:ea typeface="方正胖娃简体" pitchFamily="65" charset="-122"/>
                </a:rPr>
                <a:t>思考与讨论：</a:t>
              </a:r>
              <a:endParaRPr lang="zh-CN" altLang="en-US" dirty="0">
                <a:solidFill>
                  <a:schemeClr val="tx2"/>
                </a:solidFill>
                <a:latin typeface="方正胖娃简体" pitchFamily="65" charset="-122"/>
                <a:ea typeface="方正胖娃简体" pitchFamily="65" charset="-122"/>
              </a:endParaRPr>
            </a:p>
          </p:txBody>
        </p:sp>
      </p:grpSp>
      <p:grpSp>
        <p:nvGrpSpPr>
          <p:cNvPr id="28679" name="Group 7"/>
          <p:cNvGrpSpPr/>
          <p:nvPr/>
        </p:nvGrpSpPr>
        <p:grpSpPr>
          <a:xfrm>
            <a:off x="2051050" y="2165350"/>
            <a:ext cx="6102350" cy="1295400"/>
            <a:chOff x="0" y="0"/>
            <a:chExt cx="4258" cy="700"/>
          </a:xfrm>
        </p:grpSpPr>
        <p:sp>
          <p:nvSpPr>
            <p:cNvPr id="55301" name="AutoShape 8"/>
            <p:cNvSpPr/>
            <p:nvPr/>
          </p:nvSpPr>
          <p:spPr>
            <a:xfrm>
              <a:off x="10" y="0"/>
              <a:ext cx="4240" cy="6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DDDDD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eaLnBrk="0" hangingPunct="0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5302" name="AutoShape 9"/>
            <p:cNvSpPr/>
            <p:nvPr/>
          </p:nvSpPr>
          <p:spPr>
            <a:xfrm>
              <a:off x="0" y="24"/>
              <a:ext cx="4258" cy="676"/>
            </a:xfrm>
            <a:prstGeom prst="roundRect">
              <a:avLst>
                <a:gd name="adj" fmla="val 16667"/>
              </a:avLst>
            </a:prstGeom>
            <a:solidFill>
              <a:srgbClr val="F5F5F5"/>
            </a:solidFill>
            <a:ln w="9525">
              <a:noFill/>
            </a:ln>
            <a:effectLst>
              <a:outerShdw dist="80319" dir="4293862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pPr algn="ctr" eaLnBrk="0" hangingPunct="0"/>
              <a:r>
                <a:rPr lang="zh-CN" altLang="en-US" sz="2700" dirty="0">
                  <a:latin typeface="迷你简胖头鱼"/>
                  <a:ea typeface="迷你简胖头鱼"/>
                </a:rPr>
                <a:t>小学教育目标对师生来说有什么作用呢？</a:t>
              </a:r>
              <a:endParaRPr lang="zh-CN" altLang="en-US" sz="2700" dirty="0">
                <a:latin typeface="迷你简胖头鱼"/>
                <a:ea typeface="迷你简胖头鱼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矩形 2"/>
          <p:cNvSpPr/>
          <p:nvPr/>
        </p:nvSpPr>
        <p:spPr>
          <a:xfrm>
            <a:off x="1751013" y="165100"/>
            <a:ext cx="53133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小学教育目的概述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作用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6322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51" name="Group 62"/>
          <p:cNvGrpSpPr/>
          <p:nvPr/>
        </p:nvGrpSpPr>
        <p:grpSpPr>
          <a:xfrm>
            <a:off x="5230813" y="1422400"/>
            <a:ext cx="1730375" cy="509588"/>
            <a:chOff x="3114" y="1188"/>
            <a:chExt cx="1993" cy="464"/>
          </a:xfrm>
        </p:grpSpPr>
        <p:sp>
          <p:nvSpPr>
            <p:cNvPr id="56324" name="AutoShape 19"/>
            <p:cNvSpPr/>
            <p:nvPr/>
          </p:nvSpPr>
          <p:spPr>
            <a:xfrm>
              <a:off x="3121" y="1202"/>
              <a:ext cx="1967" cy="4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6699"/>
                </a:gs>
                <a:gs pos="100000">
                  <a:srgbClr val="002B56"/>
                </a:gs>
              </a:gsLst>
              <a:lin ang="2700000" scaled="1"/>
              <a:tileRect/>
            </a:gradFill>
            <a:ln w="285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699999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 anchorCtr="0"/>
            <a:p>
              <a:pPr eaLnBrk="0" latinLnBrk="1" hangingPunct="0"/>
              <a:endParaRPr lang="zh-CN" altLang="en-US" dirty="0"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Freeform 20"/>
            <p:cNvSpPr/>
            <p:nvPr/>
          </p:nvSpPr>
          <p:spPr bwMode="auto">
            <a:xfrm>
              <a:off x="3114" y="1188"/>
              <a:ext cx="212" cy="337"/>
            </a:xfrm>
            <a:custGeom>
              <a:avLst/>
              <a:gdLst/>
              <a:ahLst/>
              <a:cxnLst>
                <a:cxn ang="0">
                  <a:pos x="594" y="1"/>
                </a:cxn>
                <a:cxn ang="0">
                  <a:pos x="201" y="0"/>
                </a:cxn>
                <a:cxn ang="0">
                  <a:pos x="48" y="27"/>
                </a:cxn>
                <a:cxn ang="0">
                  <a:pos x="3" y="156"/>
                </a:cxn>
                <a:cxn ang="0">
                  <a:pos x="4" y="546"/>
                </a:cxn>
                <a:cxn ang="0">
                  <a:pos x="140" y="137"/>
                </a:cxn>
                <a:cxn ang="0">
                  <a:pos x="594" y="1"/>
                </a:cxn>
              </a:cxnLst>
              <a:rect l="0" t="0" r="r" b="b"/>
              <a:pathLst>
                <a:path w="594" h="546">
                  <a:moveTo>
                    <a:pt x="594" y="1"/>
                  </a:moveTo>
                  <a:lnTo>
                    <a:pt x="201" y="0"/>
                  </a:lnTo>
                  <a:cubicBezTo>
                    <a:pt x="110" y="4"/>
                    <a:pt x="81" y="1"/>
                    <a:pt x="48" y="27"/>
                  </a:cubicBezTo>
                  <a:cubicBezTo>
                    <a:pt x="33" y="41"/>
                    <a:pt x="0" y="63"/>
                    <a:pt x="3" y="156"/>
                  </a:cubicBezTo>
                  <a:lnTo>
                    <a:pt x="4" y="546"/>
                  </a:lnTo>
                  <a:cubicBezTo>
                    <a:pt x="27" y="543"/>
                    <a:pt x="42" y="228"/>
                    <a:pt x="140" y="137"/>
                  </a:cubicBezTo>
                  <a:cubicBezTo>
                    <a:pt x="238" y="46"/>
                    <a:pt x="500" y="29"/>
                    <a:pt x="594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50000">
                  <a:srgbClr val="000000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2700000" scaled="1"/>
            </a:grad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Arial" panose="020B0604020202020204" pitchFamily="34" charset="0"/>
              </a:endParaRPr>
            </a:p>
          </p:txBody>
        </p:sp>
        <p:grpSp>
          <p:nvGrpSpPr>
            <p:cNvPr id="56326" name="Freeform 21"/>
            <p:cNvGrpSpPr/>
            <p:nvPr/>
          </p:nvGrpSpPr>
          <p:grpSpPr>
            <a:xfrm>
              <a:off x="4705" y="1316"/>
              <a:ext cx="402" cy="336"/>
              <a:chOff x="5134" y="842"/>
              <a:chExt cx="460" cy="392"/>
            </a:xfrm>
          </p:grpSpPr>
          <p:pic>
            <p:nvPicPr>
              <p:cNvPr id="56327" name="Freeform 2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5134" y="887"/>
                <a:ext cx="457" cy="3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6328" name="Text Box 69"/>
              <p:cNvSpPr txBox="1"/>
              <p:nvPr/>
            </p:nvSpPr>
            <p:spPr>
              <a:xfrm rot="10800000">
                <a:off x="5137" y="842"/>
                <a:ext cx="457" cy="3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rot="10800000" anchor="ctr" anchorCtr="0">
                <a:spAutoFit/>
              </a:bodyPr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6329" name="Rectangle 34"/>
            <p:cNvSpPr/>
            <p:nvPr/>
          </p:nvSpPr>
          <p:spPr>
            <a:xfrm>
              <a:off x="3172" y="1311"/>
              <a:ext cx="1897" cy="217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0" tIns="0" rIns="0" bIns="27000" anchor="ctr" anchorCtr="0"/>
            <a:p>
              <a:pPr algn="ctr" eaLnBrk="0" latinLnBrk="1" hangingPunct="0">
                <a:lnSpc>
                  <a:spcPct val="90000"/>
                </a:lnSpc>
              </a:pPr>
              <a:r>
                <a:rPr lang="zh-CN" altLang="en-US" dirty="0">
                  <a:solidFill>
                    <a:schemeClr val="bg2"/>
                  </a:solidFill>
                  <a:latin typeface="Arial" panose="020B0604020202020204" pitchFamily="34" charset="0"/>
                  <a:ea typeface="经典综艺体简" pitchFamily="49" charset="-122"/>
                </a:rPr>
                <a:t>导向作用</a:t>
              </a:r>
              <a:endParaRPr lang="zh-CN" altLang="en-US" dirty="0">
                <a:solidFill>
                  <a:schemeClr val="bg2"/>
                </a:solidFill>
                <a:latin typeface="Arial" panose="020B0604020202020204" pitchFamily="34" charset="0"/>
                <a:ea typeface="经典综艺体简" pitchFamily="49" charset="-122"/>
              </a:endParaRPr>
            </a:p>
          </p:txBody>
        </p:sp>
      </p:grpSp>
      <p:grpSp>
        <p:nvGrpSpPr>
          <p:cNvPr id="58" name="Group 92"/>
          <p:cNvGrpSpPr/>
          <p:nvPr/>
        </p:nvGrpSpPr>
        <p:grpSpPr>
          <a:xfrm>
            <a:off x="3449638" y="3371850"/>
            <a:ext cx="2263775" cy="479425"/>
            <a:chOff x="2129" y="3054"/>
            <a:chExt cx="1902" cy="402"/>
          </a:xfrm>
        </p:grpSpPr>
        <p:grpSp>
          <p:nvGrpSpPr>
            <p:cNvPr id="56331" name="Group 86"/>
            <p:cNvGrpSpPr/>
            <p:nvPr/>
          </p:nvGrpSpPr>
          <p:grpSpPr>
            <a:xfrm>
              <a:off x="2434" y="3054"/>
              <a:ext cx="1392" cy="402"/>
              <a:chOff x="2016" y="3294"/>
              <a:chExt cx="1392" cy="402"/>
            </a:xfrm>
          </p:grpSpPr>
          <p:sp>
            <p:nvSpPr>
              <p:cNvPr id="56332" name="AutoShape 22"/>
              <p:cNvSpPr/>
              <p:nvPr/>
            </p:nvSpPr>
            <p:spPr>
              <a:xfrm>
                <a:off x="2016" y="3294"/>
                <a:ext cx="1392" cy="402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9966"/>
                  </a:gs>
                  <a:gs pos="100000">
                    <a:srgbClr val="003366"/>
                  </a:gs>
                </a:gsLst>
                <a:lin ang="2700000" scaled="1"/>
                <a:tileRect/>
              </a:gradFill>
              <a:ln w="2857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5921" dir="2699999" algn="ctr" rotWithShape="0">
                  <a:schemeClr val="tx1">
                    <a:alpha val="50000"/>
                  </a:schemeClr>
                </a:outerShdw>
              </a:effectLst>
            </p:spPr>
            <p:txBody>
              <a:bodyPr wrap="none" anchor="ctr" anchorCtr="0"/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2" name="Freeform 23"/>
              <p:cNvSpPr/>
              <p:nvPr/>
            </p:nvSpPr>
            <p:spPr bwMode="auto">
              <a:xfrm>
                <a:off x="2043" y="3294"/>
                <a:ext cx="155" cy="310"/>
              </a:xfrm>
              <a:custGeom>
                <a:avLst/>
                <a:gdLst/>
                <a:ahLst/>
                <a:cxnLst>
                  <a:cxn ang="0">
                    <a:pos x="594" y="1"/>
                  </a:cxn>
                  <a:cxn ang="0">
                    <a:pos x="201" y="0"/>
                  </a:cxn>
                  <a:cxn ang="0">
                    <a:pos x="48" y="27"/>
                  </a:cxn>
                  <a:cxn ang="0">
                    <a:pos x="3" y="156"/>
                  </a:cxn>
                  <a:cxn ang="0">
                    <a:pos x="4" y="546"/>
                  </a:cxn>
                  <a:cxn ang="0">
                    <a:pos x="140" y="137"/>
                  </a:cxn>
                  <a:cxn ang="0">
                    <a:pos x="594" y="1"/>
                  </a:cxn>
                </a:cxnLst>
                <a:rect l="0" t="0" r="r" b="b"/>
                <a:pathLst>
                  <a:path w="594" h="546">
                    <a:moveTo>
                      <a:pt x="594" y="1"/>
                    </a:moveTo>
                    <a:lnTo>
                      <a:pt x="201" y="0"/>
                    </a:lnTo>
                    <a:cubicBezTo>
                      <a:pt x="110" y="4"/>
                      <a:pt x="81" y="1"/>
                      <a:pt x="48" y="27"/>
                    </a:cubicBezTo>
                    <a:cubicBezTo>
                      <a:pt x="33" y="41"/>
                      <a:pt x="0" y="63"/>
                      <a:pt x="3" y="156"/>
                    </a:cubicBezTo>
                    <a:lnTo>
                      <a:pt x="4" y="546"/>
                    </a:lnTo>
                    <a:cubicBezTo>
                      <a:pt x="27" y="543"/>
                      <a:pt x="42" y="228"/>
                      <a:pt x="140" y="137"/>
                    </a:cubicBezTo>
                    <a:cubicBezTo>
                      <a:pt x="238" y="46"/>
                      <a:pt x="500" y="29"/>
                      <a:pt x="594" y="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50000">
                    <a:srgbClr val="000000">
                      <a:alpha val="0"/>
                    </a:srgbClr>
                  </a:gs>
                  <a:gs pos="100000">
                    <a:srgbClr val="FFFFFF">
                      <a:alpha val="50000"/>
                    </a:srgbClr>
                  </a:gs>
                </a:gsLst>
                <a:lin ang="2700000" scaled="1"/>
              </a:gradFill>
              <a:ln w="3810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1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  <a:cs typeface="Arial" panose="020B0604020202020204" pitchFamily="34" charset="0"/>
                </a:endParaRPr>
              </a:p>
            </p:txBody>
          </p:sp>
          <p:grpSp>
            <p:nvGrpSpPr>
              <p:cNvPr id="56334" name="Freeform 24"/>
              <p:cNvGrpSpPr/>
              <p:nvPr/>
            </p:nvGrpSpPr>
            <p:grpSpPr>
              <a:xfrm>
                <a:off x="2957" y="3379"/>
                <a:ext cx="403" cy="310"/>
                <a:chOff x="3517" y="3845"/>
                <a:chExt cx="461" cy="361"/>
              </a:xfrm>
            </p:grpSpPr>
            <p:pic>
              <p:nvPicPr>
                <p:cNvPr id="56335" name="Freeform 24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517" y="3875"/>
                  <a:ext cx="461" cy="29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6336" name="Text Box 61"/>
                <p:cNvSpPr txBox="1"/>
                <p:nvPr/>
              </p:nvSpPr>
              <p:spPr>
                <a:xfrm rot="10800000">
                  <a:off x="3520" y="3845"/>
                  <a:ext cx="458" cy="3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rot="10800000" anchor="ctr" anchorCtr="0">
                  <a:spAutoFit/>
                </a:bodyPr>
                <a:p>
                  <a:pPr eaLnBrk="0" latinLnBrk="1" hangingPunct="0"/>
                  <a:endParaRPr lang="zh-CN" altLang="en-US" dirty="0"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56337" name="Rectangle 35"/>
            <p:cNvSpPr/>
            <p:nvPr/>
          </p:nvSpPr>
          <p:spPr>
            <a:xfrm>
              <a:off x="2129" y="3163"/>
              <a:ext cx="1902" cy="218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0" tIns="0" rIns="0" bIns="0" anchor="ctr" anchorCtr="0"/>
            <a:p>
              <a:pPr algn="ctr" eaLnBrk="0" latinLnBrk="1" hangingPunct="0"/>
              <a:r>
                <a:rPr lang="zh-CN" altLang="en-US" b="1" dirty="0">
                  <a:solidFill>
                    <a:srgbClr val="FFFFFF"/>
                  </a:solidFill>
                  <a:latin typeface="Arial" panose="020B0604020202020204" pitchFamily="34" charset="0"/>
                  <a:ea typeface="方正综艺简体"/>
                </a:rPr>
                <a:t>激励作用</a:t>
              </a:r>
              <a:endPara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方正综艺简体"/>
              </a:endParaRPr>
            </a:p>
          </p:txBody>
        </p:sp>
      </p:grpSp>
      <p:grpSp>
        <p:nvGrpSpPr>
          <p:cNvPr id="66" name="Group 72"/>
          <p:cNvGrpSpPr/>
          <p:nvPr/>
        </p:nvGrpSpPr>
        <p:grpSpPr>
          <a:xfrm>
            <a:off x="2154238" y="1395413"/>
            <a:ext cx="1690687" cy="520700"/>
            <a:chOff x="407" y="1200"/>
            <a:chExt cx="1995" cy="444"/>
          </a:xfrm>
        </p:grpSpPr>
        <p:sp>
          <p:nvSpPr>
            <p:cNvPr id="56339" name="AutoShape 16"/>
            <p:cNvSpPr/>
            <p:nvPr/>
          </p:nvSpPr>
          <p:spPr>
            <a:xfrm>
              <a:off x="407" y="1202"/>
              <a:ext cx="1978" cy="43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669900"/>
                </a:gs>
                <a:gs pos="100000">
                  <a:srgbClr val="005A00"/>
                </a:gs>
              </a:gsLst>
              <a:lin ang="2700000" scaled="1"/>
              <a:tileRect/>
            </a:gradFill>
            <a:ln w="28575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 anchorCtr="0"/>
            <a:p>
              <a:pPr eaLnBrk="0" latinLnBrk="1" hangingPunct="0"/>
              <a:endParaRPr lang="zh-CN" altLang="en-US" dirty="0"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8" name="Freeform 17"/>
            <p:cNvSpPr/>
            <p:nvPr/>
          </p:nvSpPr>
          <p:spPr bwMode="auto">
            <a:xfrm>
              <a:off x="424" y="1200"/>
              <a:ext cx="217" cy="315"/>
            </a:xfrm>
            <a:custGeom>
              <a:avLst/>
              <a:gdLst/>
              <a:ahLst/>
              <a:cxnLst>
                <a:cxn ang="0">
                  <a:pos x="594" y="1"/>
                </a:cxn>
                <a:cxn ang="0">
                  <a:pos x="201" y="0"/>
                </a:cxn>
                <a:cxn ang="0">
                  <a:pos x="48" y="27"/>
                </a:cxn>
                <a:cxn ang="0">
                  <a:pos x="3" y="156"/>
                </a:cxn>
                <a:cxn ang="0">
                  <a:pos x="4" y="546"/>
                </a:cxn>
                <a:cxn ang="0">
                  <a:pos x="140" y="137"/>
                </a:cxn>
                <a:cxn ang="0">
                  <a:pos x="594" y="1"/>
                </a:cxn>
              </a:cxnLst>
              <a:rect l="0" t="0" r="r" b="b"/>
              <a:pathLst>
                <a:path w="594" h="546">
                  <a:moveTo>
                    <a:pt x="594" y="1"/>
                  </a:moveTo>
                  <a:lnTo>
                    <a:pt x="201" y="0"/>
                  </a:lnTo>
                  <a:cubicBezTo>
                    <a:pt x="110" y="4"/>
                    <a:pt x="81" y="1"/>
                    <a:pt x="48" y="27"/>
                  </a:cubicBezTo>
                  <a:cubicBezTo>
                    <a:pt x="33" y="41"/>
                    <a:pt x="0" y="63"/>
                    <a:pt x="3" y="156"/>
                  </a:cubicBezTo>
                  <a:lnTo>
                    <a:pt x="4" y="546"/>
                  </a:lnTo>
                  <a:cubicBezTo>
                    <a:pt x="27" y="543"/>
                    <a:pt x="42" y="228"/>
                    <a:pt x="140" y="137"/>
                  </a:cubicBezTo>
                  <a:cubicBezTo>
                    <a:pt x="238" y="46"/>
                    <a:pt x="500" y="29"/>
                    <a:pt x="594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50000">
                  <a:srgbClr val="000000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2700000" scaled="1"/>
            </a:gradFill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Arial" panose="020B0604020202020204" pitchFamily="34" charset="0"/>
              </a:endParaRPr>
            </a:p>
          </p:txBody>
        </p:sp>
        <p:grpSp>
          <p:nvGrpSpPr>
            <p:cNvPr id="56341" name="Freeform 18"/>
            <p:cNvGrpSpPr/>
            <p:nvPr/>
          </p:nvGrpSpPr>
          <p:grpSpPr>
            <a:xfrm>
              <a:off x="1998" y="1329"/>
              <a:ext cx="404" cy="315"/>
              <a:chOff x="2108" y="856"/>
              <a:chExt cx="463" cy="367"/>
            </a:xfrm>
          </p:grpSpPr>
          <p:pic>
            <p:nvPicPr>
              <p:cNvPr id="56342" name="Freeform 18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08" y="887"/>
                <a:ext cx="461" cy="30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6343" name="Text Box 79"/>
              <p:cNvSpPr txBox="1"/>
              <p:nvPr/>
            </p:nvSpPr>
            <p:spPr>
              <a:xfrm rot="10800000">
                <a:off x="2114" y="856"/>
                <a:ext cx="457" cy="3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rot="10800000" anchor="ctr" anchorCtr="0">
                <a:spAutoFit/>
              </a:bodyPr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56344" name="Rectangle 36"/>
            <p:cNvSpPr/>
            <p:nvPr/>
          </p:nvSpPr>
          <p:spPr>
            <a:xfrm>
              <a:off x="453" y="1287"/>
              <a:ext cx="1888" cy="251"/>
            </a:xfrm>
            <a:prstGeom prst="rect">
              <a:avLst/>
            </a:prstGeom>
            <a:noFill/>
            <a:ln w="9525">
              <a:noFill/>
            </a:ln>
            <a:effectLst>
              <a:outerShdw dist="17961" dir="2699999" algn="ctr" rotWithShape="0">
                <a:schemeClr val="tx1"/>
              </a:outerShdw>
            </a:effectLst>
          </p:spPr>
          <p:txBody>
            <a:bodyPr wrap="none" lIns="0" tIns="0" rIns="0" bIns="0" anchor="ctr" anchorCtr="0"/>
            <a:p>
              <a:pPr algn="ctr" eaLnBrk="0" latinLnBrk="1" hangingPunct="0"/>
              <a:r>
                <a:rPr lang="zh-CN" altLang="en-US" b="1" dirty="0">
                  <a:solidFill>
                    <a:schemeClr val="bg2"/>
                  </a:solidFill>
                  <a:latin typeface="Arial" panose="020B0604020202020204" pitchFamily="34" charset="0"/>
                  <a:ea typeface="经典综艺体简" pitchFamily="49" charset="-122"/>
                </a:rPr>
                <a:t>评价作用</a:t>
              </a:r>
              <a:endParaRPr lang="zh-CN" altLang="en-US" b="1" dirty="0">
                <a:solidFill>
                  <a:schemeClr val="bg2"/>
                </a:solidFill>
                <a:latin typeface="Arial" panose="020B0604020202020204" pitchFamily="34" charset="0"/>
                <a:ea typeface="经典综艺体简" pitchFamily="49" charset="-122"/>
              </a:endParaRPr>
            </a:p>
          </p:txBody>
        </p:sp>
      </p:grpSp>
      <p:grpSp>
        <p:nvGrpSpPr>
          <p:cNvPr id="73" name="Group 88"/>
          <p:cNvGrpSpPr/>
          <p:nvPr/>
        </p:nvGrpSpPr>
        <p:grpSpPr>
          <a:xfrm>
            <a:off x="1393825" y="628650"/>
            <a:ext cx="6435725" cy="2984500"/>
            <a:chOff x="403" y="949"/>
            <a:chExt cx="5405" cy="2507"/>
          </a:xfrm>
        </p:grpSpPr>
        <p:sp>
          <p:nvSpPr>
            <p:cNvPr id="56346" name="Oval 8"/>
            <p:cNvSpPr/>
            <p:nvPr/>
          </p:nvSpPr>
          <p:spPr>
            <a:xfrm>
              <a:off x="2672" y="2770"/>
              <a:ext cx="831" cy="388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pPr eaLnBrk="0" latinLnBrk="1" hangingPunct="0"/>
              <a:endParaRPr lang="zh-CN" altLang="en-US" dirty="0"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56347" name="Group 87"/>
            <p:cNvGrpSpPr/>
            <p:nvPr/>
          </p:nvGrpSpPr>
          <p:grpSpPr>
            <a:xfrm>
              <a:off x="403" y="949"/>
              <a:ext cx="5405" cy="2507"/>
              <a:chOff x="-34" y="912"/>
              <a:chExt cx="5405" cy="2507"/>
            </a:xfrm>
          </p:grpSpPr>
          <p:sp>
            <p:nvSpPr>
              <p:cNvPr id="56348" name="Rectangle 9"/>
              <p:cNvSpPr/>
              <p:nvPr/>
            </p:nvSpPr>
            <p:spPr>
              <a:xfrm>
                <a:off x="2688" y="912"/>
                <a:ext cx="21" cy="1196"/>
              </a:xfrm>
              <a:prstGeom prst="rect">
                <a:avLst/>
              </a:prstGeom>
              <a:gradFill rotWithShape="1">
                <a:gsLst>
                  <a:gs pos="0">
                    <a:srgbClr val="5F5F5F">
                      <a:alpha val="0"/>
                    </a:srgbClr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6349" name="Rectangle 11"/>
              <p:cNvSpPr/>
              <p:nvPr/>
            </p:nvSpPr>
            <p:spPr>
              <a:xfrm rot="-9000000" flipH="1">
                <a:off x="2883" y="3373"/>
                <a:ext cx="2488" cy="20"/>
              </a:xfrm>
              <a:prstGeom prst="rect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rgbClr val="6E6D68">
                      <a:alpha val="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rot="10800000" wrap="none" anchor="ctr" anchorCtr="0"/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6350" name="Oval 4"/>
              <p:cNvSpPr/>
              <p:nvPr/>
            </p:nvSpPr>
            <p:spPr>
              <a:xfrm>
                <a:off x="2185" y="1979"/>
                <a:ext cx="899" cy="885"/>
              </a:xfrm>
              <a:prstGeom prst="ellipse">
                <a:avLst/>
              </a:prstGeom>
              <a:gradFill rotWithShape="1">
                <a:gsLst>
                  <a:gs pos="0">
                    <a:srgbClr val="669900">
                      <a:alpha val="39998"/>
                    </a:srgbClr>
                  </a:gs>
                  <a:gs pos="100000">
                    <a:srgbClr val="0C6D44"/>
                  </a:gs>
                </a:gsLst>
                <a:lin ang="5400000" scaled="1"/>
                <a:tileRect/>
              </a:gradFill>
              <a:ln w="9525"/>
              <a:scene3d>
                <a:camera prst="legacyObliqueBottom">
                  <a:rot lat="0" lon="0" rev="0"/>
                </a:camera>
                <a:lightRig rig="legacyFlat3" dir="t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 wrap="none" anchor="ctr" anchorCtr="0">
                <a:flatTx/>
              </a:bodyPr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6351" name="Oval 7"/>
              <p:cNvSpPr/>
              <p:nvPr/>
            </p:nvSpPr>
            <p:spPr>
              <a:xfrm>
                <a:off x="2154" y="2001"/>
                <a:ext cx="1034" cy="1073"/>
              </a:xfrm>
              <a:prstGeom prst="ellipse">
                <a:avLst/>
              </a:prstGeom>
              <a:gradFill rotWithShape="1">
                <a:gsLst>
                  <a:gs pos="0">
                    <a:srgbClr val="669900">
                      <a:alpha val="39998"/>
                    </a:srgbClr>
                  </a:gs>
                  <a:gs pos="100000">
                    <a:srgbClr val="0C6D44"/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0C6D4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6352" name="Text Box 83"/>
              <p:cNvSpPr txBox="1"/>
              <p:nvPr/>
            </p:nvSpPr>
            <p:spPr>
              <a:xfrm>
                <a:off x="2166" y="2300"/>
                <a:ext cx="936" cy="543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wrap="none" anchor="t" anchorCtr="0">
                <a:spAutoFit/>
              </a:bodyPr>
              <a:p>
                <a:pPr algn="ctr" eaLnBrk="0" hangingPunct="0"/>
                <a:r>
                  <a:rPr lang="zh-CN" altLang="en-US" b="1" dirty="0">
                    <a:solidFill>
                      <a:schemeClr val="bg2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教育目的</a:t>
                </a:r>
                <a:endParaRPr lang="en-US" altLang="zh-CN" b="1" dirty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algn="ctr" eaLnBrk="0" hangingPunct="0"/>
                <a:r>
                  <a:rPr lang="zh-CN" altLang="en-US" b="1" dirty="0">
                    <a:solidFill>
                      <a:schemeClr val="bg2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的作用</a:t>
                </a:r>
                <a:endParaRPr lang="zh-CN" altLang="en-US" b="1" dirty="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353" name="Rectangle 10"/>
              <p:cNvSpPr/>
              <p:nvPr/>
            </p:nvSpPr>
            <p:spPr>
              <a:xfrm rot="9000000">
                <a:off x="-34" y="3399"/>
                <a:ext cx="2488" cy="20"/>
              </a:xfrm>
              <a:prstGeom prst="rect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rgbClr val="6E6D68">
                      <a:alpha val="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rot="10800000" wrap="none" anchor="ctr" anchorCtr="0"/>
              <a:p>
                <a:pPr eaLnBrk="0" latinLnBrk="1" hangingPunct="0"/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82" name="Text Box 89"/>
          <p:cNvSpPr txBox="1"/>
          <p:nvPr/>
        </p:nvSpPr>
        <p:spPr>
          <a:xfrm>
            <a:off x="1736725" y="2076450"/>
            <a:ext cx="2251075" cy="1062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100" b="1" dirty="0">
                <a:latin typeface="Arial" panose="020B0604020202020204" pitchFamily="34" charset="0"/>
                <a:ea typeface="楷体_GB2312" pitchFamily="49" charset="-122"/>
              </a:rPr>
              <a:t>教育目标是小学</a:t>
            </a:r>
            <a:endParaRPr lang="zh-CN" altLang="en-US" sz="21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/>
            <a:r>
              <a:rPr lang="zh-CN" altLang="en-US" sz="2100" b="1" dirty="0">
                <a:latin typeface="Arial" panose="020B0604020202020204" pitchFamily="34" charset="0"/>
                <a:ea typeface="楷体_GB2312" pitchFamily="49" charset="-122"/>
              </a:rPr>
              <a:t>课程研制各个环</a:t>
            </a:r>
            <a:endParaRPr lang="zh-CN" altLang="en-US" sz="21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/>
            <a:r>
              <a:rPr lang="zh-CN" altLang="en-US" sz="2100" b="1" dirty="0">
                <a:latin typeface="Arial" panose="020B0604020202020204" pitchFamily="34" charset="0"/>
                <a:ea typeface="楷体_GB2312" pitchFamily="49" charset="-122"/>
              </a:rPr>
              <a:t>节的基本依据。</a:t>
            </a:r>
            <a:r>
              <a:rPr lang="zh-CN" altLang="en-US" sz="21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3" name="Text Box 90"/>
          <p:cNvSpPr txBox="1"/>
          <p:nvPr/>
        </p:nvSpPr>
        <p:spPr>
          <a:xfrm>
            <a:off x="5486400" y="2114550"/>
            <a:ext cx="2338388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教育目标可以引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导教育、教学与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eaLnBrk="0" hangingPunct="0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学习活动</a:t>
            </a:r>
            <a:r>
              <a:rPr lang="zh-CN" altLang="en-US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" name="Text Box 91"/>
          <p:cNvSpPr txBox="1"/>
          <p:nvPr/>
        </p:nvSpPr>
        <p:spPr>
          <a:xfrm>
            <a:off x="1736725" y="4060825"/>
            <a:ext cx="6378575" cy="4143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100" b="1" dirty="0">
                <a:latin typeface="Arial" panose="020B0604020202020204" pitchFamily="34" charset="0"/>
                <a:ea typeface="楷体_GB2312" pitchFamily="49" charset="-122"/>
              </a:rPr>
              <a:t>教育目标能激发学生的学习动机和教师的教学动机。</a:t>
            </a:r>
            <a:endParaRPr lang="zh-CN" altLang="en-US" sz="21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8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1563688"/>
            <a:ext cx="4900613" cy="288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矩形 2"/>
          <p:cNvSpPr/>
          <p:nvPr/>
        </p:nvSpPr>
        <p:spPr>
          <a:xfrm>
            <a:off x="1751013" y="165100"/>
            <a:ext cx="53133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小学教育目的概述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层次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8371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矩形 2"/>
          <p:cNvSpPr/>
          <p:nvPr/>
        </p:nvSpPr>
        <p:spPr>
          <a:xfrm>
            <a:off x="1392238" y="165100"/>
            <a:ext cx="60309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小学教育目的概述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制定依据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9394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KSO_Shape"/>
          <p:cNvSpPr/>
          <p:nvPr/>
        </p:nvSpPr>
        <p:spPr>
          <a:xfrm>
            <a:off x="1043601" y="1823147"/>
            <a:ext cx="2520280" cy="1612699"/>
          </a:xfrm>
          <a:custGeom>
            <a:avLst/>
            <a:gdLst>
              <a:gd name="connsiteX0" fmla="*/ 277525 w 494328"/>
              <a:gd name="connsiteY0" fmla="*/ 292250 h 324036"/>
              <a:gd name="connsiteX1" fmla="*/ 309311 w 494328"/>
              <a:gd name="connsiteY1" fmla="*/ 292250 h 324036"/>
              <a:gd name="connsiteX2" fmla="*/ 309311 w 494328"/>
              <a:gd name="connsiteY2" fmla="*/ 324036 h 324036"/>
              <a:gd name="connsiteX3" fmla="*/ 277525 w 494328"/>
              <a:gd name="connsiteY3" fmla="*/ 324036 h 324036"/>
              <a:gd name="connsiteX4" fmla="*/ 323779 w 494328"/>
              <a:gd name="connsiteY4" fmla="*/ 243541 h 324036"/>
              <a:gd name="connsiteX5" fmla="*/ 355565 w 494328"/>
              <a:gd name="connsiteY5" fmla="*/ 243541 h 324036"/>
              <a:gd name="connsiteX6" fmla="*/ 355565 w 494328"/>
              <a:gd name="connsiteY6" fmla="*/ 275328 h 324036"/>
              <a:gd name="connsiteX7" fmla="*/ 323779 w 494328"/>
              <a:gd name="connsiteY7" fmla="*/ 275328 h 324036"/>
              <a:gd name="connsiteX8" fmla="*/ 277525 w 494328"/>
              <a:gd name="connsiteY8" fmla="*/ 243541 h 324036"/>
              <a:gd name="connsiteX9" fmla="*/ 309311 w 494328"/>
              <a:gd name="connsiteY9" fmla="*/ 243541 h 324036"/>
              <a:gd name="connsiteX10" fmla="*/ 309311 w 494328"/>
              <a:gd name="connsiteY10" fmla="*/ 275328 h 324036"/>
              <a:gd name="connsiteX11" fmla="*/ 277525 w 494328"/>
              <a:gd name="connsiteY11" fmla="*/ 275328 h 324036"/>
              <a:gd name="connsiteX12" fmla="*/ 370033 w 494328"/>
              <a:gd name="connsiteY12" fmla="*/ 194833 h 324036"/>
              <a:gd name="connsiteX13" fmla="*/ 401820 w 494328"/>
              <a:gd name="connsiteY13" fmla="*/ 194833 h 324036"/>
              <a:gd name="connsiteX14" fmla="*/ 401820 w 494328"/>
              <a:gd name="connsiteY14" fmla="*/ 226620 h 324036"/>
              <a:gd name="connsiteX15" fmla="*/ 370033 w 494328"/>
              <a:gd name="connsiteY15" fmla="*/ 226620 h 324036"/>
              <a:gd name="connsiteX16" fmla="*/ 323779 w 494328"/>
              <a:gd name="connsiteY16" fmla="*/ 194833 h 324036"/>
              <a:gd name="connsiteX17" fmla="*/ 355565 w 494328"/>
              <a:gd name="connsiteY17" fmla="*/ 194833 h 324036"/>
              <a:gd name="connsiteX18" fmla="*/ 355565 w 494328"/>
              <a:gd name="connsiteY18" fmla="*/ 226620 h 324036"/>
              <a:gd name="connsiteX19" fmla="*/ 323779 w 494328"/>
              <a:gd name="connsiteY19" fmla="*/ 226620 h 324036"/>
              <a:gd name="connsiteX20" fmla="*/ 277525 w 494328"/>
              <a:gd name="connsiteY20" fmla="*/ 194833 h 324036"/>
              <a:gd name="connsiteX21" fmla="*/ 309311 w 494328"/>
              <a:gd name="connsiteY21" fmla="*/ 194833 h 324036"/>
              <a:gd name="connsiteX22" fmla="*/ 309311 w 494328"/>
              <a:gd name="connsiteY22" fmla="*/ 226620 h 324036"/>
              <a:gd name="connsiteX23" fmla="*/ 277525 w 494328"/>
              <a:gd name="connsiteY23" fmla="*/ 226620 h 324036"/>
              <a:gd name="connsiteX24" fmla="*/ 231271 w 494328"/>
              <a:gd name="connsiteY24" fmla="*/ 194833 h 324036"/>
              <a:gd name="connsiteX25" fmla="*/ 263057 w 494328"/>
              <a:gd name="connsiteY25" fmla="*/ 194833 h 324036"/>
              <a:gd name="connsiteX26" fmla="*/ 263057 w 494328"/>
              <a:gd name="connsiteY26" fmla="*/ 226620 h 324036"/>
              <a:gd name="connsiteX27" fmla="*/ 231271 w 494328"/>
              <a:gd name="connsiteY27" fmla="*/ 226620 h 324036"/>
              <a:gd name="connsiteX28" fmla="*/ 185016 w 494328"/>
              <a:gd name="connsiteY28" fmla="*/ 194833 h 324036"/>
              <a:gd name="connsiteX29" fmla="*/ 216803 w 494328"/>
              <a:gd name="connsiteY29" fmla="*/ 194833 h 324036"/>
              <a:gd name="connsiteX30" fmla="*/ 216803 w 494328"/>
              <a:gd name="connsiteY30" fmla="*/ 226620 h 324036"/>
              <a:gd name="connsiteX31" fmla="*/ 185016 w 494328"/>
              <a:gd name="connsiteY31" fmla="*/ 226620 h 324036"/>
              <a:gd name="connsiteX32" fmla="*/ 138762 w 494328"/>
              <a:gd name="connsiteY32" fmla="*/ 194833 h 324036"/>
              <a:gd name="connsiteX33" fmla="*/ 170549 w 494328"/>
              <a:gd name="connsiteY33" fmla="*/ 194833 h 324036"/>
              <a:gd name="connsiteX34" fmla="*/ 170549 w 494328"/>
              <a:gd name="connsiteY34" fmla="*/ 226620 h 324036"/>
              <a:gd name="connsiteX35" fmla="*/ 138762 w 494328"/>
              <a:gd name="connsiteY35" fmla="*/ 226620 h 324036"/>
              <a:gd name="connsiteX36" fmla="*/ 92508 w 494328"/>
              <a:gd name="connsiteY36" fmla="*/ 194833 h 324036"/>
              <a:gd name="connsiteX37" fmla="*/ 124294 w 494328"/>
              <a:gd name="connsiteY37" fmla="*/ 194833 h 324036"/>
              <a:gd name="connsiteX38" fmla="*/ 124294 w 494328"/>
              <a:gd name="connsiteY38" fmla="*/ 226620 h 324036"/>
              <a:gd name="connsiteX39" fmla="*/ 92508 w 494328"/>
              <a:gd name="connsiteY39" fmla="*/ 226620 h 324036"/>
              <a:gd name="connsiteX40" fmla="*/ 46254 w 494328"/>
              <a:gd name="connsiteY40" fmla="*/ 194833 h 324036"/>
              <a:gd name="connsiteX41" fmla="*/ 78040 w 494328"/>
              <a:gd name="connsiteY41" fmla="*/ 194833 h 324036"/>
              <a:gd name="connsiteX42" fmla="*/ 78040 w 494328"/>
              <a:gd name="connsiteY42" fmla="*/ 226620 h 324036"/>
              <a:gd name="connsiteX43" fmla="*/ 46254 w 494328"/>
              <a:gd name="connsiteY43" fmla="*/ 226620 h 324036"/>
              <a:gd name="connsiteX44" fmla="*/ 0 w 494328"/>
              <a:gd name="connsiteY44" fmla="*/ 194833 h 324036"/>
              <a:gd name="connsiteX45" fmla="*/ 31787 w 494328"/>
              <a:gd name="connsiteY45" fmla="*/ 194833 h 324036"/>
              <a:gd name="connsiteX46" fmla="*/ 31787 w 494328"/>
              <a:gd name="connsiteY46" fmla="*/ 226620 h 324036"/>
              <a:gd name="connsiteX47" fmla="*/ 0 w 494328"/>
              <a:gd name="connsiteY47" fmla="*/ 226620 h 324036"/>
              <a:gd name="connsiteX48" fmla="*/ 416287 w 494328"/>
              <a:gd name="connsiteY48" fmla="*/ 170479 h 324036"/>
              <a:gd name="connsiteX49" fmla="*/ 448074 w 494328"/>
              <a:gd name="connsiteY49" fmla="*/ 170479 h 324036"/>
              <a:gd name="connsiteX50" fmla="*/ 448074 w 494328"/>
              <a:gd name="connsiteY50" fmla="*/ 202266 h 324036"/>
              <a:gd name="connsiteX51" fmla="*/ 416287 w 494328"/>
              <a:gd name="connsiteY51" fmla="*/ 202266 h 324036"/>
              <a:gd name="connsiteX52" fmla="*/ 462542 w 494328"/>
              <a:gd name="connsiteY52" fmla="*/ 146125 h 324036"/>
              <a:gd name="connsiteX53" fmla="*/ 494328 w 494328"/>
              <a:gd name="connsiteY53" fmla="*/ 146125 h 324036"/>
              <a:gd name="connsiteX54" fmla="*/ 494328 w 494328"/>
              <a:gd name="connsiteY54" fmla="*/ 177911 h 324036"/>
              <a:gd name="connsiteX55" fmla="*/ 462542 w 494328"/>
              <a:gd name="connsiteY55" fmla="*/ 177911 h 324036"/>
              <a:gd name="connsiteX56" fmla="*/ 370033 w 494328"/>
              <a:gd name="connsiteY56" fmla="*/ 146125 h 324036"/>
              <a:gd name="connsiteX57" fmla="*/ 401820 w 494328"/>
              <a:gd name="connsiteY57" fmla="*/ 146125 h 324036"/>
              <a:gd name="connsiteX58" fmla="*/ 401820 w 494328"/>
              <a:gd name="connsiteY58" fmla="*/ 177911 h 324036"/>
              <a:gd name="connsiteX59" fmla="*/ 370033 w 494328"/>
              <a:gd name="connsiteY59" fmla="*/ 177911 h 324036"/>
              <a:gd name="connsiteX60" fmla="*/ 323779 w 494328"/>
              <a:gd name="connsiteY60" fmla="*/ 146125 h 324036"/>
              <a:gd name="connsiteX61" fmla="*/ 355565 w 494328"/>
              <a:gd name="connsiteY61" fmla="*/ 146125 h 324036"/>
              <a:gd name="connsiteX62" fmla="*/ 355565 w 494328"/>
              <a:gd name="connsiteY62" fmla="*/ 177911 h 324036"/>
              <a:gd name="connsiteX63" fmla="*/ 323779 w 494328"/>
              <a:gd name="connsiteY63" fmla="*/ 177911 h 324036"/>
              <a:gd name="connsiteX64" fmla="*/ 277525 w 494328"/>
              <a:gd name="connsiteY64" fmla="*/ 146125 h 324036"/>
              <a:gd name="connsiteX65" fmla="*/ 309311 w 494328"/>
              <a:gd name="connsiteY65" fmla="*/ 146125 h 324036"/>
              <a:gd name="connsiteX66" fmla="*/ 309311 w 494328"/>
              <a:gd name="connsiteY66" fmla="*/ 177911 h 324036"/>
              <a:gd name="connsiteX67" fmla="*/ 277525 w 494328"/>
              <a:gd name="connsiteY67" fmla="*/ 177911 h 324036"/>
              <a:gd name="connsiteX68" fmla="*/ 231271 w 494328"/>
              <a:gd name="connsiteY68" fmla="*/ 146125 h 324036"/>
              <a:gd name="connsiteX69" fmla="*/ 263057 w 494328"/>
              <a:gd name="connsiteY69" fmla="*/ 146125 h 324036"/>
              <a:gd name="connsiteX70" fmla="*/ 263057 w 494328"/>
              <a:gd name="connsiteY70" fmla="*/ 177911 h 324036"/>
              <a:gd name="connsiteX71" fmla="*/ 231271 w 494328"/>
              <a:gd name="connsiteY71" fmla="*/ 177911 h 324036"/>
              <a:gd name="connsiteX72" fmla="*/ 185016 w 494328"/>
              <a:gd name="connsiteY72" fmla="*/ 146125 h 324036"/>
              <a:gd name="connsiteX73" fmla="*/ 216803 w 494328"/>
              <a:gd name="connsiteY73" fmla="*/ 146125 h 324036"/>
              <a:gd name="connsiteX74" fmla="*/ 216803 w 494328"/>
              <a:gd name="connsiteY74" fmla="*/ 177911 h 324036"/>
              <a:gd name="connsiteX75" fmla="*/ 185016 w 494328"/>
              <a:gd name="connsiteY75" fmla="*/ 177911 h 324036"/>
              <a:gd name="connsiteX76" fmla="*/ 138762 w 494328"/>
              <a:gd name="connsiteY76" fmla="*/ 146125 h 324036"/>
              <a:gd name="connsiteX77" fmla="*/ 170549 w 494328"/>
              <a:gd name="connsiteY77" fmla="*/ 146125 h 324036"/>
              <a:gd name="connsiteX78" fmla="*/ 170549 w 494328"/>
              <a:gd name="connsiteY78" fmla="*/ 177911 h 324036"/>
              <a:gd name="connsiteX79" fmla="*/ 138762 w 494328"/>
              <a:gd name="connsiteY79" fmla="*/ 177911 h 324036"/>
              <a:gd name="connsiteX80" fmla="*/ 92508 w 494328"/>
              <a:gd name="connsiteY80" fmla="*/ 146125 h 324036"/>
              <a:gd name="connsiteX81" fmla="*/ 124294 w 494328"/>
              <a:gd name="connsiteY81" fmla="*/ 146125 h 324036"/>
              <a:gd name="connsiteX82" fmla="*/ 124294 w 494328"/>
              <a:gd name="connsiteY82" fmla="*/ 177911 h 324036"/>
              <a:gd name="connsiteX83" fmla="*/ 92508 w 494328"/>
              <a:gd name="connsiteY83" fmla="*/ 177911 h 324036"/>
              <a:gd name="connsiteX84" fmla="*/ 46254 w 494328"/>
              <a:gd name="connsiteY84" fmla="*/ 146125 h 324036"/>
              <a:gd name="connsiteX85" fmla="*/ 78040 w 494328"/>
              <a:gd name="connsiteY85" fmla="*/ 146125 h 324036"/>
              <a:gd name="connsiteX86" fmla="*/ 78040 w 494328"/>
              <a:gd name="connsiteY86" fmla="*/ 177911 h 324036"/>
              <a:gd name="connsiteX87" fmla="*/ 46254 w 494328"/>
              <a:gd name="connsiteY87" fmla="*/ 177911 h 324036"/>
              <a:gd name="connsiteX88" fmla="*/ 0 w 494328"/>
              <a:gd name="connsiteY88" fmla="*/ 146125 h 324036"/>
              <a:gd name="connsiteX89" fmla="*/ 31787 w 494328"/>
              <a:gd name="connsiteY89" fmla="*/ 146125 h 324036"/>
              <a:gd name="connsiteX90" fmla="*/ 31787 w 494328"/>
              <a:gd name="connsiteY90" fmla="*/ 177911 h 324036"/>
              <a:gd name="connsiteX91" fmla="*/ 0 w 494328"/>
              <a:gd name="connsiteY91" fmla="*/ 177911 h 324036"/>
              <a:gd name="connsiteX92" fmla="*/ 416287 w 494328"/>
              <a:gd name="connsiteY92" fmla="*/ 121771 h 324036"/>
              <a:gd name="connsiteX93" fmla="*/ 448074 w 494328"/>
              <a:gd name="connsiteY93" fmla="*/ 121771 h 324036"/>
              <a:gd name="connsiteX94" fmla="*/ 448074 w 494328"/>
              <a:gd name="connsiteY94" fmla="*/ 153557 h 324036"/>
              <a:gd name="connsiteX95" fmla="*/ 416287 w 494328"/>
              <a:gd name="connsiteY95" fmla="*/ 153557 h 324036"/>
              <a:gd name="connsiteX96" fmla="*/ 370033 w 494328"/>
              <a:gd name="connsiteY96" fmla="*/ 97417 h 324036"/>
              <a:gd name="connsiteX97" fmla="*/ 401820 w 494328"/>
              <a:gd name="connsiteY97" fmla="*/ 97417 h 324036"/>
              <a:gd name="connsiteX98" fmla="*/ 401820 w 494328"/>
              <a:gd name="connsiteY98" fmla="*/ 129203 h 324036"/>
              <a:gd name="connsiteX99" fmla="*/ 370033 w 494328"/>
              <a:gd name="connsiteY99" fmla="*/ 129203 h 324036"/>
              <a:gd name="connsiteX100" fmla="*/ 323779 w 494328"/>
              <a:gd name="connsiteY100" fmla="*/ 97417 h 324036"/>
              <a:gd name="connsiteX101" fmla="*/ 355565 w 494328"/>
              <a:gd name="connsiteY101" fmla="*/ 97417 h 324036"/>
              <a:gd name="connsiteX102" fmla="*/ 355565 w 494328"/>
              <a:gd name="connsiteY102" fmla="*/ 129203 h 324036"/>
              <a:gd name="connsiteX103" fmla="*/ 323779 w 494328"/>
              <a:gd name="connsiteY103" fmla="*/ 129203 h 324036"/>
              <a:gd name="connsiteX104" fmla="*/ 277525 w 494328"/>
              <a:gd name="connsiteY104" fmla="*/ 97417 h 324036"/>
              <a:gd name="connsiteX105" fmla="*/ 309311 w 494328"/>
              <a:gd name="connsiteY105" fmla="*/ 97417 h 324036"/>
              <a:gd name="connsiteX106" fmla="*/ 309311 w 494328"/>
              <a:gd name="connsiteY106" fmla="*/ 129203 h 324036"/>
              <a:gd name="connsiteX107" fmla="*/ 277525 w 494328"/>
              <a:gd name="connsiteY107" fmla="*/ 129203 h 324036"/>
              <a:gd name="connsiteX108" fmla="*/ 231271 w 494328"/>
              <a:gd name="connsiteY108" fmla="*/ 97417 h 324036"/>
              <a:gd name="connsiteX109" fmla="*/ 263057 w 494328"/>
              <a:gd name="connsiteY109" fmla="*/ 97417 h 324036"/>
              <a:gd name="connsiteX110" fmla="*/ 263057 w 494328"/>
              <a:gd name="connsiteY110" fmla="*/ 129203 h 324036"/>
              <a:gd name="connsiteX111" fmla="*/ 231271 w 494328"/>
              <a:gd name="connsiteY111" fmla="*/ 129203 h 324036"/>
              <a:gd name="connsiteX112" fmla="*/ 185016 w 494328"/>
              <a:gd name="connsiteY112" fmla="*/ 97417 h 324036"/>
              <a:gd name="connsiteX113" fmla="*/ 216803 w 494328"/>
              <a:gd name="connsiteY113" fmla="*/ 97417 h 324036"/>
              <a:gd name="connsiteX114" fmla="*/ 216803 w 494328"/>
              <a:gd name="connsiteY114" fmla="*/ 129203 h 324036"/>
              <a:gd name="connsiteX115" fmla="*/ 185016 w 494328"/>
              <a:gd name="connsiteY115" fmla="*/ 129203 h 324036"/>
              <a:gd name="connsiteX116" fmla="*/ 138762 w 494328"/>
              <a:gd name="connsiteY116" fmla="*/ 97417 h 324036"/>
              <a:gd name="connsiteX117" fmla="*/ 170549 w 494328"/>
              <a:gd name="connsiteY117" fmla="*/ 97417 h 324036"/>
              <a:gd name="connsiteX118" fmla="*/ 170549 w 494328"/>
              <a:gd name="connsiteY118" fmla="*/ 129203 h 324036"/>
              <a:gd name="connsiteX119" fmla="*/ 138762 w 494328"/>
              <a:gd name="connsiteY119" fmla="*/ 129203 h 324036"/>
              <a:gd name="connsiteX120" fmla="*/ 92508 w 494328"/>
              <a:gd name="connsiteY120" fmla="*/ 97417 h 324036"/>
              <a:gd name="connsiteX121" fmla="*/ 124294 w 494328"/>
              <a:gd name="connsiteY121" fmla="*/ 97417 h 324036"/>
              <a:gd name="connsiteX122" fmla="*/ 124294 w 494328"/>
              <a:gd name="connsiteY122" fmla="*/ 129203 h 324036"/>
              <a:gd name="connsiteX123" fmla="*/ 92508 w 494328"/>
              <a:gd name="connsiteY123" fmla="*/ 129203 h 324036"/>
              <a:gd name="connsiteX124" fmla="*/ 46254 w 494328"/>
              <a:gd name="connsiteY124" fmla="*/ 97417 h 324036"/>
              <a:gd name="connsiteX125" fmla="*/ 78040 w 494328"/>
              <a:gd name="connsiteY125" fmla="*/ 97417 h 324036"/>
              <a:gd name="connsiteX126" fmla="*/ 78040 w 494328"/>
              <a:gd name="connsiteY126" fmla="*/ 129203 h 324036"/>
              <a:gd name="connsiteX127" fmla="*/ 46254 w 494328"/>
              <a:gd name="connsiteY127" fmla="*/ 129203 h 324036"/>
              <a:gd name="connsiteX128" fmla="*/ 0 w 494328"/>
              <a:gd name="connsiteY128" fmla="*/ 97417 h 324036"/>
              <a:gd name="connsiteX129" fmla="*/ 31787 w 494328"/>
              <a:gd name="connsiteY129" fmla="*/ 97417 h 324036"/>
              <a:gd name="connsiteX130" fmla="*/ 31787 w 494328"/>
              <a:gd name="connsiteY130" fmla="*/ 129203 h 324036"/>
              <a:gd name="connsiteX131" fmla="*/ 0 w 494328"/>
              <a:gd name="connsiteY131" fmla="*/ 129203 h 324036"/>
              <a:gd name="connsiteX132" fmla="*/ 323779 w 494328"/>
              <a:gd name="connsiteY132" fmla="*/ 48708 h 324036"/>
              <a:gd name="connsiteX133" fmla="*/ 355565 w 494328"/>
              <a:gd name="connsiteY133" fmla="*/ 48708 h 324036"/>
              <a:gd name="connsiteX134" fmla="*/ 355565 w 494328"/>
              <a:gd name="connsiteY134" fmla="*/ 80495 h 324036"/>
              <a:gd name="connsiteX135" fmla="*/ 323779 w 494328"/>
              <a:gd name="connsiteY135" fmla="*/ 80495 h 324036"/>
              <a:gd name="connsiteX136" fmla="*/ 277525 w 494328"/>
              <a:gd name="connsiteY136" fmla="*/ 48708 h 324036"/>
              <a:gd name="connsiteX137" fmla="*/ 309311 w 494328"/>
              <a:gd name="connsiteY137" fmla="*/ 48708 h 324036"/>
              <a:gd name="connsiteX138" fmla="*/ 309311 w 494328"/>
              <a:gd name="connsiteY138" fmla="*/ 80495 h 324036"/>
              <a:gd name="connsiteX139" fmla="*/ 277525 w 494328"/>
              <a:gd name="connsiteY139" fmla="*/ 80495 h 324036"/>
              <a:gd name="connsiteX140" fmla="*/ 277525 w 494328"/>
              <a:gd name="connsiteY140" fmla="*/ 0 h 324036"/>
              <a:gd name="connsiteX141" fmla="*/ 309311 w 494328"/>
              <a:gd name="connsiteY141" fmla="*/ 0 h 324036"/>
              <a:gd name="connsiteX142" fmla="*/ 309311 w 494328"/>
              <a:gd name="connsiteY142" fmla="*/ 31787 h 324036"/>
              <a:gd name="connsiteX143" fmla="*/ 277525 w 494328"/>
              <a:gd name="connsiteY143" fmla="*/ 31787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close/>
              </a:path>
            </a:pathLst>
          </a:cu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宗教本位论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3851275" y="1563688"/>
            <a:ext cx="4824413" cy="25923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宗教本位论主张使人在宗教的影响下，以皈依上帝为其生活理想，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把人培养成虔诚的宗教人士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。其代表人物有奥古斯丁、托马斯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·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阿奎那等。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2636</Words>
  <Application>WPS 演示</Application>
  <PresentationFormat/>
  <Paragraphs>255</Paragraphs>
  <Slides>29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Calibri</vt:lpstr>
      <vt:lpstr>华文行楷</vt:lpstr>
      <vt:lpstr>华文新魏</vt:lpstr>
      <vt:lpstr>楷体</vt:lpstr>
      <vt:lpstr>Arial Unicode MS</vt:lpstr>
      <vt:lpstr>黑体</vt:lpstr>
      <vt:lpstr>华文楷体</vt:lpstr>
      <vt:lpstr>楷体_GB2312</vt:lpstr>
      <vt:lpstr>新宋体</vt:lpstr>
      <vt:lpstr>Constantia</vt:lpstr>
      <vt:lpstr>隶书</vt:lpstr>
      <vt:lpstr>Times New Roman</vt:lpstr>
      <vt:lpstr>华文仿宋</vt:lpstr>
      <vt:lpstr>&amp;quot</vt:lpstr>
      <vt:lpstr>Segoe Print</vt:lpstr>
      <vt:lpstr>迷你简胖头鱼</vt:lpstr>
      <vt:lpstr>方正胖娃简体</vt:lpstr>
      <vt:lpstr>Gulim</vt:lpstr>
      <vt:lpstr>Malgun Gothic</vt:lpstr>
      <vt:lpstr>经典综艺体简</vt:lpstr>
      <vt:lpstr>方正综艺简体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Zhou, Xiaobo</dc:creator>
  <cp:lastModifiedBy>呆呆</cp:lastModifiedBy>
  <cp:revision>446</cp:revision>
  <dcterms:created xsi:type="dcterms:W3CDTF">2014-08-02T01:32:00Z</dcterms:created>
  <dcterms:modified xsi:type="dcterms:W3CDTF">2021-08-17T09:32:56Z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A000520150525A15KOFW.ppt</vt:lpwstr>
  </property>
  <property fmtid="{D5CDD505-2E9C-101B-9397-08002B2CF9AE}" pid="3" name="fileid">
    <vt:lpwstr>565841</vt:lpwstr>
  </property>
  <property fmtid="{D5CDD505-2E9C-101B-9397-08002B2CF9AE}" pid="4" name="KSOProductBuildVer">
    <vt:lpwstr>2052-11.1.0.10700</vt:lpwstr>
  </property>
  <property fmtid="{D5CDD505-2E9C-101B-9397-08002B2CF9AE}" pid="5" name="ICV">
    <vt:lpwstr>CC1040D52AD44FE9BA91907EED16C86B</vt:lpwstr>
  </property>
</Properties>
</file>